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1" r:id="rId1"/>
  </p:sldMasterIdLst>
  <p:notesMasterIdLst>
    <p:notesMasterId r:id="rId11"/>
  </p:notesMasterIdLst>
  <p:sldIdLst>
    <p:sldId id="256" r:id="rId2"/>
    <p:sldId id="260" r:id="rId3"/>
    <p:sldId id="257" r:id="rId4"/>
    <p:sldId id="264" r:id="rId5"/>
    <p:sldId id="258" r:id="rId6"/>
    <p:sldId id="263" r:id="rId7"/>
    <p:sldId id="259"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luwakemiOmotunde" initials="O" lastIdx="2" clrIdx="0">
    <p:extLst>
      <p:ext uri="{19B8F6BF-5375-455C-9EA6-DF929625EA0E}">
        <p15:presenceInfo xmlns:p15="http://schemas.microsoft.com/office/powerpoint/2012/main" userId="OluwakemiOmotund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9" autoAdjust="0"/>
    <p:restoredTop sz="81151" autoAdjust="0"/>
  </p:normalViewPr>
  <p:slideViewPr>
    <p:cSldViewPr snapToGrid="0">
      <p:cViewPr>
        <p:scale>
          <a:sx n="70" d="100"/>
          <a:sy n="70" d="100"/>
        </p:scale>
        <p:origin x="48" y="516"/>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3FB7C2-A958-4F32-9C47-DC0442B73122}" type="datetimeFigureOut">
              <a:rPr lang="en-US" smtClean="0"/>
              <a:t>12/20/2016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F8CE23-2F26-4F2F-9823-696620907391}" type="slidenum">
              <a:rPr lang="en-US" smtClean="0"/>
              <a:t>‹#›</a:t>
            </a:fld>
            <a:endParaRPr lang="en-US"/>
          </a:p>
        </p:txBody>
      </p:sp>
    </p:spTree>
    <p:extLst>
      <p:ext uri="{BB962C8B-B14F-4D97-AF65-F5344CB8AC3E}">
        <p14:creationId xmlns:p14="http://schemas.microsoft.com/office/powerpoint/2010/main" val="2433183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evening everyone,</a:t>
            </a:r>
            <a:r>
              <a:rPr lang="en-US" baseline="0" dirty="0"/>
              <a:t> </a:t>
            </a:r>
          </a:p>
          <a:p>
            <a:r>
              <a:rPr lang="en-US" baseline="0" dirty="0"/>
              <a:t>We will be presenting today our final project for this class. I must say that this is a very interesting take on. We just wanted to walk you through our thought process and what we did. We will be sharing the link to the </a:t>
            </a:r>
            <a:r>
              <a:rPr lang="en-US" baseline="0" dirty="0" err="1"/>
              <a:t>github</a:t>
            </a:r>
            <a:r>
              <a:rPr lang="en-US" baseline="0" dirty="0"/>
              <a:t> repo for those who want to take a closer look.</a:t>
            </a:r>
            <a:endParaRPr lang="en-US" dirty="0"/>
          </a:p>
        </p:txBody>
      </p:sp>
      <p:sp>
        <p:nvSpPr>
          <p:cNvPr id="4" name="Slide Number Placeholder 3"/>
          <p:cNvSpPr>
            <a:spLocks noGrp="1"/>
          </p:cNvSpPr>
          <p:nvPr>
            <p:ph type="sldNum" sz="quarter" idx="10"/>
          </p:nvPr>
        </p:nvSpPr>
        <p:spPr/>
        <p:txBody>
          <a:bodyPr/>
          <a:lstStyle/>
          <a:p>
            <a:fld id="{4BF8CE23-2F26-4F2F-9823-696620907391}" type="slidenum">
              <a:rPr lang="en-US" smtClean="0"/>
              <a:t>1</a:t>
            </a:fld>
            <a:endParaRPr lang="en-US"/>
          </a:p>
        </p:txBody>
      </p:sp>
    </p:spTree>
    <p:extLst>
      <p:ext uri="{BB962C8B-B14F-4D97-AF65-F5344CB8AC3E}">
        <p14:creationId xmlns:p14="http://schemas.microsoft.com/office/powerpoint/2010/main" val="2566253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our workflow;</a:t>
            </a:r>
            <a:r>
              <a:rPr lang="en-US" baseline="0" dirty="0"/>
              <a:t> Bob’s big question was “How do I use these skills I just learned to pick a place for my family and I?” </a:t>
            </a:r>
          </a:p>
          <a:p>
            <a:r>
              <a:rPr lang="en-US" baseline="0" dirty="0"/>
              <a:t>Once we knew our question, we started digging for data. We were lucky to find </a:t>
            </a:r>
            <a:r>
              <a:rPr lang="en-US" baseline="0" dirty="0" err="1"/>
              <a:t>Numbeo</a:t>
            </a:r>
            <a:r>
              <a:rPr lang="en-US" baseline="0" dirty="0"/>
              <a:t>, which is great. We also used a data set that we found when exploring the Shiny app examples. We scrapped indeed for our salary information and Zillow for the rental property link in our findings. Next we used Spark for modeling and finally visualizing and communicating our data with you guys.</a:t>
            </a:r>
            <a:endParaRPr lang="en-US" dirty="0"/>
          </a:p>
        </p:txBody>
      </p:sp>
      <p:sp>
        <p:nvSpPr>
          <p:cNvPr id="4" name="Slide Number Placeholder 3"/>
          <p:cNvSpPr>
            <a:spLocks noGrp="1"/>
          </p:cNvSpPr>
          <p:nvPr>
            <p:ph type="sldNum" sz="quarter" idx="10"/>
          </p:nvPr>
        </p:nvSpPr>
        <p:spPr/>
        <p:txBody>
          <a:bodyPr/>
          <a:lstStyle/>
          <a:p>
            <a:fld id="{4BF8CE23-2F26-4F2F-9823-696620907391}" type="slidenum">
              <a:rPr lang="en-US" smtClean="0"/>
              <a:t>2</a:t>
            </a:fld>
            <a:endParaRPr lang="en-US"/>
          </a:p>
        </p:txBody>
      </p:sp>
    </p:spTree>
    <p:extLst>
      <p:ext uri="{BB962C8B-B14F-4D97-AF65-F5344CB8AC3E}">
        <p14:creationId xmlns:p14="http://schemas.microsoft.com/office/powerpoint/2010/main" val="1932585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what problem were we looking to solve? Well Bob is a recent graduate of the CUNY MSDA program and now that he’s graduated, he wants to put down roots somewhere but where whereby he’s making the most money for his job title, safe for his kids; a place that meets most, if not all his requirements? We are going to take a data science approach to getting Bob and answer.</a:t>
            </a:r>
            <a:endParaRPr lang="en-US" dirty="0"/>
          </a:p>
        </p:txBody>
      </p:sp>
      <p:sp>
        <p:nvSpPr>
          <p:cNvPr id="4" name="Slide Number Placeholder 3"/>
          <p:cNvSpPr>
            <a:spLocks noGrp="1"/>
          </p:cNvSpPr>
          <p:nvPr>
            <p:ph type="sldNum" sz="quarter" idx="10"/>
          </p:nvPr>
        </p:nvSpPr>
        <p:spPr/>
        <p:txBody>
          <a:bodyPr/>
          <a:lstStyle/>
          <a:p>
            <a:fld id="{4BF8CE23-2F26-4F2F-9823-696620907391}" type="slidenum">
              <a:rPr lang="en-US" smtClean="0"/>
              <a:t>3</a:t>
            </a:fld>
            <a:endParaRPr lang="en-US"/>
          </a:p>
        </p:txBody>
      </p:sp>
    </p:spTree>
    <p:extLst>
      <p:ext uri="{BB962C8B-B14F-4D97-AF65-F5344CB8AC3E}">
        <p14:creationId xmlns:p14="http://schemas.microsoft.com/office/powerpoint/2010/main" val="702906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first step was to collect our data. We started out wanting to exploit</a:t>
            </a:r>
            <a:r>
              <a:rPr lang="en-US" baseline="0" dirty="0"/>
              <a:t> both the </a:t>
            </a:r>
            <a:r>
              <a:rPr lang="en-US" baseline="0" dirty="0" err="1"/>
              <a:t>Numbeo</a:t>
            </a:r>
            <a:r>
              <a:rPr lang="en-US" baseline="0" dirty="0"/>
              <a:t> API as well as the Zillow API but things changed the further we got into the project. We ended up using data from </a:t>
            </a:r>
            <a:r>
              <a:rPr lang="en-US" baseline="0" dirty="0" err="1"/>
              <a:t>Numbeo</a:t>
            </a:r>
            <a:r>
              <a:rPr lang="en-US" baseline="0" dirty="0"/>
              <a:t> and this shiny example that we found VIA </a:t>
            </a:r>
            <a:r>
              <a:rPr lang="en-US" baseline="0" dirty="0" err="1"/>
              <a:t>RStudio</a:t>
            </a:r>
            <a:r>
              <a:rPr lang="en-US" baseline="0" dirty="0"/>
              <a:t>. One issue we had was that the </a:t>
            </a:r>
            <a:r>
              <a:rPr lang="en-US" baseline="0" dirty="0" err="1"/>
              <a:t>Numbeo</a:t>
            </a:r>
            <a:r>
              <a:rPr lang="en-US" baseline="0" dirty="0"/>
              <a:t> data frame was organized by city  </a:t>
            </a:r>
            <a:endParaRPr lang="en-US" dirty="0"/>
          </a:p>
        </p:txBody>
      </p:sp>
      <p:sp>
        <p:nvSpPr>
          <p:cNvPr id="4" name="Slide Number Placeholder 3"/>
          <p:cNvSpPr>
            <a:spLocks noGrp="1"/>
          </p:cNvSpPr>
          <p:nvPr>
            <p:ph type="sldNum" sz="quarter" idx="10"/>
          </p:nvPr>
        </p:nvSpPr>
        <p:spPr/>
        <p:txBody>
          <a:bodyPr/>
          <a:lstStyle/>
          <a:p>
            <a:fld id="{4BF8CE23-2F26-4F2F-9823-696620907391}" type="slidenum">
              <a:rPr lang="en-US" smtClean="0"/>
              <a:t>5</a:t>
            </a:fld>
            <a:endParaRPr lang="en-US"/>
          </a:p>
        </p:txBody>
      </p:sp>
    </p:spTree>
    <p:extLst>
      <p:ext uri="{BB962C8B-B14F-4D97-AF65-F5344CB8AC3E}">
        <p14:creationId xmlns:p14="http://schemas.microsoft.com/office/powerpoint/2010/main" val="1714897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F8CE23-2F26-4F2F-9823-696620907391}" type="slidenum">
              <a:rPr lang="en-US" smtClean="0"/>
              <a:t>6</a:t>
            </a:fld>
            <a:endParaRPr lang="en-US"/>
          </a:p>
        </p:txBody>
      </p:sp>
    </p:spTree>
    <p:extLst>
      <p:ext uri="{BB962C8B-B14F-4D97-AF65-F5344CB8AC3E}">
        <p14:creationId xmlns:p14="http://schemas.microsoft.com/office/powerpoint/2010/main" val="390682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F8CE23-2F26-4F2F-9823-696620907391}" type="slidenum">
              <a:rPr lang="en-US" smtClean="0"/>
              <a:t>9</a:t>
            </a:fld>
            <a:endParaRPr lang="en-US"/>
          </a:p>
        </p:txBody>
      </p:sp>
    </p:spTree>
    <p:extLst>
      <p:ext uri="{BB962C8B-B14F-4D97-AF65-F5344CB8AC3E}">
        <p14:creationId xmlns:p14="http://schemas.microsoft.com/office/powerpoint/2010/main" val="31035994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12/20/2016</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5460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4175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4665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58424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75433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37599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55887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9217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6798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2350" y="1820174"/>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295402" y="982133"/>
            <a:ext cx="9601196" cy="838041"/>
          </a:xfrm>
        </p:spPr>
        <p:txBody>
          <a:bodyPr>
            <a:normAutofit/>
          </a:bodyPr>
          <a:lstStyle>
            <a:lvl1pPr>
              <a:defRPr sz="3200"/>
            </a:lvl1pPr>
          </a:lstStyle>
          <a:p>
            <a:r>
              <a:rPr lang="en-US" dirty="0"/>
              <a:t>Click to edit Master title style</a:t>
            </a:r>
          </a:p>
        </p:txBody>
      </p:sp>
      <p:sp>
        <p:nvSpPr>
          <p:cNvPr id="3" name="Content Placeholder 2"/>
          <p:cNvSpPr>
            <a:spLocks noGrp="1"/>
          </p:cNvSpPr>
          <p:nvPr>
            <p:ph idx="1"/>
          </p:nvPr>
        </p:nvSpPr>
        <p:spPr>
          <a:xfrm>
            <a:off x="1295401" y="1958196"/>
            <a:ext cx="9601196" cy="39176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1790182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1331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12/20/2016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1522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708645"/>
          </a:xfrm>
        </p:spPr>
        <p:txBody>
          <a:bodyPr>
            <a:normAutofit/>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295400" y="2030722"/>
            <a:ext cx="4718304" cy="1204073"/>
          </a:xfrm>
        </p:spPr>
        <p:txBody>
          <a:bodyPr anchor="t">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1" y="2030722"/>
            <a:ext cx="4718304" cy="1204073"/>
          </a:xfrm>
        </p:spPr>
        <p:txBody>
          <a:bodyPr anchor="t">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404796" y="186074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8418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1962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6713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2811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6182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12/20/2016</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2910621"/>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washingtonpost.com/sf/local/2013/11/09/washington-a-world-apart/" TargetMode="Externa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hyperlink" Target="http://shiny.rstudio.com/gallery/superzip-example.htm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ec2-54-89-224-74.compute-1.amazonaws.com/p/6483/"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607</a:t>
            </a:r>
            <a:br>
              <a:rPr lang="en-US" dirty="0"/>
            </a:br>
            <a:r>
              <a:rPr lang="en-US" dirty="0"/>
              <a:t>FINAL PROJECT</a:t>
            </a:r>
          </a:p>
        </p:txBody>
      </p:sp>
      <p:sp>
        <p:nvSpPr>
          <p:cNvPr id="3" name="Subtitle 2"/>
          <p:cNvSpPr>
            <a:spLocks noGrp="1"/>
          </p:cNvSpPr>
          <p:nvPr>
            <p:ph type="subTitle" idx="1"/>
          </p:nvPr>
        </p:nvSpPr>
        <p:spPr/>
        <p:txBody>
          <a:bodyPr/>
          <a:lstStyle/>
          <a:p>
            <a:r>
              <a:rPr lang="en-US" dirty="0" err="1"/>
              <a:t>Shyam</a:t>
            </a:r>
            <a:r>
              <a:rPr lang="en-US" dirty="0"/>
              <a:t> </a:t>
            </a:r>
            <a:r>
              <a:rPr lang="en-US" dirty="0" err="1"/>
              <a:t>Balagurumurthy</a:t>
            </a:r>
            <a:r>
              <a:rPr lang="en-US" dirty="0"/>
              <a:t>-Viswanathan, Liam Byrne, and Oluwakemi Omotunde</a:t>
            </a:r>
          </a:p>
        </p:txBody>
      </p:sp>
    </p:spTree>
    <p:extLst>
      <p:ext uri="{BB962C8B-B14F-4D97-AF65-F5344CB8AC3E}">
        <p14:creationId xmlns:p14="http://schemas.microsoft.com/office/powerpoint/2010/main" val="652803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 Flow</a:t>
            </a:r>
            <a:endParaRPr lang="en-US" dirty="0"/>
          </a:p>
        </p:txBody>
      </p:sp>
      <p:pic>
        <p:nvPicPr>
          <p:cNvPr id="4" name="Content Placeholder 3"/>
          <p:cNvPicPr>
            <a:picLocks noGrp="1" noChangeAspect="1"/>
          </p:cNvPicPr>
          <p:nvPr>
            <p:ph idx="1"/>
          </p:nvPr>
        </p:nvPicPr>
        <p:blipFill>
          <a:blip r:embed="rId3"/>
          <a:stretch>
            <a:fillRect/>
          </a:stretch>
        </p:blipFill>
        <p:spPr>
          <a:xfrm>
            <a:off x="2824778" y="1995543"/>
            <a:ext cx="6542443" cy="3749040"/>
          </a:xfrm>
        </p:spPr>
      </p:pic>
    </p:spTree>
    <p:extLst>
      <p:ext uri="{BB962C8B-B14F-4D97-AF65-F5344CB8AC3E}">
        <p14:creationId xmlns:p14="http://schemas.microsoft.com/office/powerpoint/2010/main" val="2207047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idx="1"/>
          </p:nvPr>
        </p:nvSpPr>
        <p:spPr>
          <a:xfrm>
            <a:off x="1306159" y="2556932"/>
            <a:ext cx="9601196" cy="3318936"/>
          </a:xfrm>
        </p:spPr>
        <p:txBody>
          <a:bodyPr/>
          <a:lstStyle/>
          <a:p>
            <a:r>
              <a:rPr lang="en-US" dirty="0"/>
              <a:t>Bob is a recent graduate of the CUNY MSDA Program and is now faced with the decision on where he should live with his family.</a:t>
            </a:r>
          </a:p>
          <a:p>
            <a:pPr lvl="1"/>
            <a:r>
              <a:rPr lang="en-US" dirty="0"/>
              <a:t>Wants to utilize data that is available to help with decision</a:t>
            </a:r>
          </a:p>
          <a:p>
            <a:pPr lvl="1"/>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7521" y="3385152"/>
            <a:ext cx="2026919" cy="2490716"/>
          </a:xfrm>
          <a:prstGeom prst="rect">
            <a:avLst/>
          </a:prstGeom>
        </p:spPr>
      </p:pic>
    </p:spTree>
    <p:extLst>
      <p:ext uri="{BB962C8B-B14F-4D97-AF65-F5344CB8AC3E}">
        <p14:creationId xmlns:p14="http://schemas.microsoft.com/office/powerpoint/2010/main" val="1973545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Built On</a:t>
            </a:r>
          </a:p>
        </p:txBody>
      </p:sp>
      <p:sp>
        <p:nvSpPr>
          <p:cNvPr id="3" name="Text Placeholder 2"/>
          <p:cNvSpPr>
            <a:spLocks noGrp="1"/>
          </p:cNvSpPr>
          <p:nvPr>
            <p:ph type="body" idx="1"/>
          </p:nvPr>
        </p:nvSpPr>
        <p:spPr>
          <a:xfrm>
            <a:off x="1378757" y="1988271"/>
            <a:ext cx="4718304" cy="1450888"/>
          </a:xfrm>
        </p:spPr>
        <p:txBody>
          <a:bodyPr anchor="t"/>
          <a:lstStyle/>
          <a:p>
            <a:r>
              <a:rPr lang="en-US" sz="2000" dirty="0" err="1">
                <a:solidFill>
                  <a:schemeClr val="tx1"/>
                </a:solidFill>
              </a:rPr>
              <a:t>superZips.rds</a:t>
            </a:r>
            <a:r>
              <a:rPr lang="en-US" sz="2000" b="1" dirty="0">
                <a:solidFill>
                  <a:schemeClr val="tx1"/>
                </a:solidFill>
              </a:rPr>
              <a:t>: </a:t>
            </a:r>
            <a:r>
              <a:rPr lang="en-US" sz="2000" dirty="0">
                <a:solidFill>
                  <a:schemeClr val="tx1"/>
                </a:solidFill>
              </a:rPr>
              <a:t>Data originally used in the Washington Post's interactive feature </a:t>
            </a:r>
            <a:r>
              <a:rPr lang="en-US" sz="2000" dirty="0">
                <a:solidFill>
                  <a:schemeClr val="tx1"/>
                </a:solidFill>
                <a:hlinkClick r:id="rId2"/>
              </a:rPr>
              <a:t>Washington: A world apart</a:t>
            </a:r>
            <a:r>
              <a:rPr lang="en-US" sz="2000" dirty="0">
                <a:solidFill>
                  <a:schemeClr val="tx1"/>
                </a:solidFill>
              </a:rPr>
              <a:t>, which ranked zip codes by education and income.</a:t>
            </a:r>
          </a:p>
        </p:txBody>
      </p:sp>
      <p:pic>
        <p:nvPicPr>
          <p:cNvPr id="7" name="Content Placeholder 6"/>
          <p:cNvPicPr>
            <a:picLocks noGrp="1" noChangeAspect="1"/>
          </p:cNvPicPr>
          <p:nvPr>
            <p:ph sz="half" idx="2"/>
          </p:nvPr>
        </p:nvPicPr>
        <p:blipFill>
          <a:blip r:embed="rId3"/>
          <a:stretch>
            <a:fillRect/>
          </a:stretch>
        </p:blipFill>
        <p:spPr>
          <a:xfrm>
            <a:off x="1295402" y="3736653"/>
            <a:ext cx="4718050" cy="1909037"/>
          </a:xfrm>
        </p:spPr>
      </p:pic>
      <p:sp>
        <p:nvSpPr>
          <p:cNvPr id="5" name="Text Placeholder 4"/>
          <p:cNvSpPr>
            <a:spLocks noGrp="1"/>
          </p:cNvSpPr>
          <p:nvPr>
            <p:ph type="body" sz="quarter" idx="3"/>
          </p:nvPr>
        </p:nvSpPr>
        <p:spPr>
          <a:xfrm>
            <a:off x="6096000" y="1988271"/>
            <a:ext cx="4718304" cy="1450888"/>
          </a:xfrm>
        </p:spPr>
        <p:txBody>
          <a:bodyPr anchor="t"/>
          <a:lstStyle/>
          <a:p>
            <a:r>
              <a:rPr lang="en-US" sz="2000" dirty="0" err="1">
                <a:solidFill>
                  <a:schemeClr val="tx1"/>
                </a:solidFill>
              </a:rPr>
              <a:t>Rstudio</a:t>
            </a:r>
            <a:r>
              <a:rPr lang="en-US" sz="2000" dirty="0">
                <a:solidFill>
                  <a:schemeClr val="tx1"/>
                </a:solidFill>
              </a:rPr>
              <a:t> Shiny App </a:t>
            </a:r>
            <a:r>
              <a:rPr lang="en-US" sz="2000" dirty="0">
                <a:solidFill>
                  <a:schemeClr val="tx1"/>
                </a:solidFill>
                <a:hlinkClick r:id="rId4"/>
              </a:rPr>
              <a:t>Example</a:t>
            </a:r>
            <a:r>
              <a:rPr lang="en-US" sz="2000" dirty="0">
                <a:solidFill>
                  <a:schemeClr val="tx1"/>
                </a:solidFill>
              </a:rPr>
              <a:t>, which utilized the data from </a:t>
            </a:r>
            <a:r>
              <a:rPr lang="en-US" sz="2000" dirty="0" err="1">
                <a:solidFill>
                  <a:schemeClr val="tx1"/>
                </a:solidFill>
              </a:rPr>
              <a:t>superZips</a:t>
            </a:r>
            <a:r>
              <a:rPr lang="en-US" sz="2000" dirty="0">
                <a:solidFill>
                  <a:schemeClr val="tx1"/>
                </a:solidFill>
              </a:rPr>
              <a:t> in an interactive map feature.</a:t>
            </a:r>
          </a:p>
        </p:txBody>
      </p:sp>
      <p:pic>
        <p:nvPicPr>
          <p:cNvPr id="8" name="Content Placeholder 7"/>
          <p:cNvPicPr>
            <a:picLocks noGrp="1" noChangeAspect="1"/>
          </p:cNvPicPr>
          <p:nvPr>
            <p:ph sz="quarter" idx="4"/>
          </p:nvPr>
        </p:nvPicPr>
        <p:blipFill>
          <a:blip r:embed="rId5"/>
          <a:stretch>
            <a:fillRect/>
          </a:stretch>
        </p:blipFill>
        <p:spPr>
          <a:xfrm>
            <a:off x="6778332" y="3736653"/>
            <a:ext cx="4035972" cy="1828800"/>
          </a:xfrm>
        </p:spPr>
      </p:pic>
    </p:spTree>
    <p:extLst>
      <p:ext uri="{BB962C8B-B14F-4D97-AF65-F5344CB8AC3E}">
        <p14:creationId xmlns:p14="http://schemas.microsoft.com/office/powerpoint/2010/main" val="4112962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Collection and Preparation</a:t>
            </a:r>
          </a:p>
        </p:txBody>
      </p:sp>
      <p:sp>
        <p:nvSpPr>
          <p:cNvPr id="3" name="Content Placeholder 2"/>
          <p:cNvSpPr>
            <a:spLocks noGrp="1"/>
          </p:cNvSpPr>
          <p:nvPr>
            <p:ph idx="1"/>
          </p:nvPr>
        </p:nvSpPr>
        <p:spPr>
          <a:xfrm>
            <a:off x="1295402" y="2765479"/>
            <a:ext cx="9601196" cy="3318936"/>
          </a:xfrm>
        </p:spPr>
        <p:txBody>
          <a:bodyPr>
            <a:normAutofit/>
          </a:bodyPr>
          <a:lstStyle/>
          <a:p>
            <a:pPr lvl="1"/>
            <a:r>
              <a:rPr lang="en-US" dirty="0" err="1"/>
              <a:t>Numbeo</a:t>
            </a:r>
            <a:r>
              <a:rPr lang="en-US" dirty="0"/>
              <a:t> API - Provides current information on world living conditions including cost of living, housing indicators, health care, traffic, crime and pollution.</a:t>
            </a:r>
          </a:p>
          <a:p>
            <a:pPr lvl="1"/>
            <a:r>
              <a:rPr lang="en-US" dirty="0" err="1"/>
              <a:t>Numbeo</a:t>
            </a:r>
            <a:r>
              <a:rPr lang="en-US" dirty="0"/>
              <a:t> indexes gathered for all cities in the United States via API,. NAs filled by copying indexes of the closest city by minimizing </a:t>
            </a:r>
            <a:r>
              <a:rPr lang="en-US" dirty="0" err="1"/>
              <a:t>lat</a:t>
            </a:r>
            <a:r>
              <a:rPr lang="en-US" dirty="0"/>
              <a:t>\long difference.</a:t>
            </a:r>
          </a:p>
          <a:p>
            <a:pPr lvl="1"/>
            <a:r>
              <a:rPr lang="en-US" dirty="0"/>
              <a:t>Ranked </a:t>
            </a:r>
            <a:r>
              <a:rPr lang="en-US" dirty="0" err="1"/>
              <a:t>Numbeo</a:t>
            </a:r>
            <a:r>
              <a:rPr lang="en-US" dirty="0"/>
              <a:t> indexes by city.</a:t>
            </a:r>
          </a:p>
          <a:p>
            <a:pPr lvl="1"/>
            <a:r>
              <a:rPr lang="en-US" dirty="0"/>
              <a:t>Merged data from </a:t>
            </a:r>
            <a:r>
              <a:rPr lang="en-US" dirty="0" err="1"/>
              <a:t>Numbeo</a:t>
            </a:r>
            <a:r>
              <a:rPr lang="en-US" dirty="0"/>
              <a:t> and </a:t>
            </a:r>
            <a:r>
              <a:rPr lang="en-US" dirty="0" err="1"/>
              <a:t>superZips.rds</a:t>
            </a:r>
            <a:r>
              <a:rPr lang="en-US" dirty="0"/>
              <a:t> then uploaded to Spark</a:t>
            </a:r>
          </a:p>
          <a:p>
            <a:endParaRPr lang="en-US" dirty="0"/>
          </a:p>
        </p:txBody>
      </p:sp>
    </p:spTree>
    <p:extLst>
      <p:ext uri="{BB962C8B-B14F-4D97-AF65-F5344CB8AC3E}">
        <p14:creationId xmlns:p14="http://schemas.microsoft.com/office/powerpoint/2010/main" val="1485742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it Works</a:t>
            </a:r>
          </a:p>
        </p:txBody>
      </p:sp>
      <p:sp>
        <p:nvSpPr>
          <p:cNvPr id="3" name="Content Placeholder 2"/>
          <p:cNvSpPr>
            <a:spLocks noGrp="1"/>
          </p:cNvSpPr>
          <p:nvPr>
            <p:ph idx="1"/>
          </p:nvPr>
        </p:nvSpPr>
        <p:spPr/>
        <p:txBody>
          <a:bodyPr>
            <a:normAutofit fontScale="92500" lnSpcReduction="10000"/>
          </a:bodyPr>
          <a:lstStyle/>
          <a:p>
            <a:r>
              <a:rPr lang="en-US" dirty="0"/>
              <a:t>Desired job – Input used to scrape </a:t>
            </a:r>
            <a:r>
              <a:rPr lang="en-US" dirty="0" err="1"/>
              <a:t>Indeed.com’s</a:t>
            </a:r>
            <a:r>
              <a:rPr lang="en-US" dirty="0"/>
              <a:t> salary information by location.</a:t>
            </a:r>
          </a:p>
          <a:p>
            <a:r>
              <a:rPr lang="en-US" dirty="0"/>
              <a:t># of bedrooms – Input used in search criteria for Zillow housing scrape.</a:t>
            </a:r>
          </a:p>
          <a:p>
            <a:r>
              <a:rPr lang="en-US" dirty="0"/>
              <a:t>Select parameters to rank and color by:</a:t>
            </a:r>
          </a:p>
          <a:p>
            <a:pPr lvl="1"/>
            <a:r>
              <a:rPr lang="en-US" dirty="0"/>
              <a:t>Indexes from </a:t>
            </a:r>
            <a:r>
              <a:rPr lang="en-US" dirty="0" err="1"/>
              <a:t>Numbeo</a:t>
            </a:r>
            <a:r>
              <a:rPr lang="en-US" dirty="0"/>
              <a:t> such as traffic, pollution and health care.</a:t>
            </a:r>
          </a:p>
          <a:p>
            <a:pPr lvl="1"/>
            <a:r>
              <a:rPr lang="en-US" dirty="0"/>
              <a:t>Median income, % of population with degrees, </a:t>
            </a:r>
            <a:r>
              <a:rPr lang="en-US" dirty="0" err="1"/>
              <a:t>etc</a:t>
            </a:r>
            <a:r>
              <a:rPr lang="en-US" dirty="0"/>
              <a:t> from </a:t>
            </a:r>
            <a:r>
              <a:rPr lang="en-US" dirty="0" err="1"/>
              <a:t>superZip</a:t>
            </a:r>
            <a:r>
              <a:rPr lang="en-US" dirty="0"/>
              <a:t> data </a:t>
            </a:r>
          </a:p>
          <a:p>
            <a:r>
              <a:rPr lang="en-US" dirty="0"/>
              <a:t>Clicking on city will display all ranked items, average salary for the job selected  and a Zillow link for housing meeting the criteria of rent &lt;= 30% of the selected job’s salary and  it has the # of rooms desired.</a:t>
            </a:r>
          </a:p>
          <a:p>
            <a:r>
              <a:rPr lang="en-US" dirty="0"/>
              <a:t>Spark is the workhorse throughout; providing fast, dynamic processing of data for tables, visualizations and analysis.</a:t>
            </a:r>
          </a:p>
        </p:txBody>
      </p:sp>
    </p:spTree>
    <p:extLst>
      <p:ext uri="{BB962C8B-B14F-4D97-AF65-F5344CB8AC3E}">
        <p14:creationId xmlns:p14="http://schemas.microsoft.com/office/powerpoint/2010/main" val="1117962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Modeling and Hosting</a:t>
            </a:r>
          </a:p>
        </p:txBody>
      </p:sp>
      <p:sp>
        <p:nvSpPr>
          <p:cNvPr id="3" name="Content Placeholder 2"/>
          <p:cNvSpPr>
            <a:spLocks noGrp="1"/>
          </p:cNvSpPr>
          <p:nvPr>
            <p:ph idx="1"/>
          </p:nvPr>
        </p:nvSpPr>
        <p:spPr/>
        <p:txBody>
          <a:bodyPr/>
          <a:lstStyle/>
          <a:p>
            <a:pPr lvl="1"/>
            <a:r>
              <a:rPr lang="en-US" dirty="0" err="1"/>
              <a:t>sparklyr</a:t>
            </a:r>
            <a:r>
              <a:rPr lang="en-US" dirty="0"/>
              <a:t> - R interface for Apache Spark</a:t>
            </a:r>
          </a:p>
          <a:p>
            <a:pPr lvl="2"/>
            <a:r>
              <a:rPr lang="en-US" dirty="0"/>
              <a:t>Open-source cluster computing framework. </a:t>
            </a:r>
          </a:p>
          <a:p>
            <a:pPr lvl="2"/>
            <a:r>
              <a:rPr lang="en-US" dirty="0"/>
              <a:t> In-memory primitives provide performance up to 100 times faster for certain applications.</a:t>
            </a:r>
          </a:p>
          <a:p>
            <a:pPr lvl="2"/>
            <a:r>
              <a:rPr lang="en-US" dirty="0"/>
              <a:t>Provides a complete </a:t>
            </a:r>
            <a:r>
              <a:rPr lang="en-US" i="1" dirty="0" err="1"/>
              <a:t>dplyr</a:t>
            </a:r>
            <a:r>
              <a:rPr lang="en-US" dirty="0"/>
              <a:t> backend. </a:t>
            </a:r>
          </a:p>
          <a:p>
            <a:pPr lvl="1"/>
            <a:r>
              <a:rPr lang="en-US" dirty="0"/>
              <a:t>AWS for app hosting.</a:t>
            </a:r>
          </a:p>
        </p:txBody>
      </p:sp>
      <p:pic>
        <p:nvPicPr>
          <p:cNvPr id="4" name="Picture 3"/>
          <p:cNvPicPr>
            <a:picLocks noChangeAspect="1"/>
          </p:cNvPicPr>
          <p:nvPr/>
        </p:nvPicPr>
        <p:blipFill>
          <a:blip r:embed="rId2"/>
          <a:stretch>
            <a:fillRect/>
          </a:stretch>
        </p:blipFill>
        <p:spPr>
          <a:xfrm>
            <a:off x="7572913" y="4138508"/>
            <a:ext cx="3823021" cy="1920240"/>
          </a:xfrm>
          <a:prstGeom prst="rect">
            <a:avLst/>
          </a:prstGeom>
        </p:spPr>
      </p:pic>
    </p:spTree>
    <p:extLst>
      <p:ext uri="{BB962C8B-B14F-4D97-AF65-F5344CB8AC3E}">
        <p14:creationId xmlns:p14="http://schemas.microsoft.com/office/powerpoint/2010/main" val="4062506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Tour of the Shiny App</a:t>
            </a:r>
          </a:p>
        </p:txBody>
      </p:sp>
      <p:sp>
        <p:nvSpPr>
          <p:cNvPr id="3" name="Content Placeholder 2"/>
          <p:cNvSpPr>
            <a:spLocks noGrp="1"/>
          </p:cNvSpPr>
          <p:nvPr>
            <p:ph idx="1"/>
          </p:nvPr>
        </p:nvSpPr>
        <p:spPr/>
        <p:txBody>
          <a:bodyPr/>
          <a:lstStyle/>
          <a:p>
            <a:r>
              <a:rPr lang="en-US" dirty="0"/>
              <a:t>Let’s take a tour of the application in action.</a:t>
            </a:r>
          </a:p>
          <a:p>
            <a:pPr lvl="1"/>
            <a:r>
              <a:rPr lang="en-US" dirty="0">
                <a:hlinkClick r:id="rId2"/>
              </a:rPr>
              <a:t>Click here to run.</a:t>
            </a:r>
            <a:endParaRPr lang="en-US" dirty="0"/>
          </a:p>
        </p:txBody>
      </p:sp>
    </p:spTree>
    <p:extLst>
      <p:ext uri="{BB962C8B-B14F-4D97-AF65-F5344CB8AC3E}">
        <p14:creationId xmlns:p14="http://schemas.microsoft.com/office/powerpoint/2010/main" val="2074241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Steps?</a:t>
            </a:r>
          </a:p>
        </p:txBody>
      </p:sp>
      <p:sp>
        <p:nvSpPr>
          <p:cNvPr id="3" name="Content Placeholder 2"/>
          <p:cNvSpPr>
            <a:spLocks noGrp="1"/>
          </p:cNvSpPr>
          <p:nvPr>
            <p:ph idx="1"/>
          </p:nvPr>
        </p:nvSpPr>
        <p:spPr/>
        <p:txBody>
          <a:bodyPr/>
          <a:lstStyle/>
          <a:p>
            <a:r>
              <a:rPr lang="en-US" dirty="0"/>
              <a:t>Expand the location possibilities to be worldwide</a:t>
            </a:r>
          </a:p>
          <a:p>
            <a:r>
              <a:rPr lang="en-US" dirty="0"/>
              <a:t>Widen parameters </a:t>
            </a:r>
          </a:p>
          <a:p>
            <a:pPr lvl="1"/>
            <a:r>
              <a:rPr lang="en-US" dirty="0"/>
              <a:t>Perhaps utilize a survey to get an idea of what people look for when relocating.</a:t>
            </a:r>
          </a:p>
        </p:txBody>
      </p:sp>
    </p:spTree>
    <p:extLst>
      <p:ext uri="{BB962C8B-B14F-4D97-AF65-F5344CB8AC3E}">
        <p14:creationId xmlns:p14="http://schemas.microsoft.com/office/powerpoint/2010/main" val="197443523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4391</TotalTime>
  <Words>704</Words>
  <Application>Microsoft Office PowerPoint</Application>
  <PresentationFormat>Widescreen</PresentationFormat>
  <Paragraphs>47</Paragraphs>
  <Slides>9</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Garamond</vt:lpstr>
      <vt:lpstr>Organic</vt:lpstr>
      <vt:lpstr>DATA 607 FINAL PROJECT</vt:lpstr>
      <vt:lpstr>Work Flow</vt:lpstr>
      <vt:lpstr>PROBLEM</vt:lpstr>
      <vt:lpstr>Sources Built On</vt:lpstr>
      <vt:lpstr>Data Collection and Preparation</vt:lpstr>
      <vt:lpstr>How it Works</vt:lpstr>
      <vt:lpstr>Data Modeling and Hosting</vt:lpstr>
      <vt:lpstr>A Tour of the Shiny App</vt:lpstr>
      <vt:lpstr>Further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OluwakemiOmotunde</dc:creator>
  <cp:lastModifiedBy>Shyam.Balagurumurthy@spsmail.cuny.edu</cp:lastModifiedBy>
  <cp:revision>65</cp:revision>
  <dcterms:created xsi:type="dcterms:W3CDTF">2016-12-15T16:37:53Z</dcterms:created>
  <dcterms:modified xsi:type="dcterms:W3CDTF">2016-12-21T02:16:08Z</dcterms:modified>
</cp:coreProperties>
</file>