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114" d="100"/>
          <a:sy n="114" d="100"/>
        </p:scale>
        <p:origin x="4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501652" y="598642"/>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327026"/>
            <a:ext cx="11340000" cy="303187"/>
          </a:xfrm>
        </p:spPr>
        <p:txBody>
          <a:bodyPr>
            <a:noAutofit/>
          </a:bodyPr>
          <a:lstStyle/>
          <a:p>
            <a:r>
              <a:rPr lang="en-AU" b="1" dirty="0">
                <a:solidFill>
                  <a:srgbClr val="86BC25"/>
                </a:solidFill>
              </a:rPr>
              <a:t>Cloud Feasibility Assessment</a:t>
            </a:r>
          </a:p>
        </p:txBody>
      </p:sp>
      <p:sp>
        <p:nvSpPr>
          <p:cNvPr id="43" name="Text Placeholder 3"/>
          <p:cNvSpPr txBox="1">
            <a:spLocks/>
          </p:cNvSpPr>
          <p:nvPr/>
        </p:nvSpPr>
        <p:spPr>
          <a:xfrm>
            <a:off x="426542" y="992947"/>
            <a:ext cx="11340000"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endParaRPr lang="en-US" sz="1200" b="1" dirty="0">
              <a:solidFill>
                <a:srgbClr val="86BC25"/>
              </a:solidFill>
              <a:ea typeface="Chronicle Display Black" charset="0"/>
              <a:cs typeface="Segoe UI Semilight" panose="020B0402040204020203" pitchFamily="34" charset="0"/>
            </a:endParaRPr>
          </a:p>
          <a:p>
            <a:pPr marL="0" indent="0">
              <a:lnSpc>
                <a:spcPct val="130000"/>
              </a:lnSpc>
              <a:spcBef>
                <a:spcPts val="0"/>
              </a:spcBef>
              <a:buFont typeface="Arial" panose="020B0604020202020204" pitchFamily="34" charset="0"/>
              <a:buNone/>
              <a:defRPr/>
            </a:pPr>
            <a:endParaRPr lang="en-US" sz="1050" dirty="0">
              <a:solidFill>
                <a:srgbClr val="000000"/>
              </a:solidFill>
              <a:cs typeface="Segoe UI Semilight" panose="020B0402040204020203" pitchFamily="34" charset="0"/>
            </a:endParaRPr>
          </a:p>
        </p:txBody>
      </p:sp>
      <p:sp>
        <p:nvSpPr>
          <p:cNvPr id="6" name="TextBox 5">
            <a:extLst>
              <a:ext uri="{FF2B5EF4-FFF2-40B4-BE49-F238E27FC236}">
                <a16:creationId xmlns:a16="http://schemas.microsoft.com/office/drawing/2014/main" id="{EC925730-039D-4C31-B367-CE857AF431C2}"/>
              </a:ext>
            </a:extLst>
          </p:cNvPr>
          <p:cNvSpPr txBox="1"/>
          <p:nvPr/>
        </p:nvSpPr>
        <p:spPr>
          <a:xfrm>
            <a:off x="425458" y="630213"/>
            <a:ext cx="1912690" cy="276999"/>
          </a:xfrm>
          <a:prstGeom prst="rect">
            <a:avLst/>
          </a:prstGeom>
          <a:noFill/>
        </p:spPr>
        <p:txBody>
          <a:bodyPr wrap="square" lIns="0" tIns="0" rIns="0" bIns="0" rtlCol="0">
            <a:spAutoFit/>
          </a:bodyPr>
          <a:lstStyle/>
          <a:p>
            <a:pPr>
              <a:spcBef>
                <a:spcPts val="600"/>
              </a:spcBef>
              <a:buSzPct val="100000"/>
            </a:pPr>
            <a:r>
              <a:rPr lang="en-IN" b="1" dirty="0">
                <a:solidFill>
                  <a:srgbClr val="86BC25"/>
                </a:solidFill>
              </a:rPr>
              <a:t>Benefits</a:t>
            </a:r>
          </a:p>
        </p:txBody>
      </p:sp>
      <p:sp>
        <p:nvSpPr>
          <p:cNvPr id="7" name="TextBox 6">
            <a:extLst>
              <a:ext uri="{FF2B5EF4-FFF2-40B4-BE49-F238E27FC236}">
                <a16:creationId xmlns:a16="http://schemas.microsoft.com/office/drawing/2014/main" id="{C45F2F69-2630-4BFC-9DC7-0CEC3787024B}"/>
              </a:ext>
            </a:extLst>
          </p:cNvPr>
          <p:cNvSpPr txBox="1"/>
          <p:nvPr/>
        </p:nvSpPr>
        <p:spPr>
          <a:xfrm>
            <a:off x="424374" y="1063557"/>
            <a:ext cx="5077720" cy="6140142"/>
          </a:xfrm>
          <a:prstGeom prst="rect">
            <a:avLst/>
          </a:prstGeom>
          <a:noFill/>
        </p:spPr>
        <p:txBody>
          <a:bodyPr wrap="square" lIns="0" tIns="0" rIns="0" bIns="0" rtlCol="0">
            <a:spAutoFit/>
          </a:bodyPr>
          <a:lstStyle/>
          <a:p>
            <a:pPr rtl="0">
              <a:spcBef>
                <a:spcPts val="0"/>
              </a:spcBef>
              <a:spcAft>
                <a:spcPts val="0"/>
              </a:spcAft>
            </a:pPr>
            <a:r>
              <a:rPr lang="en-US" sz="1100" b="1" i="0" u="none" strike="noStrike" dirty="0">
                <a:solidFill>
                  <a:srgbClr val="86BC25"/>
                </a:solidFill>
                <a:effectLst/>
              </a:rPr>
              <a:t>Scalability</a:t>
            </a:r>
            <a:endParaRPr lang="en-US" sz="1100" b="1" dirty="0">
              <a:solidFill>
                <a:srgbClr val="86BC25"/>
              </a:solidFill>
              <a:effectLst/>
            </a:endParaRPr>
          </a:p>
          <a:p>
            <a:pPr rtl="0">
              <a:spcBef>
                <a:spcPts val="0"/>
              </a:spcBef>
              <a:spcAft>
                <a:spcPts val="0"/>
              </a:spcAft>
            </a:pPr>
            <a:r>
              <a:rPr lang="en-US" sz="1100" b="0" i="0" u="none" strike="noStrike" dirty="0">
                <a:solidFill>
                  <a:srgbClr val="000000"/>
                </a:solidFill>
                <a:effectLst/>
              </a:rPr>
              <a:t>Movement of workloads to cloud will allow University to instantly scale up or down in line with student and researcher demands this will allow the university to maintain Quality Services as it grows and account for volatile and seasonal application use example peak enrollment periods</a:t>
            </a:r>
            <a:endParaRPr lang="en-US" sz="1100" b="0" dirty="0">
              <a:effectLst/>
            </a:endParaRPr>
          </a:p>
          <a:p>
            <a:pPr rtl="0">
              <a:spcBef>
                <a:spcPts val="0"/>
              </a:spcBef>
              <a:spcAft>
                <a:spcPts val="0"/>
              </a:spcAft>
            </a:pPr>
            <a:br>
              <a:rPr lang="en-US" sz="1100" b="1" dirty="0">
                <a:solidFill>
                  <a:srgbClr val="86BC25"/>
                </a:solidFill>
                <a:effectLst/>
              </a:rPr>
            </a:br>
            <a:r>
              <a:rPr lang="en-US" sz="1100" b="1" dirty="0">
                <a:solidFill>
                  <a:srgbClr val="86BC25"/>
                </a:solidFill>
              </a:rPr>
              <a:t>S</a:t>
            </a:r>
            <a:r>
              <a:rPr lang="en-US" sz="1100" b="1" i="0" u="none" strike="noStrike" dirty="0">
                <a:solidFill>
                  <a:srgbClr val="86BC25"/>
                </a:solidFill>
                <a:effectLst/>
              </a:rPr>
              <a:t>elf service and Self provisioning</a:t>
            </a:r>
            <a:endParaRPr lang="en-US" sz="1100" b="1" dirty="0">
              <a:solidFill>
                <a:srgbClr val="86BC25"/>
              </a:solidFill>
              <a:effectLst/>
            </a:endParaRPr>
          </a:p>
          <a:p>
            <a:pPr rtl="0">
              <a:spcBef>
                <a:spcPts val="0"/>
              </a:spcBef>
              <a:spcAft>
                <a:spcPts val="0"/>
              </a:spcAft>
            </a:pPr>
            <a:r>
              <a:rPr lang="en-US" sz="1100" b="0" i="0" u="none" strike="noStrike" dirty="0">
                <a:solidFill>
                  <a:srgbClr val="000000"/>
                </a:solidFill>
                <a:effectLst/>
              </a:rPr>
              <a:t>A cloud environment will allow for Greater adoption of self service and provisioning particularly in research space graphical user interface and cloud Tools can be set up to allow users to run their own workloads and have visibility of the </a:t>
            </a:r>
            <a:r>
              <a:rPr lang="en-US" sz="1100" dirty="0">
                <a:solidFill>
                  <a:srgbClr val="000000"/>
                </a:solidFill>
              </a:rPr>
              <a:t>cost</a:t>
            </a:r>
            <a:r>
              <a:rPr lang="en-US" sz="1100" b="0" i="0" u="none" strike="noStrike" dirty="0">
                <a:solidFill>
                  <a:srgbClr val="000000"/>
                </a:solidFill>
                <a:effectLst/>
              </a:rPr>
              <a:t>s and metrics associated</a:t>
            </a:r>
            <a:endParaRPr lang="en-US" sz="1100" b="0" dirty="0">
              <a:effectLst/>
            </a:endParaRPr>
          </a:p>
          <a:p>
            <a:pPr rtl="0">
              <a:spcBef>
                <a:spcPts val="0"/>
              </a:spcBef>
              <a:spcAft>
                <a:spcPts val="0"/>
              </a:spcAft>
            </a:pPr>
            <a:br>
              <a:rPr lang="en-US" sz="1100" b="0" dirty="0">
                <a:effectLst/>
              </a:rPr>
            </a:br>
            <a:r>
              <a:rPr lang="en-US" sz="1100" b="1" dirty="0">
                <a:solidFill>
                  <a:srgbClr val="86BC25"/>
                </a:solidFill>
              </a:rPr>
              <a:t>R</a:t>
            </a:r>
            <a:r>
              <a:rPr lang="en-US" sz="1100" b="1" i="0" u="none" strike="noStrike" dirty="0">
                <a:solidFill>
                  <a:srgbClr val="86BC25"/>
                </a:solidFill>
                <a:effectLst/>
              </a:rPr>
              <a:t>educed Environmental </a:t>
            </a:r>
            <a:r>
              <a:rPr lang="en-US" sz="1100" b="1" dirty="0">
                <a:solidFill>
                  <a:srgbClr val="86BC25"/>
                </a:solidFill>
              </a:rPr>
              <a:t>I</a:t>
            </a:r>
            <a:r>
              <a:rPr lang="en-US" sz="1100" b="1" i="0" u="none" strike="noStrike" dirty="0">
                <a:solidFill>
                  <a:srgbClr val="86BC25"/>
                </a:solidFill>
                <a:effectLst/>
              </a:rPr>
              <a:t>mpact</a:t>
            </a:r>
          </a:p>
          <a:p>
            <a:pPr rtl="0">
              <a:spcBef>
                <a:spcPts val="0"/>
              </a:spcBef>
              <a:spcAft>
                <a:spcPts val="0"/>
              </a:spcAft>
            </a:pPr>
            <a:r>
              <a:rPr lang="en-US" sz="1100" dirty="0">
                <a:solidFill>
                  <a:srgbClr val="000000"/>
                </a:solidFill>
              </a:rPr>
              <a:t>T</a:t>
            </a:r>
            <a:r>
              <a:rPr lang="en-US" sz="1100" b="0" i="0" u="none" strike="noStrike" dirty="0">
                <a:solidFill>
                  <a:srgbClr val="000000"/>
                </a:solidFill>
                <a:effectLst/>
              </a:rPr>
              <a:t>he university will not need to disrupt its natural environment to build a new data center and will contribute to lower Greenhouse gas emissions through use of more efficient facilities offered by public cloud providers</a:t>
            </a:r>
            <a:endParaRPr lang="en-US" sz="1100" b="0" dirty="0">
              <a:effectLst/>
            </a:endParaRPr>
          </a:p>
          <a:p>
            <a:pPr rtl="0">
              <a:spcBef>
                <a:spcPts val="0"/>
              </a:spcBef>
              <a:spcAft>
                <a:spcPts val="0"/>
              </a:spcAft>
            </a:pPr>
            <a:br>
              <a:rPr lang="en-US" sz="1100" b="0" dirty="0">
                <a:effectLst/>
              </a:rPr>
            </a:br>
            <a:r>
              <a:rPr lang="en-US" sz="1100" b="1" dirty="0">
                <a:solidFill>
                  <a:srgbClr val="86BC25"/>
                </a:solidFill>
                <a:effectLst/>
              </a:rPr>
              <a:t>C</a:t>
            </a:r>
            <a:r>
              <a:rPr lang="en-US" sz="1100" b="1" i="0" u="none" strike="noStrike" dirty="0">
                <a:solidFill>
                  <a:srgbClr val="86BC25"/>
                </a:solidFill>
                <a:effectLst/>
              </a:rPr>
              <a:t>reation of new revenue streams</a:t>
            </a:r>
            <a:endParaRPr lang="en-US" sz="1100" b="1" dirty="0">
              <a:solidFill>
                <a:srgbClr val="86BC25"/>
              </a:solidFill>
              <a:effectLst/>
            </a:endParaRPr>
          </a:p>
          <a:p>
            <a:pPr rtl="0">
              <a:spcBef>
                <a:spcPts val="0"/>
              </a:spcBef>
              <a:spcAft>
                <a:spcPts val="0"/>
              </a:spcAft>
            </a:pPr>
            <a:r>
              <a:rPr lang="en-US" sz="1100" dirty="0">
                <a:solidFill>
                  <a:srgbClr val="000000"/>
                </a:solidFill>
              </a:rPr>
              <a:t>T</a:t>
            </a:r>
            <a:r>
              <a:rPr lang="en-US" sz="1100" b="0" i="0" u="none" strike="noStrike" dirty="0">
                <a:solidFill>
                  <a:srgbClr val="000000"/>
                </a:solidFill>
                <a:effectLst/>
              </a:rPr>
              <a:t>he university can capture additional revenue streams by providing researchers with cloud services through a portal that is managed by it as a result researchers will no longer need to procure their own hardware to run Research workloads and the university will be able to Cap Church the expenditure </a:t>
            </a:r>
            <a:endParaRPr lang="en-US" sz="1100" b="0" dirty="0">
              <a:effectLst/>
            </a:endParaRPr>
          </a:p>
          <a:p>
            <a:pPr rtl="0">
              <a:spcBef>
                <a:spcPts val="0"/>
              </a:spcBef>
              <a:spcAft>
                <a:spcPts val="0"/>
              </a:spcAft>
            </a:pPr>
            <a:br>
              <a:rPr lang="en-US" sz="1100" b="1" dirty="0">
                <a:solidFill>
                  <a:srgbClr val="86BC25"/>
                </a:solidFill>
                <a:effectLst/>
              </a:rPr>
            </a:br>
            <a:r>
              <a:rPr lang="en-US" sz="1100" b="1" i="0" u="none" strike="noStrike" dirty="0">
                <a:solidFill>
                  <a:srgbClr val="86BC25"/>
                </a:solidFill>
                <a:effectLst/>
              </a:rPr>
              <a:t>High availability</a:t>
            </a:r>
            <a:endParaRPr lang="en-US" sz="1100" b="1" dirty="0">
              <a:solidFill>
                <a:srgbClr val="86BC25"/>
              </a:solidFill>
              <a:effectLst/>
            </a:endParaRPr>
          </a:p>
          <a:p>
            <a:pPr rtl="0">
              <a:spcBef>
                <a:spcPts val="0"/>
              </a:spcBef>
              <a:spcAft>
                <a:spcPts val="0"/>
              </a:spcAft>
            </a:pPr>
            <a:r>
              <a:rPr lang="en-US" sz="1100" dirty="0">
                <a:solidFill>
                  <a:srgbClr val="000000"/>
                </a:solidFill>
              </a:rPr>
              <a:t>I</a:t>
            </a:r>
            <a:r>
              <a:rPr lang="en-US" sz="1100" b="0" i="0" u="none" strike="noStrike" dirty="0">
                <a:solidFill>
                  <a:srgbClr val="000000"/>
                </a:solidFill>
                <a:effectLst/>
              </a:rPr>
              <a:t>nfrastructure will be highly available in the cloud with lower outages experience and less downtime applications will exist across a number of  dispersible cloud data centers and can auto recover what terminate and restart performance drops</a:t>
            </a:r>
            <a:endParaRPr lang="en-US" sz="1100" b="0" dirty="0">
              <a:effectLst/>
            </a:endParaRPr>
          </a:p>
          <a:p>
            <a:pPr rtl="0">
              <a:spcBef>
                <a:spcPts val="0"/>
              </a:spcBef>
              <a:spcAft>
                <a:spcPts val="0"/>
              </a:spcAft>
            </a:pPr>
            <a:br>
              <a:rPr lang="en-US" sz="1100" b="0" dirty="0">
                <a:effectLst/>
              </a:rPr>
            </a:br>
            <a:r>
              <a:rPr lang="en-US" sz="1100" b="1" i="0" u="none" strike="noStrike" dirty="0">
                <a:solidFill>
                  <a:srgbClr val="86BC25"/>
                </a:solidFill>
                <a:effectLst/>
              </a:rPr>
              <a:t>Flexibility</a:t>
            </a:r>
            <a:endParaRPr lang="en-US" sz="1100" b="1" dirty="0">
              <a:solidFill>
                <a:srgbClr val="86BC25"/>
              </a:solidFill>
              <a:effectLst/>
            </a:endParaRPr>
          </a:p>
          <a:p>
            <a:pPr rtl="0">
              <a:spcBef>
                <a:spcPts val="0"/>
              </a:spcBef>
              <a:spcAft>
                <a:spcPts val="0"/>
              </a:spcAft>
            </a:pPr>
            <a:r>
              <a:rPr lang="en-US" sz="1100" dirty="0">
                <a:solidFill>
                  <a:srgbClr val="000000"/>
                </a:solidFill>
              </a:rPr>
              <a:t>T</a:t>
            </a:r>
            <a:r>
              <a:rPr lang="en-US" sz="1100" b="0" i="0" u="none" strike="noStrike" dirty="0">
                <a:solidFill>
                  <a:srgbClr val="000000"/>
                </a:solidFill>
                <a:effectLst/>
              </a:rPr>
              <a:t>he University will have access to the full range of programming models operating systems database and architecture with which they are familiar as well as new services available through the Marketplace</a:t>
            </a:r>
            <a:endParaRPr lang="en-US" sz="1100" b="0" dirty="0">
              <a:effectLst/>
            </a:endParaRPr>
          </a:p>
          <a:p>
            <a:pPr rtl="0">
              <a:spcBef>
                <a:spcPts val="0"/>
              </a:spcBef>
              <a:spcAft>
                <a:spcPts val="0"/>
              </a:spcAft>
            </a:pPr>
            <a:br>
              <a:rPr lang="en-US" sz="1100" b="0" dirty="0">
                <a:effectLst/>
              </a:rPr>
            </a:br>
            <a:br>
              <a:rPr lang="en-US" dirty="0"/>
            </a:br>
            <a:endParaRPr lang="en-IN" dirty="0">
              <a:solidFill>
                <a:srgbClr val="313131"/>
              </a:solidFill>
            </a:endParaRPr>
          </a:p>
        </p:txBody>
      </p:sp>
      <p:sp>
        <p:nvSpPr>
          <p:cNvPr id="9" name="TextBox 8">
            <a:extLst>
              <a:ext uri="{FF2B5EF4-FFF2-40B4-BE49-F238E27FC236}">
                <a16:creationId xmlns:a16="http://schemas.microsoft.com/office/drawing/2014/main" id="{B38FF109-7DE1-4AB2-9E2A-DDF1289BB562}"/>
              </a:ext>
            </a:extLst>
          </p:cNvPr>
          <p:cNvSpPr txBox="1"/>
          <p:nvPr/>
        </p:nvSpPr>
        <p:spPr>
          <a:xfrm>
            <a:off x="6241409" y="1063557"/>
            <a:ext cx="5524049" cy="3400931"/>
          </a:xfrm>
          <a:prstGeom prst="rect">
            <a:avLst/>
          </a:prstGeom>
          <a:noFill/>
        </p:spPr>
        <p:txBody>
          <a:bodyPr wrap="square" lIns="0" tIns="0" rIns="0" bIns="0" rtlCol="0">
            <a:spAutoFit/>
          </a:bodyPr>
          <a:lstStyle/>
          <a:p>
            <a:pPr rtl="0">
              <a:spcBef>
                <a:spcPts val="0"/>
              </a:spcBef>
              <a:spcAft>
                <a:spcPts val="0"/>
              </a:spcAft>
            </a:pPr>
            <a:r>
              <a:rPr lang="en-US" sz="1100" b="1" dirty="0">
                <a:solidFill>
                  <a:srgbClr val="86BC25"/>
                </a:solidFill>
              </a:rPr>
              <a:t>F</a:t>
            </a:r>
            <a:r>
              <a:rPr lang="en-US" sz="1100" b="1" i="0" u="none" strike="noStrike" dirty="0">
                <a:solidFill>
                  <a:srgbClr val="86BC25"/>
                </a:solidFill>
                <a:effectLst/>
              </a:rPr>
              <a:t>ocus on Value added activities</a:t>
            </a:r>
            <a:endParaRPr lang="en-US" sz="1100" b="1" dirty="0">
              <a:solidFill>
                <a:srgbClr val="86BC25"/>
              </a:solidFill>
              <a:effectLst/>
            </a:endParaRPr>
          </a:p>
          <a:p>
            <a:pPr rtl="0">
              <a:spcBef>
                <a:spcPts val="0"/>
              </a:spcBef>
              <a:spcAft>
                <a:spcPts val="0"/>
              </a:spcAft>
            </a:pPr>
            <a:r>
              <a:rPr lang="en-US" sz="1100" b="0" i="0" u="none" strike="noStrike" dirty="0">
                <a:solidFill>
                  <a:srgbClr val="000000"/>
                </a:solidFill>
                <a:effectLst/>
              </a:rPr>
              <a:t>The university can free up its resources to focus on more growth and transformation activities this will give staff more time to uplift the environment. Develop new service offerings And improve the student and Research experience</a:t>
            </a:r>
            <a:endParaRPr lang="en-US" sz="1100" b="0" dirty="0">
              <a:effectLst/>
            </a:endParaRPr>
          </a:p>
          <a:p>
            <a:pPr rtl="0">
              <a:spcBef>
                <a:spcPts val="0"/>
              </a:spcBef>
              <a:spcAft>
                <a:spcPts val="0"/>
              </a:spcAft>
            </a:pPr>
            <a:br>
              <a:rPr lang="en-US" sz="1100" b="0" dirty="0">
                <a:effectLst/>
              </a:rPr>
            </a:br>
            <a:r>
              <a:rPr lang="en-US" sz="1100" b="1" dirty="0">
                <a:solidFill>
                  <a:srgbClr val="86BC25"/>
                </a:solidFill>
              </a:rPr>
              <a:t>C</a:t>
            </a:r>
            <a:r>
              <a:rPr lang="en-US" sz="1100" b="1" i="0" u="none" strike="noStrike" dirty="0">
                <a:solidFill>
                  <a:srgbClr val="86BC25"/>
                </a:solidFill>
                <a:effectLst/>
              </a:rPr>
              <a:t>ost </a:t>
            </a:r>
            <a:r>
              <a:rPr lang="en-US" sz="1100" b="1" dirty="0">
                <a:solidFill>
                  <a:srgbClr val="86BC25"/>
                </a:solidFill>
              </a:rPr>
              <a:t>A</a:t>
            </a:r>
            <a:r>
              <a:rPr lang="en-US" sz="1100" b="1" i="0" u="none" strike="noStrike" dirty="0">
                <a:solidFill>
                  <a:srgbClr val="86BC25"/>
                </a:solidFill>
                <a:effectLst/>
              </a:rPr>
              <a:t>voidance and Cost </a:t>
            </a:r>
            <a:r>
              <a:rPr lang="en-US" sz="1100" b="1" dirty="0">
                <a:solidFill>
                  <a:srgbClr val="86BC25"/>
                </a:solidFill>
              </a:rPr>
              <a:t>S</a:t>
            </a:r>
            <a:r>
              <a:rPr lang="en-US" sz="1100" b="1" i="0" u="none" strike="noStrike" dirty="0">
                <a:solidFill>
                  <a:srgbClr val="86BC25"/>
                </a:solidFill>
                <a:effectLst/>
              </a:rPr>
              <a:t>avings</a:t>
            </a:r>
            <a:endParaRPr lang="en-US" sz="1100" b="1" dirty="0">
              <a:solidFill>
                <a:srgbClr val="86BC25"/>
              </a:solidFill>
              <a:effectLst/>
            </a:endParaRPr>
          </a:p>
          <a:p>
            <a:pPr rtl="0">
              <a:spcBef>
                <a:spcPts val="0"/>
              </a:spcBef>
              <a:spcAft>
                <a:spcPts val="0"/>
              </a:spcAft>
            </a:pPr>
            <a:r>
              <a:rPr lang="en-US" sz="1100" b="0" i="0" u="none" strike="noStrike" dirty="0">
                <a:solidFill>
                  <a:srgbClr val="000000"/>
                </a:solidFill>
                <a:effectLst/>
              </a:rPr>
              <a:t>By not building a data center the university will achieve upfront cost avoidance. while this will be partially offset by need to increase investment in cloud migration it will driver detection in the  costs long turn through a reduction in in it overloads.</a:t>
            </a:r>
            <a:endParaRPr lang="en-US" sz="1100" b="0" dirty="0">
              <a:effectLst/>
            </a:endParaRPr>
          </a:p>
          <a:p>
            <a:pPr rtl="0">
              <a:spcBef>
                <a:spcPts val="0"/>
              </a:spcBef>
              <a:spcAft>
                <a:spcPts val="0"/>
              </a:spcAft>
            </a:pPr>
            <a:br>
              <a:rPr lang="en-US" sz="1100" b="0" dirty="0">
                <a:effectLst/>
              </a:rPr>
            </a:br>
            <a:r>
              <a:rPr lang="en-US" sz="1100" b="1" i="0" u="none" strike="noStrike" dirty="0">
                <a:solidFill>
                  <a:srgbClr val="86BC25"/>
                </a:solidFill>
                <a:effectLst/>
              </a:rPr>
              <a:t>Automation and Ease of Management</a:t>
            </a:r>
            <a:br>
              <a:rPr lang="en-US" sz="1100" b="0" dirty="0">
                <a:effectLst/>
              </a:rPr>
            </a:br>
            <a:r>
              <a:rPr lang="en-US" sz="1100" dirty="0">
                <a:solidFill>
                  <a:srgbClr val="000000"/>
                </a:solidFill>
              </a:rPr>
              <a:t>P</a:t>
            </a:r>
            <a:r>
              <a:rPr lang="en-US" sz="1100" b="0" i="0" u="none" strike="noStrike" dirty="0">
                <a:solidFill>
                  <a:srgbClr val="000000"/>
                </a:solidFill>
                <a:effectLst/>
              </a:rPr>
              <a:t>latform and application automation will enable greater is off management across patching, security,  provisioning, testing, deployment it and logging. </a:t>
            </a:r>
            <a:endParaRPr lang="en-US" sz="1100" b="0" dirty="0">
              <a:effectLst/>
            </a:endParaRPr>
          </a:p>
          <a:p>
            <a:pPr rtl="0">
              <a:spcBef>
                <a:spcPts val="0"/>
              </a:spcBef>
              <a:spcAft>
                <a:spcPts val="0"/>
              </a:spcAft>
            </a:pPr>
            <a:br>
              <a:rPr lang="en-US" sz="1100" b="0" dirty="0">
                <a:effectLst/>
              </a:rPr>
            </a:br>
            <a:r>
              <a:rPr lang="en-US" sz="1100" b="1" i="0" u="none" strike="noStrike" dirty="0">
                <a:solidFill>
                  <a:srgbClr val="86BC25"/>
                </a:solidFill>
                <a:effectLst/>
              </a:rPr>
              <a:t>Security controls</a:t>
            </a:r>
            <a:br>
              <a:rPr lang="en-US" sz="1100" b="0" dirty="0">
                <a:effectLst/>
              </a:rPr>
            </a:br>
            <a:r>
              <a:rPr lang="en-US" sz="1100" dirty="0">
                <a:solidFill>
                  <a:srgbClr val="000000"/>
                </a:solidFill>
              </a:rPr>
              <a:t>C</a:t>
            </a:r>
            <a:r>
              <a:rPr lang="en-US" sz="1100" b="0" i="0" u="none" strike="noStrike" dirty="0">
                <a:solidFill>
                  <a:srgbClr val="000000"/>
                </a:solidFill>
                <a:effectLst/>
              </a:rPr>
              <a:t>loud environment keep track of all changes made through logging and can make use of the latest firewalls and security features to reduce the likelihood and impact of Cyber attacks and internal mistakes. </a:t>
            </a:r>
            <a:endParaRPr lang="en-US" sz="1100" b="0" dirty="0">
              <a:effectLst/>
            </a:endParaRPr>
          </a:p>
          <a:p>
            <a:pPr>
              <a:spcBef>
                <a:spcPts val="600"/>
              </a:spcBef>
              <a:buSzPct val="100000"/>
            </a:pPr>
            <a:endParaRPr lang="en-IN" dirty="0">
              <a:solidFill>
                <a:srgbClr val="313131"/>
              </a:solidFill>
            </a:endParaRP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327026"/>
            <a:ext cx="11340000" cy="303187"/>
          </a:xfrm>
        </p:spPr>
        <p:txBody>
          <a:bodyPr/>
          <a:lstStyle/>
          <a:p>
            <a:r>
              <a:rPr lang="en-AU" b="1" dirty="0">
                <a:solidFill>
                  <a:srgbClr val="86BC25"/>
                </a:solidFill>
              </a:rPr>
              <a:t>Cloud Feasibility Assessment</a:t>
            </a:r>
            <a:endParaRPr lang="en-AU" dirty="0">
              <a:solidFill>
                <a:srgbClr val="86BC25"/>
              </a:solidFill>
            </a:endParaRPr>
          </a:p>
        </p:txBody>
      </p:sp>
      <p:sp>
        <p:nvSpPr>
          <p:cNvPr id="43" name="Text Placeholder 3"/>
          <p:cNvSpPr txBox="1">
            <a:spLocks/>
          </p:cNvSpPr>
          <p:nvPr/>
        </p:nvSpPr>
        <p:spPr>
          <a:xfrm>
            <a:off x="426542" y="976169"/>
            <a:ext cx="5517058"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200" b="1" u="sng" dirty="0">
                <a:solidFill>
                  <a:srgbClr val="86BC25"/>
                </a:solidFill>
                <a:ea typeface="Chronicle Display Black" charset="0"/>
                <a:cs typeface="Segoe UI Semilight" panose="020B0402040204020203" pitchFamily="34" charset="0"/>
              </a:rPr>
              <a:t>Risks</a:t>
            </a:r>
            <a:endParaRPr lang="en-AU" sz="1100" b="1" u="sng" dirty="0">
              <a:solidFill>
                <a:prstClr val="black"/>
              </a:solidFill>
              <a:cs typeface="Segoe UI Semilight" panose="020B0402040204020203" pitchFamily="34" charset="0"/>
            </a:endParaRPr>
          </a:p>
          <a:p>
            <a:pPr marL="0" indent="0" rtl="0">
              <a:spcBef>
                <a:spcPts val="0"/>
              </a:spcBef>
              <a:spcAft>
                <a:spcPts val="0"/>
              </a:spcAft>
              <a:buNone/>
            </a:pPr>
            <a:r>
              <a:rPr lang="en-US" sz="1100" b="1" i="0" u="none" strike="noStrike" dirty="0">
                <a:solidFill>
                  <a:srgbClr val="86BC25"/>
                </a:solidFill>
                <a:effectLst/>
              </a:rPr>
              <a:t>Capability</a:t>
            </a:r>
            <a:endParaRPr lang="en-US" sz="1100" b="1" dirty="0">
              <a:solidFill>
                <a:srgbClr val="86BC25"/>
              </a:solidFill>
              <a:effectLst/>
            </a:endParaRPr>
          </a:p>
          <a:p>
            <a:pPr marL="0" indent="0" rtl="0">
              <a:spcBef>
                <a:spcPts val="0"/>
              </a:spcBef>
              <a:spcAft>
                <a:spcPts val="0"/>
              </a:spcAft>
              <a:buNone/>
            </a:pPr>
            <a:r>
              <a:rPr lang="en-US" sz="1100" b="0" i="0" u="none" strike="noStrike" dirty="0">
                <a:solidFill>
                  <a:srgbClr val="000000"/>
                </a:solidFill>
                <a:effectLst/>
              </a:rPr>
              <a:t>People might be unable to develop a new capability quickly.</a:t>
            </a:r>
            <a:endParaRPr lang="en-US" sz="1100" b="0" dirty="0">
              <a:effectLst/>
            </a:endParaRPr>
          </a:p>
          <a:p>
            <a:pPr marL="0" indent="0" rtl="0">
              <a:spcBef>
                <a:spcPts val="0"/>
              </a:spcBef>
              <a:spcAft>
                <a:spcPts val="0"/>
              </a:spcAft>
              <a:buNone/>
            </a:pPr>
            <a:br>
              <a:rPr lang="en-US" sz="800" dirty="0"/>
            </a:br>
            <a:r>
              <a:rPr lang="en-US" sz="1100" b="1" i="0" u="none" strike="noStrike" dirty="0">
                <a:solidFill>
                  <a:srgbClr val="86BC25"/>
                </a:solidFill>
                <a:effectLst/>
              </a:rPr>
              <a:t>Skills</a:t>
            </a:r>
            <a:endParaRPr lang="en-US" sz="1100" b="1" dirty="0">
              <a:solidFill>
                <a:srgbClr val="86BC25"/>
              </a:solidFill>
              <a:effectLst/>
            </a:endParaRPr>
          </a:p>
          <a:p>
            <a:pPr marL="0" indent="0" rtl="0">
              <a:spcBef>
                <a:spcPts val="0"/>
              </a:spcBef>
              <a:spcAft>
                <a:spcPts val="0"/>
              </a:spcAft>
              <a:buNone/>
            </a:pPr>
            <a:r>
              <a:rPr lang="en-US" sz="1100" dirty="0">
                <a:solidFill>
                  <a:srgbClr val="000000"/>
                </a:solidFill>
              </a:rPr>
              <a:t>T</a:t>
            </a:r>
            <a:r>
              <a:rPr lang="en-US" sz="1100" b="0" i="0" u="none" strike="noStrike" dirty="0">
                <a:solidFill>
                  <a:srgbClr val="000000"/>
                </a:solidFill>
                <a:effectLst/>
              </a:rPr>
              <a:t>he IT team might not be equipped with the skills required to manage the transition to cloud platforms.</a:t>
            </a:r>
          </a:p>
          <a:p>
            <a:pPr marL="0" indent="0" rtl="0">
              <a:spcBef>
                <a:spcPts val="0"/>
              </a:spcBef>
              <a:spcAft>
                <a:spcPts val="0"/>
              </a:spcAft>
              <a:buNone/>
            </a:pPr>
            <a:endParaRPr lang="en-US" sz="1100" dirty="0">
              <a:solidFill>
                <a:srgbClr val="000000"/>
              </a:solidFill>
            </a:endParaRPr>
          </a:p>
          <a:p>
            <a:pPr marL="0" indent="0" rtl="0">
              <a:spcBef>
                <a:spcPts val="0"/>
              </a:spcBef>
              <a:spcAft>
                <a:spcPts val="0"/>
              </a:spcAft>
              <a:buNone/>
            </a:pPr>
            <a:r>
              <a:rPr lang="en-US" sz="1100" b="1" dirty="0">
                <a:solidFill>
                  <a:srgbClr val="86BC25"/>
                </a:solidFill>
              </a:rPr>
              <a:t>M</a:t>
            </a:r>
            <a:r>
              <a:rPr lang="en-US" sz="1100" b="1" i="0" u="none" strike="noStrike" dirty="0">
                <a:solidFill>
                  <a:srgbClr val="86BC25"/>
                </a:solidFill>
                <a:effectLst/>
              </a:rPr>
              <a:t>anual work load increase</a:t>
            </a:r>
            <a:endParaRPr lang="en-US" sz="1100" b="1" dirty="0">
              <a:solidFill>
                <a:srgbClr val="86BC25"/>
              </a:solidFill>
              <a:effectLst/>
            </a:endParaRPr>
          </a:p>
          <a:p>
            <a:pPr marL="0" indent="0" rtl="0">
              <a:spcBef>
                <a:spcPts val="0"/>
              </a:spcBef>
              <a:spcAft>
                <a:spcPts val="0"/>
              </a:spcAft>
              <a:buNone/>
            </a:pPr>
            <a:r>
              <a:rPr lang="en-US" sz="1100" dirty="0">
                <a:solidFill>
                  <a:srgbClr val="000000"/>
                </a:solidFill>
              </a:rPr>
              <a:t>E</a:t>
            </a:r>
            <a:r>
              <a:rPr lang="en-US" sz="1100" b="0" i="0" u="none" strike="noStrike" dirty="0">
                <a:solidFill>
                  <a:srgbClr val="000000"/>
                </a:solidFill>
                <a:effectLst/>
              </a:rPr>
              <a:t>arly migration activities may initially delay current it processes and increase manual work</a:t>
            </a:r>
            <a:r>
              <a:rPr lang="en-US" sz="1100" i="0" u="none" strike="noStrike" dirty="0">
                <a:solidFill>
                  <a:srgbClr val="000000"/>
                </a:solidFill>
              </a:rPr>
              <a:t>.</a:t>
            </a:r>
            <a:br>
              <a:rPr lang="en-US" sz="900" dirty="0"/>
            </a:br>
            <a:endParaRPr lang="en-US" sz="1100" b="0" dirty="0">
              <a:solidFill>
                <a:srgbClr val="000000"/>
              </a:solidFill>
              <a:effectLst/>
            </a:endParaRPr>
          </a:p>
          <a:p>
            <a:pPr marL="0" indent="0" rtl="0">
              <a:spcBef>
                <a:spcPts val="0"/>
              </a:spcBef>
              <a:spcAft>
                <a:spcPts val="0"/>
              </a:spcAft>
              <a:buNone/>
            </a:pPr>
            <a:r>
              <a:rPr lang="en-US" sz="1100" b="1" dirty="0">
                <a:solidFill>
                  <a:srgbClr val="86BC25"/>
                </a:solidFill>
                <a:latin typeface="Arial" panose="020B0604020202020204" pitchFamily="34" charset="0"/>
              </a:rPr>
              <a:t>S</a:t>
            </a:r>
            <a:r>
              <a:rPr lang="en-US" sz="1100" b="1" i="0" u="none" strike="noStrike" dirty="0">
                <a:solidFill>
                  <a:srgbClr val="86BC25"/>
                </a:solidFill>
                <a:effectLst/>
              </a:rPr>
              <a:t>ecurity </a:t>
            </a:r>
            <a:r>
              <a:rPr lang="en-US" sz="1100" b="1" dirty="0">
                <a:solidFill>
                  <a:srgbClr val="86BC25"/>
                </a:solidFill>
              </a:rPr>
              <a:t>B</a:t>
            </a:r>
            <a:r>
              <a:rPr lang="en-US" sz="1100" b="1" i="0" u="none" strike="noStrike" dirty="0">
                <a:solidFill>
                  <a:srgbClr val="86BC25"/>
                </a:solidFill>
                <a:effectLst/>
              </a:rPr>
              <a:t>reach</a:t>
            </a:r>
            <a:endParaRPr lang="en-US" sz="1100" b="1" dirty="0">
              <a:solidFill>
                <a:srgbClr val="86BC25"/>
              </a:solidFill>
              <a:effectLst/>
            </a:endParaRPr>
          </a:p>
          <a:p>
            <a:pPr marL="0" indent="0" rtl="0">
              <a:spcBef>
                <a:spcPts val="0"/>
              </a:spcBef>
              <a:spcAft>
                <a:spcPts val="0"/>
              </a:spcAft>
              <a:buNone/>
            </a:pPr>
            <a:r>
              <a:rPr lang="en-US" sz="1100" b="0" i="0" u="none" strike="noStrike" dirty="0">
                <a:solidFill>
                  <a:srgbClr val="000000"/>
                </a:solidFill>
                <a:effectLst/>
              </a:rPr>
              <a:t>Security policies may not be and force lead into data compromise</a:t>
            </a:r>
            <a:endParaRPr lang="en-US" sz="1100" b="0" dirty="0">
              <a:effectLst/>
            </a:endParaRPr>
          </a:p>
          <a:p>
            <a:pPr marL="0" indent="0" rtl="0">
              <a:spcBef>
                <a:spcPts val="0"/>
              </a:spcBef>
              <a:spcAft>
                <a:spcPts val="0"/>
              </a:spcAft>
              <a:buNone/>
            </a:pPr>
            <a:br>
              <a:rPr lang="en-US" sz="1100" dirty="0"/>
            </a:br>
            <a:endParaRPr lang="en-US" sz="1100" dirty="0"/>
          </a:p>
          <a:p>
            <a:pPr marL="0" indent="0" rtl="0">
              <a:spcBef>
                <a:spcPts val="0"/>
              </a:spcBef>
              <a:spcAft>
                <a:spcPts val="0"/>
              </a:spcAft>
              <a:buNone/>
            </a:pPr>
            <a:r>
              <a:rPr lang="en-US" sz="1100" b="1" dirty="0">
                <a:solidFill>
                  <a:srgbClr val="86BC25"/>
                </a:solidFill>
              </a:rPr>
              <a:t>C</a:t>
            </a:r>
            <a:r>
              <a:rPr lang="en-US" sz="1100" b="1" i="0" u="none" strike="noStrike" dirty="0">
                <a:solidFill>
                  <a:srgbClr val="86BC25"/>
                </a:solidFill>
                <a:effectLst/>
              </a:rPr>
              <a:t>hanges due to Cloud</a:t>
            </a:r>
            <a:endParaRPr lang="en-US" sz="1100" b="1" dirty="0">
              <a:solidFill>
                <a:srgbClr val="86BC25"/>
              </a:solidFill>
              <a:effectLst/>
            </a:endParaRPr>
          </a:p>
          <a:p>
            <a:pPr marL="0" indent="0" rtl="0">
              <a:spcBef>
                <a:spcPts val="0"/>
              </a:spcBef>
              <a:spcAft>
                <a:spcPts val="0"/>
              </a:spcAft>
              <a:buNone/>
            </a:pPr>
            <a:r>
              <a:rPr lang="en-US" sz="1100" dirty="0">
                <a:solidFill>
                  <a:srgbClr val="000000"/>
                </a:solidFill>
              </a:rPr>
              <a:t>R</a:t>
            </a:r>
            <a:r>
              <a:rPr lang="en-US" sz="1100" b="0" i="0" u="none" strike="noStrike" dirty="0">
                <a:solidFill>
                  <a:srgbClr val="000000"/>
                </a:solidFill>
                <a:effectLst/>
              </a:rPr>
              <a:t>isk of the cost of cloud services will increase straining the IT budget.</a:t>
            </a:r>
            <a:endParaRPr lang="en-US" sz="1100" b="0" dirty="0">
              <a:effectLst/>
            </a:endParaRPr>
          </a:p>
          <a:p>
            <a:pPr marL="0" indent="0" rtl="0">
              <a:spcBef>
                <a:spcPts val="0"/>
              </a:spcBef>
              <a:spcAft>
                <a:spcPts val="0"/>
              </a:spcAft>
              <a:buNone/>
            </a:pPr>
            <a:br>
              <a:rPr lang="en-US" sz="1100" dirty="0"/>
            </a:br>
            <a:endParaRPr lang="en-US" sz="1100" dirty="0"/>
          </a:p>
          <a:p>
            <a:pPr marL="0" indent="0" rtl="0">
              <a:spcBef>
                <a:spcPts val="0"/>
              </a:spcBef>
              <a:spcAft>
                <a:spcPts val="0"/>
              </a:spcAft>
              <a:buNone/>
            </a:pPr>
            <a:r>
              <a:rPr lang="en-US" sz="1100" b="1" i="0" u="none" strike="noStrike" dirty="0">
                <a:solidFill>
                  <a:srgbClr val="86BC25"/>
                </a:solidFill>
                <a:effectLst/>
              </a:rPr>
              <a:t>Dependency</a:t>
            </a:r>
            <a:endParaRPr lang="en-US" sz="1100" b="1" dirty="0">
              <a:solidFill>
                <a:srgbClr val="86BC25"/>
              </a:solidFill>
              <a:effectLst/>
            </a:endParaRPr>
          </a:p>
          <a:p>
            <a:pPr marL="0" indent="0" rtl="0">
              <a:spcBef>
                <a:spcPts val="0"/>
              </a:spcBef>
              <a:spcAft>
                <a:spcPts val="0"/>
              </a:spcAft>
              <a:buNone/>
            </a:pPr>
            <a:r>
              <a:rPr lang="en-US" sz="1100" b="0" i="0" u="none" strike="noStrike" dirty="0">
                <a:solidFill>
                  <a:srgbClr val="000000"/>
                </a:solidFill>
                <a:effectLst/>
              </a:rPr>
              <a:t>Movement of an entire environment to cloud creates a dependency on the provider.</a:t>
            </a:r>
            <a:endParaRPr lang="en-US" sz="1100" b="0" dirty="0">
              <a:effectLst/>
            </a:endParaRPr>
          </a:p>
          <a:p>
            <a:pPr marL="0" indent="0">
              <a:buNone/>
            </a:pPr>
            <a:br>
              <a:rPr lang="en-US" sz="1100" dirty="0"/>
            </a:br>
            <a:endParaRPr lang="en-US" sz="1100" dirty="0">
              <a:solidFill>
                <a:srgbClr val="000000"/>
              </a:solidFill>
            </a:endParaRPr>
          </a:p>
          <a:p>
            <a:pPr marL="0" indent="0" rtl="0">
              <a:spcBef>
                <a:spcPts val="0"/>
              </a:spcBef>
              <a:spcAft>
                <a:spcPts val="0"/>
              </a:spcAft>
              <a:buNone/>
            </a:pPr>
            <a:endParaRPr lang="en-US" sz="1100" b="0" dirty="0">
              <a:effectLst/>
            </a:endParaRPr>
          </a:p>
          <a:p>
            <a:pPr marL="0" indent="0">
              <a:buNone/>
            </a:pPr>
            <a:br>
              <a:rPr lang="en-US" sz="800" dirty="0"/>
            </a:br>
            <a:endParaRPr lang="en-US" sz="1050" b="1" dirty="0">
              <a:solidFill>
                <a:srgbClr val="000000"/>
              </a:solidFill>
              <a:cs typeface="Segoe UI Semilight" panose="020B0402040204020203" pitchFamily="34" charset="0"/>
            </a:endParaRPr>
          </a:p>
        </p:txBody>
      </p:sp>
      <p:sp>
        <p:nvSpPr>
          <p:cNvPr id="5" name="Text Placeholder 3"/>
          <p:cNvSpPr txBox="1">
            <a:spLocks/>
          </p:cNvSpPr>
          <p:nvPr/>
        </p:nvSpPr>
        <p:spPr>
          <a:xfrm>
            <a:off x="6248402" y="971931"/>
            <a:ext cx="5518140" cy="1296000"/>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1200" b="1" u="sng" dirty="0">
                <a:solidFill>
                  <a:srgbClr val="86BC25"/>
                </a:solidFill>
                <a:ea typeface="Chronicle Display Black" charset="0"/>
                <a:cs typeface="Segoe UI Semilight" panose="020B0402040204020203" pitchFamily="34" charset="0"/>
              </a:rPr>
              <a:t>Considerations</a:t>
            </a:r>
          </a:p>
          <a:p>
            <a:pPr marL="0" indent="0">
              <a:lnSpc>
                <a:spcPct val="150000"/>
              </a:lnSpc>
              <a:spcBef>
                <a:spcPts val="0"/>
              </a:spcBef>
              <a:buFont typeface="Arial" panose="020B0604020202020204" pitchFamily="34" charset="0"/>
              <a:buNone/>
              <a:defRPr/>
            </a:pPr>
            <a:r>
              <a:rPr lang="en-US" sz="1100" b="0" i="0" u="none" strike="noStrike" dirty="0">
                <a:solidFill>
                  <a:srgbClr val="000000"/>
                </a:solidFill>
                <a:effectLst/>
                <a:latin typeface="Arial" panose="020B0604020202020204" pitchFamily="34" charset="0"/>
              </a:rPr>
              <a:t>To develop standards and build patterns to be used in the application.</a:t>
            </a:r>
          </a:p>
          <a:p>
            <a:pPr marL="0" indent="0">
              <a:lnSpc>
                <a:spcPct val="130000"/>
              </a:lnSpc>
              <a:spcBef>
                <a:spcPts val="0"/>
              </a:spcBef>
              <a:buFont typeface="Arial" panose="020B0604020202020204" pitchFamily="34" charset="0"/>
              <a:buNone/>
              <a:defRPr/>
            </a:pPr>
            <a:endParaRPr lang="en-US" sz="1100" dirty="0">
              <a:solidFill>
                <a:srgbClr val="000000"/>
              </a:solidFill>
              <a:latin typeface="Arial" panose="020B0604020202020204" pitchFamily="34" charset="0"/>
              <a:cs typeface="Segoe UI Semilight" panose="020B0402040204020203" pitchFamily="34" charset="0"/>
            </a:endParaRPr>
          </a:p>
          <a:p>
            <a:pPr marL="0" indent="0">
              <a:lnSpc>
                <a:spcPct val="130000"/>
              </a:lnSpc>
              <a:spcBef>
                <a:spcPts val="0"/>
              </a:spcBef>
              <a:buFont typeface="Arial" panose="020B0604020202020204" pitchFamily="34" charset="0"/>
              <a:buNone/>
              <a:defRPr/>
            </a:pPr>
            <a:r>
              <a:rPr lang="en-US" sz="1100" dirty="0">
                <a:solidFill>
                  <a:srgbClr val="000000"/>
                </a:solidFill>
                <a:latin typeface="Arial" panose="020B0604020202020204" pitchFamily="34" charset="0"/>
              </a:rPr>
              <a:t>E</a:t>
            </a:r>
            <a:r>
              <a:rPr lang="en-US" sz="1100" b="0" i="0" u="none" strike="noStrike" dirty="0">
                <a:solidFill>
                  <a:srgbClr val="000000"/>
                </a:solidFill>
                <a:effectLst/>
                <a:latin typeface="Arial" panose="020B0604020202020204" pitchFamily="34" charset="0"/>
              </a:rPr>
              <a:t>stablish cloud function and training program.</a:t>
            </a:r>
          </a:p>
          <a:p>
            <a:pPr marL="0" indent="0">
              <a:lnSpc>
                <a:spcPct val="130000"/>
              </a:lnSpc>
              <a:spcBef>
                <a:spcPts val="0"/>
              </a:spcBef>
              <a:buFont typeface="Arial" panose="020B0604020202020204" pitchFamily="34" charset="0"/>
              <a:buNone/>
              <a:defRPr/>
            </a:pPr>
            <a:endParaRPr lang="en-US" sz="1100" dirty="0">
              <a:solidFill>
                <a:srgbClr val="000000"/>
              </a:solidFill>
              <a:latin typeface="Arial" panose="020B0604020202020204" pitchFamily="34" charset="0"/>
              <a:cs typeface="Segoe UI Semilight" panose="020B0402040204020203" pitchFamily="34" charset="0"/>
            </a:endParaRPr>
          </a:p>
          <a:p>
            <a:pPr marL="0" indent="0">
              <a:lnSpc>
                <a:spcPct val="130000"/>
              </a:lnSpc>
              <a:spcBef>
                <a:spcPts val="0"/>
              </a:spcBef>
              <a:buFont typeface="Arial" panose="020B0604020202020204" pitchFamily="34" charset="0"/>
              <a:buNone/>
              <a:defRPr/>
            </a:pPr>
            <a:endParaRPr lang="en-US" sz="1100" dirty="0">
              <a:solidFill>
                <a:srgbClr val="000000"/>
              </a:solidFill>
              <a:latin typeface="Arial" panose="020B0604020202020204" pitchFamily="34" charset="0"/>
              <a:cs typeface="Segoe UI Semilight" panose="020B0402040204020203" pitchFamily="34" charset="0"/>
            </a:endParaRPr>
          </a:p>
          <a:p>
            <a:pPr marL="0" indent="0">
              <a:lnSpc>
                <a:spcPct val="130000"/>
              </a:lnSpc>
              <a:spcBef>
                <a:spcPts val="0"/>
              </a:spcBef>
              <a:buFont typeface="Arial" panose="020B0604020202020204" pitchFamily="34" charset="0"/>
              <a:buNone/>
              <a:defRPr/>
            </a:pPr>
            <a:r>
              <a:rPr lang="en-US" sz="1100" dirty="0">
                <a:solidFill>
                  <a:srgbClr val="000000"/>
                </a:solidFill>
              </a:rPr>
              <a:t>O</a:t>
            </a:r>
            <a:r>
              <a:rPr lang="en-US" sz="1100" b="0" i="0" u="none" strike="noStrike" dirty="0">
                <a:solidFill>
                  <a:srgbClr val="000000"/>
                </a:solidFill>
                <a:effectLst/>
              </a:rPr>
              <a:t>ptimize cloud environment for development decisions that is independent of human involvement.</a:t>
            </a:r>
            <a:endParaRPr lang="en-US" sz="1100" dirty="0">
              <a:solidFill>
                <a:srgbClr val="000000"/>
              </a:solidFill>
              <a:cs typeface="Segoe UI Semilight" panose="020B0402040204020203" pitchFamily="34" charset="0"/>
            </a:endParaRPr>
          </a:p>
          <a:p>
            <a:pPr marL="0" indent="0">
              <a:lnSpc>
                <a:spcPct val="130000"/>
              </a:lnSpc>
              <a:spcBef>
                <a:spcPts val="0"/>
              </a:spcBef>
              <a:buFont typeface="Arial" panose="020B0604020202020204" pitchFamily="34" charset="0"/>
              <a:buNone/>
              <a:defRPr/>
            </a:pPr>
            <a:endParaRPr lang="en-US" sz="1100" dirty="0">
              <a:solidFill>
                <a:srgbClr val="000000"/>
              </a:solidFill>
              <a:latin typeface="Arial" panose="020B0604020202020204" pitchFamily="34" charset="0"/>
              <a:cs typeface="Segoe UI Semilight" panose="020B0402040204020203" pitchFamily="34" charset="0"/>
            </a:endParaRPr>
          </a:p>
          <a:p>
            <a:pPr marL="0" indent="0">
              <a:lnSpc>
                <a:spcPct val="130000"/>
              </a:lnSpc>
              <a:spcBef>
                <a:spcPts val="0"/>
              </a:spcBef>
              <a:buFont typeface="Arial" panose="020B0604020202020204" pitchFamily="34" charset="0"/>
              <a:buNone/>
              <a:defRPr/>
            </a:pPr>
            <a:r>
              <a:rPr lang="en-US" sz="1100" dirty="0">
                <a:solidFill>
                  <a:srgbClr val="000000"/>
                </a:solidFill>
              </a:rPr>
              <a:t>D</a:t>
            </a:r>
            <a:r>
              <a:rPr lang="en-US" sz="1100" b="0" i="0" u="none" strike="noStrike" dirty="0">
                <a:solidFill>
                  <a:srgbClr val="000000"/>
                </a:solidFill>
                <a:effectLst/>
              </a:rPr>
              <a:t>efine and run regular security audits to ensure that Cloud Security is maintained.</a:t>
            </a:r>
          </a:p>
          <a:p>
            <a:pPr marL="0" indent="0" rtl="0">
              <a:spcBef>
                <a:spcPts val="0"/>
              </a:spcBef>
              <a:spcAft>
                <a:spcPts val="0"/>
              </a:spcAft>
              <a:buNone/>
            </a:pPr>
            <a:endParaRPr lang="en-US" sz="1100" dirty="0">
              <a:solidFill>
                <a:srgbClr val="000000"/>
              </a:solidFill>
              <a:cs typeface="Segoe UI Semilight" panose="020B0402040204020203" pitchFamily="34" charset="0"/>
            </a:endParaRPr>
          </a:p>
          <a:p>
            <a:pPr marL="0" indent="0" rtl="0">
              <a:spcBef>
                <a:spcPts val="0"/>
              </a:spcBef>
              <a:spcAft>
                <a:spcPts val="0"/>
              </a:spcAft>
              <a:buNone/>
            </a:pPr>
            <a:endParaRPr lang="en-US" sz="1100" dirty="0">
              <a:solidFill>
                <a:srgbClr val="000000"/>
              </a:solidFill>
            </a:endParaRPr>
          </a:p>
          <a:p>
            <a:pPr marL="0" indent="0" rtl="0">
              <a:spcBef>
                <a:spcPts val="0"/>
              </a:spcBef>
              <a:spcAft>
                <a:spcPts val="0"/>
              </a:spcAft>
              <a:buNone/>
            </a:pPr>
            <a:r>
              <a:rPr lang="en-US" sz="1100" dirty="0">
                <a:solidFill>
                  <a:srgbClr val="000000"/>
                </a:solidFill>
              </a:rPr>
              <a:t>N</a:t>
            </a:r>
            <a:r>
              <a:rPr lang="en-US" sz="1100" b="0" i="0" u="none" strike="noStrike" dirty="0">
                <a:solidFill>
                  <a:srgbClr val="000000"/>
                </a:solidFill>
                <a:effectLst/>
              </a:rPr>
              <a:t>egotiate price protection with cloud providers during procurement process and optimize environment against cost</a:t>
            </a:r>
            <a:endParaRPr lang="en-US" sz="1100" b="0" dirty="0">
              <a:effectLst/>
            </a:endParaRPr>
          </a:p>
          <a:p>
            <a:pPr marL="0" indent="0">
              <a:buNone/>
            </a:pPr>
            <a:endParaRPr lang="en-US" sz="1100" dirty="0">
              <a:solidFill>
                <a:srgbClr val="000000"/>
              </a:solidFill>
              <a:cs typeface="Segoe UI Semilight" panose="020B0402040204020203" pitchFamily="34" charset="0"/>
            </a:endParaRPr>
          </a:p>
          <a:p>
            <a:pPr marL="0" indent="0">
              <a:buNone/>
            </a:pPr>
            <a:r>
              <a:rPr lang="en-US" sz="1100" b="0" i="0" u="none" strike="noStrike" dirty="0">
                <a:solidFill>
                  <a:srgbClr val="000000"/>
                </a:solidFill>
                <a:effectLst/>
              </a:rPr>
              <a:t> Use non proprietary cloud services as leverage.</a:t>
            </a:r>
            <a:endParaRPr lang="en-US" sz="1100" dirty="0">
              <a:solidFill>
                <a:srgbClr val="000000"/>
              </a:solidFill>
              <a:cs typeface="Segoe UI Semilight" panose="020B0402040204020203" pitchFamily="34" charset="0"/>
            </a:endParaRPr>
          </a:p>
        </p:txBody>
      </p:sp>
      <p:cxnSp>
        <p:nvCxnSpPr>
          <p:cNvPr id="19" name="Straight Connector 18">
            <a:extLst>
              <a:ext uri="{FF2B5EF4-FFF2-40B4-BE49-F238E27FC236}">
                <a16:creationId xmlns:a16="http://schemas.microsoft.com/office/drawing/2014/main" id="{36ABD23A-C3AF-4E5A-B638-A3E4794CCD36}"/>
              </a:ext>
            </a:extLst>
          </p:cNvPr>
          <p:cNvCxnSpPr>
            <a:cxnSpLocks/>
            <a:stCxn id="43" idx="1"/>
            <a:endCxn id="5" idx="3"/>
          </p:cNvCxnSpPr>
          <p:nvPr/>
        </p:nvCxnSpPr>
        <p:spPr>
          <a:xfrm flipV="1">
            <a:off x="426542" y="1619931"/>
            <a:ext cx="11340000" cy="4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EAF844-2856-44CF-9A51-E3B1F46F2DC5}"/>
              </a:ext>
            </a:extLst>
          </p:cNvPr>
          <p:cNvCxnSpPr>
            <a:cxnSpLocks/>
          </p:cNvCxnSpPr>
          <p:nvPr/>
        </p:nvCxnSpPr>
        <p:spPr>
          <a:xfrm flipV="1">
            <a:off x="424916" y="1230136"/>
            <a:ext cx="11340000" cy="4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3BA4E4-BF25-47FA-9749-2A80EA0D6218}"/>
              </a:ext>
            </a:extLst>
          </p:cNvPr>
          <p:cNvCxnSpPr>
            <a:cxnSpLocks/>
          </p:cNvCxnSpPr>
          <p:nvPr/>
        </p:nvCxnSpPr>
        <p:spPr>
          <a:xfrm flipV="1">
            <a:off x="425458" y="2183392"/>
            <a:ext cx="11340000" cy="4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FB6C9E-D8F4-4987-9E64-27A4D26722AE}"/>
              </a:ext>
            </a:extLst>
          </p:cNvPr>
          <p:cNvCxnSpPr>
            <a:cxnSpLocks/>
          </p:cNvCxnSpPr>
          <p:nvPr/>
        </p:nvCxnSpPr>
        <p:spPr>
          <a:xfrm flipV="1">
            <a:off x="424916" y="2827154"/>
            <a:ext cx="11340000" cy="4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E3C5A4-B12C-4217-9ABE-7F9A026BFBA9}"/>
              </a:ext>
            </a:extLst>
          </p:cNvPr>
          <p:cNvCxnSpPr>
            <a:cxnSpLocks/>
          </p:cNvCxnSpPr>
          <p:nvPr/>
        </p:nvCxnSpPr>
        <p:spPr>
          <a:xfrm flipV="1">
            <a:off x="424916" y="3343966"/>
            <a:ext cx="11340000" cy="4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7832281-4F3A-48CA-9679-7E99A5FF363A}"/>
              </a:ext>
            </a:extLst>
          </p:cNvPr>
          <p:cNvCxnSpPr>
            <a:cxnSpLocks/>
          </p:cNvCxnSpPr>
          <p:nvPr/>
        </p:nvCxnSpPr>
        <p:spPr>
          <a:xfrm flipV="1">
            <a:off x="424916" y="3963027"/>
            <a:ext cx="11340000" cy="4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D3A52F-2AB6-4732-95F9-0F6D89858D78}"/>
              </a:ext>
            </a:extLst>
          </p:cNvPr>
          <p:cNvCxnSpPr>
            <a:cxnSpLocks/>
          </p:cNvCxnSpPr>
          <p:nvPr/>
        </p:nvCxnSpPr>
        <p:spPr>
          <a:xfrm flipV="1">
            <a:off x="424916" y="4590070"/>
            <a:ext cx="11340000" cy="4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84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146</TotalTime>
  <Words>607</Words>
  <Application>Microsoft Office PowerPoint</Application>
  <PresentationFormat>Widescreen</PresentationFormat>
  <Paragraphs>55</Paragraphs>
  <Slides>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7" baseType="lpstr">
      <vt:lpstr>Arial</vt:lpstr>
      <vt:lpstr>Open Sans</vt:lpstr>
      <vt:lpstr>Verdana</vt:lpstr>
      <vt:lpstr>Deloitte_4_3_Onscreen</vt:lpstr>
      <vt:lpstr>think-cell Slide</vt:lpstr>
      <vt:lpstr>Cloud Feasibility Assessment</vt:lpstr>
      <vt:lpstr>Cloud Feasibility Assessment</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Venkata Sai P Bhamidipati</cp:lastModifiedBy>
  <cp:revision>24</cp:revision>
  <dcterms:created xsi:type="dcterms:W3CDTF">2019-03-31T19:26:34Z</dcterms:created>
  <dcterms:modified xsi:type="dcterms:W3CDTF">2021-03-24T12:59:31Z</dcterms:modified>
</cp:coreProperties>
</file>