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media/image2.bin" ContentType="image/jpeg"/>
  <Override PartName="/ppt/theme/theme2.xml" ContentType="application/vnd.openxmlformats-officedocument.theme+xml"/>
  <Override PartName="/ppt/tags/tag4.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tags/tag27.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3"/>
  </p:notesMasterIdLst>
  <p:sldIdLst>
    <p:sldId id="262" r:id="rId2"/>
    <p:sldId id="285" r:id="rId3"/>
    <p:sldId id="258" r:id="rId4"/>
    <p:sldId id="284" r:id="rId5"/>
    <p:sldId id="263" r:id="rId6"/>
    <p:sldId id="286" r:id="rId7"/>
    <p:sldId id="287" r:id="rId8"/>
    <p:sldId id="288" r:id="rId9"/>
    <p:sldId id="289" r:id="rId10"/>
    <p:sldId id="264" r:id="rId11"/>
    <p:sldId id="265" r:id="rId12"/>
    <p:sldId id="266" r:id="rId13"/>
    <p:sldId id="267" r:id="rId14"/>
    <p:sldId id="268" r:id="rId15"/>
    <p:sldId id="269" r:id="rId16"/>
    <p:sldId id="270" r:id="rId17"/>
    <p:sldId id="271" r:id="rId18"/>
    <p:sldId id="272" r:id="rId19"/>
    <p:sldId id="273" r:id="rId20"/>
    <p:sldId id="274" r:id="rId21"/>
    <p:sldId id="260" r:id="rId22"/>
  </p:sldIdLst>
  <p:sldSz cx="12192000" cy="6858000"/>
  <p:notesSz cx="6858000" cy="9144000"/>
  <p:custDataLst>
    <p:tags r:id="rId24"/>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04" autoAdjust="0"/>
    <p:restoredTop sz="94660"/>
  </p:normalViewPr>
  <p:slideViewPr>
    <p:cSldViewPr snapToGrid="0">
      <p:cViewPr varScale="1">
        <p:scale>
          <a:sx n="114" d="100"/>
          <a:sy n="114" d="100"/>
        </p:scale>
        <p:origin x="420"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r>
              <a:rPr lang="en-AU" sz="1600" dirty="0"/>
              <a:t>Phase 1 Price Comparison</a:t>
            </a:r>
          </a:p>
        </c:rich>
      </c:tx>
      <c:overlay val="0"/>
      <c:spPr>
        <a:noFill/>
        <a:ln>
          <a:noFill/>
        </a:ln>
        <a:effectLst/>
      </c:spPr>
      <c:txPr>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Column1</c:v>
                </c:pt>
              </c:strCache>
            </c:strRef>
          </c:tx>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invertIfNegative val="0"/>
          <c:cat>
            <c:strRef>
              <c:f>Sheet1!$A$2:$A$7</c:f>
              <c:strCache>
                <c:ptCount val="6"/>
                <c:pt idx="0">
                  <c:v>Implementation</c:v>
                </c:pt>
                <c:pt idx="1">
                  <c:v>Licencing</c:v>
                </c:pt>
                <c:pt idx="2">
                  <c:v>8 x Financial Users</c:v>
                </c:pt>
                <c:pt idx="3">
                  <c:v>5 x Exec Users</c:v>
                </c:pt>
                <c:pt idx="4">
                  <c:v>Support</c:v>
                </c:pt>
                <c:pt idx="5">
                  <c:v>Sandbox</c:v>
                </c:pt>
              </c:strCache>
            </c:strRef>
          </c:cat>
          <c:val>
            <c:numRef>
              <c:f>Sheet1!$B$2:$B$7</c:f>
              <c:numCache>
                <c:formatCode>#,##0.00</c:formatCode>
                <c:ptCount val="6"/>
                <c:pt idx="0" formatCode="General">
                  <c:v>100705</c:v>
                </c:pt>
                <c:pt idx="1">
                  <c:v>50525.64</c:v>
                </c:pt>
                <c:pt idx="2" formatCode="General">
                  <c:v>4276.5600000000004</c:v>
                </c:pt>
                <c:pt idx="3" formatCode="General">
                  <c:v>3207.42</c:v>
                </c:pt>
                <c:pt idx="4">
                  <c:v>5801</c:v>
                </c:pt>
                <c:pt idx="5">
                  <c:v>5801</c:v>
                </c:pt>
              </c:numCache>
            </c:numRef>
          </c:val>
          <c:extLst>
            <c:ext xmlns:c16="http://schemas.microsoft.com/office/drawing/2014/chart" uri="{C3380CC4-5D6E-409C-BE32-E72D297353CC}">
              <c16:uniqueId val="{00000000-7BD6-4A1C-A523-B7C5D3FBC278}"/>
            </c:ext>
          </c:extLst>
        </c:ser>
        <c:ser>
          <c:idx val="1"/>
          <c:order val="1"/>
          <c:tx>
            <c:strRef>
              <c:f>Sheet1!$C$1</c:f>
              <c:strCache>
                <c:ptCount val="1"/>
                <c:pt idx="0">
                  <c:v>Column2</c:v>
                </c:pt>
              </c:strCache>
            </c:strRef>
          </c:tx>
          <c:spPr>
            <a:gradFill rotWithShape="1">
              <a:gsLst>
                <a:gs pos="0">
                  <a:schemeClr val="accent3">
                    <a:shade val="51000"/>
                    <a:satMod val="130000"/>
                  </a:schemeClr>
                </a:gs>
                <a:gs pos="80000">
                  <a:schemeClr val="accent3">
                    <a:shade val="93000"/>
                    <a:satMod val="130000"/>
                  </a:schemeClr>
                </a:gs>
                <a:gs pos="100000">
                  <a:schemeClr val="accent3">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invertIfNegative val="0"/>
          <c:cat>
            <c:strRef>
              <c:f>Sheet1!$A$2:$A$7</c:f>
              <c:strCache>
                <c:ptCount val="6"/>
                <c:pt idx="0">
                  <c:v>Implementation</c:v>
                </c:pt>
                <c:pt idx="1">
                  <c:v>Licencing</c:v>
                </c:pt>
                <c:pt idx="2">
                  <c:v>8 x Financial Users</c:v>
                </c:pt>
                <c:pt idx="3">
                  <c:v>5 x Exec Users</c:v>
                </c:pt>
                <c:pt idx="4">
                  <c:v>Support</c:v>
                </c:pt>
                <c:pt idx="5">
                  <c:v>Sandbox</c:v>
                </c:pt>
              </c:strCache>
            </c:strRef>
          </c:cat>
          <c:val>
            <c:numRef>
              <c:f>Sheet1!$C$2:$C$7</c:f>
              <c:numCache>
                <c:formatCode>#,##0.00</c:formatCode>
                <c:ptCount val="6"/>
                <c:pt idx="0">
                  <c:v>120997.5</c:v>
                </c:pt>
                <c:pt idx="1">
                  <c:v>17280</c:v>
                </c:pt>
                <c:pt idx="2" formatCode="#,##0">
                  <c:v>17088</c:v>
                </c:pt>
                <c:pt idx="3">
                  <c:v>7776</c:v>
                </c:pt>
                <c:pt idx="4" formatCode="&quot;$&quot;#,##0.00_);[Red]\(&quot;$&quot;#,##0.00\)">
                  <c:v>11544.24</c:v>
                </c:pt>
                <c:pt idx="5">
                  <c:v>15577.2</c:v>
                </c:pt>
              </c:numCache>
            </c:numRef>
          </c:val>
          <c:extLst>
            <c:ext xmlns:c16="http://schemas.microsoft.com/office/drawing/2014/chart" uri="{C3380CC4-5D6E-409C-BE32-E72D297353CC}">
              <c16:uniqueId val="{00000001-7BD6-4A1C-A523-B7C5D3FBC278}"/>
            </c:ext>
          </c:extLst>
        </c:ser>
        <c:ser>
          <c:idx val="2"/>
          <c:order val="2"/>
          <c:tx>
            <c:strRef>
              <c:f>Sheet1!$D$1</c:f>
              <c:strCache>
                <c:ptCount val="1"/>
                <c:pt idx="0">
                  <c:v>Column3</c:v>
                </c:pt>
              </c:strCache>
            </c:strRef>
          </c:tx>
          <c:spPr>
            <a:solidFill>
              <a:srgbClr val="7030A0"/>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invertIfNegative val="0"/>
          <c:cat>
            <c:strRef>
              <c:f>Sheet1!$A$2:$A$7</c:f>
              <c:strCache>
                <c:ptCount val="6"/>
                <c:pt idx="0">
                  <c:v>Implementation</c:v>
                </c:pt>
                <c:pt idx="1">
                  <c:v>Licencing</c:v>
                </c:pt>
                <c:pt idx="2">
                  <c:v>8 x Financial Users</c:v>
                </c:pt>
                <c:pt idx="3">
                  <c:v>5 x Exec Users</c:v>
                </c:pt>
                <c:pt idx="4">
                  <c:v>Support</c:v>
                </c:pt>
                <c:pt idx="5">
                  <c:v>Sandbox</c:v>
                </c:pt>
              </c:strCache>
            </c:strRef>
          </c:cat>
          <c:val>
            <c:numRef>
              <c:f>Sheet1!$D$2:$D$7</c:f>
              <c:numCache>
                <c:formatCode>General</c:formatCode>
                <c:ptCount val="6"/>
                <c:pt idx="0" formatCode="#,##0">
                  <c:v>115000</c:v>
                </c:pt>
                <c:pt idx="1">
                  <c:v>25000</c:v>
                </c:pt>
                <c:pt idx="2">
                  <c:v>10890</c:v>
                </c:pt>
                <c:pt idx="3">
                  <c:v>5500</c:v>
                </c:pt>
                <c:pt idx="4">
                  <c:v>8070</c:v>
                </c:pt>
                <c:pt idx="5">
                  <c:v>10999</c:v>
                </c:pt>
              </c:numCache>
            </c:numRef>
          </c:val>
          <c:extLst>
            <c:ext xmlns:c16="http://schemas.microsoft.com/office/drawing/2014/chart" uri="{C3380CC4-5D6E-409C-BE32-E72D297353CC}">
              <c16:uniqueId val="{00000000-649C-4B73-93E8-C5E06FE4C258}"/>
            </c:ext>
          </c:extLst>
        </c:ser>
        <c:dLbls>
          <c:showLegendKey val="0"/>
          <c:showVal val="0"/>
          <c:showCatName val="0"/>
          <c:showSerName val="0"/>
          <c:showPercent val="0"/>
          <c:showBubbleSize val="0"/>
        </c:dLbls>
        <c:gapWidth val="100"/>
        <c:overlap val="-24"/>
        <c:axId val="258564712"/>
        <c:axId val="258565104"/>
      </c:barChart>
      <c:catAx>
        <c:axId val="258564712"/>
        <c:scaling>
          <c:orientation val="minMax"/>
        </c:scaling>
        <c:delete val="0"/>
        <c:axPos val="b"/>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58565104"/>
        <c:crosses val="autoZero"/>
        <c:auto val="1"/>
        <c:lblAlgn val="ctr"/>
        <c:lblOffset val="100"/>
        <c:noMultiLvlLbl val="0"/>
      </c:catAx>
      <c:valAx>
        <c:axId val="258565104"/>
        <c:scaling>
          <c:orientation val="minMax"/>
        </c:scaling>
        <c:delete val="0"/>
        <c:axPos val="l"/>
        <c:majorGridlines>
          <c:spPr>
            <a:ln w="9525" cap="flat" cmpd="sng" algn="ctr">
              <a:solidFill>
                <a:schemeClr val="tx1">
                  <a:lumMod val="15000"/>
                  <a:lumOff val="85000"/>
                </a:schemeClr>
              </a:solidFill>
              <a:round/>
            </a:ln>
            <a:effectLst/>
          </c:spPr>
        </c:majorGridlines>
        <c:numFmt formatCode="&quot;$&quot;#,##0" sourceLinked="0"/>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58564712"/>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16DD2FD-CC89-43C0-B577-9D75BEAE50E5}" type="datetimeFigureOut">
              <a:rPr lang="en-AU" smtClean="0"/>
              <a:t>24/03/2021</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5A45CC-61B1-4AFF-90F1-27FBA7B2443D}" type="slidenum">
              <a:rPr lang="en-AU" smtClean="0"/>
              <a:t>‹#›</a:t>
            </a:fld>
            <a:endParaRPr lang="en-AU"/>
          </a:p>
        </p:txBody>
      </p:sp>
    </p:spTree>
    <p:extLst>
      <p:ext uri="{BB962C8B-B14F-4D97-AF65-F5344CB8AC3E}">
        <p14:creationId xmlns:p14="http://schemas.microsoft.com/office/powerpoint/2010/main" val="41497859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397625" cy="3598863"/>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pPr marL="0" marR="0" lvl="0" indent="0" algn="r" defTabSz="1219170" rtl="0" eaLnBrk="1" fontAlgn="auto" latinLnBrk="0" hangingPunct="1">
              <a:lnSpc>
                <a:spcPct val="100000"/>
              </a:lnSpc>
              <a:spcBef>
                <a:spcPts val="0"/>
              </a:spcBef>
              <a:spcAft>
                <a:spcPts val="0"/>
              </a:spcAft>
              <a:buClrTx/>
              <a:buSzTx/>
              <a:buFontTx/>
              <a:buNone/>
              <a:tabLst/>
              <a:defRPr/>
            </a:pPr>
            <a:fld id="{C0F4A2C8-6C88-4E71-83EE-698B9D4FE22F}" type="slidenum">
              <a:rPr kumimoji="0" lang="en-US" sz="1200" b="0" i="0" u="none" strike="noStrike" kern="1200" cap="none" spc="0" normalizeH="0" baseline="0" noProof="0" smtClean="0">
                <a:ln>
                  <a:noFill/>
                </a:ln>
                <a:solidFill>
                  <a:prstClr val="black"/>
                </a:solidFill>
                <a:effectLst/>
                <a:uLnTx/>
                <a:uFillTx/>
                <a:latin typeface="Arial" panose="020B0604020202020204" pitchFamily="34" charset="0"/>
                <a:ea typeface="+mn-ea"/>
                <a:cs typeface="+mn-cs"/>
              </a:rPr>
              <a:pPr marL="0" marR="0" lvl="0" indent="0" algn="r" defTabSz="121917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19463875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0F4A2C8-6C88-4E71-83EE-698B9D4FE22F}" type="slidenum">
              <a:rPr lang="en-US" smtClean="0"/>
              <a:pPr/>
              <a:t>11</a:t>
            </a:fld>
            <a:endParaRPr lang="en-US" dirty="0"/>
          </a:p>
        </p:txBody>
      </p:sp>
    </p:spTree>
    <p:extLst>
      <p:ext uri="{BB962C8B-B14F-4D97-AF65-F5344CB8AC3E}">
        <p14:creationId xmlns:p14="http://schemas.microsoft.com/office/powerpoint/2010/main" val="15570531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0F4A2C8-6C88-4E71-83EE-698B9D4FE22F}" type="slidenum">
              <a:rPr lang="en-US" smtClean="0"/>
              <a:pPr/>
              <a:t>12</a:t>
            </a:fld>
            <a:endParaRPr lang="en-US" dirty="0"/>
          </a:p>
        </p:txBody>
      </p:sp>
    </p:spTree>
    <p:extLst>
      <p:ext uri="{BB962C8B-B14F-4D97-AF65-F5344CB8AC3E}">
        <p14:creationId xmlns:p14="http://schemas.microsoft.com/office/powerpoint/2010/main" val="39843187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0F4A2C8-6C88-4E71-83EE-698B9D4FE22F}" type="slidenum">
              <a:rPr lang="en-US" smtClean="0"/>
              <a:pPr/>
              <a:t>13</a:t>
            </a:fld>
            <a:endParaRPr lang="en-US" dirty="0"/>
          </a:p>
        </p:txBody>
      </p:sp>
    </p:spTree>
    <p:extLst>
      <p:ext uri="{BB962C8B-B14F-4D97-AF65-F5344CB8AC3E}">
        <p14:creationId xmlns:p14="http://schemas.microsoft.com/office/powerpoint/2010/main" val="42759186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0F4A2C8-6C88-4E71-83EE-698B9D4FE22F}" type="slidenum">
              <a:rPr lang="en-US" smtClean="0"/>
              <a:pPr/>
              <a:t>14</a:t>
            </a:fld>
            <a:endParaRPr lang="en-US" dirty="0"/>
          </a:p>
        </p:txBody>
      </p:sp>
    </p:spTree>
    <p:extLst>
      <p:ext uri="{BB962C8B-B14F-4D97-AF65-F5344CB8AC3E}">
        <p14:creationId xmlns:p14="http://schemas.microsoft.com/office/powerpoint/2010/main" val="11051563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0F4A2C8-6C88-4E71-83EE-698B9D4FE22F}" type="slidenum">
              <a:rPr lang="en-US" smtClean="0"/>
              <a:pPr/>
              <a:t>15</a:t>
            </a:fld>
            <a:endParaRPr lang="en-US" dirty="0"/>
          </a:p>
        </p:txBody>
      </p:sp>
    </p:spTree>
    <p:extLst>
      <p:ext uri="{BB962C8B-B14F-4D97-AF65-F5344CB8AC3E}">
        <p14:creationId xmlns:p14="http://schemas.microsoft.com/office/powerpoint/2010/main" val="225715934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0F4A2C8-6C88-4E71-83EE-698B9D4FE22F}" type="slidenum">
              <a:rPr lang="en-US" smtClean="0"/>
              <a:pPr/>
              <a:t>16</a:t>
            </a:fld>
            <a:endParaRPr lang="en-US" dirty="0"/>
          </a:p>
        </p:txBody>
      </p:sp>
    </p:spTree>
    <p:extLst>
      <p:ext uri="{BB962C8B-B14F-4D97-AF65-F5344CB8AC3E}">
        <p14:creationId xmlns:p14="http://schemas.microsoft.com/office/powerpoint/2010/main" val="30534958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0F4A2C8-6C88-4E71-83EE-698B9D4FE22F}" type="slidenum">
              <a:rPr lang="en-US" smtClean="0"/>
              <a:pPr/>
              <a:t>17</a:t>
            </a:fld>
            <a:endParaRPr lang="en-US" dirty="0"/>
          </a:p>
        </p:txBody>
      </p:sp>
    </p:spTree>
    <p:extLst>
      <p:ext uri="{BB962C8B-B14F-4D97-AF65-F5344CB8AC3E}">
        <p14:creationId xmlns:p14="http://schemas.microsoft.com/office/powerpoint/2010/main" val="39954017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0F4A2C8-6C88-4E71-83EE-698B9D4FE22F}" type="slidenum">
              <a:rPr lang="en-US" smtClean="0"/>
              <a:pPr/>
              <a:t>18</a:t>
            </a:fld>
            <a:endParaRPr lang="en-US" dirty="0"/>
          </a:p>
        </p:txBody>
      </p:sp>
    </p:spTree>
    <p:extLst>
      <p:ext uri="{BB962C8B-B14F-4D97-AF65-F5344CB8AC3E}">
        <p14:creationId xmlns:p14="http://schemas.microsoft.com/office/powerpoint/2010/main" val="253709619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0F4A2C8-6C88-4E71-83EE-698B9D4FE22F}" type="slidenum">
              <a:rPr lang="en-US" smtClean="0"/>
              <a:pPr/>
              <a:t>19</a:t>
            </a:fld>
            <a:endParaRPr lang="en-US" dirty="0"/>
          </a:p>
        </p:txBody>
      </p:sp>
    </p:spTree>
    <p:extLst>
      <p:ext uri="{BB962C8B-B14F-4D97-AF65-F5344CB8AC3E}">
        <p14:creationId xmlns:p14="http://schemas.microsoft.com/office/powerpoint/2010/main" val="389308378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0F4A2C8-6C88-4E71-83EE-698B9D4FE22F}" type="slidenum">
              <a:rPr lang="en-US" smtClean="0"/>
              <a:pPr/>
              <a:t>20</a:t>
            </a:fld>
            <a:endParaRPr lang="en-US" dirty="0"/>
          </a:p>
        </p:txBody>
      </p:sp>
    </p:spTree>
    <p:extLst>
      <p:ext uri="{BB962C8B-B14F-4D97-AF65-F5344CB8AC3E}">
        <p14:creationId xmlns:p14="http://schemas.microsoft.com/office/powerpoint/2010/main" val="28110146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1219170" rtl="0" eaLnBrk="1" fontAlgn="auto" latinLnBrk="0" hangingPunct="1">
              <a:lnSpc>
                <a:spcPct val="100000"/>
              </a:lnSpc>
              <a:spcBef>
                <a:spcPts val="0"/>
              </a:spcBef>
              <a:spcAft>
                <a:spcPts val="0"/>
              </a:spcAft>
              <a:buClrTx/>
              <a:buSzTx/>
              <a:buFontTx/>
              <a:buNone/>
              <a:tabLst/>
              <a:defRPr/>
            </a:pPr>
            <a:fld id="{C0F4A2C8-6C88-4E71-83EE-698B9D4FE22F}" type="slidenum">
              <a:rPr kumimoji="0" lang="en-US" sz="1200" b="0" i="0" u="none" strike="noStrike" kern="1200" cap="none" spc="0" normalizeH="0" baseline="0" noProof="0" smtClean="0">
                <a:ln>
                  <a:noFill/>
                </a:ln>
                <a:solidFill>
                  <a:prstClr val="black"/>
                </a:solidFill>
                <a:effectLst/>
                <a:uLnTx/>
                <a:uFillTx/>
                <a:latin typeface="Arial" panose="020B0604020202020204" pitchFamily="34" charset="0"/>
                <a:ea typeface="+mn-ea"/>
                <a:cs typeface="+mn-cs"/>
              </a:rPr>
              <a:pPr marL="0" marR="0" lvl="0" indent="0" algn="r" defTabSz="121917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35622385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1219170" rtl="0" eaLnBrk="1" fontAlgn="auto" latinLnBrk="0" hangingPunct="1">
              <a:lnSpc>
                <a:spcPct val="100000"/>
              </a:lnSpc>
              <a:spcBef>
                <a:spcPts val="0"/>
              </a:spcBef>
              <a:spcAft>
                <a:spcPts val="0"/>
              </a:spcAft>
              <a:buClrTx/>
              <a:buSzTx/>
              <a:buFontTx/>
              <a:buNone/>
              <a:tabLst/>
              <a:defRPr/>
            </a:pPr>
            <a:fld id="{C0F4A2C8-6C88-4E71-83EE-698B9D4FE22F}" type="slidenum">
              <a:rPr kumimoji="0" lang="en-US" sz="1200" b="0" i="0" u="none" strike="noStrike" kern="1200" cap="none" spc="0" normalizeH="0" baseline="0" noProof="0" smtClean="0">
                <a:ln>
                  <a:noFill/>
                </a:ln>
                <a:solidFill>
                  <a:prstClr val="black"/>
                </a:solidFill>
                <a:effectLst/>
                <a:uLnTx/>
                <a:uFillTx/>
                <a:latin typeface="Arial" panose="020B0604020202020204" pitchFamily="34" charset="0"/>
                <a:ea typeface="+mn-ea"/>
                <a:cs typeface="+mn-cs"/>
              </a:rPr>
              <a:pPr marL="0" marR="0" lvl="0" indent="0" algn="r" defTabSz="121917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19731135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0F4A2C8-6C88-4E71-83EE-698B9D4FE22F}" type="slidenum">
              <a:rPr lang="en-US" smtClean="0"/>
              <a:pPr/>
              <a:t>5</a:t>
            </a:fld>
            <a:endParaRPr lang="en-US" dirty="0"/>
          </a:p>
        </p:txBody>
      </p:sp>
    </p:spTree>
    <p:extLst>
      <p:ext uri="{BB962C8B-B14F-4D97-AF65-F5344CB8AC3E}">
        <p14:creationId xmlns:p14="http://schemas.microsoft.com/office/powerpoint/2010/main" val="17851589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0F4A2C8-6C88-4E71-83EE-698B9D4FE22F}" type="slidenum">
              <a:rPr lang="en-US" smtClean="0"/>
              <a:pPr/>
              <a:t>6</a:t>
            </a:fld>
            <a:endParaRPr lang="en-US" dirty="0"/>
          </a:p>
        </p:txBody>
      </p:sp>
    </p:spTree>
    <p:extLst>
      <p:ext uri="{BB962C8B-B14F-4D97-AF65-F5344CB8AC3E}">
        <p14:creationId xmlns:p14="http://schemas.microsoft.com/office/powerpoint/2010/main" val="27324073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0F4A2C8-6C88-4E71-83EE-698B9D4FE22F}" type="slidenum">
              <a:rPr lang="en-US" smtClean="0"/>
              <a:pPr/>
              <a:t>7</a:t>
            </a:fld>
            <a:endParaRPr lang="en-US" dirty="0"/>
          </a:p>
        </p:txBody>
      </p:sp>
    </p:spTree>
    <p:extLst>
      <p:ext uri="{BB962C8B-B14F-4D97-AF65-F5344CB8AC3E}">
        <p14:creationId xmlns:p14="http://schemas.microsoft.com/office/powerpoint/2010/main" val="15268477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0F4A2C8-6C88-4E71-83EE-698B9D4FE22F}" type="slidenum">
              <a:rPr lang="en-US" smtClean="0"/>
              <a:pPr/>
              <a:t>8</a:t>
            </a:fld>
            <a:endParaRPr lang="en-US" dirty="0"/>
          </a:p>
        </p:txBody>
      </p:sp>
    </p:spTree>
    <p:extLst>
      <p:ext uri="{BB962C8B-B14F-4D97-AF65-F5344CB8AC3E}">
        <p14:creationId xmlns:p14="http://schemas.microsoft.com/office/powerpoint/2010/main" val="18379676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0F4A2C8-6C88-4E71-83EE-698B9D4FE22F}" type="slidenum">
              <a:rPr lang="en-US" smtClean="0"/>
              <a:pPr/>
              <a:t>9</a:t>
            </a:fld>
            <a:endParaRPr lang="en-US" dirty="0"/>
          </a:p>
        </p:txBody>
      </p:sp>
    </p:spTree>
    <p:extLst>
      <p:ext uri="{BB962C8B-B14F-4D97-AF65-F5344CB8AC3E}">
        <p14:creationId xmlns:p14="http://schemas.microsoft.com/office/powerpoint/2010/main" val="1399920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0F4A2C8-6C88-4E71-83EE-698B9D4FE22F}" type="slidenum">
              <a:rPr lang="en-US" smtClean="0"/>
              <a:pPr/>
              <a:t>10</a:t>
            </a:fld>
            <a:endParaRPr lang="en-US" dirty="0"/>
          </a:p>
        </p:txBody>
      </p:sp>
    </p:spTree>
    <p:extLst>
      <p:ext uri="{BB962C8B-B14F-4D97-AF65-F5344CB8AC3E}">
        <p14:creationId xmlns:p14="http://schemas.microsoft.com/office/powerpoint/2010/main" val="9813075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bin"/><Relationship Id="rId1" Type="http://schemas.openxmlformats.org/officeDocument/2006/relationships/slideMaster" Target="../slideMasters/slideMaster1.xml"/><Relationship Id="rId4" Type="http://schemas.openxmlformats.org/officeDocument/2006/relationships/image" Target="../media/image4.e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bin"/><Relationship Id="rId1" Type="http://schemas.openxmlformats.org/officeDocument/2006/relationships/slideMaster" Target="../slideMasters/slideMaster1.xml"/><Relationship Id="rId4" Type="http://schemas.openxmlformats.org/officeDocument/2006/relationships/image" Target="../media/image4.emf"/></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 Black">
    <p:bg bwMode="gray">
      <p:bgRef idx="1001">
        <a:schemeClr val="bg1"/>
      </p:bgRef>
    </p:bg>
    <p:spTree>
      <p:nvGrpSpPr>
        <p:cNvPr id="1" name=""/>
        <p:cNvGrpSpPr/>
        <p:nvPr/>
      </p:nvGrpSpPr>
      <p:grpSpPr>
        <a:xfrm>
          <a:off x="0" y="0"/>
          <a:ext cx="0" cy="0"/>
          <a:chOff x="0" y="0"/>
          <a:chExt cx="0" cy="0"/>
        </a:xfrm>
      </p:grpSpPr>
      <p:pic>
        <p:nvPicPr>
          <p:cNvPr id="20" name="Background Picture 3"/>
          <p:cNvPicPr>
            <a:picLocks/>
          </p:cNvPicPr>
          <p:nvPr userDrawn="1"/>
        </p:nvPicPr>
        <p:blipFill>
          <a:blip r:embed="rId2">
            <a:extLst>
              <a:ext uri="{28A0092B-C50C-407E-A947-70E740481C1C}">
                <a14:useLocalDpi xmlns:a14="http://schemas.microsoft.com/office/drawing/2010/main" val="0"/>
              </a:ext>
            </a:extLst>
          </a:blip>
          <a:stretch>
            <a:fillRect/>
          </a:stretch>
        </p:blipFill>
        <p:spPr>
          <a:xfrm>
            <a:off x="0" y="0"/>
            <a:ext cx="12189600" cy="6858000"/>
          </a:xfrm>
          <a:prstGeom prst="rect">
            <a:avLst/>
          </a:prstGeom>
        </p:spPr>
      </p:pic>
      <p:sp>
        <p:nvSpPr>
          <p:cNvPr id="33" name="Picture Placeholder 8"/>
          <p:cNvSpPr>
            <a:spLocks noGrp="1"/>
          </p:cNvSpPr>
          <p:nvPr>
            <p:ph type="pic" sz="quarter" idx="11"/>
          </p:nvPr>
        </p:nvSpPr>
        <p:spPr>
          <a:xfrm>
            <a:off x="3393716" y="727595"/>
            <a:ext cx="5400000" cy="5400000"/>
          </a:xfrm>
          <a:prstGeom prst="rect">
            <a:avLst/>
          </a:prstGeom>
        </p:spPr>
        <p:txBody>
          <a:bodyPr/>
          <a:lstStyle>
            <a:lvl1pPr>
              <a:defRPr>
                <a:solidFill>
                  <a:schemeClr val="tx1"/>
                </a:solidFill>
              </a:defRPr>
            </a:lvl1pPr>
          </a:lstStyle>
          <a:p>
            <a:r>
              <a:rPr lang="en-AU" noProof="0" dirty="0"/>
              <a:t>Click icon to add picture</a:t>
            </a:r>
            <a:endParaRPr lang="en-AU"/>
          </a:p>
        </p:txBody>
      </p:sp>
      <p:pic>
        <p:nvPicPr>
          <p:cNvPr id="1994434804" name="LogoFrontSlide"/>
          <p:cNvPicPr>
            <a:picLocks noChangeAspect="1"/>
          </p:cNvPicPr>
          <p:nvPr/>
        </p:nvPicPr>
        <p:blipFill>
          <a:blip r:embed="rId3"/>
          <a:stretch>
            <a:fillRect/>
          </a:stretch>
        </p:blipFill>
        <p:spPr>
          <a:xfrm>
            <a:off x="475200" y="464400"/>
            <a:ext cx="2283232" cy="1000799"/>
          </a:xfrm>
          <a:prstGeom prst="rect">
            <a:avLst/>
          </a:prstGeom>
        </p:spPr>
      </p:pic>
      <p:sp>
        <p:nvSpPr>
          <p:cNvPr id="4" name="Footer Placeholder" hidden="1"/>
          <p:cNvSpPr>
            <a:spLocks noGrp="1"/>
          </p:cNvSpPr>
          <p:nvPr>
            <p:ph type="ftr" sz="quarter" idx="12"/>
          </p:nvPr>
        </p:nvSpPr>
        <p:spPr>
          <a:xfrm>
            <a:off x="6093716" y="6350825"/>
            <a:ext cx="5623816" cy="329376"/>
          </a:xfrm>
          <a:prstGeom prst="rect">
            <a:avLst/>
          </a:prstGeom>
        </p:spPr>
        <p:txBody>
          <a:bodyPr anchor="b" anchorCtr="0"/>
          <a:lstStyle>
            <a:lvl1pPr algn="r" defTabSz="1219170" rtl="0" eaLnBrk="1" latinLnBrk="0" hangingPunct="1">
              <a:lnSpc>
                <a:spcPct val="100000"/>
              </a:lnSpc>
              <a:spcBef>
                <a:spcPct val="0"/>
              </a:spcBef>
              <a:buNone/>
              <a:defRPr lang="en-GB" sz="100" b="0" kern="1200" dirty="0">
                <a:solidFill>
                  <a:schemeClr val="bg1"/>
                </a:solidFill>
                <a:latin typeface="+mj-lt"/>
                <a:ea typeface="Open Sans" panose="020B0606030504020204" pitchFamily="34" charset="0"/>
                <a:cs typeface="Open Sans" panose="020B0606030504020204" pitchFamily="34" charset="0"/>
              </a:defRPr>
            </a:lvl1pPr>
          </a:lstStyle>
          <a:p>
            <a:endParaRPr lang="en-AU" dirty="0"/>
          </a:p>
        </p:txBody>
      </p:sp>
      <p:sp>
        <p:nvSpPr>
          <p:cNvPr id="5" name="FLD_PresentationTitle"/>
          <p:cNvSpPr>
            <a:spLocks noGrp="1"/>
          </p:cNvSpPr>
          <p:nvPr>
            <p:ph type="title" hasCustomPrompt="1"/>
          </p:nvPr>
        </p:nvSpPr>
        <p:spPr>
          <a:xfrm>
            <a:off x="469900" y="5389684"/>
            <a:ext cx="5623816" cy="414893"/>
          </a:xfrm>
        </p:spPr>
        <p:txBody>
          <a:bodyPr anchor="b" anchorCtr="0"/>
          <a:lstStyle>
            <a:lvl1pPr>
              <a:defRPr sz="1800" b="1"/>
            </a:lvl1pPr>
          </a:lstStyle>
          <a:p>
            <a:r>
              <a:rPr lang="en-AU" dirty="0"/>
              <a:t>Presentation title runs here</a:t>
            </a:r>
            <a:endParaRPr lang="en-AU"/>
          </a:p>
        </p:txBody>
      </p:sp>
      <p:sp>
        <p:nvSpPr>
          <p:cNvPr id="3" name="FLD_PresentationSubtitle"/>
          <p:cNvSpPr>
            <a:spLocks noGrp="1"/>
          </p:cNvSpPr>
          <p:nvPr>
            <p:ph type="subTitle" idx="1" hasCustomPrompt="1"/>
          </p:nvPr>
        </p:nvSpPr>
        <p:spPr bwMode="gray">
          <a:xfrm>
            <a:off x="475200" y="5845180"/>
            <a:ext cx="5620800" cy="505645"/>
          </a:xfrm>
          <a:prstGeom prst="rect">
            <a:avLst/>
          </a:prstGeom>
        </p:spPr>
        <p:txBody>
          <a:bodyPr lIns="0" tIns="0" rIns="0" bIns="0">
            <a:noAutofit/>
          </a:bodyPr>
          <a:lstStyle>
            <a:lvl1pPr marL="0" indent="0" algn="l">
              <a:lnSpc>
                <a:spcPct val="100000"/>
              </a:lnSpc>
              <a:spcAft>
                <a:spcPts val="0"/>
              </a:spcAft>
              <a:buNone/>
              <a:defRPr sz="1600">
                <a:solidFill>
                  <a:schemeClr val="tx1"/>
                </a:solidFill>
              </a:defRPr>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pPr lvl="0"/>
            <a:r>
              <a:rPr lang="en-AU" dirty="0"/>
              <a:t>Subtitle here two lines max</a:t>
            </a:r>
            <a:endParaRPr lang="en-AU"/>
          </a:p>
        </p:txBody>
      </p:sp>
      <p:sp>
        <p:nvSpPr>
          <p:cNvPr id="10" name="Date_DateCustomA"/>
          <p:cNvSpPr>
            <a:spLocks noGrp="1"/>
          </p:cNvSpPr>
          <p:nvPr>
            <p:ph type="dt" sz="half" idx="13"/>
          </p:nvPr>
        </p:nvSpPr>
        <p:spPr>
          <a:xfrm>
            <a:off x="469900" y="6544655"/>
            <a:ext cx="5626100" cy="143477"/>
          </a:xfrm>
          <a:prstGeom prst="rect">
            <a:avLst/>
          </a:prstGeom>
        </p:spPr>
        <p:txBody>
          <a:bodyPr lIns="0" tIns="0" rIns="0" bIns="0"/>
          <a:lstStyle>
            <a:lvl1pPr>
              <a:defRPr sz="1050">
                <a:solidFill>
                  <a:schemeClr val="tx1"/>
                </a:solidFill>
              </a:defRPr>
            </a:lvl1pPr>
          </a:lstStyle>
          <a:p>
            <a:r>
              <a:rPr lang="en-AU" dirty="0"/>
              <a:t>19 February 2019</a:t>
            </a:r>
          </a:p>
        </p:txBody>
      </p:sp>
      <p:sp>
        <p:nvSpPr>
          <p:cNvPr id="11" name="Text"/>
          <p:cNvSpPr>
            <a:spLocks noGrp="1"/>
          </p:cNvSpPr>
          <p:nvPr>
            <p:ph type="body" sz="quarter" idx="14" hasCustomPrompt="1"/>
          </p:nvPr>
        </p:nvSpPr>
        <p:spPr>
          <a:xfrm>
            <a:off x="469900" y="6383724"/>
            <a:ext cx="5626100" cy="174280"/>
          </a:xfrm>
        </p:spPr>
        <p:txBody>
          <a:bodyPr/>
          <a:lstStyle>
            <a:lvl1pPr>
              <a:defRPr sz="1050"/>
            </a:lvl1pPr>
          </a:lstStyle>
          <a:p>
            <a:pPr lvl="0"/>
            <a:r>
              <a:rPr lang="en-AU" dirty="0"/>
              <a:t>Click to add name</a:t>
            </a:r>
            <a:endParaRPr lang="en-AU"/>
          </a:p>
        </p:txBody>
      </p:sp>
      <p:sp>
        <p:nvSpPr>
          <p:cNvPr id="12" name="LEG_InternalTop"/>
          <p:cNvSpPr txBox="1">
            <a:spLocks noChangeArrowheads="1"/>
          </p:cNvSpPr>
          <p:nvPr userDrawn="1"/>
        </p:nvSpPr>
        <p:spPr bwMode="auto">
          <a:xfrm>
            <a:off x="4288155" y="0"/>
            <a:ext cx="3615690" cy="229037"/>
          </a:xfrm>
          <a:prstGeom prst="rect">
            <a:avLst/>
          </a:prstGeom>
          <a:solidFill>
            <a:schemeClr val="bg1"/>
          </a:solidFill>
          <a:ln>
            <a:noFill/>
          </a:ln>
        </p:spPr>
        <p:txBody>
          <a:bodyPr rot="0" vert="horz" wrap="square" lIns="91440" tIns="45720" rIns="91440" bIns="45720" anchor="t" anchorCtr="0" upright="1">
            <a:spAutoFit/>
          </a:bodyPr>
          <a:lstStyle/>
          <a:p>
            <a:pPr algn="r">
              <a:lnSpc>
                <a:spcPts val="1200"/>
              </a:lnSpc>
              <a:spcAft>
                <a:spcPts val="0"/>
              </a:spcAft>
            </a:pPr>
            <a:r>
              <a:rPr lang="en-AU" sz="800" dirty="0">
                <a:effectLst/>
                <a:latin typeface="Verdana" panose="020B0604030504040204" pitchFamily="34" charset="0"/>
                <a:ea typeface="Verdana" panose="020B0604030504040204" pitchFamily="34" charset="0"/>
                <a:cs typeface="Times New Roman" panose="02020603050405020304" pitchFamily="18" charset="0"/>
              </a:rPr>
              <a:t> </a:t>
            </a:r>
            <a:endParaRPr lang="en-AU" sz="850" dirty="0">
              <a:effectLst/>
              <a:latin typeface="Verdana" panose="020B0604030504040204" pitchFamily="34" charset="0"/>
              <a:ea typeface="Verdana" panose="020B0604030504040204" pitchFamily="34" charset="0"/>
              <a:cs typeface="Times New Roman" panose="02020603050405020304" pitchFamily="18" charset="0"/>
            </a:endParaRPr>
          </a:p>
        </p:txBody>
      </p:sp>
      <p:pic>
        <p:nvPicPr>
          <p:cNvPr id="13" name="Picture 12"/>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0508587" y="6344060"/>
            <a:ext cx="1343345" cy="221256"/>
          </a:xfrm>
          <a:prstGeom prst="rect">
            <a:avLst/>
          </a:prstGeom>
        </p:spPr>
      </p:pic>
    </p:spTree>
    <p:extLst>
      <p:ext uri="{BB962C8B-B14F-4D97-AF65-F5344CB8AC3E}">
        <p14:creationId xmlns:p14="http://schemas.microsoft.com/office/powerpoint/2010/main" val="2024008838"/>
      </p:ext>
    </p:extLst>
  </p:cSld>
  <p:clrMapOvr>
    <a:overrideClrMapping bg1="dk1" tx1="lt1" bg2="dk2" tx2="lt2" accent1="accent1" accent2="accent2" accent3="accent3" accent4="accent4" accent5="accent5" accent6="accent6" hlink="hlink" folHlink="folHlink"/>
  </p:clrMapOvr>
  <p:transition>
    <p:fade/>
  </p:transition>
  <p:hf hdr="0"/>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ivider - Deloitte white">
    <p:bg bwMode="gray">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69901" y="1705668"/>
            <a:ext cx="10418233" cy="1592403"/>
          </a:xfrm>
        </p:spPr>
        <p:txBody>
          <a:bodyPr anchor="b"/>
          <a:lstStyle>
            <a:lvl1pPr>
              <a:lnSpc>
                <a:spcPct val="95000"/>
              </a:lnSpc>
              <a:defRPr sz="3850" b="1">
                <a:solidFill>
                  <a:schemeClr val="tx1"/>
                </a:solidFill>
                <a:latin typeface="+mj-lt"/>
                <a:ea typeface="Open Sans" panose="020B0606030504020204" pitchFamily="34" charset="0"/>
                <a:cs typeface="Open Sans" panose="020B0606030504020204" pitchFamily="34" charset="0"/>
              </a:defRPr>
            </a:lvl1pPr>
          </a:lstStyle>
          <a:p>
            <a:r>
              <a:rPr lang="en-AU" noProof="0"/>
              <a:t>Click to edit Master title style</a:t>
            </a:r>
            <a:endParaRPr lang="en-AU" noProof="0" dirty="0"/>
          </a:p>
        </p:txBody>
      </p:sp>
      <p:sp>
        <p:nvSpPr>
          <p:cNvPr id="3" name="Text Placeholder 2"/>
          <p:cNvSpPr>
            <a:spLocks noGrp="1"/>
          </p:cNvSpPr>
          <p:nvPr>
            <p:ph type="body" idx="1"/>
          </p:nvPr>
        </p:nvSpPr>
        <p:spPr bwMode="gray">
          <a:xfrm>
            <a:off x="469900" y="3429000"/>
            <a:ext cx="10541000" cy="1566532"/>
          </a:xfrm>
        </p:spPr>
        <p:txBody>
          <a:bodyPr lIns="0" tIns="0" rIns="0" bIns="0">
            <a:noAutofit/>
          </a:bodyPr>
          <a:lstStyle>
            <a:lvl1pPr marL="0" indent="0">
              <a:lnSpc>
                <a:spcPct val="95000"/>
              </a:lnSpc>
              <a:spcAft>
                <a:spcPts val="0"/>
              </a:spcAft>
              <a:buNone/>
              <a:defRPr sz="3850">
                <a:solidFill>
                  <a:schemeClr val="tx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AU" noProof="0"/>
              <a:t>Click to edit Master text styles</a:t>
            </a:r>
            <a:endParaRPr lang="en-AU"/>
          </a:p>
        </p:txBody>
      </p:sp>
    </p:spTree>
    <p:extLst>
      <p:ext uri="{BB962C8B-B14F-4D97-AF65-F5344CB8AC3E}">
        <p14:creationId xmlns:p14="http://schemas.microsoft.com/office/powerpoint/2010/main" val="3953272722"/>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Key statement dark green">
    <p:bg>
      <p:bgPr>
        <a:solidFill>
          <a:schemeClr val="accent2"/>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80484" y="1590675"/>
            <a:ext cx="9029604" cy="4708525"/>
          </a:xfrm>
          <a:prstGeom prst="rect">
            <a:avLst/>
          </a:prstGeom>
        </p:spPr>
        <p:txBody>
          <a:bodyPr>
            <a:noAutofit/>
          </a:bodyPr>
          <a:lstStyle>
            <a:lvl1pPr>
              <a:spcBef>
                <a:spcPts val="4800"/>
              </a:spcBef>
              <a:defRPr sz="2800">
                <a:solidFill>
                  <a:schemeClr val="bg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AU" noProof="0"/>
              <a:t>Click to edit Master text styles</a:t>
            </a:r>
            <a:endParaRPr lang="en-AU"/>
          </a:p>
        </p:txBody>
      </p:sp>
      <p:sp>
        <p:nvSpPr>
          <p:cNvPr id="9" name="TextBox 8"/>
          <p:cNvSpPr txBox="1"/>
          <p:nvPr userDrawn="1"/>
        </p:nvSpPr>
        <p:spPr>
          <a:xfrm>
            <a:off x="5825067" y="6477000"/>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AU" sz="650" noProof="0" dirty="0">
                <a:solidFill>
                  <a:schemeClr val="bg1"/>
                </a:solidFill>
              </a:rPr>
              <a:t>Presentation title</a:t>
            </a:r>
            <a:br>
              <a:rPr lang="en-US" sz="650" noProof="0" dirty="0">
                <a:solidFill>
                  <a:schemeClr val="bg1"/>
                </a:solidFill>
              </a:rPr>
            </a:br>
            <a:r>
              <a:rPr lang="en-AU" sz="650" noProof="0" dirty="0">
                <a:solidFill>
                  <a:schemeClr val="bg1"/>
                </a:solidFill>
              </a:rPr>
              <a:t>[To edit, click View &gt; Slide Master &gt; Slide Master]</a:t>
            </a:r>
            <a:endParaRPr lang="en-AU"/>
          </a:p>
        </p:txBody>
      </p:sp>
      <p:sp>
        <p:nvSpPr>
          <p:cNvPr id="14" name="TextBox 13"/>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AU" sz="650" noProof="0" smtClean="0">
                <a:solidFill>
                  <a:schemeClr val="bg1"/>
                </a:solidFill>
              </a:rPr>
              <a:pPr marL="0" indent="0" algn="r">
                <a:spcBef>
                  <a:spcPts val="800"/>
                </a:spcBef>
                <a:buSzPct val="100000"/>
                <a:buFont typeface="Arial"/>
                <a:buNone/>
              </a:pPr>
              <a:t>‹#›</a:t>
            </a:fld>
            <a:endParaRPr lang="en-AU" sz="650" noProof="0" dirty="0">
              <a:solidFill>
                <a:schemeClr val="bg1"/>
              </a:solidFill>
            </a:endParaRPr>
          </a:p>
        </p:txBody>
      </p:sp>
      <p:sp>
        <p:nvSpPr>
          <p:cNvPr id="6" name="Copyright"/>
          <p:cNvSpPr/>
          <p:nvPr userDrawn="1"/>
        </p:nvSpPr>
        <p:spPr bwMode="gray">
          <a:xfrm>
            <a:off x="469900" y="6478743"/>
            <a:ext cx="2256183" cy="203202"/>
          </a:xfrm>
          <a:prstGeom prst="rect">
            <a:avLst/>
          </a:prstGeom>
          <a:noFill/>
          <a:ln w="19050" algn="ctr">
            <a:noFill/>
            <a:miter lim="800000"/>
            <a:headEnd/>
            <a:tailEnd/>
          </a:ln>
        </p:spPr>
        <p:txBody>
          <a:bodyPr wrap="square" lIns="0" tIns="0" rIns="0" bIns="0" rtlCol="0" anchor="t" anchorCtr="0"/>
          <a:lstStyle/>
          <a:p>
            <a:pPr algn="l">
              <a:lnSpc>
                <a:spcPct val="106000"/>
              </a:lnSpc>
              <a:buFont typeface="Wingdings 2" pitchFamily="18" charset="2"/>
              <a:buNone/>
            </a:pPr>
            <a:r>
              <a:rPr lang="en-AU" sz="650" b="0" noProof="0" dirty="0">
                <a:solidFill>
                  <a:schemeClr val="bg1"/>
                </a:solidFill>
              </a:rPr>
              <a:t>© 2019 Deloitte Consulting Pty Ltd. All rights reserved.</a:t>
            </a:r>
          </a:p>
        </p:txBody>
      </p:sp>
    </p:spTree>
    <p:extLst>
      <p:ext uri="{BB962C8B-B14F-4D97-AF65-F5344CB8AC3E}">
        <p14:creationId xmlns:p14="http://schemas.microsoft.com/office/powerpoint/2010/main" val="4029898264"/>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Key statement dark blue">
    <p:bg>
      <p:bgPr>
        <a:solidFill>
          <a:schemeClr val="accent4"/>
        </a:solidFill>
        <a:effectLst/>
      </p:bgPr>
    </p:bg>
    <p:spTree>
      <p:nvGrpSpPr>
        <p:cNvPr id="1" name=""/>
        <p:cNvGrpSpPr/>
        <p:nvPr/>
      </p:nvGrpSpPr>
      <p:grpSpPr>
        <a:xfrm>
          <a:off x="0" y="0"/>
          <a:ext cx="0" cy="0"/>
          <a:chOff x="0" y="0"/>
          <a:chExt cx="0" cy="0"/>
        </a:xfrm>
      </p:grpSpPr>
      <p:sp>
        <p:nvSpPr>
          <p:cNvPr id="13" name="Text Placeholder 3"/>
          <p:cNvSpPr>
            <a:spLocks noGrp="1"/>
          </p:cNvSpPr>
          <p:nvPr>
            <p:ph type="body" sz="quarter" idx="10"/>
          </p:nvPr>
        </p:nvSpPr>
        <p:spPr>
          <a:xfrm>
            <a:off x="480484" y="1590675"/>
            <a:ext cx="9029604" cy="4708525"/>
          </a:xfrm>
          <a:prstGeom prst="rect">
            <a:avLst/>
          </a:prstGeom>
        </p:spPr>
        <p:txBody>
          <a:bodyPr>
            <a:noAutofit/>
          </a:bodyPr>
          <a:lstStyle>
            <a:lvl1pPr>
              <a:spcBef>
                <a:spcPts val="4800"/>
              </a:spcBef>
              <a:defRPr sz="2800">
                <a:solidFill>
                  <a:schemeClr val="bg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AU" noProof="0"/>
              <a:t>Click to edit Master text styles</a:t>
            </a:r>
            <a:endParaRPr lang="en-AU"/>
          </a:p>
        </p:txBody>
      </p:sp>
      <p:sp>
        <p:nvSpPr>
          <p:cNvPr id="14" name="TextBox 13"/>
          <p:cNvSpPr txBox="1"/>
          <p:nvPr userDrawn="1"/>
        </p:nvSpPr>
        <p:spPr>
          <a:xfrm>
            <a:off x="5825067" y="6477000"/>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AU" sz="650" noProof="0" dirty="0">
                <a:solidFill>
                  <a:schemeClr val="bg1"/>
                </a:solidFill>
              </a:rPr>
              <a:t>Presentation title</a:t>
            </a:r>
            <a:br>
              <a:rPr lang="en-US" sz="650" noProof="0" dirty="0">
                <a:solidFill>
                  <a:schemeClr val="bg1"/>
                </a:solidFill>
              </a:rPr>
            </a:br>
            <a:r>
              <a:rPr lang="en-AU" sz="650" noProof="0" dirty="0">
                <a:solidFill>
                  <a:schemeClr val="bg1"/>
                </a:solidFill>
              </a:rPr>
              <a:t>[To edit, click View &gt; Slide Master &gt; Slide Master]</a:t>
            </a:r>
            <a:endParaRPr lang="en-AU"/>
          </a:p>
        </p:txBody>
      </p:sp>
      <p:sp>
        <p:nvSpPr>
          <p:cNvPr id="16" name="TextBox 15"/>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AU" sz="650" noProof="0" smtClean="0">
                <a:solidFill>
                  <a:schemeClr val="bg1"/>
                </a:solidFill>
              </a:rPr>
              <a:pPr marL="0" indent="0" algn="r">
                <a:spcBef>
                  <a:spcPts val="800"/>
                </a:spcBef>
                <a:buSzPct val="100000"/>
                <a:buFont typeface="Arial"/>
                <a:buNone/>
              </a:pPr>
              <a:t>‹#›</a:t>
            </a:fld>
            <a:endParaRPr lang="en-AU" sz="650" noProof="0" dirty="0">
              <a:solidFill>
                <a:schemeClr val="bg1"/>
              </a:solidFill>
            </a:endParaRPr>
          </a:p>
        </p:txBody>
      </p:sp>
      <p:sp>
        <p:nvSpPr>
          <p:cNvPr id="6" name="Copyright"/>
          <p:cNvSpPr/>
          <p:nvPr userDrawn="1"/>
        </p:nvSpPr>
        <p:spPr bwMode="gray">
          <a:xfrm>
            <a:off x="469900" y="6478743"/>
            <a:ext cx="2256183" cy="203202"/>
          </a:xfrm>
          <a:prstGeom prst="rect">
            <a:avLst/>
          </a:prstGeom>
          <a:noFill/>
          <a:ln w="19050" algn="ctr">
            <a:noFill/>
            <a:miter lim="800000"/>
            <a:headEnd/>
            <a:tailEnd/>
          </a:ln>
        </p:spPr>
        <p:txBody>
          <a:bodyPr wrap="square" lIns="0" tIns="0" rIns="0" bIns="0" rtlCol="0" anchor="t" anchorCtr="0"/>
          <a:lstStyle/>
          <a:p>
            <a:pPr algn="l">
              <a:lnSpc>
                <a:spcPct val="106000"/>
              </a:lnSpc>
              <a:buFont typeface="Wingdings 2" pitchFamily="18" charset="2"/>
              <a:buNone/>
            </a:pPr>
            <a:r>
              <a:rPr lang="en-AU" sz="650" b="0" noProof="0" dirty="0">
                <a:solidFill>
                  <a:schemeClr val="bg1"/>
                </a:solidFill>
              </a:rPr>
              <a:t>© 2019 Deloitte Consulting Pty Ltd. All rights reserved.</a:t>
            </a:r>
          </a:p>
        </p:txBody>
      </p:sp>
    </p:spTree>
    <p:extLst>
      <p:ext uri="{BB962C8B-B14F-4D97-AF65-F5344CB8AC3E}">
        <p14:creationId xmlns:p14="http://schemas.microsoft.com/office/powerpoint/2010/main" val="817470731"/>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Key statement teal">
    <p:bg>
      <p:bgPr>
        <a:solidFill>
          <a:schemeClr val="accent5"/>
        </a:solidFill>
        <a:effectLst/>
      </p:bgPr>
    </p:bg>
    <p:spTree>
      <p:nvGrpSpPr>
        <p:cNvPr id="1" name=""/>
        <p:cNvGrpSpPr/>
        <p:nvPr/>
      </p:nvGrpSpPr>
      <p:grpSpPr>
        <a:xfrm>
          <a:off x="0" y="0"/>
          <a:ext cx="0" cy="0"/>
          <a:chOff x="0" y="0"/>
          <a:chExt cx="0" cy="0"/>
        </a:xfrm>
      </p:grpSpPr>
      <p:sp>
        <p:nvSpPr>
          <p:cNvPr id="17" name="Text Placeholder 3"/>
          <p:cNvSpPr>
            <a:spLocks noGrp="1"/>
          </p:cNvSpPr>
          <p:nvPr>
            <p:ph type="body" sz="quarter" idx="10"/>
          </p:nvPr>
        </p:nvSpPr>
        <p:spPr>
          <a:xfrm>
            <a:off x="480484" y="1590675"/>
            <a:ext cx="9029604" cy="4708525"/>
          </a:xfrm>
          <a:prstGeom prst="rect">
            <a:avLst/>
          </a:prstGeom>
        </p:spPr>
        <p:txBody>
          <a:bodyPr>
            <a:noAutofit/>
          </a:bodyPr>
          <a:lstStyle>
            <a:lvl1pPr>
              <a:spcBef>
                <a:spcPts val="4800"/>
              </a:spcBef>
              <a:defRPr sz="2800">
                <a:solidFill>
                  <a:schemeClr val="bg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AU" noProof="0"/>
              <a:t>Click to edit Master text styles</a:t>
            </a:r>
            <a:endParaRPr lang="en-AU"/>
          </a:p>
        </p:txBody>
      </p:sp>
      <p:sp>
        <p:nvSpPr>
          <p:cNvPr id="18" name="TextBox 17"/>
          <p:cNvSpPr txBox="1"/>
          <p:nvPr userDrawn="1"/>
        </p:nvSpPr>
        <p:spPr>
          <a:xfrm>
            <a:off x="5825067" y="6477000"/>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AU" sz="650" noProof="0" dirty="0">
                <a:solidFill>
                  <a:schemeClr val="bg1"/>
                </a:solidFill>
              </a:rPr>
              <a:t>Presentation title</a:t>
            </a:r>
            <a:br>
              <a:rPr lang="en-US" sz="650" noProof="0" dirty="0">
                <a:solidFill>
                  <a:schemeClr val="bg1"/>
                </a:solidFill>
              </a:rPr>
            </a:br>
            <a:r>
              <a:rPr lang="en-AU" sz="650" noProof="0" dirty="0">
                <a:solidFill>
                  <a:schemeClr val="bg1"/>
                </a:solidFill>
              </a:rPr>
              <a:t>[To edit, click View &gt; Slide Master &gt; Slide Master]</a:t>
            </a:r>
            <a:endParaRPr lang="en-AU"/>
          </a:p>
        </p:txBody>
      </p:sp>
      <p:sp>
        <p:nvSpPr>
          <p:cNvPr id="20" name="TextBox 19"/>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AU" sz="650" noProof="0" smtClean="0">
                <a:solidFill>
                  <a:schemeClr val="bg1"/>
                </a:solidFill>
              </a:rPr>
              <a:pPr marL="0" indent="0" algn="r">
                <a:spcBef>
                  <a:spcPts val="800"/>
                </a:spcBef>
                <a:buSzPct val="100000"/>
                <a:buFont typeface="Arial"/>
                <a:buNone/>
              </a:pPr>
              <a:t>‹#›</a:t>
            </a:fld>
            <a:endParaRPr lang="en-AU" sz="650" noProof="0" dirty="0">
              <a:solidFill>
                <a:schemeClr val="bg1"/>
              </a:solidFill>
            </a:endParaRPr>
          </a:p>
        </p:txBody>
      </p:sp>
      <p:sp>
        <p:nvSpPr>
          <p:cNvPr id="6" name="Copyright"/>
          <p:cNvSpPr/>
          <p:nvPr userDrawn="1"/>
        </p:nvSpPr>
        <p:spPr bwMode="gray">
          <a:xfrm>
            <a:off x="469900" y="6478743"/>
            <a:ext cx="2256183" cy="203202"/>
          </a:xfrm>
          <a:prstGeom prst="rect">
            <a:avLst/>
          </a:prstGeom>
          <a:noFill/>
          <a:ln w="19050" algn="ctr">
            <a:noFill/>
            <a:miter lim="800000"/>
            <a:headEnd/>
            <a:tailEnd/>
          </a:ln>
        </p:spPr>
        <p:txBody>
          <a:bodyPr wrap="square" lIns="0" tIns="0" rIns="0" bIns="0" rtlCol="0" anchor="t" anchorCtr="0"/>
          <a:lstStyle/>
          <a:p>
            <a:pPr algn="l">
              <a:lnSpc>
                <a:spcPct val="106000"/>
              </a:lnSpc>
              <a:buFont typeface="Wingdings 2" pitchFamily="18" charset="2"/>
              <a:buNone/>
            </a:pPr>
            <a:r>
              <a:rPr lang="en-AU" sz="650" b="0" noProof="0" dirty="0">
                <a:solidFill>
                  <a:schemeClr val="bg1"/>
                </a:solidFill>
              </a:rPr>
              <a:t>© 2019 Deloitte Consulting Pty Ltd. All rights reserved.</a:t>
            </a:r>
          </a:p>
        </p:txBody>
      </p:sp>
    </p:spTree>
    <p:extLst>
      <p:ext uri="{BB962C8B-B14F-4D97-AF65-F5344CB8AC3E}">
        <p14:creationId xmlns:p14="http://schemas.microsoft.com/office/powerpoint/2010/main" val="362368973"/>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Key statement black">
    <p:bg>
      <p:bgPr>
        <a:solidFill>
          <a:schemeClr val="tx1"/>
        </a:solidFill>
        <a:effectLst/>
      </p:bgPr>
    </p:bg>
    <p:spTree>
      <p:nvGrpSpPr>
        <p:cNvPr id="1" name=""/>
        <p:cNvGrpSpPr/>
        <p:nvPr/>
      </p:nvGrpSpPr>
      <p:grpSpPr>
        <a:xfrm>
          <a:off x="0" y="0"/>
          <a:ext cx="0" cy="0"/>
          <a:chOff x="0" y="0"/>
          <a:chExt cx="0" cy="0"/>
        </a:xfrm>
      </p:grpSpPr>
      <p:sp>
        <p:nvSpPr>
          <p:cNvPr id="13" name="Text Placeholder 3"/>
          <p:cNvSpPr>
            <a:spLocks noGrp="1"/>
          </p:cNvSpPr>
          <p:nvPr>
            <p:ph type="body" sz="quarter" idx="10"/>
          </p:nvPr>
        </p:nvSpPr>
        <p:spPr>
          <a:xfrm>
            <a:off x="480484" y="1590675"/>
            <a:ext cx="9029604" cy="4708525"/>
          </a:xfrm>
          <a:prstGeom prst="rect">
            <a:avLst/>
          </a:prstGeom>
        </p:spPr>
        <p:txBody>
          <a:bodyPr>
            <a:noAutofit/>
          </a:bodyPr>
          <a:lstStyle>
            <a:lvl1pPr>
              <a:spcBef>
                <a:spcPts val="4800"/>
              </a:spcBef>
              <a:defRPr sz="2800">
                <a:solidFill>
                  <a:schemeClr val="bg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AU" noProof="0"/>
              <a:t>Click to edit Master text styles</a:t>
            </a:r>
            <a:endParaRPr lang="en-AU"/>
          </a:p>
        </p:txBody>
      </p:sp>
      <p:sp>
        <p:nvSpPr>
          <p:cNvPr id="14" name="TextBox 13"/>
          <p:cNvSpPr txBox="1"/>
          <p:nvPr userDrawn="1"/>
        </p:nvSpPr>
        <p:spPr>
          <a:xfrm>
            <a:off x="5825067" y="6477000"/>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AU" sz="650" noProof="0" dirty="0">
                <a:solidFill>
                  <a:schemeClr val="bg1"/>
                </a:solidFill>
              </a:rPr>
              <a:t>Presentation title</a:t>
            </a:r>
            <a:br>
              <a:rPr lang="en-US" sz="650" noProof="0" dirty="0">
                <a:solidFill>
                  <a:schemeClr val="bg1"/>
                </a:solidFill>
              </a:rPr>
            </a:br>
            <a:r>
              <a:rPr lang="en-AU" sz="650" noProof="0" dirty="0">
                <a:solidFill>
                  <a:schemeClr val="bg1"/>
                </a:solidFill>
              </a:rPr>
              <a:t>[To edit, click View &gt; Slide Master &gt; Slide Master]</a:t>
            </a:r>
            <a:endParaRPr lang="en-AU"/>
          </a:p>
        </p:txBody>
      </p:sp>
      <p:sp>
        <p:nvSpPr>
          <p:cNvPr id="16" name="TextBox 15"/>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AU" sz="650" noProof="0" smtClean="0">
                <a:solidFill>
                  <a:schemeClr val="bg1"/>
                </a:solidFill>
              </a:rPr>
              <a:pPr marL="0" indent="0" algn="r">
                <a:spcBef>
                  <a:spcPts val="800"/>
                </a:spcBef>
                <a:buSzPct val="100000"/>
                <a:buFont typeface="Arial"/>
                <a:buNone/>
              </a:pPr>
              <a:t>‹#›</a:t>
            </a:fld>
            <a:endParaRPr lang="en-AU" sz="650" noProof="0" dirty="0">
              <a:solidFill>
                <a:schemeClr val="bg1"/>
              </a:solidFill>
            </a:endParaRPr>
          </a:p>
        </p:txBody>
      </p:sp>
      <p:sp>
        <p:nvSpPr>
          <p:cNvPr id="6" name="Copyright"/>
          <p:cNvSpPr/>
          <p:nvPr userDrawn="1"/>
        </p:nvSpPr>
        <p:spPr bwMode="gray">
          <a:xfrm>
            <a:off x="469900" y="6478743"/>
            <a:ext cx="2256183" cy="203202"/>
          </a:xfrm>
          <a:prstGeom prst="rect">
            <a:avLst/>
          </a:prstGeom>
          <a:noFill/>
          <a:ln w="19050" algn="ctr">
            <a:noFill/>
            <a:miter lim="800000"/>
            <a:headEnd/>
            <a:tailEnd/>
          </a:ln>
        </p:spPr>
        <p:txBody>
          <a:bodyPr wrap="square" lIns="0" tIns="0" rIns="0" bIns="0" rtlCol="0" anchor="t" anchorCtr="0"/>
          <a:lstStyle/>
          <a:p>
            <a:pPr algn="l">
              <a:lnSpc>
                <a:spcPct val="106000"/>
              </a:lnSpc>
              <a:buFont typeface="Wingdings 2" pitchFamily="18" charset="2"/>
              <a:buNone/>
            </a:pPr>
            <a:r>
              <a:rPr lang="en-AU" sz="650" b="0" noProof="0" dirty="0">
                <a:solidFill>
                  <a:schemeClr val="bg1"/>
                </a:solidFill>
              </a:rPr>
              <a:t>© 2019 Deloitte Consulting Pty Ltd. All rights reserved.</a:t>
            </a:r>
          </a:p>
        </p:txBody>
      </p:sp>
    </p:spTree>
    <p:extLst>
      <p:ext uri="{BB962C8B-B14F-4D97-AF65-F5344CB8AC3E}">
        <p14:creationId xmlns:p14="http://schemas.microsoft.com/office/powerpoint/2010/main" val="1954968311"/>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Key statement white">
    <p:bg>
      <p:bgRef idx="1001">
        <a:schemeClr val="bg1"/>
      </p:bgRef>
    </p:bg>
    <p:spTree>
      <p:nvGrpSpPr>
        <p:cNvPr id="1" name=""/>
        <p:cNvGrpSpPr/>
        <p:nvPr/>
      </p:nvGrpSpPr>
      <p:grpSpPr>
        <a:xfrm>
          <a:off x="0" y="0"/>
          <a:ext cx="0" cy="0"/>
          <a:chOff x="0" y="0"/>
          <a:chExt cx="0" cy="0"/>
        </a:xfrm>
      </p:grpSpPr>
      <p:sp>
        <p:nvSpPr>
          <p:cNvPr id="7" name="Text Placeholder 3"/>
          <p:cNvSpPr>
            <a:spLocks noGrp="1"/>
          </p:cNvSpPr>
          <p:nvPr>
            <p:ph type="body" sz="quarter" idx="10"/>
          </p:nvPr>
        </p:nvSpPr>
        <p:spPr>
          <a:xfrm>
            <a:off x="469900" y="1590675"/>
            <a:ext cx="9029604" cy="4708525"/>
          </a:xfrm>
          <a:prstGeom prst="rect">
            <a:avLst/>
          </a:prstGeom>
        </p:spPr>
        <p:txBody>
          <a:bodyPr>
            <a:noAutofit/>
          </a:bodyPr>
          <a:lstStyle>
            <a:lvl1pPr>
              <a:spcBef>
                <a:spcPts val="4800"/>
              </a:spcBef>
              <a:defRPr sz="2800">
                <a:solidFill>
                  <a:schemeClr val="tx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AU" noProof="0"/>
              <a:t>Click to edit Master text styles</a:t>
            </a:r>
            <a:endParaRPr lang="en-AU"/>
          </a:p>
        </p:txBody>
      </p:sp>
    </p:spTree>
    <p:extLst>
      <p:ext uri="{BB962C8B-B14F-4D97-AF65-F5344CB8AC3E}">
        <p14:creationId xmlns:p14="http://schemas.microsoft.com/office/powerpoint/2010/main" val="403350268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s">
    <p:spTree>
      <p:nvGrpSpPr>
        <p:cNvPr id="1" name=""/>
        <p:cNvGrpSpPr/>
        <p:nvPr/>
      </p:nvGrpSpPr>
      <p:grpSpPr>
        <a:xfrm>
          <a:off x="0" y="0"/>
          <a:ext cx="0" cy="0"/>
          <a:chOff x="0" y="0"/>
          <a:chExt cx="0" cy="0"/>
        </a:xfrm>
      </p:grpSpPr>
      <p:sp>
        <p:nvSpPr>
          <p:cNvPr id="4" name="Content Placeholder 3"/>
          <p:cNvSpPr>
            <a:spLocks noGrp="1"/>
          </p:cNvSpPr>
          <p:nvPr>
            <p:ph sz="quarter" idx="10"/>
          </p:nvPr>
        </p:nvSpPr>
        <p:spPr>
          <a:xfrm>
            <a:off x="469900" y="1665291"/>
            <a:ext cx="9348787" cy="4633910"/>
          </a:xfrm>
          <a:prstGeom prst="rect">
            <a:avLst/>
          </a:prstGeom>
        </p:spPr>
        <p:txBody>
          <a:bodyPr/>
          <a:lstStyle>
            <a:lvl1pPr>
              <a:tabLst>
                <a:tab pos="8972326" algn="r"/>
              </a:tabLst>
              <a:defRPr/>
            </a:lvl1pPr>
            <a:lvl2pPr>
              <a:tabLst>
                <a:tab pos="8972326" algn="r"/>
              </a:tabLst>
              <a:defRPr/>
            </a:lvl2pPr>
            <a:lvl3pPr>
              <a:tabLst>
                <a:tab pos="8972326" algn="r"/>
              </a:tabLst>
              <a:defRPr/>
            </a:lvl3pPr>
            <a:lvl4pPr>
              <a:tabLst>
                <a:tab pos="8972326" algn="r"/>
              </a:tabLst>
              <a:defRPr/>
            </a:lvl4pPr>
            <a:lvl5pPr>
              <a:tabLst>
                <a:tab pos="6705432" algn="r"/>
              </a:tabLst>
              <a:defRPr baseline="0"/>
            </a:lvl5pPr>
            <a:lvl6pPr>
              <a:tabLst>
                <a:tab pos="8972326" algn="r"/>
              </a:tabLst>
              <a:defRPr/>
            </a:lvl6pPr>
            <a:lvl7pPr>
              <a:tabLst>
                <a:tab pos="8972326" algn="r"/>
              </a:tabLst>
              <a:defRPr/>
            </a:lvl7pPr>
            <a:lvl8pPr>
              <a:tabLst>
                <a:tab pos="8972326" algn="r"/>
              </a:tabLst>
              <a:defRPr/>
            </a:lvl8pPr>
            <a:lvl9pPr>
              <a:tabLst>
                <a:tab pos="8972326" algn="r"/>
              </a:tabLst>
              <a:defRPr/>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AU" dirty="0"/>
          </a:p>
        </p:txBody>
      </p:sp>
      <p:sp>
        <p:nvSpPr>
          <p:cNvPr id="5"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6"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3971584610"/>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ents with image">
    <p:spTree>
      <p:nvGrpSpPr>
        <p:cNvPr id="1" name=""/>
        <p:cNvGrpSpPr/>
        <p:nvPr/>
      </p:nvGrpSpPr>
      <p:grpSpPr>
        <a:xfrm>
          <a:off x="0" y="0"/>
          <a:ext cx="0" cy="0"/>
          <a:chOff x="0" y="0"/>
          <a:chExt cx="0" cy="0"/>
        </a:xfrm>
      </p:grpSpPr>
      <p:sp>
        <p:nvSpPr>
          <p:cNvPr id="5" name="Picture Placeholder 9"/>
          <p:cNvSpPr>
            <a:spLocks noGrp="1"/>
          </p:cNvSpPr>
          <p:nvPr>
            <p:ph type="pic" sz="quarter" idx="15"/>
          </p:nvPr>
        </p:nvSpPr>
        <p:spPr>
          <a:xfrm>
            <a:off x="5604867" y="1700213"/>
            <a:ext cx="6117233" cy="4598988"/>
          </a:xfrm>
        </p:spPr>
        <p:txBody>
          <a:bodyPr/>
          <a:lstStyle/>
          <a:p>
            <a:r>
              <a:rPr lang="en-AU" noProof="0"/>
              <a:t>Click icon to add picture</a:t>
            </a:r>
            <a:endParaRPr lang="en-AU" noProof="0" dirty="0"/>
          </a:p>
        </p:txBody>
      </p:sp>
      <p:sp>
        <p:nvSpPr>
          <p:cNvPr id="6" name="Content Placeholder 3"/>
          <p:cNvSpPr>
            <a:spLocks noGrp="1"/>
          </p:cNvSpPr>
          <p:nvPr>
            <p:ph sz="quarter" idx="10"/>
          </p:nvPr>
        </p:nvSpPr>
        <p:spPr>
          <a:xfrm>
            <a:off x="469900" y="1665290"/>
            <a:ext cx="4333663" cy="4633911"/>
          </a:xfrm>
          <a:prstGeom prst="rect">
            <a:avLst/>
          </a:prstGeom>
        </p:spPr>
        <p:txBody>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8"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9"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3319093063"/>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mp; 1 column text">
    <p:spTree>
      <p:nvGrpSpPr>
        <p:cNvPr id="1" name=""/>
        <p:cNvGrpSpPr/>
        <p:nvPr/>
      </p:nvGrpSpPr>
      <p:grpSpPr>
        <a:xfrm>
          <a:off x="0" y="0"/>
          <a:ext cx="0" cy="0"/>
          <a:chOff x="0" y="0"/>
          <a:chExt cx="0" cy="0"/>
        </a:xfrm>
      </p:grpSpPr>
      <p:sp>
        <p:nvSpPr>
          <p:cNvPr id="14" name="Text Placeholder 18"/>
          <p:cNvSpPr>
            <a:spLocks noGrp="1"/>
          </p:cNvSpPr>
          <p:nvPr>
            <p:ph idx="1"/>
          </p:nvPr>
        </p:nvSpPr>
        <p:spPr>
          <a:xfrm>
            <a:off x="469900" y="1665290"/>
            <a:ext cx="11252200" cy="4633911"/>
          </a:xfrm>
          <a:prstGeom prst="rect">
            <a:avLst/>
          </a:prstGeom>
        </p:spPr>
        <p:txBody>
          <a:bodyPr vert="horz" lIns="0" tIns="0" rIns="0" bIns="0" rtlCol="0">
            <a:noAutofit/>
          </a:body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4"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5"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4114044227"/>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subtitle &amp; 1 column text">
    <p:spTree>
      <p:nvGrpSpPr>
        <p:cNvPr id="1" name=""/>
        <p:cNvGrpSpPr/>
        <p:nvPr/>
      </p:nvGrpSpPr>
      <p:grpSpPr>
        <a:xfrm>
          <a:off x="0" y="0"/>
          <a:ext cx="0" cy="0"/>
          <a:chOff x="0" y="0"/>
          <a:chExt cx="0" cy="0"/>
        </a:xfrm>
      </p:grpSpPr>
      <p:sp>
        <p:nvSpPr>
          <p:cNvPr id="9"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4"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
        <p:nvSpPr>
          <p:cNvPr id="8" name="Text Placeholder 18"/>
          <p:cNvSpPr>
            <a:spLocks noGrp="1"/>
          </p:cNvSpPr>
          <p:nvPr>
            <p:ph idx="1"/>
          </p:nvPr>
        </p:nvSpPr>
        <p:spPr>
          <a:xfrm>
            <a:off x="469900" y="1665818"/>
            <a:ext cx="11252200" cy="4633383"/>
          </a:xfrm>
          <a:prstGeom prst="rect">
            <a:avLst/>
          </a:prstGeom>
        </p:spPr>
        <p:txBody>
          <a:bodyPr vert="horz" lIns="0" tIns="0" rIns="0" bIns="0" rtlCol="0">
            <a:noAutofit/>
          </a:body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Tree>
    <p:extLst>
      <p:ext uri="{BB962C8B-B14F-4D97-AF65-F5344CB8AC3E}">
        <p14:creationId xmlns:p14="http://schemas.microsoft.com/office/powerpoint/2010/main" val="920858714"/>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 White">
    <p:bg bwMode="gray">
      <p:bgPr>
        <a:solidFill>
          <a:schemeClr val="bg1"/>
        </a:solidFill>
        <a:effectLst/>
      </p:bgPr>
    </p:bg>
    <p:spTree>
      <p:nvGrpSpPr>
        <p:cNvPr id="1" name=""/>
        <p:cNvGrpSpPr/>
        <p:nvPr/>
      </p:nvGrpSpPr>
      <p:grpSpPr>
        <a:xfrm>
          <a:off x="0" y="0"/>
          <a:ext cx="0" cy="0"/>
          <a:chOff x="0" y="0"/>
          <a:chExt cx="0" cy="0"/>
        </a:xfrm>
      </p:grpSpPr>
      <p:sp>
        <p:nvSpPr>
          <p:cNvPr id="30" name="Picture Placeholder 8"/>
          <p:cNvSpPr>
            <a:spLocks noGrp="1"/>
          </p:cNvSpPr>
          <p:nvPr>
            <p:ph type="pic" sz="quarter" idx="11"/>
          </p:nvPr>
        </p:nvSpPr>
        <p:spPr>
          <a:xfrm>
            <a:off x="3393716" y="727595"/>
            <a:ext cx="5400000" cy="5400000"/>
          </a:xfrm>
          <a:prstGeom prst="rect">
            <a:avLst/>
          </a:prstGeom>
        </p:spPr>
        <p:txBody>
          <a:bodyPr/>
          <a:lstStyle/>
          <a:p>
            <a:r>
              <a:rPr lang="en-AU" noProof="0" dirty="0"/>
              <a:t>Click icon to add picture</a:t>
            </a:r>
            <a:endParaRPr lang="en-AU"/>
          </a:p>
        </p:txBody>
      </p:sp>
      <p:sp>
        <p:nvSpPr>
          <p:cNvPr id="7" name="Footer Placeholder"/>
          <p:cNvSpPr>
            <a:spLocks noGrp="1"/>
          </p:cNvSpPr>
          <p:nvPr>
            <p:ph type="ftr" sz="quarter" idx="12"/>
          </p:nvPr>
        </p:nvSpPr>
        <p:spPr>
          <a:xfrm>
            <a:off x="6093716" y="6350825"/>
            <a:ext cx="5623816" cy="329376"/>
          </a:xfrm>
          <a:prstGeom prst="rect">
            <a:avLst/>
          </a:prstGeom>
        </p:spPr>
        <p:txBody>
          <a:bodyPr anchor="b" anchorCtr="0"/>
          <a:lstStyle>
            <a:lvl1pPr algn="r" defTabSz="1219170" rtl="0" eaLnBrk="1" latinLnBrk="0" hangingPunct="1">
              <a:lnSpc>
                <a:spcPct val="100000"/>
              </a:lnSpc>
              <a:spcBef>
                <a:spcPct val="0"/>
              </a:spcBef>
              <a:buNone/>
              <a:defRPr lang="en-GB" sz="100" b="0" kern="1200" dirty="0">
                <a:solidFill>
                  <a:schemeClr val="bg1"/>
                </a:solidFill>
                <a:latin typeface="+mj-lt"/>
                <a:ea typeface="Open Sans" panose="020B0606030504020204" pitchFamily="34" charset="0"/>
                <a:cs typeface="Open Sans" panose="020B0606030504020204" pitchFamily="34" charset="0"/>
              </a:defRPr>
            </a:lvl1pPr>
          </a:lstStyle>
          <a:p>
            <a:endParaRPr lang="en-AU" dirty="0"/>
          </a:p>
        </p:txBody>
      </p:sp>
      <p:pic>
        <p:nvPicPr>
          <p:cNvPr id="1338897400" name="LogoDisclaimerPage"/>
          <p:cNvPicPr>
            <a:picLocks noChangeAspect="1"/>
          </p:cNvPicPr>
          <p:nvPr/>
        </p:nvPicPr>
        <p:blipFill>
          <a:blip r:embed="rId2"/>
          <a:stretch>
            <a:fillRect/>
          </a:stretch>
        </p:blipFill>
        <p:spPr>
          <a:xfrm>
            <a:off x="475200" y="464400"/>
            <a:ext cx="2283232" cy="1000799"/>
          </a:xfrm>
          <a:prstGeom prst="rect">
            <a:avLst/>
          </a:prstGeom>
        </p:spPr>
      </p:pic>
      <p:sp>
        <p:nvSpPr>
          <p:cNvPr id="8" name="FLD_PresentationTitle"/>
          <p:cNvSpPr>
            <a:spLocks noGrp="1"/>
          </p:cNvSpPr>
          <p:nvPr>
            <p:ph type="title" hasCustomPrompt="1"/>
          </p:nvPr>
        </p:nvSpPr>
        <p:spPr>
          <a:xfrm>
            <a:off x="469900" y="5389200"/>
            <a:ext cx="5623816" cy="414000"/>
          </a:xfrm>
        </p:spPr>
        <p:txBody>
          <a:bodyPr anchor="b" anchorCtr="0"/>
          <a:lstStyle>
            <a:lvl1pPr>
              <a:defRPr sz="1800" b="1"/>
            </a:lvl1pPr>
          </a:lstStyle>
          <a:p>
            <a:r>
              <a:rPr lang="en-AU" dirty="0"/>
              <a:t>Presentation title runs here</a:t>
            </a:r>
            <a:endParaRPr lang="en-AU"/>
          </a:p>
        </p:txBody>
      </p:sp>
      <p:sp>
        <p:nvSpPr>
          <p:cNvPr id="3" name="FLD_PresentationSubtitle"/>
          <p:cNvSpPr>
            <a:spLocks noGrp="1"/>
          </p:cNvSpPr>
          <p:nvPr>
            <p:ph type="subTitle" idx="1" hasCustomPrompt="1"/>
          </p:nvPr>
        </p:nvSpPr>
        <p:spPr bwMode="gray">
          <a:xfrm>
            <a:off x="475326" y="5845180"/>
            <a:ext cx="5620673" cy="505645"/>
          </a:xfrm>
          <a:prstGeom prst="rect">
            <a:avLst/>
          </a:prstGeom>
        </p:spPr>
        <p:txBody>
          <a:bodyPr lIns="0" tIns="0" rIns="0" bIns="0">
            <a:noAutofit/>
          </a:bodyPr>
          <a:lstStyle>
            <a:lvl1pPr marL="0" indent="0" algn="l">
              <a:lnSpc>
                <a:spcPct val="100000"/>
              </a:lnSpc>
              <a:spcAft>
                <a:spcPts val="0"/>
              </a:spcAft>
              <a:buNone/>
              <a:defRPr sz="1600">
                <a:solidFill>
                  <a:schemeClr val="tx1"/>
                </a:solidFill>
              </a:defRPr>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pPr lvl="0"/>
            <a:r>
              <a:rPr lang="en-AU" dirty="0"/>
              <a:t>Subtitle here two lines max</a:t>
            </a:r>
            <a:endParaRPr lang="en-AU"/>
          </a:p>
        </p:txBody>
      </p:sp>
      <p:sp>
        <p:nvSpPr>
          <p:cNvPr id="11" name="Date_DateCustomA"/>
          <p:cNvSpPr>
            <a:spLocks noGrp="1"/>
          </p:cNvSpPr>
          <p:nvPr>
            <p:ph type="dt" sz="half" idx="13"/>
          </p:nvPr>
        </p:nvSpPr>
        <p:spPr>
          <a:xfrm>
            <a:off x="469900" y="6544655"/>
            <a:ext cx="5626100" cy="143477"/>
          </a:xfrm>
          <a:prstGeom prst="rect">
            <a:avLst/>
          </a:prstGeom>
        </p:spPr>
        <p:txBody>
          <a:bodyPr lIns="0" tIns="0" rIns="0" bIns="0"/>
          <a:lstStyle>
            <a:lvl1pPr>
              <a:defRPr sz="1050">
                <a:solidFill>
                  <a:schemeClr val="tx1"/>
                </a:solidFill>
              </a:defRPr>
            </a:lvl1pPr>
          </a:lstStyle>
          <a:p>
            <a:r>
              <a:rPr lang="en-AU" dirty="0"/>
              <a:t>19 February 2019</a:t>
            </a:r>
          </a:p>
        </p:txBody>
      </p:sp>
      <p:sp>
        <p:nvSpPr>
          <p:cNvPr id="12" name="Text"/>
          <p:cNvSpPr>
            <a:spLocks noGrp="1"/>
          </p:cNvSpPr>
          <p:nvPr>
            <p:ph type="body" sz="quarter" idx="14" hasCustomPrompt="1"/>
          </p:nvPr>
        </p:nvSpPr>
        <p:spPr>
          <a:xfrm>
            <a:off x="469900" y="6383724"/>
            <a:ext cx="5626100" cy="174280"/>
          </a:xfrm>
        </p:spPr>
        <p:txBody>
          <a:bodyPr/>
          <a:lstStyle>
            <a:lvl1pPr>
              <a:defRPr sz="1050"/>
            </a:lvl1pPr>
          </a:lstStyle>
          <a:p>
            <a:pPr lvl="0"/>
            <a:r>
              <a:rPr lang="en-AU" dirty="0"/>
              <a:t>Click to add name</a:t>
            </a:r>
            <a:endParaRPr lang="en-AU"/>
          </a:p>
        </p:txBody>
      </p:sp>
      <p:sp>
        <p:nvSpPr>
          <p:cNvPr id="9" name="LEG_InternalTop"/>
          <p:cNvSpPr txBox="1">
            <a:spLocks noChangeArrowheads="1"/>
          </p:cNvSpPr>
          <p:nvPr userDrawn="1"/>
        </p:nvSpPr>
        <p:spPr bwMode="auto">
          <a:xfrm>
            <a:off x="4288155" y="0"/>
            <a:ext cx="3615690" cy="229037"/>
          </a:xfrm>
          <a:prstGeom prst="rect">
            <a:avLst/>
          </a:prstGeom>
          <a:solidFill>
            <a:schemeClr val="bg1"/>
          </a:solidFill>
          <a:ln>
            <a:noFill/>
          </a:ln>
        </p:spPr>
        <p:txBody>
          <a:bodyPr rot="0" vert="horz" wrap="square" lIns="91440" tIns="45720" rIns="91440" bIns="45720" anchor="t" anchorCtr="0" upright="1">
            <a:spAutoFit/>
          </a:bodyPr>
          <a:lstStyle/>
          <a:p>
            <a:pPr algn="r">
              <a:lnSpc>
                <a:spcPts val="1200"/>
              </a:lnSpc>
              <a:spcAft>
                <a:spcPts val="0"/>
              </a:spcAft>
            </a:pPr>
            <a:r>
              <a:rPr lang="en-AU" sz="800" dirty="0">
                <a:effectLst/>
                <a:latin typeface="Verdana" panose="020B0604030504040204" pitchFamily="34" charset="0"/>
                <a:ea typeface="Verdana" panose="020B0604030504040204" pitchFamily="34" charset="0"/>
                <a:cs typeface="Times New Roman" panose="02020603050405020304" pitchFamily="18" charset="0"/>
              </a:rPr>
              <a:t> </a:t>
            </a:r>
            <a:endParaRPr lang="en-AU" sz="850" dirty="0">
              <a:effectLst/>
              <a:latin typeface="Verdana" panose="020B0604030504040204" pitchFamily="34" charset="0"/>
              <a:ea typeface="Verdana" panose="020B0604030504040204" pitchFamily="34" charset="0"/>
              <a:cs typeface="Times New Roman" panose="02020603050405020304" pitchFamily="18" charset="0"/>
            </a:endParaRPr>
          </a:p>
        </p:txBody>
      </p:sp>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508589" y="6344060"/>
            <a:ext cx="1343340" cy="221256"/>
          </a:xfrm>
          <a:prstGeom prst="rect">
            <a:avLst/>
          </a:prstGeom>
        </p:spPr>
      </p:pic>
    </p:spTree>
    <p:extLst>
      <p:ext uri="{BB962C8B-B14F-4D97-AF65-F5344CB8AC3E}">
        <p14:creationId xmlns:p14="http://schemas.microsoft.com/office/powerpoint/2010/main" val="2310714952"/>
      </p:ext>
    </p:extLst>
  </p:cSld>
  <p:clrMapOvr>
    <a:masterClrMapping/>
  </p:clrMapOvr>
  <p:transition>
    <p:fade/>
  </p:transition>
  <p:extLst>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ubtitle &amp; 1 column - large">
    <p:spTree>
      <p:nvGrpSpPr>
        <p:cNvPr id="1" name=""/>
        <p:cNvGrpSpPr/>
        <p:nvPr/>
      </p:nvGrpSpPr>
      <p:grpSpPr>
        <a:xfrm>
          <a:off x="0" y="0"/>
          <a:ext cx="0" cy="0"/>
          <a:chOff x="0" y="0"/>
          <a:chExt cx="0" cy="0"/>
        </a:xfrm>
      </p:grpSpPr>
      <p:sp>
        <p:nvSpPr>
          <p:cNvPr id="8" name="Text Placeholder 18"/>
          <p:cNvSpPr>
            <a:spLocks noGrp="1"/>
          </p:cNvSpPr>
          <p:nvPr>
            <p:ph idx="1"/>
          </p:nvPr>
        </p:nvSpPr>
        <p:spPr>
          <a:xfrm>
            <a:off x="469900" y="1676402"/>
            <a:ext cx="11252200" cy="4622799"/>
          </a:xfrm>
          <a:prstGeom prst="rect">
            <a:avLst/>
          </a:prstGeom>
        </p:spPr>
        <p:txBody>
          <a:bodyPr vert="horz" lIns="0" tIns="0" rIns="0" bIns="0" rtlCol="0">
            <a:noAutofit/>
          </a:bodyPr>
          <a:lstStyle>
            <a:lvl1pPr>
              <a:defRPr sz="1600"/>
            </a:lvl1pPr>
            <a:lvl2pPr>
              <a:defRPr sz="1600"/>
            </a:lvl2pPr>
            <a:lvl3pPr>
              <a:defRPr sz="1600"/>
            </a:lvl3pPr>
            <a:lvl4pPr>
              <a:defRPr sz="1600"/>
            </a:lvl4pPr>
            <a:lvl5pPr>
              <a:defRPr sz="1600"/>
            </a:lvl5pPr>
            <a:lvl6pPr>
              <a:defRPr sz="2133"/>
            </a:lvl6pPr>
            <a:lvl7pPr>
              <a:defRPr sz="2133"/>
            </a:lvl7pPr>
            <a:lvl8pPr>
              <a:defRPr sz="2133"/>
            </a:lvl8pPr>
            <a:lvl9pPr>
              <a:defRPr sz="2133"/>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5"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6"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122509930"/>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subtitle &amp; chart">
    <p:spTree>
      <p:nvGrpSpPr>
        <p:cNvPr id="1" name=""/>
        <p:cNvGrpSpPr/>
        <p:nvPr/>
      </p:nvGrpSpPr>
      <p:grpSpPr>
        <a:xfrm>
          <a:off x="0" y="0"/>
          <a:ext cx="0" cy="0"/>
          <a:chOff x="0" y="0"/>
          <a:chExt cx="0" cy="0"/>
        </a:xfrm>
      </p:grpSpPr>
      <p:sp>
        <p:nvSpPr>
          <p:cNvPr id="17" name="Chart Placeholder 3"/>
          <p:cNvSpPr>
            <a:spLocks noGrp="1"/>
          </p:cNvSpPr>
          <p:nvPr>
            <p:ph type="chart" sz="quarter" idx="15"/>
          </p:nvPr>
        </p:nvSpPr>
        <p:spPr>
          <a:xfrm>
            <a:off x="468000" y="2054581"/>
            <a:ext cx="11252200" cy="3928209"/>
          </a:xfrm>
          <a:prstGeom prst="rect">
            <a:avLst/>
          </a:prstGeom>
        </p:spPr>
        <p:txBody>
          <a:bodyPr/>
          <a:lstStyle/>
          <a:p>
            <a:r>
              <a:rPr lang="en-AU" noProof="0"/>
              <a:t>Click icon to add chart</a:t>
            </a:r>
            <a:endParaRPr lang="en-AU" noProof="0" dirty="0"/>
          </a:p>
        </p:txBody>
      </p:sp>
      <p:sp>
        <p:nvSpPr>
          <p:cNvPr id="18" name="Text Placeholder 8"/>
          <p:cNvSpPr>
            <a:spLocks noGrp="1"/>
          </p:cNvSpPr>
          <p:nvPr>
            <p:ph type="body" sz="quarter" idx="18"/>
          </p:nvPr>
        </p:nvSpPr>
        <p:spPr>
          <a:xfrm>
            <a:off x="468000" y="1659816"/>
            <a:ext cx="11252200" cy="357187"/>
          </a:xfrm>
        </p:spPr>
        <p:txBody>
          <a:bodyPr/>
          <a:lstStyle/>
          <a:p>
            <a:pPr lvl="0"/>
            <a:r>
              <a:rPr lang="en-AU" noProof="0"/>
              <a:t>Click to edit Master text styles</a:t>
            </a:r>
            <a:endParaRPr lang="en-AU"/>
          </a:p>
        </p:txBody>
      </p:sp>
      <p:sp>
        <p:nvSpPr>
          <p:cNvPr id="19" name="Text Placeholder 7"/>
          <p:cNvSpPr>
            <a:spLocks noGrp="1"/>
          </p:cNvSpPr>
          <p:nvPr>
            <p:ph type="body" sz="quarter" idx="23"/>
          </p:nvPr>
        </p:nvSpPr>
        <p:spPr>
          <a:xfrm>
            <a:off x="468000" y="5982790"/>
            <a:ext cx="11252201" cy="316411"/>
          </a:xfrm>
        </p:spPr>
        <p:txBody>
          <a:bodyPr>
            <a:noAutofit/>
          </a:bodyPr>
          <a:lstStyle>
            <a:lvl1pPr>
              <a:spcAft>
                <a:spcPts val="0"/>
              </a:spcAft>
              <a:defRPr sz="900"/>
            </a:lvl1pPr>
          </a:lstStyle>
          <a:p>
            <a:pPr lvl="0"/>
            <a:r>
              <a:rPr lang="en-AU" noProof="0"/>
              <a:t>Click to edit Master text styles</a:t>
            </a:r>
            <a:endParaRPr lang="en-AU"/>
          </a:p>
        </p:txBody>
      </p:sp>
      <p:sp>
        <p:nvSpPr>
          <p:cNvPr id="7"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8"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3419065083"/>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 chart">
    <p:spTree>
      <p:nvGrpSpPr>
        <p:cNvPr id="1" name=""/>
        <p:cNvGrpSpPr/>
        <p:nvPr/>
      </p:nvGrpSpPr>
      <p:grpSpPr>
        <a:xfrm>
          <a:off x="0" y="0"/>
          <a:ext cx="0" cy="0"/>
          <a:chOff x="0" y="0"/>
          <a:chExt cx="0" cy="0"/>
        </a:xfrm>
      </p:grpSpPr>
      <p:sp>
        <p:nvSpPr>
          <p:cNvPr id="17" name="Chart Placeholder 3"/>
          <p:cNvSpPr>
            <a:spLocks noGrp="1"/>
          </p:cNvSpPr>
          <p:nvPr>
            <p:ph type="chart" sz="quarter" idx="15"/>
          </p:nvPr>
        </p:nvSpPr>
        <p:spPr>
          <a:xfrm>
            <a:off x="468000" y="2051999"/>
            <a:ext cx="3600000" cy="3930791"/>
          </a:xfrm>
          <a:prstGeom prst="rect">
            <a:avLst/>
          </a:prstGeom>
        </p:spPr>
        <p:txBody>
          <a:bodyPr/>
          <a:lstStyle/>
          <a:p>
            <a:r>
              <a:rPr lang="en-AU" noProof="0"/>
              <a:t>Click icon to add chart</a:t>
            </a:r>
            <a:endParaRPr lang="en-AU" noProof="0" dirty="0"/>
          </a:p>
        </p:txBody>
      </p:sp>
      <p:sp>
        <p:nvSpPr>
          <p:cNvPr id="18" name="Text Placeholder 8"/>
          <p:cNvSpPr>
            <a:spLocks noGrp="1"/>
          </p:cNvSpPr>
          <p:nvPr>
            <p:ph type="body" sz="quarter" idx="18"/>
          </p:nvPr>
        </p:nvSpPr>
        <p:spPr>
          <a:xfrm>
            <a:off x="468000" y="1665289"/>
            <a:ext cx="3600000" cy="392112"/>
          </a:xfrm>
        </p:spPr>
        <p:txBody>
          <a:bodyPr/>
          <a:lstStyle/>
          <a:p>
            <a:pPr lvl="0"/>
            <a:r>
              <a:rPr lang="en-AU" noProof="0"/>
              <a:t>Click to edit Master text styles</a:t>
            </a:r>
            <a:endParaRPr lang="en-AU"/>
          </a:p>
        </p:txBody>
      </p:sp>
      <p:sp>
        <p:nvSpPr>
          <p:cNvPr id="7" name="Chart Placeholder 3"/>
          <p:cNvSpPr>
            <a:spLocks noGrp="1"/>
          </p:cNvSpPr>
          <p:nvPr>
            <p:ph type="chart" sz="quarter" idx="19"/>
          </p:nvPr>
        </p:nvSpPr>
        <p:spPr>
          <a:xfrm>
            <a:off x="4296000" y="2051998"/>
            <a:ext cx="3600000" cy="3930791"/>
          </a:xfrm>
          <a:prstGeom prst="rect">
            <a:avLst/>
          </a:prstGeom>
        </p:spPr>
        <p:txBody>
          <a:bodyPr/>
          <a:lstStyle/>
          <a:p>
            <a:r>
              <a:rPr lang="en-AU" noProof="0"/>
              <a:t>Click icon to add chart</a:t>
            </a:r>
            <a:endParaRPr lang="en-AU" noProof="0" dirty="0"/>
          </a:p>
        </p:txBody>
      </p:sp>
      <p:sp>
        <p:nvSpPr>
          <p:cNvPr id="8" name="Text Placeholder 8"/>
          <p:cNvSpPr>
            <a:spLocks noGrp="1"/>
          </p:cNvSpPr>
          <p:nvPr>
            <p:ph type="body" sz="quarter" idx="20"/>
          </p:nvPr>
        </p:nvSpPr>
        <p:spPr>
          <a:xfrm>
            <a:off x="4296003" y="1665288"/>
            <a:ext cx="3600000" cy="392112"/>
          </a:xfrm>
        </p:spPr>
        <p:txBody>
          <a:bodyPr/>
          <a:lstStyle/>
          <a:p>
            <a:pPr lvl="0"/>
            <a:r>
              <a:rPr lang="en-AU" noProof="0"/>
              <a:t>Click to edit Master text styles</a:t>
            </a:r>
            <a:endParaRPr lang="en-AU"/>
          </a:p>
        </p:txBody>
      </p:sp>
      <p:sp>
        <p:nvSpPr>
          <p:cNvPr id="9" name="Chart Placeholder 3"/>
          <p:cNvSpPr>
            <a:spLocks noGrp="1"/>
          </p:cNvSpPr>
          <p:nvPr>
            <p:ph type="chart" sz="quarter" idx="21"/>
          </p:nvPr>
        </p:nvSpPr>
        <p:spPr>
          <a:xfrm>
            <a:off x="8086960" y="2051999"/>
            <a:ext cx="3600000" cy="3930791"/>
          </a:xfrm>
          <a:prstGeom prst="rect">
            <a:avLst/>
          </a:prstGeom>
        </p:spPr>
        <p:txBody>
          <a:bodyPr/>
          <a:lstStyle/>
          <a:p>
            <a:r>
              <a:rPr lang="en-AU" noProof="0"/>
              <a:t>Click icon to add chart</a:t>
            </a:r>
            <a:endParaRPr lang="en-AU" noProof="0" dirty="0"/>
          </a:p>
        </p:txBody>
      </p:sp>
      <p:sp>
        <p:nvSpPr>
          <p:cNvPr id="10" name="Text Placeholder 8"/>
          <p:cNvSpPr>
            <a:spLocks noGrp="1"/>
          </p:cNvSpPr>
          <p:nvPr>
            <p:ph type="body" sz="quarter" idx="22"/>
          </p:nvPr>
        </p:nvSpPr>
        <p:spPr>
          <a:xfrm>
            <a:off x="8086959" y="1659145"/>
            <a:ext cx="3600000" cy="398256"/>
          </a:xfrm>
        </p:spPr>
        <p:txBody>
          <a:bodyPr/>
          <a:lstStyle/>
          <a:p>
            <a:pPr lvl="0"/>
            <a:r>
              <a:rPr lang="en-AU" noProof="0"/>
              <a:t>Click to edit Master text styles</a:t>
            </a:r>
            <a:endParaRPr lang="en-AU"/>
          </a:p>
        </p:txBody>
      </p:sp>
      <p:sp>
        <p:nvSpPr>
          <p:cNvPr id="11" name="Text Placeholder 7"/>
          <p:cNvSpPr>
            <a:spLocks noGrp="1"/>
          </p:cNvSpPr>
          <p:nvPr>
            <p:ph type="body" sz="quarter" idx="23"/>
          </p:nvPr>
        </p:nvSpPr>
        <p:spPr>
          <a:xfrm>
            <a:off x="468000" y="5982790"/>
            <a:ext cx="11252201" cy="316411"/>
          </a:xfrm>
        </p:spPr>
        <p:txBody>
          <a:bodyPr>
            <a:noAutofit/>
          </a:bodyPr>
          <a:lstStyle>
            <a:lvl1pPr>
              <a:spcAft>
                <a:spcPts val="0"/>
              </a:spcAft>
              <a:defRPr sz="900"/>
            </a:lvl1pPr>
          </a:lstStyle>
          <a:p>
            <a:pPr lvl="0"/>
            <a:r>
              <a:rPr lang="en-AU" noProof="0"/>
              <a:t>Click to edit Master text styles</a:t>
            </a:r>
            <a:endParaRPr lang="en-AU"/>
          </a:p>
        </p:txBody>
      </p:sp>
      <p:sp>
        <p:nvSpPr>
          <p:cNvPr id="13"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4" name="Title Placeholder 1"/>
          <p:cNvSpPr>
            <a:spLocks noGrp="1"/>
          </p:cNvSpPr>
          <p:nvPr>
            <p:ph type="title"/>
          </p:nvPr>
        </p:nvSpPr>
        <p:spPr>
          <a:xfrm>
            <a:off x="469900" y="402586"/>
            <a:ext cx="11252200" cy="334101"/>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1187820929"/>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 columns of text">
    <p:spTree>
      <p:nvGrpSpPr>
        <p:cNvPr id="1" name=""/>
        <p:cNvGrpSpPr/>
        <p:nvPr/>
      </p:nvGrpSpPr>
      <p:grpSpPr>
        <a:xfrm>
          <a:off x="0" y="0"/>
          <a:ext cx="0" cy="0"/>
          <a:chOff x="0" y="0"/>
          <a:chExt cx="0" cy="0"/>
        </a:xfrm>
      </p:grpSpPr>
      <p:sp>
        <p:nvSpPr>
          <p:cNvPr id="13" name="Content Placeholder 3"/>
          <p:cNvSpPr>
            <a:spLocks noGrp="1"/>
          </p:cNvSpPr>
          <p:nvPr>
            <p:ph sz="quarter" idx="10"/>
          </p:nvPr>
        </p:nvSpPr>
        <p:spPr>
          <a:xfrm>
            <a:off x="468000" y="1665288"/>
            <a:ext cx="5328000" cy="4622507"/>
          </a:xfrm>
          <a:prstGeom prst="rect">
            <a:avLst/>
          </a:prstGeom>
        </p:spPr>
        <p:txBody>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5" name="Content Placeholder 3"/>
          <p:cNvSpPr>
            <a:spLocks noGrp="1"/>
          </p:cNvSpPr>
          <p:nvPr>
            <p:ph sz="quarter" idx="20"/>
          </p:nvPr>
        </p:nvSpPr>
        <p:spPr>
          <a:xfrm>
            <a:off x="6394100" y="1656000"/>
            <a:ext cx="5328000" cy="4631795"/>
          </a:xfrm>
          <a:prstGeom prst="rect">
            <a:avLst/>
          </a:prstGeom>
        </p:spPr>
        <p:txBody>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6"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7"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2952911419"/>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 columns - large">
    <p:spTree>
      <p:nvGrpSpPr>
        <p:cNvPr id="1" name=""/>
        <p:cNvGrpSpPr/>
        <p:nvPr/>
      </p:nvGrpSpPr>
      <p:grpSpPr>
        <a:xfrm>
          <a:off x="0" y="0"/>
          <a:ext cx="0" cy="0"/>
          <a:chOff x="0" y="0"/>
          <a:chExt cx="0" cy="0"/>
        </a:xfrm>
      </p:grpSpPr>
      <p:sp>
        <p:nvSpPr>
          <p:cNvPr id="11" name="Content Placeholder 3"/>
          <p:cNvSpPr>
            <a:spLocks noGrp="1"/>
          </p:cNvSpPr>
          <p:nvPr>
            <p:ph sz="quarter" idx="10"/>
          </p:nvPr>
        </p:nvSpPr>
        <p:spPr>
          <a:xfrm>
            <a:off x="469900" y="1665288"/>
            <a:ext cx="5328000" cy="4633912"/>
          </a:xfrm>
          <a:prstGeom prst="rect">
            <a:avLst/>
          </a:prstGeom>
        </p:spPr>
        <p:txBody>
          <a:bodyPr>
            <a:noAutofit/>
          </a:bodyPr>
          <a:lstStyle>
            <a:lvl1pPr>
              <a:tabLst>
                <a:tab pos="6705432" algn="r"/>
              </a:tabLst>
              <a:defRPr sz="1600"/>
            </a:lvl1pPr>
            <a:lvl2pPr>
              <a:tabLst>
                <a:tab pos="6705432" algn="r"/>
              </a:tabLst>
              <a:defRPr sz="1600"/>
            </a:lvl2pPr>
            <a:lvl3pPr>
              <a:tabLst>
                <a:tab pos="6705432" algn="r"/>
              </a:tabLst>
              <a:defRPr sz="1600"/>
            </a:lvl3pPr>
            <a:lvl4pPr>
              <a:tabLst>
                <a:tab pos="6705432" algn="r"/>
              </a:tabLst>
              <a:defRPr sz="1600"/>
            </a:lvl4pPr>
            <a:lvl5pPr>
              <a:tabLst>
                <a:tab pos="6705432" algn="r"/>
              </a:tabLst>
              <a:defRPr sz="1000" baseline="0"/>
            </a:lvl5pPr>
            <a:lvl6pPr>
              <a:defRPr sz="2133"/>
            </a:lvl6pPr>
            <a:lvl7pPr>
              <a:defRPr sz="2133"/>
            </a:lvl7pPr>
            <a:lvl8pPr>
              <a:defRPr sz="2133"/>
            </a:lvl8pPr>
            <a:lvl9pPr>
              <a:defRPr sz="2133"/>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3" name="Content Placeholder 3"/>
          <p:cNvSpPr>
            <a:spLocks noGrp="1"/>
          </p:cNvSpPr>
          <p:nvPr>
            <p:ph sz="quarter" idx="20"/>
          </p:nvPr>
        </p:nvSpPr>
        <p:spPr>
          <a:xfrm>
            <a:off x="6394100" y="1665288"/>
            <a:ext cx="5328000" cy="4633912"/>
          </a:xfrm>
          <a:prstGeom prst="rect">
            <a:avLst/>
          </a:prstGeom>
        </p:spPr>
        <p:txBody>
          <a:bodyPr>
            <a:noAutofit/>
          </a:bodyPr>
          <a:lstStyle>
            <a:lvl1pPr>
              <a:tabLst>
                <a:tab pos="6705432" algn="r"/>
              </a:tabLst>
              <a:defRPr sz="1600"/>
            </a:lvl1pPr>
            <a:lvl2pPr>
              <a:tabLst>
                <a:tab pos="6705432" algn="r"/>
              </a:tabLst>
              <a:defRPr sz="1600"/>
            </a:lvl2pPr>
            <a:lvl3pPr>
              <a:tabLst>
                <a:tab pos="6705432" algn="r"/>
              </a:tabLst>
              <a:defRPr sz="1600"/>
            </a:lvl3pPr>
            <a:lvl4pPr>
              <a:tabLst>
                <a:tab pos="6705432" algn="r"/>
              </a:tabLst>
              <a:defRPr sz="1600"/>
            </a:lvl4pPr>
            <a:lvl5pPr>
              <a:tabLst>
                <a:tab pos="6705432" algn="r"/>
              </a:tabLst>
              <a:defRPr sz="1000" baseline="0"/>
            </a:lvl5pPr>
            <a:lvl6pPr>
              <a:defRPr sz="2133"/>
            </a:lvl6pPr>
            <a:lvl7pPr>
              <a:defRPr sz="2133"/>
            </a:lvl7pPr>
            <a:lvl8pPr>
              <a:defRPr sz="2133"/>
            </a:lvl8pPr>
            <a:lvl9pPr>
              <a:defRPr sz="2133"/>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6"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9"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2779813037"/>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and chart">
    <p:spTree>
      <p:nvGrpSpPr>
        <p:cNvPr id="1" name=""/>
        <p:cNvGrpSpPr/>
        <p:nvPr/>
      </p:nvGrpSpPr>
      <p:grpSpPr>
        <a:xfrm>
          <a:off x="0" y="0"/>
          <a:ext cx="0" cy="0"/>
          <a:chOff x="0" y="0"/>
          <a:chExt cx="0" cy="0"/>
        </a:xfrm>
      </p:grpSpPr>
      <p:sp>
        <p:nvSpPr>
          <p:cNvPr id="10" name="Content Placeholder 3"/>
          <p:cNvSpPr>
            <a:spLocks noGrp="1"/>
          </p:cNvSpPr>
          <p:nvPr>
            <p:ph sz="quarter" idx="10"/>
          </p:nvPr>
        </p:nvSpPr>
        <p:spPr>
          <a:xfrm>
            <a:off x="469900" y="1665288"/>
            <a:ext cx="5480400" cy="4317502"/>
          </a:xfrm>
          <a:prstGeom prst="rect">
            <a:avLst/>
          </a:prstGeom>
        </p:spPr>
        <p:txBody>
          <a:bodyPr>
            <a:noAutofit/>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3" name="Chart Placeholder 2"/>
          <p:cNvSpPr>
            <a:spLocks noGrp="1"/>
          </p:cNvSpPr>
          <p:nvPr>
            <p:ph type="chart" sz="quarter" idx="21"/>
          </p:nvPr>
        </p:nvSpPr>
        <p:spPr>
          <a:xfrm>
            <a:off x="6239584" y="2125013"/>
            <a:ext cx="5482516" cy="3857777"/>
          </a:xfrm>
        </p:spPr>
        <p:txBody>
          <a:bodyPr>
            <a:noAutofit/>
          </a:bodyPr>
          <a:lstStyle/>
          <a:p>
            <a:r>
              <a:rPr lang="en-AU" noProof="0"/>
              <a:t>Click icon to add chart</a:t>
            </a:r>
            <a:endParaRPr lang="en-AU" noProof="0" dirty="0"/>
          </a:p>
        </p:txBody>
      </p:sp>
      <p:sp>
        <p:nvSpPr>
          <p:cNvPr id="6" name="Text Placeholder 5"/>
          <p:cNvSpPr>
            <a:spLocks noGrp="1"/>
          </p:cNvSpPr>
          <p:nvPr>
            <p:ph type="body" sz="quarter" idx="22"/>
          </p:nvPr>
        </p:nvSpPr>
        <p:spPr>
          <a:xfrm>
            <a:off x="6239584" y="1655763"/>
            <a:ext cx="5482516" cy="420687"/>
          </a:xfrm>
        </p:spPr>
        <p:txBody>
          <a:bodyPr>
            <a:noAutofit/>
          </a:bodyPr>
          <a:lstStyle/>
          <a:p>
            <a:pPr lvl="0"/>
            <a:r>
              <a:rPr lang="en-AU" noProof="0"/>
              <a:t>Click to edit Master text styles</a:t>
            </a:r>
            <a:endParaRPr lang="en-AU"/>
          </a:p>
        </p:txBody>
      </p:sp>
      <p:sp>
        <p:nvSpPr>
          <p:cNvPr id="9" name="Text Placeholder 7"/>
          <p:cNvSpPr>
            <a:spLocks noGrp="1"/>
          </p:cNvSpPr>
          <p:nvPr>
            <p:ph type="body" sz="quarter" idx="23"/>
          </p:nvPr>
        </p:nvSpPr>
        <p:spPr>
          <a:xfrm>
            <a:off x="468000" y="5982790"/>
            <a:ext cx="11252201" cy="316411"/>
          </a:xfrm>
        </p:spPr>
        <p:txBody>
          <a:bodyPr>
            <a:noAutofit/>
          </a:bodyPr>
          <a:lstStyle>
            <a:lvl1pPr>
              <a:spcAft>
                <a:spcPts val="0"/>
              </a:spcAft>
              <a:defRPr sz="900"/>
            </a:lvl1pPr>
          </a:lstStyle>
          <a:p>
            <a:pPr lvl="0"/>
            <a:r>
              <a:rPr lang="en-AU" noProof="0"/>
              <a:t>Click to edit Master text styles</a:t>
            </a:r>
            <a:endParaRPr lang="en-AU"/>
          </a:p>
        </p:txBody>
      </p:sp>
      <p:sp>
        <p:nvSpPr>
          <p:cNvPr id="12"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4"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3465867077"/>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 chart">
    <p:spTree>
      <p:nvGrpSpPr>
        <p:cNvPr id="1" name=""/>
        <p:cNvGrpSpPr/>
        <p:nvPr/>
      </p:nvGrpSpPr>
      <p:grpSpPr>
        <a:xfrm>
          <a:off x="0" y="0"/>
          <a:ext cx="0" cy="0"/>
          <a:chOff x="0" y="0"/>
          <a:chExt cx="0" cy="0"/>
        </a:xfrm>
      </p:grpSpPr>
      <p:sp>
        <p:nvSpPr>
          <p:cNvPr id="3" name="Chart Placeholder 2"/>
          <p:cNvSpPr>
            <a:spLocks noGrp="1"/>
          </p:cNvSpPr>
          <p:nvPr>
            <p:ph type="chart" sz="quarter" idx="21"/>
          </p:nvPr>
        </p:nvSpPr>
        <p:spPr>
          <a:xfrm>
            <a:off x="6239584" y="2125013"/>
            <a:ext cx="5482516" cy="3857777"/>
          </a:xfrm>
        </p:spPr>
        <p:txBody>
          <a:bodyPr>
            <a:noAutofit/>
          </a:bodyPr>
          <a:lstStyle/>
          <a:p>
            <a:r>
              <a:rPr lang="en-AU" noProof="0"/>
              <a:t>Click icon to add chart</a:t>
            </a:r>
            <a:endParaRPr lang="en-AU" noProof="0" dirty="0"/>
          </a:p>
        </p:txBody>
      </p:sp>
      <p:sp>
        <p:nvSpPr>
          <p:cNvPr id="6" name="Text Placeholder 5"/>
          <p:cNvSpPr>
            <a:spLocks noGrp="1"/>
          </p:cNvSpPr>
          <p:nvPr>
            <p:ph type="body" sz="quarter" idx="22"/>
          </p:nvPr>
        </p:nvSpPr>
        <p:spPr>
          <a:xfrm>
            <a:off x="6239585" y="1654028"/>
            <a:ext cx="5482516" cy="420687"/>
          </a:xfrm>
        </p:spPr>
        <p:txBody>
          <a:bodyPr>
            <a:noAutofit/>
          </a:bodyPr>
          <a:lstStyle/>
          <a:p>
            <a:pPr lvl="0"/>
            <a:r>
              <a:rPr lang="en-AU" noProof="0"/>
              <a:t>Click to edit Master text styles</a:t>
            </a:r>
            <a:endParaRPr lang="en-AU"/>
          </a:p>
        </p:txBody>
      </p:sp>
      <p:sp>
        <p:nvSpPr>
          <p:cNvPr id="9" name="Chart Placeholder 2"/>
          <p:cNvSpPr>
            <a:spLocks noGrp="1"/>
          </p:cNvSpPr>
          <p:nvPr>
            <p:ph type="chart" sz="quarter" idx="24"/>
          </p:nvPr>
        </p:nvSpPr>
        <p:spPr>
          <a:xfrm>
            <a:off x="469900" y="2125013"/>
            <a:ext cx="5482517" cy="3857777"/>
          </a:xfrm>
        </p:spPr>
        <p:txBody>
          <a:bodyPr>
            <a:noAutofit/>
          </a:bodyPr>
          <a:lstStyle/>
          <a:p>
            <a:r>
              <a:rPr lang="en-AU" noProof="0"/>
              <a:t>Click icon to add chart</a:t>
            </a:r>
            <a:endParaRPr lang="en-AU" noProof="0" dirty="0"/>
          </a:p>
        </p:txBody>
      </p:sp>
      <p:sp>
        <p:nvSpPr>
          <p:cNvPr id="12" name="Text Placeholder 5"/>
          <p:cNvSpPr>
            <a:spLocks noGrp="1"/>
          </p:cNvSpPr>
          <p:nvPr>
            <p:ph type="body" sz="quarter" idx="25"/>
          </p:nvPr>
        </p:nvSpPr>
        <p:spPr>
          <a:xfrm>
            <a:off x="469898" y="1665288"/>
            <a:ext cx="5482517" cy="409427"/>
          </a:xfrm>
        </p:spPr>
        <p:txBody>
          <a:bodyPr>
            <a:noAutofit/>
          </a:bodyPr>
          <a:lstStyle/>
          <a:p>
            <a:pPr lvl="0"/>
            <a:r>
              <a:rPr lang="en-AU" noProof="0"/>
              <a:t>Click to edit Master text styles</a:t>
            </a:r>
            <a:endParaRPr lang="en-AU"/>
          </a:p>
        </p:txBody>
      </p:sp>
      <p:sp>
        <p:nvSpPr>
          <p:cNvPr id="14" name="Text Placeholder 7"/>
          <p:cNvSpPr>
            <a:spLocks noGrp="1"/>
          </p:cNvSpPr>
          <p:nvPr>
            <p:ph type="body" sz="quarter" idx="23"/>
          </p:nvPr>
        </p:nvSpPr>
        <p:spPr>
          <a:xfrm>
            <a:off x="468000" y="5982790"/>
            <a:ext cx="11252201" cy="316411"/>
          </a:xfrm>
        </p:spPr>
        <p:txBody>
          <a:bodyPr>
            <a:noAutofit/>
          </a:bodyPr>
          <a:lstStyle>
            <a:lvl1pPr>
              <a:spcAft>
                <a:spcPts val="0"/>
              </a:spcAft>
              <a:defRPr sz="900"/>
            </a:lvl1pPr>
          </a:lstStyle>
          <a:p>
            <a:pPr lvl="0"/>
            <a:r>
              <a:rPr lang="en-AU" noProof="0"/>
              <a:t>Click to edit Master text styles</a:t>
            </a:r>
            <a:endParaRPr lang="en-AU"/>
          </a:p>
        </p:txBody>
      </p:sp>
      <p:sp>
        <p:nvSpPr>
          <p:cNvPr id="16"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7"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2332559662"/>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 column content">
    <p:spTree>
      <p:nvGrpSpPr>
        <p:cNvPr id="1" name=""/>
        <p:cNvGrpSpPr/>
        <p:nvPr/>
      </p:nvGrpSpPr>
      <p:grpSpPr>
        <a:xfrm>
          <a:off x="0" y="0"/>
          <a:ext cx="0" cy="0"/>
          <a:chOff x="0" y="0"/>
          <a:chExt cx="0" cy="0"/>
        </a:xfrm>
      </p:grpSpPr>
      <p:sp>
        <p:nvSpPr>
          <p:cNvPr id="6" name="Content Placeholder 3"/>
          <p:cNvSpPr>
            <a:spLocks noGrp="1"/>
          </p:cNvSpPr>
          <p:nvPr>
            <p:ph sz="quarter" idx="10"/>
          </p:nvPr>
        </p:nvSpPr>
        <p:spPr>
          <a:xfrm>
            <a:off x="469900" y="1665289"/>
            <a:ext cx="4431857" cy="4633913"/>
          </a:xfrm>
          <a:prstGeom prst="rect">
            <a:avLst/>
          </a:prstGeom>
        </p:spPr>
        <p:txBody>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8" name="Content Placeholder 3"/>
          <p:cNvSpPr>
            <a:spLocks noGrp="1"/>
          </p:cNvSpPr>
          <p:nvPr>
            <p:ph sz="quarter" idx="16"/>
          </p:nvPr>
        </p:nvSpPr>
        <p:spPr>
          <a:xfrm>
            <a:off x="5482100" y="1700213"/>
            <a:ext cx="6240000" cy="4598989"/>
          </a:xfrm>
          <a:prstGeom prst="rect">
            <a:avLst/>
          </a:prstGeom>
        </p:spPr>
        <p:txBody>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0"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1"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45825297"/>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 content with quote ">
    <p:spTree>
      <p:nvGrpSpPr>
        <p:cNvPr id="1" name=""/>
        <p:cNvGrpSpPr/>
        <p:nvPr/>
      </p:nvGrpSpPr>
      <p:grpSpPr>
        <a:xfrm>
          <a:off x="0" y="0"/>
          <a:ext cx="0" cy="0"/>
          <a:chOff x="0" y="0"/>
          <a:chExt cx="0" cy="0"/>
        </a:xfrm>
      </p:grpSpPr>
      <p:sp>
        <p:nvSpPr>
          <p:cNvPr id="6" name="Content Placeholder 3"/>
          <p:cNvSpPr>
            <a:spLocks noGrp="1"/>
          </p:cNvSpPr>
          <p:nvPr>
            <p:ph sz="quarter" idx="10"/>
          </p:nvPr>
        </p:nvSpPr>
        <p:spPr>
          <a:xfrm>
            <a:off x="7455116" y="1626099"/>
            <a:ext cx="4266983" cy="4673101"/>
          </a:xfrm>
          <a:prstGeom prst="rect">
            <a:avLst/>
          </a:prstGeom>
        </p:spPr>
        <p:txBody>
          <a:bodyPr>
            <a:noAutofit/>
          </a:bodyPr>
          <a:lstStyle>
            <a:lvl1pPr>
              <a:tabLst>
                <a:tab pos="6705432" algn="r"/>
              </a:tabLst>
              <a:defRPr sz="2400">
                <a:solidFill>
                  <a:schemeClr val="accent3"/>
                </a:solidFill>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AU" noProof="0"/>
              <a:t>Click to edit Master text styles</a:t>
            </a:r>
            <a:endParaRPr lang="en-AU"/>
          </a:p>
        </p:txBody>
      </p:sp>
      <p:sp>
        <p:nvSpPr>
          <p:cNvPr id="8" name="Content Placeholder 3"/>
          <p:cNvSpPr>
            <a:spLocks noGrp="1"/>
          </p:cNvSpPr>
          <p:nvPr>
            <p:ph sz="quarter" idx="16"/>
          </p:nvPr>
        </p:nvSpPr>
        <p:spPr>
          <a:xfrm>
            <a:off x="469900" y="1665288"/>
            <a:ext cx="6660866" cy="4633913"/>
          </a:xfrm>
          <a:prstGeom prst="rect">
            <a:avLst/>
          </a:prstGeom>
        </p:spPr>
        <p:txBody>
          <a:bodyPr>
            <a:noAutofit/>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0"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1"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227435757"/>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am profile">
    <p:spTree>
      <p:nvGrpSpPr>
        <p:cNvPr id="1" name=""/>
        <p:cNvGrpSpPr/>
        <p:nvPr/>
      </p:nvGrpSpPr>
      <p:grpSpPr>
        <a:xfrm>
          <a:off x="0" y="0"/>
          <a:ext cx="0" cy="0"/>
          <a:chOff x="0" y="0"/>
          <a:chExt cx="0" cy="0"/>
        </a:xfrm>
      </p:grpSpPr>
      <p:sp>
        <p:nvSpPr>
          <p:cNvPr id="4" name="Picture Placeholder 6"/>
          <p:cNvSpPr>
            <a:spLocks noGrp="1"/>
          </p:cNvSpPr>
          <p:nvPr>
            <p:ph type="pic" sz="quarter" idx="13"/>
          </p:nvPr>
        </p:nvSpPr>
        <p:spPr>
          <a:xfrm>
            <a:off x="488742" y="1700213"/>
            <a:ext cx="2664000" cy="1260000"/>
          </a:xfrm>
        </p:spPr>
        <p:txBody>
          <a:bodyPr lIns="0" tIns="0" rIns="0" bIns="0">
            <a:noAutofit/>
          </a:bodyPr>
          <a:lstStyle/>
          <a:p>
            <a:r>
              <a:rPr lang="en-AU" noProof="0"/>
              <a:t>Click icon to add picture</a:t>
            </a:r>
            <a:endParaRPr lang="en-AU" noProof="0" dirty="0"/>
          </a:p>
        </p:txBody>
      </p:sp>
      <p:sp>
        <p:nvSpPr>
          <p:cNvPr id="5" name="Picture Placeholder 6"/>
          <p:cNvSpPr>
            <a:spLocks noGrp="1"/>
          </p:cNvSpPr>
          <p:nvPr>
            <p:ph type="pic" sz="quarter" idx="14"/>
          </p:nvPr>
        </p:nvSpPr>
        <p:spPr>
          <a:xfrm>
            <a:off x="3341040" y="1700212"/>
            <a:ext cx="2664000" cy="1260000"/>
          </a:xfrm>
        </p:spPr>
        <p:txBody>
          <a:bodyPr lIns="0" tIns="0" rIns="0" bIns="0">
            <a:noAutofit/>
          </a:bodyPr>
          <a:lstStyle/>
          <a:p>
            <a:r>
              <a:rPr lang="en-AU" noProof="0"/>
              <a:t>Click icon to add picture</a:t>
            </a:r>
            <a:endParaRPr lang="en-AU" noProof="0" dirty="0"/>
          </a:p>
        </p:txBody>
      </p:sp>
      <p:sp>
        <p:nvSpPr>
          <p:cNvPr id="6" name="Picture Placeholder 6"/>
          <p:cNvSpPr>
            <a:spLocks noGrp="1"/>
          </p:cNvSpPr>
          <p:nvPr>
            <p:ph type="pic" sz="quarter" idx="15"/>
          </p:nvPr>
        </p:nvSpPr>
        <p:spPr>
          <a:xfrm>
            <a:off x="6193338" y="1700212"/>
            <a:ext cx="2664000" cy="1260000"/>
          </a:xfrm>
        </p:spPr>
        <p:txBody>
          <a:bodyPr lIns="0" tIns="0" rIns="0" bIns="0">
            <a:noAutofit/>
          </a:bodyPr>
          <a:lstStyle/>
          <a:p>
            <a:r>
              <a:rPr lang="en-AU" noProof="0"/>
              <a:t>Click icon to add picture</a:t>
            </a:r>
            <a:endParaRPr lang="en-AU" noProof="0" dirty="0"/>
          </a:p>
        </p:txBody>
      </p:sp>
      <p:sp>
        <p:nvSpPr>
          <p:cNvPr id="7" name="Picture Placeholder 6"/>
          <p:cNvSpPr>
            <a:spLocks noGrp="1"/>
          </p:cNvSpPr>
          <p:nvPr>
            <p:ph type="pic" sz="quarter" idx="16"/>
          </p:nvPr>
        </p:nvSpPr>
        <p:spPr>
          <a:xfrm>
            <a:off x="9045636" y="1700212"/>
            <a:ext cx="2664000" cy="1260000"/>
          </a:xfrm>
        </p:spPr>
        <p:txBody>
          <a:bodyPr lIns="0" tIns="0" rIns="0" bIns="0">
            <a:noAutofit/>
          </a:bodyPr>
          <a:lstStyle/>
          <a:p>
            <a:r>
              <a:rPr lang="en-AU" noProof="0"/>
              <a:t>Click icon to add picture</a:t>
            </a:r>
            <a:endParaRPr lang="en-AU" noProof="0" dirty="0"/>
          </a:p>
        </p:txBody>
      </p:sp>
      <p:sp>
        <p:nvSpPr>
          <p:cNvPr id="9" name="Text Placeholder 8"/>
          <p:cNvSpPr>
            <a:spLocks noGrp="1"/>
          </p:cNvSpPr>
          <p:nvPr>
            <p:ph type="body" sz="quarter" idx="17"/>
          </p:nvPr>
        </p:nvSpPr>
        <p:spPr>
          <a:xfrm>
            <a:off x="482363" y="3076573"/>
            <a:ext cx="2640000" cy="3222628"/>
          </a:xfrm>
        </p:spPr>
        <p:txBody>
          <a:bodyPr/>
          <a:lstStyle>
            <a:lvl1pPr>
              <a:defRPr b="1">
                <a:solidFill>
                  <a:schemeClr val="accent1"/>
                </a:solidFill>
              </a:defRPr>
            </a:lvl1pPr>
            <a:lvl2pPr>
              <a:spcAft>
                <a:spcPts val="0"/>
              </a:spcAft>
              <a:defRPr/>
            </a:lvl2pPr>
            <a:lvl3pPr marL="0" indent="0">
              <a:spcAft>
                <a:spcPts val="0"/>
              </a:spcAft>
              <a:buNone/>
              <a:defRPr/>
            </a:lvl3pPr>
            <a:lvl4pPr marL="235194" indent="-235194">
              <a:spcAft>
                <a:spcPts val="0"/>
              </a:spcAft>
              <a:buFont typeface="Arial" panose="020B0604020202020204" pitchFamily="34" charset="0"/>
              <a:buChar char="•"/>
              <a:defRPr/>
            </a:lvl4pPr>
            <a:lvl5pPr marL="475188" indent="-235194">
              <a:spcAft>
                <a:spcPts val="0"/>
              </a:spcAft>
              <a:defRPr baseline="0"/>
            </a:lvl5pPr>
            <a:lvl6pPr marL="475188" indent="-235194">
              <a:spcAft>
                <a:spcPts val="0"/>
              </a:spcAft>
              <a:buFont typeface="Verdana" panose="020B0604030504040204" pitchFamily="34" charset="0"/>
              <a:buChar char="−"/>
              <a:defRPr/>
            </a:lvl6pPr>
            <a:lvl7pPr marL="475188" indent="-235194">
              <a:spcAft>
                <a:spcPts val="0"/>
              </a:spcAft>
              <a:defRPr/>
            </a:lvl7pPr>
            <a:lvl8pPr marL="475188" indent="-235194">
              <a:spcAft>
                <a:spcPts val="0"/>
              </a:spcAft>
              <a:defRPr/>
            </a:lvl8pPr>
            <a:lvl9pPr marL="475188" indent="-235194">
              <a:spcAft>
                <a:spcPts val="0"/>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0" name="Text Placeholder 8"/>
          <p:cNvSpPr>
            <a:spLocks noGrp="1"/>
          </p:cNvSpPr>
          <p:nvPr>
            <p:ph type="body" sz="quarter" idx="18"/>
          </p:nvPr>
        </p:nvSpPr>
        <p:spPr>
          <a:xfrm>
            <a:off x="6207211" y="3079742"/>
            <a:ext cx="2640000" cy="3222628"/>
          </a:xfrm>
        </p:spPr>
        <p:txBody>
          <a:bodyPr/>
          <a:lstStyle>
            <a:lvl1pPr>
              <a:defRPr b="1">
                <a:solidFill>
                  <a:schemeClr val="accent1"/>
                </a:solidFill>
              </a:defRPr>
            </a:lvl1pPr>
            <a:lvl2pPr>
              <a:spcAft>
                <a:spcPts val="0"/>
              </a:spcAft>
              <a:defRPr/>
            </a:lvl2pPr>
            <a:lvl3pPr marL="0" indent="0">
              <a:spcAft>
                <a:spcPts val="0"/>
              </a:spcAft>
              <a:buNone/>
              <a:defRPr/>
            </a:lvl3pPr>
            <a:lvl4pPr marL="235194" indent="-235194">
              <a:spcAft>
                <a:spcPts val="0"/>
              </a:spcAft>
              <a:buFont typeface="Arial" panose="020B0604020202020204" pitchFamily="34" charset="0"/>
              <a:buChar char="•"/>
              <a:defRPr/>
            </a:lvl4pPr>
            <a:lvl5pPr marL="475188" indent="-235194">
              <a:spcAft>
                <a:spcPts val="0"/>
              </a:spcAft>
              <a:defRPr baseline="0"/>
            </a:lvl5pPr>
            <a:lvl6pPr marL="475188" indent="-235194">
              <a:spcAft>
                <a:spcPts val="0"/>
              </a:spcAft>
              <a:buFont typeface="Verdana" panose="020B0604030504040204" pitchFamily="34" charset="0"/>
              <a:buChar char="−"/>
              <a:defRPr/>
            </a:lvl6pPr>
            <a:lvl7pPr marL="475188" indent="-235194">
              <a:spcAft>
                <a:spcPts val="0"/>
              </a:spcAft>
              <a:defRPr/>
            </a:lvl7pPr>
            <a:lvl8pPr marL="475188" indent="-235194">
              <a:spcAft>
                <a:spcPts val="0"/>
              </a:spcAft>
              <a:defRPr/>
            </a:lvl8pPr>
            <a:lvl9pPr marL="475188" indent="-235194">
              <a:spcAft>
                <a:spcPts val="0"/>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1" name="Text Placeholder 8"/>
          <p:cNvSpPr>
            <a:spLocks noGrp="1"/>
          </p:cNvSpPr>
          <p:nvPr>
            <p:ph type="body" sz="quarter" idx="19"/>
          </p:nvPr>
        </p:nvSpPr>
        <p:spPr>
          <a:xfrm>
            <a:off x="3344787" y="3076573"/>
            <a:ext cx="2640000" cy="3222628"/>
          </a:xfrm>
        </p:spPr>
        <p:txBody>
          <a:bodyPr/>
          <a:lstStyle>
            <a:lvl1pPr>
              <a:defRPr b="1">
                <a:solidFill>
                  <a:schemeClr val="accent1"/>
                </a:solidFill>
              </a:defRPr>
            </a:lvl1pPr>
            <a:lvl2pPr>
              <a:spcAft>
                <a:spcPts val="0"/>
              </a:spcAft>
              <a:defRPr/>
            </a:lvl2pPr>
            <a:lvl3pPr marL="0" indent="0">
              <a:spcAft>
                <a:spcPts val="0"/>
              </a:spcAft>
              <a:buNone/>
              <a:defRPr/>
            </a:lvl3pPr>
            <a:lvl4pPr marL="235194" indent="-235194">
              <a:spcAft>
                <a:spcPts val="0"/>
              </a:spcAft>
              <a:buFont typeface="Arial" panose="020B0604020202020204" pitchFamily="34" charset="0"/>
              <a:buChar char="•"/>
              <a:defRPr/>
            </a:lvl4pPr>
            <a:lvl5pPr marL="475188" indent="-235194">
              <a:spcAft>
                <a:spcPts val="0"/>
              </a:spcAft>
              <a:defRPr baseline="0"/>
            </a:lvl5pPr>
            <a:lvl6pPr marL="475188" indent="-235194">
              <a:spcAft>
                <a:spcPts val="0"/>
              </a:spcAft>
              <a:buFont typeface="Verdana" panose="020B0604030504040204" pitchFamily="34" charset="0"/>
              <a:buChar char="−"/>
              <a:defRPr/>
            </a:lvl6pPr>
            <a:lvl7pPr marL="475188" indent="-235194">
              <a:spcAft>
                <a:spcPts val="0"/>
              </a:spcAft>
              <a:defRPr/>
            </a:lvl7pPr>
            <a:lvl8pPr marL="475188" indent="-235194">
              <a:spcAft>
                <a:spcPts val="0"/>
              </a:spcAft>
              <a:defRPr/>
            </a:lvl8pPr>
            <a:lvl9pPr marL="475188" indent="-235194">
              <a:spcAft>
                <a:spcPts val="0"/>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2" name="Text Placeholder 8"/>
          <p:cNvSpPr>
            <a:spLocks noGrp="1"/>
          </p:cNvSpPr>
          <p:nvPr>
            <p:ph type="body" sz="quarter" idx="20"/>
          </p:nvPr>
        </p:nvSpPr>
        <p:spPr>
          <a:xfrm>
            <a:off x="9069636" y="3079742"/>
            <a:ext cx="2640000" cy="3222628"/>
          </a:xfrm>
        </p:spPr>
        <p:txBody>
          <a:bodyPr/>
          <a:lstStyle>
            <a:lvl1pPr>
              <a:defRPr b="1">
                <a:solidFill>
                  <a:schemeClr val="accent1"/>
                </a:solidFill>
              </a:defRPr>
            </a:lvl1pPr>
            <a:lvl2pPr>
              <a:spcAft>
                <a:spcPts val="0"/>
              </a:spcAft>
              <a:defRPr/>
            </a:lvl2pPr>
            <a:lvl3pPr marL="0" indent="0">
              <a:spcAft>
                <a:spcPts val="0"/>
              </a:spcAft>
              <a:buNone/>
              <a:defRPr/>
            </a:lvl3pPr>
            <a:lvl4pPr marL="235194" indent="-235194">
              <a:spcAft>
                <a:spcPts val="0"/>
              </a:spcAft>
              <a:buFont typeface="Arial" panose="020B0604020202020204" pitchFamily="34" charset="0"/>
              <a:buChar char="•"/>
              <a:defRPr/>
            </a:lvl4pPr>
            <a:lvl5pPr marL="475188" indent="-235194">
              <a:spcAft>
                <a:spcPts val="0"/>
              </a:spcAft>
              <a:defRPr baseline="0"/>
            </a:lvl5pPr>
            <a:lvl6pPr marL="475188" indent="-235194">
              <a:spcAft>
                <a:spcPts val="0"/>
              </a:spcAft>
              <a:buFont typeface="Verdana" panose="020B0604030504040204" pitchFamily="34" charset="0"/>
              <a:buChar char="−"/>
              <a:defRPr/>
            </a:lvl6pPr>
            <a:lvl7pPr marL="475188" indent="-235194">
              <a:spcAft>
                <a:spcPts val="0"/>
              </a:spcAft>
              <a:defRPr/>
            </a:lvl7pPr>
            <a:lvl8pPr marL="475188" indent="-235194">
              <a:spcAft>
                <a:spcPts val="0"/>
              </a:spcAft>
              <a:defRPr/>
            </a:lvl8pPr>
            <a:lvl9pPr marL="475188" indent="-235194">
              <a:spcAft>
                <a:spcPts val="0"/>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4" name="Text Placeholder 8"/>
          <p:cNvSpPr>
            <a:spLocks noGrp="1"/>
          </p:cNvSpPr>
          <p:nvPr>
            <p:ph type="body" sz="quarter" idx="21"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5"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2573959317"/>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 Circle Black">
    <p:bg bwMode="gray">
      <p:bgRef idx="1001">
        <a:schemeClr val="bg1"/>
      </p:bgRef>
    </p:bg>
    <p:spTree>
      <p:nvGrpSpPr>
        <p:cNvPr id="1" name=""/>
        <p:cNvGrpSpPr/>
        <p:nvPr/>
      </p:nvGrpSpPr>
      <p:grpSpPr>
        <a:xfrm>
          <a:off x="0" y="0"/>
          <a:ext cx="0" cy="0"/>
          <a:chOff x="0" y="0"/>
          <a:chExt cx="0" cy="0"/>
        </a:xfrm>
      </p:grpSpPr>
      <p:sp>
        <p:nvSpPr>
          <p:cNvPr id="8" name="Footer Placeholder"/>
          <p:cNvSpPr>
            <a:spLocks noGrp="1"/>
          </p:cNvSpPr>
          <p:nvPr>
            <p:ph type="ftr" sz="quarter" idx="13"/>
          </p:nvPr>
        </p:nvSpPr>
        <p:spPr>
          <a:xfrm>
            <a:off x="0" y="6912000"/>
            <a:ext cx="0" cy="0"/>
          </a:xfrm>
          <a:prstGeom prst="rect">
            <a:avLst/>
          </a:prstGeom>
        </p:spPr>
        <p:txBody>
          <a:bodyPr anchor="b" anchorCtr="0"/>
          <a:lstStyle>
            <a:lvl1pPr algn="r" defTabSz="1219170" rtl="0" eaLnBrk="1" latinLnBrk="0" hangingPunct="1">
              <a:lnSpc>
                <a:spcPct val="100000"/>
              </a:lnSpc>
              <a:spcBef>
                <a:spcPct val="0"/>
              </a:spcBef>
              <a:buNone/>
              <a:defRPr lang="en-GB" sz="100" b="0" kern="1200" dirty="0">
                <a:noFill/>
                <a:latin typeface="+mj-lt"/>
                <a:ea typeface="Open Sans" panose="020B0606030504020204" pitchFamily="34" charset="0"/>
                <a:cs typeface="Open Sans" panose="020B0606030504020204" pitchFamily="34" charset="0"/>
              </a:defRPr>
            </a:lvl1pPr>
          </a:lstStyle>
          <a:p>
            <a:endParaRPr lang="en-AU" dirty="0"/>
          </a:p>
        </p:txBody>
      </p:sp>
      <p:pic>
        <p:nvPicPr>
          <p:cNvPr id="16" name="Background Picture 3"/>
          <p:cNvPicPr>
            <a:picLocks/>
          </p:cNvPicPr>
          <p:nvPr userDrawn="1"/>
        </p:nvPicPr>
        <p:blipFill>
          <a:blip r:embed="rId2">
            <a:extLst>
              <a:ext uri="{28A0092B-C50C-407E-A947-70E740481C1C}">
                <a14:useLocalDpi xmlns:a14="http://schemas.microsoft.com/office/drawing/2010/main" val="0"/>
              </a:ext>
            </a:extLst>
          </a:blip>
          <a:stretch>
            <a:fillRect/>
          </a:stretch>
        </p:blipFill>
        <p:spPr>
          <a:xfrm>
            <a:off x="0" y="0"/>
            <a:ext cx="12189600" cy="6858000"/>
          </a:xfrm>
          <a:prstGeom prst="rect">
            <a:avLst/>
          </a:prstGeom>
        </p:spPr>
      </p:pic>
      <p:pic>
        <p:nvPicPr>
          <p:cNvPr id="1571184834" name="LogoFrontSlide"/>
          <p:cNvPicPr>
            <a:picLocks noChangeAspect="1"/>
          </p:cNvPicPr>
          <p:nvPr/>
        </p:nvPicPr>
        <p:blipFill>
          <a:blip r:embed="rId3"/>
          <a:stretch>
            <a:fillRect/>
          </a:stretch>
        </p:blipFill>
        <p:spPr>
          <a:xfrm>
            <a:off x="475200" y="464400"/>
            <a:ext cx="2283232" cy="1000799"/>
          </a:xfrm>
          <a:prstGeom prst="rect">
            <a:avLst/>
          </a:prstGeom>
        </p:spPr>
      </p:pic>
      <p:sp>
        <p:nvSpPr>
          <p:cNvPr id="7" name="FLD_PresentationTitle"/>
          <p:cNvSpPr>
            <a:spLocks noGrp="1"/>
          </p:cNvSpPr>
          <p:nvPr>
            <p:ph type="title" hasCustomPrompt="1"/>
          </p:nvPr>
        </p:nvSpPr>
        <p:spPr>
          <a:xfrm>
            <a:off x="4210150" y="1530450"/>
            <a:ext cx="3780000" cy="3780000"/>
          </a:xfrm>
          <a:prstGeom prst="ellipse">
            <a:avLst/>
          </a:prstGeom>
          <a:ln w="25400">
            <a:solidFill>
              <a:schemeClr val="accent1"/>
            </a:solidFill>
          </a:ln>
        </p:spPr>
        <p:txBody>
          <a:bodyPr anchor="ctr" anchorCtr="0"/>
          <a:lstStyle>
            <a:lvl1pPr algn="ctr">
              <a:lnSpc>
                <a:spcPct val="97000"/>
              </a:lnSpc>
              <a:defRPr sz="3200" b="0"/>
            </a:lvl1pPr>
          </a:lstStyle>
          <a:p>
            <a:r>
              <a:rPr lang="en-AU" dirty="0"/>
              <a:t>Presentation title runs here</a:t>
            </a:r>
            <a:endParaRPr lang="en-AU"/>
          </a:p>
        </p:txBody>
      </p:sp>
      <p:sp>
        <p:nvSpPr>
          <p:cNvPr id="3" name="FLD_PresentationSubtitle"/>
          <p:cNvSpPr>
            <a:spLocks noGrp="1"/>
          </p:cNvSpPr>
          <p:nvPr>
            <p:ph type="subTitle" idx="1" hasCustomPrompt="1"/>
          </p:nvPr>
        </p:nvSpPr>
        <p:spPr bwMode="gray">
          <a:xfrm>
            <a:off x="475200" y="5845180"/>
            <a:ext cx="5620800" cy="505645"/>
          </a:xfrm>
          <a:prstGeom prst="rect">
            <a:avLst/>
          </a:prstGeom>
        </p:spPr>
        <p:txBody>
          <a:bodyPr lIns="0" tIns="0" rIns="0" bIns="0">
            <a:noAutofit/>
          </a:bodyPr>
          <a:lstStyle>
            <a:lvl1pPr marL="0" indent="0" algn="l">
              <a:lnSpc>
                <a:spcPct val="100000"/>
              </a:lnSpc>
              <a:spcAft>
                <a:spcPts val="0"/>
              </a:spcAft>
              <a:buNone/>
              <a:defRPr sz="1600">
                <a:solidFill>
                  <a:schemeClr val="tx1"/>
                </a:solidFill>
              </a:defRPr>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pPr lvl="0"/>
            <a:r>
              <a:rPr lang="en-AU" dirty="0"/>
              <a:t>Subtitle here two lines max</a:t>
            </a:r>
            <a:endParaRPr lang="en-AU"/>
          </a:p>
        </p:txBody>
      </p:sp>
      <p:sp>
        <p:nvSpPr>
          <p:cNvPr id="9" name="Date_DateCustomA"/>
          <p:cNvSpPr>
            <a:spLocks noGrp="1"/>
          </p:cNvSpPr>
          <p:nvPr>
            <p:ph type="dt" sz="half" idx="14"/>
          </p:nvPr>
        </p:nvSpPr>
        <p:spPr>
          <a:xfrm>
            <a:off x="469900" y="6544655"/>
            <a:ext cx="5626100" cy="143477"/>
          </a:xfrm>
          <a:prstGeom prst="rect">
            <a:avLst/>
          </a:prstGeom>
        </p:spPr>
        <p:txBody>
          <a:bodyPr lIns="0" tIns="0" rIns="0" bIns="0"/>
          <a:lstStyle>
            <a:lvl1pPr>
              <a:defRPr sz="1050">
                <a:solidFill>
                  <a:schemeClr val="tx1"/>
                </a:solidFill>
              </a:defRPr>
            </a:lvl1pPr>
          </a:lstStyle>
          <a:p>
            <a:r>
              <a:rPr lang="en-AU" dirty="0"/>
              <a:t>19 February 2019</a:t>
            </a:r>
          </a:p>
        </p:txBody>
      </p:sp>
      <p:sp>
        <p:nvSpPr>
          <p:cNvPr id="10" name="text"/>
          <p:cNvSpPr>
            <a:spLocks noGrp="1"/>
          </p:cNvSpPr>
          <p:nvPr>
            <p:ph type="body" sz="quarter" idx="15" hasCustomPrompt="1"/>
          </p:nvPr>
        </p:nvSpPr>
        <p:spPr>
          <a:xfrm>
            <a:off x="469900" y="6383724"/>
            <a:ext cx="5626100" cy="174280"/>
          </a:xfrm>
        </p:spPr>
        <p:txBody>
          <a:bodyPr/>
          <a:lstStyle>
            <a:lvl1pPr>
              <a:defRPr sz="1050"/>
            </a:lvl1pPr>
          </a:lstStyle>
          <a:p>
            <a:pPr lvl="0"/>
            <a:r>
              <a:rPr lang="en-AU" dirty="0"/>
              <a:t>Click to add name</a:t>
            </a:r>
            <a:endParaRPr lang="en-AU"/>
          </a:p>
        </p:txBody>
      </p:sp>
      <p:pic>
        <p:nvPicPr>
          <p:cNvPr id="11" name="Picture 10"/>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0508587" y="6344060"/>
            <a:ext cx="1343345" cy="221256"/>
          </a:xfrm>
          <a:prstGeom prst="rect">
            <a:avLst/>
          </a:prstGeom>
        </p:spPr>
      </p:pic>
    </p:spTree>
    <p:extLst>
      <p:ext uri="{BB962C8B-B14F-4D97-AF65-F5344CB8AC3E}">
        <p14:creationId xmlns:p14="http://schemas.microsoft.com/office/powerpoint/2010/main" val="1157461439"/>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eam profile 2">
    <p:spTree>
      <p:nvGrpSpPr>
        <p:cNvPr id="1" name=""/>
        <p:cNvGrpSpPr/>
        <p:nvPr/>
      </p:nvGrpSpPr>
      <p:grpSpPr>
        <a:xfrm>
          <a:off x="0" y="0"/>
          <a:ext cx="0" cy="0"/>
          <a:chOff x="0" y="0"/>
          <a:chExt cx="0" cy="0"/>
        </a:xfrm>
      </p:grpSpPr>
      <p:sp>
        <p:nvSpPr>
          <p:cNvPr id="4" name="Rectangle 3"/>
          <p:cNvSpPr/>
          <p:nvPr userDrawn="1"/>
        </p:nvSpPr>
        <p:spPr>
          <a:xfrm>
            <a:off x="476780" y="1703863"/>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AU" sz="1467" noProof="0" dirty="0">
              <a:solidFill>
                <a:schemeClr val="bg1"/>
              </a:solidFill>
            </a:endParaRPr>
          </a:p>
        </p:txBody>
      </p:sp>
      <p:sp>
        <p:nvSpPr>
          <p:cNvPr id="5" name="Rectangle 4"/>
          <p:cNvSpPr/>
          <p:nvPr userDrawn="1"/>
        </p:nvSpPr>
        <p:spPr>
          <a:xfrm>
            <a:off x="6184900" y="1703863"/>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AU" sz="1467" noProof="0" dirty="0">
              <a:solidFill>
                <a:schemeClr val="bg1"/>
              </a:solidFill>
            </a:endParaRPr>
          </a:p>
        </p:txBody>
      </p:sp>
      <p:sp>
        <p:nvSpPr>
          <p:cNvPr id="6" name="Rectangle 5"/>
          <p:cNvSpPr/>
          <p:nvPr userDrawn="1"/>
        </p:nvSpPr>
        <p:spPr>
          <a:xfrm>
            <a:off x="469900" y="4065173"/>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AU" sz="1467" noProof="0" dirty="0">
              <a:solidFill>
                <a:schemeClr val="bg1"/>
              </a:solidFill>
            </a:endParaRPr>
          </a:p>
        </p:txBody>
      </p:sp>
      <p:sp>
        <p:nvSpPr>
          <p:cNvPr id="7" name="Rectangle 6"/>
          <p:cNvSpPr/>
          <p:nvPr userDrawn="1"/>
        </p:nvSpPr>
        <p:spPr>
          <a:xfrm>
            <a:off x="6184900" y="4065173"/>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AU" sz="1467" noProof="0" dirty="0">
              <a:solidFill>
                <a:schemeClr val="bg1"/>
              </a:solidFill>
            </a:endParaRPr>
          </a:p>
        </p:txBody>
      </p:sp>
      <p:sp>
        <p:nvSpPr>
          <p:cNvPr id="8" name="Picture Placeholder 11"/>
          <p:cNvSpPr>
            <a:spLocks noGrp="1"/>
          </p:cNvSpPr>
          <p:nvPr>
            <p:ph type="pic" sz="quarter" idx="25"/>
          </p:nvPr>
        </p:nvSpPr>
        <p:spPr>
          <a:xfrm>
            <a:off x="476780" y="1880213"/>
            <a:ext cx="2116800" cy="1591200"/>
          </a:xfrm>
        </p:spPr>
        <p:txBody>
          <a:bodyPr/>
          <a:lstStyle>
            <a:lvl1pPr algn="ctr">
              <a:defRPr/>
            </a:lvl1pPr>
          </a:lstStyle>
          <a:p>
            <a:r>
              <a:rPr lang="en-AU" noProof="0"/>
              <a:t>Click icon to add picture</a:t>
            </a:r>
            <a:endParaRPr lang="en-AU" noProof="0" dirty="0"/>
          </a:p>
        </p:txBody>
      </p:sp>
      <p:sp>
        <p:nvSpPr>
          <p:cNvPr id="9" name="Picture Placeholder 11"/>
          <p:cNvSpPr>
            <a:spLocks noGrp="1"/>
          </p:cNvSpPr>
          <p:nvPr>
            <p:ph type="pic" sz="quarter" idx="27"/>
          </p:nvPr>
        </p:nvSpPr>
        <p:spPr>
          <a:xfrm>
            <a:off x="6204097" y="1880212"/>
            <a:ext cx="2116800" cy="1591200"/>
          </a:xfrm>
        </p:spPr>
        <p:txBody>
          <a:bodyPr/>
          <a:lstStyle>
            <a:lvl1pPr algn="ctr">
              <a:defRPr/>
            </a:lvl1pPr>
          </a:lstStyle>
          <a:p>
            <a:r>
              <a:rPr lang="en-AU" noProof="0"/>
              <a:t>Click icon to add picture</a:t>
            </a:r>
            <a:endParaRPr lang="en-AU" noProof="0" dirty="0"/>
          </a:p>
        </p:txBody>
      </p:sp>
      <p:sp>
        <p:nvSpPr>
          <p:cNvPr id="10" name="Picture Placeholder 11"/>
          <p:cNvSpPr>
            <a:spLocks noGrp="1"/>
          </p:cNvSpPr>
          <p:nvPr>
            <p:ph type="pic" sz="quarter" idx="29"/>
          </p:nvPr>
        </p:nvSpPr>
        <p:spPr>
          <a:xfrm>
            <a:off x="481779" y="4256211"/>
            <a:ext cx="2116800" cy="1591200"/>
          </a:xfrm>
        </p:spPr>
        <p:txBody>
          <a:bodyPr/>
          <a:lstStyle>
            <a:lvl1pPr algn="ctr">
              <a:defRPr/>
            </a:lvl1pPr>
          </a:lstStyle>
          <a:p>
            <a:r>
              <a:rPr lang="en-AU" noProof="0"/>
              <a:t>Click icon to add picture</a:t>
            </a:r>
            <a:endParaRPr lang="en-AU" noProof="0" dirty="0"/>
          </a:p>
        </p:txBody>
      </p:sp>
      <p:sp>
        <p:nvSpPr>
          <p:cNvPr id="11" name="Picture Placeholder 11"/>
          <p:cNvSpPr>
            <a:spLocks noGrp="1"/>
          </p:cNvSpPr>
          <p:nvPr>
            <p:ph type="pic" sz="quarter" idx="31"/>
          </p:nvPr>
        </p:nvSpPr>
        <p:spPr>
          <a:xfrm>
            <a:off x="6204097" y="4256211"/>
            <a:ext cx="2116800" cy="1591200"/>
          </a:xfrm>
        </p:spPr>
        <p:txBody>
          <a:bodyPr/>
          <a:lstStyle>
            <a:lvl1pPr algn="ctr">
              <a:defRPr/>
            </a:lvl1pPr>
          </a:lstStyle>
          <a:p>
            <a:r>
              <a:rPr lang="en-AU" noProof="0"/>
              <a:t>Click icon to add picture</a:t>
            </a:r>
            <a:endParaRPr lang="en-AU" noProof="0" dirty="0"/>
          </a:p>
        </p:txBody>
      </p:sp>
      <p:sp>
        <p:nvSpPr>
          <p:cNvPr id="13" name="Text Placeholder 12"/>
          <p:cNvSpPr>
            <a:spLocks noGrp="1"/>
          </p:cNvSpPr>
          <p:nvPr>
            <p:ph type="body" sz="quarter" idx="32"/>
          </p:nvPr>
        </p:nvSpPr>
        <p:spPr>
          <a:xfrm>
            <a:off x="2840780" y="1880213"/>
            <a:ext cx="3172800" cy="1944000"/>
          </a:xfrm>
        </p:spPr>
        <p:txBody>
          <a:bodyPr/>
          <a:lstStyle>
            <a:lvl1pPr>
              <a:spcAft>
                <a:spcPts val="0"/>
              </a:spcAft>
              <a:defRPr b="1"/>
            </a:lvl1pPr>
            <a:lvl2pPr>
              <a:spcAft>
                <a:spcPts val="0"/>
              </a:spcAft>
              <a:defRPr b="0"/>
            </a:lvl2pPr>
          </a:lstStyle>
          <a:p>
            <a:pPr lvl="0"/>
            <a:r>
              <a:rPr lang="en-AU" noProof="0"/>
              <a:t>Click to edit Master text styles</a:t>
            </a:r>
            <a:endParaRPr lang="en-AU"/>
          </a:p>
          <a:p>
            <a:pPr lvl="1"/>
            <a:r>
              <a:rPr lang="en-AU" noProof="0"/>
              <a:t>Second level</a:t>
            </a:r>
            <a:endParaRPr lang="en-AU"/>
          </a:p>
        </p:txBody>
      </p:sp>
      <p:sp>
        <p:nvSpPr>
          <p:cNvPr id="14" name="Text Placeholder 12"/>
          <p:cNvSpPr>
            <a:spLocks noGrp="1"/>
          </p:cNvSpPr>
          <p:nvPr>
            <p:ph type="body" sz="quarter" idx="33"/>
          </p:nvPr>
        </p:nvSpPr>
        <p:spPr>
          <a:xfrm>
            <a:off x="8550676" y="1880213"/>
            <a:ext cx="3171024" cy="1944000"/>
          </a:xfrm>
        </p:spPr>
        <p:txBody>
          <a:bodyPr/>
          <a:lstStyle>
            <a:lvl1pPr>
              <a:spcAft>
                <a:spcPts val="0"/>
              </a:spcAft>
              <a:defRPr b="1"/>
            </a:lvl1pPr>
            <a:lvl2pPr>
              <a:spcAft>
                <a:spcPts val="0"/>
              </a:spcAft>
              <a:defRPr b="0"/>
            </a:lvl2pPr>
          </a:lstStyle>
          <a:p>
            <a:pPr lvl="0"/>
            <a:r>
              <a:rPr lang="en-AU" noProof="0"/>
              <a:t>Click to edit Master text styles</a:t>
            </a:r>
            <a:endParaRPr lang="en-AU"/>
          </a:p>
          <a:p>
            <a:pPr lvl="1"/>
            <a:r>
              <a:rPr lang="en-AU" noProof="0"/>
              <a:t>Second level</a:t>
            </a:r>
            <a:endParaRPr lang="en-AU"/>
          </a:p>
        </p:txBody>
      </p:sp>
      <p:sp>
        <p:nvSpPr>
          <p:cNvPr id="15" name="Text Placeholder 12"/>
          <p:cNvSpPr>
            <a:spLocks noGrp="1"/>
          </p:cNvSpPr>
          <p:nvPr>
            <p:ph type="body" sz="quarter" idx="34"/>
          </p:nvPr>
        </p:nvSpPr>
        <p:spPr>
          <a:xfrm>
            <a:off x="2802551" y="4256213"/>
            <a:ext cx="3172800" cy="1944000"/>
          </a:xfrm>
        </p:spPr>
        <p:txBody>
          <a:bodyPr/>
          <a:lstStyle>
            <a:lvl1pPr>
              <a:spcAft>
                <a:spcPts val="0"/>
              </a:spcAft>
              <a:defRPr b="1"/>
            </a:lvl1pPr>
            <a:lvl2pPr>
              <a:spcAft>
                <a:spcPts val="0"/>
              </a:spcAft>
              <a:defRPr b="0"/>
            </a:lvl2pPr>
          </a:lstStyle>
          <a:p>
            <a:pPr lvl="0"/>
            <a:r>
              <a:rPr lang="en-AU" noProof="0"/>
              <a:t>Click to edit Master text styles</a:t>
            </a:r>
            <a:endParaRPr lang="en-AU"/>
          </a:p>
          <a:p>
            <a:pPr lvl="1"/>
            <a:r>
              <a:rPr lang="en-AU" noProof="0"/>
              <a:t>Second level</a:t>
            </a:r>
            <a:endParaRPr lang="en-AU"/>
          </a:p>
        </p:txBody>
      </p:sp>
      <p:sp>
        <p:nvSpPr>
          <p:cNvPr id="16" name="Text Placeholder 12"/>
          <p:cNvSpPr>
            <a:spLocks noGrp="1"/>
          </p:cNvSpPr>
          <p:nvPr>
            <p:ph type="body" sz="quarter" idx="35"/>
          </p:nvPr>
        </p:nvSpPr>
        <p:spPr>
          <a:xfrm>
            <a:off x="8548900" y="4256212"/>
            <a:ext cx="3172800" cy="1944000"/>
          </a:xfrm>
        </p:spPr>
        <p:txBody>
          <a:bodyPr/>
          <a:lstStyle>
            <a:lvl1pPr>
              <a:spcAft>
                <a:spcPts val="0"/>
              </a:spcAft>
              <a:defRPr b="1"/>
            </a:lvl1pPr>
            <a:lvl2pPr>
              <a:spcAft>
                <a:spcPts val="0"/>
              </a:spcAft>
              <a:defRPr b="0"/>
            </a:lvl2pPr>
          </a:lstStyle>
          <a:p>
            <a:pPr lvl="0"/>
            <a:r>
              <a:rPr lang="en-AU" noProof="0"/>
              <a:t>Click to edit Master text styles</a:t>
            </a:r>
            <a:endParaRPr lang="en-AU"/>
          </a:p>
          <a:p>
            <a:pPr lvl="1"/>
            <a:r>
              <a:rPr lang="en-AU" noProof="0"/>
              <a:t>Second level</a:t>
            </a:r>
            <a:endParaRPr lang="en-AU"/>
          </a:p>
        </p:txBody>
      </p:sp>
      <p:sp>
        <p:nvSpPr>
          <p:cNvPr id="18"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9"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2794626001"/>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3 picture and text">
    <p:spTree>
      <p:nvGrpSpPr>
        <p:cNvPr id="1" name=""/>
        <p:cNvGrpSpPr/>
        <p:nvPr/>
      </p:nvGrpSpPr>
      <p:grpSpPr>
        <a:xfrm>
          <a:off x="0" y="0"/>
          <a:ext cx="0" cy="0"/>
          <a:chOff x="0" y="0"/>
          <a:chExt cx="0" cy="0"/>
        </a:xfrm>
      </p:grpSpPr>
      <p:sp>
        <p:nvSpPr>
          <p:cNvPr id="4" name="Picture Placeholder 7"/>
          <p:cNvSpPr>
            <a:spLocks noGrp="1"/>
          </p:cNvSpPr>
          <p:nvPr>
            <p:ph type="pic" sz="quarter" idx="13"/>
          </p:nvPr>
        </p:nvSpPr>
        <p:spPr>
          <a:xfrm>
            <a:off x="469900" y="1700213"/>
            <a:ext cx="3627438" cy="2052830"/>
          </a:xfrm>
        </p:spPr>
        <p:txBody>
          <a:bodyPr/>
          <a:lstStyle/>
          <a:p>
            <a:r>
              <a:rPr lang="en-AU" noProof="0"/>
              <a:t>Click icon to add picture</a:t>
            </a:r>
            <a:endParaRPr lang="en-AU" noProof="0" dirty="0"/>
          </a:p>
        </p:txBody>
      </p:sp>
      <p:sp>
        <p:nvSpPr>
          <p:cNvPr id="5" name="Picture Placeholder 7"/>
          <p:cNvSpPr>
            <a:spLocks noGrp="1"/>
          </p:cNvSpPr>
          <p:nvPr>
            <p:ph type="pic" sz="quarter" idx="14"/>
          </p:nvPr>
        </p:nvSpPr>
        <p:spPr>
          <a:xfrm>
            <a:off x="8082784" y="1700213"/>
            <a:ext cx="3639316" cy="2059099"/>
          </a:xfrm>
        </p:spPr>
        <p:txBody>
          <a:bodyPr/>
          <a:lstStyle/>
          <a:p>
            <a:r>
              <a:rPr lang="en-AU" noProof="0"/>
              <a:t>Click icon to add picture</a:t>
            </a:r>
            <a:endParaRPr lang="en-AU" noProof="0" dirty="0"/>
          </a:p>
        </p:txBody>
      </p:sp>
      <p:sp>
        <p:nvSpPr>
          <p:cNvPr id="6" name="Picture Placeholder 7"/>
          <p:cNvSpPr>
            <a:spLocks noGrp="1"/>
          </p:cNvSpPr>
          <p:nvPr>
            <p:ph type="pic" sz="quarter" idx="15"/>
          </p:nvPr>
        </p:nvSpPr>
        <p:spPr>
          <a:xfrm>
            <a:off x="4284188" y="1700212"/>
            <a:ext cx="3636962" cy="2057767"/>
          </a:xfrm>
        </p:spPr>
        <p:txBody>
          <a:bodyPr/>
          <a:lstStyle/>
          <a:p>
            <a:r>
              <a:rPr lang="en-AU" noProof="0"/>
              <a:t>Click icon to add picture</a:t>
            </a:r>
            <a:endParaRPr lang="en-AU" noProof="0" dirty="0"/>
          </a:p>
        </p:txBody>
      </p:sp>
      <p:sp>
        <p:nvSpPr>
          <p:cNvPr id="9" name="Text Placeholder 18"/>
          <p:cNvSpPr>
            <a:spLocks noGrp="1"/>
          </p:cNvSpPr>
          <p:nvPr>
            <p:ph idx="1" hasCustomPrompt="1"/>
          </p:nvPr>
        </p:nvSpPr>
        <p:spPr>
          <a:xfrm>
            <a:off x="469900" y="3832225"/>
            <a:ext cx="3627438" cy="2181440"/>
          </a:xfrm>
          <a:prstGeom prst="rect">
            <a:avLst/>
          </a:prstGeom>
        </p:spPr>
        <p:txBody>
          <a:bodyPr vert="horz" lIns="0" tIns="0" rIns="0" bIns="0" rtlCol="0">
            <a:noAutofit/>
          </a:bodyPr>
          <a:lstStyle/>
          <a:p>
            <a:pPr lvl="0"/>
            <a:r>
              <a:rPr lang="en-AU" noProof="0" dirty="0"/>
              <a:t>Click to edit Master text styles</a:t>
            </a:r>
            <a:endParaRPr lang="en-AU"/>
          </a:p>
          <a:p>
            <a:pPr lvl="1"/>
            <a:r>
              <a:rPr lang="en-AU" noProof="0" dirty="0"/>
              <a:t>Second level</a:t>
            </a:r>
            <a:endParaRPr lang="en-AU"/>
          </a:p>
          <a:p>
            <a:pPr lvl="2"/>
            <a:r>
              <a:rPr lang="en-AU" noProof="0" dirty="0"/>
              <a:t>Third level</a:t>
            </a:r>
            <a:endParaRPr lang="en-AU"/>
          </a:p>
          <a:p>
            <a:pPr lvl="3"/>
            <a:r>
              <a:rPr lang="en-AU" noProof="0" dirty="0"/>
              <a:t>Fourth level</a:t>
            </a:r>
            <a:endParaRPr lang="en-AU"/>
          </a:p>
          <a:p>
            <a:pPr lvl="4"/>
            <a:r>
              <a:rPr lang="en-AU" noProof="0" dirty="0"/>
              <a:t>Fifth level</a:t>
            </a:r>
            <a:endParaRPr lang="en-AU"/>
          </a:p>
        </p:txBody>
      </p:sp>
      <p:sp>
        <p:nvSpPr>
          <p:cNvPr id="13" name="Text Placeholder 18"/>
          <p:cNvSpPr>
            <a:spLocks noGrp="1"/>
          </p:cNvSpPr>
          <p:nvPr>
            <p:ph idx="16" hasCustomPrompt="1"/>
          </p:nvPr>
        </p:nvSpPr>
        <p:spPr>
          <a:xfrm>
            <a:off x="4278313" y="3832224"/>
            <a:ext cx="3636962" cy="2186686"/>
          </a:xfrm>
          <a:prstGeom prst="rect">
            <a:avLst/>
          </a:prstGeom>
        </p:spPr>
        <p:txBody>
          <a:bodyPr vert="horz" lIns="0" tIns="0" rIns="0" bIns="0" rtlCol="0">
            <a:noAutofit/>
          </a:bodyPr>
          <a:lstStyle/>
          <a:p>
            <a:pPr lvl="0"/>
            <a:r>
              <a:rPr lang="en-AU" noProof="0" dirty="0"/>
              <a:t>Click to edit Master text styles</a:t>
            </a:r>
            <a:endParaRPr lang="en-AU"/>
          </a:p>
          <a:p>
            <a:pPr lvl="1"/>
            <a:r>
              <a:rPr lang="en-AU" noProof="0" dirty="0"/>
              <a:t>Second level</a:t>
            </a:r>
            <a:endParaRPr lang="en-AU"/>
          </a:p>
          <a:p>
            <a:pPr lvl="2"/>
            <a:r>
              <a:rPr lang="en-AU" noProof="0" dirty="0"/>
              <a:t>Third level</a:t>
            </a:r>
            <a:endParaRPr lang="en-AU"/>
          </a:p>
          <a:p>
            <a:pPr lvl="3"/>
            <a:r>
              <a:rPr lang="en-AU" noProof="0" dirty="0"/>
              <a:t>Fourth level</a:t>
            </a:r>
            <a:endParaRPr lang="en-AU"/>
          </a:p>
          <a:p>
            <a:pPr lvl="4"/>
            <a:r>
              <a:rPr lang="en-AU" noProof="0" dirty="0"/>
              <a:t>Fifth level</a:t>
            </a:r>
            <a:endParaRPr lang="en-AU"/>
          </a:p>
        </p:txBody>
      </p:sp>
      <p:sp>
        <p:nvSpPr>
          <p:cNvPr id="14" name="Text Placeholder 18"/>
          <p:cNvSpPr>
            <a:spLocks noGrp="1"/>
          </p:cNvSpPr>
          <p:nvPr>
            <p:ph idx="17" hasCustomPrompt="1"/>
          </p:nvPr>
        </p:nvSpPr>
        <p:spPr>
          <a:xfrm>
            <a:off x="8082784" y="3832224"/>
            <a:ext cx="3639316" cy="2188101"/>
          </a:xfrm>
          <a:prstGeom prst="rect">
            <a:avLst/>
          </a:prstGeom>
        </p:spPr>
        <p:txBody>
          <a:bodyPr vert="horz" lIns="0" tIns="0" rIns="0" bIns="0" rtlCol="0">
            <a:noAutofit/>
          </a:bodyPr>
          <a:lstStyle/>
          <a:p>
            <a:pPr lvl="0"/>
            <a:r>
              <a:rPr lang="en-AU" noProof="0" dirty="0"/>
              <a:t>Click to edit Master text styles</a:t>
            </a:r>
            <a:endParaRPr lang="en-AU"/>
          </a:p>
          <a:p>
            <a:pPr lvl="1"/>
            <a:r>
              <a:rPr lang="en-AU" noProof="0" dirty="0"/>
              <a:t>Second level</a:t>
            </a:r>
            <a:endParaRPr lang="en-AU"/>
          </a:p>
          <a:p>
            <a:pPr lvl="2"/>
            <a:r>
              <a:rPr lang="en-AU" noProof="0" dirty="0"/>
              <a:t>Third level</a:t>
            </a:r>
            <a:endParaRPr lang="en-AU"/>
          </a:p>
          <a:p>
            <a:pPr lvl="3"/>
            <a:r>
              <a:rPr lang="en-AU" noProof="0" dirty="0"/>
              <a:t>Fourth level</a:t>
            </a:r>
            <a:endParaRPr lang="en-AU"/>
          </a:p>
          <a:p>
            <a:pPr lvl="4"/>
            <a:r>
              <a:rPr lang="en-AU" noProof="0" dirty="0"/>
              <a:t>Fifth level</a:t>
            </a:r>
            <a:endParaRPr lang="en-AU"/>
          </a:p>
        </p:txBody>
      </p:sp>
      <p:sp>
        <p:nvSpPr>
          <p:cNvPr id="11" name="Text Placeholder 8"/>
          <p:cNvSpPr>
            <a:spLocks noGrp="1"/>
          </p:cNvSpPr>
          <p:nvPr>
            <p:ph type="body" sz="quarter" idx="18"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2"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1208067730"/>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amp; subtitle">
    <p:spTree>
      <p:nvGrpSpPr>
        <p:cNvPr id="1" name=""/>
        <p:cNvGrpSpPr/>
        <p:nvPr/>
      </p:nvGrpSpPr>
      <p:grpSpPr>
        <a:xfrm>
          <a:off x="0" y="0"/>
          <a:ext cx="0" cy="0"/>
          <a:chOff x="0" y="0"/>
          <a:chExt cx="0" cy="0"/>
        </a:xfrm>
      </p:grpSpPr>
      <p:sp>
        <p:nvSpPr>
          <p:cNvPr id="4"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5"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924882733"/>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Qualifications 2 x 1">
    <p:spTree>
      <p:nvGrpSpPr>
        <p:cNvPr id="1" name=""/>
        <p:cNvGrpSpPr/>
        <p:nvPr/>
      </p:nvGrpSpPr>
      <p:grpSpPr>
        <a:xfrm>
          <a:off x="0" y="0"/>
          <a:ext cx="0" cy="0"/>
          <a:chOff x="0" y="0"/>
          <a:chExt cx="0" cy="0"/>
        </a:xfrm>
      </p:grpSpPr>
      <p:sp>
        <p:nvSpPr>
          <p:cNvPr id="10"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1" name="Title Placeholder 1"/>
          <p:cNvSpPr>
            <a:spLocks noGrp="1"/>
          </p:cNvSpPr>
          <p:nvPr>
            <p:ph type="title"/>
          </p:nvPr>
        </p:nvSpPr>
        <p:spPr>
          <a:xfrm>
            <a:off x="469900" y="402586"/>
            <a:ext cx="11252200" cy="334101"/>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
        <p:nvSpPr>
          <p:cNvPr id="14" name="Text Placeholder 8"/>
          <p:cNvSpPr>
            <a:spLocks noGrp="1"/>
          </p:cNvSpPr>
          <p:nvPr>
            <p:ph type="body" sz="quarter" idx="17"/>
          </p:nvPr>
        </p:nvSpPr>
        <p:spPr>
          <a:xfrm>
            <a:off x="469899" y="1857892"/>
            <a:ext cx="5544000" cy="1695451"/>
          </a:xfrm>
        </p:spPr>
        <p:txBody>
          <a:bodyPr/>
          <a:lstStyle>
            <a:lvl1pPr>
              <a:spcAft>
                <a:spcPts val="1333"/>
              </a:spcAft>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9" name="Picture Placeholder 29"/>
          <p:cNvSpPr>
            <a:spLocks noGrp="1"/>
          </p:cNvSpPr>
          <p:nvPr>
            <p:ph type="pic" sz="quarter" idx="20" hasCustomPrompt="1"/>
          </p:nvPr>
        </p:nvSpPr>
        <p:spPr>
          <a:xfrm>
            <a:off x="10467635" y="1857892"/>
            <a:ext cx="1244161" cy="549275"/>
          </a:xfrm>
        </p:spPr>
        <p:txBody>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AU" sz="1600" noProof="0" dirty="0">
                <a:solidFill>
                  <a:schemeClr val="bg1"/>
                </a:solidFill>
              </a:rPr>
              <a:t>Co-brand</a:t>
            </a:r>
            <a:br>
              <a:rPr lang="en-US" sz="1600" noProof="0" dirty="0">
                <a:solidFill>
                  <a:schemeClr val="bg1"/>
                </a:solidFill>
              </a:rPr>
            </a:br>
            <a:r>
              <a:rPr lang="en-AU" sz="1600" noProof="0" dirty="0">
                <a:solidFill>
                  <a:schemeClr val="bg1"/>
                </a:solidFill>
              </a:rPr>
              <a:t>Logo</a:t>
            </a:r>
            <a:endParaRPr lang="en-AU"/>
          </a:p>
          <a:p>
            <a:endParaRPr lang="en-AU" noProof="0" dirty="0"/>
          </a:p>
        </p:txBody>
      </p:sp>
      <p:sp>
        <p:nvSpPr>
          <p:cNvPr id="20" name="Picture Placeholder 29"/>
          <p:cNvSpPr>
            <a:spLocks noGrp="1"/>
          </p:cNvSpPr>
          <p:nvPr>
            <p:ph type="pic" sz="quarter" idx="19" hasCustomPrompt="1"/>
          </p:nvPr>
        </p:nvSpPr>
        <p:spPr>
          <a:xfrm>
            <a:off x="4734795" y="1863917"/>
            <a:ext cx="1244906" cy="549275"/>
          </a:xfrm>
        </p:spPr>
        <p:txBody>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AU" sz="1600" noProof="0" dirty="0">
                <a:solidFill>
                  <a:schemeClr val="bg1"/>
                </a:solidFill>
              </a:rPr>
              <a:t>Co-brand</a:t>
            </a:r>
            <a:br>
              <a:rPr lang="en-US" sz="1600" noProof="0" dirty="0">
                <a:solidFill>
                  <a:schemeClr val="bg1"/>
                </a:solidFill>
              </a:rPr>
            </a:br>
            <a:r>
              <a:rPr lang="en-AU" sz="1600" noProof="0" dirty="0">
                <a:solidFill>
                  <a:schemeClr val="bg1"/>
                </a:solidFill>
              </a:rPr>
              <a:t>Logo</a:t>
            </a:r>
            <a:endParaRPr lang="en-AU"/>
          </a:p>
          <a:p>
            <a:endParaRPr lang="en-AU" noProof="0" dirty="0"/>
          </a:p>
        </p:txBody>
      </p:sp>
      <p:sp>
        <p:nvSpPr>
          <p:cNvPr id="12" name="TextBox 11"/>
          <p:cNvSpPr txBox="1"/>
          <p:nvPr userDrawn="1"/>
        </p:nvSpPr>
        <p:spPr>
          <a:xfrm>
            <a:off x="5059017" y="6426026"/>
            <a:ext cx="4353339" cy="215444"/>
          </a:xfrm>
          <a:prstGeom prst="rect">
            <a:avLst/>
          </a:prstGeom>
          <a:noFill/>
        </p:spPr>
        <p:txBody>
          <a:bodyPr wrap="square" lIns="0" tIns="0" rIns="0" bIns="0" rtlCol="0">
            <a:spAutoFit/>
          </a:bodyPr>
          <a:lstStyle/>
          <a:p>
            <a:pPr marL="0" indent="0">
              <a:spcBef>
                <a:spcPts val="600"/>
              </a:spcBef>
              <a:buSzPct val="100000"/>
              <a:buFont typeface="Arial"/>
              <a:buNone/>
            </a:pPr>
            <a:r>
              <a:rPr lang="en-AU" sz="1400" dirty="0">
                <a:solidFill>
                  <a:srgbClr val="FF0000"/>
                </a:solidFill>
              </a:rPr>
              <a:t>[Draft – Work in Progress]</a:t>
            </a:r>
          </a:p>
        </p:txBody>
      </p:sp>
    </p:spTree>
    <p:extLst>
      <p:ext uri="{BB962C8B-B14F-4D97-AF65-F5344CB8AC3E}">
        <p14:creationId xmlns:p14="http://schemas.microsoft.com/office/powerpoint/2010/main" val="1290310825"/>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Qualifications 2 x 2">
    <p:spTree>
      <p:nvGrpSpPr>
        <p:cNvPr id="1" name=""/>
        <p:cNvGrpSpPr/>
        <p:nvPr/>
      </p:nvGrpSpPr>
      <p:grpSpPr>
        <a:xfrm>
          <a:off x="0" y="0"/>
          <a:ext cx="0" cy="0"/>
          <a:chOff x="0" y="0"/>
          <a:chExt cx="0" cy="0"/>
        </a:xfrm>
      </p:grpSpPr>
      <p:sp>
        <p:nvSpPr>
          <p:cNvPr id="8" name="Text Placeholder 8"/>
          <p:cNvSpPr>
            <a:spLocks noGrp="1"/>
          </p:cNvSpPr>
          <p:nvPr>
            <p:ph type="body" sz="quarter" idx="17"/>
          </p:nvPr>
        </p:nvSpPr>
        <p:spPr>
          <a:xfrm>
            <a:off x="469899" y="1857892"/>
            <a:ext cx="5544000" cy="1695451"/>
          </a:xfrm>
        </p:spPr>
        <p:txBody>
          <a:bodyPr>
            <a:noAutofit/>
          </a:bodyPr>
          <a:lstStyle>
            <a:lvl1pPr>
              <a:spcAft>
                <a:spcPts val="1333"/>
              </a:spcAft>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9" name="Text Placeholder 8"/>
          <p:cNvSpPr>
            <a:spLocks noGrp="1"/>
          </p:cNvSpPr>
          <p:nvPr>
            <p:ph type="body" sz="quarter" idx="21"/>
          </p:nvPr>
        </p:nvSpPr>
        <p:spPr>
          <a:xfrm>
            <a:off x="6177462" y="1857892"/>
            <a:ext cx="5544000" cy="1695451"/>
          </a:xfrm>
        </p:spPr>
        <p:txBody>
          <a:bodyPr>
            <a:noAutofit/>
          </a:bodyPr>
          <a:lstStyle>
            <a:lvl1pPr>
              <a:spcAft>
                <a:spcPts val="1333"/>
              </a:spcAft>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4" name="Rectangle 3"/>
          <p:cNvSpPr/>
          <p:nvPr userDrawn="1"/>
        </p:nvSpPr>
        <p:spPr>
          <a:xfrm>
            <a:off x="469899" y="1705379"/>
            <a:ext cx="55440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algn="ctr">
              <a:spcAft>
                <a:spcPts val="1333"/>
              </a:spcAft>
            </a:pPr>
            <a:endParaRPr lang="en-AU" sz="1467" noProof="0" dirty="0">
              <a:solidFill>
                <a:schemeClr val="bg1"/>
              </a:solidFill>
            </a:endParaRPr>
          </a:p>
        </p:txBody>
      </p:sp>
      <p:sp>
        <p:nvSpPr>
          <p:cNvPr id="7" name="Picture Placeholder 29"/>
          <p:cNvSpPr>
            <a:spLocks noGrp="1"/>
          </p:cNvSpPr>
          <p:nvPr>
            <p:ph type="pic" sz="quarter" idx="20" hasCustomPrompt="1"/>
          </p:nvPr>
        </p:nvSpPr>
        <p:spPr>
          <a:xfrm>
            <a:off x="10467635" y="1857892"/>
            <a:ext cx="1244161" cy="549275"/>
          </a:xfrm>
        </p:spPr>
        <p:txBody>
          <a:bodyPr>
            <a:noAutofit/>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AU" sz="1600" noProof="0" dirty="0">
                <a:solidFill>
                  <a:schemeClr val="bg1"/>
                </a:solidFill>
              </a:rPr>
              <a:t>Co-brand</a:t>
            </a:r>
            <a:br>
              <a:rPr lang="en-US" sz="1600" noProof="0" dirty="0">
                <a:solidFill>
                  <a:schemeClr val="bg1"/>
                </a:solidFill>
              </a:rPr>
            </a:br>
            <a:r>
              <a:rPr lang="en-AU" sz="1600" noProof="0" dirty="0">
                <a:solidFill>
                  <a:schemeClr val="bg1"/>
                </a:solidFill>
              </a:rPr>
              <a:t>Logo</a:t>
            </a:r>
            <a:endParaRPr lang="en-AU"/>
          </a:p>
          <a:p>
            <a:endParaRPr lang="en-AU" noProof="0" dirty="0"/>
          </a:p>
        </p:txBody>
      </p:sp>
      <p:sp>
        <p:nvSpPr>
          <p:cNvPr id="11" name="Text Placeholder 8"/>
          <p:cNvSpPr>
            <a:spLocks noGrp="1"/>
          </p:cNvSpPr>
          <p:nvPr>
            <p:ph type="body" sz="quarter" idx="23"/>
          </p:nvPr>
        </p:nvSpPr>
        <p:spPr>
          <a:xfrm>
            <a:off x="6177460" y="4249681"/>
            <a:ext cx="5544000" cy="1695451"/>
          </a:xfrm>
        </p:spPr>
        <p:txBody>
          <a:bodyPr>
            <a:noAutofit/>
          </a:bodyPr>
          <a:lstStyle>
            <a:lvl1pPr>
              <a:spcAft>
                <a:spcPts val="1333"/>
              </a:spcAft>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4" name="Picture Placeholder 29"/>
          <p:cNvSpPr>
            <a:spLocks noGrp="1"/>
          </p:cNvSpPr>
          <p:nvPr>
            <p:ph type="pic" sz="quarter" idx="24" hasCustomPrompt="1"/>
          </p:nvPr>
        </p:nvSpPr>
        <p:spPr>
          <a:xfrm>
            <a:off x="4700436" y="4249683"/>
            <a:ext cx="1274916" cy="549275"/>
          </a:xfrm>
        </p:spPr>
        <p:txBody>
          <a:bodyPr>
            <a:noAutofit/>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AU" sz="1600" noProof="0" dirty="0">
                <a:solidFill>
                  <a:schemeClr val="bg1"/>
                </a:solidFill>
              </a:rPr>
              <a:t>Co-brand</a:t>
            </a:r>
            <a:br>
              <a:rPr lang="en-US" sz="1600" noProof="0" dirty="0">
                <a:solidFill>
                  <a:schemeClr val="bg1"/>
                </a:solidFill>
              </a:rPr>
            </a:br>
            <a:r>
              <a:rPr lang="en-AU" sz="1600" noProof="0" dirty="0">
                <a:solidFill>
                  <a:schemeClr val="bg1"/>
                </a:solidFill>
              </a:rPr>
              <a:t>Logo</a:t>
            </a:r>
            <a:endParaRPr lang="en-AU"/>
          </a:p>
          <a:p>
            <a:endParaRPr lang="en-AU" noProof="0" dirty="0"/>
          </a:p>
        </p:txBody>
      </p:sp>
      <p:sp>
        <p:nvSpPr>
          <p:cNvPr id="15" name="Picture Placeholder 29"/>
          <p:cNvSpPr>
            <a:spLocks noGrp="1"/>
          </p:cNvSpPr>
          <p:nvPr>
            <p:ph type="pic" sz="quarter" idx="25" hasCustomPrompt="1"/>
          </p:nvPr>
        </p:nvSpPr>
        <p:spPr>
          <a:xfrm>
            <a:off x="10459036" y="4248209"/>
            <a:ext cx="1244160" cy="549275"/>
          </a:xfrm>
        </p:spPr>
        <p:txBody>
          <a:bodyPr>
            <a:noAutofit/>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AU" sz="1600" noProof="0" dirty="0">
                <a:solidFill>
                  <a:schemeClr val="bg1"/>
                </a:solidFill>
              </a:rPr>
              <a:t>Co-brand</a:t>
            </a:r>
            <a:br>
              <a:rPr lang="en-US" sz="1600" noProof="0" dirty="0">
                <a:solidFill>
                  <a:schemeClr val="bg1"/>
                </a:solidFill>
              </a:rPr>
            </a:br>
            <a:r>
              <a:rPr lang="en-AU" sz="1600" noProof="0" dirty="0">
                <a:solidFill>
                  <a:schemeClr val="bg1"/>
                </a:solidFill>
              </a:rPr>
              <a:t>Logo</a:t>
            </a:r>
            <a:endParaRPr lang="en-AU"/>
          </a:p>
          <a:p>
            <a:endParaRPr lang="en-AU" noProof="0" dirty="0"/>
          </a:p>
        </p:txBody>
      </p:sp>
      <p:sp>
        <p:nvSpPr>
          <p:cNvPr id="17" name="Picture Placeholder 29"/>
          <p:cNvSpPr>
            <a:spLocks noGrp="1"/>
          </p:cNvSpPr>
          <p:nvPr>
            <p:ph type="pic" sz="quarter" idx="19" hasCustomPrompt="1"/>
          </p:nvPr>
        </p:nvSpPr>
        <p:spPr>
          <a:xfrm>
            <a:off x="4734795" y="1863917"/>
            <a:ext cx="1244906" cy="549275"/>
          </a:xfrm>
        </p:spPr>
        <p:txBody>
          <a:bodyPr>
            <a:noAutofit/>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AU" sz="1600" noProof="0" dirty="0">
                <a:solidFill>
                  <a:schemeClr val="bg1"/>
                </a:solidFill>
              </a:rPr>
              <a:t>Co-brand</a:t>
            </a:r>
            <a:br>
              <a:rPr lang="en-US" sz="1600" noProof="0" dirty="0">
                <a:solidFill>
                  <a:schemeClr val="bg1"/>
                </a:solidFill>
              </a:rPr>
            </a:br>
            <a:r>
              <a:rPr lang="en-AU" sz="1600" noProof="0" dirty="0">
                <a:solidFill>
                  <a:schemeClr val="bg1"/>
                </a:solidFill>
              </a:rPr>
              <a:t>Logo</a:t>
            </a:r>
            <a:endParaRPr lang="en-AU"/>
          </a:p>
          <a:p>
            <a:endParaRPr lang="en-AU" noProof="0" dirty="0"/>
          </a:p>
        </p:txBody>
      </p:sp>
      <p:sp>
        <p:nvSpPr>
          <p:cNvPr id="18"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9"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
        <p:nvSpPr>
          <p:cNvPr id="2" name="TextBox 1"/>
          <p:cNvSpPr txBox="1"/>
          <p:nvPr userDrawn="1"/>
        </p:nvSpPr>
        <p:spPr>
          <a:xfrm>
            <a:off x="5059017" y="6426026"/>
            <a:ext cx="4353339" cy="215444"/>
          </a:xfrm>
          <a:prstGeom prst="rect">
            <a:avLst/>
          </a:prstGeom>
          <a:noFill/>
        </p:spPr>
        <p:txBody>
          <a:bodyPr wrap="square" lIns="0" tIns="0" rIns="0" bIns="0" rtlCol="0">
            <a:spAutoFit/>
          </a:bodyPr>
          <a:lstStyle/>
          <a:p>
            <a:pPr marL="0" indent="0">
              <a:spcBef>
                <a:spcPts val="600"/>
              </a:spcBef>
              <a:buSzPct val="100000"/>
              <a:buFont typeface="Arial"/>
              <a:buNone/>
            </a:pPr>
            <a:r>
              <a:rPr lang="en-AU" sz="1400" dirty="0">
                <a:solidFill>
                  <a:srgbClr val="FF0000"/>
                </a:solidFill>
              </a:rPr>
              <a:t>[Draft – Work in Progress]</a:t>
            </a:r>
          </a:p>
        </p:txBody>
      </p:sp>
      <p:sp>
        <p:nvSpPr>
          <p:cNvPr id="20" name="Rectangle 19"/>
          <p:cNvSpPr/>
          <p:nvPr userDrawn="1"/>
        </p:nvSpPr>
        <p:spPr>
          <a:xfrm>
            <a:off x="6167796" y="1704423"/>
            <a:ext cx="55440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algn="ctr">
              <a:spcAft>
                <a:spcPts val="1333"/>
              </a:spcAft>
            </a:pPr>
            <a:endParaRPr lang="en-AU" sz="1467" noProof="0" dirty="0">
              <a:solidFill>
                <a:schemeClr val="bg1"/>
              </a:solidFill>
            </a:endParaRPr>
          </a:p>
        </p:txBody>
      </p:sp>
    </p:spTree>
    <p:extLst>
      <p:ext uri="{BB962C8B-B14F-4D97-AF65-F5344CB8AC3E}">
        <p14:creationId xmlns:p14="http://schemas.microsoft.com/office/powerpoint/2010/main" val="1557326733"/>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3 column green line">
    <p:spTree>
      <p:nvGrpSpPr>
        <p:cNvPr id="1" name=""/>
        <p:cNvGrpSpPr/>
        <p:nvPr/>
      </p:nvGrpSpPr>
      <p:grpSpPr>
        <a:xfrm>
          <a:off x="0" y="0"/>
          <a:ext cx="0" cy="0"/>
          <a:chOff x="0" y="0"/>
          <a:chExt cx="0" cy="0"/>
        </a:xfrm>
      </p:grpSpPr>
      <p:sp>
        <p:nvSpPr>
          <p:cNvPr id="4" name="Rectangle 3"/>
          <p:cNvSpPr/>
          <p:nvPr userDrawn="1"/>
        </p:nvSpPr>
        <p:spPr>
          <a:xfrm>
            <a:off x="4278313" y="1705968"/>
            <a:ext cx="3636962"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AU" sz="1467" noProof="0" dirty="0">
              <a:solidFill>
                <a:schemeClr val="bg1"/>
              </a:solidFill>
            </a:endParaRPr>
          </a:p>
        </p:txBody>
      </p:sp>
      <p:sp>
        <p:nvSpPr>
          <p:cNvPr id="5" name="Rectangle 4"/>
          <p:cNvSpPr/>
          <p:nvPr userDrawn="1"/>
        </p:nvSpPr>
        <p:spPr>
          <a:xfrm>
            <a:off x="469900" y="1705968"/>
            <a:ext cx="3627438"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AU" sz="1467" noProof="0" dirty="0">
              <a:solidFill>
                <a:schemeClr val="bg1"/>
              </a:solidFill>
            </a:endParaRPr>
          </a:p>
        </p:txBody>
      </p:sp>
      <p:sp>
        <p:nvSpPr>
          <p:cNvPr id="6" name="Rectangle 5"/>
          <p:cNvSpPr/>
          <p:nvPr userDrawn="1"/>
        </p:nvSpPr>
        <p:spPr>
          <a:xfrm>
            <a:off x="8104176" y="1705968"/>
            <a:ext cx="3629025"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AU" sz="1467" noProof="0" dirty="0">
              <a:solidFill>
                <a:schemeClr val="bg1"/>
              </a:solidFill>
            </a:endParaRPr>
          </a:p>
        </p:txBody>
      </p:sp>
      <p:sp>
        <p:nvSpPr>
          <p:cNvPr id="7" name="Text Placeholder 8"/>
          <p:cNvSpPr>
            <a:spLocks noGrp="1"/>
          </p:cNvSpPr>
          <p:nvPr>
            <p:ph type="body" sz="quarter" idx="17"/>
          </p:nvPr>
        </p:nvSpPr>
        <p:spPr>
          <a:xfrm>
            <a:off x="4278313" y="1851441"/>
            <a:ext cx="3636962" cy="3845755"/>
          </a:xfrm>
        </p:spPr>
        <p:txBody>
          <a:bodyPr/>
          <a:lstStyle>
            <a:lvl1pPr>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8" name="Text Placeholder 8"/>
          <p:cNvSpPr>
            <a:spLocks noGrp="1"/>
          </p:cNvSpPr>
          <p:nvPr>
            <p:ph type="body" sz="quarter" idx="18"/>
          </p:nvPr>
        </p:nvSpPr>
        <p:spPr>
          <a:xfrm>
            <a:off x="469900" y="1851441"/>
            <a:ext cx="3627438" cy="3845755"/>
          </a:xfrm>
        </p:spPr>
        <p:txBody>
          <a:bodyPr/>
          <a:lstStyle>
            <a:lvl1pPr>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9" name="Text Placeholder 8"/>
          <p:cNvSpPr>
            <a:spLocks noGrp="1"/>
          </p:cNvSpPr>
          <p:nvPr>
            <p:ph type="body" sz="quarter" idx="19"/>
          </p:nvPr>
        </p:nvSpPr>
        <p:spPr>
          <a:xfrm>
            <a:off x="8093075" y="1851441"/>
            <a:ext cx="3629025" cy="3845755"/>
          </a:xfrm>
        </p:spPr>
        <p:txBody>
          <a:bodyPr/>
          <a:lstStyle>
            <a:lvl1pPr>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1"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2"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128958740"/>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4 column icon">
    <p:spTree>
      <p:nvGrpSpPr>
        <p:cNvPr id="1" name=""/>
        <p:cNvGrpSpPr/>
        <p:nvPr/>
      </p:nvGrpSpPr>
      <p:grpSpPr>
        <a:xfrm>
          <a:off x="0" y="0"/>
          <a:ext cx="0" cy="0"/>
          <a:chOff x="0" y="0"/>
          <a:chExt cx="0" cy="0"/>
        </a:xfrm>
      </p:grpSpPr>
      <p:sp>
        <p:nvSpPr>
          <p:cNvPr id="4" name="Text Placeholder 8"/>
          <p:cNvSpPr>
            <a:spLocks noGrp="1"/>
          </p:cNvSpPr>
          <p:nvPr>
            <p:ph type="body" sz="quarter" idx="17"/>
          </p:nvPr>
        </p:nvSpPr>
        <p:spPr>
          <a:xfrm>
            <a:off x="469900" y="2556000"/>
            <a:ext cx="2592000" cy="3394800"/>
          </a:xfrm>
        </p:spPr>
        <p:txBody>
          <a:bodyPr/>
          <a:lstStyle>
            <a:lvl1pPr>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5" name="Text Placeholder 8"/>
          <p:cNvSpPr>
            <a:spLocks noGrp="1"/>
          </p:cNvSpPr>
          <p:nvPr>
            <p:ph type="body" sz="quarter" idx="18"/>
          </p:nvPr>
        </p:nvSpPr>
        <p:spPr>
          <a:xfrm>
            <a:off x="9130100" y="2556000"/>
            <a:ext cx="2592000" cy="3394800"/>
          </a:xfrm>
        </p:spPr>
        <p:txBody>
          <a:bodyPr/>
          <a:lstStyle>
            <a:lvl1pPr>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6" name="Text Placeholder 8"/>
          <p:cNvSpPr>
            <a:spLocks noGrp="1"/>
          </p:cNvSpPr>
          <p:nvPr>
            <p:ph type="body" sz="quarter" idx="19"/>
          </p:nvPr>
        </p:nvSpPr>
        <p:spPr>
          <a:xfrm>
            <a:off x="3356633" y="2556000"/>
            <a:ext cx="2592000" cy="3394800"/>
          </a:xfrm>
        </p:spPr>
        <p:txBody>
          <a:bodyPr/>
          <a:lstStyle>
            <a:lvl1pPr>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7" name="Text Placeholder 8"/>
          <p:cNvSpPr>
            <a:spLocks noGrp="1"/>
          </p:cNvSpPr>
          <p:nvPr>
            <p:ph type="body" sz="quarter" idx="20"/>
          </p:nvPr>
        </p:nvSpPr>
        <p:spPr>
          <a:xfrm>
            <a:off x="6243366" y="2556000"/>
            <a:ext cx="2592000" cy="3394800"/>
          </a:xfrm>
        </p:spPr>
        <p:txBody>
          <a:bodyPr/>
          <a:lstStyle>
            <a:lvl1pPr>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9"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0"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650662880"/>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4 column icon green">
    <p:bg>
      <p:bgPr>
        <a:solidFill>
          <a:schemeClr val="accent2"/>
        </a:solidFill>
        <a:effectLst/>
      </p:bgPr>
    </p:bg>
    <p:spTree>
      <p:nvGrpSpPr>
        <p:cNvPr id="1" name=""/>
        <p:cNvGrpSpPr/>
        <p:nvPr/>
      </p:nvGrpSpPr>
      <p:grpSpPr>
        <a:xfrm>
          <a:off x="0" y="0"/>
          <a:ext cx="0" cy="0"/>
          <a:chOff x="0" y="0"/>
          <a:chExt cx="0" cy="0"/>
        </a:xfrm>
      </p:grpSpPr>
      <p:sp>
        <p:nvSpPr>
          <p:cNvPr id="4" name="Text Placeholder 8"/>
          <p:cNvSpPr>
            <a:spLocks noGrp="1"/>
          </p:cNvSpPr>
          <p:nvPr>
            <p:ph type="body" sz="quarter" idx="17"/>
          </p:nvPr>
        </p:nvSpPr>
        <p:spPr>
          <a:xfrm>
            <a:off x="469903" y="2556000"/>
            <a:ext cx="2592000" cy="3394800"/>
          </a:xfrm>
        </p:spPr>
        <p:txBody>
          <a:bodyPr/>
          <a:lstStyle>
            <a:lvl1pPr>
              <a:defRPr b="1">
                <a:solidFill>
                  <a:schemeClr val="bg1"/>
                </a:solidFill>
              </a:defRPr>
            </a:lvl1pPr>
            <a:lvl2pPr>
              <a:spcAft>
                <a:spcPts val="1333"/>
              </a:spcAft>
              <a:defRPr>
                <a:solidFill>
                  <a:schemeClr val="bg1"/>
                </a:solidFill>
              </a:defRPr>
            </a:lvl2pPr>
            <a:lvl3pPr marL="0" indent="0">
              <a:spcAft>
                <a:spcPts val="1333"/>
              </a:spcAft>
              <a:buNone/>
              <a:defRPr>
                <a:solidFill>
                  <a:schemeClr val="bg1"/>
                </a:solidFill>
              </a:defRPr>
            </a:lvl3pPr>
            <a:lvl4pPr marL="235194" indent="-235194">
              <a:spcAft>
                <a:spcPts val="1333"/>
              </a:spcAft>
              <a:buFont typeface="Arial" panose="020B0604020202020204" pitchFamily="34" charset="0"/>
              <a:buChar char="•"/>
              <a:defRPr>
                <a:solidFill>
                  <a:schemeClr val="bg1"/>
                </a:solidFill>
              </a:defRPr>
            </a:lvl4pPr>
            <a:lvl5pPr marL="475188" indent="-235194">
              <a:spcAft>
                <a:spcPts val="1333"/>
              </a:spcAft>
              <a:defRPr baseline="0">
                <a:solidFill>
                  <a:schemeClr val="bg1"/>
                </a:solidFill>
              </a:defRPr>
            </a:lvl5pPr>
            <a:lvl6pPr marL="475188" indent="-235194">
              <a:spcAft>
                <a:spcPts val="1333"/>
              </a:spcAft>
              <a:buFont typeface="Verdana" panose="020B0604030504040204" pitchFamily="34" charset="0"/>
              <a:buChar char="−"/>
              <a:defRPr>
                <a:solidFill>
                  <a:schemeClr val="bg1"/>
                </a:solidFill>
              </a:defRPr>
            </a:lvl6pPr>
            <a:lvl7pPr marL="475188" indent="-235194">
              <a:spcAft>
                <a:spcPts val="1333"/>
              </a:spcAft>
              <a:defRPr>
                <a:solidFill>
                  <a:schemeClr val="bg1"/>
                </a:solidFill>
              </a:defRPr>
            </a:lvl7pPr>
            <a:lvl8pPr marL="475188" indent="-235194">
              <a:spcAft>
                <a:spcPts val="1333"/>
              </a:spcAft>
              <a:defRPr>
                <a:solidFill>
                  <a:schemeClr val="bg1"/>
                </a:solidFill>
              </a:defRPr>
            </a:lvl8pPr>
            <a:lvl9pPr marL="475188" indent="-235194">
              <a:spcAft>
                <a:spcPts val="1333"/>
              </a:spcAft>
              <a:defRPr>
                <a:solidFill>
                  <a:schemeClr val="bg1"/>
                </a:solidFill>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5" name="Text Placeholder 8"/>
          <p:cNvSpPr>
            <a:spLocks noGrp="1"/>
          </p:cNvSpPr>
          <p:nvPr>
            <p:ph type="body" sz="quarter" idx="18"/>
          </p:nvPr>
        </p:nvSpPr>
        <p:spPr>
          <a:xfrm>
            <a:off x="9130100" y="2556000"/>
            <a:ext cx="2592000" cy="3394800"/>
          </a:xfrm>
        </p:spPr>
        <p:txBody>
          <a:bodyPr/>
          <a:lstStyle>
            <a:lvl1pPr>
              <a:defRPr b="1">
                <a:solidFill>
                  <a:schemeClr val="bg1"/>
                </a:solidFill>
              </a:defRPr>
            </a:lvl1pPr>
            <a:lvl2pPr>
              <a:spcAft>
                <a:spcPts val="1333"/>
              </a:spcAft>
              <a:defRPr>
                <a:solidFill>
                  <a:schemeClr val="bg1"/>
                </a:solidFill>
              </a:defRPr>
            </a:lvl2pPr>
            <a:lvl3pPr marL="0" indent="0">
              <a:spcAft>
                <a:spcPts val="1333"/>
              </a:spcAft>
              <a:buNone/>
              <a:defRPr>
                <a:solidFill>
                  <a:schemeClr val="bg1"/>
                </a:solidFill>
              </a:defRPr>
            </a:lvl3pPr>
            <a:lvl4pPr marL="235194" indent="-235194">
              <a:spcAft>
                <a:spcPts val="1333"/>
              </a:spcAft>
              <a:buFont typeface="Arial" panose="020B0604020202020204" pitchFamily="34" charset="0"/>
              <a:buChar char="•"/>
              <a:defRPr>
                <a:solidFill>
                  <a:schemeClr val="bg1"/>
                </a:solidFill>
              </a:defRPr>
            </a:lvl4pPr>
            <a:lvl5pPr marL="475188" indent="-235194">
              <a:spcAft>
                <a:spcPts val="1333"/>
              </a:spcAft>
              <a:defRPr baseline="0">
                <a:solidFill>
                  <a:schemeClr val="bg1"/>
                </a:solidFill>
              </a:defRPr>
            </a:lvl5pPr>
            <a:lvl6pPr marL="475188" indent="-235194">
              <a:spcAft>
                <a:spcPts val="1333"/>
              </a:spcAft>
              <a:buFont typeface="Verdana" panose="020B0604030504040204" pitchFamily="34" charset="0"/>
              <a:buChar char="−"/>
              <a:defRPr>
                <a:solidFill>
                  <a:schemeClr val="bg1"/>
                </a:solidFill>
              </a:defRPr>
            </a:lvl6pPr>
            <a:lvl7pPr marL="475188" indent="-235194">
              <a:spcAft>
                <a:spcPts val="1333"/>
              </a:spcAft>
              <a:defRPr>
                <a:solidFill>
                  <a:schemeClr val="bg1"/>
                </a:solidFill>
              </a:defRPr>
            </a:lvl7pPr>
            <a:lvl8pPr marL="475188" indent="-235194">
              <a:spcAft>
                <a:spcPts val="1333"/>
              </a:spcAft>
              <a:defRPr>
                <a:solidFill>
                  <a:schemeClr val="bg1"/>
                </a:solidFill>
              </a:defRPr>
            </a:lvl8pPr>
            <a:lvl9pPr marL="475188" indent="-235194">
              <a:spcAft>
                <a:spcPts val="1333"/>
              </a:spcAft>
              <a:defRPr>
                <a:solidFill>
                  <a:schemeClr val="bg1"/>
                </a:solidFill>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6" name="Text Placeholder 8"/>
          <p:cNvSpPr>
            <a:spLocks noGrp="1"/>
          </p:cNvSpPr>
          <p:nvPr>
            <p:ph type="body" sz="quarter" idx="19"/>
          </p:nvPr>
        </p:nvSpPr>
        <p:spPr>
          <a:xfrm>
            <a:off x="3356635" y="2556000"/>
            <a:ext cx="2592000" cy="3394800"/>
          </a:xfrm>
        </p:spPr>
        <p:txBody>
          <a:bodyPr/>
          <a:lstStyle>
            <a:lvl1pPr>
              <a:defRPr b="1">
                <a:solidFill>
                  <a:schemeClr val="bg1"/>
                </a:solidFill>
              </a:defRPr>
            </a:lvl1pPr>
            <a:lvl2pPr>
              <a:spcAft>
                <a:spcPts val="1333"/>
              </a:spcAft>
              <a:defRPr>
                <a:solidFill>
                  <a:schemeClr val="bg1"/>
                </a:solidFill>
              </a:defRPr>
            </a:lvl2pPr>
            <a:lvl3pPr marL="0" indent="0">
              <a:spcAft>
                <a:spcPts val="1333"/>
              </a:spcAft>
              <a:buNone/>
              <a:defRPr>
                <a:solidFill>
                  <a:schemeClr val="bg1"/>
                </a:solidFill>
              </a:defRPr>
            </a:lvl3pPr>
            <a:lvl4pPr marL="235194" indent="-235194">
              <a:spcAft>
                <a:spcPts val="1333"/>
              </a:spcAft>
              <a:buFont typeface="Arial" panose="020B0604020202020204" pitchFamily="34" charset="0"/>
              <a:buChar char="•"/>
              <a:defRPr>
                <a:solidFill>
                  <a:schemeClr val="bg1"/>
                </a:solidFill>
              </a:defRPr>
            </a:lvl4pPr>
            <a:lvl5pPr marL="475188" indent="-235194">
              <a:spcAft>
                <a:spcPts val="1333"/>
              </a:spcAft>
              <a:defRPr baseline="0">
                <a:solidFill>
                  <a:schemeClr val="bg1"/>
                </a:solidFill>
              </a:defRPr>
            </a:lvl5pPr>
            <a:lvl6pPr marL="475188" indent="-235194">
              <a:spcAft>
                <a:spcPts val="1333"/>
              </a:spcAft>
              <a:buFont typeface="Verdana" panose="020B0604030504040204" pitchFamily="34" charset="0"/>
              <a:buChar char="−"/>
              <a:defRPr>
                <a:solidFill>
                  <a:schemeClr val="bg1"/>
                </a:solidFill>
              </a:defRPr>
            </a:lvl6pPr>
            <a:lvl7pPr marL="475188" indent="-235194">
              <a:spcAft>
                <a:spcPts val="1333"/>
              </a:spcAft>
              <a:defRPr>
                <a:solidFill>
                  <a:schemeClr val="bg1"/>
                </a:solidFill>
              </a:defRPr>
            </a:lvl7pPr>
            <a:lvl8pPr marL="475188" indent="-235194">
              <a:spcAft>
                <a:spcPts val="1333"/>
              </a:spcAft>
              <a:defRPr>
                <a:solidFill>
                  <a:schemeClr val="bg1"/>
                </a:solidFill>
              </a:defRPr>
            </a:lvl8pPr>
            <a:lvl9pPr marL="475188" indent="-235194">
              <a:spcAft>
                <a:spcPts val="1333"/>
              </a:spcAft>
              <a:defRPr>
                <a:solidFill>
                  <a:schemeClr val="bg1"/>
                </a:solidFill>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7" name="Text Placeholder 8"/>
          <p:cNvSpPr>
            <a:spLocks noGrp="1"/>
          </p:cNvSpPr>
          <p:nvPr>
            <p:ph type="body" sz="quarter" idx="20"/>
          </p:nvPr>
        </p:nvSpPr>
        <p:spPr>
          <a:xfrm>
            <a:off x="6243367" y="2556000"/>
            <a:ext cx="2592000" cy="3394800"/>
          </a:xfrm>
        </p:spPr>
        <p:txBody>
          <a:bodyPr/>
          <a:lstStyle>
            <a:lvl1pPr>
              <a:defRPr b="1">
                <a:solidFill>
                  <a:schemeClr val="bg1"/>
                </a:solidFill>
              </a:defRPr>
            </a:lvl1pPr>
            <a:lvl2pPr>
              <a:spcAft>
                <a:spcPts val="1333"/>
              </a:spcAft>
              <a:defRPr>
                <a:solidFill>
                  <a:schemeClr val="bg1"/>
                </a:solidFill>
              </a:defRPr>
            </a:lvl2pPr>
            <a:lvl3pPr marL="0" indent="0">
              <a:spcAft>
                <a:spcPts val="1333"/>
              </a:spcAft>
              <a:buNone/>
              <a:defRPr>
                <a:solidFill>
                  <a:schemeClr val="bg1"/>
                </a:solidFill>
              </a:defRPr>
            </a:lvl3pPr>
            <a:lvl4pPr marL="235194" indent="-235194">
              <a:spcAft>
                <a:spcPts val="1333"/>
              </a:spcAft>
              <a:buFont typeface="Arial" panose="020B0604020202020204" pitchFamily="34" charset="0"/>
              <a:buChar char="•"/>
              <a:defRPr>
                <a:solidFill>
                  <a:schemeClr val="bg1"/>
                </a:solidFill>
              </a:defRPr>
            </a:lvl4pPr>
            <a:lvl5pPr marL="475188" indent="-235194">
              <a:spcAft>
                <a:spcPts val="1333"/>
              </a:spcAft>
              <a:defRPr baseline="0">
                <a:solidFill>
                  <a:schemeClr val="bg1"/>
                </a:solidFill>
              </a:defRPr>
            </a:lvl5pPr>
            <a:lvl6pPr marL="475188" indent="-235194">
              <a:spcAft>
                <a:spcPts val="1333"/>
              </a:spcAft>
              <a:buFont typeface="Verdana" panose="020B0604030504040204" pitchFamily="34" charset="0"/>
              <a:buChar char="−"/>
              <a:defRPr>
                <a:solidFill>
                  <a:schemeClr val="bg1"/>
                </a:solidFill>
              </a:defRPr>
            </a:lvl6pPr>
            <a:lvl7pPr marL="475188" indent="-235194">
              <a:spcAft>
                <a:spcPts val="1333"/>
              </a:spcAft>
              <a:defRPr>
                <a:solidFill>
                  <a:schemeClr val="bg1"/>
                </a:solidFill>
              </a:defRPr>
            </a:lvl7pPr>
            <a:lvl8pPr marL="475188" indent="-235194">
              <a:spcAft>
                <a:spcPts val="1333"/>
              </a:spcAft>
              <a:defRPr>
                <a:solidFill>
                  <a:schemeClr val="bg1"/>
                </a:solidFill>
              </a:defRPr>
            </a:lvl8pPr>
            <a:lvl9pPr marL="475188" indent="-235194">
              <a:spcAft>
                <a:spcPts val="1333"/>
              </a:spcAft>
              <a:defRPr>
                <a:solidFill>
                  <a:schemeClr val="bg1"/>
                </a:solidFill>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3" name="TextBox 12"/>
          <p:cNvSpPr txBox="1"/>
          <p:nvPr userDrawn="1"/>
        </p:nvSpPr>
        <p:spPr>
          <a:xfrm>
            <a:off x="6335184" y="6477001"/>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AU" sz="650" noProof="0" dirty="0">
                <a:solidFill>
                  <a:schemeClr val="bg1"/>
                </a:solidFill>
              </a:rPr>
              <a:t>Presentation title</a:t>
            </a:r>
            <a:br>
              <a:rPr lang="en-US" sz="650" noProof="0" dirty="0">
                <a:solidFill>
                  <a:schemeClr val="bg1"/>
                </a:solidFill>
              </a:rPr>
            </a:br>
            <a:r>
              <a:rPr lang="en-AU" sz="650" noProof="0" dirty="0">
                <a:solidFill>
                  <a:schemeClr val="bg1"/>
                </a:solidFill>
              </a:rPr>
              <a:t>[To edit, click View &gt; Slide Master &gt; Slide Master]</a:t>
            </a:r>
            <a:endParaRPr lang="en-AU"/>
          </a:p>
        </p:txBody>
      </p:sp>
      <p:sp>
        <p:nvSpPr>
          <p:cNvPr id="15" name="TextBox 14"/>
          <p:cNvSpPr txBox="1"/>
          <p:nvPr userDrawn="1"/>
        </p:nvSpPr>
        <p:spPr>
          <a:xfrm>
            <a:off x="11382378" y="6477001"/>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AU" sz="650" noProof="0" smtClean="0">
                <a:solidFill>
                  <a:schemeClr val="bg1"/>
                </a:solidFill>
              </a:rPr>
              <a:pPr marL="0" indent="0" algn="r">
                <a:spcBef>
                  <a:spcPts val="800"/>
                </a:spcBef>
                <a:buSzPct val="100000"/>
                <a:buFont typeface="Arial"/>
                <a:buNone/>
              </a:pPr>
              <a:t>‹#›</a:t>
            </a:fld>
            <a:endParaRPr lang="en-AU" sz="650" noProof="0" dirty="0">
              <a:solidFill>
                <a:schemeClr val="bg1"/>
              </a:solidFill>
            </a:endParaRPr>
          </a:p>
        </p:txBody>
      </p:sp>
      <p:sp>
        <p:nvSpPr>
          <p:cNvPr id="16"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chemeClr val="bg1"/>
                </a:solidFill>
              </a:defRPr>
            </a:lvl1pPr>
          </a:lstStyle>
          <a:p>
            <a:pPr lvl="0"/>
            <a:r>
              <a:rPr lang="en-AU" noProof="0" dirty="0"/>
              <a:t>Click to add subtitle</a:t>
            </a:r>
            <a:endParaRPr lang="en-AU"/>
          </a:p>
        </p:txBody>
      </p:sp>
      <p:sp>
        <p:nvSpPr>
          <p:cNvPr id="17"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solidFill>
                  <a:schemeClr val="bg1"/>
                </a:solidFill>
              </a:defRPr>
            </a:lvl1pPr>
          </a:lstStyle>
          <a:p>
            <a:r>
              <a:rPr lang="en-AU" noProof="0"/>
              <a:t>Click to edit Master title style</a:t>
            </a:r>
            <a:endParaRPr lang="en-AU" noProof="0" dirty="0"/>
          </a:p>
        </p:txBody>
      </p:sp>
      <p:sp>
        <p:nvSpPr>
          <p:cNvPr id="11" name="Copyright"/>
          <p:cNvSpPr/>
          <p:nvPr userDrawn="1"/>
        </p:nvSpPr>
        <p:spPr bwMode="gray">
          <a:xfrm>
            <a:off x="469900" y="6478743"/>
            <a:ext cx="2256183" cy="203202"/>
          </a:xfrm>
          <a:prstGeom prst="rect">
            <a:avLst/>
          </a:prstGeom>
          <a:noFill/>
          <a:ln w="19050" algn="ctr">
            <a:noFill/>
            <a:miter lim="800000"/>
            <a:headEnd/>
            <a:tailEnd/>
          </a:ln>
        </p:spPr>
        <p:txBody>
          <a:bodyPr wrap="square" lIns="0" tIns="0" rIns="0" bIns="0" rtlCol="0" anchor="t" anchorCtr="0"/>
          <a:lstStyle/>
          <a:p>
            <a:pPr algn="l">
              <a:lnSpc>
                <a:spcPct val="106000"/>
              </a:lnSpc>
              <a:buFont typeface="Wingdings 2" pitchFamily="18" charset="2"/>
              <a:buNone/>
            </a:pPr>
            <a:r>
              <a:rPr lang="en-AU" sz="650" b="0" noProof="0" dirty="0">
                <a:solidFill>
                  <a:schemeClr val="bg1"/>
                </a:solidFill>
              </a:rPr>
              <a:t>© 2019 Deloitte Consulting Pty Ltd. All rights reserved.</a:t>
            </a:r>
          </a:p>
        </p:txBody>
      </p:sp>
    </p:spTree>
    <p:extLst>
      <p:ext uri="{BB962C8B-B14F-4D97-AF65-F5344CB8AC3E}">
        <p14:creationId xmlns:p14="http://schemas.microsoft.com/office/powerpoint/2010/main" val="925970969"/>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subtitle, 1 column text with charts">
    <p:spTree>
      <p:nvGrpSpPr>
        <p:cNvPr id="1" name=""/>
        <p:cNvGrpSpPr/>
        <p:nvPr/>
      </p:nvGrpSpPr>
      <p:grpSpPr>
        <a:xfrm>
          <a:off x="0" y="0"/>
          <a:ext cx="0" cy="0"/>
          <a:chOff x="0" y="0"/>
          <a:chExt cx="0" cy="0"/>
        </a:xfrm>
      </p:grpSpPr>
      <p:sp>
        <p:nvSpPr>
          <p:cNvPr id="10" name="Text Placeholder 18"/>
          <p:cNvSpPr>
            <a:spLocks noGrp="1"/>
          </p:cNvSpPr>
          <p:nvPr>
            <p:ph idx="1"/>
          </p:nvPr>
        </p:nvSpPr>
        <p:spPr>
          <a:xfrm>
            <a:off x="467783" y="1665817"/>
            <a:ext cx="5537730" cy="4633383"/>
          </a:xfrm>
          <a:prstGeom prst="rect">
            <a:avLst/>
          </a:prstGeom>
        </p:spPr>
        <p:txBody>
          <a:bodyPr vert="horz" lIns="0" tIns="0" rIns="0" bIns="0" rtlCol="0">
            <a:noAutofit/>
          </a:body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5"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6"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2301964927"/>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Title Placeholder 1"/>
          <p:cNvSpPr>
            <a:spLocks noGrp="1"/>
          </p:cNvSpPr>
          <p:nvPr>
            <p:ph type="title"/>
          </p:nvPr>
        </p:nvSpPr>
        <p:spPr>
          <a:xfrm>
            <a:off x="469900" y="402586"/>
            <a:ext cx="11252200" cy="698501"/>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2906641002"/>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 Circle White">
    <p:bg bwMode="gray">
      <p:bgPr>
        <a:solidFill>
          <a:schemeClr val="bg1"/>
        </a:solidFill>
        <a:effectLst/>
      </p:bgPr>
    </p:bg>
    <p:spTree>
      <p:nvGrpSpPr>
        <p:cNvPr id="1" name=""/>
        <p:cNvGrpSpPr/>
        <p:nvPr/>
      </p:nvGrpSpPr>
      <p:grpSpPr>
        <a:xfrm>
          <a:off x="0" y="0"/>
          <a:ext cx="0" cy="0"/>
          <a:chOff x="0" y="0"/>
          <a:chExt cx="0" cy="0"/>
        </a:xfrm>
      </p:grpSpPr>
      <p:sp>
        <p:nvSpPr>
          <p:cNvPr id="6" name="Footer Placeholder"/>
          <p:cNvSpPr>
            <a:spLocks noGrp="1"/>
          </p:cNvSpPr>
          <p:nvPr>
            <p:ph type="ftr" sz="quarter" idx="13"/>
          </p:nvPr>
        </p:nvSpPr>
        <p:spPr>
          <a:xfrm>
            <a:off x="0" y="6912000"/>
            <a:ext cx="0" cy="0"/>
          </a:xfrm>
          <a:prstGeom prst="rect">
            <a:avLst/>
          </a:prstGeom>
        </p:spPr>
        <p:txBody>
          <a:bodyPr anchor="b" anchorCtr="0"/>
          <a:lstStyle>
            <a:lvl1pPr algn="r" defTabSz="1219170" rtl="0" eaLnBrk="1" latinLnBrk="0" hangingPunct="1">
              <a:lnSpc>
                <a:spcPct val="100000"/>
              </a:lnSpc>
              <a:spcBef>
                <a:spcPct val="0"/>
              </a:spcBef>
              <a:buNone/>
              <a:defRPr lang="en-GB" sz="100" b="0" kern="1200" dirty="0">
                <a:noFill/>
                <a:latin typeface="+mj-lt"/>
                <a:ea typeface="Open Sans" panose="020B0606030504020204" pitchFamily="34" charset="0"/>
                <a:cs typeface="Open Sans" panose="020B0606030504020204" pitchFamily="34" charset="0"/>
              </a:defRPr>
            </a:lvl1pPr>
          </a:lstStyle>
          <a:p>
            <a:endParaRPr lang="en-AU" dirty="0"/>
          </a:p>
        </p:txBody>
      </p:sp>
      <p:pic>
        <p:nvPicPr>
          <p:cNvPr id="1863647512" name="LogoDisclaimerPage"/>
          <p:cNvPicPr>
            <a:picLocks noChangeAspect="1"/>
          </p:cNvPicPr>
          <p:nvPr/>
        </p:nvPicPr>
        <p:blipFill>
          <a:blip r:embed="rId2"/>
          <a:stretch>
            <a:fillRect/>
          </a:stretch>
        </p:blipFill>
        <p:spPr>
          <a:xfrm>
            <a:off x="475200" y="464400"/>
            <a:ext cx="2283232" cy="1000799"/>
          </a:xfrm>
          <a:prstGeom prst="rect">
            <a:avLst/>
          </a:prstGeom>
        </p:spPr>
      </p:pic>
      <p:sp>
        <p:nvSpPr>
          <p:cNvPr id="3" name="FLD_PresentationSubtitle"/>
          <p:cNvSpPr>
            <a:spLocks noGrp="1"/>
          </p:cNvSpPr>
          <p:nvPr>
            <p:ph type="subTitle" idx="1" hasCustomPrompt="1"/>
          </p:nvPr>
        </p:nvSpPr>
        <p:spPr bwMode="gray">
          <a:xfrm>
            <a:off x="475326" y="5845180"/>
            <a:ext cx="5620673" cy="505645"/>
          </a:xfrm>
          <a:prstGeom prst="rect">
            <a:avLst/>
          </a:prstGeom>
        </p:spPr>
        <p:txBody>
          <a:bodyPr lIns="0" tIns="0" rIns="0" bIns="0">
            <a:noAutofit/>
          </a:bodyPr>
          <a:lstStyle>
            <a:lvl1pPr marL="0" indent="0" algn="l">
              <a:lnSpc>
                <a:spcPct val="100000"/>
              </a:lnSpc>
              <a:spcAft>
                <a:spcPts val="0"/>
              </a:spcAft>
              <a:buNone/>
              <a:defRPr sz="1600">
                <a:solidFill>
                  <a:schemeClr val="tx1"/>
                </a:solidFill>
              </a:defRPr>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pPr lvl="0"/>
            <a:r>
              <a:rPr lang="en-AU" dirty="0"/>
              <a:t>Subtitle here two lines max</a:t>
            </a:r>
            <a:endParaRPr lang="en-AU"/>
          </a:p>
        </p:txBody>
      </p:sp>
      <p:sp>
        <p:nvSpPr>
          <p:cNvPr id="7" name="FLD_PresentationTitle"/>
          <p:cNvSpPr>
            <a:spLocks noGrp="1"/>
          </p:cNvSpPr>
          <p:nvPr>
            <p:ph type="title" hasCustomPrompt="1"/>
          </p:nvPr>
        </p:nvSpPr>
        <p:spPr>
          <a:xfrm>
            <a:off x="4210150" y="1530450"/>
            <a:ext cx="3780000" cy="3780000"/>
          </a:xfrm>
          <a:prstGeom prst="ellipse">
            <a:avLst/>
          </a:prstGeom>
          <a:ln w="25400">
            <a:solidFill>
              <a:schemeClr val="accent1"/>
            </a:solidFill>
          </a:ln>
        </p:spPr>
        <p:txBody>
          <a:bodyPr anchor="ctr" anchorCtr="0"/>
          <a:lstStyle>
            <a:lvl1pPr algn="ctr">
              <a:lnSpc>
                <a:spcPct val="97000"/>
              </a:lnSpc>
              <a:defRPr sz="3200" b="0"/>
            </a:lvl1pPr>
          </a:lstStyle>
          <a:p>
            <a:r>
              <a:rPr lang="en-AU" dirty="0"/>
              <a:t>Presentation title runs here</a:t>
            </a:r>
            <a:endParaRPr lang="en-AU"/>
          </a:p>
        </p:txBody>
      </p:sp>
      <p:sp>
        <p:nvSpPr>
          <p:cNvPr id="8" name="Date_DateCustomA"/>
          <p:cNvSpPr>
            <a:spLocks noGrp="1"/>
          </p:cNvSpPr>
          <p:nvPr>
            <p:ph type="dt" sz="half" idx="14"/>
          </p:nvPr>
        </p:nvSpPr>
        <p:spPr>
          <a:xfrm>
            <a:off x="469900" y="6544655"/>
            <a:ext cx="5626100" cy="143477"/>
          </a:xfrm>
          <a:prstGeom prst="rect">
            <a:avLst/>
          </a:prstGeom>
        </p:spPr>
        <p:txBody>
          <a:bodyPr lIns="0" tIns="0" rIns="0" bIns="0"/>
          <a:lstStyle>
            <a:lvl1pPr>
              <a:defRPr sz="1050">
                <a:solidFill>
                  <a:schemeClr val="tx1"/>
                </a:solidFill>
              </a:defRPr>
            </a:lvl1pPr>
          </a:lstStyle>
          <a:p>
            <a:r>
              <a:rPr lang="en-AU" dirty="0"/>
              <a:t>19 February 2019</a:t>
            </a:r>
          </a:p>
        </p:txBody>
      </p:sp>
      <p:sp>
        <p:nvSpPr>
          <p:cNvPr id="9" name="Text"/>
          <p:cNvSpPr>
            <a:spLocks noGrp="1"/>
          </p:cNvSpPr>
          <p:nvPr>
            <p:ph type="body" sz="quarter" idx="15" hasCustomPrompt="1"/>
          </p:nvPr>
        </p:nvSpPr>
        <p:spPr>
          <a:xfrm>
            <a:off x="469900" y="6383724"/>
            <a:ext cx="5626100" cy="174280"/>
          </a:xfrm>
        </p:spPr>
        <p:txBody>
          <a:bodyPr/>
          <a:lstStyle>
            <a:lvl1pPr>
              <a:defRPr sz="1050"/>
            </a:lvl1pPr>
          </a:lstStyle>
          <a:p>
            <a:pPr lvl="0"/>
            <a:r>
              <a:rPr lang="en-AU" dirty="0"/>
              <a:t>Click to add name</a:t>
            </a:r>
            <a:endParaRPr lang="en-AU"/>
          </a:p>
        </p:txBody>
      </p:sp>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508589" y="6344060"/>
            <a:ext cx="1343340" cy="221256"/>
          </a:xfrm>
          <a:prstGeom prst="rect">
            <a:avLst/>
          </a:prstGeom>
        </p:spPr>
      </p:pic>
    </p:spTree>
    <p:extLst>
      <p:ext uri="{BB962C8B-B14F-4D97-AF65-F5344CB8AC3E}">
        <p14:creationId xmlns:p14="http://schemas.microsoft.com/office/powerpoint/2010/main" val="1534284585"/>
      </p:ext>
    </p:extLst>
  </p:cSld>
  <p:clrMapOvr>
    <a:masterClrMapping/>
  </p:clrMapOvr>
  <p:transition>
    <p:fade/>
  </p:transition>
  <p:extLst>
    <p:ext uri="{DCECCB84-F9BA-43D5-87BE-67443E8EF086}">
      <p15:sldGuideLst xmlns:p15="http://schemas.microsoft.com/office/powerpoint/2012/main"/>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1636329"/>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End slide">
    <p:spTree>
      <p:nvGrpSpPr>
        <p:cNvPr id="1" name=""/>
        <p:cNvGrpSpPr/>
        <p:nvPr/>
      </p:nvGrpSpPr>
      <p:grpSpPr>
        <a:xfrm>
          <a:off x="0" y="0"/>
          <a:ext cx="0" cy="0"/>
          <a:chOff x="0" y="0"/>
          <a:chExt cx="0" cy="0"/>
        </a:xfrm>
      </p:grpSpPr>
      <p:sp>
        <p:nvSpPr>
          <p:cNvPr id="3" name="Picture Placeholder 2"/>
          <p:cNvSpPr>
            <a:spLocks noGrp="1"/>
          </p:cNvSpPr>
          <p:nvPr>
            <p:ph type="pic" sz="quarter" idx="14" hasCustomPrompt="1"/>
          </p:nvPr>
        </p:nvSpPr>
        <p:spPr>
          <a:xfrm>
            <a:off x="9402597" y="4102100"/>
            <a:ext cx="2319503" cy="1725448"/>
          </a:xfrm>
        </p:spPr>
        <p:txBody>
          <a:bodyPr anchor="ctr" anchorCtr="0"/>
          <a:lstStyle>
            <a:lvl1pPr algn="ctr">
              <a:defRPr sz="1200"/>
            </a:lvl1pPr>
          </a:lstStyle>
          <a:p>
            <a:r>
              <a:rPr lang="en-AU" sz="1200" noProof="0" dirty="0"/>
              <a:t>Insert sponsorship mark here</a:t>
            </a:r>
            <a:endParaRPr lang="en-AU" noProof="0" dirty="0"/>
          </a:p>
        </p:txBody>
      </p:sp>
      <p:sp>
        <p:nvSpPr>
          <p:cNvPr id="22" name="LEG_Business"/>
          <p:cNvSpPr>
            <a:spLocks/>
          </p:cNvSpPr>
          <p:nvPr userDrawn="1"/>
        </p:nvSpPr>
        <p:spPr bwMode="auto">
          <a:xfrm>
            <a:off x="474358" y="3429000"/>
            <a:ext cx="8556230" cy="2870201"/>
          </a:xfrm>
          <a:prstGeom prst="rect">
            <a:avLst/>
          </a:prstGeom>
          <a:noFill/>
          <a:ln w="9525">
            <a:noFill/>
            <a:miter lim="800000"/>
            <a:headEnd/>
            <a:tailEnd/>
          </a:ln>
        </p:spPr>
        <p:txBody>
          <a:bodyPr lIns="0" tIns="0" rIns="0" bIns="0" anchor="b"/>
          <a:lstStyle/>
          <a:p>
            <a:pPr defTabSz="1019175">
              <a:spcAft>
                <a:spcPts val="0"/>
              </a:spcAft>
              <a:buClr>
                <a:schemeClr val="tx1"/>
              </a:buClr>
              <a:buSzPct val="80000"/>
              <a:buFont typeface="Wingdings" pitchFamily="2" charset="2"/>
              <a:buNone/>
            </a:pPr>
            <a:r>
              <a:rPr lang="en-AU" sz="900" noProof="1">
                <a:solidFill>
                  <a:schemeClr val="tx1"/>
                </a:solidFill>
              </a:rPr>
              <a:t>Deloitte refers to one or more of Deloitte Touche Tohmatsu Limited (“DTTL”), its global network of member firms, and their related entities. DTTL (also referred to as “Deloitte Global”) and each of its member firms are legally separate and independent entities. DTTL does not provide services to clients. Please see www.deloitte.com/about to learn more.
About Deloitte
Deloitte is a leading global provider of audit and assurance, consulting, financial advisory, risk advisory, tax and related services. Our network of member firms is in more than 150 countries and territories. Learn how Deloitte’s approximately 264,000 people make an impact that matters at www.deloitte.com.
About Deloitte Australia
In Australia, the member firm is the Australian partnership of Deloitte Touche Tohmatsu and is one of Australia’s leading professional services firms. Focused on the creation of value and growth, and known as an employer of choice for innovative human resources programs, we are dedicated to helping our clients and our people excel. For more information, please visit our web site at www.deloitte.com.au.
Liability limited by a scheme approved under Professional Standards Legislation.
Member of Deloitte Touche Tohmatsu Limited
© 2019 Deloitte Consulting Pty Ltd.</a:t>
            </a:r>
          </a:p>
        </p:txBody>
      </p:sp>
      <p:sp>
        <p:nvSpPr>
          <p:cNvPr id="8" name="Text Placeholder 7"/>
          <p:cNvSpPr>
            <a:spLocks noGrp="1"/>
          </p:cNvSpPr>
          <p:nvPr>
            <p:ph type="body" sz="quarter" idx="15"/>
          </p:nvPr>
        </p:nvSpPr>
        <p:spPr>
          <a:xfrm>
            <a:off x="9402598" y="5935479"/>
            <a:ext cx="2319501" cy="363723"/>
          </a:xfrm>
        </p:spPr>
        <p:txBody>
          <a:bodyPr anchor="b" anchorCtr="0"/>
          <a:lstStyle>
            <a:lvl1pPr>
              <a:lnSpc>
                <a:spcPct val="100000"/>
              </a:lnSpc>
              <a:defRPr sz="1267"/>
            </a:lvl1pPr>
          </a:lstStyle>
          <a:p>
            <a:pPr lvl="0"/>
            <a:r>
              <a:rPr lang="en-AU" noProof="0" dirty="0"/>
              <a:t>Edit Master text styles</a:t>
            </a:r>
            <a:endParaRPr lang="en-AU"/>
          </a:p>
        </p:txBody>
      </p:sp>
      <p:pic>
        <p:nvPicPr>
          <p:cNvPr id="977620953" name="LogoDisclaimerPage"/>
          <p:cNvPicPr>
            <a:picLocks noChangeAspect="1"/>
          </p:cNvPicPr>
          <p:nvPr/>
        </p:nvPicPr>
        <p:blipFill>
          <a:blip r:embed="rId2"/>
          <a:stretch>
            <a:fillRect/>
          </a:stretch>
        </p:blipFill>
        <p:spPr>
          <a:xfrm>
            <a:off x="475200" y="464400"/>
            <a:ext cx="2283232" cy="1000799"/>
          </a:xfrm>
          <a:prstGeom prst="rect">
            <a:avLst/>
          </a:prstGeom>
        </p:spPr>
      </p:pic>
      <p:sp>
        <p:nvSpPr>
          <p:cNvPr id="2" name="Footer Placeholder 1"/>
          <p:cNvSpPr>
            <a:spLocks noGrp="1"/>
          </p:cNvSpPr>
          <p:nvPr>
            <p:ph type="ftr" sz="quarter" idx="16"/>
          </p:nvPr>
        </p:nvSpPr>
        <p:spPr>
          <a:xfrm>
            <a:off x="6184900" y="6476999"/>
            <a:ext cx="4536726" cy="244476"/>
          </a:xfrm>
          <a:prstGeom prst="rect">
            <a:avLst/>
          </a:prstGeom>
        </p:spPr>
        <p:txBody>
          <a:bodyPr/>
          <a:lstStyle>
            <a:lvl1pPr>
              <a:defRPr>
                <a:solidFill>
                  <a:schemeClr val="bg1"/>
                </a:solidFill>
              </a:defRPr>
            </a:lvl1pPr>
          </a:lstStyle>
          <a:p>
            <a:endParaRPr lang="en-AU" dirty="0"/>
          </a:p>
        </p:txBody>
      </p:sp>
    </p:spTree>
    <p:extLst>
      <p:ext uri="{BB962C8B-B14F-4D97-AF65-F5344CB8AC3E}">
        <p14:creationId xmlns:p14="http://schemas.microsoft.com/office/powerpoint/2010/main" val="11146330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ivider - Deloitte green">
    <p:bg bwMode="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69900" y="1700213"/>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AU" noProof="0"/>
              <a:t>Click to edit Master title style</a:t>
            </a:r>
            <a:endParaRPr lang="en-AU" noProof="0" dirty="0"/>
          </a:p>
        </p:txBody>
      </p:sp>
      <p:sp>
        <p:nvSpPr>
          <p:cNvPr id="3" name="Text Placeholder 2"/>
          <p:cNvSpPr>
            <a:spLocks noGrp="1"/>
          </p:cNvSpPr>
          <p:nvPr>
            <p:ph type="body" idx="1"/>
          </p:nvPr>
        </p:nvSpPr>
        <p:spPr bwMode="gray">
          <a:xfrm>
            <a:off x="469899" y="3423545"/>
            <a:ext cx="10418235" cy="1566532"/>
          </a:xfrm>
        </p:spPr>
        <p:txBody>
          <a:bodyPr lIns="0" tIns="0" rIns="0" bIns="0">
            <a:noAutofit/>
          </a:bodyPr>
          <a:lstStyle>
            <a:lvl1pPr marL="0" indent="0">
              <a:lnSpc>
                <a:spcPct val="95000"/>
              </a:lnSpc>
              <a:spcAft>
                <a:spcPts val="0"/>
              </a:spcAft>
              <a:buNone/>
              <a:defRPr sz="385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AU" noProof="0"/>
              <a:t>Click to edit Master text styles</a:t>
            </a:r>
            <a:endParaRPr lang="en-AU"/>
          </a:p>
        </p:txBody>
      </p:sp>
      <p:sp>
        <p:nvSpPr>
          <p:cNvPr id="12" name="TextBox 11"/>
          <p:cNvSpPr txBox="1"/>
          <p:nvPr userDrawn="1"/>
        </p:nvSpPr>
        <p:spPr>
          <a:xfrm>
            <a:off x="5825067" y="6477000"/>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AU" sz="650" noProof="0" dirty="0">
                <a:solidFill>
                  <a:schemeClr val="bg1"/>
                </a:solidFill>
              </a:rPr>
              <a:t>Presentation title</a:t>
            </a:r>
            <a:br>
              <a:rPr lang="en-US" sz="650" noProof="0" dirty="0">
                <a:solidFill>
                  <a:schemeClr val="bg1"/>
                </a:solidFill>
              </a:rPr>
            </a:br>
            <a:r>
              <a:rPr lang="en-AU" sz="650" noProof="0" dirty="0">
                <a:solidFill>
                  <a:schemeClr val="bg1"/>
                </a:solidFill>
              </a:rPr>
              <a:t>[To edit, click View &gt; Slide Master &gt; Slide Master]</a:t>
            </a:r>
            <a:endParaRPr lang="en-AU"/>
          </a:p>
        </p:txBody>
      </p:sp>
      <p:sp>
        <p:nvSpPr>
          <p:cNvPr id="14" name="TextBox 13"/>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AU" sz="650" noProof="0" smtClean="0">
                <a:solidFill>
                  <a:schemeClr val="bg1"/>
                </a:solidFill>
              </a:rPr>
              <a:pPr marL="0" indent="0" algn="r">
                <a:spcBef>
                  <a:spcPts val="800"/>
                </a:spcBef>
                <a:buSzPct val="100000"/>
                <a:buFont typeface="Arial"/>
                <a:buNone/>
              </a:pPr>
              <a:t>‹#›</a:t>
            </a:fld>
            <a:endParaRPr lang="en-AU" sz="650" noProof="0" dirty="0">
              <a:solidFill>
                <a:schemeClr val="bg1"/>
              </a:solidFill>
            </a:endParaRPr>
          </a:p>
        </p:txBody>
      </p:sp>
      <p:sp>
        <p:nvSpPr>
          <p:cNvPr id="7" name="Copyright"/>
          <p:cNvSpPr/>
          <p:nvPr userDrawn="1"/>
        </p:nvSpPr>
        <p:spPr bwMode="gray">
          <a:xfrm>
            <a:off x="469900" y="6478743"/>
            <a:ext cx="2256183" cy="203202"/>
          </a:xfrm>
          <a:prstGeom prst="rect">
            <a:avLst/>
          </a:prstGeom>
          <a:noFill/>
          <a:ln w="19050" algn="ctr">
            <a:noFill/>
            <a:miter lim="800000"/>
            <a:headEnd/>
            <a:tailEnd/>
          </a:ln>
        </p:spPr>
        <p:txBody>
          <a:bodyPr wrap="square" lIns="0" tIns="0" rIns="0" bIns="0" rtlCol="0" anchor="t" anchorCtr="0"/>
          <a:lstStyle/>
          <a:p>
            <a:pPr algn="l">
              <a:lnSpc>
                <a:spcPct val="106000"/>
              </a:lnSpc>
              <a:buFont typeface="Wingdings 2" pitchFamily="18" charset="2"/>
              <a:buNone/>
            </a:pPr>
            <a:r>
              <a:rPr lang="en-AU" sz="650" b="0" noProof="0" dirty="0">
                <a:solidFill>
                  <a:schemeClr val="bg1"/>
                </a:solidFill>
              </a:rPr>
              <a:t>© 2019 Deloitte Consulting Pty Ltd. All rights reserved.</a:t>
            </a:r>
          </a:p>
        </p:txBody>
      </p:sp>
    </p:spTree>
    <p:extLst>
      <p:ext uri="{BB962C8B-B14F-4D97-AF65-F5344CB8AC3E}">
        <p14:creationId xmlns:p14="http://schemas.microsoft.com/office/powerpoint/2010/main" val="1239014745"/>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 Deloitte dark green">
    <p:bg bwMode="gray">
      <p:bgPr>
        <a:solidFill>
          <a:schemeClr val="accent2"/>
        </a:solidFill>
        <a:effectLst/>
      </p:bgPr>
    </p:bg>
    <p:spTree>
      <p:nvGrpSpPr>
        <p:cNvPr id="1" name=""/>
        <p:cNvGrpSpPr/>
        <p:nvPr/>
      </p:nvGrpSpPr>
      <p:grpSpPr>
        <a:xfrm>
          <a:off x="0" y="0"/>
          <a:ext cx="0" cy="0"/>
          <a:chOff x="0" y="0"/>
          <a:chExt cx="0" cy="0"/>
        </a:xfrm>
      </p:grpSpPr>
      <p:sp>
        <p:nvSpPr>
          <p:cNvPr id="18" name="Title 1"/>
          <p:cNvSpPr>
            <a:spLocks noGrp="1"/>
          </p:cNvSpPr>
          <p:nvPr>
            <p:ph type="title"/>
          </p:nvPr>
        </p:nvSpPr>
        <p:spPr bwMode="gray">
          <a:xfrm>
            <a:off x="469900" y="1705668"/>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AU" noProof="0"/>
              <a:t>Click to edit Master title style</a:t>
            </a:r>
            <a:endParaRPr lang="en-AU" noProof="0" dirty="0"/>
          </a:p>
        </p:txBody>
      </p:sp>
      <p:sp>
        <p:nvSpPr>
          <p:cNvPr id="19" name="Text Placeholder 2"/>
          <p:cNvSpPr>
            <a:spLocks noGrp="1"/>
          </p:cNvSpPr>
          <p:nvPr>
            <p:ph type="body" idx="1"/>
          </p:nvPr>
        </p:nvSpPr>
        <p:spPr bwMode="gray">
          <a:xfrm>
            <a:off x="469900" y="3429000"/>
            <a:ext cx="10418233" cy="1566532"/>
          </a:xfrm>
        </p:spPr>
        <p:txBody>
          <a:bodyPr lIns="0" tIns="0" rIns="0" bIns="0">
            <a:noAutofit/>
          </a:bodyPr>
          <a:lstStyle>
            <a:lvl1pPr marL="0" indent="0">
              <a:lnSpc>
                <a:spcPct val="95000"/>
              </a:lnSpc>
              <a:spcAft>
                <a:spcPts val="0"/>
              </a:spcAft>
              <a:buNone/>
              <a:defRPr sz="385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AU" noProof="0"/>
              <a:t>Click to edit Master text styles</a:t>
            </a:r>
            <a:endParaRPr lang="en-AU"/>
          </a:p>
        </p:txBody>
      </p:sp>
      <p:sp>
        <p:nvSpPr>
          <p:cNvPr id="20" name="TextBox 19"/>
          <p:cNvSpPr txBox="1"/>
          <p:nvPr userDrawn="1"/>
        </p:nvSpPr>
        <p:spPr>
          <a:xfrm>
            <a:off x="5825067" y="6477000"/>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AU" sz="650" noProof="0" dirty="0">
                <a:solidFill>
                  <a:schemeClr val="bg1"/>
                </a:solidFill>
              </a:rPr>
              <a:t>Presentation title</a:t>
            </a:r>
            <a:br>
              <a:rPr lang="en-US" sz="650" noProof="0" dirty="0">
                <a:solidFill>
                  <a:schemeClr val="bg1"/>
                </a:solidFill>
              </a:rPr>
            </a:br>
            <a:r>
              <a:rPr lang="en-AU" sz="650" noProof="0" dirty="0">
                <a:solidFill>
                  <a:schemeClr val="bg1"/>
                </a:solidFill>
              </a:rPr>
              <a:t>[To edit, click View &gt; Slide Master &gt; Slide Master]</a:t>
            </a:r>
            <a:endParaRPr lang="en-AU"/>
          </a:p>
        </p:txBody>
      </p:sp>
      <p:sp>
        <p:nvSpPr>
          <p:cNvPr id="22" name="TextBox 21"/>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AU" sz="650" noProof="0" smtClean="0">
                <a:solidFill>
                  <a:schemeClr val="bg1"/>
                </a:solidFill>
              </a:rPr>
              <a:pPr marL="0" indent="0" algn="r">
                <a:spcBef>
                  <a:spcPts val="800"/>
                </a:spcBef>
                <a:buSzPct val="100000"/>
                <a:buFont typeface="Arial"/>
                <a:buNone/>
              </a:pPr>
              <a:t>‹#›</a:t>
            </a:fld>
            <a:endParaRPr lang="en-AU" sz="650" noProof="0" dirty="0">
              <a:solidFill>
                <a:schemeClr val="bg1"/>
              </a:solidFill>
            </a:endParaRPr>
          </a:p>
        </p:txBody>
      </p:sp>
      <p:sp>
        <p:nvSpPr>
          <p:cNvPr id="7" name="Copyright"/>
          <p:cNvSpPr/>
          <p:nvPr userDrawn="1"/>
        </p:nvSpPr>
        <p:spPr bwMode="gray">
          <a:xfrm>
            <a:off x="469900" y="6478743"/>
            <a:ext cx="2256183" cy="203202"/>
          </a:xfrm>
          <a:prstGeom prst="rect">
            <a:avLst/>
          </a:prstGeom>
          <a:noFill/>
          <a:ln w="19050" algn="ctr">
            <a:noFill/>
            <a:miter lim="800000"/>
            <a:headEnd/>
            <a:tailEnd/>
          </a:ln>
        </p:spPr>
        <p:txBody>
          <a:bodyPr wrap="square" lIns="0" tIns="0" rIns="0" bIns="0" rtlCol="0" anchor="t" anchorCtr="0"/>
          <a:lstStyle/>
          <a:p>
            <a:pPr algn="l">
              <a:lnSpc>
                <a:spcPct val="106000"/>
              </a:lnSpc>
              <a:buFont typeface="Wingdings 2" pitchFamily="18" charset="2"/>
              <a:buNone/>
            </a:pPr>
            <a:r>
              <a:rPr lang="en-AU" sz="650" b="0" noProof="0" dirty="0">
                <a:solidFill>
                  <a:schemeClr val="bg1"/>
                </a:solidFill>
              </a:rPr>
              <a:t>© 2019 Deloitte Consulting Pty Ltd. All rights reserved.</a:t>
            </a:r>
          </a:p>
        </p:txBody>
      </p:sp>
    </p:spTree>
    <p:extLst>
      <p:ext uri="{BB962C8B-B14F-4D97-AF65-F5344CB8AC3E}">
        <p14:creationId xmlns:p14="http://schemas.microsoft.com/office/powerpoint/2010/main" val="2546220378"/>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vider - Deloitte blue">
    <p:bg bwMode="gray">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69900" y="1705668"/>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AU" noProof="0"/>
              <a:t>Click to edit Master title style</a:t>
            </a:r>
            <a:endParaRPr lang="en-AU" noProof="0" dirty="0"/>
          </a:p>
        </p:txBody>
      </p:sp>
      <p:sp>
        <p:nvSpPr>
          <p:cNvPr id="3" name="Text Placeholder 2"/>
          <p:cNvSpPr>
            <a:spLocks noGrp="1"/>
          </p:cNvSpPr>
          <p:nvPr>
            <p:ph type="body" idx="1"/>
          </p:nvPr>
        </p:nvSpPr>
        <p:spPr bwMode="gray">
          <a:xfrm>
            <a:off x="469900" y="3429000"/>
            <a:ext cx="10418233" cy="1566532"/>
          </a:xfrm>
        </p:spPr>
        <p:txBody>
          <a:bodyPr lIns="0" tIns="0" rIns="0" bIns="0">
            <a:noAutofit/>
          </a:bodyPr>
          <a:lstStyle>
            <a:lvl1pPr marL="0" indent="0">
              <a:lnSpc>
                <a:spcPct val="95000"/>
              </a:lnSpc>
              <a:spcAft>
                <a:spcPts val="0"/>
              </a:spcAft>
              <a:buNone/>
              <a:defRPr sz="385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AU" noProof="0"/>
              <a:t>Click to edit Master text styles</a:t>
            </a:r>
            <a:endParaRPr lang="en-AU"/>
          </a:p>
        </p:txBody>
      </p:sp>
      <p:sp>
        <p:nvSpPr>
          <p:cNvPr id="7" name="TextBox 6"/>
          <p:cNvSpPr txBox="1"/>
          <p:nvPr userDrawn="1"/>
        </p:nvSpPr>
        <p:spPr>
          <a:xfrm>
            <a:off x="5825067" y="6477000"/>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AU" sz="650" noProof="0" dirty="0">
                <a:solidFill>
                  <a:schemeClr val="bg1"/>
                </a:solidFill>
              </a:rPr>
              <a:t>Presentation title</a:t>
            </a:r>
            <a:br>
              <a:rPr lang="en-US" sz="650" noProof="0" dirty="0">
                <a:solidFill>
                  <a:schemeClr val="bg1"/>
                </a:solidFill>
              </a:rPr>
            </a:br>
            <a:r>
              <a:rPr lang="en-AU" sz="650" noProof="0" dirty="0">
                <a:solidFill>
                  <a:schemeClr val="bg1"/>
                </a:solidFill>
              </a:rPr>
              <a:t>[To edit, click View &gt; Slide Master &gt; Slide Master]</a:t>
            </a:r>
            <a:endParaRPr lang="en-AU"/>
          </a:p>
        </p:txBody>
      </p:sp>
      <p:sp>
        <p:nvSpPr>
          <p:cNvPr id="9" name="TextBox 8"/>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AU" sz="650" noProof="0" smtClean="0">
                <a:solidFill>
                  <a:schemeClr val="bg1"/>
                </a:solidFill>
              </a:rPr>
              <a:pPr marL="0" indent="0" algn="r">
                <a:spcBef>
                  <a:spcPts val="800"/>
                </a:spcBef>
                <a:buSzPct val="100000"/>
                <a:buFont typeface="Arial"/>
                <a:buNone/>
              </a:pPr>
              <a:t>‹#›</a:t>
            </a:fld>
            <a:endParaRPr lang="en-AU" sz="650" noProof="0" dirty="0">
              <a:solidFill>
                <a:schemeClr val="bg1"/>
              </a:solidFill>
            </a:endParaRPr>
          </a:p>
        </p:txBody>
      </p:sp>
      <p:sp>
        <p:nvSpPr>
          <p:cNvPr id="10" name="Copyright"/>
          <p:cNvSpPr/>
          <p:nvPr userDrawn="1"/>
        </p:nvSpPr>
        <p:spPr bwMode="gray">
          <a:xfrm>
            <a:off x="469900" y="6478743"/>
            <a:ext cx="2256183" cy="203202"/>
          </a:xfrm>
          <a:prstGeom prst="rect">
            <a:avLst/>
          </a:prstGeom>
          <a:noFill/>
          <a:ln w="19050" algn="ctr">
            <a:noFill/>
            <a:miter lim="800000"/>
            <a:headEnd/>
            <a:tailEnd/>
          </a:ln>
        </p:spPr>
        <p:txBody>
          <a:bodyPr wrap="square" lIns="0" tIns="0" rIns="0" bIns="0" rtlCol="0" anchor="t" anchorCtr="0"/>
          <a:lstStyle/>
          <a:p>
            <a:pPr algn="l">
              <a:lnSpc>
                <a:spcPct val="106000"/>
              </a:lnSpc>
              <a:buFont typeface="Wingdings 2" pitchFamily="18" charset="2"/>
              <a:buNone/>
            </a:pPr>
            <a:r>
              <a:rPr lang="en-AU" sz="650" b="0" noProof="0" dirty="0">
                <a:solidFill>
                  <a:schemeClr val="bg1"/>
                </a:solidFill>
              </a:rPr>
              <a:t>© 2019 Deloitte Consulting Pty Ltd. All rights reserved.</a:t>
            </a:r>
          </a:p>
        </p:txBody>
      </p:sp>
    </p:spTree>
    <p:extLst>
      <p:ext uri="{BB962C8B-B14F-4D97-AF65-F5344CB8AC3E}">
        <p14:creationId xmlns:p14="http://schemas.microsoft.com/office/powerpoint/2010/main" val="2026007064"/>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Divider - Deloitte dark blue">
    <p:bg bwMode="gray">
      <p:bgPr>
        <a:solidFill>
          <a:schemeClr val="accent4"/>
        </a:solidFill>
        <a:effectLst/>
      </p:bgPr>
    </p:bg>
    <p:spTree>
      <p:nvGrpSpPr>
        <p:cNvPr id="1" name=""/>
        <p:cNvGrpSpPr/>
        <p:nvPr/>
      </p:nvGrpSpPr>
      <p:grpSpPr>
        <a:xfrm>
          <a:off x="0" y="0"/>
          <a:ext cx="0" cy="0"/>
          <a:chOff x="0" y="0"/>
          <a:chExt cx="0" cy="0"/>
        </a:xfrm>
      </p:grpSpPr>
      <p:sp>
        <p:nvSpPr>
          <p:cNvPr id="18" name="Title 1"/>
          <p:cNvSpPr>
            <a:spLocks noGrp="1"/>
          </p:cNvSpPr>
          <p:nvPr>
            <p:ph type="title"/>
          </p:nvPr>
        </p:nvSpPr>
        <p:spPr bwMode="gray">
          <a:xfrm>
            <a:off x="469900" y="1705668"/>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AU" noProof="0"/>
              <a:t>Click to edit Master title style</a:t>
            </a:r>
            <a:endParaRPr lang="en-AU" noProof="0" dirty="0"/>
          </a:p>
        </p:txBody>
      </p:sp>
      <p:sp>
        <p:nvSpPr>
          <p:cNvPr id="19" name="Text Placeholder 2"/>
          <p:cNvSpPr>
            <a:spLocks noGrp="1"/>
          </p:cNvSpPr>
          <p:nvPr>
            <p:ph type="body" idx="1"/>
          </p:nvPr>
        </p:nvSpPr>
        <p:spPr bwMode="gray">
          <a:xfrm>
            <a:off x="469900" y="3429000"/>
            <a:ext cx="10418233" cy="1566532"/>
          </a:xfrm>
        </p:spPr>
        <p:txBody>
          <a:bodyPr lIns="0" tIns="0" rIns="0" bIns="0">
            <a:noAutofit/>
          </a:bodyPr>
          <a:lstStyle>
            <a:lvl1pPr marL="0" indent="0">
              <a:lnSpc>
                <a:spcPct val="95000"/>
              </a:lnSpc>
              <a:spcAft>
                <a:spcPts val="0"/>
              </a:spcAft>
              <a:buNone/>
              <a:defRPr sz="385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AU" noProof="0"/>
              <a:t>Click to edit Master text styles</a:t>
            </a:r>
            <a:endParaRPr lang="en-AU"/>
          </a:p>
        </p:txBody>
      </p:sp>
      <p:sp>
        <p:nvSpPr>
          <p:cNvPr id="20" name="TextBox 19"/>
          <p:cNvSpPr txBox="1"/>
          <p:nvPr userDrawn="1"/>
        </p:nvSpPr>
        <p:spPr>
          <a:xfrm>
            <a:off x="5825067" y="6477000"/>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AU" sz="650" noProof="0" dirty="0">
                <a:solidFill>
                  <a:schemeClr val="bg1"/>
                </a:solidFill>
              </a:rPr>
              <a:t>Presentation title</a:t>
            </a:r>
            <a:br>
              <a:rPr lang="en-US" sz="650" noProof="0" dirty="0">
                <a:solidFill>
                  <a:schemeClr val="bg1"/>
                </a:solidFill>
              </a:rPr>
            </a:br>
            <a:r>
              <a:rPr lang="en-AU" sz="650" noProof="0" dirty="0">
                <a:solidFill>
                  <a:schemeClr val="bg1"/>
                </a:solidFill>
              </a:rPr>
              <a:t>[To edit, click View &gt; Slide Master &gt; Slide Master]</a:t>
            </a:r>
            <a:endParaRPr lang="en-AU"/>
          </a:p>
        </p:txBody>
      </p:sp>
      <p:sp>
        <p:nvSpPr>
          <p:cNvPr id="22" name="TextBox 21"/>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AU" sz="650" noProof="0" smtClean="0">
                <a:solidFill>
                  <a:schemeClr val="bg1"/>
                </a:solidFill>
              </a:rPr>
              <a:pPr marL="0" indent="0" algn="r">
                <a:spcBef>
                  <a:spcPts val="800"/>
                </a:spcBef>
                <a:buSzPct val="100000"/>
                <a:buFont typeface="Arial"/>
                <a:buNone/>
              </a:pPr>
              <a:t>‹#›</a:t>
            </a:fld>
            <a:endParaRPr lang="en-AU" sz="650" noProof="0" dirty="0">
              <a:solidFill>
                <a:schemeClr val="bg1"/>
              </a:solidFill>
            </a:endParaRPr>
          </a:p>
        </p:txBody>
      </p:sp>
      <p:sp>
        <p:nvSpPr>
          <p:cNvPr id="7" name="Copyright"/>
          <p:cNvSpPr/>
          <p:nvPr userDrawn="1"/>
        </p:nvSpPr>
        <p:spPr bwMode="gray">
          <a:xfrm>
            <a:off x="469900" y="6478743"/>
            <a:ext cx="2256183" cy="203202"/>
          </a:xfrm>
          <a:prstGeom prst="rect">
            <a:avLst/>
          </a:prstGeom>
          <a:noFill/>
          <a:ln w="19050" algn="ctr">
            <a:noFill/>
            <a:miter lim="800000"/>
            <a:headEnd/>
            <a:tailEnd/>
          </a:ln>
        </p:spPr>
        <p:txBody>
          <a:bodyPr wrap="square" lIns="0" tIns="0" rIns="0" bIns="0" rtlCol="0" anchor="t" anchorCtr="0"/>
          <a:lstStyle/>
          <a:p>
            <a:pPr algn="l">
              <a:lnSpc>
                <a:spcPct val="106000"/>
              </a:lnSpc>
              <a:buFont typeface="Wingdings 2" pitchFamily="18" charset="2"/>
              <a:buNone/>
            </a:pPr>
            <a:r>
              <a:rPr lang="en-AU" sz="650" b="0" noProof="0" dirty="0">
                <a:solidFill>
                  <a:schemeClr val="bg1"/>
                </a:solidFill>
              </a:rPr>
              <a:t>© 2019 Deloitte Consulting Pty Ltd. All rights reserved.</a:t>
            </a:r>
          </a:p>
        </p:txBody>
      </p:sp>
    </p:spTree>
    <p:extLst>
      <p:ext uri="{BB962C8B-B14F-4D97-AF65-F5344CB8AC3E}">
        <p14:creationId xmlns:p14="http://schemas.microsoft.com/office/powerpoint/2010/main" val="3638442792"/>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Divider - Deloitte black">
    <p:bg bwMode="gray">
      <p:bgPr>
        <a:solidFill>
          <a:schemeClr val="tx1"/>
        </a:solidFill>
        <a:effectLst/>
      </p:bgPr>
    </p:bg>
    <p:spTree>
      <p:nvGrpSpPr>
        <p:cNvPr id="1" name=""/>
        <p:cNvGrpSpPr/>
        <p:nvPr/>
      </p:nvGrpSpPr>
      <p:grpSpPr>
        <a:xfrm>
          <a:off x="0" y="0"/>
          <a:ext cx="0" cy="0"/>
          <a:chOff x="0" y="0"/>
          <a:chExt cx="0" cy="0"/>
        </a:xfrm>
      </p:grpSpPr>
      <p:sp>
        <p:nvSpPr>
          <p:cNvPr id="18" name="Title 1"/>
          <p:cNvSpPr>
            <a:spLocks noGrp="1"/>
          </p:cNvSpPr>
          <p:nvPr>
            <p:ph type="title"/>
          </p:nvPr>
        </p:nvSpPr>
        <p:spPr bwMode="gray">
          <a:xfrm>
            <a:off x="469900" y="1705668"/>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AU" noProof="0"/>
              <a:t>Click to edit Master title style</a:t>
            </a:r>
            <a:endParaRPr lang="en-AU" noProof="0" dirty="0"/>
          </a:p>
        </p:txBody>
      </p:sp>
      <p:sp>
        <p:nvSpPr>
          <p:cNvPr id="19" name="Text Placeholder 2"/>
          <p:cNvSpPr>
            <a:spLocks noGrp="1"/>
          </p:cNvSpPr>
          <p:nvPr>
            <p:ph type="body" idx="1"/>
          </p:nvPr>
        </p:nvSpPr>
        <p:spPr bwMode="gray">
          <a:xfrm>
            <a:off x="469900" y="3429000"/>
            <a:ext cx="10418233" cy="1566532"/>
          </a:xfrm>
        </p:spPr>
        <p:txBody>
          <a:bodyPr lIns="0" tIns="0" rIns="0" bIns="0">
            <a:noAutofit/>
          </a:bodyPr>
          <a:lstStyle>
            <a:lvl1pPr marL="0" indent="0">
              <a:lnSpc>
                <a:spcPct val="95000"/>
              </a:lnSpc>
              <a:spcAft>
                <a:spcPts val="0"/>
              </a:spcAft>
              <a:buNone/>
              <a:defRPr sz="385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AU" noProof="0"/>
              <a:t>Click to edit Master text styles</a:t>
            </a:r>
            <a:endParaRPr lang="en-AU"/>
          </a:p>
        </p:txBody>
      </p:sp>
      <p:sp>
        <p:nvSpPr>
          <p:cNvPr id="20" name="TextBox 19"/>
          <p:cNvSpPr txBox="1"/>
          <p:nvPr userDrawn="1"/>
        </p:nvSpPr>
        <p:spPr>
          <a:xfrm>
            <a:off x="5825067" y="6477000"/>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AU" sz="650" noProof="0" dirty="0">
                <a:solidFill>
                  <a:schemeClr val="bg1"/>
                </a:solidFill>
              </a:rPr>
              <a:t>Presentation title</a:t>
            </a:r>
            <a:br>
              <a:rPr lang="en-US" sz="650" noProof="0" dirty="0">
                <a:solidFill>
                  <a:schemeClr val="bg1"/>
                </a:solidFill>
              </a:rPr>
            </a:br>
            <a:r>
              <a:rPr lang="en-AU" sz="650" noProof="0" dirty="0">
                <a:solidFill>
                  <a:schemeClr val="bg1"/>
                </a:solidFill>
              </a:rPr>
              <a:t>[To edit, click View &gt; Slide Master &gt; Slide Master]</a:t>
            </a:r>
            <a:endParaRPr lang="en-AU"/>
          </a:p>
        </p:txBody>
      </p:sp>
      <p:sp>
        <p:nvSpPr>
          <p:cNvPr id="22" name="TextBox 21"/>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AU" sz="650" noProof="0" smtClean="0">
                <a:solidFill>
                  <a:schemeClr val="bg1"/>
                </a:solidFill>
              </a:rPr>
              <a:pPr marL="0" indent="0" algn="r">
                <a:spcBef>
                  <a:spcPts val="800"/>
                </a:spcBef>
                <a:buSzPct val="100000"/>
                <a:buFont typeface="Arial"/>
                <a:buNone/>
              </a:pPr>
              <a:t>‹#›</a:t>
            </a:fld>
            <a:endParaRPr lang="en-AU" sz="650" noProof="0" dirty="0">
              <a:solidFill>
                <a:schemeClr val="bg1"/>
              </a:solidFill>
            </a:endParaRPr>
          </a:p>
        </p:txBody>
      </p:sp>
      <p:sp>
        <p:nvSpPr>
          <p:cNvPr id="7" name="Copyright"/>
          <p:cNvSpPr/>
          <p:nvPr userDrawn="1"/>
        </p:nvSpPr>
        <p:spPr bwMode="gray">
          <a:xfrm>
            <a:off x="469900" y="6478743"/>
            <a:ext cx="2256183" cy="203202"/>
          </a:xfrm>
          <a:prstGeom prst="rect">
            <a:avLst/>
          </a:prstGeom>
          <a:noFill/>
          <a:ln w="19050" algn="ctr">
            <a:noFill/>
            <a:miter lim="800000"/>
            <a:headEnd/>
            <a:tailEnd/>
          </a:ln>
        </p:spPr>
        <p:txBody>
          <a:bodyPr wrap="square" lIns="0" tIns="0" rIns="0" bIns="0" rtlCol="0" anchor="t" anchorCtr="0"/>
          <a:lstStyle/>
          <a:p>
            <a:pPr algn="l">
              <a:lnSpc>
                <a:spcPct val="106000"/>
              </a:lnSpc>
              <a:buFont typeface="Wingdings 2" pitchFamily="18" charset="2"/>
              <a:buNone/>
            </a:pPr>
            <a:r>
              <a:rPr lang="en-AU" sz="650" b="0" noProof="0" dirty="0">
                <a:solidFill>
                  <a:schemeClr val="bg1"/>
                </a:solidFill>
              </a:rPr>
              <a:t>© 2019 Deloitte Consulting Pty Ltd. All rights reserved.</a:t>
            </a:r>
          </a:p>
        </p:txBody>
      </p:sp>
    </p:spTree>
    <p:extLst>
      <p:ext uri="{BB962C8B-B14F-4D97-AF65-F5344CB8AC3E}">
        <p14:creationId xmlns:p14="http://schemas.microsoft.com/office/powerpoint/2010/main" val="132317017"/>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oleObject" Target="../embeddings/oleObject1.bin"/><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tags" Target="../tags/tag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tags" Target="../tags/tag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43"/>
            </p:custDataLst>
          </p:nvPr>
        </p:nvGraphicFramePr>
        <p:xfrm>
          <a:off x="2119" y="1589"/>
          <a:ext cx="2116" cy="1587"/>
        </p:xfrm>
        <a:graphic>
          <a:graphicData uri="http://schemas.openxmlformats.org/presentationml/2006/ole">
            <mc:AlternateContent xmlns:mc="http://schemas.openxmlformats.org/markup-compatibility/2006">
              <mc:Choice xmlns:v="urn:schemas-microsoft-com:vml" Requires="v">
                <p:oleObj name="think-cell Slide" r:id="rId45" imgW="270" imgH="270" progId="TCLayout.ActiveDocument.1">
                  <p:embed/>
                </p:oleObj>
              </mc:Choice>
              <mc:Fallback>
                <p:oleObj name="think-cell Slide" r:id="rId45" imgW="270" imgH="270" progId="TCLayout.ActiveDocument.1">
                  <p:embed/>
                  <p:pic>
                    <p:nvPicPr>
                      <p:cNvPr id="4" name="Object 3" hidden="1"/>
                      <p:cNvPicPr/>
                      <p:nvPr/>
                    </p:nvPicPr>
                    <p:blipFill>
                      <a:blip r:embed="rId46"/>
                      <a:stretch>
                        <a:fillRect/>
                      </a:stretch>
                    </p:blipFill>
                    <p:spPr>
                      <a:xfrm>
                        <a:off x="2119" y="1589"/>
                        <a:ext cx="2116" cy="1587"/>
                      </a:xfrm>
                      <a:prstGeom prst="rect">
                        <a:avLst/>
                      </a:prstGeom>
                    </p:spPr>
                  </p:pic>
                </p:oleObj>
              </mc:Fallback>
            </mc:AlternateContent>
          </a:graphicData>
        </a:graphic>
      </p:graphicFrame>
      <p:sp>
        <p:nvSpPr>
          <p:cNvPr id="5" name="Rectangle 4" hidden="1"/>
          <p:cNvSpPr/>
          <p:nvPr userDrawn="1">
            <p:custDataLst>
              <p:tags r:id="rId44"/>
            </p:custDataLst>
          </p:nvPr>
        </p:nvSpPr>
        <p:spPr bwMode="gray">
          <a:xfrm>
            <a:off x="0" y="0"/>
            <a:ext cx="158750" cy="158750"/>
          </a:xfrm>
          <a:prstGeom prst="rect">
            <a:avLst/>
          </a:prstGeom>
          <a:solidFill>
            <a:schemeClr val="accent3"/>
          </a:solidFill>
          <a:ln w="19050" algn="ctr">
            <a:noFill/>
            <a:miter lim="800000"/>
            <a:headEnd/>
            <a:tailEnd/>
          </a:ln>
        </p:spPr>
        <p:txBody>
          <a:bodyPr wrap="none" lIns="0" tIns="0" rIns="0" bIns="0" rtlCol="0" anchor="ctr"/>
          <a:lstStyle/>
          <a:p>
            <a:pPr marL="0" lvl="0" indent="0" algn="ctr" eaLnBrk="1">
              <a:lnSpc>
                <a:spcPct val="100000"/>
              </a:lnSpc>
              <a:spcBef>
                <a:spcPct val="0"/>
              </a:spcBef>
              <a:spcAft>
                <a:spcPct val="0"/>
              </a:spcAft>
              <a:buFont typeface="Wingdings 2" pitchFamily="18" charset="2"/>
              <a:buNone/>
            </a:pPr>
            <a:endParaRPr lang="en-AU" sz="2000" b="0" i="0" baseline="0" dirty="0">
              <a:solidFill>
                <a:schemeClr val="bg1"/>
              </a:solidFill>
              <a:latin typeface="Verdana" panose="020B0604030504040204" pitchFamily="34" charset="0"/>
              <a:ea typeface="+mj-ea"/>
              <a:cs typeface="+mj-cs"/>
              <a:sym typeface="Verdana" panose="020B0604030504040204" pitchFamily="34" charset="0"/>
            </a:endParaRPr>
          </a:p>
        </p:txBody>
      </p:sp>
      <p:sp>
        <p:nvSpPr>
          <p:cNvPr id="2" name="Title Placeholder 1"/>
          <p:cNvSpPr>
            <a:spLocks noGrp="1"/>
          </p:cNvSpPr>
          <p:nvPr>
            <p:ph type="title"/>
          </p:nvPr>
        </p:nvSpPr>
        <p:spPr bwMode="gray">
          <a:xfrm>
            <a:off x="469900" y="402586"/>
            <a:ext cx="11252200" cy="692151"/>
          </a:xfrm>
          <a:prstGeom prst="rect">
            <a:avLst/>
          </a:prstGeom>
        </p:spPr>
        <p:txBody>
          <a:bodyPr vert="horz" lIns="0" tIns="0" rIns="0" bIns="0" rtlCol="0" anchor="t" anchorCtr="0">
            <a:noAutofit/>
          </a:bodyPr>
          <a:lstStyle/>
          <a:p>
            <a:r>
              <a:rPr lang="en-AU" noProof="0"/>
              <a:t>Click to edit Master title style</a:t>
            </a:r>
            <a:endParaRPr lang="en-AU" noProof="0" dirty="0"/>
          </a:p>
        </p:txBody>
      </p:sp>
      <p:sp>
        <p:nvSpPr>
          <p:cNvPr id="19" name="Text Placeholder 18"/>
          <p:cNvSpPr>
            <a:spLocks noGrp="1"/>
          </p:cNvSpPr>
          <p:nvPr>
            <p:ph type="body" idx="1"/>
          </p:nvPr>
        </p:nvSpPr>
        <p:spPr>
          <a:xfrm>
            <a:off x="469900" y="1665290"/>
            <a:ext cx="11252200" cy="4633911"/>
          </a:xfrm>
          <a:prstGeom prst="rect">
            <a:avLst/>
          </a:prstGeom>
        </p:spPr>
        <p:txBody>
          <a:bodyPr vert="horz" lIns="0" tIns="0" rIns="0" bIns="0" rtlCol="0">
            <a:noAutofit/>
          </a:body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0" name="TextBox 9"/>
          <p:cNvSpPr txBox="1"/>
          <p:nvPr userDrawn="1"/>
        </p:nvSpPr>
        <p:spPr>
          <a:xfrm>
            <a:off x="6336000" y="6476999"/>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AU" sz="650" noProof="0" dirty="0">
                <a:solidFill>
                  <a:schemeClr val="tx1"/>
                </a:solidFill>
              </a:rPr>
              <a:t>Presentation title</a:t>
            </a:r>
            <a:br>
              <a:rPr lang="en-US" sz="650" noProof="0" dirty="0">
                <a:solidFill>
                  <a:schemeClr val="tx1"/>
                </a:solidFill>
              </a:rPr>
            </a:br>
            <a:r>
              <a:rPr lang="en-AU" sz="650" noProof="0" dirty="0">
                <a:solidFill>
                  <a:schemeClr val="tx1"/>
                </a:solidFill>
              </a:rPr>
              <a:t>[To edit, click View &gt; Slide Master &gt; Slide Master]</a:t>
            </a:r>
            <a:endParaRPr lang="en-AU"/>
          </a:p>
        </p:txBody>
      </p:sp>
      <p:sp>
        <p:nvSpPr>
          <p:cNvPr id="12" name="TextBox 11"/>
          <p:cNvSpPr txBox="1"/>
          <p:nvPr userDrawn="1"/>
        </p:nvSpPr>
        <p:spPr>
          <a:xfrm>
            <a:off x="11410953"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AU" sz="650" noProof="0" smtClean="0">
                <a:solidFill>
                  <a:schemeClr val="tx1"/>
                </a:solidFill>
              </a:rPr>
              <a:pPr marL="0" indent="0" algn="r">
                <a:spcBef>
                  <a:spcPts val="800"/>
                </a:spcBef>
                <a:buSzPct val="100000"/>
                <a:buFont typeface="Arial"/>
                <a:buNone/>
              </a:pPr>
              <a:t>‹#›</a:t>
            </a:fld>
            <a:endParaRPr lang="en-AU" sz="650" noProof="0" dirty="0">
              <a:solidFill>
                <a:schemeClr val="tx1"/>
              </a:solidFill>
            </a:endParaRPr>
          </a:p>
        </p:txBody>
      </p:sp>
      <p:sp>
        <p:nvSpPr>
          <p:cNvPr id="8" name="Copyright"/>
          <p:cNvSpPr/>
          <p:nvPr userDrawn="1"/>
        </p:nvSpPr>
        <p:spPr bwMode="gray">
          <a:xfrm>
            <a:off x="469900" y="6478743"/>
            <a:ext cx="2256183" cy="203202"/>
          </a:xfrm>
          <a:prstGeom prst="rect">
            <a:avLst/>
          </a:prstGeom>
          <a:noFill/>
          <a:ln w="19050" algn="ctr">
            <a:noFill/>
            <a:miter lim="800000"/>
            <a:headEnd/>
            <a:tailEnd/>
          </a:ln>
        </p:spPr>
        <p:txBody>
          <a:bodyPr wrap="square" lIns="0" tIns="0" rIns="0" bIns="0" rtlCol="0" anchor="t" anchorCtr="0"/>
          <a:lstStyle/>
          <a:p>
            <a:pPr algn="l">
              <a:lnSpc>
                <a:spcPct val="106000"/>
              </a:lnSpc>
              <a:buFont typeface="Wingdings 2" pitchFamily="18" charset="2"/>
              <a:buNone/>
            </a:pPr>
            <a:r>
              <a:rPr lang="en-AU" sz="650" b="0" noProof="0" dirty="0">
                <a:solidFill>
                  <a:schemeClr val="tx1"/>
                </a:solidFill>
              </a:rPr>
              <a:t>© 2019 Deloitte Consulting Pty Ltd. All rights reserved.</a:t>
            </a:r>
          </a:p>
        </p:txBody>
      </p:sp>
      <p:sp>
        <p:nvSpPr>
          <p:cNvPr id="3" name="Date Placeholder 2"/>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C224F3-9A26-4C1E-848D-981E0363CCC6}" type="datetimeFigureOut">
              <a:rPr lang="en-AU" smtClean="0"/>
              <a:t>24/03/2021</a:t>
            </a:fld>
            <a:r>
              <a:rPr lang="en-AU"/>
              <a:t>19/02/2019</a:t>
            </a:r>
          </a:p>
        </p:txBody>
      </p:sp>
    </p:spTree>
    <p:extLst>
      <p:ext uri="{BB962C8B-B14F-4D97-AF65-F5344CB8AC3E}">
        <p14:creationId xmlns:p14="http://schemas.microsoft.com/office/powerpoint/2010/main" val="350450805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 id="2147483693" r:id="rId33"/>
    <p:sldLayoutId id="2147483694" r:id="rId34"/>
    <p:sldLayoutId id="2147483695" r:id="rId35"/>
    <p:sldLayoutId id="2147483696" r:id="rId36"/>
    <p:sldLayoutId id="2147483697" r:id="rId37"/>
    <p:sldLayoutId id="2147483698" r:id="rId38"/>
    <p:sldLayoutId id="2147483699" r:id="rId39"/>
    <p:sldLayoutId id="2147483700" r:id="rId40"/>
    <p:sldLayoutId id="2147483701" r:id="rId41"/>
  </p:sldLayoutIdLst>
  <p:transition>
    <p:fade/>
  </p:transition>
  <p:hf hdr="0" dt="0"/>
  <p:txStyles>
    <p:titleStyle>
      <a:lvl1pPr algn="l" defTabSz="1219170" rtl="0" eaLnBrk="1" latinLnBrk="0" hangingPunct="1">
        <a:spcBef>
          <a:spcPct val="0"/>
        </a:spcBef>
        <a:buNone/>
        <a:defRPr sz="2000" kern="1200">
          <a:solidFill>
            <a:schemeClr val="tx1"/>
          </a:solidFill>
          <a:latin typeface="+mj-lt"/>
          <a:ea typeface="+mj-ea"/>
          <a:cs typeface="+mj-cs"/>
        </a:defRPr>
      </a:lvl1pPr>
    </p:titleStyle>
    <p:bodyStyle>
      <a:lvl1pPr marL="0" indent="0" algn="l" defTabSz="1219170" rtl="0" eaLnBrk="1" latinLnBrk="0" hangingPunct="1">
        <a:spcBef>
          <a:spcPts val="0"/>
        </a:spcBef>
        <a:spcAft>
          <a:spcPts val="1333"/>
        </a:spcAft>
        <a:buSzPct val="100000"/>
        <a:buFont typeface="Arial" panose="020B0604020202020204" pitchFamily="34" charset="0"/>
        <a:buNone/>
        <a:defRPr sz="1200" b="0" kern="1200">
          <a:solidFill>
            <a:schemeClr val="tx1"/>
          </a:solidFill>
          <a:latin typeface="+mn-lt"/>
          <a:ea typeface="+mn-ea"/>
          <a:cs typeface="+mn-cs"/>
        </a:defRPr>
      </a:lvl1pPr>
      <a:lvl2pPr marL="0" indent="0" algn="l" defTabSz="1219170" rtl="0" eaLnBrk="1" latinLnBrk="0" hangingPunct="1">
        <a:spcBef>
          <a:spcPts val="0"/>
        </a:spcBef>
        <a:spcAft>
          <a:spcPts val="1333"/>
        </a:spcAft>
        <a:buClrTx/>
        <a:buSzPct val="100000"/>
        <a:buFont typeface="Arial"/>
        <a:buNone/>
        <a:defRPr lang="en-US" sz="1200" b="1" kern="1200" dirty="0" smtClean="0">
          <a:solidFill>
            <a:schemeClr val="tx1"/>
          </a:solidFill>
          <a:latin typeface="+mn-lt"/>
          <a:ea typeface="+mn-ea"/>
          <a:cs typeface="+mn-cs"/>
        </a:defRPr>
      </a:lvl2pPr>
      <a:lvl3pPr marL="235194" indent="-235194" algn="l" defTabSz="1219170" rtl="0" eaLnBrk="1" latinLnBrk="0" hangingPunct="1">
        <a:spcBef>
          <a:spcPts val="0"/>
        </a:spcBef>
        <a:spcAft>
          <a:spcPts val="1333"/>
        </a:spcAft>
        <a:buClrTx/>
        <a:buSzPct val="100000"/>
        <a:buFont typeface="Arial" panose="020B0604020202020204" pitchFamily="34" charset="0"/>
        <a:buChar char="•"/>
        <a:defRPr lang="en-US" sz="1200" kern="1200" dirty="0" smtClean="0">
          <a:solidFill>
            <a:schemeClr val="tx1"/>
          </a:solidFill>
          <a:latin typeface="+mn-lt"/>
          <a:ea typeface="+mn-ea"/>
          <a:cs typeface="+mn-cs"/>
        </a:defRPr>
      </a:lvl3pPr>
      <a:lvl4pPr marL="475188" indent="-235194" algn="l" defTabSz="1219170" rtl="0" eaLnBrk="1" latinLnBrk="0" hangingPunct="1">
        <a:spcBef>
          <a:spcPts val="0"/>
        </a:spcBef>
        <a:spcAft>
          <a:spcPts val="1333"/>
        </a:spcAft>
        <a:buClrTx/>
        <a:buSzPct val="100000"/>
        <a:buFont typeface="Verdana" panose="020B0604030504040204" pitchFamily="34" charset="0"/>
        <a:buChar char="−"/>
        <a:defRPr lang="en-US" sz="1200" kern="1200" baseline="0" dirty="0" smtClean="0">
          <a:solidFill>
            <a:schemeClr val="tx1"/>
          </a:solidFill>
          <a:latin typeface="+mn-lt"/>
          <a:ea typeface="+mn-ea"/>
          <a:cs typeface="+mn-cs"/>
        </a:defRPr>
      </a:lvl4pPr>
      <a:lvl5pPr marL="710382" indent="-235194" algn="l" defTabSz="1064657" rtl="0" eaLnBrk="1" latinLnBrk="0" hangingPunct="1">
        <a:spcBef>
          <a:spcPts val="0"/>
        </a:spcBef>
        <a:spcAft>
          <a:spcPts val="1333"/>
        </a:spcAft>
        <a:buClrTx/>
        <a:buSzPct val="100000"/>
        <a:buFont typeface="Verdana" panose="020B0604030504040204" pitchFamily="34" charset="0"/>
        <a:buChar char="−"/>
        <a:tabLst/>
        <a:defRPr lang="en-US" sz="1200" kern="1200" baseline="0" dirty="0" smtClean="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098">
          <p15:clr>
            <a:srgbClr val="F26B43"/>
          </p15:clr>
        </p15:guide>
        <p15:guide id="2" orient="horz" pos="2160">
          <p15:clr>
            <a:srgbClr val="F26B43"/>
          </p15:clr>
        </p15:guide>
        <p15:guide id="3" orient="horz" pos="3968">
          <p15:clr>
            <a:srgbClr val="F26B43"/>
          </p15:clr>
        </p15:guide>
        <p15:guide id="4" pos="296">
          <p15:clr>
            <a:srgbClr val="F26B43"/>
          </p15:clr>
        </p15:guide>
        <p15:guide id="5" pos="7384">
          <p15:clr>
            <a:srgbClr val="F26B43"/>
          </p15:clr>
        </p15:guide>
        <p15:guide id="6" orient="horz" pos="1071">
          <p15:clr>
            <a:srgbClr val="F26B43"/>
          </p15:clr>
        </p15:guide>
        <p15:guide id="7" orient="horz" pos="245">
          <p15:clr>
            <a:srgbClr val="F26B43"/>
          </p15:clr>
        </p15:guide>
        <p15:guide id="8" orient="horz" pos="4081">
          <p15:clr>
            <a:srgbClr val="F26B43"/>
          </p15:clr>
        </p15:guide>
        <p15:guide id="10" pos="4986">
          <p15:clr>
            <a:srgbClr val="F26B43"/>
          </p15:clr>
        </p15:guide>
        <p15:guide id="12" pos="1382">
          <p15:clr>
            <a:srgbClr val="F26B43"/>
          </p15:clr>
        </p15:guide>
        <p15:guide id="13" pos="1496">
          <p15:clr>
            <a:srgbClr val="F26B43"/>
          </p15:clr>
        </p15:guide>
        <p15:guide id="14" pos="2581">
          <p15:clr>
            <a:srgbClr val="F26B43"/>
          </p15:clr>
        </p15:guide>
        <p15:guide id="15" pos="2695">
          <p15:clr>
            <a:srgbClr val="F26B43"/>
          </p15:clr>
        </p15:guide>
        <p15:guide id="16" pos="6185">
          <p15:clr>
            <a:srgbClr val="F26B43"/>
          </p15:clr>
        </p15:guide>
        <p15:guide id="17" pos="3783">
          <p15:clr>
            <a:srgbClr val="F26B43"/>
          </p15:clr>
        </p15:guide>
        <p15:guide id="18" pos="3896">
          <p15:clr>
            <a:srgbClr val="F26B43"/>
          </p15:clr>
        </p15:guide>
        <p15:guide id="19" pos="3840">
          <p15:clr>
            <a:srgbClr val="F26B43"/>
          </p15:clr>
        </p15:guide>
        <p15:guide id="20" pos="6299">
          <p15:clr>
            <a:srgbClr val="F26B43"/>
          </p15:clr>
        </p15:guide>
        <p15:guide id="21" orient="horz" pos="1049">
          <p15:clr>
            <a:srgbClr val="F26B43"/>
          </p15:clr>
        </p15:guide>
        <p15:guide id="22" orient="horz" pos="641">
          <p15:clr>
            <a:srgbClr val="F26B43"/>
          </p15:clr>
        </p15:guide>
        <p15:guide id="23" orient="horz" pos="288">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4.xml"/><Relationship Id="rId4" Type="http://schemas.openxmlformats.org/officeDocument/2006/relationships/image" Target="../media/image7.png"/></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7.xml"/><Relationship Id="rId4" Type="http://schemas.openxmlformats.org/officeDocument/2006/relationships/image" Target="../media/image14.jpeg"/></Relationships>
</file>

<file path=ppt/slides/_rels/slide11.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0.xml"/><Relationship Id="rId1" Type="http://schemas.openxmlformats.org/officeDocument/2006/relationships/slideLayout" Target="../slideLayouts/slideLayout27.xml"/><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27.xml"/><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27.xml"/><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27.xml"/><Relationship Id="rId6" Type="http://schemas.openxmlformats.org/officeDocument/2006/relationships/image" Target="../media/image10.png"/><Relationship Id="rId5" Type="http://schemas.microsoft.com/office/2007/relationships/hdphoto" Target="../media/hdphoto2.wdp"/><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27.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27.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27.xml"/></Relationships>
</file>

<file path=ppt/slides/_rels/slide19.xml.rels><?xml version="1.0" encoding="UTF-8" standalone="yes"?>
<Relationships xmlns="http://schemas.openxmlformats.org/package/2006/relationships"><Relationship Id="rId3" Type="http://schemas.openxmlformats.org/officeDocument/2006/relationships/hyperlink" Target="http://www.evosysglobal.com/evocass-evosys-premium-cloud-service-support" TargetMode="External"/><Relationship Id="rId2" Type="http://schemas.openxmlformats.org/officeDocument/2006/relationships/notesSlide" Target="../notesSlides/notesSlide18.xml"/><Relationship Id="rId1" Type="http://schemas.openxmlformats.org/officeDocument/2006/relationships/slideLayout" Target="../slideLayouts/slideLayout27.xml"/><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7.xml"/><Relationship Id="rId5" Type="http://schemas.openxmlformats.org/officeDocument/2006/relationships/image" Target="../media/image10.png"/><Relationship Id="rId4" Type="http://schemas.openxmlformats.org/officeDocument/2006/relationships/image" Target="../media/image9.jpeg"/></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27.xml"/><Relationship Id="rId4" Type="http://schemas.microsoft.com/office/2007/relationships/hdphoto" Target="../media/hdphoto2.wdp"/></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41.xml"/><Relationship Id="rId1" Type="http://schemas.openxmlformats.org/officeDocument/2006/relationships/tags" Target="../tags/tag27.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7.xml"/><Relationship Id="rId7" Type="http://schemas.openxmlformats.org/officeDocument/2006/relationships/chart" Target="../charts/chart1.xml"/><Relationship Id="rId2" Type="http://schemas.openxmlformats.org/officeDocument/2006/relationships/tags" Target="../tags/tag6.xml"/><Relationship Id="rId1" Type="http://schemas.openxmlformats.org/officeDocument/2006/relationships/tags" Target="../tags/tag5.xml"/><Relationship Id="rId6" Type="http://schemas.openxmlformats.org/officeDocument/2006/relationships/image" Target="../media/image11.emf"/><Relationship Id="rId5" Type="http://schemas.openxmlformats.org/officeDocument/2006/relationships/oleObject" Target="../embeddings/oleObject2.bin"/><Relationship Id="rId4"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8" Type="http://schemas.openxmlformats.org/officeDocument/2006/relationships/tags" Target="../tags/tag14.xml"/><Relationship Id="rId13" Type="http://schemas.openxmlformats.org/officeDocument/2006/relationships/tags" Target="../tags/tag19.xml"/><Relationship Id="rId18" Type="http://schemas.openxmlformats.org/officeDocument/2006/relationships/tags" Target="../tags/tag24.xml"/><Relationship Id="rId3" Type="http://schemas.openxmlformats.org/officeDocument/2006/relationships/tags" Target="../tags/tag9.xml"/><Relationship Id="rId21" Type="http://schemas.openxmlformats.org/officeDocument/2006/relationships/slideLayout" Target="../slideLayouts/slideLayout33.xml"/><Relationship Id="rId7" Type="http://schemas.openxmlformats.org/officeDocument/2006/relationships/tags" Target="../tags/tag13.xml"/><Relationship Id="rId12" Type="http://schemas.openxmlformats.org/officeDocument/2006/relationships/tags" Target="../tags/tag18.xml"/><Relationship Id="rId17" Type="http://schemas.openxmlformats.org/officeDocument/2006/relationships/tags" Target="../tags/tag23.xml"/><Relationship Id="rId2" Type="http://schemas.openxmlformats.org/officeDocument/2006/relationships/tags" Target="../tags/tag8.xml"/><Relationship Id="rId16" Type="http://schemas.openxmlformats.org/officeDocument/2006/relationships/tags" Target="../tags/tag22.xml"/><Relationship Id="rId20" Type="http://schemas.openxmlformats.org/officeDocument/2006/relationships/tags" Target="../tags/tag26.xml"/><Relationship Id="rId1" Type="http://schemas.openxmlformats.org/officeDocument/2006/relationships/tags" Target="../tags/tag7.xml"/><Relationship Id="rId6" Type="http://schemas.openxmlformats.org/officeDocument/2006/relationships/tags" Target="../tags/tag12.xml"/><Relationship Id="rId11" Type="http://schemas.openxmlformats.org/officeDocument/2006/relationships/tags" Target="../tags/tag17.xml"/><Relationship Id="rId5" Type="http://schemas.openxmlformats.org/officeDocument/2006/relationships/tags" Target="../tags/tag11.xml"/><Relationship Id="rId15" Type="http://schemas.openxmlformats.org/officeDocument/2006/relationships/tags" Target="../tags/tag21.xml"/><Relationship Id="rId23" Type="http://schemas.openxmlformats.org/officeDocument/2006/relationships/image" Target="../media/image11.emf"/><Relationship Id="rId10" Type="http://schemas.openxmlformats.org/officeDocument/2006/relationships/tags" Target="../tags/tag16.xml"/><Relationship Id="rId19" Type="http://schemas.openxmlformats.org/officeDocument/2006/relationships/tags" Target="../tags/tag25.xml"/><Relationship Id="rId4" Type="http://schemas.openxmlformats.org/officeDocument/2006/relationships/tags" Target="../tags/tag10.xml"/><Relationship Id="rId9" Type="http://schemas.openxmlformats.org/officeDocument/2006/relationships/tags" Target="../tags/tag15.xml"/><Relationship Id="rId14" Type="http://schemas.openxmlformats.org/officeDocument/2006/relationships/tags" Target="../tags/tag20.xml"/><Relationship Id="rId22" Type="http://schemas.openxmlformats.org/officeDocument/2006/relationships/oleObject" Target="../embeddings/oleObject3.bin"/></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7.xml"/><Relationship Id="rId6" Type="http://schemas.microsoft.com/office/2007/relationships/hdphoto" Target="../media/hdphoto2.wdp"/><Relationship Id="rId5" Type="http://schemas.openxmlformats.org/officeDocument/2006/relationships/image" Target="../media/image13.png"/><Relationship Id="rId4" Type="http://schemas.microsoft.com/office/2007/relationships/hdphoto" Target="../media/hdphoto1.wdp"/></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7.xml"/><Relationship Id="rId6" Type="http://schemas.microsoft.com/office/2007/relationships/hdphoto" Target="../media/hdphoto2.wdp"/><Relationship Id="rId5" Type="http://schemas.openxmlformats.org/officeDocument/2006/relationships/image" Target="../media/image13.png"/><Relationship Id="rId4" Type="http://schemas.microsoft.com/office/2007/relationships/hdphoto" Target="../media/hdphoto1.wdp"/></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7.xml"/><Relationship Id="rId5" Type="http://schemas.microsoft.com/office/2007/relationships/hdphoto" Target="../media/hdphoto2.wdp"/><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8"/>
          <p:cNvPicPr>
            <a:picLocks noGrp="1" noChangeAspect="1"/>
          </p:cNvPicPr>
          <p:nvPr>
            <p:ph type="pic" sz="quarter" idx="11"/>
          </p:nvPr>
        </p:nvPicPr>
        <p:blipFill>
          <a:blip r:embed="rId4">
            <a:extLst>
              <a:ext uri="{28A0092B-C50C-407E-A947-70E740481C1C}">
                <a14:useLocalDpi xmlns:a14="http://schemas.microsoft.com/office/drawing/2010/main" val="0"/>
              </a:ext>
            </a:extLst>
          </a:blip>
          <a:srcRect l="15" r="15"/>
          <a:stretch>
            <a:fillRect/>
          </a:stretch>
        </p:blipFill>
        <p:spPr>
          <a:xfrm>
            <a:off x="6007707" y="698002"/>
            <a:ext cx="5400000" cy="5400000"/>
          </a:xfrm>
        </p:spPr>
      </p:pic>
      <p:sp>
        <p:nvSpPr>
          <p:cNvPr id="3" name="FLD_PresentationTitle"/>
          <p:cNvSpPr>
            <a:spLocks noGrp="1"/>
          </p:cNvSpPr>
          <p:nvPr>
            <p:ph type="title"/>
          </p:nvPr>
        </p:nvSpPr>
        <p:spPr>
          <a:xfrm>
            <a:off x="381606" y="5409562"/>
            <a:ext cx="8393847" cy="414893"/>
          </a:xfrm>
        </p:spPr>
        <p:txBody>
          <a:bodyPr/>
          <a:lstStyle/>
          <a:p>
            <a:r>
              <a:rPr lang="en-AU" dirty="0">
                <a:cs typeface="Segoe UI Light" panose="020B0502040204020203" pitchFamily="34" charset="0"/>
              </a:rPr>
              <a:t>Inside Sherpa – Digital Internship</a:t>
            </a:r>
          </a:p>
        </p:txBody>
      </p:sp>
      <p:sp>
        <p:nvSpPr>
          <p:cNvPr id="4" name="FLD_PresentationSubtitle"/>
          <p:cNvSpPr>
            <a:spLocks noGrp="1"/>
          </p:cNvSpPr>
          <p:nvPr>
            <p:ph type="subTitle" idx="1"/>
          </p:nvPr>
        </p:nvSpPr>
        <p:spPr>
          <a:xfrm>
            <a:off x="386906" y="5865058"/>
            <a:ext cx="8389345" cy="505645"/>
          </a:xfrm>
        </p:spPr>
        <p:txBody>
          <a:bodyPr/>
          <a:lstStyle/>
          <a:p>
            <a:r>
              <a:rPr lang="en-AU" dirty="0">
                <a:latin typeface="+mj-lt"/>
                <a:cs typeface="Segoe UI Light" panose="020B0502040204020203" pitchFamily="34" charset="0"/>
              </a:rPr>
              <a:t>Technology, Strategy &amp; Architecture – Technology Optimisation &amp; Delivery Module</a:t>
            </a:r>
          </a:p>
        </p:txBody>
      </p:sp>
    </p:spTree>
    <p:custDataLst>
      <p:tags r:id="rId1"/>
    </p:custDataLst>
    <p:extLst>
      <p:ext uri="{BB962C8B-B14F-4D97-AF65-F5344CB8AC3E}">
        <p14:creationId xmlns:p14="http://schemas.microsoft.com/office/powerpoint/2010/main" val="4268152539"/>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solidFill>
                  <a:schemeClr val="accent1">
                    <a:lumMod val="75000"/>
                  </a:schemeClr>
                </a:solidFill>
              </a:rPr>
              <a:t>Provider High Level Assessment</a:t>
            </a:r>
          </a:p>
        </p:txBody>
      </p:sp>
      <p:sp>
        <p:nvSpPr>
          <p:cNvPr id="25" name="Text Placeholder 24"/>
          <p:cNvSpPr>
            <a:spLocks noGrp="1"/>
          </p:cNvSpPr>
          <p:nvPr>
            <p:ph type="body" sz="quarter" idx="13"/>
          </p:nvPr>
        </p:nvSpPr>
        <p:spPr/>
        <p:txBody>
          <a:bodyPr/>
          <a:lstStyle/>
          <a:p>
            <a:r>
              <a:rPr lang="en-US" sz="1600" dirty="0"/>
              <a:t>High level assessment of available evidence and provider materials</a:t>
            </a:r>
          </a:p>
        </p:txBody>
      </p:sp>
      <p:graphicFrame>
        <p:nvGraphicFramePr>
          <p:cNvPr id="18" name="Table 17"/>
          <p:cNvGraphicFramePr>
            <a:graphicFrameLocks noGrp="1"/>
          </p:cNvGraphicFramePr>
          <p:nvPr/>
        </p:nvGraphicFramePr>
        <p:xfrm>
          <a:off x="1900236" y="1034300"/>
          <a:ext cx="8391528" cy="5417349"/>
        </p:xfrm>
        <a:graphic>
          <a:graphicData uri="http://schemas.openxmlformats.org/drawingml/2006/table">
            <a:tbl>
              <a:tblPr firstRow="1" bandRow="1">
                <a:tableStyleId>{073A0DAA-6AF3-43AB-8588-CEC1D06C72B9}</a:tableStyleId>
              </a:tblPr>
              <a:tblGrid>
                <a:gridCol w="1100874">
                  <a:extLst>
                    <a:ext uri="{9D8B030D-6E8A-4147-A177-3AD203B41FA5}">
                      <a16:colId xmlns:a16="http://schemas.microsoft.com/office/drawing/2014/main" val="20000"/>
                    </a:ext>
                  </a:extLst>
                </a:gridCol>
                <a:gridCol w="2233246">
                  <a:extLst>
                    <a:ext uri="{9D8B030D-6E8A-4147-A177-3AD203B41FA5}">
                      <a16:colId xmlns:a16="http://schemas.microsoft.com/office/drawing/2014/main" val="20001"/>
                    </a:ext>
                  </a:extLst>
                </a:gridCol>
                <a:gridCol w="5057408">
                  <a:extLst>
                    <a:ext uri="{9D8B030D-6E8A-4147-A177-3AD203B41FA5}">
                      <a16:colId xmlns:a16="http://schemas.microsoft.com/office/drawing/2014/main" val="20002"/>
                    </a:ext>
                  </a:extLst>
                </a:gridCol>
              </a:tblGrid>
              <a:tr h="225460">
                <a:tc>
                  <a:txBody>
                    <a:bodyPr/>
                    <a:lstStyle/>
                    <a:p>
                      <a:pPr algn="ctr"/>
                      <a:r>
                        <a:rPr lang="en-AU" sz="900" dirty="0">
                          <a:solidFill>
                            <a:schemeClr val="tx1"/>
                          </a:solidFill>
                          <a:latin typeface="Open Sans" panose="020B0606030504020204" pitchFamily="34" charset="0"/>
                          <a:ea typeface="Open Sans" panose="020B0606030504020204" pitchFamily="34" charset="0"/>
                          <a:cs typeface="Open Sans" panose="020B0606030504020204" pitchFamily="34" charset="0"/>
                        </a:rPr>
                        <a:t>Provider</a:t>
                      </a:r>
                    </a:p>
                  </a:txBody>
                  <a:tcPr marL="45720" marR="45720" anchor="ctr">
                    <a:lnB w="12700" cap="flat" cmpd="sng" algn="ctr">
                      <a:solidFill>
                        <a:schemeClr val="tx1"/>
                      </a:solidFill>
                      <a:prstDash val="solid"/>
                      <a:round/>
                      <a:headEnd type="none" w="med" len="med"/>
                      <a:tailEnd type="none" w="med" len="med"/>
                    </a:lnB>
                    <a:solidFill>
                      <a:schemeClr val="bg1"/>
                    </a:solidFill>
                  </a:tcPr>
                </a:tc>
                <a:tc>
                  <a:txBody>
                    <a:bodyPr/>
                    <a:lstStyle/>
                    <a:p>
                      <a:pPr algn="ctr"/>
                      <a:r>
                        <a:rPr lang="en-AU" sz="900" dirty="0">
                          <a:solidFill>
                            <a:schemeClr val="tx1"/>
                          </a:solidFill>
                          <a:latin typeface="Open Sans" panose="020B0606030504020204" pitchFamily="34" charset="0"/>
                          <a:ea typeface="Open Sans" panose="020B0606030504020204" pitchFamily="34" charset="0"/>
                          <a:cs typeface="Open Sans" panose="020B0606030504020204" pitchFamily="34" charset="0"/>
                        </a:rPr>
                        <a:t>Overview</a:t>
                      </a:r>
                    </a:p>
                  </a:txBody>
                  <a:tcPr marL="45720" marR="45720" anchor="ctr">
                    <a:lnB w="12700" cap="flat" cmpd="sng" algn="ctr">
                      <a:solidFill>
                        <a:schemeClr val="tx1"/>
                      </a:solidFill>
                      <a:prstDash val="solid"/>
                      <a:round/>
                      <a:headEnd type="none" w="med" len="med"/>
                      <a:tailEnd type="none" w="med" len="med"/>
                    </a:lnB>
                    <a:solidFill>
                      <a:schemeClr val="bg1"/>
                    </a:solidFill>
                  </a:tcPr>
                </a:tc>
                <a:tc>
                  <a:txBody>
                    <a:bodyPr/>
                    <a:lstStyle/>
                    <a:p>
                      <a:pPr algn="ctr"/>
                      <a:r>
                        <a:rPr lang="en-AU" sz="900" dirty="0">
                          <a:solidFill>
                            <a:schemeClr val="tx1"/>
                          </a:solidFill>
                          <a:latin typeface="Open Sans" panose="020B0606030504020204" pitchFamily="34" charset="0"/>
                          <a:ea typeface="Open Sans" panose="020B0606030504020204" pitchFamily="34" charset="0"/>
                          <a:cs typeface="Open Sans" panose="020B0606030504020204" pitchFamily="34" charset="0"/>
                        </a:rPr>
                        <a:t>Assessment</a:t>
                      </a:r>
                    </a:p>
                  </a:txBody>
                  <a:tcPr marL="45720" marR="45720" anchor="ctr">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2524997">
                <a:tc>
                  <a:txBody>
                    <a:bodyPr/>
                    <a:lstStyle/>
                    <a:p>
                      <a:pPr algn="ctr"/>
                      <a:endParaRPr lang="en-AU" sz="900" b="1" dirty="0">
                        <a:solidFill>
                          <a:schemeClr val="tx2"/>
                        </a:solidFill>
                        <a:latin typeface="Open Sans" panose="020B0606030504020204" pitchFamily="34" charset="0"/>
                        <a:ea typeface="Open Sans" panose="020B0606030504020204" pitchFamily="34" charset="0"/>
                        <a:cs typeface="Open Sans" panose="020B0606030504020204" pitchFamily="34" charset="0"/>
                      </a:endParaRPr>
                    </a:p>
                  </a:txBody>
                  <a:tcPr marL="45720" marR="4572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l" defTabSz="914400" rtl="0" eaLnBrk="1" latinLnBrk="0" hangingPunct="1"/>
                      <a:r>
                        <a:rPr lang="en-AU" sz="800" b="1" kern="1200" dirty="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rPr>
                        <a:t>Company Summary</a:t>
                      </a:r>
                    </a:p>
                    <a:p>
                      <a:r>
                        <a:rPr lang="en-AU" sz="800" kern="1200" baseline="0" dirty="0">
                          <a:solidFill>
                            <a:prstClr val="black"/>
                          </a:solidFill>
                          <a:latin typeface="Open Sans" panose="020B0606030504020204" pitchFamily="34" charset="0"/>
                          <a:ea typeface="Open Sans" panose="020B0606030504020204" pitchFamily="34" charset="0"/>
                          <a:cs typeface="Open Sans" panose="020B0606030504020204" pitchFamily="34" charset="0"/>
                        </a:rPr>
                        <a:t>NetSuite Australia Pty Ltd is a distributor of software products, specialising in cloud enterprise resource planning (ERP) and business management software. The global company has operations in the US, the UK, France, Hong Kong, Singapore and Japan, as well as Australia. In Australia it is based in Sydney, New South Wales, with a second office in Melbourne</a:t>
                      </a:r>
                    </a:p>
                    <a:p>
                      <a:endParaRPr lang="en-AU" sz="800" b="1" kern="1200" dirty="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endParaRPr>
                    </a:p>
                    <a:p>
                      <a:r>
                        <a:rPr lang="en-AU" sz="800" b="1" kern="1200" dirty="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rPr>
                        <a:t>Key Metrics </a:t>
                      </a:r>
                      <a:r>
                        <a:rPr lang="en-AU" sz="800" b="1" baseline="0" dirty="0">
                          <a:solidFill>
                            <a:schemeClr val="accent2"/>
                          </a:solidFill>
                          <a:latin typeface="Open Sans" panose="020B0606030504020204" pitchFamily="34" charset="0"/>
                          <a:ea typeface="Open Sans" panose="020B0606030504020204" pitchFamily="34" charset="0"/>
                          <a:cs typeface="Open Sans" panose="020B0606030504020204" pitchFamily="34" charset="0"/>
                        </a:rPr>
                        <a:t> </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b="1" kern="1200" dirty="0">
                          <a:solidFill>
                            <a:schemeClr val="tx2"/>
                          </a:solidFill>
                          <a:latin typeface="Open Sans" panose="020B0606030504020204" pitchFamily="34" charset="0"/>
                          <a:ea typeface="Open Sans" panose="020B0606030504020204" pitchFamily="34" charset="0"/>
                          <a:cs typeface="Open Sans" panose="020B0606030504020204" pitchFamily="34" charset="0"/>
                        </a:rPr>
                        <a:t>Key Services:</a:t>
                      </a:r>
                      <a:r>
                        <a:rPr lang="en-AU" sz="800" b="1" kern="1200" baseline="0" dirty="0">
                          <a:solidFill>
                            <a:schemeClr val="tx2"/>
                          </a:solidFill>
                          <a:latin typeface="Open Sans" panose="020B0606030504020204" pitchFamily="34" charset="0"/>
                          <a:ea typeface="Open Sans" panose="020B0606030504020204" pitchFamily="34" charset="0"/>
                          <a:cs typeface="Open Sans" panose="020B0606030504020204" pitchFamily="34" charset="0"/>
                        </a:rPr>
                        <a:t> </a:t>
                      </a:r>
                      <a:r>
                        <a:rPr lang="en-AU" sz="800" kern="1200" dirty="0">
                          <a:solidFill>
                            <a:schemeClr val="tx2"/>
                          </a:solidFill>
                          <a:latin typeface="Open Sans" panose="020B0606030504020204" pitchFamily="34" charset="0"/>
                          <a:ea typeface="Open Sans" panose="020B0606030504020204" pitchFamily="34" charset="0"/>
                          <a:cs typeface="Open Sans" panose="020B0606030504020204" pitchFamily="34" charset="0"/>
                        </a:rPr>
                        <a:t>Cloud ERP</a:t>
                      </a:r>
                    </a:p>
                    <a:p>
                      <a:pPr marL="85725" lvl="0" indent="-85725" defTabSz="957816">
                        <a:lnSpc>
                          <a:spcPct val="110000"/>
                        </a:lnSpc>
                        <a:spcAft>
                          <a:spcPts val="300"/>
                        </a:spcAft>
                        <a:buSzPct val="80000"/>
                        <a:buFont typeface="Arial" panose="020B0604020202020204" pitchFamily="34" charset="0"/>
                        <a:buChar char="•"/>
                        <a:tabLst>
                          <a:tab pos="85725" algn="l"/>
                        </a:tabLst>
                        <a:defRPr/>
                      </a:pPr>
                      <a:r>
                        <a:rPr lang="en-AU" sz="800" b="1" kern="1200" dirty="0">
                          <a:solidFill>
                            <a:schemeClr val="tx2"/>
                          </a:solidFill>
                          <a:latin typeface="Open Sans" panose="020B0606030504020204" pitchFamily="34" charset="0"/>
                          <a:ea typeface="Open Sans" panose="020B0606030504020204" pitchFamily="34" charset="0"/>
                          <a:cs typeface="Open Sans" panose="020B0606030504020204" pitchFamily="34" charset="0"/>
                        </a:rPr>
                        <a:t>Estimated Revenue</a:t>
                      </a:r>
                      <a:r>
                        <a:rPr lang="en-AU" sz="800" kern="1200" dirty="0">
                          <a:solidFill>
                            <a:schemeClr val="tx2"/>
                          </a:solidFill>
                          <a:latin typeface="Open Sans" panose="020B0606030504020204" pitchFamily="34" charset="0"/>
                          <a:ea typeface="Open Sans" panose="020B0606030504020204" pitchFamily="34" charset="0"/>
                          <a:cs typeface="Open Sans" panose="020B0606030504020204" pitchFamily="34" charset="0"/>
                        </a:rPr>
                        <a:t>: </a:t>
                      </a:r>
                      <a:r>
                        <a:rPr lang="en-AU" sz="800" dirty="0">
                          <a:solidFill>
                            <a:schemeClr val="tx2"/>
                          </a:solidFill>
                          <a:latin typeface="Open Sans" panose="020B0606030504020204" pitchFamily="34" charset="0"/>
                          <a:ea typeface="Open Sans" panose="020B0606030504020204" pitchFamily="34" charset="0"/>
                          <a:cs typeface="Open Sans" panose="020B0606030504020204" pitchFamily="34" charset="0"/>
                        </a:rPr>
                        <a:t>AU$43m (2016)</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b="1" kern="1200" dirty="0">
                          <a:solidFill>
                            <a:schemeClr val="tx2"/>
                          </a:solidFill>
                          <a:latin typeface="Open Sans" panose="020B0606030504020204" pitchFamily="34" charset="0"/>
                          <a:ea typeface="Open Sans" panose="020B0606030504020204" pitchFamily="34" charset="0"/>
                          <a:cs typeface="Open Sans" panose="020B0606030504020204" pitchFamily="34" charset="0"/>
                        </a:rPr>
                        <a:t>Sample of Clients:</a:t>
                      </a:r>
                      <a:r>
                        <a:rPr lang="en-AU" sz="800" b="1" kern="1200" baseline="0" dirty="0">
                          <a:solidFill>
                            <a:schemeClr val="tx2"/>
                          </a:solidFill>
                          <a:latin typeface="Open Sans" panose="020B0606030504020204" pitchFamily="34" charset="0"/>
                          <a:ea typeface="Open Sans" panose="020B0606030504020204" pitchFamily="34" charset="0"/>
                          <a:cs typeface="Open Sans" panose="020B0606030504020204" pitchFamily="34" charset="0"/>
                        </a:rPr>
                        <a:t> </a:t>
                      </a:r>
                      <a:r>
                        <a:rPr lang="en-AU" sz="800" kern="1200" dirty="0">
                          <a:solidFill>
                            <a:schemeClr val="tx2"/>
                          </a:solidFill>
                          <a:latin typeface="Open Sans" panose="020B0606030504020204" pitchFamily="34" charset="0"/>
                          <a:ea typeface="Open Sans" panose="020B0606030504020204" pitchFamily="34" charset="0"/>
                          <a:cs typeface="Open Sans" panose="020B0606030504020204" pitchFamily="34" charset="0"/>
                        </a:rPr>
                        <a:t>Transport Management Solution, ASICS (Replaced MYOB)</a:t>
                      </a:r>
                    </a:p>
                  </a:txBody>
                  <a:tcPr marL="45720" marR="4572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l" defTabSz="914400" rtl="0" eaLnBrk="1" fontAlgn="auto" latinLnBrk="0" hangingPunct="1">
                        <a:lnSpc>
                          <a:spcPct val="106000"/>
                        </a:lnSpc>
                        <a:spcBef>
                          <a:spcPts val="0"/>
                        </a:spcBef>
                        <a:spcAft>
                          <a:spcPts val="0"/>
                        </a:spcAft>
                        <a:buClrTx/>
                        <a:buSzPct val="80000"/>
                        <a:buFontTx/>
                        <a:buNone/>
                        <a:tabLst/>
                        <a:defRPr/>
                      </a:pPr>
                      <a:r>
                        <a:rPr lang="en-GB" sz="800" b="1" kern="1200" noProof="0" dirty="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rPr>
                        <a:t>Proven Experience</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GB" sz="800" kern="1200" noProof="0" dirty="0">
                          <a:solidFill>
                            <a:prstClr val="black"/>
                          </a:solidFill>
                          <a:latin typeface="Open Sans" panose="020B0606030504020204" pitchFamily="34" charset="0"/>
                          <a:ea typeface="Open Sans" panose="020B0606030504020204" pitchFamily="34" charset="0"/>
                          <a:cs typeface="Open Sans" panose="020B0606030504020204" pitchFamily="34" charset="0"/>
                        </a:rPr>
                        <a:t>Have a diverse client base across a number of recognisable brands replacing technologies such as Epicore, MYOB, Qucikbooks, SAGE etc. </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GB" sz="800" kern="1200" noProof="0" dirty="0">
                          <a:solidFill>
                            <a:prstClr val="black"/>
                          </a:solidFill>
                          <a:latin typeface="Open Sans" panose="020B0606030504020204" pitchFamily="34" charset="0"/>
                          <a:ea typeface="Open Sans" panose="020B0606030504020204" pitchFamily="34" charset="0"/>
                          <a:cs typeface="Open Sans" panose="020B0606030504020204" pitchFamily="34" charset="0"/>
                        </a:rPr>
                        <a:t>Strong</a:t>
                      </a:r>
                      <a:r>
                        <a:rPr lang="en-GB" sz="800" kern="1200" baseline="0" noProof="0" dirty="0">
                          <a:solidFill>
                            <a:prstClr val="black"/>
                          </a:solidFill>
                          <a:latin typeface="Open Sans" panose="020B0606030504020204" pitchFamily="34" charset="0"/>
                          <a:ea typeface="Open Sans" panose="020B0606030504020204" pitchFamily="34" charset="0"/>
                          <a:cs typeface="Open Sans" panose="020B0606030504020204" pitchFamily="34" charset="0"/>
                        </a:rPr>
                        <a:t> implementations across various industries such as Advertising, Education, Energy &amp; Utilities, Financial Services, Healthcare, IT services etc.</a:t>
                      </a:r>
                      <a:endParaRPr lang="en-GB" sz="800" kern="1200" noProof="0" dirty="0">
                        <a:solidFill>
                          <a:prstClr val="black"/>
                        </a:solidFill>
                        <a:latin typeface="Open Sans" panose="020B0606030504020204" pitchFamily="34" charset="0"/>
                        <a:ea typeface="Open Sans" panose="020B0606030504020204" pitchFamily="34" charset="0"/>
                        <a:cs typeface="Open Sans" panose="020B0606030504020204" pitchFamily="34" charset="0"/>
                      </a:endParaRP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dirty="0">
                          <a:solidFill>
                            <a:prstClr val="black"/>
                          </a:solidFill>
                          <a:latin typeface="Open Sans" panose="020B0606030504020204" pitchFamily="34" charset="0"/>
                          <a:ea typeface="Open Sans" panose="020B0606030504020204" pitchFamily="34" charset="0"/>
                          <a:cs typeface="Open Sans" panose="020B0606030504020204" pitchFamily="34" charset="0"/>
                        </a:rPr>
                        <a:t>NetSuite is the #1 choice for Australian midsize organisations to run their accounting/ERP, CRM and ecommerce applications in the cloud</a:t>
                      </a:r>
                    </a:p>
                    <a:p>
                      <a:pPr marL="0" marR="0" lvl="0" indent="0" algn="l" defTabSz="957816" rtl="0" eaLnBrk="1" fontAlgn="auto" latinLnBrk="0" hangingPunct="1">
                        <a:lnSpc>
                          <a:spcPct val="110000"/>
                        </a:lnSpc>
                        <a:spcBef>
                          <a:spcPts val="0"/>
                        </a:spcBef>
                        <a:spcAft>
                          <a:spcPts val="300"/>
                        </a:spcAft>
                        <a:buClrTx/>
                        <a:buSzPct val="80000"/>
                        <a:buFont typeface="Arial" panose="020B0604020202020204" pitchFamily="34" charset="0"/>
                        <a:buNone/>
                        <a:tabLst>
                          <a:tab pos="85725" algn="l"/>
                        </a:tabLst>
                        <a:defRPr/>
                      </a:pPr>
                      <a:endParaRPr lang="en-AU" sz="800" kern="1200" dirty="0">
                        <a:solidFill>
                          <a:prstClr val="black"/>
                        </a:solidFill>
                        <a:latin typeface="Open Sans" panose="020B0606030504020204" pitchFamily="34" charset="0"/>
                        <a:ea typeface="Open Sans" panose="020B0606030504020204" pitchFamily="34" charset="0"/>
                        <a:cs typeface="Open Sans" panose="020B0606030504020204" pitchFamily="34" charset="0"/>
                      </a:endParaRPr>
                    </a:p>
                    <a:p>
                      <a:pPr marL="0" marR="0" lvl="0" indent="0" algn="l" defTabSz="914400" rtl="0" eaLnBrk="1" fontAlgn="auto" latinLnBrk="0" hangingPunct="1">
                        <a:lnSpc>
                          <a:spcPct val="106000"/>
                        </a:lnSpc>
                        <a:spcBef>
                          <a:spcPts val="0"/>
                        </a:spcBef>
                        <a:spcAft>
                          <a:spcPts val="0"/>
                        </a:spcAft>
                        <a:buClrTx/>
                        <a:buSzPct val="80000"/>
                        <a:buFontTx/>
                        <a:buNone/>
                        <a:tabLst/>
                        <a:defRPr/>
                      </a:pPr>
                      <a:r>
                        <a:rPr lang="en-GB" sz="800" b="1" kern="1200" noProof="0" dirty="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rPr>
                        <a:t>Vision,</a:t>
                      </a:r>
                      <a:r>
                        <a:rPr lang="en-GB" sz="800" b="1" kern="1200" baseline="0" noProof="0" dirty="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rPr>
                        <a:t> Technology and Innovation</a:t>
                      </a:r>
                      <a:endParaRPr lang="en-GB" sz="800" b="1" kern="1200" noProof="0" dirty="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endParaRP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dirty="0">
                          <a:solidFill>
                            <a:prstClr val="black"/>
                          </a:solidFill>
                          <a:latin typeface="Open Sans" panose="020B0606030504020204" pitchFamily="34" charset="0"/>
                          <a:ea typeface="Open Sans" panose="020B0606030504020204" pitchFamily="34" charset="0"/>
                          <a:cs typeface="Open Sans" panose="020B0606030504020204" pitchFamily="34" charset="0"/>
                        </a:rPr>
                        <a:t>In 1998, NetSuite pioneered the Cloud Computing revolution, establishing the world’s first company dedicated to delivering business applications over the Internet</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dirty="0">
                          <a:solidFill>
                            <a:prstClr val="black"/>
                          </a:solidFill>
                          <a:latin typeface="Open Sans" panose="020B0606030504020204" pitchFamily="34" charset="0"/>
                          <a:ea typeface="Open Sans" panose="020B0606030504020204" pitchFamily="34" charset="0"/>
                          <a:cs typeface="Open Sans" panose="020B0606030504020204" pitchFamily="34" charset="0"/>
                        </a:rPr>
                        <a:t>In June 2014,</a:t>
                      </a:r>
                      <a:r>
                        <a:rPr lang="en-AU" sz="800" kern="1200" baseline="0" dirty="0">
                          <a:solidFill>
                            <a:prstClr val="black"/>
                          </a:solidFill>
                          <a:latin typeface="Open Sans" panose="020B0606030504020204" pitchFamily="34" charset="0"/>
                          <a:ea typeface="Open Sans" panose="020B0606030504020204" pitchFamily="34" charset="0"/>
                          <a:cs typeface="Open Sans" panose="020B0606030504020204" pitchFamily="34" charset="0"/>
                        </a:rPr>
                        <a:t> Made the </a:t>
                      </a:r>
                      <a:r>
                        <a:rPr lang="en-AU" sz="800" kern="1200" dirty="0">
                          <a:solidFill>
                            <a:prstClr val="black"/>
                          </a:solidFill>
                          <a:latin typeface="Open Sans" panose="020B0606030504020204" pitchFamily="34" charset="0"/>
                          <a:ea typeface="Open Sans" panose="020B0606030504020204" pitchFamily="34" charset="0"/>
                          <a:cs typeface="Open Sans" panose="020B0606030504020204" pitchFamily="34" charset="0"/>
                        </a:rPr>
                        <a:t>Forbes magazine's list of Most Innovative Growth Companies</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baseline="0" noProof="0" dirty="0">
                          <a:solidFill>
                            <a:prstClr val="black"/>
                          </a:solidFill>
                          <a:latin typeface="Open Sans" panose="020B0606030504020204" pitchFamily="34" charset="0"/>
                          <a:ea typeface="Open Sans" panose="020B0606030504020204" pitchFamily="34" charset="0"/>
                          <a:cs typeface="Open Sans" panose="020B0606030504020204" pitchFamily="34" charset="0"/>
                        </a:rPr>
                        <a:t>Heavy investment by Oracle towards NetSuite's product engineering and distribution</a:t>
                      </a:r>
                      <a:endParaRPr lang="en-GB" sz="800" kern="1200" noProof="0" dirty="0">
                        <a:solidFill>
                          <a:prstClr val="black"/>
                        </a:solidFill>
                        <a:latin typeface="Open Sans" panose="020B0606030504020204" pitchFamily="34" charset="0"/>
                        <a:ea typeface="Open Sans" panose="020B0606030504020204" pitchFamily="34" charset="0"/>
                        <a:cs typeface="Open Sans" panose="020B0606030504020204" pitchFamily="34" charset="0"/>
                      </a:endParaRPr>
                    </a:p>
                  </a:txBody>
                  <a:tcPr marL="45720" marR="4572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2663752">
                <a:tc>
                  <a:txBody>
                    <a:bodyPr/>
                    <a:lstStyle/>
                    <a:p>
                      <a:pPr algn="ctr"/>
                      <a:endParaRPr lang="en-AU" sz="900" b="1" dirty="0">
                        <a:solidFill>
                          <a:schemeClr val="tx2"/>
                        </a:solidFill>
                        <a:latin typeface="Open Sans" panose="020B0606030504020204" pitchFamily="34" charset="0"/>
                        <a:ea typeface="Open Sans" panose="020B0606030504020204" pitchFamily="34" charset="0"/>
                        <a:cs typeface="Open Sans" panose="020B0606030504020204" pitchFamily="34" charset="0"/>
                      </a:endParaRPr>
                    </a:p>
                  </a:txBody>
                  <a:tcPr marL="45720" marR="4572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AU" sz="800" b="1" kern="1200" dirty="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rPr>
                        <a:t>Company Summary</a:t>
                      </a:r>
                    </a:p>
                    <a:p>
                      <a:r>
                        <a:rPr lang="en-AU" sz="800" kern="1200" baseline="0" dirty="0">
                          <a:solidFill>
                            <a:prstClr val="black"/>
                          </a:solidFill>
                          <a:latin typeface="Open Sans" panose="020B0606030504020204" pitchFamily="34" charset="0"/>
                          <a:ea typeface="Open Sans" panose="020B0606030504020204" pitchFamily="34" charset="0"/>
                          <a:cs typeface="Open Sans" panose="020B0606030504020204" pitchFamily="34" charset="0"/>
                        </a:rPr>
                        <a:t>Sage Software Australia Pty Ltd (formerly MicrOpay Pty Limited), is a wholly-owned subsidiary of SAGE AUSTRALIA HOLDINGS PTY LTD and ultimately owned by the UK-based The Sage Group plc. The group is based in the Sydney suburb of Chatswood, New South Wales, and has offices in South Australia, Queensland, Western Australia and Victoria.</a:t>
                      </a:r>
                    </a:p>
                    <a:p>
                      <a:endParaRPr lang="en-AU" sz="800" kern="1200" baseline="0" dirty="0">
                        <a:solidFill>
                          <a:prstClr val="black"/>
                        </a:solidFill>
                        <a:latin typeface="Open Sans" panose="020B0606030504020204" pitchFamily="34" charset="0"/>
                        <a:ea typeface="Open Sans" panose="020B0606030504020204" pitchFamily="34" charset="0"/>
                        <a:cs typeface="Open Sans" panose="020B0606030504020204" pitchFamily="34" charset="0"/>
                      </a:endParaRPr>
                    </a:p>
                    <a:p>
                      <a:r>
                        <a:rPr lang="en-AU" sz="800" b="1" kern="1200" dirty="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rPr>
                        <a:t>Key Metrics </a:t>
                      </a:r>
                      <a:endParaRPr lang="en-AU" sz="800" b="1" baseline="0" dirty="0">
                        <a:solidFill>
                          <a:schemeClr val="accent2"/>
                        </a:solidFill>
                        <a:latin typeface="Open Sans" panose="020B0606030504020204" pitchFamily="34" charset="0"/>
                        <a:ea typeface="Open Sans" panose="020B0606030504020204" pitchFamily="34" charset="0"/>
                        <a:cs typeface="Open Sans" panose="020B0606030504020204" pitchFamily="34" charset="0"/>
                      </a:endParaRP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b="1" kern="1200" dirty="0">
                          <a:solidFill>
                            <a:schemeClr val="tx2"/>
                          </a:solidFill>
                          <a:latin typeface="Open Sans" panose="020B0606030504020204" pitchFamily="34" charset="0"/>
                          <a:ea typeface="Open Sans" panose="020B0606030504020204" pitchFamily="34" charset="0"/>
                          <a:cs typeface="Open Sans" panose="020B0606030504020204" pitchFamily="34" charset="0"/>
                        </a:rPr>
                        <a:t>Key Services:</a:t>
                      </a:r>
                      <a:r>
                        <a:rPr lang="en-AU" sz="800" b="1" kern="1200" baseline="0" dirty="0">
                          <a:solidFill>
                            <a:schemeClr val="tx2"/>
                          </a:solidFill>
                          <a:latin typeface="Open Sans" panose="020B0606030504020204" pitchFamily="34" charset="0"/>
                          <a:ea typeface="Open Sans" panose="020B0606030504020204" pitchFamily="34" charset="0"/>
                          <a:cs typeface="Open Sans" panose="020B0606030504020204" pitchFamily="34" charset="0"/>
                        </a:rPr>
                        <a:t> </a:t>
                      </a:r>
                      <a:r>
                        <a:rPr lang="en-AU" sz="800" kern="1200" dirty="0">
                          <a:solidFill>
                            <a:schemeClr val="tx2"/>
                          </a:solidFill>
                          <a:latin typeface="Open Sans" panose="020B0606030504020204" pitchFamily="34" charset="0"/>
                          <a:ea typeface="Open Sans" panose="020B0606030504020204" pitchFamily="34" charset="0"/>
                          <a:cs typeface="Open Sans" panose="020B0606030504020204" pitchFamily="34" charset="0"/>
                        </a:rPr>
                        <a:t>Cloud Accounting and Business Management Applications</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b="1" kern="1200" dirty="0">
                          <a:solidFill>
                            <a:schemeClr val="tx2"/>
                          </a:solidFill>
                          <a:latin typeface="Open Sans" panose="020B0606030504020204" pitchFamily="34" charset="0"/>
                          <a:ea typeface="Open Sans" panose="020B0606030504020204" pitchFamily="34" charset="0"/>
                          <a:cs typeface="Open Sans" panose="020B0606030504020204" pitchFamily="34" charset="0"/>
                        </a:rPr>
                        <a:t>Estimated Revenue</a:t>
                      </a:r>
                      <a:r>
                        <a:rPr lang="en-AU" sz="800" kern="1200" dirty="0">
                          <a:solidFill>
                            <a:schemeClr val="tx2"/>
                          </a:solidFill>
                          <a:latin typeface="Open Sans" panose="020B0606030504020204" pitchFamily="34" charset="0"/>
                          <a:ea typeface="Open Sans" panose="020B0606030504020204" pitchFamily="34" charset="0"/>
                          <a:cs typeface="Open Sans" panose="020B0606030504020204" pitchFamily="34" charset="0"/>
                        </a:rPr>
                        <a:t>: AU$33m</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b="1" kern="1200" dirty="0">
                          <a:solidFill>
                            <a:schemeClr val="tx2"/>
                          </a:solidFill>
                          <a:latin typeface="Open Sans" panose="020B0606030504020204" pitchFamily="34" charset="0"/>
                          <a:ea typeface="Open Sans" panose="020B0606030504020204" pitchFamily="34" charset="0"/>
                          <a:cs typeface="Open Sans" panose="020B0606030504020204" pitchFamily="34" charset="0"/>
                        </a:rPr>
                        <a:t>Sample of Clients</a:t>
                      </a:r>
                      <a:r>
                        <a:rPr lang="en-AU" sz="800" kern="1200" dirty="0">
                          <a:solidFill>
                            <a:schemeClr val="tx2"/>
                          </a:solidFill>
                          <a:latin typeface="Open Sans" panose="020B0606030504020204" pitchFamily="34" charset="0"/>
                          <a:ea typeface="Open Sans" panose="020B0606030504020204" pitchFamily="34" charset="0"/>
                          <a:cs typeface="Open Sans" panose="020B0606030504020204" pitchFamily="34" charset="0"/>
                        </a:rPr>
                        <a:t>: Only 1 client in Australia</a:t>
                      </a:r>
                    </a:p>
                  </a:txBody>
                  <a:tcPr marL="45720" marR="4572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l" defTabSz="914400" rtl="0" eaLnBrk="1" fontAlgn="auto" latinLnBrk="0" hangingPunct="1">
                        <a:lnSpc>
                          <a:spcPct val="106000"/>
                        </a:lnSpc>
                        <a:spcBef>
                          <a:spcPts val="0"/>
                        </a:spcBef>
                        <a:spcAft>
                          <a:spcPts val="0"/>
                        </a:spcAft>
                        <a:buClrTx/>
                        <a:buSzPct val="80000"/>
                        <a:buFontTx/>
                        <a:buNone/>
                        <a:tabLst/>
                        <a:defRPr/>
                      </a:pPr>
                      <a:r>
                        <a:rPr lang="en-GB" sz="800" b="1" kern="1200" noProof="0" dirty="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rPr>
                        <a:t>Proven Experience</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GB" sz="800" kern="1200" noProof="0" dirty="0">
                          <a:solidFill>
                            <a:prstClr val="black"/>
                          </a:solidFill>
                          <a:latin typeface="Open Sans" panose="020B0606030504020204" pitchFamily="34" charset="0"/>
                          <a:ea typeface="Open Sans" panose="020B0606030504020204" pitchFamily="34" charset="0"/>
                          <a:cs typeface="Open Sans" panose="020B0606030504020204" pitchFamily="34" charset="0"/>
                        </a:rPr>
                        <a:t>Offers a choice of solutions </a:t>
                      </a:r>
                      <a:r>
                        <a:rPr lang="en-AU" sz="800" kern="1200" dirty="0">
                          <a:solidFill>
                            <a:prstClr val="black"/>
                          </a:solidFill>
                          <a:latin typeface="Open Sans" panose="020B0606030504020204" pitchFamily="34" charset="0"/>
                          <a:ea typeface="Open Sans" panose="020B0606030504020204" pitchFamily="34" charset="0"/>
                          <a:cs typeface="Open Sans" panose="020B0606030504020204" pitchFamily="34" charset="0"/>
                        </a:rPr>
                        <a:t>from Enterprise Resource Planning (ERP), Customer Relationship Management (CRM), Payroll and Human Resources (HR) to Accounting Practice Management software</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baseline="0" noProof="0" dirty="0">
                          <a:solidFill>
                            <a:prstClr val="black"/>
                          </a:solidFill>
                          <a:latin typeface="Open Sans" panose="020B0606030504020204" pitchFamily="34" charset="0"/>
                          <a:ea typeface="Open Sans" panose="020B0606030504020204" pitchFamily="34" charset="0"/>
                          <a:cs typeface="Open Sans" panose="020B0606030504020204" pitchFamily="34" charset="0"/>
                        </a:rPr>
                        <a:t>For Small and Mid-Market organisations Sage offers Sage Live Business Management Solution</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baseline="0" dirty="0">
                          <a:solidFill>
                            <a:prstClr val="black"/>
                          </a:solidFill>
                          <a:latin typeface="Open Sans" panose="020B0606030504020204" pitchFamily="34" charset="0"/>
                          <a:ea typeface="Open Sans" panose="020B0606030504020204" pitchFamily="34" charset="0"/>
                          <a:cs typeface="Open Sans" panose="020B0606030504020204" pitchFamily="34" charset="0"/>
                        </a:rPr>
                        <a:t>Sage Live is a powerful, customisable, and cost-effective cloud accounting solution. It is built on the Salesforce App Cloud and can be managed on multiple locations, languages, business units, and currencies</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baseline="0" noProof="0" dirty="0">
                          <a:solidFill>
                            <a:prstClr val="black"/>
                          </a:solidFill>
                          <a:latin typeface="Open Sans" panose="020B0606030504020204" pitchFamily="34" charset="0"/>
                          <a:ea typeface="Open Sans" panose="020B0606030504020204" pitchFamily="34" charset="0"/>
                          <a:cs typeface="Open Sans" panose="020B0606030504020204" pitchFamily="34" charset="0"/>
                        </a:rPr>
                        <a:t>Over 700 Sage Live clients globally, however the product has only been recently launched in the Australian Market. </a:t>
                      </a:r>
                    </a:p>
                    <a:p>
                      <a:pPr marL="0" marR="0" lvl="0" indent="0" algn="l" defTabSz="914400" rtl="0" eaLnBrk="1" fontAlgn="auto" latinLnBrk="0" hangingPunct="1">
                        <a:lnSpc>
                          <a:spcPct val="106000"/>
                        </a:lnSpc>
                        <a:spcBef>
                          <a:spcPts val="0"/>
                        </a:spcBef>
                        <a:spcAft>
                          <a:spcPts val="0"/>
                        </a:spcAft>
                        <a:buClrTx/>
                        <a:buSzPct val="80000"/>
                        <a:buFontTx/>
                        <a:buNone/>
                        <a:tabLst/>
                        <a:defRPr/>
                      </a:pPr>
                      <a:endParaRPr lang="en-GB" sz="800" b="1" kern="1200" noProof="0" dirty="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endParaRPr>
                    </a:p>
                    <a:p>
                      <a:pPr marL="0" marR="0" lvl="0" indent="0" algn="l" defTabSz="914400" rtl="0" eaLnBrk="1" fontAlgn="auto" latinLnBrk="0" hangingPunct="1">
                        <a:lnSpc>
                          <a:spcPct val="106000"/>
                        </a:lnSpc>
                        <a:spcBef>
                          <a:spcPts val="0"/>
                        </a:spcBef>
                        <a:spcAft>
                          <a:spcPts val="0"/>
                        </a:spcAft>
                        <a:buClrTx/>
                        <a:buSzPct val="80000"/>
                        <a:buFontTx/>
                        <a:buNone/>
                        <a:tabLst/>
                        <a:defRPr/>
                      </a:pPr>
                      <a:r>
                        <a:rPr lang="en-GB" sz="800" b="1" kern="1200" noProof="0" dirty="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rPr>
                        <a:t>Vision,</a:t>
                      </a:r>
                      <a:r>
                        <a:rPr lang="en-GB" sz="800" b="1" kern="1200" baseline="0" noProof="0" dirty="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rPr>
                        <a:t> Technology and Innovation</a:t>
                      </a:r>
                      <a:endParaRPr lang="en-GB" sz="800" b="1" kern="1200" noProof="0" dirty="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endParaRP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baseline="0" dirty="0">
                          <a:solidFill>
                            <a:prstClr val="black"/>
                          </a:solidFill>
                          <a:latin typeface="Open Sans" panose="020B0606030504020204" pitchFamily="34" charset="0"/>
                          <a:ea typeface="Open Sans" panose="020B0606030504020204" pitchFamily="34" charset="0"/>
                          <a:cs typeface="Open Sans" panose="020B0606030504020204" pitchFamily="34" charset="0"/>
                        </a:rPr>
                        <a:t>Sage Live brings together two global leaders in modern technology: Sage, the champion of growing business, and Salesforce1™, the leading cloud-business platform</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endParaRPr lang="en-AU" sz="800" kern="1200" baseline="0" dirty="0">
                        <a:solidFill>
                          <a:prstClr val="black"/>
                        </a:solidFill>
                        <a:latin typeface="Open Sans" panose="020B0606030504020204" pitchFamily="34" charset="0"/>
                        <a:ea typeface="Open Sans" panose="020B0606030504020204" pitchFamily="34" charset="0"/>
                        <a:cs typeface="Open Sans" panose="020B0606030504020204" pitchFamily="34" charset="0"/>
                      </a:endParaRPr>
                    </a:p>
                  </a:txBody>
                  <a:tcPr marL="45720" marR="4572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bl>
          </a:graphicData>
        </a:graphic>
      </p:graphicFrame>
      <p:grpSp>
        <p:nvGrpSpPr>
          <p:cNvPr id="23" name="Group 28"/>
          <p:cNvGrpSpPr/>
          <p:nvPr/>
        </p:nvGrpSpPr>
        <p:grpSpPr>
          <a:xfrm>
            <a:off x="8569496" y="1049074"/>
            <a:ext cx="181466" cy="195061"/>
            <a:chOff x="9547225" y="3155950"/>
            <a:chExt cx="515938" cy="588963"/>
          </a:xfrm>
          <a:solidFill>
            <a:schemeClr val="tx1"/>
          </a:solidFill>
        </p:grpSpPr>
        <p:sp>
          <p:nvSpPr>
            <p:cNvPr id="35" name="Freeform 430"/>
            <p:cNvSpPr>
              <a:spLocks noEditPoints="1"/>
            </p:cNvSpPr>
            <p:nvPr/>
          </p:nvSpPr>
          <p:spPr bwMode="auto">
            <a:xfrm>
              <a:off x="9674225" y="3209925"/>
              <a:ext cx="327025" cy="271463"/>
            </a:xfrm>
            <a:custGeom>
              <a:avLst/>
              <a:gdLst>
                <a:gd name="T0" fmla="*/ 128 w 132"/>
                <a:gd name="T1" fmla="*/ 51 h 110"/>
                <a:gd name="T2" fmla="*/ 122 w 132"/>
                <a:gd name="T3" fmla="*/ 35 h 110"/>
                <a:gd name="T4" fmla="*/ 110 w 132"/>
                <a:gd name="T5" fmla="*/ 23 h 110"/>
                <a:gd name="T6" fmla="*/ 107 w 132"/>
                <a:gd name="T7" fmla="*/ 19 h 110"/>
                <a:gd name="T8" fmla="*/ 99 w 132"/>
                <a:gd name="T9" fmla="*/ 13 h 110"/>
                <a:gd name="T10" fmla="*/ 92 w 132"/>
                <a:gd name="T11" fmla="*/ 8 h 110"/>
                <a:gd name="T12" fmla="*/ 81 w 132"/>
                <a:gd name="T13" fmla="*/ 7 h 110"/>
                <a:gd name="T14" fmla="*/ 65 w 132"/>
                <a:gd name="T15" fmla="*/ 3 h 110"/>
                <a:gd name="T16" fmla="*/ 56 w 132"/>
                <a:gd name="T17" fmla="*/ 0 h 110"/>
                <a:gd name="T18" fmla="*/ 41 w 132"/>
                <a:gd name="T19" fmla="*/ 4 h 110"/>
                <a:gd name="T20" fmla="*/ 29 w 132"/>
                <a:gd name="T21" fmla="*/ 10 h 110"/>
                <a:gd name="T22" fmla="*/ 10 w 132"/>
                <a:gd name="T23" fmla="*/ 29 h 110"/>
                <a:gd name="T24" fmla="*/ 2 w 132"/>
                <a:gd name="T25" fmla="*/ 46 h 110"/>
                <a:gd name="T26" fmla="*/ 2 w 132"/>
                <a:gd name="T27" fmla="*/ 51 h 110"/>
                <a:gd name="T28" fmla="*/ 5 w 132"/>
                <a:gd name="T29" fmla="*/ 71 h 110"/>
                <a:gd name="T30" fmla="*/ 8 w 132"/>
                <a:gd name="T31" fmla="*/ 73 h 110"/>
                <a:gd name="T32" fmla="*/ 19 w 132"/>
                <a:gd name="T33" fmla="*/ 82 h 110"/>
                <a:gd name="T34" fmla="*/ 24 w 132"/>
                <a:gd name="T35" fmla="*/ 82 h 110"/>
                <a:gd name="T36" fmla="*/ 39 w 132"/>
                <a:gd name="T37" fmla="*/ 90 h 110"/>
                <a:gd name="T38" fmla="*/ 47 w 132"/>
                <a:gd name="T39" fmla="*/ 87 h 110"/>
                <a:gd name="T40" fmla="*/ 48 w 132"/>
                <a:gd name="T41" fmla="*/ 87 h 110"/>
                <a:gd name="T42" fmla="*/ 65 w 132"/>
                <a:gd name="T43" fmla="*/ 88 h 110"/>
                <a:gd name="T44" fmla="*/ 70 w 132"/>
                <a:gd name="T45" fmla="*/ 88 h 110"/>
                <a:gd name="T46" fmla="*/ 76 w 132"/>
                <a:gd name="T47" fmla="*/ 97 h 110"/>
                <a:gd name="T48" fmla="*/ 81 w 132"/>
                <a:gd name="T49" fmla="*/ 100 h 110"/>
                <a:gd name="T50" fmla="*/ 91 w 132"/>
                <a:gd name="T51" fmla="*/ 108 h 110"/>
                <a:gd name="T52" fmla="*/ 96 w 132"/>
                <a:gd name="T53" fmla="*/ 110 h 110"/>
                <a:gd name="T54" fmla="*/ 107 w 132"/>
                <a:gd name="T55" fmla="*/ 100 h 110"/>
                <a:gd name="T56" fmla="*/ 123 w 132"/>
                <a:gd name="T57" fmla="*/ 94 h 110"/>
                <a:gd name="T58" fmla="*/ 124 w 132"/>
                <a:gd name="T59" fmla="*/ 85 h 110"/>
                <a:gd name="T60" fmla="*/ 128 w 132"/>
                <a:gd name="T61" fmla="*/ 68 h 110"/>
                <a:gd name="T62" fmla="*/ 128 w 132"/>
                <a:gd name="T63" fmla="*/ 52 h 110"/>
                <a:gd name="T64" fmla="*/ 117 w 132"/>
                <a:gd name="T65" fmla="*/ 74 h 110"/>
                <a:gd name="T66" fmla="*/ 114 w 132"/>
                <a:gd name="T67" fmla="*/ 87 h 110"/>
                <a:gd name="T68" fmla="*/ 97 w 132"/>
                <a:gd name="T69" fmla="*/ 98 h 110"/>
                <a:gd name="T70" fmla="*/ 93 w 132"/>
                <a:gd name="T71" fmla="*/ 98 h 110"/>
                <a:gd name="T72" fmla="*/ 88 w 132"/>
                <a:gd name="T73" fmla="*/ 92 h 110"/>
                <a:gd name="T74" fmla="*/ 80 w 132"/>
                <a:gd name="T75" fmla="*/ 80 h 110"/>
                <a:gd name="T76" fmla="*/ 74 w 132"/>
                <a:gd name="T77" fmla="*/ 78 h 110"/>
                <a:gd name="T78" fmla="*/ 71 w 132"/>
                <a:gd name="T79" fmla="*/ 78 h 110"/>
                <a:gd name="T80" fmla="*/ 56 w 132"/>
                <a:gd name="T81" fmla="*/ 81 h 110"/>
                <a:gd name="T82" fmla="*/ 48 w 132"/>
                <a:gd name="T83" fmla="*/ 76 h 110"/>
                <a:gd name="T84" fmla="*/ 39 w 132"/>
                <a:gd name="T85" fmla="*/ 80 h 110"/>
                <a:gd name="T86" fmla="*/ 38 w 132"/>
                <a:gd name="T87" fmla="*/ 79 h 110"/>
                <a:gd name="T88" fmla="*/ 24 w 132"/>
                <a:gd name="T89" fmla="*/ 72 h 110"/>
                <a:gd name="T90" fmla="*/ 20 w 132"/>
                <a:gd name="T91" fmla="*/ 73 h 110"/>
                <a:gd name="T92" fmla="*/ 11 w 132"/>
                <a:gd name="T93" fmla="*/ 58 h 110"/>
                <a:gd name="T94" fmla="*/ 12 w 132"/>
                <a:gd name="T95" fmla="*/ 49 h 110"/>
                <a:gd name="T96" fmla="*/ 12 w 132"/>
                <a:gd name="T97" fmla="*/ 44 h 110"/>
                <a:gd name="T98" fmla="*/ 20 w 132"/>
                <a:gd name="T99" fmla="*/ 29 h 110"/>
                <a:gd name="T100" fmla="*/ 37 w 132"/>
                <a:gd name="T101" fmla="*/ 15 h 110"/>
                <a:gd name="T102" fmla="*/ 55 w 132"/>
                <a:gd name="T103" fmla="*/ 10 h 110"/>
                <a:gd name="T104" fmla="*/ 66 w 132"/>
                <a:gd name="T105" fmla="*/ 13 h 110"/>
                <a:gd name="T106" fmla="*/ 79 w 132"/>
                <a:gd name="T107" fmla="*/ 18 h 110"/>
                <a:gd name="T108" fmla="*/ 85 w 132"/>
                <a:gd name="T109" fmla="*/ 16 h 110"/>
                <a:gd name="T110" fmla="*/ 89 w 132"/>
                <a:gd name="T111" fmla="*/ 17 h 110"/>
                <a:gd name="T112" fmla="*/ 96 w 132"/>
                <a:gd name="T113" fmla="*/ 23 h 110"/>
                <a:gd name="T114" fmla="*/ 99 w 132"/>
                <a:gd name="T115" fmla="*/ 24 h 110"/>
                <a:gd name="T116" fmla="*/ 101 w 132"/>
                <a:gd name="T117" fmla="*/ 26 h 110"/>
                <a:gd name="T118" fmla="*/ 110 w 132"/>
                <a:gd name="T119" fmla="*/ 33 h 110"/>
                <a:gd name="T120" fmla="*/ 118 w 132"/>
                <a:gd name="T121" fmla="*/ 48 h 110"/>
                <a:gd name="T122" fmla="*/ 120 w 132"/>
                <a:gd name="T123" fmla="*/ 59 h 110"/>
                <a:gd name="T124" fmla="*/ 121 w 132"/>
                <a:gd name="T125" fmla="*/ 6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32" h="110">
                  <a:moveTo>
                    <a:pt x="128" y="52"/>
                  </a:moveTo>
                  <a:cubicBezTo>
                    <a:pt x="128" y="52"/>
                    <a:pt x="128" y="52"/>
                    <a:pt x="128" y="51"/>
                  </a:cubicBezTo>
                  <a:cubicBezTo>
                    <a:pt x="128" y="50"/>
                    <a:pt x="128" y="49"/>
                    <a:pt x="128" y="47"/>
                  </a:cubicBezTo>
                  <a:cubicBezTo>
                    <a:pt x="128" y="43"/>
                    <a:pt x="125" y="37"/>
                    <a:pt x="122" y="35"/>
                  </a:cubicBezTo>
                  <a:cubicBezTo>
                    <a:pt x="122" y="34"/>
                    <a:pt x="120" y="33"/>
                    <a:pt x="120" y="32"/>
                  </a:cubicBezTo>
                  <a:cubicBezTo>
                    <a:pt x="119" y="28"/>
                    <a:pt x="116" y="23"/>
                    <a:pt x="110" y="23"/>
                  </a:cubicBezTo>
                  <a:cubicBezTo>
                    <a:pt x="110" y="23"/>
                    <a:pt x="110" y="22"/>
                    <a:pt x="110" y="22"/>
                  </a:cubicBezTo>
                  <a:cubicBezTo>
                    <a:pt x="109" y="21"/>
                    <a:pt x="109" y="20"/>
                    <a:pt x="107" y="19"/>
                  </a:cubicBezTo>
                  <a:cubicBezTo>
                    <a:pt x="107" y="18"/>
                    <a:pt x="107" y="18"/>
                    <a:pt x="107" y="18"/>
                  </a:cubicBezTo>
                  <a:cubicBezTo>
                    <a:pt x="105" y="16"/>
                    <a:pt x="103" y="13"/>
                    <a:pt x="99" y="13"/>
                  </a:cubicBezTo>
                  <a:cubicBezTo>
                    <a:pt x="98" y="13"/>
                    <a:pt x="98" y="13"/>
                    <a:pt x="97" y="13"/>
                  </a:cubicBezTo>
                  <a:cubicBezTo>
                    <a:pt x="96" y="11"/>
                    <a:pt x="95" y="9"/>
                    <a:pt x="92" y="8"/>
                  </a:cubicBezTo>
                  <a:cubicBezTo>
                    <a:pt x="92" y="8"/>
                    <a:pt x="91" y="8"/>
                    <a:pt x="91" y="8"/>
                  </a:cubicBezTo>
                  <a:cubicBezTo>
                    <a:pt x="88" y="7"/>
                    <a:pt x="85" y="6"/>
                    <a:pt x="81" y="7"/>
                  </a:cubicBezTo>
                  <a:cubicBezTo>
                    <a:pt x="81" y="6"/>
                    <a:pt x="80" y="5"/>
                    <a:pt x="79" y="4"/>
                  </a:cubicBezTo>
                  <a:cubicBezTo>
                    <a:pt x="76" y="0"/>
                    <a:pt x="69" y="0"/>
                    <a:pt x="65" y="3"/>
                  </a:cubicBezTo>
                  <a:cubicBezTo>
                    <a:pt x="65" y="3"/>
                    <a:pt x="64" y="3"/>
                    <a:pt x="64" y="2"/>
                  </a:cubicBezTo>
                  <a:cubicBezTo>
                    <a:pt x="62" y="1"/>
                    <a:pt x="59" y="0"/>
                    <a:pt x="56" y="0"/>
                  </a:cubicBezTo>
                  <a:cubicBezTo>
                    <a:pt x="55" y="0"/>
                    <a:pt x="51" y="0"/>
                    <a:pt x="48" y="3"/>
                  </a:cubicBezTo>
                  <a:cubicBezTo>
                    <a:pt x="47" y="3"/>
                    <a:pt x="44" y="4"/>
                    <a:pt x="41" y="4"/>
                  </a:cubicBezTo>
                  <a:cubicBezTo>
                    <a:pt x="40" y="4"/>
                    <a:pt x="33" y="5"/>
                    <a:pt x="30" y="8"/>
                  </a:cubicBezTo>
                  <a:cubicBezTo>
                    <a:pt x="29" y="9"/>
                    <a:pt x="29" y="10"/>
                    <a:pt x="29" y="10"/>
                  </a:cubicBezTo>
                  <a:cubicBezTo>
                    <a:pt x="27" y="12"/>
                    <a:pt x="22" y="15"/>
                    <a:pt x="19" y="16"/>
                  </a:cubicBezTo>
                  <a:cubicBezTo>
                    <a:pt x="15" y="18"/>
                    <a:pt x="10" y="21"/>
                    <a:pt x="10" y="29"/>
                  </a:cubicBezTo>
                  <a:cubicBezTo>
                    <a:pt x="10" y="30"/>
                    <a:pt x="10" y="31"/>
                    <a:pt x="5" y="37"/>
                  </a:cubicBezTo>
                  <a:cubicBezTo>
                    <a:pt x="2" y="40"/>
                    <a:pt x="2" y="43"/>
                    <a:pt x="2" y="46"/>
                  </a:cubicBezTo>
                  <a:cubicBezTo>
                    <a:pt x="2" y="46"/>
                    <a:pt x="2" y="47"/>
                    <a:pt x="2" y="47"/>
                  </a:cubicBezTo>
                  <a:cubicBezTo>
                    <a:pt x="2" y="49"/>
                    <a:pt x="2" y="50"/>
                    <a:pt x="2" y="51"/>
                  </a:cubicBezTo>
                  <a:cubicBezTo>
                    <a:pt x="2" y="53"/>
                    <a:pt x="2" y="53"/>
                    <a:pt x="1" y="55"/>
                  </a:cubicBezTo>
                  <a:cubicBezTo>
                    <a:pt x="0" y="62"/>
                    <a:pt x="4" y="70"/>
                    <a:pt x="5" y="71"/>
                  </a:cubicBezTo>
                  <a:cubicBezTo>
                    <a:pt x="6" y="73"/>
                    <a:pt x="6" y="73"/>
                    <a:pt x="6" y="73"/>
                  </a:cubicBezTo>
                  <a:cubicBezTo>
                    <a:pt x="8" y="73"/>
                    <a:pt x="8" y="73"/>
                    <a:pt x="8" y="73"/>
                  </a:cubicBezTo>
                  <a:cubicBezTo>
                    <a:pt x="9" y="74"/>
                    <a:pt x="11" y="75"/>
                    <a:pt x="11" y="75"/>
                  </a:cubicBezTo>
                  <a:cubicBezTo>
                    <a:pt x="11" y="80"/>
                    <a:pt x="14" y="82"/>
                    <a:pt x="19" y="82"/>
                  </a:cubicBezTo>
                  <a:cubicBezTo>
                    <a:pt x="20" y="82"/>
                    <a:pt x="22" y="82"/>
                    <a:pt x="23" y="82"/>
                  </a:cubicBezTo>
                  <a:cubicBezTo>
                    <a:pt x="23" y="82"/>
                    <a:pt x="24" y="82"/>
                    <a:pt x="24" y="82"/>
                  </a:cubicBezTo>
                  <a:cubicBezTo>
                    <a:pt x="25" y="82"/>
                    <a:pt x="28" y="83"/>
                    <a:pt x="32" y="86"/>
                  </a:cubicBezTo>
                  <a:cubicBezTo>
                    <a:pt x="34" y="88"/>
                    <a:pt x="36" y="90"/>
                    <a:pt x="39" y="90"/>
                  </a:cubicBezTo>
                  <a:cubicBezTo>
                    <a:pt x="42" y="90"/>
                    <a:pt x="44" y="89"/>
                    <a:pt x="45" y="88"/>
                  </a:cubicBezTo>
                  <a:cubicBezTo>
                    <a:pt x="46" y="87"/>
                    <a:pt x="46" y="87"/>
                    <a:pt x="47" y="87"/>
                  </a:cubicBezTo>
                  <a:cubicBezTo>
                    <a:pt x="47" y="86"/>
                    <a:pt x="47" y="86"/>
                    <a:pt x="47" y="86"/>
                  </a:cubicBezTo>
                  <a:cubicBezTo>
                    <a:pt x="48" y="87"/>
                    <a:pt x="48" y="87"/>
                    <a:pt x="48" y="87"/>
                  </a:cubicBezTo>
                  <a:cubicBezTo>
                    <a:pt x="49" y="88"/>
                    <a:pt x="49" y="88"/>
                    <a:pt x="49" y="88"/>
                  </a:cubicBezTo>
                  <a:cubicBezTo>
                    <a:pt x="54" y="93"/>
                    <a:pt x="61" y="92"/>
                    <a:pt x="65" y="88"/>
                  </a:cubicBezTo>
                  <a:cubicBezTo>
                    <a:pt x="65" y="88"/>
                    <a:pt x="66" y="88"/>
                    <a:pt x="70" y="88"/>
                  </a:cubicBezTo>
                  <a:cubicBezTo>
                    <a:pt x="70" y="88"/>
                    <a:pt x="70" y="88"/>
                    <a:pt x="70" y="88"/>
                  </a:cubicBezTo>
                  <a:cubicBezTo>
                    <a:pt x="69" y="90"/>
                    <a:pt x="70" y="93"/>
                    <a:pt x="71" y="94"/>
                  </a:cubicBezTo>
                  <a:cubicBezTo>
                    <a:pt x="71" y="95"/>
                    <a:pt x="73" y="97"/>
                    <a:pt x="76" y="97"/>
                  </a:cubicBezTo>
                  <a:cubicBezTo>
                    <a:pt x="77" y="97"/>
                    <a:pt x="78" y="97"/>
                    <a:pt x="79" y="96"/>
                  </a:cubicBezTo>
                  <a:cubicBezTo>
                    <a:pt x="80" y="97"/>
                    <a:pt x="80" y="99"/>
                    <a:pt x="81" y="100"/>
                  </a:cubicBezTo>
                  <a:cubicBezTo>
                    <a:pt x="83" y="104"/>
                    <a:pt x="86" y="105"/>
                    <a:pt x="88" y="106"/>
                  </a:cubicBezTo>
                  <a:cubicBezTo>
                    <a:pt x="90" y="107"/>
                    <a:pt x="90" y="108"/>
                    <a:pt x="91" y="108"/>
                  </a:cubicBezTo>
                  <a:cubicBezTo>
                    <a:pt x="93" y="110"/>
                    <a:pt x="95" y="110"/>
                    <a:pt x="96" y="110"/>
                  </a:cubicBezTo>
                  <a:cubicBezTo>
                    <a:pt x="96" y="110"/>
                    <a:pt x="96" y="110"/>
                    <a:pt x="96" y="110"/>
                  </a:cubicBezTo>
                  <a:cubicBezTo>
                    <a:pt x="100" y="110"/>
                    <a:pt x="103" y="107"/>
                    <a:pt x="105" y="103"/>
                  </a:cubicBezTo>
                  <a:cubicBezTo>
                    <a:pt x="106" y="102"/>
                    <a:pt x="106" y="101"/>
                    <a:pt x="107" y="100"/>
                  </a:cubicBezTo>
                  <a:cubicBezTo>
                    <a:pt x="109" y="98"/>
                    <a:pt x="112" y="97"/>
                    <a:pt x="116" y="97"/>
                  </a:cubicBezTo>
                  <a:cubicBezTo>
                    <a:pt x="119" y="97"/>
                    <a:pt x="122" y="96"/>
                    <a:pt x="123" y="94"/>
                  </a:cubicBezTo>
                  <a:cubicBezTo>
                    <a:pt x="125" y="91"/>
                    <a:pt x="125" y="88"/>
                    <a:pt x="124" y="87"/>
                  </a:cubicBezTo>
                  <a:cubicBezTo>
                    <a:pt x="124" y="86"/>
                    <a:pt x="124" y="86"/>
                    <a:pt x="124" y="85"/>
                  </a:cubicBezTo>
                  <a:cubicBezTo>
                    <a:pt x="124" y="83"/>
                    <a:pt x="124" y="81"/>
                    <a:pt x="125" y="81"/>
                  </a:cubicBezTo>
                  <a:cubicBezTo>
                    <a:pt x="127" y="78"/>
                    <a:pt x="131" y="73"/>
                    <a:pt x="128" y="68"/>
                  </a:cubicBezTo>
                  <a:cubicBezTo>
                    <a:pt x="128" y="68"/>
                    <a:pt x="128" y="67"/>
                    <a:pt x="129" y="67"/>
                  </a:cubicBezTo>
                  <a:cubicBezTo>
                    <a:pt x="132" y="63"/>
                    <a:pt x="131" y="56"/>
                    <a:pt x="128" y="52"/>
                  </a:cubicBezTo>
                  <a:close/>
                  <a:moveTo>
                    <a:pt x="119" y="73"/>
                  </a:moveTo>
                  <a:cubicBezTo>
                    <a:pt x="118" y="73"/>
                    <a:pt x="118" y="74"/>
                    <a:pt x="117" y="74"/>
                  </a:cubicBezTo>
                  <a:cubicBezTo>
                    <a:pt x="114" y="78"/>
                    <a:pt x="114" y="82"/>
                    <a:pt x="114" y="86"/>
                  </a:cubicBezTo>
                  <a:cubicBezTo>
                    <a:pt x="114" y="86"/>
                    <a:pt x="114" y="87"/>
                    <a:pt x="114" y="87"/>
                  </a:cubicBezTo>
                  <a:cubicBezTo>
                    <a:pt x="108" y="88"/>
                    <a:pt x="103" y="90"/>
                    <a:pt x="100" y="94"/>
                  </a:cubicBezTo>
                  <a:cubicBezTo>
                    <a:pt x="99" y="95"/>
                    <a:pt x="98" y="96"/>
                    <a:pt x="97" y="98"/>
                  </a:cubicBezTo>
                  <a:cubicBezTo>
                    <a:pt x="96" y="98"/>
                    <a:pt x="96" y="99"/>
                    <a:pt x="96" y="99"/>
                  </a:cubicBezTo>
                  <a:cubicBezTo>
                    <a:pt x="95" y="99"/>
                    <a:pt x="94" y="98"/>
                    <a:pt x="93" y="98"/>
                  </a:cubicBezTo>
                  <a:cubicBezTo>
                    <a:pt x="91" y="97"/>
                    <a:pt x="90" y="96"/>
                    <a:pt x="89" y="95"/>
                  </a:cubicBezTo>
                  <a:cubicBezTo>
                    <a:pt x="89" y="93"/>
                    <a:pt x="88" y="92"/>
                    <a:pt x="88" y="92"/>
                  </a:cubicBezTo>
                  <a:cubicBezTo>
                    <a:pt x="86" y="90"/>
                    <a:pt x="85" y="87"/>
                    <a:pt x="81" y="86"/>
                  </a:cubicBezTo>
                  <a:cubicBezTo>
                    <a:pt x="82" y="84"/>
                    <a:pt x="82" y="82"/>
                    <a:pt x="80" y="80"/>
                  </a:cubicBezTo>
                  <a:cubicBezTo>
                    <a:pt x="80" y="79"/>
                    <a:pt x="78" y="78"/>
                    <a:pt x="74" y="78"/>
                  </a:cubicBezTo>
                  <a:cubicBezTo>
                    <a:pt x="74" y="78"/>
                    <a:pt x="74" y="78"/>
                    <a:pt x="74" y="78"/>
                  </a:cubicBezTo>
                  <a:cubicBezTo>
                    <a:pt x="73" y="78"/>
                    <a:pt x="73" y="78"/>
                    <a:pt x="73" y="78"/>
                  </a:cubicBezTo>
                  <a:cubicBezTo>
                    <a:pt x="71" y="78"/>
                    <a:pt x="71" y="78"/>
                    <a:pt x="71" y="78"/>
                  </a:cubicBezTo>
                  <a:cubicBezTo>
                    <a:pt x="66" y="78"/>
                    <a:pt x="61" y="78"/>
                    <a:pt x="58" y="81"/>
                  </a:cubicBezTo>
                  <a:cubicBezTo>
                    <a:pt x="57" y="82"/>
                    <a:pt x="56" y="82"/>
                    <a:pt x="56" y="81"/>
                  </a:cubicBezTo>
                  <a:cubicBezTo>
                    <a:pt x="55" y="81"/>
                    <a:pt x="55" y="81"/>
                    <a:pt x="55" y="81"/>
                  </a:cubicBezTo>
                  <a:cubicBezTo>
                    <a:pt x="54" y="79"/>
                    <a:pt x="51" y="76"/>
                    <a:pt x="48" y="76"/>
                  </a:cubicBezTo>
                  <a:cubicBezTo>
                    <a:pt x="46" y="76"/>
                    <a:pt x="44" y="77"/>
                    <a:pt x="42" y="78"/>
                  </a:cubicBezTo>
                  <a:cubicBezTo>
                    <a:pt x="41" y="79"/>
                    <a:pt x="40" y="79"/>
                    <a:pt x="39" y="80"/>
                  </a:cubicBezTo>
                  <a:cubicBezTo>
                    <a:pt x="39" y="80"/>
                    <a:pt x="39" y="80"/>
                    <a:pt x="39" y="80"/>
                  </a:cubicBezTo>
                  <a:cubicBezTo>
                    <a:pt x="39" y="80"/>
                    <a:pt x="39" y="80"/>
                    <a:pt x="38" y="79"/>
                  </a:cubicBezTo>
                  <a:cubicBezTo>
                    <a:pt x="34" y="75"/>
                    <a:pt x="28" y="72"/>
                    <a:pt x="24" y="72"/>
                  </a:cubicBezTo>
                  <a:cubicBezTo>
                    <a:pt x="24" y="72"/>
                    <a:pt x="24" y="72"/>
                    <a:pt x="24" y="72"/>
                  </a:cubicBezTo>
                  <a:cubicBezTo>
                    <a:pt x="23" y="72"/>
                    <a:pt x="22" y="72"/>
                    <a:pt x="21" y="72"/>
                  </a:cubicBezTo>
                  <a:cubicBezTo>
                    <a:pt x="21" y="72"/>
                    <a:pt x="20" y="72"/>
                    <a:pt x="20" y="73"/>
                  </a:cubicBezTo>
                  <a:cubicBezTo>
                    <a:pt x="19" y="68"/>
                    <a:pt x="15" y="66"/>
                    <a:pt x="13" y="65"/>
                  </a:cubicBezTo>
                  <a:cubicBezTo>
                    <a:pt x="11" y="62"/>
                    <a:pt x="10" y="59"/>
                    <a:pt x="11" y="58"/>
                  </a:cubicBezTo>
                  <a:cubicBezTo>
                    <a:pt x="12" y="55"/>
                    <a:pt x="12" y="53"/>
                    <a:pt x="12" y="52"/>
                  </a:cubicBezTo>
                  <a:cubicBezTo>
                    <a:pt x="12" y="51"/>
                    <a:pt x="12" y="50"/>
                    <a:pt x="12" y="49"/>
                  </a:cubicBezTo>
                  <a:cubicBezTo>
                    <a:pt x="12" y="47"/>
                    <a:pt x="12" y="45"/>
                    <a:pt x="12" y="44"/>
                  </a:cubicBezTo>
                  <a:cubicBezTo>
                    <a:pt x="12" y="44"/>
                    <a:pt x="12" y="44"/>
                    <a:pt x="12" y="44"/>
                  </a:cubicBezTo>
                  <a:cubicBezTo>
                    <a:pt x="12" y="44"/>
                    <a:pt x="12" y="44"/>
                    <a:pt x="13" y="43"/>
                  </a:cubicBezTo>
                  <a:cubicBezTo>
                    <a:pt x="18" y="37"/>
                    <a:pt x="20" y="33"/>
                    <a:pt x="20" y="29"/>
                  </a:cubicBezTo>
                  <a:cubicBezTo>
                    <a:pt x="20" y="26"/>
                    <a:pt x="21" y="26"/>
                    <a:pt x="22" y="25"/>
                  </a:cubicBezTo>
                  <a:cubicBezTo>
                    <a:pt x="22" y="25"/>
                    <a:pt x="34" y="21"/>
                    <a:pt x="37" y="15"/>
                  </a:cubicBezTo>
                  <a:cubicBezTo>
                    <a:pt x="38" y="15"/>
                    <a:pt x="40" y="14"/>
                    <a:pt x="42" y="14"/>
                  </a:cubicBezTo>
                  <a:cubicBezTo>
                    <a:pt x="42" y="14"/>
                    <a:pt x="51" y="13"/>
                    <a:pt x="55" y="10"/>
                  </a:cubicBezTo>
                  <a:cubicBezTo>
                    <a:pt x="55" y="10"/>
                    <a:pt x="57" y="10"/>
                    <a:pt x="57" y="10"/>
                  </a:cubicBezTo>
                  <a:cubicBezTo>
                    <a:pt x="59" y="11"/>
                    <a:pt x="62" y="13"/>
                    <a:pt x="66" y="13"/>
                  </a:cubicBezTo>
                  <a:cubicBezTo>
                    <a:pt x="68" y="13"/>
                    <a:pt x="70" y="13"/>
                    <a:pt x="72" y="11"/>
                  </a:cubicBezTo>
                  <a:cubicBezTo>
                    <a:pt x="73" y="13"/>
                    <a:pt x="75" y="18"/>
                    <a:pt x="79" y="18"/>
                  </a:cubicBezTo>
                  <a:cubicBezTo>
                    <a:pt x="81" y="18"/>
                    <a:pt x="82" y="17"/>
                    <a:pt x="83" y="17"/>
                  </a:cubicBezTo>
                  <a:cubicBezTo>
                    <a:pt x="84" y="16"/>
                    <a:pt x="84" y="16"/>
                    <a:pt x="85" y="16"/>
                  </a:cubicBezTo>
                  <a:cubicBezTo>
                    <a:pt x="85" y="16"/>
                    <a:pt x="86" y="17"/>
                    <a:pt x="87" y="17"/>
                  </a:cubicBezTo>
                  <a:cubicBezTo>
                    <a:pt x="88" y="17"/>
                    <a:pt x="88" y="17"/>
                    <a:pt x="89" y="17"/>
                  </a:cubicBezTo>
                  <a:cubicBezTo>
                    <a:pt x="89" y="18"/>
                    <a:pt x="89" y="18"/>
                    <a:pt x="89" y="19"/>
                  </a:cubicBezTo>
                  <a:cubicBezTo>
                    <a:pt x="90" y="20"/>
                    <a:pt x="92" y="23"/>
                    <a:pt x="96" y="23"/>
                  </a:cubicBezTo>
                  <a:cubicBezTo>
                    <a:pt x="97" y="23"/>
                    <a:pt x="98" y="23"/>
                    <a:pt x="98" y="23"/>
                  </a:cubicBezTo>
                  <a:cubicBezTo>
                    <a:pt x="99" y="23"/>
                    <a:pt x="99" y="23"/>
                    <a:pt x="99" y="24"/>
                  </a:cubicBezTo>
                  <a:cubicBezTo>
                    <a:pt x="100" y="24"/>
                    <a:pt x="100" y="25"/>
                    <a:pt x="100" y="25"/>
                  </a:cubicBezTo>
                  <a:cubicBezTo>
                    <a:pt x="101" y="26"/>
                    <a:pt x="101" y="26"/>
                    <a:pt x="101" y="26"/>
                  </a:cubicBezTo>
                  <a:cubicBezTo>
                    <a:pt x="102" y="28"/>
                    <a:pt x="104" y="33"/>
                    <a:pt x="110" y="32"/>
                  </a:cubicBezTo>
                  <a:cubicBezTo>
                    <a:pt x="110" y="32"/>
                    <a:pt x="110" y="33"/>
                    <a:pt x="110" y="33"/>
                  </a:cubicBezTo>
                  <a:cubicBezTo>
                    <a:pt x="110" y="37"/>
                    <a:pt x="113" y="40"/>
                    <a:pt x="115" y="42"/>
                  </a:cubicBezTo>
                  <a:cubicBezTo>
                    <a:pt x="117" y="43"/>
                    <a:pt x="118" y="46"/>
                    <a:pt x="118" y="48"/>
                  </a:cubicBezTo>
                  <a:cubicBezTo>
                    <a:pt x="118" y="48"/>
                    <a:pt x="118" y="49"/>
                    <a:pt x="118" y="49"/>
                  </a:cubicBezTo>
                  <a:cubicBezTo>
                    <a:pt x="118" y="51"/>
                    <a:pt x="117" y="55"/>
                    <a:pt x="120" y="59"/>
                  </a:cubicBezTo>
                  <a:cubicBezTo>
                    <a:pt x="121" y="59"/>
                    <a:pt x="121" y="60"/>
                    <a:pt x="121" y="60"/>
                  </a:cubicBezTo>
                  <a:cubicBezTo>
                    <a:pt x="121" y="60"/>
                    <a:pt x="121" y="60"/>
                    <a:pt x="121" y="60"/>
                  </a:cubicBezTo>
                  <a:cubicBezTo>
                    <a:pt x="116" y="66"/>
                    <a:pt x="117" y="70"/>
                    <a:pt x="119" y="7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7" name="Freeform 431"/>
            <p:cNvSpPr>
              <a:spLocks noEditPoints="1"/>
            </p:cNvSpPr>
            <p:nvPr/>
          </p:nvSpPr>
          <p:spPr bwMode="auto">
            <a:xfrm>
              <a:off x="9547225" y="3155950"/>
              <a:ext cx="515938" cy="588963"/>
            </a:xfrm>
            <a:custGeom>
              <a:avLst/>
              <a:gdLst>
                <a:gd name="T0" fmla="*/ 204 w 209"/>
                <a:gd name="T1" fmla="*/ 59 h 239"/>
                <a:gd name="T2" fmla="*/ 119 w 209"/>
                <a:gd name="T3" fmla="*/ 0 h 239"/>
                <a:gd name="T4" fmla="*/ 116 w 209"/>
                <a:gd name="T5" fmla="*/ 0 h 239"/>
                <a:gd name="T6" fmla="*/ 24 w 209"/>
                <a:gd name="T7" fmla="*/ 71 h 239"/>
                <a:gd name="T8" fmla="*/ 9 w 209"/>
                <a:gd name="T9" fmla="*/ 113 h 239"/>
                <a:gd name="T10" fmla="*/ 3 w 209"/>
                <a:gd name="T11" fmla="*/ 129 h 239"/>
                <a:gd name="T12" fmla="*/ 19 w 209"/>
                <a:gd name="T13" fmla="*/ 136 h 239"/>
                <a:gd name="T14" fmla="*/ 18 w 209"/>
                <a:gd name="T15" fmla="*/ 139 h 239"/>
                <a:gd name="T16" fmla="*/ 17 w 209"/>
                <a:gd name="T17" fmla="*/ 145 h 239"/>
                <a:gd name="T18" fmla="*/ 21 w 209"/>
                <a:gd name="T19" fmla="*/ 153 h 239"/>
                <a:gd name="T20" fmla="*/ 24 w 209"/>
                <a:gd name="T21" fmla="*/ 165 h 239"/>
                <a:gd name="T22" fmla="*/ 24 w 209"/>
                <a:gd name="T23" fmla="*/ 173 h 239"/>
                <a:gd name="T24" fmla="*/ 53 w 209"/>
                <a:gd name="T25" fmla="*/ 195 h 239"/>
                <a:gd name="T26" fmla="*/ 54 w 209"/>
                <a:gd name="T27" fmla="*/ 194 h 239"/>
                <a:gd name="T28" fmla="*/ 62 w 209"/>
                <a:gd name="T29" fmla="*/ 194 h 239"/>
                <a:gd name="T30" fmla="*/ 67 w 209"/>
                <a:gd name="T31" fmla="*/ 195 h 239"/>
                <a:gd name="T32" fmla="*/ 71 w 209"/>
                <a:gd name="T33" fmla="*/ 200 h 239"/>
                <a:gd name="T34" fmla="*/ 77 w 209"/>
                <a:gd name="T35" fmla="*/ 219 h 239"/>
                <a:gd name="T36" fmla="*/ 79 w 209"/>
                <a:gd name="T37" fmla="*/ 234 h 239"/>
                <a:gd name="T38" fmla="*/ 80 w 209"/>
                <a:gd name="T39" fmla="*/ 236 h 239"/>
                <a:gd name="T40" fmla="*/ 84 w 209"/>
                <a:gd name="T41" fmla="*/ 239 h 239"/>
                <a:gd name="T42" fmla="*/ 85 w 209"/>
                <a:gd name="T43" fmla="*/ 239 h 239"/>
                <a:gd name="T44" fmla="*/ 168 w 209"/>
                <a:gd name="T45" fmla="*/ 214 h 239"/>
                <a:gd name="T46" fmla="*/ 172 w 209"/>
                <a:gd name="T47" fmla="*/ 209 h 239"/>
                <a:gd name="T48" fmla="*/ 184 w 209"/>
                <a:gd name="T49" fmla="*/ 144 h 239"/>
                <a:gd name="T50" fmla="*/ 192 w 209"/>
                <a:gd name="T51" fmla="*/ 129 h 239"/>
                <a:gd name="T52" fmla="*/ 204 w 209"/>
                <a:gd name="T53" fmla="*/ 59 h 239"/>
                <a:gd name="T54" fmla="*/ 184 w 209"/>
                <a:gd name="T55" fmla="*/ 125 h 239"/>
                <a:gd name="T56" fmla="*/ 175 w 209"/>
                <a:gd name="T57" fmla="*/ 140 h 239"/>
                <a:gd name="T58" fmla="*/ 161 w 209"/>
                <a:gd name="T59" fmla="*/ 206 h 239"/>
                <a:gd name="T60" fmla="*/ 87 w 209"/>
                <a:gd name="T61" fmla="*/ 228 h 239"/>
                <a:gd name="T62" fmla="*/ 87 w 209"/>
                <a:gd name="T63" fmla="*/ 219 h 239"/>
                <a:gd name="T64" fmla="*/ 78 w 209"/>
                <a:gd name="T65" fmla="*/ 194 h 239"/>
                <a:gd name="T66" fmla="*/ 74 w 209"/>
                <a:gd name="T67" fmla="*/ 189 h 239"/>
                <a:gd name="T68" fmla="*/ 62 w 209"/>
                <a:gd name="T69" fmla="*/ 184 h 239"/>
                <a:gd name="T70" fmla="*/ 52 w 209"/>
                <a:gd name="T71" fmla="*/ 185 h 239"/>
                <a:gd name="T72" fmla="*/ 51 w 209"/>
                <a:gd name="T73" fmla="*/ 185 h 239"/>
                <a:gd name="T74" fmla="*/ 34 w 209"/>
                <a:gd name="T75" fmla="*/ 173 h 239"/>
                <a:gd name="T76" fmla="*/ 31 w 209"/>
                <a:gd name="T77" fmla="*/ 158 h 239"/>
                <a:gd name="T78" fmla="*/ 31 w 209"/>
                <a:gd name="T79" fmla="*/ 155 h 239"/>
                <a:gd name="T80" fmla="*/ 32 w 209"/>
                <a:gd name="T81" fmla="*/ 154 h 239"/>
                <a:gd name="T82" fmla="*/ 32 w 209"/>
                <a:gd name="T83" fmla="*/ 149 h 239"/>
                <a:gd name="T84" fmla="*/ 29 w 209"/>
                <a:gd name="T85" fmla="*/ 147 h 239"/>
                <a:gd name="T86" fmla="*/ 27 w 209"/>
                <a:gd name="T87" fmla="*/ 145 h 239"/>
                <a:gd name="T88" fmla="*/ 27 w 209"/>
                <a:gd name="T89" fmla="*/ 142 h 239"/>
                <a:gd name="T90" fmla="*/ 29 w 209"/>
                <a:gd name="T91" fmla="*/ 132 h 239"/>
                <a:gd name="T92" fmla="*/ 25 w 209"/>
                <a:gd name="T93" fmla="*/ 127 h 239"/>
                <a:gd name="T94" fmla="*/ 19 w 209"/>
                <a:gd name="T95" fmla="*/ 126 h 239"/>
                <a:gd name="T96" fmla="*/ 12 w 209"/>
                <a:gd name="T97" fmla="*/ 125 h 239"/>
                <a:gd name="T98" fmla="*/ 16 w 209"/>
                <a:gd name="T99" fmla="*/ 120 h 239"/>
                <a:gd name="T100" fmla="*/ 33 w 209"/>
                <a:gd name="T101" fmla="*/ 72 h 239"/>
                <a:gd name="T102" fmla="*/ 116 w 209"/>
                <a:gd name="T103" fmla="*/ 9 h 239"/>
                <a:gd name="T104" fmla="*/ 119 w 209"/>
                <a:gd name="T105" fmla="*/ 10 h 239"/>
                <a:gd name="T106" fmla="*/ 194 w 209"/>
                <a:gd name="T107" fmla="*/ 61 h 239"/>
                <a:gd name="T108" fmla="*/ 184 w 209"/>
                <a:gd name="T109" fmla="*/ 125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09" h="239">
                  <a:moveTo>
                    <a:pt x="204" y="59"/>
                  </a:moveTo>
                  <a:cubicBezTo>
                    <a:pt x="197" y="11"/>
                    <a:pt x="131" y="0"/>
                    <a:pt x="119" y="0"/>
                  </a:cubicBezTo>
                  <a:cubicBezTo>
                    <a:pt x="116" y="0"/>
                    <a:pt x="116" y="0"/>
                    <a:pt x="116" y="0"/>
                  </a:cubicBezTo>
                  <a:cubicBezTo>
                    <a:pt x="36" y="0"/>
                    <a:pt x="25" y="55"/>
                    <a:pt x="24" y="71"/>
                  </a:cubicBezTo>
                  <a:cubicBezTo>
                    <a:pt x="22" y="83"/>
                    <a:pt x="17" y="105"/>
                    <a:pt x="9" y="113"/>
                  </a:cubicBezTo>
                  <a:cubicBezTo>
                    <a:pt x="7" y="115"/>
                    <a:pt x="0" y="121"/>
                    <a:pt x="3" y="129"/>
                  </a:cubicBezTo>
                  <a:cubicBezTo>
                    <a:pt x="6" y="136"/>
                    <a:pt x="14" y="136"/>
                    <a:pt x="19" y="136"/>
                  </a:cubicBezTo>
                  <a:cubicBezTo>
                    <a:pt x="18" y="137"/>
                    <a:pt x="18" y="138"/>
                    <a:pt x="18" y="139"/>
                  </a:cubicBezTo>
                  <a:cubicBezTo>
                    <a:pt x="17" y="141"/>
                    <a:pt x="17" y="142"/>
                    <a:pt x="17" y="145"/>
                  </a:cubicBezTo>
                  <a:cubicBezTo>
                    <a:pt x="17" y="148"/>
                    <a:pt x="18" y="151"/>
                    <a:pt x="21" y="153"/>
                  </a:cubicBezTo>
                  <a:cubicBezTo>
                    <a:pt x="19" y="157"/>
                    <a:pt x="20" y="162"/>
                    <a:pt x="24" y="165"/>
                  </a:cubicBezTo>
                  <a:cubicBezTo>
                    <a:pt x="24" y="166"/>
                    <a:pt x="24" y="167"/>
                    <a:pt x="24" y="173"/>
                  </a:cubicBezTo>
                  <a:cubicBezTo>
                    <a:pt x="24" y="189"/>
                    <a:pt x="40" y="197"/>
                    <a:pt x="53" y="195"/>
                  </a:cubicBezTo>
                  <a:cubicBezTo>
                    <a:pt x="54" y="194"/>
                    <a:pt x="54" y="194"/>
                    <a:pt x="54" y="194"/>
                  </a:cubicBezTo>
                  <a:cubicBezTo>
                    <a:pt x="56" y="194"/>
                    <a:pt x="59" y="194"/>
                    <a:pt x="62" y="194"/>
                  </a:cubicBezTo>
                  <a:cubicBezTo>
                    <a:pt x="65" y="194"/>
                    <a:pt x="66" y="194"/>
                    <a:pt x="67" y="195"/>
                  </a:cubicBezTo>
                  <a:cubicBezTo>
                    <a:pt x="68" y="197"/>
                    <a:pt x="70" y="199"/>
                    <a:pt x="71" y="200"/>
                  </a:cubicBezTo>
                  <a:cubicBezTo>
                    <a:pt x="75" y="205"/>
                    <a:pt x="77" y="207"/>
                    <a:pt x="77" y="219"/>
                  </a:cubicBezTo>
                  <a:cubicBezTo>
                    <a:pt x="77" y="229"/>
                    <a:pt x="78" y="233"/>
                    <a:pt x="79" y="234"/>
                  </a:cubicBezTo>
                  <a:cubicBezTo>
                    <a:pt x="80" y="236"/>
                    <a:pt x="80" y="236"/>
                    <a:pt x="80" y="236"/>
                  </a:cubicBezTo>
                  <a:cubicBezTo>
                    <a:pt x="80" y="238"/>
                    <a:pt x="82" y="239"/>
                    <a:pt x="84" y="239"/>
                  </a:cubicBezTo>
                  <a:cubicBezTo>
                    <a:pt x="85" y="239"/>
                    <a:pt x="85" y="239"/>
                    <a:pt x="85" y="239"/>
                  </a:cubicBezTo>
                  <a:cubicBezTo>
                    <a:pt x="168" y="214"/>
                    <a:pt x="168" y="214"/>
                    <a:pt x="168" y="214"/>
                  </a:cubicBezTo>
                  <a:cubicBezTo>
                    <a:pt x="170" y="214"/>
                    <a:pt x="172" y="211"/>
                    <a:pt x="172" y="209"/>
                  </a:cubicBezTo>
                  <a:cubicBezTo>
                    <a:pt x="170" y="193"/>
                    <a:pt x="171" y="167"/>
                    <a:pt x="184" y="144"/>
                  </a:cubicBezTo>
                  <a:cubicBezTo>
                    <a:pt x="187" y="139"/>
                    <a:pt x="190" y="134"/>
                    <a:pt x="192" y="129"/>
                  </a:cubicBezTo>
                  <a:cubicBezTo>
                    <a:pt x="207" y="104"/>
                    <a:pt x="209" y="100"/>
                    <a:pt x="204" y="59"/>
                  </a:cubicBezTo>
                  <a:close/>
                  <a:moveTo>
                    <a:pt x="184" y="125"/>
                  </a:moveTo>
                  <a:cubicBezTo>
                    <a:pt x="181" y="129"/>
                    <a:pt x="178" y="134"/>
                    <a:pt x="175" y="140"/>
                  </a:cubicBezTo>
                  <a:cubicBezTo>
                    <a:pt x="163" y="162"/>
                    <a:pt x="160" y="188"/>
                    <a:pt x="161" y="206"/>
                  </a:cubicBezTo>
                  <a:cubicBezTo>
                    <a:pt x="87" y="228"/>
                    <a:pt x="87" y="228"/>
                    <a:pt x="87" y="228"/>
                  </a:cubicBezTo>
                  <a:cubicBezTo>
                    <a:pt x="87" y="226"/>
                    <a:pt x="87" y="223"/>
                    <a:pt x="87" y="219"/>
                  </a:cubicBezTo>
                  <a:cubicBezTo>
                    <a:pt x="87" y="204"/>
                    <a:pt x="83" y="200"/>
                    <a:pt x="78" y="194"/>
                  </a:cubicBezTo>
                  <a:cubicBezTo>
                    <a:pt x="77" y="192"/>
                    <a:pt x="76" y="191"/>
                    <a:pt x="74" y="189"/>
                  </a:cubicBezTo>
                  <a:cubicBezTo>
                    <a:pt x="71" y="184"/>
                    <a:pt x="65" y="184"/>
                    <a:pt x="62" y="184"/>
                  </a:cubicBezTo>
                  <a:cubicBezTo>
                    <a:pt x="58" y="184"/>
                    <a:pt x="55" y="184"/>
                    <a:pt x="52" y="185"/>
                  </a:cubicBezTo>
                  <a:cubicBezTo>
                    <a:pt x="51" y="185"/>
                    <a:pt x="51" y="185"/>
                    <a:pt x="51" y="185"/>
                  </a:cubicBezTo>
                  <a:cubicBezTo>
                    <a:pt x="44" y="186"/>
                    <a:pt x="34" y="182"/>
                    <a:pt x="34" y="173"/>
                  </a:cubicBezTo>
                  <a:cubicBezTo>
                    <a:pt x="34" y="164"/>
                    <a:pt x="34" y="161"/>
                    <a:pt x="31" y="158"/>
                  </a:cubicBezTo>
                  <a:cubicBezTo>
                    <a:pt x="30" y="157"/>
                    <a:pt x="29" y="157"/>
                    <a:pt x="31" y="155"/>
                  </a:cubicBezTo>
                  <a:cubicBezTo>
                    <a:pt x="31" y="154"/>
                    <a:pt x="32" y="154"/>
                    <a:pt x="32" y="154"/>
                  </a:cubicBezTo>
                  <a:cubicBezTo>
                    <a:pt x="33" y="152"/>
                    <a:pt x="33" y="151"/>
                    <a:pt x="32" y="149"/>
                  </a:cubicBezTo>
                  <a:cubicBezTo>
                    <a:pt x="31" y="148"/>
                    <a:pt x="30" y="147"/>
                    <a:pt x="29" y="147"/>
                  </a:cubicBezTo>
                  <a:cubicBezTo>
                    <a:pt x="27" y="146"/>
                    <a:pt x="27" y="145"/>
                    <a:pt x="27" y="145"/>
                  </a:cubicBezTo>
                  <a:cubicBezTo>
                    <a:pt x="27" y="144"/>
                    <a:pt x="27" y="143"/>
                    <a:pt x="27" y="142"/>
                  </a:cubicBezTo>
                  <a:cubicBezTo>
                    <a:pt x="28" y="140"/>
                    <a:pt x="28" y="137"/>
                    <a:pt x="29" y="132"/>
                  </a:cubicBezTo>
                  <a:cubicBezTo>
                    <a:pt x="29" y="130"/>
                    <a:pt x="28" y="127"/>
                    <a:pt x="25" y="127"/>
                  </a:cubicBezTo>
                  <a:cubicBezTo>
                    <a:pt x="23" y="126"/>
                    <a:pt x="21" y="126"/>
                    <a:pt x="19" y="126"/>
                  </a:cubicBezTo>
                  <a:cubicBezTo>
                    <a:pt x="16" y="126"/>
                    <a:pt x="13" y="126"/>
                    <a:pt x="12" y="125"/>
                  </a:cubicBezTo>
                  <a:cubicBezTo>
                    <a:pt x="12" y="124"/>
                    <a:pt x="13" y="122"/>
                    <a:pt x="16" y="120"/>
                  </a:cubicBezTo>
                  <a:cubicBezTo>
                    <a:pt x="29" y="106"/>
                    <a:pt x="33" y="73"/>
                    <a:pt x="33" y="72"/>
                  </a:cubicBezTo>
                  <a:cubicBezTo>
                    <a:pt x="38" y="14"/>
                    <a:pt x="97" y="9"/>
                    <a:pt x="116" y="9"/>
                  </a:cubicBezTo>
                  <a:cubicBezTo>
                    <a:pt x="119" y="10"/>
                    <a:pt x="119" y="10"/>
                    <a:pt x="119" y="10"/>
                  </a:cubicBezTo>
                  <a:cubicBezTo>
                    <a:pt x="128" y="10"/>
                    <a:pt x="188" y="19"/>
                    <a:pt x="194" y="61"/>
                  </a:cubicBezTo>
                  <a:cubicBezTo>
                    <a:pt x="199" y="98"/>
                    <a:pt x="198" y="101"/>
                    <a:pt x="184" y="12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26" name="Group 36"/>
          <p:cNvGrpSpPr/>
          <p:nvPr/>
        </p:nvGrpSpPr>
        <p:grpSpPr>
          <a:xfrm>
            <a:off x="8901045" y="1068580"/>
            <a:ext cx="197101" cy="175607"/>
            <a:chOff x="-3728641" y="3014910"/>
            <a:chExt cx="560388" cy="530225"/>
          </a:xfrm>
          <a:solidFill>
            <a:schemeClr val="tx1"/>
          </a:solidFill>
        </p:grpSpPr>
        <p:sp>
          <p:nvSpPr>
            <p:cNvPr id="30" name="Freeform 394"/>
            <p:cNvSpPr>
              <a:spLocks/>
            </p:cNvSpPr>
            <p:nvPr/>
          </p:nvSpPr>
          <p:spPr bwMode="auto">
            <a:xfrm>
              <a:off x="-3728641" y="3014910"/>
              <a:ext cx="352425" cy="473075"/>
            </a:xfrm>
            <a:custGeom>
              <a:avLst/>
              <a:gdLst>
                <a:gd name="T0" fmla="*/ 117 w 153"/>
                <a:gd name="T1" fmla="*/ 196 h 205"/>
                <a:gd name="T2" fmla="*/ 12 w 153"/>
                <a:gd name="T3" fmla="*/ 196 h 205"/>
                <a:gd name="T4" fmla="*/ 10 w 153"/>
                <a:gd name="T5" fmla="*/ 194 h 205"/>
                <a:gd name="T6" fmla="*/ 10 w 153"/>
                <a:gd name="T7" fmla="*/ 169 h 205"/>
                <a:gd name="T8" fmla="*/ 11 w 153"/>
                <a:gd name="T9" fmla="*/ 167 h 205"/>
                <a:gd name="T10" fmla="*/ 84 w 153"/>
                <a:gd name="T11" fmla="*/ 127 h 205"/>
                <a:gd name="T12" fmla="*/ 84 w 153"/>
                <a:gd name="T13" fmla="*/ 126 h 205"/>
                <a:gd name="T14" fmla="*/ 84 w 153"/>
                <a:gd name="T15" fmla="*/ 116 h 205"/>
                <a:gd name="T16" fmla="*/ 82 w 153"/>
                <a:gd name="T17" fmla="*/ 112 h 205"/>
                <a:gd name="T18" fmla="*/ 69 w 153"/>
                <a:gd name="T19" fmla="*/ 88 h 205"/>
                <a:gd name="T20" fmla="*/ 67 w 153"/>
                <a:gd name="T21" fmla="*/ 85 h 205"/>
                <a:gd name="T22" fmla="*/ 62 w 153"/>
                <a:gd name="T23" fmla="*/ 76 h 205"/>
                <a:gd name="T24" fmla="*/ 65 w 153"/>
                <a:gd name="T25" fmla="*/ 69 h 205"/>
                <a:gd name="T26" fmla="*/ 66 w 153"/>
                <a:gd name="T27" fmla="*/ 66 h 205"/>
                <a:gd name="T28" fmla="*/ 66 w 153"/>
                <a:gd name="T29" fmla="*/ 44 h 205"/>
                <a:gd name="T30" fmla="*/ 103 w 153"/>
                <a:gd name="T31" fmla="*/ 10 h 205"/>
                <a:gd name="T32" fmla="*/ 140 w 153"/>
                <a:gd name="T33" fmla="*/ 44 h 205"/>
                <a:gd name="T34" fmla="*/ 140 w 153"/>
                <a:gd name="T35" fmla="*/ 66 h 205"/>
                <a:gd name="T36" fmla="*/ 141 w 153"/>
                <a:gd name="T37" fmla="*/ 69 h 205"/>
                <a:gd name="T38" fmla="*/ 143 w 153"/>
                <a:gd name="T39" fmla="*/ 76 h 205"/>
                <a:gd name="T40" fmla="*/ 139 w 153"/>
                <a:gd name="T41" fmla="*/ 85 h 205"/>
                <a:gd name="T42" fmla="*/ 137 w 153"/>
                <a:gd name="T43" fmla="*/ 88 h 205"/>
                <a:gd name="T44" fmla="*/ 123 w 153"/>
                <a:gd name="T45" fmla="*/ 112 h 205"/>
                <a:gd name="T46" fmla="*/ 122 w 153"/>
                <a:gd name="T47" fmla="*/ 116 h 205"/>
                <a:gd name="T48" fmla="*/ 122 w 153"/>
                <a:gd name="T49" fmla="*/ 126 h 205"/>
                <a:gd name="T50" fmla="*/ 127 w 153"/>
                <a:gd name="T51" fmla="*/ 131 h 205"/>
                <a:gd name="T52" fmla="*/ 132 w 153"/>
                <a:gd name="T53" fmla="*/ 126 h 205"/>
                <a:gd name="T54" fmla="*/ 132 w 153"/>
                <a:gd name="T55" fmla="*/ 118 h 205"/>
                <a:gd name="T56" fmla="*/ 146 w 153"/>
                <a:gd name="T57" fmla="*/ 92 h 205"/>
                <a:gd name="T58" fmla="*/ 153 w 153"/>
                <a:gd name="T59" fmla="*/ 76 h 205"/>
                <a:gd name="T60" fmla="*/ 149 w 153"/>
                <a:gd name="T61" fmla="*/ 64 h 205"/>
                <a:gd name="T62" fmla="*/ 149 w 153"/>
                <a:gd name="T63" fmla="*/ 44 h 205"/>
                <a:gd name="T64" fmla="*/ 103 w 153"/>
                <a:gd name="T65" fmla="*/ 0 h 205"/>
                <a:gd name="T66" fmla="*/ 56 w 153"/>
                <a:gd name="T67" fmla="*/ 44 h 205"/>
                <a:gd name="T68" fmla="*/ 56 w 153"/>
                <a:gd name="T69" fmla="*/ 64 h 205"/>
                <a:gd name="T70" fmla="*/ 53 w 153"/>
                <a:gd name="T71" fmla="*/ 76 h 205"/>
                <a:gd name="T72" fmla="*/ 60 w 153"/>
                <a:gd name="T73" fmla="*/ 92 h 205"/>
                <a:gd name="T74" fmla="*/ 74 w 153"/>
                <a:gd name="T75" fmla="*/ 118 h 205"/>
                <a:gd name="T76" fmla="*/ 74 w 153"/>
                <a:gd name="T77" fmla="*/ 125 h 205"/>
                <a:gd name="T78" fmla="*/ 8 w 153"/>
                <a:gd name="T79" fmla="*/ 158 h 205"/>
                <a:gd name="T80" fmla="*/ 0 w 153"/>
                <a:gd name="T81" fmla="*/ 169 h 205"/>
                <a:gd name="T82" fmla="*/ 0 w 153"/>
                <a:gd name="T83" fmla="*/ 194 h 205"/>
                <a:gd name="T84" fmla="*/ 12 w 153"/>
                <a:gd name="T85" fmla="*/ 205 h 205"/>
                <a:gd name="T86" fmla="*/ 117 w 153"/>
                <a:gd name="T87" fmla="*/ 205 h 205"/>
                <a:gd name="T88" fmla="*/ 122 w 153"/>
                <a:gd name="T89" fmla="*/ 201 h 205"/>
                <a:gd name="T90" fmla="*/ 117 w 153"/>
                <a:gd name="T91" fmla="*/ 196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53" h="205">
                  <a:moveTo>
                    <a:pt x="117" y="196"/>
                  </a:moveTo>
                  <a:cubicBezTo>
                    <a:pt x="12" y="196"/>
                    <a:pt x="12" y="196"/>
                    <a:pt x="12" y="196"/>
                  </a:cubicBezTo>
                  <a:cubicBezTo>
                    <a:pt x="11" y="196"/>
                    <a:pt x="10" y="195"/>
                    <a:pt x="10" y="194"/>
                  </a:cubicBezTo>
                  <a:cubicBezTo>
                    <a:pt x="10" y="169"/>
                    <a:pt x="10" y="169"/>
                    <a:pt x="10" y="169"/>
                  </a:cubicBezTo>
                  <a:cubicBezTo>
                    <a:pt x="10" y="168"/>
                    <a:pt x="11" y="167"/>
                    <a:pt x="11" y="167"/>
                  </a:cubicBezTo>
                  <a:cubicBezTo>
                    <a:pt x="71" y="144"/>
                    <a:pt x="82" y="134"/>
                    <a:pt x="84" y="127"/>
                  </a:cubicBezTo>
                  <a:cubicBezTo>
                    <a:pt x="84" y="127"/>
                    <a:pt x="84" y="126"/>
                    <a:pt x="84" y="126"/>
                  </a:cubicBezTo>
                  <a:cubicBezTo>
                    <a:pt x="84" y="116"/>
                    <a:pt x="84" y="116"/>
                    <a:pt x="84" y="116"/>
                  </a:cubicBezTo>
                  <a:cubicBezTo>
                    <a:pt x="84" y="114"/>
                    <a:pt x="83" y="113"/>
                    <a:pt x="82" y="112"/>
                  </a:cubicBezTo>
                  <a:cubicBezTo>
                    <a:pt x="76" y="106"/>
                    <a:pt x="72" y="98"/>
                    <a:pt x="69" y="88"/>
                  </a:cubicBezTo>
                  <a:cubicBezTo>
                    <a:pt x="69" y="86"/>
                    <a:pt x="68" y="86"/>
                    <a:pt x="67" y="85"/>
                  </a:cubicBezTo>
                  <a:cubicBezTo>
                    <a:pt x="64" y="83"/>
                    <a:pt x="62" y="79"/>
                    <a:pt x="62" y="76"/>
                  </a:cubicBezTo>
                  <a:cubicBezTo>
                    <a:pt x="62" y="73"/>
                    <a:pt x="64" y="70"/>
                    <a:pt x="65" y="69"/>
                  </a:cubicBezTo>
                  <a:cubicBezTo>
                    <a:pt x="66" y="68"/>
                    <a:pt x="66" y="67"/>
                    <a:pt x="66" y="66"/>
                  </a:cubicBezTo>
                  <a:cubicBezTo>
                    <a:pt x="66" y="44"/>
                    <a:pt x="66" y="44"/>
                    <a:pt x="66" y="44"/>
                  </a:cubicBezTo>
                  <a:cubicBezTo>
                    <a:pt x="66" y="22"/>
                    <a:pt x="79" y="10"/>
                    <a:pt x="103" y="10"/>
                  </a:cubicBezTo>
                  <a:cubicBezTo>
                    <a:pt x="127" y="10"/>
                    <a:pt x="140" y="22"/>
                    <a:pt x="140" y="44"/>
                  </a:cubicBezTo>
                  <a:cubicBezTo>
                    <a:pt x="140" y="66"/>
                    <a:pt x="140" y="66"/>
                    <a:pt x="140" y="66"/>
                  </a:cubicBezTo>
                  <a:cubicBezTo>
                    <a:pt x="140" y="67"/>
                    <a:pt x="140" y="68"/>
                    <a:pt x="141" y="69"/>
                  </a:cubicBezTo>
                  <a:cubicBezTo>
                    <a:pt x="142" y="70"/>
                    <a:pt x="143" y="73"/>
                    <a:pt x="143" y="76"/>
                  </a:cubicBezTo>
                  <a:cubicBezTo>
                    <a:pt x="143" y="79"/>
                    <a:pt x="142" y="83"/>
                    <a:pt x="139" y="85"/>
                  </a:cubicBezTo>
                  <a:cubicBezTo>
                    <a:pt x="138" y="86"/>
                    <a:pt x="137" y="86"/>
                    <a:pt x="137" y="88"/>
                  </a:cubicBezTo>
                  <a:cubicBezTo>
                    <a:pt x="134" y="98"/>
                    <a:pt x="129" y="106"/>
                    <a:pt x="123" y="112"/>
                  </a:cubicBezTo>
                  <a:cubicBezTo>
                    <a:pt x="122" y="113"/>
                    <a:pt x="122" y="114"/>
                    <a:pt x="122" y="116"/>
                  </a:cubicBezTo>
                  <a:cubicBezTo>
                    <a:pt x="122" y="126"/>
                    <a:pt x="122" y="126"/>
                    <a:pt x="122" y="126"/>
                  </a:cubicBezTo>
                  <a:cubicBezTo>
                    <a:pt x="122" y="128"/>
                    <a:pt x="124" y="131"/>
                    <a:pt x="127" y="131"/>
                  </a:cubicBezTo>
                  <a:cubicBezTo>
                    <a:pt x="129" y="131"/>
                    <a:pt x="132" y="128"/>
                    <a:pt x="132" y="126"/>
                  </a:cubicBezTo>
                  <a:cubicBezTo>
                    <a:pt x="132" y="118"/>
                    <a:pt x="132" y="118"/>
                    <a:pt x="132" y="118"/>
                  </a:cubicBezTo>
                  <a:cubicBezTo>
                    <a:pt x="138" y="111"/>
                    <a:pt x="143" y="102"/>
                    <a:pt x="146" y="92"/>
                  </a:cubicBezTo>
                  <a:cubicBezTo>
                    <a:pt x="150" y="88"/>
                    <a:pt x="153" y="82"/>
                    <a:pt x="153" y="76"/>
                  </a:cubicBezTo>
                  <a:cubicBezTo>
                    <a:pt x="153" y="72"/>
                    <a:pt x="152" y="68"/>
                    <a:pt x="149" y="64"/>
                  </a:cubicBezTo>
                  <a:cubicBezTo>
                    <a:pt x="149" y="44"/>
                    <a:pt x="149" y="44"/>
                    <a:pt x="149" y="44"/>
                  </a:cubicBezTo>
                  <a:cubicBezTo>
                    <a:pt x="149" y="16"/>
                    <a:pt x="132" y="0"/>
                    <a:pt x="103" y="0"/>
                  </a:cubicBezTo>
                  <a:cubicBezTo>
                    <a:pt x="74" y="0"/>
                    <a:pt x="56" y="16"/>
                    <a:pt x="56" y="44"/>
                  </a:cubicBezTo>
                  <a:cubicBezTo>
                    <a:pt x="56" y="64"/>
                    <a:pt x="56" y="64"/>
                    <a:pt x="56" y="64"/>
                  </a:cubicBezTo>
                  <a:cubicBezTo>
                    <a:pt x="54" y="68"/>
                    <a:pt x="53" y="72"/>
                    <a:pt x="53" y="76"/>
                  </a:cubicBezTo>
                  <a:cubicBezTo>
                    <a:pt x="53" y="82"/>
                    <a:pt x="55" y="88"/>
                    <a:pt x="60" y="92"/>
                  </a:cubicBezTo>
                  <a:cubicBezTo>
                    <a:pt x="63" y="102"/>
                    <a:pt x="68" y="111"/>
                    <a:pt x="74" y="118"/>
                  </a:cubicBezTo>
                  <a:cubicBezTo>
                    <a:pt x="74" y="125"/>
                    <a:pt x="74" y="125"/>
                    <a:pt x="74" y="125"/>
                  </a:cubicBezTo>
                  <a:cubicBezTo>
                    <a:pt x="72" y="127"/>
                    <a:pt x="63" y="136"/>
                    <a:pt x="8" y="158"/>
                  </a:cubicBezTo>
                  <a:cubicBezTo>
                    <a:pt x="3" y="159"/>
                    <a:pt x="0" y="164"/>
                    <a:pt x="0" y="169"/>
                  </a:cubicBezTo>
                  <a:cubicBezTo>
                    <a:pt x="0" y="194"/>
                    <a:pt x="0" y="194"/>
                    <a:pt x="0" y="194"/>
                  </a:cubicBezTo>
                  <a:cubicBezTo>
                    <a:pt x="0" y="200"/>
                    <a:pt x="6" y="205"/>
                    <a:pt x="12" y="205"/>
                  </a:cubicBezTo>
                  <a:cubicBezTo>
                    <a:pt x="117" y="205"/>
                    <a:pt x="117" y="205"/>
                    <a:pt x="117" y="205"/>
                  </a:cubicBezTo>
                  <a:cubicBezTo>
                    <a:pt x="120" y="205"/>
                    <a:pt x="122" y="203"/>
                    <a:pt x="122" y="201"/>
                  </a:cubicBezTo>
                  <a:cubicBezTo>
                    <a:pt x="122" y="198"/>
                    <a:pt x="120" y="196"/>
                    <a:pt x="117" y="19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1" name="Freeform 395"/>
            <p:cNvSpPr>
              <a:spLocks noEditPoints="1"/>
            </p:cNvSpPr>
            <p:nvPr/>
          </p:nvSpPr>
          <p:spPr bwMode="auto">
            <a:xfrm>
              <a:off x="-3446066" y="3267322"/>
              <a:ext cx="277813" cy="277813"/>
            </a:xfrm>
            <a:custGeom>
              <a:avLst/>
              <a:gdLst>
                <a:gd name="T0" fmla="*/ 60 w 120"/>
                <a:gd name="T1" fmla="*/ 0 h 120"/>
                <a:gd name="T2" fmla="*/ 0 w 120"/>
                <a:gd name="T3" fmla="*/ 60 h 120"/>
                <a:gd name="T4" fmla="*/ 60 w 120"/>
                <a:gd name="T5" fmla="*/ 120 h 120"/>
                <a:gd name="T6" fmla="*/ 120 w 120"/>
                <a:gd name="T7" fmla="*/ 60 h 120"/>
                <a:gd name="T8" fmla="*/ 60 w 120"/>
                <a:gd name="T9" fmla="*/ 0 h 120"/>
                <a:gd name="T10" fmla="*/ 60 w 120"/>
                <a:gd name="T11" fmla="*/ 110 h 120"/>
                <a:gd name="T12" fmla="*/ 10 w 120"/>
                <a:gd name="T13" fmla="*/ 60 h 120"/>
                <a:gd name="T14" fmla="*/ 60 w 120"/>
                <a:gd name="T15" fmla="*/ 10 h 120"/>
                <a:gd name="T16" fmla="*/ 110 w 120"/>
                <a:gd name="T17" fmla="*/ 60 h 120"/>
                <a:gd name="T18" fmla="*/ 60 w 120"/>
                <a:gd name="T19" fmla="*/ 11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0" h="120">
                  <a:moveTo>
                    <a:pt x="60" y="0"/>
                  </a:moveTo>
                  <a:cubicBezTo>
                    <a:pt x="27" y="0"/>
                    <a:pt x="0" y="27"/>
                    <a:pt x="0" y="60"/>
                  </a:cubicBezTo>
                  <a:cubicBezTo>
                    <a:pt x="0" y="93"/>
                    <a:pt x="27" y="120"/>
                    <a:pt x="60" y="120"/>
                  </a:cubicBezTo>
                  <a:cubicBezTo>
                    <a:pt x="93" y="120"/>
                    <a:pt x="120" y="93"/>
                    <a:pt x="120" y="60"/>
                  </a:cubicBezTo>
                  <a:cubicBezTo>
                    <a:pt x="120" y="27"/>
                    <a:pt x="93" y="0"/>
                    <a:pt x="60" y="0"/>
                  </a:cubicBezTo>
                  <a:close/>
                  <a:moveTo>
                    <a:pt x="60" y="110"/>
                  </a:moveTo>
                  <a:cubicBezTo>
                    <a:pt x="33" y="110"/>
                    <a:pt x="10" y="88"/>
                    <a:pt x="10" y="60"/>
                  </a:cubicBezTo>
                  <a:cubicBezTo>
                    <a:pt x="10" y="33"/>
                    <a:pt x="33" y="10"/>
                    <a:pt x="60" y="10"/>
                  </a:cubicBezTo>
                  <a:cubicBezTo>
                    <a:pt x="88" y="10"/>
                    <a:pt x="110" y="33"/>
                    <a:pt x="110" y="60"/>
                  </a:cubicBezTo>
                  <a:cubicBezTo>
                    <a:pt x="110" y="88"/>
                    <a:pt x="88" y="110"/>
                    <a:pt x="60" y="1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2" name="Freeform 396"/>
            <p:cNvSpPr>
              <a:spLocks/>
            </p:cNvSpPr>
            <p:nvPr/>
          </p:nvSpPr>
          <p:spPr bwMode="auto">
            <a:xfrm>
              <a:off x="-3385742" y="3327647"/>
              <a:ext cx="161926" cy="161924"/>
            </a:xfrm>
            <a:custGeom>
              <a:avLst/>
              <a:gdLst>
                <a:gd name="T0" fmla="*/ 65 w 70"/>
                <a:gd name="T1" fmla="*/ 30 h 70"/>
                <a:gd name="T2" fmla="*/ 40 w 70"/>
                <a:gd name="T3" fmla="*/ 30 h 70"/>
                <a:gd name="T4" fmla="*/ 40 w 70"/>
                <a:gd name="T5" fmla="*/ 4 h 70"/>
                <a:gd name="T6" fmla="*/ 35 w 70"/>
                <a:gd name="T7" fmla="*/ 0 h 70"/>
                <a:gd name="T8" fmla="*/ 30 w 70"/>
                <a:gd name="T9" fmla="*/ 4 h 70"/>
                <a:gd name="T10" fmla="*/ 30 w 70"/>
                <a:gd name="T11" fmla="*/ 30 h 70"/>
                <a:gd name="T12" fmla="*/ 5 w 70"/>
                <a:gd name="T13" fmla="*/ 30 h 70"/>
                <a:gd name="T14" fmla="*/ 0 w 70"/>
                <a:gd name="T15" fmla="*/ 35 h 70"/>
                <a:gd name="T16" fmla="*/ 5 w 70"/>
                <a:gd name="T17" fmla="*/ 40 h 70"/>
                <a:gd name="T18" fmla="*/ 30 w 70"/>
                <a:gd name="T19" fmla="*/ 40 h 70"/>
                <a:gd name="T20" fmla="*/ 30 w 70"/>
                <a:gd name="T21" fmla="*/ 65 h 70"/>
                <a:gd name="T22" fmla="*/ 35 w 70"/>
                <a:gd name="T23" fmla="*/ 70 h 70"/>
                <a:gd name="T24" fmla="*/ 40 w 70"/>
                <a:gd name="T25" fmla="*/ 65 h 70"/>
                <a:gd name="T26" fmla="*/ 40 w 70"/>
                <a:gd name="T27" fmla="*/ 40 h 70"/>
                <a:gd name="T28" fmla="*/ 65 w 70"/>
                <a:gd name="T29" fmla="*/ 40 h 70"/>
                <a:gd name="T30" fmla="*/ 70 w 70"/>
                <a:gd name="T31" fmla="*/ 35 h 70"/>
                <a:gd name="T32" fmla="*/ 65 w 70"/>
                <a:gd name="T33" fmla="*/ 3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0" h="70">
                  <a:moveTo>
                    <a:pt x="65" y="30"/>
                  </a:moveTo>
                  <a:cubicBezTo>
                    <a:pt x="40" y="30"/>
                    <a:pt x="40" y="30"/>
                    <a:pt x="40" y="30"/>
                  </a:cubicBezTo>
                  <a:cubicBezTo>
                    <a:pt x="40" y="4"/>
                    <a:pt x="40" y="4"/>
                    <a:pt x="40" y="4"/>
                  </a:cubicBezTo>
                  <a:cubicBezTo>
                    <a:pt x="40" y="2"/>
                    <a:pt x="38" y="0"/>
                    <a:pt x="35" y="0"/>
                  </a:cubicBezTo>
                  <a:cubicBezTo>
                    <a:pt x="32" y="0"/>
                    <a:pt x="30" y="2"/>
                    <a:pt x="30" y="4"/>
                  </a:cubicBezTo>
                  <a:cubicBezTo>
                    <a:pt x="30" y="30"/>
                    <a:pt x="30" y="30"/>
                    <a:pt x="30" y="30"/>
                  </a:cubicBezTo>
                  <a:cubicBezTo>
                    <a:pt x="5" y="30"/>
                    <a:pt x="5" y="30"/>
                    <a:pt x="5" y="30"/>
                  </a:cubicBezTo>
                  <a:cubicBezTo>
                    <a:pt x="2" y="30"/>
                    <a:pt x="0" y="32"/>
                    <a:pt x="0" y="35"/>
                  </a:cubicBezTo>
                  <a:cubicBezTo>
                    <a:pt x="0" y="37"/>
                    <a:pt x="2" y="40"/>
                    <a:pt x="5" y="40"/>
                  </a:cubicBezTo>
                  <a:cubicBezTo>
                    <a:pt x="30" y="40"/>
                    <a:pt x="30" y="40"/>
                    <a:pt x="30" y="40"/>
                  </a:cubicBezTo>
                  <a:cubicBezTo>
                    <a:pt x="30" y="65"/>
                    <a:pt x="30" y="65"/>
                    <a:pt x="30" y="65"/>
                  </a:cubicBezTo>
                  <a:cubicBezTo>
                    <a:pt x="30" y="68"/>
                    <a:pt x="32" y="70"/>
                    <a:pt x="35" y="70"/>
                  </a:cubicBezTo>
                  <a:cubicBezTo>
                    <a:pt x="38" y="70"/>
                    <a:pt x="40" y="68"/>
                    <a:pt x="40" y="65"/>
                  </a:cubicBezTo>
                  <a:cubicBezTo>
                    <a:pt x="40" y="40"/>
                    <a:pt x="40" y="40"/>
                    <a:pt x="40" y="40"/>
                  </a:cubicBezTo>
                  <a:cubicBezTo>
                    <a:pt x="65" y="40"/>
                    <a:pt x="65" y="40"/>
                    <a:pt x="65" y="40"/>
                  </a:cubicBezTo>
                  <a:cubicBezTo>
                    <a:pt x="68" y="40"/>
                    <a:pt x="70" y="37"/>
                    <a:pt x="70" y="35"/>
                  </a:cubicBezTo>
                  <a:cubicBezTo>
                    <a:pt x="70" y="32"/>
                    <a:pt x="68" y="30"/>
                    <a:pt x="65"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27" name="Group 41"/>
          <p:cNvGrpSpPr/>
          <p:nvPr/>
        </p:nvGrpSpPr>
        <p:grpSpPr>
          <a:xfrm>
            <a:off x="8239900" y="1061870"/>
            <a:ext cx="179514" cy="169466"/>
            <a:chOff x="-13631811" y="4392546"/>
            <a:chExt cx="625475" cy="627062"/>
          </a:xfrm>
          <a:solidFill>
            <a:schemeClr val="tx1"/>
          </a:solidFill>
        </p:grpSpPr>
        <p:sp>
          <p:nvSpPr>
            <p:cNvPr id="28" name="Freeform 267"/>
            <p:cNvSpPr>
              <a:spLocks noEditPoints="1"/>
            </p:cNvSpPr>
            <p:nvPr/>
          </p:nvSpPr>
          <p:spPr bwMode="auto">
            <a:xfrm>
              <a:off x="-13631811" y="4392546"/>
              <a:ext cx="625475" cy="627062"/>
            </a:xfrm>
            <a:custGeom>
              <a:avLst/>
              <a:gdLst>
                <a:gd name="T0" fmla="*/ 117 w 234"/>
                <a:gd name="T1" fmla="*/ 0 h 234"/>
                <a:gd name="T2" fmla="*/ 0 w 234"/>
                <a:gd name="T3" fmla="*/ 117 h 234"/>
                <a:gd name="T4" fmla="*/ 117 w 234"/>
                <a:gd name="T5" fmla="*/ 234 h 234"/>
                <a:gd name="T6" fmla="*/ 234 w 234"/>
                <a:gd name="T7" fmla="*/ 117 h 234"/>
                <a:gd name="T8" fmla="*/ 117 w 234"/>
                <a:gd name="T9" fmla="*/ 0 h 234"/>
                <a:gd name="T10" fmla="*/ 117 w 234"/>
                <a:gd name="T11" fmla="*/ 224 h 234"/>
                <a:gd name="T12" fmla="*/ 9 w 234"/>
                <a:gd name="T13" fmla="*/ 117 h 234"/>
                <a:gd name="T14" fmla="*/ 117 w 234"/>
                <a:gd name="T15" fmla="*/ 9 h 234"/>
                <a:gd name="T16" fmla="*/ 224 w 234"/>
                <a:gd name="T17" fmla="*/ 117 h 234"/>
                <a:gd name="T18" fmla="*/ 117 w 234"/>
                <a:gd name="T19" fmla="*/ 224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4" h="234">
                  <a:moveTo>
                    <a:pt x="117" y="0"/>
                  </a:moveTo>
                  <a:cubicBezTo>
                    <a:pt x="52" y="0"/>
                    <a:pt x="0" y="52"/>
                    <a:pt x="0" y="117"/>
                  </a:cubicBezTo>
                  <a:cubicBezTo>
                    <a:pt x="0" y="181"/>
                    <a:pt x="52" y="234"/>
                    <a:pt x="117" y="234"/>
                  </a:cubicBezTo>
                  <a:cubicBezTo>
                    <a:pt x="181" y="234"/>
                    <a:pt x="234" y="181"/>
                    <a:pt x="234" y="117"/>
                  </a:cubicBezTo>
                  <a:cubicBezTo>
                    <a:pt x="234" y="52"/>
                    <a:pt x="181" y="0"/>
                    <a:pt x="117" y="0"/>
                  </a:cubicBezTo>
                  <a:close/>
                  <a:moveTo>
                    <a:pt x="117" y="224"/>
                  </a:moveTo>
                  <a:cubicBezTo>
                    <a:pt x="57" y="224"/>
                    <a:pt x="9" y="176"/>
                    <a:pt x="9" y="117"/>
                  </a:cubicBezTo>
                  <a:cubicBezTo>
                    <a:pt x="9" y="57"/>
                    <a:pt x="57" y="9"/>
                    <a:pt x="117" y="9"/>
                  </a:cubicBezTo>
                  <a:cubicBezTo>
                    <a:pt x="176" y="9"/>
                    <a:pt x="224" y="57"/>
                    <a:pt x="224" y="117"/>
                  </a:cubicBezTo>
                  <a:cubicBezTo>
                    <a:pt x="224" y="176"/>
                    <a:pt x="176" y="224"/>
                    <a:pt x="117" y="2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9" name="Freeform 268"/>
            <p:cNvSpPr>
              <a:spLocks noEditPoints="1"/>
            </p:cNvSpPr>
            <p:nvPr/>
          </p:nvSpPr>
          <p:spPr bwMode="auto">
            <a:xfrm>
              <a:off x="-13492111" y="4537009"/>
              <a:ext cx="317500" cy="315912"/>
            </a:xfrm>
            <a:custGeom>
              <a:avLst/>
              <a:gdLst>
                <a:gd name="T0" fmla="*/ 76 w 119"/>
                <a:gd name="T1" fmla="*/ 68 h 118"/>
                <a:gd name="T2" fmla="*/ 85 w 119"/>
                <a:gd name="T3" fmla="*/ 42 h 118"/>
                <a:gd name="T4" fmla="*/ 43 w 119"/>
                <a:gd name="T5" fmla="*/ 0 h 118"/>
                <a:gd name="T6" fmla="*/ 0 w 119"/>
                <a:gd name="T7" fmla="*/ 42 h 118"/>
                <a:gd name="T8" fmla="*/ 43 w 119"/>
                <a:gd name="T9" fmla="*/ 84 h 118"/>
                <a:gd name="T10" fmla="*/ 69 w 119"/>
                <a:gd name="T11" fmla="*/ 75 h 118"/>
                <a:gd name="T12" fmla="*/ 111 w 119"/>
                <a:gd name="T13" fmla="*/ 117 h 118"/>
                <a:gd name="T14" fmla="*/ 114 w 119"/>
                <a:gd name="T15" fmla="*/ 118 h 118"/>
                <a:gd name="T16" fmla="*/ 117 w 119"/>
                <a:gd name="T17" fmla="*/ 117 h 118"/>
                <a:gd name="T18" fmla="*/ 117 w 119"/>
                <a:gd name="T19" fmla="*/ 110 h 118"/>
                <a:gd name="T20" fmla="*/ 76 w 119"/>
                <a:gd name="T21" fmla="*/ 68 h 118"/>
                <a:gd name="T22" fmla="*/ 43 w 119"/>
                <a:gd name="T23" fmla="*/ 75 h 118"/>
                <a:gd name="T24" fmla="*/ 10 w 119"/>
                <a:gd name="T25" fmla="*/ 42 h 118"/>
                <a:gd name="T26" fmla="*/ 43 w 119"/>
                <a:gd name="T27" fmla="*/ 9 h 118"/>
                <a:gd name="T28" fmla="*/ 75 w 119"/>
                <a:gd name="T29" fmla="*/ 42 h 118"/>
                <a:gd name="T30" fmla="*/ 43 w 119"/>
                <a:gd name="T31" fmla="*/ 75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9" h="118">
                  <a:moveTo>
                    <a:pt x="76" y="68"/>
                  </a:moveTo>
                  <a:cubicBezTo>
                    <a:pt x="81" y="61"/>
                    <a:pt x="85" y="52"/>
                    <a:pt x="85" y="42"/>
                  </a:cubicBezTo>
                  <a:cubicBezTo>
                    <a:pt x="85" y="19"/>
                    <a:pt x="66" y="0"/>
                    <a:pt x="43" y="0"/>
                  </a:cubicBezTo>
                  <a:cubicBezTo>
                    <a:pt x="19" y="0"/>
                    <a:pt x="0" y="19"/>
                    <a:pt x="0" y="42"/>
                  </a:cubicBezTo>
                  <a:cubicBezTo>
                    <a:pt x="0" y="65"/>
                    <a:pt x="19" y="84"/>
                    <a:pt x="43" y="84"/>
                  </a:cubicBezTo>
                  <a:cubicBezTo>
                    <a:pt x="53" y="84"/>
                    <a:pt x="62" y="81"/>
                    <a:pt x="69" y="75"/>
                  </a:cubicBezTo>
                  <a:cubicBezTo>
                    <a:pt x="111" y="117"/>
                    <a:pt x="111" y="117"/>
                    <a:pt x="111" y="117"/>
                  </a:cubicBezTo>
                  <a:cubicBezTo>
                    <a:pt x="112" y="118"/>
                    <a:pt x="113" y="118"/>
                    <a:pt x="114" y="118"/>
                  </a:cubicBezTo>
                  <a:cubicBezTo>
                    <a:pt x="115" y="118"/>
                    <a:pt x="116" y="118"/>
                    <a:pt x="117" y="117"/>
                  </a:cubicBezTo>
                  <a:cubicBezTo>
                    <a:pt x="119" y="115"/>
                    <a:pt x="119" y="112"/>
                    <a:pt x="117" y="110"/>
                  </a:cubicBezTo>
                  <a:lnTo>
                    <a:pt x="76" y="68"/>
                  </a:lnTo>
                  <a:close/>
                  <a:moveTo>
                    <a:pt x="43" y="75"/>
                  </a:moveTo>
                  <a:cubicBezTo>
                    <a:pt x="24" y="75"/>
                    <a:pt x="10" y="60"/>
                    <a:pt x="10" y="42"/>
                  </a:cubicBezTo>
                  <a:cubicBezTo>
                    <a:pt x="10" y="24"/>
                    <a:pt x="24" y="9"/>
                    <a:pt x="43" y="9"/>
                  </a:cubicBezTo>
                  <a:cubicBezTo>
                    <a:pt x="61" y="9"/>
                    <a:pt x="75" y="24"/>
                    <a:pt x="75" y="42"/>
                  </a:cubicBezTo>
                  <a:cubicBezTo>
                    <a:pt x="75" y="60"/>
                    <a:pt x="61" y="75"/>
                    <a:pt x="43" y="7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36" name="Rectangle 35"/>
          <p:cNvSpPr/>
          <p:nvPr/>
        </p:nvSpPr>
        <p:spPr>
          <a:xfrm>
            <a:off x="1805355" y="6555976"/>
            <a:ext cx="5908431" cy="210827"/>
          </a:xfrm>
          <a:prstGeom prst="rect">
            <a:avLst/>
          </a:prstGeom>
        </p:spPr>
        <p:txBody>
          <a:bodyPr wrap="square">
            <a:spAutoFit/>
          </a:bodyPr>
          <a:lstStyle/>
          <a:p>
            <a:pPr defTabSz="957816">
              <a:lnSpc>
                <a:spcPct val="110000"/>
              </a:lnSpc>
              <a:spcAft>
                <a:spcPts val="300"/>
              </a:spcAft>
              <a:buSzPct val="80000"/>
              <a:tabLst>
                <a:tab pos="85725" algn="l"/>
              </a:tabLst>
              <a:defRPr/>
            </a:pPr>
            <a:r>
              <a:rPr lang="en-GB" sz="700" b="1" dirty="0">
                <a:solidFill>
                  <a:prstClr val="black"/>
                </a:solidFill>
                <a:latin typeface="Open Sans" panose="020B0606030504020204" pitchFamily="34" charset="0"/>
                <a:ea typeface="Open Sans" panose="020B0606030504020204" pitchFamily="34" charset="0"/>
                <a:cs typeface="Open Sans" panose="020B0606030504020204" pitchFamily="34" charset="0"/>
              </a:rPr>
              <a:t>Source(s)</a:t>
            </a:r>
            <a:r>
              <a:rPr lang="en-GB" sz="700" dirty="0">
                <a:solidFill>
                  <a:prstClr val="black"/>
                </a:solidFill>
                <a:latin typeface="Open Sans" panose="020B0606030504020204" pitchFamily="34" charset="0"/>
                <a:ea typeface="Open Sans" panose="020B0606030504020204" pitchFamily="34" charset="0"/>
                <a:cs typeface="Open Sans" panose="020B0606030504020204" pitchFamily="34" charset="0"/>
              </a:rPr>
              <a:t>: Company website, Deloitte IP, Financial Statements</a:t>
            </a:r>
          </a:p>
        </p:txBody>
      </p:sp>
      <p:pic>
        <p:nvPicPr>
          <p:cNvPr id="39" name="Picture 38"/>
          <p:cNvPicPr>
            <a:picLocks noChangeAspect="1"/>
          </p:cNvPicPr>
          <p:nvPr/>
        </p:nvPicPr>
        <p:blipFill>
          <a:blip r:embed="rId3"/>
          <a:stretch>
            <a:fillRect/>
          </a:stretch>
        </p:blipFill>
        <p:spPr>
          <a:xfrm>
            <a:off x="1908075" y="2111355"/>
            <a:ext cx="1043394" cy="342841"/>
          </a:xfrm>
          <a:prstGeom prst="rect">
            <a:avLst/>
          </a:prstGeom>
        </p:spPr>
      </p:pic>
      <p:pic>
        <p:nvPicPr>
          <p:cNvPr id="19" name="Picture 6" descr="https://www.sage.com/en-us/blog/wp-content/uploads/sites/2/2017/05/Sage-Green-Logo.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065203" y="4918253"/>
            <a:ext cx="729139" cy="3109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928013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solidFill>
                  <a:schemeClr val="accent1">
                    <a:lumMod val="75000"/>
                  </a:schemeClr>
                </a:solidFill>
              </a:rPr>
              <a:t>Provider High Level Assessment</a:t>
            </a:r>
          </a:p>
        </p:txBody>
      </p:sp>
      <p:sp>
        <p:nvSpPr>
          <p:cNvPr id="25" name="Text Placeholder 24"/>
          <p:cNvSpPr>
            <a:spLocks noGrp="1"/>
          </p:cNvSpPr>
          <p:nvPr>
            <p:ph type="body" sz="quarter" idx="13"/>
          </p:nvPr>
        </p:nvSpPr>
        <p:spPr/>
        <p:txBody>
          <a:bodyPr/>
          <a:lstStyle/>
          <a:p>
            <a:r>
              <a:rPr lang="en-US" sz="1600" dirty="0"/>
              <a:t>High level assessment of available evidence and provider materials</a:t>
            </a:r>
          </a:p>
        </p:txBody>
      </p:sp>
      <p:graphicFrame>
        <p:nvGraphicFramePr>
          <p:cNvPr id="18" name="Table 17"/>
          <p:cNvGraphicFramePr>
            <a:graphicFrameLocks noGrp="1"/>
          </p:cNvGraphicFramePr>
          <p:nvPr/>
        </p:nvGraphicFramePr>
        <p:xfrm>
          <a:off x="1900234" y="1049074"/>
          <a:ext cx="8391528" cy="5415337"/>
        </p:xfrm>
        <a:graphic>
          <a:graphicData uri="http://schemas.openxmlformats.org/drawingml/2006/table">
            <a:tbl>
              <a:tblPr firstRow="1" bandRow="1">
                <a:tableStyleId>{073A0DAA-6AF3-43AB-8588-CEC1D06C72B9}</a:tableStyleId>
              </a:tblPr>
              <a:tblGrid>
                <a:gridCol w="1100874">
                  <a:extLst>
                    <a:ext uri="{9D8B030D-6E8A-4147-A177-3AD203B41FA5}">
                      <a16:colId xmlns:a16="http://schemas.microsoft.com/office/drawing/2014/main" val="20000"/>
                    </a:ext>
                  </a:extLst>
                </a:gridCol>
                <a:gridCol w="2233246">
                  <a:extLst>
                    <a:ext uri="{9D8B030D-6E8A-4147-A177-3AD203B41FA5}">
                      <a16:colId xmlns:a16="http://schemas.microsoft.com/office/drawing/2014/main" val="20001"/>
                    </a:ext>
                  </a:extLst>
                </a:gridCol>
                <a:gridCol w="5057408">
                  <a:extLst>
                    <a:ext uri="{9D8B030D-6E8A-4147-A177-3AD203B41FA5}">
                      <a16:colId xmlns:a16="http://schemas.microsoft.com/office/drawing/2014/main" val="20002"/>
                    </a:ext>
                  </a:extLst>
                </a:gridCol>
              </a:tblGrid>
              <a:tr h="252271">
                <a:tc>
                  <a:txBody>
                    <a:bodyPr/>
                    <a:lstStyle/>
                    <a:p>
                      <a:pPr algn="ctr"/>
                      <a:r>
                        <a:rPr lang="en-AU" sz="900" dirty="0">
                          <a:solidFill>
                            <a:schemeClr val="tx1"/>
                          </a:solidFill>
                          <a:latin typeface="Open Sans" panose="020B0606030504020204" pitchFamily="34" charset="0"/>
                          <a:ea typeface="Open Sans" panose="020B0606030504020204" pitchFamily="34" charset="0"/>
                          <a:cs typeface="Open Sans" panose="020B0606030504020204" pitchFamily="34" charset="0"/>
                        </a:rPr>
                        <a:t>Provider</a:t>
                      </a:r>
                    </a:p>
                  </a:txBody>
                  <a:tcPr marL="45720" marR="45720" anchor="ctr">
                    <a:lnB w="12700" cap="flat" cmpd="sng" algn="ctr">
                      <a:solidFill>
                        <a:schemeClr val="tx1"/>
                      </a:solidFill>
                      <a:prstDash val="solid"/>
                      <a:round/>
                      <a:headEnd type="none" w="med" len="med"/>
                      <a:tailEnd type="none" w="med" len="med"/>
                    </a:lnB>
                    <a:solidFill>
                      <a:schemeClr val="bg1"/>
                    </a:solidFill>
                  </a:tcPr>
                </a:tc>
                <a:tc>
                  <a:txBody>
                    <a:bodyPr/>
                    <a:lstStyle/>
                    <a:p>
                      <a:pPr algn="ctr"/>
                      <a:r>
                        <a:rPr lang="en-AU" sz="900" dirty="0">
                          <a:solidFill>
                            <a:schemeClr val="tx1"/>
                          </a:solidFill>
                          <a:latin typeface="Open Sans" panose="020B0606030504020204" pitchFamily="34" charset="0"/>
                          <a:ea typeface="Open Sans" panose="020B0606030504020204" pitchFamily="34" charset="0"/>
                          <a:cs typeface="Open Sans" panose="020B0606030504020204" pitchFamily="34" charset="0"/>
                        </a:rPr>
                        <a:t>Overview</a:t>
                      </a:r>
                    </a:p>
                  </a:txBody>
                  <a:tcPr marL="45720" marR="45720" anchor="ctr">
                    <a:lnB w="12700" cap="flat" cmpd="sng" algn="ctr">
                      <a:solidFill>
                        <a:schemeClr val="tx1"/>
                      </a:solidFill>
                      <a:prstDash val="solid"/>
                      <a:round/>
                      <a:headEnd type="none" w="med" len="med"/>
                      <a:tailEnd type="none" w="med" len="med"/>
                    </a:lnB>
                    <a:solidFill>
                      <a:schemeClr val="bg1"/>
                    </a:solidFill>
                  </a:tcPr>
                </a:tc>
                <a:tc>
                  <a:txBody>
                    <a:bodyPr/>
                    <a:lstStyle/>
                    <a:p>
                      <a:pPr algn="ctr"/>
                      <a:r>
                        <a:rPr lang="en-AU" sz="900" dirty="0">
                          <a:solidFill>
                            <a:schemeClr val="tx1"/>
                          </a:solidFill>
                          <a:latin typeface="Open Sans" panose="020B0606030504020204" pitchFamily="34" charset="0"/>
                          <a:ea typeface="Open Sans" panose="020B0606030504020204" pitchFamily="34" charset="0"/>
                          <a:cs typeface="Open Sans" panose="020B0606030504020204" pitchFamily="34" charset="0"/>
                        </a:rPr>
                        <a:t>Assessment</a:t>
                      </a:r>
                    </a:p>
                  </a:txBody>
                  <a:tcPr marL="45720" marR="45720" anchor="ctr">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2541687">
                <a:tc>
                  <a:txBody>
                    <a:bodyPr/>
                    <a:lstStyle/>
                    <a:p>
                      <a:pPr algn="ctr"/>
                      <a:endParaRPr lang="en-AU" sz="900" b="1" dirty="0">
                        <a:solidFill>
                          <a:schemeClr val="tx2"/>
                        </a:solidFill>
                        <a:latin typeface="Open Sans" panose="020B0606030504020204" pitchFamily="34" charset="0"/>
                        <a:ea typeface="Open Sans" panose="020B0606030504020204" pitchFamily="34" charset="0"/>
                        <a:cs typeface="Open Sans" panose="020B0606030504020204" pitchFamily="34" charset="0"/>
                      </a:endParaRPr>
                    </a:p>
                  </a:txBody>
                  <a:tcPr marL="45720" marR="4572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AU" sz="800" b="1" kern="1200" dirty="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rPr>
                        <a:t>Company Summary</a:t>
                      </a:r>
                    </a:p>
                    <a:p>
                      <a:r>
                        <a:rPr lang="en-AU" sz="800" kern="1200" baseline="0" dirty="0">
                          <a:solidFill>
                            <a:prstClr val="black"/>
                          </a:solidFill>
                          <a:latin typeface="Open Sans" panose="020B0606030504020204" pitchFamily="34" charset="0"/>
                          <a:ea typeface="Open Sans" panose="020B0606030504020204" pitchFamily="34" charset="0"/>
                          <a:cs typeface="Open Sans" panose="020B0606030504020204" pitchFamily="34" charset="0"/>
                        </a:rPr>
                        <a:t>Dynamics 365 is a product line of enterprise resource planning (ERP) and customer relationship management (CRM) applications announced by Microsoft in July 2016.</a:t>
                      </a:r>
                    </a:p>
                    <a:p>
                      <a:r>
                        <a:rPr lang="en-AU" sz="800" kern="1200" baseline="0" dirty="0">
                          <a:solidFill>
                            <a:prstClr val="black"/>
                          </a:solidFill>
                          <a:latin typeface="Open Sans" panose="020B0606030504020204" pitchFamily="34" charset="0"/>
                          <a:ea typeface="Open Sans" panose="020B0606030504020204" pitchFamily="34" charset="0"/>
                          <a:cs typeface="Open Sans" panose="020B0606030504020204" pitchFamily="34" charset="0"/>
                        </a:rPr>
                        <a:t>Dynamics 365 – Business Edition is targeted towards the Small and Medium Enterprise Businesses.</a:t>
                      </a:r>
                    </a:p>
                    <a:p>
                      <a:endParaRPr lang="en-AU" sz="800" b="1" kern="1200" dirty="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endParaRPr>
                    </a:p>
                    <a:p>
                      <a:r>
                        <a:rPr lang="en-AU" sz="800" b="1" kern="1200" dirty="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rPr>
                        <a:t>Key Metrics </a:t>
                      </a:r>
                      <a:endParaRPr lang="en-AU" sz="800" b="1" baseline="0" dirty="0">
                        <a:solidFill>
                          <a:schemeClr val="accent2"/>
                        </a:solidFill>
                        <a:latin typeface="Open Sans" panose="020B0606030504020204" pitchFamily="34" charset="0"/>
                        <a:ea typeface="Open Sans" panose="020B0606030504020204" pitchFamily="34" charset="0"/>
                        <a:cs typeface="Open Sans" panose="020B0606030504020204" pitchFamily="34" charset="0"/>
                      </a:endParaRP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b="1" kern="1200" dirty="0">
                          <a:solidFill>
                            <a:schemeClr val="tx2"/>
                          </a:solidFill>
                          <a:latin typeface="Open Sans" panose="020B0606030504020204" pitchFamily="34" charset="0"/>
                          <a:ea typeface="Open Sans" panose="020B0606030504020204" pitchFamily="34" charset="0"/>
                          <a:cs typeface="Open Sans" panose="020B0606030504020204" pitchFamily="34" charset="0"/>
                        </a:rPr>
                        <a:t>Key Services:</a:t>
                      </a:r>
                      <a:r>
                        <a:rPr lang="en-AU" sz="800" b="1" kern="1200" baseline="0" dirty="0">
                          <a:solidFill>
                            <a:schemeClr val="tx2"/>
                          </a:solidFill>
                          <a:latin typeface="Open Sans" panose="020B0606030504020204" pitchFamily="34" charset="0"/>
                          <a:ea typeface="Open Sans" panose="020B0606030504020204" pitchFamily="34" charset="0"/>
                          <a:cs typeface="Open Sans" panose="020B0606030504020204" pitchFamily="34" charset="0"/>
                        </a:rPr>
                        <a:t> </a:t>
                      </a:r>
                      <a:r>
                        <a:rPr lang="en-AU" sz="800" kern="1200" dirty="0">
                          <a:solidFill>
                            <a:schemeClr val="tx2"/>
                          </a:solidFill>
                          <a:latin typeface="Open Sans" panose="020B0606030504020204" pitchFamily="34" charset="0"/>
                          <a:ea typeface="Open Sans" panose="020B0606030504020204" pitchFamily="34" charset="0"/>
                          <a:cs typeface="Open Sans" panose="020B0606030504020204" pitchFamily="34" charset="0"/>
                        </a:rPr>
                        <a:t>Cloud ERP</a:t>
                      </a:r>
                    </a:p>
                    <a:p>
                      <a:pPr marL="85725" lvl="0" indent="-85725" defTabSz="957816">
                        <a:lnSpc>
                          <a:spcPct val="110000"/>
                        </a:lnSpc>
                        <a:spcAft>
                          <a:spcPts val="300"/>
                        </a:spcAft>
                        <a:buSzPct val="80000"/>
                        <a:buFont typeface="Arial" panose="020B0604020202020204" pitchFamily="34" charset="0"/>
                        <a:buChar char="•"/>
                        <a:tabLst>
                          <a:tab pos="85725" algn="l"/>
                        </a:tabLst>
                        <a:defRPr/>
                      </a:pPr>
                      <a:r>
                        <a:rPr lang="en-AU" sz="800" b="1" kern="1200" dirty="0">
                          <a:solidFill>
                            <a:schemeClr val="tx2"/>
                          </a:solidFill>
                          <a:latin typeface="Open Sans" panose="020B0606030504020204" pitchFamily="34" charset="0"/>
                          <a:ea typeface="Open Sans" panose="020B0606030504020204" pitchFamily="34" charset="0"/>
                          <a:cs typeface="Open Sans" panose="020B0606030504020204" pitchFamily="34" charset="0"/>
                        </a:rPr>
                        <a:t>Estimated Revenue</a:t>
                      </a:r>
                      <a:r>
                        <a:rPr lang="en-AU" sz="800" kern="1200" dirty="0">
                          <a:solidFill>
                            <a:schemeClr val="tx2"/>
                          </a:solidFill>
                          <a:latin typeface="Open Sans" panose="020B0606030504020204" pitchFamily="34" charset="0"/>
                          <a:ea typeface="Open Sans" panose="020B0606030504020204" pitchFamily="34" charset="0"/>
                          <a:cs typeface="Open Sans" panose="020B0606030504020204" pitchFamily="34" charset="0"/>
                        </a:rPr>
                        <a:t>: </a:t>
                      </a:r>
                      <a:r>
                        <a:rPr lang="en-AU" sz="800" dirty="0">
                          <a:solidFill>
                            <a:schemeClr val="tx2"/>
                          </a:solidFill>
                          <a:latin typeface="Open Sans" panose="020B0606030504020204" pitchFamily="34" charset="0"/>
                          <a:ea typeface="Open Sans" panose="020B0606030504020204" pitchFamily="34" charset="0"/>
                          <a:cs typeface="Open Sans" panose="020B0606030504020204" pitchFamily="34" charset="0"/>
                        </a:rPr>
                        <a:t>-</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b="1" kern="1200" dirty="0">
                          <a:solidFill>
                            <a:schemeClr val="tx2"/>
                          </a:solidFill>
                          <a:latin typeface="Open Sans" panose="020B0606030504020204" pitchFamily="34" charset="0"/>
                          <a:ea typeface="Open Sans" panose="020B0606030504020204" pitchFamily="34" charset="0"/>
                          <a:cs typeface="Open Sans" panose="020B0606030504020204" pitchFamily="34" charset="0"/>
                        </a:rPr>
                        <a:t>Sample of Clients: </a:t>
                      </a:r>
                      <a:r>
                        <a:rPr lang="en-AU" sz="800" b="0" kern="1200" dirty="0">
                          <a:solidFill>
                            <a:schemeClr val="tx2"/>
                          </a:solidFill>
                          <a:latin typeface="Open Sans" panose="020B0606030504020204" pitchFamily="34" charset="0"/>
                          <a:ea typeface="Open Sans" panose="020B0606030504020204" pitchFamily="34" charset="0"/>
                          <a:cs typeface="Open Sans" panose="020B0606030504020204" pitchFamily="34" charset="0"/>
                        </a:rPr>
                        <a:t>US – Casa Bruno, Holy Bears (Outgrowing QuickBooks)</a:t>
                      </a:r>
                    </a:p>
                  </a:txBody>
                  <a:tcPr marL="45720" marR="4572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l" defTabSz="914400" rtl="0" eaLnBrk="1" fontAlgn="auto" latinLnBrk="0" hangingPunct="1">
                        <a:lnSpc>
                          <a:spcPct val="106000"/>
                        </a:lnSpc>
                        <a:spcBef>
                          <a:spcPts val="0"/>
                        </a:spcBef>
                        <a:spcAft>
                          <a:spcPts val="0"/>
                        </a:spcAft>
                        <a:buClrTx/>
                        <a:buSzPct val="80000"/>
                        <a:buFontTx/>
                        <a:buNone/>
                        <a:tabLst/>
                        <a:defRPr/>
                      </a:pPr>
                      <a:r>
                        <a:rPr lang="en-GB" sz="800" b="1" kern="1200" noProof="0" dirty="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rPr>
                        <a:t>Proven Experience</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GB" sz="800" kern="1200" noProof="0" dirty="0">
                          <a:solidFill>
                            <a:prstClr val="black"/>
                          </a:solidFill>
                          <a:latin typeface="Open Sans" panose="020B0606030504020204" pitchFamily="34" charset="0"/>
                          <a:ea typeface="Open Sans" panose="020B0606030504020204" pitchFamily="34" charset="0"/>
                          <a:cs typeface="Open Sans" panose="020B0606030504020204" pitchFamily="34" charset="0"/>
                        </a:rPr>
                        <a:t>The</a:t>
                      </a:r>
                      <a:r>
                        <a:rPr lang="en-GB" sz="800" kern="1200" baseline="0" noProof="0" dirty="0">
                          <a:solidFill>
                            <a:prstClr val="black"/>
                          </a:solidFill>
                          <a:latin typeface="Open Sans" panose="020B0606030504020204" pitchFamily="34" charset="0"/>
                          <a:ea typeface="Open Sans" panose="020B0606030504020204" pitchFamily="34" charset="0"/>
                          <a:cs typeface="Open Sans" panose="020B0606030504020204" pitchFamily="34" charset="0"/>
                        </a:rPr>
                        <a:t> Dynamics 365 Business Edition offers a range of end to end cloud based, intelligent business applications such as Financials, Sales, Marketing etc.</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dirty="0">
                          <a:solidFill>
                            <a:prstClr val="black"/>
                          </a:solidFill>
                          <a:latin typeface="Open Sans" panose="020B0606030504020204" pitchFamily="34" charset="0"/>
                          <a:ea typeface="Open Sans" panose="020B0606030504020204" pitchFamily="34" charset="0"/>
                          <a:cs typeface="Open Sans" panose="020B0606030504020204" pitchFamily="34" charset="0"/>
                        </a:rPr>
                        <a:t>Dynamics 365 Financials is a complete cloud SAAS solution, based on the field-tested, mature Dynamics NAV platform and hosted using Microsoft Azure</a:t>
                      </a:r>
                      <a:endParaRPr lang="en-GB" sz="800" kern="1200" noProof="0" dirty="0">
                        <a:solidFill>
                          <a:prstClr val="black"/>
                        </a:solidFill>
                        <a:latin typeface="Open Sans" panose="020B0606030504020204" pitchFamily="34" charset="0"/>
                        <a:ea typeface="Open Sans" panose="020B0606030504020204" pitchFamily="34" charset="0"/>
                        <a:cs typeface="Open Sans" panose="020B0606030504020204" pitchFamily="34" charset="0"/>
                      </a:endParaRP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dirty="0">
                          <a:solidFill>
                            <a:prstClr val="black"/>
                          </a:solidFill>
                          <a:latin typeface="Open Sans" panose="020B0606030504020204" pitchFamily="34" charset="0"/>
                          <a:ea typeface="Open Sans" panose="020B0606030504020204" pitchFamily="34" charset="0"/>
                          <a:cs typeface="Open Sans" panose="020B0606030504020204" pitchFamily="34" charset="0"/>
                        </a:rPr>
                        <a:t>Dynamics 365 for Financials is a low-cost, cloud-based ERP solution for the small business owners</a:t>
                      </a:r>
                      <a:endParaRPr lang="en-GB" sz="800" kern="1200" noProof="0" dirty="0">
                        <a:solidFill>
                          <a:prstClr val="black"/>
                        </a:solidFill>
                        <a:latin typeface="Open Sans" panose="020B0606030504020204" pitchFamily="34" charset="0"/>
                        <a:ea typeface="Open Sans" panose="020B0606030504020204" pitchFamily="34" charset="0"/>
                        <a:cs typeface="Open Sans" panose="020B0606030504020204" pitchFamily="34" charset="0"/>
                      </a:endParaRPr>
                    </a:p>
                    <a:p>
                      <a:pPr marL="0" marR="0" lvl="0" indent="0" algn="l" defTabSz="914400" rtl="0" eaLnBrk="1" fontAlgn="auto" latinLnBrk="0" hangingPunct="1">
                        <a:lnSpc>
                          <a:spcPct val="106000"/>
                        </a:lnSpc>
                        <a:spcBef>
                          <a:spcPts val="0"/>
                        </a:spcBef>
                        <a:spcAft>
                          <a:spcPts val="0"/>
                        </a:spcAft>
                        <a:buClrTx/>
                        <a:buSzPct val="80000"/>
                        <a:buFontTx/>
                        <a:buNone/>
                        <a:tabLst/>
                        <a:defRPr/>
                      </a:pPr>
                      <a:endParaRPr lang="en-GB" sz="800" b="1" kern="1200" noProof="0" dirty="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endParaRPr>
                    </a:p>
                    <a:p>
                      <a:pPr marL="0" marR="0" lvl="0" indent="0" algn="l" defTabSz="914400" rtl="0" eaLnBrk="1" fontAlgn="auto" latinLnBrk="0" hangingPunct="1">
                        <a:lnSpc>
                          <a:spcPct val="106000"/>
                        </a:lnSpc>
                        <a:spcBef>
                          <a:spcPts val="0"/>
                        </a:spcBef>
                        <a:spcAft>
                          <a:spcPts val="0"/>
                        </a:spcAft>
                        <a:buClrTx/>
                        <a:buSzPct val="80000"/>
                        <a:buFontTx/>
                        <a:buNone/>
                        <a:tabLst/>
                        <a:defRPr/>
                      </a:pPr>
                      <a:r>
                        <a:rPr lang="en-GB" sz="800" b="1" kern="1200" noProof="0" dirty="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rPr>
                        <a:t>Vision,</a:t>
                      </a:r>
                      <a:r>
                        <a:rPr lang="en-GB" sz="800" b="1" kern="1200" baseline="0" noProof="0" dirty="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rPr>
                        <a:t> Technology and Innovation</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baseline="0" noProof="0" dirty="0">
                          <a:solidFill>
                            <a:prstClr val="black"/>
                          </a:solidFill>
                          <a:latin typeface="Open Sans" panose="020B0606030504020204" pitchFamily="34" charset="0"/>
                          <a:ea typeface="Open Sans" panose="020B0606030504020204" pitchFamily="34" charset="0"/>
                          <a:cs typeface="Open Sans" panose="020B0606030504020204" pitchFamily="34" charset="0"/>
                        </a:rPr>
                        <a:t>Business model is targeted towards offering a tightly integrated environment that incorporates the best of Microsoft Products </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noProof="0" dirty="0">
                          <a:solidFill>
                            <a:prstClr val="black"/>
                          </a:solidFill>
                          <a:latin typeface="Open Sans" panose="020B0606030504020204" pitchFamily="34" charset="0"/>
                          <a:ea typeface="Open Sans" panose="020B0606030504020204" pitchFamily="34" charset="0"/>
                          <a:cs typeface="Open Sans" panose="020B0606030504020204" pitchFamily="34" charset="0"/>
                        </a:rPr>
                        <a:t>Application</a:t>
                      </a:r>
                      <a:r>
                        <a:rPr lang="en-AU" sz="800" kern="1200" baseline="0" noProof="0" dirty="0">
                          <a:solidFill>
                            <a:prstClr val="black"/>
                          </a:solidFill>
                          <a:latin typeface="Open Sans" panose="020B0606030504020204" pitchFamily="34" charset="0"/>
                          <a:ea typeface="Open Sans" panose="020B0606030504020204" pitchFamily="34" charset="0"/>
                          <a:cs typeface="Open Sans" panose="020B0606030504020204" pitchFamily="34" charset="0"/>
                        </a:rPr>
                        <a:t> can run on Microsoft Azure, a private cloud or a combination</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baseline="0" noProof="0" dirty="0">
                          <a:solidFill>
                            <a:prstClr val="black"/>
                          </a:solidFill>
                          <a:latin typeface="Open Sans" panose="020B0606030504020204" pitchFamily="34" charset="0"/>
                          <a:ea typeface="Open Sans" panose="020B0606030504020204" pitchFamily="34" charset="0"/>
                          <a:cs typeface="Open Sans" panose="020B0606030504020204" pitchFamily="34" charset="0"/>
                        </a:rPr>
                        <a:t>Dynamics 365 ERP suite is backed by Microsoft for research and innovation</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endParaRPr lang="en-AU" sz="800" kern="1200" baseline="0" noProof="0" dirty="0">
                        <a:solidFill>
                          <a:prstClr val="black"/>
                        </a:solidFill>
                        <a:latin typeface="Open Sans" panose="020B0606030504020204" pitchFamily="34" charset="0"/>
                        <a:ea typeface="Open Sans" panose="020B0606030504020204" pitchFamily="34" charset="0"/>
                        <a:cs typeface="Open Sans" panose="020B0606030504020204" pitchFamily="34" charset="0"/>
                      </a:endParaRP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endParaRPr lang="en-AU" sz="800" kern="1200" baseline="0" noProof="0" dirty="0">
                        <a:solidFill>
                          <a:prstClr val="black"/>
                        </a:solidFill>
                        <a:latin typeface="Open Sans" panose="020B0606030504020204" pitchFamily="34" charset="0"/>
                        <a:ea typeface="Open Sans" panose="020B0606030504020204" pitchFamily="34" charset="0"/>
                        <a:cs typeface="Open Sans" panose="020B0606030504020204" pitchFamily="34" charset="0"/>
                      </a:endParaRP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endParaRPr lang="en-GB" sz="800" kern="1200" noProof="0" dirty="0">
                        <a:solidFill>
                          <a:prstClr val="black"/>
                        </a:solidFill>
                        <a:latin typeface="Open Sans" panose="020B0606030504020204" pitchFamily="34" charset="0"/>
                        <a:ea typeface="Open Sans" panose="020B0606030504020204" pitchFamily="34" charset="0"/>
                        <a:cs typeface="Open Sans" panose="020B0606030504020204" pitchFamily="34" charset="0"/>
                      </a:endParaRPr>
                    </a:p>
                  </a:txBody>
                  <a:tcPr marL="45720" marR="4572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2621379">
                <a:tc>
                  <a:txBody>
                    <a:bodyPr/>
                    <a:lstStyle/>
                    <a:p>
                      <a:pPr algn="ctr"/>
                      <a:endParaRPr lang="en-AU" sz="900" b="1" dirty="0">
                        <a:solidFill>
                          <a:schemeClr val="tx2"/>
                        </a:solidFill>
                        <a:latin typeface="Open Sans" panose="020B0606030504020204" pitchFamily="34" charset="0"/>
                        <a:ea typeface="Open Sans" panose="020B0606030504020204" pitchFamily="34" charset="0"/>
                        <a:cs typeface="Open Sans" panose="020B0606030504020204" pitchFamily="34" charset="0"/>
                      </a:endParaRPr>
                    </a:p>
                  </a:txBody>
                  <a:tcPr marL="45720" marR="4572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AU" sz="800" b="1" kern="1200" dirty="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rPr>
                        <a:t>Company Summary</a:t>
                      </a:r>
                    </a:p>
                    <a:p>
                      <a:r>
                        <a:rPr lang="en-AU" sz="800" kern="1200" baseline="0" dirty="0">
                          <a:solidFill>
                            <a:prstClr val="black"/>
                          </a:solidFill>
                          <a:latin typeface="Open Sans" panose="020B0606030504020204" pitchFamily="34" charset="0"/>
                          <a:ea typeface="Open Sans" panose="020B0606030504020204" pitchFamily="34" charset="0"/>
                          <a:cs typeface="Open Sans" panose="020B0606030504020204" pitchFamily="34" charset="0"/>
                        </a:rPr>
                        <a:t>Provides a cloud ERP solution for Force.com, a cloud computing platform from salesforce.com. </a:t>
                      </a:r>
                    </a:p>
                    <a:p>
                      <a:r>
                        <a:rPr lang="en-AU" sz="800" kern="1200" baseline="0" dirty="0">
                          <a:solidFill>
                            <a:prstClr val="black"/>
                          </a:solidFill>
                          <a:latin typeface="Open Sans" panose="020B0606030504020204" pitchFamily="34" charset="0"/>
                          <a:ea typeface="Open Sans" panose="020B0606030504020204" pitchFamily="34" charset="0"/>
                          <a:cs typeface="Open Sans" panose="020B0606030504020204" pitchFamily="34" charset="0"/>
                        </a:rPr>
                        <a:t>FinancialForce is headquartered in San Francisco, California, with EMEA headquarters in Harrogate, UK and Sydney, Australia, which covers the APAC region</a:t>
                      </a:r>
                    </a:p>
                    <a:p>
                      <a:endParaRPr lang="en-AU" sz="800" kern="1200" dirty="0">
                        <a:solidFill>
                          <a:schemeClr val="dk1"/>
                        </a:solidFill>
                        <a:latin typeface="+mn-lt"/>
                        <a:ea typeface="+mn-ea"/>
                        <a:cs typeface="+mn-cs"/>
                      </a:endParaRPr>
                    </a:p>
                    <a:p>
                      <a:r>
                        <a:rPr lang="en-AU" sz="800" b="1" kern="1200" dirty="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rPr>
                        <a:t>Key Metrics </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b="1" kern="1200" dirty="0">
                          <a:solidFill>
                            <a:schemeClr val="tx2"/>
                          </a:solidFill>
                          <a:latin typeface="Open Sans" panose="020B0606030504020204" pitchFamily="34" charset="0"/>
                          <a:ea typeface="Open Sans" panose="020B0606030504020204" pitchFamily="34" charset="0"/>
                          <a:cs typeface="Open Sans" panose="020B0606030504020204" pitchFamily="34" charset="0"/>
                        </a:rPr>
                        <a:t>Key Services: </a:t>
                      </a:r>
                      <a:r>
                        <a:rPr lang="en-AU" sz="800" kern="1200" baseline="0" dirty="0">
                          <a:solidFill>
                            <a:schemeClr val="tx2"/>
                          </a:solidFill>
                          <a:latin typeface="Open Sans" panose="020B0606030504020204" pitchFamily="34" charset="0"/>
                          <a:ea typeface="Open Sans" panose="020B0606030504020204" pitchFamily="34" charset="0"/>
                          <a:cs typeface="Open Sans" panose="020B0606030504020204" pitchFamily="34" charset="0"/>
                        </a:rPr>
                        <a:t>Cloud ERP Solution</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b="1" kern="1200" dirty="0">
                          <a:solidFill>
                            <a:schemeClr val="tx2"/>
                          </a:solidFill>
                          <a:latin typeface="Open Sans" panose="020B0606030504020204" pitchFamily="34" charset="0"/>
                          <a:ea typeface="Open Sans" panose="020B0606030504020204" pitchFamily="34" charset="0"/>
                          <a:cs typeface="Open Sans" panose="020B0606030504020204" pitchFamily="34" charset="0"/>
                        </a:rPr>
                        <a:t>Estimated Revenue: -</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b="1" kern="1200" dirty="0">
                          <a:solidFill>
                            <a:schemeClr val="tx2"/>
                          </a:solidFill>
                          <a:latin typeface="Open Sans" panose="020B0606030504020204" pitchFamily="34" charset="0"/>
                          <a:ea typeface="Open Sans" panose="020B0606030504020204" pitchFamily="34" charset="0"/>
                          <a:cs typeface="Open Sans" panose="020B0606030504020204" pitchFamily="34" charset="0"/>
                        </a:rPr>
                        <a:t>Sample of Clients: </a:t>
                      </a:r>
                      <a:r>
                        <a:rPr lang="en-AU" sz="800" b="0" kern="1200" dirty="0">
                          <a:solidFill>
                            <a:schemeClr val="tx2"/>
                          </a:solidFill>
                          <a:latin typeface="Open Sans" panose="020B0606030504020204" pitchFamily="34" charset="0"/>
                          <a:ea typeface="Open Sans" panose="020B0606030504020204" pitchFamily="34" charset="0"/>
                          <a:cs typeface="Open Sans" panose="020B0606030504020204" pitchFamily="34" charset="0"/>
                        </a:rPr>
                        <a:t>Hewlett Packard Enterprise,  SalesForce (Replaced Netsuite Openair), </a:t>
                      </a:r>
                      <a:r>
                        <a:rPr lang="en-AU" sz="800" b="0" kern="1200" dirty="0" err="1">
                          <a:solidFill>
                            <a:schemeClr val="tx2"/>
                          </a:solidFill>
                          <a:latin typeface="Open Sans" panose="020B0606030504020204" pitchFamily="34" charset="0"/>
                          <a:ea typeface="Open Sans" panose="020B0606030504020204" pitchFamily="34" charset="0"/>
                          <a:cs typeface="Open Sans" panose="020B0606030504020204" pitchFamily="34" charset="0"/>
                        </a:rPr>
                        <a:t>Clicktools</a:t>
                      </a:r>
                      <a:r>
                        <a:rPr lang="en-AU" sz="800" b="0" kern="1200" dirty="0">
                          <a:solidFill>
                            <a:schemeClr val="tx2"/>
                          </a:solidFill>
                          <a:latin typeface="Open Sans" panose="020B0606030504020204" pitchFamily="34" charset="0"/>
                          <a:ea typeface="Open Sans" panose="020B0606030504020204" pitchFamily="34" charset="0"/>
                          <a:cs typeface="Open Sans" panose="020B0606030504020204" pitchFamily="34" charset="0"/>
                        </a:rPr>
                        <a:t> (Replaced SAGE)</a:t>
                      </a:r>
                    </a:p>
                  </a:txBody>
                  <a:tcPr marL="45720" marR="4572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l" defTabSz="914400" rtl="0" eaLnBrk="1" fontAlgn="auto" latinLnBrk="0" hangingPunct="1">
                        <a:lnSpc>
                          <a:spcPct val="106000"/>
                        </a:lnSpc>
                        <a:spcBef>
                          <a:spcPts val="0"/>
                        </a:spcBef>
                        <a:spcAft>
                          <a:spcPts val="0"/>
                        </a:spcAft>
                        <a:buClrTx/>
                        <a:buSzPct val="80000"/>
                        <a:buFontTx/>
                        <a:buNone/>
                        <a:tabLst/>
                        <a:defRPr/>
                      </a:pPr>
                      <a:r>
                        <a:rPr lang="en-GB" sz="800" b="1" kern="1200" noProof="0" dirty="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rPr>
                        <a:t>Proven Experience</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dirty="0">
                          <a:solidFill>
                            <a:prstClr val="black"/>
                          </a:solidFill>
                          <a:latin typeface="Open Sans" panose="020B0606030504020204" pitchFamily="34" charset="0"/>
                          <a:ea typeface="Open Sans" panose="020B0606030504020204" pitchFamily="34" charset="0"/>
                          <a:cs typeface="Open Sans" panose="020B0606030504020204" pitchFamily="34" charset="0"/>
                        </a:rPr>
                        <a:t>FinancialForce.com supplies Accounting, Billing, Professional Services Automation (PSA), Revenue recognition, Human Capital Management (HCM), and Supply Chain Management (SCM) applications</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noProof="0" dirty="0">
                          <a:solidFill>
                            <a:prstClr val="black"/>
                          </a:solidFill>
                          <a:latin typeface="Open Sans" panose="020B0606030504020204" pitchFamily="34" charset="0"/>
                          <a:ea typeface="Open Sans" panose="020B0606030504020204" pitchFamily="34" charset="0"/>
                          <a:cs typeface="Open Sans" panose="020B0606030504020204" pitchFamily="34" charset="0"/>
                        </a:rPr>
                        <a:t>They have proven experience in automated revenue recognition and forecasting</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noProof="0" dirty="0">
                          <a:solidFill>
                            <a:prstClr val="black"/>
                          </a:solidFill>
                          <a:latin typeface="Open Sans" panose="020B0606030504020204" pitchFamily="34" charset="0"/>
                          <a:ea typeface="Open Sans" panose="020B0606030504020204" pitchFamily="34" charset="0"/>
                          <a:cs typeface="Open Sans" panose="020B0606030504020204" pitchFamily="34" charset="0"/>
                        </a:rPr>
                        <a:t>Product offers tools and templates to generate financial statements </a:t>
                      </a:r>
                      <a:r>
                        <a:rPr lang="en-AU" sz="800" kern="1200" dirty="0">
                          <a:solidFill>
                            <a:prstClr val="black"/>
                          </a:solidFill>
                          <a:latin typeface="Open Sans" panose="020B0606030504020204" pitchFamily="34" charset="0"/>
                          <a:ea typeface="Open Sans" panose="020B0606030504020204" pitchFamily="34" charset="0"/>
                          <a:cs typeface="Open Sans" panose="020B0606030504020204" pitchFamily="34" charset="0"/>
                        </a:rPr>
                        <a:t>enabling CFO’s to do real-time financial analysis, insightful modelling and actionable analytics with the best cloud accounting</a:t>
                      </a:r>
                      <a:endParaRPr lang="en-AU" sz="800" kern="1200" noProof="0" dirty="0">
                        <a:solidFill>
                          <a:prstClr val="black"/>
                        </a:solidFill>
                        <a:latin typeface="Open Sans" panose="020B0606030504020204" pitchFamily="34" charset="0"/>
                        <a:ea typeface="Open Sans" panose="020B0606030504020204" pitchFamily="34" charset="0"/>
                        <a:cs typeface="Open Sans" panose="020B0606030504020204" pitchFamily="34" charset="0"/>
                      </a:endParaRPr>
                    </a:p>
                    <a:p>
                      <a:pPr marL="0" marR="0" lvl="0" indent="0" algn="l" defTabSz="957816" rtl="0" eaLnBrk="1" fontAlgn="auto" latinLnBrk="0" hangingPunct="1">
                        <a:lnSpc>
                          <a:spcPct val="110000"/>
                        </a:lnSpc>
                        <a:spcBef>
                          <a:spcPts val="0"/>
                        </a:spcBef>
                        <a:spcAft>
                          <a:spcPts val="300"/>
                        </a:spcAft>
                        <a:buClrTx/>
                        <a:buSzPct val="80000"/>
                        <a:buFont typeface="Arial" panose="020B0604020202020204" pitchFamily="34" charset="0"/>
                        <a:buNone/>
                        <a:tabLst>
                          <a:tab pos="85725" algn="l"/>
                        </a:tabLst>
                        <a:defRPr/>
                      </a:pPr>
                      <a:endParaRPr lang="en-GB" sz="800" b="1" kern="1200" noProof="0" dirty="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endParaRPr>
                    </a:p>
                    <a:p>
                      <a:pPr marL="0" marR="0" lvl="0" indent="0" algn="l" defTabSz="957816" rtl="0" eaLnBrk="1" fontAlgn="auto" latinLnBrk="0" hangingPunct="1">
                        <a:lnSpc>
                          <a:spcPct val="110000"/>
                        </a:lnSpc>
                        <a:spcBef>
                          <a:spcPts val="0"/>
                        </a:spcBef>
                        <a:spcAft>
                          <a:spcPts val="300"/>
                        </a:spcAft>
                        <a:buClrTx/>
                        <a:buSzPct val="80000"/>
                        <a:buFont typeface="Arial" panose="020B0604020202020204" pitchFamily="34" charset="0"/>
                        <a:buNone/>
                        <a:tabLst>
                          <a:tab pos="85725" algn="l"/>
                        </a:tabLst>
                        <a:defRPr/>
                      </a:pPr>
                      <a:r>
                        <a:rPr lang="en-GB" sz="800" b="1" kern="1200" noProof="0" dirty="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rPr>
                        <a:t>Vision,</a:t>
                      </a:r>
                      <a:r>
                        <a:rPr lang="en-GB" sz="800" b="1" kern="1200" baseline="0" noProof="0" dirty="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rPr>
                        <a:t> Technology and Innovation</a:t>
                      </a:r>
                      <a:endParaRPr lang="en-GB" sz="800" b="1" kern="1200" noProof="0" dirty="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endParaRP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dirty="0">
                          <a:solidFill>
                            <a:prstClr val="black"/>
                          </a:solidFill>
                          <a:latin typeface="Open Sans" panose="020B0606030504020204" pitchFamily="34" charset="0"/>
                          <a:ea typeface="Open Sans" panose="020B0606030504020204" pitchFamily="34" charset="0"/>
                          <a:cs typeface="Open Sans" panose="020B0606030504020204" pitchFamily="34" charset="0"/>
                        </a:rPr>
                        <a:t>FinancialForce's accounting product (FinancialForce Accounting) was named Software Product of the Year at the 2013 Business Finance Awards</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noProof="0" dirty="0">
                          <a:solidFill>
                            <a:prstClr val="black"/>
                          </a:solidFill>
                          <a:latin typeface="Open Sans" panose="020B0606030504020204" pitchFamily="34" charset="0"/>
                          <a:ea typeface="Open Sans" panose="020B0606030504020204" pitchFamily="34" charset="0"/>
                          <a:cs typeface="Open Sans" panose="020B0606030504020204" pitchFamily="34" charset="0"/>
                        </a:rPr>
                        <a:t>FinancialForce was chosen as the Best Cloud Computing Companies in 2014</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noProof="0" dirty="0">
                          <a:solidFill>
                            <a:prstClr val="black"/>
                          </a:solidFill>
                          <a:latin typeface="Open Sans" panose="020B0606030504020204" pitchFamily="34" charset="0"/>
                          <a:ea typeface="Open Sans" panose="020B0606030504020204" pitchFamily="34" charset="0"/>
                          <a:cs typeface="Open Sans" panose="020B0606030504020204" pitchFamily="34" charset="0"/>
                        </a:rPr>
                        <a:t>FinancialForce</a:t>
                      </a:r>
                      <a:r>
                        <a:rPr lang="en-AU" sz="800" kern="1200" baseline="0" noProof="0" dirty="0">
                          <a:solidFill>
                            <a:prstClr val="black"/>
                          </a:solidFill>
                          <a:latin typeface="Open Sans" panose="020B0606030504020204" pitchFamily="34" charset="0"/>
                          <a:ea typeface="Open Sans" panose="020B0606030504020204" pitchFamily="34" charset="0"/>
                          <a:cs typeface="Open Sans" panose="020B0606030504020204" pitchFamily="34" charset="0"/>
                        </a:rPr>
                        <a:t> has proven commitment to innovation by appointing a new Chief Product Office in Sept 2017, who will drive disruptive and innovative product development</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dirty="0">
                          <a:solidFill>
                            <a:prstClr val="black"/>
                          </a:solidFill>
                          <a:latin typeface="Open Sans" panose="020B0606030504020204" pitchFamily="34" charset="0"/>
                          <a:ea typeface="Open Sans" panose="020B0606030504020204" pitchFamily="34" charset="0"/>
                          <a:cs typeface="Open Sans" panose="020B0606030504020204" pitchFamily="34" charset="0"/>
                        </a:rPr>
                        <a:t>The #1 ERP native to the Salesforce platform, FinancialForce unifies data across the enterprise in real-time, enabling companies to rapidly evolve their business models with customers at the centre</a:t>
                      </a:r>
                      <a:endParaRPr lang="en-GB" sz="800" kern="1200" noProof="0" dirty="0">
                        <a:solidFill>
                          <a:prstClr val="black"/>
                        </a:solidFill>
                        <a:latin typeface="Open Sans" panose="020B0606030504020204" pitchFamily="34" charset="0"/>
                        <a:ea typeface="Open Sans" panose="020B0606030504020204" pitchFamily="34" charset="0"/>
                        <a:cs typeface="Open Sans" panose="020B0606030504020204" pitchFamily="34" charset="0"/>
                      </a:endParaRPr>
                    </a:p>
                  </a:txBody>
                  <a:tcPr marL="45720" marR="4572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bl>
          </a:graphicData>
        </a:graphic>
      </p:graphicFrame>
      <p:grpSp>
        <p:nvGrpSpPr>
          <p:cNvPr id="23" name="Group 28"/>
          <p:cNvGrpSpPr/>
          <p:nvPr/>
        </p:nvGrpSpPr>
        <p:grpSpPr>
          <a:xfrm>
            <a:off x="8569496" y="1049074"/>
            <a:ext cx="181466" cy="195061"/>
            <a:chOff x="9547225" y="3155950"/>
            <a:chExt cx="515938" cy="588963"/>
          </a:xfrm>
          <a:solidFill>
            <a:schemeClr val="tx1"/>
          </a:solidFill>
        </p:grpSpPr>
        <p:sp>
          <p:nvSpPr>
            <p:cNvPr id="35" name="Freeform 430"/>
            <p:cNvSpPr>
              <a:spLocks noEditPoints="1"/>
            </p:cNvSpPr>
            <p:nvPr/>
          </p:nvSpPr>
          <p:spPr bwMode="auto">
            <a:xfrm>
              <a:off x="9674225" y="3209925"/>
              <a:ext cx="327025" cy="271463"/>
            </a:xfrm>
            <a:custGeom>
              <a:avLst/>
              <a:gdLst>
                <a:gd name="T0" fmla="*/ 128 w 132"/>
                <a:gd name="T1" fmla="*/ 51 h 110"/>
                <a:gd name="T2" fmla="*/ 122 w 132"/>
                <a:gd name="T3" fmla="*/ 35 h 110"/>
                <a:gd name="T4" fmla="*/ 110 w 132"/>
                <a:gd name="T5" fmla="*/ 23 h 110"/>
                <a:gd name="T6" fmla="*/ 107 w 132"/>
                <a:gd name="T7" fmla="*/ 19 h 110"/>
                <a:gd name="T8" fmla="*/ 99 w 132"/>
                <a:gd name="T9" fmla="*/ 13 h 110"/>
                <a:gd name="T10" fmla="*/ 92 w 132"/>
                <a:gd name="T11" fmla="*/ 8 h 110"/>
                <a:gd name="T12" fmla="*/ 81 w 132"/>
                <a:gd name="T13" fmla="*/ 7 h 110"/>
                <a:gd name="T14" fmla="*/ 65 w 132"/>
                <a:gd name="T15" fmla="*/ 3 h 110"/>
                <a:gd name="T16" fmla="*/ 56 w 132"/>
                <a:gd name="T17" fmla="*/ 0 h 110"/>
                <a:gd name="T18" fmla="*/ 41 w 132"/>
                <a:gd name="T19" fmla="*/ 4 h 110"/>
                <a:gd name="T20" fmla="*/ 29 w 132"/>
                <a:gd name="T21" fmla="*/ 10 h 110"/>
                <a:gd name="T22" fmla="*/ 10 w 132"/>
                <a:gd name="T23" fmla="*/ 29 h 110"/>
                <a:gd name="T24" fmla="*/ 2 w 132"/>
                <a:gd name="T25" fmla="*/ 46 h 110"/>
                <a:gd name="T26" fmla="*/ 2 w 132"/>
                <a:gd name="T27" fmla="*/ 51 h 110"/>
                <a:gd name="T28" fmla="*/ 5 w 132"/>
                <a:gd name="T29" fmla="*/ 71 h 110"/>
                <a:gd name="T30" fmla="*/ 8 w 132"/>
                <a:gd name="T31" fmla="*/ 73 h 110"/>
                <a:gd name="T32" fmla="*/ 19 w 132"/>
                <a:gd name="T33" fmla="*/ 82 h 110"/>
                <a:gd name="T34" fmla="*/ 24 w 132"/>
                <a:gd name="T35" fmla="*/ 82 h 110"/>
                <a:gd name="T36" fmla="*/ 39 w 132"/>
                <a:gd name="T37" fmla="*/ 90 h 110"/>
                <a:gd name="T38" fmla="*/ 47 w 132"/>
                <a:gd name="T39" fmla="*/ 87 h 110"/>
                <a:gd name="T40" fmla="*/ 48 w 132"/>
                <a:gd name="T41" fmla="*/ 87 h 110"/>
                <a:gd name="T42" fmla="*/ 65 w 132"/>
                <a:gd name="T43" fmla="*/ 88 h 110"/>
                <a:gd name="T44" fmla="*/ 70 w 132"/>
                <a:gd name="T45" fmla="*/ 88 h 110"/>
                <a:gd name="T46" fmla="*/ 76 w 132"/>
                <a:gd name="T47" fmla="*/ 97 h 110"/>
                <a:gd name="T48" fmla="*/ 81 w 132"/>
                <a:gd name="T49" fmla="*/ 100 h 110"/>
                <a:gd name="T50" fmla="*/ 91 w 132"/>
                <a:gd name="T51" fmla="*/ 108 h 110"/>
                <a:gd name="T52" fmla="*/ 96 w 132"/>
                <a:gd name="T53" fmla="*/ 110 h 110"/>
                <a:gd name="T54" fmla="*/ 107 w 132"/>
                <a:gd name="T55" fmla="*/ 100 h 110"/>
                <a:gd name="T56" fmla="*/ 123 w 132"/>
                <a:gd name="T57" fmla="*/ 94 h 110"/>
                <a:gd name="T58" fmla="*/ 124 w 132"/>
                <a:gd name="T59" fmla="*/ 85 h 110"/>
                <a:gd name="T60" fmla="*/ 128 w 132"/>
                <a:gd name="T61" fmla="*/ 68 h 110"/>
                <a:gd name="T62" fmla="*/ 128 w 132"/>
                <a:gd name="T63" fmla="*/ 52 h 110"/>
                <a:gd name="T64" fmla="*/ 117 w 132"/>
                <a:gd name="T65" fmla="*/ 74 h 110"/>
                <a:gd name="T66" fmla="*/ 114 w 132"/>
                <a:gd name="T67" fmla="*/ 87 h 110"/>
                <a:gd name="T68" fmla="*/ 97 w 132"/>
                <a:gd name="T69" fmla="*/ 98 h 110"/>
                <a:gd name="T70" fmla="*/ 93 w 132"/>
                <a:gd name="T71" fmla="*/ 98 h 110"/>
                <a:gd name="T72" fmla="*/ 88 w 132"/>
                <a:gd name="T73" fmla="*/ 92 h 110"/>
                <a:gd name="T74" fmla="*/ 80 w 132"/>
                <a:gd name="T75" fmla="*/ 80 h 110"/>
                <a:gd name="T76" fmla="*/ 74 w 132"/>
                <a:gd name="T77" fmla="*/ 78 h 110"/>
                <a:gd name="T78" fmla="*/ 71 w 132"/>
                <a:gd name="T79" fmla="*/ 78 h 110"/>
                <a:gd name="T80" fmla="*/ 56 w 132"/>
                <a:gd name="T81" fmla="*/ 81 h 110"/>
                <a:gd name="T82" fmla="*/ 48 w 132"/>
                <a:gd name="T83" fmla="*/ 76 h 110"/>
                <a:gd name="T84" fmla="*/ 39 w 132"/>
                <a:gd name="T85" fmla="*/ 80 h 110"/>
                <a:gd name="T86" fmla="*/ 38 w 132"/>
                <a:gd name="T87" fmla="*/ 79 h 110"/>
                <a:gd name="T88" fmla="*/ 24 w 132"/>
                <a:gd name="T89" fmla="*/ 72 h 110"/>
                <a:gd name="T90" fmla="*/ 20 w 132"/>
                <a:gd name="T91" fmla="*/ 73 h 110"/>
                <a:gd name="T92" fmla="*/ 11 w 132"/>
                <a:gd name="T93" fmla="*/ 58 h 110"/>
                <a:gd name="T94" fmla="*/ 12 w 132"/>
                <a:gd name="T95" fmla="*/ 49 h 110"/>
                <a:gd name="T96" fmla="*/ 12 w 132"/>
                <a:gd name="T97" fmla="*/ 44 h 110"/>
                <a:gd name="T98" fmla="*/ 20 w 132"/>
                <a:gd name="T99" fmla="*/ 29 h 110"/>
                <a:gd name="T100" fmla="*/ 37 w 132"/>
                <a:gd name="T101" fmla="*/ 15 h 110"/>
                <a:gd name="T102" fmla="*/ 55 w 132"/>
                <a:gd name="T103" fmla="*/ 10 h 110"/>
                <a:gd name="T104" fmla="*/ 66 w 132"/>
                <a:gd name="T105" fmla="*/ 13 h 110"/>
                <a:gd name="T106" fmla="*/ 79 w 132"/>
                <a:gd name="T107" fmla="*/ 18 h 110"/>
                <a:gd name="T108" fmla="*/ 85 w 132"/>
                <a:gd name="T109" fmla="*/ 16 h 110"/>
                <a:gd name="T110" fmla="*/ 89 w 132"/>
                <a:gd name="T111" fmla="*/ 17 h 110"/>
                <a:gd name="T112" fmla="*/ 96 w 132"/>
                <a:gd name="T113" fmla="*/ 23 h 110"/>
                <a:gd name="T114" fmla="*/ 99 w 132"/>
                <a:gd name="T115" fmla="*/ 24 h 110"/>
                <a:gd name="T116" fmla="*/ 101 w 132"/>
                <a:gd name="T117" fmla="*/ 26 h 110"/>
                <a:gd name="T118" fmla="*/ 110 w 132"/>
                <a:gd name="T119" fmla="*/ 33 h 110"/>
                <a:gd name="T120" fmla="*/ 118 w 132"/>
                <a:gd name="T121" fmla="*/ 48 h 110"/>
                <a:gd name="T122" fmla="*/ 120 w 132"/>
                <a:gd name="T123" fmla="*/ 59 h 110"/>
                <a:gd name="T124" fmla="*/ 121 w 132"/>
                <a:gd name="T125" fmla="*/ 6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32" h="110">
                  <a:moveTo>
                    <a:pt x="128" y="52"/>
                  </a:moveTo>
                  <a:cubicBezTo>
                    <a:pt x="128" y="52"/>
                    <a:pt x="128" y="52"/>
                    <a:pt x="128" y="51"/>
                  </a:cubicBezTo>
                  <a:cubicBezTo>
                    <a:pt x="128" y="50"/>
                    <a:pt x="128" y="49"/>
                    <a:pt x="128" y="47"/>
                  </a:cubicBezTo>
                  <a:cubicBezTo>
                    <a:pt x="128" y="43"/>
                    <a:pt x="125" y="37"/>
                    <a:pt x="122" y="35"/>
                  </a:cubicBezTo>
                  <a:cubicBezTo>
                    <a:pt x="122" y="34"/>
                    <a:pt x="120" y="33"/>
                    <a:pt x="120" y="32"/>
                  </a:cubicBezTo>
                  <a:cubicBezTo>
                    <a:pt x="119" y="28"/>
                    <a:pt x="116" y="23"/>
                    <a:pt x="110" y="23"/>
                  </a:cubicBezTo>
                  <a:cubicBezTo>
                    <a:pt x="110" y="23"/>
                    <a:pt x="110" y="22"/>
                    <a:pt x="110" y="22"/>
                  </a:cubicBezTo>
                  <a:cubicBezTo>
                    <a:pt x="109" y="21"/>
                    <a:pt x="109" y="20"/>
                    <a:pt x="107" y="19"/>
                  </a:cubicBezTo>
                  <a:cubicBezTo>
                    <a:pt x="107" y="18"/>
                    <a:pt x="107" y="18"/>
                    <a:pt x="107" y="18"/>
                  </a:cubicBezTo>
                  <a:cubicBezTo>
                    <a:pt x="105" y="16"/>
                    <a:pt x="103" y="13"/>
                    <a:pt x="99" y="13"/>
                  </a:cubicBezTo>
                  <a:cubicBezTo>
                    <a:pt x="98" y="13"/>
                    <a:pt x="98" y="13"/>
                    <a:pt x="97" y="13"/>
                  </a:cubicBezTo>
                  <a:cubicBezTo>
                    <a:pt x="96" y="11"/>
                    <a:pt x="95" y="9"/>
                    <a:pt x="92" y="8"/>
                  </a:cubicBezTo>
                  <a:cubicBezTo>
                    <a:pt x="92" y="8"/>
                    <a:pt x="91" y="8"/>
                    <a:pt x="91" y="8"/>
                  </a:cubicBezTo>
                  <a:cubicBezTo>
                    <a:pt x="88" y="7"/>
                    <a:pt x="85" y="6"/>
                    <a:pt x="81" y="7"/>
                  </a:cubicBezTo>
                  <a:cubicBezTo>
                    <a:pt x="81" y="6"/>
                    <a:pt x="80" y="5"/>
                    <a:pt x="79" y="4"/>
                  </a:cubicBezTo>
                  <a:cubicBezTo>
                    <a:pt x="76" y="0"/>
                    <a:pt x="69" y="0"/>
                    <a:pt x="65" y="3"/>
                  </a:cubicBezTo>
                  <a:cubicBezTo>
                    <a:pt x="65" y="3"/>
                    <a:pt x="64" y="3"/>
                    <a:pt x="64" y="2"/>
                  </a:cubicBezTo>
                  <a:cubicBezTo>
                    <a:pt x="62" y="1"/>
                    <a:pt x="59" y="0"/>
                    <a:pt x="56" y="0"/>
                  </a:cubicBezTo>
                  <a:cubicBezTo>
                    <a:pt x="55" y="0"/>
                    <a:pt x="51" y="0"/>
                    <a:pt x="48" y="3"/>
                  </a:cubicBezTo>
                  <a:cubicBezTo>
                    <a:pt x="47" y="3"/>
                    <a:pt x="44" y="4"/>
                    <a:pt x="41" y="4"/>
                  </a:cubicBezTo>
                  <a:cubicBezTo>
                    <a:pt x="40" y="4"/>
                    <a:pt x="33" y="5"/>
                    <a:pt x="30" y="8"/>
                  </a:cubicBezTo>
                  <a:cubicBezTo>
                    <a:pt x="29" y="9"/>
                    <a:pt x="29" y="10"/>
                    <a:pt x="29" y="10"/>
                  </a:cubicBezTo>
                  <a:cubicBezTo>
                    <a:pt x="27" y="12"/>
                    <a:pt x="22" y="15"/>
                    <a:pt x="19" y="16"/>
                  </a:cubicBezTo>
                  <a:cubicBezTo>
                    <a:pt x="15" y="18"/>
                    <a:pt x="10" y="21"/>
                    <a:pt x="10" y="29"/>
                  </a:cubicBezTo>
                  <a:cubicBezTo>
                    <a:pt x="10" y="30"/>
                    <a:pt x="10" y="31"/>
                    <a:pt x="5" y="37"/>
                  </a:cubicBezTo>
                  <a:cubicBezTo>
                    <a:pt x="2" y="40"/>
                    <a:pt x="2" y="43"/>
                    <a:pt x="2" y="46"/>
                  </a:cubicBezTo>
                  <a:cubicBezTo>
                    <a:pt x="2" y="46"/>
                    <a:pt x="2" y="47"/>
                    <a:pt x="2" y="47"/>
                  </a:cubicBezTo>
                  <a:cubicBezTo>
                    <a:pt x="2" y="49"/>
                    <a:pt x="2" y="50"/>
                    <a:pt x="2" y="51"/>
                  </a:cubicBezTo>
                  <a:cubicBezTo>
                    <a:pt x="2" y="53"/>
                    <a:pt x="2" y="53"/>
                    <a:pt x="1" y="55"/>
                  </a:cubicBezTo>
                  <a:cubicBezTo>
                    <a:pt x="0" y="62"/>
                    <a:pt x="4" y="70"/>
                    <a:pt x="5" y="71"/>
                  </a:cubicBezTo>
                  <a:cubicBezTo>
                    <a:pt x="6" y="73"/>
                    <a:pt x="6" y="73"/>
                    <a:pt x="6" y="73"/>
                  </a:cubicBezTo>
                  <a:cubicBezTo>
                    <a:pt x="8" y="73"/>
                    <a:pt x="8" y="73"/>
                    <a:pt x="8" y="73"/>
                  </a:cubicBezTo>
                  <a:cubicBezTo>
                    <a:pt x="9" y="74"/>
                    <a:pt x="11" y="75"/>
                    <a:pt x="11" y="75"/>
                  </a:cubicBezTo>
                  <a:cubicBezTo>
                    <a:pt x="11" y="80"/>
                    <a:pt x="14" y="82"/>
                    <a:pt x="19" y="82"/>
                  </a:cubicBezTo>
                  <a:cubicBezTo>
                    <a:pt x="20" y="82"/>
                    <a:pt x="22" y="82"/>
                    <a:pt x="23" y="82"/>
                  </a:cubicBezTo>
                  <a:cubicBezTo>
                    <a:pt x="23" y="82"/>
                    <a:pt x="24" y="82"/>
                    <a:pt x="24" y="82"/>
                  </a:cubicBezTo>
                  <a:cubicBezTo>
                    <a:pt x="25" y="82"/>
                    <a:pt x="28" y="83"/>
                    <a:pt x="32" y="86"/>
                  </a:cubicBezTo>
                  <a:cubicBezTo>
                    <a:pt x="34" y="88"/>
                    <a:pt x="36" y="90"/>
                    <a:pt x="39" y="90"/>
                  </a:cubicBezTo>
                  <a:cubicBezTo>
                    <a:pt x="42" y="90"/>
                    <a:pt x="44" y="89"/>
                    <a:pt x="45" y="88"/>
                  </a:cubicBezTo>
                  <a:cubicBezTo>
                    <a:pt x="46" y="87"/>
                    <a:pt x="46" y="87"/>
                    <a:pt x="47" y="87"/>
                  </a:cubicBezTo>
                  <a:cubicBezTo>
                    <a:pt x="47" y="86"/>
                    <a:pt x="47" y="86"/>
                    <a:pt x="47" y="86"/>
                  </a:cubicBezTo>
                  <a:cubicBezTo>
                    <a:pt x="48" y="87"/>
                    <a:pt x="48" y="87"/>
                    <a:pt x="48" y="87"/>
                  </a:cubicBezTo>
                  <a:cubicBezTo>
                    <a:pt x="49" y="88"/>
                    <a:pt x="49" y="88"/>
                    <a:pt x="49" y="88"/>
                  </a:cubicBezTo>
                  <a:cubicBezTo>
                    <a:pt x="54" y="93"/>
                    <a:pt x="61" y="92"/>
                    <a:pt x="65" y="88"/>
                  </a:cubicBezTo>
                  <a:cubicBezTo>
                    <a:pt x="65" y="88"/>
                    <a:pt x="66" y="88"/>
                    <a:pt x="70" y="88"/>
                  </a:cubicBezTo>
                  <a:cubicBezTo>
                    <a:pt x="70" y="88"/>
                    <a:pt x="70" y="88"/>
                    <a:pt x="70" y="88"/>
                  </a:cubicBezTo>
                  <a:cubicBezTo>
                    <a:pt x="69" y="90"/>
                    <a:pt x="70" y="93"/>
                    <a:pt x="71" y="94"/>
                  </a:cubicBezTo>
                  <a:cubicBezTo>
                    <a:pt x="71" y="95"/>
                    <a:pt x="73" y="97"/>
                    <a:pt x="76" y="97"/>
                  </a:cubicBezTo>
                  <a:cubicBezTo>
                    <a:pt x="77" y="97"/>
                    <a:pt x="78" y="97"/>
                    <a:pt x="79" y="96"/>
                  </a:cubicBezTo>
                  <a:cubicBezTo>
                    <a:pt x="80" y="97"/>
                    <a:pt x="80" y="99"/>
                    <a:pt x="81" y="100"/>
                  </a:cubicBezTo>
                  <a:cubicBezTo>
                    <a:pt x="83" y="104"/>
                    <a:pt x="86" y="105"/>
                    <a:pt x="88" y="106"/>
                  </a:cubicBezTo>
                  <a:cubicBezTo>
                    <a:pt x="90" y="107"/>
                    <a:pt x="90" y="108"/>
                    <a:pt x="91" y="108"/>
                  </a:cubicBezTo>
                  <a:cubicBezTo>
                    <a:pt x="93" y="110"/>
                    <a:pt x="95" y="110"/>
                    <a:pt x="96" y="110"/>
                  </a:cubicBezTo>
                  <a:cubicBezTo>
                    <a:pt x="96" y="110"/>
                    <a:pt x="96" y="110"/>
                    <a:pt x="96" y="110"/>
                  </a:cubicBezTo>
                  <a:cubicBezTo>
                    <a:pt x="100" y="110"/>
                    <a:pt x="103" y="107"/>
                    <a:pt x="105" y="103"/>
                  </a:cubicBezTo>
                  <a:cubicBezTo>
                    <a:pt x="106" y="102"/>
                    <a:pt x="106" y="101"/>
                    <a:pt x="107" y="100"/>
                  </a:cubicBezTo>
                  <a:cubicBezTo>
                    <a:pt x="109" y="98"/>
                    <a:pt x="112" y="97"/>
                    <a:pt x="116" y="97"/>
                  </a:cubicBezTo>
                  <a:cubicBezTo>
                    <a:pt x="119" y="97"/>
                    <a:pt x="122" y="96"/>
                    <a:pt x="123" y="94"/>
                  </a:cubicBezTo>
                  <a:cubicBezTo>
                    <a:pt x="125" y="91"/>
                    <a:pt x="125" y="88"/>
                    <a:pt x="124" y="87"/>
                  </a:cubicBezTo>
                  <a:cubicBezTo>
                    <a:pt x="124" y="86"/>
                    <a:pt x="124" y="86"/>
                    <a:pt x="124" y="85"/>
                  </a:cubicBezTo>
                  <a:cubicBezTo>
                    <a:pt x="124" y="83"/>
                    <a:pt x="124" y="81"/>
                    <a:pt x="125" y="81"/>
                  </a:cubicBezTo>
                  <a:cubicBezTo>
                    <a:pt x="127" y="78"/>
                    <a:pt x="131" y="73"/>
                    <a:pt x="128" y="68"/>
                  </a:cubicBezTo>
                  <a:cubicBezTo>
                    <a:pt x="128" y="68"/>
                    <a:pt x="128" y="67"/>
                    <a:pt x="129" y="67"/>
                  </a:cubicBezTo>
                  <a:cubicBezTo>
                    <a:pt x="132" y="63"/>
                    <a:pt x="131" y="56"/>
                    <a:pt x="128" y="52"/>
                  </a:cubicBezTo>
                  <a:close/>
                  <a:moveTo>
                    <a:pt x="119" y="73"/>
                  </a:moveTo>
                  <a:cubicBezTo>
                    <a:pt x="118" y="73"/>
                    <a:pt x="118" y="74"/>
                    <a:pt x="117" y="74"/>
                  </a:cubicBezTo>
                  <a:cubicBezTo>
                    <a:pt x="114" y="78"/>
                    <a:pt x="114" y="82"/>
                    <a:pt x="114" y="86"/>
                  </a:cubicBezTo>
                  <a:cubicBezTo>
                    <a:pt x="114" y="86"/>
                    <a:pt x="114" y="87"/>
                    <a:pt x="114" y="87"/>
                  </a:cubicBezTo>
                  <a:cubicBezTo>
                    <a:pt x="108" y="88"/>
                    <a:pt x="103" y="90"/>
                    <a:pt x="100" y="94"/>
                  </a:cubicBezTo>
                  <a:cubicBezTo>
                    <a:pt x="99" y="95"/>
                    <a:pt x="98" y="96"/>
                    <a:pt x="97" y="98"/>
                  </a:cubicBezTo>
                  <a:cubicBezTo>
                    <a:pt x="96" y="98"/>
                    <a:pt x="96" y="99"/>
                    <a:pt x="96" y="99"/>
                  </a:cubicBezTo>
                  <a:cubicBezTo>
                    <a:pt x="95" y="99"/>
                    <a:pt x="94" y="98"/>
                    <a:pt x="93" y="98"/>
                  </a:cubicBezTo>
                  <a:cubicBezTo>
                    <a:pt x="91" y="97"/>
                    <a:pt x="90" y="96"/>
                    <a:pt x="89" y="95"/>
                  </a:cubicBezTo>
                  <a:cubicBezTo>
                    <a:pt x="89" y="93"/>
                    <a:pt x="88" y="92"/>
                    <a:pt x="88" y="92"/>
                  </a:cubicBezTo>
                  <a:cubicBezTo>
                    <a:pt x="86" y="90"/>
                    <a:pt x="85" y="87"/>
                    <a:pt x="81" y="86"/>
                  </a:cubicBezTo>
                  <a:cubicBezTo>
                    <a:pt x="82" y="84"/>
                    <a:pt x="82" y="82"/>
                    <a:pt x="80" y="80"/>
                  </a:cubicBezTo>
                  <a:cubicBezTo>
                    <a:pt x="80" y="79"/>
                    <a:pt x="78" y="78"/>
                    <a:pt x="74" y="78"/>
                  </a:cubicBezTo>
                  <a:cubicBezTo>
                    <a:pt x="74" y="78"/>
                    <a:pt x="74" y="78"/>
                    <a:pt x="74" y="78"/>
                  </a:cubicBezTo>
                  <a:cubicBezTo>
                    <a:pt x="73" y="78"/>
                    <a:pt x="73" y="78"/>
                    <a:pt x="73" y="78"/>
                  </a:cubicBezTo>
                  <a:cubicBezTo>
                    <a:pt x="71" y="78"/>
                    <a:pt x="71" y="78"/>
                    <a:pt x="71" y="78"/>
                  </a:cubicBezTo>
                  <a:cubicBezTo>
                    <a:pt x="66" y="78"/>
                    <a:pt x="61" y="78"/>
                    <a:pt x="58" y="81"/>
                  </a:cubicBezTo>
                  <a:cubicBezTo>
                    <a:pt x="57" y="82"/>
                    <a:pt x="56" y="82"/>
                    <a:pt x="56" y="81"/>
                  </a:cubicBezTo>
                  <a:cubicBezTo>
                    <a:pt x="55" y="81"/>
                    <a:pt x="55" y="81"/>
                    <a:pt x="55" y="81"/>
                  </a:cubicBezTo>
                  <a:cubicBezTo>
                    <a:pt x="54" y="79"/>
                    <a:pt x="51" y="76"/>
                    <a:pt x="48" y="76"/>
                  </a:cubicBezTo>
                  <a:cubicBezTo>
                    <a:pt x="46" y="76"/>
                    <a:pt x="44" y="77"/>
                    <a:pt x="42" y="78"/>
                  </a:cubicBezTo>
                  <a:cubicBezTo>
                    <a:pt x="41" y="79"/>
                    <a:pt x="40" y="79"/>
                    <a:pt x="39" y="80"/>
                  </a:cubicBezTo>
                  <a:cubicBezTo>
                    <a:pt x="39" y="80"/>
                    <a:pt x="39" y="80"/>
                    <a:pt x="39" y="80"/>
                  </a:cubicBezTo>
                  <a:cubicBezTo>
                    <a:pt x="39" y="80"/>
                    <a:pt x="39" y="80"/>
                    <a:pt x="38" y="79"/>
                  </a:cubicBezTo>
                  <a:cubicBezTo>
                    <a:pt x="34" y="75"/>
                    <a:pt x="28" y="72"/>
                    <a:pt x="24" y="72"/>
                  </a:cubicBezTo>
                  <a:cubicBezTo>
                    <a:pt x="24" y="72"/>
                    <a:pt x="24" y="72"/>
                    <a:pt x="24" y="72"/>
                  </a:cubicBezTo>
                  <a:cubicBezTo>
                    <a:pt x="23" y="72"/>
                    <a:pt x="22" y="72"/>
                    <a:pt x="21" y="72"/>
                  </a:cubicBezTo>
                  <a:cubicBezTo>
                    <a:pt x="21" y="72"/>
                    <a:pt x="20" y="72"/>
                    <a:pt x="20" y="73"/>
                  </a:cubicBezTo>
                  <a:cubicBezTo>
                    <a:pt x="19" y="68"/>
                    <a:pt x="15" y="66"/>
                    <a:pt x="13" y="65"/>
                  </a:cubicBezTo>
                  <a:cubicBezTo>
                    <a:pt x="11" y="62"/>
                    <a:pt x="10" y="59"/>
                    <a:pt x="11" y="58"/>
                  </a:cubicBezTo>
                  <a:cubicBezTo>
                    <a:pt x="12" y="55"/>
                    <a:pt x="12" y="53"/>
                    <a:pt x="12" y="52"/>
                  </a:cubicBezTo>
                  <a:cubicBezTo>
                    <a:pt x="12" y="51"/>
                    <a:pt x="12" y="50"/>
                    <a:pt x="12" y="49"/>
                  </a:cubicBezTo>
                  <a:cubicBezTo>
                    <a:pt x="12" y="47"/>
                    <a:pt x="12" y="45"/>
                    <a:pt x="12" y="44"/>
                  </a:cubicBezTo>
                  <a:cubicBezTo>
                    <a:pt x="12" y="44"/>
                    <a:pt x="12" y="44"/>
                    <a:pt x="12" y="44"/>
                  </a:cubicBezTo>
                  <a:cubicBezTo>
                    <a:pt x="12" y="44"/>
                    <a:pt x="12" y="44"/>
                    <a:pt x="13" y="43"/>
                  </a:cubicBezTo>
                  <a:cubicBezTo>
                    <a:pt x="18" y="37"/>
                    <a:pt x="20" y="33"/>
                    <a:pt x="20" y="29"/>
                  </a:cubicBezTo>
                  <a:cubicBezTo>
                    <a:pt x="20" y="26"/>
                    <a:pt x="21" y="26"/>
                    <a:pt x="22" y="25"/>
                  </a:cubicBezTo>
                  <a:cubicBezTo>
                    <a:pt x="22" y="25"/>
                    <a:pt x="34" y="21"/>
                    <a:pt x="37" y="15"/>
                  </a:cubicBezTo>
                  <a:cubicBezTo>
                    <a:pt x="38" y="15"/>
                    <a:pt x="40" y="14"/>
                    <a:pt x="42" y="14"/>
                  </a:cubicBezTo>
                  <a:cubicBezTo>
                    <a:pt x="42" y="14"/>
                    <a:pt x="51" y="13"/>
                    <a:pt x="55" y="10"/>
                  </a:cubicBezTo>
                  <a:cubicBezTo>
                    <a:pt x="55" y="10"/>
                    <a:pt x="57" y="10"/>
                    <a:pt x="57" y="10"/>
                  </a:cubicBezTo>
                  <a:cubicBezTo>
                    <a:pt x="59" y="11"/>
                    <a:pt x="62" y="13"/>
                    <a:pt x="66" y="13"/>
                  </a:cubicBezTo>
                  <a:cubicBezTo>
                    <a:pt x="68" y="13"/>
                    <a:pt x="70" y="13"/>
                    <a:pt x="72" y="11"/>
                  </a:cubicBezTo>
                  <a:cubicBezTo>
                    <a:pt x="73" y="13"/>
                    <a:pt x="75" y="18"/>
                    <a:pt x="79" y="18"/>
                  </a:cubicBezTo>
                  <a:cubicBezTo>
                    <a:pt x="81" y="18"/>
                    <a:pt x="82" y="17"/>
                    <a:pt x="83" y="17"/>
                  </a:cubicBezTo>
                  <a:cubicBezTo>
                    <a:pt x="84" y="16"/>
                    <a:pt x="84" y="16"/>
                    <a:pt x="85" y="16"/>
                  </a:cubicBezTo>
                  <a:cubicBezTo>
                    <a:pt x="85" y="16"/>
                    <a:pt x="86" y="17"/>
                    <a:pt x="87" y="17"/>
                  </a:cubicBezTo>
                  <a:cubicBezTo>
                    <a:pt x="88" y="17"/>
                    <a:pt x="88" y="17"/>
                    <a:pt x="89" y="17"/>
                  </a:cubicBezTo>
                  <a:cubicBezTo>
                    <a:pt x="89" y="18"/>
                    <a:pt x="89" y="18"/>
                    <a:pt x="89" y="19"/>
                  </a:cubicBezTo>
                  <a:cubicBezTo>
                    <a:pt x="90" y="20"/>
                    <a:pt x="92" y="23"/>
                    <a:pt x="96" y="23"/>
                  </a:cubicBezTo>
                  <a:cubicBezTo>
                    <a:pt x="97" y="23"/>
                    <a:pt x="98" y="23"/>
                    <a:pt x="98" y="23"/>
                  </a:cubicBezTo>
                  <a:cubicBezTo>
                    <a:pt x="99" y="23"/>
                    <a:pt x="99" y="23"/>
                    <a:pt x="99" y="24"/>
                  </a:cubicBezTo>
                  <a:cubicBezTo>
                    <a:pt x="100" y="24"/>
                    <a:pt x="100" y="25"/>
                    <a:pt x="100" y="25"/>
                  </a:cubicBezTo>
                  <a:cubicBezTo>
                    <a:pt x="101" y="26"/>
                    <a:pt x="101" y="26"/>
                    <a:pt x="101" y="26"/>
                  </a:cubicBezTo>
                  <a:cubicBezTo>
                    <a:pt x="102" y="28"/>
                    <a:pt x="104" y="33"/>
                    <a:pt x="110" y="32"/>
                  </a:cubicBezTo>
                  <a:cubicBezTo>
                    <a:pt x="110" y="32"/>
                    <a:pt x="110" y="33"/>
                    <a:pt x="110" y="33"/>
                  </a:cubicBezTo>
                  <a:cubicBezTo>
                    <a:pt x="110" y="37"/>
                    <a:pt x="113" y="40"/>
                    <a:pt x="115" y="42"/>
                  </a:cubicBezTo>
                  <a:cubicBezTo>
                    <a:pt x="117" y="43"/>
                    <a:pt x="118" y="46"/>
                    <a:pt x="118" y="48"/>
                  </a:cubicBezTo>
                  <a:cubicBezTo>
                    <a:pt x="118" y="48"/>
                    <a:pt x="118" y="49"/>
                    <a:pt x="118" y="49"/>
                  </a:cubicBezTo>
                  <a:cubicBezTo>
                    <a:pt x="118" y="51"/>
                    <a:pt x="117" y="55"/>
                    <a:pt x="120" y="59"/>
                  </a:cubicBezTo>
                  <a:cubicBezTo>
                    <a:pt x="121" y="59"/>
                    <a:pt x="121" y="60"/>
                    <a:pt x="121" y="60"/>
                  </a:cubicBezTo>
                  <a:cubicBezTo>
                    <a:pt x="121" y="60"/>
                    <a:pt x="121" y="60"/>
                    <a:pt x="121" y="60"/>
                  </a:cubicBezTo>
                  <a:cubicBezTo>
                    <a:pt x="116" y="66"/>
                    <a:pt x="117" y="70"/>
                    <a:pt x="119" y="7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7" name="Freeform 431"/>
            <p:cNvSpPr>
              <a:spLocks noEditPoints="1"/>
            </p:cNvSpPr>
            <p:nvPr/>
          </p:nvSpPr>
          <p:spPr bwMode="auto">
            <a:xfrm>
              <a:off x="9547225" y="3155950"/>
              <a:ext cx="515938" cy="588963"/>
            </a:xfrm>
            <a:custGeom>
              <a:avLst/>
              <a:gdLst>
                <a:gd name="T0" fmla="*/ 204 w 209"/>
                <a:gd name="T1" fmla="*/ 59 h 239"/>
                <a:gd name="T2" fmla="*/ 119 w 209"/>
                <a:gd name="T3" fmla="*/ 0 h 239"/>
                <a:gd name="T4" fmla="*/ 116 w 209"/>
                <a:gd name="T5" fmla="*/ 0 h 239"/>
                <a:gd name="T6" fmla="*/ 24 w 209"/>
                <a:gd name="T7" fmla="*/ 71 h 239"/>
                <a:gd name="T8" fmla="*/ 9 w 209"/>
                <a:gd name="T9" fmla="*/ 113 h 239"/>
                <a:gd name="T10" fmla="*/ 3 w 209"/>
                <a:gd name="T11" fmla="*/ 129 h 239"/>
                <a:gd name="T12" fmla="*/ 19 w 209"/>
                <a:gd name="T13" fmla="*/ 136 h 239"/>
                <a:gd name="T14" fmla="*/ 18 w 209"/>
                <a:gd name="T15" fmla="*/ 139 h 239"/>
                <a:gd name="T16" fmla="*/ 17 w 209"/>
                <a:gd name="T17" fmla="*/ 145 h 239"/>
                <a:gd name="T18" fmla="*/ 21 w 209"/>
                <a:gd name="T19" fmla="*/ 153 h 239"/>
                <a:gd name="T20" fmla="*/ 24 w 209"/>
                <a:gd name="T21" fmla="*/ 165 h 239"/>
                <a:gd name="T22" fmla="*/ 24 w 209"/>
                <a:gd name="T23" fmla="*/ 173 h 239"/>
                <a:gd name="T24" fmla="*/ 53 w 209"/>
                <a:gd name="T25" fmla="*/ 195 h 239"/>
                <a:gd name="T26" fmla="*/ 54 w 209"/>
                <a:gd name="T27" fmla="*/ 194 h 239"/>
                <a:gd name="T28" fmla="*/ 62 w 209"/>
                <a:gd name="T29" fmla="*/ 194 h 239"/>
                <a:gd name="T30" fmla="*/ 67 w 209"/>
                <a:gd name="T31" fmla="*/ 195 h 239"/>
                <a:gd name="T32" fmla="*/ 71 w 209"/>
                <a:gd name="T33" fmla="*/ 200 h 239"/>
                <a:gd name="T34" fmla="*/ 77 w 209"/>
                <a:gd name="T35" fmla="*/ 219 h 239"/>
                <a:gd name="T36" fmla="*/ 79 w 209"/>
                <a:gd name="T37" fmla="*/ 234 h 239"/>
                <a:gd name="T38" fmla="*/ 80 w 209"/>
                <a:gd name="T39" fmla="*/ 236 h 239"/>
                <a:gd name="T40" fmla="*/ 84 w 209"/>
                <a:gd name="T41" fmla="*/ 239 h 239"/>
                <a:gd name="T42" fmla="*/ 85 w 209"/>
                <a:gd name="T43" fmla="*/ 239 h 239"/>
                <a:gd name="T44" fmla="*/ 168 w 209"/>
                <a:gd name="T45" fmla="*/ 214 h 239"/>
                <a:gd name="T46" fmla="*/ 172 w 209"/>
                <a:gd name="T47" fmla="*/ 209 h 239"/>
                <a:gd name="T48" fmla="*/ 184 w 209"/>
                <a:gd name="T49" fmla="*/ 144 h 239"/>
                <a:gd name="T50" fmla="*/ 192 w 209"/>
                <a:gd name="T51" fmla="*/ 129 h 239"/>
                <a:gd name="T52" fmla="*/ 204 w 209"/>
                <a:gd name="T53" fmla="*/ 59 h 239"/>
                <a:gd name="T54" fmla="*/ 184 w 209"/>
                <a:gd name="T55" fmla="*/ 125 h 239"/>
                <a:gd name="T56" fmla="*/ 175 w 209"/>
                <a:gd name="T57" fmla="*/ 140 h 239"/>
                <a:gd name="T58" fmla="*/ 161 w 209"/>
                <a:gd name="T59" fmla="*/ 206 h 239"/>
                <a:gd name="T60" fmla="*/ 87 w 209"/>
                <a:gd name="T61" fmla="*/ 228 h 239"/>
                <a:gd name="T62" fmla="*/ 87 w 209"/>
                <a:gd name="T63" fmla="*/ 219 h 239"/>
                <a:gd name="T64" fmla="*/ 78 w 209"/>
                <a:gd name="T65" fmla="*/ 194 h 239"/>
                <a:gd name="T66" fmla="*/ 74 w 209"/>
                <a:gd name="T67" fmla="*/ 189 h 239"/>
                <a:gd name="T68" fmla="*/ 62 w 209"/>
                <a:gd name="T69" fmla="*/ 184 h 239"/>
                <a:gd name="T70" fmla="*/ 52 w 209"/>
                <a:gd name="T71" fmla="*/ 185 h 239"/>
                <a:gd name="T72" fmla="*/ 51 w 209"/>
                <a:gd name="T73" fmla="*/ 185 h 239"/>
                <a:gd name="T74" fmla="*/ 34 w 209"/>
                <a:gd name="T75" fmla="*/ 173 h 239"/>
                <a:gd name="T76" fmla="*/ 31 w 209"/>
                <a:gd name="T77" fmla="*/ 158 h 239"/>
                <a:gd name="T78" fmla="*/ 31 w 209"/>
                <a:gd name="T79" fmla="*/ 155 h 239"/>
                <a:gd name="T80" fmla="*/ 32 w 209"/>
                <a:gd name="T81" fmla="*/ 154 h 239"/>
                <a:gd name="T82" fmla="*/ 32 w 209"/>
                <a:gd name="T83" fmla="*/ 149 h 239"/>
                <a:gd name="T84" fmla="*/ 29 w 209"/>
                <a:gd name="T85" fmla="*/ 147 h 239"/>
                <a:gd name="T86" fmla="*/ 27 w 209"/>
                <a:gd name="T87" fmla="*/ 145 h 239"/>
                <a:gd name="T88" fmla="*/ 27 w 209"/>
                <a:gd name="T89" fmla="*/ 142 h 239"/>
                <a:gd name="T90" fmla="*/ 29 w 209"/>
                <a:gd name="T91" fmla="*/ 132 h 239"/>
                <a:gd name="T92" fmla="*/ 25 w 209"/>
                <a:gd name="T93" fmla="*/ 127 h 239"/>
                <a:gd name="T94" fmla="*/ 19 w 209"/>
                <a:gd name="T95" fmla="*/ 126 h 239"/>
                <a:gd name="T96" fmla="*/ 12 w 209"/>
                <a:gd name="T97" fmla="*/ 125 h 239"/>
                <a:gd name="T98" fmla="*/ 16 w 209"/>
                <a:gd name="T99" fmla="*/ 120 h 239"/>
                <a:gd name="T100" fmla="*/ 33 w 209"/>
                <a:gd name="T101" fmla="*/ 72 h 239"/>
                <a:gd name="T102" fmla="*/ 116 w 209"/>
                <a:gd name="T103" fmla="*/ 9 h 239"/>
                <a:gd name="T104" fmla="*/ 119 w 209"/>
                <a:gd name="T105" fmla="*/ 10 h 239"/>
                <a:gd name="T106" fmla="*/ 194 w 209"/>
                <a:gd name="T107" fmla="*/ 61 h 239"/>
                <a:gd name="T108" fmla="*/ 184 w 209"/>
                <a:gd name="T109" fmla="*/ 125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09" h="239">
                  <a:moveTo>
                    <a:pt x="204" y="59"/>
                  </a:moveTo>
                  <a:cubicBezTo>
                    <a:pt x="197" y="11"/>
                    <a:pt x="131" y="0"/>
                    <a:pt x="119" y="0"/>
                  </a:cubicBezTo>
                  <a:cubicBezTo>
                    <a:pt x="116" y="0"/>
                    <a:pt x="116" y="0"/>
                    <a:pt x="116" y="0"/>
                  </a:cubicBezTo>
                  <a:cubicBezTo>
                    <a:pt x="36" y="0"/>
                    <a:pt x="25" y="55"/>
                    <a:pt x="24" y="71"/>
                  </a:cubicBezTo>
                  <a:cubicBezTo>
                    <a:pt x="22" y="83"/>
                    <a:pt x="17" y="105"/>
                    <a:pt x="9" y="113"/>
                  </a:cubicBezTo>
                  <a:cubicBezTo>
                    <a:pt x="7" y="115"/>
                    <a:pt x="0" y="121"/>
                    <a:pt x="3" y="129"/>
                  </a:cubicBezTo>
                  <a:cubicBezTo>
                    <a:pt x="6" y="136"/>
                    <a:pt x="14" y="136"/>
                    <a:pt x="19" y="136"/>
                  </a:cubicBezTo>
                  <a:cubicBezTo>
                    <a:pt x="18" y="137"/>
                    <a:pt x="18" y="138"/>
                    <a:pt x="18" y="139"/>
                  </a:cubicBezTo>
                  <a:cubicBezTo>
                    <a:pt x="17" y="141"/>
                    <a:pt x="17" y="142"/>
                    <a:pt x="17" y="145"/>
                  </a:cubicBezTo>
                  <a:cubicBezTo>
                    <a:pt x="17" y="148"/>
                    <a:pt x="18" y="151"/>
                    <a:pt x="21" y="153"/>
                  </a:cubicBezTo>
                  <a:cubicBezTo>
                    <a:pt x="19" y="157"/>
                    <a:pt x="20" y="162"/>
                    <a:pt x="24" y="165"/>
                  </a:cubicBezTo>
                  <a:cubicBezTo>
                    <a:pt x="24" y="166"/>
                    <a:pt x="24" y="167"/>
                    <a:pt x="24" y="173"/>
                  </a:cubicBezTo>
                  <a:cubicBezTo>
                    <a:pt x="24" y="189"/>
                    <a:pt x="40" y="197"/>
                    <a:pt x="53" y="195"/>
                  </a:cubicBezTo>
                  <a:cubicBezTo>
                    <a:pt x="54" y="194"/>
                    <a:pt x="54" y="194"/>
                    <a:pt x="54" y="194"/>
                  </a:cubicBezTo>
                  <a:cubicBezTo>
                    <a:pt x="56" y="194"/>
                    <a:pt x="59" y="194"/>
                    <a:pt x="62" y="194"/>
                  </a:cubicBezTo>
                  <a:cubicBezTo>
                    <a:pt x="65" y="194"/>
                    <a:pt x="66" y="194"/>
                    <a:pt x="67" y="195"/>
                  </a:cubicBezTo>
                  <a:cubicBezTo>
                    <a:pt x="68" y="197"/>
                    <a:pt x="70" y="199"/>
                    <a:pt x="71" y="200"/>
                  </a:cubicBezTo>
                  <a:cubicBezTo>
                    <a:pt x="75" y="205"/>
                    <a:pt x="77" y="207"/>
                    <a:pt x="77" y="219"/>
                  </a:cubicBezTo>
                  <a:cubicBezTo>
                    <a:pt x="77" y="229"/>
                    <a:pt x="78" y="233"/>
                    <a:pt x="79" y="234"/>
                  </a:cubicBezTo>
                  <a:cubicBezTo>
                    <a:pt x="80" y="236"/>
                    <a:pt x="80" y="236"/>
                    <a:pt x="80" y="236"/>
                  </a:cubicBezTo>
                  <a:cubicBezTo>
                    <a:pt x="80" y="238"/>
                    <a:pt x="82" y="239"/>
                    <a:pt x="84" y="239"/>
                  </a:cubicBezTo>
                  <a:cubicBezTo>
                    <a:pt x="85" y="239"/>
                    <a:pt x="85" y="239"/>
                    <a:pt x="85" y="239"/>
                  </a:cubicBezTo>
                  <a:cubicBezTo>
                    <a:pt x="168" y="214"/>
                    <a:pt x="168" y="214"/>
                    <a:pt x="168" y="214"/>
                  </a:cubicBezTo>
                  <a:cubicBezTo>
                    <a:pt x="170" y="214"/>
                    <a:pt x="172" y="211"/>
                    <a:pt x="172" y="209"/>
                  </a:cubicBezTo>
                  <a:cubicBezTo>
                    <a:pt x="170" y="193"/>
                    <a:pt x="171" y="167"/>
                    <a:pt x="184" y="144"/>
                  </a:cubicBezTo>
                  <a:cubicBezTo>
                    <a:pt x="187" y="139"/>
                    <a:pt x="190" y="134"/>
                    <a:pt x="192" y="129"/>
                  </a:cubicBezTo>
                  <a:cubicBezTo>
                    <a:pt x="207" y="104"/>
                    <a:pt x="209" y="100"/>
                    <a:pt x="204" y="59"/>
                  </a:cubicBezTo>
                  <a:close/>
                  <a:moveTo>
                    <a:pt x="184" y="125"/>
                  </a:moveTo>
                  <a:cubicBezTo>
                    <a:pt x="181" y="129"/>
                    <a:pt x="178" y="134"/>
                    <a:pt x="175" y="140"/>
                  </a:cubicBezTo>
                  <a:cubicBezTo>
                    <a:pt x="163" y="162"/>
                    <a:pt x="160" y="188"/>
                    <a:pt x="161" y="206"/>
                  </a:cubicBezTo>
                  <a:cubicBezTo>
                    <a:pt x="87" y="228"/>
                    <a:pt x="87" y="228"/>
                    <a:pt x="87" y="228"/>
                  </a:cubicBezTo>
                  <a:cubicBezTo>
                    <a:pt x="87" y="226"/>
                    <a:pt x="87" y="223"/>
                    <a:pt x="87" y="219"/>
                  </a:cubicBezTo>
                  <a:cubicBezTo>
                    <a:pt x="87" y="204"/>
                    <a:pt x="83" y="200"/>
                    <a:pt x="78" y="194"/>
                  </a:cubicBezTo>
                  <a:cubicBezTo>
                    <a:pt x="77" y="192"/>
                    <a:pt x="76" y="191"/>
                    <a:pt x="74" y="189"/>
                  </a:cubicBezTo>
                  <a:cubicBezTo>
                    <a:pt x="71" y="184"/>
                    <a:pt x="65" y="184"/>
                    <a:pt x="62" y="184"/>
                  </a:cubicBezTo>
                  <a:cubicBezTo>
                    <a:pt x="58" y="184"/>
                    <a:pt x="55" y="184"/>
                    <a:pt x="52" y="185"/>
                  </a:cubicBezTo>
                  <a:cubicBezTo>
                    <a:pt x="51" y="185"/>
                    <a:pt x="51" y="185"/>
                    <a:pt x="51" y="185"/>
                  </a:cubicBezTo>
                  <a:cubicBezTo>
                    <a:pt x="44" y="186"/>
                    <a:pt x="34" y="182"/>
                    <a:pt x="34" y="173"/>
                  </a:cubicBezTo>
                  <a:cubicBezTo>
                    <a:pt x="34" y="164"/>
                    <a:pt x="34" y="161"/>
                    <a:pt x="31" y="158"/>
                  </a:cubicBezTo>
                  <a:cubicBezTo>
                    <a:pt x="30" y="157"/>
                    <a:pt x="29" y="157"/>
                    <a:pt x="31" y="155"/>
                  </a:cubicBezTo>
                  <a:cubicBezTo>
                    <a:pt x="31" y="154"/>
                    <a:pt x="32" y="154"/>
                    <a:pt x="32" y="154"/>
                  </a:cubicBezTo>
                  <a:cubicBezTo>
                    <a:pt x="33" y="152"/>
                    <a:pt x="33" y="151"/>
                    <a:pt x="32" y="149"/>
                  </a:cubicBezTo>
                  <a:cubicBezTo>
                    <a:pt x="31" y="148"/>
                    <a:pt x="30" y="147"/>
                    <a:pt x="29" y="147"/>
                  </a:cubicBezTo>
                  <a:cubicBezTo>
                    <a:pt x="27" y="146"/>
                    <a:pt x="27" y="145"/>
                    <a:pt x="27" y="145"/>
                  </a:cubicBezTo>
                  <a:cubicBezTo>
                    <a:pt x="27" y="144"/>
                    <a:pt x="27" y="143"/>
                    <a:pt x="27" y="142"/>
                  </a:cubicBezTo>
                  <a:cubicBezTo>
                    <a:pt x="28" y="140"/>
                    <a:pt x="28" y="137"/>
                    <a:pt x="29" y="132"/>
                  </a:cubicBezTo>
                  <a:cubicBezTo>
                    <a:pt x="29" y="130"/>
                    <a:pt x="28" y="127"/>
                    <a:pt x="25" y="127"/>
                  </a:cubicBezTo>
                  <a:cubicBezTo>
                    <a:pt x="23" y="126"/>
                    <a:pt x="21" y="126"/>
                    <a:pt x="19" y="126"/>
                  </a:cubicBezTo>
                  <a:cubicBezTo>
                    <a:pt x="16" y="126"/>
                    <a:pt x="13" y="126"/>
                    <a:pt x="12" y="125"/>
                  </a:cubicBezTo>
                  <a:cubicBezTo>
                    <a:pt x="12" y="124"/>
                    <a:pt x="13" y="122"/>
                    <a:pt x="16" y="120"/>
                  </a:cubicBezTo>
                  <a:cubicBezTo>
                    <a:pt x="29" y="106"/>
                    <a:pt x="33" y="73"/>
                    <a:pt x="33" y="72"/>
                  </a:cubicBezTo>
                  <a:cubicBezTo>
                    <a:pt x="38" y="14"/>
                    <a:pt x="97" y="9"/>
                    <a:pt x="116" y="9"/>
                  </a:cubicBezTo>
                  <a:cubicBezTo>
                    <a:pt x="119" y="10"/>
                    <a:pt x="119" y="10"/>
                    <a:pt x="119" y="10"/>
                  </a:cubicBezTo>
                  <a:cubicBezTo>
                    <a:pt x="128" y="10"/>
                    <a:pt x="188" y="19"/>
                    <a:pt x="194" y="61"/>
                  </a:cubicBezTo>
                  <a:cubicBezTo>
                    <a:pt x="199" y="98"/>
                    <a:pt x="198" y="101"/>
                    <a:pt x="184" y="12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26" name="Group 36"/>
          <p:cNvGrpSpPr/>
          <p:nvPr/>
        </p:nvGrpSpPr>
        <p:grpSpPr>
          <a:xfrm>
            <a:off x="8901045" y="1068580"/>
            <a:ext cx="197101" cy="175607"/>
            <a:chOff x="-3728641" y="3014910"/>
            <a:chExt cx="560388" cy="530225"/>
          </a:xfrm>
          <a:solidFill>
            <a:schemeClr val="tx1"/>
          </a:solidFill>
        </p:grpSpPr>
        <p:sp>
          <p:nvSpPr>
            <p:cNvPr id="30" name="Freeform 394"/>
            <p:cNvSpPr>
              <a:spLocks/>
            </p:cNvSpPr>
            <p:nvPr/>
          </p:nvSpPr>
          <p:spPr bwMode="auto">
            <a:xfrm>
              <a:off x="-3728641" y="3014910"/>
              <a:ext cx="352425" cy="473075"/>
            </a:xfrm>
            <a:custGeom>
              <a:avLst/>
              <a:gdLst>
                <a:gd name="T0" fmla="*/ 117 w 153"/>
                <a:gd name="T1" fmla="*/ 196 h 205"/>
                <a:gd name="T2" fmla="*/ 12 w 153"/>
                <a:gd name="T3" fmla="*/ 196 h 205"/>
                <a:gd name="T4" fmla="*/ 10 w 153"/>
                <a:gd name="T5" fmla="*/ 194 h 205"/>
                <a:gd name="T6" fmla="*/ 10 w 153"/>
                <a:gd name="T7" fmla="*/ 169 h 205"/>
                <a:gd name="T8" fmla="*/ 11 w 153"/>
                <a:gd name="T9" fmla="*/ 167 h 205"/>
                <a:gd name="T10" fmla="*/ 84 w 153"/>
                <a:gd name="T11" fmla="*/ 127 h 205"/>
                <a:gd name="T12" fmla="*/ 84 w 153"/>
                <a:gd name="T13" fmla="*/ 126 h 205"/>
                <a:gd name="T14" fmla="*/ 84 w 153"/>
                <a:gd name="T15" fmla="*/ 116 h 205"/>
                <a:gd name="T16" fmla="*/ 82 w 153"/>
                <a:gd name="T17" fmla="*/ 112 h 205"/>
                <a:gd name="T18" fmla="*/ 69 w 153"/>
                <a:gd name="T19" fmla="*/ 88 h 205"/>
                <a:gd name="T20" fmla="*/ 67 w 153"/>
                <a:gd name="T21" fmla="*/ 85 h 205"/>
                <a:gd name="T22" fmla="*/ 62 w 153"/>
                <a:gd name="T23" fmla="*/ 76 h 205"/>
                <a:gd name="T24" fmla="*/ 65 w 153"/>
                <a:gd name="T25" fmla="*/ 69 h 205"/>
                <a:gd name="T26" fmla="*/ 66 w 153"/>
                <a:gd name="T27" fmla="*/ 66 h 205"/>
                <a:gd name="T28" fmla="*/ 66 w 153"/>
                <a:gd name="T29" fmla="*/ 44 h 205"/>
                <a:gd name="T30" fmla="*/ 103 w 153"/>
                <a:gd name="T31" fmla="*/ 10 h 205"/>
                <a:gd name="T32" fmla="*/ 140 w 153"/>
                <a:gd name="T33" fmla="*/ 44 h 205"/>
                <a:gd name="T34" fmla="*/ 140 w 153"/>
                <a:gd name="T35" fmla="*/ 66 h 205"/>
                <a:gd name="T36" fmla="*/ 141 w 153"/>
                <a:gd name="T37" fmla="*/ 69 h 205"/>
                <a:gd name="T38" fmla="*/ 143 w 153"/>
                <a:gd name="T39" fmla="*/ 76 h 205"/>
                <a:gd name="T40" fmla="*/ 139 w 153"/>
                <a:gd name="T41" fmla="*/ 85 h 205"/>
                <a:gd name="T42" fmla="*/ 137 w 153"/>
                <a:gd name="T43" fmla="*/ 88 h 205"/>
                <a:gd name="T44" fmla="*/ 123 w 153"/>
                <a:gd name="T45" fmla="*/ 112 h 205"/>
                <a:gd name="T46" fmla="*/ 122 w 153"/>
                <a:gd name="T47" fmla="*/ 116 h 205"/>
                <a:gd name="T48" fmla="*/ 122 w 153"/>
                <a:gd name="T49" fmla="*/ 126 h 205"/>
                <a:gd name="T50" fmla="*/ 127 w 153"/>
                <a:gd name="T51" fmla="*/ 131 h 205"/>
                <a:gd name="T52" fmla="*/ 132 w 153"/>
                <a:gd name="T53" fmla="*/ 126 h 205"/>
                <a:gd name="T54" fmla="*/ 132 w 153"/>
                <a:gd name="T55" fmla="*/ 118 h 205"/>
                <a:gd name="T56" fmla="*/ 146 w 153"/>
                <a:gd name="T57" fmla="*/ 92 h 205"/>
                <a:gd name="T58" fmla="*/ 153 w 153"/>
                <a:gd name="T59" fmla="*/ 76 h 205"/>
                <a:gd name="T60" fmla="*/ 149 w 153"/>
                <a:gd name="T61" fmla="*/ 64 h 205"/>
                <a:gd name="T62" fmla="*/ 149 w 153"/>
                <a:gd name="T63" fmla="*/ 44 h 205"/>
                <a:gd name="T64" fmla="*/ 103 w 153"/>
                <a:gd name="T65" fmla="*/ 0 h 205"/>
                <a:gd name="T66" fmla="*/ 56 w 153"/>
                <a:gd name="T67" fmla="*/ 44 h 205"/>
                <a:gd name="T68" fmla="*/ 56 w 153"/>
                <a:gd name="T69" fmla="*/ 64 h 205"/>
                <a:gd name="T70" fmla="*/ 53 w 153"/>
                <a:gd name="T71" fmla="*/ 76 h 205"/>
                <a:gd name="T72" fmla="*/ 60 w 153"/>
                <a:gd name="T73" fmla="*/ 92 h 205"/>
                <a:gd name="T74" fmla="*/ 74 w 153"/>
                <a:gd name="T75" fmla="*/ 118 h 205"/>
                <a:gd name="T76" fmla="*/ 74 w 153"/>
                <a:gd name="T77" fmla="*/ 125 h 205"/>
                <a:gd name="T78" fmla="*/ 8 w 153"/>
                <a:gd name="T79" fmla="*/ 158 h 205"/>
                <a:gd name="T80" fmla="*/ 0 w 153"/>
                <a:gd name="T81" fmla="*/ 169 h 205"/>
                <a:gd name="T82" fmla="*/ 0 w 153"/>
                <a:gd name="T83" fmla="*/ 194 h 205"/>
                <a:gd name="T84" fmla="*/ 12 w 153"/>
                <a:gd name="T85" fmla="*/ 205 h 205"/>
                <a:gd name="T86" fmla="*/ 117 w 153"/>
                <a:gd name="T87" fmla="*/ 205 h 205"/>
                <a:gd name="T88" fmla="*/ 122 w 153"/>
                <a:gd name="T89" fmla="*/ 201 h 205"/>
                <a:gd name="T90" fmla="*/ 117 w 153"/>
                <a:gd name="T91" fmla="*/ 196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53" h="205">
                  <a:moveTo>
                    <a:pt x="117" y="196"/>
                  </a:moveTo>
                  <a:cubicBezTo>
                    <a:pt x="12" y="196"/>
                    <a:pt x="12" y="196"/>
                    <a:pt x="12" y="196"/>
                  </a:cubicBezTo>
                  <a:cubicBezTo>
                    <a:pt x="11" y="196"/>
                    <a:pt x="10" y="195"/>
                    <a:pt x="10" y="194"/>
                  </a:cubicBezTo>
                  <a:cubicBezTo>
                    <a:pt x="10" y="169"/>
                    <a:pt x="10" y="169"/>
                    <a:pt x="10" y="169"/>
                  </a:cubicBezTo>
                  <a:cubicBezTo>
                    <a:pt x="10" y="168"/>
                    <a:pt x="11" y="167"/>
                    <a:pt x="11" y="167"/>
                  </a:cubicBezTo>
                  <a:cubicBezTo>
                    <a:pt x="71" y="144"/>
                    <a:pt x="82" y="134"/>
                    <a:pt x="84" y="127"/>
                  </a:cubicBezTo>
                  <a:cubicBezTo>
                    <a:pt x="84" y="127"/>
                    <a:pt x="84" y="126"/>
                    <a:pt x="84" y="126"/>
                  </a:cubicBezTo>
                  <a:cubicBezTo>
                    <a:pt x="84" y="116"/>
                    <a:pt x="84" y="116"/>
                    <a:pt x="84" y="116"/>
                  </a:cubicBezTo>
                  <a:cubicBezTo>
                    <a:pt x="84" y="114"/>
                    <a:pt x="83" y="113"/>
                    <a:pt x="82" y="112"/>
                  </a:cubicBezTo>
                  <a:cubicBezTo>
                    <a:pt x="76" y="106"/>
                    <a:pt x="72" y="98"/>
                    <a:pt x="69" y="88"/>
                  </a:cubicBezTo>
                  <a:cubicBezTo>
                    <a:pt x="69" y="86"/>
                    <a:pt x="68" y="86"/>
                    <a:pt x="67" y="85"/>
                  </a:cubicBezTo>
                  <a:cubicBezTo>
                    <a:pt x="64" y="83"/>
                    <a:pt x="62" y="79"/>
                    <a:pt x="62" y="76"/>
                  </a:cubicBezTo>
                  <a:cubicBezTo>
                    <a:pt x="62" y="73"/>
                    <a:pt x="64" y="70"/>
                    <a:pt x="65" y="69"/>
                  </a:cubicBezTo>
                  <a:cubicBezTo>
                    <a:pt x="66" y="68"/>
                    <a:pt x="66" y="67"/>
                    <a:pt x="66" y="66"/>
                  </a:cubicBezTo>
                  <a:cubicBezTo>
                    <a:pt x="66" y="44"/>
                    <a:pt x="66" y="44"/>
                    <a:pt x="66" y="44"/>
                  </a:cubicBezTo>
                  <a:cubicBezTo>
                    <a:pt x="66" y="22"/>
                    <a:pt x="79" y="10"/>
                    <a:pt x="103" y="10"/>
                  </a:cubicBezTo>
                  <a:cubicBezTo>
                    <a:pt x="127" y="10"/>
                    <a:pt x="140" y="22"/>
                    <a:pt x="140" y="44"/>
                  </a:cubicBezTo>
                  <a:cubicBezTo>
                    <a:pt x="140" y="66"/>
                    <a:pt x="140" y="66"/>
                    <a:pt x="140" y="66"/>
                  </a:cubicBezTo>
                  <a:cubicBezTo>
                    <a:pt x="140" y="67"/>
                    <a:pt x="140" y="68"/>
                    <a:pt x="141" y="69"/>
                  </a:cubicBezTo>
                  <a:cubicBezTo>
                    <a:pt x="142" y="70"/>
                    <a:pt x="143" y="73"/>
                    <a:pt x="143" y="76"/>
                  </a:cubicBezTo>
                  <a:cubicBezTo>
                    <a:pt x="143" y="79"/>
                    <a:pt x="142" y="83"/>
                    <a:pt x="139" y="85"/>
                  </a:cubicBezTo>
                  <a:cubicBezTo>
                    <a:pt x="138" y="86"/>
                    <a:pt x="137" y="86"/>
                    <a:pt x="137" y="88"/>
                  </a:cubicBezTo>
                  <a:cubicBezTo>
                    <a:pt x="134" y="98"/>
                    <a:pt x="129" y="106"/>
                    <a:pt x="123" y="112"/>
                  </a:cubicBezTo>
                  <a:cubicBezTo>
                    <a:pt x="122" y="113"/>
                    <a:pt x="122" y="114"/>
                    <a:pt x="122" y="116"/>
                  </a:cubicBezTo>
                  <a:cubicBezTo>
                    <a:pt x="122" y="126"/>
                    <a:pt x="122" y="126"/>
                    <a:pt x="122" y="126"/>
                  </a:cubicBezTo>
                  <a:cubicBezTo>
                    <a:pt x="122" y="128"/>
                    <a:pt x="124" y="131"/>
                    <a:pt x="127" y="131"/>
                  </a:cubicBezTo>
                  <a:cubicBezTo>
                    <a:pt x="129" y="131"/>
                    <a:pt x="132" y="128"/>
                    <a:pt x="132" y="126"/>
                  </a:cubicBezTo>
                  <a:cubicBezTo>
                    <a:pt x="132" y="118"/>
                    <a:pt x="132" y="118"/>
                    <a:pt x="132" y="118"/>
                  </a:cubicBezTo>
                  <a:cubicBezTo>
                    <a:pt x="138" y="111"/>
                    <a:pt x="143" y="102"/>
                    <a:pt x="146" y="92"/>
                  </a:cubicBezTo>
                  <a:cubicBezTo>
                    <a:pt x="150" y="88"/>
                    <a:pt x="153" y="82"/>
                    <a:pt x="153" y="76"/>
                  </a:cubicBezTo>
                  <a:cubicBezTo>
                    <a:pt x="153" y="72"/>
                    <a:pt x="152" y="68"/>
                    <a:pt x="149" y="64"/>
                  </a:cubicBezTo>
                  <a:cubicBezTo>
                    <a:pt x="149" y="44"/>
                    <a:pt x="149" y="44"/>
                    <a:pt x="149" y="44"/>
                  </a:cubicBezTo>
                  <a:cubicBezTo>
                    <a:pt x="149" y="16"/>
                    <a:pt x="132" y="0"/>
                    <a:pt x="103" y="0"/>
                  </a:cubicBezTo>
                  <a:cubicBezTo>
                    <a:pt x="74" y="0"/>
                    <a:pt x="56" y="16"/>
                    <a:pt x="56" y="44"/>
                  </a:cubicBezTo>
                  <a:cubicBezTo>
                    <a:pt x="56" y="64"/>
                    <a:pt x="56" y="64"/>
                    <a:pt x="56" y="64"/>
                  </a:cubicBezTo>
                  <a:cubicBezTo>
                    <a:pt x="54" y="68"/>
                    <a:pt x="53" y="72"/>
                    <a:pt x="53" y="76"/>
                  </a:cubicBezTo>
                  <a:cubicBezTo>
                    <a:pt x="53" y="82"/>
                    <a:pt x="55" y="88"/>
                    <a:pt x="60" y="92"/>
                  </a:cubicBezTo>
                  <a:cubicBezTo>
                    <a:pt x="63" y="102"/>
                    <a:pt x="68" y="111"/>
                    <a:pt x="74" y="118"/>
                  </a:cubicBezTo>
                  <a:cubicBezTo>
                    <a:pt x="74" y="125"/>
                    <a:pt x="74" y="125"/>
                    <a:pt x="74" y="125"/>
                  </a:cubicBezTo>
                  <a:cubicBezTo>
                    <a:pt x="72" y="127"/>
                    <a:pt x="63" y="136"/>
                    <a:pt x="8" y="158"/>
                  </a:cubicBezTo>
                  <a:cubicBezTo>
                    <a:pt x="3" y="159"/>
                    <a:pt x="0" y="164"/>
                    <a:pt x="0" y="169"/>
                  </a:cubicBezTo>
                  <a:cubicBezTo>
                    <a:pt x="0" y="194"/>
                    <a:pt x="0" y="194"/>
                    <a:pt x="0" y="194"/>
                  </a:cubicBezTo>
                  <a:cubicBezTo>
                    <a:pt x="0" y="200"/>
                    <a:pt x="6" y="205"/>
                    <a:pt x="12" y="205"/>
                  </a:cubicBezTo>
                  <a:cubicBezTo>
                    <a:pt x="117" y="205"/>
                    <a:pt x="117" y="205"/>
                    <a:pt x="117" y="205"/>
                  </a:cubicBezTo>
                  <a:cubicBezTo>
                    <a:pt x="120" y="205"/>
                    <a:pt x="122" y="203"/>
                    <a:pt x="122" y="201"/>
                  </a:cubicBezTo>
                  <a:cubicBezTo>
                    <a:pt x="122" y="198"/>
                    <a:pt x="120" y="196"/>
                    <a:pt x="117" y="19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1" name="Freeform 395"/>
            <p:cNvSpPr>
              <a:spLocks noEditPoints="1"/>
            </p:cNvSpPr>
            <p:nvPr/>
          </p:nvSpPr>
          <p:spPr bwMode="auto">
            <a:xfrm>
              <a:off x="-3446066" y="3267322"/>
              <a:ext cx="277813" cy="277813"/>
            </a:xfrm>
            <a:custGeom>
              <a:avLst/>
              <a:gdLst>
                <a:gd name="T0" fmla="*/ 60 w 120"/>
                <a:gd name="T1" fmla="*/ 0 h 120"/>
                <a:gd name="T2" fmla="*/ 0 w 120"/>
                <a:gd name="T3" fmla="*/ 60 h 120"/>
                <a:gd name="T4" fmla="*/ 60 w 120"/>
                <a:gd name="T5" fmla="*/ 120 h 120"/>
                <a:gd name="T6" fmla="*/ 120 w 120"/>
                <a:gd name="T7" fmla="*/ 60 h 120"/>
                <a:gd name="T8" fmla="*/ 60 w 120"/>
                <a:gd name="T9" fmla="*/ 0 h 120"/>
                <a:gd name="T10" fmla="*/ 60 w 120"/>
                <a:gd name="T11" fmla="*/ 110 h 120"/>
                <a:gd name="T12" fmla="*/ 10 w 120"/>
                <a:gd name="T13" fmla="*/ 60 h 120"/>
                <a:gd name="T14" fmla="*/ 60 w 120"/>
                <a:gd name="T15" fmla="*/ 10 h 120"/>
                <a:gd name="T16" fmla="*/ 110 w 120"/>
                <a:gd name="T17" fmla="*/ 60 h 120"/>
                <a:gd name="T18" fmla="*/ 60 w 120"/>
                <a:gd name="T19" fmla="*/ 11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0" h="120">
                  <a:moveTo>
                    <a:pt x="60" y="0"/>
                  </a:moveTo>
                  <a:cubicBezTo>
                    <a:pt x="27" y="0"/>
                    <a:pt x="0" y="27"/>
                    <a:pt x="0" y="60"/>
                  </a:cubicBezTo>
                  <a:cubicBezTo>
                    <a:pt x="0" y="93"/>
                    <a:pt x="27" y="120"/>
                    <a:pt x="60" y="120"/>
                  </a:cubicBezTo>
                  <a:cubicBezTo>
                    <a:pt x="93" y="120"/>
                    <a:pt x="120" y="93"/>
                    <a:pt x="120" y="60"/>
                  </a:cubicBezTo>
                  <a:cubicBezTo>
                    <a:pt x="120" y="27"/>
                    <a:pt x="93" y="0"/>
                    <a:pt x="60" y="0"/>
                  </a:cubicBezTo>
                  <a:close/>
                  <a:moveTo>
                    <a:pt x="60" y="110"/>
                  </a:moveTo>
                  <a:cubicBezTo>
                    <a:pt x="33" y="110"/>
                    <a:pt x="10" y="88"/>
                    <a:pt x="10" y="60"/>
                  </a:cubicBezTo>
                  <a:cubicBezTo>
                    <a:pt x="10" y="33"/>
                    <a:pt x="33" y="10"/>
                    <a:pt x="60" y="10"/>
                  </a:cubicBezTo>
                  <a:cubicBezTo>
                    <a:pt x="88" y="10"/>
                    <a:pt x="110" y="33"/>
                    <a:pt x="110" y="60"/>
                  </a:cubicBezTo>
                  <a:cubicBezTo>
                    <a:pt x="110" y="88"/>
                    <a:pt x="88" y="110"/>
                    <a:pt x="60" y="1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2" name="Freeform 396"/>
            <p:cNvSpPr>
              <a:spLocks/>
            </p:cNvSpPr>
            <p:nvPr/>
          </p:nvSpPr>
          <p:spPr bwMode="auto">
            <a:xfrm>
              <a:off x="-3385742" y="3327647"/>
              <a:ext cx="161926" cy="161924"/>
            </a:xfrm>
            <a:custGeom>
              <a:avLst/>
              <a:gdLst>
                <a:gd name="T0" fmla="*/ 65 w 70"/>
                <a:gd name="T1" fmla="*/ 30 h 70"/>
                <a:gd name="T2" fmla="*/ 40 w 70"/>
                <a:gd name="T3" fmla="*/ 30 h 70"/>
                <a:gd name="T4" fmla="*/ 40 w 70"/>
                <a:gd name="T5" fmla="*/ 4 h 70"/>
                <a:gd name="T6" fmla="*/ 35 w 70"/>
                <a:gd name="T7" fmla="*/ 0 h 70"/>
                <a:gd name="T8" fmla="*/ 30 w 70"/>
                <a:gd name="T9" fmla="*/ 4 h 70"/>
                <a:gd name="T10" fmla="*/ 30 w 70"/>
                <a:gd name="T11" fmla="*/ 30 h 70"/>
                <a:gd name="T12" fmla="*/ 5 w 70"/>
                <a:gd name="T13" fmla="*/ 30 h 70"/>
                <a:gd name="T14" fmla="*/ 0 w 70"/>
                <a:gd name="T15" fmla="*/ 35 h 70"/>
                <a:gd name="T16" fmla="*/ 5 w 70"/>
                <a:gd name="T17" fmla="*/ 40 h 70"/>
                <a:gd name="T18" fmla="*/ 30 w 70"/>
                <a:gd name="T19" fmla="*/ 40 h 70"/>
                <a:gd name="T20" fmla="*/ 30 w 70"/>
                <a:gd name="T21" fmla="*/ 65 h 70"/>
                <a:gd name="T22" fmla="*/ 35 w 70"/>
                <a:gd name="T23" fmla="*/ 70 h 70"/>
                <a:gd name="T24" fmla="*/ 40 w 70"/>
                <a:gd name="T25" fmla="*/ 65 h 70"/>
                <a:gd name="T26" fmla="*/ 40 w 70"/>
                <a:gd name="T27" fmla="*/ 40 h 70"/>
                <a:gd name="T28" fmla="*/ 65 w 70"/>
                <a:gd name="T29" fmla="*/ 40 h 70"/>
                <a:gd name="T30" fmla="*/ 70 w 70"/>
                <a:gd name="T31" fmla="*/ 35 h 70"/>
                <a:gd name="T32" fmla="*/ 65 w 70"/>
                <a:gd name="T33" fmla="*/ 3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0" h="70">
                  <a:moveTo>
                    <a:pt x="65" y="30"/>
                  </a:moveTo>
                  <a:cubicBezTo>
                    <a:pt x="40" y="30"/>
                    <a:pt x="40" y="30"/>
                    <a:pt x="40" y="30"/>
                  </a:cubicBezTo>
                  <a:cubicBezTo>
                    <a:pt x="40" y="4"/>
                    <a:pt x="40" y="4"/>
                    <a:pt x="40" y="4"/>
                  </a:cubicBezTo>
                  <a:cubicBezTo>
                    <a:pt x="40" y="2"/>
                    <a:pt x="38" y="0"/>
                    <a:pt x="35" y="0"/>
                  </a:cubicBezTo>
                  <a:cubicBezTo>
                    <a:pt x="32" y="0"/>
                    <a:pt x="30" y="2"/>
                    <a:pt x="30" y="4"/>
                  </a:cubicBezTo>
                  <a:cubicBezTo>
                    <a:pt x="30" y="30"/>
                    <a:pt x="30" y="30"/>
                    <a:pt x="30" y="30"/>
                  </a:cubicBezTo>
                  <a:cubicBezTo>
                    <a:pt x="5" y="30"/>
                    <a:pt x="5" y="30"/>
                    <a:pt x="5" y="30"/>
                  </a:cubicBezTo>
                  <a:cubicBezTo>
                    <a:pt x="2" y="30"/>
                    <a:pt x="0" y="32"/>
                    <a:pt x="0" y="35"/>
                  </a:cubicBezTo>
                  <a:cubicBezTo>
                    <a:pt x="0" y="37"/>
                    <a:pt x="2" y="40"/>
                    <a:pt x="5" y="40"/>
                  </a:cubicBezTo>
                  <a:cubicBezTo>
                    <a:pt x="30" y="40"/>
                    <a:pt x="30" y="40"/>
                    <a:pt x="30" y="40"/>
                  </a:cubicBezTo>
                  <a:cubicBezTo>
                    <a:pt x="30" y="65"/>
                    <a:pt x="30" y="65"/>
                    <a:pt x="30" y="65"/>
                  </a:cubicBezTo>
                  <a:cubicBezTo>
                    <a:pt x="30" y="68"/>
                    <a:pt x="32" y="70"/>
                    <a:pt x="35" y="70"/>
                  </a:cubicBezTo>
                  <a:cubicBezTo>
                    <a:pt x="38" y="70"/>
                    <a:pt x="40" y="68"/>
                    <a:pt x="40" y="65"/>
                  </a:cubicBezTo>
                  <a:cubicBezTo>
                    <a:pt x="40" y="40"/>
                    <a:pt x="40" y="40"/>
                    <a:pt x="40" y="40"/>
                  </a:cubicBezTo>
                  <a:cubicBezTo>
                    <a:pt x="65" y="40"/>
                    <a:pt x="65" y="40"/>
                    <a:pt x="65" y="40"/>
                  </a:cubicBezTo>
                  <a:cubicBezTo>
                    <a:pt x="68" y="40"/>
                    <a:pt x="70" y="37"/>
                    <a:pt x="70" y="35"/>
                  </a:cubicBezTo>
                  <a:cubicBezTo>
                    <a:pt x="70" y="32"/>
                    <a:pt x="68" y="30"/>
                    <a:pt x="65"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27" name="Group 41"/>
          <p:cNvGrpSpPr/>
          <p:nvPr/>
        </p:nvGrpSpPr>
        <p:grpSpPr>
          <a:xfrm>
            <a:off x="8239900" y="1061870"/>
            <a:ext cx="179514" cy="169466"/>
            <a:chOff x="-13631811" y="4392546"/>
            <a:chExt cx="625475" cy="627062"/>
          </a:xfrm>
          <a:solidFill>
            <a:schemeClr val="tx1"/>
          </a:solidFill>
        </p:grpSpPr>
        <p:sp>
          <p:nvSpPr>
            <p:cNvPr id="28" name="Freeform 267"/>
            <p:cNvSpPr>
              <a:spLocks noEditPoints="1"/>
            </p:cNvSpPr>
            <p:nvPr/>
          </p:nvSpPr>
          <p:spPr bwMode="auto">
            <a:xfrm>
              <a:off x="-13631811" y="4392546"/>
              <a:ext cx="625475" cy="627062"/>
            </a:xfrm>
            <a:custGeom>
              <a:avLst/>
              <a:gdLst>
                <a:gd name="T0" fmla="*/ 117 w 234"/>
                <a:gd name="T1" fmla="*/ 0 h 234"/>
                <a:gd name="T2" fmla="*/ 0 w 234"/>
                <a:gd name="T3" fmla="*/ 117 h 234"/>
                <a:gd name="T4" fmla="*/ 117 w 234"/>
                <a:gd name="T5" fmla="*/ 234 h 234"/>
                <a:gd name="T6" fmla="*/ 234 w 234"/>
                <a:gd name="T7" fmla="*/ 117 h 234"/>
                <a:gd name="T8" fmla="*/ 117 w 234"/>
                <a:gd name="T9" fmla="*/ 0 h 234"/>
                <a:gd name="T10" fmla="*/ 117 w 234"/>
                <a:gd name="T11" fmla="*/ 224 h 234"/>
                <a:gd name="T12" fmla="*/ 9 w 234"/>
                <a:gd name="T13" fmla="*/ 117 h 234"/>
                <a:gd name="T14" fmla="*/ 117 w 234"/>
                <a:gd name="T15" fmla="*/ 9 h 234"/>
                <a:gd name="T16" fmla="*/ 224 w 234"/>
                <a:gd name="T17" fmla="*/ 117 h 234"/>
                <a:gd name="T18" fmla="*/ 117 w 234"/>
                <a:gd name="T19" fmla="*/ 224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4" h="234">
                  <a:moveTo>
                    <a:pt x="117" y="0"/>
                  </a:moveTo>
                  <a:cubicBezTo>
                    <a:pt x="52" y="0"/>
                    <a:pt x="0" y="52"/>
                    <a:pt x="0" y="117"/>
                  </a:cubicBezTo>
                  <a:cubicBezTo>
                    <a:pt x="0" y="181"/>
                    <a:pt x="52" y="234"/>
                    <a:pt x="117" y="234"/>
                  </a:cubicBezTo>
                  <a:cubicBezTo>
                    <a:pt x="181" y="234"/>
                    <a:pt x="234" y="181"/>
                    <a:pt x="234" y="117"/>
                  </a:cubicBezTo>
                  <a:cubicBezTo>
                    <a:pt x="234" y="52"/>
                    <a:pt x="181" y="0"/>
                    <a:pt x="117" y="0"/>
                  </a:cubicBezTo>
                  <a:close/>
                  <a:moveTo>
                    <a:pt x="117" y="224"/>
                  </a:moveTo>
                  <a:cubicBezTo>
                    <a:pt x="57" y="224"/>
                    <a:pt x="9" y="176"/>
                    <a:pt x="9" y="117"/>
                  </a:cubicBezTo>
                  <a:cubicBezTo>
                    <a:pt x="9" y="57"/>
                    <a:pt x="57" y="9"/>
                    <a:pt x="117" y="9"/>
                  </a:cubicBezTo>
                  <a:cubicBezTo>
                    <a:pt x="176" y="9"/>
                    <a:pt x="224" y="57"/>
                    <a:pt x="224" y="117"/>
                  </a:cubicBezTo>
                  <a:cubicBezTo>
                    <a:pt x="224" y="176"/>
                    <a:pt x="176" y="224"/>
                    <a:pt x="117" y="2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9" name="Freeform 268"/>
            <p:cNvSpPr>
              <a:spLocks noEditPoints="1"/>
            </p:cNvSpPr>
            <p:nvPr/>
          </p:nvSpPr>
          <p:spPr bwMode="auto">
            <a:xfrm>
              <a:off x="-13492111" y="4537009"/>
              <a:ext cx="317500" cy="315912"/>
            </a:xfrm>
            <a:custGeom>
              <a:avLst/>
              <a:gdLst>
                <a:gd name="T0" fmla="*/ 76 w 119"/>
                <a:gd name="T1" fmla="*/ 68 h 118"/>
                <a:gd name="T2" fmla="*/ 85 w 119"/>
                <a:gd name="T3" fmla="*/ 42 h 118"/>
                <a:gd name="T4" fmla="*/ 43 w 119"/>
                <a:gd name="T5" fmla="*/ 0 h 118"/>
                <a:gd name="T6" fmla="*/ 0 w 119"/>
                <a:gd name="T7" fmla="*/ 42 h 118"/>
                <a:gd name="T8" fmla="*/ 43 w 119"/>
                <a:gd name="T9" fmla="*/ 84 h 118"/>
                <a:gd name="T10" fmla="*/ 69 w 119"/>
                <a:gd name="T11" fmla="*/ 75 h 118"/>
                <a:gd name="T12" fmla="*/ 111 w 119"/>
                <a:gd name="T13" fmla="*/ 117 h 118"/>
                <a:gd name="T14" fmla="*/ 114 w 119"/>
                <a:gd name="T15" fmla="*/ 118 h 118"/>
                <a:gd name="T16" fmla="*/ 117 w 119"/>
                <a:gd name="T17" fmla="*/ 117 h 118"/>
                <a:gd name="T18" fmla="*/ 117 w 119"/>
                <a:gd name="T19" fmla="*/ 110 h 118"/>
                <a:gd name="T20" fmla="*/ 76 w 119"/>
                <a:gd name="T21" fmla="*/ 68 h 118"/>
                <a:gd name="T22" fmla="*/ 43 w 119"/>
                <a:gd name="T23" fmla="*/ 75 h 118"/>
                <a:gd name="T24" fmla="*/ 10 w 119"/>
                <a:gd name="T25" fmla="*/ 42 h 118"/>
                <a:gd name="T26" fmla="*/ 43 w 119"/>
                <a:gd name="T27" fmla="*/ 9 h 118"/>
                <a:gd name="T28" fmla="*/ 75 w 119"/>
                <a:gd name="T29" fmla="*/ 42 h 118"/>
                <a:gd name="T30" fmla="*/ 43 w 119"/>
                <a:gd name="T31" fmla="*/ 75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9" h="118">
                  <a:moveTo>
                    <a:pt x="76" y="68"/>
                  </a:moveTo>
                  <a:cubicBezTo>
                    <a:pt x="81" y="61"/>
                    <a:pt x="85" y="52"/>
                    <a:pt x="85" y="42"/>
                  </a:cubicBezTo>
                  <a:cubicBezTo>
                    <a:pt x="85" y="19"/>
                    <a:pt x="66" y="0"/>
                    <a:pt x="43" y="0"/>
                  </a:cubicBezTo>
                  <a:cubicBezTo>
                    <a:pt x="19" y="0"/>
                    <a:pt x="0" y="19"/>
                    <a:pt x="0" y="42"/>
                  </a:cubicBezTo>
                  <a:cubicBezTo>
                    <a:pt x="0" y="65"/>
                    <a:pt x="19" y="84"/>
                    <a:pt x="43" y="84"/>
                  </a:cubicBezTo>
                  <a:cubicBezTo>
                    <a:pt x="53" y="84"/>
                    <a:pt x="62" y="81"/>
                    <a:pt x="69" y="75"/>
                  </a:cubicBezTo>
                  <a:cubicBezTo>
                    <a:pt x="111" y="117"/>
                    <a:pt x="111" y="117"/>
                    <a:pt x="111" y="117"/>
                  </a:cubicBezTo>
                  <a:cubicBezTo>
                    <a:pt x="112" y="118"/>
                    <a:pt x="113" y="118"/>
                    <a:pt x="114" y="118"/>
                  </a:cubicBezTo>
                  <a:cubicBezTo>
                    <a:pt x="115" y="118"/>
                    <a:pt x="116" y="118"/>
                    <a:pt x="117" y="117"/>
                  </a:cubicBezTo>
                  <a:cubicBezTo>
                    <a:pt x="119" y="115"/>
                    <a:pt x="119" y="112"/>
                    <a:pt x="117" y="110"/>
                  </a:cubicBezTo>
                  <a:lnTo>
                    <a:pt x="76" y="68"/>
                  </a:lnTo>
                  <a:close/>
                  <a:moveTo>
                    <a:pt x="43" y="75"/>
                  </a:moveTo>
                  <a:cubicBezTo>
                    <a:pt x="24" y="75"/>
                    <a:pt x="10" y="60"/>
                    <a:pt x="10" y="42"/>
                  </a:cubicBezTo>
                  <a:cubicBezTo>
                    <a:pt x="10" y="24"/>
                    <a:pt x="24" y="9"/>
                    <a:pt x="43" y="9"/>
                  </a:cubicBezTo>
                  <a:cubicBezTo>
                    <a:pt x="61" y="9"/>
                    <a:pt x="75" y="24"/>
                    <a:pt x="75" y="42"/>
                  </a:cubicBezTo>
                  <a:cubicBezTo>
                    <a:pt x="75" y="60"/>
                    <a:pt x="61" y="75"/>
                    <a:pt x="43" y="7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36" name="Rectangle 35"/>
          <p:cNvSpPr/>
          <p:nvPr/>
        </p:nvSpPr>
        <p:spPr>
          <a:xfrm>
            <a:off x="1805355" y="6555976"/>
            <a:ext cx="5908431" cy="210827"/>
          </a:xfrm>
          <a:prstGeom prst="rect">
            <a:avLst/>
          </a:prstGeom>
        </p:spPr>
        <p:txBody>
          <a:bodyPr wrap="square">
            <a:spAutoFit/>
          </a:bodyPr>
          <a:lstStyle/>
          <a:p>
            <a:pPr defTabSz="957816">
              <a:lnSpc>
                <a:spcPct val="110000"/>
              </a:lnSpc>
              <a:spcAft>
                <a:spcPts val="300"/>
              </a:spcAft>
              <a:buSzPct val="80000"/>
              <a:tabLst>
                <a:tab pos="85725" algn="l"/>
              </a:tabLst>
              <a:defRPr/>
            </a:pPr>
            <a:r>
              <a:rPr lang="en-GB" sz="700" b="1" dirty="0">
                <a:solidFill>
                  <a:prstClr val="black"/>
                </a:solidFill>
                <a:latin typeface="Open Sans" panose="020B0606030504020204" pitchFamily="34" charset="0"/>
                <a:ea typeface="Open Sans" panose="020B0606030504020204" pitchFamily="34" charset="0"/>
                <a:cs typeface="Open Sans" panose="020B0606030504020204" pitchFamily="34" charset="0"/>
              </a:rPr>
              <a:t>Source(s)</a:t>
            </a:r>
            <a:r>
              <a:rPr lang="en-GB" sz="700" dirty="0">
                <a:solidFill>
                  <a:prstClr val="black"/>
                </a:solidFill>
                <a:latin typeface="Open Sans" panose="020B0606030504020204" pitchFamily="34" charset="0"/>
                <a:ea typeface="Open Sans" panose="020B0606030504020204" pitchFamily="34" charset="0"/>
                <a:cs typeface="Open Sans" panose="020B0606030504020204" pitchFamily="34" charset="0"/>
              </a:rPr>
              <a:t>: Company website, Deloitte IP, Financial Statements</a:t>
            </a:r>
          </a:p>
        </p:txBody>
      </p:sp>
      <p:pic>
        <p:nvPicPr>
          <p:cNvPr id="24" name="Picture 4" descr="https://www.financialforce.com/wp-content/uploads/2017/06/FF-logo-2016-large.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60063" y="4897392"/>
            <a:ext cx="1205559" cy="223657"/>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8" descr="https://upload.wikimedia.org/wikipedia/commons/thumb/9/96/Microsoft_logo_%282012%29.svg/1280px-Microsoft_logo_%282012%29.svg.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887369" y="2450153"/>
            <a:ext cx="950944" cy="2028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83725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solidFill>
                  <a:schemeClr val="accent1">
                    <a:lumMod val="75000"/>
                  </a:schemeClr>
                </a:solidFill>
              </a:rPr>
              <a:t>Provider High Level Assessment</a:t>
            </a:r>
          </a:p>
        </p:txBody>
      </p:sp>
      <p:sp>
        <p:nvSpPr>
          <p:cNvPr id="25" name="Text Placeholder 24"/>
          <p:cNvSpPr>
            <a:spLocks noGrp="1"/>
          </p:cNvSpPr>
          <p:nvPr>
            <p:ph type="body" sz="quarter" idx="13"/>
          </p:nvPr>
        </p:nvSpPr>
        <p:spPr/>
        <p:txBody>
          <a:bodyPr/>
          <a:lstStyle/>
          <a:p>
            <a:r>
              <a:rPr lang="en-US" sz="1600" dirty="0"/>
              <a:t>High level assessment of available evidence and provider materials</a:t>
            </a:r>
          </a:p>
        </p:txBody>
      </p:sp>
      <p:graphicFrame>
        <p:nvGraphicFramePr>
          <p:cNvPr id="18" name="Table 17"/>
          <p:cNvGraphicFramePr>
            <a:graphicFrameLocks noGrp="1"/>
          </p:cNvGraphicFramePr>
          <p:nvPr/>
        </p:nvGraphicFramePr>
        <p:xfrm>
          <a:off x="1900234" y="1034300"/>
          <a:ext cx="8391528" cy="5432965"/>
        </p:xfrm>
        <a:graphic>
          <a:graphicData uri="http://schemas.openxmlformats.org/drawingml/2006/table">
            <a:tbl>
              <a:tblPr firstRow="1" bandRow="1">
                <a:tableStyleId>{073A0DAA-6AF3-43AB-8588-CEC1D06C72B9}</a:tableStyleId>
              </a:tblPr>
              <a:tblGrid>
                <a:gridCol w="1100874">
                  <a:extLst>
                    <a:ext uri="{9D8B030D-6E8A-4147-A177-3AD203B41FA5}">
                      <a16:colId xmlns:a16="http://schemas.microsoft.com/office/drawing/2014/main" val="20000"/>
                    </a:ext>
                  </a:extLst>
                </a:gridCol>
                <a:gridCol w="2233246">
                  <a:extLst>
                    <a:ext uri="{9D8B030D-6E8A-4147-A177-3AD203B41FA5}">
                      <a16:colId xmlns:a16="http://schemas.microsoft.com/office/drawing/2014/main" val="20001"/>
                    </a:ext>
                  </a:extLst>
                </a:gridCol>
                <a:gridCol w="5057408">
                  <a:extLst>
                    <a:ext uri="{9D8B030D-6E8A-4147-A177-3AD203B41FA5}">
                      <a16:colId xmlns:a16="http://schemas.microsoft.com/office/drawing/2014/main" val="20002"/>
                    </a:ext>
                  </a:extLst>
                </a:gridCol>
              </a:tblGrid>
              <a:tr h="225747">
                <a:tc>
                  <a:txBody>
                    <a:bodyPr/>
                    <a:lstStyle/>
                    <a:p>
                      <a:pPr algn="ctr"/>
                      <a:r>
                        <a:rPr lang="en-AU" sz="900" dirty="0">
                          <a:solidFill>
                            <a:schemeClr val="tx1"/>
                          </a:solidFill>
                          <a:latin typeface="Open Sans" panose="020B0606030504020204" pitchFamily="34" charset="0"/>
                          <a:ea typeface="Open Sans" panose="020B0606030504020204" pitchFamily="34" charset="0"/>
                          <a:cs typeface="Open Sans" panose="020B0606030504020204" pitchFamily="34" charset="0"/>
                        </a:rPr>
                        <a:t>Provider</a:t>
                      </a:r>
                    </a:p>
                  </a:txBody>
                  <a:tcPr marL="45720" marR="45720" anchor="ctr">
                    <a:lnB w="12700" cap="flat" cmpd="sng" algn="ctr">
                      <a:solidFill>
                        <a:schemeClr val="tx1"/>
                      </a:solidFill>
                      <a:prstDash val="solid"/>
                      <a:round/>
                      <a:headEnd type="none" w="med" len="med"/>
                      <a:tailEnd type="none" w="med" len="med"/>
                    </a:lnB>
                    <a:solidFill>
                      <a:schemeClr val="bg1"/>
                    </a:solidFill>
                  </a:tcPr>
                </a:tc>
                <a:tc>
                  <a:txBody>
                    <a:bodyPr/>
                    <a:lstStyle/>
                    <a:p>
                      <a:pPr algn="ctr"/>
                      <a:r>
                        <a:rPr lang="en-AU" sz="900" dirty="0">
                          <a:solidFill>
                            <a:schemeClr val="tx1"/>
                          </a:solidFill>
                          <a:latin typeface="Open Sans" panose="020B0606030504020204" pitchFamily="34" charset="0"/>
                          <a:ea typeface="Open Sans" panose="020B0606030504020204" pitchFamily="34" charset="0"/>
                          <a:cs typeface="Open Sans" panose="020B0606030504020204" pitchFamily="34" charset="0"/>
                        </a:rPr>
                        <a:t>Overview</a:t>
                      </a:r>
                    </a:p>
                  </a:txBody>
                  <a:tcPr marL="45720" marR="45720" anchor="ctr">
                    <a:lnB w="12700" cap="flat" cmpd="sng" algn="ctr">
                      <a:solidFill>
                        <a:schemeClr val="tx1"/>
                      </a:solidFill>
                      <a:prstDash val="solid"/>
                      <a:round/>
                      <a:headEnd type="none" w="med" len="med"/>
                      <a:tailEnd type="none" w="med" len="med"/>
                    </a:lnB>
                    <a:solidFill>
                      <a:schemeClr val="bg1"/>
                    </a:solidFill>
                  </a:tcPr>
                </a:tc>
                <a:tc>
                  <a:txBody>
                    <a:bodyPr/>
                    <a:lstStyle/>
                    <a:p>
                      <a:pPr algn="ctr"/>
                      <a:r>
                        <a:rPr lang="en-AU" sz="900" dirty="0">
                          <a:solidFill>
                            <a:schemeClr val="tx1"/>
                          </a:solidFill>
                          <a:latin typeface="Open Sans" panose="020B0606030504020204" pitchFamily="34" charset="0"/>
                          <a:ea typeface="Open Sans" panose="020B0606030504020204" pitchFamily="34" charset="0"/>
                          <a:cs typeface="Open Sans" panose="020B0606030504020204" pitchFamily="34" charset="0"/>
                        </a:rPr>
                        <a:t>Assessment</a:t>
                      </a:r>
                    </a:p>
                  </a:txBody>
                  <a:tcPr marL="45720" marR="45720" anchor="ctr">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2676163">
                <a:tc>
                  <a:txBody>
                    <a:bodyPr/>
                    <a:lstStyle/>
                    <a:p>
                      <a:pPr algn="ctr"/>
                      <a:endParaRPr lang="en-AU" sz="900" b="1" dirty="0">
                        <a:solidFill>
                          <a:schemeClr val="tx2"/>
                        </a:solidFill>
                        <a:latin typeface="Open Sans" panose="020B0606030504020204" pitchFamily="34" charset="0"/>
                        <a:ea typeface="Open Sans" panose="020B0606030504020204" pitchFamily="34" charset="0"/>
                        <a:cs typeface="Open Sans" panose="020B0606030504020204" pitchFamily="34" charset="0"/>
                      </a:endParaRPr>
                    </a:p>
                  </a:txBody>
                  <a:tcPr marL="45720" marR="4572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AU" sz="800" b="1" kern="1200" dirty="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rPr>
                        <a:t>Company Summary</a:t>
                      </a:r>
                    </a:p>
                    <a:p>
                      <a:r>
                        <a:rPr lang="en-AU" sz="800" kern="1200" baseline="0" dirty="0">
                          <a:solidFill>
                            <a:prstClr val="black"/>
                          </a:solidFill>
                          <a:latin typeface="Open Sans" panose="020B0606030504020204" pitchFamily="34" charset="0"/>
                          <a:ea typeface="Open Sans" panose="020B0606030504020204" pitchFamily="34" charset="0"/>
                          <a:cs typeface="Open Sans" panose="020B0606030504020204" pitchFamily="34" charset="0"/>
                        </a:rPr>
                        <a:t>MYOB Australia Pty Ltd is an entity within the MYOB group of companies. The company is now majority-owned by Bain Capital (around 90%), with management holding the remaining interest. Bain Capital, based in the United States, is one of the world's most prominent private investment firms. The company is based in the Melbourne with additional local offices in Adelaide, Brisbane, Sydney and Perth. An international office is situated in Auckland.</a:t>
                      </a:r>
                    </a:p>
                    <a:p>
                      <a:endParaRPr lang="en-AU" sz="800" b="1" kern="1200" baseline="0" dirty="0">
                        <a:solidFill>
                          <a:prstClr val="black"/>
                        </a:solidFill>
                        <a:latin typeface="Open Sans" panose="020B0606030504020204" pitchFamily="34" charset="0"/>
                        <a:ea typeface="Open Sans" panose="020B0606030504020204" pitchFamily="34" charset="0"/>
                        <a:cs typeface="Open Sans" panose="020B0606030504020204" pitchFamily="34" charset="0"/>
                      </a:endParaRPr>
                    </a:p>
                    <a:p>
                      <a:r>
                        <a:rPr lang="en-AU" sz="800" b="1" kern="1200" dirty="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rPr>
                        <a:t>Key Metrics </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b="1" kern="1200" dirty="0">
                          <a:solidFill>
                            <a:schemeClr val="tx2"/>
                          </a:solidFill>
                          <a:latin typeface="Open Sans" panose="020B0606030504020204" pitchFamily="34" charset="0"/>
                          <a:ea typeface="Open Sans" panose="020B0606030504020204" pitchFamily="34" charset="0"/>
                          <a:cs typeface="Open Sans" panose="020B0606030504020204" pitchFamily="34" charset="0"/>
                        </a:rPr>
                        <a:t>Key Services:</a:t>
                      </a:r>
                      <a:r>
                        <a:rPr lang="en-AU" sz="800" b="1" kern="1200" baseline="0" dirty="0">
                          <a:solidFill>
                            <a:schemeClr val="tx2"/>
                          </a:solidFill>
                          <a:latin typeface="Open Sans" panose="020B0606030504020204" pitchFamily="34" charset="0"/>
                          <a:ea typeface="Open Sans" panose="020B0606030504020204" pitchFamily="34" charset="0"/>
                          <a:cs typeface="Open Sans" panose="020B0606030504020204" pitchFamily="34" charset="0"/>
                        </a:rPr>
                        <a:t> </a:t>
                      </a:r>
                      <a:r>
                        <a:rPr lang="en-AU" sz="800" kern="1200" dirty="0">
                          <a:solidFill>
                            <a:schemeClr val="tx2"/>
                          </a:solidFill>
                          <a:latin typeface="Open Sans" panose="020B0606030504020204" pitchFamily="34" charset="0"/>
                          <a:ea typeface="Open Sans" panose="020B0606030504020204" pitchFamily="34" charset="0"/>
                          <a:cs typeface="Open Sans" panose="020B0606030504020204" pitchFamily="34" charset="0"/>
                        </a:rPr>
                        <a:t>Business management Software </a:t>
                      </a:r>
                    </a:p>
                    <a:p>
                      <a:pPr marL="85725" lvl="0" indent="-85725" defTabSz="957816">
                        <a:lnSpc>
                          <a:spcPct val="110000"/>
                        </a:lnSpc>
                        <a:spcAft>
                          <a:spcPts val="300"/>
                        </a:spcAft>
                        <a:buSzPct val="80000"/>
                        <a:buFont typeface="Arial" panose="020B0604020202020204" pitchFamily="34" charset="0"/>
                        <a:buChar char="•"/>
                        <a:tabLst>
                          <a:tab pos="85725" algn="l"/>
                        </a:tabLst>
                        <a:defRPr/>
                      </a:pPr>
                      <a:r>
                        <a:rPr lang="en-AU" sz="800" b="1" kern="1200" dirty="0">
                          <a:solidFill>
                            <a:schemeClr val="tx2"/>
                          </a:solidFill>
                          <a:latin typeface="Open Sans" panose="020B0606030504020204" pitchFamily="34" charset="0"/>
                          <a:ea typeface="Open Sans" panose="020B0606030504020204" pitchFamily="34" charset="0"/>
                          <a:cs typeface="Open Sans" panose="020B0606030504020204" pitchFamily="34" charset="0"/>
                        </a:rPr>
                        <a:t>Estimated Revenue</a:t>
                      </a:r>
                      <a:r>
                        <a:rPr lang="en-AU" sz="800" kern="1200" dirty="0">
                          <a:solidFill>
                            <a:schemeClr val="tx2"/>
                          </a:solidFill>
                          <a:latin typeface="Open Sans" panose="020B0606030504020204" pitchFamily="34" charset="0"/>
                          <a:ea typeface="Open Sans" panose="020B0606030504020204" pitchFamily="34" charset="0"/>
                          <a:cs typeface="Open Sans" panose="020B0606030504020204" pitchFamily="34" charset="0"/>
                        </a:rPr>
                        <a:t>: AUD $327,777</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b="1" kern="1200" dirty="0">
                          <a:solidFill>
                            <a:schemeClr val="tx2"/>
                          </a:solidFill>
                          <a:latin typeface="Open Sans" panose="020B0606030504020204" pitchFamily="34" charset="0"/>
                          <a:ea typeface="Open Sans" panose="020B0606030504020204" pitchFamily="34" charset="0"/>
                          <a:cs typeface="Open Sans" panose="020B0606030504020204" pitchFamily="34" charset="0"/>
                        </a:rPr>
                        <a:t>Sample of Clients:</a:t>
                      </a:r>
                      <a:r>
                        <a:rPr lang="en-AU" sz="800" b="1" kern="1200" baseline="0" dirty="0">
                          <a:solidFill>
                            <a:schemeClr val="tx2"/>
                          </a:solidFill>
                          <a:latin typeface="Open Sans" panose="020B0606030504020204" pitchFamily="34" charset="0"/>
                          <a:ea typeface="Open Sans" panose="020B0606030504020204" pitchFamily="34" charset="0"/>
                          <a:cs typeface="Open Sans" panose="020B0606030504020204" pitchFamily="34" charset="0"/>
                        </a:rPr>
                        <a:t> </a:t>
                      </a:r>
                      <a:r>
                        <a:rPr lang="en-AU" sz="800" kern="1200" dirty="0">
                          <a:solidFill>
                            <a:schemeClr val="tx2"/>
                          </a:solidFill>
                          <a:latin typeface="Open Sans" panose="020B0606030504020204" pitchFamily="34" charset="0"/>
                          <a:ea typeface="Open Sans" panose="020B0606030504020204" pitchFamily="34" charset="0"/>
                          <a:cs typeface="Open Sans" panose="020B0606030504020204" pitchFamily="34" charset="0"/>
                        </a:rPr>
                        <a:t>Mediaworks, TigerTurf, nood</a:t>
                      </a:r>
                    </a:p>
                  </a:txBody>
                  <a:tcPr marL="45720" marR="4572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l" defTabSz="914400" rtl="0" eaLnBrk="1" fontAlgn="auto" latinLnBrk="0" hangingPunct="1">
                        <a:lnSpc>
                          <a:spcPct val="106000"/>
                        </a:lnSpc>
                        <a:spcBef>
                          <a:spcPts val="0"/>
                        </a:spcBef>
                        <a:spcAft>
                          <a:spcPts val="0"/>
                        </a:spcAft>
                        <a:buClrTx/>
                        <a:buSzPct val="80000"/>
                        <a:buFontTx/>
                        <a:buNone/>
                        <a:tabLst/>
                        <a:defRPr/>
                      </a:pPr>
                      <a:r>
                        <a:rPr lang="en-GB" sz="800" b="1" kern="1200" noProof="0" dirty="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rPr>
                        <a:t>Proven Experience</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baseline="0" dirty="0">
                          <a:solidFill>
                            <a:prstClr val="black"/>
                          </a:solidFill>
                          <a:latin typeface="Open Sans" panose="020B0606030504020204" pitchFamily="34" charset="0"/>
                          <a:ea typeface="Open Sans" panose="020B0606030504020204" pitchFamily="34" charset="0"/>
                          <a:cs typeface="Open Sans" panose="020B0606030504020204" pitchFamily="34" charset="0"/>
                        </a:rPr>
                        <a:t>MYOB products are used by more than one million business owners in Australia and New Zealand</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GB" sz="800" kern="1200" baseline="0" noProof="0" dirty="0">
                          <a:solidFill>
                            <a:prstClr val="black"/>
                          </a:solidFill>
                          <a:latin typeface="Open Sans" panose="020B0606030504020204" pitchFamily="34" charset="0"/>
                          <a:ea typeface="Open Sans" panose="020B0606030504020204" pitchFamily="34" charset="0"/>
                          <a:cs typeface="Open Sans" panose="020B0606030504020204" pitchFamily="34" charset="0"/>
                        </a:rPr>
                        <a:t>Implementations across various industries such as Food &amp; Beverage, Manufacturing, Retail, Wholesale, health, etc.</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GB" sz="800" kern="1200" baseline="0" noProof="0" dirty="0">
                          <a:solidFill>
                            <a:prstClr val="black"/>
                          </a:solidFill>
                          <a:latin typeface="Open Sans" panose="020B0606030504020204" pitchFamily="34" charset="0"/>
                          <a:ea typeface="Open Sans" panose="020B0606030504020204" pitchFamily="34" charset="0"/>
                          <a:cs typeface="Open Sans" panose="020B0606030504020204" pitchFamily="34" charset="0"/>
                        </a:rPr>
                        <a:t>Major player in the  Small Business Market</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GB" sz="800" kern="1200" baseline="0" noProof="0" dirty="0">
                          <a:solidFill>
                            <a:prstClr val="black"/>
                          </a:solidFill>
                          <a:latin typeface="Open Sans" panose="020B0606030504020204" pitchFamily="34" charset="0"/>
                          <a:ea typeface="Open Sans" panose="020B0606030504020204" pitchFamily="34" charset="0"/>
                          <a:cs typeface="Open Sans" panose="020B0606030504020204" pitchFamily="34" charset="0"/>
                        </a:rPr>
                        <a:t>Myob Advanced Business + is an intelligent, cloud based ERP and Payroll software</a:t>
                      </a:r>
                    </a:p>
                    <a:p>
                      <a:pPr marL="0" marR="0" lvl="0" indent="0" algn="l" defTabSz="914400" rtl="0" eaLnBrk="1" fontAlgn="auto" latinLnBrk="0" hangingPunct="1">
                        <a:lnSpc>
                          <a:spcPct val="106000"/>
                        </a:lnSpc>
                        <a:spcBef>
                          <a:spcPts val="0"/>
                        </a:spcBef>
                        <a:spcAft>
                          <a:spcPts val="0"/>
                        </a:spcAft>
                        <a:buClrTx/>
                        <a:buSzPct val="80000"/>
                        <a:buFontTx/>
                        <a:buNone/>
                        <a:tabLst/>
                        <a:defRPr/>
                      </a:pPr>
                      <a:endParaRPr lang="en-GB" sz="800" b="1" kern="1200" noProof="0" dirty="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endParaRPr>
                    </a:p>
                    <a:p>
                      <a:pPr marL="0" marR="0" lvl="0" indent="0" algn="l" defTabSz="914400" rtl="0" eaLnBrk="1" fontAlgn="auto" latinLnBrk="0" hangingPunct="1">
                        <a:lnSpc>
                          <a:spcPct val="106000"/>
                        </a:lnSpc>
                        <a:spcBef>
                          <a:spcPts val="0"/>
                        </a:spcBef>
                        <a:spcAft>
                          <a:spcPts val="0"/>
                        </a:spcAft>
                        <a:buClrTx/>
                        <a:buSzPct val="80000"/>
                        <a:buFontTx/>
                        <a:buNone/>
                        <a:tabLst/>
                        <a:defRPr/>
                      </a:pPr>
                      <a:r>
                        <a:rPr lang="en-GB" sz="800" b="1" kern="1200" noProof="0" dirty="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rPr>
                        <a:t>Vision, Technology</a:t>
                      </a:r>
                      <a:r>
                        <a:rPr lang="en-GB" sz="800" b="1" kern="1200" baseline="0" noProof="0" dirty="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rPr>
                        <a:t> and Innovation</a:t>
                      </a:r>
                      <a:endParaRPr lang="en-GB" sz="800" b="1" kern="1200" noProof="0" dirty="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endParaRPr>
                    </a:p>
                    <a:p>
                      <a:pPr marL="171450" marR="0" lvl="0" indent="-171450" algn="l" defTabSz="914400" rtl="0" eaLnBrk="1" fontAlgn="auto" latinLnBrk="0" hangingPunct="1">
                        <a:lnSpc>
                          <a:spcPct val="106000"/>
                        </a:lnSpc>
                        <a:spcBef>
                          <a:spcPts val="0"/>
                        </a:spcBef>
                        <a:spcAft>
                          <a:spcPts val="0"/>
                        </a:spcAft>
                        <a:buClrTx/>
                        <a:buSzPct val="80000"/>
                        <a:buFont typeface="Arial" panose="020B0604020202020204" pitchFamily="34" charset="0"/>
                        <a:buChar char="•"/>
                        <a:tabLst/>
                        <a:defRPr/>
                      </a:pPr>
                      <a:r>
                        <a:rPr lang="en-AU" sz="800" kern="1200" baseline="0" dirty="0">
                          <a:solidFill>
                            <a:prstClr val="black"/>
                          </a:solidFill>
                          <a:latin typeface="Open Sans" panose="020B0606030504020204" pitchFamily="34" charset="0"/>
                          <a:ea typeface="Open Sans" panose="020B0606030504020204" pitchFamily="34" charset="0"/>
                          <a:cs typeface="Open Sans" panose="020B0606030504020204" pitchFamily="34" charset="0"/>
                        </a:rPr>
                        <a:t>MYOB products have evolved over the course of the years to adopt niche technologies and have added significant solution modules across the ERP functions</a:t>
                      </a:r>
                    </a:p>
                    <a:p>
                      <a:pPr marL="171450" marR="0" lvl="0" indent="-171450" algn="l" defTabSz="914400" rtl="0" eaLnBrk="1" fontAlgn="auto" latinLnBrk="0" hangingPunct="1">
                        <a:lnSpc>
                          <a:spcPct val="106000"/>
                        </a:lnSpc>
                        <a:spcBef>
                          <a:spcPts val="0"/>
                        </a:spcBef>
                        <a:spcAft>
                          <a:spcPts val="0"/>
                        </a:spcAft>
                        <a:buClrTx/>
                        <a:buSzPct val="80000"/>
                        <a:buFont typeface="Arial" panose="020B0604020202020204" pitchFamily="34" charset="0"/>
                        <a:buChar char="•"/>
                        <a:tabLst/>
                        <a:defRPr/>
                      </a:pPr>
                      <a:r>
                        <a:rPr lang="en-AU" sz="800" kern="1200" baseline="0" dirty="0">
                          <a:solidFill>
                            <a:prstClr val="black"/>
                          </a:solidFill>
                          <a:latin typeface="Open Sans" panose="020B0606030504020204" pitchFamily="34" charset="0"/>
                          <a:ea typeface="Open Sans" panose="020B0606030504020204" pitchFamily="34" charset="0"/>
                          <a:cs typeface="Open Sans" panose="020B0606030504020204" pitchFamily="34" charset="0"/>
                        </a:rPr>
                        <a:t>MYOB is committed to looking at current and future trends in technology and how they can be developed to benefit the Australian SME market</a:t>
                      </a:r>
                    </a:p>
                    <a:p>
                      <a:pPr marL="171450" marR="0" lvl="0" indent="-171450" algn="l" defTabSz="914400" rtl="0" eaLnBrk="1" fontAlgn="auto" latinLnBrk="0" hangingPunct="1">
                        <a:lnSpc>
                          <a:spcPct val="106000"/>
                        </a:lnSpc>
                        <a:spcBef>
                          <a:spcPts val="0"/>
                        </a:spcBef>
                        <a:spcAft>
                          <a:spcPts val="0"/>
                        </a:spcAft>
                        <a:buClrTx/>
                        <a:buSzPct val="80000"/>
                        <a:buFont typeface="Arial" panose="020B0604020202020204" pitchFamily="34" charset="0"/>
                        <a:buChar char="•"/>
                        <a:tabLst/>
                        <a:defRPr/>
                      </a:pPr>
                      <a:endParaRPr lang="en-AU" sz="800" kern="1200" baseline="0" dirty="0">
                        <a:solidFill>
                          <a:prstClr val="black"/>
                        </a:solidFill>
                        <a:latin typeface="Open Sans" panose="020B0606030504020204" pitchFamily="34" charset="0"/>
                        <a:ea typeface="Open Sans" panose="020B0606030504020204" pitchFamily="34" charset="0"/>
                        <a:cs typeface="Open Sans" panose="020B0606030504020204" pitchFamily="34" charset="0"/>
                      </a:endParaRPr>
                    </a:p>
                    <a:p>
                      <a:pPr marL="0" marR="0" lvl="0" indent="0" algn="l" defTabSz="914400" rtl="0" eaLnBrk="1" fontAlgn="auto" latinLnBrk="0" hangingPunct="1">
                        <a:lnSpc>
                          <a:spcPct val="106000"/>
                        </a:lnSpc>
                        <a:spcBef>
                          <a:spcPts val="0"/>
                        </a:spcBef>
                        <a:spcAft>
                          <a:spcPts val="0"/>
                        </a:spcAft>
                        <a:buClrTx/>
                        <a:buSzPct val="80000"/>
                        <a:buFontTx/>
                        <a:buNone/>
                        <a:tabLst/>
                        <a:defRPr/>
                      </a:pPr>
                      <a:endParaRPr lang="en-GB" sz="800" b="1" kern="1200" noProof="0" dirty="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endParaRPr>
                    </a:p>
                  </a:txBody>
                  <a:tcPr marL="45720" marR="4572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2528202">
                <a:tc>
                  <a:txBody>
                    <a:bodyPr/>
                    <a:lstStyle/>
                    <a:p>
                      <a:pPr algn="ctr"/>
                      <a:endParaRPr lang="en-AU" sz="900" b="1" dirty="0">
                        <a:solidFill>
                          <a:schemeClr val="tx2"/>
                        </a:solidFill>
                        <a:latin typeface="Open Sans" panose="020B0606030504020204" pitchFamily="34" charset="0"/>
                        <a:ea typeface="Open Sans" panose="020B0606030504020204" pitchFamily="34" charset="0"/>
                        <a:cs typeface="Open Sans" panose="020B0606030504020204" pitchFamily="34" charset="0"/>
                      </a:endParaRPr>
                    </a:p>
                  </a:txBody>
                  <a:tcPr marL="45720" marR="4572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AU" sz="800" b="1" kern="1200" dirty="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rPr>
                        <a:t>Company Summary</a:t>
                      </a:r>
                    </a:p>
                    <a:p>
                      <a:r>
                        <a:rPr lang="en-AU" sz="800" kern="1200" baseline="0" dirty="0">
                          <a:solidFill>
                            <a:prstClr val="black"/>
                          </a:solidFill>
                          <a:latin typeface="Open Sans" panose="020B0606030504020204" pitchFamily="34" charset="0"/>
                          <a:ea typeface="Open Sans" panose="020B0606030504020204" pitchFamily="34" charset="0"/>
                          <a:cs typeface="Open Sans" panose="020B0606030504020204" pitchFamily="34" charset="0"/>
                        </a:rPr>
                        <a:t>Oracle initially launched its application suite with financials software in the late 1980s. Since then they have extended their offering to supply chain management, Human Resource Management etc.</a:t>
                      </a:r>
                    </a:p>
                    <a:p>
                      <a:endParaRPr lang="en-AU" sz="800" b="1" dirty="0">
                        <a:latin typeface="Open Sans" panose="020B0606030504020204" pitchFamily="34" charset="0"/>
                        <a:ea typeface="Open Sans" panose="020B0606030504020204" pitchFamily="34" charset="0"/>
                        <a:cs typeface="Open Sans" panose="020B0606030504020204" pitchFamily="34" charset="0"/>
                      </a:endParaRPr>
                    </a:p>
                    <a:p>
                      <a:r>
                        <a:rPr lang="en-AU" sz="800" b="1" kern="1200" dirty="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rPr>
                        <a:t>Key Metrics </a:t>
                      </a:r>
                      <a:endParaRPr lang="en-AU" sz="800" b="1" baseline="0" dirty="0">
                        <a:solidFill>
                          <a:schemeClr val="accent2"/>
                        </a:solidFill>
                        <a:latin typeface="Open Sans" panose="020B0606030504020204" pitchFamily="34" charset="0"/>
                        <a:ea typeface="Open Sans" panose="020B0606030504020204" pitchFamily="34" charset="0"/>
                        <a:cs typeface="Open Sans" panose="020B0606030504020204" pitchFamily="34" charset="0"/>
                      </a:endParaRP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b="1" kern="1200" dirty="0">
                          <a:solidFill>
                            <a:schemeClr val="tx2"/>
                          </a:solidFill>
                          <a:latin typeface="Open Sans" panose="020B0606030504020204" pitchFamily="34" charset="0"/>
                          <a:ea typeface="Open Sans" panose="020B0606030504020204" pitchFamily="34" charset="0"/>
                          <a:cs typeface="Open Sans" panose="020B0606030504020204" pitchFamily="34" charset="0"/>
                        </a:rPr>
                        <a:t>Key</a:t>
                      </a:r>
                      <a:r>
                        <a:rPr lang="en-AU" sz="800" b="1" kern="1200" baseline="0" dirty="0">
                          <a:solidFill>
                            <a:schemeClr val="tx2"/>
                          </a:solidFill>
                          <a:latin typeface="Open Sans" panose="020B0606030504020204" pitchFamily="34" charset="0"/>
                          <a:ea typeface="Open Sans" panose="020B0606030504020204" pitchFamily="34" charset="0"/>
                          <a:cs typeface="Open Sans" panose="020B0606030504020204" pitchFamily="34" charset="0"/>
                        </a:rPr>
                        <a:t> Services: </a:t>
                      </a:r>
                      <a:r>
                        <a:rPr lang="en-AU" sz="800" kern="1200" dirty="0">
                          <a:solidFill>
                            <a:schemeClr val="tx2"/>
                          </a:solidFill>
                          <a:latin typeface="Open Sans" panose="020B0606030504020204" pitchFamily="34" charset="0"/>
                          <a:ea typeface="Open Sans" panose="020B0606030504020204" pitchFamily="34" charset="0"/>
                          <a:cs typeface="Open Sans" panose="020B0606030504020204" pitchFamily="34" charset="0"/>
                        </a:rPr>
                        <a:t>Application</a:t>
                      </a:r>
                      <a:r>
                        <a:rPr lang="en-AU" sz="800" kern="1200" baseline="0" dirty="0">
                          <a:solidFill>
                            <a:schemeClr val="tx2"/>
                          </a:solidFill>
                          <a:latin typeface="Open Sans" panose="020B0606030504020204" pitchFamily="34" charset="0"/>
                          <a:ea typeface="Open Sans" panose="020B0606030504020204" pitchFamily="34" charset="0"/>
                          <a:cs typeface="Open Sans" panose="020B0606030504020204" pitchFamily="34" charset="0"/>
                        </a:rPr>
                        <a:t> Software Prov</a:t>
                      </a:r>
                      <a:r>
                        <a:rPr lang="en-AU" sz="800" kern="1200" dirty="0">
                          <a:solidFill>
                            <a:schemeClr val="tx2"/>
                          </a:solidFill>
                          <a:latin typeface="Open Sans" panose="020B0606030504020204" pitchFamily="34" charset="0"/>
                          <a:ea typeface="Open Sans" panose="020B0606030504020204" pitchFamily="34" charset="0"/>
                          <a:cs typeface="Open Sans" panose="020B0606030504020204" pitchFamily="34" charset="0"/>
                        </a:rPr>
                        <a:t>ider</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b="1" kern="1200" dirty="0">
                          <a:solidFill>
                            <a:schemeClr val="tx2"/>
                          </a:solidFill>
                          <a:latin typeface="Open Sans" panose="020B0606030504020204" pitchFamily="34" charset="0"/>
                          <a:ea typeface="Open Sans" panose="020B0606030504020204" pitchFamily="34" charset="0"/>
                          <a:cs typeface="Open Sans" panose="020B0606030504020204" pitchFamily="34" charset="0"/>
                        </a:rPr>
                        <a:t>Estimated Revenue</a:t>
                      </a:r>
                      <a:r>
                        <a:rPr lang="en-AU" sz="800" kern="1200" dirty="0">
                          <a:solidFill>
                            <a:schemeClr val="tx2"/>
                          </a:solidFill>
                          <a:latin typeface="Open Sans" panose="020B0606030504020204" pitchFamily="34" charset="0"/>
                          <a:ea typeface="Open Sans" panose="020B0606030504020204" pitchFamily="34" charset="0"/>
                          <a:cs typeface="Open Sans" panose="020B0606030504020204" pitchFamily="34" charset="0"/>
                        </a:rPr>
                        <a:t>: -</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b="1" kern="1200" dirty="0">
                          <a:solidFill>
                            <a:schemeClr val="tx2"/>
                          </a:solidFill>
                          <a:latin typeface="Open Sans" panose="020B0606030504020204" pitchFamily="34" charset="0"/>
                          <a:ea typeface="Open Sans" panose="020B0606030504020204" pitchFamily="34" charset="0"/>
                          <a:cs typeface="Open Sans" panose="020B0606030504020204" pitchFamily="34" charset="0"/>
                        </a:rPr>
                        <a:t>Sample of Clients: </a:t>
                      </a:r>
                      <a:r>
                        <a:rPr lang="en-AU" sz="800" kern="1200" dirty="0">
                          <a:solidFill>
                            <a:schemeClr val="tx2"/>
                          </a:solidFill>
                          <a:latin typeface="Open Sans" panose="020B0606030504020204" pitchFamily="34" charset="0"/>
                          <a:ea typeface="Open Sans" panose="020B0606030504020204" pitchFamily="34" charset="0"/>
                          <a:cs typeface="Open Sans" panose="020B0606030504020204" pitchFamily="34" charset="0"/>
                        </a:rPr>
                        <a:t>in Australia – Honan Insurance Group, ClearView</a:t>
                      </a:r>
                    </a:p>
                  </a:txBody>
                  <a:tcPr marL="45720" marR="4572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l" defTabSz="914400" rtl="0" eaLnBrk="1" fontAlgn="auto" latinLnBrk="0" hangingPunct="1">
                        <a:lnSpc>
                          <a:spcPct val="106000"/>
                        </a:lnSpc>
                        <a:spcBef>
                          <a:spcPts val="0"/>
                        </a:spcBef>
                        <a:spcAft>
                          <a:spcPts val="0"/>
                        </a:spcAft>
                        <a:buClrTx/>
                        <a:buSzPct val="80000"/>
                        <a:buFontTx/>
                        <a:buNone/>
                        <a:tabLst/>
                        <a:defRPr/>
                      </a:pPr>
                      <a:r>
                        <a:rPr lang="en-GB" sz="800" b="1" kern="1200" noProof="0" dirty="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rPr>
                        <a:t>Proven Experience</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dirty="0">
                          <a:solidFill>
                            <a:prstClr val="black"/>
                          </a:solidFill>
                          <a:latin typeface="Open Sans" panose="020B0606030504020204" pitchFamily="34" charset="0"/>
                          <a:ea typeface="Open Sans" panose="020B0606030504020204" pitchFamily="34" charset="0"/>
                          <a:cs typeface="Open Sans" panose="020B0606030504020204" pitchFamily="34" charset="0"/>
                        </a:rPr>
                        <a:t>Oracle ERP Cloud offers extensive support for over 2000 global companies from</a:t>
                      </a:r>
                      <a:r>
                        <a:rPr lang="en-AU" sz="800" kern="1200" baseline="0" dirty="0">
                          <a:solidFill>
                            <a:prstClr val="black"/>
                          </a:solidFill>
                          <a:latin typeface="Open Sans" panose="020B0606030504020204" pitchFamily="34" charset="0"/>
                          <a:ea typeface="Open Sans" panose="020B0606030504020204" pitchFamily="34" charset="0"/>
                          <a:cs typeface="Open Sans" panose="020B0606030504020204" pitchFamily="34" charset="0"/>
                        </a:rPr>
                        <a:t> start-ups to billion dollar enterprises</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baseline="0" dirty="0">
                          <a:solidFill>
                            <a:prstClr val="black"/>
                          </a:solidFill>
                          <a:latin typeface="Open Sans" panose="020B0606030504020204" pitchFamily="34" charset="0"/>
                          <a:ea typeface="Open Sans" panose="020B0606030504020204" pitchFamily="34" charset="0"/>
                          <a:cs typeface="Open Sans" panose="020B0606030504020204" pitchFamily="34" charset="0"/>
                        </a:rPr>
                        <a:t>Oracle ERP Cloud Offers the broadest finance functionality on the market with end to end finance, supply chain functionality, country-specific tax and legal reporting, payment processing, and budgetary control </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baseline="0" dirty="0">
                          <a:solidFill>
                            <a:prstClr val="black"/>
                          </a:solidFill>
                          <a:latin typeface="Open Sans" panose="020B0606030504020204" pitchFamily="34" charset="0"/>
                          <a:ea typeface="Open Sans" panose="020B0606030504020204" pitchFamily="34" charset="0"/>
                          <a:cs typeface="Open Sans" panose="020B0606030504020204" pitchFamily="34" charset="0"/>
                        </a:rPr>
                        <a:t>Oracle ERP Cloud users have access to a visualization tool that provides a graphical representation of account balances, making it easy to analyse financial data in an intuitive way. Users can configure dashboards and reports for their own specific requirements</a:t>
                      </a:r>
                    </a:p>
                    <a:p>
                      <a:pPr marL="0" marR="0" lvl="0" indent="0" algn="l" defTabSz="957816" rtl="0" eaLnBrk="1" fontAlgn="auto" latinLnBrk="0" hangingPunct="1">
                        <a:lnSpc>
                          <a:spcPct val="110000"/>
                        </a:lnSpc>
                        <a:spcBef>
                          <a:spcPts val="0"/>
                        </a:spcBef>
                        <a:spcAft>
                          <a:spcPts val="300"/>
                        </a:spcAft>
                        <a:buClrTx/>
                        <a:buSzPct val="80000"/>
                        <a:buFont typeface="Arial" panose="020B0604020202020204" pitchFamily="34" charset="0"/>
                        <a:buNone/>
                        <a:tabLst>
                          <a:tab pos="85725" algn="l"/>
                        </a:tabLst>
                        <a:defRPr/>
                      </a:pPr>
                      <a:endParaRPr lang="en-AU" sz="800" kern="1200" baseline="0" dirty="0">
                        <a:solidFill>
                          <a:prstClr val="black"/>
                        </a:solidFill>
                        <a:latin typeface="Open Sans" panose="020B0606030504020204" pitchFamily="34" charset="0"/>
                        <a:ea typeface="Open Sans" panose="020B0606030504020204" pitchFamily="34" charset="0"/>
                        <a:cs typeface="Open Sans" panose="020B0606030504020204" pitchFamily="34" charset="0"/>
                      </a:endParaRPr>
                    </a:p>
                    <a:p>
                      <a:pPr marL="0" marR="0" lvl="0" indent="0" algn="l" defTabSz="914400" rtl="0" eaLnBrk="1" fontAlgn="auto" latinLnBrk="0" hangingPunct="1">
                        <a:lnSpc>
                          <a:spcPct val="106000"/>
                        </a:lnSpc>
                        <a:spcBef>
                          <a:spcPts val="0"/>
                        </a:spcBef>
                        <a:spcAft>
                          <a:spcPts val="0"/>
                        </a:spcAft>
                        <a:buClrTx/>
                        <a:buSzPct val="80000"/>
                        <a:buFontTx/>
                        <a:buNone/>
                        <a:tabLst/>
                        <a:defRPr/>
                      </a:pPr>
                      <a:r>
                        <a:rPr lang="en-GB" sz="800" b="1" kern="1200" noProof="0" dirty="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rPr>
                        <a:t>Vision,</a:t>
                      </a:r>
                      <a:r>
                        <a:rPr lang="en-GB" sz="800" b="1" kern="1200" baseline="0" noProof="0" dirty="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rPr>
                        <a:t> Technology and Innovation</a:t>
                      </a:r>
                      <a:endParaRPr lang="en-GB" sz="800" b="1" kern="1200" noProof="0" dirty="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endParaRP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dirty="0">
                          <a:solidFill>
                            <a:prstClr val="black"/>
                          </a:solidFill>
                          <a:latin typeface="Open Sans" panose="020B0606030504020204" pitchFamily="34" charset="0"/>
                          <a:ea typeface="Open Sans" panose="020B0606030504020204" pitchFamily="34" charset="0"/>
                          <a:cs typeface="Open Sans" panose="020B0606030504020204" pitchFamily="34" charset="0"/>
                        </a:rPr>
                        <a:t>Their agile</a:t>
                      </a:r>
                      <a:r>
                        <a:rPr lang="en-AU" sz="800" kern="1200" baseline="0" dirty="0">
                          <a:solidFill>
                            <a:prstClr val="black"/>
                          </a:solidFill>
                          <a:latin typeface="Open Sans" panose="020B0606030504020204" pitchFamily="34" charset="0"/>
                          <a:ea typeface="Open Sans" panose="020B0606030504020204" pitchFamily="34" charset="0"/>
                          <a:cs typeface="Open Sans" panose="020B0606030504020204" pitchFamily="34" charset="0"/>
                        </a:rPr>
                        <a:t> business model supports customers that are growing rapidly either through organic or inorganic growth.</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baseline="0" dirty="0">
                          <a:solidFill>
                            <a:prstClr val="black"/>
                          </a:solidFill>
                          <a:latin typeface="Open Sans" panose="020B0606030504020204" pitchFamily="34" charset="0"/>
                          <a:ea typeface="Open Sans" panose="020B0606030504020204" pitchFamily="34" charset="0"/>
                          <a:cs typeface="Open Sans" panose="020B0606030504020204" pitchFamily="34" charset="0"/>
                        </a:rPr>
                        <a:t>Proven market leaders in Innovation and Technology</a:t>
                      </a:r>
                      <a:endParaRPr lang="en-AU" sz="800" kern="1200" dirty="0">
                        <a:solidFill>
                          <a:prstClr val="black"/>
                        </a:solidFill>
                        <a:latin typeface="Open Sans" panose="020B0606030504020204" pitchFamily="34" charset="0"/>
                        <a:ea typeface="Open Sans" panose="020B0606030504020204" pitchFamily="34" charset="0"/>
                        <a:cs typeface="Open Sans" panose="020B0606030504020204" pitchFamily="34" charset="0"/>
                      </a:endParaRPr>
                    </a:p>
                    <a:p>
                      <a:pPr marL="0" marR="0" lvl="0" indent="0" algn="l" defTabSz="957816" rtl="0" eaLnBrk="1" fontAlgn="auto" latinLnBrk="0" hangingPunct="1">
                        <a:lnSpc>
                          <a:spcPct val="110000"/>
                        </a:lnSpc>
                        <a:spcBef>
                          <a:spcPts val="0"/>
                        </a:spcBef>
                        <a:spcAft>
                          <a:spcPts val="300"/>
                        </a:spcAft>
                        <a:buClrTx/>
                        <a:buSzPct val="80000"/>
                        <a:buFont typeface="Arial" panose="020B0604020202020204" pitchFamily="34" charset="0"/>
                        <a:buNone/>
                        <a:tabLst>
                          <a:tab pos="85725" algn="l"/>
                        </a:tabLst>
                        <a:defRPr/>
                      </a:pPr>
                      <a:endParaRPr lang="en-GB" sz="800" kern="1200" noProof="0" dirty="0">
                        <a:solidFill>
                          <a:prstClr val="black"/>
                        </a:solidFill>
                        <a:latin typeface="Open Sans" panose="020B0606030504020204" pitchFamily="34" charset="0"/>
                        <a:ea typeface="Open Sans" panose="020B0606030504020204" pitchFamily="34" charset="0"/>
                        <a:cs typeface="Open Sans" panose="020B0606030504020204" pitchFamily="34" charset="0"/>
                      </a:endParaRPr>
                    </a:p>
                    <a:p>
                      <a:pPr marL="0" marR="0" lvl="0" indent="0" algn="l" defTabSz="914400" rtl="0" eaLnBrk="1" fontAlgn="auto" latinLnBrk="0" hangingPunct="1">
                        <a:lnSpc>
                          <a:spcPct val="106000"/>
                        </a:lnSpc>
                        <a:spcBef>
                          <a:spcPts val="0"/>
                        </a:spcBef>
                        <a:spcAft>
                          <a:spcPts val="0"/>
                        </a:spcAft>
                        <a:buClrTx/>
                        <a:buSzPct val="80000"/>
                        <a:buFontTx/>
                        <a:buNone/>
                        <a:tabLst/>
                        <a:defRPr/>
                      </a:pPr>
                      <a:endParaRPr lang="en-AU" sz="800" dirty="0">
                        <a:latin typeface="Open Sans" panose="020B0606030504020204" pitchFamily="34" charset="0"/>
                        <a:ea typeface="Open Sans" panose="020B0606030504020204" pitchFamily="34" charset="0"/>
                        <a:cs typeface="Open Sans" panose="020B0606030504020204" pitchFamily="34" charset="0"/>
                      </a:endParaRPr>
                    </a:p>
                  </a:txBody>
                  <a:tcPr marL="45720" marR="4572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bl>
          </a:graphicData>
        </a:graphic>
      </p:graphicFrame>
      <p:grpSp>
        <p:nvGrpSpPr>
          <p:cNvPr id="22" name="Group 21"/>
          <p:cNvGrpSpPr/>
          <p:nvPr/>
        </p:nvGrpSpPr>
        <p:grpSpPr>
          <a:xfrm>
            <a:off x="8239901" y="1015518"/>
            <a:ext cx="858245" cy="195113"/>
            <a:chOff x="4848491" y="615631"/>
            <a:chExt cx="2412262" cy="548403"/>
          </a:xfrm>
        </p:grpSpPr>
        <p:grpSp>
          <p:nvGrpSpPr>
            <p:cNvPr id="23" name="Group 28"/>
            <p:cNvGrpSpPr/>
            <p:nvPr/>
          </p:nvGrpSpPr>
          <p:grpSpPr>
            <a:xfrm>
              <a:off x="5774884" y="615631"/>
              <a:ext cx="510046" cy="548257"/>
              <a:chOff x="9547225" y="3155950"/>
              <a:chExt cx="515938" cy="588963"/>
            </a:xfrm>
            <a:solidFill>
              <a:schemeClr val="tx1"/>
            </a:solidFill>
          </p:grpSpPr>
          <p:sp>
            <p:nvSpPr>
              <p:cNvPr id="35" name="Freeform 430"/>
              <p:cNvSpPr>
                <a:spLocks noEditPoints="1"/>
              </p:cNvSpPr>
              <p:nvPr/>
            </p:nvSpPr>
            <p:spPr bwMode="auto">
              <a:xfrm>
                <a:off x="9674225" y="3209925"/>
                <a:ext cx="327025" cy="271463"/>
              </a:xfrm>
              <a:custGeom>
                <a:avLst/>
                <a:gdLst>
                  <a:gd name="T0" fmla="*/ 128 w 132"/>
                  <a:gd name="T1" fmla="*/ 51 h 110"/>
                  <a:gd name="T2" fmla="*/ 122 w 132"/>
                  <a:gd name="T3" fmla="*/ 35 h 110"/>
                  <a:gd name="T4" fmla="*/ 110 w 132"/>
                  <a:gd name="T5" fmla="*/ 23 h 110"/>
                  <a:gd name="T6" fmla="*/ 107 w 132"/>
                  <a:gd name="T7" fmla="*/ 19 h 110"/>
                  <a:gd name="T8" fmla="*/ 99 w 132"/>
                  <a:gd name="T9" fmla="*/ 13 h 110"/>
                  <a:gd name="T10" fmla="*/ 92 w 132"/>
                  <a:gd name="T11" fmla="*/ 8 h 110"/>
                  <a:gd name="T12" fmla="*/ 81 w 132"/>
                  <a:gd name="T13" fmla="*/ 7 h 110"/>
                  <a:gd name="T14" fmla="*/ 65 w 132"/>
                  <a:gd name="T15" fmla="*/ 3 h 110"/>
                  <a:gd name="T16" fmla="*/ 56 w 132"/>
                  <a:gd name="T17" fmla="*/ 0 h 110"/>
                  <a:gd name="T18" fmla="*/ 41 w 132"/>
                  <a:gd name="T19" fmla="*/ 4 h 110"/>
                  <a:gd name="T20" fmla="*/ 29 w 132"/>
                  <a:gd name="T21" fmla="*/ 10 h 110"/>
                  <a:gd name="T22" fmla="*/ 10 w 132"/>
                  <a:gd name="T23" fmla="*/ 29 h 110"/>
                  <a:gd name="T24" fmla="*/ 2 w 132"/>
                  <a:gd name="T25" fmla="*/ 46 h 110"/>
                  <a:gd name="T26" fmla="*/ 2 w 132"/>
                  <a:gd name="T27" fmla="*/ 51 h 110"/>
                  <a:gd name="T28" fmla="*/ 5 w 132"/>
                  <a:gd name="T29" fmla="*/ 71 h 110"/>
                  <a:gd name="T30" fmla="*/ 8 w 132"/>
                  <a:gd name="T31" fmla="*/ 73 h 110"/>
                  <a:gd name="T32" fmla="*/ 19 w 132"/>
                  <a:gd name="T33" fmla="*/ 82 h 110"/>
                  <a:gd name="T34" fmla="*/ 24 w 132"/>
                  <a:gd name="T35" fmla="*/ 82 h 110"/>
                  <a:gd name="T36" fmla="*/ 39 w 132"/>
                  <a:gd name="T37" fmla="*/ 90 h 110"/>
                  <a:gd name="T38" fmla="*/ 47 w 132"/>
                  <a:gd name="T39" fmla="*/ 87 h 110"/>
                  <a:gd name="T40" fmla="*/ 48 w 132"/>
                  <a:gd name="T41" fmla="*/ 87 h 110"/>
                  <a:gd name="T42" fmla="*/ 65 w 132"/>
                  <a:gd name="T43" fmla="*/ 88 h 110"/>
                  <a:gd name="T44" fmla="*/ 70 w 132"/>
                  <a:gd name="T45" fmla="*/ 88 h 110"/>
                  <a:gd name="T46" fmla="*/ 76 w 132"/>
                  <a:gd name="T47" fmla="*/ 97 h 110"/>
                  <a:gd name="T48" fmla="*/ 81 w 132"/>
                  <a:gd name="T49" fmla="*/ 100 h 110"/>
                  <a:gd name="T50" fmla="*/ 91 w 132"/>
                  <a:gd name="T51" fmla="*/ 108 h 110"/>
                  <a:gd name="T52" fmla="*/ 96 w 132"/>
                  <a:gd name="T53" fmla="*/ 110 h 110"/>
                  <a:gd name="T54" fmla="*/ 107 w 132"/>
                  <a:gd name="T55" fmla="*/ 100 h 110"/>
                  <a:gd name="T56" fmla="*/ 123 w 132"/>
                  <a:gd name="T57" fmla="*/ 94 h 110"/>
                  <a:gd name="T58" fmla="*/ 124 w 132"/>
                  <a:gd name="T59" fmla="*/ 85 h 110"/>
                  <a:gd name="T60" fmla="*/ 128 w 132"/>
                  <a:gd name="T61" fmla="*/ 68 h 110"/>
                  <a:gd name="T62" fmla="*/ 128 w 132"/>
                  <a:gd name="T63" fmla="*/ 52 h 110"/>
                  <a:gd name="T64" fmla="*/ 117 w 132"/>
                  <a:gd name="T65" fmla="*/ 74 h 110"/>
                  <a:gd name="T66" fmla="*/ 114 w 132"/>
                  <a:gd name="T67" fmla="*/ 87 h 110"/>
                  <a:gd name="T68" fmla="*/ 97 w 132"/>
                  <a:gd name="T69" fmla="*/ 98 h 110"/>
                  <a:gd name="T70" fmla="*/ 93 w 132"/>
                  <a:gd name="T71" fmla="*/ 98 h 110"/>
                  <a:gd name="T72" fmla="*/ 88 w 132"/>
                  <a:gd name="T73" fmla="*/ 92 h 110"/>
                  <a:gd name="T74" fmla="*/ 80 w 132"/>
                  <a:gd name="T75" fmla="*/ 80 h 110"/>
                  <a:gd name="T76" fmla="*/ 74 w 132"/>
                  <a:gd name="T77" fmla="*/ 78 h 110"/>
                  <a:gd name="T78" fmla="*/ 71 w 132"/>
                  <a:gd name="T79" fmla="*/ 78 h 110"/>
                  <a:gd name="T80" fmla="*/ 56 w 132"/>
                  <a:gd name="T81" fmla="*/ 81 h 110"/>
                  <a:gd name="T82" fmla="*/ 48 w 132"/>
                  <a:gd name="T83" fmla="*/ 76 h 110"/>
                  <a:gd name="T84" fmla="*/ 39 w 132"/>
                  <a:gd name="T85" fmla="*/ 80 h 110"/>
                  <a:gd name="T86" fmla="*/ 38 w 132"/>
                  <a:gd name="T87" fmla="*/ 79 h 110"/>
                  <a:gd name="T88" fmla="*/ 24 w 132"/>
                  <a:gd name="T89" fmla="*/ 72 h 110"/>
                  <a:gd name="T90" fmla="*/ 20 w 132"/>
                  <a:gd name="T91" fmla="*/ 73 h 110"/>
                  <a:gd name="T92" fmla="*/ 11 w 132"/>
                  <a:gd name="T93" fmla="*/ 58 h 110"/>
                  <a:gd name="T94" fmla="*/ 12 w 132"/>
                  <a:gd name="T95" fmla="*/ 49 h 110"/>
                  <a:gd name="T96" fmla="*/ 12 w 132"/>
                  <a:gd name="T97" fmla="*/ 44 h 110"/>
                  <a:gd name="T98" fmla="*/ 20 w 132"/>
                  <a:gd name="T99" fmla="*/ 29 h 110"/>
                  <a:gd name="T100" fmla="*/ 37 w 132"/>
                  <a:gd name="T101" fmla="*/ 15 h 110"/>
                  <a:gd name="T102" fmla="*/ 55 w 132"/>
                  <a:gd name="T103" fmla="*/ 10 h 110"/>
                  <a:gd name="T104" fmla="*/ 66 w 132"/>
                  <a:gd name="T105" fmla="*/ 13 h 110"/>
                  <a:gd name="T106" fmla="*/ 79 w 132"/>
                  <a:gd name="T107" fmla="*/ 18 h 110"/>
                  <a:gd name="T108" fmla="*/ 85 w 132"/>
                  <a:gd name="T109" fmla="*/ 16 h 110"/>
                  <a:gd name="T110" fmla="*/ 89 w 132"/>
                  <a:gd name="T111" fmla="*/ 17 h 110"/>
                  <a:gd name="T112" fmla="*/ 96 w 132"/>
                  <a:gd name="T113" fmla="*/ 23 h 110"/>
                  <a:gd name="T114" fmla="*/ 99 w 132"/>
                  <a:gd name="T115" fmla="*/ 24 h 110"/>
                  <a:gd name="T116" fmla="*/ 101 w 132"/>
                  <a:gd name="T117" fmla="*/ 26 h 110"/>
                  <a:gd name="T118" fmla="*/ 110 w 132"/>
                  <a:gd name="T119" fmla="*/ 33 h 110"/>
                  <a:gd name="T120" fmla="*/ 118 w 132"/>
                  <a:gd name="T121" fmla="*/ 48 h 110"/>
                  <a:gd name="T122" fmla="*/ 120 w 132"/>
                  <a:gd name="T123" fmla="*/ 59 h 110"/>
                  <a:gd name="T124" fmla="*/ 121 w 132"/>
                  <a:gd name="T125" fmla="*/ 6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32" h="110">
                    <a:moveTo>
                      <a:pt x="128" y="52"/>
                    </a:moveTo>
                    <a:cubicBezTo>
                      <a:pt x="128" y="52"/>
                      <a:pt x="128" y="52"/>
                      <a:pt x="128" y="51"/>
                    </a:cubicBezTo>
                    <a:cubicBezTo>
                      <a:pt x="128" y="50"/>
                      <a:pt x="128" y="49"/>
                      <a:pt x="128" y="47"/>
                    </a:cubicBezTo>
                    <a:cubicBezTo>
                      <a:pt x="128" y="43"/>
                      <a:pt x="125" y="37"/>
                      <a:pt x="122" y="35"/>
                    </a:cubicBezTo>
                    <a:cubicBezTo>
                      <a:pt x="122" y="34"/>
                      <a:pt x="120" y="33"/>
                      <a:pt x="120" y="32"/>
                    </a:cubicBezTo>
                    <a:cubicBezTo>
                      <a:pt x="119" y="28"/>
                      <a:pt x="116" y="23"/>
                      <a:pt x="110" y="23"/>
                    </a:cubicBezTo>
                    <a:cubicBezTo>
                      <a:pt x="110" y="23"/>
                      <a:pt x="110" y="22"/>
                      <a:pt x="110" y="22"/>
                    </a:cubicBezTo>
                    <a:cubicBezTo>
                      <a:pt x="109" y="21"/>
                      <a:pt x="109" y="20"/>
                      <a:pt x="107" y="19"/>
                    </a:cubicBezTo>
                    <a:cubicBezTo>
                      <a:pt x="107" y="18"/>
                      <a:pt x="107" y="18"/>
                      <a:pt x="107" y="18"/>
                    </a:cubicBezTo>
                    <a:cubicBezTo>
                      <a:pt x="105" y="16"/>
                      <a:pt x="103" y="13"/>
                      <a:pt x="99" y="13"/>
                    </a:cubicBezTo>
                    <a:cubicBezTo>
                      <a:pt x="98" y="13"/>
                      <a:pt x="98" y="13"/>
                      <a:pt x="97" y="13"/>
                    </a:cubicBezTo>
                    <a:cubicBezTo>
                      <a:pt x="96" y="11"/>
                      <a:pt x="95" y="9"/>
                      <a:pt x="92" y="8"/>
                    </a:cubicBezTo>
                    <a:cubicBezTo>
                      <a:pt x="92" y="8"/>
                      <a:pt x="91" y="8"/>
                      <a:pt x="91" y="8"/>
                    </a:cubicBezTo>
                    <a:cubicBezTo>
                      <a:pt x="88" y="7"/>
                      <a:pt x="85" y="6"/>
                      <a:pt x="81" y="7"/>
                    </a:cubicBezTo>
                    <a:cubicBezTo>
                      <a:pt x="81" y="6"/>
                      <a:pt x="80" y="5"/>
                      <a:pt x="79" y="4"/>
                    </a:cubicBezTo>
                    <a:cubicBezTo>
                      <a:pt x="76" y="0"/>
                      <a:pt x="69" y="0"/>
                      <a:pt x="65" y="3"/>
                    </a:cubicBezTo>
                    <a:cubicBezTo>
                      <a:pt x="65" y="3"/>
                      <a:pt x="64" y="3"/>
                      <a:pt x="64" y="2"/>
                    </a:cubicBezTo>
                    <a:cubicBezTo>
                      <a:pt x="62" y="1"/>
                      <a:pt x="59" y="0"/>
                      <a:pt x="56" y="0"/>
                    </a:cubicBezTo>
                    <a:cubicBezTo>
                      <a:pt x="55" y="0"/>
                      <a:pt x="51" y="0"/>
                      <a:pt x="48" y="3"/>
                    </a:cubicBezTo>
                    <a:cubicBezTo>
                      <a:pt x="47" y="3"/>
                      <a:pt x="44" y="4"/>
                      <a:pt x="41" y="4"/>
                    </a:cubicBezTo>
                    <a:cubicBezTo>
                      <a:pt x="40" y="4"/>
                      <a:pt x="33" y="5"/>
                      <a:pt x="30" y="8"/>
                    </a:cubicBezTo>
                    <a:cubicBezTo>
                      <a:pt x="29" y="9"/>
                      <a:pt x="29" y="10"/>
                      <a:pt x="29" y="10"/>
                    </a:cubicBezTo>
                    <a:cubicBezTo>
                      <a:pt x="27" y="12"/>
                      <a:pt x="22" y="15"/>
                      <a:pt x="19" y="16"/>
                    </a:cubicBezTo>
                    <a:cubicBezTo>
                      <a:pt x="15" y="18"/>
                      <a:pt x="10" y="21"/>
                      <a:pt x="10" y="29"/>
                    </a:cubicBezTo>
                    <a:cubicBezTo>
                      <a:pt x="10" y="30"/>
                      <a:pt x="10" y="31"/>
                      <a:pt x="5" y="37"/>
                    </a:cubicBezTo>
                    <a:cubicBezTo>
                      <a:pt x="2" y="40"/>
                      <a:pt x="2" y="43"/>
                      <a:pt x="2" y="46"/>
                    </a:cubicBezTo>
                    <a:cubicBezTo>
                      <a:pt x="2" y="46"/>
                      <a:pt x="2" y="47"/>
                      <a:pt x="2" y="47"/>
                    </a:cubicBezTo>
                    <a:cubicBezTo>
                      <a:pt x="2" y="49"/>
                      <a:pt x="2" y="50"/>
                      <a:pt x="2" y="51"/>
                    </a:cubicBezTo>
                    <a:cubicBezTo>
                      <a:pt x="2" y="53"/>
                      <a:pt x="2" y="53"/>
                      <a:pt x="1" y="55"/>
                    </a:cubicBezTo>
                    <a:cubicBezTo>
                      <a:pt x="0" y="62"/>
                      <a:pt x="4" y="70"/>
                      <a:pt x="5" y="71"/>
                    </a:cubicBezTo>
                    <a:cubicBezTo>
                      <a:pt x="6" y="73"/>
                      <a:pt x="6" y="73"/>
                      <a:pt x="6" y="73"/>
                    </a:cubicBezTo>
                    <a:cubicBezTo>
                      <a:pt x="8" y="73"/>
                      <a:pt x="8" y="73"/>
                      <a:pt x="8" y="73"/>
                    </a:cubicBezTo>
                    <a:cubicBezTo>
                      <a:pt x="9" y="74"/>
                      <a:pt x="11" y="75"/>
                      <a:pt x="11" y="75"/>
                    </a:cubicBezTo>
                    <a:cubicBezTo>
                      <a:pt x="11" y="80"/>
                      <a:pt x="14" y="82"/>
                      <a:pt x="19" y="82"/>
                    </a:cubicBezTo>
                    <a:cubicBezTo>
                      <a:pt x="20" y="82"/>
                      <a:pt x="22" y="82"/>
                      <a:pt x="23" y="82"/>
                    </a:cubicBezTo>
                    <a:cubicBezTo>
                      <a:pt x="23" y="82"/>
                      <a:pt x="24" y="82"/>
                      <a:pt x="24" y="82"/>
                    </a:cubicBezTo>
                    <a:cubicBezTo>
                      <a:pt x="25" y="82"/>
                      <a:pt x="28" y="83"/>
                      <a:pt x="32" y="86"/>
                    </a:cubicBezTo>
                    <a:cubicBezTo>
                      <a:pt x="34" y="88"/>
                      <a:pt x="36" y="90"/>
                      <a:pt x="39" y="90"/>
                    </a:cubicBezTo>
                    <a:cubicBezTo>
                      <a:pt x="42" y="90"/>
                      <a:pt x="44" y="89"/>
                      <a:pt x="45" y="88"/>
                    </a:cubicBezTo>
                    <a:cubicBezTo>
                      <a:pt x="46" y="87"/>
                      <a:pt x="46" y="87"/>
                      <a:pt x="47" y="87"/>
                    </a:cubicBezTo>
                    <a:cubicBezTo>
                      <a:pt x="47" y="86"/>
                      <a:pt x="47" y="86"/>
                      <a:pt x="47" y="86"/>
                    </a:cubicBezTo>
                    <a:cubicBezTo>
                      <a:pt x="48" y="87"/>
                      <a:pt x="48" y="87"/>
                      <a:pt x="48" y="87"/>
                    </a:cubicBezTo>
                    <a:cubicBezTo>
                      <a:pt x="49" y="88"/>
                      <a:pt x="49" y="88"/>
                      <a:pt x="49" y="88"/>
                    </a:cubicBezTo>
                    <a:cubicBezTo>
                      <a:pt x="54" y="93"/>
                      <a:pt x="61" y="92"/>
                      <a:pt x="65" y="88"/>
                    </a:cubicBezTo>
                    <a:cubicBezTo>
                      <a:pt x="65" y="88"/>
                      <a:pt x="66" y="88"/>
                      <a:pt x="70" y="88"/>
                    </a:cubicBezTo>
                    <a:cubicBezTo>
                      <a:pt x="70" y="88"/>
                      <a:pt x="70" y="88"/>
                      <a:pt x="70" y="88"/>
                    </a:cubicBezTo>
                    <a:cubicBezTo>
                      <a:pt x="69" y="90"/>
                      <a:pt x="70" y="93"/>
                      <a:pt x="71" y="94"/>
                    </a:cubicBezTo>
                    <a:cubicBezTo>
                      <a:pt x="71" y="95"/>
                      <a:pt x="73" y="97"/>
                      <a:pt x="76" y="97"/>
                    </a:cubicBezTo>
                    <a:cubicBezTo>
                      <a:pt x="77" y="97"/>
                      <a:pt x="78" y="97"/>
                      <a:pt x="79" y="96"/>
                    </a:cubicBezTo>
                    <a:cubicBezTo>
                      <a:pt x="80" y="97"/>
                      <a:pt x="80" y="99"/>
                      <a:pt x="81" y="100"/>
                    </a:cubicBezTo>
                    <a:cubicBezTo>
                      <a:pt x="83" y="104"/>
                      <a:pt x="86" y="105"/>
                      <a:pt x="88" y="106"/>
                    </a:cubicBezTo>
                    <a:cubicBezTo>
                      <a:pt x="90" y="107"/>
                      <a:pt x="90" y="108"/>
                      <a:pt x="91" y="108"/>
                    </a:cubicBezTo>
                    <a:cubicBezTo>
                      <a:pt x="93" y="110"/>
                      <a:pt x="95" y="110"/>
                      <a:pt x="96" y="110"/>
                    </a:cubicBezTo>
                    <a:cubicBezTo>
                      <a:pt x="96" y="110"/>
                      <a:pt x="96" y="110"/>
                      <a:pt x="96" y="110"/>
                    </a:cubicBezTo>
                    <a:cubicBezTo>
                      <a:pt x="100" y="110"/>
                      <a:pt x="103" y="107"/>
                      <a:pt x="105" y="103"/>
                    </a:cubicBezTo>
                    <a:cubicBezTo>
                      <a:pt x="106" y="102"/>
                      <a:pt x="106" y="101"/>
                      <a:pt x="107" y="100"/>
                    </a:cubicBezTo>
                    <a:cubicBezTo>
                      <a:pt x="109" y="98"/>
                      <a:pt x="112" y="97"/>
                      <a:pt x="116" y="97"/>
                    </a:cubicBezTo>
                    <a:cubicBezTo>
                      <a:pt x="119" y="97"/>
                      <a:pt x="122" y="96"/>
                      <a:pt x="123" y="94"/>
                    </a:cubicBezTo>
                    <a:cubicBezTo>
                      <a:pt x="125" y="91"/>
                      <a:pt x="125" y="88"/>
                      <a:pt x="124" y="87"/>
                    </a:cubicBezTo>
                    <a:cubicBezTo>
                      <a:pt x="124" y="86"/>
                      <a:pt x="124" y="86"/>
                      <a:pt x="124" y="85"/>
                    </a:cubicBezTo>
                    <a:cubicBezTo>
                      <a:pt x="124" y="83"/>
                      <a:pt x="124" y="81"/>
                      <a:pt x="125" y="81"/>
                    </a:cubicBezTo>
                    <a:cubicBezTo>
                      <a:pt x="127" y="78"/>
                      <a:pt x="131" y="73"/>
                      <a:pt x="128" y="68"/>
                    </a:cubicBezTo>
                    <a:cubicBezTo>
                      <a:pt x="128" y="68"/>
                      <a:pt x="128" y="67"/>
                      <a:pt x="129" y="67"/>
                    </a:cubicBezTo>
                    <a:cubicBezTo>
                      <a:pt x="132" y="63"/>
                      <a:pt x="131" y="56"/>
                      <a:pt x="128" y="52"/>
                    </a:cubicBezTo>
                    <a:close/>
                    <a:moveTo>
                      <a:pt x="119" y="73"/>
                    </a:moveTo>
                    <a:cubicBezTo>
                      <a:pt x="118" y="73"/>
                      <a:pt x="118" y="74"/>
                      <a:pt x="117" y="74"/>
                    </a:cubicBezTo>
                    <a:cubicBezTo>
                      <a:pt x="114" y="78"/>
                      <a:pt x="114" y="82"/>
                      <a:pt x="114" y="86"/>
                    </a:cubicBezTo>
                    <a:cubicBezTo>
                      <a:pt x="114" y="86"/>
                      <a:pt x="114" y="87"/>
                      <a:pt x="114" y="87"/>
                    </a:cubicBezTo>
                    <a:cubicBezTo>
                      <a:pt x="108" y="88"/>
                      <a:pt x="103" y="90"/>
                      <a:pt x="100" y="94"/>
                    </a:cubicBezTo>
                    <a:cubicBezTo>
                      <a:pt x="99" y="95"/>
                      <a:pt x="98" y="96"/>
                      <a:pt x="97" y="98"/>
                    </a:cubicBezTo>
                    <a:cubicBezTo>
                      <a:pt x="96" y="98"/>
                      <a:pt x="96" y="99"/>
                      <a:pt x="96" y="99"/>
                    </a:cubicBezTo>
                    <a:cubicBezTo>
                      <a:pt x="95" y="99"/>
                      <a:pt x="94" y="98"/>
                      <a:pt x="93" y="98"/>
                    </a:cubicBezTo>
                    <a:cubicBezTo>
                      <a:pt x="91" y="97"/>
                      <a:pt x="90" y="96"/>
                      <a:pt x="89" y="95"/>
                    </a:cubicBezTo>
                    <a:cubicBezTo>
                      <a:pt x="89" y="93"/>
                      <a:pt x="88" y="92"/>
                      <a:pt x="88" y="92"/>
                    </a:cubicBezTo>
                    <a:cubicBezTo>
                      <a:pt x="86" y="90"/>
                      <a:pt x="85" y="87"/>
                      <a:pt x="81" y="86"/>
                    </a:cubicBezTo>
                    <a:cubicBezTo>
                      <a:pt x="82" y="84"/>
                      <a:pt x="82" y="82"/>
                      <a:pt x="80" y="80"/>
                    </a:cubicBezTo>
                    <a:cubicBezTo>
                      <a:pt x="80" y="79"/>
                      <a:pt x="78" y="78"/>
                      <a:pt x="74" y="78"/>
                    </a:cubicBezTo>
                    <a:cubicBezTo>
                      <a:pt x="74" y="78"/>
                      <a:pt x="74" y="78"/>
                      <a:pt x="74" y="78"/>
                    </a:cubicBezTo>
                    <a:cubicBezTo>
                      <a:pt x="73" y="78"/>
                      <a:pt x="73" y="78"/>
                      <a:pt x="73" y="78"/>
                    </a:cubicBezTo>
                    <a:cubicBezTo>
                      <a:pt x="71" y="78"/>
                      <a:pt x="71" y="78"/>
                      <a:pt x="71" y="78"/>
                    </a:cubicBezTo>
                    <a:cubicBezTo>
                      <a:pt x="66" y="78"/>
                      <a:pt x="61" y="78"/>
                      <a:pt x="58" y="81"/>
                    </a:cubicBezTo>
                    <a:cubicBezTo>
                      <a:pt x="57" y="82"/>
                      <a:pt x="56" y="82"/>
                      <a:pt x="56" y="81"/>
                    </a:cubicBezTo>
                    <a:cubicBezTo>
                      <a:pt x="55" y="81"/>
                      <a:pt x="55" y="81"/>
                      <a:pt x="55" y="81"/>
                    </a:cubicBezTo>
                    <a:cubicBezTo>
                      <a:pt x="54" y="79"/>
                      <a:pt x="51" y="76"/>
                      <a:pt x="48" y="76"/>
                    </a:cubicBezTo>
                    <a:cubicBezTo>
                      <a:pt x="46" y="76"/>
                      <a:pt x="44" y="77"/>
                      <a:pt x="42" y="78"/>
                    </a:cubicBezTo>
                    <a:cubicBezTo>
                      <a:pt x="41" y="79"/>
                      <a:pt x="40" y="79"/>
                      <a:pt x="39" y="80"/>
                    </a:cubicBezTo>
                    <a:cubicBezTo>
                      <a:pt x="39" y="80"/>
                      <a:pt x="39" y="80"/>
                      <a:pt x="39" y="80"/>
                    </a:cubicBezTo>
                    <a:cubicBezTo>
                      <a:pt x="39" y="80"/>
                      <a:pt x="39" y="80"/>
                      <a:pt x="38" y="79"/>
                    </a:cubicBezTo>
                    <a:cubicBezTo>
                      <a:pt x="34" y="75"/>
                      <a:pt x="28" y="72"/>
                      <a:pt x="24" y="72"/>
                    </a:cubicBezTo>
                    <a:cubicBezTo>
                      <a:pt x="24" y="72"/>
                      <a:pt x="24" y="72"/>
                      <a:pt x="24" y="72"/>
                    </a:cubicBezTo>
                    <a:cubicBezTo>
                      <a:pt x="23" y="72"/>
                      <a:pt x="22" y="72"/>
                      <a:pt x="21" y="72"/>
                    </a:cubicBezTo>
                    <a:cubicBezTo>
                      <a:pt x="21" y="72"/>
                      <a:pt x="20" y="72"/>
                      <a:pt x="20" y="73"/>
                    </a:cubicBezTo>
                    <a:cubicBezTo>
                      <a:pt x="19" y="68"/>
                      <a:pt x="15" y="66"/>
                      <a:pt x="13" y="65"/>
                    </a:cubicBezTo>
                    <a:cubicBezTo>
                      <a:pt x="11" y="62"/>
                      <a:pt x="10" y="59"/>
                      <a:pt x="11" y="58"/>
                    </a:cubicBezTo>
                    <a:cubicBezTo>
                      <a:pt x="12" y="55"/>
                      <a:pt x="12" y="53"/>
                      <a:pt x="12" y="52"/>
                    </a:cubicBezTo>
                    <a:cubicBezTo>
                      <a:pt x="12" y="51"/>
                      <a:pt x="12" y="50"/>
                      <a:pt x="12" y="49"/>
                    </a:cubicBezTo>
                    <a:cubicBezTo>
                      <a:pt x="12" y="47"/>
                      <a:pt x="12" y="45"/>
                      <a:pt x="12" y="44"/>
                    </a:cubicBezTo>
                    <a:cubicBezTo>
                      <a:pt x="12" y="44"/>
                      <a:pt x="12" y="44"/>
                      <a:pt x="12" y="44"/>
                    </a:cubicBezTo>
                    <a:cubicBezTo>
                      <a:pt x="12" y="44"/>
                      <a:pt x="12" y="44"/>
                      <a:pt x="13" y="43"/>
                    </a:cubicBezTo>
                    <a:cubicBezTo>
                      <a:pt x="18" y="37"/>
                      <a:pt x="20" y="33"/>
                      <a:pt x="20" y="29"/>
                    </a:cubicBezTo>
                    <a:cubicBezTo>
                      <a:pt x="20" y="26"/>
                      <a:pt x="21" y="26"/>
                      <a:pt x="22" y="25"/>
                    </a:cubicBezTo>
                    <a:cubicBezTo>
                      <a:pt x="22" y="25"/>
                      <a:pt x="34" y="21"/>
                      <a:pt x="37" y="15"/>
                    </a:cubicBezTo>
                    <a:cubicBezTo>
                      <a:pt x="38" y="15"/>
                      <a:pt x="40" y="14"/>
                      <a:pt x="42" y="14"/>
                    </a:cubicBezTo>
                    <a:cubicBezTo>
                      <a:pt x="42" y="14"/>
                      <a:pt x="51" y="13"/>
                      <a:pt x="55" y="10"/>
                    </a:cubicBezTo>
                    <a:cubicBezTo>
                      <a:pt x="55" y="10"/>
                      <a:pt x="57" y="10"/>
                      <a:pt x="57" y="10"/>
                    </a:cubicBezTo>
                    <a:cubicBezTo>
                      <a:pt x="59" y="11"/>
                      <a:pt x="62" y="13"/>
                      <a:pt x="66" y="13"/>
                    </a:cubicBezTo>
                    <a:cubicBezTo>
                      <a:pt x="68" y="13"/>
                      <a:pt x="70" y="13"/>
                      <a:pt x="72" y="11"/>
                    </a:cubicBezTo>
                    <a:cubicBezTo>
                      <a:pt x="73" y="13"/>
                      <a:pt x="75" y="18"/>
                      <a:pt x="79" y="18"/>
                    </a:cubicBezTo>
                    <a:cubicBezTo>
                      <a:pt x="81" y="18"/>
                      <a:pt x="82" y="17"/>
                      <a:pt x="83" y="17"/>
                    </a:cubicBezTo>
                    <a:cubicBezTo>
                      <a:pt x="84" y="16"/>
                      <a:pt x="84" y="16"/>
                      <a:pt x="85" y="16"/>
                    </a:cubicBezTo>
                    <a:cubicBezTo>
                      <a:pt x="85" y="16"/>
                      <a:pt x="86" y="17"/>
                      <a:pt x="87" y="17"/>
                    </a:cubicBezTo>
                    <a:cubicBezTo>
                      <a:pt x="88" y="17"/>
                      <a:pt x="88" y="17"/>
                      <a:pt x="89" y="17"/>
                    </a:cubicBezTo>
                    <a:cubicBezTo>
                      <a:pt x="89" y="18"/>
                      <a:pt x="89" y="18"/>
                      <a:pt x="89" y="19"/>
                    </a:cubicBezTo>
                    <a:cubicBezTo>
                      <a:pt x="90" y="20"/>
                      <a:pt x="92" y="23"/>
                      <a:pt x="96" y="23"/>
                    </a:cubicBezTo>
                    <a:cubicBezTo>
                      <a:pt x="97" y="23"/>
                      <a:pt x="98" y="23"/>
                      <a:pt x="98" y="23"/>
                    </a:cubicBezTo>
                    <a:cubicBezTo>
                      <a:pt x="99" y="23"/>
                      <a:pt x="99" y="23"/>
                      <a:pt x="99" y="24"/>
                    </a:cubicBezTo>
                    <a:cubicBezTo>
                      <a:pt x="100" y="24"/>
                      <a:pt x="100" y="25"/>
                      <a:pt x="100" y="25"/>
                    </a:cubicBezTo>
                    <a:cubicBezTo>
                      <a:pt x="101" y="26"/>
                      <a:pt x="101" y="26"/>
                      <a:pt x="101" y="26"/>
                    </a:cubicBezTo>
                    <a:cubicBezTo>
                      <a:pt x="102" y="28"/>
                      <a:pt x="104" y="33"/>
                      <a:pt x="110" y="32"/>
                    </a:cubicBezTo>
                    <a:cubicBezTo>
                      <a:pt x="110" y="32"/>
                      <a:pt x="110" y="33"/>
                      <a:pt x="110" y="33"/>
                    </a:cubicBezTo>
                    <a:cubicBezTo>
                      <a:pt x="110" y="37"/>
                      <a:pt x="113" y="40"/>
                      <a:pt x="115" y="42"/>
                    </a:cubicBezTo>
                    <a:cubicBezTo>
                      <a:pt x="117" y="43"/>
                      <a:pt x="118" y="46"/>
                      <a:pt x="118" y="48"/>
                    </a:cubicBezTo>
                    <a:cubicBezTo>
                      <a:pt x="118" y="48"/>
                      <a:pt x="118" y="49"/>
                      <a:pt x="118" y="49"/>
                    </a:cubicBezTo>
                    <a:cubicBezTo>
                      <a:pt x="118" y="51"/>
                      <a:pt x="117" y="55"/>
                      <a:pt x="120" y="59"/>
                    </a:cubicBezTo>
                    <a:cubicBezTo>
                      <a:pt x="121" y="59"/>
                      <a:pt x="121" y="60"/>
                      <a:pt x="121" y="60"/>
                    </a:cubicBezTo>
                    <a:cubicBezTo>
                      <a:pt x="121" y="60"/>
                      <a:pt x="121" y="60"/>
                      <a:pt x="121" y="60"/>
                    </a:cubicBezTo>
                    <a:cubicBezTo>
                      <a:pt x="116" y="66"/>
                      <a:pt x="117" y="70"/>
                      <a:pt x="119" y="7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7" name="Freeform 431"/>
              <p:cNvSpPr>
                <a:spLocks noEditPoints="1"/>
              </p:cNvSpPr>
              <p:nvPr/>
            </p:nvSpPr>
            <p:spPr bwMode="auto">
              <a:xfrm>
                <a:off x="9547225" y="3155950"/>
                <a:ext cx="515938" cy="588963"/>
              </a:xfrm>
              <a:custGeom>
                <a:avLst/>
                <a:gdLst>
                  <a:gd name="T0" fmla="*/ 204 w 209"/>
                  <a:gd name="T1" fmla="*/ 59 h 239"/>
                  <a:gd name="T2" fmla="*/ 119 w 209"/>
                  <a:gd name="T3" fmla="*/ 0 h 239"/>
                  <a:gd name="T4" fmla="*/ 116 w 209"/>
                  <a:gd name="T5" fmla="*/ 0 h 239"/>
                  <a:gd name="T6" fmla="*/ 24 w 209"/>
                  <a:gd name="T7" fmla="*/ 71 h 239"/>
                  <a:gd name="T8" fmla="*/ 9 w 209"/>
                  <a:gd name="T9" fmla="*/ 113 h 239"/>
                  <a:gd name="T10" fmla="*/ 3 w 209"/>
                  <a:gd name="T11" fmla="*/ 129 h 239"/>
                  <a:gd name="T12" fmla="*/ 19 w 209"/>
                  <a:gd name="T13" fmla="*/ 136 h 239"/>
                  <a:gd name="T14" fmla="*/ 18 w 209"/>
                  <a:gd name="T15" fmla="*/ 139 h 239"/>
                  <a:gd name="T16" fmla="*/ 17 w 209"/>
                  <a:gd name="T17" fmla="*/ 145 h 239"/>
                  <a:gd name="T18" fmla="*/ 21 w 209"/>
                  <a:gd name="T19" fmla="*/ 153 h 239"/>
                  <a:gd name="T20" fmla="*/ 24 w 209"/>
                  <a:gd name="T21" fmla="*/ 165 h 239"/>
                  <a:gd name="T22" fmla="*/ 24 w 209"/>
                  <a:gd name="T23" fmla="*/ 173 h 239"/>
                  <a:gd name="T24" fmla="*/ 53 w 209"/>
                  <a:gd name="T25" fmla="*/ 195 h 239"/>
                  <a:gd name="T26" fmla="*/ 54 w 209"/>
                  <a:gd name="T27" fmla="*/ 194 h 239"/>
                  <a:gd name="T28" fmla="*/ 62 w 209"/>
                  <a:gd name="T29" fmla="*/ 194 h 239"/>
                  <a:gd name="T30" fmla="*/ 67 w 209"/>
                  <a:gd name="T31" fmla="*/ 195 h 239"/>
                  <a:gd name="T32" fmla="*/ 71 w 209"/>
                  <a:gd name="T33" fmla="*/ 200 h 239"/>
                  <a:gd name="T34" fmla="*/ 77 w 209"/>
                  <a:gd name="T35" fmla="*/ 219 h 239"/>
                  <a:gd name="T36" fmla="*/ 79 w 209"/>
                  <a:gd name="T37" fmla="*/ 234 h 239"/>
                  <a:gd name="T38" fmla="*/ 80 w 209"/>
                  <a:gd name="T39" fmla="*/ 236 h 239"/>
                  <a:gd name="T40" fmla="*/ 84 w 209"/>
                  <a:gd name="T41" fmla="*/ 239 h 239"/>
                  <a:gd name="T42" fmla="*/ 85 w 209"/>
                  <a:gd name="T43" fmla="*/ 239 h 239"/>
                  <a:gd name="T44" fmla="*/ 168 w 209"/>
                  <a:gd name="T45" fmla="*/ 214 h 239"/>
                  <a:gd name="T46" fmla="*/ 172 w 209"/>
                  <a:gd name="T47" fmla="*/ 209 h 239"/>
                  <a:gd name="T48" fmla="*/ 184 w 209"/>
                  <a:gd name="T49" fmla="*/ 144 h 239"/>
                  <a:gd name="T50" fmla="*/ 192 w 209"/>
                  <a:gd name="T51" fmla="*/ 129 h 239"/>
                  <a:gd name="T52" fmla="*/ 204 w 209"/>
                  <a:gd name="T53" fmla="*/ 59 h 239"/>
                  <a:gd name="T54" fmla="*/ 184 w 209"/>
                  <a:gd name="T55" fmla="*/ 125 h 239"/>
                  <a:gd name="T56" fmla="*/ 175 w 209"/>
                  <a:gd name="T57" fmla="*/ 140 h 239"/>
                  <a:gd name="T58" fmla="*/ 161 w 209"/>
                  <a:gd name="T59" fmla="*/ 206 h 239"/>
                  <a:gd name="T60" fmla="*/ 87 w 209"/>
                  <a:gd name="T61" fmla="*/ 228 h 239"/>
                  <a:gd name="T62" fmla="*/ 87 w 209"/>
                  <a:gd name="T63" fmla="*/ 219 h 239"/>
                  <a:gd name="T64" fmla="*/ 78 w 209"/>
                  <a:gd name="T65" fmla="*/ 194 h 239"/>
                  <a:gd name="T66" fmla="*/ 74 w 209"/>
                  <a:gd name="T67" fmla="*/ 189 h 239"/>
                  <a:gd name="T68" fmla="*/ 62 w 209"/>
                  <a:gd name="T69" fmla="*/ 184 h 239"/>
                  <a:gd name="T70" fmla="*/ 52 w 209"/>
                  <a:gd name="T71" fmla="*/ 185 h 239"/>
                  <a:gd name="T72" fmla="*/ 51 w 209"/>
                  <a:gd name="T73" fmla="*/ 185 h 239"/>
                  <a:gd name="T74" fmla="*/ 34 w 209"/>
                  <a:gd name="T75" fmla="*/ 173 h 239"/>
                  <a:gd name="T76" fmla="*/ 31 w 209"/>
                  <a:gd name="T77" fmla="*/ 158 h 239"/>
                  <a:gd name="T78" fmla="*/ 31 w 209"/>
                  <a:gd name="T79" fmla="*/ 155 h 239"/>
                  <a:gd name="T80" fmla="*/ 32 w 209"/>
                  <a:gd name="T81" fmla="*/ 154 h 239"/>
                  <a:gd name="T82" fmla="*/ 32 w 209"/>
                  <a:gd name="T83" fmla="*/ 149 h 239"/>
                  <a:gd name="T84" fmla="*/ 29 w 209"/>
                  <a:gd name="T85" fmla="*/ 147 h 239"/>
                  <a:gd name="T86" fmla="*/ 27 w 209"/>
                  <a:gd name="T87" fmla="*/ 145 h 239"/>
                  <a:gd name="T88" fmla="*/ 27 w 209"/>
                  <a:gd name="T89" fmla="*/ 142 h 239"/>
                  <a:gd name="T90" fmla="*/ 29 w 209"/>
                  <a:gd name="T91" fmla="*/ 132 h 239"/>
                  <a:gd name="T92" fmla="*/ 25 w 209"/>
                  <a:gd name="T93" fmla="*/ 127 h 239"/>
                  <a:gd name="T94" fmla="*/ 19 w 209"/>
                  <a:gd name="T95" fmla="*/ 126 h 239"/>
                  <a:gd name="T96" fmla="*/ 12 w 209"/>
                  <a:gd name="T97" fmla="*/ 125 h 239"/>
                  <a:gd name="T98" fmla="*/ 16 w 209"/>
                  <a:gd name="T99" fmla="*/ 120 h 239"/>
                  <a:gd name="T100" fmla="*/ 33 w 209"/>
                  <a:gd name="T101" fmla="*/ 72 h 239"/>
                  <a:gd name="T102" fmla="*/ 116 w 209"/>
                  <a:gd name="T103" fmla="*/ 9 h 239"/>
                  <a:gd name="T104" fmla="*/ 119 w 209"/>
                  <a:gd name="T105" fmla="*/ 10 h 239"/>
                  <a:gd name="T106" fmla="*/ 194 w 209"/>
                  <a:gd name="T107" fmla="*/ 61 h 239"/>
                  <a:gd name="T108" fmla="*/ 184 w 209"/>
                  <a:gd name="T109" fmla="*/ 125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09" h="239">
                    <a:moveTo>
                      <a:pt x="204" y="59"/>
                    </a:moveTo>
                    <a:cubicBezTo>
                      <a:pt x="197" y="11"/>
                      <a:pt x="131" y="0"/>
                      <a:pt x="119" y="0"/>
                    </a:cubicBezTo>
                    <a:cubicBezTo>
                      <a:pt x="116" y="0"/>
                      <a:pt x="116" y="0"/>
                      <a:pt x="116" y="0"/>
                    </a:cubicBezTo>
                    <a:cubicBezTo>
                      <a:pt x="36" y="0"/>
                      <a:pt x="25" y="55"/>
                      <a:pt x="24" y="71"/>
                    </a:cubicBezTo>
                    <a:cubicBezTo>
                      <a:pt x="22" y="83"/>
                      <a:pt x="17" y="105"/>
                      <a:pt x="9" y="113"/>
                    </a:cubicBezTo>
                    <a:cubicBezTo>
                      <a:pt x="7" y="115"/>
                      <a:pt x="0" y="121"/>
                      <a:pt x="3" y="129"/>
                    </a:cubicBezTo>
                    <a:cubicBezTo>
                      <a:pt x="6" y="136"/>
                      <a:pt x="14" y="136"/>
                      <a:pt x="19" y="136"/>
                    </a:cubicBezTo>
                    <a:cubicBezTo>
                      <a:pt x="18" y="137"/>
                      <a:pt x="18" y="138"/>
                      <a:pt x="18" y="139"/>
                    </a:cubicBezTo>
                    <a:cubicBezTo>
                      <a:pt x="17" y="141"/>
                      <a:pt x="17" y="142"/>
                      <a:pt x="17" y="145"/>
                    </a:cubicBezTo>
                    <a:cubicBezTo>
                      <a:pt x="17" y="148"/>
                      <a:pt x="18" y="151"/>
                      <a:pt x="21" y="153"/>
                    </a:cubicBezTo>
                    <a:cubicBezTo>
                      <a:pt x="19" y="157"/>
                      <a:pt x="20" y="162"/>
                      <a:pt x="24" y="165"/>
                    </a:cubicBezTo>
                    <a:cubicBezTo>
                      <a:pt x="24" y="166"/>
                      <a:pt x="24" y="167"/>
                      <a:pt x="24" y="173"/>
                    </a:cubicBezTo>
                    <a:cubicBezTo>
                      <a:pt x="24" y="189"/>
                      <a:pt x="40" y="197"/>
                      <a:pt x="53" y="195"/>
                    </a:cubicBezTo>
                    <a:cubicBezTo>
                      <a:pt x="54" y="194"/>
                      <a:pt x="54" y="194"/>
                      <a:pt x="54" y="194"/>
                    </a:cubicBezTo>
                    <a:cubicBezTo>
                      <a:pt x="56" y="194"/>
                      <a:pt x="59" y="194"/>
                      <a:pt x="62" y="194"/>
                    </a:cubicBezTo>
                    <a:cubicBezTo>
                      <a:pt x="65" y="194"/>
                      <a:pt x="66" y="194"/>
                      <a:pt x="67" y="195"/>
                    </a:cubicBezTo>
                    <a:cubicBezTo>
                      <a:pt x="68" y="197"/>
                      <a:pt x="70" y="199"/>
                      <a:pt x="71" y="200"/>
                    </a:cubicBezTo>
                    <a:cubicBezTo>
                      <a:pt x="75" y="205"/>
                      <a:pt x="77" y="207"/>
                      <a:pt x="77" y="219"/>
                    </a:cubicBezTo>
                    <a:cubicBezTo>
                      <a:pt x="77" y="229"/>
                      <a:pt x="78" y="233"/>
                      <a:pt x="79" y="234"/>
                    </a:cubicBezTo>
                    <a:cubicBezTo>
                      <a:pt x="80" y="236"/>
                      <a:pt x="80" y="236"/>
                      <a:pt x="80" y="236"/>
                    </a:cubicBezTo>
                    <a:cubicBezTo>
                      <a:pt x="80" y="238"/>
                      <a:pt x="82" y="239"/>
                      <a:pt x="84" y="239"/>
                    </a:cubicBezTo>
                    <a:cubicBezTo>
                      <a:pt x="85" y="239"/>
                      <a:pt x="85" y="239"/>
                      <a:pt x="85" y="239"/>
                    </a:cubicBezTo>
                    <a:cubicBezTo>
                      <a:pt x="168" y="214"/>
                      <a:pt x="168" y="214"/>
                      <a:pt x="168" y="214"/>
                    </a:cubicBezTo>
                    <a:cubicBezTo>
                      <a:pt x="170" y="214"/>
                      <a:pt x="172" y="211"/>
                      <a:pt x="172" y="209"/>
                    </a:cubicBezTo>
                    <a:cubicBezTo>
                      <a:pt x="170" y="193"/>
                      <a:pt x="171" y="167"/>
                      <a:pt x="184" y="144"/>
                    </a:cubicBezTo>
                    <a:cubicBezTo>
                      <a:pt x="187" y="139"/>
                      <a:pt x="190" y="134"/>
                      <a:pt x="192" y="129"/>
                    </a:cubicBezTo>
                    <a:cubicBezTo>
                      <a:pt x="207" y="104"/>
                      <a:pt x="209" y="100"/>
                      <a:pt x="204" y="59"/>
                    </a:cubicBezTo>
                    <a:close/>
                    <a:moveTo>
                      <a:pt x="184" y="125"/>
                    </a:moveTo>
                    <a:cubicBezTo>
                      <a:pt x="181" y="129"/>
                      <a:pt x="178" y="134"/>
                      <a:pt x="175" y="140"/>
                    </a:cubicBezTo>
                    <a:cubicBezTo>
                      <a:pt x="163" y="162"/>
                      <a:pt x="160" y="188"/>
                      <a:pt x="161" y="206"/>
                    </a:cubicBezTo>
                    <a:cubicBezTo>
                      <a:pt x="87" y="228"/>
                      <a:pt x="87" y="228"/>
                      <a:pt x="87" y="228"/>
                    </a:cubicBezTo>
                    <a:cubicBezTo>
                      <a:pt x="87" y="226"/>
                      <a:pt x="87" y="223"/>
                      <a:pt x="87" y="219"/>
                    </a:cubicBezTo>
                    <a:cubicBezTo>
                      <a:pt x="87" y="204"/>
                      <a:pt x="83" y="200"/>
                      <a:pt x="78" y="194"/>
                    </a:cubicBezTo>
                    <a:cubicBezTo>
                      <a:pt x="77" y="192"/>
                      <a:pt x="76" y="191"/>
                      <a:pt x="74" y="189"/>
                    </a:cubicBezTo>
                    <a:cubicBezTo>
                      <a:pt x="71" y="184"/>
                      <a:pt x="65" y="184"/>
                      <a:pt x="62" y="184"/>
                    </a:cubicBezTo>
                    <a:cubicBezTo>
                      <a:pt x="58" y="184"/>
                      <a:pt x="55" y="184"/>
                      <a:pt x="52" y="185"/>
                    </a:cubicBezTo>
                    <a:cubicBezTo>
                      <a:pt x="51" y="185"/>
                      <a:pt x="51" y="185"/>
                      <a:pt x="51" y="185"/>
                    </a:cubicBezTo>
                    <a:cubicBezTo>
                      <a:pt x="44" y="186"/>
                      <a:pt x="34" y="182"/>
                      <a:pt x="34" y="173"/>
                    </a:cubicBezTo>
                    <a:cubicBezTo>
                      <a:pt x="34" y="164"/>
                      <a:pt x="34" y="161"/>
                      <a:pt x="31" y="158"/>
                    </a:cubicBezTo>
                    <a:cubicBezTo>
                      <a:pt x="30" y="157"/>
                      <a:pt x="29" y="157"/>
                      <a:pt x="31" y="155"/>
                    </a:cubicBezTo>
                    <a:cubicBezTo>
                      <a:pt x="31" y="154"/>
                      <a:pt x="32" y="154"/>
                      <a:pt x="32" y="154"/>
                    </a:cubicBezTo>
                    <a:cubicBezTo>
                      <a:pt x="33" y="152"/>
                      <a:pt x="33" y="151"/>
                      <a:pt x="32" y="149"/>
                    </a:cubicBezTo>
                    <a:cubicBezTo>
                      <a:pt x="31" y="148"/>
                      <a:pt x="30" y="147"/>
                      <a:pt x="29" y="147"/>
                    </a:cubicBezTo>
                    <a:cubicBezTo>
                      <a:pt x="27" y="146"/>
                      <a:pt x="27" y="145"/>
                      <a:pt x="27" y="145"/>
                    </a:cubicBezTo>
                    <a:cubicBezTo>
                      <a:pt x="27" y="144"/>
                      <a:pt x="27" y="143"/>
                      <a:pt x="27" y="142"/>
                    </a:cubicBezTo>
                    <a:cubicBezTo>
                      <a:pt x="28" y="140"/>
                      <a:pt x="28" y="137"/>
                      <a:pt x="29" y="132"/>
                    </a:cubicBezTo>
                    <a:cubicBezTo>
                      <a:pt x="29" y="130"/>
                      <a:pt x="28" y="127"/>
                      <a:pt x="25" y="127"/>
                    </a:cubicBezTo>
                    <a:cubicBezTo>
                      <a:pt x="23" y="126"/>
                      <a:pt x="21" y="126"/>
                      <a:pt x="19" y="126"/>
                    </a:cubicBezTo>
                    <a:cubicBezTo>
                      <a:pt x="16" y="126"/>
                      <a:pt x="13" y="126"/>
                      <a:pt x="12" y="125"/>
                    </a:cubicBezTo>
                    <a:cubicBezTo>
                      <a:pt x="12" y="124"/>
                      <a:pt x="13" y="122"/>
                      <a:pt x="16" y="120"/>
                    </a:cubicBezTo>
                    <a:cubicBezTo>
                      <a:pt x="29" y="106"/>
                      <a:pt x="33" y="73"/>
                      <a:pt x="33" y="72"/>
                    </a:cubicBezTo>
                    <a:cubicBezTo>
                      <a:pt x="38" y="14"/>
                      <a:pt x="97" y="9"/>
                      <a:pt x="116" y="9"/>
                    </a:cubicBezTo>
                    <a:cubicBezTo>
                      <a:pt x="119" y="10"/>
                      <a:pt x="119" y="10"/>
                      <a:pt x="119" y="10"/>
                    </a:cubicBezTo>
                    <a:cubicBezTo>
                      <a:pt x="128" y="10"/>
                      <a:pt x="188" y="19"/>
                      <a:pt x="194" y="61"/>
                    </a:cubicBezTo>
                    <a:cubicBezTo>
                      <a:pt x="199" y="98"/>
                      <a:pt x="198" y="101"/>
                      <a:pt x="184" y="12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26" name="Group 36"/>
            <p:cNvGrpSpPr/>
            <p:nvPr/>
          </p:nvGrpSpPr>
          <p:grpSpPr>
            <a:xfrm>
              <a:off x="6706764" y="670455"/>
              <a:ext cx="553989" cy="493579"/>
              <a:chOff x="-3728641" y="3014910"/>
              <a:chExt cx="560388" cy="530225"/>
            </a:xfrm>
            <a:solidFill>
              <a:schemeClr val="tx1"/>
            </a:solidFill>
          </p:grpSpPr>
          <p:sp>
            <p:nvSpPr>
              <p:cNvPr id="30" name="Freeform 394"/>
              <p:cNvSpPr>
                <a:spLocks/>
              </p:cNvSpPr>
              <p:nvPr/>
            </p:nvSpPr>
            <p:spPr bwMode="auto">
              <a:xfrm>
                <a:off x="-3728641" y="3014910"/>
                <a:ext cx="352425" cy="473075"/>
              </a:xfrm>
              <a:custGeom>
                <a:avLst/>
                <a:gdLst>
                  <a:gd name="T0" fmla="*/ 117 w 153"/>
                  <a:gd name="T1" fmla="*/ 196 h 205"/>
                  <a:gd name="T2" fmla="*/ 12 w 153"/>
                  <a:gd name="T3" fmla="*/ 196 h 205"/>
                  <a:gd name="T4" fmla="*/ 10 w 153"/>
                  <a:gd name="T5" fmla="*/ 194 h 205"/>
                  <a:gd name="T6" fmla="*/ 10 w 153"/>
                  <a:gd name="T7" fmla="*/ 169 h 205"/>
                  <a:gd name="T8" fmla="*/ 11 w 153"/>
                  <a:gd name="T9" fmla="*/ 167 h 205"/>
                  <a:gd name="T10" fmla="*/ 84 w 153"/>
                  <a:gd name="T11" fmla="*/ 127 h 205"/>
                  <a:gd name="T12" fmla="*/ 84 w 153"/>
                  <a:gd name="T13" fmla="*/ 126 h 205"/>
                  <a:gd name="T14" fmla="*/ 84 w 153"/>
                  <a:gd name="T15" fmla="*/ 116 h 205"/>
                  <a:gd name="T16" fmla="*/ 82 w 153"/>
                  <a:gd name="T17" fmla="*/ 112 h 205"/>
                  <a:gd name="T18" fmla="*/ 69 w 153"/>
                  <a:gd name="T19" fmla="*/ 88 h 205"/>
                  <a:gd name="T20" fmla="*/ 67 w 153"/>
                  <a:gd name="T21" fmla="*/ 85 h 205"/>
                  <a:gd name="T22" fmla="*/ 62 w 153"/>
                  <a:gd name="T23" fmla="*/ 76 h 205"/>
                  <a:gd name="T24" fmla="*/ 65 w 153"/>
                  <a:gd name="T25" fmla="*/ 69 h 205"/>
                  <a:gd name="T26" fmla="*/ 66 w 153"/>
                  <a:gd name="T27" fmla="*/ 66 h 205"/>
                  <a:gd name="T28" fmla="*/ 66 w 153"/>
                  <a:gd name="T29" fmla="*/ 44 h 205"/>
                  <a:gd name="T30" fmla="*/ 103 w 153"/>
                  <a:gd name="T31" fmla="*/ 10 h 205"/>
                  <a:gd name="T32" fmla="*/ 140 w 153"/>
                  <a:gd name="T33" fmla="*/ 44 h 205"/>
                  <a:gd name="T34" fmla="*/ 140 w 153"/>
                  <a:gd name="T35" fmla="*/ 66 h 205"/>
                  <a:gd name="T36" fmla="*/ 141 w 153"/>
                  <a:gd name="T37" fmla="*/ 69 h 205"/>
                  <a:gd name="T38" fmla="*/ 143 w 153"/>
                  <a:gd name="T39" fmla="*/ 76 h 205"/>
                  <a:gd name="T40" fmla="*/ 139 w 153"/>
                  <a:gd name="T41" fmla="*/ 85 h 205"/>
                  <a:gd name="T42" fmla="*/ 137 w 153"/>
                  <a:gd name="T43" fmla="*/ 88 h 205"/>
                  <a:gd name="T44" fmla="*/ 123 w 153"/>
                  <a:gd name="T45" fmla="*/ 112 h 205"/>
                  <a:gd name="T46" fmla="*/ 122 w 153"/>
                  <a:gd name="T47" fmla="*/ 116 h 205"/>
                  <a:gd name="T48" fmla="*/ 122 w 153"/>
                  <a:gd name="T49" fmla="*/ 126 h 205"/>
                  <a:gd name="T50" fmla="*/ 127 w 153"/>
                  <a:gd name="T51" fmla="*/ 131 h 205"/>
                  <a:gd name="T52" fmla="*/ 132 w 153"/>
                  <a:gd name="T53" fmla="*/ 126 h 205"/>
                  <a:gd name="T54" fmla="*/ 132 w 153"/>
                  <a:gd name="T55" fmla="*/ 118 h 205"/>
                  <a:gd name="T56" fmla="*/ 146 w 153"/>
                  <a:gd name="T57" fmla="*/ 92 h 205"/>
                  <a:gd name="T58" fmla="*/ 153 w 153"/>
                  <a:gd name="T59" fmla="*/ 76 h 205"/>
                  <a:gd name="T60" fmla="*/ 149 w 153"/>
                  <a:gd name="T61" fmla="*/ 64 h 205"/>
                  <a:gd name="T62" fmla="*/ 149 w 153"/>
                  <a:gd name="T63" fmla="*/ 44 h 205"/>
                  <a:gd name="T64" fmla="*/ 103 w 153"/>
                  <a:gd name="T65" fmla="*/ 0 h 205"/>
                  <a:gd name="T66" fmla="*/ 56 w 153"/>
                  <a:gd name="T67" fmla="*/ 44 h 205"/>
                  <a:gd name="T68" fmla="*/ 56 w 153"/>
                  <a:gd name="T69" fmla="*/ 64 h 205"/>
                  <a:gd name="T70" fmla="*/ 53 w 153"/>
                  <a:gd name="T71" fmla="*/ 76 h 205"/>
                  <a:gd name="T72" fmla="*/ 60 w 153"/>
                  <a:gd name="T73" fmla="*/ 92 h 205"/>
                  <a:gd name="T74" fmla="*/ 74 w 153"/>
                  <a:gd name="T75" fmla="*/ 118 h 205"/>
                  <a:gd name="T76" fmla="*/ 74 w 153"/>
                  <a:gd name="T77" fmla="*/ 125 h 205"/>
                  <a:gd name="T78" fmla="*/ 8 w 153"/>
                  <a:gd name="T79" fmla="*/ 158 h 205"/>
                  <a:gd name="T80" fmla="*/ 0 w 153"/>
                  <a:gd name="T81" fmla="*/ 169 h 205"/>
                  <a:gd name="T82" fmla="*/ 0 w 153"/>
                  <a:gd name="T83" fmla="*/ 194 h 205"/>
                  <a:gd name="T84" fmla="*/ 12 w 153"/>
                  <a:gd name="T85" fmla="*/ 205 h 205"/>
                  <a:gd name="T86" fmla="*/ 117 w 153"/>
                  <a:gd name="T87" fmla="*/ 205 h 205"/>
                  <a:gd name="T88" fmla="*/ 122 w 153"/>
                  <a:gd name="T89" fmla="*/ 201 h 205"/>
                  <a:gd name="T90" fmla="*/ 117 w 153"/>
                  <a:gd name="T91" fmla="*/ 196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53" h="205">
                    <a:moveTo>
                      <a:pt x="117" y="196"/>
                    </a:moveTo>
                    <a:cubicBezTo>
                      <a:pt x="12" y="196"/>
                      <a:pt x="12" y="196"/>
                      <a:pt x="12" y="196"/>
                    </a:cubicBezTo>
                    <a:cubicBezTo>
                      <a:pt x="11" y="196"/>
                      <a:pt x="10" y="195"/>
                      <a:pt x="10" y="194"/>
                    </a:cubicBezTo>
                    <a:cubicBezTo>
                      <a:pt x="10" y="169"/>
                      <a:pt x="10" y="169"/>
                      <a:pt x="10" y="169"/>
                    </a:cubicBezTo>
                    <a:cubicBezTo>
                      <a:pt x="10" y="168"/>
                      <a:pt x="11" y="167"/>
                      <a:pt x="11" y="167"/>
                    </a:cubicBezTo>
                    <a:cubicBezTo>
                      <a:pt x="71" y="144"/>
                      <a:pt x="82" y="134"/>
                      <a:pt x="84" y="127"/>
                    </a:cubicBezTo>
                    <a:cubicBezTo>
                      <a:pt x="84" y="127"/>
                      <a:pt x="84" y="126"/>
                      <a:pt x="84" y="126"/>
                    </a:cubicBezTo>
                    <a:cubicBezTo>
                      <a:pt x="84" y="116"/>
                      <a:pt x="84" y="116"/>
                      <a:pt x="84" y="116"/>
                    </a:cubicBezTo>
                    <a:cubicBezTo>
                      <a:pt x="84" y="114"/>
                      <a:pt x="83" y="113"/>
                      <a:pt x="82" y="112"/>
                    </a:cubicBezTo>
                    <a:cubicBezTo>
                      <a:pt x="76" y="106"/>
                      <a:pt x="72" y="98"/>
                      <a:pt x="69" y="88"/>
                    </a:cubicBezTo>
                    <a:cubicBezTo>
                      <a:pt x="69" y="86"/>
                      <a:pt x="68" y="86"/>
                      <a:pt x="67" y="85"/>
                    </a:cubicBezTo>
                    <a:cubicBezTo>
                      <a:pt x="64" y="83"/>
                      <a:pt x="62" y="79"/>
                      <a:pt x="62" y="76"/>
                    </a:cubicBezTo>
                    <a:cubicBezTo>
                      <a:pt x="62" y="73"/>
                      <a:pt x="64" y="70"/>
                      <a:pt x="65" y="69"/>
                    </a:cubicBezTo>
                    <a:cubicBezTo>
                      <a:pt x="66" y="68"/>
                      <a:pt x="66" y="67"/>
                      <a:pt x="66" y="66"/>
                    </a:cubicBezTo>
                    <a:cubicBezTo>
                      <a:pt x="66" y="44"/>
                      <a:pt x="66" y="44"/>
                      <a:pt x="66" y="44"/>
                    </a:cubicBezTo>
                    <a:cubicBezTo>
                      <a:pt x="66" y="22"/>
                      <a:pt x="79" y="10"/>
                      <a:pt x="103" y="10"/>
                    </a:cubicBezTo>
                    <a:cubicBezTo>
                      <a:pt x="127" y="10"/>
                      <a:pt x="140" y="22"/>
                      <a:pt x="140" y="44"/>
                    </a:cubicBezTo>
                    <a:cubicBezTo>
                      <a:pt x="140" y="66"/>
                      <a:pt x="140" y="66"/>
                      <a:pt x="140" y="66"/>
                    </a:cubicBezTo>
                    <a:cubicBezTo>
                      <a:pt x="140" y="67"/>
                      <a:pt x="140" y="68"/>
                      <a:pt x="141" y="69"/>
                    </a:cubicBezTo>
                    <a:cubicBezTo>
                      <a:pt x="142" y="70"/>
                      <a:pt x="143" y="73"/>
                      <a:pt x="143" y="76"/>
                    </a:cubicBezTo>
                    <a:cubicBezTo>
                      <a:pt x="143" y="79"/>
                      <a:pt x="142" y="83"/>
                      <a:pt x="139" y="85"/>
                    </a:cubicBezTo>
                    <a:cubicBezTo>
                      <a:pt x="138" y="86"/>
                      <a:pt x="137" y="86"/>
                      <a:pt x="137" y="88"/>
                    </a:cubicBezTo>
                    <a:cubicBezTo>
                      <a:pt x="134" y="98"/>
                      <a:pt x="129" y="106"/>
                      <a:pt x="123" y="112"/>
                    </a:cubicBezTo>
                    <a:cubicBezTo>
                      <a:pt x="122" y="113"/>
                      <a:pt x="122" y="114"/>
                      <a:pt x="122" y="116"/>
                    </a:cubicBezTo>
                    <a:cubicBezTo>
                      <a:pt x="122" y="126"/>
                      <a:pt x="122" y="126"/>
                      <a:pt x="122" y="126"/>
                    </a:cubicBezTo>
                    <a:cubicBezTo>
                      <a:pt x="122" y="128"/>
                      <a:pt x="124" y="131"/>
                      <a:pt x="127" y="131"/>
                    </a:cubicBezTo>
                    <a:cubicBezTo>
                      <a:pt x="129" y="131"/>
                      <a:pt x="132" y="128"/>
                      <a:pt x="132" y="126"/>
                    </a:cubicBezTo>
                    <a:cubicBezTo>
                      <a:pt x="132" y="118"/>
                      <a:pt x="132" y="118"/>
                      <a:pt x="132" y="118"/>
                    </a:cubicBezTo>
                    <a:cubicBezTo>
                      <a:pt x="138" y="111"/>
                      <a:pt x="143" y="102"/>
                      <a:pt x="146" y="92"/>
                    </a:cubicBezTo>
                    <a:cubicBezTo>
                      <a:pt x="150" y="88"/>
                      <a:pt x="153" y="82"/>
                      <a:pt x="153" y="76"/>
                    </a:cubicBezTo>
                    <a:cubicBezTo>
                      <a:pt x="153" y="72"/>
                      <a:pt x="152" y="68"/>
                      <a:pt x="149" y="64"/>
                    </a:cubicBezTo>
                    <a:cubicBezTo>
                      <a:pt x="149" y="44"/>
                      <a:pt x="149" y="44"/>
                      <a:pt x="149" y="44"/>
                    </a:cubicBezTo>
                    <a:cubicBezTo>
                      <a:pt x="149" y="16"/>
                      <a:pt x="132" y="0"/>
                      <a:pt x="103" y="0"/>
                    </a:cubicBezTo>
                    <a:cubicBezTo>
                      <a:pt x="74" y="0"/>
                      <a:pt x="56" y="16"/>
                      <a:pt x="56" y="44"/>
                    </a:cubicBezTo>
                    <a:cubicBezTo>
                      <a:pt x="56" y="64"/>
                      <a:pt x="56" y="64"/>
                      <a:pt x="56" y="64"/>
                    </a:cubicBezTo>
                    <a:cubicBezTo>
                      <a:pt x="54" y="68"/>
                      <a:pt x="53" y="72"/>
                      <a:pt x="53" y="76"/>
                    </a:cubicBezTo>
                    <a:cubicBezTo>
                      <a:pt x="53" y="82"/>
                      <a:pt x="55" y="88"/>
                      <a:pt x="60" y="92"/>
                    </a:cubicBezTo>
                    <a:cubicBezTo>
                      <a:pt x="63" y="102"/>
                      <a:pt x="68" y="111"/>
                      <a:pt x="74" y="118"/>
                    </a:cubicBezTo>
                    <a:cubicBezTo>
                      <a:pt x="74" y="125"/>
                      <a:pt x="74" y="125"/>
                      <a:pt x="74" y="125"/>
                    </a:cubicBezTo>
                    <a:cubicBezTo>
                      <a:pt x="72" y="127"/>
                      <a:pt x="63" y="136"/>
                      <a:pt x="8" y="158"/>
                    </a:cubicBezTo>
                    <a:cubicBezTo>
                      <a:pt x="3" y="159"/>
                      <a:pt x="0" y="164"/>
                      <a:pt x="0" y="169"/>
                    </a:cubicBezTo>
                    <a:cubicBezTo>
                      <a:pt x="0" y="194"/>
                      <a:pt x="0" y="194"/>
                      <a:pt x="0" y="194"/>
                    </a:cubicBezTo>
                    <a:cubicBezTo>
                      <a:pt x="0" y="200"/>
                      <a:pt x="6" y="205"/>
                      <a:pt x="12" y="205"/>
                    </a:cubicBezTo>
                    <a:cubicBezTo>
                      <a:pt x="117" y="205"/>
                      <a:pt x="117" y="205"/>
                      <a:pt x="117" y="205"/>
                    </a:cubicBezTo>
                    <a:cubicBezTo>
                      <a:pt x="120" y="205"/>
                      <a:pt x="122" y="203"/>
                      <a:pt x="122" y="201"/>
                    </a:cubicBezTo>
                    <a:cubicBezTo>
                      <a:pt x="122" y="198"/>
                      <a:pt x="120" y="196"/>
                      <a:pt x="117" y="19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1" name="Freeform 395"/>
              <p:cNvSpPr>
                <a:spLocks noEditPoints="1"/>
              </p:cNvSpPr>
              <p:nvPr/>
            </p:nvSpPr>
            <p:spPr bwMode="auto">
              <a:xfrm>
                <a:off x="-3446066" y="3267322"/>
                <a:ext cx="277813" cy="277813"/>
              </a:xfrm>
              <a:custGeom>
                <a:avLst/>
                <a:gdLst>
                  <a:gd name="T0" fmla="*/ 60 w 120"/>
                  <a:gd name="T1" fmla="*/ 0 h 120"/>
                  <a:gd name="T2" fmla="*/ 0 w 120"/>
                  <a:gd name="T3" fmla="*/ 60 h 120"/>
                  <a:gd name="T4" fmla="*/ 60 w 120"/>
                  <a:gd name="T5" fmla="*/ 120 h 120"/>
                  <a:gd name="T6" fmla="*/ 120 w 120"/>
                  <a:gd name="T7" fmla="*/ 60 h 120"/>
                  <a:gd name="T8" fmla="*/ 60 w 120"/>
                  <a:gd name="T9" fmla="*/ 0 h 120"/>
                  <a:gd name="T10" fmla="*/ 60 w 120"/>
                  <a:gd name="T11" fmla="*/ 110 h 120"/>
                  <a:gd name="T12" fmla="*/ 10 w 120"/>
                  <a:gd name="T13" fmla="*/ 60 h 120"/>
                  <a:gd name="T14" fmla="*/ 60 w 120"/>
                  <a:gd name="T15" fmla="*/ 10 h 120"/>
                  <a:gd name="T16" fmla="*/ 110 w 120"/>
                  <a:gd name="T17" fmla="*/ 60 h 120"/>
                  <a:gd name="T18" fmla="*/ 60 w 120"/>
                  <a:gd name="T19" fmla="*/ 11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0" h="120">
                    <a:moveTo>
                      <a:pt x="60" y="0"/>
                    </a:moveTo>
                    <a:cubicBezTo>
                      <a:pt x="27" y="0"/>
                      <a:pt x="0" y="27"/>
                      <a:pt x="0" y="60"/>
                    </a:cubicBezTo>
                    <a:cubicBezTo>
                      <a:pt x="0" y="93"/>
                      <a:pt x="27" y="120"/>
                      <a:pt x="60" y="120"/>
                    </a:cubicBezTo>
                    <a:cubicBezTo>
                      <a:pt x="93" y="120"/>
                      <a:pt x="120" y="93"/>
                      <a:pt x="120" y="60"/>
                    </a:cubicBezTo>
                    <a:cubicBezTo>
                      <a:pt x="120" y="27"/>
                      <a:pt x="93" y="0"/>
                      <a:pt x="60" y="0"/>
                    </a:cubicBezTo>
                    <a:close/>
                    <a:moveTo>
                      <a:pt x="60" y="110"/>
                    </a:moveTo>
                    <a:cubicBezTo>
                      <a:pt x="33" y="110"/>
                      <a:pt x="10" y="88"/>
                      <a:pt x="10" y="60"/>
                    </a:cubicBezTo>
                    <a:cubicBezTo>
                      <a:pt x="10" y="33"/>
                      <a:pt x="33" y="10"/>
                      <a:pt x="60" y="10"/>
                    </a:cubicBezTo>
                    <a:cubicBezTo>
                      <a:pt x="88" y="10"/>
                      <a:pt x="110" y="33"/>
                      <a:pt x="110" y="60"/>
                    </a:cubicBezTo>
                    <a:cubicBezTo>
                      <a:pt x="110" y="88"/>
                      <a:pt x="88" y="110"/>
                      <a:pt x="60" y="1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2" name="Freeform 396"/>
              <p:cNvSpPr>
                <a:spLocks/>
              </p:cNvSpPr>
              <p:nvPr/>
            </p:nvSpPr>
            <p:spPr bwMode="auto">
              <a:xfrm>
                <a:off x="-3385742" y="3327647"/>
                <a:ext cx="161926" cy="161924"/>
              </a:xfrm>
              <a:custGeom>
                <a:avLst/>
                <a:gdLst>
                  <a:gd name="T0" fmla="*/ 65 w 70"/>
                  <a:gd name="T1" fmla="*/ 30 h 70"/>
                  <a:gd name="T2" fmla="*/ 40 w 70"/>
                  <a:gd name="T3" fmla="*/ 30 h 70"/>
                  <a:gd name="T4" fmla="*/ 40 w 70"/>
                  <a:gd name="T5" fmla="*/ 4 h 70"/>
                  <a:gd name="T6" fmla="*/ 35 w 70"/>
                  <a:gd name="T7" fmla="*/ 0 h 70"/>
                  <a:gd name="T8" fmla="*/ 30 w 70"/>
                  <a:gd name="T9" fmla="*/ 4 h 70"/>
                  <a:gd name="T10" fmla="*/ 30 w 70"/>
                  <a:gd name="T11" fmla="*/ 30 h 70"/>
                  <a:gd name="T12" fmla="*/ 5 w 70"/>
                  <a:gd name="T13" fmla="*/ 30 h 70"/>
                  <a:gd name="T14" fmla="*/ 0 w 70"/>
                  <a:gd name="T15" fmla="*/ 35 h 70"/>
                  <a:gd name="T16" fmla="*/ 5 w 70"/>
                  <a:gd name="T17" fmla="*/ 40 h 70"/>
                  <a:gd name="T18" fmla="*/ 30 w 70"/>
                  <a:gd name="T19" fmla="*/ 40 h 70"/>
                  <a:gd name="T20" fmla="*/ 30 w 70"/>
                  <a:gd name="T21" fmla="*/ 65 h 70"/>
                  <a:gd name="T22" fmla="*/ 35 w 70"/>
                  <a:gd name="T23" fmla="*/ 70 h 70"/>
                  <a:gd name="T24" fmla="*/ 40 w 70"/>
                  <a:gd name="T25" fmla="*/ 65 h 70"/>
                  <a:gd name="T26" fmla="*/ 40 w 70"/>
                  <a:gd name="T27" fmla="*/ 40 h 70"/>
                  <a:gd name="T28" fmla="*/ 65 w 70"/>
                  <a:gd name="T29" fmla="*/ 40 h 70"/>
                  <a:gd name="T30" fmla="*/ 70 w 70"/>
                  <a:gd name="T31" fmla="*/ 35 h 70"/>
                  <a:gd name="T32" fmla="*/ 65 w 70"/>
                  <a:gd name="T33" fmla="*/ 3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0" h="70">
                    <a:moveTo>
                      <a:pt x="65" y="30"/>
                    </a:moveTo>
                    <a:cubicBezTo>
                      <a:pt x="40" y="30"/>
                      <a:pt x="40" y="30"/>
                      <a:pt x="40" y="30"/>
                    </a:cubicBezTo>
                    <a:cubicBezTo>
                      <a:pt x="40" y="4"/>
                      <a:pt x="40" y="4"/>
                      <a:pt x="40" y="4"/>
                    </a:cubicBezTo>
                    <a:cubicBezTo>
                      <a:pt x="40" y="2"/>
                      <a:pt x="38" y="0"/>
                      <a:pt x="35" y="0"/>
                    </a:cubicBezTo>
                    <a:cubicBezTo>
                      <a:pt x="32" y="0"/>
                      <a:pt x="30" y="2"/>
                      <a:pt x="30" y="4"/>
                    </a:cubicBezTo>
                    <a:cubicBezTo>
                      <a:pt x="30" y="30"/>
                      <a:pt x="30" y="30"/>
                      <a:pt x="30" y="30"/>
                    </a:cubicBezTo>
                    <a:cubicBezTo>
                      <a:pt x="5" y="30"/>
                      <a:pt x="5" y="30"/>
                      <a:pt x="5" y="30"/>
                    </a:cubicBezTo>
                    <a:cubicBezTo>
                      <a:pt x="2" y="30"/>
                      <a:pt x="0" y="32"/>
                      <a:pt x="0" y="35"/>
                    </a:cubicBezTo>
                    <a:cubicBezTo>
                      <a:pt x="0" y="37"/>
                      <a:pt x="2" y="40"/>
                      <a:pt x="5" y="40"/>
                    </a:cubicBezTo>
                    <a:cubicBezTo>
                      <a:pt x="30" y="40"/>
                      <a:pt x="30" y="40"/>
                      <a:pt x="30" y="40"/>
                    </a:cubicBezTo>
                    <a:cubicBezTo>
                      <a:pt x="30" y="65"/>
                      <a:pt x="30" y="65"/>
                      <a:pt x="30" y="65"/>
                    </a:cubicBezTo>
                    <a:cubicBezTo>
                      <a:pt x="30" y="68"/>
                      <a:pt x="32" y="70"/>
                      <a:pt x="35" y="70"/>
                    </a:cubicBezTo>
                    <a:cubicBezTo>
                      <a:pt x="38" y="70"/>
                      <a:pt x="40" y="68"/>
                      <a:pt x="40" y="65"/>
                    </a:cubicBezTo>
                    <a:cubicBezTo>
                      <a:pt x="40" y="40"/>
                      <a:pt x="40" y="40"/>
                      <a:pt x="40" y="40"/>
                    </a:cubicBezTo>
                    <a:cubicBezTo>
                      <a:pt x="65" y="40"/>
                      <a:pt x="65" y="40"/>
                      <a:pt x="65" y="40"/>
                    </a:cubicBezTo>
                    <a:cubicBezTo>
                      <a:pt x="68" y="40"/>
                      <a:pt x="70" y="37"/>
                      <a:pt x="70" y="35"/>
                    </a:cubicBezTo>
                    <a:cubicBezTo>
                      <a:pt x="70" y="32"/>
                      <a:pt x="68" y="30"/>
                      <a:pt x="65"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27" name="Group 41"/>
            <p:cNvGrpSpPr/>
            <p:nvPr/>
          </p:nvGrpSpPr>
          <p:grpSpPr>
            <a:xfrm>
              <a:off x="4848491" y="651600"/>
              <a:ext cx="504559" cy="476318"/>
              <a:chOff x="-13631811" y="4392546"/>
              <a:chExt cx="625475" cy="627062"/>
            </a:xfrm>
            <a:solidFill>
              <a:schemeClr val="tx1"/>
            </a:solidFill>
          </p:grpSpPr>
          <p:sp>
            <p:nvSpPr>
              <p:cNvPr id="28" name="Freeform 267"/>
              <p:cNvSpPr>
                <a:spLocks noEditPoints="1"/>
              </p:cNvSpPr>
              <p:nvPr/>
            </p:nvSpPr>
            <p:spPr bwMode="auto">
              <a:xfrm>
                <a:off x="-13631811" y="4392546"/>
                <a:ext cx="625475" cy="627062"/>
              </a:xfrm>
              <a:custGeom>
                <a:avLst/>
                <a:gdLst>
                  <a:gd name="T0" fmla="*/ 117 w 234"/>
                  <a:gd name="T1" fmla="*/ 0 h 234"/>
                  <a:gd name="T2" fmla="*/ 0 w 234"/>
                  <a:gd name="T3" fmla="*/ 117 h 234"/>
                  <a:gd name="T4" fmla="*/ 117 w 234"/>
                  <a:gd name="T5" fmla="*/ 234 h 234"/>
                  <a:gd name="T6" fmla="*/ 234 w 234"/>
                  <a:gd name="T7" fmla="*/ 117 h 234"/>
                  <a:gd name="T8" fmla="*/ 117 w 234"/>
                  <a:gd name="T9" fmla="*/ 0 h 234"/>
                  <a:gd name="T10" fmla="*/ 117 w 234"/>
                  <a:gd name="T11" fmla="*/ 224 h 234"/>
                  <a:gd name="T12" fmla="*/ 9 w 234"/>
                  <a:gd name="T13" fmla="*/ 117 h 234"/>
                  <a:gd name="T14" fmla="*/ 117 w 234"/>
                  <a:gd name="T15" fmla="*/ 9 h 234"/>
                  <a:gd name="T16" fmla="*/ 224 w 234"/>
                  <a:gd name="T17" fmla="*/ 117 h 234"/>
                  <a:gd name="T18" fmla="*/ 117 w 234"/>
                  <a:gd name="T19" fmla="*/ 224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4" h="234">
                    <a:moveTo>
                      <a:pt x="117" y="0"/>
                    </a:moveTo>
                    <a:cubicBezTo>
                      <a:pt x="52" y="0"/>
                      <a:pt x="0" y="52"/>
                      <a:pt x="0" y="117"/>
                    </a:cubicBezTo>
                    <a:cubicBezTo>
                      <a:pt x="0" y="181"/>
                      <a:pt x="52" y="234"/>
                      <a:pt x="117" y="234"/>
                    </a:cubicBezTo>
                    <a:cubicBezTo>
                      <a:pt x="181" y="234"/>
                      <a:pt x="234" y="181"/>
                      <a:pt x="234" y="117"/>
                    </a:cubicBezTo>
                    <a:cubicBezTo>
                      <a:pt x="234" y="52"/>
                      <a:pt x="181" y="0"/>
                      <a:pt x="117" y="0"/>
                    </a:cubicBezTo>
                    <a:close/>
                    <a:moveTo>
                      <a:pt x="117" y="224"/>
                    </a:moveTo>
                    <a:cubicBezTo>
                      <a:pt x="57" y="224"/>
                      <a:pt x="9" y="176"/>
                      <a:pt x="9" y="117"/>
                    </a:cubicBezTo>
                    <a:cubicBezTo>
                      <a:pt x="9" y="57"/>
                      <a:pt x="57" y="9"/>
                      <a:pt x="117" y="9"/>
                    </a:cubicBezTo>
                    <a:cubicBezTo>
                      <a:pt x="176" y="9"/>
                      <a:pt x="224" y="57"/>
                      <a:pt x="224" y="117"/>
                    </a:cubicBezTo>
                    <a:cubicBezTo>
                      <a:pt x="224" y="176"/>
                      <a:pt x="176" y="224"/>
                      <a:pt x="117" y="2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9" name="Freeform 268"/>
              <p:cNvSpPr>
                <a:spLocks noEditPoints="1"/>
              </p:cNvSpPr>
              <p:nvPr/>
            </p:nvSpPr>
            <p:spPr bwMode="auto">
              <a:xfrm>
                <a:off x="-13492111" y="4537009"/>
                <a:ext cx="317500" cy="315912"/>
              </a:xfrm>
              <a:custGeom>
                <a:avLst/>
                <a:gdLst>
                  <a:gd name="T0" fmla="*/ 76 w 119"/>
                  <a:gd name="T1" fmla="*/ 68 h 118"/>
                  <a:gd name="T2" fmla="*/ 85 w 119"/>
                  <a:gd name="T3" fmla="*/ 42 h 118"/>
                  <a:gd name="T4" fmla="*/ 43 w 119"/>
                  <a:gd name="T5" fmla="*/ 0 h 118"/>
                  <a:gd name="T6" fmla="*/ 0 w 119"/>
                  <a:gd name="T7" fmla="*/ 42 h 118"/>
                  <a:gd name="T8" fmla="*/ 43 w 119"/>
                  <a:gd name="T9" fmla="*/ 84 h 118"/>
                  <a:gd name="T10" fmla="*/ 69 w 119"/>
                  <a:gd name="T11" fmla="*/ 75 h 118"/>
                  <a:gd name="T12" fmla="*/ 111 w 119"/>
                  <a:gd name="T13" fmla="*/ 117 h 118"/>
                  <a:gd name="T14" fmla="*/ 114 w 119"/>
                  <a:gd name="T15" fmla="*/ 118 h 118"/>
                  <a:gd name="T16" fmla="*/ 117 w 119"/>
                  <a:gd name="T17" fmla="*/ 117 h 118"/>
                  <a:gd name="T18" fmla="*/ 117 w 119"/>
                  <a:gd name="T19" fmla="*/ 110 h 118"/>
                  <a:gd name="T20" fmla="*/ 76 w 119"/>
                  <a:gd name="T21" fmla="*/ 68 h 118"/>
                  <a:gd name="T22" fmla="*/ 43 w 119"/>
                  <a:gd name="T23" fmla="*/ 75 h 118"/>
                  <a:gd name="T24" fmla="*/ 10 w 119"/>
                  <a:gd name="T25" fmla="*/ 42 h 118"/>
                  <a:gd name="T26" fmla="*/ 43 w 119"/>
                  <a:gd name="T27" fmla="*/ 9 h 118"/>
                  <a:gd name="T28" fmla="*/ 75 w 119"/>
                  <a:gd name="T29" fmla="*/ 42 h 118"/>
                  <a:gd name="T30" fmla="*/ 43 w 119"/>
                  <a:gd name="T31" fmla="*/ 75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9" h="118">
                    <a:moveTo>
                      <a:pt x="76" y="68"/>
                    </a:moveTo>
                    <a:cubicBezTo>
                      <a:pt x="81" y="61"/>
                      <a:pt x="85" y="52"/>
                      <a:pt x="85" y="42"/>
                    </a:cubicBezTo>
                    <a:cubicBezTo>
                      <a:pt x="85" y="19"/>
                      <a:pt x="66" y="0"/>
                      <a:pt x="43" y="0"/>
                    </a:cubicBezTo>
                    <a:cubicBezTo>
                      <a:pt x="19" y="0"/>
                      <a:pt x="0" y="19"/>
                      <a:pt x="0" y="42"/>
                    </a:cubicBezTo>
                    <a:cubicBezTo>
                      <a:pt x="0" y="65"/>
                      <a:pt x="19" y="84"/>
                      <a:pt x="43" y="84"/>
                    </a:cubicBezTo>
                    <a:cubicBezTo>
                      <a:pt x="53" y="84"/>
                      <a:pt x="62" y="81"/>
                      <a:pt x="69" y="75"/>
                    </a:cubicBezTo>
                    <a:cubicBezTo>
                      <a:pt x="111" y="117"/>
                      <a:pt x="111" y="117"/>
                      <a:pt x="111" y="117"/>
                    </a:cubicBezTo>
                    <a:cubicBezTo>
                      <a:pt x="112" y="118"/>
                      <a:pt x="113" y="118"/>
                      <a:pt x="114" y="118"/>
                    </a:cubicBezTo>
                    <a:cubicBezTo>
                      <a:pt x="115" y="118"/>
                      <a:pt x="116" y="118"/>
                      <a:pt x="117" y="117"/>
                    </a:cubicBezTo>
                    <a:cubicBezTo>
                      <a:pt x="119" y="115"/>
                      <a:pt x="119" y="112"/>
                      <a:pt x="117" y="110"/>
                    </a:cubicBezTo>
                    <a:lnTo>
                      <a:pt x="76" y="68"/>
                    </a:lnTo>
                    <a:close/>
                    <a:moveTo>
                      <a:pt x="43" y="75"/>
                    </a:moveTo>
                    <a:cubicBezTo>
                      <a:pt x="24" y="75"/>
                      <a:pt x="10" y="60"/>
                      <a:pt x="10" y="42"/>
                    </a:cubicBezTo>
                    <a:cubicBezTo>
                      <a:pt x="10" y="24"/>
                      <a:pt x="24" y="9"/>
                      <a:pt x="43" y="9"/>
                    </a:cubicBezTo>
                    <a:cubicBezTo>
                      <a:pt x="61" y="9"/>
                      <a:pt x="75" y="24"/>
                      <a:pt x="75" y="42"/>
                    </a:cubicBezTo>
                    <a:cubicBezTo>
                      <a:pt x="75" y="60"/>
                      <a:pt x="61" y="75"/>
                      <a:pt x="43" y="7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sp>
        <p:nvSpPr>
          <p:cNvPr id="36" name="Rectangle 35"/>
          <p:cNvSpPr/>
          <p:nvPr/>
        </p:nvSpPr>
        <p:spPr>
          <a:xfrm>
            <a:off x="1805355" y="6555976"/>
            <a:ext cx="5908431" cy="210827"/>
          </a:xfrm>
          <a:prstGeom prst="rect">
            <a:avLst/>
          </a:prstGeom>
        </p:spPr>
        <p:txBody>
          <a:bodyPr wrap="square">
            <a:spAutoFit/>
          </a:bodyPr>
          <a:lstStyle/>
          <a:p>
            <a:pPr defTabSz="957816">
              <a:lnSpc>
                <a:spcPct val="110000"/>
              </a:lnSpc>
              <a:spcAft>
                <a:spcPts val="300"/>
              </a:spcAft>
              <a:buSzPct val="80000"/>
              <a:tabLst>
                <a:tab pos="85725" algn="l"/>
              </a:tabLst>
              <a:defRPr/>
            </a:pPr>
            <a:r>
              <a:rPr lang="en-GB" sz="700" b="1" dirty="0">
                <a:solidFill>
                  <a:prstClr val="black"/>
                </a:solidFill>
                <a:latin typeface="Open Sans" panose="020B0606030504020204" pitchFamily="34" charset="0"/>
                <a:ea typeface="Open Sans" panose="020B0606030504020204" pitchFamily="34" charset="0"/>
                <a:cs typeface="Open Sans" panose="020B0606030504020204" pitchFamily="34" charset="0"/>
              </a:rPr>
              <a:t>Source(s)</a:t>
            </a:r>
            <a:r>
              <a:rPr lang="en-GB" sz="700" dirty="0">
                <a:solidFill>
                  <a:prstClr val="black"/>
                </a:solidFill>
                <a:latin typeface="Open Sans" panose="020B0606030504020204" pitchFamily="34" charset="0"/>
                <a:ea typeface="Open Sans" panose="020B0606030504020204" pitchFamily="34" charset="0"/>
                <a:cs typeface="Open Sans" panose="020B0606030504020204" pitchFamily="34" charset="0"/>
              </a:rPr>
              <a:t>: Company website, Deloitte IP, Financial Statements</a:t>
            </a:r>
          </a:p>
        </p:txBody>
      </p:sp>
      <p:pic>
        <p:nvPicPr>
          <p:cNvPr id="44" name="Picture 43"/>
          <p:cNvPicPr>
            <a:picLocks noChangeAspect="1"/>
          </p:cNvPicPr>
          <p:nvPr/>
        </p:nvPicPr>
        <p:blipFill>
          <a:blip r:embed="rId3"/>
          <a:stretch>
            <a:fillRect/>
          </a:stretch>
        </p:blipFill>
        <p:spPr>
          <a:xfrm>
            <a:off x="1921713" y="5022343"/>
            <a:ext cx="894888" cy="202841"/>
          </a:xfrm>
          <a:prstGeom prst="rect">
            <a:avLst/>
          </a:prstGeom>
        </p:spPr>
      </p:pic>
      <p:pic>
        <p:nvPicPr>
          <p:cNvPr id="37" name="Picture 36"/>
          <p:cNvPicPr>
            <a:picLocks noChangeAspect="1"/>
          </p:cNvPicPr>
          <p:nvPr/>
        </p:nvPicPr>
        <p:blipFill>
          <a:blip r:embed="rId4"/>
          <a:stretch>
            <a:fillRect/>
          </a:stretch>
        </p:blipFill>
        <p:spPr>
          <a:xfrm>
            <a:off x="1950747" y="2305681"/>
            <a:ext cx="836821" cy="305327"/>
          </a:xfrm>
          <a:prstGeom prst="rect">
            <a:avLst/>
          </a:prstGeom>
        </p:spPr>
      </p:pic>
    </p:spTree>
    <p:extLst>
      <p:ext uri="{BB962C8B-B14F-4D97-AF65-F5344CB8AC3E}">
        <p14:creationId xmlns:p14="http://schemas.microsoft.com/office/powerpoint/2010/main" val="10187973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solidFill>
                  <a:schemeClr val="accent1">
                    <a:lumMod val="75000"/>
                  </a:schemeClr>
                </a:solidFill>
              </a:rPr>
              <a:t>Provider High Level Assessment</a:t>
            </a:r>
          </a:p>
        </p:txBody>
      </p:sp>
      <p:sp>
        <p:nvSpPr>
          <p:cNvPr id="25" name="Text Placeholder 24"/>
          <p:cNvSpPr>
            <a:spLocks noGrp="1"/>
          </p:cNvSpPr>
          <p:nvPr>
            <p:ph type="body" sz="quarter" idx="13"/>
          </p:nvPr>
        </p:nvSpPr>
        <p:spPr/>
        <p:txBody>
          <a:bodyPr/>
          <a:lstStyle/>
          <a:p>
            <a:r>
              <a:rPr lang="en-US" sz="1600" dirty="0"/>
              <a:t>High level assessment of available evidence and provider materials</a:t>
            </a:r>
          </a:p>
        </p:txBody>
      </p:sp>
      <p:graphicFrame>
        <p:nvGraphicFramePr>
          <p:cNvPr id="18" name="Table 17"/>
          <p:cNvGraphicFramePr>
            <a:graphicFrameLocks noGrp="1"/>
          </p:cNvGraphicFramePr>
          <p:nvPr/>
        </p:nvGraphicFramePr>
        <p:xfrm>
          <a:off x="1900234" y="1034299"/>
          <a:ext cx="8391528" cy="5424363"/>
        </p:xfrm>
        <a:graphic>
          <a:graphicData uri="http://schemas.openxmlformats.org/drawingml/2006/table">
            <a:tbl>
              <a:tblPr firstRow="1" bandRow="1">
                <a:tableStyleId>{073A0DAA-6AF3-43AB-8588-CEC1D06C72B9}</a:tableStyleId>
              </a:tblPr>
              <a:tblGrid>
                <a:gridCol w="1100874">
                  <a:extLst>
                    <a:ext uri="{9D8B030D-6E8A-4147-A177-3AD203B41FA5}">
                      <a16:colId xmlns:a16="http://schemas.microsoft.com/office/drawing/2014/main" val="20000"/>
                    </a:ext>
                  </a:extLst>
                </a:gridCol>
                <a:gridCol w="2233246">
                  <a:extLst>
                    <a:ext uri="{9D8B030D-6E8A-4147-A177-3AD203B41FA5}">
                      <a16:colId xmlns:a16="http://schemas.microsoft.com/office/drawing/2014/main" val="20001"/>
                    </a:ext>
                  </a:extLst>
                </a:gridCol>
                <a:gridCol w="5057408">
                  <a:extLst>
                    <a:ext uri="{9D8B030D-6E8A-4147-A177-3AD203B41FA5}">
                      <a16:colId xmlns:a16="http://schemas.microsoft.com/office/drawing/2014/main" val="20002"/>
                    </a:ext>
                  </a:extLst>
                </a:gridCol>
              </a:tblGrid>
              <a:tr h="219725">
                <a:tc>
                  <a:txBody>
                    <a:bodyPr/>
                    <a:lstStyle/>
                    <a:p>
                      <a:pPr algn="ctr"/>
                      <a:r>
                        <a:rPr lang="en-AU" sz="900" dirty="0">
                          <a:solidFill>
                            <a:schemeClr val="tx1"/>
                          </a:solidFill>
                          <a:latin typeface="Open Sans" panose="020B0606030504020204" pitchFamily="34" charset="0"/>
                          <a:ea typeface="Open Sans" panose="020B0606030504020204" pitchFamily="34" charset="0"/>
                          <a:cs typeface="Open Sans" panose="020B0606030504020204" pitchFamily="34" charset="0"/>
                        </a:rPr>
                        <a:t>Provider</a:t>
                      </a:r>
                    </a:p>
                  </a:txBody>
                  <a:tcPr marL="45720" marR="45720" anchor="ctr">
                    <a:lnB w="12700" cap="flat" cmpd="sng" algn="ctr">
                      <a:solidFill>
                        <a:schemeClr val="tx1"/>
                      </a:solidFill>
                      <a:prstDash val="solid"/>
                      <a:round/>
                      <a:headEnd type="none" w="med" len="med"/>
                      <a:tailEnd type="none" w="med" len="med"/>
                    </a:lnB>
                    <a:solidFill>
                      <a:schemeClr val="bg1"/>
                    </a:solidFill>
                  </a:tcPr>
                </a:tc>
                <a:tc>
                  <a:txBody>
                    <a:bodyPr/>
                    <a:lstStyle/>
                    <a:p>
                      <a:pPr algn="ctr"/>
                      <a:r>
                        <a:rPr lang="en-AU" sz="900" dirty="0">
                          <a:solidFill>
                            <a:schemeClr val="tx1"/>
                          </a:solidFill>
                          <a:latin typeface="Open Sans" panose="020B0606030504020204" pitchFamily="34" charset="0"/>
                          <a:ea typeface="Open Sans" panose="020B0606030504020204" pitchFamily="34" charset="0"/>
                          <a:cs typeface="Open Sans" panose="020B0606030504020204" pitchFamily="34" charset="0"/>
                        </a:rPr>
                        <a:t>Overview</a:t>
                      </a:r>
                    </a:p>
                  </a:txBody>
                  <a:tcPr marL="45720" marR="45720" anchor="ctr">
                    <a:lnB w="12700" cap="flat" cmpd="sng" algn="ctr">
                      <a:solidFill>
                        <a:schemeClr val="tx1"/>
                      </a:solidFill>
                      <a:prstDash val="solid"/>
                      <a:round/>
                      <a:headEnd type="none" w="med" len="med"/>
                      <a:tailEnd type="none" w="med" len="med"/>
                    </a:lnB>
                    <a:solidFill>
                      <a:schemeClr val="bg1"/>
                    </a:solidFill>
                  </a:tcPr>
                </a:tc>
                <a:tc>
                  <a:txBody>
                    <a:bodyPr/>
                    <a:lstStyle/>
                    <a:p>
                      <a:pPr algn="ctr"/>
                      <a:r>
                        <a:rPr lang="en-AU" sz="900" dirty="0">
                          <a:solidFill>
                            <a:schemeClr val="tx1"/>
                          </a:solidFill>
                          <a:latin typeface="Open Sans" panose="020B0606030504020204" pitchFamily="34" charset="0"/>
                          <a:ea typeface="Open Sans" panose="020B0606030504020204" pitchFamily="34" charset="0"/>
                          <a:cs typeface="Open Sans" panose="020B0606030504020204" pitchFamily="34" charset="0"/>
                        </a:rPr>
                        <a:t>Assessment</a:t>
                      </a:r>
                    </a:p>
                  </a:txBody>
                  <a:tcPr marL="45720" marR="45720" anchor="ctr">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2942544">
                <a:tc>
                  <a:txBody>
                    <a:bodyPr/>
                    <a:lstStyle/>
                    <a:p>
                      <a:pPr algn="ctr"/>
                      <a:endParaRPr lang="en-AU" sz="900" b="1" dirty="0">
                        <a:solidFill>
                          <a:schemeClr val="tx2"/>
                        </a:solidFill>
                        <a:latin typeface="Open Sans" panose="020B0606030504020204" pitchFamily="34" charset="0"/>
                        <a:ea typeface="Open Sans" panose="020B0606030504020204" pitchFamily="34" charset="0"/>
                        <a:cs typeface="Open Sans" panose="020B0606030504020204" pitchFamily="34" charset="0"/>
                      </a:endParaRPr>
                    </a:p>
                  </a:txBody>
                  <a:tcPr marL="45720" marR="4572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AU" sz="800" b="1" kern="1200" dirty="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rPr>
                        <a:t>Company Summary</a:t>
                      </a:r>
                    </a:p>
                    <a:p>
                      <a:r>
                        <a:rPr lang="en-AU" sz="800" kern="1200" dirty="0">
                          <a:solidFill>
                            <a:prstClr val="black"/>
                          </a:solidFill>
                          <a:latin typeface="Open Sans" panose="020B0606030504020204" pitchFamily="34" charset="0"/>
                          <a:ea typeface="Open Sans" panose="020B0606030504020204" pitchFamily="34" charset="0"/>
                          <a:cs typeface="Open Sans" panose="020B0606030504020204" pitchFamily="34" charset="0"/>
                        </a:rPr>
                        <a:t>Workday founded in 2005 to sell cloud based applications for finance and HR. The Global company has presence</a:t>
                      </a:r>
                      <a:r>
                        <a:rPr lang="en-AU" sz="800" kern="1200" baseline="0" dirty="0">
                          <a:solidFill>
                            <a:prstClr val="black"/>
                          </a:solidFill>
                          <a:latin typeface="Open Sans" panose="020B0606030504020204" pitchFamily="34" charset="0"/>
                          <a:ea typeface="Open Sans" panose="020B0606030504020204" pitchFamily="34" charset="0"/>
                          <a:cs typeface="Open Sans" panose="020B0606030504020204" pitchFamily="34" charset="0"/>
                        </a:rPr>
                        <a:t> in US, Canada, Europe and Asia. Their Australian office is situated in Sydney and Melbourne.</a:t>
                      </a:r>
                      <a:endParaRPr lang="en-AU" sz="800" kern="1200" dirty="0">
                        <a:solidFill>
                          <a:prstClr val="black"/>
                        </a:solidFill>
                        <a:latin typeface="Open Sans" panose="020B0606030504020204" pitchFamily="34" charset="0"/>
                        <a:ea typeface="Open Sans" panose="020B0606030504020204" pitchFamily="34" charset="0"/>
                        <a:cs typeface="Open Sans" panose="020B0606030504020204" pitchFamily="34" charset="0"/>
                      </a:endParaRPr>
                    </a:p>
                    <a:p>
                      <a:endParaRPr lang="en-AU" sz="800" b="1" kern="1200" dirty="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endParaRPr>
                    </a:p>
                    <a:p>
                      <a:r>
                        <a:rPr lang="en-AU" sz="800" b="1" kern="1200" dirty="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rPr>
                        <a:t>Key Metrics </a:t>
                      </a:r>
                      <a:endParaRPr lang="en-AU" sz="800" b="1" baseline="0" dirty="0">
                        <a:solidFill>
                          <a:schemeClr val="accent2"/>
                        </a:solidFill>
                        <a:latin typeface="Open Sans" panose="020B0606030504020204" pitchFamily="34" charset="0"/>
                        <a:ea typeface="Open Sans" panose="020B0606030504020204" pitchFamily="34" charset="0"/>
                        <a:cs typeface="Open Sans" panose="020B0606030504020204" pitchFamily="34" charset="0"/>
                      </a:endParaRP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b="1" kern="1200" dirty="0">
                          <a:solidFill>
                            <a:schemeClr val="tx2"/>
                          </a:solidFill>
                          <a:latin typeface="Open Sans" panose="020B0606030504020204" pitchFamily="34" charset="0"/>
                          <a:ea typeface="Open Sans" panose="020B0606030504020204" pitchFamily="34" charset="0"/>
                          <a:cs typeface="Open Sans" panose="020B0606030504020204" pitchFamily="34" charset="0"/>
                        </a:rPr>
                        <a:t>Key Services:</a:t>
                      </a:r>
                      <a:r>
                        <a:rPr lang="en-AU" sz="800" b="1" kern="1200" baseline="0" dirty="0">
                          <a:solidFill>
                            <a:schemeClr val="tx2"/>
                          </a:solidFill>
                          <a:latin typeface="Open Sans" panose="020B0606030504020204" pitchFamily="34" charset="0"/>
                          <a:ea typeface="Open Sans" panose="020B0606030504020204" pitchFamily="34" charset="0"/>
                          <a:cs typeface="Open Sans" panose="020B0606030504020204" pitchFamily="34" charset="0"/>
                        </a:rPr>
                        <a:t> </a:t>
                      </a:r>
                      <a:r>
                        <a:rPr lang="en-AU" sz="800" b="0" kern="1200" baseline="0" dirty="0">
                          <a:solidFill>
                            <a:schemeClr val="tx2"/>
                          </a:solidFill>
                          <a:latin typeface="Open Sans" panose="020B0606030504020204" pitchFamily="34" charset="0"/>
                          <a:ea typeface="Open Sans" panose="020B0606030504020204" pitchFamily="34" charset="0"/>
                          <a:cs typeface="Open Sans" panose="020B0606030504020204" pitchFamily="34" charset="0"/>
                        </a:rPr>
                        <a:t>HCM, Payroll, Financial Management</a:t>
                      </a:r>
                    </a:p>
                    <a:p>
                      <a:pPr marL="85725" lvl="0" indent="-85725" defTabSz="957816">
                        <a:lnSpc>
                          <a:spcPct val="110000"/>
                        </a:lnSpc>
                        <a:spcAft>
                          <a:spcPts val="300"/>
                        </a:spcAft>
                        <a:buSzPct val="80000"/>
                        <a:buFont typeface="Arial" panose="020B0604020202020204" pitchFamily="34" charset="0"/>
                        <a:buChar char="•"/>
                        <a:tabLst>
                          <a:tab pos="85725" algn="l"/>
                        </a:tabLst>
                        <a:defRPr/>
                      </a:pPr>
                      <a:r>
                        <a:rPr lang="en-AU" sz="800" b="1" kern="1200" dirty="0">
                          <a:solidFill>
                            <a:schemeClr val="tx2"/>
                          </a:solidFill>
                          <a:latin typeface="Open Sans" panose="020B0606030504020204" pitchFamily="34" charset="0"/>
                          <a:ea typeface="Open Sans" panose="020B0606030504020204" pitchFamily="34" charset="0"/>
                          <a:cs typeface="Open Sans" panose="020B0606030504020204" pitchFamily="34" charset="0"/>
                        </a:rPr>
                        <a:t>Estimated Revenue</a:t>
                      </a:r>
                      <a:r>
                        <a:rPr lang="en-AU" sz="800" kern="1200" dirty="0">
                          <a:solidFill>
                            <a:schemeClr val="tx2"/>
                          </a:solidFill>
                          <a:latin typeface="Open Sans" panose="020B0606030504020204" pitchFamily="34" charset="0"/>
                          <a:ea typeface="Open Sans" panose="020B0606030504020204" pitchFamily="34" charset="0"/>
                          <a:cs typeface="Open Sans" panose="020B0606030504020204" pitchFamily="34" charset="0"/>
                        </a:rPr>
                        <a:t>: </a:t>
                      </a:r>
                      <a:r>
                        <a:rPr lang="en-AU" sz="800" dirty="0">
                          <a:solidFill>
                            <a:schemeClr val="tx2"/>
                          </a:solidFill>
                          <a:latin typeface="Open Sans" panose="020B0606030504020204" pitchFamily="34" charset="0"/>
                          <a:ea typeface="Open Sans" panose="020B0606030504020204" pitchFamily="34" charset="0"/>
                          <a:cs typeface="Open Sans" panose="020B0606030504020204" pitchFamily="34" charset="0"/>
                        </a:rPr>
                        <a:t>US$ 1.5b (2017)</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b="1" kern="1200" dirty="0">
                          <a:solidFill>
                            <a:schemeClr val="tx2"/>
                          </a:solidFill>
                          <a:latin typeface="Open Sans" panose="020B0606030504020204" pitchFamily="34" charset="0"/>
                          <a:ea typeface="Open Sans" panose="020B0606030504020204" pitchFamily="34" charset="0"/>
                          <a:cs typeface="Open Sans" panose="020B0606030504020204" pitchFamily="34" charset="0"/>
                        </a:rPr>
                        <a:t>Sample of Clients:</a:t>
                      </a:r>
                      <a:r>
                        <a:rPr lang="en-AU" sz="800" b="1" kern="1200" baseline="0" dirty="0">
                          <a:solidFill>
                            <a:schemeClr val="tx2"/>
                          </a:solidFill>
                          <a:latin typeface="Open Sans" panose="020B0606030504020204" pitchFamily="34" charset="0"/>
                          <a:ea typeface="Open Sans" panose="020B0606030504020204" pitchFamily="34" charset="0"/>
                          <a:cs typeface="Open Sans" panose="020B0606030504020204" pitchFamily="34" charset="0"/>
                        </a:rPr>
                        <a:t>  In Australia - </a:t>
                      </a:r>
                      <a:r>
                        <a:rPr lang="en-AU" sz="800" kern="1200" dirty="0">
                          <a:solidFill>
                            <a:prstClr val="black"/>
                          </a:solidFill>
                          <a:latin typeface="Open Sans" panose="020B0606030504020204" pitchFamily="34" charset="0"/>
                          <a:ea typeface="Open Sans" panose="020B0606030504020204" pitchFamily="34" charset="0"/>
                          <a:cs typeface="Open Sans" panose="020B0606030504020204" pitchFamily="34" charset="0"/>
                        </a:rPr>
                        <a:t>Transurban, Salmat, Qantas</a:t>
                      </a:r>
                    </a:p>
                  </a:txBody>
                  <a:tcPr marL="45720" marR="4572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l" defTabSz="914400" rtl="0" eaLnBrk="1" fontAlgn="auto" latinLnBrk="0" hangingPunct="1">
                        <a:lnSpc>
                          <a:spcPct val="106000"/>
                        </a:lnSpc>
                        <a:spcBef>
                          <a:spcPts val="0"/>
                        </a:spcBef>
                        <a:spcAft>
                          <a:spcPts val="0"/>
                        </a:spcAft>
                        <a:buClrTx/>
                        <a:buSzPct val="80000"/>
                        <a:buFontTx/>
                        <a:buNone/>
                        <a:tabLst/>
                        <a:defRPr/>
                      </a:pPr>
                      <a:r>
                        <a:rPr lang="en-GB" sz="800" b="1" kern="1200" noProof="0" dirty="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rPr>
                        <a:t>Proven Experience</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GB" sz="800" kern="1200" noProof="0" dirty="0">
                          <a:solidFill>
                            <a:prstClr val="black"/>
                          </a:solidFill>
                          <a:latin typeface="Open Sans" panose="020B0606030504020204" pitchFamily="34" charset="0"/>
                          <a:ea typeface="Open Sans" panose="020B0606030504020204" pitchFamily="34" charset="0"/>
                          <a:cs typeface="Open Sans" panose="020B0606030504020204" pitchFamily="34" charset="0"/>
                        </a:rPr>
                        <a:t>Have a diverse client base across a number of recognisable brands across the globe</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dirty="0">
                          <a:solidFill>
                            <a:prstClr val="black"/>
                          </a:solidFill>
                          <a:latin typeface="Open Sans" panose="020B0606030504020204" pitchFamily="34" charset="0"/>
                          <a:ea typeface="Open Sans" panose="020B0606030504020204" pitchFamily="34" charset="0"/>
                          <a:cs typeface="Open Sans" panose="020B0606030504020204" pitchFamily="34" charset="0"/>
                        </a:rPr>
                        <a:t>The company offers Workday Financial Management application that provides functions of general ledger, accounting, accounts payable and receivable, cash and asset management, employee expense and revenue management, projects, procurement, inventory, and grants management</a:t>
                      </a:r>
                    </a:p>
                    <a:p>
                      <a:pPr marL="0" marR="0" lvl="0" indent="0" algn="l" defTabSz="957816" rtl="0" eaLnBrk="1" fontAlgn="auto" latinLnBrk="0" hangingPunct="1">
                        <a:lnSpc>
                          <a:spcPct val="110000"/>
                        </a:lnSpc>
                        <a:spcBef>
                          <a:spcPts val="0"/>
                        </a:spcBef>
                        <a:spcAft>
                          <a:spcPts val="300"/>
                        </a:spcAft>
                        <a:buClrTx/>
                        <a:buSzPct val="80000"/>
                        <a:buFont typeface="Arial" panose="020B0604020202020204" pitchFamily="34" charset="0"/>
                        <a:buNone/>
                        <a:tabLst>
                          <a:tab pos="85725" algn="l"/>
                        </a:tabLst>
                        <a:defRPr/>
                      </a:pPr>
                      <a:endParaRPr lang="en-AU" sz="800" kern="1200" dirty="0">
                        <a:solidFill>
                          <a:prstClr val="black"/>
                        </a:solidFill>
                        <a:latin typeface="Open Sans" panose="020B0606030504020204" pitchFamily="34" charset="0"/>
                        <a:ea typeface="Open Sans" panose="020B0606030504020204" pitchFamily="34" charset="0"/>
                        <a:cs typeface="Open Sans" panose="020B0606030504020204" pitchFamily="34" charset="0"/>
                      </a:endParaRPr>
                    </a:p>
                    <a:p>
                      <a:pPr marL="0" marR="0" lvl="0" indent="0" algn="l" defTabSz="914400" rtl="0" eaLnBrk="1" fontAlgn="auto" latinLnBrk="0" hangingPunct="1">
                        <a:lnSpc>
                          <a:spcPct val="106000"/>
                        </a:lnSpc>
                        <a:spcBef>
                          <a:spcPts val="0"/>
                        </a:spcBef>
                        <a:spcAft>
                          <a:spcPts val="0"/>
                        </a:spcAft>
                        <a:buClrTx/>
                        <a:buSzPct val="80000"/>
                        <a:buFontTx/>
                        <a:buNone/>
                        <a:tabLst/>
                        <a:defRPr/>
                      </a:pPr>
                      <a:r>
                        <a:rPr lang="en-GB" sz="800" b="1" kern="1200" noProof="0" dirty="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rPr>
                        <a:t>Vision,</a:t>
                      </a:r>
                      <a:r>
                        <a:rPr lang="en-GB" sz="800" b="1" kern="1200" baseline="0" noProof="0" dirty="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rPr>
                        <a:t> Technology and Innovation</a:t>
                      </a:r>
                    </a:p>
                    <a:p>
                      <a:pPr marL="0" marR="0" lvl="0" indent="0" algn="l" defTabSz="914400" rtl="0" eaLnBrk="1" fontAlgn="auto" latinLnBrk="0" hangingPunct="1">
                        <a:lnSpc>
                          <a:spcPct val="106000"/>
                        </a:lnSpc>
                        <a:spcBef>
                          <a:spcPts val="0"/>
                        </a:spcBef>
                        <a:spcAft>
                          <a:spcPts val="0"/>
                        </a:spcAft>
                        <a:buClrTx/>
                        <a:buSzPct val="80000"/>
                        <a:buFontTx/>
                        <a:buNone/>
                        <a:tabLst/>
                        <a:defRPr/>
                      </a:pPr>
                      <a:endParaRPr lang="en-GB" sz="800" b="1" kern="1200" noProof="0" dirty="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endParaRP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noProof="0" dirty="0">
                          <a:solidFill>
                            <a:prstClr val="black"/>
                          </a:solidFill>
                          <a:latin typeface="Open Sans" panose="020B0606030504020204" pitchFamily="34" charset="0"/>
                          <a:ea typeface="Open Sans" panose="020B0606030504020204" pitchFamily="34" charset="0"/>
                          <a:cs typeface="Open Sans" panose="020B0606030504020204" pitchFamily="34" charset="0"/>
                        </a:rPr>
                        <a:t>Predominantly target the Medium to large enterprise organisations</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noProof="0" dirty="0">
                          <a:solidFill>
                            <a:prstClr val="black"/>
                          </a:solidFill>
                          <a:latin typeface="Open Sans" panose="020B0606030504020204" pitchFamily="34" charset="0"/>
                          <a:ea typeface="Open Sans" panose="020B0606030504020204" pitchFamily="34" charset="0"/>
                          <a:cs typeface="Open Sans" panose="020B0606030504020204" pitchFamily="34" charset="0"/>
                        </a:rPr>
                        <a:t>Workday has had 27 upgrades to its products line since 2016 </a:t>
                      </a:r>
                      <a:r>
                        <a:rPr lang="en-AU" sz="800" kern="1200" baseline="0" noProof="0" dirty="0">
                          <a:solidFill>
                            <a:prstClr val="black"/>
                          </a:solidFill>
                          <a:latin typeface="Open Sans" panose="020B0606030504020204" pitchFamily="34" charset="0"/>
                          <a:ea typeface="Open Sans" panose="020B0606030504020204" pitchFamily="34" charset="0"/>
                          <a:cs typeface="Open Sans" panose="020B0606030504020204" pitchFamily="34" charset="0"/>
                        </a:rPr>
                        <a:t> and </a:t>
                      </a:r>
                      <a:r>
                        <a:rPr lang="en-AU" sz="800" kern="1200" dirty="0">
                          <a:solidFill>
                            <a:prstClr val="black"/>
                          </a:solidFill>
                          <a:latin typeface="Open Sans" panose="020B0606030504020204" pitchFamily="34" charset="0"/>
                          <a:ea typeface="Open Sans" panose="020B0606030504020204" pitchFamily="34" charset="0"/>
                          <a:cs typeface="Open Sans" panose="020B0606030504020204" pitchFamily="34" charset="0"/>
                        </a:rPr>
                        <a:t>releases a major update every 6 months</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dirty="0">
                          <a:solidFill>
                            <a:prstClr val="black"/>
                          </a:solidFill>
                          <a:latin typeface="Open Sans" panose="020B0606030504020204" pitchFamily="34" charset="0"/>
                          <a:ea typeface="Open Sans" panose="020B0606030504020204" pitchFamily="34" charset="0"/>
                          <a:cs typeface="Open Sans" panose="020B0606030504020204" pitchFamily="34" charset="0"/>
                        </a:rPr>
                        <a:t>Workday adopted the IBM Cloud as its primary development and testing platform in order to accelerate its worldwide expansion</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dirty="0">
                          <a:solidFill>
                            <a:prstClr val="black"/>
                          </a:solidFill>
                          <a:latin typeface="Open Sans" panose="020B0606030504020204" pitchFamily="34" charset="0"/>
                          <a:ea typeface="Open Sans" panose="020B0606030504020204" pitchFamily="34" charset="0"/>
                          <a:cs typeface="Open Sans" panose="020B0606030504020204" pitchFamily="34" charset="0"/>
                        </a:rPr>
                        <a:t>In July 2017, Workday announced that the company had decided to open up its platform to developers, partners and third party software. As a result, Workday will enter the Platform as a Service(PaaS) market. The move will allow customers to build custom extensions and applications to work with Workday.</a:t>
                      </a:r>
                    </a:p>
                  </a:txBody>
                  <a:tcPr marL="45720" marR="4572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2253219">
                <a:tc>
                  <a:txBody>
                    <a:bodyPr/>
                    <a:lstStyle/>
                    <a:p>
                      <a:pPr algn="ctr"/>
                      <a:endParaRPr lang="en-AU" sz="900" b="1" dirty="0">
                        <a:solidFill>
                          <a:schemeClr val="tx2"/>
                        </a:solidFill>
                        <a:latin typeface="Open Sans" panose="020B0606030504020204" pitchFamily="34" charset="0"/>
                        <a:ea typeface="Open Sans" panose="020B0606030504020204" pitchFamily="34" charset="0"/>
                        <a:cs typeface="Open Sans" panose="020B0606030504020204" pitchFamily="34" charset="0"/>
                      </a:endParaRPr>
                    </a:p>
                  </a:txBody>
                  <a:tcPr marL="45720" marR="4572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AU" sz="800" b="1" kern="1200" dirty="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rPr>
                        <a:t>Company Summary</a:t>
                      </a:r>
                    </a:p>
                    <a:p>
                      <a:r>
                        <a:rPr lang="en-AU" sz="800" b="0" kern="1200" baseline="0" dirty="0">
                          <a:solidFill>
                            <a:schemeClr val="dk1"/>
                          </a:solidFill>
                          <a:latin typeface="Open Sans" panose="020B0606030504020204" pitchFamily="34" charset="0"/>
                          <a:ea typeface="Open Sans" panose="020B0606030504020204" pitchFamily="34" charset="0"/>
                          <a:cs typeface="Open Sans" panose="020B0606030504020204" pitchFamily="34" charset="0"/>
                        </a:rPr>
                        <a:t>Epicor Software (Aust) Pty Ltd is the Australian operating affiliate of the America-based Epicor Software Corporation, a developer and marketer of supply chain management and enterprise resource planning software used by mid-sized companies in the manufacturing, distribution, retail and services industries.</a:t>
                      </a:r>
                    </a:p>
                    <a:p>
                      <a:r>
                        <a:rPr lang="en-AU" sz="800" b="0" kern="1200" baseline="0" dirty="0">
                          <a:solidFill>
                            <a:schemeClr val="dk1"/>
                          </a:solidFill>
                          <a:latin typeface="Open Sans" panose="020B0606030504020204" pitchFamily="34" charset="0"/>
                          <a:ea typeface="Open Sans" panose="020B0606030504020204" pitchFamily="34" charset="0"/>
                          <a:cs typeface="Open Sans" panose="020B0606030504020204" pitchFamily="34" charset="0"/>
                        </a:rPr>
                        <a:t>The Australian business is based Sydney, with additional offices in Melbourne and Auckland</a:t>
                      </a:r>
                    </a:p>
                    <a:p>
                      <a:endParaRPr lang="en-AU" sz="800" b="0" kern="1200" baseline="0" dirty="0">
                        <a:solidFill>
                          <a:schemeClr val="dk1"/>
                        </a:solidFill>
                        <a:latin typeface="Open Sans" panose="020B0606030504020204" pitchFamily="34" charset="0"/>
                        <a:ea typeface="Open Sans" panose="020B0606030504020204" pitchFamily="34" charset="0"/>
                        <a:cs typeface="Open Sans" panose="020B0606030504020204" pitchFamily="34" charset="0"/>
                      </a:endParaRPr>
                    </a:p>
                    <a:p>
                      <a:r>
                        <a:rPr lang="en-AU" sz="800" b="0" kern="1200" baseline="0" dirty="0">
                          <a:solidFill>
                            <a:schemeClr val="dk1"/>
                          </a:solidFill>
                          <a:latin typeface="Open Sans" panose="020B0606030504020204" pitchFamily="34" charset="0"/>
                          <a:ea typeface="Open Sans" panose="020B0606030504020204" pitchFamily="34" charset="0"/>
                          <a:cs typeface="Open Sans" panose="020B0606030504020204" pitchFamily="34" charset="0"/>
                        </a:rPr>
                        <a:t> </a:t>
                      </a:r>
                      <a:r>
                        <a:rPr lang="en-AU" sz="800" b="1" kern="1200" dirty="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rPr>
                        <a:t>Key Metrics </a:t>
                      </a:r>
                      <a:endParaRPr lang="en-AU" sz="800" b="1" kern="1200" baseline="0" dirty="0">
                        <a:solidFill>
                          <a:schemeClr val="accent2"/>
                        </a:solidFill>
                        <a:latin typeface="Open Sans" panose="020B0606030504020204" pitchFamily="34" charset="0"/>
                        <a:ea typeface="Open Sans" panose="020B0606030504020204" pitchFamily="34" charset="0"/>
                        <a:cs typeface="Open Sans" panose="020B0606030504020204" pitchFamily="34" charset="0"/>
                      </a:endParaRP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b="1" kern="1200" dirty="0">
                          <a:solidFill>
                            <a:schemeClr val="tx2"/>
                          </a:solidFill>
                          <a:latin typeface="Open Sans" panose="020B0606030504020204" pitchFamily="34" charset="0"/>
                          <a:ea typeface="Open Sans" panose="020B0606030504020204" pitchFamily="34" charset="0"/>
                          <a:cs typeface="Open Sans" panose="020B0606030504020204" pitchFamily="34" charset="0"/>
                        </a:rPr>
                        <a:t>Key Services: </a:t>
                      </a:r>
                      <a:r>
                        <a:rPr lang="en-AU" sz="800" kern="1200" dirty="0">
                          <a:solidFill>
                            <a:schemeClr val="tx2"/>
                          </a:solidFill>
                          <a:latin typeface="Open Sans" panose="020B0606030504020204" pitchFamily="34" charset="0"/>
                          <a:ea typeface="Open Sans" panose="020B0606030504020204" pitchFamily="34" charset="0"/>
                          <a:cs typeface="Open Sans" panose="020B0606030504020204" pitchFamily="34" charset="0"/>
                        </a:rPr>
                        <a:t>ERP10 (In Australia)</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b="1" kern="1200" dirty="0">
                          <a:solidFill>
                            <a:schemeClr val="tx2"/>
                          </a:solidFill>
                          <a:latin typeface="Open Sans" panose="020B0606030504020204" pitchFamily="34" charset="0"/>
                          <a:ea typeface="Open Sans" panose="020B0606030504020204" pitchFamily="34" charset="0"/>
                          <a:cs typeface="Open Sans" panose="020B0606030504020204" pitchFamily="34" charset="0"/>
                        </a:rPr>
                        <a:t>Estimated Revenue</a:t>
                      </a:r>
                      <a:r>
                        <a:rPr lang="en-AU" sz="800" kern="1200" dirty="0">
                          <a:solidFill>
                            <a:schemeClr val="tx2"/>
                          </a:solidFill>
                          <a:latin typeface="Open Sans" panose="020B0606030504020204" pitchFamily="34" charset="0"/>
                          <a:ea typeface="Open Sans" panose="020B0606030504020204" pitchFamily="34" charset="0"/>
                          <a:cs typeface="Open Sans" panose="020B0606030504020204" pitchFamily="34" charset="0"/>
                        </a:rPr>
                        <a:t>:  AU$ 21</a:t>
                      </a:r>
                      <a:r>
                        <a:rPr lang="en-AU" sz="800" kern="1200" baseline="0" dirty="0">
                          <a:solidFill>
                            <a:schemeClr val="tx2"/>
                          </a:solidFill>
                          <a:latin typeface="Open Sans" panose="020B0606030504020204" pitchFamily="34" charset="0"/>
                          <a:ea typeface="Open Sans" panose="020B0606030504020204" pitchFamily="34" charset="0"/>
                          <a:cs typeface="Open Sans" panose="020B0606030504020204" pitchFamily="34" charset="0"/>
                        </a:rPr>
                        <a:t>m</a:t>
                      </a:r>
                      <a:r>
                        <a:rPr lang="en-AU" sz="800" kern="1200" dirty="0">
                          <a:solidFill>
                            <a:schemeClr val="tx2"/>
                          </a:solidFill>
                          <a:latin typeface="Open Sans" panose="020B0606030504020204" pitchFamily="34" charset="0"/>
                          <a:ea typeface="Open Sans" panose="020B0606030504020204" pitchFamily="34" charset="0"/>
                          <a:cs typeface="Open Sans" panose="020B0606030504020204" pitchFamily="34" charset="0"/>
                        </a:rPr>
                        <a:t> </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b="1" kern="1200" dirty="0">
                          <a:solidFill>
                            <a:schemeClr val="tx2"/>
                          </a:solidFill>
                          <a:latin typeface="Open Sans" panose="020B0606030504020204" pitchFamily="34" charset="0"/>
                          <a:ea typeface="Open Sans" panose="020B0606030504020204" pitchFamily="34" charset="0"/>
                          <a:cs typeface="Open Sans" panose="020B0606030504020204" pitchFamily="34" charset="0"/>
                        </a:rPr>
                        <a:t>Sample of Clients: </a:t>
                      </a:r>
                      <a:r>
                        <a:rPr lang="en-AU" sz="800" kern="1200" dirty="0">
                          <a:solidFill>
                            <a:schemeClr val="tx2"/>
                          </a:solidFill>
                          <a:latin typeface="Open Sans" panose="020B0606030504020204" pitchFamily="34" charset="0"/>
                          <a:ea typeface="Open Sans" panose="020B0606030504020204" pitchFamily="34" charset="0"/>
                          <a:cs typeface="Open Sans" panose="020B0606030504020204" pitchFamily="34" charset="0"/>
                        </a:rPr>
                        <a:t>SAI Global (Australia)</a:t>
                      </a:r>
                    </a:p>
                  </a:txBody>
                  <a:tcPr marL="45720" marR="4572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l" defTabSz="914400" rtl="0" eaLnBrk="1" fontAlgn="auto" latinLnBrk="0" hangingPunct="1">
                        <a:lnSpc>
                          <a:spcPct val="106000"/>
                        </a:lnSpc>
                        <a:spcBef>
                          <a:spcPts val="0"/>
                        </a:spcBef>
                        <a:spcAft>
                          <a:spcPts val="0"/>
                        </a:spcAft>
                        <a:buClrTx/>
                        <a:buSzPct val="80000"/>
                        <a:buFontTx/>
                        <a:buNone/>
                        <a:tabLst/>
                        <a:defRPr/>
                      </a:pPr>
                      <a:r>
                        <a:rPr lang="en-GB" sz="800" b="1" kern="1200" noProof="0" dirty="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rPr>
                        <a:t>Proven Experience</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GB" sz="800" kern="1200" noProof="0" dirty="0">
                          <a:solidFill>
                            <a:prstClr val="black"/>
                          </a:solidFill>
                          <a:latin typeface="Open Sans" panose="020B0606030504020204" pitchFamily="34" charset="0"/>
                          <a:ea typeface="Open Sans" panose="020B0606030504020204" pitchFamily="34" charset="0"/>
                          <a:cs typeface="Open Sans" panose="020B0606030504020204" pitchFamily="34" charset="0"/>
                        </a:rPr>
                        <a:t>Epicore Financial Management </a:t>
                      </a:r>
                      <a:r>
                        <a:rPr lang="en-GB" sz="800" kern="1200" baseline="0" noProof="0" dirty="0">
                          <a:solidFill>
                            <a:prstClr val="black"/>
                          </a:solidFill>
                          <a:latin typeface="Open Sans" panose="020B0606030504020204" pitchFamily="34" charset="0"/>
                          <a:ea typeface="Open Sans" panose="020B0606030504020204" pitchFamily="34" charset="0"/>
                          <a:cs typeface="Open Sans" panose="020B0606030504020204" pitchFamily="34" charset="0"/>
                        </a:rPr>
                        <a:t> (part of their ERP suite)  caters specifically to aggressively growing businesses. </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noProof="0" dirty="0">
                          <a:solidFill>
                            <a:prstClr val="black"/>
                          </a:solidFill>
                          <a:latin typeface="Open Sans" panose="020B0606030504020204" pitchFamily="34" charset="0"/>
                          <a:ea typeface="Open Sans" panose="020B0606030504020204" pitchFamily="34" charset="0"/>
                          <a:cs typeface="Open Sans" panose="020B0606030504020204" pitchFamily="34" charset="0"/>
                        </a:rPr>
                        <a:t>Epicores offerings include GL, Advanced</a:t>
                      </a:r>
                      <a:r>
                        <a:rPr lang="en-AU" sz="800" kern="1200" baseline="0" noProof="0" dirty="0">
                          <a:solidFill>
                            <a:prstClr val="black"/>
                          </a:solidFill>
                          <a:latin typeface="Open Sans" panose="020B0606030504020204" pitchFamily="34" charset="0"/>
                          <a:ea typeface="Open Sans" panose="020B0606030504020204" pitchFamily="34" charset="0"/>
                          <a:cs typeface="Open Sans" panose="020B0606030504020204" pitchFamily="34" charset="0"/>
                        </a:rPr>
                        <a:t> Allocations, Accounts Payable, Accounts receivable, Rebates, Tax Connects, Cash Management, Credit Card Processing, Asset Management</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baseline="0" noProof="0" dirty="0">
                          <a:solidFill>
                            <a:prstClr val="black"/>
                          </a:solidFill>
                          <a:latin typeface="Open Sans" panose="020B0606030504020204" pitchFamily="34" charset="0"/>
                          <a:ea typeface="Open Sans" panose="020B0606030504020204" pitchFamily="34" charset="0"/>
                          <a:cs typeface="Open Sans" panose="020B0606030504020204" pitchFamily="34" charset="0"/>
                        </a:rPr>
                        <a:t>Epicor have a numerous ERP deployments globally however the finance module is not stand alone and must be implemented with their Epicor ERP 10 module.</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baseline="0" noProof="0" dirty="0">
                          <a:solidFill>
                            <a:prstClr val="black"/>
                          </a:solidFill>
                          <a:latin typeface="Open Sans" panose="020B0606030504020204" pitchFamily="34" charset="0"/>
                          <a:ea typeface="Open Sans" panose="020B0606030504020204" pitchFamily="34" charset="0"/>
                          <a:cs typeface="Open Sans" panose="020B0606030504020204" pitchFamily="34" charset="0"/>
                        </a:rPr>
                        <a:t>There is insufficient data to prove strong client base in Australia</a:t>
                      </a:r>
                    </a:p>
                    <a:p>
                      <a:pPr marL="0" marR="0" lvl="0" indent="0" algn="l" defTabSz="957816" rtl="0" eaLnBrk="1" fontAlgn="auto" latinLnBrk="0" hangingPunct="1">
                        <a:lnSpc>
                          <a:spcPct val="110000"/>
                        </a:lnSpc>
                        <a:spcBef>
                          <a:spcPts val="0"/>
                        </a:spcBef>
                        <a:spcAft>
                          <a:spcPts val="300"/>
                        </a:spcAft>
                        <a:buClrTx/>
                        <a:buSzPct val="80000"/>
                        <a:buFont typeface="Arial" panose="020B0604020202020204" pitchFamily="34" charset="0"/>
                        <a:buNone/>
                        <a:tabLst>
                          <a:tab pos="85725" algn="l"/>
                        </a:tabLst>
                        <a:defRPr/>
                      </a:pPr>
                      <a:endParaRPr lang="en-AU" sz="800" b="0" kern="1200" baseline="0" noProof="0" dirty="0">
                        <a:solidFill>
                          <a:prstClr val="black"/>
                        </a:solidFill>
                        <a:latin typeface="Open Sans" panose="020B0606030504020204" pitchFamily="34" charset="0"/>
                        <a:ea typeface="Open Sans" panose="020B0606030504020204" pitchFamily="34" charset="0"/>
                        <a:cs typeface="Open Sans" panose="020B0606030504020204" pitchFamily="34" charset="0"/>
                      </a:endParaRPr>
                    </a:p>
                    <a:p>
                      <a:pPr marL="0" marR="0" lvl="0" indent="0" algn="l" defTabSz="957816" rtl="0" eaLnBrk="1" fontAlgn="auto" latinLnBrk="0" hangingPunct="1">
                        <a:lnSpc>
                          <a:spcPct val="110000"/>
                        </a:lnSpc>
                        <a:spcBef>
                          <a:spcPts val="0"/>
                        </a:spcBef>
                        <a:spcAft>
                          <a:spcPts val="300"/>
                        </a:spcAft>
                        <a:buClrTx/>
                        <a:buSzPct val="80000"/>
                        <a:buFont typeface="Arial" panose="020B0604020202020204" pitchFamily="34" charset="0"/>
                        <a:buNone/>
                        <a:tabLst>
                          <a:tab pos="85725" algn="l"/>
                        </a:tabLst>
                        <a:defRPr/>
                      </a:pPr>
                      <a:r>
                        <a:rPr lang="en-GB" sz="800" b="1" kern="1200" noProof="0" dirty="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rPr>
                        <a:t>Vision,</a:t>
                      </a:r>
                      <a:r>
                        <a:rPr lang="en-GB" sz="800" b="1" kern="1200" baseline="0" noProof="0" dirty="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rPr>
                        <a:t> Technology and Innovation</a:t>
                      </a:r>
                      <a:endParaRPr lang="en-GB" sz="800" b="1" kern="1200" noProof="0" dirty="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endParaRPr>
                    </a:p>
                    <a:p>
                      <a:pPr marL="171450" marR="0" lvl="0" indent="-171450" algn="l" defTabSz="914400" rtl="0" eaLnBrk="1" fontAlgn="auto" latinLnBrk="0" hangingPunct="1">
                        <a:lnSpc>
                          <a:spcPct val="106000"/>
                        </a:lnSpc>
                        <a:spcBef>
                          <a:spcPts val="0"/>
                        </a:spcBef>
                        <a:spcAft>
                          <a:spcPts val="0"/>
                        </a:spcAft>
                        <a:buClrTx/>
                        <a:buSzPct val="80000"/>
                        <a:buFont typeface="Arial" panose="020B0604020202020204" pitchFamily="34" charset="0"/>
                        <a:buChar char="•"/>
                        <a:tabLst/>
                        <a:defRPr/>
                      </a:pPr>
                      <a:r>
                        <a:rPr lang="en-GB" sz="800" kern="1200" dirty="0">
                          <a:solidFill>
                            <a:prstClr val="black"/>
                          </a:solidFill>
                          <a:latin typeface="Open Sans" panose="020B0606030504020204" pitchFamily="34" charset="0"/>
                          <a:ea typeface="Open Sans" panose="020B0606030504020204" pitchFamily="34" charset="0"/>
                          <a:cs typeface="Open Sans" panose="020B0606030504020204" pitchFamily="34" charset="0"/>
                        </a:rPr>
                        <a:t>Much of the focus and strategy is Business Intelligence focused, Cloud, and Mobility </a:t>
                      </a:r>
                    </a:p>
                    <a:p>
                      <a:pPr marL="171450" marR="0" lvl="0" indent="-171450" algn="l" defTabSz="914400" rtl="0" eaLnBrk="1" fontAlgn="auto" latinLnBrk="0" hangingPunct="1">
                        <a:lnSpc>
                          <a:spcPct val="106000"/>
                        </a:lnSpc>
                        <a:spcBef>
                          <a:spcPts val="0"/>
                        </a:spcBef>
                        <a:spcAft>
                          <a:spcPts val="0"/>
                        </a:spcAft>
                        <a:buClrTx/>
                        <a:buSzPct val="80000"/>
                        <a:buFont typeface="Arial" panose="020B0604020202020204" pitchFamily="34" charset="0"/>
                        <a:buChar char="•"/>
                        <a:tabLst/>
                        <a:defRPr/>
                      </a:pPr>
                      <a:r>
                        <a:rPr lang="en-AU" sz="800" kern="1200" dirty="0">
                          <a:solidFill>
                            <a:prstClr val="black"/>
                          </a:solidFill>
                          <a:latin typeface="Open Sans" panose="020B0606030504020204" pitchFamily="34" charset="0"/>
                          <a:ea typeface="Open Sans" panose="020B0606030504020204" pitchFamily="34" charset="0"/>
                          <a:cs typeface="Open Sans" panose="020B0606030504020204" pitchFamily="34" charset="0"/>
                        </a:rPr>
                        <a:t>Epicor solutions are designed to grow as your business grows and provide flexible deployment options like SaaS or cloud software</a:t>
                      </a:r>
                      <a:endParaRPr lang="en-GB" sz="800" kern="1200" noProof="0" dirty="0">
                        <a:solidFill>
                          <a:prstClr val="black"/>
                        </a:solidFill>
                        <a:latin typeface="Open Sans" panose="020B0606030504020204" pitchFamily="34" charset="0"/>
                        <a:ea typeface="Open Sans" panose="020B0606030504020204" pitchFamily="34" charset="0"/>
                        <a:cs typeface="Open Sans" panose="020B0606030504020204" pitchFamily="34" charset="0"/>
                      </a:endParaRPr>
                    </a:p>
                  </a:txBody>
                  <a:tcPr marL="45720" marR="4572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bl>
          </a:graphicData>
        </a:graphic>
      </p:graphicFrame>
      <p:grpSp>
        <p:nvGrpSpPr>
          <p:cNvPr id="23" name="Group 28"/>
          <p:cNvGrpSpPr/>
          <p:nvPr/>
        </p:nvGrpSpPr>
        <p:grpSpPr>
          <a:xfrm>
            <a:off x="8569496" y="1015518"/>
            <a:ext cx="181466" cy="195061"/>
            <a:chOff x="9547225" y="3155950"/>
            <a:chExt cx="515938" cy="588963"/>
          </a:xfrm>
          <a:solidFill>
            <a:schemeClr val="tx1"/>
          </a:solidFill>
        </p:grpSpPr>
        <p:sp>
          <p:nvSpPr>
            <p:cNvPr id="35" name="Freeform 430"/>
            <p:cNvSpPr>
              <a:spLocks noEditPoints="1"/>
            </p:cNvSpPr>
            <p:nvPr/>
          </p:nvSpPr>
          <p:spPr bwMode="auto">
            <a:xfrm>
              <a:off x="9674225" y="3209925"/>
              <a:ext cx="327025" cy="271463"/>
            </a:xfrm>
            <a:custGeom>
              <a:avLst/>
              <a:gdLst>
                <a:gd name="T0" fmla="*/ 128 w 132"/>
                <a:gd name="T1" fmla="*/ 51 h 110"/>
                <a:gd name="T2" fmla="*/ 122 w 132"/>
                <a:gd name="T3" fmla="*/ 35 h 110"/>
                <a:gd name="T4" fmla="*/ 110 w 132"/>
                <a:gd name="T5" fmla="*/ 23 h 110"/>
                <a:gd name="T6" fmla="*/ 107 w 132"/>
                <a:gd name="T7" fmla="*/ 19 h 110"/>
                <a:gd name="T8" fmla="*/ 99 w 132"/>
                <a:gd name="T9" fmla="*/ 13 h 110"/>
                <a:gd name="T10" fmla="*/ 92 w 132"/>
                <a:gd name="T11" fmla="*/ 8 h 110"/>
                <a:gd name="T12" fmla="*/ 81 w 132"/>
                <a:gd name="T13" fmla="*/ 7 h 110"/>
                <a:gd name="T14" fmla="*/ 65 w 132"/>
                <a:gd name="T15" fmla="*/ 3 h 110"/>
                <a:gd name="T16" fmla="*/ 56 w 132"/>
                <a:gd name="T17" fmla="*/ 0 h 110"/>
                <a:gd name="T18" fmla="*/ 41 w 132"/>
                <a:gd name="T19" fmla="*/ 4 h 110"/>
                <a:gd name="T20" fmla="*/ 29 w 132"/>
                <a:gd name="T21" fmla="*/ 10 h 110"/>
                <a:gd name="T22" fmla="*/ 10 w 132"/>
                <a:gd name="T23" fmla="*/ 29 h 110"/>
                <a:gd name="T24" fmla="*/ 2 w 132"/>
                <a:gd name="T25" fmla="*/ 46 h 110"/>
                <a:gd name="T26" fmla="*/ 2 w 132"/>
                <a:gd name="T27" fmla="*/ 51 h 110"/>
                <a:gd name="T28" fmla="*/ 5 w 132"/>
                <a:gd name="T29" fmla="*/ 71 h 110"/>
                <a:gd name="T30" fmla="*/ 8 w 132"/>
                <a:gd name="T31" fmla="*/ 73 h 110"/>
                <a:gd name="T32" fmla="*/ 19 w 132"/>
                <a:gd name="T33" fmla="*/ 82 h 110"/>
                <a:gd name="T34" fmla="*/ 24 w 132"/>
                <a:gd name="T35" fmla="*/ 82 h 110"/>
                <a:gd name="T36" fmla="*/ 39 w 132"/>
                <a:gd name="T37" fmla="*/ 90 h 110"/>
                <a:gd name="T38" fmla="*/ 47 w 132"/>
                <a:gd name="T39" fmla="*/ 87 h 110"/>
                <a:gd name="T40" fmla="*/ 48 w 132"/>
                <a:gd name="T41" fmla="*/ 87 h 110"/>
                <a:gd name="T42" fmla="*/ 65 w 132"/>
                <a:gd name="T43" fmla="*/ 88 h 110"/>
                <a:gd name="T44" fmla="*/ 70 w 132"/>
                <a:gd name="T45" fmla="*/ 88 h 110"/>
                <a:gd name="T46" fmla="*/ 76 w 132"/>
                <a:gd name="T47" fmla="*/ 97 h 110"/>
                <a:gd name="T48" fmla="*/ 81 w 132"/>
                <a:gd name="T49" fmla="*/ 100 h 110"/>
                <a:gd name="T50" fmla="*/ 91 w 132"/>
                <a:gd name="T51" fmla="*/ 108 h 110"/>
                <a:gd name="T52" fmla="*/ 96 w 132"/>
                <a:gd name="T53" fmla="*/ 110 h 110"/>
                <a:gd name="T54" fmla="*/ 107 w 132"/>
                <a:gd name="T55" fmla="*/ 100 h 110"/>
                <a:gd name="T56" fmla="*/ 123 w 132"/>
                <a:gd name="T57" fmla="*/ 94 h 110"/>
                <a:gd name="T58" fmla="*/ 124 w 132"/>
                <a:gd name="T59" fmla="*/ 85 h 110"/>
                <a:gd name="T60" fmla="*/ 128 w 132"/>
                <a:gd name="T61" fmla="*/ 68 h 110"/>
                <a:gd name="T62" fmla="*/ 128 w 132"/>
                <a:gd name="T63" fmla="*/ 52 h 110"/>
                <a:gd name="T64" fmla="*/ 117 w 132"/>
                <a:gd name="T65" fmla="*/ 74 h 110"/>
                <a:gd name="T66" fmla="*/ 114 w 132"/>
                <a:gd name="T67" fmla="*/ 87 h 110"/>
                <a:gd name="T68" fmla="*/ 97 w 132"/>
                <a:gd name="T69" fmla="*/ 98 h 110"/>
                <a:gd name="T70" fmla="*/ 93 w 132"/>
                <a:gd name="T71" fmla="*/ 98 h 110"/>
                <a:gd name="T72" fmla="*/ 88 w 132"/>
                <a:gd name="T73" fmla="*/ 92 h 110"/>
                <a:gd name="T74" fmla="*/ 80 w 132"/>
                <a:gd name="T75" fmla="*/ 80 h 110"/>
                <a:gd name="T76" fmla="*/ 74 w 132"/>
                <a:gd name="T77" fmla="*/ 78 h 110"/>
                <a:gd name="T78" fmla="*/ 71 w 132"/>
                <a:gd name="T79" fmla="*/ 78 h 110"/>
                <a:gd name="T80" fmla="*/ 56 w 132"/>
                <a:gd name="T81" fmla="*/ 81 h 110"/>
                <a:gd name="T82" fmla="*/ 48 w 132"/>
                <a:gd name="T83" fmla="*/ 76 h 110"/>
                <a:gd name="T84" fmla="*/ 39 w 132"/>
                <a:gd name="T85" fmla="*/ 80 h 110"/>
                <a:gd name="T86" fmla="*/ 38 w 132"/>
                <a:gd name="T87" fmla="*/ 79 h 110"/>
                <a:gd name="T88" fmla="*/ 24 w 132"/>
                <a:gd name="T89" fmla="*/ 72 h 110"/>
                <a:gd name="T90" fmla="*/ 20 w 132"/>
                <a:gd name="T91" fmla="*/ 73 h 110"/>
                <a:gd name="T92" fmla="*/ 11 w 132"/>
                <a:gd name="T93" fmla="*/ 58 h 110"/>
                <a:gd name="T94" fmla="*/ 12 w 132"/>
                <a:gd name="T95" fmla="*/ 49 h 110"/>
                <a:gd name="T96" fmla="*/ 12 w 132"/>
                <a:gd name="T97" fmla="*/ 44 h 110"/>
                <a:gd name="T98" fmla="*/ 20 w 132"/>
                <a:gd name="T99" fmla="*/ 29 h 110"/>
                <a:gd name="T100" fmla="*/ 37 w 132"/>
                <a:gd name="T101" fmla="*/ 15 h 110"/>
                <a:gd name="T102" fmla="*/ 55 w 132"/>
                <a:gd name="T103" fmla="*/ 10 h 110"/>
                <a:gd name="T104" fmla="*/ 66 w 132"/>
                <a:gd name="T105" fmla="*/ 13 h 110"/>
                <a:gd name="T106" fmla="*/ 79 w 132"/>
                <a:gd name="T107" fmla="*/ 18 h 110"/>
                <a:gd name="T108" fmla="*/ 85 w 132"/>
                <a:gd name="T109" fmla="*/ 16 h 110"/>
                <a:gd name="T110" fmla="*/ 89 w 132"/>
                <a:gd name="T111" fmla="*/ 17 h 110"/>
                <a:gd name="T112" fmla="*/ 96 w 132"/>
                <a:gd name="T113" fmla="*/ 23 h 110"/>
                <a:gd name="T114" fmla="*/ 99 w 132"/>
                <a:gd name="T115" fmla="*/ 24 h 110"/>
                <a:gd name="T116" fmla="*/ 101 w 132"/>
                <a:gd name="T117" fmla="*/ 26 h 110"/>
                <a:gd name="T118" fmla="*/ 110 w 132"/>
                <a:gd name="T119" fmla="*/ 33 h 110"/>
                <a:gd name="T120" fmla="*/ 118 w 132"/>
                <a:gd name="T121" fmla="*/ 48 h 110"/>
                <a:gd name="T122" fmla="*/ 120 w 132"/>
                <a:gd name="T123" fmla="*/ 59 h 110"/>
                <a:gd name="T124" fmla="*/ 121 w 132"/>
                <a:gd name="T125" fmla="*/ 6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32" h="110">
                  <a:moveTo>
                    <a:pt x="128" y="52"/>
                  </a:moveTo>
                  <a:cubicBezTo>
                    <a:pt x="128" y="52"/>
                    <a:pt x="128" y="52"/>
                    <a:pt x="128" y="51"/>
                  </a:cubicBezTo>
                  <a:cubicBezTo>
                    <a:pt x="128" y="50"/>
                    <a:pt x="128" y="49"/>
                    <a:pt x="128" y="47"/>
                  </a:cubicBezTo>
                  <a:cubicBezTo>
                    <a:pt x="128" y="43"/>
                    <a:pt x="125" y="37"/>
                    <a:pt x="122" y="35"/>
                  </a:cubicBezTo>
                  <a:cubicBezTo>
                    <a:pt x="122" y="34"/>
                    <a:pt x="120" y="33"/>
                    <a:pt x="120" y="32"/>
                  </a:cubicBezTo>
                  <a:cubicBezTo>
                    <a:pt x="119" y="28"/>
                    <a:pt x="116" y="23"/>
                    <a:pt x="110" y="23"/>
                  </a:cubicBezTo>
                  <a:cubicBezTo>
                    <a:pt x="110" y="23"/>
                    <a:pt x="110" y="22"/>
                    <a:pt x="110" y="22"/>
                  </a:cubicBezTo>
                  <a:cubicBezTo>
                    <a:pt x="109" y="21"/>
                    <a:pt x="109" y="20"/>
                    <a:pt x="107" y="19"/>
                  </a:cubicBezTo>
                  <a:cubicBezTo>
                    <a:pt x="107" y="18"/>
                    <a:pt x="107" y="18"/>
                    <a:pt x="107" y="18"/>
                  </a:cubicBezTo>
                  <a:cubicBezTo>
                    <a:pt x="105" y="16"/>
                    <a:pt x="103" y="13"/>
                    <a:pt x="99" y="13"/>
                  </a:cubicBezTo>
                  <a:cubicBezTo>
                    <a:pt x="98" y="13"/>
                    <a:pt x="98" y="13"/>
                    <a:pt x="97" y="13"/>
                  </a:cubicBezTo>
                  <a:cubicBezTo>
                    <a:pt x="96" y="11"/>
                    <a:pt x="95" y="9"/>
                    <a:pt x="92" y="8"/>
                  </a:cubicBezTo>
                  <a:cubicBezTo>
                    <a:pt x="92" y="8"/>
                    <a:pt x="91" y="8"/>
                    <a:pt x="91" y="8"/>
                  </a:cubicBezTo>
                  <a:cubicBezTo>
                    <a:pt x="88" y="7"/>
                    <a:pt x="85" y="6"/>
                    <a:pt x="81" y="7"/>
                  </a:cubicBezTo>
                  <a:cubicBezTo>
                    <a:pt x="81" y="6"/>
                    <a:pt x="80" y="5"/>
                    <a:pt x="79" y="4"/>
                  </a:cubicBezTo>
                  <a:cubicBezTo>
                    <a:pt x="76" y="0"/>
                    <a:pt x="69" y="0"/>
                    <a:pt x="65" y="3"/>
                  </a:cubicBezTo>
                  <a:cubicBezTo>
                    <a:pt x="65" y="3"/>
                    <a:pt x="64" y="3"/>
                    <a:pt x="64" y="2"/>
                  </a:cubicBezTo>
                  <a:cubicBezTo>
                    <a:pt x="62" y="1"/>
                    <a:pt x="59" y="0"/>
                    <a:pt x="56" y="0"/>
                  </a:cubicBezTo>
                  <a:cubicBezTo>
                    <a:pt x="55" y="0"/>
                    <a:pt x="51" y="0"/>
                    <a:pt x="48" y="3"/>
                  </a:cubicBezTo>
                  <a:cubicBezTo>
                    <a:pt x="47" y="3"/>
                    <a:pt x="44" y="4"/>
                    <a:pt x="41" y="4"/>
                  </a:cubicBezTo>
                  <a:cubicBezTo>
                    <a:pt x="40" y="4"/>
                    <a:pt x="33" y="5"/>
                    <a:pt x="30" y="8"/>
                  </a:cubicBezTo>
                  <a:cubicBezTo>
                    <a:pt x="29" y="9"/>
                    <a:pt x="29" y="10"/>
                    <a:pt x="29" y="10"/>
                  </a:cubicBezTo>
                  <a:cubicBezTo>
                    <a:pt x="27" y="12"/>
                    <a:pt x="22" y="15"/>
                    <a:pt x="19" y="16"/>
                  </a:cubicBezTo>
                  <a:cubicBezTo>
                    <a:pt x="15" y="18"/>
                    <a:pt x="10" y="21"/>
                    <a:pt x="10" y="29"/>
                  </a:cubicBezTo>
                  <a:cubicBezTo>
                    <a:pt x="10" y="30"/>
                    <a:pt x="10" y="31"/>
                    <a:pt x="5" y="37"/>
                  </a:cubicBezTo>
                  <a:cubicBezTo>
                    <a:pt x="2" y="40"/>
                    <a:pt x="2" y="43"/>
                    <a:pt x="2" y="46"/>
                  </a:cubicBezTo>
                  <a:cubicBezTo>
                    <a:pt x="2" y="46"/>
                    <a:pt x="2" y="47"/>
                    <a:pt x="2" y="47"/>
                  </a:cubicBezTo>
                  <a:cubicBezTo>
                    <a:pt x="2" y="49"/>
                    <a:pt x="2" y="50"/>
                    <a:pt x="2" y="51"/>
                  </a:cubicBezTo>
                  <a:cubicBezTo>
                    <a:pt x="2" y="53"/>
                    <a:pt x="2" y="53"/>
                    <a:pt x="1" y="55"/>
                  </a:cubicBezTo>
                  <a:cubicBezTo>
                    <a:pt x="0" y="62"/>
                    <a:pt x="4" y="70"/>
                    <a:pt x="5" y="71"/>
                  </a:cubicBezTo>
                  <a:cubicBezTo>
                    <a:pt x="6" y="73"/>
                    <a:pt x="6" y="73"/>
                    <a:pt x="6" y="73"/>
                  </a:cubicBezTo>
                  <a:cubicBezTo>
                    <a:pt x="8" y="73"/>
                    <a:pt x="8" y="73"/>
                    <a:pt x="8" y="73"/>
                  </a:cubicBezTo>
                  <a:cubicBezTo>
                    <a:pt x="9" y="74"/>
                    <a:pt x="11" y="75"/>
                    <a:pt x="11" y="75"/>
                  </a:cubicBezTo>
                  <a:cubicBezTo>
                    <a:pt x="11" y="80"/>
                    <a:pt x="14" y="82"/>
                    <a:pt x="19" y="82"/>
                  </a:cubicBezTo>
                  <a:cubicBezTo>
                    <a:pt x="20" y="82"/>
                    <a:pt x="22" y="82"/>
                    <a:pt x="23" y="82"/>
                  </a:cubicBezTo>
                  <a:cubicBezTo>
                    <a:pt x="23" y="82"/>
                    <a:pt x="24" y="82"/>
                    <a:pt x="24" y="82"/>
                  </a:cubicBezTo>
                  <a:cubicBezTo>
                    <a:pt x="25" y="82"/>
                    <a:pt x="28" y="83"/>
                    <a:pt x="32" y="86"/>
                  </a:cubicBezTo>
                  <a:cubicBezTo>
                    <a:pt x="34" y="88"/>
                    <a:pt x="36" y="90"/>
                    <a:pt x="39" y="90"/>
                  </a:cubicBezTo>
                  <a:cubicBezTo>
                    <a:pt x="42" y="90"/>
                    <a:pt x="44" y="89"/>
                    <a:pt x="45" y="88"/>
                  </a:cubicBezTo>
                  <a:cubicBezTo>
                    <a:pt x="46" y="87"/>
                    <a:pt x="46" y="87"/>
                    <a:pt x="47" y="87"/>
                  </a:cubicBezTo>
                  <a:cubicBezTo>
                    <a:pt x="47" y="86"/>
                    <a:pt x="47" y="86"/>
                    <a:pt x="47" y="86"/>
                  </a:cubicBezTo>
                  <a:cubicBezTo>
                    <a:pt x="48" y="87"/>
                    <a:pt x="48" y="87"/>
                    <a:pt x="48" y="87"/>
                  </a:cubicBezTo>
                  <a:cubicBezTo>
                    <a:pt x="49" y="88"/>
                    <a:pt x="49" y="88"/>
                    <a:pt x="49" y="88"/>
                  </a:cubicBezTo>
                  <a:cubicBezTo>
                    <a:pt x="54" y="93"/>
                    <a:pt x="61" y="92"/>
                    <a:pt x="65" y="88"/>
                  </a:cubicBezTo>
                  <a:cubicBezTo>
                    <a:pt x="65" y="88"/>
                    <a:pt x="66" y="88"/>
                    <a:pt x="70" y="88"/>
                  </a:cubicBezTo>
                  <a:cubicBezTo>
                    <a:pt x="70" y="88"/>
                    <a:pt x="70" y="88"/>
                    <a:pt x="70" y="88"/>
                  </a:cubicBezTo>
                  <a:cubicBezTo>
                    <a:pt x="69" y="90"/>
                    <a:pt x="70" y="93"/>
                    <a:pt x="71" y="94"/>
                  </a:cubicBezTo>
                  <a:cubicBezTo>
                    <a:pt x="71" y="95"/>
                    <a:pt x="73" y="97"/>
                    <a:pt x="76" y="97"/>
                  </a:cubicBezTo>
                  <a:cubicBezTo>
                    <a:pt x="77" y="97"/>
                    <a:pt x="78" y="97"/>
                    <a:pt x="79" y="96"/>
                  </a:cubicBezTo>
                  <a:cubicBezTo>
                    <a:pt x="80" y="97"/>
                    <a:pt x="80" y="99"/>
                    <a:pt x="81" y="100"/>
                  </a:cubicBezTo>
                  <a:cubicBezTo>
                    <a:pt x="83" y="104"/>
                    <a:pt x="86" y="105"/>
                    <a:pt x="88" y="106"/>
                  </a:cubicBezTo>
                  <a:cubicBezTo>
                    <a:pt x="90" y="107"/>
                    <a:pt x="90" y="108"/>
                    <a:pt x="91" y="108"/>
                  </a:cubicBezTo>
                  <a:cubicBezTo>
                    <a:pt x="93" y="110"/>
                    <a:pt x="95" y="110"/>
                    <a:pt x="96" y="110"/>
                  </a:cubicBezTo>
                  <a:cubicBezTo>
                    <a:pt x="96" y="110"/>
                    <a:pt x="96" y="110"/>
                    <a:pt x="96" y="110"/>
                  </a:cubicBezTo>
                  <a:cubicBezTo>
                    <a:pt x="100" y="110"/>
                    <a:pt x="103" y="107"/>
                    <a:pt x="105" y="103"/>
                  </a:cubicBezTo>
                  <a:cubicBezTo>
                    <a:pt x="106" y="102"/>
                    <a:pt x="106" y="101"/>
                    <a:pt x="107" y="100"/>
                  </a:cubicBezTo>
                  <a:cubicBezTo>
                    <a:pt x="109" y="98"/>
                    <a:pt x="112" y="97"/>
                    <a:pt x="116" y="97"/>
                  </a:cubicBezTo>
                  <a:cubicBezTo>
                    <a:pt x="119" y="97"/>
                    <a:pt x="122" y="96"/>
                    <a:pt x="123" y="94"/>
                  </a:cubicBezTo>
                  <a:cubicBezTo>
                    <a:pt x="125" y="91"/>
                    <a:pt x="125" y="88"/>
                    <a:pt x="124" y="87"/>
                  </a:cubicBezTo>
                  <a:cubicBezTo>
                    <a:pt x="124" y="86"/>
                    <a:pt x="124" y="86"/>
                    <a:pt x="124" y="85"/>
                  </a:cubicBezTo>
                  <a:cubicBezTo>
                    <a:pt x="124" y="83"/>
                    <a:pt x="124" y="81"/>
                    <a:pt x="125" y="81"/>
                  </a:cubicBezTo>
                  <a:cubicBezTo>
                    <a:pt x="127" y="78"/>
                    <a:pt x="131" y="73"/>
                    <a:pt x="128" y="68"/>
                  </a:cubicBezTo>
                  <a:cubicBezTo>
                    <a:pt x="128" y="68"/>
                    <a:pt x="128" y="67"/>
                    <a:pt x="129" y="67"/>
                  </a:cubicBezTo>
                  <a:cubicBezTo>
                    <a:pt x="132" y="63"/>
                    <a:pt x="131" y="56"/>
                    <a:pt x="128" y="52"/>
                  </a:cubicBezTo>
                  <a:close/>
                  <a:moveTo>
                    <a:pt x="119" y="73"/>
                  </a:moveTo>
                  <a:cubicBezTo>
                    <a:pt x="118" y="73"/>
                    <a:pt x="118" y="74"/>
                    <a:pt x="117" y="74"/>
                  </a:cubicBezTo>
                  <a:cubicBezTo>
                    <a:pt x="114" y="78"/>
                    <a:pt x="114" y="82"/>
                    <a:pt x="114" y="86"/>
                  </a:cubicBezTo>
                  <a:cubicBezTo>
                    <a:pt x="114" y="86"/>
                    <a:pt x="114" y="87"/>
                    <a:pt x="114" y="87"/>
                  </a:cubicBezTo>
                  <a:cubicBezTo>
                    <a:pt x="108" y="88"/>
                    <a:pt x="103" y="90"/>
                    <a:pt x="100" y="94"/>
                  </a:cubicBezTo>
                  <a:cubicBezTo>
                    <a:pt x="99" y="95"/>
                    <a:pt x="98" y="96"/>
                    <a:pt x="97" y="98"/>
                  </a:cubicBezTo>
                  <a:cubicBezTo>
                    <a:pt x="96" y="98"/>
                    <a:pt x="96" y="99"/>
                    <a:pt x="96" y="99"/>
                  </a:cubicBezTo>
                  <a:cubicBezTo>
                    <a:pt x="95" y="99"/>
                    <a:pt x="94" y="98"/>
                    <a:pt x="93" y="98"/>
                  </a:cubicBezTo>
                  <a:cubicBezTo>
                    <a:pt x="91" y="97"/>
                    <a:pt x="90" y="96"/>
                    <a:pt x="89" y="95"/>
                  </a:cubicBezTo>
                  <a:cubicBezTo>
                    <a:pt x="89" y="93"/>
                    <a:pt x="88" y="92"/>
                    <a:pt x="88" y="92"/>
                  </a:cubicBezTo>
                  <a:cubicBezTo>
                    <a:pt x="86" y="90"/>
                    <a:pt x="85" y="87"/>
                    <a:pt x="81" y="86"/>
                  </a:cubicBezTo>
                  <a:cubicBezTo>
                    <a:pt x="82" y="84"/>
                    <a:pt x="82" y="82"/>
                    <a:pt x="80" y="80"/>
                  </a:cubicBezTo>
                  <a:cubicBezTo>
                    <a:pt x="80" y="79"/>
                    <a:pt x="78" y="78"/>
                    <a:pt x="74" y="78"/>
                  </a:cubicBezTo>
                  <a:cubicBezTo>
                    <a:pt x="74" y="78"/>
                    <a:pt x="74" y="78"/>
                    <a:pt x="74" y="78"/>
                  </a:cubicBezTo>
                  <a:cubicBezTo>
                    <a:pt x="73" y="78"/>
                    <a:pt x="73" y="78"/>
                    <a:pt x="73" y="78"/>
                  </a:cubicBezTo>
                  <a:cubicBezTo>
                    <a:pt x="71" y="78"/>
                    <a:pt x="71" y="78"/>
                    <a:pt x="71" y="78"/>
                  </a:cubicBezTo>
                  <a:cubicBezTo>
                    <a:pt x="66" y="78"/>
                    <a:pt x="61" y="78"/>
                    <a:pt x="58" y="81"/>
                  </a:cubicBezTo>
                  <a:cubicBezTo>
                    <a:pt x="57" y="82"/>
                    <a:pt x="56" y="82"/>
                    <a:pt x="56" y="81"/>
                  </a:cubicBezTo>
                  <a:cubicBezTo>
                    <a:pt x="55" y="81"/>
                    <a:pt x="55" y="81"/>
                    <a:pt x="55" y="81"/>
                  </a:cubicBezTo>
                  <a:cubicBezTo>
                    <a:pt x="54" y="79"/>
                    <a:pt x="51" y="76"/>
                    <a:pt x="48" y="76"/>
                  </a:cubicBezTo>
                  <a:cubicBezTo>
                    <a:pt x="46" y="76"/>
                    <a:pt x="44" y="77"/>
                    <a:pt x="42" y="78"/>
                  </a:cubicBezTo>
                  <a:cubicBezTo>
                    <a:pt x="41" y="79"/>
                    <a:pt x="40" y="79"/>
                    <a:pt x="39" y="80"/>
                  </a:cubicBezTo>
                  <a:cubicBezTo>
                    <a:pt x="39" y="80"/>
                    <a:pt x="39" y="80"/>
                    <a:pt x="39" y="80"/>
                  </a:cubicBezTo>
                  <a:cubicBezTo>
                    <a:pt x="39" y="80"/>
                    <a:pt x="39" y="80"/>
                    <a:pt x="38" y="79"/>
                  </a:cubicBezTo>
                  <a:cubicBezTo>
                    <a:pt x="34" y="75"/>
                    <a:pt x="28" y="72"/>
                    <a:pt x="24" y="72"/>
                  </a:cubicBezTo>
                  <a:cubicBezTo>
                    <a:pt x="24" y="72"/>
                    <a:pt x="24" y="72"/>
                    <a:pt x="24" y="72"/>
                  </a:cubicBezTo>
                  <a:cubicBezTo>
                    <a:pt x="23" y="72"/>
                    <a:pt x="22" y="72"/>
                    <a:pt x="21" y="72"/>
                  </a:cubicBezTo>
                  <a:cubicBezTo>
                    <a:pt x="21" y="72"/>
                    <a:pt x="20" y="72"/>
                    <a:pt x="20" y="73"/>
                  </a:cubicBezTo>
                  <a:cubicBezTo>
                    <a:pt x="19" y="68"/>
                    <a:pt x="15" y="66"/>
                    <a:pt x="13" y="65"/>
                  </a:cubicBezTo>
                  <a:cubicBezTo>
                    <a:pt x="11" y="62"/>
                    <a:pt x="10" y="59"/>
                    <a:pt x="11" y="58"/>
                  </a:cubicBezTo>
                  <a:cubicBezTo>
                    <a:pt x="12" y="55"/>
                    <a:pt x="12" y="53"/>
                    <a:pt x="12" y="52"/>
                  </a:cubicBezTo>
                  <a:cubicBezTo>
                    <a:pt x="12" y="51"/>
                    <a:pt x="12" y="50"/>
                    <a:pt x="12" y="49"/>
                  </a:cubicBezTo>
                  <a:cubicBezTo>
                    <a:pt x="12" y="47"/>
                    <a:pt x="12" y="45"/>
                    <a:pt x="12" y="44"/>
                  </a:cubicBezTo>
                  <a:cubicBezTo>
                    <a:pt x="12" y="44"/>
                    <a:pt x="12" y="44"/>
                    <a:pt x="12" y="44"/>
                  </a:cubicBezTo>
                  <a:cubicBezTo>
                    <a:pt x="12" y="44"/>
                    <a:pt x="12" y="44"/>
                    <a:pt x="13" y="43"/>
                  </a:cubicBezTo>
                  <a:cubicBezTo>
                    <a:pt x="18" y="37"/>
                    <a:pt x="20" y="33"/>
                    <a:pt x="20" y="29"/>
                  </a:cubicBezTo>
                  <a:cubicBezTo>
                    <a:pt x="20" y="26"/>
                    <a:pt x="21" y="26"/>
                    <a:pt x="22" y="25"/>
                  </a:cubicBezTo>
                  <a:cubicBezTo>
                    <a:pt x="22" y="25"/>
                    <a:pt x="34" y="21"/>
                    <a:pt x="37" y="15"/>
                  </a:cubicBezTo>
                  <a:cubicBezTo>
                    <a:pt x="38" y="15"/>
                    <a:pt x="40" y="14"/>
                    <a:pt x="42" y="14"/>
                  </a:cubicBezTo>
                  <a:cubicBezTo>
                    <a:pt x="42" y="14"/>
                    <a:pt x="51" y="13"/>
                    <a:pt x="55" y="10"/>
                  </a:cubicBezTo>
                  <a:cubicBezTo>
                    <a:pt x="55" y="10"/>
                    <a:pt x="57" y="10"/>
                    <a:pt x="57" y="10"/>
                  </a:cubicBezTo>
                  <a:cubicBezTo>
                    <a:pt x="59" y="11"/>
                    <a:pt x="62" y="13"/>
                    <a:pt x="66" y="13"/>
                  </a:cubicBezTo>
                  <a:cubicBezTo>
                    <a:pt x="68" y="13"/>
                    <a:pt x="70" y="13"/>
                    <a:pt x="72" y="11"/>
                  </a:cubicBezTo>
                  <a:cubicBezTo>
                    <a:pt x="73" y="13"/>
                    <a:pt x="75" y="18"/>
                    <a:pt x="79" y="18"/>
                  </a:cubicBezTo>
                  <a:cubicBezTo>
                    <a:pt x="81" y="18"/>
                    <a:pt x="82" y="17"/>
                    <a:pt x="83" y="17"/>
                  </a:cubicBezTo>
                  <a:cubicBezTo>
                    <a:pt x="84" y="16"/>
                    <a:pt x="84" y="16"/>
                    <a:pt x="85" y="16"/>
                  </a:cubicBezTo>
                  <a:cubicBezTo>
                    <a:pt x="85" y="16"/>
                    <a:pt x="86" y="17"/>
                    <a:pt x="87" y="17"/>
                  </a:cubicBezTo>
                  <a:cubicBezTo>
                    <a:pt x="88" y="17"/>
                    <a:pt x="88" y="17"/>
                    <a:pt x="89" y="17"/>
                  </a:cubicBezTo>
                  <a:cubicBezTo>
                    <a:pt x="89" y="18"/>
                    <a:pt x="89" y="18"/>
                    <a:pt x="89" y="19"/>
                  </a:cubicBezTo>
                  <a:cubicBezTo>
                    <a:pt x="90" y="20"/>
                    <a:pt x="92" y="23"/>
                    <a:pt x="96" y="23"/>
                  </a:cubicBezTo>
                  <a:cubicBezTo>
                    <a:pt x="97" y="23"/>
                    <a:pt x="98" y="23"/>
                    <a:pt x="98" y="23"/>
                  </a:cubicBezTo>
                  <a:cubicBezTo>
                    <a:pt x="99" y="23"/>
                    <a:pt x="99" y="23"/>
                    <a:pt x="99" y="24"/>
                  </a:cubicBezTo>
                  <a:cubicBezTo>
                    <a:pt x="100" y="24"/>
                    <a:pt x="100" y="25"/>
                    <a:pt x="100" y="25"/>
                  </a:cubicBezTo>
                  <a:cubicBezTo>
                    <a:pt x="101" y="26"/>
                    <a:pt x="101" y="26"/>
                    <a:pt x="101" y="26"/>
                  </a:cubicBezTo>
                  <a:cubicBezTo>
                    <a:pt x="102" y="28"/>
                    <a:pt x="104" y="33"/>
                    <a:pt x="110" y="32"/>
                  </a:cubicBezTo>
                  <a:cubicBezTo>
                    <a:pt x="110" y="32"/>
                    <a:pt x="110" y="33"/>
                    <a:pt x="110" y="33"/>
                  </a:cubicBezTo>
                  <a:cubicBezTo>
                    <a:pt x="110" y="37"/>
                    <a:pt x="113" y="40"/>
                    <a:pt x="115" y="42"/>
                  </a:cubicBezTo>
                  <a:cubicBezTo>
                    <a:pt x="117" y="43"/>
                    <a:pt x="118" y="46"/>
                    <a:pt x="118" y="48"/>
                  </a:cubicBezTo>
                  <a:cubicBezTo>
                    <a:pt x="118" y="48"/>
                    <a:pt x="118" y="49"/>
                    <a:pt x="118" y="49"/>
                  </a:cubicBezTo>
                  <a:cubicBezTo>
                    <a:pt x="118" y="51"/>
                    <a:pt x="117" y="55"/>
                    <a:pt x="120" y="59"/>
                  </a:cubicBezTo>
                  <a:cubicBezTo>
                    <a:pt x="121" y="59"/>
                    <a:pt x="121" y="60"/>
                    <a:pt x="121" y="60"/>
                  </a:cubicBezTo>
                  <a:cubicBezTo>
                    <a:pt x="121" y="60"/>
                    <a:pt x="121" y="60"/>
                    <a:pt x="121" y="60"/>
                  </a:cubicBezTo>
                  <a:cubicBezTo>
                    <a:pt x="116" y="66"/>
                    <a:pt x="117" y="70"/>
                    <a:pt x="119" y="7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7" name="Freeform 431"/>
            <p:cNvSpPr>
              <a:spLocks noEditPoints="1"/>
            </p:cNvSpPr>
            <p:nvPr/>
          </p:nvSpPr>
          <p:spPr bwMode="auto">
            <a:xfrm>
              <a:off x="9547225" y="3155950"/>
              <a:ext cx="515938" cy="588963"/>
            </a:xfrm>
            <a:custGeom>
              <a:avLst/>
              <a:gdLst>
                <a:gd name="T0" fmla="*/ 204 w 209"/>
                <a:gd name="T1" fmla="*/ 59 h 239"/>
                <a:gd name="T2" fmla="*/ 119 w 209"/>
                <a:gd name="T3" fmla="*/ 0 h 239"/>
                <a:gd name="T4" fmla="*/ 116 w 209"/>
                <a:gd name="T5" fmla="*/ 0 h 239"/>
                <a:gd name="T6" fmla="*/ 24 w 209"/>
                <a:gd name="T7" fmla="*/ 71 h 239"/>
                <a:gd name="T8" fmla="*/ 9 w 209"/>
                <a:gd name="T9" fmla="*/ 113 h 239"/>
                <a:gd name="T10" fmla="*/ 3 w 209"/>
                <a:gd name="T11" fmla="*/ 129 h 239"/>
                <a:gd name="T12" fmla="*/ 19 w 209"/>
                <a:gd name="T13" fmla="*/ 136 h 239"/>
                <a:gd name="T14" fmla="*/ 18 w 209"/>
                <a:gd name="T15" fmla="*/ 139 h 239"/>
                <a:gd name="T16" fmla="*/ 17 w 209"/>
                <a:gd name="T17" fmla="*/ 145 h 239"/>
                <a:gd name="T18" fmla="*/ 21 w 209"/>
                <a:gd name="T19" fmla="*/ 153 h 239"/>
                <a:gd name="T20" fmla="*/ 24 w 209"/>
                <a:gd name="T21" fmla="*/ 165 h 239"/>
                <a:gd name="T22" fmla="*/ 24 w 209"/>
                <a:gd name="T23" fmla="*/ 173 h 239"/>
                <a:gd name="T24" fmla="*/ 53 w 209"/>
                <a:gd name="T25" fmla="*/ 195 h 239"/>
                <a:gd name="T26" fmla="*/ 54 w 209"/>
                <a:gd name="T27" fmla="*/ 194 h 239"/>
                <a:gd name="T28" fmla="*/ 62 w 209"/>
                <a:gd name="T29" fmla="*/ 194 h 239"/>
                <a:gd name="T30" fmla="*/ 67 w 209"/>
                <a:gd name="T31" fmla="*/ 195 h 239"/>
                <a:gd name="T32" fmla="*/ 71 w 209"/>
                <a:gd name="T33" fmla="*/ 200 h 239"/>
                <a:gd name="T34" fmla="*/ 77 w 209"/>
                <a:gd name="T35" fmla="*/ 219 h 239"/>
                <a:gd name="T36" fmla="*/ 79 w 209"/>
                <a:gd name="T37" fmla="*/ 234 h 239"/>
                <a:gd name="T38" fmla="*/ 80 w 209"/>
                <a:gd name="T39" fmla="*/ 236 h 239"/>
                <a:gd name="T40" fmla="*/ 84 w 209"/>
                <a:gd name="T41" fmla="*/ 239 h 239"/>
                <a:gd name="T42" fmla="*/ 85 w 209"/>
                <a:gd name="T43" fmla="*/ 239 h 239"/>
                <a:gd name="T44" fmla="*/ 168 w 209"/>
                <a:gd name="T45" fmla="*/ 214 h 239"/>
                <a:gd name="T46" fmla="*/ 172 w 209"/>
                <a:gd name="T47" fmla="*/ 209 h 239"/>
                <a:gd name="T48" fmla="*/ 184 w 209"/>
                <a:gd name="T49" fmla="*/ 144 h 239"/>
                <a:gd name="T50" fmla="*/ 192 w 209"/>
                <a:gd name="T51" fmla="*/ 129 h 239"/>
                <a:gd name="T52" fmla="*/ 204 w 209"/>
                <a:gd name="T53" fmla="*/ 59 h 239"/>
                <a:gd name="T54" fmla="*/ 184 w 209"/>
                <a:gd name="T55" fmla="*/ 125 h 239"/>
                <a:gd name="T56" fmla="*/ 175 w 209"/>
                <a:gd name="T57" fmla="*/ 140 h 239"/>
                <a:gd name="T58" fmla="*/ 161 w 209"/>
                <a:gd name="T59" fmla="*/ 206 h 239"/>
                <a:gd name="T60" fmla="*/ 87 w 209"/>
                <a:gd name="T61" fmla="*/ 228 h 239"/>
                <a:gd name="T62" fmla="*/ 87 w 209"/>
                <a:gd name="T63" fmla="*/ 219 h 239"/>
                <a:gd name="T64" fmla="*/ 78 w 209"/>
                <a:gd name="T65" fmla="*/ 194 h 239"/>
                <a:gd name="T66" fmla="*/ 74 w 209"/>
                <a:gd name="T67" fmla="*/ 189 h 239"/>
                <a:gd name="T68" fmla="*/ 62 w 209"/>
                <a:gd name="T69" fmla="*/ 184 h 239"/>
                <a:gd name="T70" fmla="*/ 52 w 209"/>
                <a:gd name="T71" fmla="*/ 185 h 239"/>
                <a:gd name="T72" fmla="*/ 51 w 209"/>
                <a:gd name="T73" fmla="*/ 185 h 239"/>
                <a:gd name="T74" fmla="*/ 34 w 209"/>
                <a:gd name="T75" fmla="*/ 173 h 239"/>
                <a:gd name="T76" fmla="*/ 31 w 209"/>
                <a:gd name="T77" fmla="*/ 158 h 239"/>
                <a:gd name="T78" fmla="*/ 31 w 209"/>
                <a:gd name="T79" fmla="*/ 155 h 239"/>
                <a:gd name="T80" fmla="*/ 32 w 209"/>
                <a:gd name="T81" fmla="*/ 154 h 239"/>
                <a:gd name="T82" fmla="*/ 32 w 209"/>
                <a:gd name="T83" fmla="*/ 149 h 239"/>
                <a:gd name="T84" fmla="*/ 29 w 209"/>
                <a:gd name="T85" fmla="*/ 147 h 239"/>
                <a:gd name="T86" fmla="*/ 27 w 209"/>
                <a:gd name="T87" fmla="*/ 145 h 239"/>
                <a:gd name="T88" fmla="*/ 27 w 209"/>
                <a:gd name="T89" fmla="*/ 142 h 239"/>
                <a:gd name="T90" fmla="*/ 29 w 209"/>
                <a:gd name="T91" fmla="*/ 132 h 239"/>
                <a:gd name="T92" fmla="*/ 25 w 209"/>
                <a:gd name="T93" fmla="*/ 127 h 239"/>
                <a:gd name="T94" fmla="*/ 19 w 209"/>
                <a:gd name="T95" fmla="*/ 126 h 239"/>
                <a:gd name="T96" fmla="*/ 12 w 209"/>
                <a:gd name="T97" fmla="*/ 125 h 239"/>
                <a:gd name="T98" fmla="*/ 16 w 209"/>
                <a:gd name="T99" fmla="*/ 120 h 239"/>
                <a:gd name="T100" fmla="*/ 33 w 209"/>
                <a:gd name="T101" fmla="*/ 72 h 239"/>
                <a:gd name="T102" fmla="*/ 116 w 209"/>
                <a:gd name="T103" fmla="*/ 9 h 239"/>
                <a:gd name="T104" fmla="*/ 119 w 209"/>
                <a:gd name="T105" fmla="*/ 10 h 239"/>
                <a:gd name="T106" fmla="*/ 194 w 209"/>
                <a:gd name="T107" fmla="*/ 61 h 239"/>
                <a:gd name="T108" fmla="*/ 184 w 209"/>
                <a:gd name="T109" fmla="*/ 125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09" h="239">
                  <a:moveTo>
                    <a:pt x="204" y="59"/>
                  </a:moveTo>
                  <a:cubicBezTo>
                    <a:pt x="197" y="11"/>
                    <a:pt x="131" y="0"/>
                    <a:pt x="119" y="0"/>
                  </a:cubicBezTo>
                  <a:cubicBezTo>
                    <a:pt x="116" y="0"/>
                    <a:pt x="116" y="0"/>
                    <a:pt x="116" y="0"/>
                  </a:cubicBezTo>
                  <a:cubicBezTo>
                    <a:pt x="36" y="0"/>
                    <a:pt x="25" y="55"/>
                    <a:pt x="24" y="71"/>
                  </a:cubicBezTo>
                  <a:cubicBezTo>
                    <a:pt x="22" y="83"/>
                    <a:pt x="17" y="105"/>
                    <a:pt x="9" y="113"/>
                  </a:cubicBezTo>
                  <a:cubicBezTo>
                    <a:pt x="7" y="115"/>
                    <a:pt x="0" y="121"/>
                    <a:pt x="3" y="129"/>
                  </a:cubicBezTo>
                  <a:cubicBezTo>
                    <a:pt x="6" y="136"/>
                    <a:pt x="14" y="136"/>
                    <a:pt x="19" y="136"/>
                  </a:cubicBezTo>
                  <a:cubicBezTo>
                    <a:pt x="18" y="137"/>
                    <a:pt x="18" y="138"/>
                    <a:pt x="18" y="139"/>
                  </a:cubicBezTo>
                  <a:cubicBezTo>
                    <a:pt x="17" y="141"/>
                    <a:pt x="17" y="142"/>
                    <a:pt x="17" y="145"/>
                  </a:cubicBezTo>
                  <a:cubicBezTo>
                    <a:pt x="17" y="148"/>
                    <a:pt x="18" y="151"/>
                    <a:pt x="21" y="153"/>
                  </a:cubicBezTo>
                  <a:cubicBezTo>
                    <a:pt x="19" y="157"/>
                    <a:pt x="20" y="162"/>
                    <a:pt x="24" y="165"/>
                  </a:cubicBezTo>
                  <a:cubicBezTo>
                    <a:pt x="24" y="166"/>
                    <a:pt x="24" y="167"/>
                    <a:pt x="24" y="173"/>
                  </a:cubicBezTo>
                  <a:cubicBezTo>
                    <a:pt x="24" y="189"/>
                    <a:pt x="40" y="197"/>
                    <a:pt x="53" y="195"/>
                  </a:cubicBezTo>
                  <a:cubicBezTo>
                    <a:pt x="54" y="194"/>
                    <a:pt x="54" y="194"/>
                    <a:pt x="54" y="194"/>
                  </a:cubicBezTo>
                  <a:cubicBezTo>
                    <a:pt x="56" y="194"/>
                    <a:pt x="59" y="194"/>
                    <a:pt x="62" y="194"/>
                  </a:cubicBezTo>
                  <a:cubicBezTo>
                    <a:pt x="65" y="194"/>
                    <a:pt x="66" y="194"/>
                    <a:pt x="67" y="195"/>
                  </a:cubicBezTo>
                  <a:cubicBezTo>
                    <a:pt x="68" y="197"/>
                    <a:pt x="70" y="199"/>
                    <a:pt x="71" y="200"/>
                  </a:cubicBezTo>
                  <a:cubicBezTo>
                    <a:pt x="75" y="205"/>
                    <a:pt x="77" y="207"/>
                    <a:pt x="77" y="219"/>
                  </a:cubicBezTo>
                  <a:cubicBezTo>
                    <a:pt x="77" y="229"/>
                    <a:pt x="78" y="233"/>
                    <a:pt x="79" y="234"/>
                  </a:cubicBezTo>
                  <a:cubicBezTo>
                    <a:pt x="80" y="236"/>
                    <a:pt x="80" y="236"/>
                    <a:pt x="80" y="236"/>
                  </a:cubicBezTo>
                  <a:cubicBezTo>
                    <a:pt x="80" y="238"/>
                    <a:pt x="82" y="239"/>
                    <a:pt x="84" y="239"/>
                  </a:cubicBezTo>
                  <a:cubicBezTo>
                    <a:pt x="85" y="239"/>
                    <a:pt x="85" y="239"/>
                    <a:pt x="85" y="239"/>
                  </a:cubicBezTo>
                  <a:cubicBezTo>
                    <a:pt x="168" y="214"/>
                    <a:pt x="168" y="214"/>
                    <a:pt x="168" y="214"/>
                  </a:cubicBezTo>
                  <a:cubicBezTo>
                    <a:pt x="170" y="214"/>
                    <a:pt x="172" y="211"/>
                    <a:pt x="172" y="209"/>
                  </a:cubicBezTo>
                  <a:cubicBezTo>
                    <a:pt x="170" y="193"/>
                    <a:pt x="171" y="167"/>
                    <a:pt x="184" y="144"/>
                  </a:cubicBezTo>
                  <a:cubicBezTo>
                    <a:pt x="187" y="139"/>
                    <a:pt x="190" y="134"/>
                    <a:pt x="192" y="129"/>
                  </a:cubicBezTo>
                  <a:cubicBezTo>
                    <a:pt x="207" y="104"/>
                    <a:pt x="209" y="100"/>
                    <a:pt x="204" y="59"/>
                  </a:cubicBezTo>
                  <a:close/>
                  <a:moveTo>
                    <a:pt x="184" y="125"/>
                  </a:moveTo>
                  <a:cubicBezTo>
                    <a:pt x="181" y="129"/>
                    <a:pt x="178" y="134"/>
                    <a:pt x="175" y="140"/>
                  </a:cubicBezTo>
                  <a:cubicBezTo>
                    <a:pt x="163" y="162"/>
                    <a:pt x="160" y="188"/>
                    <a:pt x="161" y="206"/>
                  </a:cubicBezTo>
                  <a:cubicBezTo>
                    <a:pt x="87" y="228"/>
                    <a:pt x="87" y="228"/>
                    <a:pt x="87" y="228"/>
                  </a:cubicBezTo>
                  <a:cubicBezTo>
                    <a:pt x="87" y="226"/>
                    <a:pt x="87" y="223"/>
                    <a:pt x="87" y="219"/>
                  </a:cubicBezTo>
                  <a:cubicBezTo>
                    <a:pt x="87" y="204"/>
                    <a:pt x="83" y="200"/>
                    <a:pt x="78" y="194"/>
                  </a:cubicBezTo>
                  <a:cubicBezTo>
                    <a:pt x="77" y="192"/>
                    <a:pt x="76" y="191"/>
                    <a:pt x="74" y="189"/>
                  </a:cubicBezTo>
                  <a:cubicBezTo>
                    <a:pt x="71" y="184"/>
                    <a:pt x="65" y="184"/>
                    <a:pt x="62" y="184"/>
                  </a:cubicBezTo>
                  <a:cubicBezTo>
                    <a:pt x="58" y="184"/>
                    <a:pt x="55" y="184"/>
                    <a:pt x="52" y="185"/>
                  </a:cubicBezTo>
                  <a:cubicBezTo>
                    <a:pt x="51" y="185"/>
                    <a:pt x="51" y="185"/>
                    <a:pt x="51" y="185"/>
                  </a:cubicBezTo>
                  <a:cubicBezTo>
                    <a:pt x="44" y="186"/>
                    <a:pt x="34" y="182"/>
                    <a:pt x="34" y="173"/>
                  </a:cubicBezTo>
                  <a:cubicBezTo>
                    <a:pt x="34" y="164"/>
                    <a:pt x="34" y="161"/>
                    <a:pt x="31" y="158"/>
                  </a:cubicBezTo>
                  <a:cubicBezTo>
                    <a:pt x="30" y="157"/>
                    <a:pt x="29" y="157"/>
                    <a:pt x="31" y="155"/>
                  </a:cubicBezTo>
                  <a:cubicBezTo>
                    <a:pt x="31" y="154"/>
                    <a:pt x="32" y="154"/>
                    <a:pt x="32" y="154"/>
                  </a:cubicBezTo>
                  <a:cubicBezTo>
                    <a:pt x="33" y="152"/>
                    <a:pt x="33" y="151"/>
                    <a:pt x="32" y="149"/>
                  </a:cubicBezTo>
                  <a:cubicBezTo>
                    <a:pt x="31" y="148"/>
                    <a:pt x="30" y="147"/>
                    <a:pt x="29" y="147"/>
                  </a:cubicBezTo>
                  <a:cubicBezTo>
                    <a:pt x="27" y="146"/>
                    <a:pt x="27" y="145"/>
                    <a:pt x="27" y="145"/>
                  </a:cubicBezTo>
                  <a:cubicBezTo>
                    <a:pt x="27" y="144"/>
                    <a:pt x="27" y="143"/>
                    <a:pt x="27" y="142"/>
                  </a:cubicBezTo>
                  <a:cubicBezTo>
                    <a:pt x="28" y="140"/>
                    <a:pt x="28" y="137"/>
                    <a:pt x="29" y="132"/>
                  </a:cubicBezTo>
                  <a:cubicBezTo>
                    <a:pt x="29" y="130"/>
                    <a:pt x="28" y="127"/>
                    <a:pt x="25" y="127"/>
                  </a:cubicBezTo>
                  <a:cubicBezTo>
                    <a:pt x="23" y="126"/>
                    <a:pt x="21" y="126"/>
                    <a:pt x="19" y="126"/>
                  </a:cubicBezTo>
                  <a:cubicBezTo>
                    <a:pt x="16" y="126"/>
                    <a:pt x="13" y="126"/>
                    <a:pt x="12" y="125"/>
                  </a:cubicBezTo>
                  <a:cubicBezTo>
                    <a:pt x="12" y="124"/>
                    <a:pt x="13" y="122"/>
                    <a:pt x="16" y="120"/>
                  </a:cubicBezTo>
                  <a:cubicBezTo>
                    <a:pt x="29" y="106"/>
                    <a:pt x="33" y="73"/>
                    <a:pt x="33" y="72"/>
                  </a:cubicBezTo>
                  <a:cubicBezTo>
                    <a:pt x="38" y="14"/>
                    <a:pt x="97" y="9"/>
                    <a:pt x="116" y="9"/>
                  </a:cubicBezTo>
                  <a:cubicBezTo>
                    <a:pt x="119" y="10"/>
                    <a:pt x="119" y="10"/>
                    <a:pt x="119" y="10"/>
                  </a:cubicBezTo>
                  <a:cubicBezTo>
                    <a:pt x="128" y="10"/>
                    <a:pt x="188" y="19"/>
                    <a:pt x="194" y="61"/>
                  </a:cubicBezTo>
                  <a:cubicBezTo>
                    <a:pt x="199" y="98"/>
                    <a:pt x="198" y="101"/>
                    <a:pt x="184" y="12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26" name="Group 36"/>
          <p:cNvGrpSpPr/>
          <p:nvPr/>
        </p:nvGrpSpPr>
        <p:grpSpPr>
          <a:xfrm>
            <a:off x="8901045" y="1035024"/>
            <a:ext cx="197101" cy="175607"/>
            <a:chOff x="-3728641" y="3014910"/>
            <a:chExt cx="560388" cy="530225"/>
          </a:xfrm>
          <a:solidFill>
            <a:schemeClr val="tx1"/>
          </a:solidFill>
        </p:grpSpPr>
        <p:sp>
          <p:nvSpPr>
            <p:cNvPr id="30" name="Freeform 394"/>
            <p:cNvSpPr>
              <a:spLocks/>
            </p:cNvSpPr>
            <p:nvPr/>
          </p:nvSpPr>
          <p:spPr bwMode="auto">
            <a:xfrm>
              <a:off x="-3728641" y="3014910"/>
              <a:ext cx="352425" cy="473075"/>
            </a:xfrm>
            <a:custGeom>
              <a:avLst/>
              <a:gdLst>
                <a:gd name="T0" fmla="*/ 117 w 153"/>
                <a:gd name="T1" fmla="*/ 196 h 205"/>
                <a:gd name="T2" fmla="*/ 12 w 153"/>
                <a:gd name="T3" fmla="*/ 196 h 205"/>
                <a:gd name="T4" fmla="*/ 10 w 153"/>
                <a:gd name="T5" fmla="*/ 194 h 205"/>
                <a:gd name="T6" fmla="*/ 10 w 153"/>
                <a:gd name="T7" fmla="*/ 169 h 205"/>
                <a:gd name="T8" fmla="*/ 11 w 153"/>
                <a:gd name="T9" fmla="*/ 167 h 205"/>
                <a:gd name="T10" fmla="*/ 84 w 153"/>
                <a:gd name="T11" fmla="*/ 127 h 205"/>
                <a:gd name="T12" fmla="*/ 84 w 153"/>
                <a:gd name="T13" fmla="*/ 126 h 205"/>
                <a:gd name="T14" fmla="*/ 84 w 153"/>
                <a:gd name="T15" fmla="*/ 116 h 205"/>
                <a:gd name="T16" fmla="*/ 82 w 153"/>
                <a:gd name="T17" fmla="*/ 112 h 205"/>
                <a:gd name="T18" fmla="*/ 69 w 153"/>
                <a:gd name="T19" fmla="*/ 88 h 205"/>
                <a:gd name="T20" fmla="*/ 67 w 153"/>
                <a:gd name="T21" fmla="*/ 85 h 205"/>
                <a:gd name="T22" fmla="*/ 62 w 153"/>
                <a:gd name="T23" fmla="*/ 76 h 205"/>
                <a:gd name="T24" fmla="*/ 65 w 153"/>
                <a:gd name="T25" fmla="*/ 69 h 205"/>
                <a:gd name="T26" fmla="*/ 66 w 153"/>
                <a:gd name="T27" fmla="*/ 66 h 205"/>
                <a:gd name="T28" fmla="*/ 66 w 153"/>
                <a:gd name="T29" fmla="*/ 44 h 205"/>
                <a:gd name="T30" fmla="*/ 103 w 153"/>
                <a:gd name="T31" fmla="*/ 10 h 205"/>
                <a:gd name="T32" fmla="*/ 140 w 153"/>
                <a:gd name="T33" fmla="*/ 44 h 205"/>
                <a:gd name="T34" fmla="*/ 140 w 153"/>
                <a:gd name="T35" fmla="*/ 66 h 205"/>
                <a:gd name="T36" fmla="*/ 141 w 153"/>
                <a:gd name="T37" fmla="*/ 69 h 205"/>
                <a:gd name="T38" fmla="*/ 143 w 153"/>
                <a:gd name="T39" fmla="*/ 76 h 205"/>
                <a:gd name="T40" fmla="*/ 139 w 153"/>
                <a:gd name="T41" fmla="*/ 85 h 205"/>
                <a:gd name="T42" fmla="*/ 137 w 153"/>
                <a:gd name="T43" fmla="*/ 88 h 205"/>
                <a:gd name="T44" fmla="*/ 123 w 153"/>
                <a:gd name="T45" fmla="*/ 112 h 205"/>
                <a:gd name="T46" fmla="*/ 122 w 153"/>
                <a:gd name="T47" fmla="*/ 116 h 205"/>
                <a:gd name="T48" fmla="*/ 122 w 153"/>
                <a:gd name="T49" fmla="*/ 126 h 205"/>
                <a:gd name="T50" fmla="*/ 127 w 153"/>
                <a:gd name="T51" fmla="*/ 131 h 205"/>
                <a:gd name="T52" fmla="*/ 132 w 153"/>
                <a:gd name="T53" fmla="*/ 126 h 205"/>
                <a:gd name="T54" fmla="*/ 132 w 153"/>
                <a:gd name="T55" fmla="*/ 118 h 205"/>
                <a:gd name="T56" fmla="*/ 146 w 153"/>
                <a:gd name="T57" fmla="*/ 92 h 205"/>
                <a:gd name="T58" fmla="*/ 153 w 153"/>
                <a:gd name="T59" fmla="*/ 76 h 205"/>
                <a:gd name="T60" fmla="*/ 149 w 153"/>
                <a:gd name="T61" fmla="*/ 64 h 205"/>
                <a:gd name="T62" fmla="*/ 149 w 153"/>
                <a:gd name="T63" fmla="*/ 44 h 205"/>
                <a:gd name="T64" fmla="*/ 103 w 153"/>
                <a:gd name="T65" fmla="*/ 0 h 205"/>
                <a:gd name="T66" fmla="*/ 56 w 153"/>
                <a:gd name="T67" fmla="*/ 44 h 205"/>
                <a:gd name="T68" fmla="*/ 56 w 153"/>
                <a:gd name="T69" fmla="*/ 64 h 205"/>
                <a:gd name="T70" fmla="*/ 53 w 153"/>
                <a:gd name="T71" fmla="*/ 76 h 205"/>
                <a:gd name="T72" fmla="*/ 60 w 153"/>
                <a:gd name="T73" fmla="*/ 92 h 205"/>
                <a:gd name="T74" fmla="*/ 74 w 153"/>
                <a:gd name="T75" fmla="*/ 118 h 205"/>
                <a:gd name="T76" fmla="*/ 74 w 153"/>
                <a:gd name="T77" fmla="*/ 125 h 205"/>
                <a:gd name="T78" fmla="*/ 8 w 153"/>
                <a:gd name="T79" fmla="*/ 158 h 205"/>
                <a:gd name="T80" fmla="*/ 0 w 153"/>
                <a:gd name="T81" fmla="*/ 169 h 205"/>
                <a:gd name="T82" fmla="*/ 0 w 153"/>
                <a:gd name="T83" fmla="*/ 194 h 205"/>
                <a:gd name="T84" fmla="*/ 12 w 153"/>
                <a:gd name="T85" fmla="*/ 205 h 205"/>
                <a:gd name="T86" fmla="*/ 117 w 153"/>
                <a:gd name="T87" fmla="*/ 205 h 205"/>
                <a:gd name="T88" fmla="*/ 122 w 153"/>
                <a:gd name="T89" fmla="*/ 201 h 205"/>
                <a:gd name="T90" fmla="*/ 117 w 153"/>
                <a:gd name="T91" fmla="*/ 196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53" h="205">
                  <a:moveTo>
                    <a:pt x="117" y="196"/>
                  </a:moveTo>
                  <a:cubicBezTo>
                    <a:pt x="12" y="196"/>
                    <a:pt x="12" y="196"/>
                    <a:pt x="12" y="196"/>
                  </a:cubicBezTo>
                  <a:cubicBezTo>
                    <a:pt x="11" y="196"/>
                    <a:pt x="10" y="195"/>
                    <a:pt x="10" y="194"/>
                  </a:cubicBezTo>
                  <a:cubicBezTo>
                    <a:pt x="10" y="169"/>
                    <a:pt x="10" y="169"/>
                    <a:pt x="10" y="169"/>
                  </a:cubicBezTo>
                  <a:cubicBezTo>
                    <a:pt x="10" y="168"/>
                    <a:pt x="11" y="167"/>
                    <a:pt x="11" y="167"/>
                  </a:cubicBezTo>
                  <a:cubicBezTo>
                    <a:pt x="71" y="144"/>
                    <a:pt x="82" y="134"/>
                    <a:pt x="84" y="127"/>
                  </a:cubicBezTo>
                  <a:cubicBezTo>
                    <a:pt x="84" y="127"/>
                    <a:pt x="84" y="126"/>
                    <a:pt x="84" y="126"/>
                  </a:cubicBezTo>
                  <a:cubicBezTo>
                    <a:pt x="84" y="116"/>
                    <a:pt x="84" y="116"/>
                    <a:pt x="84" y="116"/>
                  </a:cubicBezTo>
                  <a:cubicBezTo>
                    <a:pt x="84" y="114"/>
                    <a:pt x="83" y="113"/>
                    <a:pt x="82" y="112"/>
                  </a:cubicBezTo>
                  <a:cubicBezTo>
                    <a:pt x="76" y="106"/>
                    <a:pt x="72" y="98"/>
                    <a:pt x="69" y="88"/>
                  </a:cubicBezTo>
                  <a:cubicBezTo>
                    <a:pt x="69" y="86"/>
                    <a:pt x="68" y="86"/>
                    <a:pt x="67" y="85"/>
                  </a:cubicBezTo>
                  <a:cubicBezTo>
                    <a:pt x="64" y="83"/>
                    <a:pt x="62" y="79"/>
                    <a:pt x="62" y="76"/>
                  </a:cubicBezTo>
                  <a:cubicBezTo>
                    <a:pt x="62" y="73"/>
                    <a:pt x="64" y="70"/>
                    <a:pt x="65" y="69"/>
                  </a:cubicBezTo>
                  <a:cubicBezTo>
                    <a:pt x="66" y="68"/>
                    <a:pt x="66" y="67"/>
                    <a:pt x="66" y="66"/>
                  </a:cubicBezTo>
                  <a:cubicBezTo>
                    <a:pt x="66" y="44"/>
                    <a:pt x="66" y="44"/>
                    <a:pt x="66" y="44"/>
                  </a:cubicBezTo>
                  <a:cubicBezTo>
                    <a:pt x="66" y="22"/>
                    <a:pt x="79" y="10"/>
                    <a:pt x="103" y="10"/>
                  </a:cubicBezTo>
                  <a:cubicBezTo>
                    <a:pt x="127" y="10"/>
                    <a:pt x="140" y="22"/>
                    <a:pt x="140" y="44"/>
                  </a:cubicBezTo>
                  <a:cubicBezTo>
                    <a:pt x="140" y="66"/>
                    <a:pt x="140" y="66"/>
                    <a:pt x="140" y="66"/>
                  </a:cubicBezTo>
                  <a:cubicBezTo>
                    <a:pt x="140" y="67"/>
                    <a:pt x="140" y="68"/>
                    <a:pt x="141" y="69"/>
                  </a:cubicBezTo>
                  <a:cubicBezTo>
                    <a:pt x="142" y="70"/>
                    <a:pt x="143" y="73"/>
                    <a:pt x="143" y="76"/>
                  </a:cubicBezTo>
                  <a:cubicBezTo>
                    <a:pt x="143" y="79"/>
                    <a:pt x="142" y="83"/>
                    <a:pt x="139" y="85"/>
                  </a:cubicBezTo>
                  <a:cubicBezTo>
                    <a:pt x="138" y="86"/>
                    <a:pt x="137" y="86"/>
                    <a:pt x="137" y="88"/>
                  </a:cubicBezTo>
                  <a:cubicBezTo>
                    <a:pt x="134" y="98"/>
                    <a:pt x="129" y="106"/>
                    <a:pt x="123" y="112"/>
                  </a:cubicBezTo>
                  <a:cubicBezTo>
                    <a:pt x="122" y="113"/>
                    <a:pt x="122" y="114"/>
                    <a:pt x="122" y="116"/>
                  </a:cubicBezTo>
                  <a:cubicBezTo>
                    <a:pt x="122" y="126"/>
                    <a:pt x="122" y="126"/>
                    <a:pt x="122" y="126"/>
                  </a:cubicBezTo>
                  <a:cubicBezTo>
                    <a:pt x="122" y="128"/>
                    <a:pt x="124" y="131"/>
                    <a:pt x="127" y="131"/>
                  </a:cubicBezTo>
                  <a:cubicBezTo>
                    <a:pt x="129" y="131"/>
                    <a:pt x="132" y="128"/>
                    <a:pt x="132" y="126"/>
                  </a:cubicBezTo>
                  <a:cubicBezTo>
                    <a:pt x="132" y="118"/>
                    <a:pt x="132" y="118"/>
                    <a:pt x="132" y="118"/>
                  </a:cubicBezTo>
                  <a:cubicBezTo>
                    <a:pt x="138" y="111"/>
                    <a:pt x="143" y="102"/>
                    <a:pt x="146" y="92"/>
                  </a:cubicBezTo>
                  <a:cubicBezTo>
                    <a:pt x="150" y="88"/>
                    <a:pt x="153" y="82"/>
                    <a:pt x="153" y="76"/>
                  </a:cubicBezTo>
                  <a:cubicBezTo>
                    <a:pt x="153" y="72"/>
                    <a:pt x="152" y="68"/>
                    <a:pt x="149" y="64"/>
                  </a:cubicBezTo>
                  <a:cubicBezTo>
                    <a:pt x="149" y="44"/>
                    <a:pt x="149" y="44"/>
                    <a:pt x="149" y="44"/>
                  </a:cubicBezTo>
                  <a:cubicBezTo>
                    <a:pt x="149" y="16"/>
                    <a:pt x="132" y="0"/>
                    <a:pt x="103" y="0"/>
                  </a:cubicBezTo>
                  <a:cubicBezTo>
                    <a:pt x="74" y="0"/>
                    <a:pt x="56" y="16"/>
                    <a:pt x="56" y="44"/>
                  </a:cubicBezTo>
                  <a:cubicBezTo>
                    <a:pt x="56" y="64"/>
                    <a:pt x="56" y="64"/>
                    <a:pt x="56" y="64"/>
                  </a:cubicBezTo>
                  <a:cubicBezTo>
                    <a:pt x="54" y="68"/>
                    <a:pt x="53" y="72"/>
                    <a:pt x="53" y="76"/>
                  </a:cubicBezTo>
                  <a:cubicBezTo>
                    <a:pt x="53" y="82"/>
                    <a:pt x="55" y="88"/>
                    <a:pt x="60" y="92"/>
                  </a:cubicBezTo>
                  <a:cubicBezTo>
                    <a:pt x="63" y="102"/>
                    <a:pt x="68" y="111"/>
                    <a:pt x="74" y="118"/>
                  </a:cubicBezTo>
                  <a:cubicBezTo>
                    <a:pt x="74" y="125"/>
                    <a:pt x="74" y="125"/>
                    <a:pt x="74" y="125"/>
                  </a:cubicBezTo>
                  <a:cubicBezTo>
                    <a:pt x="72" y="127"/>
                    <a:pt x="63" y="136"/>
                    <a:pt x="8" y="158"/>
                  </a:cubicBezTo>
                  <a:cubicBezTo>
                    <a:pt x="3" y="159"/>
                    <a:pt x="0" y="164"/>
                    <a:pt x="0" y="169"/>
                  </a:cubicBezTo>
                  <a:cubicBezTo>
                    <a:pt x="0" y="194"/>
                    <a:pt x="0" y="194"/>
                    <a:pt x="0" y="194"/>
                  </a:cubicBezTo>
                  <a:cubicBezTo>
                    <a:pt x="0" y="200"/>
                    <a:pt x="6" y="205"/>
                    <a:pt x="12" y="205"/>
                  </a:cubicBezTo>
                  <a:cubicBezTo>
                    <a:pt x="117" y="205"/>
                    <a:pt x="117" y="205"/>
                    <a:pt x="117" y="205"/>
                  </a:cubicBezTo>
                  <a:cubicBezTo>
                    <a:pt x="120" y="205"/>
                    <a:pt x="122" y="203"/>
                    <a:pt x="122" y="201"/>
                  </a:cubicBezTo>
                  <a:cubicBezTo>
                    <a:pt x="122" y="198"/>
                    <a:pt x="120" y="196"/>
                    <a:pt x="117" y="19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1" name="Freeform 395"/>
            <p:cNvSpPr>
              <a:spLocks noEditPoints="1"/>
            </p:cNvSpPr>
            <p:nvPr/>
          </p:nvSpPr>
          <p:spPr bwMode="auto">
            <a:xfrm>
              <a:off x="-3446066" y="3267322"/>
              <a:ext cx="277813" cy="277813"/>
            </a:xfrm>
            <a:custGeom>
              <a:avLst/>
              <a:gdLst>
                <a:gd name="T0" fmla="*/ 60 w 120"/>
                <a:gd name="T1" fmla="*/ 0 h 120"/>
                <a:gd name="T2" fmla="*/ 0 w 120"/>
                <a:gd name="T3" fmla="*/ 60 h 120"/>
                <a:gd name="T4" fmla="*/ 60 w 120"/>
                <a:gd name="T5" fmla="*/ 120 h 120"/>
                <a:gd name="T6" fmla="*/ 120 w 120"/>
                <a:gd name="T7" fmla="*/ 60 h 120"/>
                <a:gd name="T8" fmla="*/ 60 w 120"/>
                <a:gd name="T9" fmla="*/ 0 h 120"/>
                <a:gd name="T10" fmla="*/ 60 w 120"/>
                <a:gd name="T11" fmla="*/ 110 h 120"/>
                <a:gd name="T12" fmla="*/ 10 w 120"/>
                <a:gd name="T13" fmla="*/ 60 h 120"/>
                <a:gd name="T14" fmla="*/ 60 w 120"/>
                <a:gd name="T15" fmla="*/ 10 h 120"/>
                <a:gd name="T16" fmla="*/ 110 w 120"/>
                <a:gd name="T17" fmla="*/ 60 h 120"/>
                <a:gd name="T18" fmla="*/ 60 w 120"/>
                <a:gd name="T19" fmla="*/ 11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0" h="120">
                  <a:moveTo>
                    <a:pt x="60" y="0"/>
                  </a:moveTo>
                  <a:cubicBezTo>
                    <a:pt x="27" y="0"/>
                    <a:pt x="0" y="27"/>
                    <a:pt x="0" y="60"/>
                  </a:cubicBezTo>
                  <a:cubicBezTo>
                    <a:pt x="0" y="93"/>
                    <a:pt x="27" y="120"/>
                    <a:pt x="60" y="120"/>
                  </a:cubicBezTo>
                  <a:cubicBezTo>
                    <a:pt x="93" y="120"/>
                    <a:pt x="120" y="93"/>
                    <a:pt x="120" y="60"/>
                  </a:cubicBezTo>
                  <a:cubicBezTo>
                    <a:pt x="120" y="27"/>
                    <a:pt x="93" y="0"/>
                    <a:pt x="60" y="0"/>
                  </a:cubicBezTo>
                  <a:close/>
                  <a:moveTo>
                    <a:pt x="60" y="110"/>
                  </a:moveTo>
                  <a:cubicBezTo>
                    <a:pt x="33" y="110"/>
                    <a:pt x="10" y="88"/>
                    <a:pt x="10" y="60"/>
                  </a:cubicBezTo>
                  <a:cubicBezTo>
                    <a:pt x="10" y="33"/>
                    <a:pt x="33" y="10"/>
                    <a:pt x="60" y="10"/>
                  </a:cubicBezTo>
                  <a:cubicBezTo>
                    <a:pt x="88" y="10"/>
                    <a:pt x="110" y="33"/>
                    <a:pt x="110" y="60"/>
                  </a:cubicBezTo>
                  <a:cubicBezTo>
                    <a:pt x="110" y="88"/>
                    <a:pt x="88" y="110"/>
                    <a:pt x="60" y="1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2" name="Freeform 396"/>
            <p:cNvSpPr>
              <a:spLocks/>
            </p:cNvSpPr>
            <p:nvPr/>
          </p:nvSpPr>
          <p:spPr bwMode="auto">
            <a:xfrm>
              <a:off x="-3385742" y="3327647"/>
              <a:ext cx="161926" cy="161924"/>
            </a:xfrm>
            <a:custGeom>
              <a:avLst/>
              <a:gdLst>
                <a:gd name="T0" fmla="*/ 65 w 70"/>
                <a:gd name="T1" fmla="*/ 30 h 70"/>
                <a:gd name="T2" fmla="*/ 40 w 70"/>
                <a:gd name="T3" fmla="*/ 30 h 70"/>
                <a:gd name="T4" fmla="*/ 40 w 70"/>
                <a:gd name="T5" fmla="*/ 4 h 70"/>
                <a:gd name="T6" fmla="*/ 35 w 70"/>
                <a:gd name="T7" fmla="*/ 0 h 70"/>
                <a:gd name="T8" fmla="*/ 30 w 70"/>
                <a:gd name="T9" fmla="*/ 4 h 70"/>
                <a:gd name="T10" fmla="*/ 30 w 70"/>
                <a:gd name="T11" fmla="*/ 30 h 70"/>
                <a:gd name="T12" fmla="*/ 5 w 70"/>
                <a:gd name="T13" fmla="*/ 30 h 70"/>
                <a:gd name="T14" fmla="*/ 0 w 70"/>
                <a:gd name="T15" fmla="*/ 35 h 70"/>
                <a:gd name="T16" fmla="*/ 5 w 70"/>
                <a:gd name="T17" fmla="*/ 40 h 70"/>
                <a:gd name="T18" fmla="*/ 30 w 70"/>
                <a:gd name="T19" fmla="*/ 40 h 70"/>
                <a:gd name="T20" fmla="*/ 30 w 70"/>
                <a:gd name="T21" fmla="*/ 65 h 70"/>
                <a:gd name="T22" fmla="*/ 35 w 70"/>
                <a:gd name="T23" fmla="*/ 70 h 70"/>
                <a:gd name="T24" fmla="*/ 40 w 70"/>
                <a:gd name="T25" fmla="*/ 65 h 70"/>
                <a:gd name="T26" fmla="*/ 40 w 70"/>
                <a:gd name="T27" fmla="*/ 40 h 70"/>
                <a:gd name="T28" fmla="*/ 65 w 70"/>
                <a:gd name="T29" fmla="*/ 40 h 70"/>
                <a:gd name="T30" fmla="*/ 70 w 70"/>
                <a:gd name="T31" fmla="*/ 35 h 70"/>
                <a:gd name="T32" fmla="*/ 65 w 70"/>
                <a:gd name="T33" fmla="*/ 3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0" h="70">
                  <a:moveTo>
                    <a:pt x="65" y="30"/>
                  </a:moveTo>
                  <a:cubicBezTo>
                    <a:pt x="40" y="30"/>
                    <a:pt x="40" y="30"/>
                    <a:pt x="40" y="30"/>
                  </a:cubicBezTo>
                  <a:cubicBezTo>
                    <a:pt x="40" y="4"/>
                    <a:pt x="40" y="4"/>
                    <a:pt x="40" y="4"/>
                  </a:cubicBezTo>
                  <a:cubicBezTo>
                    <a:pt x="40" y="2"/>
                    <a:pt x="38" y="0"/>
                    <a:pt x="35" y="0"/>
                  </a:cubicBezTo>
                  <a:cubicBezTo>
                    <a:pt x="32" y="0"/>
                    <a:pt x="30" y="2"/>
                    <a:pt x="30" y="4"/>
                  </a:cubicBezTo>
                  <a:cubicBezTo>
                    <a:pt x="30" y="30"/>
                    <a:pt x="30" y="30"/>
                    <a:pt x="30" y="30"/>
                  </a:cubicBezTo>
                  <a:cubicBezTo>
                    <a:pt x="5" y="30"/>
                    <a:pt x="5" y="30"/>
                    <a:pt x="5" y="30"/>
                  </a:cubicBezTo>
                  <a:cubicBezTo>
                    <a:pt x="2" y="30"/>
                    <a:pt x="0" y="32"/>
                    <a:pt x="0" y="35"/>
                  </a:cubicBezTo>
                  <a:cubicBezTo>
                    <a:pt x="0" y="37"/>
                    <a:pt x="2" y="40"/>
                    <a:pt x="5" y="40"/>
                  </a:cubicBezTo>
                  <a:cubicBezTo>
                    <a:pt x="30" y="40"/>
                    <a:pt x="30" y="40"/>
                    <a:pt x="30" y="40"/>
                  </a:cubicBezTo>
                  <a:cubicBezTo>
                    <a:pt x="30" y="65"/>
                    <a:pt x="30" y="65"/>
                    <a:pt x="30" y="65"/>
                  </a:cubicBezTo>
                  <a:cubicBezTo>
                    <a:pt x="30" y="68"/>
                    <a:pt x="32" y="70"/>
                    <a:pt x="35" y="70"/>
                  </a:cubicBezTo>
                  <a:cubicBezTo>
                    <a:pt x="38" y="70"/>
                    <a:pt x="40" y="68"/>
                    <a:pt x="40" y="65"/>
                  </a:cubicBezTo>
                  <a:cubicBezTo>
                    <a:pt x="40" y="40"/>
                    <a:pt x="40" y="40"/>
                    <a:pt x="40" y="40"/>
                  </a:cubicBezTo>
                  <a:cubicBezTo>
                    <a:pt x="65" y="40"/>
                    <a:pt x="65" y="40"/>
                    <a:pt x="65" y="40"/>
                  </a:cubicBezTo>
                  <a:cubicBezTo>
                    <a:pt x="68" y="40"/>
                    <a:pt x="70" y="37"/>
                    <a:pt x="70" y="35"/>
                  </a:cubicBezTo>
                  <a:cubicBezTo>
                    <a:pt x="70" y="32"/>
                    <a:pt x="68" y="30"/>
                    <a:pt x="65"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27" name="Group 41"/>
          <p:cNvGrpSpPr/>
          <p:nvPr/>
        </p:nvGrpSpPr>
        <p:grpSpPr>
          <a:xfrm>
            <a:off x="8239900" y="1028314"/>
            <a:ext cx="179514" cy="169466"/>
            <a:chOff x="-13631811" y="4392546"/>
            <a:chExt cx="625475" cy="627062"/>
          </a:xfrm>
          <a:solidFill>
            <a:schemeClr val="tx1"/>
          </a:solidFill>
        </p:grpSpPr>
        <p:sp>
          <p:nvSpPr>
            <p:cNvPr id="28" name="Freeform 267"/>
            <p:cNvSpPr>
              <a:spLocks noEditPoints="1"/>
            </p:cNvSpPr>
            <p:nvPr/>
          </p:nvSpPr>
          <p:spPr bwMode="auto">
            <a:xfrm>
              <a:off x="-13631811" y="4392546"/>
              <a:ext cx="625475" cy="627062"/>
            </a:xfrm>
            <a:custGeom>
              <a:avLst/>
              <a:gdLst>
                <a:gd name="T0" fmla="*/ 117 w 234"/>
                <a:gd name="T1" fmla="*/ 0 h 234"/>
                <a:gd name="T2" fmla="*/ 0 w 234"/>
                <a:gd name="T3" fmla="*/ 117 h 234"/>
                <a:gd name="T4" fmla="*/ 117 w 234"/>
                <a:gd name="T5" fmla="*/ 234 h 234"/>
                <a:gd name="T6" fmla="*/ 234 w 234"/>
                <a:gd name="T7" fmla="*/ 117 h 234"/>
                <a:gd name="T8" fmla="*/ 117 w 234"/>
                <a:gd name="T9" fmla="*/ 0 h 234"/>
                <a:gd name="T10" fmla="*/ 117 w 234"/>
                <a:gd name="T11" fmla="*/ 224 h 234"/>
                <a:gd name="T12" fmla="*/ 9 w 234"/>
                <a:gd name="T13" fmla="*/ 117 h 234"/>
                <a:gd name="T14" fmla="*/ 117 w 234"/>
                <a:gd name="T15" fmla="*/ 9 h 234"/>
                <a:gd name="T16" fmla="*/ 224 w 234"/>
                <a:gd name="T17" fmla="*/ 117 h 234"/>
                <a:gd name="T18" fmla="*/ 117 w 234"/>
                <a:gd name="T19" fmla="*/ 224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4" h="234">
                  <a:moveTo>
                    <a:pt x="117" y="0"/>
                  </a:moveTo>
                  <a:cubicBezTo>
                    <a:pt x="52" y="0"/>
                    <a:pt x="0" y="52"/>
                    <a:pt x="0" y="117"/>
                  </a:cubicBezTo>
                  <a:cubicBezTo>
                    <a:pt x="0" y="181"/>
                    <a:pt x="52" y="234"/>
                    <a:pt x="117" y="234"/>
                  </a:cubicBezTo>
                  <a:cubicBezTo>
                    <a:pt x="181" y="234"/>
                    <a:pt x="234" y="181"/>
                    <a:pt x="234" y="117"/>
                  </a:cubicBezTo>
                  <a:cubicBezTo>
                    <a:pt x="234" y="52"/>
                    <a:pt x="181" y="0"/>
                    <a:pt x="117" y="0"/>
                  </a:cubicBezTo>
                  <a:close/>
                  <a:moveTo>
                    <a:pt x="117" y="224"/>
                  </a:moveTo>
                  <a:cubicBezTo>
                    <a:pt x="57" y="224"/>
                    <a:pt x="9" y="176"/>
                    <a:pt x="9" y="117"/>
                  </a:cubicBezTo>
                  <a:cubicBezTo>
                    <a:pt x="9" y="57"/>
                    <a:pt x="57" y="9"/>
                    <a:pt x="117" y="9"/>
                  </a:cubicBezTo>
                  <a:cubicBezTo>
                    <a:pt x="176" y="9"/>
                    <a:pt x="224" y="57"/>
                    <a:pt x="224" y="117"/>
                  </a:cubicBezTo>
                  <a:cubicBezTo>
                    <a:pt x="224" y="176"/>
                    <a:pt x="176" y="224"/>
                    <a:pt x="117" y="2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9" name="Freeform 268"/>
            <p:cNvSpPr>
              <a:spLocks noEditPoints="1"/>
            </p:cNvSpPr>
            <p:nvPr/>
          </p:nvSpPr>
          <p:spPr bwMode="auto">
            <a:xfrm>
              <a:off x="-13492111" y="4537009"/>
              <a:ext cx="317500" cy="315912"/>
            </a:xfrm>
            <a:custGeom>
              <a:avLst/>
              <a:gdLst>
                <a:gd name="T0" fmla="*/ 76 w 119"/>
                <a:gd name="T1" fmla="*/ 68 h 118"/>
                <a:gd name="T2" fmla="*/ 85 w 119"/>
                <a:gd name="T3" fmla="*/ 42 h 118"/>
                <a:gd name="T4" fmla="*/ 43 w 119"/>
                <a:gd name="T5" fmla="*/ 0 h 118"/>
                <a:gd name="T6" fmla="*/ 0 w 119"/>
                <a:gd name="T7" fmla="*/ 42 h 118"/>
                <a:gd name="T8" fmla="*/ 43 w 119"/>
                <a:gd name="T9" fmla="*/ 84 h 118"/>
                <a:gd name="T10" fmla="*/ 69 w 119"/>
                <a:gd name="T11" fmla="*/ 75 h 118"/>
                <a:gd name="T12" fmla="*/ 111 w 119"/>
                <a:gd name="T13" fmla="*/ 117 h 118"/>
                <a:gd name="T14" fmla="*/ 114 w 119"/>
                <a:gd name="T15" fmla="*/ 118 h 118"/>
                <a:gd name="T16" fmla="*/ 117 w 119"/>
                <a:gd name="T17" fmla="*/ 117 h 118"/>
                <a:gd name="T18" fmla="*/ 117 w 119"/>
                <a:gd name="T19" fmla="*/ 110 h 118"/>
                <a:gd name="T20" fmla="*/ 76 w 119"/>
                <a:gd name="T21" fmla="*/ 68 h 118"/>
                <a:gd name="T22" fmla="*/ 43 w 119"/>
                <a:gd name="T23" fmla="*/ 75 h 118"/>
                <a:gd name="T24" fmla="*/ 10 w 119"/>
                <a:gd name="T25" fmla="*/ 42 h 118"/>
                <a:gd name="T26" fmla="*/ 43 w 119"/>
                <a:gd name="T27" fmla="*/ 9 h 118"/>
                <a:gd name="T28" fmla="*/ 75 w 119"/>
                <a:gd name="T29" fmla="*/ 42 h 118"/>
                <a:gd name="T30" fmla="*/ 43 w 119"/>
                <a:gd name="T31" fmla="*/ 75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9" h="118">
                  <a:moveTo>
                    <a:pt x="76" y="68"/>
                  </a:moveTo>
                  <a:cubicBezTo>
                    <a:pt x="81" y="61"/>
                    <a:pt x="85" y="52"/>
                    <a:pt x="85" y="42"/>
                  </a:cubicBezTo>
                  <a:cubicBezTo>
                    <a:pt x="85" y="19"/>
                    <a:pt x="66" y="0"/>
                    <a:pt x="43" y="0"/>
                  </a:cubicBezTo>
                  <a:cubicBezTo>
                    <a:pt x="19" y="0"/>
                    <a:pt x="0" y="19"/>
                    <a:pt x="0" y="42"/>
                  </a:cubicBezTo>
                  <a:cubicBezTo>
                    <a:pt x="0" y="65"/>
                    <a:pt x="19" y="84"/>
                    <a:pt x="43" y="84"/>
                  </a:cubicBezTo>
                  <a:cubicBezTo>
                    <a:pt x="53" y="84"/>
                    <a:pt x="62" y="81"/>
                    <a:pt x="69" y="75"/>
                  </a:cubicBezTo>
                  <a:cubicBezTo>
                    <a:pt x="111" y="117"/>
                    <a:pt x="111" y="117"/>
                    <a:pt x="111" y="117"/>
                  </a:cubicBezTo>
                  <a:cubicBezTo>
                    <a:pt x="112" y="118"/>
                    <a:pt x="113" y="118"/>
                    <a:pt x="114" y="118"/>
                  </a:cubicBezTo>
                  <a:cubicBezTo>
                    <a:pt x="115" y="118"/>
                    <a:pt x="116" y="118"/>
                    <a:pt x="117" y="117"/>
                  </a:cubicBezTo>
                  <a:cubicBezTo>
                    <a:pt x="119" y="115"/>
                    <a:pt x="119" y="112"/>
                    <a:pt x="117" y="110"/>
                  </a:cubicBezTo>
                  <a:lnTo>
                    <a:pt x="76" y="68"/>
                  </a:lnTo>
                  <a:close/>
                  <a:moveTo>
                    <a:pt x="43" y="75"/>
                  </a:moveTo>
                  <a:cubicBezTo>
                    <a:pt x="24" y="75"/>
                    <a:pt x="10" y="60"/>
                    <a:pt x="10" y="42"/>
                  </a:cubicBezTo>
                  <a:cubicBezTo>
                    <a:pt x="10" y="24"/>
                    <a:pt x="24" y="9"/>
                    <a:pt x="43" y="9"/>
                  </a:cubicBezTo>
                  <a:cubicBezTo>
                    <a:pt x="61" y="9"/>
                    <a:pt x="75" y="24"/>
                    <a:pt x="75" y="42"/>
                  </a:cubicBezTo>
                  <a:cubicBezTo>
                    <a:pt x="75" y="60"/>
                    <a:pt x="61" y="75"/>
                    <a:pt x="43" y="7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36" name="Rectangle 35"/>
          <p:cNvSpPr/>
          <p:nvPr/>
        </p:nvSpPr>
        <p:spPr>
          <a:xfrm>
            <a:off x="1805355" y="6555976"/>
            <a:ext cx="5908431" cy="210827"/>
          </a:xfrm>
          <a:prstGeom prst="rect">
            <a:avLst/>
          </a:prstGeom>
        </p:spPr>
        <p:txBody>
          <a:bodyPr wrap="square">
            <a:spAutoFit/>
          </a:bodyPr>
          <a:lstStyle/>
          <a:p>
            <a:pPr defTabSz="957816">
              <a:lnSpc>
                <a:spcPct val="110000"/>
              </a:lnSpc>
              <a:spcAft>
                <a:spcPts val="300"/>
              </a:spcAft>
              <a:buSzPct val="80000"/>
              <a:tabLst>
                <a:tab pos="85725" algn="l"/>
              </a:tabLst>
              <a:defRPr/>
            </a:pPr>
            <a:r>
              <a:rPr lang="en-GB" sz="700" b="1" dirty="0">
                <a:solidFill>
                  <a:prstClr val="black"/>
                </a:solidFill>
                <a:latin typeface="Open Sans" panose="020B0606030504020204" pitchFamily="34" charset="0"/>
                <a:ea typeface="Open Sans" panose="020B0606030504020204" pitchFamily="34" charset="0"/>
                <a:cs typeface="Open Sans" panose="020B0606030504020204" pitchFamily="34" charset="0"/>
              </a:rPr>
              <a:t>Source(s)</a:t>
            </a:r>
            <a:r>
              <a:rPr lang="en-GB" sz="700" dirty="0">
                <a:solidFill>
                  <a:prstClr val="black"/>
                </a:solidFill>
                <a:latin typeface="Open Sans" panose="020B0606030504020204" pitchFamily="34" charset="0"/>
                <a:ea typeface="Open Sans" panose="020B0606030504020204" pitchFamily="34" charset="0"/>
                <a:cs typeface="Open Sans" panose="020B0606030504020204" pitchFamily="34" charset="0"/>
              </a:rPr>
              <a:t>: Company website, Deloitte IP, Financial Statements</a:t>
            </a:r>
          </a:p>
        </p:txBody>
      </p:sp>
      <p:pic>
        <p:nvPicPr>
          <p:cNvPr id="43" name="Picture 42"/>
          <p:cNvPicPr>
            <a:picLocks noChangeAspect="1"/>
          </p:cNvPicPr>
          <p:nvPr/>
        </p:nvPicPr>
        <p:blipFill>
          <a:blip r:embed="rId3"/>
          <a:stretch>
            <a:fillRect/>
          </a:stretch>
        </p:blipFill>
        <p:spPr>
          <a:xfrm>
            <a:off x="1860047" y="5060186"/>
            <a:ext cx="1057600" cy="215298"/>
          </a:xfrm>
          <a:prstGeom prst="rect">
            <a:avLst/>
          </a:prstGeom>
        </p:spPr>
      </p:pic>
      <p:pic>
        <p:nvPicPr>
          <p:cNvPr id="20" name="Picture 2" descr="http://logo-logos.com/wp-content/uploads/2016/12/Workday_logo.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916704" y="2397711"/>
            <a:ext cx="944286" cy="4003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589391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6"/>
          <p:cNvSpPr>
            <a:spLocks noGrp="1"/>
          </p:cNvSpPr>
          <p:nvPr>
            <p:ph type="body" sz="quarter" idx="4294967295"/>
          </p:nvPr>
        </p:nvSpPr>
        <p:spPr>
          <a:xfrm>
            <a:off x="1900238" y="2815987"/>
            <a:ext cx="5532949" cy="534050"/>
          </a:xfrm>
          <a:prstGeom prst="rect">
            <a:avLst/>
          </a:prstGeom>
        </p:spPr>
        <p:txBody>
          <a:bodyPr vert="horz" lIns="0" tIns="0" rIns="0" bIns="0" rtlCol="0">
            <a:noAutofit/>
          </a:bodyPr>
          <a:lstStyle/>
          <a:p>
            <a:pPr algn="l"/>
            <a:r>
              <a:rPr lang="en-AU" sz="2800" dirty="0">
                <a:solidFill>
                  <a:schemeClr val="accent1"/>
                </a:solidFill>
              </a:rPr>
              <a:t>Initial Price Evaluation</a:t>
            </a:r>
          </a:p>
        </p:txBody>
      </p:sp>
      <p:sp>
        <p:nvSpPr>
          <p:cNvPr id="5" name="Text Placeholder 6"/>
          <p:cNvSpPr>
            <a:spLocks noGrp="1"/>
          </p:cNvSpPr>
          <p:nvPr>
            <p:ph type="body" sz="quarter" idx="4294967295"/>
          </p:nvPr>
        </p:nvSpPr>
        <p:spPr>
          <a:xfrm>
            <a:off x="1900238" y="2266234"/>
            <a:ext cx="3888000" cy="534050"/>
          </a:xfrm>
          <a:prstGeom prst="rect">
            <a:avLst/>
          </a:prstGeom>
        </p:spPr>
        <p:txBody>
          <a:bodyPr vert="horz" lIns="0" tIns="0" rIns="0" bIns="0" rtlCol="0" anchor="b">
            <a:noAutofit/>
          </a:bodyPr>
          <a:lstStyle/>
          <a:p>
            <a:pPr algn="l"/>
            <a:r>
              <a:rPr lang="en-AU" sz="1600" dirty="0">
                <a:solidFill>
                  <a:schemeClr val="bg1"/>
                </a:solidFill>
              </a:rPr>
              <a:t>Appendix C</a:t>
            </a:r>
          </a:p>
        </p:txBody>
      </p:sp>
    </p:spTree>
    <p:extLst>
      <p:ext uri="{BB962C8B-B14F-4D97-AF65-F5344CB8AC3E}">
        <p14:creationId xmlns:p14="http://schemas.microsoft.com/office/powerpoint/2010/main" val="902378292"/>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1">
                    <a:lumMod val="75000"/>
                  </a:schemeClr>
                </a:solidFill>
              </a:rPr>
              <a:t>RFP Evaluation | Commercials – Summary </a:t>
            </a:r>
            <a:endParaRPr lang="en-US" noProof="0" dirty="0">
              <a:solidFill>
                <a:schemeClr val="accent1">
                  <a:lumMod val="75000"/>
                </a:schemeClr>
              </a:solidFill>
            </a:endParaRPr>
          </a:p>
        </p:txBody>
      </p:sp>
      <p:sp>
        <p:nvSpPr>
          <p:cNvPr id="25" name="Text Placeholder 24"/>
          <p:cNvSpPr>
            <a:spLocks noGrp="1"/>
          </p:cNvSpPr>
          <p:nvPr>
            <p:ph type="body" sz="quarter" idx="13"/>
          </p:nvPr>
        </p:nvSpPr>
        <p:spPr>
          <a:xfrm>
            <a:off x="1900238" y="651601"/>
            <a:ext cx="8547327" cy="556714"/>
          </a:xfrm>
        </p:spPr>
        <p:txBody>
          <a:bodyPr vert="horz" lIns="0" tIns="0" rIns="0" bIns="0" rtlCol="0">
            <a:noAutofit/>
          </a:bodyPr>
          <a:lstStyle/>
          <a:p>
            <a:r>
              <a:rPr lang="en-AU" sz="1400" dirty="0"/>
              <a:t>An analysis and comparison of the commercial offer from </a:t>
            </a:r>
            <a:r>
              <a:rPr lang="en-AU" sz="1400" b="1" dirty="0"/>
              <a:t>NETSUITE</a:t>
            </a:r>
            <a:r>
              <a:rPr lang="en-AU" sz="1400" dirty="0"/>
              <a:t>, </a:t>
            </a:r>
            <a:r>
              <a:rPr lang="en-AU" sz="1400" b="1" dirty="0"/>
              <a:t>Microsoft </a:t>
            </a:r>
            <a:r>
              <a:rPr lang="en-AU" sz="1400" dirty="0"/>
              <a:t>and </a:t>
            </a:r>
            <a:r>
              <a:rPr lang="en-AU" sz="1400" b="1" dirty="0"/>
              <a:t>FinancialForce </a:t>
            </a:r>
            <a:r>
              <a:rPr lang="en-AU" sz="1400" dirty="0"/>
              <a:t>was carried out.</a:t>
            </a:r>
          </a:p>
          <a:p>
            <a:endParaRPr lang="en-AU" sz="1200" dirty="0"/>
          </a:p>
        </p:txBody>
      </p:sp>
      <p:graphicFrame>
        <p:nvGraphicFramePr>
          <p:cNvPr id="14" name="Table 13"/>
          <p:cNvGraphicFramePr>
            <a:graphicFrameLocks noGrp="1"/>
          </p:cNvGraphicFramePr>
          <p:nvPr/>
        </p:nvGraphicFramePr>
        <p:xfrm>
          <a:off x="2069162" y="1644987"/>
          <a:ext cx="7986517" cy="4501953"/>
        </p:xfrm>
        <a:graphic>
          <a:graphicData uri="http://schemas.openxmlformats.org/drawingml/2006/table">
            <a:tbl>
              <a:tblPr>
                <a:tableStyleId>{E8B1032C-EA38-4F05-BA0D-38AFFFC7BED3}</a:tableStyleId>
              </a:tblPr>
              <a:tblGrid>
                <a:gridCol w="1736248">
                  <a:extLst>
                    <a:ext uri="{9D8B030D-6E8A-4147-A177-3AD203B41FA5}">
                      <a16:colId xmlns:a16="http://schemas.microsoft.com/office/drawing/2014/main" val="20000"/>
                    </a:ext>
                  </a:extLst>
                </a:gridCol>
                <a:gridCol w="2083423">
                  <a:extLst>
                    <a:ext uri="{9D8B030D-6E8A-4147-A177-3AD203B41FA5}">
                      <a16:colId xmlns:a16="http://schemas.microsoft.com/office/drawing/2014/main" val="20005"/>
                    </a:ext>
                  </a:extLst>
                </a:gridCol>
                <a:gridCol w="2083423">
                  <a:extLst>
                    <a:ext uri="{9D8B030D-6E8A-4147-A177-3AD203B41FA5}">
                      <a16:colId xmlns:a16="http://schemas.microsoft.com/office/drawing/2014/main" val="20006"/>
                    </a:ext>
                  </a:extLst>
                </a:gridCol>
                <a:gridCol w="2083423">
                  <a:extLst>
                    <a:ext uri="{9D8B030D-6E8A-4147-A177-3AD203B41FA5}">
                      <a16:colId xmlns:a16="http://schemas.microsoft.com/office/drawing/2014/main" val="20007"/>
                    </a:ext>
                  </a:extLst>
                </a:gridCol>
              </a:tblGrid>
              <a:tr h="370093">
                <a:tc>
                  <a:txBody>
                    <a:bodyPr/>
                    <a:lstStyle/>
                    <a:p>
                      <a:pPr algn="ctr" fontAlgn="b"/>
                      <a:r>
                        <a:rPr lang="en-AU" sz="1200" u="none" strike="noStrike" dirty="0">
                          <a:ln>
                            <a:solidFill>
                              <a:sysClr val="windowText" lastClr="000000"/>
                            </a:solidFill>
                          </a:ln>
                          <a:effectLst/>
                        </a:rPr>
                        <a:t>Vendors</a:t>
                      </a:r>
                      <a:endParaRPr lang="en-AU" sz="1200" b="1" i="1" u="none" strike="noStrike" dirty="0">
                        <a:ln>
                          <a:solidFill>
                            <a:sysClr val="windowText" lastClr="000000"/>
                          </a:solidFill>
                        </a:ln>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T w="3175" cap="flat" cmpd="sng" algn="ctr">
                      <a:solidFill>
                        <a:schemeClr val="bg2"/>
                      </a:solidFill>
                      <a:prstDash val="solid"/>
                      <a:round/>
                      <a:headEnd type="none" w="med" len="med"/>
                      <a:tailEnd type="none" w="med" len="med"/>
                    </a:lnT>
                    <a:solidFill>
                      <a:schemeClr val="accent1">
                        <a:lumMod val="20000"/>
                        <a:lumOff val="80000"/>
                      </a:schemeClr>
                    </a:solidFill>
                  </a:tcPr>
                </a:tc>
                <a:tc>
                  <a:txBody>
                    <a:bodyPr/>
                    <a:lstStyle/>
                    <a:p>
                      <a:pPr algn="ctr" fontAlgn="b"/>
                      <a:endParaRPr lang="en-AU" sz="1100" b="0" i="0" u="none" strike="noStrike" dirty="0">
                        <a:ln>
                          <a:solidFill>
                            <a:sysClr val="windowText" lastClr="000000"/>
                          </a:solidFill>
                        </a:ln>
                        <a:solidFill>
                          <a:schemeClr val="tx1"/>
                        </a:solidFill>
                        <a:effectLst/>
                        <a:latin typeface="+mn-lt"/>
                      </a:endParaRPr>
                    </a:p>
                  </a:txBody>
                  <a:tcPr marL="45720" marR="45720" anchor="ctr">
                    <a:lnT w="3175" cap="flat" cmpd="sng" algn="ctr">
                      <a:solidFill>
                        <a:schemeClr val="bg2"/>
                      </a:solidFill>
                      <a:prstDash val="solid"/>
                      <a:round/>
                      <a:headEnd type="none" w="med" len="med"/>
                      <a:tailEnd type="none" w="med" len="med"/>
                    </a:lnT>
                    <a:solidFill>
                      <a:schemeClr val="accent1">
                        <a:lumMod val="20000"/>
                        <a:lumOff val="80000"/>
                      </a:schemeClr>
                    </a:solidFill>
                  </a:tcPr>
                </a:tc>
                <a:tc>
                  <a:txBody>
                    <a:bodyPr/>
                    <a:lstStyle/>
                    <a:p>
                      <a:pPr algn="ctr" fontAlgn="b"/>
                      <a:endParaRPr lang="en-AU" sz="1000" b="0" i="0" u="none" strike="noStrike" kern="1200" dirty="0">
                        <a:ln>
                          <a:solidFill>
                            <a:sysClr val="windowText" lastClr="000000"/>
                          </a:solidFill>
                        </a:ln>
                        <a:solidFill>
                          <a:schemeClr val="tx1"/>
                        </a:solidFill>
                        <a:effectLst/>
                        <a:latin typeface="+mn-lt"/>
                        <a:ea typeface="+mn-ea"/>
                        <a:cs typeface="+mn-cs"/>
                      </a:endParaRPr>
                    </a:p>
                  </a:txBody>
                  <a:tcPr marL="45720" marR="45720" anchor="ctr">
                    <a:lnT w="3175" cap="flat" cmpd="sng" algn="ctr">
                      <a:solidFill>
                        <a:schemeClr val="bg2"/>
                      </a:solidFill>
                      <a:prstDash val="solid"/>
                      <a:round/>
                      <a:headEnd type="none" w="med" len="med"/>
                      <a:tailEnd type="none" w="med" len="med"/>
                    </a:lnT>
                    <a:solidFill>
                      <a:schemeClr val="accent1">
                        <a:lumMod val="20000"/>
                        <a:lumOff val="80000"/>
                      </a:schemeClr>
                    </a:solidFill>
                  </a:tcPr>
                </a:tc>
                <a:tc>
                  <a:txBody>
                    <a:bodyPr/>
                    <a:lstStyle/>
                    <a:p>
                      <a:pPr algn="r" fontAlgn="b"/>
                      <a:endParaRPr lang="en-AU" sz="800" b="0" i="0" u="none" strike="noStrike" dirty="0">
                        <a:ln>
                          <a:solidFill>
                            <a:sysClr val="windowText" lastClr="000000"/>
                          </a:solidFill>
                        </a:ln>
                        <a:solidFill>
                          <a:schemeClr val="tx1"/>
                        </a:solidFill>
                        <a:effectLst/>
                        <a:latin typeface="+mn-lt"/>
                      </a:endParaRPr>
                    </a:p>
                  </a:txBody>
                  <a:tcPr marL="45720" marR="45720" anchor="ctr">
                    <a:lnT w="3175" cap="flat" cmpd="sng" algn="ctr">
                      <a:solidFill>
                        <a:schemeClr val="bg2"/>
                      </a:solidFill>
                      <a:prstDash val="solid"/>
                      <a:round/>
                      <a:headEnd type="none" w="med" len="med"/>
                      <a:tailEnd type="none" w="med" len="med"/>
                    </a:lnT>
                    <a:solidFill>
                      <a:schemeClr val="accent1">
                        <a:lumMod val="20000"/>
                        <a:lumOff val="80000"/>
                      </a:schemeClr>
                    </a:solidFill>
                  </a:tcPr>
                </a:tc>
                <a:extLst>
                  <a:ext uri="{0D108BD9-81ED-4DB2-BD59-A6C34878D82A}">
                    <a16:rowId xmlns:a16="http://schemas.microsoft.com/office/drawing/2014/main" val="10000"/>
                  </a:ext>
                </a:extLst>
              </a:tr>
              <a:tr h="342279">
                <a:tc gridSpan="4">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AU" sz="1000" b="1" i="1" u="none" strike="noStrike" kern="1200" dirty="0">
                          <a:solidFill>
                            <a:schemeClr val="tx1"/>
                          </a:solidFill>
                          <a:effectLst/>
                          <a:latin typeface="+mn-lt"/>
                          <a:ea typeface="+mn-ea"/>
                          <a:cs typeface="+mn-cs"/>
                        </a:rPr>
                        <a:t>Phase 1</a:t>
                      </a:r>
                      <a:r>
                        <a:rPr lang="en-AU" sz="1000" b="0" i="1" u="none" strike="noStrike" kern="1200" baseline="0" dirty="0">
                          <a:solidFill>
                            <a:schemeClr val="tx1"/>
                          </a:solidFill>
                          <a:effectLst/>
                          <a:latin typeface="+mn-lt"/>
                          <a:ea typeface="+mn-ea"/>
                          <a:cs typeface="+mn-cs"/>
                        </a:rPr>
                        <a:t> - </a:t>
                      </a:r>
                      <a:r>
                        <a:rPr lang="en-AU" sz="1000" b="1" i="1" u="none" strike="noStrike" kern="1200" dirty="0">
                          <a:solidFill>
                            <a:schemeClr val="tx1"/>
                          </a:solidFill>
                          <a:effectLst/>
                          <a:latin typeface="+mn-lt"/>
                          <a:ea typeface="+mn-ea"/>
                          <a:cs typeface="+mn-cs"/>
                        </a:rPr>
                        <a:t>Configuration and set up of the Accounting System</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tcPr>
                </a:tc>
                <a:tc hMerge="1">
                  <a:txBody>
                    <a:bodyPr/>
                    <a:lstStyle/>
                    <a:p>
                      <a:pPr algn="ctr" fontAlgn="b"/>
                      <a:endParaRPr lang="en-AU" sz="1000" b="0" i="0" u="none" strike="noStrike" dirty="0">
                        <a:solidFill>
                          <a:schemeClr val="tx1"/>
                        </a:solidFill>
                        <a:effectLst/>
                        <a:latin typeface="+mn-lt"/>
                      </a:endParaRPr>
                    </a:p>
                  </a:txBody>
                  <a:tcPr marL="45720" marR="45720" anchor="ctr">
                    <a:solidFill>
                      <a:schemeClr val="bg1"/>
                    </a:solidFill>
                  </a:tcPr>
                </a:tc>
                <a:tc hMerge="1">
                  <a:txBody>
                    <a:bodyPr/>
                    <a:lstStyle/>
                    <a:p>
                      <a:pPr algn="ctr" fontAlgn="b"/>
                      <a:endParaRPr lang="en-AU" sz="1000" b="0" i="0" u="none" strike="noStrike" dirty="0">
                        <a:solidFill>
                          <a:schemeClr val="tx1"/>
                        </a:solidFill>
                        <a:effectLst/>
                        <a:latin typeface="+mn-lt"/>
                      </a:endParaRPr>
                    </a:p>
                  </a:txBody>
                  <a:tcPr marL="45720" marR="45720" anchor="ctr">
                    <a:solidFill>
                      <a:schemeClr val="bg1"/>
                    </a:solidFill>
                  </a:tcPr>
                </a:tc>
                <a:tc hMerge="1">
                  <a:txBody>
                    <a:bodyPr/>
                    <a:lstStyle/>
                    <a:p>
                      <a:pPr algn="ctr" fontAlgn="b"/>
                      <a:endParaRPr lang="en-AU" sz="1000" b="0" i="0" u="none" strike="noStrike" dirty="0">
                        <a:solidFill>
                          <a:schemeClr val="tx1"/>
                        </a:solidFill>
                        <a:effectLst/>
                        <a:latin typeface="+mn-lt"/>
                      </a:endParaRPr>
                    </a:p>
                  </a:txBody>
                  <a:tcPr marL="45720" marR="45720" anchor="ctr">
                    <a:lnR w="3175" cap="flat" cmpd="sng" algn="ctr">
                      <a:solidFill>
                        <a:schemeClr val="bg2"/>
                      </a:solidFill>
                      <a:prstDash val="solid"/>
                      <a:round/>
                      <a:headEnd type="none" w="med" len="med"/>
                      <a:tailEnd type="none" w="med" len="med"/>
                    </a:lnR>
                    <a:solidFill>
                      <a:schemeClr val="bg1"/>
                    </a:solidFill>
                  </a:tcPr>
                </a:tc>
                <a:extLst>
                  <a:ext uri="{0D108BD9-81ED-4DB2-BD59-A6C34878D82A}">
                    <a16:rowId xmlns:a16="http://schemas.microsoft.com/office/drawing/2014/main" val="10001"/>
                  </a:ext>
                </a:extLst>
              </a:tr>
              <a:tr h="370093">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AU" sz="1000" b="0" i="0" u="none" strike="noStrike" dirty="0">
                          <a:solidFill>
                            <a:schemeClr val="tx1"/>
                          </a:solidFill>
                          <a:effectLst/>
                          <a:latin typeface="+mn-lt"/>
                        </a:rPr>
                        <a:t>Implementation</a:t>
                      </a:r>
                    </a:p>
                  </a:txBody>
                  <a:tcPr marL="45720" marR="45720" anchor="ctr">
                    <a:lnL w="3175" cap="flat" cmpd="sng" algn="ctr">
                      <a:solidFill>
                        <a:schemeClr val="bg2"/>
                      </a:solidFill>
                      <a:prstDash val="solid"/>
                      <a:round/>
                      <a:headEnd type="none" w="med" len="med"/>
                      <a:tailEnd type="none" w="med" len="med"/>
                    </a:lnL>
                  </a:tcPr>
                </a:tc>
                <a:tc>
                  <a:txBody>
                    <a:bodyPr/>
                    <a:lstStyle/>
                    <a:p>
                      <a:pPr marL="0" algn="ctr" defTabSz="914400" rtl="0" eaLnBrk="1" fontAlgn="b" latinLnBrk="0" hangingPunct="1"/>
                      <a:r>
                        <a:rPr lang="en-AU" sz="1000" b="0" i="0" u="none" strike="noStrike" kern="1200" dirty="0">
                          <a:solidFill>
                            <a:srgbClr val="000000"/>
                          </a:solidFill>
                          <a:effectLst/>
                          <a:latin typeface="Verdana" panose="020B0604030504040204" pitchFamily="34" charset="0"/>
                          <a:ea typeface="+mn-ea"/>
                          <a:cs typeface="+mn-cs"/>
                        </a:rPr>
                        <a:t>$132,550.00</a:t>
                      </a:r>
                    </a:p>
                    <a:p>
                      <a:pPr marL="0" algn="ctr" defTabSz="914400" rtl="0" eaLnBrk="1" fontAlgn="b" latinLnBrk="0" hangingPunct="1"/>
                      <a:r>
                        <a:rPr lang="en-AU" sz="800" b="0" i="0" u="none" strike="noStrike" kern="1200" dirty="0">
                          <a:solidFill>
                            <a:srgbClr val="000000"/>
                          </a:solidFill>
                          <a:effectLst/>
                          <a:latin typeface="Verdana" panose="020B0604030504040204" pitchFamily="34" charset="0"/>
                          <a:ea typeface="+mn-ea"/>
                          <a:cs typeface="+mn-cs"/>
                        </a:rPr>
                        <a:t>(Fixed Price)</a:t>
                      </a:r>
                    </a:p>
                  </a:txBody>
                  <a:tcPr marL="6350" marR="6350" marT="6350" marB="0" anchor="ctr">
                    <a:solidFill>
                      <a:schemeClr val="bg1"/>
                    </a:solidFill>
                  </a:tcPr>
                </a:tc>
                <a:tc>
                  <a:txBody>
                    <a:bodyPr/>
                    <a:lstStyle/>
                    <a:p>
                      <a:pPr marL="0" algn="ctr" defTabSz="914400" rtl="0" eaLnBrk="1" fontAlgn="b" latinLnBrk="0" hangingPunct="1"/>
                      <a:r>
                        <a:rPr lang="en-AU" sz="1000" b="0" i="0" u="none" strike="noStrike" kern="1200" dirty="0">
                          <a:solidFill>
                            <a:srgbClr val="000000"/>
                          </a:solidFill>
                          <a:effectLst/>
                          <a:latin typeface="Verdana" panose="020B0604030504040204" pitchFamily="34" charset="0"/>
                          <a:ea typeface="+mn-ea"/>
                          <a:cs typeface="+mn-cs"/>
                        </a:rPr>
                        <a:t>$90,270.00</a:t>
                      </a:r>
                    </a:p>
                  </a:txBody>
                  <a:tcPr marL="6350" marR="6350" marT="6350" marB="0" anchor="ctr">
                    <a:solidFill>
                      <a:schemeClr val="bg1"/>
                    </a:solidFill>
                  </a:tcPr>
                </a:tc>
                <a:tc>
                  <a:txBody>
                    <a:bodyPr/>
                    <a:lstStyle/>
                    <a:p>
                      <a:pPr marL="0" algn="ctr" defTabSz="914400" rtl="0" eaLnBrk="1" fontAlgn="b" latinLnBrk="0" hangingPunct="1"/>
                      <a:r>
                        <a:rPr lang="en-AU" sz="1000" b="0" i="0" u="none" strike="noStrike" kern="1200" dirty="0">
                          <a:solidFill>
                            <a:srgbClr val="000000"/>
                          </a:solidFill>
                          <a:effectLst/>
                          <a:latin typeface="Verdana" panose="020B0604030504040204" pitchFamily="34" charset="0"/>
                          <a:ea typeface="+mn-ea"/>
                          <a:cs typeface="+mn-cs"/>
                        </a:rPr>
                        <a:t>$204,279.00</a:t>
                      </a:r>
                    </a:p>
                    <a:p>
                      <a:pPr marL="0" algn="ctr" defTabSz="914400" rtl="0" eaLnBrk="1" fontAlgn="b" latinLnBrk="0" hangingPunct="1"/>
                      <a:r>
                        <a:rPr lang="en-AU" sz="800" b="0" i="0" u="none" strike="noStrike" kern="1200" dirty="0">
                          <a:solidFill>
                            <a:srgbClr val="000000"/>
                          </a:solidFill>
                          <a:effectLst/>
                          <a:latin typeface="Verdana" panose="020B0604030504040204" pitchFamily="34" charset="0"/>
                          <a:ea typeface="+mn-ea"/>
                          <a:cs typeface="+mn-cs"/>
                        </a:rPr>
                        <a:t>(Fixed Price)</a:t>
                      </a:r>
                    </a:p>
                  </a:txBody>
                  <a:tcPr marL="6350" marR="6350" marT="6350" marB="0" anchor="ctr">
                    <a:solidFill>
                      <a:schemeClr val="bg1"/>
                    </a:solidFill>
                  </a:tcPr>
                </a:tc>
                <a:extLst>
                  <a:ext uri="{0D108BD9-81ED-4DB2-BD59-A6C34878D82A}">
                    <a16:rowId xmlns:a16="http://schemas.microsoft.com/office/drawing/2014/main" val="2150959375"/>
                  </a:ext>
                </a:extLst>
              </a:tr>
              <a:tr h="370093">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AU" sz="1000" b="0" i="0" u="none" strike="noStrike" dirty="0">
                          <a:solidFill>
                            <a:schemeClr val="tx1"/>
                          </a:solidFill>
                          <a:effectLst/>
                          <a:latin typeface="+mn-lt"/>
                        </a:rPr>
                        <a:t>Licensing costs</a:t>
                      </a:r>
                      <a:r>
                        <a:rPr lang="en-AU" sz="1000" b="0" i="0" u="none" strike="noStrike" baseline="0" dirty="0">
                          <a:solidFill>
                            <a:schemeClr val="tx1"/>
                          </a:solidFill>
                          <a:effectLst/>
                          <a:latin typeface="+mn-lt"/>
                        </a:rPr>
                        <a:t> of core finance modules</a:t>
                      </a:r>
                      <a:endParaRPr lang="en-AU" sz="10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tcPr>
                </a:tc>
                <a:tc>
                  <a:txBody>
                    <a:bodyPr/>
                    <a:lstStyle/>
                    <a:p>
                      <a:pPr marL="0" algn="ctr" defTabSz="914400" rtl="0" eaLnBrk="1" fontAlgn="b" latinLnBrk="0" hangingPunct="1"/>
                      <a:r>
                        <a:rPr lang="en-AU" sz="1000" b="0" i="0" u="none" strike="noStrike" kern="1200" dirty="0">
                          <a:solidFill>
                            <a:srgbClr val="000000"/>
                          </a:solidFill>
                          <a:effectLst/>
                          <a:latin typeface="Verdana" panose="020B0604030504040204" pitchFamily="34" charset="0"/>
                          <a:ea typeface="+mn-ea"/>
                          <a:cs typeface="+mn-cs"/>
                        </a:rPr>
                        <a:t>$84,654.00</a:t>
                      </a:r>
                    </a:p>
                  </a:txBody>
                  <a:tcPr marL="6350" marR="6350" marT="6350" marB="0" anchor="ctr">
                    <a:solidFill>
                      <a:schemeClr val="bg1"/>
                    </a:solidFill>
                  </a:tcPr>
                </a:tc>
                <a:tc>
                  <a:txBody>
                    <a:bodyPr/>
                    <a:lstStyle/>
                    <a:p>
                      <a:pPr marL="0" algn="ctr" defTabSz="914400" rtl="0" eaLnBrk="1" fontAlgn="b" latinLnBrk="0" hangingPunct="1"/>
                      <a:r>
                        <a:rPr lang="en-AU" sz="1000" b="0" i="0" u="none" strike="noStrike" kern="1200" dirty="0">
                          <a:solidFill>
                            <a:srgbClr val="000000"/>
                          </a:solidFill>
                          <a:effectLst/>
                          <a:latin typeface="Verdana" panose="020B0604030504040204" pitchFamily="34" charset="0"/>
                          <a:ea typeface="+mn-ea"/>
                          <a:cs typeface="+mn-cs"/>
                        </a:rPr>
                        <a:t>$39,980.00</a:t>
                      </a:r>
                    </a:p>
                  </a:txBody>
                  <a:tcPr marL="6350" marR="6350" marT="6350" marB="0" anchor="ctr">
                    <a:solidFill>
                      <a:schemeClr val="bg1"/>
                    </a:solidFill>
                  </a:tcPr>
                </a:tc>
                <a:tc>
                  <a:txBody>
                    <a:bodyPr/>
                    <a:lstStyle/>
                    <a:p>
                      <a:pPr marL="0" algn="ctr" defTabSz="914400" rtl="0" eaLnBrk="1" fontAlgn="b" latinLnBrk="0" hangingPunct="1"/>
                      <a:r>
                        <a:rPr lang="en-AU" sz="1000" b="0" i="0" u="none" strike="noStrike" kern="1200" dirty="0">
                          <a:solidFill>
                            <a:srgbClr val="000000"/>
                          </a:solidFill>
                          <a:effectLst/>
                          <a:latin typeface="Verdana" panose="020B0604030504040204" pitchFamily="34" charset="0"/>
                          <a:ea typeface="+mn-ea"/>
                          <a:cs typeface="+mn-cs"/>
                        </a:rPr>
                        <a:t>$89,780.00</a:t>
                      </a:r>
                    </a:p>
                  </a:txBody>
                  <a:tcPr marL="6350" marR="6350" marT="6350" marB="0" anchor="ctr">
                    <a:solidFill>
                      <a:schemeClr val="bg1"/>
                    </a:solidFill>
                  </a:tcPr>
                </a:tc>
                <a:extLst>
                  <a:ext uri="{0D108BD9-81ED-4DB2-BD59-A6C34878D82A}">
                    <a16:rowId xmlns:a16="http://schemas.microsoft.com/office/drawing/2014/main" val="2435666062"/>
                  </a:ext>
                </a:extLst>
              </a:tr>
              <a:tr h="432597">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AU" sz="1000" b="0" i="0" u="none" strike="noStrike" dirty="0">
                          <a:solidFill>
                            <a:schemeClr val="tx1"/>
                          </a:solidFill>
                          <a:effectLst/>
                          <a:latin typeface="+mn-lt"/>
                        </a:rPr>
                        <a:t>Support</a:t>
                      </a:r>
                      <a:r>
                        <a:rPr lang="en-AU" sz="1000" b="0" i="0" u="none" strike="noStrike" baseline="0" dirty="0">
                          <a:solidFill>
                            <a:schemeClr val="tx1"/>
                          </a:solidFill>
                          <a:effectLst/>
                          <a:latin typeface="+mn-lt"/>
                        </a:rPr>
                        <a:t> &amp; Maintenance</a:t>
                      </a:r>
                    </a:p>
                    <a:p>
                      <a:pPr marL="0" marR="0" indent="0" algn="ctr" defTabSz="914400" rtl="0" eaLnBrk="1" fontAlgn="b" latinLnBrk="0" hangingPunct="1">
                        <a:lnSpc>
                          <a:spcPct val="100000"/>
                        </a:lnSpc>
                        <a:spcBef>
                          <a:spcPts val="0"/>
                        </a:spcBef>
                        <a:spcAft>
                          <a:spcPts val="0"/>
                        </a:spcAft>
                        <a:buClrTx/>
                        <a:buSzTx/>
                        <a:buFontTx/>
                        <a:buNone/>
                        <a:tabLst/>
                        <a:defRPr/>
                      </a:pPr>
                      <a:r>
                        <a:rPr lang="en-AU" sz="800" b="0" i="0" u="none" strike="noStrike" baseline="0" dirty="0">
                          <a:solidFill>
                            <a:schemeClr val="tx1"/>
                          </a:solidFill>
                          <a:effectLst/>
                          <a:latin typeface="+mn-lt"/>
                        </a:rPr>
                        <a:t>(Per Year)</a:t>
                      </a:r>
                      <a:endParaRPr lang="en-AU" sz="8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tcPr>
                </a:tc>
                <a:tc>
                  <a:txBody>
                    <a:bodyPr/>
                    <a:lstStyle/>
                    <a:p>
                      <a:pPr marL="0" algn="ctr" defTabSz="914400" rtl="0" eaLnBrk="1" fontAlgn="b" latinLnBrk="0" hangingPunct="1"/>
                      <a:r>
                        <a:rPr lang="en-AU" sz="1000" b="0" i="0" u="none" strike="noStrike" kern="1200" dirty="0">
                          <a:solidFill>
                            <a:srgbClr val="000000"/>
                          </a:solidFill>
                          <a:effectLst/>
                          <a:latin typeface="Verdana" panose="020B0604030504040204" pitchFamily="34" charset="0"/>
                          <a:ea typeface="+mn-ea"/>
                          <a:cs typeface="+mn-cs"/>
                        </a:rPr>
                        <a:t>$20,976.00</a:t>
                      </a:r>
                    </a:p>
                  </a:txBody>
                  <a:tcPr marL="6350" marR="6350" marT="6350" marB="0" anchor="ctr">
                    <a:solidFill>
                      <a:schemeClr val="bg1"/>
                    </a:solidFill>
                  </a:tcPr>
                </a:tc>
                <a:tc>
                  <a:txBody>
                    <a:bodyPr/>
                    <a:lstStyle/>
                    <a:p>
                      <a:pPr marL="0" algn="ctr" defTabSz="914400" rtl="0" eaLnBrk="1" fontAlgn="b" latinLnBrk="0" hangingPunct="1"/>
                      <a:r>
                        <a:rPr lang="en-AU" sz="1000" b="0" i="0" u="none" strike="noStrike" kern="1200" dirty="0">
                          <a:solidFill>
                            <a:srgbClr val="000000"/>
                          </a:solidFill>
                          <a:effectLst/>
                          <a:latin typeface="Verdana" panose="020B0604030504040204" pitchFamily="34" charset="0"/>
                          <a:ea typeface="+mn-ea"/>
                          <a:cs typeface="+mn-cs"/>
                        </a:rPr>
                        <a:t>Pending</a:t>
                      </a:r>
                    </a:p>
                  </a:txBody>
                  <a:tcPr marL="45720" marR="45720" anchor="ctr">
                    <a:solidFill>
                      <a:schemeClr val="bg1"/>
                    </a:solidFill>
                  </a:tcPr>
                </a:tc>
                <a:tc>
                  <a:txBody>
                    <a:bodyPr/>
                    <a:lstStyle/>
                    <a:p>
                      <a:pPr marL="0" algn="ctr" defTabSz="914400" rtl="0" eaLnBrk="1" fontAlgn="b" latinLnBrk="0" hangingPunct="1"/>
                      <a:r>
                        <a:rPr lang="en-AU" sz="1000" b="0" i="0" u="none" strike="noStrike" kern="1200" dirty="0">
                          <a:solidFill>
                            <a:srgbClr val="000000"/>
                          </a:solidFill>
                          <a:effectLst/>
                          <a:latin typeface="Verdana" panose="020B0604030504040204" pitchFamily="34" charset="0"/>
                          <a:ea typeface="+mn-ea"/>
                          <a:cs typeface="+mn-cs"/>
                        </a:rPr>
                        <a:t>Based on</a:t>
                      </a:r>
                      <a:r>
                        <a:rPr lang="en-AU" sz="1000" b="0" i="0" u="none" strike="noStrike" kern="1200" baseline="0" dirty="0">
                          <a:solidFill>
                            <a:srgbClr val="000000"/>
                          </a:solidFill>
                          <a:effectLst/>
                          <a:latin typeface="Verdana" panose="020B0604030504040204" pitchFamily="34" charset="0"/>
                          <a:ea typeface="+mn-ea"/>
                          <a:cs typeface="+mn-cs"/>
                        </a:rPr>
                        <a:t> level of Support Required</a:t>
                      </a:r>
                      <a:endParaRPr lang="en-AU" sz="1000" b="0" i="0" u="none" strike="noStrike" kern="1200" dirty="0">
                        <a:solidFill>
                          <a:srgbClr val="000000"/>
                        </a:solidFill>
                        <a:effectLst/>
                        <a:latin typeface="Verdana" panose="020B0604030504040204" pitchFamily="34" charset="0"/>
                        <a:ea typeface="+mn-ea"/>
                        <a:cs typeface="+mn-cs"/>
                      </a:endParaRPr>
                    </a:p>
                  </a:txBody>
                  <a:tcPr marL="45720" marR="45720" anchor="ctr">
                    <a:solidFill>
                      <a:schemeClr val="bg1"/>
                    </a:solidFill>
                  </a:tcPr>
                </a:tc>
                <a:extLst>
                  <a:ext uri="{0D108BD9-81ED-4DB2-BD59-A6C34878D82A}">
                    <a16:rowId xmlns:a16="http://schemas.microsoft.com/office/drawing/2014/main" val="3520058570"/>
                  </a:ext>
                </a:extLst>
              </a:tr>
              <a:tr h="370093">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AU" sz="1000" b="1" i="1" u="none" strike="noStrike" dirty="0">
                          <a:solidFill>
                            <a:schemeClr val="tx1"/>
                          </a:solidFill>
                          <a:effectLst/>
                          <a:latin typeface="+mn-lt"/>
                        </a:rPr>
                        <a:t>Total</a:t>
                      </a:r>
                    </a:p>
                  </a:txBody>
                  <a:tcPr marL="45720" marR="45720" anchor="ctr">
                    <a:lnL w="3175" cap="flat" cmpd="sng" algn="ctr">
                      <a:solidFill>
                        <a:schemeClr val="bg2"/>
                      </a:solidFill>
                      <a:prstDash val="solid"/>
                      <a:round/>
                      <a:headEnd type="none" w="med" len="med"/>
                      <a:tailEnd type="none" w="med" len="med"/>
                    </a:lnL>
                    <a:solidFill>
                      <a:schemeClr val="bg2"/>
                    </a:solidFill>
                  </a:tcPr>
                </a:tc>
                <a:tc>
                  <a:txBody>
                    <a:bodyPr/>
                    <a:lstStyle/>
                    <a:p>
                      <a:pPr marL="0" algn="ctr" defTabSz="914400" rtl="0" eaLnBrk="1" fontAlgn="b" latinLnBrk="0" hangingPunct="1"/>
                      <a:r>
                        <a:rPr lang="en-AU" sz="1000" b="1" i="1" u="none" strike="noStrike" kern="1200" dirty="0">
                          <a:solidFill>
                            <a:srgbClr val="000000"/>
                          </a:solidFill>
                          <a:effectLst/>
                          <a:latin typeface="Verdana" panose="020B0604030504040204" pitchFamily="34" charset="0"/>
                          <a:ea typeface="+mn-ea"/>
                          <a:cs typeface="+mn-cs"/>
                        </a:rPr>
                        <a:t>$238,180.00</a:t>
                      </a:r>
                    </a:p>
                  </a:txBody>
                  <a:tcPr marL="6350" marR="6350" marT="6350" marB="0" anchor="ctr">
                    <a:solidFill>
                      <a:schemeClr val="bg2"/>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AU" sz="1000" b="1" i="0" u="none" strike="noStrike" kern="1200" baseline="0" noProof="0" dirty="0">
                          <a:solidFill>
                            <a:schemeClr val="tx1"/>
                          </a:solidFill>
                          <a:effectLst/>
                          <a:latin typeface="+mn-lt"/>
                          <a:ea typeface="+mn-ea"/>
                          <a:cs typeface="+mn-cs"/>
                        </a:rPr>
                        <a:t>$130,250</a:t>
                      </a:r>
                    </a:p>
                  </a:txBody>
                  <a:tcPr marL="6350" marR="6350" marT="6350" marB="0" anchor="ctr">
                    <a:solidFill>
                      <a:schemeClr val="bg2"/>
                    </a:solidFill>
                  </a:tcPr>
                </a:tc>
                <a:tc>
                  <a:txBody>
                    <a:bodyPr/>
                    <a:lstStyle/>
                    <a:p>
                      <a:pPr marL="0" algn="ctr" defTabSz="914400" rtl="0" eaLnBrk="1" fontAlgn="b" latinLnBrk="0" hangingPunct="1"/>
                      <a:r>
                        <a:rPr lang="en-AU" sz="1000" b="1" i="1" u="none" strike="noStrike" kern="1200" dirty="0">
                          <a:solidFill>
                            <a:srgbClr val="000000"/>
                          </a:solidFill>
                          <a:effectLst/>
                          <a:latin typeface="Verdana" panose="020B0604030504040204" pitchFamily="34" charset="0"/>
                          <a:ea typeface="+mn-ea"/>
                          <a:cs typeface="+mn-cs"/>
                        </a:rPr>
                        <a:t>$294,059.00</a:t>
                      </a:r>
                    </a:p>
                  </a:txBody>
                  <a:tcPr marL="6350" marR="6350" marT="6350" marB="0" anchor="ctr">
                    <a:solidFill>
                      <a:schemeClr val="bg2"/>
                    </a:solidFill>
                  </a:tcPr>
                </a:tc>
                <a:extLst>
                  <a:ext uri="{0D108BD9-81ED-4DB2-BD59-A6C34878D82A}">
                    <a16:rowId xmlns:a16="http://schemas.microsoft.com/office/drawing/2014/main" val="4102796134"/>
                  </a:ext>
                </a:extLst>
              </a:tr>
              <a:tr h="370093">
                <a:tc gridSpan="4">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AU" sz="1000" b="1" i="1" u="none" strike="noStrike" dirty="0">
                          <a:solidFill>
                            <a:schemeClr val="tx1"/>
                          </a:solidFill>
                          <a:effectLst/>
                          <a:latin typeface="+mn-lt"/>
                        </a:rPr>
                        <a:t>Phase 2 – Integration with SalesForce and</a:t>
                      </a:r>
                      <a:r>
                        <a:rPr lang="en-AU" sz="1000" b="1" i="1" u="none" strike="noStrike" baseline="0" dirty="0">
                          <a:solidFill>
                            <a:schemeClr val="tx1"/>
                          </a:solidFill>
                          <a:effectLst/>
                          <a:latin typeface="+mn-lt"/>
                        </a:rPr>
                        <a:t> any add on functions </a:t>
                      </a:r>
                      <a:endParaRPr lang="en-AU" sz="1000" b="1" i="1"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tcPr>
                </a:tc>
                <a:tc hMerge="1">
                  <a:txBody>
                    <a:bodyPr/>
                    <a:lstStyle/>
                    <a:p>
                      <a:pPr algn="ctr" fontAlgn="b"/>
                      <a:endParaRPr lang="en-AU" sz="1000" b="0" i="0" u="none" strike="noStrike" dirty="0">
                        <a:solidFill>
                          <a:schemeClr val="tx1"/>
                        </a:solidFill>
                        <a:effectLst/>
                        <a:latin typeface="+mn-lt"/>
                      </a:endParaRPr>
                    </a:p>
                  </a:txBody>
                  <a:tcPr marL="45720" marR="45720" anchor="ctr">
                    <a:solidFill>
                      <a:schemeClr val="bg1"/>
                    </a:solidFill>
                  </a:tcPr>
                </a:tc>
                <a:tc hMerge="1">
                  <a:txBody>
                    <a:bodyPr/>
                    <a:lstStyle/>
                    <a:p>
                      <a:pPr algn="ctr" fontAlgn="b"/>
                      <a:endParaRPr lang="en-AU" sz="1000" b="0" i="0" u="none" strike="noStrike" dirty="0">
                        <a:solidFill>
                          <a:schemeClr val="tx1"/>
                        </a:solidFill>
                        <a:effectLst/>
                        <a:latin typeface="+mn-lt"/>
                      </a:endParaRPr>
                    </a:p>
                  </a:txBody>
                  <a:tcPr marL="45720" marR="45720" anchor="ctr">
                    <a:solidFill>
                      <a:schemeClr val="bg1"/>
                    </a:solidFill>
                  </a:tcPr>
                </a:tc>
                <a:tc hMerge="1">
                  <a:txBody>
                    <a:bodyPr/>
                    <a:lstStyle/>
                    <a:p>
                      <a:pPr algn="ctr" fontAlgn="b"/>
                      <a:endParaRPr lang="en-AU" sz="1000" b="0" i="0" u="none" strike="noStrike" dirty="0">
                        <a:solidFill>
                          <a:schemeClr val="tx1"/>
                        </a:solidFill>
                        <a:effectLst/>
                        <a:latin typeface="+mn-lt"/>
                      </a:endParaRPr>
                    </a:p>
                  </a:txBody>
                  <a:tcPr marL="45720" marR="45720" anchor="ctr">
                    <a:lnR w="3175" cap="flat" cmpd="sng" algn="ctr">
                      <a:solidFill>
                        <a:schemeClr val="bg2"/>
                      </a:solidFill>
                      <a:prstDash val="solid"/>
                      <a:round/>
                      <a:headEnd type="none" w="med" len="med"/>
                      <a:tailEnd type="none" w="med" len="med"/>
                    </a:lnR>
                    <a:solidFill>
                      <a:schemeClr val="bg1"/>
                    </a:solidFill>
                  </a:tcPr>
                </a:tc>
                <a:extLst>
                  <a:ext uri="{0D108BD9-81ED-4DB2-BD59-A6C34878D82A}">
                    <a16:rowId xmlns:a16="http://schemas.microsoft.com/office/drawing/2014/main" val="3447220484"/>
                  </a:ext>
                </a:extLst>
              </a:tr>
              <a:tr h="370093">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AU" sz="1000" b="0" i="0" u="none" strike="noStrike" dirty="0">
                          <a:solidFill>
                            <a:schemeClr val="tx1"/>
                          </a:solidFill>
                          <a:effectLst/>
                          <a:latin typeface="+mn-lt"/>
                        </a:rPr>
                        <a:t>Implementation</a:t>
                      </a:r>
                    </a:p>
                  </a:txBody>
                  <a:tcPr marL="45720" marR="45720" anchor="ctr">
                    <a:lnL w="3175" cap="flat" cmpd="sng" algn="ctr">
                      <a:solidFill>
                        <a:schemeClr val="bg2"/>
                      </a:solidFill>
                      <a:prstDash val="solid"/>
                      <a:round/>
                      <a:headEnd type="none" w="med" len="med"/>
                      <a:tailEnd type="none" w="med" len="med"/>
                    </a:lnL>
                  </a:tcPr>
                </a:tc>
                <a:tc>
                  <a:txBody>
                    <a:bodyPr/>
                    <a:lstStyle/>
                    <a:p>
                      <a:pPr marL="0" algn="ctr" defTabSz="914400" rtl="0" eaLnBrk="1" fontAlgn="b" latinLnBrk="0" hangingPunct="1"/>
                      <a:r>
                        <a:rPr lang="en-AU" sz="1000" b="0" i="0" u="none" strike="noStrike" kern="1200" dirty="0">
                          <a:solidFill>
                            <a:srgbClr val="000000"/>
                          </a:solidFill>
                          <a:effectLst/>
                          <a:latin typeface="Verdana" panose="020B0604030504040204" pitchFamily="34" charset="0"/>
                          <a:ea typeface="+mn-ea"/>
                          <a:cs typeface="+mn-cs"/>
                        </a:rPr>
                        <a:t>$79,556.00</a:t>
                      </a:r>
                    </a:p>
                    <a:p>
                      <a:pPr marL="0" marR="0" lvl="0" indent="0" algn="ctr" defTabSz="914400" rtl="0" eaLnBrk="1" fontAlgn="b" latinLnBrk="0" hangingPunct="1">
                        <a:lnSpc>
                          <a:spcPct val="100000"/>
                        </a:lnSpc>
                        <a:spcBef>
                          <a:spcPts val="0"/>
                        </a:spcBef>
                        <a:spcAft>
                          <a:spcPts val="0"/>
                        </a:spcAft>
                        <a:buClrTx/>
                        <a:buSzTx/>
                        <a:buFontTx/>
                        <a:buNone/>
                        <a:tabLst/>
                        <a:defRPr/>
                      </a:pPr>
                      <a:r>
                        <a:rPr lang="en-AU" sz="800" b="0" i="0" u="none" strike="noStrike" kern="1200" dirty="0">
                          <a:solidFill>
                            <a:srgbClr val="000000"/>
                          </a:solidFill>
                          <a:effectLst/>
                          <a:latin typeface="Verdana" panose="020B0604030504040204" pitchFamily="34" charset="0"/>
                          <a:ea typeface="+mn-ea"/>
                          <a:cs typeface="+mn-cs"/>
                        </a:rPr>
                        <a:t>(Fixed Price)</a:t>
                      </a:r>
                      <a:endParaRPr lang="en-AU" sz="1000" b="0" i="0" u="none" strike="noStrike" kern="1200" dirty="0">
                        <a:solidFill>
                          <a:srgbClr val="000000"/>
                        </a:solidFill>
                        <a:effectLst/>
                        <a:latin typeface="Verdana" panose="020B0604030504040204" pitchFamily="34" charset="0"/>
                        <a:ea typeface="+mn-ea"/>
                        <a:cs typeface="+mn-cs"/>
                      </a:endParaRPr>
                    </a:p>
                  </a:txBody>
                  <a:tcPr marL="6350" marR="6350" marT="6350" marB="0" anchor="ctr">
                    <a:solidFill>
                      <a:schemeClr val="bg1"/>
                    </a:solidFill>
                  </a:tcPr>
                </a:tc>
                <a:tc>
                  <a:txBody>
                    <a:bodyPr/>
                    <a:lstStyle/>
                    <a:p>
                      <a:pPr algn="ctr" fontAlgn="b"/>
                      <a:r>
                        <a:rPr lang="en-AU" sz="1000" b="0" i="0" u="none" strike="noStrike" dirty="0">
                          <a:solidFill>
                            <a:schemeClr val="tx1"/>
                          </a:solidFill>
                          <a:effectLst/>
                          <a:latin typeface="+mn-lt"/>
                        </a:rPr>
                        <a:t>N/A</a:t>
                      </a:r>
                    </a:p>
                  </a:txBody>
                  <a:tcPr marL="45720" marR="45720" anchor="ctr">
                    <a:solidFill>
                      <a:schemeClr val="bg1"/>
                    </a:solidFill>
                  </a:tcPr>
                </a:tc>
                <a:tc>
                  <a:txBody>
                    <a:bodyPr/>
                    <a:lstStyle/>
                    <a:p>
                      <a:pPr marL="0" algn="ctr" defTabSz="914400" rtl="0" eaLnBrk="1" fontAlgn="b" latinLnBrk="0" hangingPunct="1"/>
                      <a:r>
                        <a:rPr lang="en-AU" sz="1000" b="0" i="0" u="none" strike="noStrike" kern="1200" dirty="0">
                          <a:solidFill>
                            <a:srgbClr val="000000"/>
                          </a:solidFill>
                          <a:effectLst/>
                          <a:latin typeface="Verdana" panose="020B0604030504040204" pitchFamily="34" charset="0"/>
                          <a:ea typeface="+mn-ea"/>
                          <a:cs typeface="+mn-cs"/>
                        </a:rPr>
                        <a:t>$27,000.00</a:t>
                      </a:r>
                    </a:p>
                  </a:txBody>
                  <a:tcPr marL="6350" marR="6350" marT="6350" marB="0" anchor="ctr">
                    <a:solidFill>
                      <a:schemeClr val="bg1"/>
                    </a:solidFill>
                  </a:tcPr>
                </a:tc>
                <a:extLst>
                  <a:ext uri="{0D108BD9-81ED-4DB2-BD59-A6C34878D82A}">
                    <a16:rowId xmlns:a16="http://schemas.microsoft.com/office/drawing/2014/main" val="3877375301"/>
                  </a:ext>
                </a:extLst>
              </a:tr>
              <a:tr h="370093">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AU" sz="1000" b="0" i="0" u="none" strike="noStrike" dirty="0">
                          <a:solidFill>
                            <a:schemeClr val="tx1"/>
                          </a:solidFill>
                          <a:effectLst/>
                          <a:latin typeface="+mn-lt"/>
                        </a:rPr>
                        <a:t>Expense Mgmt</a:t>
                      </a:r>
                    </a:p>
                  </a:txBody>
                  <a:tcPr marL="45720" marR="45720" anchor="ctr">
                    <a:lnL w="3175" cap="flat" cmpd="sng" algn="ctr">
                      <a:solidFill>
                        <a:schemeClr val="bg2"/>
                      </a:solidFill>
                      <a:prstDash val="solid"/>
                      <a:round/>
                      <a:headEnd type="none" w="med" len="med"/>
                      <a:tailEnd type="none" w="med" len="med"/>
                    </a:lnL>
                  </a:tcPr>
                </a:tc>
                <a:tc>
                  <a:txBody>
                    <a:bodyPr/>
                    <a:lstStyle/>
                    <a:p>
                      <a:pPr marL="0" algn="ctr" defTabSz="914400" rtl="0" eaLnBrk="1" fontAlgn="b" latinLnBrk="0" hangingPunct="1"/>
                      <a:r>
                        <a:rPr lang="en-AU" sz="1000" b="0" i="0" u="none" strike="noStrike" kern="1200" dirty="0">
                          <a:solidFill>
                            <a:srgbClr val="000000"/>
                          </a:solidFill>
                          <a:effectLst/>
                          <a:latin typeface="Verdana" panose="020B0604030504040204" pitchFamily="34" charset="0"/>
                          <a:ea typeface="+mn-ea"/>
                          <a:cs typeface="+mn-cs"/>
                        </a:rPr>
                        <a:t>$20,250.00</a:t>
                      </a:r>
                    </a:p>
                  </a:txBody>
                  <a:tcPr marL="6350" marR="6350" marT="6350" marB="0" anchor="ctr">
                    <a:solidFill>
                      <a:schemeClr val="bg1"/>
                    </a:solidFill>
                  </a:tcPr>
                </a:tc>
                <a:tc>
                  <a:txBody>
                    <a:bodyPr/>
                    <a:lstStyle/>
                    <a:p>
                      <a:pPr algn="ctr" fontAlgn="b"/>
                      <a:r>
                        <a:rPr lang="en-AU" sz="1000" b="0" i="0" u="none" strike="noStrike" dirty="0">
                          <a:solidFill>
                            <a:schemeClr val="tx1"/>
                          </a:solidFill>
                          <a:effectLst/>
                          <a:latin typeface="+mn-lt"/>
                        </a:rPr>
                        <a:t>Can</a:t>
                      </a:r>
                      <a:r>
                        <a:rPr lang="en-AU" sz="1000" b="0" i="0" u="none" strike="noStrike" baseline="0" dirty="0">
                          <a:solidFill>
                            <a:schemeClr val="tx1"/>
                          </a:solidFill>
                          <a:effectLst/>
                          <a:latin typeface="+mn-lt"/>
                        </a:rPr>
                        <a:t> integrate with any partner</a:t>
                      </a:r>
                      <a:endParaRPr lang="en-AU" sz="1000" b="0" i="0" u="none" strike="noStrike" dirty="0">
                        <a:solidFill>
                          <a:schemeClr val="tx1"/>
                        </a:solidFill>
                        <a:effectLst/>
                        <a:latin typeface="+mn-lt"/>
                      </a:endParaRPr>
                    </a:p>
                  </a:txBody>
                  <a:tcPr marL="45720" marR="45720" anchor="ctr">
                    <a:solidFill>
                      <a:schemeClr val="bg1"/>
                    </a:solidFill>
                  </a:tcPr>
                </a:tc>
                <a:tc>
                  <a:txBody>
                    <a:bodyPr/>
                    <a:lstStyle/>
                    <a:p>
                      <a:pPr marL="0" algn="ctr" defTabSz="914400" rtl="0" eaLnBrk="1" fontAlgn="b" latinLnBrk="0" hangingPunct="1"/>
                      <a:r>
                        <a:rPr lang="en-AU" sz="1000" b="0" i="0" u="none" strike="noStrike" kern="1200" dirty="0">
                          <a:solidFill>
                            <a:srgbClr val="000000"/>
                          </a:solidFill>
                          <a:effectLst/>
                          <a:latin typeface="Verdana" panose="020B0604030504040204" pitchFamily="34" charset="0"/>
                          <a:ea typeface="+mn-ea"/>
                          <a:cs typeface="+mn-cs"/>
                        </a:rPr>
                        <a:t>$3,831.00</a:t>
                      </a:r>
                    </a:p>
                  </a:txBody>
                  <a:tcPr marL="6350" marR="6350" marT="6350" marB="0" anchor="ctr">
                    <a:solidFill>
                      <a:schemeClr val="bg1"/>
                    </a:solidFill>
                  </a:tcPr>
                </a:tc>
                <a:extLst>
                  <a:ext uri="{0D108BD9-81ED-4DB2-BD59-A6C34878D82A}">
                    <a16:rowId xmlns:a16="http://schemas.microsoft.com/office/drawing/2014/main" val="2505945414"/>
                  </a:ext>
                </a:extLst>
              </a:tr>
              <a:tr h="370093">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AU" sz="1000" b="0" i="0" u="none" strike="noStrike" dirty="0">
                          <a:solidFill>
                            <a:schemeClr val="tx1"/>
                          </a:solidFill>
                          <a:effectLst/>
                          <a:latin typeface="+mn-lt"/>
                        </a:rPr>
                        <a:t>Payroll</a:t>
                      </a:r>
                    </a:p>
                  </a:txBody>
                  <a:tcPr marL="45720" marR="45720" anchor="ctr">
                    <a:lnL w="3175" cap="flat" cmpd="sng" algn="ctr">
                      <a:solidFill>
                        <a:schemeClr val="bg2"/>
                      </a:solidFill>
                      <a:prstDash val="solid"/>
                      <a:round/>
                      <a:headEnd type="none" w="med" len="med"/>
                      <a:tailEnd type="none" w="med" len="med"/>
                    </a:lnL>
                  </a:tcPr>
                </a:tc>
                <a:tc>
                  <a:txBody>
                    <a:bodyPr/>
                    <a:lstStyle/>
                    <a:p>
                      <a:pPr marL="0" algn="ctr" defTabSz="914400" rtl="0" eaLnBrk="1" fontAlgn="b" latinLnBrk="0" hangingPunct="1"/>
                      <a:r>
                        <a:rPr lang="en-AU" sz="1000" b="0" i="0" u="none" strike="noStrike" kern="1200" dirty="0">
                          <a:solidFill>
                            <a:srgbClr val="000000"/>
                          </a:solidFill>
                          <a:effectLst/>
                          <a:latin typeface="Verdana" panose="020B0604030504040204" pitchFamily="34" charset="0"/>
                          <a:ea typeface="+mn-ea"/>
                          <a:cs typeface="+mn-cs"/>
                        </a:rPr>
                        <a:t>$9,100.00</a:t>
                      </a:r>
                    </a:p>
                  </a:txBody>
                  <a:tcPr marL="6350" marR="6350" marT="6350" marB="0" anchor="ctr">
                    <a:solidFill>
                      <a:schemeClr val="bg1"/>
                    </a:solidFill>
                  </a:tcPr>
                </a:tc>
                <a:tc>
                  <a:txBody>
                    <a:bodyPr/>
                    <a:lstStyle/>
                    <a:p>
                      <a:pPr algn="ctr" fontAlgn="b"/>
                      <a:r>
                        <a:rPr lang="en-AU" sz="1000" b="0" i="0" u="none" strike="noStrike" dirty="0">
                          <a:solidFill>
                            <a:schemeClr val="tx1"/>
                          </a:solidFill>
                          <a:effectLst/>
                          <a:latin typeface="+mn-lt"/>
                        </a:rPr>
                        <a:t>Can</a:t>
                      </a:r>
                      <a:r>
                        <a:rPr lang="en-AU" sz="1000" b="0" i="0" u="none" strike="noStrike" baseline="0" dirty="0">
                          <a:solidFill>
                            <a:schemeClr val="tx1"/>
                          </a:solidFill>
                          <a:effectLst/>
                          <a:latin typeface="+mn-lt"/>
                        </a:rPr>
                        <a:t> integrate with any partner</a:t>
                      </a:r>
                      <a:endParaRPr lang="en-AU" sz="1000" b="0" i="0" u="none" strike="noStrike" dirty="0">
                        <a:solidFill>
                          <a:schemeClr val="tx1"/>
                        </a:solidFill>
                        <a:effectLst/>
                        <a:latin typeface="+mn-lt"/>
                      </a:endParaRPr>
                    </a:p>
                  </a:txBody>
                  <a:tcPr marL="45720" marR="45720" anchor="ctr">
                    <a:solidFill>
                      <a:schemeClr val="bg1"/>
                    </a:solidFill>
                  </a:tcPr>
                </a:tc>
                <a:tc>
                  <a:txBody>
                    <a:bodyPr/>
                    <a:lstStyle/>
                    <a:p>
                      <a:pPr algn="ctr" fontAlgn="b"/>
                      <a:r>
                        <a:rPr lang="en-AU" sz="1000" b="0" i="0" u="none" strike="noStrike" dirty="0">
                          <a:solidFill>
                            <a:schemeClr val="tx1"/>
                          </a:solidFill>
                          <a:effectLst/>
                          <a:latin typeface="+mn-lt"/>
                        </a:rPr>
                        <a:t>Can</a:t>
                      </a:r>
                      <a:r>
                        <a:rPr lang="en-AU" sz="1000" b="0" i="0" u="none" strike="noStrike" baseline="0" dirty="0">
                          <a:solidFill>
                            <a:schemeClr val="tx1"/>
                          </a:solidFill>
                          <a:effectLst/>
                          <a:latin typeface="+mn-lt"/>
                        </a:rPr>
                        <a:t> integrate with any partner</a:t>
                      </a:r>
                      <a:endParaRPr lang="en-AU" sz="1000" b="0" i="0" u="none" strike="noStrike" dirty="0">
                        <a:solidFill>
                          <a:schemeClr val="tx1"/>
                        </a:solidFill>
                        <a:effectLst/>
                        <a:latin typeface="+mn-lt"/>
                      </a:endParaRPr>
                    </a:p>
                  </a:txBody>
                  <a:tcPr marL="45720" marR="45720" anchor="ctr">
                    <a:solidFill>
                      <a:schemeClr val="bg1"/>
                    </a:solidFill>
                  </a:tcPr>
                </a:tc>
                <a:extLst>
                  <a:ext uri="{0D108BD9-81ED-4DB2-BD59-A6C34878D82A}">
                    <a16:rowId xmlns:a16="http://schemas.microsoft.com/office/drawing/2014/main" val="745240412"/>
                  </a:ext>
                </a:extLst>
              </a:tr>
              <a:tr h="370093">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AU" sz="1000" b="0" i="0" u="none" strike="noStrike" dirty="0">
                          <a:solidFill>
                            <a:schemeClr val="tx1"/>
                          </a:solidFill>
                          <a:effectLst/>
                          <a:latin typeface="+mn-lt"/>
                        </a:rPr>
                        <a:t>Planning</a:t>
                      </a:r>
                      <a:r>
                        <a:rPr lang="en-AU" sz="1000" b="0" i="0" u="none" strike="noStrike" baseline="0" dirty="0">
                          <a:solidFill>
                            <a:schemeClr val="tx1"/>
                          </a:solidFill>
                          <a:effectLst/>
                          <a:latin typeface="+mn-lt"/>
                        </a:rPr>
                        <a:t> &amp; Budgeting</a:t>
                      </a:r>
                      <a:endParaRPr lang="en-AU" sz="10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tcPr>
                </a:tc>
                <a:tc>
                  <a:txBody>
                    <a:bodyPr/>
                    <a:lstStyle/>
                    <a:p>
                      <a:pPr marL="0" algn="ctr" defTabSz="914400" rtl="0" eaLnBrk="1" fontAlgn="b" latinLnBrk="0" hangingPunct="1"/>
                      <a:r>
                        <a:rPr lang="en-AU" sz="1000" b="0" i="0" u="none" strike="noStrike" kern="1200" dirty="0">
                          <a:solidFill>
                            <a:srgbClr val="000000"/>
                          </a:solidFill>
                          <a:effectLst/>
                          <a:latin typeface="Verdana" panose="020B0604030504040204" pitchFamily="34" charset="0"/>
                          <a:ea typeface="+mn-ea"/>
                          <a:cs typeface="+mn-cs"/>
                        </a:rPr>
                        <a:t>$24,654.00</a:t>
                      </a:r>
                    </a:p>
                  </a:txBody>
                  <a:tcPr marL="6350" marR="6350" marT="6350" marB="0" anchor="ctr">
                    <a:solidFill>
                      <a:schemeClr val="bg1"/>
                    </a:solidFill>
                  </a:tcPr>
                </a:tc>
                <a:tc>
                  <a:txBody>
                    <a:bodyPr/>
                    <a:lstStyle/>
                    <a:p>
                      <a:pPr algn="ctr" fontAlgn="b"/>
                      <a:r>
                        <a:rPr lang="en-AU" sz="1000" b="0" i="0" u="none" strike="noStrike" dirty="0">
                          <a:solidFill>
                            <a:schemeClr val="tx1"/>
                          </a:solidFill>
                          <a:effectLst/>
                          <a:latin typeface="+mn-lt"/>
                        </a:rPr>
                        <a:t>None</a:t>
                      </a:r>
                    </a:p>
                  </a:txBody>
                  <a:tcPr marL="45720" marR="45720" anchor="ctr">
                    <a:solidFill>
                      <a:schemeClr val="bg1"/>
                    </a:solidFill>
                  </a:tcPr>
                </a:tc>
                <a:tc>
                  <a:txBody>
                    <a:bodyPr/>
                    <a:lstStyle/>
                    <a:p>
                      <a:pPr marL="0" algn="ctr" defTabSz="914400" rtl="0" eaLnBrk="1" fontAlgn="b" latinLnBrk="0" hangingPunct="1"/>
                      <a:r>
                        <a:rPr lang="en-AU" sz="1000" b="0" i="0" u="none" strike="noStrike" kern="1200" dirty="0">
                          <a:solidFill>
                            <a:srgbClr val="000000"/>
                          </a:solidFill>
                          <a:effectLst/>
                          <a:latin typeface="Verdana" panose="020B0604030504040204" pitchFamily="34" charset="0"/>
                          <a:ea typeface="+mn-ea"/>
                          <a:cs typeface="+mn-cs"/>
                        </a:rPr>
                        <a:t>None</a:t>
                      </a:r>
                    </a:p>
                  </a:txBody>
                  <a:tcPr marL="45720" marR="45720" anchor="ctr">
                    <a:solidFill>
                      <a:schemeClr val="bg1"/>
                    </a:solidFill>
                  </a:tcPr>
                </a:tc>
                <a:extLst>
                  <a:ext uri="{0D108BD9-81ED-4DB2-BD59-A6C34878D82A}">
                    <a16:rowId xmlns:a16="http://schemas.microsoft.com/office/drawing/2014/main" val="3135702042"/>
                  </a:ext>
                </a:extLst>
              </a:tr>
              <a:tr h="370093">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AU" sz="1000" b="1" i="1" u="none" strike="noStrike" dirty="0">
                          <a:solidFill>
                            <a:schemeClr val="tx1"/>
                          </a:solidFill>
                          <a:effectLst/>
                          <a:latin typeface="+mn-lt"/>
                        </a:rPr>
                        <a:t>Total</a:t>
                      </a:r>
                    </a:p>
                  </a:txBody>
                  <a:tcPr marL="45720" marR="45720" anchor="ctr">
                    <a:lnL w="3175" cap="flat" cmpd="sng" algn="ctr">
                      <a:solidFill>
                        <a:schemeClr val="bg2"/>
                      </a:solidFill>
                      <a:prstDash val="solid"/>
                      <a:round/>
                      <a:headEnd type="none" w="med" len="med"/>
                      <a:tailEnd type="none" w="med" len="med"/>
                    </a:lnL>
                    <a:lnB w="3175" cap="flat" cmpd="sng" algn="ctr">
                      <a:solidFill>
                        <a:schemeClr val="bg2"/>
                      </a:solidFill>
                      <a:prstDash val="solid"/>
                      <a:round/>
                      <a:headEnd type="none" w="med" len="med"/>
                      <a:tailEnd type="none" w="med" len="med"/>
                    </a:lnB>
                    <a:solidFill>
                      <a:schemeClr val="bg2"/>
                    </a:solidFill>
                  </a:tcPr>
                </a:tc>
                <a:tc>
                  <a:txBody>
                    <a:bodyPr/>
                    <a:lstStyle/>
                    <a:p>
                      <a:pPr marL="0" algn="ctr" defTabSz="914400" rtl="0" eaLnBrk="1" fontAlgn="b" latinLnBrk="0" hangingPunct="1"/>
                      <a:r>
                        <a:rPr lang="en-AU" sz="1000" b="1" i="1" u="none" strike="noStrike" kern="1200" dirty="0">
                          <a:solidFill>
                            <a:srgbClr val="000000"/>
                          </a:solidFill>
                          <a:effectLst/>
                          <a:latin typeface="Verdana" panose="020B0604030504040204" pitchFamily="34" charset="0"/>
                          <a:ea typeface="+mn-ea"/>
                          <a:cs typeface="+mn-cs"/>
                        </a:rPr>
                        <a:t>$133,560.00</a:t>
                      </a:r>
                    </a:p>
                  </a:txBody>
                  <a:tcPr marL="6350" marR="6350" marT="6350" marB="0" anchor="ctr">
                    <a:lnB w="3175" cap="flat" cmpd="sng" algn="ctr">
                      <a:solidFill>
                        <a:schemeClr val="bg2"/>
                      </a:solidFill>
                      <a:prstDash val="solid"/>
                      <a:round/>
                      <a:headEnd type="none" w="med" len="med"/>
                      <a:tailEnd type="none" w="med" len="med"/>
                    </a:lnB>
                    <a:solidFill>
                      <a:schemeClr val="bg2"/>
                    </a:solidFill>
                  </a:tcPr>
                </a:tc>
                <a:tc>
                  <a:txBody>
                    <a:bodyPr/>
                    <a:lstStyle/>
                    <a:p>
                      <a:pPr algn="ctr" fontAlgn="b"/>
                      <a:r>
                        <a:rPr lang="en-AU" sz="1000" b="0" i="1" u="none" strike="noStrike" dirty="0">
                          <a:solidFill>
                            <a:schemeClr val="tx1"/>
                          </a:solidFill>
                          <a:effectLst/>
                          <a:latin typeface="+mn-lt"/>
                        </a:rPr>
                        <a:t>-</a:t>
                      </a:r>
                    </a:p>
                  </a:txBody>
                  <a:tcPr marL="45720" marR="45720" anchor="ctr">
                    <a:lnB w="3175" cap="flat" cmpd="sng" algn="ctr">
                      <a:solidFill>
                        <a:schemeClr val="bg2"/>
                      </a:solidFill>
                      <a:prstDash val="solid"/>
                      <a:round/>
                      <a:headEnd type="none" w="med" len="med"/>
                      <a:tailEnd type="none" w="med" len="med"/>
                    </a:lnB>
                    <a:solidFill>
                      <a:schemeClr val="bg2"/>
                    </a:solidFill>
                  </a:tcPr>
                </a:tc>
                <a:tc>
                  <a:txBody>
                    <a:bodyPr/>
                    <a:lstStyle/>
                    <a:p>
                      <a:pPr marL="0" algn="ctr" defTabSz="914400" rtl="0" eaLnBrk="1" fontAlgn="b" latinLnBrk="0" hangingPunct="1"/>
                      <a:r>
                        <a:rPr lang="en-AU" sz="1000" b="1" i="1" u="none" strike="noStrike" kern="1200" dirty="0">
                          <a:solidFill>
                            <a:srgbClr val="000000"/>
                          </a:solidFill>
                          <a:effectLst/>
                          <a:latin typeface="Verdana" panose="020B0604030504040204" pitchFamily="34" charset="0"/>
                          <a:ea typeface="+mn-ea"/>
                          <a:cs typeface="+mn-cs"/>
                        </a:rPr>
                        <a:t>$30,831.00</a:t>
                      </a:r>
                    </a:p>
                  </a:txBody>
                  <a:tcPr marL="6350" marR="6350" marT="6350" marB="0" anchor="ctr">
                    <a:lnB w="3175" cap="flat" cmpd="sng" algn="ctr">
                      <a:solidFill>
                        <a:schemeClr val="bg2"/>
                      </a:solidFill>
                      <a:prstDash val="solid"/>
                      <a:round/>
                      <a:headEnd type="none" w="med" len="med"/>
                      <a:tailEnd type="none" w="med" len="med"/>
                    </a:lnB>
                    <a:solidFill>
                      <a:schemeClr val="bg2"/>
                    </a:solidFill>
                  </a:tcPr>
                </a:tc>
                <a:extLst>
                  <a:ext uri="{0D108BD9-81ED-4DB2-BD59-A6C34878D82A}">
                    <a16:rowId xmlns:a16="http://schemas.microsoft.com/office/drawing/2014/main" val="2162129997"/>
                  </a:ext>
                </a:extLst>
              </a:tr>
            </a:tbl>
          </a:graphicData>
        </a:graphic>
      </p:graphicFrame>
      <p:pic>
        <p:nvPicPr>
          <p:cNvPr id="15" name="Picture 14"/>
          <p:cNvPicPr>
            <a:picLocks noChangeAspect="1"/>
          </p:cNvPicPr>
          <p:nvPr/>
        </p:nvPicPr>
        <p:blipFill>
          <a:blip r:embed="rId3"/>
          <a:stretch>
            <a:fillRect/>
          </a:stretch>
        </p:blipFill>
        <p:spPr>
          <a:xfrm>
            <a:off x="4320847" y="1665752"/>
            <a:ext cx="1043394" cy="342841"/>
          </a:xfrm>
          <a:prstGeom prst="rect">
            <a:avLst/>
          </a:prstGeom>
        </p:spPr>
      </p:pic>
      <p:pic>
        <p:nvPicPr>
          <p:cNvPr id="8" name="Picture 4" descr="https://www.financialforce.com/wp-content/uploads/2017/06/FF-logo-2016-large.jpg">
            <a:extLst>
              <a:ext uri="{FF2B5EF4-FFF2-40B4-BE49-F238E27FC236}">
                <a16:creationId xmlns:a16="http://schemas.microsoft.com/office/drawing/2014/main" id="{CF169DA1-4178-48D9-86B1-6F5BD76FC922}"/>
              </a:ext>
            </a:extLst>
          </p:cNvPr>
          <p:cNvPicPr>
            <a:picLocks noChangeAspect="1" noChangeArrowheads="1"/>
          </p:cNvPicPr>
          <p:nvPr/>
        </p:nvPicPr>
        <p:blipFill>
          <a:blip r:embed="rId4" cstate="print">
            <a:extLst>
              <a:ext uri="{BEBA8EAE-BF5A-486C-A8C5-ECC9F3942E4B}">
                <a14:imgProps xmlns:a14="http://schemas.microsoft.com/office/drawing/2010/main">
                  <a14:imgLayer r:embed="rId5">
                    <a14:imgEffect>
                      <a14:backgroundRemoval t="2258" b="100000" l="0" r="98301">
                        <a14:foregroundMark x1="23324" y1="39084" x2="23324" y2="39084"/>
                        <a14:foregroundMark x1="28503" y1="52321" x2="28503" y2="52321"/>
                        <a14:foregroundMark x1="32321" y1="47930" x2="32321" y2="47930"/>
                        <a14:foregroundMark x1="45682" y1="44981" x2="45682" y2="44981"/>
                        <a14:foregroundMark x1="53317" y1="47930" x2="53317" y2="47930"/>
                        <a14:foregroundMark x1="58508" y1="49373" x2="58508" y2="49373"/>
                        <a14:foregroundMark x1="63140" y1="42033" x2="63140" y2="42033"/>
                        <a14:foregroundMark x1="68319" y1="43538" x2="68319" y2="43538"/>
                        <a14:foregroundMark x1="71322" y1="46424" x2="71322" y2="46424"/>
                        <a14:foregroundMark x1="78142" y1="49373" x2="78142" y2="49373"/>
                        <a14:foregroundMark x1="84951" y1="50878" x2="84951" y2="50878"/>
                        <a14:foregroundMark x1="95042" y1="44981" x2="95042" y2="44981"/>
                        <a14:foregroundMark x1="27956" y1="30301" x2="27956" y2="30301"/>
                        <a14:foregroundMark x1="58508" y1="31744" x2="58508" y2="31744"/>
                        <a14:foregroundMark x1="42412" y1="49373" x2="42412" y2="49373"/>
                        <a14:foregroundMark x1="88769" y1="47930" x2="88769" y2="47930"/>
                        <a14:foregroundMark x1="98312" y1="53827" x2="98312" y2="53827"/>
                        <a14:foregroundMark x1="1781" y1="27353" x2="1781" y2="27353"/>
                        <a14:foregroundMark x1="8869" y1="2321" x2="8869" y2="2321"/>
                        <a14:foregroundMark x1="48685" y1="44981" x2="48685" y2="44981"/>
                        <a14:foregroundMark x1="68587" y1="30301" x2="68587" y2="30301"/>
                        <a14:foregroundMark x1="72137" y1="31744" x2="72137" y2="31744"/>
                        <a14:foregroundMark x1="71590" y1="36136" x2="71590" y2="36136"/>
                        <a14:foregroundMark x1="35324" y1="49373" x2="35324" y2="49373"/>
                        <a14:foregroundMark x1="81134" y1="50878" x2="81134" y2="50878"/>
                        <a14:backgroundMark x1="1234" y1="12610" x2="1234" y2="12610"/>
                        <a14:backgroundMark x1="6960" y1="22898" x2="6960" y2="22898"/>
                        <a14:backgroundMark x1="10230" y1="15558" x2="10230" y2="15558"/>
                        <a14:backgroundMark x1="826" y1="85006" x2="826" y2="85006"/>
                      </a14:backgroundRemoval>
                    </a14:imgEffect>
                  </a14:imgLayer>
                </a14:imgProps>
              </a:ext>
              <a:ext uri="{28A0092B-C50C-407E-A947-70E740481C1C}">
                <a14:useLocalDpi xmlns:a14="http://schemas.microsoft.com/office/drawing/2010/main" val="0"/>
              </a:ext>
            </a:extLst>
          </a:blip>
          <a:srcRect/>
          <a:stretch>
            <a:fillRect/>
          </a:stretch>
        </p:blipFill>
        <p:spPr bwMode="auto">
          <a:xfrm>
            <a:off x="6395731" y="1710122"/>
            <a:ext cx="1164286" cy="21600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8" descr="https://upload.wikimedia.org/wikipedia/commons/thumb/9/96/Microsoft_logo_%282012%29.svg/1280px-Microsoft_logo_%282012%29.svg.png">
            <a:extLst>
              <a:ext uri="{FF2B5EF4-FFF2-40B4-BE49-F238E27FC236}">
                <a16:creationId xmlns:a16="http://schemas.microsoft.com/office/drawing/2014/main" id="{954AAEBE-08AF-42E0-A6C2-8017FF4517D7}"/>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591507" y="1726145"/>
            <a:ext cx="862493" cy="1839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8611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56707" y="332285"/>
            <a:ext cx="8278588" cy="304530"/>
          </a:xfrm>
        </p:spPr>
        <p:txBody>
          <a:bodyPr/>
          <a:lstStyle/>
          <a:p>
            <a:r>
              <a:rPr lang="en-US" dirty="0">
                <a:solidFill>
                  <a:schemeClr val="accent1">
                    <a:lumMod val="75000"/>
                  </a:schemeClr>
                </a:solidFill>
              </a:rPr>
              <a:t>RFP Evaluation | Commercials – NETSUITE</a:t>
            </a:r>
            <a:endParaRPr lang="en-US" noProof="0" dirty="0">
              <a:solidFill>
                <a:schemeClr val="accent1">
                  <a:lumMod val="75000"/>
                </a:schemeClr>
              </a:solidFill>
            </a:endParaRPr>
          </a:p>
        </p:txBody>
      </p:sp>
      <p:sp>
        <p:nvSpPr>
          <p:cNvPr id="25" name="Text Placeholder 24"/>
          <p:cNvSpPr>
            <a:spLocks noGrp="1"/>
          </p:cNvSpPr>
          <p:nvPr>
            <p:ph type="body" sz="quarter" idx="13"/>
          </p:nvPr>
        </p:nvSpPr>
        <p:spPr>
          <a:xfrm>
            <a:off x="1900238" y="651601"/>
            <a:ext cx="8547327" cy="491400"/>
          </a:xfrm>
        </p:spPr>
        <p:txBody>
          <a:bodyPr vert="horz" lIns="0" tIns="0" rIns="0" bIns="0" rtlCol="0">
            <a:noAutofit/>
          </a:bodyPr>
          <a:lstStyle/>
          <a:p>
            <a:r>
              <a:rPr lang="en-AU" sz="1400" dirty="0"/>
              <a:t>Below is the pricing details shared by NETSUITE across Phase 1 and Phase 2</a:t>
            </a:r>
          </a:p>
          <a:p>
            <a:endParaRPr lang="en-AU" sz="1400" dirty="0"/>
          </a:p>
        </p:txBody>
      </p:sp>
      <p:graphicFrame>
        <p:nvGraphicFramePr>
          <p:cNvPr id="77" name="Table 76"/>
          <p:cNvGraphicFramePr>
            <a:graphicFrameLocks noGrp="1"/>
          </p:cNvGraphicFramePr>
          <p:nvPr/>
        </p:nvGraphicFramePr>
        <p:xfrm>
          <a:off x="1956708" y="997458"/>
          <a:ext cx="8167979" cy="4917288"/>
        </p:xfrm>
        <a:graphic>
          <a:graphicData uri="http://schemas.openxmlformats.org/drawingml/2006/table">
            <a:tbl>
              <a:tblPr>
                <a:tableStyleId>{E8B1032C-EA38-4F05-BA0D-38AFFFC7BED3}</a:tableStyleId>
              </a:tblPr>
              <a:tblGrid>
                <a:gridCol w="1044595">
                  <a:extLst>
                    <a:ext uri="{9D8B030D-6E8A-4147-A177-3AD203B41FA5}">
                      <a16:colId xmlns:a16="http://schemas.microsoft.com/office/drawing/2014/main" val="20000"/>
                    </a:ext>
                  </a:extLst>
                </a:gridCol>
                <a:gridCol w="1882597">
                  <a:extLst>
                    <a:ext uri="{9D8B030D-6E8A-4147-A177-3AD203B41FA5}">
                      <a16:colId xmlns:a16="http://schemas.microsoft.com/office/drawing/2014/main" val="20002"/>
                    </a:ext>
                  </a:extLst>
                </a:gridCol>
                <a:gridCol w="3557883">
                  <a:extLst>
                    <a:ext uri="{9D8B030D-6E8A-4147-A177-3AD203B41FA5}">
                      <a16:colId xmlns:a16="http://schemas.microsoft.com/office/drawing/2014/main" val="20005"/>
                    </a:ext>
                  </a:extLst>
                </a:gridCol>
                <a:gridCol w="1682904">
                  <a:extLst>
                    <a:ext uri="{9D8B030D-6E8A-4147-A177-3AD203B41FA5}">
                      <a16:colId xmlns:a16="http://schemas.microsoft.com/office/drawing/2014/main" val="20006"/>
                    </a:ext>
                  </a:extLst>
                </a:gridCol>
              </a:tblGrid>
              <a:tr h="177786">
                <a:tc gridSpan="2">
                  <a:txBody>
                    <a:bodyPr/>
                    <a:lstStyle/>
                    <a:p>
                      <a:pPr algn="ctr" fontAlgn="b"/>
                      <a:endParaRPr lang="en-AU" sz="1200" b="1" i="1" u="none" strike="noStrike" dirty="0">
                        <a:ln>
                          <a:solidFill>
                            <a:sysClr val="windowText" lastClr="000000"/>
                          </a:solidFill>
                        </a:ln>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T w="3175" cap="flat" cmpd="sng" algn="ctr">
                      <a:solidFill>
                        <a:schemeClr val="bg2"/>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chemeClr val="accent1">
                        <a:lumMod val="20000"/>
                        <a:lumOff val="80000"/>
                      </a:schemeClr>
                    </a:solidFill>
                  </a:tcPr>
                </a:tc>
                <a:tc hMerge="1">
                  <a:txBody>
                    <a:bodyPr/>
                    <a:lstStyle/>
                    <a:p>
                      <a:endParaRPr lang="en-AU" dirty="0"/>
                    </a:p>
                  </a:txBody>
                  <a:tcPr/>
                </a:tc>
                <a:tc>
                  <a:txBody>
                    <a:bodyPr/>
                    <a:lstStyle/>
                    <a:p>
                      <a:pPr algn="ctr" fontAlgn="b"/>
                      <a:r>
                        <a:rPr lang="en-AU" sz="1000" b="0" i="0" u="none" strike="noStrike" dirty="0">
                          <a:ln>
                            <a:solidFill>
                              <a:sysClr val="windowText" lastClr="000000"/>
                            </a:solidFill>
                          </a:ln>
                          <a:solidFill>
                            <a:schemeClr val="tx1"/>
                          </a:solidFill>
                          <a:effectLst/>
                          <a:latin typeface="+mn-lt"/>
                        </a:rPr>
                        <a:t>Phase 1</a:t>
                      </a:r>
                    </a:p>
                  </a:txBody>
                  <a:tcPr marL="45720" marR="45720" anchor="ctr">
                    <a:lnT w="3175" cap="flat" cmpd="sng" algn="ctr">
                      <a:solidFill>
                        <a:schemeClr val="bg2"/>
                      </a:solidFill>
                      <a:prstDash val="solid"/>
                      <a:round/>
                      <a:headEnd type="none" w="med" len="med"/>
                      <a:tailEnd type="none" w="med" len="med"/>
                    </a:lnT>
                    <a:solidFill>
                      <a:schemeClr val="accent1">
                        <a:lumMod val="20000"/>
                        <a:lumOff val="80000"/>
                      </a:schemeClr>
                    </a:solidFill>
                  </a:tcPr>
                </a:tc>
                <a:tc>
                  <a:txBody>
                    <a:bodyPr/>
                    <a:lstStyle/>
                    <a:p>
                      <a:pPr algn="ctr" fontAlgn="b"/>
                      <a:r>
                        <a:rPr lang="en-AU" sz="1000" b="0" i="0" u="none" strike="noStrike" kern="1200" dirty="0">
                          <a:ln>
                            <a:solidFill>
                              <a:sysClr val="windowText" lastClr="000000"/>
                            </a:solidFill>
                          </a:ln>
                          <a:solidFill>
                            <a:schemeClr val="tx1"/>
                          </a:solidFill>
                          <a:effectLst/>
                          <a:latin typeface="+mn-lt"/>
                          <a:ea typeface="+mn-ea"/>
                          <a:cs typeface="+mn-cs"/>
                        </a:rPr>
                        <a:t>Cost</a:t>
                      </a:r>
                    </a:p>
                  </a:txBody>
                  <a:tcPr marL="45720" marR="45720" anchor="ctr">
                    <a:lnT w="3175" cap="flat" cmpd="sng" algn="ctr">
                      <a:solidFill>
                        <a:schemeClr val="bg2"/>
                      </a:solidFill>
                      <a:prstDash val="solid"/>
                      <a:round/>
                      <a:headEnd type="none" w="med" len="med"/>
                      <a:tailEnd type="none" w="med" len="med"/>
                    </a:lnT>
                    <a:solidFill>
                      <a:schemeClr val="accent1">
                        <a:lumMod val="20000"/>
                        <a:lumOff val="80000"/>
                      </a:schemeClr>
                    </a:solidFill>
                  </a:tcPr>
                </a:tc>
                <a:extLst>
                  <a:ext uri="{0D108BD9-81ED-4DB2-BD59-A6C34878D82A}">
                    <a16:rowId xmlns:a16="http://schemas.microsoft.com/office/drawing/2014/main" val="10000"/>
                  </a:ext>
                </a:extLst>
              </a:tr>
              <a:tr h="286433">
                <a:tc rowSpan="2">
                  <a:txBody>
                    <a:bodyPr/>
                    <a:lstStyle/>
                    <a:p>
                      <a:pPr algn="ctr" fontAlgn="b"/>
                      <a:r>
                        <a:rPr lang="en-AU" sz="1050" b="0" i="0" u="none" strike="noStrike" baseline="0" dirty="0">
                          <a:solidFill>
                            <a:schemeClr val="tx1"/>
                          </a:solidFill>
                          <a:effectLst/>
                          <a:latin typeface="+mn-lt"/>
                        </a:rPr>
                        <a:t>1</a:t>
                      </a:r>
                      <a:endParaRPr lang="en-AU" sz="1050" b="1"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rowSpan="2">
                  <a:txBody>
                    <a:bodyPr/>
                    <a:lstStyle/>
                    <a:p>
                      <a:pPr algn="ctr" fontAlgn="b"/>
                      <a:r>
                        <a:rPr lang="en-AU" sz="900" u="none" strike="noStrike" dirty="0">
                          <a:effectLst/>
                        </a:rPr>
                        <a:t>Implementation</a:t>
                      </a:r>
                      <a:endParaRPr lang="en-AU" sz="900" b="0" u="none" strike="noStrike" dirty="0">
                        <a:effectLst/>
                      </a:endParaRPr>
                    </a:p>
                    <a:p>
                      <a:pPr algn="ctr" fontAlgn="b"/>
                      <a:r>
                        <a:rPr lang="en-AU" sz="800" b="0" i="0" u="none" strike="noStrike" dirty="0">
                          <a:solidFill>
                            <a:schemeClr val="tx1"/>
                          </a:solidFill>
                          <a:effectLst/>
                          <a:latin typeface="+mn-lt"/>
                        </a:rPr>
                        <a:t>(Fixed Price)</a:t>
                      </a:r>
                      <a:endParaRPr lang="en-AU" sz="800" b="1"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pPr algn="l" fontAlgn="b"/>
                      <a:r>
                        <a:rPr lang="en-AU" sz="900" b="0" i="0" u="none" strike="noStrike" dirty="0">
                          <a:solidFill>
                            <a:schemeClr val="tx1"/>
                          </a:solidFill>
                          <a:effectLst/>
                          <a:latin typeface="+mn-lt"/>
                        </a:rPr>
                        <a:t>NetSuite Implementation includes </a:t>
                      </a:r>
                    </a:p>
                    <a:p>
                      <a:pPr algn="l" fontAlgn="b"/>
                      <a:r>
                        <a:rPr lang="en-AU" sz="700" b="0" i="0" u="none" strike="noStrike" dirty="0">
                          <a:solidFill>
                            <a:schemeClr val="tx1"/>
                          </a:solidFill>
                          <a:effectLst/>
                          <a:latin typeface="+mn-lt"/>
                        </a:rPr>
                        <a:t>- Includes data migration</a:t>
                      </a:r>
                    </a:p>
                    <a:p>
                      <a:pPr algn="l" fontAlgn="b"/>
                      <a:r>
                        <a:rPr lang="en-AU" sz="700" b="0" i="0" u="none" strike="noStrike" dirty="0">
                          <a:solidFill>
                            <a:schemeClr val="tx1"/>
                          </a:solidFill>
                          <a:effectLst/>
                          <a:latin typeface="+mn-lt"/>
                        </a:rPr>
                        <a:t>- Training</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B w="3175" cap="flat" cmpd="sng" algn="ctr">
                      <a:solidFill>
                        <a:schemeClr val="bg2"/>
                      </a:solidFill>
                      <a:prstDash val="solid"/>
                      <a:round/>
                      <a:headEnd type="none" w="med" len="med"/>
                      <a:tailEnd type="none" w="med" len="med"/>
                    </a:lnB>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AU" sz="900" b="0" i="0" u="none" strike="noStrike" dirty="0">
                          <a:solidFill>
                            <a:schemeClr val="tx1"/>
                          </a:solidFill>
                          <a:effectLst/>
                          <a:latin typeface="+mn-lt"/>
                        </a:rPr>
                        <a:t>$131,550</a:t>
                      </a:r>
                    </a:p>
                    <a:p>
                      <a:pPr algn="ctr" fontAlgn="b"/>
                      <a:endParaRPr lang="en-AU" sz="900" b="1"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B w="3175"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10003"/>
                  </a:ext>
                </a:extLst>
              </a:tr>
              <a:tr h="162971">
                <a:tc vMerge="1">
                  <a:txBody>
                    <a:bodyPr/>
                    <a:lstStyle/>
                    <a:p>
                      <a:pPr algn="ctr" fontAlgn="b"/>
                      <a:endParaRPr lang="en-AU" sz="9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2"/>
                      </a:solidFill>
                      <a:prstDash val="solid"/>
                      <a:round/>
                      <a:headEnd type="none" w="med" len="med"/>
                      <a:tailEnd type="none" w="med" len="med"/>
                    </a:lnB>
                  </a:tcPr>
                </a:tc>
                <a:tc vMerge="1">
                  <a:txBody>
                    <a:bodyPr/>
                    <a:lstStyle/>
                    <a:p>
                      <a:pPr algn="l" fontAlgn="b"/>
                      <a:endParaRPr lang="en-AU" sz="10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algn="l" fontAlgn="b"/>
                      <a:r>
                        <a:rPr lang="en-AU" sz="900" b="0" i="0" u="none" strike="noStrike" kern="1200" dirty="0">
                          <a:solidFill>
                            <a:schemeClr val="tx1"/>
                          </a:solidFill>
                          <a:effectLst/>
                          <a:latin typeface="+mn-lt"/>
                          <a:ea typeface="+mn-ea"/>
                          <a:cs typeface="+mn-cs"/>
                        </a:rPr>
                        <a:t>Travel</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algn="ctr" fontAlgn="b"/>
                      <a:r>
                        <a:rPr lang="en-AU" sz="900" b="0" i="0" u="none" strike="noStrike" dirty="0">
                          <a:solidFill>
                            <a:schemeClr val="tx1"/>
                          </a:solidFill>
                          <a:effectLst/>
                          <a:latin typeface="+mn-lt"/>
                        </a:rPr>
                        <a:t>$1,000</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770407">
                <a:tc>
                  <a:txBody>
                    <a:bodyPr/>
                    <a:lstStyle/>
                    <a:p>
                      <a:pPr algn="ctr" fontAlgn="b"/>
                      <a:r>
                        <a:rPr lang="en-AU" sz="900" b="0" i="0" u="none" strike="noStrike" dirty="0">
                          <a:solidFill>
                            <a:schemeClr val="tx1"/>
                          </a:solidFill>
                          <a:effectLst/>
                          <a:latin typeface="+mn-lt"/>
                        </a:rPr>
                        <a:t>2</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pPr algn="ctr" fontAlgn="b"/>
                      <a:r>
                        <a:rPr lang="en-AU" sz="900" b="0" i="0" u="none" strike="noStrike" dirty="0">
                          <a:solidFill>
                            <a:schemeClr val="tx1"/>
                          </a:solidFill>
                          <a:effectLst/>
                          <a:latin typeface="+mn-lt"/>
                        </a:rPr>
                        <a:t>Licensing</a:t>
                      </a:r>
                      <a:r>
                        <a:rPr lang="en-AU" sz="900" b="0" i="0" u="none" strike="noStrike" baseline="0" dirty="0">
                          <a:solidFill>
                            <a:schemeClr val="tx1"/>
                          </a:solidFill>
                          <a:effectLst/>
                          <a:latin typeface="+mn-lt"/>
                        </a:rPr>
                        <a:t> Costs per annum for Core Financial Modules  </a:t>
                      </a:r>
                    </a:p>
                    <a:p>
                      <a:pPr algn="ctr" fontAlgn="b"/>
                      <a:r>
                        <a:rPr lang="en-AU" sz="800" b="0" i="0" u="none" strike="noStrike" baseline="0" dirty="0">
                          <a:solidFill>
                            <a:schemeClr val="tx1"/>
                          </a:solidFill>
                          <a:effectLst/>
                          <a:latin typeface="+mn-lt"/>
                        </a:rPr>
                        <a:t>(per Annum)</a:t>
                      </a:r>
                      <a:endParaRPr lang="en-AU" sz="8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algn="l" fontAlgn="b"/>
                      <a:r>
                        <a:rPr lang="en-AU" sz="900" b="0" i="0" u="none" strike="noStrike" dirty="0">
                          <a:solidFill>
                            <a:schemeClr val="tx1"/>
                          </a:solidFill>
                          <a:effectLst/>
                          <a:latin typeface="+mn-lt"/>
                        </a:rPr>
                        <a:t>Core Financial Modules Include:</a:t>
                      </a:r>
                    </a:p>
                    <a:p>
                      <a:pPr algn="l" fontAlgn="b"/>
                      <a:r>
                        <a:rPr lang="en-AU" sz="700" b="0" i="0" u="none" strike="noStrike" dirty="0">
                          <a:solidFill>
                            <a:schemeClr val="tx1"/>
                          </a:solidFill>
                          <a:effectLst/>
                          <a:latin typeface="+mn-lt"/>
                        </a:rPr>
                        <a:t>-NetSuite Mid-Market Cloud Service</a:t>
                      </a:r>
                    </a:p>
                    <a:p>
                      <a:pPr algn="l" fontAlgn="b"/>
                      <a:r>
                        <a:rPr lang="en-AU" sz="700" b="0" i="0" u="none" strike="noStrike" dirty="0">
                          <a:solidFill>
                            <a:schemeClr val="tx1"/>
                          </a:solidFill>
                          <a:effectLst/>
                          <a:latin typeface="+mn-lt"/>
                        </a:rPr>
                        <a:t>-Advanced Financials</a:t>
                      </a:r>
                    </a:p>
                    <a:p>
                      <a:pPr algn="l" fontAlgn="b"/>
                      <a:r>
                        <a:rPr lang="en-AU" sz="700" b="0" i="0" u="none" strike="noStrike" dirty="0">
                          <a:solidFill>
                            <a:schemeClr val="tx1"/>
                          </a:solidFill>
                          <a:effectLst/>
                          <a:latin typeface="+mn-lt"/>
                        </a:rPr>
                        <a:t>-Contracts Renewals</a:t>
                      </a:r>
                    </a:p>
                    <a:p>
                      <a:pPr algn="l" fontAlgn="b"/>
                      <a:r>
                        <a:rPr lang="en-AU" sz="700" b="0" i="0" u="none" strike="noStrike" dirty="0">
                          <a:solidFill>
                            <a:schemeClr val="tx1"/>
                          </a:solidFill>
                          <a:effectLst/>
                          <a:latin typeface="+mn-lt"/>
                        </a:rPr>
                        <a:t>-Fixed Asset Management</a:t>
                      </a:r>
                    </a:p>
                    <a:p>
                      <a:pPr algn="l" fontAlgn="b"/>
                      <a:r>
                        <a:rPr lang="en-AU" sz="700" b="0" i="0" u="none" strike="noStrike" dirty="0">
                          <a:solidFill>
                            <a:schemeClr val="tx1"/>
                          </a:solidFill>
                          <a:effectLst/>
                          <a:latin typeface="+mn-lt"/>
                        </a:rPr>
                        <a:t>-Advanced Electronic Bank Payments</a:t>
                      </a:r>
                    </a:p>
                    <a:p>
                      <a:pPr algn="l" fontAlgn="b"/>
                      <a:r>
                        <a:rPr lang="en-AU" sz="700" b="0" i="0" u="none" strike="noStrike" dirty="0">
                          <a:solidFill>
                            <a:schemeClr val="tx1"/>
                          </a:solidFill>
                          <a:effectLst/>
                          <a:latin typeface="+mn-lt"/>
                        </a:rPr>
                        <a:t>-NetSuite Revenue Management</a:t>
                      </a:r>
                    </a:p>
                    <a:p>
                      <a:pPr algn="l" fontAlgn="b"/>
                      <a:r>
                        <a:rPr lang="en-AU" sz="700" b="0" i="0" u="none" strike="noStrike" dirty="0">
                          <a:solidFill>
                            <a:schemeClr val="tx1"/>
                          </a:solidFill>
                          <a:effectLst/>
                          <a:latin typeface="+mn-lt"/>
                        </a:rPr>
                        <a:t>-NetSuite OneWorld</a:t>
                      </a:r>
                    </a:p>
                    <a:p>
                      <a:pPr algn="l" fontAlgn="b"/>
                      <a:r>
                        <a:rPr lang="en-AU" sz="700" b="0" i="0" u="none" strike="noStrike" dirty="0">
                          <a:solidFill>
                            <a:schemeClr val="tx1"/>
                          </a:solidFill>
                          <a:effectLst/>
                          <a:latin typeface="+mn-lt"/>
                        </a:rPr>
                        <a:t>-NetSuite OneWorld Additional –Countries</a:t>
                      </a:r>
                      <a:r>
                        <a:rPr lang="en-AU" sz="700" b="1" i="1" u="none" strike="noStrike" dirty="0">
                          <a:solidFill>
                            <a:schemeClr val="tx1"/>
                          </a:solidFill>
                          <a:effectLst/>
                          <a:latin typeface="+mn-lt"/>
                        </a:rPr>
                        <a:t>(per country per annum)</a:t>
                      </a:r>
                    </a:p>
                    <a:p>
                      <a:pPr algn="l" fontAlgn="b"/>
                      <a:r>
                        <a:rPr lang="en-AU" sz="700" b="0" i="0" u="none" strike="noStrike" dirty="0">
                          <a:solidFill>
                            <a:schemeClr val="tx1"/>
                          </a:solidFill>
                          <a:effectLst/>
                          <a:latin typeface="+mn-lt"/>
                        </a:rPr>
                        <a:t>-10x General Access user</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algn="ctr" fontAlgn="b"/>
                      <a:r>
                        <a:rPr lang="en-AU" sz="900" b="0" i="0" u="none" strike="noStrike" dirty="0">
                          <a:solidFill>
                            <a:schemeClr val="tx1"/>
                          </a:solidFill>
                          <a:effectLst/>
                          <a:latin typeface="+mn-lt"/>
                        </a:rPr>
                        <a:t>$84,654</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148155">
                <a:tc rowSpan="2">
                  <a:txBody>
                    <a:bodyPr/>
                    <a:lstStyle/>
                    <a:p>
                      <a:pPr algn="ctr" fontAlgn="b"/>
                      <a:r>
                        <a:rPr lang="en-AU" sz="900" b="0" i="0" u="none" strike="noStrike" dirty="0">
                          <a:solidFill>
                            <a:schemeClr val="tx1"/>
                          </a:solidFill>
                          <a:effectLst/>
                          <a:latin typeface="+mn-lt"/>
                        </a:rPr>
                        <a:t>3</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rowSpan="2">
                  <a:txBody>
                    <a:bodyPr/>
                    <a:lstStyle/>
                    <a:p>
                      <a:pPr algn="ctr" fontAlgn="b"/>
                      <a:r>
                        <a:rPr lang="en-AU" sz="900" u="none" strike="noStrike" dirty="0">
                          <a:effectLst/>
                        </a:rPr>
                        <a:t>Support &amp; Maintenance </a:t>
                      </a:r>
                    </a:p>
                    <a:p>
                      <a:pPr algn="ctr" fontAlgn="b"/>
                      <a:r>
                        <a:rPr lang="en-AU" sz="800" u="none" strike="noStrike" dirty="0">
                          <a:effectLst/>
                        </a:rPr>
                        <a:t>(per Annum)</a:t>
                      </a:r>
                      <a:endParaRPr lang="en-AU" sz="8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marL="36000" algn="l" defTabSz="914400" rtl="0" eaLnBrk="1" fontAlgn="b" latinLnBrk="0" hangingPunct="1"/>
                      <a:r>
                        <a:rPr lang="en-AU" sz="900" b="0" i="0" u="none" strike="noStrike" kern="1200" dirty="0">
                          <a:solidFill>
                            <a:schemeClr val="tx1"/>
                          </a:solidFill>
                          <a:effectLst/>
                          <a:latin typeface="+mn-lt"/>
                          <a:ea typeface="+mn-ea"/>
                          <a:cs typeface="+mn-cs"/>
                        </a:rPr>
                        <a:t>Phase One Support</a:t>
                      </a:r>
                    </a:p>
                  </a:txBody>
                  <a:tcPr marL="6350" marR="6350" marT="6350" marB="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algn="ctr" fontAlgn="b"/>
                      <a:r>
                        <a:rPr lang="en-AU" sz="900" b="0" i="0" u="none" strike="noStrike" dirty="0">
                          <a:solidFill>
                            <a:schemeClr val="tx1"/>
                          </a:solidFill>
                          <a:effectLst/>
                          <a:latin typeface="+mn-lt"/>
                        </a:rPr>
                        <a:t>$10,488</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r h="148155">
                <a:tc vMerge="1">
                  <a:txBody>
                    <a:bodyPr/>
                    <a:lstStyle/>
                    <a:p>
                      <a:pPr algn="ctr" fontAlgn="b"/>
                      <a:endParaRPr lang="en-AU" sz="9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2"/>
                      </a:solidFill>
                      <a:prstDash val="solid"/>
                      <a:round/>
                      <a:headEnd type="none" w="med" len="med"/>
                      <a:tailEnd type="none" w="med" len="med"/>
                    </a:lnB>
                  </a:tcPr>
                </a:tc>
                <a:tc vMerge="1">
                  <a:txBody>
                    <a:bodyPr/>
                    <a:lstStyle/>
                    <a:p>
                      <a:pPr algn="l" fontAlgn="b"/>
                      <a:endParaRPr lang="en-AU" sz="1000" b="0" i="0" u="none" strike="noStrike" kern="1200" dirty="0">
                        <a:solidFill>
                          <a:schemeClr val="tx1"/>
                        </a:solidFill>
                        <a:effectLst/>
                        <a:latin typeface="+mn-lt"/>
                        <a:ea typeface="+mn-ea"/>
                        <a:cs typeface="+mn-cs"/>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AU" sz="900" b="0" i="0" u="none" strike="noStrike" kern="1200" dirty="0">
                          <a:solidFill>
                            <a:schemeClr val="tx1"/>
                          </a:solidFill>
                          <a:effectLst/>
                          <a:latin typeface="+mn-lt"/>
                          <a:ea typeface="+mn-ea"/>
                          <a:cs typeface="+mn-cs"/>
                        </a:rPr>
                        <a:t>Phase One Sandbox Environment Cost</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AU" sz="900" b="0" i="0" u="none" strike="noStrike" kern="1200" cap="none" spc="0" normalizeH="0" baseline="0" noProof="0" dirty="0">
                          <a:ln>
                            <a:noFill/>
                          </a:ln>
                          <a:solidFill>
                            <a:schemeClr val="tx1"/>
                          </a:solidFill>
                          <a:effectLst/>
                          <a:uLnTx/>
                          <a:uFillTx/>
                          <a:latin typeface="+mn-lt"/>
                          <a:ea typeface="+mn-ea"/>
                          <a:cs typeface="+mn-cs"/>
                        </a:rPr>
                        <a:t>$10,488</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10008"/>
                  </a:ext>
                </a:extLst>
              </a:tr>
              <a:tr h="162971">
                <a:tc>
                  <a:txBody>
                    <a:bodyPr/>
                    <a:lstStyle/>
                    <a:p>
                      <a:pPr algn="ctr" fontAlgn="b"/>
                      <a:endParaRPr lang="en-AU" sz="900" b="1"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accent1">
                        <a:lumMod val="20000"/>
                        <a:lumOff val="80000"/>
                      </a:schemeClr>
                    </a:solidFill>
                  </a:tcPr>
                </a:tc>
                <a:tc>
                  <a:txBody>
                    <a:bodyPr/>
                    <a:lstStyle/>
                    <a:p>
                      <a:pPr algn="ctr" fontAlgn="b"/>
                      <a:r>
                        <a:rPr lang="en-AU" sz="1000" b="1" i="0" u="none" strike="noStrike" kern="1200" dirty="0">
                          <a:solidFill>
                            <a:schemeClr val="tx1"/>
                          </a:solidFill>
                          <a:effectLst/>
                          <a:latin typeface="+mn-lt"/>
                          <a:ea typeface="+mn-ea"/>
                          <a:cs typeface="+mn-cs"/>
                        </a:rPr>
                        <a:t>Total</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accent1">
                        <a:lumMod val="20000"/>
                        <a:lumOff val="80000"/>
                      </a:schemeClr>
                    </a:solidFill>
                  </a:tcPr>
                </a:tc>
                <a:tc>
                  <a:txBody>
                    <a:bodyPr/>
                    <a:lstStyle/>
                    <a:p>
                      <a:pPr marL="0" algn="l" defTabSz="914400" rtl="0" eaLnBrk="1" fontAlgn="b" latinLnBrk="0" hangingPunct="1"/>
                      <a:endParaRPr lang="en-AU" sz="1050" b="1" i="0" u="none" strike="noStrike" kern="1200" dirty="0">
                        <a:solidFill>
                          <a:schemeClr val="tx1"/>
                        </a:solidFill>
                        <a:effectLst/>
                        <a:latin typeface="+mn-lt"/>
                        <a:ea typeface="+mn-ea"/>
                        <a:cs typeface="+mn-cs"/>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AU" sz="1000" b="1" i="0" u="none" strike="noStrike" kern="1200" cap="none" spc="0" normalizeH="0" baseline="0" noProof="0" dirty="0">
                          <a:ln>
                            <a:noFill/>
                          </a:ln>
                          <a:solidFill>
                            <a:schemeClr val="tx1"/>
                          </a:solidFill>
                          <a:effectLst/>
                          <a:uLnTx/>
                          <a:uFillTx/>
                          <a:latin typeface="+mn-lt"/>
                          <a:ea typeface="+mn-ea"/>
                          <a:cs typeface="+mn-cs"/>
                        </a:rPr>
                        <a:t>$238,180</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63470114"/>
                  </a:ext>
                </a:extLst>
              </a:tr>
              <a:tr h="177786">
                <a:tc gridSpan="2">
                  <a:txBody>
                    <a:bodyPr/>
                    <a:lstStyle/>
                    <a:p>
                      <a:pPr algn="ctr" fontAlgn="b"/>
                      <a:endParaRPr lang="en-AU" sz="1200" b="1" i="1" u="none" strike="noStrike" dirty="0">
                        <a:ln>
                          <a:solidFill>
                            <a:sysClr val="windowText" lastClr="000000"/>
                          </a:solidFill>
                        </a:ln>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hMerge="1">
                  <a:txBody>
                    <a:bodyPr/>
                    <a:lstStyle/>
                    <a:p>
                      <a:endParaRPr lang="en-AU" dirty="0"/>
                    </a:p>
                  </a:txBody>
                  <a:tcP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algn="ctr" fontAlgn="b"/>
                      <a:r>
                        <a:rPr lang="en-AU" sz="1000" b="0" i="0" u="none" strike="noStrike" dirty="0">
                          <a:ln>
                            <a:solidFill>
                              <a:sysClr val="windowText" lastClr="000000"/>
                            </a:solidFill>
                          </a:ln>
                          <a:solidFill>
                            <a:schemeClr val="tx1"/>
                          </a:solidFill>
                          <a:effectLst/>
                          <a:latin typeface="+mn-lt"/>
                        </a:rPr>
                        <a:t>Phase 2</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algn="ctr" fontAlgn="b"/>
                      <a:r>
                        <a:rPr lang="en-AU" sz="1000" b="0" i="0" u="none" strike="noStrike" kern="1200" dirty="0">
                          <a:ln>
                            <a:solidFill>
                              <a:sysClr val="windowText" lastClr="000000"/>
                            </a:solidFill>
                          </a:ln>
                          <a:solidFill>
                            <a:schemeClr val="tx1"/>
                          </a:solidFill>
                          <a:effectLst/>
                          <a:latin typeface="+mn-lt"/>
                          <a:ea typeface="+mn-ea"/>
                          <a:cs typeface="+mn-cs"/>
                        </a:rPr>
                        <a:t>Cost</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2415285481"/>
                  </a:ext>
                </a:extLst>
              </a:tr>
              <a:tr h="148155">
                <a:tc>
                  <a:txBody>
                    <a:bodyPr/>
                    <a:lstStyle/>
                    <a:p>
                      <a:pPr algn="ctr" fontAlgn="b"/>
                      <a:r>
                        <a:rPr lang="en-AU" sz="900" b="0" i="0" u="none" strike="noStrike" kern="1200" baseline="0" dirty="0">
                          <a:solidFill>
                            <a:schemeClr val="tx1"/>
                          </a:solidFill>
                          <a:effectLst/>
                          <a:latin typeface="+mn-lt"/>
                          <a:ea typeface="+mn-ea"/>
                          <a:cs typeface="+mn-cs"/>
                        </a:rPr>
                        <a:t>1</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algn="ctr" fontAlgn="b"/>
                      <a:r>
                        <a:rPr lang="en-AU" sz="900" b="0" i="0" u="none" strike="noStrike" kern="1200" baseline="0" dirty="0">
                          <a:solidFill>
                            <a:schemeClr val="tx1"/>
                          </a:solidFill>
                          <a:effectLst/>
                          <a:latin typeface="+mn-lt"/>
                          <a:ea typeface="+mn-ea"/>
                          <a:cs typeface="+mn-cs"/>
                        </a:rPr>
                        <a:t>Implementation </a:t>
                      </a:r>
                      <a:r>
                        <a:rPr lang="en-AU" sz="800" b="0" i="0" u="none" strike="noStrike" kern="1200" baseline="0" dirty="0">
                          <a:solidFill>
                            <a:schemeClr val="tx1"/>
                          </a:solidFill>
                          <a:effectLst/>
                          <a:latin typeface="+mn-lt"/>
                          <a:ea typeface="+mn-ea"/>
                          <a:cs typeface="+mn-cs"/>
                        </a:rPr>
                        <a:t>(Fixed Price)</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marL="0" algn="l" defTabSz="914400" rtl="0" eaLnBrk="1" fontAlgn="b" latinLnBrk="0" hangingPunct="1"/>
                      <a:r>
                        <a:rPr lang="en-AU" sz="900" b="0" i="0" u="none" strike="noStrike" kern="1200" baseline="0" dirty="0">
                          <a:solidFill>
                            <a:schemeClr val="tx1"/>
                          </a:solidFill>
                          <a:effectLst/>
                          <a:latin typeface="+mn-lt"/>
                          <a:ea typeface="+mn-ea"/>
                          <a:cs typeface="+mn-cs"/>
                        </a:rPr>
                        <a:t>Includes testing &amp; Training of PBCS, Celigo &amp; Payroll </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AU" sz="900" b="0" i="0" u="none" strike="noStrike" kern="1200" baseline="0" dirty="0">
                          <a:solidFill>
                            <a:schemeClr val="tx1"/>
                          </a:solidFill>
                          <a:effectLst/>
                          <a:latin typeface="+mn-lt"/>
                          <a:ea typeface="+mn-ea"/>
                          <a:cs typeface="+mn-cs"/>
                        </a:rPr>
                        <a:t>$70,300</a:t>
                      </a:r>
                      <a:endParaRPr lang="en-AU" sz="900" b="0" i="0" u="none" strike="noStrike" kern="1200" baseline="0" noProof="0" dirty="0">
                        <a:solidFill>
                          <a:schemeClr val="tx1"/>
                        </a:solidFill>
                        <a:effectLst/>
                        <a:latin typeface="+mn-lt"/>
                        <a:ea typeface="+mn-ea"/>
                        <a:cs typeface="+mn-cs"/>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226383050"/>
                  </a:ext>
                </a:extLst>
              </a:tr>
              <a:tr h="148155">
                <a:tc>
                  <a:txBody>
                    <a:bodyPr/>
                    <a:lstStyle/>
                    <a:p>
                      <a:pPr algn="ctr" fontAlgn="b"/>
                      <a:r>
                        <a:rPr lang="en-AU" sz="900" b="0" i="0" u="none" strike="noStrike" kern="1200" baseline="0" dirty="0">
                          <a:solidFill>
                            <a:schemeClr val="tx1"/>
                          </a:solidFill>
                          <a:effectLst/>
                          <a:latin typeface="+mn-lt"/>
                          <a:ea typeface="+mn-ea"/>
                          <a:cs typeface="+mn-cs"/>
                        </a:rPr>
                        <a:t>2</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algn="ctr" fontAlgn="b"/>
                      <a:r>
                        <a:rPr lang="en-AU" sz="900" b="0" i="0" u="none" strike="noStrike" kern="1200" baseline="0" dirty="0">
                          <a:solidFill>
                            <a:schemeClr val="tx1"/>
                          </a:solidFill>
                          <a:effectLst/>
                          <a:latin typeface="+mn-lt"/>
                          <a:ea typeface="+mn-ea"/>
                          <a:cs typeface="+mn-cs"/>
                        </a:rPr>
                        <a:t>Payroll</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marL="0" algn="l" defTabSz="914400" rtl="0" eaLnBrk="1" fontAlgn="b" latinLnBrk="0" hangingPunct="1"/>
                      <a:r>
                        <a:rPr lang="en-AU" sz="900" b="0" i="0" u="none" strike="noStrike" kern="1200" baseline="0" dirty="0">
                          <a:solidFill>
                            <a:schemeClr val="tx1"/>
                          </a:solidFill>
                          <a:effectLst/>
                          <a:latin typeface="+mn-lt"/>
                          <a:ea typeface="+mn-ea"/>
                          <a:cs typeface="+mn-cs"/>
                        </a:rPr>
                        <a:t>130x ICS Payroll users per annum (AU/NZ)</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AU" sz="900" b="0" i="0" u="none" strike="noStrike" kern="1200" baseline="0" dirty="0">
                          <a:solidFill>
                            <a:schemeClr val="tx1"/>
                          </a:solidFill>
                          <a:effectLst/>
                          <a:latin typeface="+mn-lt"/>
                          <a:ea typeface="+mn-ea"/>
                          <a:cs typeface="+mn-cs"/>
                        </a:rPr>
                        <a:t>$9,100.00</a:t>
                      </a:r>
                      <a:endParaRPr lang="en-AU" sz="900" b="0" i="0" u="none" strike="noStrike" kern="1200" baseline="0" noProof="0" dirty="0">
                        <a:solidFill>
                          <a:schemeClr val="tx1"/>
                        </a:solidFill>
                        <a:effectLst/>
                        <a:latin typeface="+mn-lt"/>
                        <a:ea typeface="+mn-ea"/>
                        <a:cs typeface="+mn-cs"/>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2248232378"/>
                  </a:ext>
                </a:extLst>
              </a:tr>
              <a:tr h="148155">
                <a:tc>
                  <a:txBody>
                    <a:bodyPr/>
                    <a:lstStyle/>
                    <a:p>
                      <a:pPr algn="ctr" fontAlgn="b"/>
                      <a:r>
                        <a:rPr lang="en-AU" sz="900" b="0" i="0" u="none" strike="noStrike" kern="1200" baseline="0" dirty="0">
                          <a:solidFill>
                            <a:schemeClr val="tx1"/>
                          </a:solidFill>
                          <a:effectLst/>
                          <a:latin typeface="+mn-lt"/>
                          <a:ea typeface="+mn-ea"/>
                          <a:cs typeface="+mn-cs"/>
                        </a:rPr>
                        <a:t>3</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algn="ctr" fontAlgn="b"/>
                      <a:r>
                        <a:rPr lang="en-AU" sz="900" b="0" i="0" u="none" strike="noStrike" kern="1200" baseline="0" dirty="0">
                          <a:solidFill>
                            <a:schemeClr val="tx1"/>
                          </a:solidFill>
                          <a:effectLst/>
                          <a:latin typeface="+mn-lt"/>
                          <a:ea typeface="+mn-ea"/>
                          <a:cs typeface="+mn-cs"/>
                        </a:rPr>
                        <a:t>Expense Mgmt/ Employee Self Service </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marL="0" algn="l" defTabSz="914400" rtl="0" eaLnBrk="1" fontAlgn="b" latinLnBrk="0" hangingPunct="1"/>
                      <a:r>
                        <a:rPr lang="en-AU" sz="900" b="0" i="0" u="none" strike="noStrike" kern="1200" baseline="0" dirty="0">
                          <a:solidFill>
                            <a:schemeClr val="tx1"/>
                          </a:solidFill>
                          <a:effectLst/>
                          <a:latin typeface="+mn-lt"/>
                          <a:ea typeface="+mn-ea"/>
                          <a:cs typeface="+mn-cs"/>
                        </a:rPr>
                        <a:t>125 users per annum</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AU" sz="900" b="0" i="0" u="none" strike="noStrike" kern="1200" baseline="0" noProof="0" dirty="0">
                          <a:solidFill>
                            <a:schemeClr val="tx1"/>
                          </a:solidFill>
                          <a:effectLst/>
                          <a:latin typeface="+mn-lt"/>
                          <a:ea typeface="+mn-ea"/>
                          <a:cs typeface="+mn-cs"/>
                        </a:rPr>
                        <a:t>$20,250</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2376081883"/>
                  </a:ext>
                </a:extLst>
              </a:tr>
              <a:tr h="148155">
                <a:tc>
                  <a:txBody>
                    <a:bodyPr/>
                    <a:lstStyle/>
                    <a:p>
                      <a:pPr algn="ctr" fontAlgn="b"/>
                      <a:r>
                        <a:rPr lang="en-AU" sz="900" b="0" i="0" u="none" strike="noStrike" dirty="0">
                          <a:solidFill>
                            <a:schemeClr val="tx1"/>
                          </a:solidFill>
                          <a:effectLst/>
                          <a:latin typeface="+mn-lt"/>
                        </a:rPr>
                        <a:t>4</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algn="ctr" fontAlgn="b"/>
                      <a:r>
                        <a:rPr lang="en-AU" sz="900" b="0" i="0" u="none" strike="noStrike" kern="1200" baseline="0" dirty="0">
                          <a:solidFill>
                            <a:schemeClr val="tx1"/>
                          </a:solidFill>
                          <a:effectLst/>
                          <a:latin typeface="+mn-lt"/>
                          <a:ea typeface="+mn-ea"/>
                          <a:cs typeface="+mn-cs"/>
                        </a:rPr>
                        <a:t>Celigo Salesforce Connector</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marL="0" algn="l" defTabSz="914400" rtl="0" eaLnBrk="1" fontAlgn="b" latinLnBrk="0" hangingPunct="1"/>
                      <a:r>
                        <a:rPr lang="en-AU" sz="900" b="0" i="0" u="none" strike="noStrike" kern="1200" baseline="0" dirty="0">
                          <a:solidFill>
                            <a:schemeClr val="tx1"/>
                          </a:solidFill>
                          <a:effectLst/>
                          <a:latin typeface="+mn-lt"/>
                          <a:ea typeface="+mn-ea"/>
                          <a:cs typeface="+mn-cs"/>
                        </a:rPr>
                        <a:t>per Annum</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AU" sz="900" b="0" i="0" u="none" strike="noStrike" kern="1200" baseline="0" dirty="0">
                          <a:solidFill>
                            <a:schemeClr val="tx1"/>
                          </a:solidFill>
                          <a:effectLst/>
                          <a:latin typeface="+mn-lt"/>
                          <a:ea typeface="+mn-ea"/>
                          <a:cs typeface="+mn-cs"/>
                        </a:rPr>
                        <a:t>$9,256.00</a:t>
                      </a:r>
                      <a:endParaRPr lang="en-AU" sz="900" b="0" i="0" u="none" strike="noStrike" kern="1200" baseline="0" noProof="0" dirty="0">
                        <a:solidFill>
                          <a:schemeClr val="tx1"/>
                        </a:solidFill>
                        <a:effectLst/>
                        <a:latin typeface="+mn-lt"/>
                        <a:ea typeface="+mn-ea"/>
                        <a:cs typeface="+mn-cs"/>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477527715"/>
                  </a:ext>
                </a:extLst>
              </a:tr>
              <a:tr h="249716">
                <a:tc>
                  <a:txBody>
                    <a:bodyPr/>
                    <a:lstStyle/>
                    <a:p>
                      <a:pPr algn="ctr" fontAlgn="b"/>
                      <a:r>
                        <a:rPr lang="en-AU" sz="900" b="0" i="0" u="none" strike="noStrike" dirty="0">
                          <a:solidFill>
                            <a:schemeClr val="tx1"/>
                          </a:solidFill>
                          <a:effectLst/>
                          <a:latin typeface="+mn-lt"/>
                        </a:rPr>
                        <a:t>5</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rowSpan="2">
                  <a:txBody>
                    <a:bodyPr/>
                    <a:lstStyle/>
                    <a:p>
                      <a:pPr algn="ctr" fontAlgn="b"/>
                      <a:r>
                        <a:rPr lang="en-AU" sz="900" b="0" i="0" u="none" strike="noStrike" kern="1200" dirty="0">
                          <a:solidFill>
                            <a:schemeClr val="tx1"/>
                          </a:solidFill>
                          <a:effectLst/>
                          <a:latin typeface="+mn-lt"/>
                          <a:ea typeface="+mn-ea"/>
                          <a:cs typeface="+mn-cs"/>
                        </a:rPr>
                        <a:t>Oracle NetSuite Planning and Budgeting Cloud Service</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marL="0" algn="l" defTabSz="914400" rtl="0" eaLnBrk="1" fontAlgn="b" latinLnBrk="0" hangingPunct="1"/>
                      <a:r>
                        <a:rPr lang="en-AU" sz="900" b="0" i="0" u="none" strike="noStrike" kern="1200" dirty="0">
                          <a:solidFill>
                            <a:schemeClr val="tx1"/>
                          </a:solidFill>
                          <a:effectLst/>
                          <a:latin typeface="+mn-lt"/>
                          <a:ea typeface="+mn-ea"/>
                          <a:cs typeface="+mn-cs"/>
                        </a:rPr>
                        <a:t>per Annum</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AU" sz="900" b="0" i="0" u="none" strike="noStrike" kern="1200" cap="none" spc="0" normalizeH="0" baseline="0" noProof="0" dirty="0">
                          <a:ln>
                            <a:noFill/>
                          </a:ln>
                          <a:solidFill>
                            <a:schemeClr val="tx1"/>
                          </a:solidFill>
                          <a:effectLst/>
                          <a:uLnTx/>
                          <a:uFillTx/>
                          <a:latin typeface="+mn-lt"/>
                          <a:ea typeface="+mn-ea"/>
                          <a:cs typeface="+mn-cs"/>
                        </a:rPr>
                        <a:t>$17,688</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1629256160"/>
                  </a:ext>
                </a:extLst>
              </a:tr>
              <a:tr h="249716">
                <a:tc>
                  <a:txBody>
                    <a:bodyPr/>
                    <a:lstStyle/>
                    <a:p>
                      <a:pPr marL="0" algn="ctr" defTabSz="914400" rtl="0" eaLnBrk="1" fontAlgn="b" latinLnBrk="0" hangingPunct="1"/>
                      <a:r>
                        <a:rPr lang="en-AU" sz="900" b="0" i="0" u="none" strike="noStrike" kern="1200" dirty="0">
                          <a:solidFill>
                            <a:schemeClr val="tx1"/>
                          </a:solidFill>
                          <a:effectLst/>
                          <a:latin typeface="+mn-lt"/>
                          <a:ea typeface="+mn-ea"/>
                          <a:cs typeface="+mn-cs"/>
                        </a:rPr>
                        <a:t>6</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vMerge="1">
                  <a:txBody>
                    <a:bodyPr/>
                    <a:lstStyle/>
                    <a:p>
                      <a:pPr algn="l" fontAlgn="ctr"/>
                      <a:endParaRPr lang="en-AU" sz="900" b="0" i="1" u="none" strike="noStrike" dirty="0">
                        <a:effectLst/>
                        <a:latin typeface="Arial" panose="020B0604020202020204" pitchFamily="34" charset="0"/>
                      </a:endParaRPr>
                    </a:p>
                  </a:txBody>
                  <a:tcPr marL="6350" marR="6350" marT="6350" marB="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marL="0" algn="l" defTabSz="914400" rtl="0" eaLnBrk="1" fontAlgn="b" latinLnBrk="0" hangingPunct="1"/>
                      <a:r>
                        <a:rPr lang="en-AU" sz="900" b="0" i="0" u="none" strike="noStrike" kern="1200" dirty="0">
                          <a:solidFill>
                            <a:schemeClr val="tx1"/>
                          </a:solidFill>
                          <a:effectLst/>
                          <a:latin typeface="+mn-lt"/>
                          <a:ea typeface="+mn-ea"/>
                          <a:cs typeface="+mn-cs"/>
                        </a:rPr>
                        <a:t>10x Oracle PBCS Users</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AU" sz="900" b="0" i="0" u="none" strike="noStrike" kern="1200" cap="none" spc="0" normalizeH="0" baseline="0" noProof="0" dirty="0">
                          <a:ln>
                            <a:noFill/>
                          </a:ln>
                          <a:solidFill>
                            <a:schemeClr val="tx1"/>
                          </a:solidFill>
                          <a:effectLst/>
                          <a:uLnTx/>
                          <a:uFillTx/>
                          <a:latin typeface="+mn-lt"/>
                          <a:ea typeface="+mn-ea"/>
                          <a:cs typeface="+mn-cs"/>
                        </a:rPr>
                        <a:t>$6,966</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3168386449"/>
                  </a:ext>
                </a:extLst>
              </a:tr>
              <a:tr h="249716">
                <a:tc>
                  <a:txBody>
                    <a:bodyPr/>
                    <a:lstStyle/>
                    <a:p>
                      <a:pPr algn="ctr" fontAlgn="b"/>
                      <a:endParaRPr lang="en-AU" sz="900" b="1"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accent1">
                        <a:lumMod val="20000"/>
                        <a:lumOff val="80000"/>
                      </a:schemeClr>
                    </a:solidFill>
                  </a:tcPr>
                </a:tc>
                <a:tc>
                  <a:txBody>
                    <a:bodyPr/>
                    <a:lstStyle/>
                    <a:p>
                      <a:pPr algn="ctr" fontAlgn="b"/>
                      <a:r>
                        <a:rPr lang="en-AU" sz="1000" b="1" i="0" u="none" strike="noStrike" kern="1200" dirty="0">
                          <a:solidFill>
                            <a:schemeClr val="tx1"/>
                          </a:solidFill>
                          <a:effectLst/>
                          <a:latin typeface="+mn-lt"/>
                          <a:ea typeface="+mn-ea"/>
                          <a:cs typeface="+mn-cs"/>
                        </a:rPr>
                        <a:t>Total Cost</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accent1">
                        <a:lumMod val="20000"/>
                        <a:lumOff val="80000"/>
                      </a:schemeClr>
                    </a:solidFill>
                  </a:tcPr>
                </a:tc>
                <a:tc>
                  <a:txBody>
                    <a:bodyPr/>
                    <a:lstStyle/>
                    <a:p>
                      <a:pPr algn="l" fontAlgn="ctr"/>
                      <a:endParaRPr lang="en-AU" sz="900" b="1" i="1" u="none" strike="noStrike" dirty="0">
                        <a:effectLst/>
                        <a:latin typeface="Arial" panose="020B0604020202020204" pitchFamily="34" charset="0"/>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AU" sz="1000" b="1" i="0" u="none" strike="noStrike" kern="1200" baseline="0" dirty="0">
                          <a:solidFill>
                            <a:schemeClr val="tx1"/>
                          </a:solidFill>
                          <a:effectLst/>
                          <a:latin typeface="+mn-lt"/>
                          <a:ea typeface="+mn-ea"/>
                          <a:cs typeface="+mn-cs"/>
                        </a:rPr>
                        <a:t>$133,560</a:t>
                      </a:r>
                      <a:endParaRPr lang="en-AU" sz="1000" b="1" i="0" u="none" strike="noStrike" kern="1200" baseline="0" noProof="0" dirty="0">
                        <a:solidFill>
                          <a:schemeClr val="tx1"/>
                        </a:solidFill>
                        <a:effectLst/>
                        <a:latin typeface="+mn-lt"/>
                        <a:ea typeface="+mn-ea"/>
                        <a:cs typeface="+mn-cs"/>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3803707019"/>
                  </a:ext>
                </a:extLst>
              </a:tr>
            </a:tbl>
          </a:graphicData>
        </a:graphic>
      </p:graphicFrame>
      <p:pic>
        <p:nvPicPr>
          <p:cNvPr id="12" name="Picture 11"/>
          <p:cNvPicPr>
            <a:picLocks noChangeAspect="1"/>
          </p:cNvPicPr>
          <p:nvPr/>
        </p:nvPicPr>
        <p:blipFill>
          <a:blip r:embed="rId3"/>
          <a:stretch>
            <a:fillRect/>
          </a:stretch>
        </p:blipFill>
        <p:spPr>
          <a:xfrm>
            <a:off x="3440415" y="971581"/>
            <a:ext cx="1043394" cy="342841"/>
          </a:xfrm>
          <a:prstGeom prst="rect">
            <a:avLst/>
          </a:prstGeom>
        </p:spPr>
      </p:pic>
      <p:sp>
        <p:nvSpPr>
          <p:cNvPr id="3" name="Rectangle 1"/>
          <p:cNvSpPr>
            <a:spLocks noChangeArrowheads="1"/>
          </p:cNvSpPr>
          <p:nvPr/>
        </p:nvSpPr>
        <p:spPr bwMode="auto">
          <a:xfrm>
            <a:off x="1524001" y="136267"/>
            <a:ext cx="211917"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eaLnBrk="0" fontAlgn="base" hangingPunct="0">
              <a:spcBef>
                <a:spcPct val="0"/>
              </a:spcBef>
              <a:spcAft>
                <a:spcPct val="0"/>
              </a:spcAft>
            </a:pPr>
            <a:r>
              <a:rPr lang="en-AU" altLang="en-US" sz="600" dirty="0"/>
              <a:t> </a:t>
            </a:r>
            <a:endParaRPr lang="en-AU" altLang="en-US" dirty="0">
              <a:latin typeface="Arial" panose="020B0604020202020204" pitchFamily="34" charset="0"/>
            </a:endParaRPr>
          </a:p>
        </p:txBody>
      </p:sp>
      <p:sp>
        <p:nvSpPr>
          <p:cNvPr id="17" name="Text Placeholder 24"/>
          <p:cNvSpPr txBox="1">
            <a:spLocks/>
          </p:cNvSpPr>
          <p:nvPr/>
        </p:nvSpPr>
        <p:spPr>
          <a:xfrm>
            <a:off x="1822338" y="6076376"/>
            <a:ext cx="8547327" cy="491400"/>
          </a:xfrm>
          <a:prstGeom prst="rect">
            <a:avLst/>
          </a:prstGeom>
        </p:spPr>
        <p:txBody>
          <a:bodyPr vert="horz" lIns="0" tIns="0" rIns="0" bIns="0" rtlCol="0">
            <a:noAutofit/>
          </a:bodyPr>
          <a:lstStyle>
            <a:lvl1pPr marL="0" indent="0" algn="l" defTabSz="914400" rtl="0" eaLnBrk="1" latinLnBrk="0" hangingPunct="1">
              <a:spcBef>
                <a:spcPts val="0"/>
              </a:spcBef>
              <a:spcAft>
                <a:spcPts val="1000"/>
              </a:spcAft>
              <a:buSzPct val="100000"/>
              <a:buFont typeface="Arial" panose="020B0604020202020204" pitchFamily="34" charset="0"/>
              <a:buNone/>
              <a:defRPr sz="2000" b="0" kern="1200">
                <a:solidFill>
                  <a:srgbClr val="575757"/>
                </a:solidFill>
                <a:latin typeface="+mn-lt"/>
                <a:ea typeface="+mn-ea"/>
                <a:cs typeface="+mn-cs"/>
              </a:defRPr>
            </a:lvl1pPr>
            <a:lvl2pPr marL="0" indent="0" algn="l" defTabSz="914400" rtl="0" eaLnBrk="1" latinLnBrk="0" hangingPunct="1">
              <a:spcBef>
                <a:spcPts val="0"/>
              </a:spcBef>
              <a:spcAft>
                <a:spcPts val="1000"/>
              </a:spcAft>
              <a:buClrTx/>
              <a:buSzPct val="100000"/>
              <a:buFont typeface="Arial"/>
              <a:buNone/>
              <a:defRPr lang="en-US" sz="1200" b="1" kern="1200" dirty="0" smtClean="0">
                <a:solidFill>
                  <a:schemeClr val="tx1"/>
                </a:solidFill>
                <a:latin typeface="+mn-lt"/>
                <a:ea typeface="+mn-ea"/>
                <a:cs typeface="+mn-cs"/>
              </a:defRPr>
            </a:lvl2pPr>
            <a:lvl3pPr marL="176400" indent="-176400" algn="l" defTabSz="914400" rtl="0" eaLnBrk="1" latinLnBrk="0" hangingPunct="1">
              <a:spcBef>
                <a:spcPts val="0"/>
              </a:spcBef>
              <a:spcAft>
                <a:spcPts val="1000"/>
              </a:spcAft>
              <a:buClrTx/>
              <a:buSzPct val="100000"/>
              <a:buFont typeface="Arial" panose="020B0604020202020204" pitchFamily="34" charset="0"/>
              <a:buChar char="•"/>
              <a:defRPr lang="en-US" sz="1200" kern="1200" dirty="0" smtClean="0">
                <a:solidFill>
                  <a:schemeClr val="tx1"/>
                </a:solidFill>
                <a:latin typeface="+mn-lt"/>
                <a:ea typeface="+mn-ea"/>
                <a:cs typeface="+mn-cs"/>
              </a:defRPr>
            </a:lvl3pPr>
            <a:lvl4pPr marL="356400" indent="-176400" algn="l" defTabSz="914400" rtl="0" eaLnBrk="1" latinLnBrk="0" hangingPunct="1">
              <a:spcBef>
                <a:spcPts val="0"/>
              </a:spcBef>
              <a:spcAft>
                <a:spcPts val="1000"/>
              </a:spcAft>
              <a:buClrTx/>
              <a:buSzPct val="100000"/>
              <a:buFont typeface="Verdana" panose="020B0604030504040204" pitchFamily="34" charset="0"/>
              <a:buChar char="−"/>
              <a:defRPr lang="en-US" sz="1200" kern="1200" baseline="0" dirty="0" smtClean="0">
                <a:solidFill>
                  <a:schemeClr val="tx1"/>
                </a:solidFill>
                <a:latin typeface="+mn-lt"/>
                <a:ea typeface="+mn-ea"/>
                <a:cs typeface="+mn-cs"/>
              </a:defRPr>
            </a:lvl4pPr>
            <a:lvl5pPr marL="532800" indent="-176400" algn="l" defTabSz="798513" rtl="0" eaLnBrk="1" latinLnBrk="0" hangingPunct="1">
              <a:spcBef>
                <a:spcPts val="0"/>
              </a:spcBef>
              <a:spcAft>
                <a:spcPts val="1000"/>
              </a:spcAft>
              <a:buClrTx/>
              <a:buSzPct val="100000"/>
              <a:buFont typeface="Verdana" panose="020B0604030504040204" pitchFamily="34" charset="0"/>
              <a:buChar char="−"/>
              <a:tabLst/>
              <a:defRPr lang="en-US" sz="1200" kern="1200" baseline="0" dirty="0" smtClean="0">
                <a:solidFill>
                  <a:schemeClr val="tx1"/>
                </a:solidFill>
                <a:latin typeface="+mn-lt"/>
                <a:ea typeface="+mn-ea"/>
                <a:cs typeface="+mn-cs"/>
              </a:defRPr>
            </a:lvl5pPr>
            <a:lvl6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532800" indent="-17640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a:lstStyle>
          <a:p>
            <a:r>
              <a:rPr lang="en-AU" sz="800" dirty="0"/>
              <a:t>Phase 1 – Implementation of the Finance Accounting System alone</a:t>
            </a:r>
          </a:p>
          <a:p>
            <a:r>
              <a:rPr lang="en-AU" sz="800" dirty="0"/>
              <a:t>Phase 2 – Integration of the new accounting system with FinancialForce and other add on functions such as Payroll, Expense Management System etc. </a:t>
            </a:r>
          </a:p>
          <a:p>
            <a:endParaRPr lang="en-AU" sz="1400" dirty="0"/>
          </a:p>
        </p:txBody>
      </p:sp>
    </p:spTree>
    <p:extLst>
      <p:ext uri="{BB962C8B-B14F-4D97-AF65-F5344CB8AC3E}">
        <p14:creationId xmlns:p14="http://schemas.microsoft.com/office/powerpoint/2010/main" val="4048560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solidFill>
                  <a:schemeClr val="accent1">
                    <a:lumMod val="75000"/>
                  </a:schemeClr>
                </a:solidFill>
              </a:rPr>
              <a:t>Pricing Assumptions</a:t>
            </a:r>
          </a:p>
        </p:txBody>
      </p:sp>
      <p:graphicFrame>
        <p:nvGraphicFramePr>
          <p:cNvPr id="18" name="Table 17"/>
          <p:cNvGraphicFramePr>
            <a:graphicFrameLocks noGrp="1"/>
          </p:cNvGraphicFramePr>
          <p:nvPr>
            <p:extLst>
              <p:ext uri="{D42A27DB-BD31-4B8C-83A1-F6EECF244321}">
                <p14:modId xmlns:p14="http://schemas.microsoft.com/office/powerpoint/2010/main" val="2505302751"/>
              </p:ext>
            </p:extLst>
          </p:nvPr>
        </p:nvGraphicFramePr>
        <p:xfrm>
          <a:off x="1805354" y="891606"/>
          <a:ext cx="8073802" cy="3583115"/>
        </p:xfrm>
        <a:graphic>
          <a:graphicData uri="http://schemas.openxmlformats.org/drawingml/2006/table">
            <a:tbl>
              <a:tblPr firstRow="1" bandRow="1">
                <a:tableStyleId>{073A0DAA-6AF3-43AB-8588-CEC1D06C72B9}</a:tableStyleId>
              </a:tblPr>
              <a:tblGrid>
                <a:gridCol w="1443298">
                  <a:extLst>
                    <a:ext uri="{9D8B030D-6E8A-4147-A177-3AD203B41FA5}">
                      <a16:colId xmlns:a16="http://schemas.microsoft.com/office/drawing/2014/main" val="20000"/>
                    </a:ext>
                  </a:extLst>
                </a:gridCol>
                <a:gridCol w="6630504">
                  <a:extLst>
                    <a:ext uri="{9D8B030D-6E8A-4147-A177-3AD203B41FA5}">
                      <a16:colId xmlns:a16="http://schemas.microsoft.com/office/drawing/2014/main" val="20002"/>
                    </a:ext>
                  </a:extLst>
                </a:gridCol>
              </a:tblGrid>
              <a:tr h="219725">
                <a:tc>
                  <a:txBody>
                    <a:bodyPr/>
                    <a:lstStyle/>
                    <a:p>
                      <a:pPr algn="ctr"/>
                      <a:r>
                        <a:rPr lang="en-AU" sz="900" dirty="0">
                          <a:solidFill>
                            <a:schemeClr val="tx1"/>
                          </a:solidFill>
                          <a:latin typeface="Open Sans" panose="020B0606030504020204" pitchFamily="34" charset="0"/>
                          <a:ea typeface="Open Sans" panose="020B0606030504020204" pitchFamily="34" charset="0"/>
                          <a:cs typeface="Open Sans" panose="020B0606030504020204" pitchFamily="34" charset="0"/>
                        </a:rPr>
                        <a:t>Provider</a:t>
                      </a:r>
                    </a:p>
                  </a:txBody>
                  <a:tcPr marL="45720" marR="45720" anchor="ctr">
                    <a:lnB w="12700" cap="flat" cmpd="sng" algn="ctr">
                      <a:solidFill>
                        <a:schemeClr val="tx1"/>
                      </a:solidFill>
                      <a:prstDash val="solid"/>
                      <a:round/>
                      <a:headEnd type="none" w="med" len="med"/>
                      <a:tailEnd type="none" w="med" len="med"/>
                    </a:lnB>
                    <a:solidFill>
                      <a:schemeClr val="bg1"/>
                    </a:solidFill>
                  </a:tcPr>
                </a:tc>
                <a:tc>
                  <a:txBody>
                    <a:bodyPr/>
                    <a:lstStyle/>
                    <a:p>
                      <a:pPr algn="ctr"/>
                      <a:r>
                        <a:rPr lang="en-AU" sz="900" dirty="0">
                          <a:solidFill>
                            <a:schemeClr val="tx1"/>
                          </a:solidFill>
                          <a:latin typeface="Open Sans" panose="020B0606030504020204" pitchFamily="34" charset="0"/>
                          <a:ea typeface="Open Sans" panose="020B0606030504020204" pitchFamily="34" charset="0"/>
                          <a:cs typeface="Open Sans" panose="020B0606030504020204" pitchFamily="34" charset="0"/>
                        </a:rPr>
                        <a:t>Assumptions</a:t>
                      </a:r>
                    </a:p>
                  </a:txBody>
                  <a:tcPr marL="45720" marR="45720" anchor="ctr">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1345408">
                <a:tc>
                  <a:txBody>
                    <a:bodyPr/>
                    <a:lstStyle/>
                    <a:p>
                      <a:pPr algn="ctr"/>
                      <a:endParaRPr lang="en-AU" sz="900" b="1" dirty="0">
                        <a:solidFill>
                          <a:schemeClr val="tx2"/>
                        </a:solidFill>
                        <a:latin typeface="Open Sans" panose="020B0606030504020204" pitchFamily="34" charset="0"/>
                        <a:ea typeface="Open Sans" panose="020B0606030504020204" pitchFamily="34" charset="0"/>
                        <a:cs typeface="Open Sans" panose="020B0606030504020204" pitchFamily="34" charset="0"/>
                      </a:endParaRPr>
                    </a:p>
                  </a:txBody>
                  <a:tcPr marL="45720" marR="4572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baseline="0" noProof="0" dirty="0">
                          <a:solidFill>
                            <a:prstClr val="black"/>
                          </a:solidFill>
                          <a:latin typeface="Open Sans" panose="020B0606030504020204" pitchFamily="34" charset="0"/>
                          <a:ea typeface="Open Sans" panose="020B0606030504020204" pitchFamily="34" charset="0"/>
                          <a:cs typeface="Open Sans" panose="020B0606030504020204" pitchFamily="34" charset="0"/>
                        </a:rPr>
                        <a:t>Reports and Analytics :Assumption is that the customer will be trained on report amendments and NetSuite will assist with any saved searches and report changes that they may have up to a maximum of 30 hours within the fixed price.</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baseline="0" dirty="0">
                          <a:solidFill>
                            <a:prstClr val="black"/>
                          </a:solidFill>
                          <a:latin typeface="Open Sans" panose="020B0606030504020204" pitchFamily="34" charset="0"/>
                          <a:ea typeface="Open Sans" panose="020B0606030504020204" pitchFamily="34" charset="0"/>
                          <a:cs typeface="Open Sans" panose="020B0606030504020204" pitchFamily="34" charset="0"/>
                        </a:rPr>
                        <a:t>Data Migration - Assumption is that Customer will be responsible for the necessary data extraction, data consolidation and data cleansing work required for all data migration.  NetSuite PS will provide up to 40 hours of data migration assistance to Customer. NetSuite will provide Customer with templates for each data type to be migrated and will advise Customer on best practices for data consolidation and data planning. NetSuite will provide Training on the NetSuite CSV import tool and handholding and support of the import process.</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baseline="0" dirty="0">
                          <a:solidFill>
                            <a:prstClr val="black"/>
                          </a:solidFill>
                          <a:latin typeface="Open Sans" panose="020B0606030504020204" pitchFamily="34" charset="0"/>
                          <a:ea typeface="Open Sans" panose="020B0606030504020204" pitchFamily="34" charset="0"/>
                          <a:cs typeface="Open Sans" panose="020B0606030504020204" pitchFamily="34" charset="0"/>
                        </a:rPr>
                        <a:t>Testing - End to end testing of the configured system is included in the fixed price. Additionally NetSuite supports the end user in user led user acceptance testing activities which test the Customers specific Test cases.</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baseline="0" dirty="0">
                          <a:solidFill>
                            <a:prstClr val="black"/>
                          </a:solidFill>
                          <a:latin typeface="Open Sans" panose="020B0606030504020204" pitchFamily="34" charset="0"/>
                          <a:ea typeface="Open Sans" panose="020B0606030504020204" pitchFamily="34" charset="0"/>
                          <a:cs typeface="Open Sans" panose="020B0606030504020204" pitchFamily="34" charset="0"/>
                        </a:rPr>
                        <a:t>Training - 1 training event is included in the fixed price for each in scope process area. Customer can have up to 12 attendees in each course.</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baseline="0" dirty="0">
                          <a:solidFill>
                            <a:prstClr val="black"/>
                          </a:solidFill>
                          <a:latin typeface="Open Sans" panose="020B0606030504020204" pitchFamily="34" charset="0"/>
                          <a:ea typeface="Open Sans" panose="020B0606030504020204" pitchFamily="34" charset="0"/>
                          <a:cs typeface="Open Sans" panose="020B0606030504020204" pitchFamily="34" charset="0"/>
                        </a:rPr>
                        <a:t>Approvals - Assumption is that Purchasing Approvals and Expense Approvals will route to employees supervisor. </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baseline="0" dirty="0">
                          <a:solidFill>
                            <a:prstClr val="black"/>
                          </a:solidFill>
                          <a:latin typeface="Open Sans" panose="020B0606030504020204" pitchFamily="34" charset="0"/>
                          <a:ea typeface="Open Sans" panose="020B0606030504020204" pitchFamily="34" charset="0"/>
                          <a:cs typeface="Open Sans" panose="020B0606030504020204" pitchFamily="34" charset="0"/>
                        </a:rPr>
                        <a:t>Travel Expenses - Following the design workshops the assumption is that most PS services will be delivered remotely via WebEx and intercall. Up to 10 visits by consultant has been included in the travel estimate.</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baseline="0" dirty="0">
                          <a:solidFill>
                            <a:prstClr val="black"/>
                          </a:solidFill>
                          <a:latin typeface="Open Sans" panose="020B0606030504020204" pitchFamily="34" charset="0"/>
                          <a:ea typeface="Open Sans" panose="020B0606030504020204" pitchFamily="34" charset="0"/>
                          <a:cs typeface="Open Sans" panose="020B0606030504020204" pitchFamily="34" charset="0"/>
                        </a:rPr>
                        <a:t>NetSuite Utilises a blended rate card at $220 per hour</a:t>
                      </a:r>
                      <a:endParaRPr lang="en-GB" sz="800" kern="1200" baseline="0" noProof="0" dirty="0">
                        <a:solidFill>
                          <a:prstClr val="black"/>
                        </a:solidFill>
                        <a:latin typeface="Open Sans" panose="020B0606030504020204" pitchFamily="34" charset="0"/>
                        <a:ea typeface="Open Sans" panose="020B0606030504020204" pitchFamily="34" charset="0"/>
                        <a:cs typeface="Open Sans" panose="020B0606030504020204" pitchFamily="34" charset="0"/>
                      </a:endParaRP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baseline="0" dirty="0">
                          <a:solidFill>
                            <a:prstClr val="black"/>
                          </a:solidFill>
                          <a:latin typeface="Open Sans" panose="020B0606030504020204" pitchFamily="34" charset="0"/>
                          <a:ea typeface="Open Sans" panose="020B0606030504020204" pitchFamily="34" charset="0"/>
                          <a:cs typeface="Open Sans" panose="020B0606030504020204" pitchFamily="34" charset="0"/>
                        </a:rPr>
                        <a:t>Pricing for Salesforce Integration is listed for Phase 2. It's assumed that all under integration points will be done via CSV in the interim.</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baseline="0" dirty="0">
                          <a:solidFill>
                            <a:prstClr val="black"/>
                          </a:solidFill>
                          <a:latin typeface="Open Sans" panose="020B0606030504020204" pitchFamily="34" charset="0"/>
                          <a:ea typeface="Open Sans" panose="020B0606030504020204" pitchFamily="34" charset="0"/>
                          <a:cs typeface="Open Sans" panose="020B0606030504020204" pitchFamily="34" charset="0"/>
                        </a:rPr>
                        <a:t>End to end testing of the configured system is included in the NetSuite Implementation fixed price.</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baseline="0" dirty="0">
                          <a:solidFill>
                            <a:prstClr val="black"/>
                          </a:solidFill>
                          <a:latin typeface="Open Sans" panose="020B0606030504020204" pitchFamily="34" charset="0"/>
                          <a:ea typeface="Open Sans" panose="020B0606030504020204" pitchFamily="34" charset="0"/>
                          <a:cs typeface="Open Sans" panose="020B0606030504020204" pitchFamily="34" charset="0"/>
                        </a:rPr>
                        <a:t>NetSuite Implementation Fixed price is inclusive of training costs NetSuite Essentials Training, NetSuite Admin Training and End User Training</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baseline="0" dirty="0">
                          <a:solidFill>
                            <a:prstClr val="black"/>
                          </a:solidFill>
                          <a:latin typeface="Open Sans" panose="020B0606030504020204" pitchFamily="34" charset="0"/>
                          <a:ea typeface="Open Sans" panose="020B0606030504020204" pitchFamily="34" charset="0"/>
                          <a:cs typeface="Open Sans" panose="020B0606030504020204" pitchFamily="34" charset="0"/>
                        </a:rPr>
                        <a:t>Data Migration pricing is included in the NetSuite fixed priced implementation. Sector Metrics will be responsible for the necessary data extraction, data consolidation and data cleansing work required for all data migration. NetSuite PS will provide up to 40 hours of data migration assistance to Sector Metrics.</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baseline="0" dirty="0">
                          <a:solidFill>
                            <a:prstClr val="black"/>
                          </a:solidFill>
                          <a:latin typeface="Open Sans" panose="020B0606030504020204" pitchFamily="34" charset="0"/>
                          <a:ea typeface="Open Sans" panose="020B0606030504020204" pitchFamily="34" charset="0"/>
                          <a:cs typeface="Open Sans" panose="020B0606030504020204" pitchFamily="34" charset="0"/>
                        </a:rPr>
                        <a:t>Employee Self-Service Users rates have been quoted for 125 users and can be purchased in groups of 5 users</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baseline="0" dirty="0">
                          <a:solidFill>
                            <a:prstClr val="black"/>
                          </a:solidFill>
                          <a:latin typeface="Open Sans" panose="020B0606030504020204" pitchFamily="34" charset="0"/>
                          <a:ea typeface="Open Sans" panose="020B0606030504020204" pitchFamily="34" charset="0"/>
                          <a:cs typeface="Open Sans" panose="020B0606030504020204" pitchFamily="34" charset="0"/>
                        </a:rPr>
                        <a:t>Payroll costs have been estimated on 130 users </a:t>
                      </a:r>
                    </a:p>
                  </a:txBody>
                  <a:tcPr marL="45720" marR="4572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pic>
        <p:nvPicPr>
          <p:cNvPr id="7" name="Picture 6"/>
          <p:cNvPicPr>
            <a:picLocks noChangeAspect="1"/>
          </p:cNvPicPr>
          <p:nvPr/>
        </p:nvPicPr>
        <p:blipFill>
          <a:blip r:embed="rId3"/>
          <a:stretch>
            <a:fillRect/>
          </a:stretch>
        </p:blipFill>
        <p:spPr>
          <a:xfrm>
            <a:off x="2022703" y="2638408"/>
            <a:ext cx="1043394" cy="342841"/>
          </a:xfrm>
          <a:prstGeom prst="rect">
            <a:avLst/>
          </a:prstGeom>
        </p:spPr>
      </p:pic>
    </p:spTree>
    <p:extLst>
      <p:ext uri="{BB962C8B-B14F-4D97-AF65-F5344CB8AC3E}">
        <p14:creationId xmlns:p14="http://schemas.microsoft.com/office/powerpoint/2010/main" val="39089502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56707" y="332285"/>
            <a:ext cx="8278588" cy="304530"/>
          </a:xfrm>
        </p:spPr>
        <p:txBody>
          <a:bodyPr/>
          <a:lstStyle/>
          <a:p>
            <a:r>
              <a:rPr lang="en-US" dirty="0">
                <a:solidFill>
                  <a:schemeClr val="accent1">
                    <a:lumMod val="75000"/>
                  </a:schemeClr>
                </a:solidFill>
              </a:rPr>
              <a:t>RFP Evaluation | Commercials – Microsoft</a:t>
            </a:r>
            <a:endParaRPr lang="en-US" noProof="0" dirty="0">
              <a:solidFill>
                <a:schemeClr val="accent1">
                  <a:lumMod val="75000"/>
                </a:schemeClr>
              </a:solidFill>
            </a:endParaRPr>
          </a:p>
        </p:txBody>
      </p:sp>
      <p:sp>
        <p:nvSpPr>
          <p:cNvPr id="25" name="Text Placeholder 24"/>
          <p:cNvSpPr>
            <a:spLocks noGrp="1"/>
          </p:cNvSpPr>
          <p:nvPr>
            <p:ph type="body" sz="quarter" idx="13"/>
          </p:nvPr>
        </p:nvSpPr>
        <p:spPr>
          <a:xfrm>
            <a:off x="1900238" y="651601"/>
            <a:ext cx="8547327" cy="491400"/>
          </a:xfrm>
        </p:spPr>
        <p:txBody>
          <a:bodyPr vert="horz" lIns="0" tIns="0" rIns="0" bIns="0" rtlCol="0">
            <a:noAutofit/>
          </a:bodyPr>
          <a:lstStyle/>
          <a:p>
            <a:r>
              <a:rPr lang="en-AU" sz="1400" dirty="0"/>
              <a:t>Below is the pricing details</a:t>
            </a:r>
          </a:p>
        </p:txBody>
      </p:sp>
      <p:graphicFrame>
        <p:nvGraphicFramePr>
          <p:cNvPr id="77" name="Table 76"/>
          <p:cNvGraphicFramePr>
            <a:graphicFrameLocks noGrp="1"/>
          </p:cNvGraphicFramePr>
          <p:nvPr>
            <p:extLst>
              <p:ext uri="{D42A27DB-BD31-4B8C-83A1-F6EECF244321}">
                <p14:modId xmlns:p14="http://schemas.microsoft.com/office/powerpoint/2010/main" val="890119230"/>
              </p:ext>
            </p:extLst>
          </p:nvPr>
        </p:nvGraphicFramePr>
        <p:xfrm>
          <a:off x="1956708" y="1128083"/>
          <a:ext cx="8167979" cy="4281483"/>
        </p:xfrm>
        <a:graphic>
          <a:graphicData uri="http://schemas.openxmlformats.org/drawingml/2006/table">
            <a:tbl>
              <a:tblPr>
                <a:tableStyleId>{E8B1032C-EA38-4F05-BA0D-38AFFFC7BED3}</a:tableStyleId>
              </a:tblPr>
              <a:tblGrid>
                <a:gridCol w="1044595">
                  <a:extLst>
                    <a:ext uri="{9D8B030D-6E8A-4147-A177-3AD203B41FA5}">
                      <a16:colId xmlns:a16="http://schemas.microsoft.com/office/drawing/2014/main" val="20000"/>
                    </a:ext>
                  </a:extLst>
                </a:gridCol>
                <a:gridCol w="1882597">
                  <a:extLst>
                    <a:ext uri="{9D8B030D-6E8A-4147-A177-3AD203B41FA5}">
                      <a16:colId xmlns:a16="http://schemas.microsoft.com/office/drawing/2014/main" val="20002"/>
                    </a:ext>
                  </a:extLst>
                </a:gridCol>
                <a:gridCol w="3557883">
                  <a:extLst>
                    <a:ext uri="{9D8B030D-6E8A-4147-A177-3AD203B41FA5}">
                      <a16:colId xmlns:a16="http://schemas.microsoft.com/office/drawing/2014/main" val="20005"/>
                    </a:ext>
                  </a:extLst>
                </a:gridCol>
                <a:gridCol w="1682904">
                  <a:extLst>
                    <a:ext uri="{9D8B030D-6E8A-4147-A177-3AD203B41FA5}">
                      <a16:colId xmlns:a16="http://schemas.microsoft.com/office/drawing/2014/main" val="20006"/>
                    </a:ext>
                  </a:extLst>
                </a:gridCol>
              </a:tblGrid>
              <a:tr h="177786">
                <a:tc gridSpan="2">
                  <a:txBody>
                    <a:bodyPr/>
                    <a:lstStyle/>
                    <a:p>
                      <a:pPr algn="ctr" fontAlgn="b"/>
                      <a:endParaRPr lang="en-AU" sz="1200" b="1" i="1" u="none" strike="noStrike" dirty="0">
                        <a:ln>
                          <a:solidFill>
                            <a:sysClr val="windowText" lastClr="000000"/>
                          </a:solidFill>
                        </a:ln>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T w="3175" cap="flat" cmpd="sng" algn="ctr">
                      <a:solidFill>
                        <a:schemeClr val="bg2"/>
                      </a:solidFill>
                      <a:prstDash val="solid"/>
                      <a:round/>
                      <a:headEnd type="none" w="med" len="med"/>
                      <a:tailEnd type="none" w="med" len="med"/>
                    </a:lnT>
                    <a:solidFill>
                      <a:schemeClr val="accent1">
                        <a:lumMod val="20000"/>
                        <a:lumOff val="80000"/>
                      </a:schemeClr>
                    </a:solidFill>
                  </a:tcPr>
                </a:tc>
                <a:tc hMerge="1">
                  <a:txBody>
                    <a:bodyPr/>
                    <a:lstStyle/>
                    <a:p>
                      <a:endParaRPr lang="en-AU" dirty="0"/>
                    </a:p>
                  </a:txBody>
                  <a:tcPr/>
                </a:tc>
                <a:tc>
                  <a:txBody>
                    <a:bodyPr/>
                    <a:lstStyle/>
                    <a:p>
                      <a:pPr algn="ctr" fontAlgn="b"/>
                      <a:r>
                        <a:rPr lang="en-AU" sz="1000" b="0" i="0" u="none" strike="noStrike" dirty="0">
                          <a:ln>
                            <a:solidFill>
                              <a:sysClr val="windowText" lastClr="000000"/>
                            </a:solidFill>
                          </a:ln>
                          <a:solidFill>
                            <a:schemeClr val="tx1"/>
                          </a:solidFill>
                          <a:effectLst/>
                          <a:latin typeface="+mn-lt"/>
                        </a:rPr>
                        <a:t>Phase 1</a:t>
                      </a:r>
                    </a:p>
                  </a:txBody>
                  <a:tcPr marL="45720" marR="45720" anchor="ctr">
                    <a:lnT w="3175" cap="flat" cmpd="sng" algn="ctr">
                      <a:solidFill>
                        <a:schemeClr val="bg2"/>
                      </a:solidFill>
                      <a:prstDash val="solid"/>
                      <a:round/>
                      <a:headEnd type="none" w="med" len="med"/>
                      <a:tailEnd type="none" w="med" len="med"/>
                    </a:lnT>
                    <a:solidFill>
                      <a:schemeClr val="accent1">
                        <a:lumMod val="20000"/>
                        <a:lumOff val="80000"/>
                      </a:schemeClr>
                    </a:solidFill>
                  </a:tcPr>
                </a:tc>
                <a:tc>
                  <a:txBody>
                    <a:bodyPr/>
                    <a:lstStyle/>
                    <a:p>
                      <a:pPr algn="ctr" fontAlgn="b"/>
                      <a:r>
                        <a:rPr lang="en-AU" sz="1000" b="0" i="0" u="none" strike="noStrike" kern="1200" dirty="0">
                          <a:ln>
                            <a:solidFill>
                              <a:sysClr val="windowText" lastClr="000000"/>
                            </a:solidFill>
                          </a:ln>
                          <a:solidFill>
                            <a:schemeClr val="tx1"/>
                          </a:solidFill>
                          <a:effectLst/>
                          <a:latin typeface="+mn-lt"/>
                          <a:ea typeface="+mn-ea"/>
                          <a:cs typeface="+mn-cs"/>
                        </a:rPr>
                        <a:t>Cost</a:t>
                      </a:r>
                    </a:p>
                  </a:txBody>
                  <a:tcPr marL="45720" marR="45720" anchor="ctr">
                    <a:lnT w="3175" cap="flat" cmpd="sng" algn="ctr">
                      <a:solidFill>
                        <a:schemeClr val="bg2"/>
                      </a:solidFill>
                      <a:prstDash val="solid"/>
                      <a:round/>
                      <a:headEnd type="none" w="med" len="med"/>
                      <a:tailEnd type="none" w="med" len="med"/>
                    </a:lnT>
                    <a:solidFill>
                      <a:schemeClr val="accent1">
                        <a:lumMod val="20000"/>
                        <a:lumOff val="80000"/>
                      </a:schemeClr>
                    </a:solidFill>
                  </a:tcPr>
                </a:tc>
                <a:extLst>
                  <a:ext uri="{0D108BD9-81ED-4DB2-BD59-A6C34878D82A}">
                    <a16:rowId xmlns:a16="http://schemas.microsoft.com/office/drawing/2014/main" val="10000"/>
                  </a:ext>
                </a:extLst>
              </a:tr>
              <a:tr h="286433">
                <a:tc>
                  <a:txBody>
                    <a:bodyPr/>
                    <a:lstStyle/>
                    <a:p>
                      <a:pPr algn="ctr" fontAlgn="b"/>
                      <a:r>
                        <a:rPr lang="en-AU" sz="1050" b="0" i="0" u="none" strike="noStrike" baseline="0" dirty="0">
                          <a:solidFill>
                            <a:schemeClr val="tx1"/>
                          </a:solidFill>
                          <a:effectLst/>
                          <a:latin typeface="+mn-lt"/>
                        </a:rPr>
                        <a:t>1</a:t>
                      </a:r>
                      <a:endParaRPr lang="en-AU" sz="1050" b="1"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B w="3175" cap="flat" cmpd="sng" algn="ctr">
                      <a:solidFill>
                        <a:schemeClr val="bg2"/>
                      </a:solidFill>
                      <a:prstDash val="solid"/>
                      <a:round/>
                      <a:headEnd type="none" w="med" len="med"/>
                      <a:tailEnd type="none" w="med" len="med"/>
                    </a:lnB>
                  </a:tcPr>
                </a:tc>
                <a:tc rowSpan="2">
                  <a:txBody>
                    <a:bodyPr/>
                    <a:lstStyle/>
                    <a:p>
                      <a:pPr algn="ctr" fontAlgn="b"/>
                      <a:r>
                        <a:rPr lang="en-AU" sz="900" u="none" strike="noStrike" dirty="0">
                          <a:effectLst/>
                        </a:rPr>
                        <a:t>Implementation</a:t>
                      </a:r>
                    </a:p>
                    <a:p>
                      <a:pPr algn="ctr" fontAlgn="b"/>
                      <a:r>
                        <a:rPr lang="en-AU" sz="800" b="0" i="0" u="none" strike="noStrike" dirty="0">
                          <a:solidFill>
                            <a:schemeClr val="tx1"/>
                          </a:solidFill>
                          <a:effectLst/>
                          <a:latin typeface="+mn-lt"/>
                        </a:rPr>
                        <a:t>(Fixed Price)</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pPr algn="l" fontAlgn="b"/>
                      <a:r>
                        <a:rPr lang="en-AU" sz="900" b="0" i="0" u="none" strike="noStrike" dirty="0">
                          <a:solidFill>
                            <a:schemeClr val="tx1"/>
                          </a:solidFill>
                          <a:effectLst/>
                          <a:latin typeface="+mn-lt"/>
                        </a:rPr>
                        <a:t>Microsoft Implementation includes </a:t>
                      </a:r>
                    </a:p>
                    <a:p>
                      <a:pPr algn="l" fontAlgn="b"/>
                      <a:r>
                        <a:rPr lang="en-AU" sz="700" b="0" i="0" u="none" strike="noStrike" dirty="0">
                          <a:solidFill>
                            <a:schemeClr val="tx1"/>
                          </a:solidFill>
                          <a:effectLst/>
                          <a:latin typeface="+mn-lt"/>
                        </a:rPr>
                        <a:t>Testing, Training, Data Migration &amp; Production Configuration (Set up &amp; Installation), excluding expenses &amp; GST</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B w="3175" cap="flat" cmpd="sng" algn="ctr">
                      <a:solidFill>
                        <a:schemeClr val="bg2"/>
                      </a:solidFill>
                      <a:prstDash val="solid"/>
                      <a:round/>
                      <a:headEnd type="none" w="med" len="med"/>
                      <a:tailEnd type="none" w="med" len="med"/>
                    </a:lnB>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AU" sz="900" b="0" i="0" u="none" strike="noStrike" dirty="0">
                          <a:solidFill>
                            <a:schemeClr val="tx1"/>
                          </a:solidFill>
                          <a:effectLst/>
                          <a:latin typeface="+mn-lt"/>
                        </a:rPr>
                        <a:t>$197,079</a:t>
                      </a:r>
                    </a:p>
                    <a:p>
                      <a:pPr algn="ctr" fontAlgn="b"/>
                      <a:endParaRPr lang="en-AU" sz="900" b="1"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B w="3175"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10003"/>
                  </a:ext>
                </a:extLst>
              </a:tr>
              <a:tr h="162971">
                <a:tc>
                  <a:txBody>
                    <a:bodyPr/>
                    <a:lstStyle/>
                    <a:p>
                      <a:pPr algn="ctr" fontAlgn="b"/>
                      <a:endParaRPr lang="en-AU" sz="9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vMerge="1">
                  <a:txBody>
                    <a:bodyPr/>
                    <a:lstStyle/>
                    <a:p>
                      <a:pPr algn="l" fontAlgn="b"/>
                      <a:endParaRPr lang="en-AU" sz="10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algn="l" fontAlgn="b"/>
                      <a:r>
                        <a:rPr lang="en-AU" sz="900" b="0" i="0" u="none" strike="noStrike" kern="1200" dirty="0">
                          <a:solidFill>
                            <a:schemeClr val="tx1"/>
                          </a:solidFill>
                          <a:effectLst/>
                          <a:latin typeface="+mn-lt"/>
                          <a:ea typeface="+mn-ea"/>
                          <a:cs typeface="+mn-cs"/>
                        </a:rPr>
                        <a:t>Travel, Accommodation &amp; Other Expenses(</a:t>
                      </a:r>
                      <a:r>
                        <a:rPr lang="en-AU" sz="900" b="0" i="0" u="none" strike="noStrike" kern="1200" baseline="0" dirty="0">
                          <a:solidFill>
                            <a:schemeClr val="tx1"/>
                          </a:solidFill>
                          <a:effectLst/>
                          <a:latin typeface="+mn-lt"/>
                          <a:ea typeface="+mn-ea"/>
                          <a:cs typeface="+mn-cs"/>
                        </a:rPr>
                        <a:t> AU,NZ, Singapore)</a:t>
                      </a:r>
                      <a:endParaRPr lang="en-AU" sz="900" b="0" i="0" u="none" strike="noStrike" kern="1200" dirty="0">
                        <a:solidFill>
                          <a:schemeClr val="tx1"/>
                        </a:solidFill>
                        <a:effectLst/>
                        <a:latin typeface="+mn-lt"/>
                        <a:ea typeface="+mn-ea"/>
                        <a:cs typeface="+mn-cs"/>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algn="ctr" fontAlgn="b"/>
                      <a:r>
                        <a:rPr lang="en-AU" sz="900" b="0" i="0" u="none" strike="noStrike" dirty="0">
                          <a:solidFill>
                            <a:schemeClr val="tx1"/>
                          </a:solidFill>
                          <a:effectLst/>
                          <a:latin typeface="+mn-lt"/>
                        </a:rPr>
                        <a:t>$7,200</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770407">
                <a:tc>
                  <a:txBody>
                    <a:bodyPr/>
                    <a:lstStyle/>
                    <a:p>
                      <a:pPr algn="ctr" fontAlgn="b"/>
                      <a:r>
                        <a:rPr lang="en-AU" sz="900" b="0" i="0" u="none" strike="noStrike" dirty="0">
                          <a:solidFill>
                            <a:schemeClr val="tx1"/>
                          </a:solidFill>
                          <a:effectLst/>
                          <a:latin typeface="+mn-lt"/>
                        </a:rPr>
                        <a:t>2</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pPr algn="ctr" fontAlgn="b"/>
                      <a:r>
                        <a:rPr lang="en-AU" sz="900" b="0" i="0" u="none" strike="noStrike" dirty="0">
                          <a:solidFill>
                            <a:schemeClr val="tx1"/>
                          </a:solidFill>
                          <a:effectLst/>
                          <a:latin typeface="+mn-lt"/>
                        </a:rPr>
                        <a:t>Licensing</a:t>
                      </a:r>
                      <a:r>
                        <a:rPr lang="en-AU" sz="900" b="0" i="0" u="none" strike="noStrike" baseline="0" dirty="0">
                          <a:solidFill>
                            <a:schemeClr val="tx1"/>
                          </a:solidFill>
                          <a:effectLst/>
                          <a:latin typeface="+mn-lt"/>
                        </a:rPr>
                        <a:t> Costs per annum for Core Financial Modules  </a:t>
                      </a:r>
                    </a:p>
                    <a:p>
                      <a:pPr algn="ctr" fontAlgn="b"/>
                      <a:r>
                        <a:rPr lang="en-AU" sz="800" b="0" i="0" u="none" strike="noStrike" baseline="0" dirty="0">
                          <a:solidFill>
                            <a:schemeClr val="tx1"/>
                          </a:solidFill>
                          <a:effectLst/>
                          <a:latin typeface="+mn-lt"/>
                        </a:rPr>
                        <a:t>(per Annum)</a:t>
                      </a:r>
                      <a:endParaRPr lang="en-AU" sz="8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algn="l" fontAlgn="b"/>
                      <a:r>
                        <a:rPr lang="en-AU" sz="900" b="0" i="0" u="none" strike="noStrike" dirty="0">
                          <a:solidFill>
                            <a:schemeClr val="tx1"/>
                          </a:solidFill>
                          <a:effectLst/>
                          <a:latin typeface="+mn-lt"/>
                        </a:rPr>
                        <a:t>Core Financial Modules Include:</a:t>
                      </a:r>
                    </a:p>
                    <a:p>
                      <a:pPr algn="l" fontAlgn="b"/>
                      <a:r>
                        <a:rPr lang="en-AU" sz="700" b="0" i="0" u="none" strike="noStrike" dirty="0">
                          <a:solidFill>
                            <a:schemeClr val="tx1"/>
                          </a:solidFill>
                          <a:effectLst/>
                          <a:latin typeface="+mn-lt"/>
                        </a:rPr>
                        <a:t>-Financials(10 named users)</a:t>
                      </a:r>
                    </a:p>
                    <a:p>
                      <a:pPr algn="l" fontAlgn="b"/>
                      <a:r>
                        <a:rPr lang="en-AU" sz="700" b="0" i="0" u="none" strike="noStrike" dirty="0">
                          <a:solidFill>
                            <a:schemeClr val="tx1"/>
                          </a:solidFill>
                          <a:effectLst/>
                          <a:latin typeface="+mn-lt"/>
                        </a:rPr>
                        <a:t>-Purchasing(10 named users)</a:t>
                      </a:r>
                    </a:p>
                    <a:p>
                      <a:pPr algn="l" fontAlgn="b"/>
                      <a:r>
                        <a:rPr lang="en-AU" sz="700" b="0" i="0" u="none" strike="noStrike" dirty="0">
                          <a:solidFill>
                            <a:schemeClr val="tx1"/>
                          </a:solidFill>
                          <a:effectLst/>
                          <a:latin typeface="+mn-lt"/>
                        </a:rPr>
                        <a:t>-Project Financials(10 named users)</a:t>
                      </a:r>
                    </a:p>
                    <a:p>
                      <a:pPr algn="l" fontAlgn="b"/>
                      <a:r>
                        <a:rPr lang="en-AU" sz="700" b="0" i="0" u="none" strike="noStrike" dirty="0">
                          <a:solidFill>
                            <a:schemeClr val="tx1"/>
                          </a:solidFill>
                          <a:effectLst/>
                          <a:latin typeface="+mn-lt"/>
                        </a:rPr>
                        <a:t>-Project Contract Billing(10 named users)</a:t>
                      </a:r>
                    </a:p>
                    <a:p>
                      <a:pPr algn="l" fontAlgn="b"/>
                      <a:endParaRPr lang="en-AU" sz="7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algn="ctr" fontAlgn="b"/>
                      <a:r>
                        <a:rPr lang="en-AU" sz="900" b="0" i="0" u="none" strike="noStrike" dirty="0">
                          <a:solidFill>
                            <a:schemeClr val="tx1"/>
                          </a:solidFill>
                          <a:effectLst/>
                          <a:latin typeface="+mn-lt"/>
                        </a:rPr>
                        <a:t>$89,780</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296310">
                <a:tc>
                  <a:txBody>
                    <a:bodyPr/>
                    <a:lstStyle/>
                    <a:p>
                      <a:pPr algn="ctr" fontAlgn="b"/>
                      <a:r>
                        <a:rPr lang="en-AU" sz="900" b="0" i="0" u="none" strike="noStrike" dirty="0">
                          <a:solidFill>
                            <a:schemeClr val="tx1"/>
                          </a:solidFill>
                          <a:effectLst/>
                          <a:latin typeface="+mn-lt"/>
                        </a:rPr>
                        <a:t>3</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pPr algn="ctr" fontAlgn="b"/>
                      <a:r>
                        <a:rPr lang="en-AU" sz="900" u="none" strike="noStrike" dirty="0">
                          <a:effectLst/>
                        </a:rPr>
                        <a:t>Support &amp; Maintenance </a:t>
                      </a:r>
                    </a:p>
                    <a:p>
                      <a:pPr algn="ctr" fontAlgn="b"/>
                      <a:r>
                        <a:rPr lang="en-AU" sz="800" u="none" strike="noStrike" dirty="0">
                          <a:effectLst/>
                        </a:rPr>
                        <a:t>(per Annum)</a:t>
                      </a:r>
                      <a:endParaRPr lang="en-AU" sz="8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marL="0" algn="l" defTabSz="914400" rtl="0" eaLnBrk="1" fontAlgn="b" latinLnBrk="0" hangingPunct="1"/>
                      <a:endParaRPr lang="en-AU" sz="900" b="0" i="0" u="none" strike="noStrike" kern="1200" dirty="0">
                        <a:solidFill>
                          <a:schemeClr val="tx1"/>
                        </a:solidFill>
                        <a:effectLst/>
                        <a:latin typeface="+mn-lt"/>
                        <a:ea typeface="+mn-ea"/>
                        <a:cs typeface="+mn-cs"/>
                      </a:endParaRPr>
                    </a:p>
                  </a:txBody>
                  <a:tcPr marL="6350" marR="6350" marT="6350" marB="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algn="ctr" fontAlgn="b"/>
                      <a:r>
                        <a:rPr lang="en-AU" sz="900" b="0" i="0" u="none" strike="noStrike" dirty="0">
                          <a:solidFill>
                            <a:schemeClr val="tx1"/>
                          </a:solidFill>
                          <a:effectLst/>
                          <a:latin typeface="+mn-lt"/>
                        </a:rPr>
                        <a:t>Based</a:t>
                      </a:r>
                      <a:r>
                        <a:rPr lang="en-AU" sz="900" b="0" i="0" u="none" strike="noStrike" baseline="0" dirty="0">
                          <a:solidFill>
                            <a:schemeClr val="tx1"/>
                          </a:solidFill>
                          <a:effectLst/>
                          <a:latin typeface="+mn-lt"/>
                        </a:rPr>
                        <a:t> on the level of support required by Sector Metrics</a:t>
                      </a:r>
                    </a:p>
                    <a:p>
                      <a:pPr algn="ctr" fontAlgn="b"/>
                      <a:r>
                        <a:rPr lang="en-AU" sz="700" b="0" i="0" u="none" strike="noStrike" baseline="0" dirty="0">
                          <a:solidFill>
                            <a:schemeClr val="tx1"/>
                          </a:solidFill>
                          <a:effectLst/>
                          <a:latin typeface="+mn-lt"/>
                        </a:rPr>
                        <a:t>(Refer assumptions)</a:t>
                      </a:r>
                      <a:endParaRPr lang="en-AU" sz="7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r h="162971">
                <a:tc>
                  <a:txBody>
                    <a:bodyPr/>
                    <a:lstStyle/>
                    <a:p>
                      <a:pPr algn="ctr" fontAlgn="b"/>
                      <a:endParaRPr lang="en-AU" sz="900" b="1"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accent1">
                        <a:lumMod val="20000"/>
                        <a:lumOff val="80000"/>
                      </a:schemeClr>
                    </a:solidFill>
                  </a:tcPr>
                </a:tc>
                <a:tc>
                  <a:txBody>
                    <a:bodyPr/>
                    <a:lstStyle/>
                    <a:p>
                      <a:pPr algn="ctr" fontAlgn="b"/>
                      <a:r>
                        <a:rPr lang="en-AU" sz="1000" b="1" i="0" u="none" strike="noStrike" kern="1200" dirty="0">
                          <a:solidFill>
                            <a:schemeClr val="tx1"/>
                          </a:solidFill>
                          <a:effectLst/>
                          <a:latin typeface="+mn-lt"/>
                          <a:ea typeface="+mn-ea"/>
                          <a:cs typeface="+mn-cs"/>
                        </a:rPr>
                        <a:t>Total Cost</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accent1">
                        <a:lumMod val="20000"/>
                        <a:lumOff val="80000"/>
                      </a:schemeClr>
                    </a:solidFill>
                  </a:tcPr>
                </a:tc>
                <a:tc>
                  <a:txBody>
                    <a:bodyPr/>
                    <a:lstStyle/>
                    <a:p>
                      <a:pPr marL="0" algn="l" defTabSz="914400" rtl="0" eaLnBrk="1" fontAlgn="b" latinLnBrk="0" hangingPunct="1"/>
                      <a:endParaRPr lang="en-AU" sz="1000" b="1" i="0" u="none" strike="noStrike" kern="1200" dirty="0">
                        <a:solidFill>
                          <a:schemeClr val="tx1"/>
                        </a:solidFill>
                        <a:effectLst/>
                        <a:latin typeface="+mn-lt"/>
                        <a:ea typeface="+mn-ea"/>
                        <a:cs typeface="+mn-cs"/>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AU" sz="1000" b="1" i="0" u="none" strike="noStrike" kern="1200" cap="none" spc="0" normalizeH="0" baseline="0" noProof="0" dirty="0">
                          <a:ln>
                            <a:noFill/>
                          </a:ln>
                          <a:solidFill>
                            <a:schemeClr val="tx1"/>
                          </a:solidFill>
                          <a:effectLst/>
                          <a:uLnTx/>
                          <a:uFillTx/>
                          <a:latin typeface="+mn-lt"/>
                          <a:ea typeface="+mn-ea"/>
                          <a:cs typeface="+mn-cs"/>
                        </a:rPr>
                        <a:t>$294,059</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63470114"/>
                  </a:ext>
                </a:extLst>
              </a:tr>
              <a:tr h="177786">
                <a:tc gridSpan="2">
                  <a:txBody>
                    <a:bodyPr/>
                    <a:lstStyle/>
                    <a:p>
                      <a:pPr algn="ctr" fontAlgn="b"/>
                      <a:endParaRPr lang="en-AU" sz="1200" b="1" i="1" u="none" strike="noStrike" dirty="0">
                        <a:ln>
                          <a:solidFill>
                            <a:sysClr val="windowText" lastClr="000000"/>
                          </a:solidFill>
                        </a:ln>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hMerge="1">
                  <a:txBody>
                    <a:bodyPr/>
                    <a:lstStyle/>
                    <a:p>
                      <a:endParaRPr lang="en-AU" dirty="0"/>
                    </a:p>
                  </a:txBody>
                  <a:tcP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algn="ctr" fontAlgn="b"/>
                      <a:r>
                        <a:rPr lang="en-AU" sz="1000" b="0" i="0" u="none" strike="noStrike" dirty="0">
                          <a:ln>
                            <a:solidFill>
                              <a:sysClr val="windowText" lastClr="000000"/>
                            </a:solidFill>
                          </a:ln>
                          <a:solidFill>
                            <a:schemeClr val="tx1"/>
                          </a:solidFill>
                          <a:effectLst/>
                          <a:latin typeface="+mn-lt"/>
                        </a:rPr>
                        <a:t>Phase 2</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algn="ctr" fontAlgn="b"/>
                      <a:r>
                        <a:rPr lang="en-AU" sz="1000" b="0" i="0" u="none" strike="noStrike" kern="1200" dirty="0">
                          <a:ln>
                            <a:solidFill>
                              <a:sysClr val="windowText" lastClr="000000"/>
                            </a:solidFill>
                          </a:ln>
                          <a:solidFill>
                            <a:schemeClr val="tx1"/>
                          </a:solidFill>
                          <a:effectLst/>
                          <a:latin typeface="+mn-lt"/>
                          <a:ea typeface="+mn-ea"/>
                          <a:cs typeface="+mn-cs"/>
                        </a:rPr>
                        <a:t>Cost</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2415285481"/>
                  </a:ext>
                </a:extLst>
              </a:tr>
              <a:tr h="148155">
                <a:tc>
                  <a:txBody>
                    <a:bodyPr/>
                    <a:lstStyle/>
                    <a:p>
                      <a:pPr algn="ctr" fontAlgn="b"/>
                      <a:r>
                        <a:rPr lang="en-AU" sz="900" b="0" i="0" u="none" strike="noStrike" kern="1200" baseline="0" dirty="0">
                          <a:solidFill>
                            <a:schemeClr val="tx1"/>
                          </a:solidFill>
                          <a:effectLst/>
                          <a:latin typeface="+mn-lt"/>
                          <a:ea typeface="+mn-ea"/>
                          <a:cs typeface="+mn-cs"/>
                        </a:rPr>
                        <a:t>1</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algn="ctr" fontAlgn="b"/>
                      <a:r>
                        <a:rPr lang="en-AU" sz="900" b="0" i="0" u="none" strike="noStrike" kern="1200" baseline="0" dirty="0">
                          <a:solidFill>
                            <a:schemeClr val="tx1"/>
                          </a:solidFill>
                          <a:effectLst/>
                          <a:latin typeface="+mn-lt"/>
                          <a:ea typeface="+mn-ea"/>
                          <a:cs typeface="+mn-cs"/>
                        </a:rPr>
                        <a:t>Implementation </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marL="0" algn="l" defTabSz="914400" rtl="0" eaLnBrk="1" fontAlgn="b" latinLnBrk="0" hangingPunct="1"/>
                      <a:r>
                        <a:rPr lang="en-AU" sz="900" b="0" i="0" u="none" strike="noStrike" kern="1200" baseline="0" dirty="0">
                          <a:solidFill>
                            <a:schemeClr val="tx1"/>
                          </a:solidFill>
                          <a:effectLst/>
                          <a:latin typeface="+mn-lt"/>
                          <a:ea typeface="+mn-ea"/>
                          <a:cs typeface="+mn-cs"/>
                        </a:rPr>
                        <a:t>Salesforce integration </a:t>
                      </a:r>
                      <a:r>
                        <a:rPr lang="en-AU" sz="700" b="0" i="0" u="none" strike="noStrike" kern="1200" baseline="0" dirty="0">
                          <a:solidFill>
                            <a:schemeClr val="tx1"/>
                          </a:solidFill>
                          <a:effectLst/>
                          <a:latin typeface="+mn-lt"/>
                          <a:ea typeface="+mn-ea"/>
                          <a:cs typeface="+mn-cs"/>
                        </a:rPr>
                        <a:t>(Offshore Implementation)</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AU" sz="900" b="0" i="0" u="none" strike="noStrike" kern="1200" baseline="0" dirty="0">
                          <a:solidFill>
                            <a:schemeClr val="tx1"/>
                          </a:solidFill>
                          <a:effectLst/>
                          <a:latin typeface="+mn-lt"/>
                          <a:ea typeface="+mn-ea"/>
                          <a:cs typeface="+mn-cs"/>
                        </a:rPr>
                        <a:t>$27,000</a:t>
                      </a:r>
                      <a:endParaRPr lang="en-AU" sz="900" b="0" i="0" u="none" strike="noStrike" kern="1200" baseline="0" noProof="0" dirty="0">
                        <a:solidFill>
                          <a:schemeClr val="tx1"/>
                        </a:solidFill>
                        <a:effectLst/>
                        <a:latin typeface="+mn-lt"/>
                        <a:ea typeface="+mn-ea"/>
                        <a:cs typeface="+mn-cs"/>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226383050"/>
                  </a:ext>
                </a:extLst>
              </a:tr>
              <a:tr h="148155">
                <a:tc>
                  <a:txBody>
                    <a:bodyPr/>
                    <a:lstStyle/>
                    <a:p>
                      <a:pPr algn="ctr" fontAlgn="b"/>
                      <a:r>
                        <a:rPr lang="en-AU" sz="900" b="0" i="0" u="none" strike="noStrike" kern="1200" baseline="0" dirty="0">
                          <a:solidFill>
                            <a:schemeClr val="tx1"/>
                          </a:solidFill>
                          <a:effectLst/>
                          <a:latin typeface="+mn-lt"/>
                          <a:ea typeface="+mn-ea"/>
                          <a:cs typeface="+mn-cs"/>
                        </a:rPr>
                        <a:t>2</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algn="ctr" fontAlgn="b"/>
                      <a:r>
                        <a:rPr lang="en-AU" sz="900" b="0" i="0" u="none" strike="noStrike" kern="1200" baseline="0" dirty="0">
                          <a:solidFill>
                            <a:schemeClr val="tx1"/>
                          </a:solidFill>
                          <a:effectLst/>
                          <a:latin typeface="+mn-lt"/>
                          <a:ea typeface="+mn-ea"/>
                          <a:cs typeface="+mn-cs"/>
                        </a:rPr>
                        <a:t>Payroll</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marL="0" algn="l" defTabSz="914400" rtl="0" eaLnBrk="1" fontAlgn="b" latinLnBrk="0" hangingPunct="1"/>
                      <a:r>
                        <a:rPr lang="en-AU" sz="900" b="0" i="0" u="none" strike="noStrike" kern="1200" baseline="0" dirty="0">
                          <a:solidFill>
                            <a:schemeClr val="tx1"/>
                          </a:solidFill>
                          <a:effectLst/>
                          <a:latin typeface="+mn-lt"/>
                          <a:ea typeface="+mn-ea"/>
                          <a:cs typeface="+mn-cs"/>
                        </a:rPr>
                        <a:t>Do not offer Payroll Services</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AU" sz="900" b="0" i="0" u="none" strike="noStrike" kern="1200" baseline="0" noProof="0" dirty="0">
                          <a:solidFill>
                            <a:schemeClr val="tx1"/>
                          </a:solidFill>
                          <a:effectLst/>
                          <a:latin typeface="+mn-lt"/>
                          <a:ea typeface="+mn-ea"/>
                          <a:cs typeface="+mn-cs"/>
                        </a:rPr>
                        <a:t>Nil</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2248232378"/>
                  </a:ext>
                </a:extLst>
              </a:tr>
              <a:tr h="148155">
                <a:tc>
                  <a:txBody>
                    <a:bodyPr/>
                    <a:lstStyle/>
                    <a:p>
                      <a:pPr algn="ctr" fontAlgn="b"/>
                      <a:r>
                        <a:rPr lang="en-AU" sz="900" b="0" i="0" u="none" strike="noStrike" kern="1200" baseline="0" dirty="0">
                          <a:solidFill>
                            <a:schemeClr val="tx1"/>
                          </a:solidFill>
                          <a:effectLst/>
                          <a:latin typeface="+mn-lt"/>
                          <a:ea typeface="+mn-ea"/>
                          <a:cs typeface="+mn-cs"/>
                        </a:rPr>
                        <a:t>3</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algn="ctr" fontAlgn="b"/>
                      <a:r>
                        <a:rPr lang="en-AU" sz="900" b="0" i="0" u="none" strike="noStrike" kern="1200" baseline="0" dirty="0">
                          <a:solidFill>
                            <a:schemeClr val="tx1"/>
                          </a:solidFill>
                          <a:effectLst/>
                          <a:latin typeface="+mn-lt"/>
                          <a:ea typeface="+mn-ea"/>
                          <a:cs typeface="+mn-cs"/>
                        </a:rPr>
                        <a:t>Expenses</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marL="0" algn="l" defTabSz="914400" rtl="0" eaLnBrk="1" fontAlgn="b" latinLnBrk="0" hangingPunct="1"/>
                      <a:r>
                        <a:rPr lang="en-AU" sz="900" b="0" i="0" u="none" strike="noStrike" kern="1200" baseline="0" dirty="0">
                          <a:solidFill>
                            <a:schemeClr val="tx1"/>
                          </a:solidFill>
                          <a:effectLst/>
                          <a:latin typeface="+mn-lt"/>
                          <a:ea typeface="+mn-ea"/>
                          <a:cs typeface="+mn-cs"/>
                        </a:rPr>
                        <a:t>1000 Expense Report per Month</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AU" sz="900" b="0" i="0" u="none" strike="noStrike" kern="1200" baseline="0" noProof="0" dirty="0">
                          <a:solidFill>
                            <a:schemeClr val="tx1"/>
                          </a:solidFill>
                          <a:effectLst/>
                          <a:latin typeface="+mn-lt"/>
                          <a:ea typeface="+mn-ea"/>
                          <a:cs typeface="+mn-cs"/>
                        </a:rPr>
                        <a:t>$3,831</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3487099441"/>
                  </a:ext>
                </a:extLst>
              </a:tr>
              <a:tr h="148155">
                <a:tc>
                  <a:txBody>
                    <a:bodyPr/>
                    <a:lstStyle/>
                    <a:p>
                      <a:pPr algn="ctr" fontAlgn="b"/>
                      <a:r>
                        <a:rPr lang="en-AU" sz="900" b="0" i="0" u="none" strike="noStrike" dirty="0">
                          <a:solidFill>
                            <a:schemeClr val="tx1"/>
                          </a:solidFill>
                          <a:effectLst/>
                          <a:latin typeface="+mn-lt"/>
                        </a:rPr>
                        <a:t>4</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algn="ctr" fontAlgn="b"/>
                      <a:r>
                        <a:rPr lang="en-AU" sz="900" b="0" i="0" u="none" strike="noStrike" kern="1200" baseline="0" dirty="0">
                          <a:solidFill>
                            <a:schemeClr val="tx1"/>
                          </a:solidFill>
                          <a:effectLst/>
                          <a:latin typeface="+mn-lt"/>
                          <a:ea typeface="+mn-ea"/>
                          <a:cs typeface="+mn-cs"/>
                        </a:rPr>
                        <a:t>Planning and Budgeting</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marL="0" algn="l" defTabSz="914400" rtl="0" eaLnBrk="1" fontAlgn="b" latinLnBrk="0" hangingPunct="1"/>
                      <a:r>
                        <a:rPr lang="en-AU" sz="900" b="0" i="0" u="none" strike="noStrike" kern="1200" baseline="0" dirty="0">
                          <a:solidFill>
                            <a:schemeClr val="tx1"/>
                          </a:solidFill>
                          <a:effectLst/>
                          <a:latin typeface="+mn-lt"/>
                          <a:ea typeface="+mn-ea"/>
                          <a:cs typeface="+mn-cs"/>
                        </a:rPr>
                        <a:t>Do not recommend P&amp;B module for Sector Metrics at this stage</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AU" sz="900" b="0" i="0" u="none" strike="noStrike" kern="1200" baseline="0" dirty="0">
                          <a:solidFill>
                            <a:schemeClr val="tx1"/>
                          </a:solidFill>
                          <a:effectLst/>
                          <a:latin typeface="+mn-lt"/>
                          <a:ea typeface="+mn-ea"/>
                          <a:cs typeface="+mn-cs"/>
                        </a:rPr>
                        <a:t>Nil</a:t>
                      </a:r>
                      <a:endParaRPr lang="en-AU" sz="900" b="0" i="0" u="none" strike="noStrike" kern="1200" baseline="0" noProof="0" dirty="0">
                        <a:solidFill>
                          <a:schemeClr val="tx1"/>
                        </a:solidFill>
                        <a:effectLst/>
                        <a:latin typeface="+mn-lt"/>
                        <a:ea typeface="+mn-ea"/>
                        <a:cs typeface="+mn-cs"/>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477527715"/>
                  </a:ext>
                </a:extLst>
              </a:tr>
              <a:tr h="249716">
                <a:tc>
                  <a:txBody>
                    <a:bodyPr/>
                    <a:lstStyle/>
                    <a:p>
                      <a:pPr algn="ctr" fontAlgn="b"/>
                      <a:endParaRPr lang="en-AU" sz="900" b="1"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accent1">
                        <a:lumMod val="20000"/>
                        <a:lumOff val="80000"/>
                      </a:schemeClr>
                    </a:solidFill>
                  </a:tcPr>
                </a:tc>
                <a:tc>
                  <a:txBody>
                    <a:bodyPr/>
                    <a:lstStyle/>
                    <a:p>
                      <a:pPr algn="ctr" fontAlgn="b"/>
                      <a:r>
                        <a:rPr lang="en-AU" sz="1000" b="1" i="0" u="none" strike="noStrike" kern="1200" dirty="0">
                          <a:solidFill>
                            <a:schemeClr val="tx1"/>
                          </a:solidFill>
                          <a:effectLst/>
                          <a:latin typeface="+mn-lt"/>
                          <a:ea typeface="+mn-ea"/>
                          <a:cs typeface="+mn-cs"/>
                        </a:rPr>
                        <a:t>Total Cost</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accent1">
                        <a:lumMod val="20000"/>
                        <a:lumOff val="80000"/>
                      </a:schemeClr>
                    </a:solidFill>
                  </a:tcPr>
                </a:tc>
                <a:tc>
                  <a:txBody>
                    <a:bodyPr/>
                    <a:lstStyle/>
                    <a:p>
                      <a:pPr algn="l" fontAlgn="ctr"/>
                      <a:endParaRPr lang="en-AU" sz="1000" b="1" i="1" u="none" strike="noStrike" dirty="0">
                        <a:effectLst/>
                        <a:latin typeface="Arial" panose="020B0604020202020204" pitchFamily="34" charset="0"/>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AU" sz="1000" b="1" i="0" u="none" strike="noStrike" kern="1200" baseline="0" dirty="0">
                          <a:solidFill>
                            <a:schemeClr val="tx1"/>
                          </a:solidFill>
                          <a:effectLst/>
                          <a:latin typeface="+mn-lt"/>
                          <a:ea typeface="+mn-ea"/>
                          <a:cs typeface="+mn-cs"/>
                        </a:rPr>
                        <a:t>$30,831.00</a:t>
                      </a:r>
                      <a:endParaRPr lang="en-AU" sz="1000" b="1" i="0" u="none" strike="noStrike" kern="1200" baseline="0" noProof="0" dirty="0">
                        <a:solidFill>
                          <a:schemeClr val="tx1"/>
                        </a:solidFill>
                        <a:effectLst/>
                        <a:latin typeface="+mn-lt"/>
                        <a:ea typeface="+mn-ea"/>
                        <a:cs typeface="+mn-cs"/>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3803707019"/>
                  </a:ext>
                </a:extLst>
              </a:tr>
            </a:tbl>
          </a:graphicData>
        </a:graphic>
      </p:graphicFrame>
      <p:sp>
        <p:nvSpPr>
          <p:cNvPr id="3" name="Rectangle 1"/>
          <p:cNvSpPr>
            <a:spLocks noChangeArrowheads="1"/>
          </p:cNvSpPr>
          <p:nvPr/>
        </p:nvSpPr>
        <p:spPr bwMode="auto">
          <a:xfrm>
            <a:off x="1524001" y="136267"/>
            <a:ext cx="211917"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eaLnBrk="0" fontAlgn="base" hangingPunct="0">
              <a:spcBef>
                <a:spcPct val="0"/>
              </a:spcBef>
              <a:spcAft>
                <a:spcPct val="0"/>
              </a:spcAft>
            </a:pPr>
            <a:r>
              <a:rPr lang="en-AU" altLang="en-US" sz="600" dirty="0"/>
              <a:t> </a:t>
            </a:r>
            <a:endParaRPr lang="en-AU" altLang="en-US" dirty="0">
              <a:latin typeface="Arial" panose="020B0604020202020204" pitchFamily="34" charset="0"/>
            </a:endParaRPr>
          </a:p>
        </p:txBody>
      </p:sp>
      <p:sp>
        <p:nvSpPr>
          <p:cNvPr id="17" name="Text Placeholder 24"/>
          <p:cNvSpPr txBox="1">
            <a:spLocks/>
          </p:cNvSpPr>
          <p:nvPr/>
        </p:nvSpPr>
        <p:spPr>
          <a:xfrm>
            <a:off x="1956708" y="5221246"/>
            <a:ext cx="8547327" cy="1163225"/>
          </a:xfrm>
          <a:prstGeom prst="rect">
            <a:avLst/>
          </a:prstGeom>
        </p:spPr>
        <p:txBody>
          <a:bodyPr vert="horz" lIns="0" tIns="0" rIns="0" bIns="0" rtlCol="0">
            <a:noAutofit/>
          </a:bodyPr>
          <a:lstStyle>
            <a:lvl1pPr marL="0" indent="0" algn="l" defTabSz="914400" rtl="0" eaLnBrk="1" latinLnBrk="0" hangingPunct="1">
              <a:spcBef>
                <a:spcPts val="0"/>
              </a:spcBef>
              <a:spcAft>
                <a:spcPts val="1000"/>
              </a:spcAft>
              <a:buSzPct val="100000"/>
              <a:buFont typeface="Arial" panose="020B0604020202020204" pitchFamily="34" charset="0"/>
              <a:buNone/>
              <a:defRPr sz="2000" b="0" kern="1200">
                <a:solidFill>
                  <a:srgbClr val="575757"/>
                </a:solidFill>
                <a:latin typeface="+mn-lt"/>
                <a:ea typeface="+mn-ea"/>
                <a:cs typeface="+mn-cs"/>
              </a:defRPr>
            </a:lvl1pPr>
            <a:lvl2pPr marL="0" indent="0" algn="l" defTabSz="914400" rtl="0" eaLnBrk="1" latinLnBrk="0" hangingPunct="1">
              <a:spcBef>
                <a:spcPts val="0"/>
              </a:spcBef>
              <a:spcAft>
                <a:spcPts val="1000"/>
              </a:spcAft>
              <a:buClrTx/>
              <a:buSzPct val="100000"/>
              <a:buFont typeface="Arial"/>
              <a:buNone/>
              <a:defRPr lang="en-US" sz="1200" b="1" kern="1200" dirty="0" smtClean="0">
                <a:solidFill>
                  <a:schemeClr val="tx1"/>
                </a:solidFill>
                <a:latin typeface="+mn-lt"/>
                <a:ea typeface="+mn-ea"/>
                <a:cs typeface="+mn-cs"/>
              </a:defRPr>
            </a:lvl2pPr>
            <a:lvl3pPr marL="176400" indent="-176400" algn="l" defTabSz="914400" rtl="0" eaLnBrk="1" latinLnBrk="0" hangingPunct="1">
              <a:spcBef>
                <a:spcPts val="0"/>
              </a:spcBef>
              <a:spcAft>
                <a:spcPts val="1000"/>
              </a:spcAft>
              <a:buClrTx/>
              <a:buSzPct val="100000"/>
              <a:buFont typeface="Arial" panose="020B0604020202020204" pitchFamily="34" charset="0"/>
              <a:buChar char="•"/>
              <a:defRPr lang="en-US" sz="1200" kern="1200" dirty="0" smtClean="0">
                <a:solidFill>
                  <a:schemeClr val="tx1"/>
                </a:solidFill>
                <a:latin typeface="+mn-lt"/>
                <a:ea typeface="+mn-ea"/>
                <a:cs typeface="+mn-cs"/>
              </a:defRPr>
            </a:lvl3pPr>
            <a:lvl4pPr marL="356400" indent="-176400" algn="l" defTabSz="914400" rtl="0" eaLnBrk="1" latinLnBrk="0" hangingPunct="1">
              <a:spcBef>
                <a:spcPts val="0"/>
              </a:spcBef>
              <a:spcAft>
                <a:spcPts val="1000"/>
              </a:spcAft>
              <a:buClrTx/>
              <a:buSzPct val="100000"/>
              <a:buFont typeface="Verdana" panose="020B0604030504040204" pitchFamily="34" charset="0"/>
              <a:buChar char="−"/>
              <a:defRPr lang="en-US" sz="1200" kern="1200" baseline="0" dirty="0" smtClean="0">
                <a:solidFill>
                  <a:schemeClr val="tx1"/>
                </a:solidFill>
                <a:latin typeface="+mn-lt"/>
                <a:ea typeface="+mn-ea"/>
                <a:cs typeface="+mn-cs"/>
              </a:defRPr>
            </a:lvl4pPr>
            <a:lvl5pPr marL="532800" indent="-176400" algn="l" defTabSz="798513" rtl="0" eaLnBrk="1" latinLnBrk="0" hangingPunct="1">
              <a:spcBef>
                <a:spcPts val="0"/>
              </a:spcBef>
              <a:spcAft>
                <a:spcPts val="1000"/>
              </a:spcAft>
              <a:buClrTx/>
              <a:buSzPct val="100000"/>
              <a:buFont typeface="Verdana" panose="020B0604030504040204" pitchFamily="34" charset="0"/>
              <a:buChar char="−"/>
              <a:tabLst/>
              <a:defRPr lang="en-US" sz="1200" kern="1200" baseline="0" dirty="0" smtClean="0">
                <a:solidFill>
                  <a:schemeClr val="tx1"/>
                </a:solidFill>
                <a:latin typeface="+mn-lt"/>
                <a:ea typeface="+mn-ea"/>
                <a:cs typeface="+mn-cs"/>
              </a:defRPr>
            </a:lvl5pPr>
            <a:lvl6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532800" indent="-17640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a:lstStyle>
          <a:p>
            <a:r>
              <a:rPr lang="en-AU" sz="800" dirty="0"/>
              <a:t>Phase 1 – Implementation of the Finance Accounting System alone</a:t>
            </a:r>
          </a:p>
          <a:p>
            <a:r>
              <a:rPr lang="en-AU" sz="800" dirty="0"/>
              <a:t>Phase 2 – Integration of the new accounting system with FinancialForce and other add on functions such as Payroll, Expense Management System etc. </a:t>
            </a:r>
          </a:p>
          <a:p>
            <a:r>
              <a:rPr lang="en-AU" sz="800" dirty="0"/>
              <a:t>Microsoft have also shared their pricing details for a second option that excludes Project Financials and Project Contract Billing. Sector Metrics have confirmed that Project billing and financials is an essential requirement and hence the pricing for this option has been excluded from evaluation</a:t>
            </a:r>
          </a:p>
          <a:p>
            <a:endParaRPr lang="en-AU" sz="1400" dirty="0"/>
          </a:p>
        </p:txBody>
      </p:sp>
      <p:pic>
        <p:nvPicPr>
          <p:cNvPr id="9" name="Picture 8" descr="https://upload.wikimedia.org/wikipedia/commons/thumb/9/96/Microsoft_logo_%282012%29.svg/1280px-Microsoft_logo_%282012%29.svg.png">
            <a:extLst>
              <a:ext uri="{FF2B5EF4-FFF2-40B4-BE49-F238E27FC236}">
                <a16:creationId xmlns:a16="http://schemas.microsoft.com/office/drawing/2014/main" id="{C8B406F6-C52B-4878-8FB8-E806F7FF344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71885" y="1157787"/>
            <a:ext cx="862493" cy="1839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24506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solidFill>
                  <a:schemeClr val="accent1">
                    <a:lumMod val="75000"/>
                  </a:schemeClr>
                </a:solidFill>
              </a:rPr>
              <a:t>Pricing Assumptions</a:t>
            </a:r>
          </a:p>
        </p:txBody>
      </p:sp>
      <p:graphicFrame>
        <p:nvGraphicFramePr>
          <p:cNvPr id="18" name="Table 17"/>
          <p:cNvGraphicFramePr>
            <a:graphicFrameLocks noGrp="1"/>
          </p:cNvGraphicFramePr>
          <p:nvPr>
            <p:extLst>
              <p:ext uri="{D42A27DB-BD31-4B8C-83A1-F6EECF244321}">
                <p14:modId xmlns:p14="http://schemas.microsoft.com/office/powerpoint/2010/main" val="262068909"/>
              </p:ext>
            </p:extLst>
          </p:nvPr>
        </p:nvGraphicFramePr>
        <p:xfrm>
          <a:off x="1821683" y="651600"/>
          <a:ext cx="8073802" cy="6071807"/>
        </p:xfrm>
        <a:graphic>
          <a:graphicData uri="http://schemas.openxmlformats.org/drawingml/2006/table">
            <a:tbl>
              <a:tblPr firstRow="1" bandRow="1">
                <a:tableStyleId>{073A0DAA-6AF3-43AB-8588-CEC1D06C72B9}</a:tableStyleId>
              </a:tblPr>
              <a:tblGrid>
                <a:gridCol w="1443298">
                  <a:extLst>
                    <a:ext uri="{9D8B030D-6E8A-4147-A177-3AD203B41FA5}">
                      <a16:colId xmlns:a16="http://schemas.microsoft.com/office/drawing/2014/main" val="20000"/>
                    </a:ext>
                  </a:extLst>
                </a:gridCol>
                <a:gridCol w="6630504">
                  <a:extLst>
                    <a:ext uri="{9D8B030D-6E8A-4147-A177-3AD203B41FA5}">
                      <a16:colId xmlns:a16="http://schemas.microsoft.com/office/drawing/2014/main" val="20002"/>
                    </a:ext>
                  </a:extLst>
                </a:gridCol>
              </a:tblGrid>
              <a:tr h="219725">
                <a:tc>
                  <a:txBody>
                    <a:bodyPr/>
                    <a:lstStyle/>
                    <a:p>
                      <a:pPr algn="ctr"/>
                      <a:r>
                        <a:rPr lang="en-AU" sz="900" dirty="0">
                          <a:solidFill>
                            <a:schemeClr val="tx1"/>
                          </a:solidFill>
                          <a:latin typeface="Open Sans" panose="020B0606030504020204" pitchFamily="34" charset="0"/>
                          <a:ea typeface="Open Sans" panose="020B0606030504020204" pitchFamily="34" charset="0"/>
                          <a:cs typeface="Open Sans" panose="020B0606030504020204" pitchFamily="34" charset="0"/>
                        </a:rPr>
                        <a:t>Provider</a:t>
                      </a:r>
                    </a:p>
                  </a:txBody>
                  <a:tcPr marL="45720" marR="45720" anchor="ctr">
                    <a:lnB w="12700" cap="flat" cmpd="sng" algn="ctr">
                      <a:solidFill>
                        <a:schemeClr val="tx1"/>
                      </a:solidFill>
                      <a:prstDash val="solid"/>
                      <a:round/>
                      <a:headEnd type="none" w="med" len="med"/>
                      <a:tailEnd type="none" w="med" len="med"/>
                    </a:lnB>
                    <a:solidFill>
                      <a:schemeClr val="bg1"/>
                    </a:solidFill>
                  </a:tcPr>
                </a:tc>
                <a:tc>
                  <a:txBody>
                    <a:bodyPr/>
                    <a:lstStyle/>
                    <a:p>
                      <a:pPr algn="ctr"/>
                      <a:r>
                        <a:rPr lang="en-AU" sz="900" dirty="0">
                          <a:solidFill>
                            <a:schemeClr val="tx1"/>
                          </a:solidFill>
                          <a:latin typeface="Open Sans" panose="020B0606030504020204" pitchFamily="34" charset="0"/>
                          <a:ea typeface="Open Sans" panose="020B0606030504020204" pitchFamily="34" charset="0"/>
                          <a:cs typeface="Open Sans" panose="020B0606030504020204" pitchFamily="34" charset="0"/>
                        </a:rPr>
                        <a:t>Assumptions</a:t>
                      </a:r>
                    </a:p>
                  </a:txBody>
                  <a:tcPr marL="45720" marR="45720" anchor="ctr">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2942544">
                <a:tc>
                  <a:txBody>
                    <a:bodyPr/>
                    <a:lstStyle/>
                    <a:p>
                      <a:pPr algn="ctr"/>
                      <a:endParaRPr lang="en-AU" sz="900" b="1" dirty="0">
                        <a:solidFill>
                          <a:schemeClr val="tx2"/>
                        </a:solidFill>
                        <a:latin typeface="Open Sans" panose="020B0606030504020204" pitchFamily="34" charset="0"/>
                        <a:ea typeface="Open Sans" panose="020B0606030504020204" pitchFamily="34" charset="0"/>
                        <a:cs typeface="Open Sans" panose="020B0606030504020204" pitchFamily="34" charset="0"/>
                      </a:endParaRPr>
                    </a:p>
                  </a:txBody>
                  <a:tcPr marL="45720" marR="4572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GB" sz="800" kern="1200" noProof="0" dirty="0">
                          <a:solidFill>
                            <a:prstClr val="black"/>
                          </a:solidFill>
                          <a:latin typeface="Open Sans" panose="020B0606030504020204" pitchFamily="34" charset="0"/>
                          <a:ea typeface="Open Sans" panose="020B0606030504020204" pitchFamily="34" charset="0"/>
                          <a:cs typeface="Open Sans" panose="020B0606030504020204" pitchFamily="34" charset="0"/>
                        </a:rPr>
                        <a:t>Microsoft</a:t>
                      </a:r>
                      <a:r>
                        <a:rPr lang="en-GB" sz="800" kern="1200" baseline="0" noProof="0" dirty="0">
                          <a:solidFill>
                            <a:prstClr val="black"/>
                          </a:solidFill>
                          <a:latin typeface="Open Sans" panose="020B0606030504020204" pitchFamily="34" charset="0"/>
                          <a:ea typeface="Open Sans" panose="020B0606030504020204" pitchFamily="34" charset="0"/>
                          <a:cs typeface="Open Sans" panose="020B0606030504020204" pitchFamily="34" charset="0"/>
                        </a:rPr>
                        <a:t> has an open market system where the client can choose to license from either the vendor or directly from Microsoft. The pricing shared as a response to the RFP was via Evosys</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GB" sz="800" kern="1200" baseline="0" noProof="0" dirty="0">
                          <a:solidFill>
                            <a:prstClr val="black"/>
                          </a:solidFill>
                          <a:latin typeface="Open Sans" panose="020B0606030504020204" pitchFamily="34" charset="0"/>
                          <a:ea typeface="Open Sans" panose="020B0606030504020204" pitchFamily="34" charset="0"/>
                          <a:cs typeface="Open Sans" panose="020B0606030504020204" pitchFamily="34" charset="0"/>
                        </a:rPr>
                        <a:t>The Core Financials pricing includes Financials + Purchasing</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GB" sz="800" kern="1200" baseline="0" noProof="0" dirty="0">
                          <a:solidFill>
                            <a:prstClr val="black"/>
                          </a:solidFill>
                          <a:latin typeface="Open Sans" panose="020B0606030504020204" pitchFamily="34" charset="0"/>
                          <a:ea typeface="Open Sans" panose="020B0606030504020204" pitchFamily="34" charset="0"/>
                          <a:cs typeface="Open Sans" panose="020B0606030504020204" pitchFamily="34" charset="0"/>
                        </a:rPr>
                        <a:t>Expense Management - </a:t>
                      </a:r>
                      <a:r>
                        <a:rPr lang="en-AU" sz="800" kern="1200" baseline="0" dirty="0">
                          <a:solidFill>
                            <a:prstClr val="black"/>
                          </a:solidFill>
                          <a:latin typeface="Open Sans" panose="020B0606030504020204" pitchFamily="34" charset="0"/>
                          <a:ea typeface="Open Sans" panose="020B0606030504020204" pitchFamily="34" charset="0"/>
                          <a:cs typeface="Open Sans" panose="020B0606030504020204" pitchFamily="34" charset="0"/>
                        </a:rPr>
                        <a:t>This module is not licensed by users but by # of expense reports per month. This is the annual cost for up 1,000 expense reports per month</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baseline="0" dirty="0">
                          <a:solidFill>
                            <a:prstClr val="black"/>
                          </a:solidFill>
                          <a:latin typeface="Open Sans" panose="020B0606030504020204" pitchFamily="34" charset="0"/>
                          <a:ea typeface="Open Sans" panose="020B0606030504020204" pitchFamily="34" charset="0"/>
                          <a:cs typeface="Open Sans" panose="020B0606030504020204" pitchFamily="34" charset="0"/>
                        </a:rPr>
                        <a:t>Payroll. No cost because Payroll Journal Upload is a standard feature with </a:t>
                      </a:r>
                      <a:r>
                        <a:rPr lang="en-AU" sz="800" kern="1200" baseline="0">
                          <a:solidFill>
                            <a:prstClr val="black"/>
                          </a:solidFill>
                          <a:latin typeface="Open Sans" panose="020B0606030504020204" pitchFamily="34" charset="0"/>
                          <a:ea typeface="Open Sans" panose="020B0606030504020204" pitchFamily="34" charset="0"/>
                          <a:cs typeface="Open Sans" panose="020B0606030504020204" pitchFamily="34" charset="0"/>
                        </a:rPr>
                        <a:t>Microsoft Azure ERP </a:t>
                      </a:r>
                      <a:r>
                        <a:rPr lang="en-AU" sz="800" kern="1200" baseline="0" dirty="0">
                          <a:solidFill>
                            <a:prstClr val="black"/>
                          </a:solidFill>
                          <a:latin typeface="Open Sans" panose="020B0606030504020204" pitchFamily="34" charset="0"/>
                          <a:ea typeface="Open Sans" panose="020B0606030504020204" pitchFamily="34" charset="0"/>
                          <a:cs typeface="Open Sans" panose="020B0606030504020204" pitchFamily="34" charset="0"/>
                        </a:rPr>
                        <a:t>Cloud.</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baseline="0" noProof="0" dirty="0">
                          <a:solidFill>
                            <a:prstClr val="black"/>
                          </a:solidFill>
                          <a:latin typeface="Open Sans" panose="020B0606030504020204" pitchFamily="34" charset="0"/>
                          <a:ea typeface="Open Sans" panose="020B0606030504020204" pitchFamily="34" charset="0"/>
                          <a:cs typeface="Open Sans" panose="020B0606030504020204" pitchFamily="34" charset="0"/>
                        </a:rPr>
                        <a:t>Bank Statement upload to Financials &amp; Payroll Journal upload to General Ledger are not considered as integrations. These uploads can be performed using standard, OOTB File Based Loaders hence no additional cost.</a:t>
                      </a:r>
                      <a:endParaRPr lang="en-GB" sz="800" kern="1200" baseline="0" noProof="0" dirty="0">
                        <a:solidFill>
                          <a:prstClr val="black"/>
                        </a:solidFill>
                        <a:latin typeface="Open Sans" panose="020B0606030504020204" pitchFamily="34" charset="0"/>
                        <a:ea typeface="Open Sans" panose="020B0606030504020204" pitchFamily="34" charset="0"/>
                        <a:cs typeface="Open Sans" panose="020B0606030504020204" pitchFamily="34" charset="0"/>
                      </a:endParaRP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baseline="0" dirty="0">
                          <a:solidFill>
                            <a:prstClr val="black"/>
                          </a:solidFill>
                          <a:latin typeface="Open Sans" panose="020B0606030504020204" pitchFamily="34" charset="0"/>
                          <a:ea typeface="Open Sans" panose="020B0606030504020204" pitchFamily="34" charset="0"/>
                          <a:cs typeface="Open Sans" panose="020B0606030504020204" pitchFamily="34" charset="0"/>
                        </a:rPr>
                        <a:t>Maintenance &amp; support for the Software from Microsoft is included in the SaaS subscription fee.</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baseline="0" dirty="0">
                          <a:solidFill>
                            <a:prstClr val="black"/>
                          </a:solidFill>
                          <a:latin typeface="Open Sans" panose="020B0606030504020204" pitchFamily="34" charset="0"/>
                          <a:ea typeface="Open Sans" panose="020B0606030504020204" pitchFamily="34" charset="0"/>
                          <a:cs typeface="Open Sans" panose="020B0606030504020204" pitchFamily="34" charset="0"/>
                        </a:rPr>
                        <a:t>In addition to the Oracle support, Evosys offers a comprehensive set of optional post-Go Live Support plans (see </a:t>
                      </a:r>
                      <a:r>
                        <a:rPr lang="en-AU" sz="800" kern="1200" baseline="0" dirty="0">
                          <a:solidFill>
                            <a:prstClr val="black"/>
                          </a:solidFill>
                          <a:latin typeface="Open Sans" panose="020B0606030504020204" pitchFamily="34" charset="0"/>
                          <a:ea typeface="Open Sans" panose="020B0606030504020204" pitchFamily="34" charset="0"/>
                          <a:cs typeface="Open Sans" panose="020B0606030504020204" pitchFamily="34" charset="0"/>
                          <a:hlinkClick r:id="rId3"/>
                        </a:rPr>
                        <a:t>http://www.evosysglobal.com/evocass-evosys-premium-cloud-service-support</a:t>
                      </a:r>
                      <a:r>
                        <a:rPr lang="en-AU" sz="800" kern="1200" baseline="0" dirty="0">
                          <a:solidFill>
                            <a:prstClr val="black"/>
                          </a:solidFill>
                          <a:latin typeface="Open Sans" panose="020B0606030504020204" pitchFamily="34" charset="0"/>
                          <a:ea typeface="Open Sans" panose="020B0606030504020204" pitchFamily="34" charset="0"/>
                          <a:cs typeface="Open Sans" panose="020B0606030504020204" pitchFamily="34" charset="0"/>
                        </a:rPr>
                        <a:t>). We did not include any cost for this because experience has shown the optimal time to agree on an appropriate level of post-Go Live Support is mid-way through the Implementation project by which time we will have a good handle on the client’s capabilities &amp; requirements. That said, if there is a need to budget for it now, as a preliminary view we would suggest a provision for approx. $50K p.a. for years 1-3 dropping to approx. $20K p.a. for subsequent years. There is no requirement to commit to this upfront and, as I said, the figures are subject to confirmation.</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baseline="0" dirty="0">
                          <a:solidFill>
                            <a:prstClr val="black"/>
                          </a:solidFill>
                          <a:latin typeface="Open Sans" panose="020B0606030504020204" pitchFamily="34" charset="0"/>
                          <a:ea typeface="Open Sans" panose="020B0606030504020204" pitchFamily="34" charset="0"/>
                          <a:cs typeface="Open Sans" panose="020B0606030504020204" pitchFamily="34" charset="0"/>
                        </a:rPr>
                        <a:t>Salesforce integration. The $27K assumes offshore delivery. If the client requires onsite delivery the cost would rise to $43K.</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baseline="0" dirty="0">
                          <a:solidFill>
                            <a:prstClr val="black"/>
                          </a:solidFill>
                          <a:latin typeface="Open Sans" panose="020B0606030504020204" pitchFamily="34" charset="0"/>
                          <a:ea typeface="Open Sans" panose="020B0606030504020204" pitchFamily="34" charset="0"/>
                          <a:cs typeface="Open Sans" panose="020B0606030504020204" pitchFamily="34" charset="0"/>
                        </a:rPr>
                        <a:t>Solution will be implemented using Evosys' proven blend of Onsite &amp; Offshore delivery.(2 onsite visits for Australia (CRP 1 &amp; Key User Training 1 visit each for New Zealand &amp; Singapore (Key User Training))</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baseline="0" dirty="0">
                          <a:solidFill>
                            <a:prstClr val="black"/>
                          </a:solidFill>
                          <a:latin typeface="Open Sans" panose="020B0606030504020204" pitchFamily="34" charset="0"/>
                          <a:ea typeface="Open Sans" panose="020B0606030504020204" pitchFamily="34" charset="0"/>
                          <a:cs typeface="Open Sans" panose="020B0606030504020204" pitchFamily="34" charset="0"/>
                        </a:rPr>
                        <a:t>Training costs  includes 3 resources in 3 different regions to conduct KUT onsite. UAT will be conducted from offshore.</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baseline="0" dirty="0">
                          <a:solidFill>
                            <a:prstClr val="black"/>
                          </a:solidFill>
                          <a:latin typeface="Open Sans" panose="020B0606030504020204" pitchFamily="34" charset="0"/>
                          <a:ea typeface="Open Sans" panose="020B0606030504020204" pitchFamily="34" charset="0"/>
                          <a:cs typeface="Open Sans" panose="020B0606030504020204" pitchFamily="34" charset="0"/>
                        </a:rPr>
                        <a:t>All major activities of the project will be held in a central location (Sydney). Only KUT (Key User Training) and UAT (User Acceptance Testing) will be held in 3 different locations for entities in respective countries - i.e., Australia, New Zealand &amp; Singapore.</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baseline="0" dirty="0">
                          <a:solidFill>
                            <a:prstClr val="black"/>
                          </a:solidFill>
                          <a:latin typeface="Open Sans" panose="020B0606030504020204" pitchFamily="34" charset="0"/>
                          <a:ea typeface="Open Sans" panose="020B0606030504020204" pitchFamily="34" charset="0"/>
                          <a:cs typeface="Open Sans" panose="020B0606030504020204" pitchFamily="34" charset="0"/>
                        </a:rPr>
                        <a:t>Key users from NZ and Singapore to participate remotely or in person during CRP 1 &amp; requirement finalisation which will be conducted in Australia.</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baseline="0" dirty="0">
                          <a:solidFill>
                            <a:prstClr val="black"/>
                          </a:solidFill>
                          <a:latin typeface="Open Sans" panose="020B0606030504020204" pitchFamily="34" charset="0"/>
                          <a:ea typeface="Open Sans" panose="020B0606030504020204" pitchFamily="34" charset="0"/>
                          <a:cs typeface="Open Sans" panose="020B0606030504020204" pitchFamily="34" charset="0"/>
                        </a:rPr>
                        <a:t>All tasks of the project will be executed in parallel for all countries. A sequential approach will significantly increase the cost and slow the project down</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baseline="0" dirty="0">
                          <a:solidFill>
                            <a:prstClr val="black"/>
                          </a:solidFill>
                          <a:latin typeface="Open Sans" panose="020B0606030504020204" pitchFamily="34" charset="0"/>
                          <a:ea typeface="Open Sans" panose="020B0606030504020204" pitchFamily="34" charset="0"/>
                          <a:cs typeface="Open Sans" panose="020B0606030504020204" pitchFamily="34" charset="0"/>
                        </a:rPr>
                        <a:t>10 Custom Reports considered in scope. There are over 440+ standard reports available in Microsoft Financials with more for Purchasing &amp; Projects</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baseline="0" dirty="0">
                          <a:solidFill>
                            <a:prstClr val="black"/>
                          </a:solidFill>
                          <a:latin typeface="Open Sans" panose="020B0606030504020204" pitchFamily="34" charset="0"/>
                          <a:ea typeface="Open Sans" panose="020B0606030504020204" pitchFamily="34" charset="0"/>
                          <a:cs typeface="Open Sans" panose="020B0606030504020204" pitchFamily="34" charset="0"/>
                        </a:rPr>
                        <a:t>Out-of-the-box functionalities will be delivered with no customisations or extensions. Custom configuration within the standard system will be performed. Based on our discussions to date with Sector Metrics, we don’t see any requirement to extend the application</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baseline="0" dirty="0">
                          <a:solidFill>
                            <a:prstClr val="black"/>
                          </a:solidFill>
                          <a:latin typeface="Open Sans" panose="020B0606030504020204" pitchFamily="34" charset="0"/>
                          <a:ea typeface="Open Sans" panose="020B0606030504020204" pitchFamily="34" charset="0"/>
                          <a:cs typeface="Open Sans" panose="020B0606030504020204" pitchFamily="34" charset="0"/>
                        </a:rPr>
                        <a:t>No third party integration considered in scope. Bank Statement Upload and Payroll Journal upload are in scope</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baseline="0" dirty="0">
                          <a:solidFill>
                            <a:prstClr val="black"/>
                          </a:solidFill>
                          <a:latin typeface="Open Sans" panose="020B0606030504020204" pitchFamily="34" charset="0"/>
                          <a:ea typeface="Open Sans" panose="020B0606030504020204" pitchFamily="34" charset="0"/>
                          <a:cs typeface="Open Sans" panose="020B0606030504020204" pitchFamily="34" charset="0"/>
                        </a:rPr>
                        <a:t>Project Costing &amp; Resource Management are not considered in scope. Can be considered in future road map</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baseline="0" dirty="0">
                          <a:solidFill>
                            <a:prstClr val="black"/>
                          </a:solidFill>
                          <a:latin typeface="Open Sans" panose="020B0606030504020204" pitchFamily="34" charset="0"/>
                          <a:ea typeface="Open Sans" panose="020B0606030504020204" pitchFamily="34" charset="0"/>
                          <a:cs typeface="Open Sans" panose="020B0606030504020204" pitchFamily="34" charset="0"/>
                        </a:rPr>
                        <a:t>Extracting data from MYOB will be Sector </a:t>
                      </a:r>
                      <a:r>
                        <a:rPr lang="en-AU" sz="800" kern="1200" baseline="0" dirty="0" err="1">
                          <a:solidFill>
                            <a:prstClr val="black"/>
                          </a:solidFill>
                          <a:latin typeface="Open Sans" panose="020B0606030504020204" pitchFamily="34" charset="0"/>
                          <a:ea typeface="Open Sans" panose="020B0606030504020204" pitchFamily="34" charset="0"/>
                          <a:cs typeface="Open Sans" panose="020B0606030504020204" pitchFamily="34" charset="0"/>
                        </a:rPr>
                        <a:t>Metrics's</a:t>
                      </a:r>
                      <a:r>
                        <a:rPr lang="en-AU" sz="800" kern="1200" baseline="0" dirty="0">
                          <a:solidFill>
                            <a:prstClr val="black"/>
                          </a:solidFill>
                          <a:latin typeface="Open Sans" panose="020B0606030504020204" pitchFamily="34" charset="0"/>
                          <a:ea typeface="Open Sans" panose="020B0606030504020204" pitchFamily="34" charset="0"/>
                          <a:cs typeface="Open Sans" panose="020B0606030504020204" pitchFamily="34" charset="0"/>
                        </a:rPr>
                        <a:t> responsibility</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baseline="0" dirty="0">
                          <a:solidFill>
                            <a:prstClr val="black"/>
                          </a:solidFill>
                          <a:latin typeface="Open Sans" panose="020B0606030504020204" pitchFamily="34" charset="0"/>
                          <a:ea typeface="Open Sans" panose="020B0606030504020204" pitchFamily="34" charset="0"/>
                          <a:cs typeface="Open Sans" panose="020B0606030504020204" pitchFamily="34" charset="0"/>
                        </a:rPr>
                        <a:t>Sector Metrics needs to provide the data in the format specified by Evosys for transactional and master data migration</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baseline="0" dirty="0">
                          <a:solidFill>
                            <a:prstClr val="black"/>
                          </a:solidFill>
                          <a:latin typeface="Open Sans" panose="020B0606030504020204" pitchFamily="34" charset="0"/>
                          <a:ea typeface="Open Sans" panose="020B0606030504020204" pitchFamily="34" charset="0"/>
                          <a:cs typeface="Open Sans" panose="020B0606030504020204" pitchFamily="34" charset="0"/>
                        </a:rPr>
                        <a:t>Historical data migration is out of scope. Only active master (such as supplier, customer, bank, assets) and open transactions (open AP Invoices, AR Invoices, PO) will be migrated</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endParaRPr lang="en-AU" sz="800" kern="1200" baseline="0" dirty="0">
                        <a:solidFill>
                          <a:prstClr val="black"/>
                        </a:solidFill>
                        <a:latin typeface="Open Sans" panose="020B0606030504020204" pitchFamily="34" charset="0"/>
                        <a:ea typeface="Open Sans" panose="020B0606030504020204" pitchFamily="34" charset="0"/>
                        <a:cs typeface="Open Sans" panose="020B0606030504020204" pitchFamily="34" charset="0"/>
                      </a:endParaRP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endParaRPr lang="en-GB" sz="800" kern="1200" baseline="0" noProof="0" dirty="0">
                        <a:solidFill>
                          <a:prstClr val="black"/>
                        </a:solidFill>
                        <a:latin typeface="Open Sans" panose="020B0606030504020204" pitchFamily="34" charset="0"/>
                        <a:ea typeface="Open Sans" panose="020B0606030504020204" pitchFamily="34" charset="0"/>
                        <a:cs typeface="Open Sans" panose="020B0606030504020204" pitchFamily="34" charset="0"/>
                      </a:endParaRPr>
                    </a:p>
                  </a:txBody>
                  <a:tcPr marL="45720" marR="4572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pic>
        <p:nvPicPr>
          <p:cNvPr id="5" name="Picture 8" descr="https://upload.wikimedia.org/wikipedia/commons/thumb/9/96/Microsoft_logo_%282012%29.svg/1280px-Microsoft_logo_%282012%29.svg.png">
            <a:extLst>
              <a:ext uri="{FF2B5EF4-FFF2-40B4-BE49-F238E27FC236}">
                <a16:creationId xmlns:a16="http://schemas.microsoft.com/office/drawing/2014/main" id="{70CF7EF3-E719-4716-92F1-2138EF9A6ADB}"/>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111615" y="3337023"/>
            <a:ext cx="862493" cy="1839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86911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1">
                    <a:lumMod val="75000"/>
                  </a:schemeClr>
                </a:solidFill>
              </a:rPr>
              <a:t>Targeted Vendors for Further Assessment</a:t>
            </a:r>
            <a:endParaRPr lang="en-US" noProof="0" dirty="0">
              <a:solidFill>
                <a:schemeClr val="accent1">
                  <a:lumMod val="75000"/>
                </a:schemeClr>
              </a:solidFill>
            </a:endParaRPr>
          </a:p>
        </p:txBody>
      </p:sp>
      <p:sp>
        <p:nvSpPr>
          <p:cNvPr id="25" name="Text Placeholder 24"/>
          <p:cNvSpPr>
            <a:spLocks noGrp="1"/>
          </p:cNvSpPr>
          <p:nvPr>
            <p:ph type="body" sz="quarter" idx="13"/>
          </p:nvPr>
        </p:nvSpPr>
        <p:spPr>
          <a:xfrm>
            <a:off x="1900238" y="651601"/>
            <a:ext cx="8547327" cy="434744"/>
          </a:xfrm>
        </p:spPr>
        <p:txBody>
          <a:bodyPr vert="horz" lIns="0" tIns="0" rIns="0" bIns="0" rtlCol="0">
            <a:noAutofit/>
          </a:bodyPr>
          <a:lstStyle/>
          <a:p>
            <a:r>
              <a:rPr lang="en-US" sz="1400" dirty="0"/>
              <a:t>The following is a list of vendors targeted for further assessment. </a:t>
            </a:r>
          </a:p>
        </p:txBody>
      </p:sp>
      <p:graphicFrame>
        <p:nvGraphicFramePr>
          <p:cNvPr id="19" name="Table 5"/>
          <p:cNvGraphicFramePr>
            <a:graphicFrameLocks noGrp="1"/>
          </p:cNvGraphicFramePr>
          <p:nvPr>
            <p:extLst>
              <p:ext uri="{D42A27DB-BD31-4B8C-83A1-F6EECF244321}">
                <p14:modId xmlns:p14="http://schemas.microsoft.com/office/powerpoint/2010/main" val="3923257048"/>
              </p:ext>
            </p:extLst>
          </p:nvPr>
        </p:nvGraphicFramePr>
        <p:xfrm>
          <a:off x="1900235" y="1368462"/>
          <a:ext cx="8391527" cy="2240356"/>
        </p:xfrm>
        <a:graphic>
          <a:graphicData uri="http://schemas.openxmlformats.org/drawingml/2006/table">
            <a:tbl>
              <a:tblPr firstRow="1" bandRow="1">
                <a:tableStyleId>{073A0DAA-6AF3-43AB-8588-CEC1D06C72B9}</a:tableStyleId>
              </a:tblPr>
              <a:tblGrid>
                <a:gridCol w="1158951">
                  <a:extLst>
                    <a:ext uri="{9D8B030D-6E8A-4147-A177-3AD203B41FA5}">
                      <a16:colId xmlns:a16="http://schemas.microsoft.com/office/drawing/2014/main" val="20000"/>
                    </a:ext>
                  </a:extLst>
                </a:gridCol>
                <a:gridCol w="1257890">
                  <a:extLst>
                    <a:ext uri="{9D8B030D-6E8A-4147-A177-3AD203B41FA5}">
                      <a16:colId xmlns:a16="http://schemas.microsoft.com/office/drawing/2014/main" val="20001"/>
                    </a:ext>
                  </a:extLst>
                </a:gridCol>
                <a:gridCol w="1428244">
                  <a:extLst>
                    <a:ext uri="{9D8B030D-6E8A-4147-A177-3AD203B41FA5}">
                      <a16:colId xmlns:a16="http://schemas.microsoft.com/office/drawing/2014/main" val="20002"/>
                    </a:ext>
                  </a:extLst>
                </a:gridCol>
                <a:gridCol w="1428244">
                  <a:extLst>
                    <a:ext uri="{9D8B030D-6E8A-4147-A177-3AD203B41FA5}">
                      <a16:colId xmlns:a16="http://schemas.microsoft.com/office/drawing/2014/main" val="20003"/>
                    </a:ext>
                  </a:extLst>
                </a:gridCol>
                <a:gridCol w="1428244">
                  <a:extLst>
                    <a:ext uri="{9D8B030D-6E8A-4147-A177-3AD203B41FA5}">
                      <a16:colId xmlns:a16="http://schemas.microsoft.com/office/drawing/2014/main" val="20004"/>
                    </a:ext>
                  </a:extLst>
                </a:gridCol>
                <a:gridCol w="1689954">
                  <a:extLst>
                    <a:ext uri="{9D8B030D-6E8A-4147-A177-3AD203B41FA5}">
                      <a16:colId xmlns:a16="http://schemas.microsoft.com/office/drawing/2014/main" val="20005"/>
                    </a:ext>
                  </a:extLst>
                </a:gridCol>
              </a:tblGrid>
              <a:tr h="424942">
                <a:tc>
                  <a:txBody>
                    <a:bodyPr/>
                    <a:lstStyle/>
                    <a:p>
                      <a:pPr algn="l"/>
                      <a:r>
                        <a:rPr lang="en-AU" sz="1100" dirty="0">
                          <a:solidFill>
                            <a:schemeClr val="tx1"/>
                          </a:solidFill>
                          <a:latin typeface="+mn-lt"/>
                          <a:ea typeface="Open Sans" panose="020B0606030504020204" pitchFamily="34" charset="0"/>
                          <a:cs typeface="Open Sans" panose="020B0606030504020204" pitchFamily="34" charset="0"/>
                        </a:rPr>
                        <a:t>Provider</a:t>
                      </a:r>
                    </a:p>
                  </a:txBody>
                  <a:tcPr marL="45720" marR="45720" anchor="ctr">
                    <a:lnB w="12700" cap="flat" cmpd="sng" algn="ctr">
                      <a:solidFill>
                        <a:schemeClr val="tx1"/>
                      </a:solidFill>
                      <a:prstDash val="solid"/>
                      <a:round/>
                      <a:headEnd type="none" w="med" len="med"/>
                      <a:tailEnd type="none" w="med" len="med"/>
                    </a:lnB>
                    <a:solidFill>
                      <a:schemeClr val="bg1"/>
                    </a:solidFill>
                  </a:tcPr>
                </a:tc>
                <a:tc>
                  <a:txBody>
                    <a:bodyPr/>
                    <a:lstStyle/>
                    <a:p>
                      <a:pPr algn="ctr"/>
                      <a:r>
                        <a:rPr lang="en-AU" sz="800" b="0" dirty="0">
                          <a:solidFill>
                            <a:schemeClr val="tx1"/>
                          </a:solidFill>
                          <a:latin typeface="+mn-lt"/>
                          <a:ea typeface="Open Sans" panose="020B0606030504020204" pitchFamily="34" charset="0"/>
                          <a:cs typeface="Open Sans" panose="020B0606030504020204" pitchFamily="34" charset="0"/>
                        </a:rPr>
                        <a:t>Company</a:t>
                      </a:r>
                      <a:r>
                        <a:rPr lang="en-AU" sz="800" b="0" baseline="0" dirty="0">
                          <a:solidFill>
                            <a:schemeClr val="tx1"/>
                          </a:solidFill>
                          <a:latin typeface="+mn-lt"/>
                          <a:ea typeface="Open Sans" panose="020B0606030504020204" pitchFamily="34" charset="0"/>
                          <a:cs typeface="Open Sans" panose="020B0606030504020204" pitchFamily="34" charset="0"/>
                        </a:rPr>
                        <a:t> Fundamentals</a:t>
                      </a:r>
                      <a:endParaRPr lang="en-AU" sz="800" b="0" dirty="0">
                        <a:solidFill>
                          <a:schemeClr val="tx1"/>
                        </a:solidFill>
                        <a:latin typeface="+mn-lt"/>
                        <a:ea typeface="Open Sans" panose="020B0606030504020204" pitchFamily="34" charset="0"/>
                        <a:cs typeface="Open Sans" panose="020B0606030504020204" pitchFamily="34" charset="0"/>
                      </a:endParaRPr>
                    </a:p>
                  </a:txBody>
                  <a:tcPr marL="0" marR="0" marT="0" marB="0" anchor="b">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r>
                        <a:rPr lang="en-AU" sz="800" b="0" kern="1200" dirty="0">
                          <a:solidFill>
                            <a:schemeClr val="tx1"/>
                          </a:solidFill>
                          <a:latin typeface="+mn-lt"/>
                          <a:ea typeface="Open Sans" panose="020B0606030504020204" pitchFamily="34" charset="0"/>
                          <a:cs typeface="Open Sans" panose="020B0606030504020204" pitchFamily="34" charset="0"/>
                        </a:rPr>
                        <a:t>Proven Experience</a:t>
                      </a:r>
                    </a:p>
                  </a:txBody>
                  <a:tcPr marL="0" marR="0" marT="0" marB="0" anchor="b">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r>
                        <a:rPr lang="en-AU" sz="800" b="0" kern="1200" dirty="0">
                          <a:solidFill>
                            <a:schemeClr val="tx1"/>
                          </a:solidFill>
                          <a:latin typeface="+mn-lt"/>
                          <a:ea typeface="Open Sans" panose="020B0606030504020204" pitchFamily="34" charset="0"/>
                          <a:cs typeface="Open Sans" panose="020B0606030504020204" pitchFamily="34" charset="0"/>
                        </a:rPr>
                        <a:t>Scope of Services</a:t>
                      </a:r>
                    </a:p>
                  </a:txBody>
                  <a:tcPr marL="0" marR="0" marT="0" marB="0" anchor="b">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r>
                        <a:rPr lang="en-AU" sz="800" b="0" kern="1200" dirty="0">
                          <a:solidFill>
                            <a:schemeClr val="tx1"/>
                          </a:solidFill>
                          <a:latin typeface="+mn-lt"/>
                          <a:ea typeface="Open Sans" panose="020B0606030504020204" pitchFamily="34" charset="0"/>
                          <a:cs typeface="Open Sans" panose="020B0606030504020204" pitchFamily="34" charset="0"/>
                        </a:rPr>
                        <a:t>Vision and Culture</a:t>
                      </a:r>
                    </a:p>
                  </a:txBody>
                  <a:tcPr marL="0" marR="0" marT="0" marB="0" anchor="b">
                    <a:lnB w="12700" cap="flat" cmpd="sng" algn="ctr">
                      <a:solidFill>
                        <a:schemeClr val="tx1"/>
                      </a:solidFill>
                      <a:prstDash val="solid"/>
                      <a:round/>
                      <a:headEnd type="none" w="med" len="med"/>
                      <a:tailEnd type="none" w="med" len="med"/>
                    </a:lnB>
                    <a:solidFill>
                      <a:schemeClr val="bg1"/>
                    </a:solidFill>
                  </a:tcPr>
                </a:tc>
                <a:tc>
                  <a:txBody>
                    <a:bodyPr/>
                    <a:lstStyle/>
                    <a:p>
                      <a:pPr algn="ctr"/>
                      <a:r>
                        <a:rPr lang="en-AU" sz="1050" b="1" dirty="0">
                          <a:solidFill>
                            <a:schemeClr val="tx1"/>
                          </a:solidFill>
                          <a:latin typeface="+mn-lt"/>
                          <a:ea typeface="Open Sans" panose="020B0606030504020204" pitchFamily="34" charset="0"/>
                          <a:cs typeface="Open Sans" panose="020B0606030504020204" pitchFamily="34" charset="0"/>
                        </a:rPr>
                        <a:t>Comment</a:t>
                      </a:r>
                    </a:p>
                  </a:txBody>
                  <a:tcPr marL="0" marR="0" marT="0" marB="0" anchor="ctr">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0"/>
                  </a:ext>
                </a:extLst>
              </a:tr>
              <a:tr h="605138">
                <a:tc>
                  <a:txBody>
                    <a:bodyPr/>
                    <a:lstStyle/>
                    <a:p>
                      <a:pPr algn="ctr"/>
                      <a:endParaRPr lang="en-AU" sz="1000" b="1" dirty="0">
                        <a:solidFill>
                          <a:schemeClr val="tx2"/>
                        </a:solidFill>
                        <a:latin typeface="+mn-lt"/>
                        <a:ea typeface="Open Sans" panose="020B0606030504020204" pitchFamily="34" charset="0"/>
                        <a:cs typeface="Open Sans" panose="020B0606030504020204" pitchFamily="34" charset="0"/>
                      </a:endParaRPr>
                    </a:p>
                  </a:txBody>
                  <a:tcPr marL="0" marR="0" marT="0" marB="0" anchor="ct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800" i="0" kern="1200" baseline="0" dirty="0">
                          <a:solidFill>
                            <a:schemeClr val="tx2"/>
                          </a:solidFill>
                          <a:latin typeface="+mn-lt"/>
                          <a:ea typeface="Open Sans" panose="020B0606030504020204" pitchFamily="34" charset="0"/>
                          <a:cs typeface="Open Sans" panose="020B0606030504020204" pitchFamily="34" charset="0"/>
                        </a:rPr>
                        <a:t>xx</a:t>
                      </a:r>
                    </a:p>
                  </a:txBody>
                  <a:tcPr marL="0" marR="0" marT="0" marB="0" anchor="ct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1"/>
                  </a:ext>
                </a:extLst>
              </a:tr>
              <a:tr h="605138">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AU" sz="1000" b="1" kern="1200" dirty="0">
                        <a:solidFill>
                          <a:schemeClr val="tx2"/>
                        </a:solidFill>
                        <a:latin typeface="+mn-lt"/>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800" i="0" kern="1200" baseline="0" dirty="0">
                          <a:solidFill>
                            <a:schemeClr val="tx2"/>
                          </a:solidFill>
                          <a:latin typeface="+mn-lt"/>
                          <a:ea typeface="Open Sans" panose="020B0606030504020204" pitchFamily="34" charset="0"/>
                          <a:cs typeface="Open Sans" panose="020B0606030504020204" pitchFamily="34" charset="0"/>
                        </a:rPr>
                        <a:t>xx</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3"/>
                  </a:ext>
                </a:extLst>
              </a:tr>
              <a:tr h="605138">
                <a:tc>
                  <a:txBody>
                    <a:bodyPr/>
                    <a:lstStyle/>
                    <a:p>
                      <a:pPr algn="ctr"/>
                      <a:endParaRPr lang="en-AU" sz="1000" b="1" kern="1200" dirty="0">
                        <a:solidFill>
                          <a:schemeClr val="tx2"/>
                        </a:solidFill>
                        <a:latin typeface="+mn-lt"/>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800" i="0" kern="1200" baseline="0" dirty="0">
                          <a:solidFill>
                            <a:schemeClr val="tx2"/>
                          </a:solidFill>
                          <a:latin typeface="+mn-lt"/>
                          <a:ea typeface="Open Sans" panose="020B0606030504020204" pitchFamily="34" charset="0"/>
                          <a:cs typeface="Open Sans" panose="020B0606030504020204" pitchFamily="34" charset="0"/>
                        </a:rPr>
                        <a:t>xx</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4"/>
                  </a:ext>
                </a:extLst>
              </a:tr>
            </a:tbl>
          </a:graphicData>
        </a:graphic>
      </p:graphicFrame>
      <p:grpSp>
        <p:nvGrpSpPr>
          <p:cNvPr id="3" name="Group 2"/>
          <p:cNvGrpSpPr/>
          <p:nvPr/>
        </p:nvGrpSpPr>
        <p:grpSpPr>
          <a:xfrm>
            <a:off x="3350120" y="6351669"/>
            <a:ext cx="4559143" cy="555266"/>
            <a:chOff x="1695490" y="6402678"/>
            <a:chExt cx="4559143" cy="555266"/>
          </a:xfrm>
        </p:grpSpPr>
        <p:sp>
          <p:nvSpPr>
            <p:cNvPr id="115" name="Oval 114"/>
            <p:cNvSpPr/>
            <p:nvPr/>
          </p:nvSpPr>
          <p:spPr bwMode="gray">
            <a:xfrm>
              <a:off x="2163490" y="6402678"/>
              <a:ext cx="144000" cy="144000"/>
            </a:xfrm>
            <a:prstGeom prst="ellipse">
              <a:avLst/>
            </a:prstGeom>
            <a:solidFill>
              <a:srgbClr val="92D050"/>
            </a:solidFill>
            <a:ln w="19050" algn="ctr">
              <a:noFill/>
              <a:miter lim="800000"/>
              <a:headEnd/>
              <a:tailEnd/>
            </a:ln>
          </p:spPr>
          <p:txBody>
            <a:bodyPr wrap="square" lIns="88900" tIns="88900" rIns="88900" bIns="88900" rtlCol="0" anchor="ctr"/>
            <a:lstStyle/>
            <a:p>
              <a:pPr marL="0" marR="0" lvl="0" indent="0" algn="ctr" defTabSz="1219170" rtl="0" eaLnBrk="1" fontAlgn="auto" latinLnBrk="0" hangingPunct="1">
                <a:lnSpc>
                  <a:spcPct val="106000"/>
                </a:lnSpc>
                <a:spcBef>
                  <a:spcPts val="0"/>
                </a:spcBef>
                <a:spcAft>
                  <a:spcPts val="0"/>
                </a:spcAft>
                <a:buClrTx/>
                <a:buSzTx/>
                <a:buFont typeface="Wingdings 2" pitchFamily="18" charset="2"/>
                <a:buNone/>
                <a:tabLst/>
                <a:defRPr/>
              </a:pPr>
              <a:endParaRPr kumimoji="0" lang="en-AU" sz="1600" b="1" i="0" u="none" strike="noStrike" kern="1200" cap="none" spc="0" normalizeH="0" baseline="0" noProof="0" dirty="0">
                <a:ln>
                  <a:noFill/>
                </a:ln>
                <a:solidFill>
                  <a:prstClr val="white"/>
                </a:solidFill>
                <a:effectLst/>
                <a:uLnTx/>
                <a:uFillTx/>
                <a:latin typeface="Verdana"/>
                <a:ea typeface="+mn-ea"/>
                <a:cs typeface="+mn-cs"/>
              </a:endParaRPr>
            </a:p>
          </p:txBody>
        </p:sp>
        <p:sp>
          <p:nvSpPr>
            <p:cNvPr id="116" name="Oval 115"/>
            <p:cNvSpPr/>
            <p:nvPr/>
          </p:nvSpPr>
          <p:spPr bwMode="gray">
            <a:xfrm>
              <a:off x="3333120" y="6442576"/>
              <a:ext cx="144000" cy="144000"/>
            </a:xfrm>
            <a:prstGeom prst="ellipse">
              <a:avLst/>
            </a:prstGeom>
            <a:solidFill>
              <a:srgbClr val="FFCD00"/>
            </a:solidFill>
            <a:ln w="19050" algn="ctr">
              <a:noFill/>
              <a:miter lim="800000"/>
              <a:headEnd/>
              <a:tailEnd/>
            </a:ln>
          </p:spPr>
          <p:txBody>
            <a:bodyPr wrap="square" lIns="88900" tIns="88900" rIns="88900" bIns="88900" rtlCol="0" anchor="ctr"/>
            <a:lstStyle/>
            <a:p>
              <a:pPr marL="0" marR="0" lvl="0" indent="0" algn="ctr" defTabSz="1219170" rtl="0" eaLnBrk="1" fontAlgn="auto" latinLnBrk="0" hangingPunct="1">
                <a:lnSpc>
                  <a:spcPct val="106000"/>
                </a:lnSpc>
                <a:spcBef>
                  <a:spcPts val="0"/>
                </a:spcBef>
                <a:spcAft>
                  <a:spcPts val="0"/>
                </a:spcAft>
                <a:buClrTx/>
                <a:buSzTx/>
                <a:buFont typeface="Wingdings 2" pitchFamily="18" charset="2"/>
                <a:buNone/>
                <a:tabLst/>
                <a:defRPr/>
              </a:pPr>
              <a:endParaRPr kumimoji="0" lang="en-AU" sz="1600" b="1" i="0" u="none" strike="noStrike" kern="1200" cap="none" spc="0" normalizeH="0" baseline="0" noProof="0" dirty="0">
                <a:ln>
                  <a:noFill/>
                </a:ln>
                <a:solidFill>
                  <a:prstClr val="white"/>
                </a:solidFill>
                <a:effectLst/>
                <a:uLnTx/>
                <a:uFillTx/>
                <a:latin typeface="Verdana"/>
                <a:ea typeface="+mn-ea"/>
                <a:cs typeface="+mn-cs"/>
              </a:endParaRPr>
            </a:p>
          </p:txBody>
        </p:sp>
        <p:sp>
          <p:nvSpPr>
            <p:cNvPr id="117" name="Oval 116"/>
            <p:cNvSpPr/>
            <p:nvPr/>
          </p:nvSpPr>
          <p:spPr bwMode="gray">
            <a:xfrm>
              <a:off x="4435089" y="6442576"/>
              <a:ext cx="144000" cy="144000"/>
            </a:xfrm>
            <a:prstGeom prst="ellipse">
              <a:avLst/>
            </a:prstGeom>
            <a:solidFill>
              <a:srgbClr val="FF0000"/>
            </a:solidFill>
            <a:ln w="19050" algn="ctr">
              <a:noFill/>
              <a:miter lim="800000"/>
              <a:headEnd/>
              <a:tailEnd/>
            </a:ln>
          </p:spPr>
          <p:txBody>
            <a:bodyPr wrap="square" lIns="88900" tIns="88900" rIns="88900" bIns="88900" rtlCol="0" anchor="ctr"/>
            <a:lstStyle/>
            <a:p>
              <a:pPr marL="0" marR="0" lvl="0" indent="0" algn="ctr" defTabSz="1219170" rtl="0" eaLnBrk="1" fontAlgn="auto" latinLnBrk="0" hangingPunct="1">
                <a:lnSpc>
                  <a:spcPct val="106000"/>
                </a:lnSpc>
                <a:spcBef>
                  <a:spcPts val="0"/>
                </a:spcBef>
                <a:spcAft>
                  <a:spcPts val="0"/>
                </a:spcAft>
                <a:buClrTx/>
                <a:buSzTx/>
                <a:buFont typeface="Wingdings 2" pitchFamily="18" charset="2"/>
                <a:buNone/>
                <a:tabLst/>
                <a:defRPr/>
              </a:pPr>
              <a:endParaRPr kumimoji="0" lang="en-AU" sz="1600" b="1" i="0" u="none" strike="noStrike" kern="1200" cap="none" spc="0" normalizeH="0" baseline="0" noProof="0" dirty="0">
                <a:ln>
                  <a:noFill/>
                </a:ln>
                <a:solidFill>
                  <a:prstClr val="white"/>
                </a:solidFill>
                <a:effectLst/>
                <a:uLnTx/>
                <a:uFillTx/>
                <a:latin typeface="Verdana"/>
                <a:ea typeface="+mn-ea"/>
                <a:cs typeface="+mn-cs"/>
              </a:endParaRPr>
            </a:p>
          </p:txBody>
        </p:sp>
        <p:sp>
          <p:nvSpPr>
            <p:cNvPr id="118" name="Oval 117"/>
            <p:cNvSpPr/>
            <p:nvPr/>
          </p:nvSpPr>
          <p:spPr bwMode="gray">
            <a:xfrm>
              <a:off x="5537059" y="6442576"/>
              <a:ext cx="144000" cy="144000"/>
            </a:xfrm>
            <a:prstGeom prst="ellipse">
              <a:avLst/>
            </a:prstGeom>
            <a:solidFill>
              <a:schemeClr val="bg2"/>
            </a:solidFill>
            <a:ln w="19050" algn="ctr">
              <a:noFill/>
              <a:miter lim="800000"/>
              <a:headEnd/>
              <a:tailEnd/>
            </a:ln>
          </p:spPr>
          <p:txBody>
            <a:bodyPr wrap="square" lIns="88900" tIns="88900" rIns="88900" bIns="88900" rtlCol="0" anchor="ctr"/>
            <a:lstStyle/>
            <a:p>
              <a:pPr marL="0" marR="0" lvl="0" indent="0" algn="ctr" defTabSz="1219170" rtl="0" eaLnBrk="1" fontAlgn="auto" latinLnBrk="0" hangingPunct="1">
                <a:lnSpc>
                  <a:spcPct val="106000"/>
                </a:lnSpc>
                <a:spcBef>
                  <a:spcPts val="0"/>
                </a:spcBef>
                <a:spcAft>
                  <a:spcPts val="0"/>
                </a:spcAft>
                <a:buClrTx/>
                <a:buSzTx/>
                <a:buFont typeface="Wingdings 2" pitchFamily="18" charset="2"/>
                <a:buNone/>
                <a:tabLst/>
                <a:defRPr/>
              </a:pPr>
              <a:endParaRPr kumimoji="0" lang="en-AU" sz="1600" b="1" i="0" u="none" strike="noStrike" kern="1200" cap="none" spc="0" normalizeH="0" baseline="0" noProof="0" dirty="0">
                <a:ln>
                  <a:noFill/>
                </a:ln>
                <a:solidFill>
                  <a:prstClr val="white"/>
                </a:solidFill>
                <a:effectLst/>
                <a:uLnTx/>
                <a:uFillTx/>
                <a:latin typeface="Verdana"/>
                <a:ea typeface="+mn-ea"/>
                <a:cs typeface="+mn-cs"/>
              </a:endParaRPr>
            </a:p>
          </p:txBody>
        </p:sp>
        <p:sp>
          <p:nvSpPr>
            <p:cNvPr id="119" name="Rectangle 118"/>
            <p:cNvSpPr/>
            <p:nvPr/>
          </p:nvSpPr>
          <p:spPr>
            <a:xfrm>
              <a:off x="1695490" y="6542446"/>
              <a:ext cx="1224000" cy="415498"/>
            </a:xfrm>
            <a:prstGeom prst="rect">
              <a:avLst/>
            </a:prstGeom>
          </p:spPr>
          <p:txBody>
            <a:bodyPr wrap="square">
              <a:spAutoFit/>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kumimoji="0" lang="en-AU" sz="700" b="1" i="0" u="none" strike="noStrike" kern="1200" cap="none" spc="0" normalizeH="0" baseline="0" noProof="0" dirty="0">
                  <a:ln>
                    <a:noFill/>
                  </a:ln>
                  <a:solidFill>
                    <a:srgbClr val="53565A"/>
                  </a:solidFill>
                  <a:effectLst/>
                  <a:uLnTx/>
                  <a:uFillTx/>
                  <a:latin typeface="Open Sans" panose="020B0606030504020204" pitchFamily="34" charset="0"/>
                  <a:ea typeface="Open Sans" panose="020B0606030504020204" pitchFamily="34" charset="0"/>
                  <a:cs typeface="Open Sans" panose="020B0606030504020204" pitchFamily="34" charset="0"/>
                </a:rPr>
                <a:t>Strong </a:t>
              </a:r>
              <a:r>
                <a:rPr kumimoji="0" lang="en-AU" sz="700" b="0" i="0" u="none" strike="noStrike" kern="1200" cap="none" spc="0" normalizeH="0" baseline="0" noProof="0" dirty="0">
                  <a:ln>
                    <a:noFill/>
                  </a:ln>
                  <a:solidFill>
                    <a:srgbClr val="53565A"/>
                  </a:solidFill>
                  <a:effectLst/>
                  <a:uLnTx/>
                  <a:uFillTx/>
                  <a:latin typeface="Open Sans" panose="020B0606030504020204" pitchFamily="34" charset="0"/>
                  <a:ea typeface="Open Sans" panose="020B0606030504020204" pitchFamily="34" charset="0"/>
                  <a:cs typeface="Open Sans" panose="020B0606030504020204" pitchFamily="34" charset="0"/>
                </a:rPr>
                <a:t>evidence of alignment to requirements</a:t>
              </a:r>
            </a:p>
          </p:txBody>
        </p:sp>
        <p:sp>
          <p:nvSpPr>
            <p:cNvPr id="120" name="Rectangle 119"/>
            <p:cNvSpPr/>
            <p:nvPr/>
          </p:nvSpPr>
          <p:spPr>
            <a:xfrm>
              <a:off x="2807204" y="6542446"/>
              <a:ext cx="1224000" cy="415498"/>
            </a:xfrm>
            <a:prstGeom prst="rect">
              <a:avLst/>
            </a:prstGeom>
          </p:spPr>
          <p:txBody>
            <a:bodyPr wrap="square">
              <a:spAutoFit/>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kumimoji="0" lang="en-AU" sz="700" b="1" i="0" u="none" strike="noStrike" kern="1200" cap="none" spc="0" normalizeH="0" baseline="0" noProof="0" dirty="0">
                  <a:ln>
                    <a:noFill/>
                  </a:ln>
                  <a:solidFill>
                    <a:srgbClr val="53565A"/>
                  </a:solidFill>
                  <a:effectLst/>
                  <a:uLnTx/>
                  <a:uFillTx/>
                  <a:latin typeface="Open Sans" panose="020B0606030504020204" pitchFamily="34" charset="0"/>
                  <a:ea typeface="Open Sans" panose="020B0606030504020204" pitchFamily="34" charset="0"/>
                  <a:cs typeface="Open Sans" panose="020B0606030504020204" pitchFamily="34" charset="0"/>
                </a:rPr>
                <a:t>Moderate </a:t>
              </a:r>
              <a:r>
                <a:rPr kumimoji="0" lang="en-AU" sz="700" b="0" i="0" u="none" strike="noStrike" kern="1200" cap="none" spc="0" normalizeH="0" baseline="0" noProof="0" dirty="0">
                  <a:ln>
                    <a:noFill/>
                  </a:ln>
                  <a:solidFill>
                    <a:srgbClr val="53565A"/>
                  </a:solidFill>
                  <a:effectLst/>
                  <a:uLnTx/>
                  <a:uFillTx/>
                  <a:latin typeface="Open Sans" panose="020B0606030504020204" pitchFamily="34" charset="0"/>
                  <a:ea typeface="Open Sans" panose="020B0606030504020204" pitchFamily="34" charset="0"/>
                  <a:cs typeface="Open Sans" panose="020B0606030504020204" pitchFamily="34" charset="0"/>
                </a:rPr>
                <a:t>evidence of alignment to requirements</a:t>
              </a:r>
            </a:p>
          </p:txBody>
        </p:sp>
        <p:sp>
          <p:nvSpPr>
            <p:cNvPr id="121" name="Rectangle 120"/>
            <p:cNvSpPr/>
            <p:nvPr/>
          </p:nvSpPr>
          <p:spPr>
            <a:xfrm>
              <a:off x="3918918" y="6542446"/>
              <a:ext cx="1224000" cy="415498"/>
            </a:xfrm>
            <a:prstGeom prst="rect">
              <a:avLst/>
            </a:prstGeom>
          </p:spPr>
          <p:txBody>
            <a:bodyPr wrap="square">
              <a:spAutoFit/>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kumimoji="0" lang="en-AU" sz="700" b="1" i="0" u="none" strike="noStrike" kern="1200" cap="none" spc="0" normalizeH="0" baseline="0" noProof="0" dirty="0">
                  <a:ln>
                    <a:noFill/>
                  </a:ln>
                  <a:solidFill>
                    <a:srgbClr val="53565A"/>
                  </a:solidFill>
                  <a:effectLst/>
                  <a:uLnTx/>
                  <a:uFillTx/>
                  <a:latin typeface="Open Sans" panose="020B0606030504020204" pitchFamily="34" charset="0"/>
                  <a:ea typeface="Open Sans" panose="020B0606030504020204" pitchFamily="34" charset="0"/>
                  <a:cs typeface="Open Sans" panose="020B0606030504020204" pitchFamily="34" charset="0"/>
                </a:rPr>
                <a:t>Limited </a:t>
              </a:r>
              <a:r>
                <a:rPr kumimoji="0" lang="en-AU" sz="700" b="0" i="0" u="none" strike="noStrike" kern="1200" cap="none" spc="0" normalizeH="0" baseline="0" noProof="0" dirty="0">
                  <a:ln>
                    <a:noFill/>
                  </a:ln>
                  <a:solidFill>
                    <a:srgbClr val="53565A"/>
                  </a:solidFill>
                  <a:effectLst/>
                  <a:uLnTx/>
                  <a:uFillTx/>
                  <a:latin typeface="Open Sans" panose="020B0606030504020204" pitchFamily="34" charset="0"/>
                  <a:ea typeface="Open Sans" panose="020B0606030504020204" pitchFamily="34" charset="0"/>
                  <a:cs typeface="Open Sans" panose="020B0606030504020204" pitchFamily="34" charset="0"/>
                </a:rPr>
                <a:t>evidence of alignment to requirements</a:t>
              </a:r>
            </a:p>
          </p:txBody>
        </p:sp>
        <p:sp>
          <p:nvSpPr>
            <p:cNvPr id="122" name="Rectangle 121"/>
            <p:cNvSpPr/>
            <p:nvPr/>
          </p:nvSpPr>
          <p:spPr>
            <a:xfrm>
              <a:off x="5030633" y="6542446"/>
              <a:ext cx="1224000" cy="305790"/>
            </a:xfrm>
            <a:prstGeom prst="rect">
              <a:avLst/>
            </a:prstGeom>
          </p:spPr>
          <p:txBody>
            <a:bodyPr wrap="square">
              <a:noAutofit/>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kumimoji="0" lang="en-AU" sz="700" b="1" i="0" u="none" strike="noStrike" kern="1200" cap="none" spc="0" normalizeH="0" baseline="0" noProof="0" dirty="0">
                  <a:ln>
                    <a:noFill/>
                  </a:ln>
                  <a:solidFill>
                    <a:srgbClr val="53565A"/>
                  </a:solidFill>
                  <a:effectLst/>
                  <a:uLnTx/>
                  <a:uFillTx/>
                  <a:latin typeface="Open Sans" panose="020B0606030504020204" pitchFamily="34" charset="0"/>
                  <a:ea typeface="Open Sans" panose="020B0606030504020204" pitchFamily="34" charset="0"/>
                  <a:cs typeface="Open Sans" panose="020B0606030504020204" pitchFamily="34" charset="0"/>
                </a:rPr>
                <a:t>Insufficient data </a:t>
              </a:r>
              <a:r>
                <a:rPr kumimoji="0" lang="en-AU" sz="700" b="0" i="0" u="none" strike="noStrike" kern="1200" cap="none" spc="0" normalizeH="0" baseline="0" noProof="0" dirty="0">
                  <a:ln>
                    <a:noFill/>
                  </a:ln>
                  <a:solidFill>
                    <a:srgbClr val="53565A"/>
                  </a:solidFill>
                  <a:effectLst/>
                  <a:uLnTx/>
                  <a:uFillTx/>
                  <a:latin typeface="Open Sans" panose="020B0606030504020204" pitchFamily="34" charset="0"/>
                  <a:ea typeface="Open Sans" panose="020B0606030504020204" pitchFamily="34" charset="0"/>
                  <a:cs typeface="Open Sans" panose="020B0606030504020204" pitchFamily="34" charset="0"/>
                </a:rPr>
                <a:t>to score at this point in time</a:t>
              </a:r>
            </a:p>
          </p:txBody>
        </p:sp>
      </p:grpSp>
      <p:grpSp>
        <p:nvGrpSpPr>
          <p:cNvPr id="33" name="Group 28"/>
          <p:cNvGrpSpPr/>
          <p:nvPr/>
        </p:nvGrpSpPr>
        <p:grpSpPr>
          <a:xfrm>
            <a:off x="7769398" y="1389599"/>
            <a:ext cx="181466" cy="195061"/>
            <a:chOff x="9547225" y="3155950"/>
            <a:chExt cx="515938" cy="588963"/>
          </a:xfrm>
          <a:solidFill>
            <a:schemeClr val="tx1"/>
          </a:solidFill>
        </p:grpSpPr>
        <p:sp>
          <p:nvSpPr>
            <p:cNvPr id="46" name="Freeform 430"/>
            <p:cNvSpPr>
              <a:spLocks noEditPoints="1"/>
            </p:cNvSpPr>
            <p:nvPr/>
          </p:nvSpPr>
          <p:spPr bwMode="auto">
            <a:xfrm>
              <a:off x="9674225" y="3209925"/>
              <a:ext cx="327025" cy="271463"/>
            </a:xfrm>
            <a:custGeom>
              <a:avLst/>
              <a:gdLst>
                <a:gd name="T0" fmla="*/ 128 w 132"/>
                <a:gd name="T1" fmla="*/ 51 h 110"/>
                <a:gd name="T2" fmla="*/ 122 w 132"/>
                <a:gd name="T3" fmla="*/ 35 h 110"/>
                <a:gd name="T4" fmla="*/ 110 w 132"/>
                <a:gd name="T5" fmla="*/ 23 h 110"/>
                <a:gd name="T6" fmla="*/ 107 w 132"/>
                <a:gd name="T7" fmla="*/ 19 h 110"/>
                <a:gd name="T8" fmla="*/ 99 w 132"/>
                <a:gd name="T9" fmla="*/ 13 h 110"/>
                <a:gd name="T10" fmla="*/ 92 w 132"/>
                <a:gd name="T11" fmla="*/ 8 h 110"/>
                <a:gd name="T12" fmla="*/ 81 w 132"/>
                <a:gd name="T13" fmla="*/ 7 h 110"/>
                <a:gd name="T14" fmla="*/ 65 w 132"/>
                <a:gd name="T15" fmla="*/ 3 h 110"/>
                <a:gd name="T16" fmla="*/ 56 w 132"/>
                <a:gd name="T17" fmla="*/ 0 h 110"/>
                <a:gd name="T18" fmla="*/ 41 w 132"/>
                <a:gd name="T19" fmla="*/ 4 h 110"/>
                <a:gd name="T20" fmla="*/ 29 w 132"/>
                <a:gd name="T21" fmla="*/ 10 h 110"/>
                <a:gd name="T22" fmla="*/ 10 w 132"/>
                <a:gd name="T23" fmla="*/ 29 h 110"/>
                <a:gd name="T24" fmla="*/ 2 w 132"/>
                <a:gd name="T25" fmla="*/ 46 h 110"/>
                <a:gd name="T26" fmla="*/ 2 w 132"/>
                <a:gd name="T27" fmla="*/ 51 h 110"/>
                <a:gd name="T28" fmla="*/ 5 w 132"/>
                <a:gd name="T29" fmla="*/ 71 h 110"/>
                <a:gd name="T30" fmla="*/ 8 w 132"/>
                <a:gd name="T31" fmla="*/ 73 h 110"/>
                <a:gd name="T32" fmla="*/ 19 w 132"/>
                <a:gd name="T33" fmla="*/ 82 h 110"/>
                <a:gd name="T34" fmla="*/ 24 w 132"/>
                <a:gd name="T35" fmla="*/ 82 h 110"/>
                <a:gd name="T36" fmla="*/ 39 w 132"/>
                <a:gd name="T37" fmla="*/ 90 h 110"/>
                <a:gd name="T38" fmla="*/ 47 w 132"/>
                <a:gd name="T39" fmla="*/ 87 h 110"/>
                <a:gd name="T40" fmla="*/ 48 w 132"/>
                <a:gd name="T41" fmla="*/ 87 h 110"/>
                <a:gd name="T42" fmla="*/ 65 w 132"/>
                <a:gd name="T43" fmla="*/ 88 h 110"/>
                <a:gd name="T44" fmla="*/ 70 w 132"/>
                <a:gd name="T45" fmla="*/ 88 h 110"/>
                <a:gd name="T46" fmla="*/ 76 w 132"/>
                <a:gd name="T47" fmla="*/ 97 h 110"/>
                <a:gd name="T48" fmla="*/ 81 w 132"/>
                <a:gd name="T49" fmla="*/ 100 h 110"/>
                <a:gd name="T50" fmla="*/ 91 w 132"/>
                <a:gd name="T51" fmla="*/ 108 h 110"/>
                <a:gd name="T52" fmla="*/ 96 w 132"/>
                <a:gd name="T53" fmla="*/ 110 h 110"/>
                <a:gd name="T54" fmla="*/ 107 w 132"/>
                <a:gd name="T55" fmla="*/ 100 h 110"/>
                <a:gd name="T56" fmla="*/ 123 w 132"/>
                <a:gd name="T57" fmla="*/ 94 h 110"/>
                <a:gd name="T58" fmla="*/ 124 w 132"/>
                <a:gd name="T59" fmla="*/ 85 h 110"/>
                <a:gd name="T60" fmla="*/ 128 w 132"/>
                <a:gd name="T61" fmla="*/ 68 h 110"/>
                <a:gd name="T62" fmla="*/ 128 w 132"/>
                <a:gd name="T63" fmla="*/ 52 h 110"/>
                <a:gd name="T64" fmla="*/ 117 w 132"/>
                <a:gd name="T65" fmla="*/ 74 h 110"/>
                <a:gd name="T66" fmla="*/ 114 w 132"/>
                <a:gd name="T67" fmla="*/ 87 h 110"/>
                <a:gd name="T68" fmla="*/ 97 w 132"/>
                <a:gd name="T69" fmla="*/ 98 h 110"/>
                <a:gd name="T70" fmla="*/ 93 w 132"/>
                <a:gd name="T71" fmla="*/ 98 h 110"/>
                <a:gd name="T72" fmla="*/ 88 w 132"/>
                <a:gd name="T73" fmla="*/ 92 h 110"/>
                <a:gd name="T74" fmla="*/ 80 w 132"/>
                <a:gd name="T75" fmla="*/ 80 h 110"/>
                <a:gd name="T76" fmla="*/ 74 w 132"/>
                <a:gd name="T77" fmla="*/ 78 h 110"/>
                <a:gd name="T78" fmla="*/ 71 w 132"/>
                <a:gd name="T79" fmla="*/ 78 h 110"/>
                <a:gd name="T80" fmla="*/ 56 w 132"/>
                <a:gd name="T81" fmla="*/ 81 h 110"/>
                <a:gd name="T82" fmla="*/ 48 w 132"/>
                <a:gd name="T83" fmla="*/ 76 h 110"/>
                <a:gd name="T84" fmla="*/ 39 w 132"/>
                <a:gd name="T85" fmla="*/ 80 h 110"/>
                <a:gd name="T86" fmla="*/ 38 w 132"/>
                <a:gd name="T87" fmla="*/ 79 h 110"/>
                <a:gd name="T88" fmla="*/ 24 w 132"/>
                <a:gd name="T89" fmla="*/ 72 h 110"/>
                <a:gd name="T90" fmla="*/ 20 w 132"/>
                <a:gd name="T91" fmla="*/ 73 h 110"/>
                <a:gd name="T92" fmla="*/ 11 w 132"/>
                <a:gd name="T93" fmla="*/ 58 h 110"/>
                <a:gd name="T94" fmla="*/ 12 w 132"/>
                <a:gd name="T95" fmla="*/ 49 h 110"/>
                <a:gd name="T96" fmla="*/ 12 w 132"/>
                <a:gd name="T97" fmla="*/ 44 h 110"/>
                <a:gd name="T98" fmla="*/ 20 w 132"/>
                <a:gd name="T99" fmla="*/ 29 h 110"/>
                <a:gd name="T100" fmla="*/ 37 w 132"/>
                <a:gd name="T101" fmla="*/ 15 h 110"/>
                <a:gd name="T102" fmla="*/ 55 w 132"/>
                <a:gd name="T103" fmla="*/ 10 h 110"/>
                <a:gd name="T104" fmla="*/ 66 w 132"/>
                <a:gd name="T105" fmla="*/ 13 h 110"/>
                <a:gd name="T106" fmla="*/ 79 w 132"/>
                <a:gd name="T107" fmla="*/ 18 h 110"/>
                <a:gd name="T108" fmla="*/ 85 w 132"/>
                <a:gd name="T109" fmla="*/ 16 h 110"/>
                <a:gd name="T110" fmla="*/ 89 w 132"/>
                <a:gd name="T111" fmla="*/ 17 h 110"/>
                <a:gd name="T112" fmla="*/ 96 w 132"/>
                <a:gd name="T113" fmla="*/ 23 h 110"/>
                <a:gd name="T114" fmla="*/ 99 w 132"/>
                <a:gd name="T115" fmla="*/ 24 h 110"/>
                <a:gd name="T116" fmla="*/ 101 w 132"/>
                <a:gd name="T117" fmla="*/ 26 h 110"/>
                <a:gd name="T118" fmla="*/ 110 w 132"/>
                <a:gd name="T119" fmla="*/ 33 h 110"/>
                <a:gd name="T120" fmla="*/ 118 w 132"/>
                <a:gd name="T121" fmla="*/ 48 h 110"/>
                <a:gd name="T122" fmla="*/ 120 w 132"/>
                <a:gd name="T123" fmla="*/ 59 h 110"/>
                <a:gd name="T124" fmla="*/ 121 w 132"/>
                <a:gd name="T125" fmla="*/ 6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32" h="110">
                  <a:moveTo>
                    <a:pt x="128" y="52"/>
                  </a:moveTo>
                  <a:cubicBezTo>
                    <a:pt x="128" y="52"/>
                    <a:pt x="128" y="52"/>
                    <a:pt x="128" y="51"/>
                  </a:cubicBezTo>
                  <a:cubicBezTo>
                    <a:pt x="128" y="50"/>
                    <a:pt x="128" y="49"/>
                    <a:pt x="128" y="47"/>
                  </a:cubicBezTo>
                  <a:cubicBezTo>
                    <a:pt x="128" y="43"/>
                    <a:pt x="125" y="37"/>
                    <a:pt x="122" y="35"/>
                  </a:cubicBezTo>
                  <a:cubicBezTo>
                    <a:pt x="122" y="34"/>
                    <a:pt x="120" y="33"/>
                    <a:pt x="120" y="32"/>
                  </a:cubicBezTo>
                  <a:cubicBezTo>
                    <a:pt x="119" y="28"/>
                    <a:pt x="116" y="23"/>
                    <a:pt x="110" y="23"/>
                  </a:cubicBezTo>
                  <a:cubicBezTo>
                    <a:pt x="110" y="23"/>
                    <a:pt x="110" y="22"/>
                    <a:pt x="110" y="22"/>
                  </a:cubicBezTo>
                  <a:cubicBezTo>
                    <a:pt x="109" y="21"/>
                    <a:pt x="109" y="20"/>
                    <a:pt x="107" y="19"/>
                  </a:cubicBezTo>
                  <a:cubicBezTo>
                    <a:pt x="107" y="18"/>
                    <a:pt x="107" y="18"/>
                    <a:pt x="107" y="18"/>
                  </a:cubicBezTo>
                  <a:cubicBezTo>
                    <a:pt x="105" y="16"/>
                    <a:pt x="103" y="13"/>
                    <a:pt x="99" y="13"/>
                  </a:cubicBezTo>
                  <a:cubicBezTo>
                    <a:pt x="98" y="13"/>
                    <a:pt x="98" y="13"/>
                    <a:pt x="97" y="13"/>
                  </a:cubicBezTo>
                  <a:cubicBezTo>
                    <a:pt x="96" y="11"/>
                    <a:pt x="95" y="9"/>
                    <a:pt x="92" y="8"/>
                  </a:cubicBezTo>
                  <a:cubicBezTo>
                    <a:pt x="92" y="8"/>
                    <a:pt x="91" y="8"/>
                    <a:pt x="91" y="8"/>
                  </a:cubicBezTo>
                  <a:cubicBezTo>
                    <a:pt x="88" y="7"/>
                    <a:pt x="85" y="6"/>
                    <a:pt x="81" y="7"/>
                  </a:cubicBezTo>
                  <a:cubicBezTo>
                    <a:pt x="81" y="6"/>
                    <a:pt x="80" y="5"/>
                    <a:pt x="79" y="4"/>
                  </a:cubicBezTo>
                  <a:cubicBezTo>
                    <a:pt x="76" y="0"/>
                    <a:pt x="69" y="0"/>
                    <a:pt x="65" y="3"/>
                  </a:cubicBezTo>
                  <a:cubicBezTo>
                    <a:pt x="65" y="3"/>
                    <a:pt x="64" y="3"/>
                    <a:pt x="64" y="2"/>
                  </a:cubicBezTo>
                  <a:cubicBezTo>
                    <a:pt x="62" y="1"/>
                    <a:pt x="59" y="0"/>
                    <a:pt x="56" y="0"/>
                  </a:cubicBezTo>
                  <a:cubicBezTo>
                    <a:pt x="55" y="0"/>
                    <a:pt x="51" y="0"/>
                    <a:pt x="48" y="3"/>
                  </a:cubicBezTo>
                  <a:cubicBezTo>
                    <a:pt x="47" y="3"/>
                    <a:pt x="44" y="4"/>
                    <a:pt x="41" y="4"/>
                  </a:cubicBezTo>
                  <a:cubicBezTo>
                    <a:pt x="40" y="4"/>
                    <a:pt x="33" y="5"/>
                    <a:pt x="30" y="8"/>
                  </a:cubicBezTo>
                  <a:cubicBezTo>
                    <a:pt x="29" y="9"/>
                    <a:pt x="29" y="10"/>
                    <a:pt x="29" y="10"/>
                  </a:cubicBezTo>
                  <a:cubicBezTo>
                    <a:pt x="27" y="12"/>
                    <a:pt x="22" y="15"/>
                    <a:pt x="19" y="16"/>
                  </a:cubicBezTo>
                  <a:cubicBezTo>
                    <a:pt x="15" y="18"/>
                    <a:pt x="10" y="21"/>
                    <a:pt x="10" y="29"/>
                  </a:cubicBezTo>
                  <a:cubicBezTo>
                    <a:pt x="10" y="30"/>
                    <a:pt x="10" y="31"/>
                    <a:pt x="5" y="37"/>
                  </a:cubicBezTo>
                  <a:cubicBezTo>
                    <a:pt x="2" y="40"/>
                    <a:pt x="2" y="43"/>
                    <a:pt x="2" y="46"/>
                  </a:cubicBezTo>
                  <a:cubicBezTo>
                    <a:pt x="2" y="46"/>
                    <a:pt x="2" y="47"/>
                    <a:pt x="2" y="47"/>
                  </a:cubicBezTo>
                  <a:cubicBezTo>
                    <a:pt x="2" y="49"/>
                    <a:pt x="2" y="50"/>
                    <a:pt x="2" y="51"/>
                  </a:cubicBezTo>
                  <a:cubicBezTo>
                    <a:pt x="2" y="53"/>
                    <a:pt x="2" y="53"/>
                    <a:pt x="1" y="55"/>
                  </a:cubicBezTo>
                  <a:cubicBezTo>
                    <a:pt x="0" y="62"/>
                    <a:pt x="4" y="70"/>
                    <a:pt x="5" y="71"/>
                  </a:cubicBezTo>
                  <a:cubicBezTo>
                    <a:pt x="6" y="73"/>
                    <a:pt x="6" y="73"/>
                    <a:pt x="6" y="73"/>
                  </a:cubicBezTo>
                  <a:cubicBezTo>
                    <a:pt x="8" y="73"/>
                    <a:pt x="8" y="73"/>
                    <a:pt x="8" y="73"/>
                  </a:cubicBezTo>
                  <a:cubicBezTo>
                    <a:pt x="9" y="74"/>
                    <a:pt x="11" y="75"/>
                    <a:pt x="11" y="75"/>
                  </a:cubicBezTo>
                  <a:cubicBezTo>
                    <a:pt x="11" y="80"/>
                    <a:pt x="14" y="82"/>
                    <a:pt x="19" y="82"/>
                  </a:cubicBezTo>
                  <a:cubicBezTo>
                    <a:pt x="20" y="82"/>
                    <a:pt x="22" y="82"/>
                    <a:pt x="23" y="82"/>
                  </a:cubicBezTo>
                  <a:cubicBezTo>
                    <a:pt x="23" y="82"/>
                    <a:pt x="24" y="82"/>
                    <a:pt x="24" y="82"/>
                  </a:cubicBezTo>
                  <a:cubicBezTo>
                    <a:pt x="25" y="82"/>
                    <a:pt x="28" y="83"/>
                    <a:pt x="32" y="86"/>
                  </a:cubicBezTo>
                  <a:cubicBezTo>
                    <a:pt x="34" y="88"/>
                    <a:pt x="36" y="90"/>
                    <a:pt x="39" y="90"/>
                  </a:cubicBezTo>
                  <a:cubicBezTo>
                    <a:pt x="42" y="90"/>
                    <a:pt x="44" y="89"/>
                    <a:pt x="45" y="88"/>
                  </a:cubicBezTo>
                  <a:cubicBezTo>
                    <a:pt x="46" y="87"/>
                    <a:pt x="46" y="87"/>
                    <a:pt x="47" y="87"/>
                  </a:cubicBezTo>
                  <a:cubicBezTo>
                    <a:pt x="47" y="86"/>
                    <a:pt x="47" y="86"/>
                    <a:pt x="47" y="86"/>
                  </a:cubicBezTo>
                  <a:cubicBezTo>
                    <a:pt x="48" y="87"/>
                    <a:pt x="48" y="87"/>
                    <a:pt x="48" y="87"/>
                  </a:cubicBezTo>
                  <a:cubicBezTo>
                    <a:pt x="49" y="88"/>
                    <a:pt x="49" y="88"/>
                    <a:pt x="49" y="88"/>
                  </a:cubicBezTo>
                  <a:cubicBezTo>
                    <a:pt x="54" y="93"/>
                    <a:pt x="61" y="92"/>
                    <a:pt x="65" y="88"/>
                  </a:cubicBezTo>
                  <a:cubicBezTo>
                    <a:pt x="65" y="88"/>
                    <a:pt x="66" y="88"/>
                    <a:pt x="70" y="88"/>
                  </a:cubicBezTo>
                  <a:cubicBezTo>
                    <a:pt x="70" y="88"/>
                    <a:pt x="70" y="88"/>
                    <a:pt x="70" y="88"/>
                  </a:cubicBezTo>
                  <a:cubicBezTo>
                    <a:pt x="69" y="90"/>
                    <a:pt x="70" y="93"/>
                    <a:pt x="71" y="94"/>
                  </a:cubicBezTo>
                  <a:cubicBezTo>
                    <a:pt x="71" y="95"/>
                    <a:pt x="73" y="97"/>
                    <a:pt x="76" y="97"/>
                  </a:cubicBezTo>
                  <a:cubicBezTo>
                    <a:pt x="77" y="97"/>
                    <a:pt x="78" y="97"/>
                    <a:pt x="79" y="96"/>
                  </a:cubicBezTo>
                  <a:cubicBezTo>
                    <a:pt x="80" y="97"/>
                    <a:pt x="80" y="99"/>
                    <a:pt x="81" y="100"/>
                  </a:cubicBezTo>
                  <a:cubicBezTo>
                    <a:pt x="83" y="104"/>
                    <a:pt x="86" y="105"/>
                    <a:pt x="88" y="106"/>
                  </a:cubicBezTo>
                  <a:cubicBezTo>
                    <a:pt x="90" y="107"/>
                    <a:pt x="90" y="108"/>
                    <a:pt x="91" y="108"/>
                  </a:cubicBezTo>
                  <a:cubicBezTo>
                    <a:pt x="93" y="110"/>
                    <a:pt x="95" y="110"/>
                    <a:pt x="96" y="110"/>
                  </a:cubicBezTo>
                  <a:cubicBezTo>
                    <a:pt x="96" y="110"/>
                    <a:pt x="96" y="110"/>
                    <a:pt x="96" y="110"/>
                  </a:cubicBezTo>
                  <a:cubicBezTo>
                    <a:pt x="100" y="110"/>
                    <a:pt x="103" y="107"/>
                    <a:pt x="105" y="103"/>
                  </a:cubicBezTo>
                  <a:cubicBezTo>
                    <a:pt x="106" y="102"/>
                    <a:pt x="106" y="101"/>
                    <a:pt x="107" y="100"/>
                  </a:cubicBezTo>
                  <a:cubicBezTo>
                    <a:pt x="109" y="98"/>
                    <a:pt x="112" y="97"/>
                    <a:pt x="116" y="97"/>
                  </a:cubicBezTo>
                  <a:cubicBezTo>
                    <a:pt x="119" y="97"/>
                    <a:pt x="122" y="96"/>
                    <a:pt x="123" y="94"/>
                  </a:cubicBezTo>
                  <a:cubicBezTo>
                    <a:pt x="125" y="91"/>
                    <a:pt x="125" y="88"/>
                    <a:pt x="124" y="87"/>
                  </a:cubicBezTo>
                  <a:cubicBezTo>
                    <a:pt x="124" y="86"/>
                    <a:pt x="124" y="86"/>
                    <a:pt x="124" y="85"/>
                  </a:cubicBezTo>
                  <a:cubicBezTo>
                    <a:pt x="124" y="83"/>
                    <a:pt x="124" y="81"/>
                    <a:pt x="125" y="81"/>
                  </a:cubicBezTo>
                  <a:cubicBezTo>
                    <a:pt x="127" y="78"/>
                    <a:pt x="131" y="73"/>
                    <a:pt x="128" y="68"/>
                  </a:cubicBezTo>
                  <a:cubicBezTo>
                    <a:pt x="128" y="68"/>
                    <a:pt x="128" y="67"/>
                    <a:pt x="129" y="67"/>
                  </a:cubicBezTo>
                  <a:cubicBezTo>
                    <a:pt x="132" y="63"/>
                    <a:pt x="131" y="56"/>
                    <a:pt x="128" y="52"/>
                  </a:cubicBezTo>
                  <a:close/>
                  <a:moveTo>
                    <a:pt x="119" y="73"/>
                  </a:moveTo>
                  <a:cubicBezTo>
                    <a:pt x="118" y="73"/>
                    <a:pt x="118" y="74"/>
                    <a:pt x="117" y="74"/>
                  </a:cubicBezTo>
                  <a:cubicBezTo>
                    <a:pt x="114" y="78"/>
                    <a:pt x="114" y="82"/>
                    <a:pt x="114" y="86"/>
                  </a:cubicBezTo>
                  <a:cubicBezTo>
                    <a:pt x="114" y="86"/>
                    <a:pt x="114" y="87"/>
                    <a:pt x="114" y="87"/>
                  </a:cubicBezTo>
                  <a:cubicBezTo>
                    <a:pt x="108" y="88"/>
                    <a:pt x="103" y="90"/>
                    <a:pt x="100" y="94"/>
                  </a:cubicBezTo>
                  <a:cubicBezTo>
                    <a:pt x="99" y="95"/>
                    <a:pt x="98" y="96"/>
                    <a:pt x="97" y="98"/>
                  </a:cubicBezTo>
                  <a:cubicBezTo>
                    <a:pt x="96" y="98"/>
                    <a:pt x="96" y="99"/>
                    <a:pt x="96" y="99"/>
                  </a:cubicBezTo>
                  <a:cubicBezTo>
                    <a:pt x="95" y="99"/>
                    <a:pt x="94" y="98"/>
                    <a:pt x="93" y="98"/>
                  </a:cubicBezTo>
                  <a:cubicBezTo>
                    <a:pt x="91" y="97"/>
                    <a:pt x="90" y="96"/>
                    <a:pt x="89" y="95"/>
                  </a:cubicBezTo>
                  <a:cubicBezTo>
                    <a:pt x="89" y="93"/>
                    <a:pt x="88" y="92"/>
                    <a:pt x="88" y="92"/>
                  </a:cubicBezTo>
                  <a:cubicBezTo>
                    <a:pt x="86" y="90"/>
                    <a:pt x="85" y="87"/>
                    <a:pt x="81" y="86"/>
                  </a:cubicBezTo>
                  <a:cubicBezTo>
                    <a:pt x="82" y="84"/>
                    <a:pt x="82" y="82"/>
                    <a:pt x="80" y="80"/>
                  </a:cubicBezTo>
                  <a:cubicBezTo>
                    <a:pt x="80" y="79"/>
                    <a:pt x="78" y="78"/>
                    <a:pt x="74" y="78"/>
                  </a:cubicBezTo>
                  <a:cubicBezTo>
                    <a:pt x="74" y="78"/>
                    <a:pt x="74" y="78"/>
                    <a:pt x="74" y="78"/>
                  </a:cubicBezTo>
                  <a:cubicBezTo>
                    <a:pt x="73" y="78"/>
                    <a:pt x="73" y="78"/>
                    <a:pt x="73" y="78"/>
                  </a:cubicBezTo>
                  <a:cubicBezTo>
                    <a:pt x="71" y="78"/>
                    <a:pt x="71" y="78"/>
                    <a:pt x="71" y="78"/>
                  </a:cubicBezTo>
                  <a:cubicBezTo>
                    <a:pt x="66" y="78"/>
                    <a:pt x="61" y="78"/>
                    <a:pt x="58" y="81"/>
                  </a:cubicBezTo>
                  <a:cubicBezTo>
                    <a:pt x="57" y="82"/>
                    <a:pt x="56" y="82"/>
                    <a:pt x="56" y="81"/>
                  </a:cubicBezTo>
                  <a:cubicBezTo>
                    <a:pt x="55" y="81"/>
                    <a:pt x="55" y="81"/>
                    <a:pt x="55" y="81"/>
                  </a:cubicBezTo>
                  <a:cubicBezTo>
                    <a:pt x="54" y="79"/>
                    <a:pt x="51" y="76"/>
                    <a:pt x="48" y="76"/>
                  </a:cubicBezTo>
                  <a:cubicBezTo>
                    <a:pt x="46" y="76"/>
                    <a:pt x="44" y="77"/>
                    <a:pt x="42" y="78"/>
                  </a:cubicBezTo>
                  <a:cubicBezTo>
                    <a:pt x="41" y="79"/>
                    <a:pt x="40" y="79"/>
                    <a:pt x="39" y="80"/>
                  </a:cubicBezTo>
                  <a:cubicBezTo>
                    <a:pt x="39" y="80"/>
                    <a:pt x="39" y="80"/>
                    <a:pt x="39" y="80"/>
                  </a:cubicBezTo>
                  <a:cubicBezTo>
                    <a:pt x="39" y="80"/>
                    <a:pt x="39" y="80"/>
                    <a:pt x="38" y="79"/>
                  </a:cubicBezTo>
                  <a:cubicBezTo>
                    <a:pt x="34" y="75"/>
                    <a:pt x="28" y="72"/>
                    <a:pt x="24" y="72"/>
                  </a:cubicBezTo>
                  <a:cubicBezTo>
                    <a:pt x="24" y="72"/>
                    <a:pt x="24" y="72"/>
                    <a:pt x="24" y="72"/>
                  </a:cubicBezTo>
                  <a:cubicBezTo>
                    <a:pt x="23" y="72"/>
                    <a:pt x="22" y="72"/>
                    <a:pt x="21" y="72"/>
                  </a:cubicBezTo>
                  <a:cubicBezTo>
                    <a:pt x="21" y="72"/>
                    <a:pt x="20" y="72"/>
                    <a:pt x="20" y="73"/>
                  </a:cubicBezTo>
                  <a:cubicBezTo>
                    <a:pt x="19" y="68"/>
                    <a:pt x="15" y="66"/>
                    <a:pt x="13" y="65"/>
                  </a:cubicBezTo>
                  <a:cubicBezTo>
                    <a:pt x="11" y="62"/>
                    <a:pt x="10" y="59"/>
                    <a:pt x="11" y="58"/>
                  </a:cubicBezTo>
                  <a:cubicBezTo>
                    <a:pt x="12" y="55"/>
                    <a:pt x="12" y="53"/>
                    <a:pt x="12" y="52"/>
                  </a:cubicBezTo>
                  <a:cubicBezTo>
                    <a:pt x="12" y="51"/>
                    <a:pt x="12" y="50"/>
                    <a:pt x="12" y="49"/>
                  </a:cubicBezTo>
                  <a:cubicBezTo>
                    <a:pt x="12" y="47"/>
                    <a:pt x="12" y="45"/>
                    <a:pt x="12" y="44"/>
                  </a:cubicBezTo>
                  <a:cubicBezTo>
                    <a:pt x="12" y="44"/>
                    <a:pt x="12" y="44"/>
                    <a:pt x="12" y="44"/>
                  </a:cubicBezTo>
                  <a:cubicBezTo>
                    <a:pt x="12" y="44"/>
                    <a:pt x="12" y="44"/>
                    <a:pt x="13" y="43"/>
                  </a:cubicBezTo>
                  <a:cubicBezTo>
                    <a:pt x="18" y="37"/>
                    <a:pt x="20" y="33"/>
                    <a:pt x="20" y="29"/>
                  </a:cubicBezTo>
                  <a:cubicBezTo>
                    <a:pt x="20" y="26"/>
                    <a:pt x="21" y="26"/>
                    <a:pt x="22" y="25"/>
                  </a:cubicBezTo>
                  <a:cubicBezTo>
                    <a:pt x="22" y="25"/>
                    <a:pt x="34" y="21"/>
                    <a:pt x="37" y="15"/>
                  </a:cubicBezTo>
                  <a:cubicBezTo>
                    <a:pt x="38" y="15"/>
                    <a:pt x="40" y="14"/>
                    <a:pt x="42" y="14"/>
                  </a:cubicBezTo>
                  <a:cubicBezTo>
                    <a:pt x="42" y="14"/>
                    <a:pt x="51" y="13"/>
                    <a:pt x="55" y="10"/>
                  </a:cubicBezTo>
                  <a:cubicBezTo>
                    <a:pt x="55" y="10"/>
                    <a:pt x="57" y="10"/>
                    <a:pt x="57" y="10"/>
                  </a:cubicBezTo>
                  <a:cubicBezTo>
                    <a:pt x="59" y="11"/>
                    <a:pt x="62" y="13"/>
                    <a:pt x="66" y="13"/>
                  </a:cubicBezTo>
                  <a:cubicBezTo>
                    <a:pt x="68" y="13"/>
                    <a:pt x="70" y="13"/>
                    <a:pt x="72" y="11"/>
                  </a:cubicBezTo>
                  <a:cubicBezTo>
                    <a:pt x="73" y="13"/>
                    <a:pt x="75" y="18"/>
                    <a:pt x="79" y="18"/>
                  </a:cubicBezTo>
                  <a:cubicBezTo>
                    <a:pt x="81" y="18"/>
                    <a:pt x="82" y="17"/>
                    <a:pt x="83" y="17"/>
                  </a:cubicBezTo>
                  <a:cubicBezTo>
                    <a:pt x="84" y="16"/>
                    <a:pt x="84" y="16"/>
                    <a:pt x="85" y="16"/>
                  </a:cubicBezTo>
                  <a:cubicBezTo>
                    <a:pt x="85" y="16"/>
                    <a:pt x="86" y="17"/>
                    <a:pt x="87" y="17"/>
                  </a:cubicBezTo>
                  <a:cubicBezTo>
                    <a:pt x="88" y="17"/>
                    <a:pt x="88" y="17"/>
                    <a:pt x="89" y="17"/>
                  </a:cubicBezTo>
                  <a:cubicBezTo>
                    <a:pt x="89" y="18"/>
                    <a:pt x="89" y="18"/>
                    <a:pt x="89" y="19"/>
                  </a:cubicBezTo>
                  <a:cubicBezTo>
                    <a:pt x="90" y="20"/>
                    <a:pt x="92" y="23"/>
                    <a:pt x="96" y="23"/>
                  </a:cubicBezTo>
                  <a:cubicBezTo>
                    <a:pt x="97" y="23"/>
                    <a:pt x="98" y="23"/>
                    <a:pt x="98" y="23"/>
                  </a:cubicBezTo>
                  <a:cubicBezTo>
                    <a:pt x="99" y="23"/>
                    <a:pt x="99" y="23"/>
                    <a:pt x="99" y="24"/>
                  </a:cubicBezTo>
                  <a:cubicBezTo>
                    <a:pt x="100" y="24"/>
                    <a:pt x="100" y="25"/>
                    <a:pt x="100" y="25"/>
                  </a:cubicBezTo>
                  <a:cubicBezTo>
                    <a:pt x="101" y="26"/>
                    <a:pt x="101" y="26"/>
                    <a:pt x="101" y="26"/>
                  </a:cubicBezTo>
                  <a:cubicBezTo>
                    <a:pt x="102" y="28"/>
                    <a:pt x="104" y="33"/>
                    <a:pt x="110" y="32"/>
                  </a:cubicBezTo>
                  <a:cubicBezTo>
                    <a:pt x="110" y="32"/>
                    <a:pt x="110" y="33"/>
                    <a:pt x="110" y="33"/>
                  </a:cubicBezTo>
                  <a:cubicBezTo>
                    <a:pt x="110" y="37"/>
                    <a:pt x="113" y="40"/>
                    <a:pt x="115" y="42"/>
                  </a:cubicBezTo>
                  <a:cubicBezTo>
                    <a:pt x="117" y="43"/>
                    <a:pt x="118" y="46"/>
                    <a:pt x="118" y="48"/>
                  </a:cubicBezTo>
                  <a:cubicBezTo>
                    <a:pt x="118" y="48"/>
                    <a:pt x="118" y="49"/>
                    <a:pt x="118" y="49"/>
                  </a:cubicBezTo>
                  <a:cubicBezTo>
                    <a:pt x="118" y="51"/>
                    <a:pt x="117" y="55"/>
                    <a:pt x="120" y="59"/>
                  </a:cubicBezTo>
                  <a:cubicBezTo>
                    <a:pt x="121" y="59"/>
                    <a:pt x="121" y="60"/>
                    <a:pt x="121" y="60"/>
                  </a:cubicBezTo>
                  <a:cubicBezTo>
                    <a:pt x="121" y="60"/>
                    <a:pt x="121" y="60"/>
                    <a:pt x="121" y="60"/>
                  </a:cubicBezTo>
                  <a:cubicBezTo>
                    <a:pt x="116" y="66"/>
                    <a:pt x="117" y="70"/>
                    <a:pt x="119" y="7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121917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black"/>
                </a:solidFill>
                <a:effectLst/>
                <a:uLnTx/>
                <a:uFillTx/>
                <a:latin typeface="Verdana"/>
                <a:ea typeface="+mn-ea"/>
                <a:cs typeface="+mn-cs"/>
              </a:endParaRPr>
            </a:p>
          </p:txBody>
        </p:sp>
        <p:sp>
          <p:nvSpPr>
            <p:cNvPr id="47" name="Freeform 431"/>
            <p:cNvSpPr>
              <a:spLocks noEditPoints="1"/>
            </p:cNvSpPr>
            <p:nvPr/>
          </p:nvSpPr>
          <p:spPr bwMode="auto">
            <a:xfrm>
              <a:off x="9547225" y="3155950"/>
              <a:ext cx="515938" cy="588963"/>
            </a:xfrm>
            <a:custGeom>
              <a:avLst/>
              <a:gdLst>
                <a:gd name="T0" fmla="*/ 204 w 209"/>
                <a:gd name="T1" fmla="*/ 59 h 239"/>
                <a:gd name="T2" fmla="*/ 119 w 209"/>
                <a:gd name="T3" fmla="*/ 0 h 239"/>
                <a:gd name="T4" fmla="*/ 116 w 209"/>
                <a:gd name="T5" fmla="*/ 0 h 239"/>
                <a:gd name="T6" fmla="*/ 24 w 209"/>
                <a:gd name="T7" fmla="*/ 71 h 239"/>
                <a:gd name="T8" fmla="*/ 9 w 209"/>
                <a:gd name="T9" fmla="*/ 113 h 239"/>
                <a:gd name="T10" fmla="*/ 3 w 209"/>
                <a:gd name="T11" fmla="*/ 129 h 239"/>
                <a:gd name="T12" fmla="*/ 19 w 209"/>
                <a:gd name="T13" fmla="*/ 136 h 239"/>
                <a:gd name="T14" fmla="*/ 18 w 209"/>
                <a:gd name="T15" fmla="*/ 139 h 239"/>
                <a:gd name="T16" fmla="*/ 17 w 209"/>
                <a:gd name="T17" fmla="*/ 145 h 239"/>
                <a:gd name="T18" fmla="*/ 21 w 209"/>
                <a:gd name="T19" fmla="*/ 153 h 239"/>
                <a:gd name="T20" fmla="*/ 24 w 209"/>
                <a:gd name="T21" fmla="*/ 165 h 239"/>
                <a:gd name="T22" fmla="*/ 24 w 209"/>
                <a:gd name="T23" fmla="*/ 173 h 239"/>
                <a:gd name="T24" fmla="*/ 53 w 209"/>
                <a:gd name="T25" fmla="*/ 195 h 239"/>
                <a:gd name="T26" fmla="*/ 54 w 209"/>
                <a:gd name="T27" fmla="*/ 194 h 239"/>
                <a:gd name="T28" fmla="*/ 62 w 209"/>
                <a:gd name="T29" fmla="*/ 194 h 239"/>
                <a:gd name="T30" fmla="*/ 67 w 209"/>
                <a:gd name="T31" fmla="*/ 195 h 239"/>
                <a:gd name="T32" fmla="*/ 71 w 209"/>
                <a:gd name="T33" fmla="*/ 200 h 239"/>
                <a:gd name="T34" fmla="*/ 77 w 209"/>
                <a:gd name="T35" fmla="*/ 219 h 239"/>
                <a:gd name="T36" fmla="*/ 79 w 209"/>
                <a:gd name="T37" fmla="*/ 234 h 239"/>
                <a:gd name="T38" fmla="*/ 80 w 209"/>
                <a:gd name="T39" fmla="*/ 236 h 239"/>
                <a:gd name="T40" fmla="*/ 84 w 209"/>
                <a:gd name="T41" fmla="*/ 239 h 239"/>
                <a:gd name="T42" fmla="*/ 85 w 209"/>
                <a:gd name="T43" fmla="*/ 239 h 239"/>
                <a:gd name="T44" fmla="*/ 168 w 209"/>
                <a:gd name="T45" fmla="*/ 214 h 239"/>
                <a:gd name="T46" fmla="*/ 172 w 209"/>
                <a:gd name="T47" fmla="*/ 209 h 239"/>
                <a:gd name="T48" fmla="*/ 184 w 209"/>
                <a:gd name="T49" fmla="*/ 144 h 239"/>
                <a:gd name="T50" fmla="*/ 192 w 209"/>
                <a:gd name="T51" fmla="*/ 129 h 239"/>
                <a:gd name="T52" fmla="*/ 204 w 209"/>
                <a:gd name="T53" fmla="*/ 59 h 239"/>
                <a:gd name="T54" fmla="*/ 184 w 209"/>
                <a:gd name="T55" fmla="*/ 125 h 239"/>
                <a:gd name="T56" fmla="*/ 175 w 209"/>
                <a:gd name="T57" fmla="*/ 140 h 239"/>
                <a:gd name="T58" fmla="*/ 161 w 209"/>
                <a:gd name="T59" fmla="*/ 206 h 239"/>
                <a:gd name="T60" fmla="*/ 87 w 209"/>
                <a:gd name="T61" fmla="*/ 228 h 239"/>
                <a:gd name="T62" fmla="*/ 87 w 209"/>
                <a:gd name="T63" fmla="*/ 219 h 239"/>
                <a:gd name="T64" fmla="*/ 78 w 209"/>
                <a:gd name="T65" fmla="*/ 194 h 239"/>
                <a:gd name="T66" fmla="*/ 74 w 209"/>
                <a:gd name="T67" fmla="*/ 189 h 239"/>
                <a:gd name="T68" fmla="*/ 62 w 209"/>
                <a:gd name="T69" fmla="*/ 184 h 239"/>
                <a:gd name="T70" fmla="*/ 52 w 209"/>
                <a:gd name="T71" fmla="*/ 185 h 239"/>
                <a:gd name="T72" fmla="*/ 51 w 209"/>
                <a:gd name="T73" fmla="*/ 185 h 239"/>
                <a:gd name="T74" fmla="*/ 34 w 209"/>
                <a:gd name="T75" fmla="*/ 173 h 239"/>
                <a:gd name="T76" fmla="*/ 31 w 209"/>
                <a:gd name="T77" fmla="*/ 158 h 239"/>
                <a:gd name="T78" fmla="*/ 31 w 209"/>
                <a:gd name="T79" fmla="*/ 155 h 239"/>
                <a:gd name="T80" fmla="*/ 32 w 209"/>
                <a:gd name="T81" fmla="*/ 154 h 239"/>
                <a:gd name="T82" fmla="*/ 32 w 209"/>
                <a:gd name="T83" fmla="*/ 149 h 239"/>
                <a:gd name="T84" fmla="*/ 29 w 209"/>
                <a:gd name="T85" fmla="*/ 147 h 239"/>
                <a:gd name="T86" fmla="*/ 27 w 209"/>
                <a:gd name="T87" fmla="*/ 145 h 239"/>
                <a:gd name="T88" fmla="*/ 27 w 209"/>
                <a:gd name="T89" fmla="*/ 142 h 239"/>
                <a:gd name="T90" fmla="*/ 29 w 209"/>
                <a:gd name="T91" fmla="*/ 132 h 239"/>
                <a:gd name="T92" fmla="*/ 25 w 209"/>
                <a:gd name="T93" fmla="*/ 127 h 239"/>
                <a:gd name="T94" fmla="*/ 19 w 209"/>
                <a:gd name="T95" fmla="*/ 126 h 239"/>
                <a:gd name="T96" fmla="*/ 12 w 209"/>
                <a:gd name="T97" fmla="*/ 125 h 239"/>
                <a:gd name="T98" fmla="*/ 16 w 209"/>
                <a:gd name="T99" fmla="*/ 120 h 239"/>
                <a:gd name="T100" fmla="*/ 33 w 209"/>
                <a:gd name="T101" fmla="*/ 72 h 239"/>
                <a:gd name="T102" fmla="*/ 116 w 209"/>
                <a:gd name="T103" fmla="*/ 9 h 239"/>
                <a:gd name="T104" fmla="*/ 119 w 209"/>
                <a:gd name="T105" fmla="*/ 10 h 239"/>
                <a:gd name="T106" fmla="*/ 194 w 209"/>
                <a:gd name="T107" fmla="*/ 61 h 239"/>
                <a:gd name="T108" fmla="*/ 184 w 209"/>
                <a:gd name="T109" fmla="*/ 125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09" h="239">
                  <a:moveTo>
                    <a:pt x="204" y="59"/>
                  </a:moveTo>
                  <a:cubicBezTo>
                    <a:pt x="197" y="11"/>
                    <a:pt x="131" y="0"/>
                    <a:pt x="119" y="0"/>
                  </a:cubicBezTo>
                  <a:cubicBezTo>
                    <a:pt x="116" y="0"/>
                    <a:pt x="116" y="0"/>
                    <a:pt x="116" y="0"/>
                  </a:cubicBezTo>
                  <a:cubicBezTo>
                    <a:pt x="36" y="0"/>
                    <a:pt x="25" y="55"/>
                    <a:pt x="24" y="71"/>
                  </a:cubicBezTo>
                  <a:cubicBezTo>
                    <a:pt x="22" y="83"/>
                    <a:pt x="17" y="105"/>
                    <a:pt x="9" y="113"/>
                  </a:cubicBezTo>
                  <a:cubicBezTo>
                    <a:pt x="7" y="115"/>
                    <a:pt x="0" y="121"/>
                    <a:pt x="3" y="129"/>
                  </a:cubicBezTo>
                  <a:cubicBezTo>
                    <a:pt x="6" y="136"/>
                    <a:pt x="14" y="136"/>
                    <a:pt x="19" y="136"/>
                  </a:cubicBezTo>
                  <a:cubicBezTo>
                    <a:pt x="18" y="137"/>
                    <a:pt x="18" y="138"/>
                    <a:pt x="18" y="139"/>
                  </a:cubicBezTo>
                  <a:cubicBezTo>
                    <a:pt x="17" y="141"/>
                    <a:pt x="17" y="142"/>
                    <a:pt x="17" y="145"/>
                  </a:cubicBezTo>
                  <a:cubicBezTo>
                    <a:pt x="17" y="148"/>
                    <a:pt x="18" y="151"/>
                    <a:pt x="21" y="153"/>
                  </a:cubicBezTo>
                  <a:cubicBezTo>
                    <a:pt x="19" y="157"/>
                    <a:pt x="20" y="162"/>
                    <a:pt x="24" y="165"/>
                  </a:cubicBezTo>
                  <a:cubicBezTo>
                    <a:pt x="24" y="166"/>
                    <a:pt x="24" y="167"/>
                    <a:pt x="24" y="173"/>
                  </a:cubicBezTo>
                  <a:cubicBezTo>
                    <a:pt x="24" y="189"/>
                    <a:pt x="40" y="197"/>
                    <a:pt x="53" y="195"/>
                  </a:cubicBezTo>
                  <a:cubicBezTo>
                    <a:pt x="54" y="194"/>
                    <a:pt x="54" y="194"/>
                    <a:pt x="54" y="194"/>
                  </a:cubicBezTo>
                  <a:cubicBezTo>
                    <a:pt x="56" y="194"/>
                    <a:pt x="59" y="194"/>
                    <a:pt x="62" y="194"/>
                  </a:cubicBezTo>
                  <a:cubicBezTo>
                    <a:pt x="65" y="194"/>
                    <a:pt x="66" y="194"/>
                    <a:pt x="67" y="195"/>
                  </a:cubicBezTo>
                  <a:cubicBezTo>
                    <a:pt x="68" y="197"/>
                    <a:pt x="70" y="199"/>
                    <a:pt x="71" y="200"/>
                  </a:cubicBezTo>
                  <a:cubicBezTo>
                    <a:pt x="75" y="205"/>
                    <a:pt x="77" y="207"/>
                    <a:pt x="77" y="219"/>
                  </a:cubicBezTo>
                  <a:cubicBezTo>
                    <a:pt x="77" y="229"/>
                    <a:pt x="78" y="233"/>
                    <a:pt x="79" y="234"/>
                  </a:cubicBezTo>
                  <a:cubicBezTo>
                    <a:pt x="80" y="236"/>
                    <a:pt x="80" y="236"/>
                    <a:pt x="80" y="236"/>
                  </a:cubicBezTo>
                  <a:cubicBezTo>
                    <a:pt x="80" y="238"/>
                    <a:pt x="82" y="239"/>
                    <a:pt x="84" y="239"/>
                  </a:cubicBezTo>
                  <a:cubicBezTo>
                    <a:pt x="85" y="239"/>
                    <a:pt x="85" y="239"/>
                    <a:pt x="85" y="239"/>
                  </a:cubicBezTo>
                  <a:cubicBezTo>
                    <a:pt x="168" y="214"/>
                    <a:pt x="168" y="214"/>
                    <a:pt x="168" y="214"/>
                  </a:cubicBezTo>
                  <a:cubicBezTo>
                    <a:pt x="170" y="214"/>
                    <a:pt x="172" y="211"/>
                    <a:pt x="172" y="209"/>
                  </a:cubicBezTo>
                  <a:cubicBezTo>
                    <a:pt x="170" y="193"/>
                    <a:pt x="171" y="167"/>
                    <a:pt x="184" y="144"/>
                  </a:cubicBezTo>
                  <a:cubicBezTo>
                    <a:pt x="187" y="139"/>
                    <a:pt x="190" y="134"/>
                    <a:pt x="192" y="129"/>
                  </a:cubicBezTo>
                  <a:cubicBezTo>
                    <a:pt x="207" y="104"/>
                    <a:pt x="209" y="100"/>
                    <a:pt x="204" y="59"/>
                  </a:cubicBezTo>
                  <a:close/>
                  <a:moveTo>
                    <a:pt x="184" y="125"/>
                  </a:moveTo>
                  <a:cubicBezTo>
                    <a:pt x="181" y="129"/>
                    <a:pt x="178" y="134"/>
                    <a:pt x="175" y="140"/>
                  </a:cubicBezTo>
                  <a:cubicBezTo>
                    <a:pt x="163" y="162"/>
                    <a:pt x="160" y="188"/>
                    <a:pt x="161" y="206"/>
                  </a:cubicBezTo>
                  <a:cubicBezTo>
                    <a:pt x="87" y="228"/>
                    <a:pt x="87" y="228"/>
                    <a:pt x="87" y="228"/>
                  </a:cubicBezTo>
                  <a:cubicBezTo>
                    <a:pt x="87" y="226"/>
                    <a:pt x="87" y="223"/>
                    <a:pt x="87" y="219"/>
                  </a:cubicBezTo>
                  <a:cubicBezTo>
                    <a:pt x="87" y="204"/>
                    <a:pt x="83" y="200"/>
                    <a:pt x="78" y="194"/>
                  </a:cubicBezTo>
                  <a:cubicBezTo>
                    <a:pt x="77" y="192"/>
                    <a:pt x="76" y="191"/>
                    <a:pt x="74" y="189"/>
                  </a:cubicBezTo>
                  <a:cubicBezTo>
                    <a:pt x="71" y="184"/>
                    <a:pt x="65" y="184"/>
                    <a:pt x="62" y="184"/>
                  </a:cubicBezTo>
                  <a:cubicBezTo>
                    <a:pt x="58" y="184"/>
                    <a:pt x="55" y="184"/>
                    <a:pt x="52" y="185"/>
                  </a:cubicBezTo>
                  <a:cubicBezTo>
                    <a:pt x="51" y="185"/>
                    <a:pt x="51" y="185"/>
                    <a:pt x="51" y="185"/>
                  </a:cubicBezTo>
                  <a:cubicBezTo>
                    <a:pt x="44" y="186"/>
                    <a:pt x="34" y="182"/>
                    <a:pt x="34" y="173"/>
                  </a:cubicBezTo>
                  <a:cubicBezTo>
                    <a:pt x="34" y="164"/>
                    <a:pt x="34" y="161"/>
                    <a:pt x="31" y="158"/>
                  </a:cubicBezTo>
                  <a:cubicBezTo>
                    <a:pt x="30" y="157"/>
                    <a:pt x="29" y="157"/>
                    <a:pt x="31" y="155"/>
                  </a:cubicBezTo>
                  <a:cubicBezTo>
                    <a:pt x="31" y="154"/>
                    <a:pt x="32" y="154"/>
                    <a:pt x="32" y="154"/>
                  </a:cubicBezTo>
                  <a:cubicBezTo>
                    <a:pt x="33" y="152"/>
                    <a:pt x="33" y="151"/>
                    <a:pt x="32" y="149"/>
                  </a:cubicBezTo>
                  <a:cubicBezTo>
                    <a:pt x="31" y="148"/>
                    <a:pt x="30" y="147"/>
                    <a:pt x="29" y="147"/>
                  </a:cubicBezTo>
                  <a:cubicBezTo>
                    <a:pt x="27" y="146"/>
                    <a:pt x="27" y="145"/>
                    <a:pt x="27" y="145"/>
                  </a:cubicBezTo>
                  <a:cubicBezTo>
                    <a:pt x="27" y="144"/>
                    <a:pt x="27" y="143"/>
                    <a:pt x="27" y="142"/>
                  </a:cubicBezTo>
                  <a:cubicBezTo>
                    <a:pt x="28" y="140"/>
                    <a:pt x="28" y="137"/>
                    <a:pt x="29" y="132"/>
                  </a:cubicBezTo>
                  <a:cubicBezTo>
                    <a:pt x="29" y="130"/>
                    <a:pt x="28" y="127"/>
                    <a:pt x="25" y="127"/>
                  </a:cubicBezTo>
                  <a:cubicBezTo>
                    <a:pt x="23" y="126"/>
                    <a:pt x="21" y="126"/>
                    <a:pt x="19" y="126"/>
                  </a:cubicBezTo>
                  <a:cubicBezTo>
                    <a:pt x="16" y="126"/>
                    <a:pt x="13" y="126"/>
                    <a:pt x="12" y="125"/>
                  </a:cubicBezTo>
                  <a:cubicBezTo>
                    <a:pt x="12" y="124"/>
                    <a:pt x="13" y="122"/>
                    <a:pt x="16" y="120"/>
                  </a:cubicBezTo>
                  <a:cubicBezTo>
                    <a:pt x="29" y="106"/>
                    <a:pt x="33" y="73"/>
                    <a:pt x="33" y="72"/>
                  </a:cubicBezTo>
                  <a:cubicBezTo>
                    <a:pt x="38" y="14"/>
                    <a:pt x="97" y="9"/>
                    <a:pt x="116" y="9"/>
                  </a:cubicBezTo>
                  <a:cubicBezTo>
                    <a:pt x="119" y="10"/>
                    <a:pt x="119" y="10"/>
                    <a:pt x="119" y="10"/>
                  </a:cubicBezTo>
                  <a:cubicBezTo>
                    <a:pt x="128" y="10"/>
                    <a:pt x="188" y="19"/>
                    <a:pt x="194" y="61"/>
                  </a:cubicBezTo>
                  <a:cubicBezTo>
                    <a:pt x="199" y="98"/>
                    <a:pt x="198" y="101"/>
                    <a:pt x="184" y="12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121917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black"/>
                </a:solidFill>
                <a:effectLst/>
                <a:uLnTx/>
                <a:uFillTx/>
                <a:latin typeface="Verdana"/>
                <a:ea typeface="+mn-ea"/>
                <a:cs typeface="+mn-cs"/>
              </a:endParaRPr>
            </a:p>
          </p:txBody>
        </p:sp>
      </p:grpSp>
      <p:grpSp>
        <p:nvGrpSpPr>
          <p:cNvPr id="36" name="Group 3"/>
          <p:cNvGrpSpPr/>
          <p:nvPr/>
        </p:nvGrpSpPr>
        <p:grpSpPr>
          <a:xfrm>
            <a:off x="6370418" y="1398063"/>
            <a:ext cx="156898" cy="186649"/>
            <a:chOff x="3104044" y="3546255"/>
            <a:chExt cx="372240" cy="470269"/>
          </a:xfrm>
          <a:solidFill>
            <a:schemeClr val="tx1"/>
          </a:solidFill>
        </p:grpSpPr>
        <p:sp>
          <p:nvSpPr>
            <p:cNvPr id="44" name="Freeform 134"/>
            <p:cNvSpPr>
              <a:spLocks noEditPoints="1"/>
            </p:cNvSpPr>
            <p:nvPr/>
          </p:nvSpPr>
          <p:spPr bwMode="auto">
            <a:xfrm>
              <a:off x="3104044" y="3547579"/>
              <a:ext cx="226523" cy="466294"/>
            </a:xfrm>
            <a:custGeom>
              <a:avLst/>
              <a:gdLst>
                <a:gd name="T0" fmla="*/ 90 w 116"/>
                <a:gd name="T1" fmla="*/ 1 h 238"/>
                <a:gd name="T2" fmla="*/ 85 w 116"/>
                <a:gd name="T3" fmla="*/ 1 h 238"/>
                <a:gd name="T4" fmla="*/ 83 w 116"/>
                <a:gd name="T5" fmla="*/ 5 h 238"/>
                <a:gd name="T6" fmla="*/ 83 w 116"/>
                <a:gd name="T7" fmla="*/ 38 h 238"/>
                <a:gd name="T8" fmla="*/ 71 w 116"/>
                <a:gd name="T9" fmla="*/ 56 h 238"/>
                <a:gd name="T10" fmla="*/ 45 w 116"/>
                <a:gd name="T11" fmla="*/ 56 h 238"/>
                <a:gd name="T12" fmla="*/ 33 w 116"/>
                <a:gd name="T13" fmla="*/ 38 h 238"/>
                <a:gd name="T14" fmla="*/ 33 w 116"/>
                <a:gd name="T15" fmla="*/ 5 h 238"/>
                <a:gd name="T16" fmla="*/ 31 w 116"/>
                <a:gd name="T17" fmla="*/ 1 h 238"/>
                <a:gd name="T18" fmla="*/ 26 w 116"/>
                <a:gd name="T19" fmla="*/ 1 h 238"/>
                <a:gd name="T20" fmla="*/ 0 w 116"/>
                <a:gd name="T21" fmla="*/ 49 h 238"/>
                <a:gd name="T22" fmla="*/ 32 w 116"/>
                <a:gd name="T23" fmla="*/ 96 h 238"/>
                <a:gd name="T24" fmla="*/ 25 w 116"/>
                <a:gd name="T25" fmla="*/ 205 h 238"/>
                <a:gd name="T26" fmla="*/ 58 w 116"/>
                <a:gd name="T27" fmla="*/ 238 h 238"/>
                <a:gd name="T28" fmla="*/ 91 w 116"/>
                <a:gd name="T29" fmla="*/ 205 h 238"/>
                <a:gd name="T30" fmla="*/ 84 w 116"/>
                <a:gd name="T31" fmla="*/ 96 h 238"/>
                <a:gd name="T32" fmla="*/ 116 w 116"/>
                <a:gd name="T33" fmla="*/ 49 h 238"/>
                <a:gd name="T34" fmla="*/ 90 w 116"/>
                <a:gd name="T35" fmla="*/ 1 h 238"/>
                <a:gd name="T36" fmla="*/ 76 w 116"/>
                <a:gd name="T37" fmla="*/ 89 h 238"/>
                <a:gd name="T38" fmla="*/ 74 w 116"/>
                <a:gd name="T39" fmla="*/ 94 h 238"/>
                <a:gd name="T40" fmla="*/ 81 w 116"/>
                <a:gd name="T41" fmla="*/ 205 h 238"/>
                <a:gd name="T42" fmla="*/ 58 w 116"/>
                <a:gd name="T43" fmla="*/ 229 h 238"/>
                <a:gd name="T44" fmla="*/ 34 w 116"/>
                <a:gd name="T45" fmla="*/ 205 h 238"/>
                <a:gd name="T46" fmla="*/ 42 w 116"/>
                <a:gd name="T47" fmla="*/ 94 h 238"/>
                <a:gd name="T48" fmla="*/ 40 w 116"/>
                <a:gd name="T49" fmla="*/ 89 h 238"/>
                <a:gd name="T50" fmla="*/ 10 w 116"/>
                <a:gd name="T51" fmla="*/ 49 h 238"/>
                <a:gd name="T52" fmla="*/ 24 w 116"/>
                <a:gd name="T53" fmla="*/ 15 h 238"/>
                <a:gd name="T54" fmla="*/ 24 w 116"/>
                <a:gd name="T55" fmla="*/ 39 h 238"/>
                <a:gd name="T56" fmla="*/ 25 w 116"/>
                <a:gd name="T57" fmla="*/ 42 h 238"/>
                <a:gd name="T58" fmla="*/ 39 w 116"/>
                <a:gd name="T59" fmla="*/ 64 h 238"/>
                <a:gd name="T60" fmla="*/ 43 w 116"/>
                <a:gd name="T61" fmla="*/ 66 h 238"/>
                <a:gd name="T62" fmla="*/ 73 w 116"/>
                <a:gd name="T63" fmla="*/ 66 h 238"/>
                <a:gd name="T64" fmla="*/ 77 w 116"/>
                <a:gd name="T65" fmla="*/ 64 h 238"/>
                <a:gd name="T66" fmla="*/ 91 w 116"/>
                <a:gd name="T67" fmla="*/ 42 h 238"/>
                <a:gd name="T68" fmla="*/ 92 w 116"/>
                <a:gd name="T69" fmla="*/ 39 h 238"/>
                <a:gd name="T70" fmla="*/ 92 w 116"/>
                <a:gd name="T71" fmla="*/ 15 h 238"/>
                <a:gd name="T72" fmla="*/ 106 w 116"/>
                <a:gd name="T73" fmla="*/ 49 h 238"/>
                <a:gd name="T74" fmla="*/ 76 w 116"/>
                <a:gd name="T75" fmla="*/ 89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16" h="238">
                  <a:moveTo>
                    <a:pt x="90" y="1"/>
                  </a:moveTo>
                  <a:cubicBezTo>
                    <a:pt x="89" y="0"/>
                    <a:pt x="87" y="0"/>
                    <a:pt x="85" y="1"/>
                  </a:cubicBezTo>
                  <a:cubicBezTo>
                    <a:pt x="83" y="2"/>
                    <a:pt x="83" y="3"/>
                    <a:pt x="83" y="5"/>
                  </a:cubicBezTo>
                  <a:cubicBezTo>
                    <a:pt x="83" y="38"/>
                    <a:pt x="83" y="38"/>
                    <a:pt x="83" y="38"/>
                  </a:cubicBezTo>
                  <a:cubicBezTo>
                    <a:pt x="71" y="56"/>
                    <a:pt x="71" y="56"/>
                    <a:pt x="71" y="56"/>
                  </a:cubicBezTo>
                  <a:cubicBezTo>
                    <a:pt x="45" y="56"/>
                    <a:pt x="45" y="56"/>
                    <a:pt x="45" y="56"/>
                  </a:cubicBezTo>
                  <a:cubicBezTo>
                    <a:pt x="33" y="38"/>
                    <a:pt x="33" y="38"/>
                    <a:pt x="33" y="38"/>
                  </a:cubicBezTo>
                  <a:cubicBezTo>
                    <a:pt x="33" y="5"/>
                    <a:pt x="33" y="5"/>
                    <a:pt x="33" y="5"/>
                  </a:cubicBezTo>
                  <a:cubicBezTo>
                    <a:pt x="33" y="3"/>
                    <a:pt x="32" y="2"/>
                    <a:pt x="31" y="1"/>
                  </a:cubicBezTo>
                  <a:cubicBezTo>
                    <a:pt x="29" y="0"/>
                    <a:pt x="27" y="0"/>
                    <a:pt x="26" y="1"/>
                  </a:cubicBezTo>
                  <a:cubicBezTo>
                    <a:pt x="10" y="12"/>
                    <a:pt x="0" y="30"/>
                    <a:pt x="0" y="49"/>
                  </a:cubicBezTo>
                  <a:cubicBezTo>
                    <a:pt x="0" y="72"/>
                    <a:pt x="22" y="89"/>
                    <a:pt x="32" y="96"/>
                  </a:cubicBezTo>
                  <a:cubicBezTo>
                    <a:pt x="25" y="205"/>
                    <a:pt x="25" y="205"/>
                    <a:pt x="25" y="205"/>
                  </a:cubicBezTo>
                  <a:cubicBezTo>
                    <a:pt x="25" y="223"/>
                    <a:pt x="40" y="238"/>
                    <a:pt x="58" y="238"/>
                  </a:cubicBezTo>
                  <a:cubicBezTo>
                    <a:pt x="76" y="238"/>
                    <a:pt x="91" y="223"/>
                    <a:pt x="91" y="205"/>
                  </a:cubicBezTo>
                  <a:cubicBezTo>
                    <a:pt x="84" y="96"/>
                    <a:pt x="84" y="96"/>
                    <a:pt x="84" y="96"/>
                  </a:cubicBezTo>
                  <a:cubicBezTo>
                    <a:pt x="93" y="89"/>
                    <a:pt x="116" y="72"/>
                    <a:pt x="116" y="49"/>
                  </a:cubicBezTo>
                  <a:cubicBezTo>
                    <a:pt x="116" y="30"/>
                    <a:pt x="106" y="12"/>
                    <a:pt x="90" y="1"/>
                  </a:cubicBezTo>
                  <a:close/>
                  <a:moveTo>
                    <a:pt x="76" y="89"/>
                  </a:moveTo>
                  <a:cubicBezTo>
                    <a:pt x="74" y="90"/>
                    <a:pt x="74" y="92"/>
                    <a:pt x="74" y="94"/>
                  </a:cubicBezTo>
                  <a:cubicBezTo>
                    <a:pt x="81" y="205"/>
                    <a:pt x="81" y="205"/>
                    <a:pt x="81" y="205"/>
                  </a:cubicBezTo>
                  <a:cubicBezTo>
                    <a:pt x="81" y="218"/>
                    <a:pt x="71" y="229"/>
                    <a:pt x="58" y="229"/>
                  </a:cubicBezTo>
                  <a:cubicBezTo>
                    <a:pt x="45" y="229"/>
                    <a:pt x="34" y="218"/>
                    <a:pt x="34" y="205"/>
                  </a:cubicBezTo>
                  <a:cubicBezTo>
                    <a:pt x="42" y="94"/>
                    <a:pt x="42" y="94"/>
                    <a:pt x="42" y="94"/>
                  </a:cubicBezTo>
                  <a:cubicBezTo>
                    <a:pt x="42" y="92"/>
                    <a:pt x="41" y="90"/>
                    <a:pt x="40" y="89"/>
                  </a:cubicBezTo>
                  <a:cubicBezTo>
                    <a:pt x="33" y="85"/>
                    <a:pt x="10" y="69"/>
                    <a:pt x="10" y="49"/>
                  </a:cubicBezTo>
                  <a:cubicBezTo>
                    <a:pt x="10" y="36"/>
                    <a:pt x="15" y="24"/>
                    <a:pt x="24" y="15"/>
                  </a:cubicBezTo>
                  <a:cubicBezTo>
                    <a:pt x="24" y="39"/>
                    <a:pt x="24" y="39"/>
                    <a:pt x="24" y="39"/>
                  </a:cubicBezTo>
                  <a:cubicBezTo>
                    <a:pt x="24" y="40"/>
                    <a:pt x="24" y="41"/>
                    <a:pt x="25" y="42"/>
                  </a:cubicBezTo>
                  <a:cubicBezTo>
                    <a:pt x="39" y="64"/>
                    <a:pt x="39" y="64"/>
                    <a:pt x="39" y="64"/>
                  </a:cubicBezTo>
                  <a:cubicBezTo>
                    <a:pt x="40" y="65"/>
                    <a:pt x="41" y="66"/>
                    <a:pt x="43" y="66"/>
                  </a:cubicBezTo>
                  <a:cubicBezTo>
                    <a:pt x="73" y="66"/>
                    <a:pt x="73" y="66"/>
                    <a:pt x="73" y="66"/>
                  </a:cubicBezTo>
                  <a:cubicBezTo>
                    <a:pt x="75" y="66"/>
                    <a:pt x="76" y="65"/>
                    <a:pt x="77" y="64"/>
                  </a:cubicBezTo>
                  <a:cubicBezTo>
                    <a:pt x="91" y="42"/>
                    <a:pt x="91" y="42"/>
                    <a:pt x="91" y="42"/>
                  </a:cubicBezTo>
                  <a:cubicBezTo>
                    <a:pt x="92" y="41"/>
                    <a:pt x="92" y="40"/>
                    <a:pt x="92" y="39"/>
                  </a:cubicBezTo>
                  <a:cubicBezTo>
                    <a:pt x="92" y="15"/>
                    <a:pt x="92" y="15"/>
                    <a:pt x="92" y="15"/>
                  </a:cubicBezTo>
                  <a:cubicBezTo>
                    <a:pt x="101" y="24"/>
                    <a:pt x="106" y="36"/>
                    <a:pt x="106" y="49"/>
                  </a:cubicBezTo>
                  <a:cubicBezTo>
                    <a:pt x="106" y="69"/>
                    <a:pt x="83" y="85"/>
                    <a:pt x="76" y="8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121917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black"/>
                </a:solidFill>
                <a:effectLst/>
                <a:uLnTx/>
                <a:uFillTx/>
                <a:latin typeface="Verdana"/>
                <a:ea typeface="+mn-ea"/>
                <a:cs typeface="+mn-cs"/>
              </a:endParaRPr>
            </a:p>
          </p:txBody>
        </p:sp>
        <p:sp>
          <p:nvSpPr>
            <p:cNvPr id="45" name="Freeform 136"/>
            <p:cNvSpPr>
              <a:spLocks noEditPoints="1"/>
            </p:cNvSpPr>
            <p:nvPr/>
          </p:nvSpPr>
          <p:spPr bwMode="auto">
            <a:xfrm>
              <a:off x="3362360" y="3546255"/>
              <a:ext cx="113924" cy="470269"/>
            </a:xfrm>
            <a:custGeom>
              <a:avLst/>
              <a:gdLst>
                <a:gd name="T0" fmla="*/ 56 w 58"/>
                <a:gd name="T1" fmla="*/ 133 h 240"/>
                <a:gd name="T2" fmla="*/ 58 w 58"/>
                <a:gd name="T3" fmla="*/ 129 h 240"/>
                <a:gd name="T4" fmla="*/ 58 w 58"/>
                <a:gd name="T5" fmla="*/ 108 h 240"/>
                <a:gd name="T6" fmla="*/ 53 w 58"/>
                <a:gd name="T7" fmla="*/ 103 h 240"/>
                <a:gd name="T8" fmla="*/ 34 w 58"/>
                <a:gd name="T9" fmla="*/ 103 h 240"/>
                <a:gd name="T10" fmla="*/ 34 w 58"/>
                <a:gd name="T11" fmla="*/ 35 h 240"/>
                <a:gd name="T12" fmla="*/ 34 w 58"/>
                <a:gd name="T13" fmla="*/ 35 h 240"/>
                <a:gd name="T14" fmla="*/ 38 w 58"/>
                <a:gd name="T15" fmla="*/ 32 h 240"/>
                <a:gd name="T16" fmla="*/ 42 w 58"/>
                <a:gd name="T17" fmla="*/ 17 h 240"/>
                <a:gd name="T18" fmla="*/ 42 w 58"/>
                <a:gd name="T19" fmla="*/ 14 h 240"/>
                <a:gd name="T20" fmla="*/ 38 w 58"/>
                <a:gd name="T21" fmla="*/ 3 h 240"/>
                <a:gd name="T22" fmla="*/ 34 w 58"/>
                <a:gd name="T23" fmla="*/ 0 h 240"/>
                <a:gd name="T24" fmla="*/ 24 w 58"/>
                <a:gd name="T25" fmla="*/ 0 h 240"/>
                <a:gd name="T26" fmla="*/ 19 w 58"/>
                <a:gd name="T27" fmla="*/ 3 h 240"/>
                <a:gd name="T28" fmla="*/ 16 w 58"/>
                <a:gd name="T29" fmla="*/ 14 h 240"/>
                <a:gd name="T30" fmla="*/ 16 w 58"/>
                <a:gd name="T31" fmla="*/ 17 h 240"/>
                <a:gd name="T32" fmla="*/ 19 w 58"/>
                <a:gd name="T33" fmla="*/ 32 h 240"/>
                <a:gd name="T34" fmla="*/ 24 w 58"/>
                <a:gd name="T35" fmla="*/ 35 h 240"/>
                <a:gd name="T36" fmla="*/ 24 w 58"/>
                <a:gd name="T37" fmla="*/ 35 h 240"/>
                <a:gd name="T38" fmla="*/ 24 w 58"/>
                <a:gd name="T39" fmla="*/ 103 h 240"/>
                <a:gd name="T40" fmla="*/ 4 w 58"/>
                <a:gd name="T41" fmla="*/ 103 h 240"/>
                <a:gd name="T42" fmla="*/ 0 w 58"/>
                <a:gd name="T43" fmla="*/ 108 h 240"/>
                <a:gd name="T44" fmla="*/ 0 w 58"/>
                <a:gd name="T45" fmla="*/ 129 h 240"/>
                <a:gd name="T46" fmla="*/ 2 w 58"/>
                <a:gd name="T47" fmla="*/ 133 h 240"/>
                <a:gd name="T48" fmla="*/ 7 w 58"/>
                <a:gd name="T49" fmla="*/ 141 h 240"/>
                <a:gd name="T50" fmla="*/ 2 w 58"/>
                <a:gd name="T51" fmla="*/ 149 h 240"/>
                <a:gd name="T52" fmla="*/ 0 w 58"/>
                <a:gd name="T53" fmla="*/ 153 h 240"/>
                <a:gd name="T54" fmla="*/ 0 w 58"/>
                <a:gd name="T55" fmla="*/ 210 h 240"/>
                <a:gd name="T56" fmla="*/ 29 w 58"/>
                <a:gd name="T57" fmla="*/ 240 h 240"/>
                <a:gd name="T58" fmla="*/ 58 w 58"/>
                <a:gd name="T59" fmla="*/ 210 h 240"/>
                <a:gd name="T60" fmla="*/ 58 w 58"/>
                <a:gd name="T61" fmla="*/ 153 h 240"/>
                <a:gd name="T62" fmla="*/ 56 w 58"/>
                <a:gd name="T63" fmla="*/ 149 h 240"/>
                <a:gd name="T64" fmla="*/ 51 w 58"/>
                <a:gd name="T65" fmla="*/ 141 h 240"/>
                <a:gd name="T66" fmla="*/ 56 w 58"/>
                <a:gd name="T67" fmla="*/ 133 h 240"/>
                <a:gd name="T68" fmla="*/ 27 w 58"/>
                <a:gd name="T69" fmla="*/ 9 h 240"/>
                <a:gd name="T70" fmla="*/ 30 w 58"/>
                <a:gd name="T71" fmla="*/ 9 h 240"/>
                <a:gd name="T72" fmla="*/ 32 w 58"/>
                <a:gd name="T73" fmla="*/ 16 h 240"/>
                <a:gd name="T74" fmla="*/ 30 w 58"/>
                <a:gd name="T75" fmla="*/ 26 h 240"/>
                <a:gd name="T76" fmla="*/ 28 w 58"/>
                <a:gd name="T77" fmla="*/ 26 h 240"/>
                <a:gd name="T78" fmla="*/ 25 w 58"/>
                <a:gd name="T79" fmla="*/ 16 h 240"/>
                <a:gd name="T80" fmla="*/ 27 w 58"/>
                <a:gd name="T81" fmla="*/ 9 h 240"/>
                <a:gd name="T82" fmla="*/ 48 w 58"/>
                <a:gd name="T83" fmla="*/ 126 h 240"/>
                <a:gd name="T84" fmla="*/ 41 w 58"/>
                <a:gd name="T85" fmla="*/ 141 h 240"/>
                <a:gd name="T86" fmla="*/ 48 w 58"/>
                <a:gd name="T87" fmla="*/ 156 h 240"/>
                <a:gd name="T88" fmla="*/ 48 w 58"/>
                <a:gd name="T89" fmla="*/ 210 h 240"/>
                <a:gd name="T90" fmla="*/ 29 w 58"/>
                <a:gd name="T91" fmla="*/ 230 h 240"/>
                <a:gd name="T92" fmla="*/ 9 w 58"/>
                <a:gd name="T93" fmla="*/ 210 h 240"/>
                <a:gd name="T94" fmla="*/ 9 w 58"/>
                <a:gd name="T95" fmla="*/ 156 h 240"/>
                <a:gd name="T96" fmla="*/ 16 w 58"/>
                <a:gd name="T97" fmla="*/ 141 h 240"/>
                <a:gd name="T98" fmla="*/ 9 w 58"/>
                <a:gd name="T99" fmla="*/ 126 h 240"/>
                <a:gd name="T100" fmla="*/ 9 w 58"/>
                <a:gd name="T101" fmla="*/ 113 h 240"/>
                <a:gd name="T102" fmla="*/ 48 w 58"/>
                <a:gd name="T103" fmla="*/ 113 h 240"/>
                <a:gd name="T104" fmla="*/ 48 w 58"/>
                <a:gd name="T105" fmla="*/ 126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8" h="240">
                  <a:moveTo>
                    <a:pt x="56" y="133"/>
                  </a:moveTo>
                  <a:cubicBezTo>
                    <a:pt x="57" y="132"/>
                    <a:pt x="58" y="131"/>
                    <a:pt x="58" y="129"/>
                  </a:cubicBezTo>
                  <a:cubicBezTo>
                    <a:pt x="58" y="108"/>
                    <a:pt x="58" y="108"/>
                    <a:pt x="58" y="108"/>
                  </a:cubicBezTo>
                  <a:cubicBezTo>
                    <a:pt x="58" y="105"/>
                    <a:pt x="56" y="103"/>
                    <a:pt x="53" y="103"/>
                  </a:cubicBezTo>
                  <a:cubicBezTo>
                    <a:pt x="34" y="103"/>
                    <a:pt x="34" y="103"/>
                    <a:pt x="34" y="103"/>
                  </a:cubicBezTo>
                  <a:cubicBezTo>
                    <a:pt x="34" y="35"/>
                    <a:pt x="34" y="35"/>
                    <a:pt x="34" y="35"/>
                  </a:cubicBezTo>
                  <a:cubicBezTo>
                    <a:pt x="34" y="35"/>
                    <a:pt x="34" y="35"/>
                    <a:pt x="34" y="35"/>
                  </a:cubicBezTo>
                  <a:cubicBezTo>
                    <a:pt x="36" y="35"/>
                    <a:pt x="38" y="34"/>
                    <a:pt x="38" y="32"/>
                  </a:cubicBezTo>
                  <a:cubicBezTo>
                    <a:pt x="42" y="17"/>
                    <a:pt x="42" y="17"/>
                    <a:pt x="42" y="17"/>
                  </a:cubicBezTo>
                  <a:cubicBezTo>
                    <a:pt x="42" y="16"/>
                    <a:pt x="42" y="15"/>
                    <a:pt x="42" y="14"/>
                  </a:cubicBezTo>
                  <a:cubicBezTo>
                    <a:pt x="38" y="3"/>
                    <a:pt x="38" y="3"/>
                    <a:pt x="38" y="3"/>
                  </a:cubicBezTo>
                  <a:cubicBezTo>
                    <a:pt x="37" y="1"/>
                    <a:pt x="36" y="0"/>
                    <a:pt x="34" y="0"/>
                  </a:cubicBezTo>
                  <a:cubicBezTo>
                    <a:pt x="24" y="0"/>
                    <a:pt x="24" y="0"/>
                    <a:pt x="24" y="0"/>
                  </a:cubicBezTo>
                  <a:cubicBezTo>
                    <a:pt x="22" y="0"/>
                    <a:pt x="20" y="1"/>
                    <a:pt x="19" y="3"/>
                  </a:cubicBezTo>
                  <a:cubicBezTo>
                    <a:pt x="16" y="14"/>
                    <a:pt x="16" y="14"/>
                    <a:pt x="16" y="14"/>
                  </a:cubicBezTo>
                  <a:cubicBezTo>
                    <a:pt x="15" y="15"/>
                    <a:pt x="15" y="16"/>
                    <a:pt x="16" y="17"/>
                  </a:cubicBezTo>
                  <a:cubicBezTo>
                    <a:pt x="19" y="32"/>
                    <a:pt x="19" y="32"/>
                    <a:pt x="19" y="32"/>
                  </a:cubicBezTo>
                  <a:cubicBezTo>
                    <a:pt x="20" y="34"/>
                    <a:pt x="22" y="35"/>
                    <a:pt x="24" y="35"/>
                  </a:cubicBezTo>
                  <a:cubicBezTo>
                    <a:pt x="24" y="35"/>
                    <a:pt x="24" y="35"/>
                    <a:pt x="24" y="35"/>
                  </a:cubicBezTo>
                  <a:cubicBezTo>
                    <a:pt x="24" y="103"/>
                    <a:pt x="24" y="103"/>
                    <a:pt x="24" y="103"/>
                  </a:cubicBezTo>
                  <a:cubicBezTo>
                    <a:pt x="4" y="103"/>
                    <a:pt x="4" y="103"/>
                    <a:pt x="4" y="103"/>
                  </a:cubicBezTo>
                  <a:cubicBezTo>
                    <a:pt x="2" y="103"/>
                    <a:pt x="0" y="105"/>
                    <a:pt x="0" y="108"/>
                  </a:cubicBezTo>
                  <a:cubicBezTo>
                    <a:pt x="0" y="129"/>
                    <a:pt x="0" y="129"/>
                    <a:pt x="0" y="129"/>
                  </a:cubicBezTo>
                  <a:cubicBezTo>
                    <a:pt x="0" y="131"/>
                    <a:pt x="0" y="132"/>
                    <a:pt x="2" y="133"/>
                  </a:cubicBezTo>
                  <a:cubicBezTo>
                    <a:pt x="5" y="135"/>
                    <a:pt x="7" y="138"/>
                    <a:pt x="7" y="141"/>
                  </a:cubicBezTo>
                  <a:cubicBezTo>
                    <a:pt x="7" y="145"/>
                    <a:pt x="5" y="148"/>
                    <a:pt x="2" y="149"/>
                  </a:cubicBezTo>
                  <a:cubicBezTo>
                    <a:pt x="0" y="150"/>
                    <a:pt x="0" y="152"/>
                    <a:pt x="0" y="153"/>
                  </a:cubicBezTo>
                  <a:cubicBezTo>
                    <a:pt x="0" y="210"/>
                    <a:pt x="0" y="210"/>
                    <a:pt x="0" y="210"/>
                  </a:cubicBezTo>
                  <a:cubicBezTo>
                    <a:pt x="0" y="226"/>
                    <a:pt x="13" y="240"/>
                    <a:pt x="29" y="240"/>
                  </a:cubicBezTo>
                  <a:cubicBezTo>
                    <a:pt x="45" y="240"/>
                    <a:pt x="58" y="226"/>
                    <a:pt x="58" y="210"/>
                  </a:cubicBezTo>
                  <a:cubicBezTo>
                    <a:pt x="58" y="153"/>
                    <a:pt x="58" y="153"/>
                    <a:pt x="58" y="153"/>
                  </a:cubicBezTo>
                  <a:cubicBezTo>
                    <a:pt x="58" y="152"/>
                    <a:pt x="57" y="150"/>
                    <a:pt x="56" y="149"/>
                  </a:cubicBezTo>
                  <a:cubicBezTo>
                    <a:pt x="53" y="148"/>
                    <a:pt x="51" y="145"/>
                    <a:pt x="51" y="141"/>
                  </a:cubicBezTo>
                  <a:cubicBezTo>
                    <a:pt x="51" y="138"/>
                    <a:pt x="53" y="135"/>
                    <a:pt x="56" y="133"/>
                  </a:cubicBezTo>
                  <a:close/>
                  <a:moveTo>
                    <a:pt x="27" y="9"/>
                  </a:moveTo>
                  <a:cubicBezTo>
                    <a:pt x="30" y="9"/>
                    <a:pt x="30" y="9"/>
                    <a:pt x="30" y="9"/>
                  </a:cubicBezTo>
                  <a:cubicBezTo>
                    <a:pt x="32" y="16"/>
                    <a:pt x="32" y="16"/>
                    <a:pt x="32" y="16"/>
                  </a:cubicBezTo>
                  <a:cubicBezTo>
                    <a:pt x="30" y="26"/>
                    <a:pt x="30" y="26"/>
                    <a:pt x="30" y="26"/>
                  </a:cubicBezTo>
                  <a:cubicBezTo>
                    <a:pt x="28" y="26"/>
                    <a:pt x="28" y="26"/>
                    <a:pt x="28" y="26"/>
                  </a:cubicBezTo>
                  <a:cubicBezTo>
                    <a:pt x="25" y="16"/>
                    <a:pt x="25" y="16"/>
                    <a:pt x="25" y="16"/>
                  </a:cubicBezTo>
                  <a:lnTo>
                    <a:pt x="27" y="9"/>
                  </a:lnTo>
                  <a:close/>
                  <a:moveTo>
                    <a:pt x="48" y="126"/>
                  </a:moveTo>
                  <a:cubicBezTo>
                    <a:pt x="44" y="130"/>
                    <a:pt x="41" y="135"/>
                    <a:pt x="41" y="141"/>
                  </a:cubicBezTo>
                  <a:cubicBezTo>
                    <a:pt x="41" y="147"/>
                    <a:pt x="44" y="152"/>
                    <a:pt x="48" y="156"/>
                  </a:cubicBezTo>
                  <a:cubicBezTo>
                    <a:pt x="48" y="210"/>
                    <a:pt x="48" y="210"/>
                    <a:pt x="48" y="210"/>
                  </a:cubicBezTo>
                  <a:cubicBezTo>
                    <a:pt x="48" y="221"/>
                    <a:pt x="40" y="230"/>
                    <a:pt x="29" y="230"/>
                  </a:cubicBezTo>
                  <a:cubicBezTo>
                    <a:pt x="18" y="230"/>
                    <a:pt x="9" y="221"/>
                    <a:pt x="9" y="210"/>
                  </a:cubicBezTo>
                  <a:cubicBezTo>
                    <a:pt x="9" y="156"/>
                    <a:pt x="9" y="156"/>
                    <a:pt x="9" y="156"/>
                  </a:cubicBezTo>
                  <a:cubicBezTo>
                    <a:pt x="14" y="152"/>
                    <a:pt x="16" y="147"/>
                    <a:pt x="16" y="141"/>
                  </a:cubicBezTo>
                  <a:cubicBezTo>
                    <a:pt x="16" y="135"/>
                    <a:pt x="14" y="130"/>
                    <a:pt x="9" y="126"/>
                  </a:cubicBezTo>
                  <a:cubicBezTo>
                    <a:pt x="9" y="113"/>
                    <a:pt x="9" y="113"/>
                    <a:pt x="9" y="113"/>
                  </a:cubicBezTo>
                  <a:cubicBezTo>
                    <a:pt x="48" y="113"/>
                    <a:pt x="48" y="113"/>
                    <a:pt x="48" y="113"/>
                  </a:cubicBezTo>
                  <a:lnTo>
                    <a:pt x="48" y="1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121917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black"/>
                </a:solidFill>
                <a:effectLst/>
                <a:uLnTx/>
                <a:uFillTx/>
                <a:latin typeface="Verdana"/>
                <a:ea typeface="+mn-ea"/>
                <a:cs typeface="+mn-cs"/>
              </a:endParaRPr>
            </a:p>
          </p:txBody>
        </p:sp>
      </p:grpSp>
      <p:grpSp>
        <p:nvGrpSpPr>
          <p:cNvPr id="37" name="Group 36"/>
          <p:cNvGrpSpPr/>
          <p:nvPr/>
        </p:nvGrpSpPr>
        <p:grpSpPr>
          <a:xfrm>
            <a:off x="4931235" y="1409105"/>
            <a:ext cx="197101" cy="175607"/>
            <a:chOff x="-3728641" y="3014910"/>
            <a:chExt cx="560388" cy="530225"/>
          </a:xfrm>
          <a:solidFill>
            <a:schemeClr val="tx1"/>
          </a:solidFill>
        </p:grpSpPr>
        <p:sp>
          <p:nvSpPr>
            <p:cNvPr id="41" name="Freeform 394"/>
            <p:cNvSpPr>
              <a:spLocks/>
            </p:cNvSpPr>
            <p:nvPr/>
          </p:nvSpPr>
          <p:spPr bwMode="auto">
            <a:xfrm>
              <a:off x="-3728641" y="3014910"/>
              <a:ext cx="352425" cy="473075"/>
            </a:xfrm>
            <a:custGeom>
              <a:avLst/>
              <a:gdLst>
                <a:gd name="T0" fmla="*/ 117 w 153"/>
                <a:gd name="T1" fmla="*/ 196 h 205"/>
                <a:gd name="T2" fmla="*/ 12 w 153"/>
                <a:gd name="T3" fmla="*/ 196 h 205"/>
                <a:gd name="T4" fmla="*/ 10 w 153"/>
                <a:gd name="T5" fmla="*/ 194 h 205"/>
                <a:gd name="T6" fmla="*/ 10 w 153"/>
                <a:gd name="T7" fmla="*/ 169 h 205"/>
                <a:gd name="T8" fmla="*/ 11 w 153"/>
                <a:gd name="T9" fmla="*/ 167 h 205"/>
                <a:gd name="T10" fmla="*/ 84 w 153"/>
                <a:gd name="T11" fmla="*/ 127 h 205"/>
                <a:gd name="T12" fmla="*/ 84 w 153"/>
                <a:gd name="T13" fmla="*/ 126 h 205"/>
                <a:gd name="T14" fmla="*/ 84 w 153"/>
                <a:gd name="T15" fmla="*/ 116 h 205"/>
                <a:gd name="T16" fmla="*/ 82 w 153"/>
                <a:gd name="T17" fmla="*/ 112 h 205"/>
                <a:gd name="T18" fmla="*/ 69 w 153"/>
                <a:gd name="T19" fmla="*/ 88 h 205"/>
                <a:gd name="T20" fmla="*/ 67 w 153"/>
                <a:gd name="T21" fmla="*/ 85 h 205"/>
                <a:gd name="T22" fmla="*/ 62 w 153"/>
                <a:gd name="T23" fmla="*/ 76 h 205"/>
                <a:gd name="T24" fmla="*/ 65 w 153"/>
                <a:gd name="T25" fmla="*/ 69 h 205"/>
                <a:gd name="T26" fmla="*/ 66 w 153"/>
                <a:gd name="T27" fmla="*/ 66 h 205"/>
                <a:gd name="T28" fmla="*/ 66 w 153"/>
                <a:gd name="T29" fmla="*/ 44 h 205"/>
                <a:gd name="T30" fmla="*/ 103 w 153"/>
                <a:gd name="T31" fmla="*/ 10 h 205"/>
                <a:gd name="T32" fmla="*/ 140 w 153"/>
                <a:gd name="T33" fmla="*/ 44 h 205"/>
                <a:gd name="T34" fmla="*/ 140 w 153"/>
                <a:gd name="T35" fmla="*/ 66 h 205"/>
                <a:gd name="T36" fmla="*/ 141 w 153"/>
                <a:gd name="T37" fmla="*/ 69 h 205"/>
                <a:gd name="T38" fmla="*/ 143 w 153"/>
                <a:gd name="T39" fmla="*/ 76 h 205"/>
                <a:gd name="T40" fmla="*/ 139 w 153"/>
                <a:gd name="T41" fmla="*/ 85 h 205"/>
                <a:gd name="T42" fmla="*/ 137 w 153"/>
                <a:gd name="T43" fmla="*/ 88 h 205"/>
                <a:gd name="T44" fmla="*/ 123 w 153"/>
                <a:gd name="T45" fmla="*/ 112 h 205"/>
                <a:gd name="T46" fmla="*/ 122 w 153"/>
                <a:gd name="T47" fmla="*/ 116 h 205"/>
                <a:gd name="T48" fmla="*/ 122 w 153"/>
                <a:gd name="T49" fmla="*/ 126 h 205"/>
                <a:gd name="T50" fmla="*/ 127 w 153"/>
                <a:gd name="T51" fmla="*/ 131 h 205"/>
                <a:gd name="T52" fmla="*/ 132 w 153"/>
                <a:gd name="T53" fmla="*/ 126 h 205"/>
                <a:gd name="T54" fmla="*/ 132 w 153"/>
                <a:gd name="T55" fmla="*/ 118 h 205"/>
                <a:gd name="T56" fmla="*/ 146 w 153"/>
                <a:gd name="T57" fmla="*/ 92 h 205"/>
                <a:gd name="T58" fmla="*/ 153 w 153"/>
                <a:gd name="T59" fmla="*/ 76 h 205"/>
                <a:gd name="T60" fmla="*/ 149 w 153"/>
                <a:gd name="T61" fmla="*/ 64 h 205"/>
                <a:gd name="T62" fmla="*/ 149 w 153"/>
                <a:gd name="T63" fmla="*/ 44 h 205"/>
                <a:gd name="T64" fmla="*/ 103 w 153"/>
                <a:gd name="T65" fmla="*/ 0 h 205"/>
                <a:gd name="T66" fmla="*/ 56 w 153"/>
                <a:gd name="T67" fmla="*/ 44 h 205"/>
                <a:gd name="T68" fmla="*/ 56 w 153"/>
                <a:gd name="T69" fmla="*/ 64 h 205"/>
                <a:gd name="T70" fmla="*/ 53 w 153"/>
                <a:gd name="T71" fmla="*/ 76 h 205"/>
                <a:gd name="T72" fmla="*/ 60 w 153"/>
                <a:gd name="T73" fmla="*/ 92 h 205"/>
                <a:gd name="T74" fmla="*/ 74 w 153"/>
                <a:gd name="T75" fmla="*/ 118 h 205"/>
                <a:gd name="T76" fmla="*/ 74 w 153"/>
                <a:gd name="T77" fmla="*/ 125 h 205"/>
                <a:gd name="T78" fmla="*/ 8 w 153"/>
                <a:gd name="T79" fmla="*/ 158 h 205"/>
                <a:gd name="T80" fmla="*/ 0 w 153"/>
                <a:gd name="T81" fmla="*/ 169 h 205"/>
                <a:gd name="T82" fmla="*/ 0 w 153"/>
                <a:gd name="T83" fmla="*/ 194 h 205"/>
                <a:gd name="T84" fmla="*/ 12 w 153"/>
                <a:gd name="T85" fmla="*/ 205 h 205"/>
                <a:gd name="T86" fmla="*/ 117 w 153"/>
                <a:gd name="T87" fmla="*/ 205 h 205"/>
                <a:gd name="T88" fmla="*/ 122 w 153"/>
                <a:gd name="T89" fmla="*/ 201 h 205"/>
                <a:gd name="T90" fmla="*/ 117 w 153"/>
                <a:gd name="T91" fmla="*/ 196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53" h="205">
                  <a:moveTo>
                    <a:pt x="117" y="196"/>
                  </a:moveTo>
                  <a:cubicBezTo>
                    <a:pt x="12" y="196"/>
                    <a:pt x="12" y="196"/>
                    <a:pt x="12" y="196"/>
                  </a:cubicBezTo>
                  <a:cubicBezTo>
                    <a:pt x="11" y="196"/>
                    <a:pt x="10" y="195"/>
                    <a:pt x="10" y="194"/>
                  </a:cubicBezTo>
                  <a:cubicBezTo>
                    <a:pt x="10" y="169"/>
                    <a:pt x="10" y="169"/>
                    <a:pt x="10" y="169"/>
                  </a:cubicBezTo>
                  <a:cubicBezTo>
                    <a:pt x="10" y="168"/>
                    <a:pt x="11" y="167"/>
                    <a:pt x="11" y="167"/>
                  </a:cubicBezTo>
                  <a:cubicBezTo>
                    <a:pt x="71" y="144"/>
                    <a:pt x="82" y="134"/>
                    <a:pt x="84" y="127"/>
                  </a:cubicBezTo>
                  <a:cubicBezTo>
                    <a:pt x="84" y="127"/>
                    <a:pt x="84" y="126"/>
                    <a:pt x="84" y="126"/>
                  </a:cubicBezTo>
                  <a:cubicBezTo>
                    <a:pt x="84" y="116"/>
                    <a:pt x="84" y="116"/>
                    <a:pt x="84" y="116"/>
                  </a:cubicBezTo>
                  <a:cubicBezTo>
                    <a:pt x="84" y="114"/>
                    <a:pt x="83" y="113"/>
                    <a:pt x="82" y="112"/>
                  </a:cubicBezTo>
                  <a:cubicBezTo>
                    <a:pt x="76" y="106"/>
                    <a:pt x="72" y="98"/>
                    <a:pt x="69" y="88"/>
                  </a:cubicBezTo>
                  <a:cubicBezTo>
                    <a:pt x="69" y="86"/>
                    <a:pt x="68" y="86"/>
                    <a:pt x="67" y="85"/>
                  </a:cubicBezTo>
                  <a:cubicBezTo>
                    <a:pt x="64" y="83"/>
                    <a:pt x="62" y="79"/>
                    <a:pt x="62" y="76"/>
                  </a:cubicBezTo>
                  <a:cubicBezTo>
                    <a:pt x="62" y="73"/>
                    <a:pt x="64" y="70"/>
                    <a:pt x="65" y="69"/>
                  </a:cubicBezTo>
                  <a:cubicBezTo>
                    <a:pt x="66" y="68"/>
                    <a:pt x="66" y="67"/>
                    <a:pt x="66" y="66"/>
                  </a:cubicBezTo>
                  <a:cubicBezTo>
                    <a:pt x="66" y="44"/>
                    <a:pt x="66" y="44"/>
                    <a:pt x="66" y="44"/>
                  </a:cubicBezTo>
                  <a:cubicBezTo>
                    <a:pt x="66" y="22"/>
                    <a:pt x="79" y="10"/>
                    <a:pt x="103" y="10"/>
                  </a:cubicBezTo>
                  <a:cubicBezTo>
                    <a:pt x="127" y="10"/>
                    <a:pt x="140" y="22"/>
                    <a:pt x="140" y="44"/>
                  </a:cubicBezTo>
                  <a:cubicBezTo>
                    <a:pt x="140" y="66"/>
                    <a:pt x="140" y="66"/>
                    <a:pt x="140" y="66"/>
                  </a:cubicBezTo>
                  <a:cubicBezTo>
                    <a:pt x="140" y="67"/>
                    <a:pt x="140" y="68"/>
                    <a:pt x="141" y="69"/>
                  </a:cubicBezTo>
                  <a:cubicBezTo>
                    <a:pt x="142" y="70"/>
                    <a:pt x="143" y="73"/>
                    <a:pt x="143" y="76"/>
                  </a:cubicBezTo>
                  <a:cubicBezTo>
                    <a:pt x="143" y="79"/>
                    <a:pt x="142" y="83"/>
                    <a:pt x="139" y="85"/>
                  </a:cubicBezTo>
                  <a:cubicBezTo>
                    <a:pt x="138" y="86"/>
                    <a:pt x="137" y="86"/>
                    <a:pt x="137" y="88"/>
                  </a:cubicBezTo>
                  <a:cubicBezTo>
                    <a:pt x="134" y="98"/>
                    <a:pt x="129" y="106"/>
                    <a:pt x="123" y="112"/>
                  </a:cubicBezTo>
                  <a:cubicBezTo>
                    <a:pt x="122" y="113"/>
                    <a:pt x="122" y="114"/>
                    <a:pt x="122" y="116"/>
                  </a:cubicBezTo>
                  <a:cubicBezTo>
                    <a:pt x="122" y="126"/>
                    <a:pt x="122" y="126"/>
                    <a:pt x="122" y="126"/>
                  </a:cubicBezTo>
                  <a:cubicBezTo>
                    <a:pt x="122" y="128"/>
                    <a:pt x="124" y="131"/>
                    <a:pt x="127" y="131"/>
                  </a:cubicBezTo>
                  <a:cubicBezTo>
                    <a:pt x="129" y="131"/>
                    <a:pt x="132" y="128"/>
                    <a:pt x="132" y="126"/>
                  </a:cubicBezTo>
                  <a:cubicBezTo>
                    <a:pt x="132" y="118"/>
                    <a:pt x="132" y="118"/>
                    <a:pt x="132" y="118"/>
                  </a:cubicBezTo>
                  <a:cubicBezTo>
                    <a:pt x="138" y="111"/>
                    <a:pt x="143" y="102"/>
                    <a:pt x="146" y="92"/>
                  </a:cubicBezTo>
                  <a:cubicBezTo>
                    <a:pt x="150" y="88"/>
                    <a:pt x="153" y="82"/>
                    <a:pt x="153" y="76"/>
                  </a:cubicBezTo>
                  <a:cubicBezTo>
                    <a:pt x="153" y="72"/>
                    <a:pt x="152" y="68"/>
                    <a:pt x="149" y="64"/>
                  </a:cubicBezTo>
                  <a:cubicBezTo>
                    <a:pt x="149" y="44"/>
                    <a:pt x="149" y="44"/>
                    <a:pt x="149" y="44"/>
                  </a:cubicBezTo>
                  <a:cubicBezTo>
                    <a:pt x="149" y="16"/>
                    <a:pt x="132" y="0"/>
                    <a:pt x="103" y="0"/>
                  </a:cubicBezTo>
                  <a:cubicBezTo>
                    <a:pt x="74" y="0"/>
                    <a:pt x="56" y="16"/>
                    <a:pt x="56" y="44"/>
                  </a:cubicBezTo>
                  <a:cubicBezTo>
                    <a:pt x="56" y="64"/>
                    <a:pt x="56" y="64"/>
                    <a:pt x="56" y="64"/>
                  </a:cubicBezTo>
                  <a:cubicBezTo>
                    <a:pt x="54" y="68"/>
                    <a:pt x="53" y="72"/>
                    <a:pt x="53" y="76"/>
                  </a:cubicBezTo>
                  <a:cubicBezTo>
                    <a:pt x="53" y="82"/>
                    <a:pt x="55" y="88"/>
                    <a:pt x="60" y="92"/>
                  </a:cubicBezTo>
                  <a:cubicBezTo>
                    <a:pt x="63" y="102"/>
                    <a:pt x="68" y="111"/>
                    <a:pt x="74" y="118"/>
                  </a:cubicBezTo>
                  <a:cubicBezTo>
                    <a:pt x="74" y="125"/>
                    <a:pt x="74" y="125"/>
                    <a:pt x="74" y="125"/>
                  </a:cubicBezTo>
                  <a:cubicBezTo>
                    <a:pt x="72" y="127"/>
                    <a:pt x="63" y="136"/>
                    <a:pt x="8" y="158"/>
                  </a:cubicBezTo>
                  <a:cubicBezTo>
                    <a:pt x="3" y="159"/>
                    <a:pt x="0" y="164"/>
                    <a:pt x="0" y="169"/>
                  </a:cubicBezTo>
                  <a:cubicBezTo>
                    <a:pt x="0" y="194"/>
                    <a:pt x="0" y="194"/>
                    <a:pt x="0" y="194"/>
                  </a:cubicBezTo>
                  <a:cubicBezTo>
                    <a:pt x="0" y="200"/>
                    <a:pt x="6" y="205"/>
                    <a:pt x="12" y="205"/>
                  </a:cubicBezTo>
                  <a:cubicBezTo>
                    <a:pt x="117" y="205"/>
                    <a:pt x="117" y="205"/>
                    <a:pt x="117" y="205"/>
                  </a:cubicBezTo>
                  <a:cubicBezTo>
                    <a:pt x="120" y="205"/>
                    <a:pt x="122" y="203"/>
                    <a:pt x="122" y="201"/>
                  </a:cubicBezTo>
                  <a:cubicBezTo>
                    <a:pt x="122" y="198"/>
                    <a:pt x="120" y="196"/>
                    <a:pt x="117" y="19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121917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black"/>
                </a:solidFill>
                <a:effectLst/>
                <a:uLnTx/>
                <a:uFillTx/>
                <a:latin typeface="Verdana"/>
                <a:ea typeface="+mn-ea"/>
                <a:cs typeface="+mn-cs"/>
              </a:endParaRPr>
            </a:p>
          </p:txBody>
        </p:sp>
        <p:sp>
          <p:nvSpPr>
            <p:cNvPr id="42" name="Freeform 395"/>
            <p:cNvSpPr>
              <a:spLocks noEditPoints="1"/>
            </p:cNvSpPr>
            <p:nvPr/>
          </p:nvSpPr>
          <p:spPr bwMode="auto">
            <a:xfrm>
              <a:off x="-3446066" y="3267322"/>
              <a:ext cx="277813" cy="277813"/>
            </a:xfrm>
            <a:custGeom>
              <a:avLst/>
              <a:gdLst>
                <a:gd name="T0" fmla="*/ 60 w 120"/>
                <a:gd name="T1" fmla="*/ 0 h 120"/>
                <a:gd name="T2" fmla="*/ 0 w 120"/>
                <a:gd name="T3" fmla="*/ 60 h 120"/>
                <a:gd name="T4" fmla="*/ 60 w 120"/>
                <a:gd name="T5" fmla="*/ 120 h 120"/>
                <a:gd name="T6" fmla="*/ 120 w 120"/>
                <a:gd name="T7" fmla="*/ 60 h 120"/>
                <a:gd name="T8" fmla="*/ 60 w 120"/>
                <a:gd name="T9" fmla="*/ 0 h 120"/>
                <a:gd name="T10" fmla="*/ 60 w 120"/>
                <a:gd name="T11" fmla="*/ 110 h 120"/>
                <a:gd name="T12" fmla="*/ 10 w 120"/>
                <a:gd name="T13" fmla="*/ 60 h 120"/>
                <a:gd name="T14" fmla="*/ 60 w 120"/>
                <a:gd name="T15" fmla="*/ 10 h 120"/>
                <a:gd name="T16" fmla="*/ 110 w 120"/>
                <a:gd name="T17" fmla="*/ 60 h 120"/>
                <a:gd name="T18" fmla="*/ 60 w 120"/>
                <a:gd name="T19" fmla="*/ 11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0" h="120">
                  <a:moveTo>
                    <a:pt x="60" y="0"/>
                  </a:moveTo>
                  <a:cubicBezTo>
                    <a:pt x="27" y="0"/>
                    <a:pt x="0" y="27"/>
                    <a:pt x="0" y="60"/>
                  </a:cubicBezTo>
                  <a:cubicBezTo>
                    <a:pt x="0" y="93"/>
                    <a:pt x="27" y="120"/>
                    <a:pt x="60" y="120"/>
                  </a:cubicBezTo>
                  <a:cubicBezTo>
                    <a:pt x="93" y="120"/>
                    <a:pt x="120" y="93"/>
                    <a:pt x="120" y="60"/>
                  </a:cubicBezTo>
                  <a:cubicBezTo>
                    <a:pt x="120" y="27"/>
                    <a:pt x="93" y="0"/>
                    <a:pt x="60" y="0"/>
                  </a:cubicBezTo>
                  <a:close/>
                  <a:moveTo>
                    <a:pt x="60" y="110"/>
                  </a:moveTo>
                  <a:cubicBezTo>
                    <a:pt x="33" y="110"/>
                    <a:pt x="10" y="88"/>
                    <a:pt x="10" y="60"/>
                  </a:cubicBezTo>
                  <a:cubicBezTo>
                    <a:pt x="10" y="33"/>
                    <a:pt x="33" y="10"/>
                    <a:pt x="60" y="10"/>
                  </a:cubicBezTo>
                  <a:cubicBezTo>
                    <a:pt x="88" y="10"/>
                    <a:pt x="110" y="33"/>
                    <a:pt x="110" y="60"/>
                  </a:cubicBezTo>
                  <a:cubicBezTo>
                    <a:pt x="110" y="88"/>
                    <a:pt x="88" y="110"/>
                    <a:pt x="60" y="1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121917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black"/>
                </a:solidFill>
                <a:effectLst/>
                <a:uLnTx/>
                <a:uFillTx/>
                <a:latin typeface="Verdana"/>
                <a:ea typeface="+mn-ea"/>
                <a:cs typeface="+mn-cs"/>
              </a:endParaRPr>
            </a:p>
          </p:txBody>
        </p:sp>
        <p:sp>
          <p:nvSpPr>
            <p:cNvPr id="43" name="Freeform 396"/>
            <p:cNvSpPr>
              <a:spLocks/>
            </p:cNvSpPr>
            <p:nvPr/>
          </p:nvSpPr>
          <p:spPr bwMode="auto">
            <a:xfrm>
              <a:off x="-3385742" y="3327647"/>
              <a:ext cx="161926" cy="161924"/>
            </a:xfrm>
            <a:custGeom>
              <a:avLst/>
              <a:gdLst>
                <a:gd name="T0" fmla="*/ 65 w 70"/>
                <a:gd name="T1" fmla="*/ 30 h 70"/>
                <a:gd name="T2" fmla="*/ 40 w 70"/>
                <a:gd name="T3" fmla="*/ 30 h 70"/>
                <a:gd name="T4" fmla="*/ 40 w 70"/>
                <a:gd name="T5" fmla="*/ 4 h 70"/>
                <a:gd name="T6" fmla="*/ 35 w 70"/>
                <a:gd name="T7" fmla="*/ 0 h 70"/>
                <a:gd name="T8" fmla="*/ 30 w 70"/>
                <a:gd name="T9" fmla="*/ 4 h 70"/>
                <a:gd name="T10" fmla="*/ 30 w 70"/>
                <a:gd name="T11" fmla="*/ 30 h 70"/>
                <a:gd name="T12" fmla="*/ 5 w 70"/>
                <a:gd name="T13" fmla="*/ 30 h 70"/>
                <a:gd name="T14" fmla="*/ 0 w 70"/>
                <a:gd name="T15" fmla="*/ 35 h 70"/>
                <a:gd name="T16" fmla="*/ 5 w 70"/>
                <a:gd name="T17" fmla="*/ 40 h 70"/>
                <a:gd name="T18" fmla="*/ 30 w 70"/>
                <a:gd name="T19" fmla="*/ 40 h 70"/>
                <a:gd name="T20" fmla="*/ 30 w 70"/>
                <a:gd name="T21" fmla="*/ 65 h 70"/>
                <a:gd name="T22" fmla="*/ 35 w 70"/>
                <a:gd name="T23" fmla="*/ 70 h 70"/>
                <a:gd name="T24" fmla="*/ 40 w 70"/>
                <a:gd name="T25" fmla="*/ 65 h 70"/>
                <a:gd name="T26" fmla="*/ 40 w 70"/>
                <a:gd name="T27" fmla="*/ 40 h 70"/>
                <a:gd name="T28" fmla="*/ 65 w 70"/>
                <a:gd name="T29" fmla="*/ 40 h 70"/>
                <a:gd name="T30" fmla="*/ 70 w 70"/>
                <a:gd name="T31" fmla="*/ 35 h 70"/>
                <a:gd name="T32" fmla="*/ 65 w 70"/>
                <a:gd name="T33" fmla="*/ 3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0" h="70">
                  <a:moveTo>
                    <a:pt x="65" y="30"/>
                  </a:moveTo>
                  <a:cubicBezTo>
                    <a:pt x="40" y="30"/>
                    <a:pt x="40" y="30"/>
                    <a:pt x="40" y="30"/>
                  </a:cubicBezTo>
                  <a:cubicBezTo>
                    <a:pt x="40" y="4"/>
                    <a:pt x="40" y="4"/>
                    <a:pt x="40" y="4"/>
                  </a:cubicBezTo>
                  <a:cubicBezTo>
                    <a:pt x="40" y="2"/>
                    <a:pt x="38" y="0"/>
                    <a:pt x="35" y="0"/>
                  </a:cubicBezTo>
                  <a:cubicBezTo>
                    <a:pt x="32" y="0"/>
                    <a:pt x="30" y="2"/>
                    <a:pt x="30" y="4"/>
                  </a:cubicBezTo>
                  <a:cubicBezTo>
                    <a:pt x="30" y="30"/>
                    <a:pt x="30" y="30"/>
                    <a:pt x="30" y="30"/>
                  </a:cubicBezTo>
                  <a:cubicBezTo>
                    <a:pt x="5" y="30"/>
                    <a:pt x="5" y="30"/>
                    <a:pt x="5" y="30"/>
                  </a:cubicBezTo>
                  <a:cubicBezTo>
                    <a:pt x="2" y="30"/>
                    <a:pt x="0" y="32"/>
                    <a:pt x="0" y="35"/>
                  </a:cubicBezTo>
                  <a:cubicBezTo>
                    <a:pt x="0" y="37"/>
                    <a:pt x="2" y="40"/>
                    <a:pt x="5" y="40"/>
                  </a:cubicBezTo>
                  <a:cubicBezTo>
                    <a:pt x="30" y="40"/>
                    <a:pt x="30" y="40"/>
                    <a:pt x="30" y="40"/>
                  </a:cubicBezTo>
                  <a:cubicBezTo>
                    <a:pt x="30" y="65"/>
                    <a:pt x="30" y="65"/>
                    <a:pt x="30" y="65"/>
                  </a:cubicBezTo>
                  <a:cubicBezTo>
                    <a:pt x="30" y="68"/>
                    <a:pt x="32" y="70"/>
                    <a:pt x="35" y="70"/>
                  </a:cubicBezTo>
                  <a:cubicBezTo>
                    <a:pt x="38" y="70"/>
                    <a:pt x="40" y="68"/>
                    <a:pt x="40" y="65"/>
                  </a:cubicBezTo>
                  <a:cubicBezTo>
                    <a:pt x="40" y="40"/>
                    <a:pt x="40" y="40"/>
                    <a:pt x="40" y="40"/>
                  </a:cubicBezTo>
                  <a:cubicBezTo>
                    <a:pt x="65" y="40"/>
                    <a:pt x="65" y="40"/>
                    <a:pt x="65" y="40"/>
                  </a:cubicBezTo>
                  <a:cubicBezTo>
                    <a:pt x="68" y="40"/>
                    <a:pt x="70" y="37"/>
                    <a:pt x="70" y="35"/>
                  </a:cubicBezTo>
                  <a:cubicBezTo>
                    <a:pt x="70" y="32"/>
                    <a:pt x="68" y="30"/>
                    <a:pt x="65"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121917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black"/>
                </a:solidFill>
                <a:effectLst/>
                <a:uLnTx/>
                <a:uFillTx/>
                <a:latin typeface="Verdana"/>
                <a:ea typeface="+mn-ea"/>
                <a:cs typeface="+mn-cs"/>
              </a:endParaRPr>
            </a:p>
          </p:txBody>
        </p:sp>
      </p:grpSp>
      <p:grpSp>
        <p:nvGrpSpPr>
          <p:cNvPr id="38" name="Group 41"/>
          <p:cNvGrpSpPr/>
          <p:nvPr/>
        </p:nvGrpSpPr>
        <p:grpSpPr>
          <a:xfrm>
            <a:off x="3509637" y="1402395"/>
            <a:ext cx="179514" cy="169466"/>
            <a:chOff x="-13631811" y="4392546"/>
            <a:chExt cx="625475" cy="627062"/>
          </a:xfrm>
          <a:solidFill>
            <a:schemeClr val="tx1"/>
          </a:solidFill>
        </p:grpSpPr>
        <p:sp>
          <p:nvSpPr>
            <p:cNvPr id="39" name="Freeform 267"/>
            <p:cNvSpPr>
              <a:spLocks noEditPoints="1"/>
            </p:cNvSpPr>
            <p:nvPr/>
          </p:nvSpPr>
          <p:spPr bwMode="auto">
            <a:xfrm>
              <a:off x="-13631811" y="4392546"/>
              <a:ext cx="625475" cy="627062"/>
            </a:xfrm>
            <a:custGeom>
              <a:avLst/>
              <a:gdLst>
                <a:gd name="T0" fmla="*/ 117 w 234"/>
                <a:gd name="T1" fmla="*/ 0 h 234"/>
                <a:gd name="T2" fmla="*/ 0 w 234"/>
                <a:gd name="T3" fmla="*/ 117 h 234"/>
                <a:gd name="T4" fmla="*/ 117 w 234"/>
                <a:gd name="T5" fmla="*/ 234 h 234"/>
                <a:gd name="T6" fmla="*/ 234 w 234"/>
                <a:gd name="T7" fmla="*/ 117 h 234"/>
                <a:gd name="T8" fmla="*/ 117 w 234"/>
                <a:gd name="T9" fmla="*/ 0 h 234"/>
                <a:gd name="T10" fmla="*/ 117 w 234"/>
                <a:gd name="T11" fmla="*/ 224 h 234"/>
                <a:gd name="T12" fmla="*/ 9 w 234"/>
                <a:gd name="T13" fmla="*/ 117 h 234"/>
                <a:gd name="T14" fmla="*/ 117 w 234"/>
                <a:gd name="T15" fmla="*/ 9 h 234"/>
                <a:gd name="T16" fmla="*/ 224 w 234"/>
                <a:gd name="T17" fmla="*/ 117 h 234"/>
                <a:gd name="T18" fmla="*/ 117 w 234"/>
                <a:gd name="T19" fmla="*/ 224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4" h="234">
                  <a:moveTo>
                    <a:pt x="117" y="0"/>
                  </a:moveTo>
                  <a:cubicBezTo>
                    <a:pt x="52" y="0"/>
                    <a:pt x="0" y="52"/>
                    <a:pt x="0" y="117"/>
                  </a:cubicBezTo>
                  <a:cubicBezTo>
                    <a:pt x="0" y="181"/>
                    <a:pt x="52" y="234"/>
                    <a:pt x="117" y="234"/>
                  </a:cubicBezTo>
                  <a:cubicBezTo>
                    <a:pt x="181" y="234"/>
                    <a:pt x="234" y="181"/>
                    <a:pt x="234" y="117"/>
                  </a:cubicBezTo>
                  <a:cubicBezTo>
                    <a:pt x="234" y="52"/>
                    <a:pt x="181" y="0"/>
                    <a:pt x="117" y="0"/>
                  </a:cubicBezTo>
                  <a:close/>
                  <a:moveTo>
                    <a:pt x="117" y="224"/>
                  </a:moveTo>
                  <a:cubicBezTo>
                    <a:pt x="57" y="224"/>
                    <a:pt x="9" y="176"/>
                    <a:pt x="9" y="117"/>
                  </a:cubicBezTo>
                  <a:cubicBezTo>
                    <a:pt x="9" y="57"/>
                    <a:pt x="57" y="9"/>
                    <a:pt x="117" y="9"/>
                  </a:cubicBezTo>
                  <a:cubicBezTo>
                    <a:pt x="176" y="9"/>
                    <a:pt x="224" y="57"/>
                    <a:pt x="224" y="117"/>
                  </a:cubicBezTo>
                  <a:cubicBezTo>
                    <a:pt x="224" y="176"/>
                    <a:pt x="176" y="224"/>
                    <a:pt x="117" y="2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121917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black"/>
                </a:solidFill>
                <a:effectLst/>
                <a:uLnTx/>
                <a:uFillTx/>
                <a:latin typeface="Verdana"/>
                <a:ea typeface="+mn-ea"/>
                <a:cs typeface="+mn-cs"/>
              </a:endParaRPr>
            </a:p>
          </p:txBody>
        </p:sp>
        <p:sp>
          <p:nvSpPr>
            <p:cNvPr id="40" name="Freeform 268"/>
            <p:cNvSpPr>
              <a:spLocks noEditPoints="1"/>
            </p:cNvSpPr>
            <p:nvPr/>
          </p:nvSpPr>
          <p:spPr bwMode="auto">
            <a:xfrm>
              <a:off x="-13492111" y="4537009"/>
              <a:ext cx="317500" cy="315912"/>
            </a:xfrm>
            <a:custGeom>
              <a:avLst/>
              <a:gdLst>
                <a:gd name="T0" fmla="*/ 76 w 119"/>
                <a:gd name="T1" fmla="*/ 68 h 118"/>
                <a:gd name="T2" fmla="*/ 85 w 119"/>
                <a:gd name="T3" fmla="*/ 42 h 118"/>
                <a:gd name="T4" fmla="*/ 43 w 119"/>
                <a:gd name="T5" fmla="*/ 0 h 118"/>
                <a:gd name="T6" fmla="*/ 0 w 119"/>
                <a:gd name="T7" fmla="*/ 42 h 118"/>
                <a:gd name="T8" fmla="*/ 43 w 119"/>
                <a:gd name="T9" fmla="*/ 84 h 118"/>
                <a:gd name="T10" fmla="*/ 69 w 119"/>
                <a:gd name="T11" fmla="*/ 75 h 118"/>
                <a:gd name="T12" fmla="*/ 111 w 119"/>
                <a:gd name="T13" fmla="*/ 117 h 118"/>
                <a:gd name="T14" fmla="*/ 114 w 119"/>
                <a:gd name="T15" fmla="*/ 118 h 118"/>
                <a:gd name="T16" fmla="*/ 117 w 119"/>
                <a:gd name="T17" fmla="*/ 117 h 118"/>
                <a:gd name="T18" fmla="*/ 117 w 119"/>
                <a:gd name="T19" fmla="*/ 110 h 118"/>
                <a:gd name="T20" fmla="*/ 76 w 119"/>
                <a:gd name="T21" fmla="*/ 68 h 118"/>
                <a:gd name="T22" fmla="*/ 43 w 119"/>
                <a:gd name="T23" fmla="*/ 75 h 118"/>
                <a:gd name="T24" fmla="*/ 10 w 119"/>
                <a:gd name="T25" fmla="*/ 42 h 118"/>
                <a:gd name="T26" fmla="*/ 43 w 119"/>
                <a:gd name="T27" fmla="*/ 9 h 118"/>
                <a:gd name="T28" fmla="*/ 75 w 119"/>
                <a:gd name="T29" fmla="*/ 42 h 118"/>
                <a:gd name="T30" fmla="*/ 43 w 119"/>
                <a:gd name="T31" fmla="*/ 75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9" h="118">
                  <a:moveTo>
                    <a:pt x="76" y="68"/>
                  </a:moveTo>
                  <a:cubicBezTo>
                    <a:pt x="81" y="61"/>
                    <a:pt x="85" y="52"/>
                    <a:pt x="85" y="42"/>
                  </a:cubicBezTo>
                  <a:cubicBezTo>
                    <a:pt x="85" y="19"/>
                    <a:pt x="66" y="0"/>
                    <a:pt x="43" y="0"/>
                  </a:cubicBezTo>
                  <a:cubicBezTo>
                    <a:pt x="19" y="0"/>
                    <a:pt x="0" y="19"/>
                    <a:pt x="0" y="42"/>
                  </a:cubicBezTo>
                  <a:cubicBezTo>
                    <a:pt x="0" y="65"/>
                    <a:pt x="19" y="84"/>
                    <a:pt x="43" y="84"/>
                  </a:cubicBezTo>
                  <a:cubicBezTo>
                    <a:pt x="53" y="84"/>
                    <a:pt x="62" y="81"/>
                    <a:pt x="69" y="75"/>
                  </a:cubicBezTo>
                  <a:cubicBezTo>
                    <a:pt x="111" y="117"/>
                    <a:pt x="111" y="117"/>
                    <a:pt x="111" y="117"/>
                  </a:cubicBezTo>
                  <a:cubicBezTo>
                    <a:pt x="112" y="118"/>
                    <a:pt x="113" y="118"/>
                    <a:pt x="114" y="118"/>
                  </a:cubicBezTo>
                  <a:cubicBezTo>
                    <a:pt x="115" y="118"/>
                    <a:pt x="116" y="118"/>
                    <a:pt x="117" y="117"/>
                  </a:cubicBezTo>
                  <a:cubicBezTo>
                    <a:pt x="119" y="115"/>
                    <a:pt x="119" y="112"/>
                    <a:pt x="117" y="110"/>
                  </a:cubicBezTo>
                  <a:lnTo>
                    <a:pt x="76" y="68"/>
                  </a:lnTo>
                  <a:close/>
                  <a:moveTo>
                    <a:pt x="43" y="75"/>
                  </a:moveTo>
                  <a:cubicBezTo>
                    <a:pt x="24" y="75"/>
                    <a:pt x="10" y="60"/>
                    <a:pt x="10" y="42"/>
                  </a:cubicBezTo>
                  <a:cubicBezTo>
                    <a:pt x="10" y="24"/>
                    <a:pt x="24" y="9"/>
                    <a:pt x="43" y="9"/>
                  </a:cubicBezTo>
                  <a:cubicBezTo>
                    <a:pt x="61" y="9"/>
                    <a:pt x="75" y="24"/>
                    <a:pt x="75" y="42"/>
                  </a:cubicBezTo>
                  <a:cubicBezTo>
                    <a:pt x="75" y="60"/>
                    <a:pt x="61" y="75"/>
                    <a:pt x="43" y="7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121917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black"/>
                </a:solidFill>
                <a:effectLst/>
                <a:uLnTx/>
                <a:uFillTx/>
                <a:latin typeface="Verdana"/>
                <a:ea typeface="+mn-ea"/>
                <a:cs typeface="+mn-cs"/>
              </a:endParaRPr>
            </a:p>
          </p:txBody>
        </p:sp>
      </p:grpSp>
      <p:pic>
        <p:nvPicPr>
          <p:cNvPr id="28" name="Content Placeholder 6">
            <a:extLst>
              <a:ext uri="{FF2B5EF4-FFF2-40B4-BE49-F238E27FC236}">
                <a16:creationId xmlns:a16="http://schemas.microsoft.com/office/drawing/2014/main" id="{0F28CEAC-2D43-4302-A85E-B8BEE41992A2}"/>
              </a:ext>
            </a:extLst>
          </p:cNvPr>
          <p:cNvPicPr>
            <a:picLocks noGrp="1" noChangeAspect="1"/>
          </p:cNvPicPr>
          <p:nvPr>
            <p:ph sz="quarter" idx="10"/>
          </p:nvPr>
        </p:nvPicPr>
        <p:blipFill>
          <a:blip r:embed="rId3"/>
          <a:stretch>
            <a:fillRect/>
          </a:stretch>
        </p:blipFill>
        <p:spPr>
          <a:xfrm>
            <a:off x="1900235" y="1893612"/>
            <a:ext cx="862491" cy="339898"/>
          </a:xfrm>
          <a:prstGeom prst="rect">
            <a:avLst/>
          </a:prstGeom>
        </p:spPr>
      </p:pic>
      <p:pic>
        <p:nvPicPr>
          <p:cNvPr id="29" name="Picture 4" descr="https://www.financialforce.com/wp-content/uploads/2017/06/FF-logo-2016-large.jpg">
            <a:extLst>
              <a:ext uri="{FF2B5EF4-FFF2-40B4-BE49-F238E27FC236}">
                <a16:creationId xmlns:a16="http://schemas.microsoft.com/office/drawing/2014/main" id="{0BB1235E-91ED-4323-ADA6-B191BFD3D86F}"/>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900236" y="2558022"/>
            <a:ext cx="862492" cy="160011"/>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8" descr="https://upload.wikimedia.org/wikipedia/commons/thumb/9/96/Microsoft_logo_%282012%29.svg/1280px-Microsoft_logo_%282012%29.svg.png">
            <a:extLst>
              <a:ext uri="{FF2B5EF4-FFF2-40B4-BE49-F238E27FC236}">
                <a16:creationId xmlns:a16="http://schemas.microsoft.com/office/drawing/2014/main" id="{4FC38E03-BB76-4711-8B01-AB092DA6179F}"/>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900233" y="3162734"/>
            <a:ext cx="862493" cy="183953"/>
          </a:xfrm>
          <a:prstGeom prst="rect">
            <a:avLst/>
          </a:prstGeom>
          <a:noFill/>
          <a:extLst>
            <a:ext uri="{909E8E84-426E-40DD-AFC4-6F175D3DCCD1}">
              <a14:hiddenFill xmlns:a14="http://schemas.microsoft.com/office/drawing/2010/main">
                <a:solidFill>
                  <a:srgbClr val="FFFFFF"/>
                </a:solidFill>
              </a14:hiddenFill>
            </a:ext>
          </a:extLst>
        </p:spPr>
      </p:pic>
      <p:sp>
        <p:nvSpPr>
          <p:cNvPr id="32" name="Oval 31">
            <a:extLst>
              <a:ext uri="{FF2B5EF4-FFF2-40B4-BE49-F238E27FC236}">
                <a16:creationId xmlns:a16="http://schemas.microsoft.com/office/drawing/2014/main" id="{A8386564-C822-495E-8C0C-C9F3F1885149}"/>
              </a:ext>
            </a:extLst>
          </p:cNvPr>
          <p:cNvSpPr/>
          <p:nvPr/>
        </p:nvSpPr>
        <p:spPr bwMode="gray">
          <a:xfrm>
            <a:off x="3545151" y="2061991"/>
            <a:ext cx="144000" cy="144000"/>
          </a:xfrm>
          <a:prstGeom prst="ellipse">
            <a:avLst/>
          </a:prstGeom>
          <a:solidFill>
            <a:srgbClr val="92D050"/>
          </a:solidFill>
          <a:ln w="19050" algn="ctr">
            <a:noFill/>
            <a:miter lim="800000"/>
            <a:headEnd/>
            <a:tailEnd/>
          </a:ln>
        </p:spPr>
        <p:txBody>
          <a:bodyPr wrap="square" lIns="88900" tIns="88900" rIns="88900" bIns="88900" rtlCol="0" anchor="ctr"/>
          <a:lstStyle/>
          <a:p>
            <a:pPr marL="0" marR="0" lvl="0" indent="0" algn="ctr" defTabSz="1219170" rtl="0" eaLnBrk="1" fontAlgn="auto" latinLnBrk="0" hangingPunct="1">
              <a:lnSpc>
                <a:spcPct val="106000"/>
              </a:lnSpc>
              <a:spcBef>
                <a:spcPts val="0"/>
              </a:spcBef>
              <a:spcAft>
                <a:spcPts val="0"/>
              </a:spcAft>
              <a:buClrTx/>
              <a:buSzTx/>
              <a:buFont typeface="Wingdings 2" pitchFamily="18" charset="2"/>
              <a:buNone/>
              <a:tabLst/>
              <a:defRPr/>
            </a:pPr>
            <a:endParaRPr kumimoji="0" lang="en-AU" sz="1600" b="1" i="0" u="none" strike="noStrike" kern="1200" cap="none" spc="0" normalizeH="0" baseline="0" noProof="0" dirty="0">
              <a:ln>
                <a:noFill/>
              </a:ln>
              <a:solidFill>
                <a:prstClr val="white"/>
              </a:solidFill>
              <a:effectLst/>
              <a:uLnTx/>
              <a:uFillTx/>
              <a:latin typeface="Verdana"/>
              <a:ea typeface="+mn-ea"/>
              <a:cs typeface="+mn-cs"/>
            </a:endParaRPr>
          </a:p>
        </p:txBody>
      </p:sp>
      <p:sp>
        <p:nvSpPr>
          <p:cNvPr id="34" name="Oval 33">
            <a:extLst>
              <a:ext uri="{FF2B5EF4-FFF2-40B4-BE49-F238E27FC236}">
                <a16:creationId xmlns:a16="http://schemas.microsoft.com/office/drawing/2014/main" id="{CE3F6FC1-96A0-4ADB-B7D3-C85D677B8793}"/>
              </a:ext>
            </a:extLst>
          </p:cNvPr>
          <p:cNvSpPr/>
          <p:nvPr/>
        </p:nvSpPr>
        <p:spPr bwMode="gray">
          <a:xfrm>
            <a:off x="3555036" y="2682238"/>
            <a:ext cx="144000" cy="144000"/>
          </a:xfrm>
          <a:prstGeom prst="ellipse">
            <a:avLst/>
          </a:prstGeom>
          <a:solidFill>
            <a:srgbClr val="92D050"/>
          </a:solidFill>
          <a:ln w="19050" algn="ctr">
            <a:noFill/>
            <a:miter lim="800000"/>
            <a:headEnd/>
            <a:tailEnd/>
          </a:ln>
        </p:spPr>
        <p:txBody>
          <a:bodyPr wrap="square" lIns="88900" tIns="88900" rIns="88900" bIns="88900" rtlCol="0" anchor="ctr"/>
          <a:lstStyle/>
          <a:p>
            <a:pPr marL="0" marR="0" lvl="0" indent="0" algn="ctr" defTabSz="1219170" rtl="0" eaLnBrk="1" fontAlgn="auto" latinLnBrk="0" hangingPunct="1">
              <a:lnSpc>
                <a:spcPct val="106000"/>
              </a:lnSpc>
              <a:spcBef>
                <a:spcPts val="0"/>
              </a:spcBef>
              <a:spcAft>
                <a:spcPts val="0"/>
              </a:spcAft>
              <a:buClrTx/>
              <a:buSzTx/>
              <a:buFont typeface="Wingdings 2" pitchFamily="18" charset="2"/>
              <a:buNone/>
              <a:tabLst/>
              <a:defRPr/>
            </a:pPr>
            <a:endParaRPr kumimoji="0" lang="en-AU" sz="1600" b="1" i="0" u="none" strike="noStrike" kern="1200" cap="none" spc="0" normalizeH="0" baseline="0" noProof="0" dirty="0">
              <a:ln>
                <a:noFill/>
              </a:ln>
              <a:solidFill>
                <a:prstClr val="white"/>
              </a:solidFill>
              <a:effectLst/>
              <a:uLnTx/>
              <a:uFillTx/>
              <a:latin typeface="Verdana"/>
              <a:ea typeface="+mn-ea"/>
              <a:cs typeface="+mn-cs"/>
            </a:endParaRPr>
          </a:p>
        </p:txBody>
      </p:sp>
      <p:sp>
        <p:nvSpPr>
          <p:cNvPr id="35" name="Oval 34">
            <a:extLst>
              <a:ext uri="{FF2B5EF4-FFF2-40B4-BE49-F238E27FC236}">
                <a16:creationId xmlns:a16="http://schemas.microsoft.com/office/drawing/2014/main" id="{DA841144-04B7-408F-964D-1B7EDCC199E1}"/>
              </a:ext>
            </a:extLst>
          </p:cNvPr>
          <p:cNvSpPr/>
          <p:nvPr/>
        </p:nvSpPr>
        <p:spPr bwMode="gray">
          <a:xfrm>
            <a:off x="3555036" y="3254710"/>
            <a:ext cx="144000" cy="144000"/>
          </a:xfrm>
          <a:prstGeom prst="ellipse">
            <a:avLst/>
          </a:prstGeom>
          <a:solidFill>
            <a:srgbClr val="92D050"/>
          </a:solidFill>
          <a:ln w="19050" algn="ctr">
            <a:noFill/>
            <a:miter lim="800000"/>
            <a:headEnd/>
            <a:tailEnd/>
          </a:ln>
        </p:spPr>
        <p:txBody>
          <a:bodyPr wrap="square" lIns="88900" tIns="88900" rIns="88900" bIns="88900" rtlCol="0" anchor="ctr"/>
          <a:lstStyle/>
          <a:p>
            <a:pPr marL="0" marR="0" lvl="0" indent="0" algn="ctr" defTabSz="1219170" rtl="0" eaLnBrk="1" fontAlgn="auto" latinLnBrk="0" hangingPunct="1">
              <a:lnSpc>
                <a:spcPct val="106000"/>
              </a:lnSpc>
              <a:spcBef>
                <a:spcPts val="0"/>
              </a:spcBef>
              <a:spcAft>
                <a:spcPts val="0"/>
              </a:spcAft>
              <a:buClrTx/>
              <a:buSzTx/>
              <a:buFont typeface="Wingdings 2" pitchFamily="18" charset="2"/>
              <a:buNone/>
              <a:tabLst/>
              <a:defRPr/>
            </a:pPr>
            <a:endParaRPr kumimoji="0" lang="en-AU" sz="1600" b="1" i="0" u="none" strike="noStrike" kern="1200" cap="none" spc="0" normalizeH="0" baseline="0" noProof="0" dirty="0">
              <a:ln>
                <a:noFill/>
              </a:ln>
              <a:solidFill>
                <a:prstClr val="white"/>
              </a:solidFill>
              <a:effectLst/>
              <a:uLnTx/>
              <a:uFillTx/>
              <a:latin typeface="Verdana"/>
              <a:ea typeface="+mn-ea"/>
              <a:cs typeface="+mn-cs"/>
            </a:endParaRPr>
          </a:p>
        </p:txBody>
      </p:sp>
      <p:sp>
        <p:nvSpPr>
          <p:cNvPr id="48" name="Oval 47">
            <a:extLst>
              <a:ext uri="{FF2B5EF4-FFF2-40B4-BE49-F238E27FC236}">
                <a16:creationId xmlns:a16="http://schemas.microsoft.com/office/drawing/2014/main" id="{84E871A0-CBCE-46E4-88E0-4E33387E0F1A}"/>
              </a:ext>
            </a:extLst>
          </p:cNvPr>
          <p:cNvSpPr/>
          <p:nvPr/>
        </p:nvSpPr>
        <p:spPr bwMode="gray">
          <a:xfrm>
            <a:off x="5001834" y="2019344"/>
            <a:ext cx="144000" cy="144000"/>
          </a:xfrm>
          <a:prstGeom prst="ellipse">
            <a:avLst/>
          </a:prstGeom>
          <a:solidFill>
            <a:srgbClr val="92D050"/>
          </a:solidFill>
          <a:ln w="19050" algn="ctr">
            <a:noFill/>
            <a:miter lim="800000"/>
            <a:headEnd/>
            <a:tailEnd/>
          </a:ln>
        </p:spPr>
        <p:txBody>
          <a:bodyPr wrap="square" lIns="88900" tIns="88900" rIns="88900" bIns="88900" rtlCol="0" anchor="ctr"/>
          <a:lstStyle/>
          <a:p>
            <a:pPr marL="0" marR="0" lvl="0" indent="0" algn="ctr" defTabSz="1219170" rtl="0" eaLnBrk="1" fontAlgn="auto" latinLnBrk="0" hangingPunct="1">
              <a:lnSpc>
                <a:spcPct val="106000"/>
              </a:lnSpc>
              <a:spcBef>
                <a:spcPts val="0"/>
              </a:spcBef>
              <a:spcAft>
                <a:spcPts val="0"/>
              </a:spcAft>
              <a:buClrTx/>
              <a:buSzTx/>
              <a:buFont typeface="Wingdings 2" pitchFamily="18" charset="2"/>
              <a:buNone/>
              <a:tabLst/>
              <a:defRPr/>
            </a:pPr>
            <a:endParaRPr kumimoji="0" lang="en-AU" sz="1600" b="1" i="0" u="none" strike="noStrike" kern="1200" cap="none" spc="0" normalizeH="0" baseline="0" noProof="0" dirty="0">
              <a:ln>
                <a:noFill/>
              </a:ln>
              <a:solidFill>
                <a:prstClr val="white"/>
              </a:solidFill>
              <a:effectLst/>
              <a:uLnTx/>
              <a:uFillTx/>
              <a:latin typeface="Verdana"/>
              <a:ea typeface="+mn-ea"/>
              <a:cs typeface="+mn-cs"/>
            </a:endParaRPr>
          </a:p>
        </p:txBody>
      </p:sp>
      <p:sp>
        <p:nvSpPr>
          <p:cNvPr id="49" name="Oval 48">
            <a:extLst>
              <a:ext uri="{FF2B5EF4-FFF2-40B4-BE49-F238E27FC236}">
                <a16:creationId xmlns:a16="http://schemas.microsoft.com/office/drawing/2014/main" id="{E19FD374-117F-4492-BD38-CC2B3FBC0F9E}"/>
              </a:ext>
            </a:extLst>
          </p:cNvPr>
          <p:cNvSpPr/>
          <p:nvPr/>
        </p:nvSpPr>
        <p:spPr bwMode="gray">
          <a:xfrm>
            <a:off x="4987750" y="2682238"/>
            <a:ext cx="144000" cy="144000"/>
          </a:xfrm>
          <a:prstGeom prst="ellipse">
            <a:avLst/>
          </a:prstGeom>
          <a:solidFill>
            <a:srgbClr val="92D050"/>
          </a:solidFill>
          <a:ln w="19050" algn="ctr">
            <a:noFill/>
            <a:miter lim="800000"/>
            <a:headEnd/>
            <a:tailEnd/>
          </a:ln>
        </p:spPr>
        <p:txBody>
          <a:bodyPr wrap="square" lIns="88900" tIns="88900" rIns="88900" bIns="88900" rtlCol="0" anchor="ctr"/>
          <a:lstStyle/>
          <a:p>
            <a:pPr marL="0" marR="0" lvl="0" indent="0" algn="ctr" defTabSz="1219170" rtl="0" eaLnBrk="1" fontAlgn="auto" latinLnBrk="0" hangingPunct="1">
              <a:lnSpc>
                <a:spcPct val="106000"/>
              </a:lnSpc>
              <a:spcBef>
                <a:spcPts val="0"/>
              </a:spcBef>
              <a:spcAft>
                <a:spcPts val="0"/>
              </a:spcAft>
              <a:buClrTx/>
              <a:buSzTx/>
              <a:buFont typeface="Wingdings 2" pitchFamily="18" charset="2"/>
              <a:buNone/>
              <a:tabLst/>
              <a:defRPr/>
            </a:pPr>
            <a:endParaRPr kumimoji="0" lang="en-AU" sz="1600" b="1" i="0" u="none" strike="noStrike" kern="1200" cap="none" spc="0" normalizeH="0" baseline="0" noProof="0" dirty="0">
              <a:ln>
                <a:noFill/>
              </a:ln>
              <a:solidFill>
                <a:prstClr val="white"/>
              </a:solidFill>
              <a:effectLst/>
              <a:uLnTx/>
              <a:uFillTx/>
              <a:latin typeface="Verdana"/>
              <a:ea typeface="+mn-ea"/>
              <a:cs typeface="+mn-cs"/>
            </a:endParaRPr>
          </a:p>
        </p:txBody>
      </p:sp>
      <p:sp>
        <p:nvSpPr>
          <p:cNvPr id="50" name="Oval 49">
            <a:extLst>
              <a:ext uri="{FF2B5EF4-FFF2-40B4-BE49-F238E27FC236}">
                <a16:creationId xmlns:a16="http://schemas.microsoft.com/office/drawing/2014/main" id="{98C497FB-4E5D-4E96-BFAD-1C401091B83E}"/>
              </a:ext>
            </a:extLst>
          </p:cNvPr>
          <p:cNvSpPr/>
          <p:nvPr/>
        </p:nvSpPr>
        <p:spPr bwMode="gray">
          <a:xfrm>
            <a:off x="5018822" y="3285000"/>
            <a:ext cx="144000" cy="144000"/>
          </a:xfrm>
          <a:prstGeom prst="ellipse">
            <a:avLst/>
          </a:prstGeom>
          <a:solidFill>
            <a:srgbClr val="92D050"/>
          </a:solidFill>
          <a:ln w="19050" algn="ctr">
            <a:noFill/>
            <a:miter lim="800000"/>
            <a:headEnd/>
            <a:tailEnd/>
          </a:ln>
        </p:spPr>
        <p:txBody>
          <a:bodyPr wrap="square" lIns="88900" tIns="88900" rIns="88900" bIns="88900" rtlCol="0" anchor="ctr"/>
          <a:lstStyle/>
          <a:p>
            <a:pPr marL="0" marR="0" lvl="0" indent="0" algn="ctr" defTabSz="1219170" rtl="0" eaLnBrk="1" fontAlgn="auto" latinLnBrk="0" hangingPunct="1">
              <a:lnSpc>
                <a:spcPct val="106000"/>
              </a:lnSpc>
              <a:spcBef>
                <a:spcPts val="0"/>
              </a:spcBef>
              <a:spcAft>
                <a:spcPts val="0"/>
              </a:spcAft>
              <a:buClrTx/>
              <a:buSzTx/>
              <a:buFont typeface="Wingdings 2" pitchFamily="18" charset="2"/>
              <a:buNone/>
              <a:tabLst/>
              <a:defRPr/>
            </a:pPr>
            <a:endParaRPr kumimoji="0" lang="en-AU" sz="1600" b="1" i="0" u="none" strike="noStrike" kern="1200" cap="none" spc="0" normalizeH="0" baseline="0" noProof="0" dirty="0">
              <a:ln>
                <a:noFill/>
              </a:ln>
              <a:solidFill>
                <a:prstClr val="white"/>
              </a:solidFill>
              <a:effectLst/>
              <a:uLnTx/>
              <a:uFillTx/>
              <a:latin typeface="Verdana"/>
              <a:ea typeface="+mn-ea"/>
              <a:cs typeface="+mn-cs"/>
            </a:endParaRPr>
          </a:p>
        </p:txBody>
      </p:sp>
      <p:sp>
        <p:nvSpPr>
          <p:cNvPr id="51" name="Oval 50">
            <a:extLst>
              <a:ext uri="{FF2B5EF4-FFF2-40B4-BE49-F238E27FC236}">
                <a16:creationId xmlns:a16="http://schemas.microsoft.com/office/drawing/2014/main" id="{F99BB454-6C94-4025-9F8E-1EDDAB43DE35}"/>
              </a:ext>
            </a:extLst>
          </p:cNvPr>
          <p:cNvSpPr/>
          <p:nvPr/>
        </p:nvSpPr>
        <p:spPr bwMode="gray">
          <a:xfrm>
            <a:off x="6393897" y="2682238"/>
            <a:ext cx="144000" cy="144000"/>
          </a:xfrm>
          <a:prstGeom prst="ellipse">
            <a:avLst/>
          </a:prstGeom>
          <a:solidFill>
            <a:srgbClr val="92D050"/>
          </a:solidFill>
          <a:ln w="19050" algn="ctr">
            <a:noFill/>
            <a:miter lim="800000"/>
            <a:headEnd/>
            <a:tailEnd/>
          </a:ln>
        </p:spPr>
        <p:txBody>
          <a:bodyPr wrap="square" lIns="88900" tIns="88900" rIns="88900" bIns="88900" rtlCol="0" anchor="ctr"/>
          <a:lstStyle/>
          <a:p>
            <a:pPr marL="0" marR="0" lvl="0" indent="0" algn="ctr" defTabSz="1219170" rtl="0" eaLnBrk="1" fontAlgn="auto" latinLnBrk="0" hangingPunct="1">
              <a:lnSpc>
                <a:spcPct val="106000"/>
              </a:lnSpc>
              <a:spcBef>
                <a:spcPts val="0"/>
              </a:spcBef>
              <a:spcAft>
                <a:spcPts val="0"/>
              </a:spcAft>
              <a:buClrTx/>
              <a:buSzTx/>
              <a:buFont typeface="Wingdings 2" pitchFamily="18" charset="2"/>
              <a:buNone/>
              <a:tabLst/>
              <a:defRPr/>
            </a:pPr>
            <a:endParaRPr kumimoji="0" lang="en-AU" sz="1600" b="1" i="0" u="none" strike="noStrike" kern="1200" cap="none" spc="0" normalizeH="0" baseline="0" noProof="0" dirty="0">
              <a:ln>
                <a:noFill/>
              </a:ln>
              <a:solidFill>
                <a:prstClr val="white"/>
              </a:solidFill>
              <a:effectLst/>
              <a:uLnTx/>
              <a:uFillTx/>
              <a:latin typeface="Verdana"/>
              <a:ea typeface="+mn-ea"/>
              <a:cs typeface="+mn-cs"/>
            </a:endParaRPr>
          </a:p>
        </p:txBody>
      </p:sp>
      <p:sp>
        <p:nvSpPr>
          <p:cNvPr id="52" name="Oval 51">
            <a:extLst>
              <a:ext uri="{FF2B5EF4-FFF2-40B4-BE49-F238E27FC236}">
                <a16:creationId xmlns:a16="http://schemas.microsoft.com/office/drawing/2014/main" id="{26FCC760-CEDB-4B94-8BFA-68BE563DAE00}"/>
              </a:ext>
            </a:extLst>
          </p:cNvPr>
          <p:cNvSpPr/>
          <p:nvPr/>
        </p:nvSpPr>
        <p:spPr bwMode="gray">
          <a:xfrm>
            <a:off x="6393897" y="3254710"/>
            <a:ext cx="144000" cy="144000"/>
          </a:xfrm>
          <a:prstGeom prst="ellipse">
            <a:avLst/>
          </a:prstGeom>
          <a:solidFill>
            <a:srgbClr val="92D050"/>
          </a:solidFill>
          <a:ln w="19050" algn="ctr">
            <a:noFill/>
            <a:miter lim="800000"/>
            <a:headEnd/>
            <a:tailEnd/>
          </a:ln>
        </p:spPr>
        <p:txBody>
          <a:bodyPr wrap="square" lIns="88900" tIns="88900" rIns="88900" bIns="88900" rtlCol="0" anchor="ctr"/>
          <a:lstStyle/>
          <a:p>
            <a:pPr marL="0" marR="0" lvl="0" indent="0" algn="ctr" defTabSz="1219170" rtl="0" eaLnBrk="1" fontAlgn="auto" latinLnBrk="0" hangingPunct="1">
              <a:lnSpc>
                <a:spcPct val="106000"/>
              </a:lnSpc>
              <a:spcBef>
                <a:spcPts val="0"/>
              </a:spcBef>
              <a:spcAft>
                <a:spcPts val="0"/>
              </a:spcAft>
              <a:buClrTx/>
              <a:buSzTx/>
              <a:buFont typeface="Wingdings 2" pitchFamily="18" charset="2"/>
              <a:buNone/>
              <a:tabLst/>
              <a:defRPr/>
            </a:pPr>
            <a:endParaRPr kumimoji="0" lang="en-AU" sz="1600" b="1" i="0" u="none" strike="noStrike" kern="1200" cap="none" spc="0" normalizeH="0" baseline="0" noProof="0" dirty="0">
              <a:ln>
                <a:noFill/>
              </a:ln>
              <a:solidFill>
                <a:prstClr val="white"/>
              </a:solidFill>
              <a:effectLst/>
              <a:uLnTx/>
              <a:uFillTx/>
              <a:latin typeface="Verdana"/>
              <a:ea typeface="+mn-ea"/>
              <a:cs typeface="+mn-cs"/>
            </a:endParaRPr>
          </a:p>
        </p:txBody>
      </p:sp>
      <p:sp>
        <p:nvSpPr>
          <p:cNvPr id="53" name="Oval 52">
            <a:extLst>
              <a:ext uri="{FF2B5EF4-FFF2-40B4-BE49-F238E27FC236}">
                <a16:creationId xmlns:a16="http://schemas.microsoft.com/office/drawing/2014/main" id="{FC9C7FC6-7121-4630-9CDB-BC6F6315F506}"/>
              </a:ext>
            </a:extLst>
          </p:cNvPr>
          <p:cNvSpPr/>
          <p:nvPr/>
        </p:nvSpPr>
        <p:spPr bwMode="gray">
          <a:xfrm>
            <a:off x="6393897" y="1988696"/>
            <a:ext cx="144000" cy="144000"/>
          </a:xfrm>
          <a:prstGeom prst="ellipse">
            <a:avLst/>
          </a:prstGeom>
          <a:solidFill>
            <a:srgbClr val="92D050"/>
          </a:solidFill>
          <a:ln w="19050" algn="ctr">
            <a:noFill/>
            <a:miter lim="800000"/>
            <a:headEnd/>
            <a:tailEnd/>
          </a:ln>
        </p:spPr>
        <p:txBody>
          <a:bodyPr wrap="square" lIns="88900" tIns="88900" rIns="88900" bIns="88900" rtlCol="0" anchor="ctr"/>
          <a:lstStyle/>
          <a:p>
            <a:pPr marL="0" marR="0" lvl="0" indent="0" algn="ctr" defTabSz="1219170" rtl="0" eaLnBrk="1" fontAlgn="auto" latinLnBrk="0" hangingPunct="1">
              <a:lnSpc>
                <a:spcPct val="106000"/>
              </a:lnSpc>
              <a:spcBef>
                <a:spcPts val="0"/>
              </a:spcBef>
              <a:spcAft>
                <a:spcPts val="0"/>
              </a:spcAft>
              <a:buClrTx/>
              <a:buSzTx/>
              <a:buFont typeface="Wingdings 2" pitchFamily="18" charset="2"/>
              <a:buNone/>
              <a:tabLst/>
              <a:defRPr/>
            </a:pPr>
            <a:endParaRPr kumimoji="0" lang="en-AU" sz="1600" b="1" i="0" u="none" strike="noStrike" kern="1200" cap="none" spc="0" normalizeH="0" baseline="0" noProof="0" dirty="0">
              <a:ln>
                <a:noFill/>
              </a:ln>
              <a:solidFill>
                <a:prstClr val="white"/>
              </a:solidFill>
              <a:effectLst/>
              <a:uLnTx/>
              <a:uFillTx/>
              <a:latin typeface="Verdana"/>
              <a:ea typeface="+mn-ea"/>
              <a:cs typeface="+mn-cs"/>
            </a:endParaRPr>
          </a:p>
        </p:txBody>
      </p:sp>
      <p:sp>
        <p:nvSpPr>
          <p:cNvPr id="54" name="Oval 53">
            <a:extLst>
              <a:ext uri="{FF2B5EF4-FFF2-40B4-BE49-F238E27FC236}">
                <a16:creationId xmlns:a16="http://schemas.microsoft.com/office/drawing/2014/main" id="{22C77B47-B2D6-4A8D-9FC2-5A849A2DAE43}"/>
              </a:ext>
            </a:extLst>
          </p:cNvPr>
          <p:cNvSpPr/>
          <p:nvPr/>
        </p:nvSpPr>
        <p:spPr bwMode="gray">
          <a:xfrm>
            <a:off x="7742067" y="1992743"/>
            <a:ext cx="144000" cy="144000"/>
          </a:xfrm>
          <a:prstGeom prst="ellipse">
            <a:avLst/>
          </a:prstGeom>
          <a:solidFill>
            <a:srgbClr val="92D050"/>
          </a:solidFill>
          <a:ln w="19050" algn="ctr">
            <a:noFill/>
            <a:miter lim="800000"/>
            <a:headEnd/>
            <a:tailEnd/>
          </a:ln>
        </p:spPr>
        <p:txBody>
          <a:bodyPr wrap="square" lIns="88900" tIns="88900" rIns="88900" bIns="88900" rtlCol="0" anchor="ctr"/>
          <a:lstStyle/>
          <a:p>
            <a:pPr marL="0" marR="0" lvl="0" indent="0" algn="ctr" defTabSz="1219170" rtl="0" eaLnBrk="1" fontAlgn="auto" latinLnBrk="0" hangingPunct="1">
              <a:lnSpc>
                <a:spcPct val="106000"/>
              </a:lnSpc>
              <a:spcBef>
                <a:spcPts val="0"/>
              </a:spcBef>
              <a:spcAft>
                <a:spcPts val="0"/>
              </a:spcAft>
              <a:buClrTx/>
              <a:buSzTx/>
              <a:buFont typeface="Wingdings 2" pitchFamily="18" charset="2"/>
              <a:buNone/>
              <a:tabLst/>
              <a:defRPr/>
            </a:pPr>
            <a:endParaRPr kumimoji="0" lang="en-AU" sz="1600" b="1" i="0" u="none" strike="noStrike" kern="1200" cap="none" spc="0" normalizeH="0" baseline="0" noProof="0" dirty="0">
              <a:ln>
                <a:noFill/>
              </a:ln>
              <a:solidFill>
                <a:prstClr val="white"/>
              </a:solidFill>
              <a:effectLst/>
              <a:uLnTx/>
              <a:uFillTx/>
              <a:latin typeface="Verdana"/>
              <a:ea typeface="+mn-ea"/>
              <a:cs typeface="+mn-cs"/>
            </a:endParaRPr>
          </a:p>
        </p:txBody>
      </p:sp>
      <p:sp>
        <p:nvSpPr>
          <p:cNvPr id="55" name="Oval 54">
            <a:extLst>
              <a:ext uri="{FF2B5EF4-FFF2-40B4-BE49-F238E27FC236}">
                <a16:creationId xmlns:a16="http://schemas.microsoft.com/office/drawing/2014/main" id="{5321CE13-E8EE-4196-95B3-C87D96CB16E5}"/>
              </a:ext>
            </a:extLst>
          </p:cNvPr>
          <p:cNvSpPr/>
          <p:nvPr/>
        </p:nvSpPr>
        <p:spPr bwMode="gray">
          <a:xfrm>
            <a:off x="7769398" y="2682238"/>
            <a:ext cx="144000" cy="144000"/>
          </a:xfrm>
          <a:prstGeom prst="ellipse">
            <a:avLst/>
          </a:prstGeom>
          <a:solidFill>
            <a:srgbClr val="92D050"/>
          </a:solidFill>
          <a:ln w="19050" algn="ctr">
            <a:noFill/>
            <a:miter lim="800000"/>
            <a:headEnd/>
            <a:tailEnd/>
          </a:ln>
        </p:spPr>
        <p:txBody>
          <a:bodyPr wrap="square" lIns="88900" tIns="88900" rIns="88900" bIns="88900" rtlCol="0" anchor="ctr"/>
          <a:lstStyle/>
          <a:p>
            <a:pPr marL="0" marR="0" lvl="0" indent="0" algn="ctr" defTabSz="1219170" rtl="0" eaLnBrk="1" fontAlgn="auto" latinLnBrk="0" hangingPunct="1">
              <a:lnSpc>
                <a:spcPct val="106000"/>
              </a:lnSpc>
              <a:spcBef>
                <a:spcPts val="0"/>
              </a:spcBef>
              <a:spcAft>
                <a:spcPts val="0"/>
              </a:spcAft>
              <a:buClrTx/>
              <a:buSzTx/>
              <a:buFont typeface="Wingdings 2" pitchFamily="18" charset="2"/>
              <a:buNone/>
              <a:tabLst/>
              <a:defRPr/>
            </a:pPr>
            <a:endParaRPr kumimoji="0" lang="en-AU" sz="1600" b="1" i="0" u="none" strike="noStrike" kern="1200" cap="none" spc="0" normalizeH="0" baseline="0" noProof="0" dirty="0">
              <a:ln>
                <a:noFill/>
              </a:ln>
              <a:solidFill>
                <a:prstClr val="white"/>
              </a:solidFill>
              <a:effectLst/>
              <a:uLnTx/>
              <a:uFillTx/>
              <a:latin typeface="Verdana"/>
              <a:ea typeface="+mn-ea"/>
              <a:cs typeface="+mn-cs"/>
            </a:endParaRPr>
          </a:p>
        </p:txBody>
      </p:sp>
      <p:sp>
        <p:nvSpPr>
          <p:cNvPr id="56" name="Oval 55">
            <a:extLst>
              <a:ext uri="{FF2B5EF4-FFF2-40B4-BE49-F238E27FC236}">
                <a16:creationId xmlns:a16="http://schemas.microsoft.com/office/drawing/2014/main" id="{163D54BA-0709-4F00-8894-B308C7E65139}"/>
              </a:ext>
            </a:extLst>
          </p:cNvPr>
          <p:cNvSpPr/>
          <p:nvPr/>
        </p:nvSpPr>
        <p:spPr bwMode="gray">
          <a:xfrm>
            <a:off x="7769398" y="3274687"/>
            <a:ext cx="144000" cy="144000"/>
          </a:xfrm>
          <a:prstGeom prst="ellipse">
            <a:avLst/>
          </a:prstGeom>
          <a:solidFill>
            <a:srgbClr val="92D050"/>
          </a:solidFill>
          <a:ln w="19050" algn="ctr">
            <a:noFill/>
            <a:miter lim="800000"/>
            <a:headEnd/>
            <a:tailEnd/>
          </a:ln>
        </p:spPr>
        <p:txBody>
          <a:bodyPr wrap="square" lIns="88900" tIns="88900" rIns="88900" bIns="88900" rtlCol="0" anchor="ctr"/>
          <a:lstStyle/>
          <a:p>
            <a:pPr marL="0" marR="0" lvl="0" indent="0" algn="ctr" defTabSz="1219170" rtl="0" eaLnBrk="1" fontAlgn="auto" latinLnBrk="0" hangingPunct="1">
              <a:lnSpc>
                <a:spcPct val="106000"/>
              </a:lnSpc>
              <a:spcBef>
                <a:spcPts val="0"/>
              </a:spcBef>
              <a:spcAft>
                <a:spcPts val="0"/>
              </a:spcAft>
              <a:buClrTx/>
              <a:buSzTx/>
              <a:buFont typeface="Wingdings 2" pitchFamily="18" charset="2"/>
              <a:buNone/>
              <a:tabLst/>
              <a:defRPr/>
            </a:pPr>
            <a:endParaRPr kumimoji="0" lang="en-AU" sz="1600" b="1" i="0" u="none" strike="noStrike" kern="1200" cap="none" spc="0" normalizeH="0" baseline="0" noProof="0" dirty="0">
              <a:ln>
                <a:noFill/>
              </a:ln>
              <a:solidFill>
                <a:prstClr val="white"/>
              </a:solidFill>
              <a:effectLst/>
              <a:uLnTx/>
              <a:uFillTx/>
              <a:latin typeface="Verdana"/>
              <a:ea typeface="+mn-ea"/>
              <a:cs typeface="+mn-cs"/>
            </a:endParaRPr>
          </a:p>
        </p:txBody>
      </p:sp>
    </p:spTree>
    <p:extLst>
      <p:ext uri="{BB962C8B-B14F-4D97-AF65-F5344CB8AC3E}">
        <p14:creationId xmlns:p14="http://schemas.microsoft.com/office/powerpoint/2010/main" val="25871729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56707" y="332285"/>
            <a:ext cx="8278588" cy="304530"/>
          </a:xfrm>
        </p:spPr>
        <p:txBody>
          <a:bodyPr/>
          <a:lstStyle/>
          <a:p>
            <a:r>
              <a:rPr lang="en-US" dirty="0">
                <a:solidFill>
                  <a:schemeClr val="accent1">
                    <a:lumMod val="75000"/>
                  </a:schemeClr>
                </a:solidFill>
              </a:rPr>
              <a:t>RFP Evaluation | Commercials – FinancialForce</a:t>
            </a:r>
            <a:endParaRPr lang="en-US" noProof="0" dirty="0">
              <a:solidFill>
                <a:schemeClr val="accent1">
                  <a:lumMod val="75000"/>
                </a:schemeClr>
              </a:solidFill>
            </a:endParaRPr>
          </a:p>
        </p:txBody>
      </p:sp>
      <p:sp>
        <p:nvSpPr>
          <p:cNvPr id="25" name="Text Placeholder 24"/>
          <p:cNvSpPr>
            <a:spLocks noGrp="1"/>
          </p:cNvSpPr>
          <p:nvPr>
            <p:ph type="body" sz="quarter" idx="13"/>
          </p:nvPr>
        </p:nvSpPr>
        <p:spPr>
          <a:xfrm>
            <a:off x="1900238" y="651601"/>
            <a:ext cx="8547327" cy="491400"/>
          </a:xfrm>
        </p:spPr>
        <p:txBody>
          <a:bodyPr vert="horz" lIns="0" tIns="0" rIns="0" bIns="0" rtlCol="0">
            <a:noAutofit/>
          </a:bodyPr>
          <a:lstStyle/>
          <a:p>
            <a:r>
              <a:rPr lang="en-AU" sz="1400" dirty="0"/>
              <a:t>Below is the pricing details shared by FinancialForce</a:t>
            </a:r>
          </a:p>
          <a:p>
            <a:endParaRPr lang="en-AU" sz="1400" dirty="0"/>
          </a:p>
        </p:txBody>
      </p:sp>
      <p:graphicFrame>
        <p:nvGraphicFramePr>
          <p:cNvPr id="77" name="Table 76"/>
          <p:cNvGraphicFramePr>
            <a:graphicFrameLocks noGrp="1"/>
          </p:cNvGraphicFramePr>
          <p:nvPr/>
        </p:nvGraphicFramePr>
        <p:xfrm>
          <a:off x="1956708" y="1128083"/>
          <a:ext cx="8167979" cy="3768607"/>
        </p:xfrm>
        <a:graphic>
          <a:graphicData uri="http://schemas.openxmlformats.org/drawingml/2006/table">
            <a:tbl>
              <a:tblPr>
                <a:tableStyleId>{E8B1032C-EA38-4F05-BA0D-38AFFFC7BED3}</a:tableStyleId>
              </a:tblPr>
              <a:tblGrid>
                <a:gridCol w="1044595">
                  <a:extLst>
                    <a:ext uri="{9D8B030D-6E8A-4147-A177-3AD203B41FA5}">
                      <a16:colId xmlns:a16="http://schemas.microsoft.com/office/drawing/2014/main" val="20000"/>
                    </a:ext>
                  </a:extLst>
                </a:gridCol>
                <a:gridCol w="1882597">
                  <a:extLst>
                    <a:ext uri="{9D8B030D-6E8A-4147-A177-3AD203B41FA5}">
                      <a16:colId xmlns:a16="http://schemas.microsoft.com/office/drawing/2014/main" val="20002"/>
                    </a:ext>
                  </a:extLst>
                </a:gridCol>
                <a:gridCol w="3557883">
                  <a:extLst>
                    <a:ext uri="{9D8B030D-6E8A-4147-A177-3AD203B41FA5}">
                      <a16:colId xmlns:a16="http://schemas.microsoft.com/office/drawing/2014/main" val="20005"/>
                    </a:ext>
                  </a:extLst>
                </a:gridCol>
                <a:gridCol w="1682904">
                  <a:extLst>
                    <a:ext uri="{9D8B030D-6E8A-4147-A177-3AD203B41FA5}">
                      <a16:colId xmlns:a16="http://schemas.microsoft.com/office/drawing/2014/main" val="20006"/>
                    </a:ext>
                  </a:extLst>
                </a:gridCol>
              </a:tblGrid>
              <a:tr h="177786">
                <a:tc gridSpan="2">
                  <a:txBody>
                    <a:bodyPr/>
                    <a:lstStyle/>
                    <a:p>
                      <a:pPr algn="ctr" fontAlgn="b"/>
                      <a:endParaRPr lang="en-AU" sz="1200" b="1" i="1" u="none" strike="noStrike" dirty="0">
                        <a:ln>
                          <a:solidFill>
                            <a:sysClr val="windowText" lastClr="000000"/>
                          </a:solidFill>
                        </a:ln>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T w="3175" cap="flat" cmpd="sng" algn="ctr">
                      <a:solidFill>
                        <a:schemeClr val="bg2"/>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chemeClr val="accent1">
                        <a:lumMod val="20000"/>
                        <a:lumOff val="80000"/>
                      </a:schemeClr>
                    </a:solidFill>
                  </a:tcPr>
                </a:tc>
                <a:tc hMerge="1">
                  <a:txBody>
                    <a:bodyPr/>
                    <a:lstStyle/>
                    <a:p>
                      <a:endParaRPr lang="en-AU" dirty="0"/>
                    </a:p>
                  </a:txBody>
                  <a:tcPr/>
                </a:tc>
                <a:tc>
                  <a:txBody>
                    <a:bodyPr/>
                    <a:lstStyle/>
                    <a:p>
                      <a:pPr algn="ctr" fontAlgn="b"/>
                      <a:r>
                        <a:rPr lang="en-AU" sz="1000" b="0" i="0" u="none" strike="noStrike" dirty="0">
                          <a:ln>
                            <a:solidFill>
                              <a:sysClr val="windowText" lastClr="000000"/>
                            </a:solidFill>
                          </a:ln>
                          <a:solidFill>
                            <a:schemeClr val="tx1"/>
                          </a:solidFill>
                          <a:effectLst/>
                          <a:latin typeface="+mn-lt"/>
                        </a:rPr>
                        <a:t>Phase 1</a:t>
                      </a:r>
                    </a:p>
                  </a:txBody>
                  <a:tcPr marL="45720" marR="45720" anchor="ctr">
                    <a:lnT w="3175" cap="flat" cmpd="sng" algn="ctr">
                      <a:solidFill>
                        <a:schemeClr val="bg2"/>
                      </a:solidFill>
                      <a:prstDash val="solid"/>
                      <a:round/>
                      <a:headEnd type="none" w="med" len="med"/>
                      <a:tailEnd type="none" w="med" len="med"/>
                    </a:lnT>
                    <a:solidFill>
                      <a:schemeClr val="accent1">
                        <a:lumMod val="20000"/>
                        <a:lumOff val="80000"/>
                      </a:schemeClr>
                    </a:solidFill>
                  </a:tcPr>
                </a:tc>
                <a:tc>
                  <a:txBody>
                    <a:bodyPr/>
                    <a:lstStyle/>
                    <a:p>
                      <a:pPr algn="ctr" fontAlgn="b"/>
                      <a:r>
                        <a:rPr lang="en-AU" sz="1000" b="0" i="0" u="none" strike="noStrike" kern="1200" dirty="0">
                          <a:ln>
                            <a:solidFill>
                              <a:sysClr val="windowText" lastClr="000000"/>
                            </a:solidFill>
                          </a:ln>
                          <a:solidFill>
                            <a:schemeClr val="tx1"/>
                          </a:solidFill>
                          <a:effectLst/>
                          <a:latin typeface="+mn-lt"/>
                          <a:ea typeface="+mn-ea"/>
                          <a:cs typeface="+mn-cs"/>
                        </a:rPr>
                        <a:t>Cost</a:t>
                      </a:r>
                    </a:p>
                  </a:txBody>
                  <a:tcPr marL="45720" marR="45720" anchor="ctr">
                    <a:lnT w="3175" cap="flat" cmpd="sng" algn="ctr">
                      <a:solidFill>
                        <a:schemeClr val="bg2"/>
                      </a:solidFill>
                      <a:prstDash val="solid"/>
                      <a:round/>
                      <a:headEnd type="none" w="med" len="med"/>
                      <a:tailEnd type="none" w="med" len="med"/>
                    </a:lnT>
                    <a:solidFill>
                      <a:schemeClr val="accent1">
                        <a:lumMod val="20000"/>
                        <a:lumOff val="80000"/>
                      </a:schemeClr>
                    </a:solidFill>
                  </a:tcPr>
                </a:tc>
                <a:extLst>
                  <a:ext uri="{0D108BD9-81ED-4DB2-BD59-A6C34878D82A}">
                    <a16:rowId xmlns:a16="http://schemas.microsoft.com/office/drawing/2014/main" val="10000"/>
                  </a:ext>
                </a:extLst>
              </a:tr>
              <a:tr h="286433">
                <a:tc rowSpan="8">
                  <a:txBody>
                    <a:bodyPr/>
                    <a:lstStyle/>
                    <a:p>
                      <a:pPr algn="ctr" fontAlgn="b"/>
                      <a:r>
                        <a:rPr lang="en-AU" sz="1050" b="0" i="0" u="none" strike="noStrike" baseline="0" dirty="0">
                          <a:solidFill>
                            <a:schemeClr val="tx1"/>
                          </a:solidFill>
                          <a:effectLst/>
                          <a:latin typeface="+mn-lt"/>
                        </a:rPr>
                        <a:t>1</a:t>
                      </a:r>
                      <a:endParaRPr lang="en-AU" sz="1050" b="1"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rowSpan="8">
                  <a:txBody>
                    <a:bodyPr/>
                    <a:lstStyle/>
                    <a:p>
                      <a:pPr algn="ctr" fontAlgn="b"/>
                      <a:r>
                        <a:rPr lang="en-AU" sz="900" b="0" i="0" u="none" strike="noStrike" dirty="0">
                          <a:solidFill>
                            <a:schemeClr val="tx1"/>
                          </a:solidFill>
                          <a:effectLst/>
                          <a:latin typeface="+mn-lt"/>
                        </a:rPr>
                        <a:t>Implementation</a:t>
                      </a:r>
                    </a:p>
                    <a:p>
                      <a:pPr algn="ctr" fontAlgn="b"/>
                      <a:r>
                        <a:rPr lang="en-AU" sz="900" b="0" i="0" u="none" strike="noStrike" dirty="0">
                          <a:solidFill>
                            <a:schemeClr val="tx1"/>
                          </a:solidFill>
                          <a:effectLst/>
                          <a:latin typeface="+mn-lt"/>
                        </a:rPr>
                        <a:t>(Firm Quote)</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pPr algn="l" fontAlgn="b"/>
                      <a:r>
                        <a:rPr lang="en-AU" sz="900" b="0" i="0" u="none" strike="noStrike" dirty="0">
                          <a:solidFill>
                            <a:schemeClr val="tx1"/>
                          </a:solidFill>
                          <a:effectLst/>
                          <a:latin typeface="+mn-lt"/>
                        </a:rPr>
                        <a:t>Implementation Services</a:t>
                      </a:r>
                      <a:r>
                        <a:rPr lang="en-AU" sz="900" b="0" i="0" u="none" strike="noStrike" baseline="0" dirty="0">
                          <a:solidFill>
                            <a:schemeClr val="tx1"/>
                          </a:solidFill>
                          <a:effectLst/>
                          <a:latin typeface="+mn-lt"/>
                        </a:rPr>
                        <a:t> </a:t>
                      </a:r>
                    </a:p>
                    <a:p>
                      <a:pPr algn="l" fontAlgn="b"/>
                      <a:r>
                        <a:rPr lang="en-AU" sz="700" b="0" i="0" u="none" strike="noStrike" baseline="0" dirty="0">
                          <a:solidFill>
                            <a:schemeClr val="tx1"/>
                          </a:solidFill>
                          <a:effectLst/>
                          <a:latin typeface="+mn-lt"/>
                        </a:rPr>
                        <a:t>(effort – 63.75 hours @ $255 per hour)</a:t>
                      </a:r>
                      <a:endParaRPr lang="en-AU" sz="7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B w="3175" cap="flat" cmpd="sng" algn="ctr">
                      <a:solidFill>
                        <a:schemeClr val="bg2"/>
                      </a:solidFill>
                      <a:prstDash val="solid"/>
                      <a:round/>
                      <a:headEnd type="none" w="med" len="med"/>
                      <a:tailEnd type="none" w="med" len="med"/>
                    </a:lnB>
                  </a:tcPr>
                </a:tc>
                <a:tc>
                  <a:txBody>
                    <a:bodyPr/>
                    <a:lstStyle/>
                    <a:p>
                      <a:pPr algn="ctr" fontAlgn="b"/>
                      <a:r>
                        <a:rPr lang="en-AU" sz="900" b="0" i="0" u="none" strike="noStrike" dirty="0">
                          <a:solidFill>
                            <a:schemeClr val="tx1"/>
                          </a:solidFill>
                          <a:effectLst/>
                          <a:latin typeface="+mn-lt"/>
                        </a:rPr>
                        <a:t>$16,256</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B w="3175"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10003"/>
                  </a:ext>
                </a:extLst>
              </a:tr>
              <a:tr h="162971">
                <a:tc vMerge="1">
                  <a:txBody>
                    <a:bodyPr/>
                    <a:lstStyle/>
                    <a:p>
                      <a:pPr algn="ctr" fontAlgn="b"/>
                      <a:endParaRPr lang="en-AU" sz="9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vMerge="1">
                  <a:txBody>
                    <a:bodyPr/>
                    <a:lstStyle/>
                    <a:p>
                      <a:pPr algn="l" fontAlgn="b"/>
                      <a:endParaRPr lang="en-AU" sz="10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algn="l" fontAlgn="b"/>
                      <a:r>
                        <a:rPr lang="en-AU" sz="900" b="0" i="0" u="none" strike="noStrike" kern="1200" dirty="0">
                          <a:solidFill>
                            <a:schemeClr val="tx1"/>
                          </a:solidFill>
                          <a:effectLst/>
                          <a:latin typeface="+mn-lt"/>
                          <a:ea typeface="+mn-ea"/>
                          <a:cs typeface="+mn-cs"/>
                        </a:rPr>
                        <a:t>Prototype / Build / Go Live</a:t>
                      </a:r>
                    </a:p>
                    <a:p>
                      <a:pPr marL="0" marR="0" lvl="0" indent="0" algn="l" defTabSz="914400" rtl="0" eaLnBrk="1" fontAlgn="b" latinLnBrk="0" hangingPunct="1">
                        <a:lnSpc>
                          <a:spcPct val="100000"/>
                        </a:lnSpc>
                        <a:spcBef>
                          <a:spcPts val="0"/>
                        </a:spcBef>
                        <a:spcAft>
                          <a:spcPts val="0"/>
                        </a:spcAft>
                        <a:buClrTx/>
                        <a:buSzTx/>
                        <a:buFontTx/>
                        <a:buNone/>
                        <a:tabLst/>
                        <a:defRPr/>
                      </a:pPr>
                      <a:r>
                        <a:rPr lang="en-AU" sz="800" b="0" i="0" u="none" strike="noStrike" baseline="0" dirty="0">
                          <a:solidFill>
                            <a:schemeClr val="tx1"/>
                          </a:solidFill>
                          <a:effectLst/>
                          <a:latin typeface="+mn-lt"/>
                        </a:rPr>
                        <a:t>(effort – 90 hours @ $255 per hour)</a:t>
                      </a:r>
                      <a:endParaRPr lang="en-AU" sz="8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algn="ctr" fontAlgn="b"/>
                      <a:r>
                        <a:rPr lang="en-AU" sz="900" b="0" i="0" u="none" strike="noStrike" dirty="0">
                          <a:solidFill>
                            <a:schemeClr val="tx1"/>
                          </a:solidFill>
                          <a:effectLst/>
                          <a:latin typeface="+mn-lt"/>
                        </a:rPr>
                        <a:t>$22,950</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303251">
                <a:tc vMerge="1">
                  <a:txBody>
                    <a:bodyPr/>
                    <a:lstStyle/>
                    <a:p>
                      <a:pPr algn="ctr" fontAlgn="b"/>
                      <a:endParaRPr lang="en-AU" sz="9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vMerge="1">
                  <a:txBody>
                    <a:bodyPr/>
                    <a:lstStyle/>
                    <a:p>
                      <a:pPr algn="l" fontAlgn="b"/>
                      <a:endParaRPr lang="en-AU" sz="9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AU" sz="900" b="0" i="0" u="none" strike="noStrike" dirty="0">
                          <a:solidFill>
                            <a:schemeClr val="tx1"/>
                          </a:solidFill>
                          <a:effectLst/>
                          <a:latin typeface="+mn-lt"/>
                        </a:rPr>
                        <a:t>Project Management </a:t>
                      </a:r>
                      <a:r>
                        <a:rPr lang="en-AU" sz="800" b="0" i="0" u="none" strike="noStrike" baseline="0" dirty="0">
                          <a:solidFill>
                            <a:schemeClr val="tx1"/>
                          </a:solidFill>
                          <a:effectLst/>
                          <a:latin typeface="+mn-lt"/>
                        </a:rPr>
                        <a:t>(effort – 60 hours @ $255 per hour)</a:t>
                      </a:r>
                      <a:endParaRPr lang="en-AU" sz="8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algn="ctr" fontAlgn="b"/>
                      <a:r>
                        <a:rPr lang="en-AU" sz="900" b="0" i="0" u="none" strike="noStrike" dirty="0">
                          <a:solidFill>
                            <a:schemeClr val="tx1"/>
                          </a:solidFill>
                          <a:effectLst/>
                          <a:latin typeface="+mn-lt"/>
                        </a:rPr>
                        <a:t>$15,300</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148155">
                <a:tc vMerge="1">
                  <a:txBody>
                    <a:bodyPr/>
                    <a:lstStyle/>
                    <a:p>
                      <a:pPr algn="ctr" fontAlgn="b"/>
                      <a:endParaRPr lang="en-AU" sz="9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vMerge="1">
                  <a:txBody>
                    <a:bodyPr/>
                    <a:lstStyle/>
                    <a:p>
                      <a:pPr algn="l" fontAlgn="b"/>
                      <a:endParaRPr lang="en-AU" sz="9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marL="0" algn="l" defTabSz="914400" rtl="0" eaLnBrk="1" fontAlgn="b" latinLnBrk="0" hangingPunct="1"/>
                      <a:r>
                        <a:rPr lang="en-AU" sz="900" b="0" i="0" u="none" strike="noStrike" kern="1200" dirty="0">
                          <a:solidFill>
                            <a:schemeClr val="tx1"/>
                          </a:solidFill>
                          <a:effectLst/>
                          <a:latin typeface="+mn-lt"/>
                          <a:ea typeface="+mn-ea"/>
                          <a:cs typeface="+mn-cs"/>
                        </a:rPr>
                        <a:t>Integration</a:t>
                      </a:r>
                      <a:r>
                        <a:rPr lang="en-AU" sz="900" b="0" i="0" u="none" strike="noStrike" kern="1200" baseline="0" dirty="0">
                          <a:solidFill>
                            <a:schemeClr val="tx1"/>
                          </a:solidFill>
                          <a:effectLst/>
                          <a:latin typeface="+mn-lt"/>
                          <a:ea typeface="+mn-ea"/>
                          <a:cs typeface="+mn-cs"/>
                        </a:rPr>
                        <a:t> with upstream &amp; downstream systems</a:t>
                      </a:r>
                      <a:endParaRPr lang="en-AU" sz="900" b="0" i="0" u="none" strike="noStrike" kern="1200" dirty="0">
                        <a:solidFill>
                          <a:schemeClr val="tx1"/>
                        </a:solidFill>
                        <a:effectLst/>
                        <a:latin typeface="+mn-lt"/>
                        <a:ea typeface="+mn-ea"/>
                        <a:cs typeface="+mn-cs"/>
                      </a:endParaRPr>
                    </a:p>
                  </a:txBody>
                  <a:tcPr marL="6350" marR="6350" marT="6350" marB="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algn="ctr" fontAlgn="b"/>
                      <a:r>
                        <a:rPr lang="en-AU" sz="900" b="0" i="0" u="none" strike="noStrike" dirty="0">
                          <a:solidFill>
                            <a:schemeClr val="tx1"/>
                          </a:solidFill>
                          <a:effectLst/>
                          <a:latin typeface="+mn-lt"/>
                        </a:rPr>
                        <a:t>$7,076</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r h="148155">
                <a:tc vMerge="1">
                  <a:txBody>
                    <a:bodyPr/>
                    <a:lstStyle/>
                    <a:p>
                      <a:pPr algn="ctr" fontAlgn="b"/>
                      <a:endParaRPr lang="en-AU" sz="9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vMerge="1">
                  <a:txBody>
                    <a:bodyPr/>
                    <a:lstStyle/>
                    <a:p>
                      <a:pPr algn="l" fontAlgn="b"/>
                      <a:endParaRPr lang="en-AU" sz="1000" b="0" i="0" u="none" strike="noStrike" kern="1200" dirty="0">
                        <a:solidFill>
                          <a:schemeClr val="tx1"/>
                        </a:solidFill>
                        <a:effectLst/>
                        <a:latin typeface="+mn-lt"/>
                        <a:ea typeface="+mn-ea"/>
                        <a:cs typeface="+mn-cs"/>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algn="l" fontAlgn="b"/>
                      <a:r>
                        <a:rPr lang="en-AU" sz="900" b="0" i="0" u="none" strike="noStrike" kern="1200" dirty="0">
                          <a:solidFill>
                            <a:schemeClr val="tx1"/>
                          </a:solidFill>
                          <a:effectLst/>
                          <a:latin typeface="+mn-lt"/>
                          <a:ea typeface="+mn-ea"/>
                          <a:cs typeface="+mn-cs"/>
                        </a:rPr>
                        <a:t>Testing</a:t>
                      </a:r>
                      <a:r>
                        <a:rPr lang="en-AU" sz="800" b="0" i="0" u="none" strike="noStrike" baseline="0" dirty="0">
                          <a:solidFill>
                            <a:schemeClr val="tx1"/>
                          </a:solidFill>
                          <a:effectLst/>
                          <a:latin typeface="+mn-lt"/>
                        </a:rPr>
                        <a:t>(effort – 26.25 hours @ $255 per hour)</a:t>
                      </a:r>
                      <a:endParaRPr lang="en-AU" sz="8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AU" sz="900" b="0" i="0" u="none" strike="noStrike" kern="1200" cap="none" spc="0" normalizeH="0" baseline="0" noProof="0" dirty="0">
                          <a:ln>
                            <a:noFill/>
                          </a:ln>
                          <a:solidFill>
                            <a:schemeClr val="tx1"/>
                          </a:solidFill>
                          <a:effectLst/>
                          <a:uLnTx/>
                          <a:uFillTx/>
                          <a:latin typeface="+mn-lt"/>
                          <a:ea typeface="+mn-ea"/>
                          <a:cs typeface="+mn-cs"/>
                        </a:rPr>
                        <a:t>$6,694</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10008"/>
                  </a:ext>
                </a:extLst>
              </a:tr>
              <a:tr h="162971">
                <a:tc vMerge="1">
                  <a:txBody>
                    <a:bodyPr/>
                    <a:lstStyle/>
                    <a:p>
                      <a:pPr algn="ctr" fontAlgn="b"/>
                      <a:endParaRPr lang="en-AU" sz="900" b="1"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vMerge="1">
                  <a:txBody>
                    <a:bodyPr/>
                    <a:lstStyle/>
                    <a:p>
                      <a:pPr algn="l" fontAlgn="b"/>
                      <a:endParaRPr lang="en-AU" sz="900" b="1" i="0" u="none" strike="noStrike" kern="1200" dirty="0">
                        <a:solidFill>
                          <a:schemeClr val="tx1"/>
                        </a:solidFill>
                        <a:effectLst/>
                        <a:latin typeface="+mn-lt"/>
                        <a:ea typeface="+mn-ea"/>
                        <a:cs typeface="+mn-cs"/>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marL="0" algn="l" defTabSz="914400" rtl="0" eaLnBrk="1" fontAlgn="b" latinLnBrk="0" hangingPunct="1"/>
                      <a:r>
                        <a:rPr lang="en-AU" sz="900" b="0" i="0" u="none" strike="noStrike" kern="1200" dirty="0">
                          <a:solidFill>
                            <a:schemeClr val="tx1"/>
                          </a:solidFill>
                          <a:effectLst/>
                          <a:latin typeface="+mn-lt"/>
                          <a:ea typeface="+mn-ea"/>
                          <a:cs typeface="+mn-cs"/>
                        </a:rPr>
                        <a:t>Training</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AU" sz="900" b="0" i="0" u="none" strike="noStrike" kern="1200" cap="none" spc="0" normalizeH="0" baseline="0" noProof="0" dirty="0">
                          <a:ln>
                            <a:noFill/>
                          </a:ln>
                          <a:solidFill>
                            <a:schemeClr val="tx1"/>
                          </a:solidFill>
                          <a:effectLst/>
                          <a:uLnTx/>
                          <a:uFillTx/>
                          <a:latin typeface="+mn-lt"/>
                          <a:ea typeface="+mn-ea"/>
                          <a:cs typeface="+mn-cs"/>
                        </a:rPr>
                        <a:t>$16,256</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1063470114"/>
                  </a:ext>
                </a:extLst>
              </a:tr>
              <a:tr h="162971">
                <a:tc vMerge="1">
                  <a:txBody>
                    <a:bodyPr/>
                    <a:lstStyle/>
                    <a:p>
                      <a:pPr algn="ctr" fontAlgn="b"/>
                      <a:endParaRPr lang="en-AU" sz="900" b="1"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vMerge="1">
                  <a:txBody>
                    <a:bodyPr/>
                    <a:lstStyle/>
                    <a:p>
                      <a:pPr algn="l" fontAlgn="b"/>
                      <a:endParaRPr lang="en-AU" sz="900" b="1" i="0" u="none" strike="noStrike" kern="1200" dirty="0">
                        <a:solidFill>
                          <a:schemeClr val="tx1"/>
                        </a:solidFill>
                        <a:effectLst/>
                        <a:latin typeface="+mn-lt"/>
                        <a:ea typeface="+mn-ea"/>
                        <a:cs typeface="+mn-cs"/>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marL="0" algn="l" defTabSz="914400" rtl="0" eaLnBrk="1" fontAlgn="b" latinLnBrk="0" hangingPunct="1"/>
                      <a:r>
                        <a:rPr lang="en-AU" sz="900" b="0" i="0" u="none" strike="noStrike" kern="1200" dirty="0">
                          <a:solidFill>
                            <a:schemeClr val="tx1"/>
                          </a:solidFill>
                          <a:effectLst/>
                          <a:latin typeface="+mn-lt"/>
                          <a:ea typeface="+mn-ea"/>
                          <a:cs typeface="+mn-cs"/>
                        </a:rPr>
                        <a:t>Data Migration</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AU" sz="900" b="0" i="0" u="none" strike="noStrike" kern="1200" cap="none" spc="0" normalizeH="0" baseline="0" noProof="0" dirty="0">
                          <a:ln>
                            <a:noFill/>
                          </a:ln>
                          <a:solidFill>
                            <a:schemeClr val="tx1"/>
                          </a:solidFill>
                          <a:effectLst/>
                          <a:uLnTx/>
                          <a:uFillTx/>
                          <a:latin typeface="+mn-lt"/>
                          <a:ea typeface="+mn-ea"/>
                          <a:cs typeface="+mn-cs"/>
                        </a:rPr>
                        <a:t>$5,738</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3762766369"/>
                  </a:ext>
                </a:extLst>
              </a:tr>
              <a:tr h="162971">
                <a:tc vMerge="1">
                  <a:txBody>
                    <a:bodyPr/>
                    <a:lstStyle/>
                    <a:p>
                      <a:pPr algn="ctr" fontAlgn="b"/>
                      <a:endParaRPr lang="en-AU" sz="1050" b="1"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2"/>
                      </a:solidFill>
                      <a:prstDash val="solid"/>
                      <a:round/>
                      <a:headEnd type="none" w="med" len="med"/>
                      <a:tailEnd type="none" w="med" len="med"/>
                    </a:lnB>
                  </a:tcPr>
                </a:tc>
                <a:tc vMerge="1">
                  <a:txBody>
                    <a:bodyPr/>
                    <a:lstStyle/>
                    <a:p>
                      <a:pPr algn="ctr" fontAlgn="b"/>
                      <a:endParaRPr lang="en-AU" sz="9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pPr marL="0" algn="l" defTabSz="914400" rtl="0" eaLnBrk="1" fontAlgn="b" latinLnBrk="0" hangingPunct="1"/>
                      <a:r>
                        <a:rPr lang="en-AU" sz="900" b="0" i="0" u="none" strike="noStrike" kern="1200" dirty="0">
                          <a:solidFill>
                            <a:schemeClr val="tx1"/>
                          </a:solidFill>
                          <a:effectLst/>
                          <a:latin typeface="+mn-lt"/>
                          <a:ea typeface="+mn-ea"/>
                          <a:cs typeface="+mn-cs"/>
                        </a:rPr>
                        <a:t>Sub</a:t>
                      </a:r>
                      <a:r>
                        <a:rPr lang="en-AU" sz="900" b="0" i="0" u="none" strike="noStrike" kern="1200" baseline="0" dirty="0">
                          <a:solidFill>
                            <a:schemeClr val="tx1"/>
                          </a:solidFill>
                          <a:effectLst/>
                          <a:latin typeface="+mn-lt"/>
                          <a:ea typeface="+mn-ea"/>
                          <a:cs typeface="+mn-cs"/>
                        </a:rPr>
                        <a:t> Total</a:t>
                      </a:r>
                      <a:endParaRPr lang="en-AU" sz="900" b="0" i="0" u="none" strike="noStrike" kern="1200" dirty="0">
                        <a:solidFill>
                          <a:schemeClr val="tx1"/>
                        </a:solidFill>
                        <a:effectLst/>
                        <a:latin typeface="+mn-lt"/>
                        <a:ea typeface="+mn-ea"/>
                        <a:cs typeface="+mn-cs"/>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lumMod val="8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AU" sz="900" b="0" i="0" u="none" strike="noStrike" kern="1200" cap="none" spc="0" normalizeH="0" baseline="0" noProof="0" dirty="0">
                          <a:ln>
                            <a:noFill/>
                          </a:ln>
                          <a:solidFill>
                            <a:schemeClr val="tx1"/>
                          </a:solidFill>
                          <a:effectLst/>
                          <a:uLnTx/>
                          <a:uFillTx/>
                          <a:latin typeface="+mn-lt"/>
                          <a:ea typeface="+mn-ea"/>
                          <a:cs typeface="+mn-cs"/>
                        </a:rPr>
                        <a:t>$90,270</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3746244818"/>
                  </a:ext>
                </a:extLst>
              </a:tr>
              <a:tr h="148155">
                <a:tc>
                  <a:txBody>
                    <a:bodyPr/>
                    <a:lstStyle/>
                    <a:p>
                      <a:pPr algn="ctr" fontAlgn="b"/>
                      <a:r>
                        <a:rPr lang="en-AU" sz="900" b="0" i="0" u="none" strike="noStrike" kern="1200" baseline="0" dirty="0">
                          <a:solidFill>
                            <a:schemeClr val="tx1"/>
                          </a:solidFill>
                          <a:effectLst/>
                          <a:latin typeface="+mn-lt"/>
                          <a:ea typeface="+mn-ea"/>
                          <a:cs typeface="+mn-cs"/>
                        </a:rPr>
                        <a:t>2</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algn="l" fontAlgn="b"/>
                      <a:r>
                        <a:rPr lang="en-AU" sz="900" b="0" i="0" u="none" strike="noStrike" dirty="0">
                          <a:solidFill>
                            <a:schemeClr val="tx1"/>
                          </a:solidFill>
                          <a:effectLst/>
                          <a:latin typeface="+mn-lt"/>
                        </a:rPr>
                        <a:t>Licensing</a:t>
                      </a:r>
                      <a:r>
                        <a:rPr lang="en-AU" sz="900" b="0" i="0" u="none" strike="noStrike" baseline="0" dirty="0">
                          <a:solidFill>
                            <a:schemeClr val="tx1"/>
                          </a:solidFill>
                          <a:effectLst/>
                          <a:latin typeface="+mn-lt"/>
                        </a:rPr>
                        <a:t> Costs per annum for Core Financial Modules  </a:t>
                      </a:r>
                    </a:p>
                    <a:p>
                      <a:pPr algn="ctr" fontAlgn="b"/>
                      <a:r>
                        <a:rPr lang="en-AU" sz="900" b="0" i="0" u="none" strike="noStrike" baseline="0" dirty="0">
                          <a:solidFill>
                            <a:schemeClr val="tx1"/>
                          </a:solidFill>
                          <a:effectLst/>
                          <a:latin typeface="+mn-lt"/>
                        </a:rPr>
                        <a:t>(per Annum)</a:t>
                      </a:r>
                      <a:endParaRPr lang="en-AU" sz="9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algn="l" fontAlgn="b"/>
                      <a:r>
                        <a:rPr lang="en-AU" sz="900" b="0" i="0" u="none" strike="noStrike" dirty="0">
                          <a:solidFill>
                            <a:schemeClr val="tx1"/>
                          </a:solidFill>
                          <a:effectLst/>
                          <a:latin typeface="+mn-lt"/>
                        </a:rPr>
                        <a:t>Core Financial Modules Include:</a:t>
                      </a:r>
                    </a:p>
                    <a:p>
                      <a:pPr algn="l" fontAlgn="b"/>
                      <a:r>
                        <a:rPr lang="en-AU" sz="800" b="0" i="0" u="none" strike="noStrike" dirty="0">
                          <a:solidFill>
                            <a:schemeClr val="tx1"/>
                          </a:solidFill>
                          <a:effectLst/>
                          <a:latin typeface="+mn-lt"/>
                        </a:rPr>
                        <a:t>-</a:t>
                      </a:r>
                      <a:r>
                        <a:rPr lang="en-AU" sz="700" b="0" i="0" u="none" strike="noStrike" dirty="0">
                          <a:solidFill>
                            <a:schemeClr val="tx1"/>
                          </a:solidFill>
                          <a:effectLst/>
                          <a:latin typeface="+mn-lt"/>
                        </a:rPr>
                        <a:t>Accounting Module - GL, AP, AR and Fixed Assets</a:t>
                      </a:r>
                    </a:p>
                    <a:p>
                      <a:pPr algn="l" fontAlgn="b"/>
                      <a:r>
                        <a:rPr lang="en-AU" sz="700" b="0" i="0" u="none" strike="noStrike" dirty="0">
                          <a:solidFill>
                            <a:schemeClr val="tx1"/>
                          </a:solidFill>
                          <a:effectLst/>
                          <a:latin typeface="+mn-lt"/>
                        </a:rPr>
                        <a:t>-Subscription Billing Module - Advanced Billing engine, includes subscriptions and metered (aka usage based) billing</a:t>
                      </a:r>
                    </a:p>
                    <a:p>
                      <a:pPr algn="l" fontAlgn="b"/>
                      <a:r>
                        <a:rPr lang="en-AU" sz="700" b="0" i="0" u="none" strike="noStrike" dirty="0">
                          <a:solidFill>
                            <a:schemeClr val="tx1"/>
                          </a:solidFill>
                          <a:effectLst/>
                          <a:latin typeface="+mn-lt"/>
                        </a:rPr>
                        <a:t>-Advanced Revenue Recognition including IFRS15/AASB15 requirements</a:t>
                      </a:r>
                    </a:p>
                    <a:p>
                      <a:pPr algn="l" fontAlgn="b"/>
                      <a:r>
                        <a:rPr lang="en-AU" sz="700" b="0" i="0" u="none" strike="noStrike" dirty="0">
                          <a:solidFill>
                            <a:schemeClr val="tx1"/>
                          </a:solidFill>
                          <a:effectLst/>
                          <a:latin typeface="+mn-lt"/>
                        </a:rPr>
                        <a:t>-Full accounting user access(8 users/Annum)</a:t>
                      </a:r>
                    </a:p>
                    <a:p>
                      <a:pPr algn="l" fontAlgn="b"/>
                      <a:r>
                        <a:rPr lang="en-AU" sz="700" b="0" i="0" u="none" strike="noStrike" dirty="0">
                          <a:solidFill>
                            <a:schemeClr val="tx1"/>
                          </a:solidFill>
                          <a:effectLst/>
                          <a:latin typeface="+mn-lt"/>
                        </a:rPr>
                        <a:t>-CRM view and approve users(40 users/Annum)</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AU" sz="900" b="0" i="0" u="none" strike="noStrike" kern="1200" baseline="0" noProof="0" dirty="0">
                          <a:solidFill>
                            <a:schemeClr val="tx1"/>
                          </a:solidFill>
                          <a:effectLst/>
                          <a:latin typeface="+mn-lt"/>
                          <a:ea typeface="+mn-ea"/>
                          <a:cs typeface="+mn-cs"/>
                        </a:rPr>
                        <a:t>$39,980</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226383050"/>
                  </a:ext>
                </a:extLst>
              </a:tr>
              <a:tr h="148155">
                <a:tc>
                  <a:txBody>
                    <a:bodyPr/>
                    <a:lstStyle/>
                    <a:p>
                      <a:pPr algn="ctr" fontAlgn="b"/>
                      <a:r>
                        <a:rPr lang="en-AU" sz="900" b="0" i="0" u="none" strike="noStrike" kern="1200" baseline="0" dirty="0">
                          <a:solidFill>
                            <a:schemeClr val="tx1"/>
                          </a:solidFill>
                          <a:effectLst/>
                          <a:latin typeface="+mn-lt"/>
                          <a:ea typeface="+mn-ea"/>
                          <a:cs typeface="+mn-cs"/>
                        </a:rPr>
                        <a:t>3</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algn="ctr" fontAlgn="b"/>
                      <a:r>
                        <a:rPr lang="en-AU" sz="900" b="0" i="0" u="none" strike="noStrike" dirty="0">
                          <a:solidFill>
                            <a:schemeClr val="tx1"/>
                          </a:solidFill>
                          <a:effectLst/>
                          <a:latin typeface="+mn-lt"/>
                        </a:rPr>
                        <a:t>Support &amp; Maintenance</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algn="l" fontAlgn="b"/>
                      <a:endParaRPr lang="en-AU" sz="7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AU" sz="900" b="0" i="0" u="none" strike="noStrike" kern="1200" baseline="0" noProof="0" dirty="0">
                          <a:solidFill>
                            <a:schemeClr val="tx1"/>
                          </a:solidFill>
                          <a:effectLst/>
                          <a:latin typeface="+mn-lt"/>
                          <a:ea typeface="+mn-ea"/>
                          <a:cs typeface="+mn-cs"/>
                        </a:rPr>
                        <a:t>TBC</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4290511027"/>
                  </a:ext>
                </a:extLst>
              </a:tr>
              <a:tr h="249716">
                <a:tc>
                  <a:txBody>
                    <a:bodyPr/>
                    <a:lstStyle/>
                    <a:p>
                      <a:pPr algn="ctr" fontAlgn="b"/>
                      <a:endParaRPr lang="en-AU" sz="900" b="1"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accent1">
                        <a:lumMod val="20000"/>
                        <a:lumOff val="80000"/>
                      </a:schemeClr>
                    </a:solidFill>
                  </a:tcPr>
                </a:tc>
                <a:tc>
                  <a:txBody>
                    <a:bodyPr/>
                    <a:lstStyle/>
                    <a:p>
                      <a:pPr algn="ctr" fontAlgn="b"/>
                      <a:r>
                        <a:rPr lang="en-AU" sz="1000" b="1" i="0" u="none" strike="noStrike" kern="1200" dirty="0">
                          <a:solidFill>
                            <a:schemeClr val="tx1"/>
                          </a:solidFill>
                          <a:effectLst/>
                          <a:latin typeface="+mn-lt"/>
                          <a:ea typeface="+mn-ea"/>
                          <a:cs typeface="+mn-cs"/>
                        </a:rPr>
                        <a:t>Total</a:t>
                      </a:r>
                      <a:r>
                        <a:rPr lang="en-AU" sz="1000" b="1" i="0" u="none" strike="noStrike" kern="1200" baseline="0" dirty="0">
                          <a:solidFill>
                            <a:schemeClr val="tx1"/>
                          </a:solidFill>
                          <a:effectLst/>
                          <a:latin typeface="+mn-lt"/>
                          <a:ea typeface="+mn-ea"/>
                          <a:cs typeface="+mn-cs"/>
                        </a:rPr>
                        <a:t> Cost</a:t>
                      </a:r>
                      <a:endParaRPr lang="en-AU" sz="1000" b="1" i="0" u="none" strike="noStrike" kern="1200" dirty="0">
                        <a:solidFill>
                          <a:schemeClr val="tx1"/>
                        </a:solidFill>
                        <a:effectLst/>
                        <a:latin typeface="+mn-lt"/>
                        <a:ea typeface="+mn-ea"/>
                        <a:cs typeface="+mn-cs"/>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accent1">
                        <a:lumMod val="20000"/>
                        <a:lumOff val="80000"/>
                      </a:schemeClr>
                    </a:solidFill>
                  </a:tcPr>
                </a:tc>
                <a:tc>
                  <a:txBody>
                    <a:bodyPr/>
                    <a:lstStyle/>
                    <a:p>
                      <a:pPr algn="l" fontAlgn="ctr"/>
                      <a:endParaRPr lang="en-AU" sz="900" b="1" i="1" u="none" strike="noStrike" dirty="0">
                        <a:effectLst/>
                        <a:latin typeface="Arial" panose="020B0604020202020204" pitchFamily="34" charset="0"/>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AU" sz="1000" b="1" i="0" u="none" strike="noStrike" kern="1200" baseline="0" noProof="0" dirty="0">
                          <a:solidFill>
                            <a:schemeClr val="tx1"/>
                          </a:solidFill>
                          <a:effectLst/>
                          <a:latin typeface="+mn-lt"/>
                          <a:ea typeface="+mn-ea"/>
                          <a:cs typeface="+mn-cs"/>
                        </a:rPr>
                        <a:t>$130,250</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3803707019"/>
                  </a:ext>
                </a:extLst>
              </a:tr>
            </a:tbl>
          </a:graphicData>
        </a:graphic>
      </p:graphicFrame>
      <p:sp>
        <p:nvSpPr>
          <p:cNvPr id="3" name="Rectangle 1"/>
          <p:cNvSpPr>
            <a:spLocks noChangeArrowheads="1"/>
          </p:cNvSpPr>
          <p:nvPr/>
        </p:nvSpPr>
        <p:spPr bwMode="auto">
          <a:xfrm>
            <a:off x="1524001" y="136267"/>
            <a:ext cx="211917"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eaLnBrk="0" fontAlgn="base" hangingPunct="0">
              <a:spcBef>
                <a:spcPct val="0"/>
              </a:spcBef>
              <a:spcAft>
                <a:spcPct val="0"/>
              </a:spcAft>
            </a:pPr>
            <a:r>
              <a:rPr lang="en-AU" altLang="en-US" sz="600" dirty="0"/>
              <a:t> </a:t>
            </a:r>
            <a:endParaRPr lang="en-AU" altLang="en-US" dirty="0">
              <a:latin typeface="Arial" panose="020B0604020202020204" pitchFamily="34" charset="0"/>
            </a:endParaRPr>
          </a:p>
        </p:txBody>
      </p:sp>
      <p:sp>
        <p:nvSpPr>
          <p:cNvPr id="17" name="Text Placeholder 24"/>
          <p:cNvSpPr txBox="1">
            <a:spLocks/>
          </p:cNvSpPr>
          <p:nvPr/>
        </p:nvSpPr>
        <p:spPr>
          <a:xfrm>
            <a:off x="1956708" y="5004056"/>
            <a:ext cx="8547327" cy="1682494"/>
          </a:xfrm>
          <a:prstGeom prst="rect">
            <a:avLst/>
          </a:prstGeom>
        </p:spPr>
        <p:txBody>
          <a:bodyPr vert="horz" lIns="0" tIns="0" rIns="0" bIns="0" rtlCol="0">
            <a:noAutofit/>
          </a:bodyPr>
          <a:lstStyle>
            <a:lvl1pPr marL="0" indent="0" algn="l" defTabSz="914400" rtl="0" eaLnBrk="1" latinLnBrk="0" hangingPunct="1">
              <a:spcBef>
                <a:spcPts val="0"/>
              </a:spcBef>
              <a:spcAft>
                <a:spcPts val="1000"/>
              </a:spcAft>
              <a:buSzPct val="100000"/>
              <a:buFont typeface="Arial" panose="020B0604020202020204" pitchFamily="34" charset="0"/>
              <a:buNone/>
              <a:defRPr sz="2000" b="0" kern="1200">
                <a:solidFill>
                  <a:srgbClr val="575757"/>
                </a:solidFill>
                <a:latin typeface="+mn-lt"/>
                <a:ea typeface="+mn-ea"/>
                <a:cs typeface="+mn-cs"/>
              </a:defRPr>
            </a:lvl1pPr>
            <a:lvl2pPr marL="0" indent="0" algn="l" defTabSz="914400" rtl="0" eaLnBrk="1" latinLnBrk="0" hangingPunct="1">
              <a:spcBef>
                <a:spcPts val="0"/>
              </a:spcBef>
              <a:spcAft>
                <a:spcPts val="1000"/>
              </a:spcAft>
              <a:buClrTx/>
              <a:buSzPct val="100000"/>
              <a:buFont typeface="Arial"/>
              <a:buNone/>
              <a:defRPr lang="en-US" sz="1200" b="1" kern="1200" dirty="0" smtClean="0">
                <a:solidFill>
                  <a:schemeClr val="tx1"/>
                </a:solidFill>
                <a:latin typeface="+mn-lt"/>
                <a:ea typeface="+mn-ea"/>
                <a:cs typeface="+mn-cs"/>
              </a:defRPr>
            </a:lvl2pPr>
            <a:lvl3pPr marL="176400" indent="-176400" algn="l" defTabSz="914400" rtl="0" eaLnBrk="1" latinLnBrk="0" hangingPunct="1">
              <a:spcBef>
                <a:spcPts val="0"/>
              </a:spcBef>
              <a:spcAft>
                <a:spcPts val="1000"/>
              </a:spcAft>
              <a:buClrTx/>
              <a:buSzPct val="100000"/>
              <a:buFont typeface="Arial" panose="020B0604020202020204" pitchFamily="34" charset="0"/>
              <a:buChar char="•"/>
              <a:defRPr lang="en-US" sz="1200" kern="1200" dirty="0" smtClean="0">
                <a:solidFill>
                  <a:schemeClr val="tx1"/>
                </a:solidFill>
                <a:latin typeface="+mn-lt"/>
                <a:ea typeface="+mn-ea"/>
                <a:cs typeface="+mn-cs"/>
              </a:defRPr>
            </a:lvl3pPr>
            <a:lvl4pPr marL="356400" indent="-176400" algn="l" defTabSz="914400" rtl="0" eaLnBrk="1" latinLnBrk="0" hangingPunct="1">
              <a:spcBef>
                <a:spcPts val="0"/>
              </a:spcBef>
              <a:spcAft>
                <a:spcPts val="1000"/>
              </a:spcAft>
              <a:buClrTx/>
              <a:buSzPct val="100000"/>
              <a:buFont typeface="Verdana" panose="020B0604030504040204" pitchFamily="34" charset="0"/>
              <a:buChar char="−"/>
              <a:defRPr lang="en-US" sz="1200" kern="1200" baseline="0" dirty="0" smtClean="0">
                <a:solidFill>
                  <a:schemeClr val="tx1"/>
                </a:solidFill>
                <a:latin typeface="+mn-lt"/>
                <a:ea typeface="+mn-ea"/>
                <a:cs typeface="+mn-cs"/>
              </a:defRPr>
            </a:lvl4pPr>
            <a:lvl5pPr marL="532800" indent="-176400" algn="l" defTabSz="798513" rtl="0" eaLnBrk="1" latinLnBrk="0" hangingPunct="1">
              <a:spcBef>
                <a:spcPts val="0"/>
              </a:spcBef>
              <a:spcAft>
                <a:spcPts val="1000"/>
              </a:spcAft>
              <a:buClrTx/>
              <a:buSzPct val="100000"/>
              <a:buFont typeface="Verdana" panose="020B0604030504040204" pitchFamily="34" charset="0"/>
              <a:buChar char="−"/>
              <a:tabLst/>
              <a:defRPr lang="en-US" sz="1200" kern="1200" baseline="0" dirty="0" smtClean="0">
                <a:solidFill>
                  <a:schemeClr val="tx1"/>
                </a:solidFill>
                <a:latin typeface="+mn-lt"/>
                <a:ea typeface="+mn-ea"/>
                <a:cs typeface="+mn-cs"/>
              </a:defRPr>
            </a:lvl5pPr>
            <a:lvl6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532800" indent="-17640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a:lstStyle>
          <a:p>
            <a:r>
              <a:rPr lang="en-AU" sz="800" dirty="0"/>
              <a:t>Phase 1 – Implementation of the Finance Accounting System alone</a:t>
            </a:r>
          </a:p>
          <a:p>
            <a:r>
              <a:rPr lang="en-AU" sz="800" dirty="0"/>
              <a:t>Phase 2 – Integration of the new accounting system with FinancialForce and other add on functions such as Payroll, Expense Management System etc. </a:t>
            </a:r>
          </a:p>
          <a:p>
            <a:r>
              <a:rPr lang="en-AU" sz="800" dirty="0"/>
              <a:t>FinancialForce does not require an integration with SalesForce, hence pricing for phase 2 has not been quoted.</a:t>
            </a:r>
          </a:p>
          <a:p>
            <a:r>
              <a:rPr lang="en-AU" sz="800" dirty="0"/>
              <a:t>Also FinancialForce is mainly driven by T&amp;M pricing model with a rate card of $255/hour. The pricing details provided above are a high level indication only, a detailed pricing with a “Firm Quote” will be shared post completion of the scoping exercise.</a:t>
            </a:r>
          </a:p>
        </p:txBody>
      </p:sp>
      <p:pic>
        <p:nvPicPr>
          <p:cNvPr id="10" name="Picture 4" descr="https://www.financialforce.com/wp-content/uploads/2017/06/FF-logo-2016-large.jpg">
            <a:extLst>
              <a:ext uri="{FF2B5EF4-FFF2-40B4-BE49-F238E27FC236}">
                <a16:creationId xmlns:a16="http://schemas.microsoft.com/office/drawing/2014/main" id="{B2CF3552-ADE8-4B37-AAB1-1EF420BF3410}"/>
              </a:ext>
            </a:extLst>
          </p:cNvPr>
          <p:cNvPicPr>
            <a:picLocks noChangeAspect="1" noChangeArrowheads="1"/>
          </p:cNvPicPr>
          <p:nvPr/>
        </p:nvPicPr>
        <p:blipFill>
          <a:blip r:embed="rId3" cstate="print">
            <a:extLst>
              <a:ext uri="{BEBA8EAE-BF5A-486C-A8C5-ECC9F3942E4B}">
                <a14:imgProps xmlns:a14="http://schemas.microsoft.com/office/drawing/2010/main">
                  <a14:imgLayer r:embed="rId4">
                    <a14:imgEffect>
                      <a14:backgroundRemoval t="2258" b="100000" l="0" r="98301">
                        <a14:foregroundMark x1="23324" y1="39084" x2="23324" y2="39084"/>
                        <a14:foregroundMark x1="28503" y1="52321" x2="28503" y2="52321"/>
                        <a14:foregroundMark x1="32321" y1="47930" x2="32321" y2="47930"/>
                        <a14:foregroundMark x1="45682" y1="44981" x2="45682" y2="44981"/>
                        <a14:foregroundMark x1="53317" y1="47930" x2="53317" y2="47930"/>
                        <a14:foregroundMark x1="58508" y1="49373" x2="58508" y2="49373"/>
                        <a14:foregroundMark x1="63140" y1="42033" x2="63140" y2="42033"/>
                        <a14:foregroundMark x1="68319" y1="43538" x2="68319" y2="43538"/>
                        <a14:foregroundMark x1="71322" y1="46424" x2="71322" y2="46424"/>
                        <a14:foregroundMark x1="78142" y1="49373" x2="78142" y2="49373"/>
                        <a14:foregroundMark x1="84951" y1="50878" x2="84951" y2="50878"/>
                        <a14:foregroundMark x1="95042" y1="44981" x2="95042" y2="44981"/>
                        <a14:foregroundMark x1="27956" y1="30301" x2="27956" y2="30301"/>
                        <a14:foregroundMark x1="58508" y1="31744" x2="58508" y2="31744"/>
                        <a14:foregroundMark x1="42412" y1="49373" x2="42412" y2="49373"/>
                        <a14:foregroundMark x1="88769" y1="47930" x2="88769" y2="47930"/>
                        <a14:foregroundMark x1="98312" y1="53827" x2="98312" y2="53827"/>
                        <a14:foregroundMark x1="1781" y1="27353" x2="1781" y2="27353"/>
                        <a14:foregroundMark x1="8869" y1="2321" x2="8869" y2="2321"/>
                        <a14:foregroundMark x1="48685" y1="44981" x2="48685" y2="44981"/>
                        <a14:foregroundMark x1="68587" y1="30301" x2="68587" y2="30301"/>
                        <a14:foregroundMark x1="72137" y1="31744" x2="72137" y2="31744"/>
                        <a14:foregroundMark x1="71590" y1="36136" x2="71590" y2="36136"/>
                        <a14:foregroundMark x1="35324" y1="49373" x2="35324" y2="49373"/>
                        <a14:foregroundMark x1="81134" y1="50878" x2="81134" y2="50878"/>
                        <a14:backgroundMark x1="1234" y1="12610" x2="1234" y2="12610"/>
                        <a14:backgroundMark x1="6960" y1="22898" x2="6960" y2="22898"/>
                        <a14:backgroundMark x1="10230" y1="15558" x2="10230" y2="15558"/>
                        <a14:backgroundMark x1="826" y1="85006" x2="826" y2="85006"/>
                      </a14:backgroundRemoval>
                    </a14:imgEffect>
                  </a14:imgLayer>
                </a14:imgProps>
              </a:ext>
              <a:ext uri="{28A0092B-C50C-407E-A947-70E740481C1C}">
                <a14:useLocalDpi xmlns:a14="http://schemas.microsoft.com/office/drawing/2010/main" val="0"/>
              </a:ext>
            </a:extLst>
          </a:blip>
          <a:srcRect/>
          <a:stretch>
            <a:fillRect/>
          </a:stretch>
        </p:blipFill>
        <p:spPr bwMode="auto">
          <a:xfrm>
            <a:off x="2787888" y="1157787"/>
            <a:ext cx="1164286" cy="216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73043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HighRisk" hidden="1">
            <a:extLst>
              <a:ext uri="{FF2B5EF4-FFF2-40B4-BE49-F238E27FC236}">
                <a16:creationId xmlns:a16="http://schemas.microsoft.com/office/drawing/2014/main" id="{1F82CA05-0A22-4ABB-B38C-2CAC60BDC4EA}"/>
              </a:ext>
            </a:extLst>
          </p:cNvPr>
          <p:cNvSpPr txBox="1"/>
          <p:nvPr/>
        </p:nvSpPr>
        <p:spPr>
          <a:xfrm>
            <a:off x="4087812" y="6476797"/>
            <a:ext cx="4016376" cy="201260"/>
          </a:xfrm>
          <a:prstGeom prst="rect">
            <a:avLst/>
          </a:prstGeom>
          <a:noFill/>
        </p:spPr>
        <p:txBody>
          <a:bodyPr wrap="square" lIns="0" tIns="0" rIns="0" bIns="0"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600"/>
              </a:spcBef>
              <a:spcAft>
                <a:spcPts val="0"/>
              </a:spcAft>
              <a:buClrTx/>
              <a:buSzPct val="100000"/>
              <a:buFont typeface="Arial"/>
              <a:buNone/>
              <a:tabLst/>
              <a:defRPr/>
            </a:pPr>
            <a:r>
              <a:rPr kumimoji="0" lang="en-AU" sz="800" b="0" i="0" u="none" strike="noStrike" kern="1200" cap="none" spc="0" normalizeH="0" baseline="0" noProof="0" dirty="0">
                <a:ln>
                  <a:noFill/>
                </a:ln>
                <a:solidFill>
                  <a:prstClr val="black"/>
                </a:solidFill>
                <a:effectLst/>
                <a:uLnTx/>
                <a:uFillTx/>
                <a:latin typeface="Verdana"/>
                <a:ea typeface="+mn-ea"/>
                <a:cs typeface="+mn-cs"/>
              </a:rPr>
              <a:t>HIGH RISK CONFIDENTIAL</a:t>
            </a:r>
            <a:endParaRPr kumimoji="0" lang="en-AU" sz="1800" b="0" i="0" u="none" strike="noStrike" kern="1200" cap="none" spc="0" normalizeH="0" baseline="0" noProof="0">
              <a:ln>
                <a:noFill/>
              </a:ln>
              <a:solidFill>
                <a:prstClr val="black"/>
              </a:solidFill>
              <a:effectLst/>
              <a:uLnTx/>
              <a:uFillTx/>
              <a:latin typeface="Verdana"/>
              <a:ea typeface="+mn-ea"/>
              <a:cs typeface="+mn-cs"/>
            </a:endParaRPr>
          </a:p>
        </p:txBody>
      </p:sp>
      <p:sp>
        <p:nvSpPr>
          <p:cNvPr id="6" name="Confidential" hidden="1">
            <a:extLst>
              <a:ext uri="{FF2B5EF4-FFF2-40B4-BE49-F238E27FC236}">
                <a16:creationId xmlns:a16="http://schemas.microsoft.com/office/drawing/2014/main" id="{8F3BDD96-9D1F-4210-98DB-C883E7FE57AA}"/>
              </a:ext>
            </a:extLst>
          </p:cNvPr>
          <p:cNvSpPr txBox="1"/>
          <p:nvPr/>
        </p:nvSpPr>
        <p:spPr>
          <a:xfrm>
            <a:off x="4087812" y="6477000"/>
            <a:ext cx="4016376" cy="201260"/>
          </a:xfrm>
          <a:prstGeom prst="rect">
            <a:avLst/>
          </a:prstGeom>
          <a:noFill/>
        </p:spPr>
        <p:txBody>
          <a:bodyPr wrap="square" lIns="0" tIns="0" rIns="0" bIns="0"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600"/>
              </a:spcBef>
              <a:spcAft>
                <a:spcPts val="0"/>
              </a:spcAft>
              <a:buClrTx/>
              <a:buSzPct val="100000"/>
              <a:buFont typeface="Arial"/>
              <a:buNone/>
              <a:tabLst/>
              <a:defRPr/>
            </a:pPr>
            <a:r>
              <a:rPr kumimoji="0" lang="en-AU" sz="800" b="0" i="0" u="none" strike="noStrike" kern="1200" cap="none" spc="0" normalizeH="0" baseline="0" noProof="0" dirty="0">
                <a:ln>
                  <a:noFill/>
                </a:ln>
                <a:solidFill>
                  <a:prstClr val="black"/>
                </a:solidFill>
                <a:effectLst/>
                <a:uLnTx/>
                <a:uFillTx/>
                <a:latin typeface="Verdana"/>
                <a:ea typeface="+mn-ea"/>
                <a:cs typeface="+mn-cs"/>
              </a:rPr>
              <a:t>CONFIDENTIAL</a:t>
            </a:r>
            <a:endParaRPr kumimoji="0" lang="en-AU" sz="1800" b="0" i="0" u="none" strike="noStrike" kern="1200" cap="none" spc="0" normalizeH="0" baseline="0" noProof="0">
              <a:ln>
                <a:noFill/>
              </a:ln>
              <a:solidFill>
                <a:prstClr val="black"/>
              </a:solidFill>
              <a:effectLst/>
              <a:uLnTx/>
              <a:uFillTx/>
              <a:latin typeface="Verdana"/>
              <a:ea typeface="+mn-ea"/>
              <a:cs typeface="+mn-cs"/>
            </a:endParaRPr>
          </a:p>
        </p:txBody>
      </p:sp>
      <p:sp>
        <p:nvSpPr>
          <p:cNvPr id="7" name="Public">
            <a:extLst>
              <a:ext uri="{FF2B5EF4-FFF2-40B4-BE49-F238E27FC236}">
                <a16:creationId xmlns:a16="http://schemas.microsoft.com/office/drawing/2014/main" id="{2C19F169-115A-463F-8826-1E14D2E1ED28}"/>
              </a:ext>
            </a:extLst>
          </p:cNvPr>
          <p:cNvSpPr txBox="1"/>
          <p:nvPr/>
        </p:nvSpPr>
        <p:spPr>
          <a:xfrm>
            <a:off x="4087812" y="6477000"/>
            <a:ext cx="4016376" cy="201260"/>
          </a:xfrm>
          <a:prstGeom prst="rect">
            <a:avLst/>
          </a:prstGeom>
          <a:noFill/>
        </p:spPr>
        <p:txBody>
          <a:bodyPr wrap="square" lIns="0" tIns="0" rIns="0" bIns="0"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600"/>
              </a:spcBef>
              <a:spcAft>
                <a:spcPts val="0"/>
              </a:spcAft>
              <a:buClrTx/>
              <a:buSzPct val="100000"/>
              <a:buFont typeface="Arial"/>
              <a:buNone/>
              <a:tabLst/>
              <a:defRPr/>
            </a:pPr>
            <a:r>
              <a:rPr kumimoji="0" lang="en-AU" sz="800" b="0" i="0" u="none" strike="noStrike" kern="1200" cap="none" spc="0" normalizeH="0" baseline="0" noProof="0" dirty="0">
                <a:ln>
                  <a:noFill/>
                </a:ln>
                <a:solidFill>
                  <a:prstClr val="black"/>
                </a:solidFill>
                <a:effectLst/>
                <a:uLnTx/>
                <a:uFillTx/>
                <a:latin typeface="Verdana"/>
                <a:ea typeface="+mn-ea"/>
                <a:cs typeface="+mn-cs"/>
              </a:rPr>
              <a:t>PUBLIC</a:t>
            </a:r>
            <a:endParaRPr kumimoji="0" lang="en-AU" sz="1800" b="0" i="0" u="none" strike="noStrike" kern="1200" cap="none" spc="0" normalizeH="0" baseline="0" noProof="0">
              <a:ln>
                <a:noFill/>
              </a:ln>
              <a:solidFill>
                <a:prstClr val="black"/>
              </a:solidFill>
              <a:effectLst/>
              <a:uLnTx/>
              <a:uFillTx/>
              <a:latin typeface="Verdana"/>
              <a:ea typeface="+mn-ea"/>
              <a:cs typeface="+mn-cs"/>
            </a:endParaRPr>
          </a:p>
        </p:txBody>
      </p:sp>
    </p:spTree>
    <p:custDataLst>
      <p:tags r:id="rId1"/>
    </p:custDataLst>
    <p:extLst>
      <p:ext uri="{BB962C8B-B14F-4D97-AF65-F5344CB8AC3E}">
        <p14:creationId xmlns:p14="http://schemas.microsoft.com/office/powerpoint/2010/main" val="14839704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1"/>
            </p:custDataLst>
            <p:extLst>
              <p:ext uri="{D42A27DB-BD31-4B8C-83A1-F6EECF244321}">
                <p14:modId xmlns:p14="http://schemas.microsoft.com/office/powerpoint/2010/main" val="44672202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5" imgW="624" imgH="623" progId="TCLayout.ActiveDocument.1">
                  <p:embed/>
                </p:oleObj>
              </mc:Choice>
              <mc:Fallback>
                <p:oleObj name="think-cell Slide" r:id="rId5" imgW="624" imgH="623" progId="TCLayout.ActiveDocument.1">
                  <p:embed/>
                  <p:pic>
                    <p:nvPicPr>
                      <p:cNvPr id="4" name="Object 3"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3" name="Rectangle 2" hidden="1"/>
          <p:cNvSpPr/>
          <p:nvPr>
            <p:custDataLst>
              <p:tags r:id="rId2"/>
            </p:custDataLst>
          </p:nvPr>
        </p:nvSpPr>
        <p:spPr bwMode="gray">
          <a:xfrm>
            <a:off x="0" y="0"/>
            <a:ext cx="158750" cy="158750"/>
          </a:xfrm>
          <a:prstGeom prst="rect">
            <a:avLst/>
          </a:prstGeom>
          <a:solidFill>
            <a:schemeClr val="accent3"/>
          </a:solidFill>
          <a:ln w="19050" algn="ctr">
            <a:noFill/>
            <a:miter lim="800000"/>
            <a:headEnd/>
            <a:tailEnd/>
          </a:ln>
        </p:spPr>
        <p:txBody>
          <a:bodyPr vert="horz" wrap="none" lIns="0" tIns="0" rIns="0" bIns="0" numCol="1" spcCol="0" rtlCol="0" anchor="ctr" anchorCtr="0">
            <a:noAutofit/>
          </a:bodyPr>
          <a:lstStyle/>
          <a:p>
            <a:pPr algn="ctr" defTabSz="1219170">
              <a:spcBef>
                <a:spcPct val="0"/>
              </a:spcBef>
              <a:spcAft>
                <a:spcPct val="0"/>
              </a:spcAft>
              <a:buFont typeface="Wingdings 2" pitchFamily="18" charset="2"/>
              <a:buNone/>
              <a:defRPr/>
            </a:pPr>
            <a:endParaRPr kumimoji="0" lang="en-US" sz="2000" u="none" strike="noStrike" kern="1200" cap="none" spc="0" normalizeH="0" noProof="0" dirty="0">
              <a:ln>
                <a:noFill/>
              </a:ln>
              <a:solidFill>
                <a:prstClr val="white"/>
              </a:solidFill>
              <a:effectLst/>
              <a:uLnTx/>
              <a:uFillTx/>
              <a:latin typeface="Verdana" panose="020B0604030504040204" pitchFamily="34" charset="0"/>
              <a:ea typeface="+mj-ea"/>
              <a:cs typeface="+mj-cs"/>
              <a:sym typeface="Verdana" panose="020B0604030504040204" pitchFamily="34" charset="0"/>
            </a:endParaRPr>
          </a:p>
        </p:txBody>
      </p:sp>
      <p:sp>
        <p:nvSpPr>
          <p:cNvPr id="2" name="Title 1"/>
          <p:cNvSpPr>
            <a:spLocks noGrp="1"/>
          </p:cNvSpPr>
          <p:nvPr>
            <p:ph type="title"/>
          </p:nvPr>
        </p:nvSpPr>
        <p:spPr>
          <a:xfrm>
            <a:off x="469902" y="400510"/>
            <a:ext cx="11252200" cy="334102"/>
          </a:xfrm>
        </p:spPr>
        <p:txBody>
          <a:bodyPr/>
          <a:lstStyle/>
          <a:p>
            <a:r>
              <a:rPr lang="en-US" dirty="0">
                <a:solidFill>
                  <a:schemeClr val="accent1">
                    <a:lumMod val="75000"/>
                  </a:schemeClr>
                </a:solidFill>
              </a:rPr>
              <a:t>Evaluation | Commercials – Final Offer – Phase 1 only</a:t>
            </a:r>
            <a:endParaRPr lang="en-US" noProof="0" dirty="0">
              <a:solidFill>
                <a:schemeClr val="accent1">
                  <a:lumMod val="75000"/>
                </a:schemeClr>
              </a:solidFill>
            </a:endParaRPr>
          </a:p>
        </p:txBody>
      </p:sp>
      <p:sp>
        <p:nvSpPr>
          <p:cNvPr id="25" name="Text Placeholder 24"/>
          <p:cNvSpPr>
            <a:spLocks noGrp="1"/>
          </p:cNvSpPr>
          <p:nvPr>
            <p:ph type="body" sz="quarter" idx="13"/>
          </p:nvPr>
        </p:nvSpPr>
        <p:spPr>
          <a:xfrm>
            <a:off x="1900238" y="651601"/>
            <a:ext cx="8547327" cy="556714"/>
          </a:xfrm>
        </p:spPr>
        <p:txBody>
          <a:bodyPr vert="horz" lIns="0" tIns="0" rIns="0" bIns="0" rtlCol="0">
            <a:noAutofit/>
          </a:bodyPr>
          <a:lstStyle/>
          <a:p>
            <a:r>
              <a:rPr lang="en-AU" sz="1400" dirty="0"/>
              <a:t>An analysis and comparison of the commercial offer from </a:t>
            </a:r>
            <a:r>
              <a:rPr lang="en-AU" sz="1400" b="1" dirty="0"/>
              <a:t>xx</a:t>
            </a:r>
            <a:r>
              <a:rPr lang="en-AU" sz="1400" dirty="0"/>
              <a:t>, </a:t>
            </a:r>
            <a:r>
              <a:rPr lang="en-AU" sz="1400" b="1" dirty="0"/>
              <a:t>xx </a:t>
            </a:r>
            <a:r>
              <a:rPr lang="en-AU" sz="1400" dirty="0"/>
              <a:t>and</a:t>
            </a:r>
            <a:r>
              <a:rPr lang="en-AU" sz="1400" b="1" dirty="0"/>
              <a:t> xx </a:t>
            </a:r>
            <a:r>
              <a:rPr lang="en-AU" sz="1400" dirty="0"/>
              <a:t>was carried out for Phase 1 (Implementation of the new financial accounting system)</a:t>
            </a:r>
          </a:p>
          <a:p>
            <a:endParaRPr lang="en-AU" sz="1200" dirty="0"/>
          </a:p>
        </p:txBody>
      </p:sp>
      <p:graphicFrame>
        <p:nvGraphicFramePr>
          <p:cNvPr id="14" name="Table 13"/>
          <p:cNvGraphicFramePr>
            <a:graphicFrameLocks noGrp="1"/>
          </p:cNvGraphicFramePr>
          <p:nvPr>
            <p:extLst>
              <p:ext uri="{D42A27DB-BD31-4B8C-83A1-F6EECF244321}">
                <p14:modId xmlns:p14="http://schemas.microsoft.com/office/powerpoint/2010/main" val="1795299029"/>
              </p:ext>
            </p:extLst>
          </p:nvPr>
        </p:nvGraphicFramePr>
        <p:xfrm>
          <a:off x="1921335" y="1170146"/>
          <a:ext cx="4174667" cy="3922239"/>
        </p:xfrm>
        <a:graphic>
          <a:graphicData uri="http://schemas.openxmlformats.org/drawingml/2006/table">
            <a:tbl>
              <a:tblPr>
                <a:tableStyleId>{E8B1032C-EA38-4F05-BA0D-38AFFFC7BED3}</a:tableStyleId>
              </a:tblPr>
              <a:tblGrid>
                <a:gridCol w="1270511">
                  <a:extLst>
                    <a:ext uri="{9D8B030D-6E8A-4147-A177-3AD203B41FA5}">
                      <a16:colId xmlns:a16="http://schemas.microsoft.com/office/drawing/2014/main" val="20000"/>
                    </a:ext>
                  </a:extLst>
                </a:gridCol>
                <a:gridCol w="968052">
                  <a:extLst>
                    <a:ext uri="{9D8B030D-6E8A-4147-A177-3AD203B41FA5}">
                      <a16:colId xmlns:a16="http://schemas.microsoft.com/office/drawing/2014/main" val="20005"/>
                    </a:ext>
                  </a:extLst>
                </a:gridCol>
                <a:gridCol w="968052">
                  <a:extLst>
                    <a:ext uri="{9D8B030D-6E8A-4147-A177-3AD203B41FA5}">
                      <a16:colId xmlns:a16="http://schemas.microsoft.com/office/drawing/2014/main" val="20006"/>
                    </a:ext>
                  </a:extLst>
                </a:gridCol>
                <a:gridCol w="968052">
                  <a:extLst>
                    <a:ext uri="{9D8B030D-6E8A-4147-A177-3AD203B41FA5}">
                      <a16:colId xmlns:a16="http://schemas.microsoft.com/office/drawing/2014/main" val="4036869062"/>
                    </a:ext>
                  </a:extLst>
                </a:gridCol>
              </a:tblGrid>
              <a:tr h="298193">
                <a:tc>
                  <a:txBody>
                    <a:bodyPr/>
                    <a:lstStyle/>
                    <a:p>
                      <a:pPr algn="ctr" fontAlgn="b"/>
                      <a:r>
                        <a:rPr lang="en-AU" sz="1200" u="none" strike="noStrike" dirty="0">
                          <a:ln>
                            <a:solidFill>
                              <a:sysClr val="windowText" lastClr="000000"/>
                            </a:solidFill>
                          </a:ln>
                          <a:effectLst/>
                        </a:rPr>
                        <a:t>Vendors</a:t>
                      </a:r>
                      <a:endParaRPr lang="en-AU" sz="1200" b="1" i="1" u="none" strike="noStrike" dirty="0">
                        <a:ln>
                          <a:solidFill>
                            <a:sysClr val="windowText" lastClr="000000"/>
                          </a:solidFill>
                        </a:ln>
                        <a:solidFill>
                          <a:schemeClr val="tx1"/>
                        </a:solidFill>
                        <a:effectLst/>
                        <a:latin typeface="+mn-lt"/>
                      </a:endParaRPr>
                    </a:p>
                  </a:txBody>
                  <a:tcPr marL="45720" marR="45720" anchor="ctr">
                    <a:lnT w="3175" cap="flat" cmpd="sng" algn="ctr">
                      <a:solidFill>
                        <a:schemeClr val="bg2"/>
                      </a:solidFill>
                      <a:prstDash val="solid"/>
                      <a:round/>
                      <a:headEnd type="none" w="med" len="med"/>
                      <a:tailEnd type="none" w="med" len="med"/>
                    </a:lnT>
                    <a:solidFill>
                      <a:schemeClr val="accent1">
                        <a:lumMod val="20000"/>
                        <a:lumOff val="80000"/>
                      </a:schemeClr>
                    </a:solidFill>
                  </a:tcPr>
                </a:tc>
                <a:tc>
                  <a:txBody>
                    <a:bodyPr/>
                    <a:lstStyle/>
                    <a:p>
                      <a:pPr algn="ctr" fontAlgn="b"/>
                      <a:r>
                        <a:rPr lang="en-AU" sz="1100" b="0" i="0" u="none" strike="noStrike" dirty="0">
                          <a:ln>
                            <a:solidFill>
                              <a:sysClr val="windowText" lastClr="000000"/>
                            </a:solidFill>
                          </a:ln>
                          <a:solidFill>
                            <a:schemeClr val="tx1"/>
                          </a:solidFill>
                          <a:effectLst/>
                          <a:latin typeface="+mn-lt"/>
                        </a:rPr>
                        <a:t>xx </a:t>
                      </a:r>
                    </a:p>
                  </a:txBody>
                  <a:tcPr marL="45720" marR="45720" anchor="ctr">
                    <a:lnT w="3175" cap="flat" cmpd="sng" algn="ctr">
                      <a:solidFill>
                        <a:schemeClr val="bg2"/>
                      </a:solidFill>
                      <a:prstDash val="solid"/>
                      <a:round/>
                      <a:headEnd type="none" w="med" len="med"/>
                      <a:tailEnd type="none" w="med" len="med"/>
                    </a:lnT>
                    <a:solidFill>
                      <a:schemeClr val="accent1">
                        <a:lumMod val="20000"/>
                        <a:lumOff val="80000"/>
                      </a:schemeClr>
                    </a:solidFill>
                  </a:tcPr>
                </a:tc>
                <a:tc>
                  <a:txBody>
                    <a:bodyPr/>
                    <a:lstStyle/>
                    <a:p>
                      <a:pPr algn="ctr" fontAlgn="b"/>
                      <a:r>
                        <a:rPr lang="en-AU" sz="1000" b="0" i="0" u="none" strike="noStrike" kern="1200" dirty="0">
                          <a:ln>
                            <a:solidFill>
                              <a:sysClr val="windowText" lastClr="000000"/>
                            </a:solidFill>
                          </a:ln>
                          <a:solidFill>
                            <a:schemeClr val="tx1"/>
                          </a:solidFill>
                          <a:effectLst/>
                          <a:latin typeface="+mn-lt"/>
                          <a:ea typeface="+mn-ea"/>
                          <a:cs typeface="+mn-cs"/>
                        </a:rPr>
                        <a:t>xx </a:t>
                      </a:r>
                    </a:p>
                  </a:txBody>
                  <a:tcPr marL="45720" marR="45720" anchor="ctr">
                    <a:lnT w="3175" cap="flat" cmpd="sng" algn="ctr">
                      <a:solidFill>
                        <a:schemeClr val="bg2"/>
                      </a:solidFill>
                      <a:prstDash val="solid"/>
                      <a:round/>
                      <a:headEnd type="none" w="med" len="med"/>
                      <a:tailEnd type="none" w="med" len="med"/>
                    </a:lnT>
                    <a:solidFill>
                      <a:schemeClr val="accent1">
                        <a:lumMod val="20000"/>
                        <a:lumOff val="80000"/>
                      </a:schemeClr>
                    </a:solidFill>
                  </a:tcPr>
                </a:tc>
                <a:tc>
                  <a:txBody>
                    <a:bodyPr/>
                    <a:lstStyle/>
                    <a:p>
                      <a:pPr algn="ctr" fontAlgn="b"/>
                      <a:r>
                        <a:rPr lang="en-AU" sz="1000" b="0" i="0" u="none" strike="noStrike" kern="1200" dirty="0">
                          <a:ln>
                            <a:solidFill>
                              <a:sysClr val="windowText" lastClr="000000"/>
                            </a:solidFill>
                          </a:ln>
                          <a:solidFill>
                            <a:schemeClr val="tx1"/>
                          </a:solidFill>
                          <a:effectLst/>
                          <a:latin typeface="+mn-lt"/>
                          <a:ea typeface="+mn-ea"/>
                          <a:cs typeface="+mn-cs"/>
                        </a:rPr>
                        <a:t>xx</a:t>
                      </a:r>
                    </a:p>
                  </a:txBody>
                  <a:tcPr marL="45720" marR="45720" anchor="ctr">
                    <a:lnT w="3175" cap="flat" cmpd="sng" algn="ctr">
                      <a:solidFill>
                        <a:schemeClr val="bg2"/>
                      </a:solidFill>
                      <a:prstDash val="solid"/>
                      <a:round/>
                      <a:headEnd type="none" w="med" len="med"/>
                      <a:tailEnd type="none" w="med" len="med"/>
                    </a:lnT>
                    <a:solidFill>
                      <a:schemeClr val="accent1">
                        <a:lumMod val="20000"/>
                        <a:lumOff val="80000"/>
                      </a:schemeClr>
                    </a:solidFill>
                  </a:tcPr>
                </a:tc>
                <a:extLst>
                  <a:ext uri="{0D108BD9-81ED-4DB2-BD59-A6C34878D82A}">
                    <a16:rowId xmlns:a16="http://schemas.microsoft.com/office/drawing/2014/main" val="10000"/>
                  </a:ext>
                </a:extLst>
              </a:tr>
              <a:tr h="305095">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AU" sz="900" b="0" i="0" u="none" strike="noStrike" dirty="0">
                          <a:solidFill>
                            <a:schemeClr val="tx1"/>
                          </a:solidFill>
                          <a:effectLst/>
                          <a:latin typeface="+mn-lt"/>
                        </a:rPr>
                        <a:t>Implementation</a:t>
                      </a:r>
                    </a:p>
                  </a:txBody>
                  <a:tcPr marL="45720" marR="45720" anchor="ctr"/>
                </a:tc>
                <a:tc>
                  <a:txBody>
                    <a:bodyPr/>
                    <a:lstStyle/>
                    <a:p>
                      <a:pPr marL="0" algn="ctr" defTabSz="914400" rtl="0" eaLnBrk="1" fontAlgn="b" latinLnBrk="0" hangingPunct="1"/>
                      <a:endParaRPr lang="en-AU" sz="800" b="0" i="0" u="none" strike="noStrike" kern="1200" dirty="0">
                        <a:solidFill>
                          <a:srgbClr val="FF0000"/>
                        </a:solidFill>
                        <a:effectLst/>
                        <a:latin typeface="Verdana" panose="020B0604030504040204" pitchFamily="34" charset="0"/>
                        <a:ea typeface="+mn-ea"/>
                        <a:cs typeface="+mn-cs"/>
                      </a:endParaRPr>
                    </a:p>
                  </a:txBody>
                  <a:tcPr marL="6350" marR="6350" marT="6350" marB="0" anchor="ctr">
                    <a:solidFill>
                      <a:schemeClr val="bg1"/>
                    </a:solidFill>
                  </a:tcPr>
                </a:tc>
                <a:tc>
                  <a:txBody>
                    <a:bodyPr/>
                    <a:lstStyle/>
                    <a:p>
                      <a:pPr marL="0" algn="ctr" defTabSz="914400" rtl="0" eaLnBrk="1" fontAlgn="b" latinLnBrk="0" hangingPunct="1"/>
                      <a:endParaRPr lang="en-AU" sz="800" b="0" i="0" u="none" strike="noStrike" kern="1200" dirty="0">
                        <a:solidFill>
                          <a:srgbClr val="FF0000"/>
                        </a:solidFill>
                        <a:effectLst/>
                        <a:latin typeface="Verdana" panose="020B0604030504040204" pitchFamily="34" charset="0"/>
                        <a:ea typeface="+mn-ea"/>
                        <a:cs typeface="+mn-cs"/>
                      </a:endParaRPr>
                    </a:p>
                  </a:txBody>
                  <a:tcPr marL="6350" marR="6350" marT="6350" marB="0" anchor="ctr">
                    <a:solidFill>
                      <a:schemeClr val="bg1"/>
                    </a:solidFill>
                  </a:tcPr>
                </a:tc>
                <a:tc>
                  <a:txBody>
                    <a:bodyPr/>
                    <a:lstStyle/>
                    <a:p>
                      <a:pPr marL="0" algn="ctr" defTabSz="914400" rtl="0" eaLnBrk="1" fontAlgn="b" latinLnBrk="0" hangingPunct="1"/>
                      <a:endParaRPr lang="en-AU" sz="800" b="0" i="0" u="none" strike="noStrike" kern="1200" dirty="0">
                        <a:solidFill>
                          <a:srgbClr val="FF0000"/>
                        </a:solidFill>
                        <a:effectLst/>
                        <a:latin typeface="Verdana" panose="020B0604030504040204" pitchFamily="34" charset="0"/>
                        <a:ea typeface="+mn-ea"/>
                        <a:cs typeface="+mn-cs"/>
                      </a:endParaRPr>
                    </a:p>
                  </a:txBody>
                  <a:tcPr marL="6350" marR="6350" marT="6350" marB="0" anchor="ctr">
                    <a:solidFill>
                      <a:schemeClr val="bg1"/>
                    </a:solidFill>
                  </a:tcPr>
                </a:tc>
                <a:extLst>
                  <a:ext uri="{0D108BD9-81ED-4DB2-BD59-A6C34878D82A}">
                    <a16:rowId xmlns:a16="http://schemas.microsoft.com/office/drawing/2014/main" val="2150959375"/>
                  </a:ext>
                </a:extLst>
              </a:tr>
              <a:tr h="305095">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AU" sz="900" b="0" i="0" u="none" strike="noStrike" dirty="0">
                          <a:solidFill>
                            <a:schemeClr val="tx1"/>
                          </a:solidFill>
                          <a:effectLst/>
                          <a:latin typeface="+mn-lt"/>
                        </a:rPr>
                        <a:t>Travel</a:t>
                      </a:r>
                    </a:p>
                  </a:txBody>
                  <a:tcPr marL="45720" marR="45720" anchor="ctr"/>
                </a:tc>
                <a:tc>
                  <a:txBody>
                    <a:bodyPr/>
                    <a:lstStyle/>
                    <a:p>
                      <a:pPr marL="0" algn="ctr" defTabSz="914400" rtl="0" eaLnBrk="1" fontAlgn="b" latinLnBrk="0" hangingPunct="1"/>
                      <a:endParaRPr lang="en-AU" sz="900" b="0" i="0" u="none" strike="noStrike" kern="1200" dirty="0">
                        <a:solidFill>
                          <a:srgbClr val="000000"/>
                        </a:solidFill>
                        <a:effectLst/>
                        <a:latin typeface="Verdana" panose="020B0604030504040204" pitchFamily="34" charset="0"/>
                        <a:ea typeface="+mn-ea"/>
                        <a:cs typeface="+mn-cs"/>
                      </a:endParaRPr>
                    </a:p>
                  </a:txBody>
                  <a:tcPr marL="6350" marR="6350" marT="6350" marB="0" anchor="ctr">
                    <a:solidFill>
                      <a:schemeClr val="bg1"/>
                    </a:solidFill>
                  </a:tcPr>
                </a:tc>
                <a:tc>
                  <a:txBody>
                    <a:bodyPr/>
                    <a:lstStyle/>
                    <a:p>
                      <a:pPr marL="0" algn="ctr" defTabSz="914400" rtl="0" eaLnBrk="1" fontAlgn="b" latinLnBrk="0" hangingPunct="1"/>
                      <a:endParaRPr lang="en-AU" sz="900" b="0" i="0" u="none" strike="noStrike" kern="1200" dirty="0">
                        <a:solidFill>
                          <a:srgbClr val="000000"/>
                        </a:solidFill>
                        <a:effectLst/>
                        <a:latin typeface="Verdana" panose="020B0604030504040204" pitchFamily="34" charset="0"/>
                        <a:ea typeface="+mn-ea"/>
                        <a:cs typeface="+mn-cs"/>
                      </a:endParaRPr>
                    </a:p>
                  </a:txBody>
                  <a:tcPr marL="6350" marR="6350" marT="6350" marB="0" anchor="ctr">
                    <a:solidFill>
                      <a:schemeClr val="bg1"/>
                    </a:solidFill>
                  </a:tcPr>
                </a:tc>
                <a:tc>
                  <a:txBody>
                    <a:bodyPr/>
                    <a:lstStyle/>
                    <a:p>
                      <a:pPr marL="0" algn="ctr" defTabSz="914400" rtl="0" eaLnBrk="1" fontAlgn="b" latinLnBrk="0" hangingPunct="1"/>
                      <a:endParaRPr lang="en-AU" sz="900" b="0" i="0" u="none" strike="noStrike" kern="1200" dirty="0">
                        <a:solidFill>
                          <a:srgbClr val="000000"/>
                        </a:solidFill>
                        <a:effectLst/>
                        <a:latin typeface="Verdana" panose="020B0604030504040204" pitchFamily="34" charset="0"/>
                        <a:ea typeface="+mn-ea"/>
                        <a:cs typeface="+mn-cs"/>
                      </a:endParaRPr>
                    </a:p>
                  </a:txBody>
                  <a:tcPr marL="6350" marR="6350" marT="6350" marB="0" anchor="ctr">
                    <a:solidFill>
                      <a:schemeClr val="bg1"/>
                    </a:solidFill>
                  </a:tcPr>
                </a:tc>
                <a:extLst>
                  <a:ext uri="{0D108BD9-81ED-4DB2-BD59-A6C34878D82A}">
                    <a16:rowId xmlns:a16="http://schemas.microsoft.com/office/drawing/2014/main" val="3357949668"/>
                  </a:ext>
                </a:extLst>
              </a:tr>
              <a:tr h="288529">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AU" sz="900" b="1" i="1" u="none" strike="noStrike" kern="1200" dirty="0">
                          <a:solidFill>
                            <a:schemeClr val="tx1"/>
                          </a:solidFill>
                          <a:effectLst/>
                          <a:latin typeface="+mn-lt"/>
                          <a:ea typeface="+mn-ea"/>
                          <a:cs typeface="+mn-cs"/>
                        </a:rPr>
                        <a:t>Sub Total</a:t>
                      </a:r>
                    </a:p>
                  </a:txBody>
                  <a:tcPr marL="45720" marR="45720" anchor="ctr">
                    <a:solidFill>
                      <a:schemeClr val="bg1">
                        <a:lumMod val="95000"/>
                      </a:schemeClr>
                    </a:solidFill>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endParaRPr lang="en-AU" sz="900" b="1" i="1" u="none" strike="noStrike" kern="1200" dirty="0">
                        <a:solidFill>
                          <a:schemeClr val="tx1"/>
                        </a:solidFill>
                        <a:effectLst/>
                        <a:latin typeface="+mn-lt"/>
                        <a:ea typeface="+mn-ea"/>
                        <a:cs typeface="+mn-cs"/>
                      </a:endParaRPr>
                    </a:p>
                  </a:txBody>
                  <a:tcPr marL="6350" marR="6350" marT="6350" marB="0" anchor="ctr">
                    <a:solidFill>
                      <a:schemeClr val="bg1">
                        <a:lumMod val="95000"/>
                      </a:schemeClr>
                    </a:solidFill>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endParaRPr lang="en-AU" sz="800" b="1" i="1" u="none" strike="noStrike" kern="1200" dirty="0">
                        <a:solidFill>
                          <a:schemeClr val="tx1"/>
                        </a:solidFill>
                        <a:effectLst/>
                        <a:latin typeface="+mn-lt"/>
                        <a:ea typeface="+mn-ea"/>
                        <a:cs typeface="+mn-cs"/>
                      </a:endParaRPr>
                    </a:p>
                  </a:txBody>
                  <a:tcPr marL="6350" marR="6350" marT="6350" marB="0" anchor="ctr">
                    <a:solidFill>
                      <a:schemeClr val="bg1">
                        <a:lumMod val="95000"/>
                      </a:schemeClr>
                    </a:solidFill>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endParaRPr lang="en-AU" sz="800" b="1" i="1" u="none" strike="noStrike" kern="1200" dirty="0">
                        <a:solidFill>
                          <a:schemeClr val="tx1"/>
                        </a:solidFill>
                        <a:effectLst/>
                        <a:latin typeface="+mn-lt"/>
                        <a:ea typeface="+mn-ea"/>
                        <a:cs typeface="+mn-cs"/>
                      </a:endParaRPr>
                    </a:p>
                  </a:txBody>
                  <a:tcPr marL="6350" marR="6350" marT="6350" marB="0" anchor="ctr">
                    <a:solidFill>
                      <a:schemeClr val="bg1">
                        <a:lumMod val="95000"/>
                      </a:schemeClr>
                    </a:solidFill>
                  </a:tcPr>
                </a:tc>
                <a:extLst>
                  <a:ext uri="{0D108BD9-81ED-4DB2-BD59-A6C34878D82A}">
                    <a16:rowId xmlns:a16="http://schemas.microsoft.com/office/drawing/2014/main" val="1954093192"/>
                  </a:ext>
                </a:extLst>
              </a:tr>
              <a:tr h="397590">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AU" sz="900" b="0" i="0" u="none" strike="noStrike" dirty="0">
                          <a:solidFill>
                            <a:schemeClr val="tx1"/>
                          </a:solidFill>
                          <a:effectLst/>
                          <a:latin typeface="+mn-lt"/>
                        </a:rPr>
                        <a:t>Licencing costs</a:t>
                      </a:r>
                      <a:r>
                        <a:rPr lang="en-AU" sz="900" b="0" i="0" u="none" strike="noStrike" baseline="0" dirty="0">
                          <a:solidFill>
                            <a:schemeClr val="tx1"/>
                          </a:solidFill>
                          <a:effectLst/>
                          <a:latin typeface="+mn-lt"/>
                        </a:rPr>
                        <a:t> of core finance modules</a:t>
                      </a:r>
                      <a:endParaRPr lang="en-AU" sz="900" b="0" i="0" u="none" strike="noStrike" dirty="0">
                        <a:solidFill>
                          <a:schemeClr val="tx1"/>
                        </a:solidFill>
                        <a:effectLst/>
                        <a:latin typeface="+mn-lt"/>
                      </a:endParaRPr>
                    </a:p>
                  </a:txBody>
                  <a:tcPr marL="45720" marR="45720" anchor="ctr"/>
                </a:tc>
                <a:tc>
                  <a:txBody>
                    <a:bodyPr/>
                    <a:lstStyle/>
                    <a:p>
                      <a:pPr marL="0" algn="ctr" defTabSz="914400" rtl="0" eaLnBrk="1" fontAlgn="b" latinLnBrk="0" hangingPunct="1"/>
                      <a:endParaRPr lang="en-AU" sz="900" b="0" i="0" u="none" strike="noStrike" kern="1200" dirty="0">
                        <a:solidFill>
                          <a:srgbClr val="000000"/>
                        </a:solidFill>
                        <a:effectLst/>
                        <a:latin typeface="Verdana" panose="020B0604030504040204" pitchFamily="34" charset="0"/>
                        <a:ea typeface="+mn-ea"/>
                        <a:cs typeface="+mn-cs"/>
                      </a:endParaRPr>
                    </a:p>
                  </a:txBody>
                  <a:tcPr marL="6350" marR="6350" marT="6350" marB="0" anchor="ctr">
                    <a:solidFill>
                      <a:schemeClr val="bg1"/>
                    </a:solidFill>
                  </a:tcPr>
                </a:tc>
                <a:tc>
                  <a:txBody>
                    <a:bodyPr/>
                    <a:lstStyle/>
                    <a:p>
                      <a:pPr marL="0" algn="ctr" defTabSz="914400" rtl="0" eaLnBrk="1" fontAlgn="b" latinLnBrk="0" hangingPunct="1"/>
                      <a:endParaRPr lang="en-AU" sz="900" b="0" i="0" u="none" strike="noStrike" kern="1200" dirty="0">
                        <a:solidFill>
                          <a:srgbClr val="000000"/>
                        </a:solidFill>
                        <a:effectLst/>
                        <a:latin typeface="Verdana" panose="020B0604030504040204" pitchFamily="34" charset="0"/>
                        <a:ea typeface="+mn-ea"/>
                        <a:cs typeface="+mn-cs"/>
                      </a:endParaRPr>
                    </a:p>
                  </a:txBody>
                  <a:tcPr marL="6350" marR="6350" marT="6350" marB="0" anchor="ctr">
                    <a:solidFill>
                      <a:schemeClr val="bg1"/>
                    </a:solidFill>
                  </a:tcPr>
                </a:tc>
                <a:tc>
                  <a:txBody>
                    <a:bodyPr/>
                    <a:lstStyle/>
                    <a:p>
                      <a:pPr marL="0" algn="ctr" defTabSz="914400" rtl="0" eaLnBrk="1" fontAlgn="b" latinLnBrk="0" hangingPunct="1"/>
                      <a:endParaRPr lang="en-AU" sz="900" b="0" i="0" u="none" strike="noStrike" kern="1200" dirty="0">
                        <a:solidFill>
                          <a:srgbClr val="000000"/>
                        </a:solidFill>
                        <a:effectLst/>
                        <a:latin typeface="Verdana" panose="020B0604030504040204" pitchFamily="34" charset="0"/>
                        <a:ea typeface="+mn-ea"/>
                        <a:cs typeface="+mn-cs"/>
                      </a:endParaRPr>
                    </a:p>
                  </a:txBody>
                  <a:tcPr marL="6350" marR="6350" marT="6350" marB="0" anchor="ctr">
                    <a:solidFill>
                      <a:schemeClr val="bg1"/>
                    </a:solidFill>
                  </a:tcPr>
                </a:tc>
                <a:extLst>
                  <a:ext uri="{0D108BD9-81ED-4DB2-BD59-A6C34878D82A}">
                    <a16:rowId xmlns:a16="http://schemas.microsoft.com/office/drawing/2014/main" val="2435666062"/>
                  </a:ext>
                </a:extLst>
              </a:tr>
              <a:tr h="265405">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AU" sz="900" b="0" i="0" u="none" strike="noStrike" kern="1200" dirty="0">
                          <a:solidFill>
                            <a:schemeClr val="tx1"/>
                          </a:solidFill>
                          <a:effectLst/>
                          <a:latin typeface="+mn-lt"/>
                          <a:ea typeface="+mn-ea"/>
                          <a:cs typeface="+mn-cs"/>
                        </a:rPr>
                        <a:t>8 x</a:t>
                      </a:r>
                      <a:r>
                        <a:rPr lang="en-AU" sz="900" b="0" i="0" u="none" strike="noStrike" kern="1200" baseline="0" dirty="0">
                          <a:solidFill>
                            <a:schemeClr val="tx1"/>
                          </a:solidFill>
                          <a:effectLst/>
                          <a:latin typeface="+mn-lt"/>
                          <a:ea typeface="+mn-ea"/>
                          <a:cs typeface="+mn-cs"/>
                        </a:rPr>
                        <a:t> </a:t>
                      </a:r>
                      <a:r>
                        <a:rPr lang="en-AU" sz="900" b="0" i="0" u="none" strike="noStrike" kern="1200" dirty="0">
                          <a:solidFill>
                            <a:schemeClr val="tx1"/>
                          </a:solidFill>
                          <a:effectLst/>
                          <a:latin typeface="+mn-lt"/>
                          <a:ea typeface="+mn-ea"/>
                          <a:cs typeface="+mn-cs"/>
                        </a:rPr>
                        <a:t>Finance Users</a:t>
                      </a:r>
                    </a:p>
                  </a:txBody>
                  <a:tcPr marL="45720" marR="45720" anchor="ctr"/>
                </a:tc>
                <a:tc>
                  <a:txBody>
                    <a:bodyPr/>
                    <a:lstStyle/>
                    <a:p>
                      <a:pPr marL="0" algn="ctr" defTabSz="914400" rtl="0" eaLnBrk="1" fontAlgn="b" latinLnBrk="0" hangingPunct="1"/>
                      <a:endParaRPr lang="en-AU" sz="900" b="0" i="0" u="none" strike="noStrike" kern="1200" dirty="0">
                        <a:solidFill>
                          <a:srgbClr val="000000"/>
                        </a:solidFill>
                        <a:effectLst/>
                        <a:latin typeface="Verdana" panose="020B0604030504040204" pitchFamily="34" charset="0"/>
                        <a:ea typeface="+mn-ea"/>
                        <a:cs typeface="+mn-cs"/>
                      </a:endParaRPr>
                    </a:p>
                  </a:txBody>
                  <a:tcPr marL="6350" marR="6350" marT="6350" marB="0" anchor="ctr">
                    <a:solidFill>
                      <a:schemeClr val="bg1"/>
                    </a:solidFill>
                  </a:tcPr>
                </a:tc>
                <a:tc>
                  <a:txBody>
                    <a:bodyPr/>
                    <a:lstStyle/>
                    <a:p>
                      <a:pPr marL="0" algn="ctr" defTabSz="914400" rtl="0" eaLnBrk="1" fontAlgn="b" latinLnBrk="0" hangingPunct="1"/>
                      <a:endParaRPr lang="en-AU" sz="900" b="0" i="0" u="none" strike="noStrike" kern="1200" dirty="0">
                        <a:solidFill>
                          <a:srgbClr val="000000"/>
                        </a:solidFill>
                        <a:effectLst/>
                        <a:latin typeface="Verdana" panose="020B0604030504040204" pitchFamily="34" charset="0"/>
                        <a:ea typeface="+mn-ea"/>
                        <a:cs typeface="+mn-cs"/>
                      </a:endParaRPr>
                    </a:p>
                  </a:txBody>
                  <a:tcPr marL="6350" marR="6350" marT="6350" marB="0" anchor="ctr">
                    <a:solidFill>
                      <a:schemeClr val="bg1"/>
                    </a:solidFill>
                  </a:tcPr>
                </a:tc>
                <a:tc>
                  <a:txBody>
                    <a:bodyPr/>
                    <a:lstStyle/>
                    <a:p>
                      <a:pPr marL="0" algn="ctr" defTabSz="914400" rtl="0" eaLnBrk="1" fontAlgn="b" latinLnBrk="0" hangingPunct="1"/>
                      <a:endParaRPr lang="en-AU" sz="900" b="0" i="0" u="none" strike="noStrike" kern="1200" dirty="0">
                        <a:solidFill>
                          <a:srgbClr val="000000"/>
                        </a:solidFill>
                        <a:effectLst/>
                        <a:latin typeface="Verdana" panose="020B0604030504040204" pitchFamily="34" charset="0"/>
                        <a:ea typeface="+mn-ea"/>
                        <a:cs typeface="+mn-cs"/>
                      </a:endParaRPr>
                    </a:p>
                  </a:txBody>
                  <a:tcPr marL="6350" marR="6350" marT="6350" marB="0" anchor="ctr">
                    <a:solidFill>
                      <a:schemeClr val="bg1"/>
                    </a:solidFill>
                  </a:tcPr>
                </a:tc>
                <a:extLst>
                  <a:ext uri="{0D108BD9-81ED-4DB2-BD59-A6C34878D82A}">
                    <a16:rowId xmlns:a16="http://schemas.microsoft.com/office/drawing/2014/main" val="3321776472"/>
                  </a:ext>
                </a:extLst>
              </a:tr>
              <a:tr h="397590">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AU" sz="900" b="0" i="0" u="none" strike="noStrike" kern="1200" dirty="0">
                          <a:solidFill>
                            <a:schemeClr val="tx1"/>
                          </a:solidFill>
                          <a:effectLst/>
                          <a:latin typeface="+mn-lt"/>
                          <a:ea typeface="+mn-ea"/>
                          <a:cs typeface="+mn-cs"/>
                        </a:rPr>
                        <a:t>6 x KPI Dashboard Users</a:t>
                      </a:r>
                    </a:p>
                  </a:txBody>
                  <a:tcPr marL="45720" marR="45720" anchor="ct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endParaRPr lang="en-AU" sz="900" b="0" i="0" u="none" strike="noStrike" kern="1200" dirty="0">
                        <a:solidFill>
                          <a:srgbClr val="000000"/>
                        </a:solidFill>
                        <a:effectLst/>
                        <a:latin typeface="Verdana" panose="020B0604030504040204" pitchFamily="34" charset="0"/>
                        <a:ea typeface="+mn-ea"/>
                        <a:cs typeface="+mn-cs"/>
                      </a:endParaRPr>
                    </a:p>
                  </a:txBody>
                  <a:tcPr marL="6350" marR="6350" marT="6350" marB="0" anchor="ctr">
                    <a:solidFill>
                      <a:schemeClr val="bg1"/>
                    </a:solidFill>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endParaRPr lang="en-AU" sz="900" b="0" i="0" u="none" strike="noStrike" kern="1200" dirty="0">
                        <a:solidFill>
                          <a:schemeClr val="tx1"/>
                        </a:solidFill>
                        <a:effectLst/>
                        <a:latin typeface="+mn-lt"/>
                        <a:ea typeface="+mn-ea"/>
                        <a:cs typeface="+mn-cs"/>
                      </a:endParaRPr>
                    </a:p>
                  </a:txBody>
                  <a:tcPr marL="6350" marR="6350" marT="6350" marB="0" anchor="ctr">
                    <a:solidFill>
                      <a:schemeClr val="bg1"/>
                    </a:solidFill>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endParaRPr lang="en-AU" sz="900" b="0" i="0" u="none" strike="noStrike" kern="1200" dirty="0">
                        <a:solidFill>
                          <a:schemeClr val="tx1"/>
                        </a:solidFill>
                        <a:effectLst/>
                        <a:latin typeface="+mn-lt"/>
                        <a:ea typeface="+mn-ea"/>
                        <a:cs typeface="+mn-cs"/>
                      </a:endParaRPr>
                    </a:p>
                  </a:txBody>
                  <a:tcPr marL="6350" marR="6350" marT="6350" marB="0" anchor="ctr">
                    <a:solidFill>
                      <a:schemeClr val="bg1"/>
                    </a:solidFill>
                  </a:tcPr>
                </a:tc>
                <a:extLst>
                  <a:ext uri="{0D108BD9-81ED-4DB2-BD59-A6C34878D82A}">
                    <a16:rowId xmlns:a16="http://schemas.microsoft.com/office/drawing/2014/main" val="2068418364"/>
                  </a:ext>
                </a:extLst>
              </a:tr>
              <a:tr h="397590">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AU" sz="900" b="0" i="0" u="none" strike="noStrike" dirty="0">
                          <a:solidFill>
                            <a:schemeClr val="tx1"/>
                          </a:solidFill>
                          <a:effectLst/>
                          <a:latin typeface="+mn-lt"/>
                        </a:rPr>
                        <a:t>Support</a:t>
                      </a:r>
                      <a:endParaRPr lang="en-AU" sz="900" b="0" i="0" u="none" strike="noStrike" baseline="0" dirty="0">
                        <a:solidFill>
                          <a:schemeClr val="tx1"/>
                        </a:solidFill>
                        <a:effectLst/>
                        <a:latin typeface="+mn-lt"/>
                      </a:endParaRPr>
                    </a:p>
                    <a:p>
                      <a:pPr marL="0" marR="0" indent="0" algn="ctr" defTabSz="914400" rtl="0" eaLnBrk="1" fontAlgn="b" latinLnBrk="0" hangingPunct="1">
                        <a:lnSpc>
                          <a:spcPct val="100000"/>
                        </a:lnSpc>
                        <a:spcBef>
                          <a:spcPts val="0"/>
                        </a:spcBef>
                        <a:spcAft>
                          <a:spcPts val="0"/>
                        </a:spcAft>
                        <a:buClrTx/>
                        <a:buSzTx/>
                        <a:buFontTx/>
                        <a:buNone/>
                        <a:tabLst/>
                        <a:defRPr/>
                      </a:pPr>
                      <a:r>
                        <a:rPr lang="en-AU" sz="900" b="0" i="0" u="none" strike="noStrike" baseline="0" dirty="0">
                          <a:solidFill>
                            <a:schemeClr val="tx1"/>
                          </a:solidFill>
                          <a:effectLst/>
                          <a:latin typeface="+mn-lt"/>
                        </a:rPr>
                        <a:t>(Per Year)</a:t>
                      </a:r>
                      <a:endParaRPr lang="en-AU" sz="900" b="0" i="0" u="none" strike="noStrike" dirty="0">
                        <a:solidFill>
                          <a:schemeClr val="tx1"/>
                        </a:solidFill>
                        <a:effectLst/>
                        <a:latin typeface="+mn-lt"/>
                      </a:endParaRPr>
                    </a:p>
                  </a:txBody>
                  <a:tcPr marL="45720" marR="45720" anchor="ctr"/>
                </a:tc>
                <a:tc>
                  <a:txBody>
                    <a:bodyPr/>
                    <a:lstStyle/>
                    <a:p>
                      <a:pPr marL="0" algn="ctr" defTabSz="914400" rtl="0" eaLnBrk="1" fontAlgn="b" latinLnBrk="0" hangingPunct="1">
                        <a:spcAft>
                          <a:spcPts val="0"/>
                        </a:spcAft>
                      </a:pPr>
                      <a:endParaRPr lang="en-AU" sz="900" b="0" i="0" u="none" strike="noStrike" kern="1200" dirty="0">
                        <a:solidFill>
                          <a:srgbClr val="000000"/>
                        </a:solidFill>
                        <a:effectLst/>
                        <a:latin typeface="Verdana" panose="020B0604030504040204" pitchFamily="34" charset="0"/>
                        <a:ea typeface="+mn-ea"/>
                        <a:cs typeface="+mn-cs"/>
                      </a:endParaRPr>
                    </a:p>
                  </a:txBody>
                  <a:tcPr marL="68580" marR="68580" marT="0" marB="0" anchor="ctr">
                    <a:solidFill>
                      <a:schemeClr val="bg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AU" sz="900" b="0" i="0" u="none" strike="noStrike" kern="1200" baseline="0" noProof="0" dirty="0">
                        <a:solidFill>
                          <a:schemeClr val="tx1"/>
                        </a:solidFill>
                        <a:effectLst/>
                        <a:latin typeface="+mn-lt"/>
                        <a:ea typeface="+mn-ea"/>
                        <a:cs typeface="+mn-cs"/>
                      </a:endParaRPr>
                    </a:p>
                  </a:txBody>
                  <a:tcPr marL="45720" marR="45720" anchor="ctr">
                    <a:solidFill>
                      <a:schemeClr val="bg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AU" sz="900" b="0" i="0" u="none" strike="noStrike" kern="1200" baseline="0" noProof="0" dirty="0">
                        <a:solidFill>
                          <a:schemeClr val="tx1"/>
                        </a:solidFill>
                        <a:effectLst/>
                        <a:latin typeface="+mn-lt"/>
                        <a:ea typeface="+mn-ea"/>
                        <a:cs typeface="+mn-cs"/>
                      </a:endParaRPr>
                    </a:p>
                  </a:txBody>
                  <a:tcPr marL="45720" marR="45720" anchor="ctr">
                    <a:solidFill>
                      <a:schemeClr val="bg1"/>
                    </a:solidFill>
                  </a:tcPr>
                </a:tc>
                <a:extLst>
                  <a:ext uri="{0D108BD9-81ED-4DB2-BD59-A6C34878D82A}">
                    <a16:rowId xmlns:a16="http://schemas.microsoft.com/office/drawing/2014/main" val="3520058570"/>
                  </a:ext>
                </a:extLst>
              </a:tr>
              <a:tr h="546687">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AU" sz="900" b="0" i="0" u="none" strike="noStrike" dirty="0">
                          <a:solidFill>
                            <a:schemeClr val="tx1"/>
                          </a:solidFill>
                          <a:effectLst/>
                          <a:latin typeface="+mn-lt"/>
                        </a:rPr>
                        <a:t>Sand Box</a:t>
                      </a:r>
                      <a:endParaRPr lang="en-AU" sz="900" b="0" i="0" u="none" strike="noStrike" baseline="0" dirty="0">
                        <a:solidFill>
                          <a:schemeClr val="tx1"/>
                        </a:solidFill>
                        <a:effectLst/>
                        <a:latin typeface="+mn-lt"/>
                      </a:endParaRPr>
                    </a:p>
                    <a:p>
                      <a:pPr marL="0" marR="0" indent="0" algn="ctr" defTabSz="914400" rtl="0" eaLnBrk="1" fontAlgn="b" latinLnBrk="0" hangingPunct="1">
                        <a:lnSpc>
                          <a:spcPct val="100000"/>
                        </a:lnSpc>
                        <a:spcBef>
                          <a:spcPts val="0"/>
                        </a:spcBef>
                        <a:spcAft>
                          <a:spcPts val="0"/>
                        </a:spcAft>
                        <a:buClrTx/>
                        <a:buSzTx/>
                        <a:buFontTx/>
                        <a:buNone/>
                        <a:tabLst/>
                        <a:defRPr/>
                      </a:pPr>
                      <a:r>
                        <a:rPr lang="en-AU" sz="900" b="0" i="0" u="none" strike="noStrike" baseline="0" dirty="0">
                          <a:solidFill>
                            <a:schemeClr val="tx1"/>
                          </a:solidFill>
                          <a:effectLst/>
                          <a:latin typeface="+mn-lt"/>
                        </a:rPr>
                        <a:t>(Per Year)</a:t>
                      </a:r>
                      <a:endParaRPr lang="en-AU" sz="900" b="0" i="0" u="none" strike="noStrike" dirty="0">
                        <a:solidFill>
                          <a:schemeClr val="tx1"/>
                        </a:solidFill>
                        <a:effectLst/>
                        <a:latin typeface="+mn-lt"/>
                      </a:endParaRPr>
                    </a:p>
                    <a:p>
                      <a:pPr marL="0" marR="0" indent="0" algn="ctr" defTabSz="914400" rtl="0" eaLnBrk="1" fontAlgn="b" latinLnBrk="0" hangingPunct="1">
                        <a:lnSpc>
                          <a:spcPct val="100000"/>
                        </a:lnSpc>
                        <a:spcBef>
                          <a:spcPts val="0"/>
                        </a:spcBef>
                        <a:spcAft>
                          <a:spcPts val="0"/>
                        </a:spcAft>
                        <a:buClrTx/>
                        <a:buSzTx/>
                        <a:buFontTx/>
                        <a:buNone/>
                        <a:tabLst/>
                        <a:defRPr/>
                      </a:pPr>
                      <a:endParaRPr lang="en-AU" sz="900" b="0" i="0" u="none" strike="noStrike" dirty="0">
                        <a:solidFill>
                          <a:schemeClr val="tx1"/>
                        </a:solidFill>
                        <a:effectLst/>
                        <a:latin typeface="+mn-lt"/>
                      </a:endParaRPr>
                    </a:p>
                  </a:txBody>
                  <a:tcPr marL="45720" marR="45720" anchor="ctr"/>
                </a:tc>
                <a:tc>
                  <a:txBody>
                    <a:bodyPr/>
                    <a:lstStyle/>
                    <a:p>
                      <a:pPr marL="0" algn="ctr" defTabSz="914400" rtl="0" eaLnBrk="1" fontAlgn="b" latinLnBrk="0" hangingPunct="1">
                        <a:spcAft>
                          <a:spcPts val="0"/>
                        </a:spcAft>
                      </a:pPr>
                      <a:endParaRPr lang="en-AU" sz="900" b="0" i="0" u="none" strike="noStrike" kern="1200" dirty="0">
                        <a:solidFill>
                          <a:srgbClr val="000000"/>
                        </a:solidFill>
                        <a:effectLst/>
                        <a:latin typeface="Verdana" panose="020B0604030504040204" pitchFamily="34" charset="0"/>
                        <a:ea typeface="+mn-ea"/>
                        <a:cs typeface="+mn-cs"/>
                      </a:endParaRPr>
                    </a:p>
                  </a:txBody>
                  <a:tcPr marL="68580" marR="68580" marT="0" marB="0" anchor="ctr">
                    <a:solidFill>
                      <a:schemeClr val="bg1"/>
                    </a:solidFill>
                  </a:tcPr>
                </a:tc>
                <a:tc>
                  <a:txBody>
                    <a:bodyPr/>
                    <a:lstStyle/>
                    <a:p>
                      <a:pPr marL="0" algn="ctr" defTabSz="914400" rtl="0" eaLnBrk="1" fontAlgn="b" latinLnBrk="0" hangingPunct="1"/>
                      <a:endParaRPr lang="en-AU" sz="900" b="0" i="0" u="none" strike="noStrike" kern="1200" dirty="0">
                        <a:solidFill>
                          <a:srgbClr val="000000"/>
                        </a:solidFill>
                        <a:effectLst/>
                        <a:latin typeface="Verdana" panose="020B0604030504040204" pitchFamily="34" charset="0"/>
                        <a:ea typeface="+mn-ea"/>
                        <a:cs typeface="+mn-cs"/>
                      </a:endParaRPr>
                    </a:p>
                  </a:txBody>
                  <a:tcPr marL="45720" marR="45720" anchor="ctr">
                    <a:solidFill>
                      <a:schemeClr val="bg1"/>
                    </a:solidFill>
                  </a:tcPr>
                </a:tc>
                <a:tc>
                  <a:txBody>
                    <a:bodyPr/>
                    <a:lstStyle/>
                    <a:p>
                      <a:pPr marL="0" algn="ctr" defTabSz="914400" rtl="0" eaLnBrk="1" fontAlgn="b" latinLnBrk="0" hangingPunct="1"/>
                      <a:endParaRPr lang="en-AU" sz="900" b="0" i="0" u="none" strike="noStrike" kern="1200" dirty="0">
                        <a:solidFill>
                          <a:srgbClr val="000000"/>
                        </a:solidFill>
                        <a:effectLst/>
                        <a:latin typeface="Verdana" panose="020B0604030504040204" pitchFamily="34" charset="0"/>
                        <a:ea typeface="+mn-ea"/>
                        <a:cs typeface="+mn-cs"/>
                      </a:endParaRPr>
                    </a:p>
                  </a:txBody>
                  <a:tcPr marL="45720" marR="45720" anchor="ctr">
                    <a:solidFill>
                      <a:schemeClr val="bg1"/>
                    </a:solidFill>
                  </a:tcPr>
                </a:tc>
                <a:extLst>
                  <a:ext uri="{0D108BD9-81ED-4DB2-BD59-A6C34878D82A}">
                    <a16:rowId xmlns:a16="http://schemas.microsoft.com/office/drawing/2014/main" val="1506713265"/>
                  </a:ext>
                </a:extLst>
              </a:tr>
              <a:tr h="349730">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AU" sz="900" b="1" i="1" u="none" strike="noStrike" dirty="0">
                          <a:solidFill>
                            <a:schemeClr val="tx1"/>
                          </a:solidFill>
                          <a:effectLst/>
                          <a:latin typeface="+mn-lt"/>
                        </a:rPr>
                        <a:t>Sub - Total</a:t>
                      </a:r>
                    </a:p>
                  </a:txBody>
                  <a:tcPr marL="45720" marR="45720" anchor="ctr">
                    <a:solidFill>
                      <a:schemeClr val="bg1">
                        <a:lumMod val="95000"/>
                      </a:schemeClr>
                    </a:solidFill>
                  </a:tcPr>
                </a:tc>
                <a:tc>
                  <a:txBody>
                    <a:bodyPr/>
                    <a:lstStyle/>
                    <a:p>
                      <a:pPr marL="0" algn="ctr" defTabSz="914400" rtl="0" eaLnBrk="1" fontAlgn="b" latinLnBrk="0" hangingPunct="1">
                        <a:spcAft>
                          <a:spcPts val="0"/>
                        </a:spcAft>
                      </a:pPr>
                      <a:endParaRPr lang="en-AU" sz="900" b="1" i="1" u="none" strike="noStrike" kern="1200" dirty="0">
                        <a:solidFill>
                          <a:srgbClr val="000000"/>
                        </a:solidFill>
                        <a:effectLst/>
                        <a:latin typeface="Verdana" panose="020B0604030504040204" pitchFamily="34" charset="0"/>
                        <a:ea typeface="+mn-ea"/>
                        <a:cs typeface="+mn-cs"/>
                      </a:endParaRPr>
                    </a:p>
                  </a:txBody>
                  <a:tcPr marL="68580" marR="68580" marT="0" marB="0" anchor="ctr">
                    <a:solidFill>
                      <a:schemeClr val="bg1">
                        <a:lumMod val="95000"/>
                      </a:schemeClr>
                    </a:solidFill>
                  </a:tcPr>
                </a:tc>
                <a:tc>
                  <a:txBody>
                    <a:bodyPr/>
                    <a:lstStyle/>
                    <a:p>
                      <a:pPr marL="0" algn="ctr" defTabSz="914400" rtl="0" eaLnBrk="1" fontAlgn="b" latinLnBrk="0" hangingPunct="1"/>
                      <a:endParaRPr lang="en-AU" sz="900" b="1" i="1" u="none" strike="noStrike" kern="1200" dirty="0">
                        <a:solidFill>
                          <a:srgbClr val="000000"/>
                        </a:solidFill>
                        <a:effectLst/>
                        <a:latin typeface="Verdana" panose="020B0604030504040204" pitchFamily="34" charset="0"/>
                        <a:ea typeface="+mn-ea"/>
                        <a:cs typeface="+mn-cs"/>
                      </a:endParaRPr>
                    </a:p>
                  </a:txBody>
                  <a:tcPr marL="45720" marR="45720" anchor="ctr">
                    <a:solidFill>
                      <a:schemeClr val="bg1">
                        <a:lumMod val="95000"/>
                      </a:schemeClr>
                    </a:solidFill>
                  </a:tcPr>
                </a:tc>
                <a:tc>
                  <a:txBody>
                    <a:bodyPr/>
                    <a:lstStyle/>
                    <a:p>
                      <a:pPr marL="0" algn="ctr" defTabSz="914400" rtl="0" eaLnBrk="1" fontAlgn="b" latinLnBrk="0" hangingPunct="1"/>
                      <a:endParaRPr lang="en-AU" sz="900" b="1" i="1" u="none" strike="noStrike" kern="1200" dirty="0">
                        <a:solidFill>
                          <a:srgbClr val="000000"/>
                        </a:solidFill>
                        <a:effectLst/>
                        <a:latin typeface="Verdana" panose="020B0604030504040204" pitchFamily="34" charset="0"/>
                        <a:ea typeface="+mn-ea"/>
                        <a:cs typeface="+mn-cs"/>
                      </a:endParaRPr>
                    </a:p>
                  </a:txBody>
                  <a:tcPr marL="45720" marR="45720" anchor="ctr">
                    <a:solidFill>
                      <a:schemeClr val="bg1">
                        <a:lumMod val="95000"/>
                      </a:schemeClr>
                    </a:solidFill>
                  </a:tcPr>
                </a:tc>
                <a:extLst>
                  <a:ext uri="{0D108BD9-81ED-4DB2-BD59-A6C34878D82A}">
                    <a16:rowId xmlns:a16="http://schemas.microsoft.com/office/drawing/2014/main" val="1649935505"/>
                  </a:ext>
                </a:extLst>
              </a:tr>
              <a:tr h="265405">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AU" sz="1000" b="1" i="1" u="none" strike="noStrike" dirty="0">
                          <a:solidFill>
                            <a:schemeClr val="tx1"/>
                          </a:solidFill>
                          <a:effectLst/>
                          <a:latin typeface="+mn-lt"/>
                        </a:rPr>
                        <a:t>Total</a:t>
                      </a:r>
                    </a:p>
                  </a:txBody>
                  <a:tcPr marL="45720" marR="45720" anchor="ctr">
                    <a:solidFill>
                      <a:schemeClr val="bg2"/>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AU" sz="1000" b="1" i="0" u="none" strike="noStrike" kern="1200" baseline="0" dirty="0">
                        <a:solidFill>
                          <a:schemeClr val="tx1"/>
                        </a:solidFill>
                        <a:effectLst/>
                        <a:latin typeface="+mn-lt"/>
                        <a:ea typeface="+mn-ea"/>
                        <a:cs typeface="+mn-cs"/>
                      </a:endParaRPr>
                    </a:p>
                  </a:txBody>
                  <a:tcPr marL="6350" marR="6350" marT="6350" marB="0" anchor="ctr">
                    <a:solidFill>
                      <a:schemeClr val="bg2"/>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AU" sz="1000" b="1" i="0" u="none" strike="noStrike" kern="1200" baseline="0" noProof="0" dirty="0">
                        <a:solidFill>
                          <a:schemeClr val="tx1"/>
                        </a:solidFill>
                        <a:effectLst/>
                        <a:latin typeface="+mn-lt"/>
                        <a:ea typeface="+mn-ea"/>
                        <a:cs typeface="+mn-cs"/>
                      </a:endParaRPr>
                    </a:p>
                  </a:txBody>
                  <a:tcPr marL="6350" marR="6350" marT="6350" marB="0" anchor="ctr">
                    <a:solidFill>
                      <a:schemeClr val="bg2"/>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AU" sz="1000" b="1" i="0" u="none" strike="noStrike" kern="1200" baseline="0" noProof="0" dirty="0">
                        <a:solidFill>
                          <a:schemeClr val="tx1"/>
                        </a:solidFill>
                        <a:effectLst/>
                        <a:latin typeface="+mn-lt"/>
                        <a:ea typeface="+mn-ea"/>
                        <a:cs typeface="+mn-cs"/>
                      </a:endParaRPr>
                    </a:p>
                  </a:txBody>
                  <a:tcPr marL="6350" marR="6350" marT="6350" marB="0" anchor="ctr">
                    <a:solidFill>
                      <a:schemeClr val="bg2"/>
                    </a:solidFill>
                  </a:tcPr>
                </a:tc>
                <a:extLst>
                  <a:ext uri="{0D108BD9-81ED-4DB2-BD59-A6C34878D82A}">
                    <a16:rowId xmlns:a16="http://schemas.microsoft.com/office/drawing/2014/main" val="4102796134"/>
                  </a:ext>
                </a:extLst>
              </a:tr>
            </a:tbl>
          </a:graphicData>
        </a:graphic>
      </p:graphicFrame>
      <p:graphicFrame>
        <p:nvGraphicFramePr>
          <p:cNvPr id="5" name="Chart 4"/>
          <p:cNvGraphicFramePr/>
          <p:nvPr>
            <p:extLst>
              <p:ext uri="{D42A27DB-BD31-4B8C-83A1-F6EECF244321}">
                <p14:modId xmlns:p14="http://schemas.microsoft.com/office/powerpoint/2010/main" val="383985124"/>
              </p:ext>
            </p:extLst>
          </p:nvPr>
        </p:nvGraphicFramePr>
        <p:xfrm>
          <a:off x="6423120" y="1170146"/>
          <a:ext cx="3927020" cy="3816909"/>
        </p:xfrm>
        <a:graphic>
          <a:graphicData uri="http://schemas.openxmlformats.org/drawingml/2006/chart">
            <c:chart xmlns:c="http://schemas.openxmlformats.org/drawingml/2006/chart" xmlns:r="http://schemas.openxmlformats.org/officeDocument/2006/relationships" r:id="rId7"/>
          </a:graphicData>
        </a:graphic>
      </p:graphicFrame>
      <p:sp>
        <p:nvSpPr>
          <p:cNvPr id="12" name="Text Placeholder 24"/>
          <p:cNvSpPr txBox="1">
            <a:spLocks/>
          </p:cNvSpPr>
          <p:nvPr/>
        </p:nvSpPr>
        <p:spPr>
          <a:xfrm>
            <a:off x="1994814" y="5629351"/>
            <a:ext cx="8547327" cy="779613"/>
          </a:xfrm>
          <a:prstGeom prst="rect">
            <a:avLst/>
          </a:prstGeom>
        </p:spPr>
        <p:txBody>
          <a:bodyPr vert="horz" lIns="0" tIns="0" rIns="0" bIns="0" rtlCol="0">
            <a:noAutofit/>
          </a:bodyPr>
          <a:lstStyle>
            <a:lvl1pPr marL="0" indent="0" algn="l" defTabSz="914400" rtl="0" eaLnBrk="1" latinLnBrk="0" hangingPunct="1">
              <a:spcBef>
                <a:spcPts val="0"/>
              </a:spcBef>
              <a:spcAft>
                <a:spcPts val="1000"/>
              </a:spcAft>
              <a:buSzPct val="100000"/>
              <a:buFont typeface="Arial" panose="020B0604020202020204" pitchFamily="34" charset="0"/>
              <a:buNone/>
              <a:defRPr sz="2000" b="0" kern="1200">
                <a:solidFill>
                  <a:srgbClr val="575757"/>
                </a:solidFill>
                <a:latin typeface="+mn-lt"/>
                <a:ea typeface="+mn-ea"/>
                <a:cs typeface="+mn-cs"/>
              </a:defRPr>
            </a:lvl1pPr>
            <a:lvl2pPr marL="0" indent="0" algn="l" defTabSz="914400" rtl="0" eaLnBrk="1" latinLnBrk="0" hangingPunct="1">
              <a:spcBef>
                <a:spcPts val="0"/>
              </a:spcBef>
              <a:spcAft>
                <a:spcPts val="1000"/>
              </a:spcAft>
              <a:buClrTx/>
              <a:buSzPct val="100000"/>
              <a:buFont typeface="Arial"/>
              <a:buNone/>
              <a:defRPr lang="en-US" sz="1200" b="1" kern="1200" dirty="0" smtClean="0">
                <a:solidFill>
                  <a:schemeClr val="tx1"/>
                </a:solidFill>
                <a:latin typeface="+mn-lt"/>
                <a:ea typeface="+mn-ea"/>
                <a:cs typeface="+mn-cs"/>
              </a:defRPr>
            </a:lvl2pPr>
            <a:lvl3pPr marL="176400" indent="-176400" algn="l" defTabSz="914400" rtl="0" eaLnBrk="1" latinLnBrk="0" hangingPunct="1">
              <a:spcBef>
                <a:spcPts val="0"/>
              </a:spcBef>
              <a:spcAft>
                <a:spcPts val="1000"/>
              </a:spcAft>
              <a:buClrTx/>
              <a:buSzPct val="100000"/>
              <a:buFont typeface="Arial" panose="020B0604020202020204" pitchFamily="34" charset="0"/>
              <a:buChar char="•"/>
              <a:defRPr lang="en-US" sz="1200" kern="1200" dirty="0" smtClean="0">
                <a:solidFill>
                  <a:schemeClr val="tx1"/>
                </a:solidFill>
                <a:latin typeface="+mn-lt"/>
                <a:ea typeface="+mn-ea"/>
                <a:cs typeface="+mn-cs"/>
              </a:defRPr>
            </a:lvl3pPr>
            <a:lvl4pPr marL="356400" indent="-176400" algn="l" defTabSz="914400" rtl="0" eaLnBrk="1" latinLnBrk="0" hangingPunct="1">
              <a:spcBef>
                <a:spcPts val="0"/>
              </a:spcBef>
              <a:spcAft>
                <a:spcPts val="1000"/>
              </a:spcAft>
              <a:buClrTx/>
              <a:buSzPct val="100000"/>
              <a:buFont typeface="Verdana" panose="020B0604030504040204" pitchFamily="34" charset="0"/>
              <a:buChar char="−"/>
              <a:defRPr lang="en-US" sz="1200" kern="1200" baseline="0" dirty="0" smtClean="0">
                <a:solidFill>
                  <a:schemeClr val="tx1"/>
                </a:solidFill>
                <a:latin typeface="+mn-lt"/>
                <a:ea typeface="+mn-ea"/>
                <a:cs typeface="+mn-cs"/>
              </a:defRPr>
            </a:lvl4pPr>
            <a:lvl5pPr marL="532800" indent="-176400" algn="l" defTabSz="798513" rtl="0" eaLnBrk="1" latinLnBrk="0" hangingPunct="1">
              <a:spcBef>
                <a:spcPts val="0"/>
              </a:spcBef>
              <a:spcAft>
                <a:spcPts val="1000"/>
              </a:spcAft>
              <a:buClrTx/>
              <a:buSzPct val="100000"/>
              <a:buFont typeface="Verdana" panose="020B0604030504040204" pitchFamily="34" charset="0"/>
              <a:buChar char="−"/>
              <a:tabLst/>
              <a:defRPr lang="en-US" sz="1200" kern="1200" baseline="0" dirty="0" smtClean="0">
                <a:solidFill>
                  <a:schemeClr val="tx1"/>
                </a:solidFill>
                <a:latin typeface="+mn-lt"/>
                <a:ea typeface="+mn-ea"/>
                <a:cs typeface="+mn-cs"/>
              </a:defRPr>
            </a:lvl5pPr>
            <a:lvl6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532800" indent="-17640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1000"/>
              </a:spcAft>
              <a:buClrTx/>
              <a:buSzPct val="100000"/>
              <a:buFont typeface="Arial" panose="020B0604020202020204" pitchFamily="34" charset="0"/>
              <a:buNone/>
              <a:tabLst/>
              <a:defRPr/>
            </a:pPr>
            <a:endParaRPr kumimoji="0" lang="en-AU" sz="1200" b="0" i="0" u="none" strike="noStrike" kern="1200" cap="none" spc="0" normalizeH="0" baseline="0" noProof="0" dirty="0">
              <a:ln>
                <a:noFill/>
              </a:ln>
              <a:solidFill>
                <a:srgbClr val="575757"/>
              </a:solidFill>
              <a:effectLst/>
              <a:uLnTx/>
              <a:uFillTx/>
              <a:latin typeface="Verdana"/>
              <a:ea typeface="+mn-ea"/>
              <a:cs typeface="+mn-cs"/>
            </a:endParaRPr>
          </a:p>
        </p:txBody>
      </p:sp>
      <p:sp>
        <p:nvSpPr>
          <p:cNvPr id="9" name="TextBox 8"/>
          <p:cNvSpPr txBox="1"/>
          <p:nvPr/>
        </p:nvSpPr>
        <p:spPr>
          <a:xfrm>
            <a:off x="1809986" y="5899837"/>
            <a:ext cx="8327652" cy="338554"/>
          </a:xfrm>
          <a:prstGeom prst="rect">
            <a:avLst/>
          </a:prstGeom>
          <a:noFill/>
        </p:spPr>
        <p:txBody>
          <a:bodyPr wrap="square" rtlCol="0">
            <a:spAutoFit/>
          </a:bodyPr>
          <a:lstStyle/>
          <a:p>
            <a:pPr marL="171450" marR="0" lvl="0" indent="-171450" algn="l" defTabSz="121917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AU" sz="800" b="0" i="0" u="none" strike="noStrike" kern="1200" cap="none" spc="0" normalizeH="0" baseline="0" noProof="0" dirty="0">
                <a:ln>
                  <a:noFill/>
                </a:ln>
                <a:solidFill>
                  <a:prstClr val="black">
                    <a:lumMod val="65000"/>
                    <a:lumOff val="35000"/>
                  </a:prstClr>
                </a:solidFill>
                <a:effectLst/>
                <a:uLnTx/>
                <a:uFillTx/>
                <a:latin typeface="Verdana"/>
                <a:ea typeface="+mn-ea"/>
                <a:cs typeface="+mn-cs"/>
              </a:rPr>
              <a:t>Phase 1 – Implementation of the Finance Accounting System alone</a:t>
            </a:r>
          </a:p>
          <a:p>
            <a:pPr marL="171450" marR="0" lvl="0" indent="-171450" algn="l" defTabSz="121917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AU" sz="800" b="0" i="0" u="none" strike="noStrike" kern="1200" cap="none" spc="0" normalizeH="0" baseline="0" noProof="0" dirty="0">
                <a:ln>
                  <a:noFill/>
                </a:ln>
                <a:solidFill>
                  <a:prstClr val="black">
                    <a:lumMod val="65000"/>
                    <a:lumOff val="35000"/>
                  </a:prstClr>
                </a:solidFill>
                <a:effectLst/>
                <a:uLnTx/>
                <a:uFillTx/>
                <a:latin typeface="Verdana"/>
                <a:ea typeface="+mn-ea"/>
                <a:cs typeface="+mn-cs"/>
              </a:rPr>
              <a:t>Phase 2 – Integration of the new accounting system with FinancialForce and other functions such as Payroll, Expense Management System etc. </a:t>
            </a:r>
          </a:p>
        </p:txBody>
      </p:sp>
      <p:sp>
        <p:nvSpPr>
          <p:cNvPr id="10" name="Text Placeholder 24"/>
          <p:cNvSpPr txBox="1">
            <a:spLocks/>
          </p:cNvSpPr>
          <p:nvPr/>
        </p:nvSpPr>
        <p:spPr>
          <a:xfrm>
            <a:off x="1900238" y="5072637"/>
            <a:ext cx="8547327" cy="556714"/>
          </a:xfrm>
          <a:prstGeom prst="rect">
            <a:avLst/>
          </a:prstGeom>
        </p:spPr>
        <p:txBody>
          <a:bodyPr vert="horz" lIns="0" tIns="0" rIns="0" bIns="0" rtlCol="0">
            <a:noAutofit/>
          </a:bodyPr>
          <a:lstStyle>
            <a:lvl1pPr marL="0" indent="0" algn="l" defTabSz="914400" rtl="0" eaLnBrk="1" latinLnBrk="0" hangingPunct="1">
              <a:spcBef>
                <a:spcPts val="0"/>
              </a:spcBef>
              <a:spcAft>
                <a:spcPts val="1000"/>
              </a:spcAft>
              <a:buSzPct val="100000"/>
              <a:buFont typeface="Arial" panose="020B0604020202020204" pitchFamily="34" charset="0"/>
              <a:buNone/>
              <a:defRPr sz="2000" b="0" kern="1200">
                <a:solidFill>
                  <a:srgbClr val="575757"/>
                </a:solidFill>
                <a:latin typeface="+mn-lt"/>
                <a:ea typeface="+mn-ea"/>
                <a:cs typeface="+mn-cs"/>
              </a:defRPr>
            </a:lvl1pPr>
            <a:lvl2pPr marL="0" indent="0" algn="l" defTabSz="914400" rtl="0" eaLnBrk="1" latinLnBrk="0" hangingPunct="1">
              <a:spcBef>
                <a:spcPts val="0"/>
              </a:spcBef>
              <a:spcAft>
                <a:spcPts val="1000"/>
              </a:spcAft>
              <a:buClrTx/>
              <a:buSzPct val="100000"/>
              <a:buFont typeface="Arial"/>
              <a:buNone/>
              <a:defRPr lang="en-US" sz="1200" b="1" kern="1200" dirty="0" smtClean="0">
                <a:solidFill>
                  <a:schemeClr val="tx1"/>
                </a:solidFill>
                <a:latin typeface="+mn-lt"/>
                <a:ea typeface="+mn-ea"/>
                <a:cs typeface="+mn-cs"/>
              </a:defRPr>
            </a:lvl2pPr>
            <a:lvl3pPr marL="176400" indent="-176400" algn="l" defTabSz="914400" rtl="0" eaLnBrk="1" latinLnBrk="0" hangingPunct="1">
              <a:spcBef>
                <a:spcPts val="0"/>
              </a:spcBef>
              <a:spcAft>
                <a:spcPts val="1000"/>
              </a:spcAft>
              <a:buClrTx/>
              <a:buSzPct val="100000"/>
              <a:buFont typeface="Arial" panose="020B0604020202020204" pitchFamily="34" charset="0"/>
              <a:buChar char="•"/>
              <a:defRPr lang="en-US" sz="1200" kern="1200" dirty="0" smtClean="0">
                <a:solidFill>
                  <a:schemeClr val="tx1"/>
                </a:solidFill>
                <a:latin typeface="+mn-lt"/>
                <a:ea typeface="+mn-ea"/>
                <a:cs typeface="+mn-cs"/>
              </a:defRPr>
            </a:lvl3pPr>
            <a:lvl4pPr marL="356400" indent="-176400" algn="l" defTabSz="914400" rtl="0" eaLnBrk="1" latinLnBrk="0" hangingPunct="1">
              <a:spcBef>
                <a:spcPts val="0"/>
              </a:spcBef>
              <a:spcAft>
                <a:spcPts val="1000"/>
              </a:spcAft>
              <a:buClrTx/>
              <a:buSzPct val="100000"/>
              <a:buFont typeface="Verdana" panose="020B0604030504040204" pitchFamily="34" charset="0"/>
              <a:buChar char="−"/>
              <a:defRPr lang="en-US" sz="1200" kern="1200" baseline="0" dirty="0" smtClean="0">
                <a:solidFill>
                  <a:schemeClr val="tx1"/>
                </a:solidFill>
                <a:latin typeface="+mn-lt"/>
                <a:ea typeface="+mn-ea"/>
                <a:cs typeface="+mn-cs"/>
              </a:defRPr>
            </a:lvl4pPr>
            <a:lvl5pPr marL="532800" indent="-176400" algn="l" defTabSz="798513" rtl="0" eaLnBrk="1" latinLnBrk="0" hangingPunct="1">
              <a:spcBef>
                <a:spcPts val="0"/>
              </a:spcBef>
              <a:spcAft>
                <a:spcPts val="1000"/>
              </a:spcAft>
              <a:buClrTx/>
              <a:buSzPct val="100000"/>
              <a:buFont typeface="Verdana" panose="020B0604030504040204" pitchFamily="34" charset="0"/>
              <a:buChar char="−"/>
              <a:tabLst/>
              <a:defRPr lang="en-US" sz="1200" kern="1200" baseline="0" dirty="0" smtClean="0">
                <a:solidFill>
                  <a:schemeClr val="tx1"/>
                </a:solidFill>
                <a:latin typeface="+mn-lt"/>
                <a:ea typeface="+mn-ea"/>
                <a:cs typeface="+mn-cs"/>
              </a:defRPr>
            </a:lvl5pPr>
            <a:lvl6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532800" indent="-17640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1000"/>
              </a:spcAft>
              <a:buClrTx/>
              <a:buSzPct val="100000"/>
              <a:buFont typeface="Arial" panose="020B0604020202020204" pitchFamily="34" charset="0"/>
              <a:buNone/>
              <a:tabLst/>
              <a:defRPr/>
            </a:pPr>
            <a:r>
              <a:rPr kumimoji="0" lang="en-AU" sz="1200" b="0" i="0" u="none" strike="noStrike" kern="1200" cap="none" spc="0" normalizeH="0" baseline="0" noProof="0" dirty="0">
                <a:ln>
                  <a:noFill/>
                </a:ln>
                <a:solidFill>
                  <a:srgbClr val="575757"/>
                </a:solidFill>
                <a:effectLst/>
                <a:uLnTx/>
                <a:uFillTx/>
                <a:latin typeface="Verdana"/>
                <a:ea typeface="+mn-ea"/>
                <a:cs typeface="+mn-cs"/>
              </a:rPr>
              <a:t>Findings …</a:t>
            </a:r>
            <a:r>
              <a:rPr kumimoji="0" lang="en-AU" sz="1200" b="0" i="0" u="none" strike="noStrike" kern="1200" cap="none" spc="0" normalizeH="0" baseline="0" noProof="0" dirty="0" err="1">
                <a:ln>
                  <a:noFill/>
                </a:ln>
                <a:solidFill>
                  <a:srgbClr val="575757"/>
                </a:solidFill>
                <a:effectLst/>
                <a:uLnTx/>
                <a:uFillTx/>
                <a:latin typeface="Verdana"/>
                <a:ea typeface="+mn-ea"/>
                <a:cs typeface="+mn-cs"/>
              </a:rPr>
              <a:t>xxxx</a:t>
            </a:r>
            <a:r>
              <a:rPr kumimoji="0" lang="en-AU" sz="1200" b="0" i="0" u="none" strike="noStrike" kern="1200" cap="none" spc="0" normalizeH="0" baseline="0" noProof="0" dirty="0">
                <a:ln>
                  <a:noFill/>
                </a:ln>
                <a:solidFill>
                  <a:srgbClr val="575757"/>
                </a:solidFill>
                <a:effectLst/>
                <a:uLnTx/>
                <a:uFillTx/>
                <a:latin typeface="Verdana"/>
                <a:ea typeface="+mn-ea"/>
                <a:cs typeface="+mn-cs"/>
              </a:rPr>
              <a:t> </a:t>
            </a:r>
            <a:endParaRPr kumimoji="0" lang="en-AU" sz="1100" b="0" i="0" u="none" strike="noStrike" kern="1200" cap="none" spc="0" normalizeH="0" baseline="0" noProof="0" dirty="0">
              <a:ln>
                <a:noFill/>
              </a:ln>
              <a:solidFill>
                <a:srgbClr val="575757"/>
              </a:solidFill>
              <a:effectLst/>
              <a:uLnTx/>
              <a:uFillTx/>
              <a:latin typeface="Verdana"/>
              <a:ea typeface="+mn-ea"/>
              <a:cs typeface="+mn-cs"/>
            </a:endParaRPr>
          </a:p>
        </p:txBody>
      </p:sp>
      <p:sp>
        <p:nvSpPr>
          <p:cNvPr id="16" name="TextBox 15"/>
          <p:cNvSpPr txBox="1"/>
          <p:nvPr/>
        </p:nvSpPr>
        <p:spPr>
          <a:xfrm rot="19429160">
            <a:off x="1973215" y="2760697"/>
            <a:ext cx="4672078" cy="369332"/>
          </a:xfrm>
          <a:prstGeom prst="rect">
            <a:avLst/>
          </a:prstGeom>
          <a:noFill/>
        </p:spPr>
        <p:txBody>
          <a:bodyPr wrap="square" lIns="0" tIns="0" rIns="0" bIns="0" rtlCol="0">
            <a:spAutoFit/>
          </a:bodyPr>
          <a:lstStyle/>
          <a:p>
            <a:pPr lvl="0" defTabSz="1219170">
              <a:spcBef>
                <a:spcPts val="600"/>
              </a:spcBef>
              <a:buSzPct val="100000"/>
            </a:pPr>
            <a:r>
              <a:rPr kumimoji="0" lang="en-AU" sz="2400" b="0" i="0" u="none" strike="noStrike" kern="1200" cap="none" spc="0" normalizeH="0" baseline="0" noProof="0" dirty="0">
                <a:ln>
                  <a:noFill/>
                </a:ln>
                <a:solidFill>
                  <a:srgbClr val="FF0000"/>
                </a:solidFill>
                <a:effectLst/>
                <a:uLnTx/>
                <a:uFillTx/>
                <a:latin typeface="Verdana"/>
                <a:ea typeface="+mn-ea"/>
                <a:cs typeface="+mn-cs"/>
              </a:rPr>
              <a:t>UPDATE BASED ON APPENDIX</a:t>
            </a:r>
          </a:p>
        </p:txBody>
      </p:sp>
      <p:sp>
        <p:nvSpPr>
          <p:cNvPr id="15" name="TextBox 14"/>
          <p:cNvSpPr txBox="1"/>
          <p:nvPr/>
        </p:nvSpPr>
        <p:spPr>
          <a:xfrm rot="19429160">
            <a:off x="6515329" y="3032727"/>
            <a:ext cx="4697553" cy="369332"/>
          </a:xfrm>
          <a:prstGeom prst="rect">
            <a:avLst/>
          </a:prstGeom>
          <a:noFill/>
        </p:spPr>
        <p:txBody>
          <a:bodyPr wrap="square" lIns="0" tIns="0" rIns="0" bIns="0" rtlCol="0">
            <a:spAutoFit/>
          </a:bodyPr>
          <a:lstStyle/>
          <a:p>
            <a:pPr lvl="0" defTabSz="1219170">
              <a:spcBef>
                <a:spcPts val="600"/>
              </a:spcBef>
              <a:buSzPct val="100000"/>
            </a:pPr>
            <a:r>
              <a:rPr kumimoji="0" lang="en-AU" sz="2400" b="0" i="0" u="none" strike="noStrike" kern="1200" cap="none" spc="0" normalizeH="0" baseline="0" noProof="0" dirty="0">
                <a:ln>
                  <a:noFill/>
                </a:ln>
                <a:solidFill>
                  <a:srgbClr val="FF0000"/>
                </a:solidFill>
                <a:effectLst/>
                <a:uLnTx/>
                <a:uFillTx/>
                <a:latin typeface="Verdana"/>
                <a:ea typeface="+mn-ea"/>
                <a:cs typeface="+mn-cs"/>
              </a:rPr>
              <a:t>UPDATE BASED ON APPENDIX </a:t>
            </a:r>
            <a:r>
              <a:rPr lang="en-US" sz="2400" noProof="0" dirty="0">
                <a:solidFill>
                  <a:schemeClr val="accent1">
                    <a:lumMod val="75000"/>
                  </a:schemeClr>
                </a:solidFill>
              </a:rPr>
              <a:t> </a:t>
            </a:r>
            <a:endParaRPr kumimoji="0" lang="en-AU" sz="2400" b="0" i="0" u="none" strike="noStrike" kern="1200" cap="none" spc="0" normalizeH="0" baseline="0" noProof="0" dirty="0">
              <a:ln>
                <a:noFill/>
              </a:ln>
              <a:solidFill>
                <a:srgbClr val="FF0000"/>
              </a:solidFill>
              <a:effectLst/>
              <a:uLnTx/>
              <a:uFillTx/>
              <a:latin typeface="Verdana"/>
              <a:ea typeface="+mn-ea"/>
              <a:cs typeface="+mn-cs"/>
            </a:endParaRPr>
          </a:p>
        </p:txBody>
      </p:sp>
    </p:spTree>
    <p:extLst>
      <p:ext uri="{BB962C8B-B14F-4D97-AF65-F5344CB8AC3E}">
        <p14:creationId xmlns:p14="http://schemas.microsoft.com/office/powerpoint/2010/main" val="16607180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1"/>
            </p:custDataLst>
            <p:extLst>
              <p:ext uri="{D42A27DB-BD31-4B8C-83A1-F6EECF244321}">
                <p14:modId xmlns:p14="http://schemas.microsoft.com/office/powerpoint/2010/main" val="401151962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22" imgW="624" imgH="623" progId="TCLayout.ActiveDocument.1">
                  <p:embed/>
                </p:oleObj>
              </mc:Choice>
              <mc:Fallback>
                <p:oleObj name="think-cell Slide" r:id="rId22" imgW="624" imgH="623" progId="TCLayout.ActiveDocument.1">
                  <p:embed/>
                  <p:pic>
                    <p:nvPicPr>
                      <p:cNvPr id="0" name=""/>
                      <p:cNvPicPr/>
                      <p:nvPr/>
                    </p:nvPicPr>
                    <p:blipFill>
                      <a:blip r:embed="rId23"/>
                      <a:stretch>
                        <a:fillRect/>
                      </a:stretch>
                    </p:blipFill>
                    <p:spPr>
                      <a:xfrm>
                        <a:off x="1588" y="1588"/>
                        <a:ext cx="1588" cy="1588"/>
                      </a:xfrm>
                      <a:prstGeom prst="rect">
                        <a:avLst/>
                      </a:prstGeom>
                    </p:spPr>
                  </p:pic>
                </p:oleObj>
              </mc:Fallback>
            </mc:AlternateContent>
          </a:graphicData>
        </a:graphic>
      </p:graphicFrame>
      <p:sp>
        <p:nvSpPr>
          <p:cNvPr id="2" name="Text Placeholder 1"/>
          <p:cNvSpPr>
            <a:spLocks noGrp="1"/>
          </p:cNvSpPr>
          <p:nvPr>
            <p:ph type="body" sz="quarter" idx="13"/>
          </p:nvPr>
        </p:nvSpPr>
        <p:spPr/>
        <p:txBody>
          <a:bodyPr/>
          <a:lstStyle/>
          <a:p>
            <a:r>
              <a:rPr lang="en-AU" sz="1600" dirty="0"/>
              <a:t>This project plan outlines the next steps for implementing the most suitable solution.</a:t>
            </a:r>
          </a:p>
          <a:p>
            <a:endParaRPr lang="en-AU" sz="1600" dirty="0"/>
          </a:p>
        </p:txBody>
      </p:sp>
      <p:sp>
        <p:nvSpPr>
          <p:cNvPr id="10" name="Rectangle 9"/>
          <p:cNvSpPr/>
          <p:nvPr>
            <p:custDataLst>
              <p:tags r:id="rId2"/>
            </p:custDataLst>
          </p:nvPr>
        </p:nvSpPr>
        <p:spPr>
          <a:xfrm>
            <a:off x="466721" y="2633344"/>
            <a:ext cx="10824316" cy="874050"/>
          </a:xfrm>
          <a:prstGeom prst="rect">
            <a:avLst/>
          </a:prstGeom>
          <a:solidFill>
            <a:schemeClr val="bg1">
              <a:lumMod val="95000"/>
            </a:schemeClr>
          </a:solidFill>
          <a:ln w="9525">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AU" sz="1500"/>
          </a:p>
        </p:txBody>
      </p:sp>
      <p:sp>
        <p:nvSpPr>
          <p:cNvPr id="11" name="Rectangle 10"/>
          <p:cNvSpPr/>
          <p:nvPr>
            <p:custDataLst>
              <p:tags r:id="rId3"/>
            </p:custDataLst>
          </p:nvPr>
        </p:nvSpPr>
        <p:spPr>
          <a:xfrm>
            <a:off x="430490" y="3547481"/>
            <a:ext cx="10860547" cy="524831"/>
          </a:xfrm>
          <a:prstGeom prst="rect">
            <a:avLst/>
          </a:prstGeom>
          <a:solidFill>
            <a:schemeClr val="bg1">
              <a:lumMod val="95000"/>
            </a:schemeClr>
          </a:solidFill>
          <a:ln w="9525">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AU" sz="1500"/>
          </a:p>
        </p:txBody>
      </p:sp>
      <p:graphicFrame>
        <p:nvGraphicFramePr>
          <p:cNvPr id="12" name="Table 11"/>
          <p:cNvGraphicFramePr>
            <a:graphicFrameLocks noGrp="1"/>
          </p:cNvGraphicFramePr>
          <p:nvPr>
            <p:custDataLst>
              <p:tags r:id="rId4"/>
            </p:custDataLst>
            <p:extLst>
              <p:ext uri="{D42A27DB-BD31-4B8C-83A1-F6EECF244321}">
                <p14:modId xmlns:p14="http://schemas.microsoft.com/office/powerpoint/2010/main" val="1158098066"/>
              </p:ext>
            </p:extLst>
          </p:nvPr>
        </p:nvGraphicFramePr>
        <p:xfrm>
          <a:off x="1614457" y="2345337"/>
          <a:ext cx="9676580" cy="253318"/>
        </p:xfrm>
        <a:graphic>
          <a:graphicData uri="http://schemas.openxmlformats.org/drawingml/2006/table">
            <a:tbl>
              <a:tblPr firstRow="1" bandRow="1">
                <a:tableStyleId>{5C22544A-7EE6-4342-B048-85BDC9FD1C3A}</a:tableStyleId>
              </a:tblPr>
              <a:tblGrid>
                <a:gridCol w="967658">
                  <a:extLst>
                    <a:ext uri="{9D8B030D-6E8A-4147-A177-3AD203B41FA5}">
                      <a16:colId xmlns:a16="http://schemas.microsoft.com/office/drawing/2014/main" val="20000"/>
                    </a:ext>
                  </a:extLst>
                </a:gridCol>
                <a:gridCol w="967658">
                  <a:extLst>
                    <a:ext uri="{9D8B030D-6E8A-4147-A177-3AD203B41FA5}">
                      <a16:colId xmlns:a16="http://schemas.microsoft.com/office/drawing/2014/main" val="20001"/>
                    </a:ext>
                  </a:extLst>
                </a:gridCol>
                <a:gridCol w="967658">
                  <a:extLst>
                    <a:ext uri="{9D8B030D-6E8A-4147-A177-3AD203B41FA5}">
                      <a16:colId xmlns:a16="http://schemas.microsoft.com/office/drawing/2014/main" val="20002"/>
                    </a:ext>
                  </a:extLst>
                </a:gridCol>
                <a:gridCol w="967658">
                  <a:extLst>
                    <a:ext uri="{9D8B030D-6E8A-4147-A177-3AD203B41FA5}">
                      <a16:colId xmlns:a16="http://schemas.microsoft.com/office/drawing/2014/main" val="20003"/>
                    </a:ext>
                  </a:extLst>
                </a:gridCol>
                <a:gridCol w="967658">
                  <a:extLst>
                    <a:ext uri="{9D8B030D-6E8A-4147-A177-3AD203B41FA5}">
                      <a16:colId xmlns:a16="http://schemas.microsoft.com/office/drawing/2014/main" val="20004"/>
                    </a:ext>
                  </a:extLst>
                </a:gridCol>
                <a:gridCol w="967658">
                  <a:extLst>
                    <a:ext uri="{9D8B030D-6E8A-4147-A177-3AD203B41FA5}">
                      <a16:colId xmlns:a16="http://schemas.microsoft.com/office/drawing/2014/main" val="20005"/>
                    </a:ext>
                  </a:extLst>
                </a:gridCol>
                <a:gridCol w="967658">
                  <a:extLst>
                    <a:ext uri="{9D8B030D-6E8A-4147-A177-3AD203B41FA5}">
                      <a16:colId xmlns:a16="http://schemas.microsoft.com/office/drawing/2014/main" val="20006"/>
                    </a:ext>
                  </a:extLst>
                </a:gridCol>
                <a:gridCol w="967658">
                  <a:extLst>
                    <a:ext uri="{9D8B030D-6E8A-4147-A177-3AD203B41FA5}">
                      <a16:colId xmlns:a16="http://schemas.microsoft.com/office/drawing/2014/main" val="20007"/>
                    </a:ext>
                  </a:extLst>
                </a:gridCol>
                <a:gridCol w="967658">
                  <a:extLst>
                    <a:ext uri="{9D8B030D-6E8A-4147-A177-3AD203B41FA5}">
                      <a16:colId xmlns:a16="http://schemas.microsoft.com/office/drawing/2014/main" val="20008"/>
                    </a:ext>
                  </a:extLst>
                </a:gridCol>
                <a:gridCol w="967658">
                  <a:extLst>
                    <a:ext uri="{9D8B030D-6E8A-4147-A177-3AD203B41FA5}">
                      <a16:colId xmlns:a16="http://schemas.microsoft.com/office/drawing/2014/main" val="20009"/>
                    </a:ext>
                  </a:extLst>
                </a:gridCol>
              </a:tblGrid>
              <a:tr h="253318">
                <a:tc>
                  <a:txBody>
                    <a:bodyPr/>
                    <a:lstStyle/>
                    <a:p>
                      <a:pPr algn="ctr"/>
                      <a:r>
                        <a:rPr lang="en-AU" sz="700" b="0" dirty="0">
                          <a:solidFill>
                            <a:schemeClr val="tx1">
                              <a:lumMod val="75000"/>
                              <a:lumOff val="25000"/>
                            </a:schemeClr>
                          </a:solidFill>
                        </a:rPr>
                        <a:t>Week </a:t>
                      </a:r>
                    </a:p>
                    <a:p>
                      <a:pPr algn="ctr"/>
                      <a:r>
                        <a:rPr lang="en-AU" sz="700" b="0" dirty="0">
                          <a:solidFill>
                            <a:schemeClr val="tx1">
                              <a:lumMod val="75000"/>
                              <a:lumOff val="25000"/>
                            </a:schemeClr>
                          </a:solidFill>
                        </a:rPr>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AU" sz="700" b="0" dirty="0">
                          <a:solidFill>
                            <a:schemeClr val="tx1">
                              <a:lumMod val="75000"/>
                              <a:lumOff val="25000"/>
                            </a:schemeClr>
                          </a:solidFill>
                        </a:rPr>
                        <a:t>Week </a:t>
                      </a:r>
                    </a:p>
                    <a:p>
                      <a:pPr algn="ctr"/>
                      <a:r>
                        <a:rPr lang="en-AU" sz="700" b="0" dirty="0">
                          <a:solidFill>
                            <a:schemeClr val="tx1">
                              <a:lumMod val="75000"/>
                              <a:lumOff val="25000"/>
                            </a:schemeClr>
                          </a:solidFill>
                        </a:rPr>
                        <a:t>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AU" sz="700" b="0" dirty="0">
                          <a:solidFill>
                            <a:schemeClr val="tx1">
                              <a:lumMod val="75000"/>
                              <a:lumOff val="25000"/>
                            </a:schemeClr>
                          </a:solidFill>
                        </a:rPr>
                        <a:t>Week</a:t>
                      </a:r>
                    </a:p>
                    <a:p>
                      <a:pPr algn="ctr"/>
                      <a:r>
                        <a:rPr lang="en-AU" sz="700" b="0" dirty="0">
                          <a:solidFill>
                            <a:schemeClr val="tx1">
                              <a:lumMod val="75000"/>
                              <a:lumOff val="25000"/>
                            </a:schemeClr>
                          </a:solidFill>
                        </a:rPr>
                        <a:t>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AU" sz="700" b="0" dirty="0">
                          <a:solidFill>
                            <a:schemeClr val="tx1">
                              <a:lumMod val="75000"/>
                              <a:lumOff val="25000"/>
                            </a:schemeClr>
                          </a:solidFill>
                        </a:rPr>
                        <a:t>Week</a:t>
                      </a:r>
                    </a:p>
                    <a:p>
                      <a:pPr algn="ctr"/>
                      <a:r>
                        <a:rPr lang="en-AU" sz="700" b="0" dirty="0">
                          <a:solidFill>
                            <a:schemeClr val="tx1">
                              <a:lumMod val="75000"/>
                              <a:lumOff val="25000"/>
                            </a:schemeClr>
                          </a:solidFill>
                        </a:rPr>
                        <a:t>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AU" sz="700" b="0" dirty="0">
                          <a:solidFill>
                            <a:schemeClr val="tx1">
                              <a:lumMod val="75000"/>
                              <a:lumOff val="25000"/>
                            </a:schemeClr>
                          </a:solidFill>
                        </a:rPr>
                        <a:t>Week </a:t>
                      </a:r>
                    </a:p>
                    <a:p>
                      <a:pPr algn="ctr"/>
                      <a:r>
                        <a:rPr lang="en-AU" sz="700" b="0" dirty="0">
                          <a:solidFill>
                            <a:schemeClr val="tx1">
                              <a:lumMod val="75000"/>
                              <a:lumOff val="25000"/>
                            </a:schemeClr>
                          </a:solidFill>
                        </a:rPr>
                        <a:t>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AU" sz="700" b="0" dirty="0">
                          <a:solidFill>
                            <a:schemeClr val="tx1">
                              <a:lumMod val="75000"/>
                              <a:lumOff val="25000"/>
                            </a:schemeClr>
                          </a:solidFill>
                        </a:rPr>
                        <a:t>Week </a:t>
                      </a:r>
                    </a:p>
                    <a:p>
                      <a:pPr algn="ctr"/>
                      <a:r>
                        <a:rPr lang="en-AU" sz="700" b="0" dirty="0">
                          <a:solidFill>
                            <a:schemeClr val="tx1">
                              <a:lumMod val="75000"/>
                              <a:lumOff val="25000"/>
                            </a:schemeClr>
                          </a:solidFill>
                        </a:rPr>
                        <a:t>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AU" sz="700" b="0" dirty="0">
                          <a:solidFill>
                            <a:schemeClr val="tx1">
                              <a:lumMod val="75000"/>
                              <a:lumOff val="25000"/>
                            </a:schemeClr>
                          </a:solidFill>
                        </a:rPr>
                        <a:t>Week </a:t>
                      </a:r>
                    </a:p>
                    <a:p>
                      <a:pPr algn="ctr"/>
                      <a:r>
                        <a:rPr lang="en-AU" sz="700" b="0" dirty="0">
                          <a:solidFill>
                            <a:schemeClr val="tx1">
                              <a:lumMod val="75000"/>
                              <a:lumOff val="25000"/>
                            </a:schemeClr>
                          </a:solidFill>
                        </a:rPr>
                        <a:t>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AU" sz="700" b="0" dirty="0">
                          <a:solidFill>
                            <a:schemeClr val="tx1">
                              <a:lumMod val="75000"/>
                              <a:lumOff val="25000"/>
                            </a:schemeClr>
                          </a:solidFill>
                        </a:rPr>
                        <a:t>Week</a:t>
                      </a:r>
                    </a:p>
                    <a:p>
                      <a:pPr algn="ctr"/>
                      <a:r>
                        <a:rPr lang="en-AU" sz="700" b="0" dirty="0">
                          <a:solidFill>
                            <a:schemeClr val="tx1">
                              <a:lumMod val="75000"/>
                              <a:lumOff val="25000"/>
                            </a:schemeClr>
                          </a:solidFill>
                        </a:rPr>
                        <a:t>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AU" sz="700" b="0" dirty="0">
                          <a:solidFill>
                            <a:schemeClr val="tx1">
                              <a:lumMod val="75000"/>
                              <a:lumOff val="25000"/>
                            </a:schemeClr>
                          </a:solidFill>
                        </a:rPr>
                        <a:t>Week </a:t>
                      </a:r>
                    </a:p>
                    <a:p>
                      <a:pPr algn="ctr"/>
                      <a:r>
                        <a:rPr lang="en-AU" sz="700" b="0" dirty="0">
                          <a:solidFill>
                            <a:schemeClr val="tx1">
                              <a:lumMod val="75000"/>
                              <a:lumOff val="25000"/>
                            </a:schemeClr>
                          </a:solidFill>
                        </a:rPr>
                        <a:t>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AU" sz="700" b="0" dirty="0">
                          <a:solidFill>
                            <a:schemeClr val="tx1">
                              <a:lumMod val="75000"/>
                              <a:lumOff val="25000"/>
                            </a:schemeClr>
                          </a:solidFill>
                        </a:rPr>
                        <a:t>Week</a:t>
                      </a:r>
                    </a:p>
                    <a:p>
                      <a:pPr algn="ctr"/>
                      <a:r>
                        <a:rPr lang="en-AU" sz="700" b="0" dirty="0">
                          <a:solidFill>
                            <a:schemeClr val="tx1">
                              <a:lumMod val="75000"/>
                              <a:lumOff val="25000"/>
                            </a:schemeClr>
                          </a:solidFill>
                        </a:rPr>
                        <a:t>10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13" name="Rectangle 12"/>
          <p:cNvSpPr/>
          <p:nvPr/>
        </p:nvSpPr>
        <p:spPr>
          <a:xfrm>
            <a:off x="476609" y="2685781"/>
            <a:ext cx="1120347" cy="216000"/>
          </a:xfrm>
          <a:prstGeom prst="rect">
            <a:avLst/>
          </a:prstGeom>
          <a:solidFill>
            <a:srgbClr val="49A6D1"/>
          </a:solidFill>
          <a:ln w="6350">
            <a:noFill/>
          </a:ln>
        </p:spPr>
        <p:style>
          <a:lnRef idx="2">
            <a:schemeClr val="accent1">
              <a:shade val="50000"/>
            </a:schemeClr>
          </a:lnRef>
          <a:fillRef idx="1">
            <a:schemeClr val="accent1"/>
          </a:fillRef>
          <a:effectRef idx="0">
            <a:schemeClr val="accent1"/>
          </a:effectRef>
          <a:fontRef idx="minor">
            <a:schemeClr val="lt1"/>
          </a:fontRef>
        </p:style>
        <p:txBody>
          <a:bodyPr vert="horz" lIns="15000" tIns="15000" rIns="15000" bIns="15000" rtlCol="0" anchor="ctr"/>
          <a:lstStyle/>
          <a:p>
            <a:pPr>
              <a:lnSpc>
                <a:spcPts val="667"/>
              </a:lnSpc>
            </a:pPr>
            <a:r>
              <a:rPr lang="en-AU" sz="667" b="1" dirty="0">
                <a:solidFill>
                  <a:schemeClr val="bg1"/>
                </a:solidFill>
              </a:rPr>
              <a:t>Activity 1</a:t>
            </a:r>
          </a:p>
        </p:txBody>
      </p:sp>
      <p:sp>
        <p:nvSpPr>
          <p:cNvPr id="14" name="Rectangle 13"/>
          <p:cNvSpPr/>
          <p:nvPr/>
        </p:nvSpPr>
        <p:spPr>
          <a:xfrm>
            <a:off x="476609" y="2938364"/>
            <a:ext cx="1120347" cy="216000"/>
          </a:xfrm>
          <a:prstGeom prst="rect">
            <a:avLst/>
          </a:prstGeom>
          <a:solidFill>
            <a:srgbClr val="1C4E74"/>
          </a:solidFill>
          <a:ln w="6350">
            <a:noFill/>
          </a:ln>
        </p:spPr>
        <p:style>
          <a:lnRef idx="2">
            <a:schemeClr val="accent1">
              <a:shade val="50000"/>
            </a:schemeClr>
          </a:lnRef>
          <a:fillRef idx="1">
            <a:schemeClr val="accent1"/>
          </a:fillRef>
          <a:effectRef idx="0">
            <a:schemeClr val="accent1"/>
          </a:effectRef>
          <a:fontRef idx="minor">
            <a:schemeClr val="lt1"/>
          </a:fontRef>
        </p:style>
        <p:txBody>
          <a:bodyPr vert="horz" lIns="15000" tIns="15000" rIns="15000" bIns="15000" rtlCol="0" anchor="ctr"/>
          <a:lstStyle/>
          <a:p>
            <a:pPr>
              <a:lnSpc>
                <a:spcPts val="667"/>
              </a:lnSpc>
            </a:pPr>
            <a:r>
              <a:rPr lang="en-AU" sz="667" b="1" dirty="0">
                <a:solidFill>
                  <a:schemeClr val="bg1"/>
                </a:solidFill>
              </a:rPr>
              <a:t>Activity 2</a:t>
            </a:r>
          </a:p>
        </p:txBody>
      </p:sp>
      <p:sp>
        <p:nvSpPr>
          <p:cNvPr id="15" name="Rectangle 14"/>
          <p:cNvSpPr/>
          <p:nvPr/>
        </p:nvSpPr>
        <p:spPr>
          <a:xfrm>
            <a:off x="476824" y="3585272"/>
            <a:ext cx="1120347" cy="215961"/>
          </a:xfrm>
          <a:prstGeom prst="rect">
            <a:avLst/>
          </a:prstGeom>
          <a:solidFill>
            <a:srgbClr val="53565A"/>
          </a:solidFill>
          <a:ln w="6350">
            <a:noFill/>
          </a:ln>
        </p:spPr>
        <p:style>
          <a:lnRef idx="2">
            <a:schemeClr val="accent1">
              <a:shade val="50000"/>
            </a:schemeClr>
          </a:lnRef>
          <a:fillRef idx="1">
            <a:schemeClr val="accent1"/>
          </a:fillRef>
          <a:effectRef idx="0">
            <a:schemeClr val="accent1"/>
          </a:effectRef>
          <a:fontRef idx="minor">
            <a:schemeClr val="lt1"/>
          </a:fontRef>
        </p:style>
        <p:txBody>
          <a:bodyPr vert="horz" lIns="15000" tIns="15000" rIns="15000" bIns="15000" rtlCol="0" anchor="ctr"/>
          <a:lstStyle/>
          <a:p>
            <a:pPr>
              <a:lnSpc>
                <a:spcPts val="583"/>
              </a:lnSpc>
            </a:pPr>
            <a:r>
              <a:rPr lang="en-AU" sz="667" b="1" dirty="0">
                <a:solidFill>
                  <a:schemeClr val="bg1"/>
                </a:solidFill>
              </a:rPr>
              <a:t>Weekly Leads Meeting</a:t>
            </a:r>
          </a:p>
        </p:txBody>
      </p:sp>
      <p:sp>
        <p:nvSpPr>
          <p:cNvPr id="16" name="Rectangle 15"/>
          <p:cNvSpPr/>
          <p:nvPr/>
        </p:nvSpPr>
        <p:spPr>
          <a:xfrm>
            <a:off x="476609" y="3190947"/>
            <a:ext cx="1120347" cy="216000"/>
          </a:xfrm>
          <a:prstGeom prst="rect">
            <a:avLst/>
          </a:prstGeom>
          <a:solidFill>
            <a:schemeClr val="accent2"/>
          </a:solidFill>
          <a:ln w="6350">
            <a:noFill/>
          </a:ln>
        </p:spPr>
        <p:style>
          <a:lnRef idx="2">
            <a:schemeClr val="accent1">
              <a:shade val="50000"/>
            </a:schemeClr>
          </a:lnRef>
          <a:fillRef idx="1">
            <a:schemeClr val="accent1"/>
          </a:fillRef>
          <a:effectRef idx="0">
            <a:schemeClr val="accent1"/>
          </a:effectRef>
          <a:fontRef idx="minor">
            <a:schemeClr val="lt1"/>
          </a:fontRef>
        </p:style>
        <p:txBody>
          <a:bodyPr vert="horz" lIns="15000" tIns="15000" rIns="15000" bIns="15000" rtlCol="0" anchor="ctr"/>
          <a:lstStyle/>
          <a:p>
            <a:pPr>
              <a:lnSpc>
                <a:spcPts val="667"/>
              </a:lnSpc>
            </a:pPr>
            <a:r>
              <a:rPr lang="en-AU" sz="667" b="1" dirty="0">
                <a:solidFill>
                  <a:schemeClr val="bg1"/>
                </a:solidFill>
              </a:rPr>
              <a:t>Activity 3</a:t>
            </a:r>
          </a:p>
        </p:txBody>
      </p:sp>
      <p:sp>
        <p:nvSpPr>
          <p:cNvPr id="18" name="Diamond 17"/>
          <p:cNvSpPr/>
          <p:nvPr>
            <p:custDataLst>
              <p:tags r:id="rId5"/>
            </p:custDataLst>
          </p:nvPr>
        </p:nvSpPr>
        <p:spPr>
          <a:xfrm>
            <a:off x="2517439" y="4508871"/>
            <a:ext cx="109477" cy="113099"/>
          </a:xfrm>
          <a:prstGeom prst="diamond">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91087" tIns="45543" rIns="91087" bIns="45543" rtlCol="0" anchor="ctr"/>
          <a:lstStyle/>
          <a:p>
            <a:pPr algn="ctr"/>
            <a:endParaRPr lang="en-AU" sz="1500" dirty="0"/>
          </a:p>
        </p:txBody>
      </p:sp>
      <p:sp>
        <p:nvSpPr>
          <p:cNvPr id="19" name="TextBox 18"/>
          <p:cNvSpPr txBox="1"/>
          <p:nvPr>
            <p:custDataLst>
              <p:tags r:id="rId6"/>
            </p:custDataLst>
          </p:nvPr>
        </p:nvSpPr>
        <p:spPr>
          <a:xfrm>
            <a:off x="2637189" y="4481023"/>
            <a:ext cx="841810" cy="168792"/>
          </a:xfrm>
          <a:prstGeom prst="rect">
            <a:avLst/>
          </a:prstGeom>
          <a:noFill/>
          <a:ln w="6350">
            <a:noFill/>
          </a:ln>
        </p:spPr>
        <p:txBody>
          <a:bodyPr wrap="square" lIns="15000" tIns="15000" rIns="15000" bIns="15000" rtlCol="0" anchor="ctr">
            <a:spAutoFit/>
          </a:bodyPr>
          <a:lstStyle/>
          <a:p>
            <a:r>
              <a:rPr lang="en-AU" sz="900" dirty="0"/>
              <a:t>Milestone</a:t>
            </a:r>
          </a:p>
        </p:txBody>
      </p:sp>
      <p:sp>
        <p:nvSpPr>
          <p:cNvPr id="20" name="Diamond 19"/>
          <p:cNvSpPr/>
          <p:nvPr>
            <p:custDataLst>
              <p:tags r:id="rId7"/>
            </p:custDataLst>
          </p:nvPr>
        </p:nvSpPr>
        <p:spPr>
          <a:xfrm>
            <a:off x="3273050" y="4511123"/>
            <a:ext cx="112894" cy="110847"/>
          </a:xfrm>
          <a:prstGeom prst="diamond">
            <a:avLst/>
          </a:prstGeom>
          <a:solidFill>
            <a:srgbClr val="1C4E74"/>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91087" tIns="45543" rIns="91087" bIns="45543" rtlCol="0" anchor="ctr"/>
          <a:lstStyle/>
          <a:p>
            <a:pPr algn="ctr"/>
            <a:endParaRPr lang="en-AU" sz="1500" dirty="0"/>
          </a:p>
        </p:txBody>
      </p:sp>
      <p:sp>
        <p:nvSpPr>
          <p:cNvPr id="21" name="TextBox 20"/>
          <p:cNvSpPr txBox="1"/>
          <p:nvPr>
            <p:custDataLst>
              <p:tags r:id="rId8"/>
            </p:custDataLst>
          </p:nvPr>
        </p:nvSpPr>
        <p:spPr>
          <a:xfrm>
            <a:off x="3398588" y="4420401"/>
            <a:ext cx="1097609" cy="307292"/>
          </a:xfrm>
          <a:prstGeom prst="rect">
            <a:avLst/>
          </a:prstGeom>
          <a:noFill/>
          <a:ln w="6350">
            <a:noFill/>
          </a:ln>
        </p:spPr>
        <p:txBody>
          <a:bodyPr wrap="square" lIns="15000" tIns="15000" rIns="15000" bIns="15000" rtlCol="0" anchor="ctr">
            <a:spAutoFit/>
          </a:bodyPr>
          <a:lstStyle/>
          <a:p>
            <a:r>
              <a:rPr lang="en-AU" sz="900" dirty="0"/>
              <a:t>Project status</a:t>
            </a:r>
          </a:p>
          <a:p>
            <a:r>
              <a:rPr lang="en-AU" sz="900" dirty="0"/>
              <a:t>meeting</a:t>
            </a:r>
          </a:p>
        </p:txBody>
      </p:sp>
      <p:cxnSp>
        <p:nvCxnSpPr>
          <p:cNvPr id="35" name="Straight Connector 34"/>
          <p:cNvCxnSpPr/>
          <p:nvPr>
            <p:custDataLst>
              <p:tags r:id="rId9"/>
            </p:custDataLst>
          </p:nvPr>
        </p:nvCxnSpPr>
        <p:spPr>
          <a:xfrm flipH="1">
            <a:off x="2578591" y="2593032"/>
            <a:ext cx="1" cy="1584000"/>
          </a:xfrm>
          <a:prstGeom prst="line">
            <a:avLst/>
          </a:prstGeom>
          <a:ln>
            <a:solidFill>
              <a:schemeClr val="bg1">
                <a:lumMod val="65000"/>
              </a:schemeClr>
            </a:solidFill>
            <a:prstDash val="sysDot"/>
          </a:ln>
        </p:spPr>
        <p:style>
          <a:lnRef idx="1">
            <a:schemeClr val="dk1"/>
          </a:lnRef>
          <a:fillRef idx="0">
            <a:schemeClr val="dk1"/>
          </a:fillRef>
          <a:effectRef idx="0">
            <a:schemeClr val="dk1"/>
          </a:effectRef>
          <a:fontRef idx="minor">
            <a:schemeClr val="tx1"/>
          </a:fontRef>
        </p:style>
      </p:cxnSp>
      <p:cxnSp>
        <p:nvCxnSpPr>
          <p:cNvPr id="36" name="Straight Connector 35"/>
          <p:cNvCxnSpPr/>
          <p:nvPr>
            <p:custDataLst>
              <p:tags r:id="rId10"/>
            </p:custDataLst>
          </p:nvPr>
        </p:nvCxnSpPr>
        <p:spPr>
          <a:xfrm flipH="1">
            <a:off x="6450791" y="2593032"/>
            <a:ext cx="1" cy="1584000"/>
          </a:xfrm>
          <a:prstGeom prst="line">
            <a:avLst/>
          </a:prstGeom>
          <a:ln>
            <a:solidFill>
              <a:schemeClr val="bg1">
                <a:lumMod val="65000"/>
              </a:schemeClr>
            </a:solidFill>
            <a:prstDash val="sysDot"/>
          </a:ln>
        </p:spPr>
        <p:style>
          <a:lnRef idx="1">
            <a:schemeClr val="dk1"/>
          </a:lnRef>
          <a:fillRef idx="0">
            <a:schemeClr val="dk1"/>
          </a:fillRef>
          <a:effectRef idx="0">
            <a:schemeClr val="dk1"/>
          </a:effectRef>
          <a:fontRef idx="minor">
            <a:schemeClr val="tx1"/>
          </a:fontRef>
        </p:style>
      </p:cxnSp>
      <p:cxnSp>
        <p:nvCxnSpPr>
          <p:cNvPr id="37" name="Straight Connector 70"/>
          <p:cNvCxnSpPr/>
          <p:nvPr>
            <p:custDataLst>
              <p:tags r:id="rId11"/>
            </p:custDataLst>
          </p:nvPr>
        </p:nvCxnSpPr>
        <p:spPr>
          <a:xfrm flipH="1">
            <a:off x="4514691" y="2593032"/>
            <a:ext cx="1" cy="1584000"/>
          </a:xfrm>
          <a:prstGeom prst="line">
            <a:avLst/>
          </a:prstGeom>
          <a:ln>
            <a:solidFill>
              <a:schemeClr val="bg1">
                <a:lumMod val="65000"/>
              </a:schemeClr>
            </a:solidFill>
            <a:prstDash val="sysDot"/>
          </a:ln>
        </p:spPr>
        <p:style>
          <a:lnRef idx="1">
            <a:schemeClr val="dk1"/>
          </a:lnRef>
          <a:fillRef idx="0">
            <a:schemeClr val="dk1"/>
          </a:fillRef>
          <a:effectRef idx="0">
            <a:schemeClr val="dk1"/>
          </a:effectRef>
          <a:fontRef idx="minor">
            <a:schemeClr val="tx1"/>
          </a:fontRef>
        </p:style>
      </p:cxnSp>
      <p:cxnSp>
        <p:nvCxnSpPr>
          <p:cNvPr id="38" name="Straight Connector 37"/>
          <p:cNvCxnSpPr/>
          <p:nvPr>
            <p:custDataLst>
              <p:tags r:id="rId12"/>
            </p:custDataLst>
          </p:nvPr>
        </p:nvCxnSpPr>
        <p:spPr>
          <a:xfrm flipH="1">
            <a:off x="1610541" y="2593032"/>
            <a:ext cx="1" cy="1584000"/>
          </a:xfrm>
          <a:prstGeom prst="line">
            <a:avLst/>
          </a:prstGeom>
          <a:ln>
            <a:solidFill>
              <a:schemeClr val="bg1">
                <a:lumMod val="65000"/>
              </a:schemeClr>
            </a:solidFill>
            <a:prstDash val="sysDot"/>
          </a:ln>
        </p:spPr>
        <p:style>
          <a:lnRef idx="1">
            <a:schemeClr val="dk1"/>
          </a:lnRef>
          <a:fillRef idx="0">
            <a:schemeClr val="dk1"/>
          </a:fillRef>
          <a:effectRef idx="0">
            <a:schemeClr val="dk1"/>
          </a:effectRef>
          <a:fontRef idx="minor">
            <a:schemeClr val="tx1"/>
          </a:fontRef>
        </p:style>
      </p:cxnSp>
      <p:cxnSp>
        <p:nvCxnSpPr>
          <p:cNvPr id="39" name="Straight Connector 38"/>
          <p:cNvCxnSpPr/>
          <p:nvPr>
            <p:custDataLst>
              <p:tags r:id="rId13"/>
            </p:custDataLst>
          </p:nvPr>
        </p:nvCxnSpPr>
        <p:spPr>
          <a:xfrm flipH="1">
            <a:off x="5482741" y="2593032"/>
            <a:ext cx="1" cy="1584000"/>
          </a:xfrm>
          <a:prstGeom prst="line">
            <a:avLst/>
          </a:prstGeom>
          <a:ln>
            <a:solidFill>
              <a:schemeClr val="bg1">
                <a:lumMod val="65000"/>
              </a:schemeClr>
            </a:solidFill>
            <a:prstDash val="sysDot"/>
          </a:ln>
        </p:spPr>
        <p:style>
          <a:lnRef idx="1">
            <a:schemeClr val="dk1"/>
          </a:lnRef>
          <a:fillRef idx="0">
            <a:schemeClr val="dk1"/>
          </a:fillRef>
          <a:effectRef idx="0">
            <a:schemeClr val="dk1"/>
          </a:effectRef>
          <a:fontRef idx="minor">
            <a:schemeClr val="tx1"/>
          </a:fontRef>
        </p:style>
      </p:cxnSp>
      <p:cxnSp>
        <p:nvCxnSpPr>
          <p:cNvPr id="40" name="Straight Connector 70"/>
          <p:cNvCxnSpPr/>
          <p:nvPr>
            <p:custDataLst>
              <p:tags r:id="rId14"/>
            </p:custDataLst>
          </p:nvPr>
        </p:nvCxnSpPr>
        <p:spPr>
          <a:xfrm flipH="1">
            <a:off x="3546641" y="2593032"/>
            <a:ext cx="1" cy="1584000"/>
          </a:xfrm>
          <a:prstGeom prst="line">
            <a:avLst/>
          </a:prstGeom>
          <a:ln>
            <a:solidFill>
              <a:schemeClr val="bg1">
                <a:lumMod val="65000"/>
              </a:schemeClr>
            </a:solidFill>
            <a:prstDash val="sysDot"/>
          </a:ln>
        </p:spPr>
        <p:style>
          <a:lnRef idx="1">
            <a:schemeClr val="dk1"/>
          </a:lnRef>
          <a:fillRef idx="0">
            <a:schemeClr val="dk1"/>
          </a:fillRef>
          <a:effectRef idx="0">
            <a:schemeClr val="dk1"/>
          </a:effectRef>
          <a:fontRef idx="minor">
            <a:schemeClr val="tx1"/>
          </a:fontRef>
        </p:style>
      </p:cxnSp>
      <p:cxnSp>
        <p:nvCxnSpPr>
          <p:cNvPr id="41" name="Straight Connector 40"/>
          <p:cNvCxnSpPr/>
          <p:nvPr>
            <p:custDataLst>
              <p:tags r:id="rId15"/>
            </p:custDataLst>
          </p:nvPr>
        </p:nvCxnSpPr>
        <p:spPr>
          <a:xfrm flipH="1">
            <a:off x="7418841" y="2593032"/>
            <a:ext cx="1" cy="1584000"/>
          </a:xfrm>
          <a:prstGeom prst="line">
            <a:avLst/>
          </a:prstGeom>
          <a:ln>
            <a:solidFill>
              <a:schemeClr val="bg1">
                <a:lumMod val="65000"/>
              </a:schemeClr>
            </a:solidFill>
            <a:prstDash val="sysDot"/>
          </a:ln>
        </p:spPr>
        <p:style>
          <a:lnRef idx="1">
            <a:schemeClr val="dk1"/>
          </a:lnRef>
          <a:fillRef idx="0">
            <a:schemeClr val="dk1"/>
          </a:fillRef>
          <a:effectRef idx="0">
            <a:schemeClr val="dk1"/>
          </a:effectRef>
          <a:fontRef idx="minor">
            <a:schemeClr val="tx1"/>
          </a:fontRef>
        </p:style>
      </p:cxnSp>
      <p:cxnSp>
        <p:nvCxnSpPr>
          <p:cNvPr id="42" name="Straight Connector 68"/>
          <p:cNvCxnSpPr/>
          <p:nvPr>
            <p:custDataLst>
              <p:tags r:id="rId16"/>
            </p:custDataLst>
          </p:nvPr>
        </p:nvCxnSpPr>
        <p:spPr>
          <a:xfrm flipH="1">
            <a:off x="8386891" y="2593032"/>
            <a:ext cx="1" cy="1584000"/>
          </a:xfrm>
          <a:prstGeom prst="line">
            <a:avLst/>
          </a:prstGeom>
          <a:ln>
            <a:solidFill>
              <a:schemeClr val="bg1">
                <a:lumMod val="65000"/>
              </a:schemeClr>
            </a:solidFill>
            <a:prstDash val="sysDot"/>
          </a:ln>
        </p:spPr>
        <p:style>
          <a:lnRef idx="1">
            <a:schemeClr val="dk1"/>
          </a:lnRef>
          <a:fillRef idx="0">
            <a:schemeClr val="dk1"/>
          </a:fillRef>
          <a:effectRef idx="0">
            <a:schemeClr val="dk1"/>
          </a:effectRef>
          <a:fontRef idx="minor">
            <a:schemeClr val="tx1"/>
          </a:fontRef>
        </p:style>
      </p:cxnSp>
      <p:cxnSp>
        <p:nvCxnSpPr>
          <p:cNvPr id="43" name="Straight Connector 68"/>
          <p:cNvCxnSpPr/>
          <p:nvPr>
            <p:custDataLst>
              <p:tags r:id="rId17"/>
            </p:custDataLst>
          </p:nvPr>
        </p:nvCxnSpPr>
        <p:spPr>
          <a:xfrm flipH="1">
            <a:off x="9354941" y="2593032"/>
            <a:ext cx="1" cy="1584000"/>
          </a:xfrm>
          <a:prstGeom prst="line">
            <a:avLst/>
          </a:prstGeom>
          <a:ln>
            <a:solidFill>
              <a:schemeClr val="bg1">
                <a:lumMod val="65000"/>
              </a:schemeClr>
            </a:solidFill>
            <a:prstDash val="sysDot"/>
          </a:ln>
        </p:spPr>
        <p:style>
          <a:lnRef idx="1">
            <a:schemeClr val="dk1"/>
          </a:lnRef>
          <a:fillRef idx="0">
            <a:schemeClr val="dk1"/>
          </a:fillRef>
          <a:effectRef idx="0">
            <a:schemeClr val="dk1"/>
          </a:effectRef>
          <a:fontRef idx="minor">
            <a:schemeClr val="tx1"/>
          </a:fontRef>
        </p:style>
      </p:cxnSp>
      <p:cxnSp>
        <p:nvCxnSpPr>
          <p:cNvPr id="44" name="Straight Connector 68"/>
          <p:cNvCxnSpPr/>
          <p:nvPr>
            <p:custDataLst>
              <p:tags r:id="rId18"/>
            </p:custDataLst>
          </p:nvPr>
        </p:nvCxnSpPr>
        <p:spPr>
          <a:xfrm flipH="1">
            <a:off x="10322991" y="2593032"/>
            <a:ext cx="1" cy="1584000"/>
          </a:xfrm>
          <a:prstGeom prst="line">
            <a:avLst/>
          </a:prstGeom>
          <a:ln>
            <a:solidFill>
              <a:schemeClr val="bg1">
                <a:lumMod val="65000"/>
              </a:schemeClr>
            </a:solidFill>
            <a:prstDash val="sysDot"/>
          </a:ln>
        </p:spPr>
        <p:style>
          <a:lnRef idx="1">
            <a:schemeClr val="dk1"/>
          </a:lnRef>
          <a:fillRef idx="0">
            <a:schemeClr val="dk1"/>
          </a:fillRef>
          <a:effectRef idx="0">
            <a:schemeClr val="dk1"/>
          </a:effectRef>
          <a:fontRef idx="minor">
            <a:schemeClr val="tx1"/>
          </a:fontRef>
        </p:style>
      </p:cxnSp>
      <p:cxnSp>
        <p:nvCxnSpPr>
          <p:cNvPr id="45" name="Straight Connector 68"/>
          <p:cNvCxnSpPr/>
          <p:nvPr>
            <p:custDataLst>
              <p:tags r:id="rId19"/>
            </p:custDataLst>
          </p:nvPr>
        </p:nvCxnSpPr>
        <p:spPr>
          <a:xfrm flipH="1">
            <a:off x="11291038" y="2605371"/>
            <a:ext cx="1" cy="1584000"/>
          </a:xfrm>
          <a:prstGeom prst="line">
            <a:avLst/>
          </a:prstGeom>
          <a:ln>
            <a:solidFill>
              <a:schemeClr val="bg1">
                <a:lumMod val="65000"/>
              </a:schemeClr>
            </a:solidFill>
            <a:prstDash val="sysDot"/>
          </a:ln>
        </p:spPr>
        <p:style>
          <a:lnRef idx="1">
            <a:schemeClr val="dk1"/>
          </a:lnRef>
          <a:fillRef idx="0">
            <a:schemeClr val="dk1"/>
          </a:fillRef>
          <a:effectRef idx="0">
            <a:schemeClr val="dk1"/>
          </a:effectRef>
          <a:fontRef idx="minor">
            <a:schemeClr val="tx1"/>
          </a:fontRef>
        </p:style>
      </p:cxnSp>
      <p:sp>
        <p:nvSpPr>
          <p:cNvPr id="48" name="Rectangle 47"/>
          <p:cNvSpPr/>
          <p:nvPr/>
        </p:nvSpPr>
        <p:spPr>
          <a:xfrm>
            <a:off x="460866" y="2447399"/>
            <a:ext cx="1120347" cy="1800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vert="horz" lIns="15000" tIns="15000" rIns="15000" bIns="15000" rtlCol="0" anchor="ctr"/>
          <a:lstStyle/>
          <a:p>
            <a:pPr>
              <a:lnSpc>
                <a:spcPts val="667"/>
              </a:lnSpc>
            </a:pPr>
            <a:r>
              <a:rPr lang="en-AU" sz="667" b="1" dirty="0">
                <a:solidFill>
                  <a:srgbClr val="53565A"/>
                </a:solidFill>
              </a:rPr>
              <a:t>Phase</a:t>
            </a:r>
          </a:p>
        </p:txBody>
      </p:sp>
      <p:sp>
        <p:nvSpPr>
          <p:cNvPr id="68" name="Text Placeholder 4"/>
          <p:cNvSpPr>
            <a:spLocks noGrp="1"/>
          </p:cNvSpPr>
          <p:nvPr>
            <p:ph type="body" sz="quarter" idx="4294967295"/>
          </p:nvPr>
        </p:nvSpPr>
        <p:spPr>
          <a:xfrm>
            <a:off x="460866" y="1937499"/>
            <a:ext cx="10563508" cy="2615925"/>
          </a:xfrm>
        </p:spPr>
        <p:txBody>
          <a:bodyPr/>
          <a:lstStyle/>
          <a:p>
            <a:endParaRPr lang="en-AU" b="0" dirty="0"/>
          </a:p>
        </p:txBody>
      </p:sp>
      <p:sp>
        <p:nvSpPr>
          <p:cNvPr id="34" name="Title 1"/>
          <p:cNvSpPr>
            <a:spLocks noGrp="1"/>
          </p:cNvSpPr>
          <p:nvPr>
            <p:ph type="title"/>
          </p:nvPr>
        </p:nvSpPr>
        <p:spPr/>
        <p:txBody>
          <a:bodyPr/>
          <a:lstStyle/>
          <a:p>
            <a:r>
              <a:rPr lang="en-US" dirty="0">
                <a:solidFill>
                  <a:schemeClr val="accent1">
                    <a:lumMod val="75000"/>
                  </a:schemeClr>
                </a:solidFill>
              </a:rPr>
              <a:t>Next Steps | Implementation Plan</a:t>
            </a:r>
            <a:endParaRPr lang="en-US" noProof="0" dirty="0">
              <a:solidFill>
                <a:schemeClr val="accent1">
                  <a:lumMod val="75000"/>
                </a:schemeClr>
              </a:solidFill>
            </a:endParaRPr>
          </a:p>
        </p:txBody>
      </p:sp>
      <p:sp>
        <p:nvSpPr>
          <p:cNvPr id="66" name="Left-Right Arrow 65"/>
          <p:cNvSpPr/>
          <p:nvPr/>
        </p:nvSpPr>
        <p:spPr bwMode="gray">
          <a:xfrm>
            <a:off x="1708639" y="4835187"/>
            <a:ext cx="8774722" cy="281354"/>
          </a:xfrm>
          <a:prstGeom prst="leftRightArrow">
            <a:avLst/>
          </a:prstGeom>
          <a:solidFill>
            <a:schemeClr val="tx1">
              <a:lumMod val="50000"/>
              <a:lumOff val="50000"/>
            </a:schemeClr>
          </a:solidFill>
          <a:ln w="19050" algn="ctr">
            <a:noFill/>
            <a:miter lim="800000"/>
            <a:headEnd/>
            <a:tailEnd/>
          </a:ln>
        </p:spPr>
        <p:txBody>
          <a:bodyPr wrap="square" lIns="88900" tIns="88900" rIns="88900" bIns="88900" rtlCol="0" anchor="ctr"/>
          <a:lstStyle/>
          <a:p>
            <a:pPr marL="0" marR="0" lvl="0" indent="0" algn="ctr" defTabSz="1219170" rtl="0" eaLnBrk="1" fontAlgn="auto" latinLnBrk="0" hangingPunct="1">
              <a:lnSpc>
                <a:spcPct val="106000"/>
              </a:lnSpc>
              <a:spcBef>
                <a:spcPts val="0"/>
              </a:spcBef>
              <a:spcAft>
                <a:spcPts val="0"/>
              </a:spcAft>
              <a:buClrTx/>
              <a:buSzTx/>
              <a:buFont typeface="Wingdings 2" pitchFamily="18" charset="2"/>
              <a:buNone/>
              <a:tabLst/>
              <a:defRPr/>
            </a:pPr>
            <a:endParaRPr kumimoji="0" lang="en-AU" sz="1600" b="1" i="0" u="none" strike="noStrike" kern="1200" cap="none" spc="0" normalizeH="0" baseline="0" noProof="0" dirty="0">
              <a:ln>
                <a:noFill/>
              </a:ln>
              <a:solidFill>
                <a:prstClr val="white"/>
              </a:solidFill>
              <a:effectLst/>
              <a:uLnTx/>
              <a:uFillTx/>
              <a:latin typeface="Verdana"/>
              <a:ea typeface="+mn-ea"/>
              <a:cs typeface="+mn-cs"/>
            </a:endParaRPr>
          </a:p>
        </p:txBody>
      </p:sp>
      <p:sp>
        <p:nvSpPr>
          <p:cNvPr id="67" name="TextBox 66"/>
          <p:cNvSpPr txBox="1"/>
          <p:nvPr>
            <p:custDataLst>
              <p:tags r:id="rId20"/>
            </p:custDataLst>
          </p:nvPr>
        </p:nvSpPr>
        <p:spPr>
          <a:xfrm>
            <a:off x="4975507" y="4783038"/>
            <a:ext cx="1967164" cy="307777"/>
          </a:xfrm>
          <a:prstGeom prst="rect">
            <a:avLst/>
          </a:prstGeom>
          <a:solidFill>
            <a:schemeClr val="bg1"/>
          </a:solidFill>
        </p:spPr>
        <p:txBody>
          <a:bodyPr wrap="square" rtlCol="0" anchor="ctr">
            <a:spAutoFit/>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kumimoji="0" lang="en-AU" sz="1400" b="1" i="0" u="none" strike="noStrike" kern="1200" cap="none" spc="0" normalizeH="0" baseline="0" noProof="0" dirty="0">
                <a:ln>
                  <a:noFill/>
                </a:ln>
                <a:solidFill>
                  <a:srgbClr val="53565A"/>
                </a:solidFill>
                <a:effectLst/>
                <a:uLnTx/>
                <a:uFillTx/>
                <a:latin typeface="Open Sans" panose="020B0606030504020204" pitchFamily="34" charset="0"/>
                <a:ea typeface="Open Sans" panose="020B0606030504020204" pitchFamily="34" charset="0"/>
                <a:cs typeface="Open Sans" panose="020B0606030504020204" pitchFamily="34" charset="0"/>
              </a:rPr>
              <a:t>Next Steps </a:t>
            </a:r>
          </a:p>
        </p:txBody>
      </p:sp>
      <p:grpSp>
        <p:nvGrpSpPr>
          <p:cNvPr id="69" name="Group 68"/>
          <p:cNvGrpSpPr/>
          <p:nvPr/>
        </p:nvGrpSpPr>
        <p:grpSpPr>
          <a:xfrm>
            <a:off x="1822407" y="5277124"/>
            <a:ext cx="8535351" cy="478883"/>
            <a:chOff x="398229" y="1719520"/>
            <a:chExt cx="8509695" cy="478883"/>
          </a:xfrm>
        </p:grpSpPr>
        <p:sp>
          <p:nvSpPr>
            <p:cNvPr id="70" name="Rectangle 69"/>
            <p:cNvSpPr/>
            <p:nvPr/>
          </p:nvSpPr>
          <p:spPr>
            <a:xfrm>
              <a:off x="905574" y="1719520"/>
              <a:ext cx="3571027" cy="400110"/>
            </a:xfrm>
            <a:prstGeom prst="rect">
              <a:avLst/>
            </a:prstGeom>
          </p:spPr>
          <p:txBody>
            <a:bodyPr wrap="square" lIns="0">
              <a:spAutoFit/>
            </a:bodyPr>
            <a:lstStyle/>
            <a:p>
              <a:pPr lvl="0" defTabSz="1219170"/>
              <a:r>
                <a:rPr kumimoji="0" lang="en-AU" sz="1000" b="1" i="0" u="none" strike="noStrike" kern="1200" cap="none" spc="0" normalizeH="0" baseline="0" noProof="0" dirty="0">
                  <a:ln>
                    <a:noFill/>
                  </a:ln>
                  <a:solidFill>
                    <a:srgbClr val="86BC25">
                      <a:lumMod val="75000"/>
                    </a:srgbClr>
                  </a:solidFill>
                  <a:effectLst/>
                  <a:uLnTx/>
                  <a:uFillTx/>
                  <a:latin typeface="Verdana"/>
                  <a:ea typeface="Open Sans" panose="020B0606030504020204" pitchFamily="34" charset="0"/>
                  <a:cs typeface="Open Sans" panose="020B0606030504020204" pitchFamily="34" charset="0"/>
                </a:rPr>
                <a:t>Finalise</a:t>
              </a:r>
              <a:r>
                <a:rPr kumimoji="0" lang="en-AU" sz="1000" b="1" i="0" u="none" strike="noStrike" kern="1200" cap="none" spc="0" normalizeH="0" noProof="0" dirty="0">
                  <a:ln>
                    <a:noFill/>
                  </a:ln>
                  <a:solidFill>
                    <a:srgbClr val="86BC25">
                      <a:lumMod val="75000"/>
                    </a:srgbClr>
                  </a:solidFill>
                  <a:effectLst/>
                  <a:uLnTx/>
                  <a:uFillTx/>
                  <a:latin typeface="Verdana"/>
                  <a:ea typeface="Open Sans" panose="020B0606030504020204" pitchFamily="34" charset="0"/>
                  <a:cs typeface="Open Sans" panose="020B0606030504020204" pitchFamily="34" charset="0"/>
                </a:rPr>
                <a:t> </a:t>
              </a:r>
              <a:r>
                <a:rPr lang="en-AU" sz="1000" b="1" dirty="0">
                  <a:solidFill>
                    <a:srgbClr val="86BC25">
                      <a:lumMod val="75000"/>
                    </a:srgbClr>
                  </a:solidFill>
                  <a:ea typeface="Open Sans" panose="020B0606030504020204" pitchFamily="34" charset="0"/>
                  <a:cs typeface="Open Sans" panose="020B0606030504020204" pitchFamily="34" charset="0"/>
                </a:rPr>
                <a:t>Commercials and Contract Negotiation with selected vendor </a:t>
              </a:r>
              <a:endParaRPr kumimoji="0" lang="en-AU" sz="1000" b="0" i="0" u="none" strike="noStrike" kern="1200" cap="none" spc="0" normalizeH="0" baseline="0" noProof="0" dirty="0">
                <a:ln>
                  <a:noFill/>
                </a:ln>
                <a:solidFill>
                  <a:srgbClr val="53565A"/>
                </a:solidFill>
                <a:effectLst/>
                <a:uLnTx/>
                <a:uFillTx/>
                <a:latin typeface="Verdana"/>
                <a:ea typeface="Open Sans" panose="020B0606030504020204" pitchFamily="34" charset="0"/>
                <a:cs typeface="Open Sans" panose="020B0606030504020204" pitchFamily="34" charset="0"/>
              </a:endParaRPr>
            </a:p>
          </p:txBody>
        </p:sp>
        <p:sp>
          <p:nvSpPr>
            <p:cNvPr id="71" name="Rectangle 70"/>
            <p:cNvSpPr/>
            <p:nvPr/>
          </p:nvSpPr>
          <p:spPr>
            <a:xfrm>
              <a:off x="5336897" y="1719520"/>
              <a:ext cx="3571027" cy="246221"/>
            </a:xfrm>
            <a:prstGeom prst="rect">
              <a:avLst/>
            </a:prstGeom>
          </p:spPr>
          <p:txBody>
            <a:bodyPr wrap="square" lIns="0">
              <a:spAutoFit/>
            </a:bodyPr>
            <a:lstStyle/>
            <a:p>
              <a:pPr marL="0" marR="0" lvl="0" indent="0" algn="l" defTabSz="1219170" rtl="0" eaLnBrk="1" fontAlgn="auto" latinLnBrk="0" hangingPunct="1">
                <a:lnSpc>
                  <a:spcPct val="100000"/>
                </a:lnSpc>
                <a:spcBef>
                  <a:spcPts val="0"/>
                </a:spcBef>
                <a:spcAft>
                  <a:spcPts val="600"/>
                </a:spcAft>
                <a:buClrTx/>
                <a:buSzTx/>
                <a:buFontTx/>
                <a:buNone/>
                <a:tabLst/>
                <a:defRPr/>
              </a:pPr>
              <a:r>
                <a:rPr lang="en-AU" sz="1000" b="1" dirty="0">
                  <a:solidFill>
                    <a:srgbClr val="86BC25">
                      <a:lumMod val="75000"/>
                    </a:srgbClr>
                  </a:solidFill>
                  <a:latin typeface="Verdana"/>
                  <a:ea typeface="Open Sans" panose="020B0606030504020204" pitchFamily="34" charset="0"/>
                  <a:cs typeface="Open Sans" panose="020B0606030504020204" pitchFamily="34" charset="0"/>
                </a:rPr>
                <a:t>Finalise Implementation Plan</a:t>
              </a:r>
              <a:r>
                <a:rPr kumimoji="0" lang="en-AU" sz="1000" b="1" i="0" u="none" strike="noStrike" kern="1200" cap="none" spc="0" normalizeH="0" baseline="0" noProof="0" dirty="0">
                  <a:ln>
                    <a:noFill/>
                  </a:ln>
                  <a:solidFill>
                    <a:srgbClr val="86BC25">
                      <a:lumMod val="75000"/>
                    </a:srgbClr>
                  </a:solidFill>
                  <a:effectLst/>
                  <a:uLnTx/>
                  <a:uFillTx/>
                  <a:latin typeface="Verdana"/>
                  <a:ea typeface="Open Sans" panose="020B0606030504020204" pitchFamily="34" charset="0"/>
                  <a:cs typeface="Open Sans" panose="020B0606030504020204" pitchFamily="34" charset="0"/>
                </a:rPr>
                <a:t>  </a:t>
              </a:r>
              <a:endParaRPr kumimoji="0" lang="en-AU" sz="1000" b="0" i="0" u="none" strike="noStrike" kern="1200" cap="none" spc="0" normalizeH="0" baseline="0" noProof="0" dirty="0">
                <a:ln>
                  <a:noFill/>
                </a:ln>
                <a:solidFill>
                  <a:srgbClr val="53565A"/>
                </a:solidFill>
                <a:effectLst/>
                <a:uLnTx/>
                <a:uFillTx/>
                <a:latin typeface="Verdana"/>
                <a:ea typeface="Open Sans" panose="020B0606030504020204" pitchFamily="34" charset="0"/>
                <a:cs typeface="Open Sans" panose="020B0606030504020204" pitchFamily="34" charset="0"/>
              </a:endParaRPr>
            </a:p>
          </p:txBody>
        </p:sp>
        <p:grpSp>
          <p:nvGrpSpPr>
            <p:cNvPr id="72" name="Group 71"/>
            <p:cNvGrpSpPr/>
            <p:nvPr/>
          </p:nvGrpSpPr>
          <p:grpSpPr>
            <a:xfrm>
              <a:off x="398229" y="1831550"/>
              <a:ext cx="324000" cy="324000"/>
              <a:chOff x="12361863" y="5345113"/>
              <a:chExt cx="527050" cy="514350"/>
            </a:xfrm>
            <a:solidFill>
              <a:sysClr val="window" lastClr="FFFFFF"/>
            </a:solidFill>
          </p:grpSpPr>
          <p:sp>
            <p:nvSpPr>
              <p:cNvPr id="77" name="Freeform 673"/>
              <p:cNvSpPr>
                <a:spLocks noEditPoints="1"/>
              </p:cNvSpPr>
              <p:nvPr/>
            </p:nvSpPr>
            <p:spPr bwMode="auto">
              <a:xfrm>
                <a:off x="12493626" y="5345113"/>
                <a:ext cx="268288" cy="209550"/>
              </a:xfrm>
              <a:custGeom>
                <a:avLst/>
                <a:gdLst>
                  <a:gd name="T0" fmla="*/ 5 w 121"/>
                  <a:gd name="T1" fmla="*/ 94 h 94"/>
                  <a:gd name="T2" fmla="*/ 116 w 121"/>
                  <a:gd name="T3" fmla="*/ 94 h 94"/>
                  <a:gd name="T4" fmla="*/ 121 w 121"/>
                  <a:gd name="T5" fmla="*/ 89 h 94"/>
                  <a:gd name="T6" fmla="*/ 121 w 121"/>
                  <a:gd name="T7" fmla="*/ 5 h 94"/>
                  <a:gd name="T8" fmla="*/ 116 w 121"/>
                  <a:gd name="T9" fmla="*/ 0 h 94"/>
                  <a:gd name="T10" fmla="*/ 5 w 121"/>
                  <a:gd name="T11" fmla="*/ 0 h 94"/>
                  <a:gd name="T12" fmla="*/ 0 w 121"/>
                  <a:gd name="T13" fmla="*/ 5 h 94"/>
                  <a:gd name="T14" fmla="*/ 0 w 121"/>
                  <a:gd name="T15" fmla="*/ 89 h 94"/>
                  <a:gd name="T16" fmla="*/ 5 w 121"/>
                  <a:gd name="T17" fmla="*/ 94 h 94"/>
                  <a:gd name="T18" fmla="*/ 9 w 121"/>
                  <a:gd name="T19" fmla="*/ 9 h 94"/>
                  <a:gd name="T20" fmla="*/ 111 w 121"/>
                  <a:gd name="T21" fmla="*/ 9 h 94"/>
                  <a:gd name="T22" fmla="*/ 111 w 121"/>
                  <a:gd name="T23" fmla="*/ 84 h 94"/>
                  <a:gd name="T24" fmla="*/ 9 w 121"/>
                  <a:gd name="T25" fmla="*/ 84 h 94"/>
                  <a:gd name="T26" fmla="*/ 9 w 121"/>
                  <a:gd name="T27" fmla="*/ 9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1" h="94">
                    <a:moveTo>
                      <a:pt x="5" y="94"/>
                    </a:moveTo>
                    <a:cubicBezTo>
                      <a:pt x="116" y="94"/>
                      <a:pt x="116" y="94"/>
                      <a:pt x="116" y="94"/>
                    </a:cubicBezTo>
                    <a:cubicBezTo>
                      <a:pt x="118" y="94"/>
                      <a:pt x="121" y="92"/>
                      <a:pt x="121" y="89"/>
                    </a:cubicBezTo>
                    <a:cubicBezTo>
                      <a:pt x="121" y="5"/>
                      <a:pt x="121" y="5"/>
                      <a:pt x="121" y="5"/>
                    </a:cubicBezTo>
                    <a:cubicBezTo>
                      <a:pt x="121" y="2"/>
                      <a:pt x="118" y="0"/>
                      <a:pt x="116" y="0"/>
                    </a:cubicBezTo>
                    <a:cubicBezTo>
                      <a:pt x="5" y="0"/>
                      <a:pt x="5" y="0"/>
                      <a:pt x="5" y="0"/>
                    </a:cubicBezTo>
                    <a:cubicBezTo>
                      <a:pt x="2" y="0"/>
                      <a:pt x="0" y="2"/>
                      <a:pt x="0" y="5"/>
                    </a:cubicBezTo>
                    <a:cubicBezTo>
                      <a:pt x="0" y="89"/>
                      <a:pt x="0" y="89"/>
                      <a:pt x="0" y="89"/>
                    </a:cubicBezTo>
                    <a:cubicBezTo>
                      <a:pt x="0" y="92"/>
                      <a:pt x="2" y="94"/>
                      <a:pt x="5" y="94"/>
                    </a:cubicBezTo>
                    <a:close/>
                    <a:moveTo>
                      <a:pt x="9" y="9"/>
                    </a:moveTo>
                    <a:cubicBezTo>
                      <a:pt x="111" y="9"/>
                      <a:pt x="111" y="9"/>
                      <a:pt x="111" y="9"/>
                    </a:cubicBezTo>
                    <a:cubicBezTo>
                      <a:pt x="111" y="84"/>
                      <a:pt x="111" y="84"/>
                      <a:pt x="111" y="84"/>
                    </a:cubicBezTo>
                    <a:cubicBezTo>
                      <a:pt x="9" y="84"/>
                      <a:pt x="9" y="84"/>
                      <a:pt x="9" y="84"/>
                    </a:cubicBezTo>
                    <a:lnTo>
                      <a:pt x="9"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1175644" rtl="0" eaLnBrk="1" fontAlgn="auto" latinLnBrk="0" hangingPunct="1">
                  <a:lnSpc>
                    <a:spcPct val="100000"/>
                  </a:lnSpc>
                  <a:spcBef>
                    <a:spcPts val="0"/>
                  </a:spcBef>
                  <a:spcAft>
                    <a:spcPts val="0"/>
                  </a:spcAft>
                  <a:buClrTx/>
                  <a:buSzTx/>
                  <a:buFontTx/>
                  <a:buNone/>
                  <a:tabLst/>
                  <a:defRPr/>
                </a:pPr>
                <a:endParaRPr kumimoji="0" lang="en-US" sz="2300" b="0" i="0" u="none" strike="noStrike" kern="0" cap="none" spc="0" normalizeH="0" baseline="0" noProof="0" dirty="0">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sp>
            <p:nvSpPr>
              <p:cNvPr id="78" name="Freeform 674"/>
              <p:cNvSpPr>
                <a:spLocks noEditPoints="1"/>
              </p:cNvSpPr>
              <p:nvPr/>
            </p:nvSpPr>
            <p:spPr bwMode="auto">
              <a:xfrm>
                <a:off x="12361863" y="5745163"/>
                <a:ext cx="139700" cy="114300"/>
              </a:xfrm>
              <a:custGeom>
                <a:avLst/>
                <a:gdLst>
                  <a:gd name="T0" fmla="*/ 58 w 63"/>
                  <a:gd name="T1" fmla="*/ 0 h 51"/>
                  <a:gd name="T2" fmla="*/ 5 w 63"/>
                  <a:gd name="T3" fmla="*/ 0 h 51"/>
                  <a:gd name="T4" fmla="*/ 0 w 63"/>
                  <a:gd name="T5" fmla="*/ 5 h 51"/>
                  <a:gd name="T6" fmla="*/ 0 w 63"/>
                  <a:gd name="T7" fmla="*/ 46 h 51"/>
                  <a:gd name="T8" fmla="*/ 5 w 63"/>
                  <a:gd name="T9" fmla="*/ 51 h 51"/>
                  <a:gd name="T10" fmla="*/ 58 w 63"/>
                  <a:gd name="T11" fmla="*/ 51 h 51"/>
                  <a:gd name="T12" fmla="*/ 63 w 63"/>
                  <a:gd name="T13" fmla="*/ 46 h 51"/>
                  <a:gd name="T14" fmla="*/ 63 w 63"/>
                  <a:gd name="T15" fmla="*/ 5 h 51"/>
                  <a:gd name="T16" fmla="*/ 58 w 63"/>
                  <a:gd name="T17" fmla="*/ 0 h 51"/>
                  <a:gd name="T18" fmla="*/ 53 w 63"/>
                  <a:gd name="T19" fmla="*/ 41 h 51"/>
                  <a:gd name="T20" fmla="*/ 10 w 63"/>
                  <a:gd name="T21" fmla="*/ 41 h 51"/>
                  <a:gd name="T22" fmla="*/ 10 w 63"/>
                  <a:gd name="T23" fmla="*/ 10 h 51"/>
                  <a:gd name="T24" fmla="*/ 53 w 63"/>
                  <a:gd name="T25" fmla="*/ 10 h 51"/>
                  <a:gd name="T26" fmla="*/ 53 w 63"/>
                  <a:gd name="T27" fmla="*/ 4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51">
                    <a:moveTo>
                      <a:pt x="58" y="0"/>
                    </a:moveTo>
                    <a:cubicBezTo>
                      <a:pt x="5" y="0"/>
                      <a:pt x="5" y="0"/>
                      <a:pt x="5" y="0"/>
                    </a:cubicBezTo>
                    <a:cubicBezTo>
                      <a:pt x="2" y="0"/>
                      <a:pt x="0" y="2"/>
                      <a:pt x="0" y="5"/>
                    </a:cubicBezTo>
                    <a:cubicBezTo>
                      <a:pt x="0" y="46"/>
                      <a:pt x="0" y="46"/>
                      <a:pt x="0" y="46"/>
                    </a:cubicBezTo>
                    <a:cubicBezTo>
                      <a:pt x="0" y="49"/>
                      <a:pt x="2" y="51"/>
                      <a:pt x="5" y="51"/>
                    </a:cubicBezTo>
                    <a:cubicBezTo>
                      <a:pt x="58" y="51"/>
                      <a:pt x="58" y="51"/>
                      <a:pt x="58" y="51"/>
                    </a:cubicBezTo>
                    <a:cubicBezTo>
                      <a:pt x="61" y="51"/>
                      <a:pt x="63" y="49"/>
                      <a:pt x="63" y="46"/>
                    </a:cubicBezTo>
                    <a:cubicBezTo>
                      <a:pt x="63" y="5"/>
                      <a:pt x="63" y="5"/>
                      <a:pt x="63" y="5"/>
                    </a:cubicBezTo>
                    <a:cubicBezTo>
                      <a:pt x="63" y="2"/>
                      <a:pt x="61" y="0"/>
                      <a:pt x="58" y="0"/>
                    </a:cubicBezTo>
                    <a:close/>
                    <a:moveTo>
                      <a:pt x="53" y="41"/>
                    </a:moveTo>
                    <a:cubicBezTo>
                      <a:pt x="10" y="41"/>
                      <a:pt x="10" y="41"/>
                      <a:pt x="10" y="41"/>
                    </a:cubicBezTo>
                    <a:cubicBezTo>
                      <a:pt x="10" y="10"/>
                      <a:pt x="10" y="10"/>
                      <a:pt x="10" y="10"/>
                    </a:cubicBezTo>
                    <a:cubicBezTo>
                      <a:pt x="53" y="10"/>
                      <a:pt x="53" y="10"/>
                      <a:pt x="53" y="10"/>
                    </a:cubicBezTo>
                    <a:lnTo>
                      <a:pt x="53" y="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1175644" rtl="0" eaLnBrk="1" fontAlgn="auto" latinLnBrk="0" hangingPunct="1">
                  <a:lnSpc>
                    <a:spcPct val="100000"/>
                  </a:lnSpc>
                  <a:spcBef>
                    <a:spcPts val="0"/>
                  </a:spcBef>
                  <a:spcAft>
                    <a:spcPts val="0"/>
                  </a:spcAft>
                  <a:buClrTx/>
                  <a:buSzTx/>
                  <a:buFontTx/>
                  <a:buNone/>
                  <a:tabLst/>
                  <a:defRPr/>
                </a:pPr>
                <a:endParaRPr kumimoji="0" lang="en-US" sz="2300" b="0" i="0" u="none" strike="noStrike" kern="0" cap="none" spc="0" normalizeH="0" baseline="0" noProof="0" dirty="0">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sp>
            <p:nvSpPr>
              <p:cNvPr id="79" name="Freeform 675"/>
              <p:cNvSpPr>
                <a:spLocks noEditPoints="1"/>
              </p:cNvSpPr>
              <p:nvPr/>
            </p:nvSpPr>
            <p:spPr bwMode="auto">
              <a:xfrm>
                <a:off x="12555538" y="5745163"/>
                <a:ext cx="139700" cy="114300"/>
              </a:xfrm>
              <a:custGeom>
                <a:avLst/>
                <a:gdLst>
                  <a:gd name="T0" fmla="*/ 58 w 63"/>
                  <a:gd name="T1" fmla="*/ 0 h 51"/>
                  <a:gd name="T2" fmla="*/ 5 w 63"/>
                  <a:gd name="T3" fmla="*/ 0 h 51"/>
                  <a:gd name="T4" fmla="*/ 0 w 63"/>
                  <a:gd name="T5" fmla="*/ 5 h 51"/>
                  <a:gd name="T6" fmla="*/ 0 w 63"/>
                  <a:gd name="T7" fmla="*/ 46 h 51"/>
                  <a:gd name="T8" fmla="*/ 5 w 63"/>
                  <a:gd name="T9" fmla="*/ 51 h 51"/>
                  <a:gd name="T10" fmla="*/ 58 w 63"/>
                  <a:gd name="T11" fmla="*/ 51 h 51"/>
                  <a:gd name="T12" fmla="*/ 63 w 63"/>
                  <a:gd name="T13" fmla="*/ 46 h 51"/>
                  <a:gd name="T14" fmla="*/ 63 w 63"/>
                  <a:gd name="T15" fmla="*/ 5 h 51"/>
                  <a:gd name="T16" fmla="*/ 58 w 63"/>
                  <a:gd name="T17" fmla="*/ 0 h 51"/>
                  <a:gd name="T18" fmla="*/ 54 w 63"/>
                  <a:gd name="T19" fmla="*/ 41 h 51"/>
                  <a:gd name="T20" fmla="*/ 10 w 63"/>
                  <a:gd name="T21" fmla="*/ 41 h 51"/>
                  <a:gd name="T22" fmla="*/ 10 w 63"/>
                  <a:gd name="T23" fmla="*/ 10 h 51"/>
                  <a:gd name="T24" fmla="*/ 54 w 63"/>
                  <a:gd name="T25" fmla="*/ 10 h 51"/>
                  <a:gd name="T26" fmla="*/ 54 w 63"/>
                  <a:gd name="T27" fmla="*/ 4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51">
                    <a:moveTo>
                      <a:pt x="58" y="0"/>
                    </a:moveTo>
                    <a:cubicBezTo>
                      <a:pt x="5" y="0"/>
                      <a:pt x="5" y="0"/>
                      <a:pt x="5" y="0"/>
                    </a:cubicBezTo>
                    <a:cubicBezTo>
                      <a:pt x="2" y="0"/>
                      <a:pt x="0" y="2"/>
                      <a:pt x="0" y="5"/>
                    </a:cubicBezTo>
                    <a:cubicBezTo>
                      <a:pt x="0" y="46"/>
                      <a:pt x="0" y="46"/>
                      <a:pt x="0" y="46"/>
                    </a:cubicBezTo>
                    <a:cubicBezTo>
                      <a:pt x="0" y="49"/>
                      <a:pt x="2" y="51"/>
                      <a:pt x="5" y="51"/>
                    </a:cubicBezTo>
                    <a:cubicBezTo>
                      <a:pt x="58" y="51"/>
                      <a:pt x="58" y="51"/>
                      <a:pt x="58" y="51"/>
                    </a:cubicBezTo>
                    <a:cubicBezTo>
                      <a:pt x="61" y="51"/>
                      <a:pt x="63" y="49"/>
                      <a:pt x="63" y="46"/>
                    </a:cubicBezTo>
                    <a:cubicBezTo>
                      <a:pt x="63" y="5"/>
                      <a:pt x="63" y="5"/>
                      <a:pt x="63" y="5"/>
                    </a:cubicBezTo>
                    <a:cubicBezTo>
                      <a:pt x="63" y="2"/>
                      <a:pt x="61" y="0"/>
                      <a:pt x="58" y="0"/>
                    </a:cubicBezTo>
                    <a:close/>
                    <a:moveTo>
                      <a:pt x="54" y="41"/>
                    </a:moveTo>
                    <a:cubicBezTo>
                      <a:pt x="10" y="41"/>
                      <a:pt x="10" y="41"/>
                      <a:pt x="10" y="41"/>
                    </a:cubicBezTo>
                    <a:cubicBezTo>
                      <a:pt x="10" y="10"/>
                      <a:pt x="10" y="10"/>
                      <a:pt x="10" y="10"/>
                    </a:cubicBezTo>
                    <a:cubicBezTo>
                      <a:pt x="54" y="10"/>
                      <a:pt x="54" y="10"/>
                      <a:pt x="54" y="10"/>
                    </a:cubicBezTo>
                    <a:lnTo>
                      <a:pt x="54" y="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1175644" rtl="0" eaLnBrk="1" fontAlgn="auto" latinLnBrk="0" hangingPunct="1">
                  <a:lnSpc>
                    <a:spcPct val="100000"/>
                  </a:lnSpc>
                  <a:spcBef>
                    <a:spcPts val="0"/>
                  </a:spcBef>
                  <a:spcAft>
                    <a:spcPts val="0"/>
                  </a:spcAft>
                  <a:buClrTx/>
                  <a:buSzTx/>
                  <a:buFontTx/>
                  <a:buNone/>
                  <a:tabLst/>
                  <a:defRPr/>
                </a:pPr>
                <a:endParaRPr kumimoji="0" lang="en-US" sz="2300" b="0" i="0" u="none" strike="noStrike" kern="0" cap="none" spc="0" normalizeH="0" baseline="0" noProof="0" dirty="0">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sp>
            <p:nvSpPr>
              <p:cNvPr id="80" name="Freeform 676"/>
              <p:cNvSpPr>
                <a:spLocks noEditPoints="1"/>
              </p:cNvSpPr>
              <p:nvPr/>
            </p:nvSpPr>
            <p:spPr bwMode="auto">
              <a:xfrm>
                <a:off x="12749213" y="5745163"/>
                <a:ext cx="139700" cy="114300"/>
              </a:xfrm>
              <a:custGeom>
                <a:avLst/>
                <a:gdLst>
                  <a:gd name="T0" fmla="*/ 59 w 63"/>
                  <a:gd name="T1" fmla="*/ 0 h 51"/>
                  <a:gd name="T2" fmla="*/ 5 w 63"/>
                  <a:gd name="T3" fmla="*/ 0 h 51"/>
                  <a:gd name="T4" fmla="*/ 0 w 63"/>
                  <a:gd name="T5" fmla="*/ 5 h 51"/>
                  <a:gd name="T6" fmla="*/ 0 w 63"/>
                  <a:gd name="T7" fmla="*/ 46 h 51"/>
                  <a:gd name="T8" fmla="*/ 5 w 63"/>
                  <a:gd name="T9" fmla="*/ 51 h 51"/>
                  <a:gd name="T10" fmla="*/ 59 w 63"/>
                  <a:gd name="T11" fmla="*/ 51 h 51"/>
                  <a:gd name="T12" fmla="*/ 63 w 63"/>
                  <a:gd name="T13" fmla="*/ 46 h 51"/>
                  <a:gd name="T14" fmla="*/ 63 w 63"/>
                  <a:gd name="T15" fmla="*/ 5 h 51"/>
                  <a:gd name="T16" fmla="*/ 59 w 63"/>
                  <a:gd name="T17" fmla="*/ 0 h 51"/>
                  <a:gd name="T18" fmla="*/ 54 w 63"/>
                  <a:gd name="T19" fmla="*/ 41 h 51"/>
                  <a:gd name="T20" fmla="*/ 10 w 63"/>
                  <a:gd name="T21" fmla="*/ 41 h 51"/>
                  <a:gd name="T22" fmla="*/ 10 w 63"/>
                  <a:gd name="T23" fmla="*/ 10 h 51"/>
                  <a:gd name="T24" fmla="*/ 54 w 63"/>
                  <a:gd name="T25" fmla="*/ 10 h 51"/>
                  <a:gd name="T26" fmla="*/ 54 w 63"/>
                  <a:gd name="T27" fmla="*/ 4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51">
                    <a:moveTo>
                      <a:pt x="59" y="0"/>
                    </a:moveTo>
                    <a:cubicBezTo>
                      <a:pt x="5" y="0"/>
                      <a:pt x="5" y="0"/>
                      <a:pt x="5" y="0"/>
                    </a:cubicBezTo>
                    <a:cubicBezTo>
                      <a:pt x="2" y="0"/>
                      <a:pt x="0" y="2"/>
                      <a:pt x="0" y="5"/>
                    </a:cubicBezTo>
                    <a:cubicBezTo>
                      <a:pt x="0" y="46"/>
                      <a:pt x="0" y="46"/>
                      <a:pt x="0" y="46"/>
                    </a:cubicBezTo>
                    <a:cubicBezTo>
                      <a:pt x="0" y="49"/>
                      <a:pt x="2" y="51"/>
                      <a:pt x="5" y="51"/>
                    </a:cubicBezTo>
                    <a:cubicBezTo>
                      <a:pt x="59" y="51"/>
                      <a:pt x="59" y="51"/>
                      <a:pt x="59" y="51"/>
                    </a:cubicBezTo>
                    <a:cubicBezTo>
                      <a:pt x="61" y="51"/>
                      <a:pt x="63" y="49"/>
                      <a:pt x="63" y="46"/>
                    </a:cubicBezTo>
                    <a:cubicBezTo>
                      <a:pt x="63" y="5"/>
                      <a:pt x="63" y="5"/>
                      <a:pt x="63" y="5"/>
                    </a:cubicBezTo>
                    <a:cubicBezTo>
                      <a:pt x="63" y="2"/>
                      <a:pt x="61" y="0"/>
                      <a:pt x="59" y="0"/>
                    </a:cubicBezTo>
                    <a:close/>
                    <a:moveTo>
                      <a:pt x="54" y="41"/>
                    </a:moveTo>
                    <a:cubicBezTo>
                      <a:pt x="10" y="41"/>
                      <a:pt x="10" y="41"/>
                      <a:pt x="10" y="41"/>
                    </a:cubicBezTo>
                    <a:cubicBezTo>
                      <a:pt x="10" y="10"/>
                      <a:pt x="10" y="10"/>
                      <a:pt x="10" y="10"/>
                    </a:cubicBezTo>
                    <a:cubicBezTo>
                      <a:pt x="54" y="10"/>
                      <a:pt x="54" y="10"/>
                      <a:pt x="54" y="10"/>
                    </a:cubicBezTo>
                    <a:lnTo>
                      <a:pt x="54" y="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1175644" rtl="0" eaLnBrk="1" fontAlgn="auto" latinLnBrk="0" hangingPunct="1">
                  <a:lnSpc>
                    <a:spcPct val="100000"/>
                  </a:lnSpc>
                  <a:spcBef>
                    <a:spcPts val="0"/>
                  </a:spcBef>
                  <a:spcAft>
                    <a:spcPts val="0"/>
                  </a:spcAft>
                  <a:buClrTx/>
                  <a:buSzTx/>
                  <a:buFontTx/>
                  <a:buNone/>
                  <a:tabLst/>
                  <a:defRPr/>
                </a:pPr>
                <a:endParaRPr kumimoji="0" lang="en-US" sz="2300" b="0" i="0" u="none" strike="noStrike" kern="0" cap="none" spc="0" normalizeH="0" baseline="0" noProof="0" dirty="0">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sp>
            <p:nvSpPr>
              <p:cNvPr id="81" name="Freeform 677"/>
              <p:cNvSpPr>
                <a:spLocks/>
              </p:cNvSpPr>
              <p:nvPr/>
            </p:nvSpPr>
            <p:spPr bwMode="auto">
              <a:xfrm>
                <a:off x="12415838" y="5584825"/>
                <a:ext cx="419100" cy="125413"/>
              </a:xfrm>
              <a:custGeom>
                <a:avLst/>
                <a:gdLst>
                  <a:gd name="T0" fmla="*/ 5 w 189"/>
                  <a:gd name="T1" fmla="*/ 56 h 56"/>
                  <a:gd name="T2" fmla="*/ 10 w 189"/>
                  <a:gd name="T3" fmla="*/ 51 h 56"/>
                  <a:gd name="T4" fmla="*/ 10 w 189"/>
                  <a:gd name="T5" fmla="*/ 33 h 56"/>
                  <a:gd name="T6" fmla="*/ 90 w 189"/>
                  <a:gd name="T7" fmla="*/ 33 h 56"/>
                  <a:gd name="T8" fmla="*/ 90 w 189"/>
                  <a:gd name="T9" fmla="*/ 51 h 56"/>
                  <a:gd name="T10" fmla="*/ 95 w 189"/>
                  <a:gd name="T11" fmla="*/ 56 h 56"/>
                  <a:gd name="T12" fmla="*/ 100 w 189"/>
                  <a:gd name="T13" fmla="*/ 51 h 56"/>
                  <a:gd name="T14" fmla="*/ 100 w 189"/>
                  <a:gd name="T15" fmla="*/ 33 h 56"/>
                  <a:gd name="T16" fmla="*/ 180 w 189"/>
                  <a:gd name="T17" fmla="*/ 33 h 56"/>
                  <a:gd name="T18" fmla="*/ 180 w 189"/>
                  <a:gd name="T19" fmla="*/ 51 h 56"/>
                  <a:gd name="T20" fmla="*/ 185 w 189"/>
                  <a:gd name="T21" fmla="*/ 56 h 56"/>
                  <a:gd name="T22" fmla="*/ 189 w 189"/>
                  <a:gd name="T23" fmla="*/ 51 h 56"/>
                  <a:gd name="T24" fmla="*/ 189 w 189"/>
                  <a:gd name="T25" fmla="*/ 29 h 56"/>
                  <a:gd name="T26" fmla="*/ 185 w 189"/>
                  <a:gd name="T27" fmla="*/ 24 h 56"/>
                  <a:gd name="T28" fmla="*/ 100 w 189"/>
                  <a:gd name="T29" fmla="*/ 24 h 56"/>
                  <a:gd name="T30" fmla="*/ 100 w 189"/>
                  <a:gd name="T31" fmla="*/ 5 h 56"/>
                  <a:gd name="T32" fmla="*/ 95 w 189"/>
                  <a:gd name="T33" fmla="*/ 0 h 56"/>
                  <a:gd name="T34" fmla="*/ 90 w 189"/>
                  <a:gd name="T35" fmla="*/ 5 h 56"/>
                  <a:gd name="T36" fmla="*/ 90 w 189"/>
                  <a:gd name="T37" fmla="*/ 24 h 56"/>
                  <a:gd name="T38" fmla="*/ 5 w 189"/>
                  <a:gd name="T39" fmla="*/ 24 h 56"/>
                  <a:gd name="T40" fmla="*/ 0 w 189"/>
                  <a:gd name="T41" fmla="*/ 29 h 56"/>
                  <a:gd name="T42" fmla="*/ 0 w 189"/>
                  <a:gd name="T43" fmla="*/ 51 h 56"/>
                  <a:gd name="T44" fmla="*/ 5 w 189"/>
                  <a:gd name="T45"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89" h="56">
                    <a:moveTo>
                      <a:pt x="5" y="56"/>
                    </a:moveTo>
                    <a:cubicBezTo>
                      <a:pt x="8" y="56"/>
                      <a:pt x="10" y="53"/>
                      <a:pt x="10" y="51"/>
                    </a:cubicBezTo>
                    <a:cubicBezTo>
                      <a:pt x="10" y="33"/>
                      <a:pt x="10" y="33"/>
                      <a:pt x="10" y="33"/>
                    </a:cubicBezTo>
                    <a:cubicBezTo>
                      <a:pt x="90" y="33"/>
                      <a:pt x="90" y="33"/>
                      <a:pt x="90" y="33"/>
                    </a:cubicBezTo>
                    <a:cubicBezTo>
                      <a:pt x="90" y="51"/>
                      <a:pt x="90" y="51"/>
                      <a:pt x="90" y="51"/>
                    </a:cubicBezTo>
                    <a:cubicBezTo>
                      <a:pt x="90" y="53"/>
                      <a:pt x="93" y="56"/>
                      <a:pt x="95" y="56"/>
                    </a:cubicBezTo>
                    <a:cubicBezTo>
                      <a:pt x="98" y="56"/>
                      <a:pt x="100" y="53"/>
                      <a:pt x="100" y="51"/>
                    </a:cubicBezTo>
                    <a:cubicBezTo>
                      <a:pt x="100" y="33"/>
                      <a:pt x="100" y="33"/>
                      <a:pt x="100" y="33"/>
                    </a:cubicBezTo>
                    <a:cubicBezTo>
                      <a:pt x="180" y="33"/>
                      <a:pt x="180" y="33"/>
                      <a:pt x="180" y="33"/>
                    </a:cubicBezTo>
                    <a:cubicBezTo>
                      <a:pt x="180" y="51"/>
                      <a:pt x="180" y="51"/>
                      <a:pt x="180" y="51"/>
                    </a:cubicBezTo>
                    <a:cubicBezTo>
                      <a:pt x="180" y="53"/>
                      <a:pt x="182" y="56"/>
                      <a:pt x="185" y="56"/>
                    </a:cubicBezTo>
                    <a:cubicBezTo>
                      <a:pt x="187" y="56"/>
                      <a:pt x="189" y="53"/>
                      <a:pt x="189" y="51"/>
                    </a:cubicBezTo>
                    <a:cubicBezTo>
                      <a:pt x="189" y="29"/>
                      <a:pt x="189" y="29"/>
                      <a:pt x="189" y="29"/>
                    </a:cubicBezTo>
                    <a:cubicBezTo>
                      <a:pt x="189" y="26"/>
                      <a:pt x="187" y="24"/>
                      <a:pt x="185" y="24"/>
                    </a:cubicBezTo>
                    <a:cubicBezTo>
                      <a:pt x="100" y="24"/>
                      <a:pt x="100" y="24"/>
                      <a:pt x="100" y="24"/>
                    </a:cubicBezTo>
                    <a:cubicBezTo>
                      <a:pt x="100" y="5"/>
                      <a:pt x="100" y="5"/>
                      <a:pt x="100" y="5"/>
                    </a:cubicBezTo>
                    <a:cubicBezTo>
                      <a:pt x="100" y="3"/>
                      <a:pt x="98" y="0"/>
                      <a:pt x="95" y="0"/>
                    </a:cubicBezTo>
                    <a:cubicBezTo>
                      <a:pt x="93" y="0"/>
                      <a:pt x="90" y="3"/>
                      <a:pt x="90" y="5"/>
                    </a:cubicBezTo>
                    <a:cubicBezTo>
                      <a:pt x="90" y="24"/>
                      <a:pt x="90" y="24"/>
                      <a:pt x="90" y="24"/>
                    </a:cubicBezTo>
                    <a:cubicBezTo>
                      <a:pt x="5" y="24"/>
                      <a:pt x="5" y="24"/>
                      <a:pt x="5" y="24"/>
                    </a:cubicBezTo>
                    <a:cubicBezTo>
                      <a:pt x="2" y="24"/>
                      <a:pt x="0" y="26"/>
                      <a:pt x="0" y="29"/>
                    </a:cubicBezTo>
                    <a:cubicBezTo>
                      <a:pt x="0" y="51"/>
                      <a:pt x="0" y="51"/>
                      <a:pt x="0" y="51"/>
                    </a:cubicBezTo>
                    <a:cubicBezTo>
                      <a:pt x="0" y="53"/>
                      <a:pt x="2" y="56"/>
                      <a:pt x="5" y="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1175644" rtl="0" eaLnBrk="1" fontAlgn="auto" latinLnBrk="0" hangingPunct="1">
                  <a:lnSpc>
                    <a:spcPct val="100000"/>
                  </a:lnSpc>
                  <a:spcBef>
                    <a:spcPts val="0"/>
                  </a:spcBef>
                  <a:spcAft>
                    <a:spcPts val="0"/>
                  </a:spcAft>
                  <a:buClrTx/>
                  <a:buSzTx/>
                  <a:buFontTx/>
                  <a:buNone/>
                  <a:tabLst/>
                  <a:defRPr/>
                </a:pPr>
                <a:endParaRPr kumimoji="0" lang="en-US" sz="2300" b="0" i="0" u="none" strike="noStrike" kern="0" cap="none" spc="0" normalizeH="0" baseline="0" noProof="0" dirty="0">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73" name="Group 72"/>
            <p:cNvGrpSpPr/>
            <p:nvPr/>
          </p:nvGrpSpPr>
          <p:grpSpPr>
            <a:xfrm>
              <a:off x="4786447" y="1801864"/>
              <a:ext cx="405551" cy="396539"/>
              <a:chOff x="8108950" y="4630738"/>
              <a:chExt cx="500062" cy="488950"/>
            </a:xfrm>
            <a:solidFill>
              <a:schemeClr val="bg1"/>
            </a:solidFill>
          </p:grpSpPr>
          <p:sp>
            <p:nvSpPr>
              <p:cNvPr id="74" name="Freeform 490"/>
              <p:cNvSpPr>
                <a:spLocks/>
              </p:cNvSpPr>
              <p:nvPr/>
            </p:nvSpPr>
            <p:spPr bwMode="auto">
              <a:xfrm>
                <a:off x="8256588" y="4630738"/>
                <a:ext cx="284162" cy="146050"/>
              </a:xfrm>
              <a:custGeom>
                <a:avLst/>
                <a:gdLst>
                  <a:gd name="T0" fmla="*/ 137 w 138"/>
                  <a:gd name="T1" fmla="*/ 54 h 71"/>
                  <a:gd name="T2" fmla="*/ 126 w 138"/>
                  <a:gd name="T3" fmla="*/ 4 h 71"/>
                  <a:gd name="T4" fmla="*/ 120 w 138"/>
                  <a:gd name="T5" fmla="*/ 0 h 71"/>
                  <a:gd name="T6" fmla="*/ 117 w 138"/>
                  <a:gd name="T7" fmla="*/ 6 h 71"/>
                  <a:gd name="T8" fmla="*/ 125 w 138"/>
                  <a:gd name="T9" fmla="*/ 45 h 71"/>
                  <a:gd name="T10" fmla="*/ 3 w 138"/>
                  <a:gd name="T11" fmla="*/ 46 h 71"/>
                  <a:gd name="T12" fmla="*/ 2 w 138"/>
                  <a:gd name="T13" fmla="*/ 52 h 71"/>
                  <a:gd name="T14" fmla="*/ 9 w 138"/>
                  <a:gd name="T15" fmla="*/ 53 h 71"/>
                  <a:gd name="T16" fmla="*/ 119 w 138"/>
                  <a:gd name="T17" fmla="*/ 53 h 71"/>
                  <a:gd name="T18" fmla="*/ 81 w 138"/>
                  <a:gd name="T19" fmla="*/ 61 h 71"/>
                  <a:gd name="T20" fmla="*/ 77 w 138"/>
                  <a:gd name="T21" fmla="*/ 67 h 71"/>
                  <a:gd name="T22" fmla="*/ 82 w 138"/>
                  <a:gd name="T23" fmla="*/ 71 h 71"/>
                  <a:gd name="T24" fmla="*/ 83 w 138"/>
                  <a:gd name="T25" fmla="*/ 71 h 71"/>
                  <a:gd name="T26" fmla="*/ 133 w 138"/>
                  <a:gd name="T27" fmla="*/ 60 h 71"/>
                  <a:gd name="T28" fmla="*/ 137 w 138"/>
                  <a:gd name="T29" fmla="*/ 54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8" h="71">
                    <a:moveTo>
                      <a:pt x="137" y="54"/>
                    </a:moveTo>
                    <a:cubicBezTo>
                      <a:pt x="126" y="4"/>
                      <a:pt x="126" y="4"/>
                      <a:pt x="126" y="4"/>
                    </a:cubicBezTo>
                    <a:cubicBezTo>
                      <a:pt x="126" y="1"/>
                      <a:pt x="123" y="0"/>
                      <a:pt x="120" y="0"/>
                    </a:cubicBezTo>
                    <a:cubicBezTo>
                      <a:pt x="118" y="1"/>
                      <a:pt x="116" y="4"/>
                      <a:pt x="117" y="6"/>
                    </a:cubicBezTo>
                    <a:cubicBezTo>
                      <a:pt x="125" y="45"/>
                      <a:pt x="125" y="45"/>
                      <a:pt x="125" y="45"/>
                    </a:cubicBezTo>
                    <a:cubicBezTo>
                      <a:pt x="89" y="18"/>
                      <a:pt x="39" y="18"/>
                      <a:pt x="3" y="46"/>
                    </a:cubicBezTo>
                    <a:cubicBezTo>
                      <a:pt x="1" y="47"/>
                      <a:pt x="0" y="50"/>
                      <a:pt x="2" y="52"/>
                    </a:cubicBezTo>
                    <a:cubicBezTo>
                      <a:pt x="4" y="55"/>
                      <a:pt x="7" y="55"/>
                      <a:pt x="9" y="53"/>
                    </a:cubicBezTo>
                    <a:cubicBezTo>
                      <a:pt x="42" y="28"/>
                      <a:pt x="87" y="28"/>
                      <a:pt x="119" y="53"/>
                    </a:cubicBezTo>
                    <a:cubicBezTo>
                      <a:pt x="81" y="61"/>
                      <a:pt x="81" y="61"/>
                      <a:pt x="81" y="61"/>
                    </a:cubicBezTo>
                    <a:cubicBezTo>
                      <a:pt x="78" y="62"/>
                      <a:pt x="77" y="65"/>
                      <a:pt x="77" y="67"/>
                    </a:cubicBezTo>
                    <a:cubicBezTo>
                      <a:pt x="78" y="70"/>
                      <a:pt x="80" y="71"/>
                      <a:pt x="82" y="71"/>
                    </a:cubicBezTo>
                    <a:cubicBezTo>
                      <a:pt x="82" y="71"/>
                      <a:pt x="83" y="71"/>
                      <a:pt x="83" y="71"/>
                    </a:cubicBezTo>
                    <a:cubicBezTo>
                      <a:pt x="133" y="60"/>
                      <a:pt x="133" y="60"/>
                      <a:pt x="133" y="60"/>
                    </a:cubicBezTo>
                    <a:cubicBezTo>
                      <a:pt x="136" y="60"/>
                      <a:pt x="138" y="57"/>
                      <a:pt x="137" y="5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121917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sp>
            <p:nvSpPr>
              <p:cNvPr id="75" name="Freeform 491"/>
              <p:cNvSpPr>
                <a:spLocks/>
              </p:cNvSpPr>
              <p:nvPr/>
            </p:nvSpPr>
            <p:spPr bwMode="auto">
              <a:xfrm>
                <a:off x="8435975" y="4856163"/>
                <a:ext cx="173037" cy="263525"/>
              </a:xfrm>
              <a:custGeom>
                <a:avLst/>
                <a:gdLst>
                  <a:gd name="T0" fmla="*/ 56 w 84"/>
                  <a:gd name="T1" fmla="*/ 118 h 128"/>
                  <a:gd name="T2" fmla="*/ 19 w 84"/>
                  <a:gd name="T3" fmla="*/ 109 h 128"/>
                  <a:gd name="T4" fmla="*/ 78 w 84"/>
                  <a:gd name="T5" fmla="*/ 5 h 128"/>
                  <a:gd name="T6" fmla="*/ 73 w 84"/>
                  <a:gd name="T7" fmla="*/ 1 h 128"/>
                  <a:gd name="T8" fmla="*/ 69 w 84"/>
                  <a:gd name="T9" fmla="*/ 6 h 128"/>
                  <a:gd name="T10" fmla="*/ 13 w 84"/>
                  <a:gd name="T11" fmla="*/ 101 h 128"/>
                  <a:gd name="T12" fmla="*/ 22 w 84"/>
                  <a:gd name="T13" fmla="*/ 62 h 128"/>
                  <a:gd name="T14" fmla="*/ 19 w 84"/>
                  <a:gd name="T15" fmla="*/ 56 h 128"/>
                  <a:gd name="T16" fmla="*/ 13 w 84"/>
                  <a:gd name="T17" fmla="*/ 60 h 128"/>
                  <a:gd name="T18" fmla="*/ 0 w 84"/>
                  <a:gd name="T19" fmla="*/ 109 h 128"/>
                  <a:gd name="T20" fmla="*/ 4 w 84"/>
                  <a:gd name="T21" fmla="*/ 115 h 128"/>
                  <a:gd name="T22" fmla="*/ 54 w 84"/>
                  <a:gd name="T23" fmla="*/ 128 h 128"/>
                  <a:gd name="T24" fmla="*/ 55 w 84"/>
                  <a:gd name="T25" fmla="*/ 128 h 128"/>
                  <a:gd name="T26" fmla="*/ 60 w 84"/>
                  <a:gd name="T27" fmla="*/ 124 h 128"/>
                  <a:gd name="T28" fmla="*/ 56 w 84"/>
                  <a:gd name="T29" fmla="*/ 118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4" h="128">
                    <a:moveTo>
                      <a:pt x="56" y="118"/>
                    </a:moveTo>
                    <a:cubicBezTo>
                      <a:pt x="19" y="109"/>
                      <a:pt x="19" y="109"/>
                      <a:pt x="19" y="109"/>
                    </a:cubicBezTo>
                    <a:cubicBezTo>
                      <a:pt x="59" y="91"/>
                      <a:pt x="84" y="50"/>
                      <a:pt x="78" y="5"/>
                    </a:cubicBezTo>
                    <a:cubicBezTo>
                      <a:pt x="78" y="2"/>
                      <a:pt x="76" y="0"/>
                      <a:pt x="73" y="1"/>
                    </a:cubicBezTo>
                    <a:cubicBezTo>
                      <a:pt x="70" y="1"/>
                      <a:pt x="68" y="3"/>
                      <a:pt x="69" y="6"/>
                    </a:cubicBezTo>
                    <a:cubicBezTo>
                      <a:pt x="73" y="47"/>
                      <a:pt x="50" y="85"/>
                      <a:pt x="13" y="101"/>
                    </a:cubicBezTo>
                    <a:cubicBezTo>
                      <a:pt x="22" y="62"/>
                      <a:pt x="22" y="62"/>
                      <a:pt x="22" y="62"/>
                    </a:cubicBezTo>
                    <a:cubicBezTo>
                      <a:pt x="23" y="59"/>
                      <a:pt x="22" y="57"/>
                      <a:pt x="19" y="56"/>
                    </a:cubicBezTo>
                    <a:cubicBezTo>
                      <a:pt x="16" y="55"/>
                      <a:pt x="14" y="57"/>
                      <a:pt x="13" y="60"/>
                    </a:cubicBezTo>
                    <a:cubicBezTo>
                      <a:pt x="0" y="109"/>
                      <a:pt x="0" y="109"/>
                      <a:pt x="0" y="109"/>
                    </a:cubicBezTo>
                    <a:cubicBezTo>
                      <a:pt x="0" y="112"/>
                      <a:pt x="1" y="115"/>
                      <a:pt x="4" y="115"/>
                    </a:cubicBezTo>
                    <a:cubicBezTo>
                      <a:pt x="54" y="128"/>
                      <a:pt x="54" y="128"/>
                      <a:pt x="54" y="128"/>
                    </a:cubicBezTo>
                    <a:cubicBezTo>
                      <a:pt x="54" y="128"/>
                      <a:pt x="55" y="128"/>
                      <a:pt x="55" y="128"/>
                    </a:cubicBezTo>
                    <a:cubicBezTo>
                      <a:pt x="57" y="128"/>
                      <a:pt x="59" y="127"/>
                      <a:pt x="60" y="124"/>
                    </a:cubicBezTo>
                    <a:cubicBezTo>
                      <a:pt x="60" y="122"/>
                      <a:pt x="59" y="119"/>
                      <a:pt x="56" y="1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121917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sp>
            <p:nvSpPr>
              <p:cNvPr id="76" name="Freeform 492"/>
              <p:cNvSpPr>
                <a:spLocks/>
              </p:cNvSpPr>
              <p:nvPr/>
            </p:nvSpPr>
            <p:spPr bwMode="auto">
              <a:xfrm>
                <a:off x="8108950" y="4829175"/>
                <a:ext cx="214312" cy="254000"/>
              </a:xfrm>
              <a:custGeom>
                <a:avLst/>
                <a:gdLst>
                  <a:gd name="T0" fmla="*/ 101 w 104"/>
                  <a:gd name="T1" fmla="*/ 113 h 123"/>
                  <a:gd name="T2" fmla="*/ 46 w 104"/>
                  <a:gd name="T3" fmla="*/ 17 h 123"/>
                  <a:gd name="T4" fmla="*/ 75 w 104"/>
                  <a:gd name="T5" fmla="*/ 46 h 123"/>
                  <a:gd name="T6" fmla="*/ 78 w 104"/>
                  <a:gd name="T7" fmla="*/ 47 h 123"/>
                  <a:gd name="T8" fmla="*/ 82 w 104"/>
                  <a:gd name="T9" fmla="*/ 46 h 123"/>
                  <a:gd name="T10" fmla="*/ 82 w 104"/>
                  <a:gd name="T11" fmla="*/ 39 h 123"/>
                  <a:gd name="T12" fmla="*/ 46 w 104"/>
                  <a:gd name="T13" fmla="*/ 2 h 123"/>
                  <a:gd name="T14" fmla="*/ 39 w 104"/>
                  <a:gd name="T15" fmla="*/ 2 h 123"/>
                  <a:gd name="T16" fmla="*/ 2 w 104"/>
                  <a:gd name="T17" fmla="*/ 38 h 123"/>
                  <a:gd name="T18" fmla="*/ 2 w 104"/>
                  <a:gd name="T19" fmla="*/ 45 h 123"/>
                  <a:gd name="T20" fmla="*/ 9 w 104"/>
                  <a:gd name="T21" fmla="*/ 45 h 123"/>
                  <a:gd name="T22" fmla="*/ 36 w 104"/>
                  <a:gd name="T23" fmla="*/ 19 h 123"/>
                  <a:gd name="T24" fmla="*/ 97 w 104"/>
                  <a:gd name="T25" fmla="*/ 122 h 123"/>
                  <a:gd name="T26" fmla="*/ 99 w 104"/>
                  <a:gd name="T27" fmla="*/ 123 h 123"/>
                  <a:gd name="T28" fmla="*/ 103 w 104"/>
                  <a:gd name="T29" fmla="*/ 120 h 123"/>
                  <a:gd name="T30" fmla="*/ 101 w 104"/>
                  <a:gd name="T31" fmla="*/ 113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4" h="123">
                    <a:moveTo>
                      <a:pt x="101" y="113"/>
                    </a:moveTo>
                    <a:cubicBezTo>
                      <a:pt x="62" y="97"/>
                      <a:pt x="40" y="58"/>
                      <a:pt x="46" y="17"/>
                    </a:cubicBezTo>
                    <a:cubicBezTo>
                      <a:pt x="75" y="46"/>
                      <a:pt x="75" y="46"/>
                      <a:pt x="75" y="46"/>
                    </a:cubicBezTo>
                    <a:cubicBezTo>
                      <a:pt x="76" y="47"/>
                      <a:pt x="77" y="47"/>
                      <a:pt x="78" y="47"/>
                    </a:cubicBezTo>
                    <a:cubicBezTo>
                      <a:pt x="80" y="47"/>
                      <a:pt x="81" y="47"/>
                      <a:pt x="82" y="46"/>
                    </a:cubicBezTo>
                    <a:cubicBezTo>
                      <a:pt x="84" y="44"/>
                      <a:pt x="84" y="41"/>
                      <a:pt x="82" y="39"/>
                    </a:cubicBezTo>
                    <a:cubicBezTo>
                      <a:pt x="46" y="2"/>
                      <a:pt x="46" y="2"/>
                      <a:pt x="46" y="2"/>
                    </a:cubicBezTo>
                    <a:cubicBezTo>
                      <a:pt x="44" y="0"/>
                      <a:pt x="41" y="0"/>
                      <a:pt x="39" y="2"/>
                    </a:cubicBezTo>
                    <a:cubicBezTo>
                      <a:pt x="2" y="38"/>
                      <a:pt x="2" y="38"/>
                      <a:pt x="2" y="38"/>
                    </a:cubicBezTo>
                    <a:cubicBezTo>
                      <a:pt x="0" y="40"/>
                      <a:pt x="0" y="43"/>
                      <a:pt x="2" y="45"/>
                    </a:cubicBezTo>
                    <a:cubicBezTo>
                      <a:pt x="4" y="47"/>
                      <a:pt x="7" y="47"/>
                      <a:pt x="9" y="45"/>
                    </a:cubicBezTo>
                    <a:cubicBezTo>
                      <a:pt x="36" y="19"/>
                      <a:pt x="36" y="19"/>
                      <a:pt x="36" y="19"/>
                    </a:cubicBezTo>
                    <a:cubicBezTo>
                      <a:pt x="31" y="63"/>
                      <a:pt x="56" y="105"/>
                      <a:pt x="97" y="122"/>
                    </a:cubicBezTo>
                    <a:cubicBezTo>
                      <a:pt x="98" y="123"/>
                      <a:pt x="98" y="123"/>
                      <a:pt x="99" y="123"/>
                    </a:cubicBezTo>
                    <a:cubicBezTo>
                      <a:pt x="101" y="123"/>
                      <a:pt x="103" y="122"/>
                      <a:pt x="103" y="120"/>
                    </a:cubicBezTo>
                    <a:cubicBezTo>
                      <a:pt x="104" y="117"/>
                      <a:pt x="103" y="114"/>
                      <a:pt x="101" y="1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121917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grpSp>
      </p:grpSp>
      <p:sp>
        <p:nvSpPr>
          <p:cNvPr id="83" name="Freeform 333"/>
          <p:cNvSpPr>
            <a:spLocks noEditPoints="1"/>
          </p:cNvSpPr>
          <p:nvPr/>
        </p:nvSpPr>
        <p:spPr bwMode="auto">
          <a:xfrm>
            <a:off x="1713362" y="5288220"/>
            <a:ext cx="503867" cy="503866"/>
          </a:xfrm>
          <a:custGeom>
            <a:avLst/>
            <a:gdLst>
              <a:gd name="T0" fmla="*/ 337 w 512"/>
              <a:gd name="T1" fmla="*/ 171 h 512"/>
              <a:gd name="T2" fmla="*/ 299 w 512"/>
              <a:gd name="T3" fmla="*/ 171 h 512"/>
              <a:gd name="T4" fmla="*/ 299 w 512"/>
              <a:gd name="T5" fmla="*/ 133 h 512"/>
              <a:gd name="T6" fmla="*/ 337 w 512"/>
              <a:gd name="T7" fmla="*/ 171 h 512"/>
              <a:gd name="T8" fmla="*/ 288 w 512"/>
              <a:gd name="T9" fmla="*/ 192 h 512"/>
              <a:gd name="T10" fmla="*/ 352 w 512"/>
              <a:gd name="T11" fmla="*/ 192 h 512"/>
              <a:gd name="T12" fmla="*/ 352 w 512"/>
              <a:gd name="T13" fmla="*/ 395 h 512"/>
              <a:gd name="T14" fmla="*/ 160 w 512"/>
              <a:gd name="T15" fmla="*/ 395 h 512"/>
              <a:gd name="T16" fmla="*/ 160 w 512"/>
              <a:gd name="T17" fmla="*/ 118 h 512"/>
              <a:gd name="T18" fmla="*/ 277 w 512"/>
              <a:gd name="T19" fmla="*/ 118 h 512"/>
              <a:gd name="T20" fmla="*/ 277 w 512"/>
              <a:gd name="T21" fmla="*/ 182 h 512"/>
              <a:gd name="T22" fmla="*/ 288 w 512"/>
              <a:gd name="T23" fmla="*/ 192 h 512"/>
              <a:gd name="T24" fmla="*/ 331 w 512"/>
              <a:gd name="T25" fmla="*/ 363 h 512"/>
              <a:gd name="T26" fmla="*/ 320 w 512"/>
              <a:gd name="T27" fmla="*/ 352 h 512"/>
              <a:gd name="T28" fmla="*/ 192 w 512"/>
              <a:gd name="T29" fmla="*/ 352 h 512"/>
              <a:gd name="T30" fmla="*/ 181 w 512"/>
              <a:gd name="T31" fmla="*/ 363 h 512"/>
              <a:gd name="T32" fmla="*/ 192 w 512"/>
              <a:gd name="T33" fmla="*/ 374 h 512"/>
              <a:gd name="T34" fmla="*/ 320 w 512"/>
              <a:gd name="T35" fmla="*/ 374 h 512"/>
              <a:gd name="T36" fmla="*/ 331 w 512"/>
              <a:gd name="T37" fmla="*/ 363 h 512"/>
              <a:gd name="T38" fmla="*/ 331 w 512"/>
              <a:gd name="T39" fmla="*/ 320 h 512"/>
              <a:gd name="T40" fmla="*/ 320 w 512"/>
              <a:gd name="T41" fmla="*/ 310 h 512"/>
              <a:gd name="T42" fmla="*/ 192 w 512"/>
              <a:gd name="T43" fmla="*/ 310 h 512"/>
              <a:gd name="T44" fmla="*/ 181 w 512"/>
              <a:gd name="T45" fmla="*/ 320 h 512"/>
              <a:gd name="T46" fmla="*/ 192 w 512"/>
              <a:gd name="T47" fmla="*/ 331 h 512"/>
              <a:gd name="T48" fmla="*/ 320 w 512"/>
              <a:gd name="T49" fmla="*/ 331 h 512"/>
              <a:gd name="T50" fmla="*/ 331 w 512"/>
              <a:gd name="T51" fmla="*/ 320 h 512"/>
              <a:gd name="T52" fmla="*/ 331 w 512"/>
              <a:gd name="T53" fmla="*/ 278 h 512"/>
              <a:gd name="T54" fmla="*/ 320 w 512"/>
              <a:gd name="T55" fmla="*/ 267 h 512"/>
              <a:gd name="T56" fmla="*/ 192 w 512"/>
              <a:gd name="T57" fmla="*/ 267 h 512"/>
              <a:gd name="T58" fmla="*/ 181 w 512"/>
              <a:gd name="T59" fmla="*/ 278 h 512"/>
              <a:gd name="T60" fmla="*/ 192 w 512"/>
              <a:gd name="T61" fmla="*/ 288 h 512"/>
              <a:gd name="T62" fmla="*/ 320 w 512"/>
              <a:gd name="T63" fmla="*/ 288 h 512"/>
              <a:gd name="T64" fmla="*/ 331 w 512"/>
              <a:gd name="T65" fmla="*/ 278 h 512"/>
              <a:gd name="T66" fmla="*/ 320 w 512"/>
              <a:gd name="T67" fmla="*/ 224 h 512"/>
              <a:gd name="T68" fmla="*/ 192 w 512"/>
              <a:gd name="T69" fmla="*/ 224 h 512"/>
              <a:gd name="T70" fmla="*/ 181 w 512"/>
              <a:gd name="T71" fmla="*/ 235 h 512"/>
              <a:gd name="T72" fmla="*/ 192 w 512"/>
              <a:gd name="T73" fmla="*/ 246 h 512"/>
              <a:gd name="T74" fmla="*/ 320 w 512"/>
              <a:gd name="T75" fmla="*/ 246 h 512"/>
              <a:gd name="T76" fmla="*/ 331 w 512"/>
              <a:gd name="T77" fmla="*/ 235 h 512"/>
              <a:gd name="T78" fmla="*/ 320 w 512"/>
              <a:gd name="T79" fmla="*/ 224 h 512"/>
              <a:gd name="T80" fmla="*/ 512 w 512"/>
              <a:gd name="T81" fmla="*/ 256 h 512"/>
              <a:gd name="T82" fmla="*/ 256 w 512"/>
              <a:gd name="T83" fmla="*/ 512 h 512"/>
              <a:gd name="T84" fmla="*/ 0 w 512"/>
              <a:gd name="T85" fmla="*/ 256 h 512"/>
              <a:gd name="T86" fmla="*/ 256 w 512"/>
              <a:gd name="T87" fmla="*/ 0 h 512"/>
              <a:gd name="T88" fmla="*/ 512 w 512"/>
              <a:gd name="T89" fmla="*/ 256 h 512"/>
              <a:gd name="T90" fmla="*/ 373 w 512"/>
              <a:gd name="T91" fmla="*/ 182 h 512"/>
              <a:gd name="T92" fmla="*/ 373 w 512"/>
              <a:gd name="T93" fmla="*/ 178 h 512"/>
              <a:gd name="T94" fmla="*/ 370 w 512"/>
              <a:gd name="T95" fmla="*/ 174 h 512"/>
              <a:gd name="T96" fmla="*/ 296 w 512"/>
              <a:gd name="T97" fmla="*/ 99 h 512"/>
              <a:gd name="T98" fmla="*/ 292 w 512"/>
              <a:gd name="T99" fmla="*/ 97 h 512"/>
              <a:gd name="T100" fmla="*/ 288 w 512"/>
              <a:gd name="T101" fmla="*/ 96 h 512"/>
              <a:gd name="T102" fmla="*/ 149 w 512"/>
              <a:gd name="T103" fmla="*/ 96 h 512"/>
              <a:gd name="T104" fmla="*/ 139 w 512"/>
              <a:gd name="T105" fmla="*/ 107 h 512"/>
              <a:gd name="T106" fmla="*/ 139 w 512"/>
              <a:gd name="T107" fmla="*/ 406 h 512"/>
              <a:gd name="T108" fmla="*/ 149 w 512"/>
              <a:gd name="T109" fmla="*/ 416 h 512"/>
              <a:gd name="T110" fmla="*/ 363 w 512"/>
              <a:gd name="T111" fmla="*/ 416 h 512"/>
              <a:gd name="T112" fmla="*/ 373 w 512"/>
              <a:gd name="T113" fmla="*/ 406 h 512"/>
              <a:gd name="T114" fmla="*/ 373 w 512"/>
              <a:gd name="T115" fmla="*/ 182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12" h="512">
                <a:moveTo>
                  <a:pt x="337" y="171"/>
                </a:moveTo>
                <a:cubicBezTo>
                  <a:pt x="299" y="171"/>
                  <a:pt x="299" y="171"/>
                  <a:pt x="299" y="171"/>
                </a:cubicBezTo>
                <a:cubicBezTo>
                  <a:pt x="299" y="133"/>
                  <a:pt x="299" y="133"/>
                  <a:pt x="299" y="133"/>
                </a:cubicBezTo>
                <a:lnTo>
                  <a:pt x="337" y="171"/>
                </a:lnTo>
                <a:close/>
                <a:moveTo>
                  <a:pt x="288" y="192"/>
                </a:moveTo>
                <a:cubicBezTo>
                  <a:pt x="352" y="192"/>
                  <a:pt x="352" y="192"/>
                  <a:pt x="352" y="192"/>
                </a:cubicBezTo>
                <a:cubicBezTo>
                  <a:pt x="352" y="395"/>
                  <a:pt x="352" y="395"/>
                  <a:pt x="352" y="395"/>
                </a:cubicBezTo>
                <a:cubicBezTo>
                  <a:pt x="160" y="395"/>
                  <a:pt x="160" y="395"/>
                  <a:pt x="160" y="395"/>
                </a:cubicBezTo>
                <a:cubicBezTo>
                  <a:pt x="160" y="118"/>
                  <a:pt x="160" y="118"/>
                  <a:pt x="160" y="118"/>
                </a:cubicBezTo>
                <a:cubicBezTo>
                  <a:pt x="277" y="118"/>
                  <a:pt x="277" y="118"/>
                  <a:pt x="277" y="118"/>
                </a:cubicBezTo>
                <a:cubicBezTo>
                  <a:pt x="277" y="182"/>
                  <a:pt x="277" y="182"/>
                  <a:pt x="277" y="182"/>
                </a:cubicBezTo>
                <a:cubicBezTo>
                  <a:pt x="277" y="188"/>
                  <a:pt x="282" y="192"/>
                  <a:pt x="288" y="192"/>
                </a:cubicBezTo>
                <a:close/>
                <a:moveTo>
                  <a:pt x="331" y="363"/>
                </a:moveTo>
                <a:cubicBezTo>
                  <a:pt x="331" y="357"/>
                  <a:pt x="326" y="352"/>
                  <a:pt x="320" y="352"/>
                </a:cubicBezTo>
                <a:cubicBezTo>
                  <a:pt x="192" y="352"/>
                  <a:pt x="192" y="352"/>
                  <a:pt x="192" y="352"/>
                </a:cubicBezTo>
                <a:cubicBezTo>
                  <a:pt x="186" y="352"/>
                  <a:pt x="181" y="357"/>
                  <a:pt x="181" y="363"/>
                </a:cubicBezTo>
                <a:cubicBezTo>
                  <a:pt x="181" y="369"/>
                  <a:pt x="186" y="374"/>
                  <a:pt x="192" y="374"/>
                </a:cubicBezTo>
                <a:cubicBezTo>
                  <a:pt x="320" y="374"/>
                  <a:pt x="320" y="374"/>
                  <a:pt x="320" y="374"/>
                </a:cubicBezTo>
                <a:cubicBezTo>
                  <a:pt x="326" y="374"/>
                  <a:pt x="331" y="369"/>
                  <a:pt x="331" y="363"/>
                </a:cubicBezTo>
                <a:close/>
                <a:moveTo>
                  <a:pt x="331" y="320"/>
                </a:moveTo>
                <a:cubicBezTo>
                  <a:pt x="331" y="314"/>
                  <a:pt x="326" y="310"/>
                  <a:pt x="320" y="310"/>
                </a:cubicBezTo>
                <a:cubicBezTo>
                  <a:pt x="192" y="310"/>
                  <a:pt x="192" y="310"/>
                  <a:pt x="192" y="310"/>
                </a:cubicBezTo>
                <a:cubicBezTo>
                  <a:pt x="186" y="310"/>
                  <a:pt x="181" y="314"/>
                  <a:pt x="181" y="320"/>
                </a:cubicBezTo>
                <a:cubicBezTo>
                  <a:pt x="181" y="326"/>
                  <a:pt x="186" y="331"/>
                  <a:pt x="192" y="331"/>
                </a:cubicBezTo>
                <a:cubicBezTo>
                  <a:pt x="320" y="331"/>
                  <a:pt x="320" y="331"/>
                  <a:pt x="320" y="331"/>
                </a:cubicBezTo>
                <a:cubicBezTo>
                  <a:pt x="326" y="331"/>
                  <a:pt x="331" y="326"/>
                  <a:pt x="331" y="320"/>
                </a:cubicBezTo>
                <a:close/>
                <a:moveTo>
                  <a:pt x="331" y="278"/>
                </a:moveTo>
                <a:cubicBezTo>
                  <a:pt x="331" y="272"/>
                  <a:pt x="326" y="267"/>
                  <a:pt x="320" y="267"/>
                </a:cubicBezTo>
                <a:cubicBezTo>
                  <a:pt x="192" y="267"/>
                  <a:pt x="192" y="267"/>
                  <a:pt x="192" y="267"/>
                </a:cubicBezTo>
                <a:cubicBezTo>
                  <a:pt x="186" y="267"/>
                  <a:pt x="181" y="272"/>
                  <a:pt x="181" y="278"/>
                </a:cubicBezTo>
                <a:cubicBezTo>
                  <a:pt x="181" y="284"/>
                  <a:pt x="186" y="288"/>
                  <a:pt x="192" y="288"/>
                </a:cubicBezTo>
                <a:cubicBezTo>
                  <a:pt x="320" y="288"/>
                  <a:pt x="320" y="288"/>
                  <a:pt x="320" y="288"/>
                </a:cubicBezTo>
                <a:cubicBezTo>
                  <a:pt x="326" y="288"/>
                  <a:pt x="331" y="284"/>
                  <a:pt x="331" y="278"/>
                </a:cubicBezTo>
                <a:close/>
                <a:moveTo>
                  <a:pt x="320" y="224"/>
                </a:moveTo>
                <a:cubicBezTo>
                  <a:pt x="192" y="224"/>
                  <a:pt x="192" y="224"/>
                  <a:pt x="192" y="224"/>
                </a:cubicBezTo>
                <a:cubicBezTo>
                  <a:pt x="186" y="224"/>
                  <a:pt x="181" y="229"/>
                  <a:pt x="181" y="235"/>
                </a:cubicBezTo>
                <a:cubicBezTo>
                  <a:pt x="181" y="241"/>
                  <a:pt x="186" y="246"/>
                  <a:pt x="192" y="246"/>
                </a:cubicBezTo>
                <a:cubicBezTo>
                  <a:pt x="320" y="246"/>
                  <a:pt x="320" y="246"/>
                  <a:pt x="320" y="246"/>
                </a:cubicBezTo>
                <a:cubicBezTo>
                  <a:pt x="326" y="246"/>
                  <a:pt x="331" y="241"/>
                  <a:pt x="331" y="235"/>
                </a:cubicBezTo>
                <a:cubicBezTo>
                  <a:pt x="331" y="229"/>
                  <a:pt x="326" y="224"/>
                  <a:pt x="320" y="224"/>
                </a:cubicBezTo>
                <a:close/>
                <a:moveTo>
                  <a:pt x="512" y="256"/>
                </a:moveTo>
                <a:cubicBezTo>
                  <a:pt x="512" y="398"/>
                  <a:pt x="397" y="512"/>
                  <a:pt x="256" y="512"/>
                </a:cubicBezTo>
                <a:cubicBezTo>
                  <a:pt x="115" y="512"/>
                  <a:pt x="0" y="398"/>
                  <a:pt x="0" y="256"/>
                </a:cubicBezTo>
                <a:cubicBezTo>
                  <a:pt x="0" y="115"/>
                  <a:pt x="115" y="0"/>
                  <a:pt x="256" y="0"/>
                </a:cubicBezTo>
                <a:cubicBezTo>
                  <a:pt x="397" y="0"/>
                  <a:pt x="512" y="115"/>
                  <a:pt x="512" y="256"/>
                </a:cubicBezTo>
                <a:close/>
                <a:moveTo>
                  <a:pt x="373" y="182"/>
                </a:moveTo>
                <a:cubicBezTo>
                  <a:pt x="373" y="180"/>
                  <a:pt x="373" y="179"/>
                  <a:pt x="373" y="178"/>
                </a:cubicBezTo>
                <a:cubicBezTo>
                  <a:pt x="372" y="176"/>
                  <a:pt x="371" y="175"/>
                  <a:pt x="370" y="174"/>
                </a:cubicBezTo>
                <a:cubicBezTo>
                  <a:pt x="296" y="99"/>
                  <a:pt x="296" y="99"/>
                  <a:pt x="296" y="99"/>
                </a:cubicBezTo>
                <a:cubicBezTo>
                  <a:pt x="295" y="98"/>
                  <a:pt x="293" y="98"/>
                  <a:pt x="292" y="97"/>
                </a:cubicBezTo>
                <a:cubicBezTo>
                  <a:pt x="291" y="97"/>
                  <a:pt x="289" y="96"/>
                  <a:pt x="288" y="96"/>
                </a:cubicBezTo>
                <a:cubicBezTo>
                  <a:pt x="149" y="96"/>
                  <a:pt x="149" y="96"/>
                  <a:pt x="149" y="96"/>
                </a:cubicBezTo>
                <a:cubicBezTo>
                  <a:pt x="143" y="96"/>
                  <a:pt x="139" y="101"/>
                  <a:pt x="139" y="107"/>
                </a:cubicBezTo>
                <a:cubicBezTo>
                  <a:pt x="139" y="406"/>
                  <a:pt x="139" y="406"/>
                  <a:pt x="139" y="406"/>
                </a:cubicBezTo>
                <a:cubicBezTo>
                  <a:pt x="139" y="412"/>
                  <a:pt x="143" y="416"/>
                  <a:pt x="149" y="416"/>
                </a:cubicBezTo>
                <a:cubicBezTo>
                  <a:pt x="363" y="416"/>
                  <a:pt x="363" y="416"/>
                  <a:pt x="363" y="416"/>
                </a:cubicBezTo>
                <a:cubicBezTo>
                  <a:pt x="369" y="416"/>
                  <a:pt x="373" y="412"/>
                  <a:pt x="373" y="406"/>
                </a:cubicBezTo>
                <a:lnTo>
                  <a:pt x="373" y="182"/>
                </a:lnTo>
                <a:close/>
              </a:path>
            </a:pathLst>
          </a:custGeom>
          <a:solidFill>
            <a:srgbClr val="648D1C"/>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1219170" rtl="0" eaLnBrk="1" fontAlgn="auto" latinLnBrk="0" hangingPunct="1">
              <a:lnSpc>
                <a:spcPct val="100000"/>
              </a:lnSpc>
              <a:spcBef>
                <a:spcPts val="0"/>
              </a:spcBef>
              <a:spcAft>
                <a:spcPts val="0"/>
              </a:spcAft>
              <a:buClrTx/>
              <a:buSzTx/>
              <a:buFontTx/>
              <a:buNone/>
              <a:tabLst/>
              <a:defRPr/>
            </a:pPr>
            <a:endParaRPr kumimoji="0" lang="en-GB" sz="750" b="0" i="0" u="none" strike="noStrike" kern="1200" cap="none" spc="0" normalizeH="0" baseline="0" noProof="0" dirty="0">
              <a:ln>
                <a:noFill/>
              </a:ln>
              <a:solidFill>
                <a:prstClr val="black"/>
              </a:solidFill>
              <a:effectLst/>
              <a:uLnTx/>
              <a:uFillTx/>
              <a:latin typeface="Verdana"/>
              <a:ea typeface="+mn-ea"/>
              <a:cs typeface="+mn-cs"/>
            </a:endParaRPr>
          </a:p>
        </p:txBody>
      </p:sp>
      <p:sp>
        <p:nvSpPr>
          <p:cNvPr id="84" name="Freeform 36"/>
          <p:cNvSpPr>
            <a:spLocks noChangeAspect="1" noEditPoints="1"/>
          </p:cNvSpPr>
          <p:nvPr/>
        </p:nvSpPr>
        <p:spPr bwMode="auto">
          <a:xfrm>
            <a:off x="6157432" y="5311814"/>
            <a:ext cx="504000" cy="504000"/>
          </a:xfrm>
          <a:custGeom>
            <a:avLst/>
            <a:gdLst>
              <a:gd name="T0" fmla="*/ 324 w 512"/>
              <a:gd name="T1" fmla="*/ 194 h 512"/>
              <a:gd name="T2" fmla="*/ 330 w 512"/>
              <a:gd name="T3" fmla="*/ 167 h 512"/>
              <a:gd name="T4" fmla="*/ 400 w 512"/>
              <a:gd name="T5" fmla="*/ 182 h 512"/>
              <a:gd name="T6" fmla="*/ 386 w 512"/>
              <a:gd name="T7" fmla="*/ 223 h 512"/>
              <a:gd name="T8" fmla="*/ 351 w 512"/>
              <a:gd name="T9" fmla="*/ 247 h 512"/>
              <a:gd name="T10" fmla="*/ 312 w 512"/>
              <a:gd name="T11" fmla="*/ 243 h 512"/>
              <a:gd name="T12" fmla="*/ 278 w 512"/>
              <a:gd name="T13" fmla="*/ 222 h 512"/>
              <a:gd name="T14" fmla="*/ 264 w 512"/>
              <a:gd name="T15" fmla="*/ 183 h 512"/>
              <a:gd name="T16" fmla="*/ 275 w 512"/>
              <a:gd name="T17" fmla="*/ 144 h 512"/>
              <a:gd name="T18" fmla="*/ 308 w 512"/>
              <a:gd name="T19" fmla="*/ 119 h 512"/>
              <a:gd name="T20" fmla="*/ 331 w 512"/>
              <a:gd name="T21" fmla="*/ 128 h 512"/>
              <a:gd name="T22" fmla="*/ 364 w 512"/>
              <a:gd name="T23" fmla="*/ 136 h 512"/>
              <a:gd name="T24" fmla="*/ 384 w 512"/>
              <a:gd name="T25" fmla="*/ 164 h 512"/>
              <a:gd name="T26" fmla="*/ 320 w 512"/>
              <a:gd name="T27" fmla="*/ 147 h 512"/>
              <a:gd name="T28" fmla="*/ 330 w 512"/>
              <a:gd name="T29" fmla="*/ 217 h 512"/>
              <a:gd name="T30" fmla="*/ 512 w 512"/>
              <a:gd name="T31" fmla="*/ 256 h 512"/>
              <a:gd name="T32" fmla="*/ 512 w 512"/>
              <a:gd name="T33" fmla="*/ 256 h 512"/>
              <a:gd name="T34" fmla="*/ 268 w 512"/>
              <a:gd name="T35" fmla="*/ 290 h 512"/>
              <a:gd name="T36" fmla="*/ 236 w 512"/>
              <a:gd name="T37" fmla="*/ 251 h 512"/>
              <a:gd name="T38" fmla="*/ 187 w 512"/>
              <a:gd name="T39" fmla="*/ 238 h 512"/>
              <a:gd name="T40" fmla="*/ 140 w 512"/>
              <a:gd name="T41" fmla="*/ 256 h 512"/>
              <a:gd name="T42" fmla="*/ 113 w 512"/>
              <a:gd name="T43" fmla="*/ 299 h 512"/>
              <a:gd name="T44" fmla="*/ 115 w 512"/>
              <a:gd name="T45" fmla="*/ 350 h 512"/>
              <a:gd name="T46" fmla="*/ 147 w 512"/>
              <a:gd name="T47" fmla="*/ 388 h 512"/>
              <a:gd name="T48" fmla="*/ 196 w 512"/>
              <a:gd name="T49" fmla="*/ 401 h 512"/>
              <a:gd name="T50" fmla="*/ 237 w 512"/>
              <a:gd name="T51" fmla="*/ 383 h 512"/>
              <a:gd name="T52" fmla="*/ 266 w 512"/>
              <a:gd name="T53" fmla="*/ 345 h 512"/>
              <a:gd name="T54" fmla="*/ 410 w 512"/>
              <a:gd name="T55" fmla="*/ 163 h 512"/>
              <a:gd name="T56" fmla="*/ 384 w 512"/>
              <a:gd name="T57" fmla="*/ 119 h 512"/>
              <a:gd name="T58" fmla="*/ 337 w 512"/>
              <a:gd name="T59" fmla="*/ 99 h 512"/>
              <a:gd name="T60" fmla="*/ 288 w 512"/>
              <a:gd name="T61" fmla="*/ 111 h 512"/>
              <a:gd name="T62" fmla="*/ 255 w 512"/>
              <a:gd name="T63" fmla="*/ 149 h 512"/>
              <a:gd name="T64" fmla="*/ 251 w 512"/>
              <a:gd name="T65" fmla="*/ 199 h 512"/>
              <a:gd name="T66" fmla="*/ 277 w 512"/>
              <a:gd name="T67" fmla="*/ 243 h 512"/>
              <a:gd name="T68" fmla="*/ 323 w 512"/>
              <a:gd name="T69" fmla="*/ 263 h 512"/>
              <a:gd name="T70" fmla="*/ 358 w 512"/>
              <a:gd name="T71" fmla="*/ 270 h 512"/>
              <a:gd name="T72" fmla="*/ 405 w 512"/>
              <a:gd name="T73" fmla="*/ 237 h 512"/>
              <a:gd name="T74" fmla="*/ 423 w 512"/>
              <a:gd name="T75" fmla="*/ 182 h 512"/>
              <a:gd name="T76" fmla="*/ 179 w 512"/>
              <a:gd name="T77" fmla="*/ 313 h 512"/>
              <a:gd name="T78" fmla="*/ 204 w 512"/>
              <a:gd name="T79" fmla="*/ 326 h 512"/>
              <a:gd name="T80" fmla="*/ 262 w 512"/>
              <a:gd name="T81" fmla="*/ 321 h 512"/>
              <a:gd name="T82" fmla="*/ 248 w 512"/>
              <a:gd name="T83" fmla="*/ 361 h 512"/>
              <a:gd name="T84" fmla="*/ 212 w 512"/>
              <a:gd name="T85" fmla="*/ 386 h 512"/>
              <a:gd name="T86" fmla="*/ 173 w 512"/>
              <a:gd name="T87" fmla="*/ 382 h 512"/>
              <a:gd name="T88" fmla="*/ 139 w 512"/>
              <a:gd name="T89" fmla="*/ 360 h 512"/>
              <a:gd name="T90" fmla="*/ 125 w 512"/>
              <a:gd name="T91" fmla="*/ 321 h 512"/>
              <a:gd name="T92" fmla="*/ 137 w 512"/>
              <a:gd name="T93" fmla="*/ 282 h 512"/>
              <a:gd name="T94" fmla="*/ 169 w 512"/>
              <a:gd name="T95" fmla="*/ 258 h 512"/>
              <a:gd name="T96" fmla="*/ 193 w 512"/>
              <a:gd name="T97" fmla="*/ 266 h 512"/>
              <a:gd name="T98" fmla="*/ 226 w 512"/>
              <a:gd name="T99" fmla="*/ 274 h 512"/>
              <a:gd name="T100" fmla="*/ 246 w 512"/>
              <a:gd name="T101" fmla="*/ 303 h 512"/>
              <a:gd name="T102" fmla="*/ 181 w 512"/>
              <a:gd name="T103" fmla="*/ 286 h 512"/>
              <a:gd name="T104" fmla="*/ 192 w 512"/>
              <a:gd name="T105" fmla="*/ 355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12" h="512">
                <a:moveTo>
                  <a:pt x="344" y="177"/>
                </a:moveTo>
                <a:cubicBezTo>
                  <a:pt x="345" y="180"/>
                  <a:pt x="345" y="184"/>
                  <a:pt x="343" y="188"/>
                </a:cubicBezTo>
                <a:cubicBezTo>
                  <a:pt x="341" y="191"/>
                  <a:pt x="338" y="193"/>
                  <a:pt x="335" y="195"/>
                </a:cubicBezTo>
                <a:cubicBezTo>
                  <a:pt x="331" y="196"/>
                  <a:pt x="327" y="195"/>
                  <a:pt x="324" y="194"/>
                </a:cubicBezTo>
                <a:cubicBezTo>
                  <a:pt x="320" y="192"/>
                  <a:pt x="318" y="189"/>
                  <a:pt x="317" y="185"/>
                </a:cubicBezTo>
                <a:cubicBezTo>
                  <a:pt x="316" y="182"/>
                  <a:pt x="316" y="178"/>
                  <a:pt x="318" y="174"/>
                </a:cubicBezTo>
                <a:cubicBezTo>
                  <a:pt x="320" y="171"/>
                  <a:pt x="322" y="169"/>
                  <a:pt x="326" y="167"/>
                </a:cubicBezTo>
                <a:cubicBezTo>
                  <a:pt x="328" y="167"/>
                  <a:pt x="329" y="167"/>
                  <a:pt x="330" y="167"/>
                </a:cubicBezTo>
                <a:cubicBezTo>
                  <a:pt x="333" y="167"/>
                  <a:pt x="335" y="167"/>
                  <a:pt x="337" y="168"/>
                </a:cubicBezTo>
                <a:cubicBezTo>
                  <a:pt x="340" y="170"/>
                  <a:pt x="343" y="173"/>
                  <a:pt x="344" y="177"/>
                </a:cubicBezTo>
                <a:close/>
                <a:moveTo>
                  <a:pt x="397" y="179"/>
                </a:moveTo>
                <a:cubicBezTo>
                  <a:pt x="398" y="180"/>
                  <a:pt x="399" y="181"/>
                  <a:pt x="400" y="182"/>
                </a:cubicBezTo>
                <a:cubicBezTo>
                  <a:pt x="399" y="183"/>
                  <a:pt x="398" y="184"/>
                  <a:pt x="397" y="185"/>
                </a:cubicBezTo>
                <a:cubicBezTo>
                  <a:pt x="392" y="189"/>
                  <a:pt x="386" y="193"/>
                  <a:pt x="384" y="199"/>
                </a:cubicBezTo>
                <a:cubicBezTo>
                  <a:pt x="382" y="206"/>
                  <a:pt x="384" y="212"/>
                  <a:pt x="385" y="218"/>
                </a:cubicBezTo>
                <a:cubicBezTo>
                  <a:pt x="386" y="220"/>
                  <a:pt x="386" y="221"/>
                  <a:pt x="386" y="223"/>
                </a:cubicBezTo>
                <a:cubicBezTo>
                  <a:pt x="385" y="223"/>
                  <a:pt x="383" y="223"/>
                  <a:pt x="382" y="223"/>
                </a:cubicBezTo>
                <a:cubicBezTo>
                  <a:pt x="376" y="223"/>
                  <a:pt x="369" y="223"/>
                  <a:pt x="363" y="227"/>
                </a:cubicBezTo>
                <a:cubicBezTo>
                  <a:pt x="357" y="231"/>
                  <a:pt x="355" y="237"/>
                  <a:pt x="353" y="243"/>
                </a:cubicBezTo>
                <a:cubicBezTo>
                  <a:pt x="352" y="244"/>
                  <a:pt x="352" y="246"/>
                  <a:pt x="351" y="247"/>
                </a:cubicBezTo>
                <a:cubicBezTo>
                  <a:pt x="350" y="246"/>
                  <a:pt x="348" y="244"/>
                  <a:pt x="347" y="244"/>
                </a:cubicBezTo>
                <a:cubicBezTo>
                  <a:pt x="342" y="240"/>
                  <a:pt x="336" y="234"/>
                  <a:pt x="330" y="234"/>
                </a:cubicBezTo>
                <a:cubicBezTo>
                  <a:pt x="329" y="234"/>
                  <a:pt x="329" y="234"/>
                  <a:pt x="329" y="234"/>
                </a:cubicBezTo>
                <a:cubicBezTo>
                  <a:pt x="322" y="234"/>
                  <a:pt x="317" y="240"/>
                  <a:pt x="312" y="243"/>
                </a:cubicBezTo>
                <a:cubicBezTo>
                  <a:pt x="311" y="244"/>
                  <a:pt x="309" y="246"/>
                  <a:pt x="308" y="247"/>
                </a:cubicBezTo>
                <a:cubicBezTo>
                  <a:pt x="307" y="246"/>
                  <a:pt x="307" y="244"/>
                  <a:pt x="306" y="243"/>
                </a:cubicBezTo>
                <a:cubicBezTo>
                  <a:pt x="304" y="237"/>
                  <a:pt x="302" y="230"/>
                  <a:pt x="296" y="226"/>
                </a:cubicBezTo>
                <a:cubicBezTo>
                  <a:pt x="291" y="222"/>
                  <a:pt x="284" y="222"/>
                  <a:pt x="278" y="222"/>
                </a:cubicBezTo>
                <a:cubicBezTo>
                  <a:pt x="277" y="222"/>
                  <a:pt x="275" y="222"/>
                  <a:pt x="273" y="221"/>
                </a:cubicBezTo>
                <a:cubicBezTo>
                  <a:pt x="274" y="220"/>
                  <a:pt x="274" y="218"/>
                  <a:pt x="274" y="217"/>
                </a:cubicBezTo>
                <a:cubicBezTo>
                  <a:pt x="276" y="211"/>
                  <a:pt x="278" y="204"/>
                  <a:pt x="276" y="198"/>
                </a:cubicBezTo>
                <a:cubicBezTo>
                  <a:pt x="274" y="191"/>
                  <a:pt x="269" y="187"/>
                  <a:pt x="264" y="183"/>
                </a:cubicBezTo>
                <a:cubicBezTo>
                  <a:pt x="263" y="182"/>
                  <a:pt x="261" y="181"/>
                  <a:pt x="260" y="180"/>
                </a:cubicBezTo>
                <a:cubicBezTo>
                  <a:pt x="262" y="179"/>
                  <a:pt x="263" y="178"/>
                  <a:pt x="264" y="177"/>
                </a:cubicBezTo>
                <a:cubicBezTo>
                  <a:pt x="269" y="173"/>
                  <a:pt x="275" y="169"/>
                  <a:pt x="277" y="163"/>
                </a:cubicBezTo>
                <a:cubicBezTo>
                  <a:pt x="279" y="156"/>
                  <a:pt x="277" y="150"/>
                  <a:pt x="275" y="144"/>
                </a:cubicBezTo>
                <a:cubicBezTo>
                  <a:pt x="275" y="142"/>
                  <a:pt x="275" y="141"/>
                  <a:pt x="274" y="139"/>
                </a:cubicBezTo>
                <a:cubicBezTo>
                  <a:pt x="276" y="139"/>
                  <a:pt x="278" y="139"/>
                  <a:pt x="279" y="139"/>
                </a:cubicBezTo>
                <a:cubicBezTo>
                  <a:pt x="285" y="139"/>
                  <a:pt x="292" y="139"/>
                  <a:pt x="298" y="135"/>
                </a:cubicBezTo>
                <a:cubicBezTo>
                  <a:pt x="303" y="131"/>
                  <a:pt x="306" y="125"/>
                  <a:pt x="308" y="119"/>
                </a:cubicBezTo>
                <a:cubicBezTo>
                  <a:pt x="308" y="118"/>
                  <a:pt x="309" y="116"/>
                  <a:pt x="310" y="115"/>
                </a:cubicBezTo>
                <a:cubicBezTo>
                  <a:pt x="311" y="116"/>
                  <a:pt x="313" y="118"/>
                  <a:pt x="314" y="118"/>
                </a:cubicBezTo>
                <a:cubicBezTo>
                  <a:pt x="319" y="122"/>
                  <a:pt x="324" y="128"/>
                  <a:pt x="331" y="128"/>
                </a:cubicBezTo>
                <a:cubicBezTo>
                  <a:pt x="331" y="128"/>
                  <a:pt x="331" y="128"/>
                  <a:pt x="331" y="128"/>
                </a:cubicBezTo>
                <a:cubicBezTo>
                  <a:pt x="338" y="128"/>
                  <a:pt x="344" y="122"/>
                  <a:pt x="349" y="119"/>
                </a:cubicBezTo>
                <a:cubicBezTo>
                  <a:pt x="350" y="118"/>
                  <a:pt x="352" y="116"/>
                  <a:pt x="353" y="115"/>
                </a:cubicBezTo>
                <a:cubicBezTo>
                  <a:pt x="353" y="116"/>
                  <a:pt x="354" y="118"/>
                  <a:pt x="354" y="119"/>
                </a:cubicBezTo>
                <a:cubicBezTo>
                  <a:pt x="356" y="125"/>
                  <a:pt x="359" y="132"/>
                  <a:pt x="364" y="136"/>
                </a:cubicBezTo>
                <a:cubicBezTo>
                  <a:pt x="370" y="140"/>
                  <a:pt x="377" y="140"/>
                  <a:pt x="383" y="140"/>
                </a:cubicBezTo>
                <a:cubicBezTo>
                  <a:pt x="384" y="140"/>
                  <a:pt x="386" y="140"/>
                  <a:pt x="387" y="141"/>
                </a:cubicBezTo>
                <a:cubicBezTo>
                  <a:pt x="387" y="142"/>
                  <a:pt x="387" y="144"/>
                  <a:pt x="386" y="145"/>
                </a:cubicBezTo>
                <a:cubicBezTo>
                  <a:pt x="384" y="151"/>
                  <a:pt x="382" y="158"/>
                  <a:pt x="384" y="164"/>
                </a:cubicBezTo>
                <a:cubicBezTo>
                  <a:pt x="386" y="171"/>
                  <a:pt x="392" y="175"/>
                  <a:pt x="397" y="179"/>
                </a:cubicBezTo>
                <a:close/>
                <a:moveTo>
                  <a:pt x="364" y="170"/>
                </a:moveTo>
                <a:cubicBezTo>
                  <a:pt x="361" y="161"/>
                  <a:pt x="355" y="154"/>
                  <a:pt x="347" y="150"/>
                </a:cubicBezTo>
                <a:cubicBezTo>
                  <a:pt x="338" y="145"/>
                  <a:pt x="329" y="144"/>
                  <a:pt x="320" y="147"/>
                </a:cubicBezTo>
                <a:cubicBezTo>
                  <a:pt x="311" y="150"/>
                  <a:pt x="303" y="156"/>
                  <a:pt x="299" y="164"/>
                </a:cubicBezTo>
                <a:cubicBezTo>
                  <a:pt x="294" y="173"/>
                  <a:pt x="294" y="182"/>
                  <a:pt x="296" y="192"/>
                </a:cubicBezTo>
                <a:cubicBezTo>
                  <a:pt x="299" y="201"/>
                  <a:pt x="305" y="208"/>
                  <a:pt x="314" y="212"/>
                </a:cubicBezTo>
                <a:cubicBezTo>
                  <a:pt x="319" y="215"/>
                  <a:pt x="325" y="217"/>
                  <a:pt x="330" y="217"/>
                </a:cubicBezTo>
                <a:cubicBezTo>
                  <a:pt x="334" y="217"/>
                  <a:pt x="337" y="216"/>
                  <a:pt x="341" y="215"/>
                </a:cubicBezTo>
                <a:cubicBezTo>
                  <a:pt x="350" y="212"/>
                  <a:pt x="357" y="206"/>
                  <a:pt x="362" y="198"/>
                </a:cubicBezTo>
                <a:cubicBezTo>
                  <a:pt x="366" y="189"/>
                  <a:pt x="367" y="180"/>
                  <a:pt x="364" y="170"/>
                </a:cubicBezTo>
                <a:close/>
                <a:moveTo>
                  <a:pt x="512" y="256"/>
                </a:moveTo>
                <a:cubicBezTo>
                  <a:pt x="512" y="397"/>
                  <a:pt x="397" y="512"/>
                  <a:pt x="256" y="512"/>
                </a:cubicBezTo>
                <a:cubicBezTo>
                  <a:pt x="114" y="512"/>
                  <a:pt x="0" y="397"/>
                  <a:pt x="0" y="256"/>
                </a:cubicBezTo>
                <a:cubicBezTo>
                  <a:pt x="0" y="114"/>
                  <a:pt x="114" y="0"/>
                  <a:pt x="256" y="0"/>
                </a:cubicBezTo>
                <a:cubicBezTo>
                  <a:pt x="397" y="0"/>
                  <a:pt x="512" y="114"/>
                  <a:pt x="512" y="256"/>
                </a:cubicBezTo>
                <a:close/>
                <a:moveTo>
                  <a:pt x="284" y="321"/>
                </a:moveTo>
                <a:cubicBezTo>
                  <a:pt x="285" y="312"/>
                  <a:pt x="277" y="306"/>
                  <a:pt x="271" y="301"/>
                </a:cubicBezTo>
                <a:cubicBezTo>
                  <a:pt x="270" y="300"/>
                  <a:pt x="267" y="298"/>
                  <a:pt x="266" y="297"/>
                </a:cubicBezTo>
                <a:cubicBezTo>
                  <a:pt x="266" y="295"/>
                  <a:pt x="267" y="292"/>
                  <a:pt x="268" y="290"/>
                </a:cubicBezTo>
                <a:cubicBezTo>
                  <a:pt x="270" y="283"/>
                  <a:pt x="273" y="274"/>
                  <a:pt x="267" y="266"/>
                </a:cubicBezTo>
                <a:cubicBezTo>
                  <a:pt x="262" y="258"/>
                  <a:pt x="252" y="258"/>
                  <a:pt x="245" y="258"/>
                </a:cubicBezTo>
                <a:cubicBezTo>
                  <a:pt x="243" y="258"/>
                  <a:pt x="240" y="257"/>
                  <a:pt x="238" y="257"/>
                </a:cubicBezTo>
                <a:cubicBezTo>
                  <a:pt x="238" y="256"/>
                  <a:pt x="237" y="253"/>
                  <a:pt x="236" y="251"/>
                </a:cubicBezTo>
                <a:cubicBezTo>
                  <a:pt x="234" y="244"/>
                  <a:pt x="231" y="235"/>
                  <a:pt x="222" y="232"/>
                </a:cubicBezTo>
                <a:cubicBezTo>
                  <a:pt x="213" y="229"/>
                  <a:pt x="204" y="234"/>
                  <a:pt x="199" y="238"/>
                </a:cubicBezTo>
                <a:cubicBezTo>
                  <a:pt x="197" y="239"/>
                  <a:pt x="194" y="241"/>
                  <a:pt x="193" y="242"/>
                </a:cubicBezTo>
                <a:cubicBezTo>
                  <a:pt x="191" y="241"/>
                  <a:pt x="189" y="239"/>
                  <a:pt x="187" y="238"/>
                </a:cubicBezTo>
                <a:cubicBezTo>
                  <a:pt x="182" y="234"/>
                  <a:pt x="173" y="228"/>
                  <a:pt x="164" y="231"/>
                </a:cubicBezTo>
                <a:cubicBezTo>
                  <a:pt x="155" y="234"/>
                  <a:pt x="152" y="243"/>
                  <a:pt x="149" y="250"/>
                </a:cubicBezTo>
                <a:cubicBezTo>
                  <a:pt x="148" y="252"/>
                  <a:pt x="147" y="255"/>
                  <a:pt x="147" y="256"/>
                </a:cubicBezTo>
                <a:cubicBezTo>
                  <a:pt x="145" y="256"/>
                  <a:pt x="142" y="256"/>
                  <a:pt x="140" y="256"/>
                </a:cubicBezTo>
                <a:cubicBezTo>
                  <a:pt x="133" y="256"/>
                  <a:pt x="123" y="257"/>
                  <a:pt x="117" y="264"/>
                </a:cubicBezTo>
                <a:cubicBezTo>
                  <a:pt x="112" y="272"/>
                  <a:pt x="114" y="281"/>
                  <a:pt x="116" y="288"/>
                </a:cubicBezTo>
                <a:cubicBezTo>
                  <a:pt x="117" y="290"/>
                  <a:pt x="118" y="293"/>
                  <a:pt x="118" y="295"/>
                </a:cubicBezTo>
                <a:cubicBezTo>
                  <a:pt x="117" y="296"/>
                  <a:pt x="114" y="298"/>
                  <a:pt x="113" y="299"/>
                </a:cubicBezTo>
                <a:cubicBezTo>
                  <a:pt x="107" y="303"/>
                  <a:pt x="99" y="309"/>
                  <a:pt x="99" y="318"/>
                </a:cubicBezTo>
                <a:cubicBezTo>
                  <a:pt x="99" y="328"/>
                  <a:pt x="106" y="334"/>
                  <a:pt x="112" y="338"/>
                </a:cubicBezTo>
                <a:cubicBezTo>
                  <a:pt x="114" y="340"/>
                  <a:pt x="117" y="342"/>
                  <a:pt x="117" y="342"/>
                </a:cubicBezTo>
                <a:cubicBezTo>
                  <a:pt x="117" y="344"/>
                  <a:pt x="116" y="347"/>
                  <a:pt x="115" y="350"/>
                </a:cubicBezTo>
                <a:cubicBezTo>
                  <a:pt x="113" y="357"/>
                  <a:pt x="110" y="366"/>
                  <a:pt x="116" y="373"/>
                </a:cubicBezTo>
                <a:cubicBezTo>
                  <a:pt x="121" y="381"/>
                  <a:pt x="131" y="381"/>
                  <a:pt x="138" y="382"/>
                </a:cubicBezTo>
                <a:cubicBezTo>
                  <a:pt x="140" y="382"/>
                  <a:pt x="143" y="382"/>
                  <a:pt x="145" y="382"/>
                </a:cubicBezTo>
                <a:cubicBezTo>
                  <a:pt x="146" y="384"/>
                  <a:pt x="147" y="387"/>
                  <a:pt x="147" y="388"/>
                </a:cubicBezTo>
                <a:cubicBezTo>
                  <a:pt x="150" y="395"/>
                  <a:pt x="153" y="404"/>
                  <a:pt x="162" y="408"/>
                </a:cubicBezTo>
                <a:cubicBezTo>
                  <a:pt x="171" y="411"/>
                  <a:pt x="179" y="405"/>
                  <a:pt x="185" y="401"/>
                </a:cubicBezTo>
                <a:cubicBezTo>
                  <a:pt x="186" y="400"/>
                  <a:pt x="189" y="398"/>
                  <a:pt x="191" y="398"/>
                </a:cubicBezTo>
                <a:cubicBezTo>
                  <a:pt x="192" y="398"/>
                  <a:pt x="194" y="400"/>
                  <a:pt x="196" y="401"/>
                </a:cubicBezTo>
                <a:cubicBezTo>
                  <a:pt x="201" y="405"/>
                  <a:pt x="207" y="409"/>
                  <a:pt x="214" y="409"/>
                </a:cubicBezTo>
                <a:cubicBezTo>
                  <a:pt x="216" y="409"/>
                  <a:pt x="217" y="409"/>
                  <a:pt x="219" y="408"/>
                </a:cubicBezTo>
                <a:cubicBezTo>
                  <a:pt x="228" y="405"/>
                  <a:pt x="232" y="396"/>
                  <a:pt x="234" y="389"/>
                </a:cubicBezTo>
                <a:cubicBezTo>
                  <a:pt x="235" y="387"/>
                  <a:pt x="236" y="385"/>
                  <a:pt x="237" y="383"/>
                </a:cubicBezTo>
                <a:cubicBezTo>
                  <a:pt x="238" y="383"/>
                  <a:pt x="241" y="383"/>
                  <a:pt x="244" y="383"/>
                </a:cubicBezTo>
                <a:cubicBezTo>
                  <a:pt x="251" y="383"/>
                  <a:pt x="260" y="383"/>
                  <a:pt x="266" y="375"/>
                </a:cubicBezTo>
                <a:cubicBezTo>
                  <a:pt x="272" y="368"/>
                  <a:pt x="269" y="358"/>
                  <a:pt x="267" y="351"/>
                </a:cubicBezTo>
                <a:cubicBezTo>
                  <a:pt x="267" y="349"/>
                  <a:pt x="266" y="346"/>
                  <a:pt x="266" y="345"/>
                </a:cubicBezTo>
                <a:cubicBezTo>
                  <a:pt x="267" y="344"/>
                  <a:pt x="269" y="342"/>
                  <a:pt x="271" y="341"/>
                </a:cubicBezTo>
                <a:cubicBezTo>
                  <a:pt x="276" y="336"/>
                  <a:pt x="284" y="331"/>
                  <a:pt x="284" y="321"/>
                </a:cubicBezTo>
                <a:close/>
                <a:moveTo>
                  <a:pt x="423" y="182"/>
                </a:moveTo>
                <a:cubicBezTo>
                  <a:pt x="423" y="173"/>
                  <a:pt x="416" y="167"/>
                  <a:pt x="410" y="163"/>
                </a:cubicBezTo>
                <a:cubicBezTo>
                  <a:pt x="408" y="161"/>
                  <a:pt x="406" y="159"/>
                  <a:pt x="405" y="158"/>
                </a:cubicBezTo>
                <a:cubicBezTo>
                  <a:pt x="405" y="156"/>
                  <a:pt x="406" y="153"/>
                  <a:pt x="407" y="151"/>
                </a:cubicBezTo>
                <a:cubicBezTo>
                  <a:pt x="409" y="144"/>
                  <a:pt x="412" y="135"/>
                  <a:pt x="406" y="127"/>
                </a:cubicBezTo>
                <a:cubicBezTo>
                  <a:pt x="401" y="120"/>
                  <a:pt x="391" y="119"/>
                  <a:pt x="384" y="119"/>
                </a:cubicBezTo>
                <a:cubicBezTo>
                  <a:pt x="382" y="119"/>
                  <a:pt x="379" y="119"/>
                  <a:pt x="377" y="118"/>
                </a:cubicBezTo>
                <a:cubicBezTo>
                  <a:pt x="376" y="117"/>
                  <a:pt x="375" y="114"/>
                  <a:pt x="375" y="112"/>
                </a:cubicBezTo>
                <a:cubicBezTo>
                  <a:pt x="372" y="105"/>
                  <a:pt x="369" y="96"/>
                  <a:pt x="360" y="93"/>
                </a:cubicBezTo>
                <a:cubicBezTo>
                  <a:pt x="351" y="90"/>
                  <a:pt x="343" y="95"/>
                  <a:pt x="337" y="99"/>
                </a:cubicBezTo>
                <a:cubicBezTo>
                  <a:pt x="336" y="101"/>
                  <a:pt x="333" y="102"/>
                  <a:pt x="331" y="103"/>
                </a:cubicBezTo>
                <a:cubicBezTo>
                  <a:pt x="330" y="102"/>
                  <a:pt x="328" y="101"/>
                  <a:pt x="326" y="99"/>
                </a:cubicBezTo>
                <a:cubicBezTo>
                  <a:pt x="320" y="95"/>
                  <a:pt x="312" y="89"/>
                  <a:pt x="303" y="92"/>
                </a:cubicBezTo>
                <a:cubicBezTo>
                  <a:pt x="294" y="95"/>
                  <a:pt x="290" y="105"/>
                  <a:pt x="288" y="111"/>
                </a:cubicBezTo>
                <a:cubicBezTo>
                  <a:pt x="287" y="113"/>
                  <a:pt x="286" y="116"/>
                  <a:pt x="285" y="117"/>
                </a:cubicBezTo>
                <a:cubicBezTo>
                  <a:pt x="284" y="118"/>
                  <a:pt x="281" y="118"/>
                  <a:pt x="279" y="118"/>
                </a:cubicBezTo>
                <a:cubicBezTo>
                  <a:pt x="271" y="118"/>
                  <a:pt x="262" y="118"/>
                  <a:pt x="256" y="125"/>
                </a:cubicBezTo>
                <a:cubicBezTo>
                  <a:pt x="250" y="133"/>
                  <a:pt x="253" y="142"/>
                  <a:pt x="255" y="149"/>
                </a:cubicBezTo>
                <a:cubicBezTo>
                  <a:pt x="255" y="151"/>
                  <a:pt x="256" y="154"/>
                  <a:pt x="256" y="156"/>
                </a:cubicBezTo>
                <a:cubicBezTo>
                  <a:pt x="255" y="157"/>
                  <a:pt x="253" y="159"/>
                  <a:pt x="251" y="160"/>
                </a:cubicBezTo>
                <a:cubicBezTo>
                  <a:pt x="246" y="164"/>
                  <a:pt x="238" y="170"/>
                  <a:pt x="238" y="180"/>
                </a:cubicBezTo>
                <a:cubicBezTo>
                  <a:pt x="237" y="189"/>
                  <a:pt x="245" y="195"/>
                  <a:pt x="251" y="199"/>
                </a:cubicBezTo>
                <a:cubicBezTo>
                  <a:pt x="252" y="201"/>
                  <a:pt x="255" y="203"/>
                  <a:pt x="256" y="204"/>
                </a:cubicBezTo>
                <a:cubicBezTo>
                  <a:pt x="256" y="205"/>
                  <a:pt x="255" y="209"/>
                  <a:pt x="254" y="211"/>
                </a:cubicBezTo>
                <a:cubicBezTo>
                  <a:pt x="252" y="218"/>
                  <a:pt x="249" y="227"/>
                  <a:pt x="255" y="235"/>
                </a:cubicBezTo>
                <a:cubicBezTo>
                  <a:pt x="260" y="242"/>
                  <a:pt x="270" y="243"/>
                  <a:pt x="277" y="243"/>
                </a:cubicBezTo>
                <a:cubicBezTo>
                  <a:pt x="279" y="243"/>
                  <a:pt x="282" y="243"/>
                  <a:pt x="284" y="244"/>
                </a:cubicBezTo>
                <a:cubicBezTo>
                  <a:pt x="284" y="245"/>
                  <a:pt x="285" y="248"/>
                  <a:pt x="286" y="250"/>
                </a:cubicBezTo>
                <a:cubicBezTo>
                  <a:pt x="288" y="257"/>
                  <a:pt x="291" y="266"/>
                  <a:pt x="300" y="269"/>
                </a:cubicBezTo>
                <a:cubicBezTo>
                  <a:pt x="309" y="272"/>
                  <a:pt x="317" y="267"/>
                  <a:pt x="323" y="263"/>
                </a:cubicBezTo>
                <a:cubicBezTo>
                  <a:pt x="325" y="261"/>
                  <a:pt x="328" y="260"/>
                  <a:pt x="329" y="259"/>
                </a:cubicBezTo>
                <a:cubicBezTo>
                  <a:pt x="331" y="260"/>
                  <a:pt x="333" y="261"/>
                  <a:pt x="335" y="263"/>
                </a:cubicBezTo>
                <a:cubicBezTo>
                  <a:pt x="339" y="266"/>
                  <a:pt x="346" y="270"/>
                  <a:pt x="353" y="270"/>
                </a:cubicBezTo>
                <a:cubicBezTo>
                  <a:pt x="354" y="270"/>
                  <a:pt x="356" y="270"/>
                  <a:pt x="358" y="270"/>
                </a:cubicBezTo>
                <a:cubicBezTo>
                  <a:pt x="367" y="267"/>
                  <a:pt x="370" y="257"/>
                  <a:pt x="373" y="251"/>
                </a:cubicBezTo>
                <a:cubicBezTo>
                  <a:pt x="374" y="249"/>
                  <a:pt x="375" y="246"/>
                  <a:pt x="375" y="245"/>
                </a:cubicBezTo>
                <a:cubicBezTo>
                  <a:pt x="377" y="244"/>
                  <a:pt x="380" y="244"/>
                  <a:pt x="382" y="244"/>
                </a:cubicBezTo>
                <a:cubicBezTo>
                  <a:pt x="389" y="244"/>
                  <a:pt x="399" y="244"/>
                  <a:pt x="405" y="237"/>
                </a:cubicBezTo>
                <a:cubicBezTo>
                  <a:pt x="410" y="229"/>
                  <a:pt x="408" y="220"/>
                  <a:pt x="406" y="213"/>
                </a:cubicBezTo>
                <a:cubicBezTo>
                  <a:pt x="405" y="211"/>
                  <a:pt x="404" y="208"/>
                  <a:pt x="404" y="206"/>
                </a:cubicBezTo>
                <a:cubicBezTo>
                  <a:pt x="405" y="205"/>
                  <a:pt x="408" y="203"/>
                  <a:pt x="409" y="202"/>
                </a:cubicBezTo>
                <a:cubicBezTo>
                  <a:pt x="415" y="198"/>
                  <a:pt x="423" y="192"/>
                  <a:pt x="423" y="182"/>
                </a:cubicBezTo>
                <a:close/>
                <a:moveTo>
                  <a:pt x="198" y="307"/>
                </a:moveTo>
                <a:cubicBezTo>
                  <a:pt x="196" y="306"/>
                  <a:pt x="194" y="305"/>
                  <a:pt x="192" y="305"/>
                </a:cubicBezTo>
                <a:cubicBezTo>
                  <a:pt x="190" y="305"/>
                  <a:pt x="189" y="306"/>
                  <a:pt x="187" y="306"/>
                </a:cubicBezTo>
                <a:cubicBezTo>
                  <a:pt x="184" y="307"/>
                  <a:pt x="181" y="310"/>
                  <a:pt x="179" y="313"/>
                </a:cubicBezTo>
                <a:cubicBezTo>
                  <a:pt x="177" y="316"/>
                  <a:pt x="177" y="320"/>
                  <a:pt x="178" y="324"/>
                </a:cubicBezTo>
                <a:cubicBezTo>
                  <a:pt x="179" y="328"/>
                  <a:pt x="182" y="330"/>
                  <a:pt x="185" y="332"/>
                </a:cubicBezTo>
                <a:cubicBezTo>
                  <a:pt x="188" y="334"/>
                  <a:pt x="192" y="334"/>
                  <a:pt x="196" y="333"/>
                </a:cubicBezTo>
                <a:cubicBezTo>
                  <a:pt x="200" y="332"/>
                  <a:pt x="202" y="330"/>
                  <a:pt x="204" y="326"/>
                </a:cubicBezTo>
                <a:cubicBezTo>
                  <a:pt x="206" y="323"/>
                  <a:pt x="206" y="319"/>
                  <a:pt x="205" y="315"/>
                </a:cubicBezTo>
                <a:cubicBezTo>
                  <a:pt x="204" y="312"/>
                  <a:pt x="202" y="309"/>
                  <a:pt x="198" y="307"/>
                </a:cubicBezTo>
                <a:close/>
                <a:moveTo>
                  <a:pt x="258" y="318"/>
                </a:moveTo>
                <a:cubicBezTo>
                  <a:pt x="259" y="319"/>
                  <a:pt x="261" y="320"/>
                  <a:pt x="262" y="321"/>
                </a:cubicBezTo>
                <a:cubicBezTo>
                  <a:pt x="260" y="322"/>
                  <a:pt x="259" y="323"/>
                  <a:pt x="258" y="324"/>
                </a:cubicBezTo>
                <a:cubicBezTo>
                  <a:pt x="253" y="327"/>
                  <a:pt x="247" y="331"/>
                  <a:pt x="245" y="338"/>
                </a:cubicBezTo>
                <a:cubicBezTo>
                  <a:pt x="243" y="344"/>
                  <a:pt x="245" y="351"/>
                  <a:pt x="247" y="357"/>
                </a:cubicBezTo>
                <a:cubicBezTo>
                  <a:pt x="247" y="358"/>
                  <a:pt x="247" y="360"/>
                  <a:pt x="248" y="361"/>
                </a:cubicBezTo>
                <a:cubicBezTo>
                  <a:pt x="246" y="362"/>
                  <a:pt x="244" y="362"/>
                  <a:pt x="243" y="362"/>
                </a:cubicBezTo>
                <a:cubicBezTo>
                  <a:pt x="237" y="362"/>
                  <a:pt x="230" y="362"/>
                  <a:pt x="224" y="366"/>
                </a:cubicBezTo>
                <a:cubicBezTo>
                  <a:pt x="219" y="370"/>
                  <a:pt x="216" y="376"/>
                  <a:pt x="214" y="382"/>
                </a:cubicBezTo>
                <a:cubicBezTo>
                  <a:pt x="214" y="383"/>
                  <a:pt x="213" y="384"/>
                  <a:pt x="212" y="386"/>
                </a:cubicBezTo>
                <a:cubicBezTo>
                  <a:pt x="211" y="385"/>
                  <a:pt x="209" y="383"/>
                  <a:pt x="208" y="382"/>
                </a:cubicBezTo>
                <a:cubicBezTo>
                  <a:pt x="203" y="379"/>
                  <a:pt x="198" y="373"/>
                  <a:pt x="191" y="373"/>
                </a:cubicBezTo>
                <a:cubicBezTo>
                  <a:pt x="191" y="373"/>
                  <a:pt x="191" y="373"/>
                  <a:pt x="191" y="373"/>
                </a:cubicBezTo>
                <a:cubicBezTo>
                  <a:pt x="184" y="373"/>
                  <a:pt x="178" y="378"/>
                  <a:pt x="173" y="382"/>
                </a:cubicBezTo>
                <a:cubicBezTo>
                  <a:pt x="172" y="383"/>
                  <a:pt x="170" y="385"/>
                  <a:pt x="169" y="386"/>
                </a:cubicBezTo>
                <a:cubicBezTo>
                  <a:pt x="169" y="385"/>
                  <a:pt x="168" y="383"/>
                  <a:pt x="168" y="382"/>
                </a:cubicBezTo>
                <a:cubicBezTo>
                  <a:pt x="166" y="376"/>
                  <a:pt x="163" y="369"/>
                  <a:pt x="158" y="365"/>
                </a:cubicBezTo>
                <a:cubicBezTo>
                  <a:pt x="152" y="361"/>
                  <a:pt x="145" y="361"/>
                  <a:pt x="139" y="360"/>
                </a:cubicBezTo>
                <a:cubicBezTo>
                  <a:pt x="138" y="360"/>
                  <a:pt x="136" y="360"/>
                  <a:pt x="135" y="360"/>
                </a:cubicBezTo>
                <a:cubicBezTo>
                  <a:pt x="135" y="359"/>
                  <a:pt x="135" y="357"/>
                  <a:pt x="136" y="356"/>
                </a:cubicBezTo>
                <a:cubicBezTo>
                  <a:pt x="138" y="350"/>
                  <a:pt x="140" y="343"/>
                  <a:pt x="138" y="336"/>
                </a:cubicBezTo>
                <a:cubicBezTo>
                  <a:pt x="136" y="330"/>
                  <a:pt x="130" y="325"/>
                  <a:pt x="125" y="321"/>
                </a:cubicBezTo>
                <a:cubicBezTo>
                  <a:pt x="124" y="321"/>
                  <a:pt x="123" y="320"/>
                  <a:pt x="122" y="319"/>
                </a:cubicBezTo>
                <a:cubicBezTo>
                  <a:pt x="123" y="318"/>
                  <a:pt x="124" y="317"/>
                  <a:pt x="125" y="316"/>
                </a:cubicBezTo>
                <a:cubicBezTo>
                  <a:pt x="130" y="312"/>
                  <a:pt x="136" y="308"/>
                  <a:pt x="138" y="302"/>
                </a:cubicBezTo>
                <a:cubicBezTo>
                  <a:pt x="140" y="295"/>
                  <a:pt x="138" y="288"/>
                  <a:pt x="137" y="282"/>
                </a:cubicBezTo>
                <a:cubicBezTo>
                  <a:pt x="136" y="281"/>
                  <a:pt x="136" y="279"/>
                  <a:pt x="136" y="278"/>
                </a:cubicBezTo>
                <a:cubicBezTo>
                  <a:pt x="137" y="278"/>
                  <a:pt x="139" y="278"/>
                  <a:pt x="140" y="278"/>
                </a:cubicBezTo>
                <a:cubicBezTo>
                  <a:pt x="146" y="278"/>
                  <a:pt x="153" y="278"/>
                  <a:pt x="159" y="274"/>
                </a:cubicBezTo>
                <a:cubicBezTo>
                  <a:pt x="165" y="270"/>
                  <a:pt x="167" y="263"/>
                  <a:pt x="169" y="258"/>
                </a:cubicBezTo>
                <a:cubicBezTo>
                  <a:pt x="170" y="256"/>
                  <a:pt x="170" y="255"/>
                  <a:pt x="171" y="253"/>
                </a:cubicBezTo>
                <a:cubicBezTo>
                  <a:pt x="172" y="254"/>
                  <a:pt x="174" y="256"/>
                  <a:pt x="175" y="257"/>
                </a:cubicBezTo>
                <a:cubicBezTo>
                  <a:pt x="180" y="261"/>
                  <a:pt x="186" y="266"/>
                  <a:pt x="192" y="266"/>
                </a:cubicBezTo>
                <a:cubicBezTo>
                  <a:pt x="193" y="266"/>
                  <a:pt x="193" y="266"/>
                  <a:pt x="193" y="266"/>
                </a:cubicBezTo>
                <a:cubicBezTo>
                  <a:pt x="200" y="266"/>
                  <a:pt x="205" y="261"/>
                  <a:pt x="210" y="257"/>
                </a:cubicBezTo>
                <a:cubicBezTo>
                  <a:pt x="211" y="257"/>
                  <a:pt x="213" y="254"/>
                  <a:pt x="214" y="253"/>
                </a:cubicBezTo>
                <a:cubicBezTo>
                  <a:pt x="215" y="255"/>
                  <a:pt x="215" y="257"/>
                  <a:pt x="216" y="258"/>
                </a:cubicBezTo>
                <a:cubicBezTo>
                  <a:pt x="218" y="264"/>
                  <a:pt x="220" y="270"/>
                  <a:pt x="226" y="274"/>
                </a:cubicBezTo>
                <a:cubicBezTo>
                  <a:pt x="231" y="278"/>
                  <a:pt x="238" y="279"/>
                  <a:pt x="244" y="279"/>
                </a:cubicBezTo>
                <a:cubicBezTo>
                  <a:pt x="245" y="279"/>
                  <a:pt x="247" y="279"/>
                  <a:pt x="249" y="279"/>
                </a:cubicBezTo>
                <a:cubicBezTo>
                  <a:pt x="248" y="281"/>
                  <a:pt x="248" y="282"/>
                  <a:pt x="248" y="283"/>
                </a:cubicBezTo>
                <a:cubicBezTo>
                  <a:pt x="246" y="289"/>
                  <a:pt x="244" y="296"/>
                  <a:pt x="246" y="303"/>
                </a:cubicBezTo>
                <a:cubicBezTo>
                  <a:pt x="248" y="310"/>
                  <a:pt x="253" y="314"/>
                  <a:pt x="258" y="318"/>
                </a:cubicBezTo>
                <a:close/>
                <a:moveTo>
                  <a:pt x="226" y="309"/>
                </a:moveTo>
                <a:cubicBezTo>
                  <a:pt x="223" y="300"/>
                  <a:pt x="217" y="293"/>
                  <a:pt x="208" y="288"/>
                </a:cubicBezTo>
                <a:cubicBezTo>
                  <a:pt x="200" y="284"/>
                  <a:pt x="190" y="283"/>
                  <a:pt x="181" y="286"/>
                </a:cubicBezTo>
                <a:cubicBezTo>
                  <a:pt x="172" y="289"/>
                  <a:pt x="165" y="295"/>
                  <a:pt x="160" y="303"/>
                </a:cubicBezTo>
                <a:cubicBezTo>
                  <a:pt x="156" y="312"/>
                  <a:pt x="155" y="321"/>
                  <a:pt x="158" y="330"/>
                </a:cubicBezTo>
                <a:cubicBezTo>
                  <a:pt x="161" y="339"/>
                  <a:pt x="167" y="347"/>
                  <a:pt x="175" y="351"/>
                </a:cubicBezTo>
                <a:cubicBezTo>
                  <a:pt x="180" y="354"/>
                  <a:pt x="186" y="355"/>
                  <a:pt x="192" y="355"/>
                </a:cubicBezTo>
                <a:cubicBezTo>
                  <a:pt x="195" y="355"/>
                  <a:pt x="199" y="355"/>
                  <a:pt x="202" y="354"/>
                </a:cubicBezTo>
                <a:cubicBezTo>
                  <a:pt x="211" y="351"/>
                  <a:pt x="219" y="345"/>
                  <a:pt x="223" y="336"/>
                </a:cubicBezTo>
                <a:cubicBezTo>
                  <a:pt x="228" y="328"/>
                  <a:pt x="228" y="318"/>
                  <a:pt x="226" y="309"/>
                </a:cubicBezTo>
                <a:close/>
              </a:path>
            </a:pathLst>
          </a:custGeom>
          <a:solidFill>
            <a:srgbClr val="648D1C"/>
          </a:solidFill>
          <a:ln>
            <a:noFill/>
          </a:ln>
        </p:spPr>
        <p:txBody>
          <a:bodyPr vert="horz" wrap="square" lIns="91440" tIns="45720" rIns="91440" bIns="45720" numCol="1" anchor="t" anchorCtr="0" compatLnSpc="1">
            <a:prstTxWarp prst="textNoShape">
              <a:avLst/>
            </a:prstTxWarp>
          </a:bodyPr>
          <a:lstStyle/>
          <a:p>
            <a:pPr marL="0" marR="0" lvl="0" indent="0" algn="l" defTabSz="1219170" rtl="0" eaLnBrk="1" fontAlgn="auto" latinLnBrk="0" hangingPunct="1">
              <a:lnSpc>
                <a:spcPct val="100000"/>
              </a:lnSpc>
              <a:spcBef>
                <a:spcPts val="0"/>
              </a:spcBef>
              <a:spcAft>
                <a:spcPts val="0"/>
              </a:spcAft>
              <a:buClrTx/>
              <a:buSzTx/>
              <a:buFontTx/>
              <a:buNone/>
              <a:tabLst/>
              <a:defRPr/>
            </a:pPr>
            <a:endParaRPr kumimoji="0" lang="en-GB" sz="750" b="0" i="0" u="none" strike="noStrike" kern="1200" cap="none" spc="0" normalizeH="0" baseline="0" noProof="0" dirty="0">
              <a:ln>
                <a:noFill/>
              </a:ln>
              <a:solidFill>
                <a:prstClr val="black"/>
              </a:solidFill>
              <a:effectLst/>
              <a:uLnTx/>
              <a:uFillTx/>
              <a:latin typeface="Verdana"/>
              <a:ea typeface="+mn-ea"/>
              <a:cs typeface="+mn-cs"/>
            </a:endParaRPr>
          </a:p>
        </p:txBody>
      </p:sp>
      <p:sp>
        <p:nvSpPr>
          <p:cNvPr id="50" name="TextBox 49">
            <a:extLst>
              <a:ext uri="{FF2B5EF4-FFF2-40B4-BE49-F238E27FC236}">
                <a16:creationId xmlns:a16="http://schemas.microsoft.com/office/drawing/2014/main" id="{752CB649-B20E-4513-9367-A883C233B072}"/>
              </a:ext>
            </a:extLst>
          </p:cNvPr>
          <p:cNvSpPr txBox="1"/>
          <p:nvPr/>
        </p:nvSpPr>
        <p:spPr>
          <a:xfrm rot="19930915">
            <a:off x="4048749" y="2256196"/>
            <a:ext cx="7445842" cy="400110"/>
          </a:xfrm>
          <a:prstGeom prst="rect">
            <a:avLst/>
          </a:prstGeom>
          <a:noFill/>
        </p:spPr>
        <p:txBody>
          <a:bodyPr wrap="square">
            <a:spAutoFit/>
          </a:bodyPr>
          <a:lstStyle/>
          <a:p>
            <a:pPr lvl="0" defTabSz="1219170">
              <a:spcBef>
                <a:spcPts val="600"/>
              </a:spcBef>
              <a:buSzPct val="100000"/>
            </a:pPr>
            <a:r>
              <a:rPr kumimoji="0" lang="en-AU" sz="2000" b="0" i="0" u="none" strike="noStrike" kern="1200" cap="none" spc="0" normalizeH="0" baseline="0" noProof="0" dirty="0">
                <a:ln>
                  <a:noFill/>
                </a:ln>
                <a:solidFill>
                  <a:srgbClr val="FF0000"/>
                </a:solidFill>
                <a:effectLst/>
                <a:uLnTx/>
                <a:uFillTx/>
                <a:latin typeface="Verdana"/>
                <a:ea typeface="+mn-ea"/>
                <a:cs typeface="+mn-cs"/>
              </a:rPr>
              <a:t>UPDATE BASED ON APPENDIX </a:t>
            </a:r>
            <a:r>
              <a:rPr lang="en-US" sz="2000" noProof="0" dirty="0">
                <a:solidFill>
                  <a:schemeClr val="accent1">
                    <a:lumMod val="75000"/>
                  </a:schemeClr>
                </a:solidFill>
              </a:rPr>
              <a:t> </a:t>
            </a:r>
            <a:endParaRPr kumimoji="0" lang="en-AU" sz="2000" b="0" i="0" u="none" strike="noStrike" kern="1200" cap="none" spc="0" normalizeH="0" baseline="0" noProof="0" dirty="0">
              <a:ln>
                <a:noFill/>
              </a:ln>
              <a:solidFill>
                <a:srgbClr val="FF0000"/>
              </a:solidFill>
              <a:effectLst/>
              <a:uLnTx/>
              <a:uFillTx/>
              <a:latin typeface="Verdana"/>
              <a:ea typeface="+mn-ea"/>
              <a:cs typeface="+mn-cs"/>
            </a:endParaRPr>
          </a:p>
        </p:txBody>
      </p:sp>
    </p:spTree>
    <p:extLst>
      <p:ext uri="{BB962C8B-B14F-4D97-AF65-F5344CB8AC3E}">
        <p14:creationId xmlns:p14="http://schemas.microsoft.com/office/powerpoint/2010/main" val="1569862450"/>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6"/>
          <p:cNvSpPr>
            <a:spLocks noGrp="1"/>
          </p:cNvSpPr>
          <p:nvPr>
            <p:ph type="body" sz="quarter" idx="4294967295"/>
          </p:nvPr>
        </p:nvSpPr>
        <p:spPr>
          <a:xfrm>
            <a:off x="1900238" y="2815987"/>
            <a:ext cx="5532949" cy="534050"/>
          </a:xfrm>
          <a:prstGeom prst="rect">
            <a:avLst/>
          </a:prstGeom>
        </p:spPr>
        <p:txBody>
          <a:bodyPr vert="horz" lIns="0" tIns="0" rIns="0" bIns="0" rtlCol="0">
            <a:noAutofit/>
          </a:bodyPr>
          <a:lstStyle/>
          <a:p>
            <a:pPr algn="l"/>
            <a:r>
              <a:rPr lang="en-AU" sz="2800" dirty="0">
                <a:solidFill>
                  <a:schemeClr val="accent1"/>
                </a:solidFill>
              </a:rPr>
              <a:t>High Level Assessment</a:t>
            </a:r>
          </a:p>
        </p:txBody>
      </p:sp>
      <p:sp>
        <p:nvSpPr>
          <p:cNvPr id="5" name="Text Placeholder 6"/>
          <p:cNvSpPr>
            <a:spLocks noGrp="1"/>
          </p:cNvSpPr>
          <p:nvPr>
            <p:ph type="body" sz="quarter" idx="4294967295"/>
          </p:nvPr>
        </p:nvSpPr>
        <p:spPr>
          <a:xfrm>
            <a:off x="1900238" y="2266234"/>
            <a:ext cx="3888000" cy="534050"/>
          </a:xfrm>
          <a:prstGeom prst="rect">
            <a:avLst/>
          </a:prstGeom>
        </p:spPr>
        <p:txBody>
          <a:bodyPr vert="horz" lIns="0" tIns="0" rIns="0" bIns="0" rtlCol="0" anchor="b">
            <a:noAutofit/>
          </a:bodyPr>
          <a:lstStyle/>
          <a:p>
            <a:pPr algn="l"/>
            <a:r>
              <a:rPr lang="en-AU" sz="1600" dirty="0">
                <a:solidFill>
                  <a:schemeClr val="bg1"/>
                </a:solidFill>
              </a:rPr>
              <a:t>Appendix A</a:t>
            </a:r>
          </a:p>
        </p:txBody>
      </p:sp>
    </p:spTree>
    <p:extLst>
      <p:ext uri="{BB962C8B-B14F-4D97-AF65-F5344CB8AC3E}">
        <p14:creationId xmlns:p14="http://schemas.microsoft.com/office/powerpoint/2010/main" val="1498595933"/>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1">
                    <a:lumMod val="75000"/>
                  </a:schemeClr>
                </a:solidFill>
              </a:rPr>
              <a:t>RFP Evaluation | Functional Requirements </a:t>
            </a:r>
            <a:endParaRPr lang="en-US" noProof="0" dirty="0">
              <a:solidFill>
                <a:schemeClr val="accent1">
                  <a:lumMod val="75000"/>
                </a:schemeClr>
              </a:solidFill>
            </a:endParaRPr>
          </a:p>
        </p:txBody>
      </p:sp>
      <p:sp>
        <p:nvSpPr>
          <p:cNvPr id="25" name="Text Placeholder 24"/>
          <p:cNvSpPr>
            <a:spLocks noGrp="1"/>
          </p:cNvSpPr>
          <p:nvPr>
            <p:ph type="body" sz="quarter" idx="13"/>
          </p:nvPr>
        </p:nvSpPr>
        <p:spPr>
          <a:xfrm>
            <a:off x="1900238" y="651601"/>
            <a:ext cx="8547327" cy="757255"/>
          </a:xfrm>
        </p:spPr>
        <p:txBody>
          <a:bodyPr vert="horz" lIns="0" tIns="0" rIns="0" bIns="0" rtlCol="0">
            <a:noAutofit/>
          </a:bodyPr>
          <a:lstStyle/>
          <a:p>
            <a:r>
              <a:rPr lang="en-AU" sz="1400" dirty="0"/>
              <a:t>The results below were </a:t>
            </a:r>
            <a:r>
              <a:rPr lang="en-AU" sz="1400" dirty="0">
                <a:solidFill>
                  <a:schemeClr val="tx2"/>
                </a:solidFill>
              </a:rPr>
              <a:t>presented after </a:t>
            </a:r>
            <a:r>
              <a:rPr lang="en-AU" sz="1400" dirty="0"/>
              <a:t>review and evaluation of the written vendor response to the functional requirements shared by ELMO as part of the RFP</a:t>
            </a:r>
          </a:p>
          <a:p>
            <a:r>
              <a:rPr lang="en-AU" sz="1400" dirty="0"/>
              <a:t>Analysis of the evaluation results revealed that </a:t>
            </a:r>
            <a:r>
              <a:rPr lang="en-AU" sz="1400" b="1" dirty="0"/>
              <a:t>NETSUITE</a:t>
            </a:r>
            <a:r>
              <a:rPr lang="en-AU" sz="1400" dirty="0"/>
              <a:t> was ranked highest followed by </a:t>
            </a:r>
            <a:r>
              <a:rPr lang="en-AU" sz="1400" b="1" dirty="0"/>
              <a:t>FinancialForce</a:t>
            </a:r>
            <a:r>
              <a:rPr lang="en-AU" sz="1400" dirty="0"/>
              <a:t> and </a:t>
            </a:r>
            <a:r>
              <a:rPr lang="en-AU" sz="1400" b="1" dirty="0"/>
              <a:t>Microsoft</a:t>
            </a:r>
            <a:endParaRPr lang="en-US" sz="1400" b="1" dirty="0"/>
          </a:p>
        </p:txBody>
      </p:sp>
      <p:graphicFrame>
        <p:nvGraphicFramePr>
          <p:cNvPr id="77" name="Table 76"/>
          <p:cNvGraphicFramePr>
            <a:graphicFrameLocks noGrp="1"/>
          </p:cNvGraphicFramePr>
          <p:nvPr/>
        </p:nvGraphicFramePr>
        <p:xfrm>
          <a:off x="2067316" y="1884178"/>
          <a:ext cx="8053676" cy="782281"/>
        </p:xfrm>
        <a:graphic>
          <a:graphicData uri="http://schemas.openxmlformats.org/drawingml/2006/table">
            <a:tbl>
              <a:tblPr>
                <a:tableStyleId>{E8B1032C-EA38-4F05-BA0D-38AFFFC7BED3}</a:tableStyleId>
              </a:tblPr>
              <a:tblGrid>
                <a:gridCol w="3792260">
                  <a:extLst>
                    <a:ext uri="{9D8B030D-6E8A-4147-A177-3AD203B41FA5}">
                      <a16:colId xmlns:a16="http://schemas.microsoft.com/office/drawing/2014/main" val="20000"/>
                    </a:ext>
                  </a:extLst>
                </a:gridCol>
                <a:gridCol w="1379424">
                  <a:extLst>
                    <a:ext uri="{9D8B030D-6E8A-4147-A177-3AD203B41FA5}">
                      <a16:colId xmlns:a16="http://schemas.microsoft.com/office/drawing/2014/main" val="20005"/>
                    </a:ext>
                  </a:extLst>
                </a:gridCol>
                <a:gridCol w="1461520">
                  <a:extLst>
                    <a:ext uri="{9D8B030D-6E8A-4147-A177-3AD203B41FA5}">
                      <a16:colId xmlns:a16="http://schemas.microsoft.com/office/drawing/2014/main" val="20006"/>
                    </a:ext>
                  </a:extLst>
                </a:gridCol>
                <a:gridCol w="1420472">
                  <a:extLst>
                    <a:ext uri="{9D8B030D-6E8A-4147-A177-3AD203B41FA5}">
                      <a16:colId xmlns:a16="http://schemas.microsoft.com/office/drawing/2014/main" val="20007"/>
                    </a:ext>
                  </a:extLst>
                </a:gridCol>
              </a:tblGrid>
              <a:tr h="507961">
                <a:tc>
                  <a:txBody>
                    <a:bodyPr/>
                    <a:lstStyle/>
                    <a:p>
                      <a:pPr algn="ctr" fontAlgn="b"/>
                      <a:r>
                        <a:rPr lang="en-AU" sz="1200" u="none" strike="noStrike" dirty="0">
                          <a:ln>
                            <a:solidFill>
                              <a:sysClr val="windowText" lastClr="000000"/>
                            </a:solidFill>
                          </a:ln>
                          <a:effectLst/>
                        </a:rPr>
                        <a:t>Vendors</a:t>
                      </a:r>
                      <a:endParaRPr lang="en-AU" sz="1200" b="1" i="1" u="none" strike="noStrike" dirty="0">
                        <a:ln>
                          <a:solidFill>
                            <a:sysClr val="windowText" lastClr="000000"/>
                          </a:solidFill>
                        </a:ln>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T w="3175" cap="flat" cmpd="sng" algn="ctr">
                      <a:solidFill>
                        <a:schemeClr val="bg2"/>
                      </a:solidFill>
                      <a:prstDash val="solid"/>
                      <a:round/>
                      <a:headEnd type="none" w="med" len="med"/>
                      <a:tailEnd type="none" w="med" len="med"/>
                    </a:lnT>
                    <a:solidFill>
                      <a:schemeClr val="accent1">
                        <a:lumMod val="20000"/>
                        <a:lumOff val="80000"/>
                      </a:schemeClr>
                    </a:solidFill>
                  </a:tcPr>
                </a:tc>
                <a:tc>
                  <a:txBody>
                    <a:bodyPr/>
                    <a:lstStyle/>
                    <a:p>
                      <a:pPr algn="ctr" fontAlgn="b"/>
                      <a:endParaRPr lang="en-AU" sz="1100" b="0" i="0" u="none" strike="noStrike" dirty="0">
                        <a:ln>
                          <a:solidFill>
                            <a:sysClr val="windowText" lastClr="000000"/>
                          </a:solidFill>
                        </a:ln>
                        <a:solidFill>
                          <a:schemeClr val="tx1"/>
                        </a:solidFill>
                        <a:effectLst/>
                        <a:latin typeface="+mn-lt"/>
                      </a:endParaRPr>
                    </a:p>
                  </a:txBody>
                  <a:tcPr marL="45720" marR="45720" anchor="ctr">
                    <a:lnT w="3175" cap="flat" cmpd="sng" algn="ctr">
                      <a:solidFill>
                        <a:schemeClr val="bg2"/>
                      </a:solidFill>
                      <a:prstDash val="solid"/>
                      <a:round/>
                      <a:headEnd type="none" w="med" len="med"/>
                      <a:tailEnd type="none" w="med" len="med"/>
                    </a:lnT>
                    <a:solidFill>
                      <a:schemeClr val="accent1">
                        <a:lumMod val="20000"/>
                        <a:lumOff val="80000"/>
                      </a:schemeClr>
                    </a:solidFill>
                  </a:tcPr>
                </a:tc>
                <a:tc>
                  <a:txBody>
                    <a:bodyPr/>
                    <a:lstStyle/>
                    <a:p>
                      <a:pPr algn="ctr" fontAlgn="b"/>
                      <a:endParaRPr lang="en-AU" sz="1000" b="0" i="0" u="none" strike="noStrike" kern="1200" dirty="0">
                        <a:ln>
                          <a:solidFill>
                            <a:sysClr val="windowText" lastClr="000000"/>
                          </a:solidFill>
                        </a:ln>
                        <a:solidFill>
                          <a:schemeClr val="tx1"/>
                        </a:solidFill>
                        <a:effectLst/>
                        <a:latin typeface="+mn-lt"/>
                        <a:ea typeface="+mn-ea"/>
                        <a:cs typeface="+mn-cs"/>
                      </a:endParaRPr>
                    </a:p>
                  </a:txBody>
                  <a:tcPr marL="45720" marR="45720" anchor="ctr">
                    <a:lnT w="3175" cap="flat" cmpd="sng" algn="ctr">
                      <a:solidFill>
                        <a:schemeClr val="bg2"/>
                      </a:solidFill>
                      <a:prstDash val="solid"/>
                      <a:round/>
                      <a:headEnd type="none" w="med" len="med"/>
                      <a:tailEnd type="none" w="med" len="med"/>
                    </a:lnT>
                    <a:solidFill>
                      <a:schemeClr val="accent1">
                        <a:lumMod val="20000"/>
                        <a:lumOff val="80000"/>
                      </a:schemeClr>
                    </a:solidFill>
                  </a:tcPr>
                </a:tc>
                <a:tc>
                  <a:txBody>
                    <a:bodyPr/>
                    <a:lstStyle/>
                    <a:p>
                      <a:pPr algn="ctr" fontAlgn="b"/>
                      <a:endParaRPr lang="en-AU" sz="1100" b="0" i="0" u="none" strike="noStrike" dirty="0">
                        <a:ln>
                          <a:solidFill>
                            <a:sysClr val="windowText" lastClr="000000"/>
                          </a:solidFill>
                        </a:ln>
                        <a:solidFill>
                          <a:schemeClr val="tx1"/>
                        </a:solidFill>
                        <a:effectLst/>
                        <a:latin typeface="+mn-lt"/>
                      </a:endParaRPr>
                    </a:p>
                  </a:txBody>
                  <a:tcPr marL="45720" marR="45720" anchor="ctr">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solidFill>
                      <a:schemeClr val="accent1">
                        <a:lumMod val="20000"/>
                        <a:lumOff val="80000"/>
                      </a:schemeClr>
                    </a:solidFill>
                  </a:tcPr>
                </a:tc>
                <a:extLst>
                  <a:ext uri="{0D108BD9-81ED-4DB2-BD59-A6C34878D82A}">
                    <a16:rowId xmlns:a16="http://schemas.microsoft.com/office/drawing/2014/main" val="10000"/>
                  </a:ext>
                </a:extLst>
              </a:tr>
              <a:tr h="256585">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AU" sz="1200" b="1" u="none" strike="noStrike" dirty="0">
                          <a:effectLst/>
                        </a:rPr>
                        <a:t>Overall Ranking</a:t>
                      </a:r>
                      <a:endParaRPr lang="en-AU" sz="1200" b="1" i="1"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B w="3175" cap="flat" cmpd="sng" algn="ctr">
                      <a:solidFill>
                        <a:schemeClr val="bg2"/>
                      </a:solidFill>
                      <a:prstDash val="solid"/>
                      <a:round/>
                      <a:headEnd type="none" w="med" len="med"/>
                      <a:tailEnd type="none" w="med" len="med"/>
                    </a:lnB>
                  </a:tcPr>
                </a:tc>
                <a:tc>
                  <a:txBody>
                    <a:bodyPr/>
                    <a:lstStyle/>
                    <a:p>
                      <a:pPr algn="ctr" fontAlgn="b"/>
                      <a:r>
                        <a:rPr lang="en-AU" sz="1200" b="0" i="0" u="none" strike="noStrike" dirty="0">
                          <a:solidFill>
                            <a:schemeClr val="tx1"/>
                          </a:solidFill>
                          <a:effectLst/>
                          <a:latin typeface="+mn-lt"/>
                        </a:rPr>
                        <a:t>2</a:t>
                      </a:r>
                    </a:p>
                  </a:txBody>
                  <a:tcPr marL="45720" marR="45720" anchor="ctr">
                    <a:lnB w="3175" cap="flat" cmpd="sng" algn="ctr">
                      <a:solidFill>
                        <a:schemeClr val="bg2"/>
                      </a:solidFill>
                      <a:prstDash val="solid"/>
                      <a:round/>
                      <a:headEnd type="none" w="med" len="med"/>
                      <a:tailEnd type="none" w="med" len="med"/>
                    </a:lnB>
                    <a:solidFill>
                      <a:schemeClr val="accent3">
                        <a:lumMod val="20000"/>
                        <a:lumOff val="80000"/>
                      </a:schemeClr>
                    </a:solidFill>
                  </a:tcPr>
                </a:tc>
                <a:tc>
                  <a:txBody>
                    <a:bodyPr/>
                    <a:lstStyle/>
                    <a:p>
                      <a:pPr algn="ctr" fontAlgn="b"/>
                      <a:r>
                        <a:rPr lang="en-AU" sz="1200" u="none" strike="noStrike" dirty="0">
                          <a:effectLst/>
                        </a:rPr>
                        <a:t>3</a:t>
                      </a:r>
                      <a:endParaRPr lang="en-AU" sz="1200" b="0" i="0" u="none" strike="noStrike" dirty="0">
                        <a:solidFill>
                          <a:schemeClr val="tx1"/>
                        </a:solidFill>
                        <a:effectLst/>
                        <a:latin typeface="+mn-lt"/>
                      </a:endParaRPr>
                    </a:p>
                  </a:txBody>
                  <a:tcPr marL="45720" marR="45720" anchor="ctr">
                    <a:lnB w="3175" cap="flat" cmpd="sng" algn="ctr">
                      <a:solidFill>
                        <a:schemeClr val="bg2"/>
                      </a:solidFill>
                      <a:prstDash val="solid"/>
                      <a:round/>
                      <a:headEnd type="none" w="med" len="med"/>
                      <a:tailEnd type="none" w="med" len="med"/>
                    </a:lnB>
                    <a:solidFill>
                      <a:srgbClr val="BFBFBF"/>
                    </a:solidFill>
                  </a:tcPr>
                </a:tc>
                <a:tc>
                  <a:txBody>
                    <a:bodyPr/>
                    <a:lstStyle/>
                    <a:p>
                      <a:pPr algn="ctr" fontAlgn="b"/>
                      <a:r>
                        <a:rPr lang="en-AU" sz="1200" u="none" strike="noStrike" dirty="0">
                          <a:effectLst/>
                        </a:rPr>
                        <a:t>1</a:t>
                      </a:r>
                      <a:endParaRPr lang="en-AU" sz="1200" b="0" i="0" u="none" strike="noStrike" dirty="0">
                        <a:solidFill>
                          <a:schemeClr val="tx1"/>
                        </a:solidFill>
                        <a:effectLst/>
                        <a:latin typeface="+mn-lt"/>
                      </a:endParaRPr>
                    </a:p>
                  </a:txBody>
                  <a:tcPr marL="45720" marR="45720" anchor="ctr">
                    <a:lnR w="3175" cap="flat" cmpd="sng" algn="ctr">
                      <a:solidFill>
                        <a:schemeClr val="bg2"/>
                      </a:solidFill>
                      <a:prstDash val="solid"/>
                      <a:round/>
                      <a:headEnd type="none" w="med" len="med"/>
                      <a:tailEnd type="none" w="med" len="med"/>
                    </a:lnR>
                    <a:lnB w="3175" cap="flat" cmpd="sng" algn="ctr">
                      <a:solidFill>
                        <a:schemeClr val="bg2"/>
                      </a:solidFill>
                      <a:prstDash val="solid"/>
                      <a:round/>
                      <a:headEnd type="none" w="med" len="med"/>
                      <a:tailEnd type="none" w="med" len="med"/>
                    </a:lnB>
                    <a:solidFill>
                      <a:srgbClr val="E8F6CF"/>
                    </a:solidFill>
                  </a:tcPr>
                </a:tc>
                <a:extLst>
                  <a:ext uri="{0D108BD9-81ED-4DB2-BD59-A6C34878D82A}">
                    <a16:rowId xmlns:a16="http://schemas.microsoft.com/office/drawing/2014/main" val="10001"/>
                  </a:ext>
                </a:extLst>
              </a:tr>
            </a:tbl>
          </a:graphicData>
        </a:graphic>
      </p:graphicFrame>
      <p:pic>
        <p:nvPicPr>
          <p:cNvPr id="78" name="Picture 77"/>
          <p:cNvPicPr>
            <a:picLocks noChangeAspect="1"/>
          </p:cNvPicPr>
          <p:nvPr/>
        </p:nvPicPr>
        <p:blipFill>
          <a:blip r:embed="rId3">
            <a:extLst>
              <a:ext uri="{BEBA8EAE-BF5A-486C-A8C5-ECC9F3942E4B}">
                <a14:imgProps xmlns:a14="http://schemas.microsoft.com/office/drawing/2010/main">
                  <a14:imgLayer r:embed="rId4">
                    <a14:imgEffect>
                      <a14:backgroundRemoval t="10000" b="90000" l="0" r="100000">
                        <a14:foregroundMark x1="34483" y1="45000" x2="34483" y2="45000"/>
                        <a14:foregroundMark x1="42365" y1="47500" x2="42365" y2="47500"/>
                        <a14:foregroundMark x1="51724" y1="37500" x2="51724" y2="37500"/>
                        <a14:foregroundMark x1="59606" y1="55000" x2="59606" y2="55000"/>
                        <a14:foregroundMark x1="64532" y1="50000" x2="64532" y2="50000"/>
                        <a14:foregroundMark x1="69951" y1="50000" x2="69951" y2="50000"/>
                        <a14:foregroundMark x1="76847" y1="42500" x2="76847" y2="42500"/>
                        <a14:foregroundMark x1="81281" y1="42500" x2="81281" y2="42500"/>
                        <a14:foregroundMark x1="21182" y1="37500" x2="21182" y2="37500"/>
                        <a14:foregroundMark x1="20690" y1="63750" x2="20690" y2="63750"/>
                        <a14:foregroundMark x1="10837" y1="35000" x2="10837" y2="35000"/>
                        <a14:foregroundMark x1="5419" y1="35000" x2="5419" y2="35000"/>
                        <a14:foregroundMark x1="12808" y1="73750" x2="12808" y2="73750"/>
                        <a14:foregroundMark x1="91133" y1="50000" x2="91133" y2="50000"/>
                      </a14:backgroundRemoval>
                    </a14:imgEffect>
                  </a14:imgLayer>
                </a14:imgProps>
              </a:ext>
            </a:extLst>
          </a:blip>
          <a:stretch>
            <a:fillRect/>
          </a:stretch>
        </p:blipFill>
        <p:spPr>
          <a:xfrm>
            <a:off x="8921009" y="1979380"/>
            <a:ext cx="1043394" cy="342841"/>
          </a:xfrm>
          <a:prstGeom prst="rect">
            <a:avLst/>
          </a:prstGeom>
        </p:spPr>
      </p:pic>
      <p:graphicFrame>
        <p:nvGraphicFramePr>
          <p:cNvPr id="3" name="Table 2"/>
          <p:cNvGraphicFramePr>
            <a:graphicFrameLocks noGrp="1"/>
          </p:cNvGraphicFramePr>
          <p:nvPr/>
        </p:nvGraphicFramePr>
        <p:xfrm>
          <a:off x="2067316" y="3017384"/>
          <a:ext cx="8053676" cy="2991610"/>
        </p:xfrm>
        <a:graphic>
          <a:graphicData uri="http://schemas.openxmlformats.org/drawingml/2006/table">
            <a:tbl>
              <a:tblPr>
                <a:tableStyleId>{E8B1032C-EA38-4F05-BA0D-38AFFFC7BED3}</a:tableStyleId>
              </a:tblPr>
              <a:tblGrid>
                <a:gridCol w="1045638">
                  <a:extLst>
                    <a:ext uri="{9D8B030D-6E8A-4147-A177-3AD203B41FA5}">
                      <a16:colId xmlns:a16="http://schemas.microsoft.com/office/drawing/2014/main" val="1991054497"/>
                    </a:ext>
                  </a:extLst>
                </a:gridCol>
                <a:gridCol w="2746622">
                  <a:extLst>
                    <a:ext uri="{9D8B030D-6E8A-4147-A177-3AD203B41FA5}">
                      <a16:colId xmlns:a16="http://schemas.microsoft.com/office/drawing/2014/main" val="306553768"/>
                    </a:ext>
                  </a:extLst>
                </a:gridCol>
                <a:gridCol w="1379424">
                  <a:extLst>
                    <a:ext uri="{9D8B030D-6E8A-4147-A177-3AD203B41FA5}">
                      <a16:colId xmlns:a16="http://schemas.microsoft.com/office/drawing/2014/main" val="4123472142"/>
                    </a:ext>
                  </a:extLst>
                </a:gridCol>
                <a:gridCol w="1461520">
                  <a:extLst>
                    <a:ext uri="{9D8B030D-6E8A-4147-A177-3AD203B41FA5}">
                      <a16:colId xmlns:a16="http://schemas.microsoft.com/office/drawing/2014/main" val="706315400"/>
                    </a:ext>
                  </a:extLst>
                </a:gridCol>
                <a:gridCol w="1420472">
                  <a:extLst>
                    <a:ext uri="{9D8B030D-6E8A-4147-A177-3AD203B41FA5}">
                      <a16:colId xmlns:a16="http://schemas.microsoft.com/office/drawing/2014/main" val="4109245171"/>
                    </a:ext>
                  </a:extLst>
                </a:gridCol>
              </a:tblGrid>
              <a:tr h="403452">
                <a:tc>
                  <a:txBody>
                    <a:bodyPr/>
                    <a:lstStyle/>
                    <a:p>
                      <a:pPr algn="ctr" fontAlgn="b"/>
                      <a:r>
                        <a:rPr lang="en-AU" sz="1100" u="none" strike="noStrike" baseline="0" dirty="0">
                          <a:effectLst/>
                        </a:rPr>
                        <a:t>#</a:t>
                      </a:r>
                      <a:endParaRPr lang="en-AU" sz="1100" b="1"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pPr algn="ctr" fontAlgn="b"/>
                      <a:r>
                        <a:rPr lang="en-AU" sz="1100" b="1" u="none" strike="noStrike" dirty="0">
                          <a:effectLst/>
                        </a:rPr>
                        <a:t>Functional Area</a:t>
                      </a:r>
                      <a:endParaRPr lang="en-AU" sz="1100" b="1"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pPr algn="ctr" fontAlgn="b"/>
                      <a:endParaRPr lang="en-AU" sz="1100" b="1"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pPr algn="ctr" fontAlgn="b"/>
                      <a:endParaRPr lang="en-AU" sz="1100" b="1"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pPr algn="ctr" fontAlgn="b"/>
                      <a:endParaRPr lang="en-AU" sz="1100" b="1"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1848901848"/>
                  </a:ext>
                </a:extLst>
              </a:tr>
              <a:tr h="256585">
                <a:tc>
                  <a:txBody>
                    <a:bodyPr/>
                    <a:lstStyle/>
                    <a:p>
                      <a:pPr algn="ctr" fontAlgn="b"/>
                      <a:r>
                        <a:rPr lang="en-AU" sz="1000" u="none" strike="noStrike" dirty="0">
                          <a:effectLst/>
                        </a:rPr>
                        <a:t>1</a:t>
                      </a:r>
                      <a:endParaRPr lang="en-AU" sz="10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pPr algn="l" fontAlgn="b"/>
                      <a:r>
                        <a:rPr lang="en-AU" sz="1000" u="none" strike="noStrike" dirty="0">
                          <a:effectLst/>
                        </a:rPr>
                        <a:t>Accounts</a:t>
                      </a:r>
                      <a:r>
                        <a:rPr lang="en-AU" sz="1000" u="none" strike="noStrike" baseline="0" dirty="0">
                          <a:effectLst/>
                        </a:rPr>
                        <a:t> Payable</a:t>
                      </a:r>
                      <a:endParaRPr lang="en-AU" sz="10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pPr algn="ctr" fontAlgn="t"/>
                      <a:r>
                        <a:rPr lang="en-AU" sz="1000" b="0" i="0" u="none" strike="noStrike" dirty="0">
                          <a:solidFill>
                            <a:srgbClr val="000000"/>
                          </a:solidFill>
                          <a:effectLst/>
                          <a:latin typeface="Arial" panose="020B0604020202020204" pitchFamily="34" charset="0"/>
                        </a:rPr>
                        <a:t>3</a:t>
                      </a:r>
                    </a:p>
                  </a:txBody>
                  <a:tcPr marL="6350" marR="6350" marT="6350" marB="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rgbClr val="BFBFBF"/>
                    </a:solidFill>
                  </a:tcPr>
                </a:tc>
                <a:tc>
                  <a:txBody>
                    <a:bodyPr/>
                    <a:lstStyle/>
                    <a:p>
                      <a:pPr algn="ctr" fontAlgn="t"/>
                      <a:r>
                        <a:rPr lang="en-AU" sz="1000" b="0" i="0" u="none" strike="noStrike" dirty="0">
                          <a:solidFill>
                            <a:srgbClr val="000000"/>
                          </a:solidFill>
                          <a:effectLst/>
                          <a:latin typeface="Arial" panose="020B0604020202020204" pitchFamily="34" charset="0"/>
                        </a:rPr>
                        <a:t>2</a:t>
                      </a:r>
                    </a:p>
                  </a:txBody>
                  <a:tcPr marL="6350" marR="6350" marT="6350" marB="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accent3">
                        <a:lumMod val="20000"/>
                        <a:lumOff val="80000"/>
                      </a:schemeClr>
                    </a:solidFill>
                  </a:tcPr>
                </a:tc>
                <a:tc>
                  <a:txBody>
                    <a:bodyPr/>
                    <a:lstStyle/>
                    <a:p>
                      <a:pPr algn="ctr" fontAlgn="b"/>
                      <a:r>
                        <a:rPr lang="en-AU" sz="1000" b="0" i="0" u="none" strike="noStrike" dirty="0">
                          <a:solidFill>
                            <a:schemeClr val="tx1"/>
                          </a:solidFill>
                          <a:effectLst/>
                          <a:latin typeface="+mn-lt"/>
                        </a:rPr>
                        <a:t>1</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rgbClr val="E8F6CF"/>
                    </a:solidFill>
                  </a:tcPr>
                </a:tc>
                <a:extLst>
                  <a:ext uri="{0D108BD9-81ED-4DB2-BD59-A6C34878D82A}">
                    <a16:rowId xmlns:a16="http://schemas.microsoft.com/office/drawing/2014/main" val="399521500"/>
                  </a:ext>
                </a:extLst>
              </a:tr>
              <a:tr h="256585">
                <a:tc>
                  <a:txBody>
                    <a:bodyPr/>
                    <a:lstStyle/>
                    <a:p>
                      <a:pPr algn="ctr" fontAlgn="b"/>
                      <a:r>
                        <a:rPr lang="en-AU" sz="1000" u="none" strike="noStrike" dirty="0">
                          <a:effectLst/>
                        </a:rPr>
                        <a:t>2</a:t>
                      </a:r>
                      <a:endParaRPr lang="en-AU" sz="10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pPr algn="l" fontAlgn="b"/>
                      <a:r>
                        <a:rPr lang="en-AU" sz="1000" u="none" strike="noStrike" dirty="0">
                          <a:effectLst/>
                        </a:rPr>
                        <a:t>Accounts Receivable </a:t>
                      </a:r>
                      <a:endParaRPr lang="en-AU" sz="10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pPr algn="ctr" fontAlgn="t"/>
                      <a:r>
                        <a:rPr lang="en-AU" sz="1000" b="0" i="0" u="none" strike="noStrike" dirty="0">
                          <a:solidFill>
                            <a:srgbClr val="000000"/>
                          </a:solidFill>
                          <a:effectLst/>
                          <a:latin typeface="Arial" panose="020B0604020202020204" pitchFamily="34" charset="0"/>
                        </a:rPr>
                        <a:t>2</a:t>
                      </a:r>
                    </a:p>
                  </a:txBody>
                  <a:tcPr marL="6350" marR="6350" marT="6350" marB="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accent3">
                        <a:lumMod val="20000"/>
                        <a:lumOff val="80000"/>
                      </a:schemeClr>
                    </a:solidFill>
                  </a:tcPr>
                </a:tc>
                <a:tc>
                  <a:txBody>
                    <a:bodyPr/>
                    <a:lstStyle/>
                    <a:p>
                      <a:pPr algn="ctr" fontAlgn="t"/>
                      <a:r>
                        <a:rPr lang="en-AU" sz="1000" b="0" i="0" u="none" strike="noStrike" dirty="0">
                          <a:solidFill>
                            <a:srgbClr val="000000"/>
                          </a:solidFill>
                          <a:effectLst/>
                          <a:latin typeface="Arial" panose="020B0604020202020204" pitchFamily="34" charset="0"/>
                        </a:rPr>
                        <a:t>3</a:t>
                      </a:r>
                    </a:p>
                  </a:txBody>
                  <a:tcPr marL="6350" marR="6350" marT="6350" marB="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rgbClr val="BFBFBF"/>
                    </a:solidFill>
                  </a:tcPr>
                </a:tc>
                <a:tc>
                  <a:txBody>
                    <a:bodyPr/>
                    <a:lstStyle/>
                    <a:p>
                      <a:pPr algn="ctr" fontAlgn="b"/>
                      <a:r>
                        <a:rPr lang="en-AU" sz="1000" b="0" i="0" u="none" strike="noStrike" dirty="0">
                          <a:solidFill>
                            <a:schemeClr val="tx1"/>
                          </a:solidFill>
                          <a:effectLst/>
                          <a:latin typeface="+mn-lt"/>
                        </a:rPr>
                        <a:t>1</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rgbClr val="E8F6CF"/>
                    </a:solidFill>
                  </a:tcPr>
                </a:tc>
                <a:extLst>
                  <a:ext uri="{0D108BD9-81ED-4DB2-BD59-A6C34878D82A}">
                    <a16:rowId xmlns:a16="http://schemas.microsoft.com/office/drawing/2014/main" val="3021232711"/>
                  </a:ext>
                </a:extLst>
              </a:tr>
              <a:tr h="256585">
                <a:tc>
                  <a:txBody>
                    <a:bodyPr/>
                    <a:lstStyle/>
                    <a:p>
                      <a:pPr algn="ctr" fontAlgn="b"/>
                      <a:r>
                        <a:rPr lang="en-AU" sz="1000" u="none" strike="noStrike" dirty="0">
                          <a:effectLst/>
                        </a:rPr>
                        <a:t>3</a:t>
                      </a:r>
                      <a:endParaRPr lang="en-AU" sz="10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pPr algn="l" fontAlgn="b"/>
                      <a:r>
                        <a:rPr lang="en-AU" sz="1000" u="none" strike="noStrike" dirty="0">
                          <a:effectLst/>
                        </a:rPr>
                        <a:t>General</a:t>
                      </a:r>
                      <a:r>
                        <a:rPr lang="en-AU" sz="1000" u="none" strike="noStrike" baseline="0" dirty="0">
                          <a:effectLst/>
                        </a:rPr>
                        <a:t> Ledger</a:t>
                      </a:r>
                      <a:endParaRPr lang="en-AU" sz="10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pPr algn="ctr" fontAlgn="t"/>
                      <a:r>
                        <a:rPr lang="en-AU" sz="1000" b="0" i="0" u="none" strike="noStrike" dirty="0">
                          <a:solidFill>
                            <a:srgbClr val="000000"/>
                          </a:solidFill>
                          <a:effectLst/>
                          <a:latin typeface="Arial" panose="020B0604020202020204" pitchFamily="34" charset="0"/>
                        </a:rPr>
                        <a:t>1</a:t>
                      </a:r>
                    </a:p>
                  </a:txBody>
                  <a:tcPr marL="6350" marR="6350" marT="6350" marB="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rgbClr val="E8F6CF"/>
                    </a:solidFill>
                  </a:tcPr>
                </a:tc>
                <a:tc>
                  <a:txBody>
                    <a:bodyPr/>
                    <a:lstStyle/>
                    <a:p>
                      <a:pPr algn="ctr" fontAlgn="t"/>
                      <a:r>
                        <a:rPr lang="en-AU" sz="1000" b="0" i="0" u="none" strike="noStrike" dirty="0">
                          <a:solidFill>
                            <a:srgbClr val="000000"/>
                          </a:solidFill>
                          <a:effectLst/>
                          <a:latin typeface="Arial" panose="020B0604020202020204" pitchFamily="34" charset="0"/>
                        </a:rPr>
                        <a:t>3</a:t>
                      </a:r>
                    </a:p>
                  </a:txBody>
                  <a:tcPr marL="6350" marR="6350" marT="6350" marB="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rgbClr val="BFBFBF"/>
                    </a:solidFill>
                  </a:tcPr>
                </a:tc>
                <a:tc>
                  <a:txBody>
                    <a:bodyPr/>
                    <a:lstStyle/>
                    <a:p>
                      <a:pPr algn="ctr" fontAlgn="b"/>
                      <a:r>
                        <a:rPr lang="en-AU" sz="1000" b="0" i="0" u="none" strike="noStrike" dirty="0">
                          <a:solidFill>
                            <a:schemeClr val="tx1"/>
                          </a:solidFill>
                          <a:effectLst/>
                          <a:latin typeface="+mn-lt"/>
                        </a:rPr>
                        <a:t>2</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2545178168"/>
                  </a:ext>
                </a:extLst>
              </a:tr>
              <a:tr h="278893">
                <a:tc>
                  <a:txBody>
                    <a:bodyPr/>
                    <a:lstStyle/>
                    <a:p>
                      <a:pPr algn="ctr" fontAlgn="b"/>
                      <a:r>
                        <a:rPr lang="en-AU" sz="1000" u="none" strike="noStrike" dirty="0">
                          <a:effectLst/>
                        </a:rPr>
                        <a:t>4</a:t>
                      </a:r>
                      <a:endParaRPr lang="en-AU" sz="10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pPr algn="l" fontAlgn="b"/>
                      <a:r>
                        <a:rPr lang="en-AU" sz="1000" u="none" strike="noStrike" dirty="0">
                          <a:effectLst/>
                        </a:rPr>
                        <a:t>Deferred Revenue</a:t>
                      </a:r>
                      <a:endParaRPr lang="en-AU" sz="10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pPr algn="ctr" fontAlgn="t"/>
                      <a:r>
                        <a:rPr lang="en-AU" sz="1000" b="0" i="0" u="none" strike="noStrike" dirty="0">
                          <a:solidFill>
                            <a:srgbClr val="000000"/>
                          </a:solidFill>
                          <a:effectLst/>
                          <a:latin typeface="Arial" panose="020B0604020202020204" pitchFamily="34" charset="0"/>
                        </a:rPr>
                        <a:t>1</a:t>
                      </a:r>
                    </a:p>
                  </a:txBody>
                  <a:tcPr marL="6350" marR="6350" marT="6350" marB="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rgbClr val="E8F6CF"/>
                    </a:solidFill>
                  </a:tcPr>
                </a:tc>
                <a:tc>
                  <a:txBody>
                    <a:bodyPr/>
                    <a:lstStyle/>
                    <a:p>
                      <a:pPr algn="ctr" fontAlgn="t"/>
                      <a:r>
                        <a:rPr lang="en-AU" sz="1000" b="0" i="0" u="none" strike="noStrike" dirty="0">
                          <a:solidFill>
                            <a:srgbClr val="000000"/>
                          </a:solidFill>
                          <a:effectLst/>
                          <a:latin typeface="Arial" panose="020B0604020202020204" pitchFamily="34" charset="0"/>
                        </a:rPr>
                        <a:t>3</a:t>
                      </a:r>
                    </a:p>
                  </a:txBody>
                  <a:tcPr marL="6350" marR="6350" marT="6350" marB="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rgbClr val="BFBFBF"/>
                    </a:solidFill>
                  </a:tcPr>
                </a:tc>
                <a:tc>
                  <a:txBody>
                    <a:bodyPr/>
                    <a:lstStyle/>
                    <a:p>
                      <a:pPr algn="ctr" fontAlgn="b"/>
                      <a:r>
                        <a:rPr lang="en-AU" sz="1000" b="0" i="0" u="none" strike="noStrike" dirty="0">
                          <a:solidFill>
                            <a:schemeClr val="tx1"/>
                          </a:solidFill>
                          <a:effectLst/>
                          <a:latin typeface="+mn-lt"/>
                        </a:rPr>
                        <a:t>2</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4205837881"/>
                  </a:ext>
                </a:extLst>
              </a:tr>
              <a:tr h="256585">
                <a:tc>
                  <a:txBody>
                    <a:bodyPr/>
                    <a:lstStyle/>
                    <a:p>
                      <a:pPr algn="ctr" fontAlgn="b"/>
                      <a:r>
                        <a:rPr lang="en-AU" sz="1000" u="none" strike="noStrike" dirty="0">
                          <a:effectLst/>
                        </a:rPr>
                        <a:t>5</a:t>
                      </a:r>
                      <a:endParaRPr lang="en-AU" sz="10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pPr algn="l" fontAlgn="b"/>
                      <a:r>
                        <a:rPr lang="en-AU" sz="1000" u="none" strike="noStrike" kern="1200" dirty="0">
                          <a:effectLst/>
                        </a:rPr>
                        <a:t>Credit Control</a:t>
                      </a:r>
                      <a:endParaRPr lang="en-AU" sz="1000" b="0" i="0" u="none" strike="noStrike" kern="1200" dirty="0">
                        <a:solidFill>
                          <a:schemeClr val="tx1"/>
                        </a:solidFill>
                        <a:effectLst/>
                        <a:latin typeface="+mn-lt"/>
                        <a:ea typeface="+mn-ea"/>
                        <a:cs typeface="+mn-cs"/>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pPr algn="ctr" fontAlgn="t"/>
                      <a:r>
                        <a:rPr lang="en-AU" sz="1000" b="0" i="0" u="none" strike="noStrike" dirty="0">
                          <a:solidFill>
                            <a:srgbClr val="000000"/>
                          </a:solidFill>
                          <a:effectLst/>
                          <a:latin typeface="Arial" panose="020B0604020202020204" pitchFamily="34" charset="0"/>
                        </a:rPr>
                        <a:t>2</a:t>
                      </a:r>
                    </a:p>
                  </a:txBody>
                  <a:tcPr marL="6350" marR="6350" marT="6350" marB="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accent3">
                        <a:lumMod val="20000"/>
                        <a:lumOff val="80000"/>
                      </a:schemeClr>
                    </a:solidFill>
                  </a:tcPr>
                </a:tc>
                <a:tc>
                  <a:txBody>
                    <a:bodyPr/>
                    <a:lstStyle/>
                    <a:p>
                      <a:pPr algn="ctr" fontAlgn="t"/>
                      <a:r>
                        <a:rPr lang="en-AU" sz="1000" b="0" i="0" u="none" strike="noStrike" dirty="0">
                          <a:solidFill>
                            <a:srgbClr val="000000"/>
                          </a:solidFill>
                          <a:effectLst/>
                          <a:latin typeface="Arial" panose="020B0604020202020204" pitchFamily="34" charset="0"/>
                        </a:rPr>
                        <a:t>3</a:t>
                      </a:r>
                    </a:p>
                  </a:txBody>
                  <a:tcPr marL="6350" marR="6350" marT="6350" marB="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rgbClr val="BFBFBF"/>
                    </a:solidFill>
                  </a:tcPr>
                </a:tc>
                <a:tc>
                  <a:txBody>
                    <a:bodyPr/>
                    <a:lstStyle/>
                    <a:p>
                      <a:pPr algn="ctr" fontAlgn="b"/>
                      <a:r>
                        <a:rPr lang="en-AU" sz="1000" b="0" i="0" u="none" strike="noStrike" dirty="0">
                          <a:solidFill>
                            <a:schemeClr val="tx1"/>
                          </a:solidFill>
                          <a:effectLst/>
                          <a:latin typeface="+mn-lt"/>
                        </a:rPr>
                        <a:t>1</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rgbClr val="E8F6CF"/>
                    </a:solidFill>
                  </a:tcPr>
                </a:tc>
                <a:extLst>
                  <a:ext uri="{0D108BD9-81ED-4DB2-BD59-A6C34878D82A}">
                    <a16:rowId xmlns:a16="http://schemas.microsoft.com/office/drawing/2014/main" val="1060544943"/>
                  </a:ext>
                </a:extLst>
              </a:tr>
              <a:tr h="256585">
                <a:tc>
                  <a:txBody>
                    <a:bodyPr/>
                    <a:lstStyle/>
                    <a:p>
                      <a:pPr algn="ctr" fontAlgn="b"/>
                      <a:r>
                        <a:rPr lang="en-AU" sz="1000" u="none" strike="noStrike" dirty="0">
                          <a:effectLst/>
                        </a:rPr>
                        <a:t>6</a:t>
                      </a:r>
                      <a:endParaRPr lang="en-AU" sz="10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pPr algn="l" fontAlgn="b"/>
                      <a:r>
                        <a:rPr lang="en-AU" sz="1000" u="none" strike="noStrike" dirty="0">
                          <a:effectLst/>
                        </a:rPr>
                        <a:t>Reports</a:t>
                      </a:r>
                      <a:endParaRPr lang="en-AU" sz="10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pPr algn="ctr" fontAlgn="t"/>
                      <a:r>
                        <a:rPr lang="en-AU" sz="1000" b="0" i="0" u="none" strike="noStrike" dirty="0">
                          <a:solidFill>
                            <a:srgbClr val="000000"/>
                          </a:solidFill>
                          <a:effectLst/>
                          <a:latin typeface="Arial" panose="020B0604020202020204" pitchFamily="34" charset="0"/>
                        </a:rPr>
                        <a:t>3</a:t>
                      </a:r>
                    </a:p>
                  </a:txBody>
                  <a:tcPr marL="6350" marR="6350" marT="6350" marB="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rgbClr val="BFBFBF"/>
                    </a:solidFill>
                  </a:tcPr>
                </a:tc>
                <a:tc>
                  <a:txBody>
                    <a:bodyPr/>
                    <a:lstStyle/>
                    <a:p>
                      <a:pPr algn="ctr" fontAlgn="t"/>
                      <a:r>
                        <a:rPr lang="en-AU" sz="1000" b="0" i="0" u="none" strike="noStrike" dirty="0">
                          <a:solidFill>
                            <a:srgbClr val="000000"/>
                          </a:solidFill>
                          <a:effectLst/>
                          <a:latin typeface="Arial" panose="020B0604020202020204" pitchFamily="34" charset="0"/>
                        </a:rPr>
                        <a:t>2</a:t>
                      </a:r>
                    </a:p>
                  </a:txBody>
                  <a:tcPr marL="6350" marR="6350" marT="6350" marB="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accent3">
                        <a:lumMod val="20000"/>
                        <a:lumOff val="80000"/>
                      </a:schemeClr>
                    </a:solidFill>
                  </a:tcPr>
                </a:tc>
                <a:tc>
                  <a:txBody>
                    <a:bodyPr/>
                    <a:lstStyle/>
                    <a:p>
                      <a:pPr algn="ctr" fontAlgn="b"/>
                      <a:r>
                        <a:rPr lang="en-AU" sz="1000" b="0" i="0" u="none" strike="noStrike" dirty="0">
                          <a:solidFill>
                            <a:schemeClr val="tx1"/>
                          </a:solidFill>
                          <a:effectLst/>
                          <a:latin typeface="+mn-lt"/>
                        </a:rPr>
                        <a:t>1</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rgbClr val="E8F6CF"/>
                    </a:solidFill>
                  </a:tcPr>
                </a:tc>
                <a:extLst>
                  <a:ext uri="{0D108BD9-81ED-4DB2-BD59-A6C34878D82A}">
                    <a16:rowId xmlns:a16="http://schemas.microsoft.com/office/drawing/2014/main" val="465811413"/>
                  </a:ext>
                </a:extLst>
              </a:tr>
              <a:tr h="256585">
                <a:tc>
                  <a:txBody>
                    <a:bodyPr/>
                    <a:lstStyle/>
                    <a:p>
                      <a:pPr algn="ctr" fontAlgn="b"/>
                      <a:r>
                        <a:rPr lang="en-AU" sz="1000" u="none" strike="noStrike" dirty="0">
                          <a:effectLst/>
                        </a:rPr>
                        <a:t>7</a:t>
                      </a:r>
                      <a:endParaRPr lang="en-AU" sz="10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pPr algn="l" fontAlgn="b"/>
                      <a:r>
                        <a:rPr lang="en-AU" sz="1000" u="none" strike="noStrike" dirty="0">
                          <a:effectLst/>
                        </a:rPr>
                        <a:t>Metrics</a:t>
                      </a:r>
                      <a:endParaRPr lang="en-AU" sz="10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pPr algn="ctr" fontAlgn="t"/>
                      <a:r>
                        <a:rPr lang="en-AU" sz="1000" b="0" i="0" u="none" strike="noStrike" dirty="0">
                          <a:solidFill>
                            <a:srgbClr val="000000"/>
                          </a:solidFill>
                          <a:effectLst/>
                          <a:latin typeface="Arial" panose="020B0604020202020204" pitchFamily="34" charset="0"/>
                        </a:rPr>
                        <a:t>3</a:t>
                      </a:r>
                    </a:p>
                  </a:txBody>
                  <a:tcPr marL="6350" marR="6350" marT="6350" marB="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rgbClr val="BFBFBF"/>
                    </a:solidFill>
                  </a:tcPr>
                </a:tc>
                <a:tc>
                  <a:txBody>
                    <a:bodyPr/>
                    <a:lstStyle/>
                    <a:p>
                      <a:pPr algn="ctr" fontAlgn="t"/>
                      <a:r>
                        <a:rPr lang="en-AU" sz="1000" b="0" i="0" u="none" strike="noStrike" dirty="0">
                          <a:solidFill>
                            <a:srgbClr val="000000"/>
                          </a:solidFill>
                          <a:effectLst/>
                          <a:latin typeface="Arial" panose="020B0604020202020204" pitchFamily="34" charset="0"/>
                        </a:rPr>
                        <a:t>1</a:t>
                      </a:r>
                    </a:p>
                  </a:txBody>
                  <a:tcPr marL="6350" marR="6350" marT="6350" marB="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rgbClr val="E8F6CF"/>
                    </a:solidFill>
                  </a:tcPr>
                </a:tc>
                <a:tc>
                  <a:txBody>
                    <a:bodyPr/>
                    <a:lstStyle/>
                    <a:p>
                      <a:pPr algn="ctr" fontAlgn="b"/>
                      <a:r>
                        <a:rPr lang="en-AU" sz="1000" b="0" i="0" u="none" strike="noStrike" dirty="0">
                          <a:solidFill>
                            <a:schemeClr val="tx1"/>
                          </a:solidFill>
                          <a:effectLst/>
                          <a:latin typeface="+mn-lt"/>
                        </a:rPr>
                        <a:t>2</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3411881485"/>
                  </a:ext>
                </a:extLst>
              </a:tr>
              <a:tr h="256585">
                <a:tc>
                  <a:txBody>
                    <a:bodyPr/>
                    <a:lstStyle/>
                    <a:p>
                      <a:pPr algn="ctr" fontAlgn="b"/>
                      <a:r>
                        <a:rPr lang="en-AU" sz="1000" u="none" strike="noStrike" dirty="0">
                          <a:effectLst/>
                        </a:rPr>
                        <a:t>8</a:t>
                      </a:r>
                      <a:endParaRPr lang="en-AU" sz="10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pPr algn="l" fontAlgn="b"/>
                      <a:r>
                        <a:rPr lang="en-AU" sz="1000" u="none" strike="noStrike" dirty="0">
                          <a:effectLst/>
                        </a:rPr>
                        <a:t>Payroll</a:t>
                      </a:r>
                      <a:endParaRPr lang="en-AU" sz="10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pPr algn="ctr" fontAlgn="t"/>
                      <a:r>
                        <a:rPr lang="en-AU" sz="1000" b="0" i="0" u="none" strike="noStrike" dirty="0">
                          <a:solidFill>
                            <a:srgbClr val="000000"/>
                          </a:solidFill>
                          <a:effectLst/>
                          <a:latin typeface="Arial" panose="020B0604020202020204" pitchFamily="34" charset="0"/>
                        </a:rPr>
                        <a:t>2</a:t>
                      </a:r>
                    </a:p>
                  </a:txBody>
                  <a:tcPr marL="6350" marR="6350" marT="6350" marB="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accent3">
                        <a:lumMod val="20000"/>
                        <a:lumOff val="80000"/>
                      </a:schemeClr>
                    </a:solidFill>
                  </a:tcPr>
                </a:tc>
                <a:tc>
                  <a:txBody>
                    <a:bodyPr/>
                    <a:lstStyle/>
                    <a:p>
                      <a:pPr algn="ctr" fontAlgn="t"/>
                      <a:r>
                        <a:rPr lang="en-AU" sz="1000" b="0" i="0" u="none" strike="noStrike" dirty="0">
                          <a:solidFill>
                            <a:srgbClr val="000000"/>
                          </a:solidFill>
                          <a:effectLst/>
                          <a:latin typeface="Arial" panose="020B0604020202020204" pitchFamily="34" charset="0"/>
                        </a:rPr>
                        <a:t>2</a:t>
                      </a:r>
                    </a:p>
                  </a:txBody>
                  <a:tcPr marL="6350" marR="6350" marT="6350" marB="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accent3">
                        <a:lumMod val="20000"/>
                        <a:lumOff val="80000"/>
                      </a:schemeClr>
                    </a:solidFill>
                  </a:tcPr>
                </a:tc>
                <a:tc>
                  <a:txBody>
                    <a:bodyPr/>
                    <a:lstStyle/>
                    <a:p>
                      <a:pPr algn="ctr" fontAlgn="b"/>
                      <a:r>
                        <a:rPr lang="en-AU" sz="1000" b="0" i="0" u="none" strike="noStrike" dirty="0">
                          <a:solidFill>
                            <a:schemeClr val="tx1"/>
                          </a:solidFill>
                          <a:effectLst/>
                          <a:latin typeface="+mn-lt"/>
                        </a:rPr>
                        <a:t>1</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rgbClr val="E8F6CF"/>
                    </a:solidFill>
                  </a:tcPr>
                </a:tc>
                <a:extLst>
                  <a:ext uri="{0D108BD9-81ED-4DB2-BD59-A6C34878D82A}">
                    <a16:rowId xmlns:a16="http://schemas.microsoft.com/office/drawing/2014/main" val="2974128933"/>
                  </a:ext>
                </a:extLst>
              </a:tr>
              <a:tr h="256585">
                <a:tc>
                  <a:txBody>
                    <a:bodyPr/>
                    <a:lstStyle/>
                    <a:p>
                      <a:pPr algn="ctr" fontAlgn="b"/>
                      <a:r>
                        <a:rPr lang="en-AU" sz="1000" u="none" strike="noStrike" dirty="0">
                          <a:effectLst/>
                        </a:rPr>
                        <a:t>9</a:t>
                      </a:r>
                      <a:endParaRPr lang="en-AU" sz="10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pPr algn="l" fontAlgn="b"/>
                      <a:r>
                        <a:rPr lang="en-AU" sz="1000" u="none" strike="noStrike" dirty="0">
                          <a:effectLst/>
                        </a:rPr>
                        <a:t>Expense Management</a:t>
                      </a:r>
                      <a:endParaRPr lang="en-AU" sz="10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pPr algn="ctr" fontAlgn="t"/>
                      <a:r>
                        <a:rPr lang="en-AU" sz="1000" b="0" i="0" u="none" strike="noStrike" dirty="0">
                          <a:solidFill>
                            <a:srgbClr val="000000"/>
                          </a:solidFill>
                          <a:effectLst/>
                          <a:latin typeface="Arial" panose="020B0604020202020204" pitchFamily="34" charset="0"/>
                        </a:rPr>
                        <a:t>3</a:t>
                      </a:r>
                    </a:p>
                  </a:txBody>
                  <a:tcPr marL="6350" marR="6350" marT="6350" marB="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rgbClr val="BFBFBF"/>
                    </a:solidFill>
                  </a:tcPr>
                </a:tc>
                <a:tc>
                  <a:txBody>
                    <a:bodyPr/>
                    <a:lstStyle/>
                    <a:p>
                      <a:pPr algn="ctr" fontAlgn="t"/>
                      <a:r>
                        <a:rPr lang="en-AU" sz="1000" b="0" i="0" u="none" strike="noStrike" dirty="0">
                          <a:solidFill>
                            <a:srgbClr val="000000"/>
                          </a:solidFill>
                          <a:effectLst/>
                          <a:latin typeface="Arial" panose="020B0604020202020204" pitchFamily="34" charset="0"/>
                        </a:rPr>
                        <a:t>1</a:t>
                      </a:r>
                    </a:p>
                  </a:txBody>
                  <a:tcPr marL="6350" marR="6350" marT="6350" marB="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rgbClr val="E8F6CF"/>
                    </a:solidFill>
                  </a:tcPr>
                </a:tc>
                <a:tc>
                  <a:txBody>
                    <a:bodyPr/>
                    <a:lstStyle/>
                    <a:p>
                      <a:pPr algn="ctr" fontAlgn="b"/>
                      <a:r>
                        <a:rPr lang="en-AU" sz="1000" b="0" i="0" u="none" strike="noStrike" dirty="0">
                          <a:solidFill>
                            <a:schemeClr val="tx1"/>
                          </a:solidFill>
                          <a:effectLst/>
                          <a:latin typeface="+mn-lt"/>
                        </a:rPr>
                        <a:t>2</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3675941934"/>
                  </a:ext>
                </a:extLst>
              </a:tr>
              <a:tr h="256585">
                <a:tc>
                  <a:txBody>
                    <a:bodyPr/>
                    <a:lstStyle/>
                    <a:p>
                      <a:pPr algn="ctr" fontAlgn="b"/>
                      <a:r>
                        <a:rPr lang="en-AU" sz="1000" u="none" strike="noStrike" dirty="0">
                          <a:effectLst/>
                        </a:rPr>
                        <a:t>10</a:t>
                      </a:r>
                      <a:endParaRPr lang="en-AU" sz="10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pPr algn="l" fontAlgn="b"/>
                      <a:r>
                        <a:rPr lang="en-AU" sz="1000" u="none" strike="noStrike" dirty="0">
                          <a:effectLst/>
                        </a:rPr>
                        <a:t>Other</a:t>
                      </a:r>
                      <a:endParaRPr lang="en-AU" sz="10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pPr algn="ctr" fontAlgn="t"/>
                      <a:r>
                        <a:rPr lang="en-AU" sz="1000" b="0" i="0" u="none" strike="noStrike" dirty="0">
                          <a:solidFill>
                            <a:srgbClr val="000000"/>
                          </a:solidFill>
                          <a:effectLst/>
                          <a:latin typeface="Arial" panose="020B0604020202020204" pitchFamily="34" charset="0"/>
                        </a:rPr>
                        <a:t>2</a:t>
                      </a:r>
                    </a:p>
                  </a:txBody>
                  <a:tcPr marL="6350" marR="6350" marT="6350" marB="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accent3">
                        <a:lumMod val="20000"/>
                        <a:lumOff val="80000"/>
                      </a:schemeClr>
                    </a:solidFill>
                  </a:tcPr>
                </a:tc>
                <a:tc>
                  <a:txBody>
                    <a:bodyPr/>
                    <a:lstStyle/>
                    <a:p>
                      <a:pPr algn="ctr" fontAlgn="t"/>
                      <a:r>
                        <a:rPr lang="en-AU" sz="1000" b="0" i="0" u="none" strike="noStrike" dirty="0">
                          <a:solidFill>
                            <a:srgbClr val="000000"/>
                          </a:solidFill>
                          <a:effectLst/>
                          <a:latin typeface="Arial" panose="020B0604020202020204" pitchFamily="34" charset="0"/>
                        </a:rPr>
                        <a:t>3</a:t>
                      </a:r>
                    </a:p>
                  </a:txBody>
                  <a:tcPr marL="6350" marR="6350" marT="6350" marB="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rgbClr val="BFBFBF"/>
                    </a:solidFill>
                  </a:tcPr>
                </a:tc>
                <a:tc>
                  <a:txBody>
                    <a:bodyPr/>
                    <a:lstStyle/>
                    <a:p>
                      <a:pPr algn="ctr" fontAlgn="b"/>
                      <a:r>
                        <a:rPr lang="en-AU" sz="1000" b="0" i="0" u="none" strike="noStrike" dirty="0">
                          <a:solidFill>
                            <a:schemeClr val="tx1"/>
                          </a:solidFill>
                          <a:effectLst/>
                          <a:latin typeface="+mn-lt"/>
                        </a:rPr>
                        <a:t>1</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rgbClr val="E8F6CF"/>
                    </a:solidFill>
                  </a:tcPr>
                </a:tc>
                <a:extLst>
                  <a:ext uri="{0D108BD9-81ED-4DB2-BD59-A6C34878D82A}">
                    <a16:rowId xmlns:a16="http://schemas.microsoft.com/office/drawing/2014/main" val="3586269801"/>
                  </a:ext>
                </a:extLst>
              </a:tr>
            </a:tbl>
          </a:graphicData>
        </a:graphic>
      </p:graphicFrame>
      <p:pic>
        <p:nvPicPr>
          <p:cNvPr id="19" name="Picture 18"/>
          <p:cNvPicPr>
            <a:picLocks noChangeAspect="1"/>
          </p:cNvPicPr>
          <p:nvPr/>
        </p:nvPicPr>
        <p:blipFill>
          <a:blip r:embed="rId3">
            <a:extLst>
              <a:ext uri="{BEBA8EAE-BF5A-486C-A8C5-ECC9F3942E4B}">
                <a14:imgProps xmlns:a14="http://schemas.microsoft.com/office/drawing/2010/main">
                  <a14:imgLayer r:embed="rId4">
                    <a14:imgEffect>
                      <a14:backgroundRemoval t="10000" b="90000" l="0" r="100000">
                        <a14:foregroundMark x1="34483" y1="45000" x2="34483" y2="45000"/>
                        <a14:foregroundMark x1="42365" y1="47500" x2="42365" y2="47500"/>
                        <a14:foregroundMark x1="51724" y1="37500" x2="51724" y2="37500"/>
                        <a14:foregroundMark x1="59606" y1="55000" x2="59606" y2="55000"/>
                        <a14:foregroundMark x1="64532" y1="50000" x2="64532" y2="50000"/>
                        <a14:foregroundMark x1="69951" y1="50000" x2="69951" y2="50000"/>
                        <a14:foregroundMark x1="76847" y1="42500" x2="76847" y2="42500"/>
                        <a14:foregroundMark x1="81281" y1="42500" x2="81281" y2="42500"/>
                        <a14:foregroundMark x1="21182" y1="37500" x2="21182" y2="37500"/>
                        <a14:foregroundMark x1="20690" y1="63750" x2="20690" y2="63750"/>
                        <a14:foregroundMark x1="10837" y1="35000" x2="10837" y2="35000"/>
                        <a14:foregroundMark x1="5419" y1="35000" x2="5419" y2="35000"/>
                        <a14:foregroundMark x1="12808" y1="73750" x2="12808" y2="73750"/>
                        <a14:foregroundMark x1="91133" y1="50000" x2="91133" y2="50000"/>
                      </a14:backgroundRemoval>
                    </a14:imgEffect>
                  </a14:imgLayer>
                </a14:imgProps>
              </a:ext>
            </a:extLst>
          </a:blip>
          <a:stretch>
            <a:fillRect/>
          </a:stretch>
        </p:blipFill>
        <p:spPr>
          <a:xfrm>
            <a:off x="8921009" y="3052731"/>
            <a:ext cx="1043394" cy="342841"/>
          </a:xfrm>
          <a:prstGeom prst="rect">
            <a:avLst/>
          </a:prstGeom>
        </p:spPr>
      </p:pic>
      <p:pic>
        <p:nvPicPr>
          <p:cNvPr id="22" name="Picture 4" descr="https://www.financialforce.com/wp-content/uploads/2017/06/FF-logo-2016-large.jpg"/>
          <p:cNvPicPr>
            <a:picLocks noChangeAspect="1" noChangeArrowheads="1"/>
          </p:cNvPicPr>
          <p:nvPr/>
        </p:nvPicPr>
        <p:blipFill>
          <a:blip r:embed="rId5" cstate="print">
            <a:extLst>
              <a:ext uri="{BEBA8EAE-BF5A-486C-A8C5-ECC9F3942E4B}">
                <a14:imgProps xmlns:a14="http://schemas.microsoft.com/office/drawing/2010/main">
                  <a14:imgLayer r:embed="rId6">
                    <a14:imgEffect>
                      <a14:backgroundRemoval t="2258" b="100000" l="0" r="98301">
                        <a14:foregroundMark x1="23324" y1="39084" x2="23324" y2="39084"/>
                        <a14:foregroundMark x1="28503" y1="52321" x2="28503" y2="52321"/>
                        <a14:foregroundMark x1="32321" y1="47930" x2="32321" y2="47930"/>
                        <a14:foregroundMark x1="45682" y1="44981" x2="45682" y2="44981"/>
                        <a14:foregroundMark x1="53317" y1="47930" x2="53317" y2="47930"/>
                        <a14:foregroundMark x1="58508" y1="49373" x2="58508" y2="49373"/>
                        <a14:foregroundMark x1="63140" y1="42033" x2="63140" y2="42033"/>
                        <a14:foregroundMark x1="68319" y1="43538" x2="68319" y2="43538"/>
                        <a14:foregroundMark x1="71322" y1="46424" x2="71322" y2="46424"/>
                        <a14:foregroundMark x1="78142" y1="49373" x2="78142" y2="49373"/>
                        <a14:foregroundMark x1="84951" y1="50878" x2="84951" y2="50878"/>
                        <a14:foregroundMark x1="95042" y1="44981" x2="95042" y2="44981"/>
                        <a14:foregroundMark x1="27956" y1="30301" x2="27956" y2="30301"/>
                        <a14:foregroundMark x1="58508" y1="31744" x2="58508" y2="31744"/>
                        <a14:foregroundMark x1="42412" y1="49373" x2="42412" y2="49373"/>
                        <a14:foregroundMark x1="88769" y1="47930" x2="88769" y2="47930"/>
                        <a14:foregroundMark x1="98312" y1="53827" x2="98312" y2="53827"/>
                        <a14:foregroundMark x1="1781" y1="27353" x2="1781" y2="27353"/>
                        <a14:foregroundMark x1="8869" y1="2321" x2="8869" y2="2321"/>
                        <a14:foregroundMark x1="48685" y1="44981" x2="48685" y2="44981"/>
                        <a14:foregroundMark x1="68587" y1="30301" x2="68587" y2="30301"/>
                        <a14:foregroundMark x1="72137" y1="31744" x2="72137" y2="31744"/>
                        <a14:foregroundMark x1="71590" y1="36136" x2="71590" y2="36136"/>
                        <a14:foregroundMark x1="35324" y1="49373" x2="35324" y2="49373"/>
                        <a14:foregroundMark x1="81134" y1="50878" x2="81134" y2="50878"/>
                        <a14:backgroundMark x1="1234" y1="12610" x2="1234" y2="12610"/>
                        <a14:backgroundMark x1="6960" y1="22898" x2="6960" y2="22898"/>
                        <a14:backgroundMark x1="10230" y1="15558" x2="10230" y2="15558"/>
                        <a14:backgroundMark x1="826" y1="85006" x2="826" y2="85006"/>
                      </a14:backgroundRemoval>
                    </a14:imgEffect>
                  </a14:imgLayer>
                </a14:imgProps>
              </a:ext>
              <a:ext uri="{28A0092B-C50C-407E-A947-70E740481C1C}">
                <a14:useLocalDpi xmlns:a14="http://schemas.microsoft.com/office/drawing/2010/main" val="0"/>
              </a:ext>
            </a:extLst>
          </a:blip>
          <a:srcRect/>
          <a:stretch>
            <a:fillRect/>
          </a:stretch>
        </p:blipFill>
        <p:spPr bwMode="auto">
          <a:xfrm>
            <a:off x="5967315" y="2042799"/>
            <a:ext cx="1164286" cy="216000"/>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4" descr="https://www.financialforce.com/wp-content/uploads/2017/06/FF-logo-2016-large.jpg"/>
          <p:cNvPicPr>
            <a:picLocks noChangeAspect="1" noChangeArrowheads="1"/>
          </p:cNvPicPr>
          <p:nvPr/>
        </p:nvPicPr>
        <p:blipFill>
          <a:blip r:embed="rId5" cstate="print">
            <a:extLst>
              <a:ext uri="{BEBA8EAE-BF5A-486C-A8C5-ECC9F3942E4B}">
                <a14:imgProps xmlns:a14="http://schemas.microsoft.com/office/drawing/2010/main">
                  <a14:imgLayer r:embed="rId6">
                    <a14:imgEffect>
                      <a14:backgroundRemoval t="2258" b="100000" l="0" r="98301">
                        <a14:foregroundMark x1="23324" y1="39084" x2="23324" y2="39084"/>
                        <a14:foregroundMark x1="28503" y1="52321" x2="28503" y2="52321"/>
                        <a14:foregroundMark x1="32321" y1="47930" x2="32321" y2="47930"/>
                        <a14:foregroundMark x1="45682" y1="44981" x2="45682" y2="44981"/>
                        <a14:foregroundMark x1="53317" y1="47930" x2="53317" y2="47930"/>
                        <a14:foregroundMark x1="58508" y1="49373" x2="58508" y2="49373"/>
                        <a14:foregroundMark x1="63140" y1="42033" x2="63140" y2="42033"/>
                        <a14:foregroundMark x1="68319" y1="43538" x2="68319" y2="43538"/>
                        <a14:foregroundMark x1="71322" y1="46424" x2="71322" y2="46424"/>
                        <a14:foregroundMark x1="78142" y1="49373" x2="78142" y2="49373"/>
                        <a14:foregroundMark x1="84951" y1="50878" x2="84951" y2="50878"/>
                        <a14:foregroundMark x1="95042" y1="44981" x2="95042" y2="44981"/>
                        <a14:foregroundMark x1="27956" y1="30301" x2="27956" y2="30301"/>
                        <a14:foregroundMark x1="58508" y1="31744" x2="58508" y2="31744"/>
                        <a14:foregroundMark x1="42412" y1="49373" x2="42412" y2="49373"/>
                        <a14:foregroundMark x1="88769" y1="47930" x2="88769" y2="47930"/>
                        <a14:foregroundMark x1="98312" y1="53827" x2="98312" y2="53827"/>
                        <a14:foregroundMark x1="1781" y1="27353" x2="1781" y2="27353"/>
                        <a14:foregroundMark x1="8869" y1="2321" x2="8869" y2="2321"/>
                        <a14:foregroundMark x1="48685" y1="44981" x2="48685" y2="44981"/>
                        <a14:foregroundMark x1="68587" y1="30301" x2="68587" y2="30301"/>
                        <a14:foregroundMark x1="72137" y1="31744" x2="72137" y2="31744"/>
                        <a14:foregroundMark x1="71590" y1="36136" x2="71590" y2="36136"/>
                        <a14:foregroundMark x1="35324" y1="49373" x2="35324" y2="49373"/>
                        <a14:foregroundMark x1="81134" y1="50878" x2="81134" y2="50878"/>
                        <a14:backgroundMark x1="1234" y1="12610" x2="1234" y2="12610"/>
                        <a14:backgroundMark x1="6960" y1="22898" x2="6960" y2="22898"/>
                        <a14:backgroundMark x1="10230" y1="15558" x2="10230" y2="15558"/>
                        <a14:backgroundMark x1="826" y1="85006" x2="826" y2="85006"/>
                      </a14:backgroundRemoval>
                    </a14:imgEffect>
                  </a14:imgLayer>
                </a14:imgProps>
              </a:ext>
              <a:ext uri="{28A0092B-C50C-407E-A947-70E740481C1C}">
                <a14:useLocalDpi xmlns:a14="http://schemas.microsoft.com/office/drawing/2010/main" val="0"/>
              </a:ext>
            </a:extLst>
          </a:blip>
          <a:srcRect/>
          <a:stretch>
            <a:fillRect/>
          </a:stretch>
        </p:blipFill>
        <p:spPr bwMode="auto">
          <a:xfrm>
            <a:off x="5967315" y="3116150"/>
            <a:ext cx="1164286" cy="216000"/>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p:cNvSpPr txBox="1"/>
          <p:nvPr/>
        </p:nvSpPr>
        <p:spPr>
          <a:xfrm>
            <a:off x="6748687" y="6570605"/>
            <a:ext cx="4344645" cy="215444"/>
          </a:xfrm>
          <a:prstGeom prst="rect">
            <a:avLst/>
          </a:prstGeom>
          <a:noFill/>
        </p:spPr>
        <p:txBody>
          <a:bodyPr wrap="square" rtlCol="0">
            <a:spAutoFit/>
          </a:bodyPr>
          <a:lstStyle/>
          <a:p>
            <a:r>
              <a:rPr lang="en-AU" sz="800" dirty="0">
                <a:solidFill>
                  <a:schemeClr val="tx1">
                    <a:lumMod val="65000"/>
                    <a:lumOff val="35000"/>
                  </a:schemeClr>
                </a:solidFill>
              </a:rPr>
              <a:t>** Please refer to Appendix E for detailed evaluation workbook</a:t>
            </a:r>
          </a:p>
        </p:txBody>
      </p:sp>
      <p:pic>
        <p:nvPicPr>
          <p:cNvPr id="13" name="Picture 8" descr="https://upload.wikimedia.org/wikipedia/commons/thumb/9/96/Microsoft_logo_%282012%29.svg/1280px-Microsoft_logo_%282012%29.svg.png">
            <a:extLst>
              <a:ext uri="{FF2B5EF4-FFF2-40B4-BE49-F238E27FC236}">
                <a16:creationId xmlns:a16="http://schemas.microsoft.com/office/drawing/2014/main" id="{6E81E57A-5C8B-45F7-B938-2CAA26F17085}"/>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595058" y="2074846"/>
            <a:ext cx="862493" cy="183953"/>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8" descr="https://upload.wikimedia.org/wikipedia/commons/thumb/9/96/Microsoft_logo_%282012%29.svg/1280px-Microsoft_logo_%282012%29.svg.png">
            <a:extLst>
              <a:ext uri="{FF2B5EF4-FFF2-40B4-BE49-F238E27FC236}">
                <a16:creationId xmlns:a16="http://schemas.microsoft.com/office/drawing/2014/main" id="{C4D36B7E-03B7-4DD9-8BDC-9E8D0B5F588A}"/>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595058" y="3148197"/>
            <a:ext cx="862493" cy="1839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550324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1">
                    <a:lumMod val="75000"/>
                  </a:schemeClr>
                </a:solidFill>
              </a:rPr>
              <a:t>RFP Evaluation | Use Cases</a:t>
            </a:r>
            <a:endParaRPr lang="en-US" noProof="0" dirty="0">
              <a:solidFill>
                <a:schemeClr val="accent1">
                  <a:lumMod val="75000"/>
                </a:schemeClr>
              </a:solidFill>
            </a:endParaRPr>
          </a:p>
        </p:txBody>
      </p:sp>
      <p:sp>
        <p:nvSpPr>
          <p:cNvPr id="25" name="Text Placeholder 24"/>
          <p:cNvSpPr>
            <a:spLocks noGrp="1"/>
          </p:cNvSpPr>
          <p:nvPr>
            <p:ph type="body" sz="quarter" idx="13"/>
          </p:nvPr>
        </p:nvSpPr>
        <p:spPr>
          <a:xfrm>
            <a:off x="1900238" y="651601"/>
            <a:ext cx="8547327" cy="757255"/>
          </a:xfrm>
        </p:spPr>
        <p:txBody>
          <a:bodyPr vert="horz" lIns="0" tIns="0" rIns="0" bIns="0" rtlCol="0">
            <a:noAutofit/>
          </a:bodyPr>
          <a:lstStyle/>
          <a:p>
            <a:r>
              <a:rPr lang="en-AU" sz="1400" dirty="0"/>
              <a:t>The results below were presented after the Use Case Solution Review Workshops with the vendor and solution evaluation process by ELMO</a:t>
            </a:r>
          </a:p>
          <a:p>
            <a:r>
              <a:rPr lang="en-AU" sz="1400" dirty="0"/>
              <a:t>Evaluation of the use cases revealed that </a:t>
            </a:r>
            <a:r>
              <a:rPr lang="en-AU" sz="1400" b="1" dirty="0"/>
              <a:t>NETSUITE</a:t>
            </a:r>
            <a:r>
              <a:rPr lang="en-AU" sz="1400" dirty="0"/>
              <a:t> was ranked highest followed by </a:t>
            </a:r>
            <a:r>
              <a:rPr lang="en-AU" sz="1400" b="1" dirty="0"/>
              <a:t>Microsoft </a:t>
            </a:r>
            <a:r>
              <a:rPr lang="en-AU" sz="1400" dirty="0"/>
              <a:t>and </a:t>
            </a:r>
            <a:r>
              <a:rPr lang="en-AU" sz="1400" b="1" dirty="0"/>
              <a:t>FinancialForce</a:t>
            </a:r>
            <a:endParaRPr lang="en-US" sz="1400" b="1" dirty="0"/>
          </a:p>
        </p:txBody>
      </p:sp>
      <p:graphicFrame>
        <p:nvGraphicFramePr>
          <p:cNvPr id="77" name="Table 76"/>
          <p:cNvGraphicFramePr>
            <a:graphicFrameLocks noGrp="1"/>
          </p:cNvGraphicFramePr>
          <p:nvPr/>
        </p:nvGraphicFramePr>
        <p:xfrm>
          <a:off x="2067316" y="1875034"/>
          <a:ext cx="8053676" cy="2877943"/>
        </p:xfrm>
        <a:graphic>
          <a:graphicData uri="http://schemas.openxmlformats.org/drawingml/2006/table">
            <a:tbl>
              <a:tblPr>
                <a:tableStyleId>{E8B1032C-EA38-4F05-BA0D-38AFFFC7BED3}</a:tableStyleId>
              </a:tblPr>
              <a:tblGrid>
                <a:gridCol w="1045638">
                  <a:extLst>
                    <a:ext uri="{9D8B030D-6E8A-4147-A177-3AD203B41FA5}">
                      <a16:colId xmlns:a16="http://schemas.microsoft.com/office/drawing/2014/main" val="20000"/>
                    </a:ext>
                  </a:extLst>
                </a:gridCol>
                <a:gridCol w="2746622">
                  <a:extLst>
                    <a:ext uri="{9D8B030D-6E8A-4147-A177-3AD203B41FA5}">
                      <a16:colId xmlns:a16="http://schemas.microsoft.com/office/drawing/2014/main" val="20002"/>
                    </a:ext>
                  </a:extLst>
                </a:gridCol>
                <a:gridCol w="1379424">
                  <a:extLst>
                    <a:ext uri="{9D8B030D-6E8A-4147-A177-3AD203B41FA5}">
                      <a16:colId xmlns:a16="http://schemas.microsoft.com/office/drawing/2014/main" val="20005"/>
                    </a:ext>
                  </a:extLst>
                </a:gridCol>
                <a:gridCol w="1461520">
                  <a:extLst>
                    <a:ext uri="{9D8B030D-6E8A-4147-A177-3AD203B41FA5}">
                      <a16:colId xmlns:a16="http://schemas.microsoft.com/office/drawing/2014/main" val="20006"/>
                    </a:ext>
                  </a:extLst>
                </a:gridCol>
                <a:gridCol w="1420472">
                  <a:extLst>
                    <a:ext uri="{9D8B030D-6E8A-4147-A177-3AD203B41FA5}">
                      <a16:colId xmlns:a16="http://schemas.microsoft.com/office/drawing/2014/main" val="20007"/>
                    </a:ext>
                  </a:extLst>
                </a:gridCol>
              </a:tblGrid>
              <a:tr h="521294">
                <a:tc gridSpan="2">
                  <a:txBody>
                    <a:bodyPr/>
                    <a:lstStyle/>
                    <a:p>
                      <a:pPr algn="ctr" fontAlgn="b"/>
                      <a:r>
                        <a:rPr lang="en-AU" sz="1200" u="none" strike="noStrike" dirty="0">
                          <a:ln>
                            <a:solidFill>
                              <a:sysClr val="windowText" lastClr="000000"/>
                            </a:solidFill>
                          </a:ln>
                          <a:effectLst/>
                        </a:rPr>
                        <a:t>Vendors</a:t>
                      </a:r>
                      <a:endParaRPr lang="en-AU" sz="1200" b="1" i="1" u="none" strike="noStrike" dirty="0">
                        <a:ln>
                          <a:solidFill>
                            <a:sysClr val="windowText" lastClr="000000"/>
                          </a:solidFill>
                        </a:ln>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T w="3175" cap="flat" cmpd="sng" algn="ctr">
                      <a:solidFill>
                        <a:schemeClr val="bg2"/>
                      </a:solidFill>
                      <a:prstDash val="solid"/>
                      <a:round/>
                      <a:headEnd type="none" w="med" len="med"/>
                      <a:tailEnd type="none" w="med" len="med"/>
                    </a:lnT>
                    <a:solidFill>
                      <a:schemeClr val="accent1">
                        <a:lumMod val="20000"/>
                        <a:lumOff val="80000"/>
                      </a:schemeClr>
                    </a:solidFill>
                  </a:tcPr>
                </a:tc>
                <a:tc hMerge="1">
                  <a:txBody>
                    <a:bodyPr/>
                    <a:lstStyle/>
                    <a:p>
                      <a:endParaRPr lang="en-AU" dirty="0"/>
                    </a:p>
                  </a:txBody>
                  <a:tcPr/>
                </a:tc>
                <a:tc>
                  <a:txBody>
                    <a:bodyPr/>
                    <a:lstStyle/>
                    <a:p>
                      <a:pPr algn="ctr" fontAlgn="b"/>
                      <a:endParaRPr lang="en-AU" sz="1100" b="0" i="0" u="none" strike="noStrike" dirty="0">
                        <a:ln>
                          <a:solidFill>
                            <a:sysClr val="windowText" lastClr="000000"/>
                          </a:solidFill>
                        </a:ln>
                        <a:solidFill>
                          <a:schemeClr val="tx1"/>
                        </a:solidFill>
                        <a:effectLst/>
                        <a:latin typeface="+mn-lt"/>
                      </a:endParaRPr>
                    </a:p>
                  </a:txBody>
                  <a:tcPr marL="45720" marR="45720" anchor="ctr">
                    <a:lnT w="3175" cap="flat" cmpd="sng" algn="ctr">
                      <a:solidFill>
                        <a:schemeClr val="bg2"/>
                      </a:solidFill>
                      <a:prstDash val="solid"/>
                      <a:round/>
                      <a:headEnd type="none" w="med" len="med"/>
                      <a:tailEnd type="none" w="med" len="med"/>
                    </a:lnT>
                    <a:solidFill>
                      <a:schemeClr val="accent1">
                        <a:lumMod val="20000"/>
                        <a:lumOff val="80000"/>
                      </a:schemeClr>
                    </a:solidFill>
                  </a:tcPr>
                </a:tc>
                <a:tc>
                  <a:txBody>
                    <a:bodyPr/>
                    <a:lstStyle/>
                    <a:p>
                      <a:pPr algn="ctr" fontAlgn="b"/>
                      <a:endParaRPr lang="en-AU" sz="1000" b="0" i="0" u="none" strike="noStrike" kern="1200" dirty="0">
                        <a:ln>
                          <a:solidFill>
                            <a:sysClr val="windowText" lastClr="000000"/>
                          </a:solidFill>
                        </a:ln>
                        <a:solidFill>
                          <a:schemeClr val="tx1"/>
                        </a:solidFill>
                        <a:effectLst/>
                        <a:latin typeface="+mn-lt"/>
                        <a:ea typeface="+mn-ea"/>
                        <a:cs typeface="+mn-cs"/>
                      </a:endParaRPr>
                    </a:p>
                  </a:txBody>
                  <a:tcPr marL="45720" marR="45720" anchor="ctr">
                    <a:lnT w="3175" cap="flat" cmpd="sng" algn="ctr">
                      <a:solidFill>
                        <a:schemeClr val="bg2"/>
                      </a:solidFill>
                      <a:prstDash val="solid"/>
                      <a:round/>
                      <a:headEnd type="none" w="med" len="med"/>
                      <a:tailEnd type="none" w="med" len="med"/>
                    </a:lnT>
                    <a:solidFill>
                      <a:schemeClr val="accent1">
                        <a:lumMod val="20000"/>
                        <a:lumOff val="80000"/>
                      </a:schemeClr>
                    </a:solidFill>
                  </a:tcPr>
                </a:tc>
                <a:tc>
                  <a:txBody>
                    <a:bodyPr/>
                    <a:lstStyle/>
                    <a:p>
                      <a:pPr algn="ctr" fontAlgn="b"/>
                      <a:endParaRPr lang="en-AU" sz="1100" b="0" i="0" u="none" strike="noStrike" dirty="0">
                        <a:ln>
                          <a:solidFill>
                            <a:sysClr val="windowText" lastClr="000000"/>
                          </a:solidFill>
                        </a:ln>
                        <a:solidFill>
                          <a:schemeClr val="tx1"/>
                        </a:solidFill>
                        <a:effectLst/>
                        <a:latin typeface="+mn-lt"/>
                      </a:endParaRPr>
                    </a:p>
                  </a:txBody>
                  <a:tcPr marL="45720" marR="45720" anchor="ctr">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solidFill>
                      <a:schemeClr val="accent1">
                        <a:lumMod val="20000"/>
                        <a:lumOff val="80000"/>
                      </a:schemeClr>
                    </a:solidFill>
                  </a:tcPr>
                </a:tc>
                <a:extLst>
                  <a:ext uri="{0D108BD9-81ED-4DB2-BD59-A6C34878D82A}">
                    <a16:rowId xmlns:a16="http://schemas.microsoft.com/office/drawing/2014/main" val="10000"/>
                  </a:ext>
                </a:extLst>
              </a:tr>
              <a:tr h="281520">
                <a:tc gridSpan="2">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AU" sz="1200" b="1" u="none" strike="noStrike" dirty="0">
                          <a:effectLst/>
                        </a:rPr>
                        <a:t>Overall Ranking</a:t>
                      </a:r>
                      <a:endParaRPr lang="en-AU" sz="1200" b="1" i="1"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B w="3175" cap="flat" cmpd="sng" algn="ctr">
                      <a:solidFill>
                        <a:schemeClr val="bg2"/>
                      </a:solidFill>
                      <a:prstDash val="solid"/>
                      <a:round/>
                      <a:headEnd type="none" w="med" len="med"/>
                      <a:tailEnd type="none" w="med" len="med"/>
                    </a:lnB>
                  </a:tcPr>
                </a:tc>
                <a:tc hMerge="1">
                  <a:txBody>
                    <a:bodyPr/>
                    <a:lstStyle/>
                    <a:p>
                      <a:endParaRPr lang="en-AU"/>
                    </a:p>
                  </a:txBody>
                  <a:tcPr/>
                </a:tc>
                <a:tc>
                  <a:txBody>
                    <a:bodyPr/>
                    <a:lstStyle/>
                    <a:p>
                      <a:pPr algn="ctr" fontAlgn="b"/>
                      <a:r>
                        <a:rPr lang="en-AU" sz="1200" u="none" strike="noStrike" dirty="0">
                          <a:effectLst/>
                        </a:rPr>
                        <a:t>3</a:t>
                      </a:r>
                      <a:endParaRPr lang="en-AU" sz="1200" b="0" i="0" u="none" strike="noStrike" dirty="0">
                        <a:solidFill>
                          <a:schemeClr val="tx1"/>
                        </a:solidFill>
                        <a:effectLst/>
                        <a:latin typeface="+mn-lt"/>
                      </a:endParaRPr>
                    </a:p>
                  </a:txBody>
                  <a:tcPr marL="45720" marR="45720" anchor="ctr">
                    <a:lnB w="3175" cap="flat" cmpd="sng" algn="ctr">
                      <a:solidFill>
                        <a:schemeClr val="bg2"/>
                      </a:solidFill>
                      <a:prstDash val="solid"/>
                      <a:round/>
                      <a:headEnd type="none" w="med" len="med"/>
                      <a:tailEnd type="none" w="med" len="med"/>
                    </a:lnB>
                    <a:solidFill>
                      <a:srgbClr val="BFBFBF"/>
                    </a:solidFill>
                  </a:tcPr>
                </a:tc>
                <a:tc>
                  <a:txBody>
                    <a:bodyPr/>
                    <a:lstStyle/>
                    <a:p>
                      <a:pPr algn="ctr" fontAlgn="b"/>
                      <a:r>
                        <a:rPr lang="en-AU" sz="1200" b="0" i="0" u="none" strike="noStrike" dirty="0">
                          <a:solidFill>
                            <a:schemeClr val="tx1"/>
                          </a:solidFill>
                          <a:effectLst/>
                          <a:latin typeface="+mn-lt"/>
                        </a:rPr>
                        <a:t>2</a:t>
                      </a:r>
                    </a:p>
                  </a:txBody>
                  <a:tcPr marL="45720" marR="45720" anchor="ctr">
                    <a:lnB w="3175" cap="flat" cmpd="sng" algn="ctr">
                      <a:solidFill>
                        <a:schemeClr val="bg2"/>
                      </a:solidFill>
                      <a:prstDash val="solid"/>
                      <a:round/>
                      <a:headEnd type="none" w="med" len="med"/>
                      <a:tailEnd type="none" w="med" len="med"/>
                    </a:lnB>
                    <a:solidFill>
                      <a:schemeClr val="accent3">
                        <a:lumMod val="20000"/>
                        <a:lumOff val="80000"/>
                      </a:schemeClr>
                    </a:solidFill>
                  </a:tcPr>
                </a:tc>
                <a:tc>
                  <a:txBody>
                    <a:bodyPr/>
                    <a:lstStyle/>
                    <a:p>
                      <a:pPr algn="ctr" fontAlgn="b"/>
                      <a:r>
                        <a:rPr lang="en-AU" sz="1200" b="0" i="0" u="none" strike="noStrike" dirty="0">
                          <a:solidFill>
                            <a:schemeClr val="tx1"/>
                          </a:solidFill>
                          <a:effectLst/>
                          <a:latin typeface="+mn-lt"/>
                        </a:rPr>
                        <a:t>1</a:t>
                      </a:r>
                    </a:p>
                  </a:txBody>
                  <a:tcPr marL="45720" marR="45720" anchor="ctr">
                    <a:lnR w="3175" cap="flat" cmpd="sng" algn="ctr">
                      <a:solidFill>
                        <a:schemeClr val="bg2"/>
                      </a:solidFill>
                      <a:prstDash val="solid"/>
                      <a:round/>
                      <a:headEnd type="none" w="med" len="med"/>
                      <a:tailEnd type="none" w="med" len="med"/>
                    </a:lnR>
                    <a:lnB w="3175" cap="flat" cmpd="sng" algn="ctr">
                      <a:solidFill>
                        <a:schemeClr val="bg2"/>
                      </a:solidFill>
                      <a:prstDash val="solid"/>
                      <a:round/>
                      <a:headEnd type="none" w="med" len="med"/>
                      <a:tailEnd type="none" w="med" len="med"/>
                    </a:lnB>
                    <a:solidFill>
                      <a:srgbClr val="E8F6CF"/>
                    </a:solidFill>
                  </a:tcPr>
                </a:tc>
                <a:extLst>
                  <a:ext uri="{0D108BD9-81ED-4DB2-BD59-A6C34878D82A}">
                    <a16:rowId xmlns:a16="http://schemas.microsoft.com/office/drawing/2014/main" val="10001"/>
                  </a:ext>
                </a:extLst>
              </a:tr>
              <a:tr h="360137">
                <a:tc gridSpan="5">
                  <a:txBody>
                    <a:bodyPr/>
                    <a:lstStyle/>
                    <a:p>
                      <a:pPr algn="ctr" fontAlgn="b"/>
                      <a:endParaRPr lang="en-AU" sz="1000" b="0" i="0" u="none" strike="noStrike" dirty="0">
                        <a:solidFill>
                          <a:schemeClr val="tx1"/>
                        </a:solidFill>
                        <a:effectLst/>
                        <a:latin typeface="+mn-lt"/>
                      </a:endParaRPr>
                    </a:p>
                  </a:txBody>
                  <a:tcPr marL="9525" marR="9525" marT="9525" marB="0" anchor="b">
                    <a:lnL w="12700" cmpd="sng">
                      <a:noFill/>
                    </a:lnL>
                    <a:lnR w="12700" cmpd="sng">
                      <a:noFill/>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AU" b="0" dirty="0">
                        <a:solidFill>
                          <a:schemeClr val="tx1"/>
                        </a:solidFill>
                        <a:latin typeface="+mn-lt"/>
                      </a:endParaRPr>
                    </a:p>
                  </a:txBody>
                  <a:tcPr marL="9525" marR="9525" marT="9525" marB="0" anchor="b"/>
                </a:tc>
                <a:tc hMerge="1">
                  <a:txBody>
                    <a:bodyPr/>
                    <a:lstStyle/>
                    <a:p>
                      <a:pPr algn="ctr" fontAlgn="b"/>
                      <a:endParaRPr lang="en-AU" sz="1000" b="0" i="0" u="none" strike="noStrike" dirty="0">
                        <a:solidFill>
                          <a:schemeClr val="tx1"/>
                        </a:solidFill>
                        <a:effectLst/>
                        <a:latin typeface="+mn-lt"/>
                      </a:endParaRPr>
                    </a:p>
                  </a:txBody>
                  <a:tcPr marL="9525" marR="9525" marT="9525" marB="0" anchor="b"/>
                </a:tc>
                <a:tc hMerge="1">
                  <a:txBody>
                    <a:bodyPr/>
                    <a:lstStyle/>
                    <a:p>
                      <a:pPr algn="ctr" fontAlgn="b"/>
                      <a:endParaRPr lang="en-AU" sz="1000" b="0" i="0" u="none" strike="noStrike" dirty="0">
                        <a:solidFill>
                          <a:schemeClr val="tx1"/>
                        </a:solidFill>
                        <a:effectLst/>
                        <a:latin typeface="+mn-lt"/>
                      </a:endParaRPr>
                    </a:p>
                  </a:txBody>
                  <a:tcPr marL="9525" marR="9525" marT="9525" marB="0" anchor="b"/>
                </a:tc>
                <a:tc hMerge="1">
                  <a:txBody>
                    <a:bodyPr/>
                    <a:lstStyle/>
                    <a:p>
                      <a:pPr algn="ctr" fontAlgn="b"/>
                      <a:endParaRPr lang="en-AU" sz="1000" b="0" i="0" u="none" strike="noStrike" dirty="0">
                        <a:solidFill>
                          <a:schemeClr val="tx1"/>
                        </a:solidFill>
                        <a:effectLst/>
                        <a:latin typeface="+mn-lt"/>
                      </a:endParaRPr>
                    </a:p>
                  </a:txBody>
                  <a:tcPr marL="9525" marR="9525" marT="9525" marB="0" anchor="b"/>
                </a:tc>
                <a:extLst>
                  <a:ext uri="{0D108BD9-81ED-4DB2-BD59-A6C34878D82A}">
                    <a16:rowId xmlns:a16="http://schemas.microsoft.com/office/drawing/2014/main" val="10002"/>
                  </a:ext>
                </a:extLst>
              </a:tr>
              <a:tr h="375499">
                <a:tc>
                  <a:txBody>
                    <a:bodyPr/>
                    <a:lstStyle/>
                    <a:p>
                      <a:pPr algn="ctr" fontAlgn="b"/>
                      <a:r>
                        <a:rPr lang="en-AU" sz="1100" u="none" strike="noStrike" baseline="0" dirty="0">
                          <a:effectLst/>
                        </a:rPr>
                        <a:t>#</a:t>
                      </a:r>
                      <a:endParaRPr lang="en-AU" sz="1100" b="1"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pPr algn="ctr" fontAlgn="b"/>
                      <a:r>
                        <a:rPr lang="en-AU" sz="1200" b="1" u="none" strike="noStrike" kern="1200" dirty="0">
                          <a:solidFill>
                            <a:schemeClr val="tx1"/>
                          </a:solidFill>
                          <a:effectLst/>
                          <a:latin typeface="+mn-lt"/>
                          <a:ea typeface="+mn-ea"/>
                          <a:cs typeface="+mn-cs"/>
                        </a:rPr>
                        <a:t>Use Cases</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pPr algn="ctr" fontAlgn="b"/>
                      <a:endParaRPr lang="en-AU" sz="1100" b="1"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pPr algn="ctr" fontAlgn="b"/>
                      <a:endParaRPr lang="en-AU" sz="1100" b="1"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pPr algn="ctr" fontAlgn="b"/>
                      <a:endParaRPr lang="en-AU" sz="1100" b="1"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10003"/>
                  </a:ext>
                </a:extLst>
              </a:tr>
              <a:tr h="263320">
                <a:tc>
                  <a:txBody>
                    <a:bodyPr/>
                    <a:lstStyle/>
                    <a:p>
                      <a:pPr algn="ctr" fontAlgn="b"/>
                      <a:r>
                        <a:rPr lang="en-AU" sz="1000" u="none" strike="noStrike" dirty="0">
                          <a:effectLst/>
                        </a:rPr>
                        <a:t>1</a:t>
                      </a:r>
                      <a:endParaRPr lang="en-AU" sz="10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pPr algn="l" fontAlgn="b"/>
                      <a:r>
                        <a:rPr lang="en-AU" sz="1000" u="none" strike="noStrike" dirty="0">
                          <a:effectLst/>
                        </a:rPr>
                        <a:t>Deferred Revenue</a:t>
                      </a:r>
                      <a:endParaRPr lang="en-AU" sz="10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pPr algn="ctr" fontAlgn="b"/>
                      <a:r>
                        <a:rPr lang="en-AU" sz="1000" b="0" i="0" u="none" strike="noStrike" dirty="0">
                          <a:solidFill>
                            <a:schemeClr val="tx1"/>
                          </a:solidFill>
                          <a:effectLst/>
                          <a:latin typeface="+mn-lt"/>
                        </a:rPr>
                        <a:t>3</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rgbClr val="BFBFBF"/>
                    </a:solidFill>
                  </a:tcPr>
                </a:tc>
                <a:tc>
                  <a:txBody>
                    <a:bodyPr/>
                    <a:lstStyle/>
                    <a:p>
                      <a:pPr algn="ctr" fontAlgn="b"/>
                      <a:r>
                        <a:rPr lang="en-AU" sz="1000" u="none" strike="noStrike" dirty="0">
                          <a:effectLst/>
                        </a:rPr>
                        <a:t>2</a:t>
                      </a:r>
                      <a:endParaRPr lang="en-AU" sz="10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accent3">
                        <a:lumMod val="20000"/>
                        <a:lumOff val="80000"/>
                      </a:schemeClr>
                    </a:solidFill>
                  </a:tcPr>
                </a:tc>
                <a:tc>
                  <a:txBody>
                    <a:bodyPr/>
                    <a:lstStyle/>
                    <a:p>
                      <a:pPr algn="ctr" fontAlgn="b"/>
                      <a:r>
                        <a:rPr lang="en-AU" sz="1000" u="none" strike="noStrike" dirty="0">
                          <a:effectLst/>
                        </a:rPr>
                        <a:t>1</a:t>
                      </a:r>
                      <a:endParaRPr lang="en-AU" sz="10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rgbClr val="E8F6CF"/>
                    </a:solidFill>
                  </a:tcPr>
                </a:tc>
                <a:extLst>
                  <a:ext uri="{0D108BD9-81ED-4DB2-BD59-A6C34878D82A}">
                    <a16:rowId xmlns:a16="http://schemas.microsoft.com/office/drawing/2014/main" val="10004"/>
                  </a:ext>
                </a:extLst>
              </a:tr>
              <a:tr h="263320">
                <a:tc>
                  <a:txBody>
                    <a:bodyPr/>
                    <a:lstStyle/>
                    <a:p>
                      <a:pPr algn="ctr" fontAlgn="b"/>
                      <a:r>
                        <a:rPr lang="en-AU" sz="1000" u="none" strike="noStrike" dirty="0">
                          <a:effectLst/>
                        </a:rPr>
                        <a:t>2</a:t>
                      </a:r>
                      <a:endParaRPr lang="en-AU" sz="10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pPr algn="l" fontAlgn="b"/>
                      <a:r>
                        <a:rPr lang="en-AU" sz="1000" u="none" strike="noStrike" dirty="0">
                          <a:effectLst/>
                        </a:rPr>
                        <a:t>Metrics</a:t>
                      </a:r>
                      <a:endParaRPr lang="en-AU" sz="10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pPr algn="ctr" fontAlgn="b"/>
                      <a:r>
                        <a:rPr lang="en-AU" sz="1000" u="none" strike="noStrike" dirty="0">
                          <a:effectLst/>
                        </a:rPr>
                        <a:t>2</a:t>
                      </a:r>
                      <a:endParaRPr lang="en-AU" sz="10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accent3">
                        <a:lumMod val="20000"/>
                        <a:lumOff val="80000"/>
                      </a:schemeClr>
                    </a:solidFill>
                  </a:tcPr>
                </a:tc>
                <a:tc>
                  <a:txBody>
                    <a:bodyPr/>
                    <a:lstStyle/>
                    <a:p>
                      <a:pPr algn="ctr" fontAlgn="b"/>
                      <a:r>
                        <a:rPr lang="en-AU" sz="1000" u="none" strike="noStrike" dirty="0">
                          <a:effectLst/>
                        </a:rPr>
                        <a:t>2</a:t>
                      </a:r>
                      <a:endParaRPr lang="en-AU" sz="10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accent3">
                        <a:lumMod val="20000"/>
                        <a:lumOff val="80000"/>
                      </a:schemeClr>
                    </a:solidFill>
                  </a:tcPr>
                </a:tc>
                <a:tc>
                  <a:txBody>
                    <a:bodyPr/>
                    <a:lstStyle/>
                    <a:p>
                      <a:pPr algn="ctr" fontAlgn="b"/>
                      <a:r>
                        <a:rPr lang="en-AU" sz="1000" u="none" strike="noStrike" dirty="0">
                          <a:effectLst/>
                        </a:rPr>
                        <a:t>1</a:t>
                      </a:r>
                      <a:endParaRPr lang="en-AU" sz="10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rgbClr val="E8F6CF"/>
                    </a:solidFill>
                  </a:tcPr>
                </a:tc>
                <a:extLst>
                  <a:ext uri="{0D108BD9-81ED-4DB2-BD59-A6C34878D82A}">
                    <a16:rowId xmlns:a16="http://schemas.microsoft.com/office/drawing/2014/main" val="10005"/>
                  </a:ext>
                </a:extLst>
              </a:tr>
              <a:tr h="263320">
                <a:tc>
                  <a:txBody>
                    <a:bodyPr/>
                    <a:lstStyle/>
                    <a:p>
                      <a:pPr algn="ctr" fontAlgn="b"/>
                      <a:r>
                        <a:rPr lang="en-AU" sz="1000" u="none" strike="noStrike" dirty="0">
                          <a:effectLst/>
                        </a:rPr>
                        <a:t>3</a:t>
                      </a:r>
                      <a:endParaRPr lang="en-AU" sz="10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pPr algn="l" fontAlgn="b"/>
                      <a:r>
                        <a:rPr lang="en-AU" sz="1000" b="0" i="0" u="none" strike="noStrike" dirty="0">
                          <a:solidFill>
                            <a:schemeClr val="tx1"/>
                          </a:solidFill>
                          <a:effectLst/>
                          <a:latin typeface="+mn-lt"/>
                        </a:rPr>
                        <a:t>Consolidation</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pPr algn="ctr" fontAlgn="b"/>
                      <a:r>
                        <a:rPr lang="en-AU" sz="1000" u="none" strike="noStrike" dirty="0">
                          <a:effectLst/>
                        </a:rPr>
                        <a:t>3</a:t>
                      </a:r>
                      <a:endParaRPr lang="en-AU" sz="10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rgbClr val="BFBFBF"/>
                    </a:solidFill>
                  </a:tcPr>
                </a:tc>
                <a:tc>
                  <a:txBody>
                    <a:bodyPr/>
                    <a:lstStyle/>
                    <a:p>
                      <a:pPr algn="ctr" fontAlgn="b"/>
                      <a:r>
                        <a:rPr lang="en-AU" sz="1000" u="none" strike="noStrike" dirty="0">
                          <a:effectLst/>
                        </a:rPr>
                        <a:t>1</a:t>
                      </a:r>
                      <a:endParaRPr lang="en-AU" sz="10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rgbClr val="E8F6CF"/>
                    </a:solidFill>
                  </a:tcPr>
                </a:tc>
                <a:tc>
                  <a:txBody>
                    <a:bodyPr/>
                    <a:lstStyle/>
                    <a:p>
                      <a:pPr algn="ctr" fontAlgn="b"/>
                      <a:r>
                        <a:rPr lang="en-AU" sz="1000" u="none" strike="noStrike" dirty="0">
                          <a:effectLst/>
                        </a:rPr>
                        <a:t>2</a:t>
                      </a:r>
                      <a:endParaRPr lang="en-AU" sz="10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10006"/>
                  </a:ext>
                </a:extLst>
              </a:tr>
              <a:tr h="286213">
                <a:tc>
                  <a:txBody>
                    <a:bodyPr/>
                    <a:lstStyle/>
                    <a:p>
                      <a:pPr algn="ctr" fontAlgn="b"/>
                      <a:r>
                        <a:rPr lang="en-AU" sz="1000" u="none" strike="noStrike" dirty="0">
                          <a:effectLst/>
                        </a:rPr>
                        <a:t>4</a:t>
                      </a:r>
                      <a:endParaRPr lang="en-AU" sz="10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pPr algn="l" fontAlgn="b"/>
                      <a:r>
                        <a:rPr lang="en-AU" sz="1000" u="none" strike="noStrike" dirty="0">
                          <a:effectLst/>
                        </a:rPr>
                        <a:t>Budgeting &amp; Forecasting</a:t>
                      </a:r>
                      <a:endParaRPr lang="en-AU" sz="10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pPr algn="ctr" fontAlgn="b"/>
                      <a:r>
                        <a:rPr lang="en-AU" sz="1000" u="none" strike="noStrike" dirty="0">
                          <a:effectLst/>
                        </a:rPr>
                        <a:t>3</a:t>
                      </a:r>
                      <a:endParaRPr lang="en-AU" sz="10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rgbClr val="BFBFBF"/>
                    </a:solidFill>
                  </a:tcPr>
                </a:tc>
                <a:tc>
                  <a:txBody>
                    <a:bodyPr/>
                    <a:lstStyle/>
                    <a:p>
                      <a:pPr algn="ctr" fontAlgn="b"/>
                      <a:r>
                        <a:rPr lang="en-AU" sz="1000" u="none" strike="noStrike" dirty="0">
                          <a:effectLst/>
                        </a:rPr>
                        <a:t>2</a:t>
                      </a:r>
                      <a:endParaRPr lang="en-AU" sz="10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accent3">
                        <a:lumMod val="20000"/>
                        <a:lumOff val="80000"/>
                      </a:schemeClr>
                    </a:solidFill>
                  </a:tcPr>
                </a:tc>
                <a:tc>
                  <a:txBody>
                    <a:bodyPr/>
                    <a:lstStyle/>
                    <a:p>
                      <a:pPr algn="ctr" fontAlgn="b"/>
                      <a:r>
                        <a:rPr lang="en-AU" sz="1000" u="none" strike="noStrike" dirty="0">
                          <a:effectLst/>
                        </a:rPr>
                        <a:t>1</a:t>
                      </a:r>
                      <a:endParaRPr lang="en-AU" sz="10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rgbClr val="E8F6CF"/>
                    </a:solidFill>
                  </a:tcPr>
                </a:tc>
                <a:extLst>
                  <a:ext uri="{0D108BD9-81ED-4DB2-BD59-A6C34878D82A}">
                    <a16:rowId xmlns:a16="http://schemas.microsoft.com/office/drawing/2014/main" val="10007"/>
                  </a:ext>
                </a:extLst>
              </a:tr>
              <a:tr h="263320">
                <a:tc>
                  <a:txBody>
                    <a:bodyPr/>
                    <a:lstStyle/>
                    <a:p>
                      <a:pPr algn="ctr" fontAlgn="b"/>
                      <a:r>
                        <a:rPr lang="en-AU" sz="1000" u="none" strike="noStrike" dirty="0">
                          <a:effectLst/>
                        </a:rPr>
                        <a:t>5</a:t>
                      </a:r>
                      <a:endParaRPr lang="en-AU" sz="10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pPr algn="l" fontAlgn="b"/>
                      <a:r>
                        <a:rPr lang="en-AU" sz="1000" u="none" strike="noStrike" kern="1200" dirty="0">
                          <a:effectLst/>
                        </a:rPr>
                        <a:t>Integration</a:t>
                      </a:r>
                      <a:endParaRPr lang="en-AU" sz="1000" b="0" i="0" u="none" strike="noStrike" kern="1200" dirty="0">
                        <a:solidFill>
                          <a:schemeClr val="tx1"/>
                        </a:solidFill>
                        <a:effectLst/>
                        <a:latin typeface="+mn-lt"/>
                        <a:ea typeface="+mn-ea"/>
                        <a:cs typeface="+mn-cs"/>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pPr algn="ctr" fontAlgn="b"/>
                      <a:r>
                        <a:rPr lang="en-AU" sz="1000" u="none" strike="noStrike" dirty="0">
                          <a:effectLst/>
                        </a:rPr>
                        <a:t>3</a:t>
                      </a:r>
                      <a:endParaRPr lang="en-AU" sz="10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rgbClr val="BFBFBF"/>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AU" sz="1000" u="none" strike="noStrike" kern="1200" cap="none" spc="0" normalizeH="0" baseline="0" noProof="0" dirty="0">
                          <a:ln>
                            <a:noFill/>
                          </a:ln>
                          <a:effectLst/>
                          <a:uLnTx/>
                          <a:uFillTx/>
                        </a:rPr>
                        <a:t>1</a:t>
                      </a:r>
                      <a:endParaRPr kumimoji="0" lang="en-AU" sz="1000" b="0" i="0" u="none" strike="noStrike" kern="1200" cap="none" spc="0" normalizeH="0" baseline="0" noProof="0" dirty="0">
                        <a:ln>
                          <a:noFill/>
                        </a:ln>
                        <a:solidFill>
                          <a:schemeClr val="tx1"/>
                        </a:solidFill>
                        <a:effectLst/>
                        <a:uLnTx/>
                        <a:uFillTx/>
                        <a:latin typeface="+mn-lt"/>
                        <a:ea typeface="+mn-ea"/>
                        <a:cs typeface="+mn-cs"/>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rgbClr val="E8F6CF"/>
                    </a:solidFill>
                  </a:tcPr>
                </a:tc>
                <a:tc>
                  <a:txBody>
                    <a:bodyPr/>
                    <a:lstStyle/>
                    <a:p>
                      <a:pPr algn="ctr" fontAlgn="b"/>
                      <a:r>
                        <a:rPr lang="en-AU" sz="1000" u="none" strike="noStrike" dirty="0">
                          <a:effectLst/>
                        </a:rPr>
                        <a:t>2</a:t>
                      </a:r>
                      <a:endParaRPr lang="en-AU" sz="10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10008"/>
                  </a:ext>
                </a:extLst>
              </a:tr>
            </a:tbl>
          </a:graphicData>
        </a:graphic>
      </p:graphicFrame>
      <p:sp>
        <p:nvSpPr>
          <p:cNvPr id="16" name="TextBox 15"/>
          <p:cNvSpPr txBox="1"/>
          <p:nvPr/>
        </p:nvSpPr>
        <p:spPr>
          <a:xfrm>
            <a:off x="2010074" y="5272201"/>
            <a:ext cx="8327652" cy="830997"/>
          </a:xfrm>
          <a:prstGeom prst="rect">
            <a:avLst/>
          </a:prstGeom>
          <a:noFill/>
        </p:spPr>
        <p:txBody>
          <a:bodyPr wrap="square" rtlCol="0">
            <a:spAutoFit/>
          </a:bodyPr>
          <a:lstStyle/>
          <a:p>
            <a:r>
              <a:rPr lang="en-AU" sz="800" b="1" dirty="0">
                <a:solidFill>
                  <a:schemeClr val="tx1">
                    <a:lumMod val="65000"/>
                    <a:lumOff val="35000"/>
                  </a:schemeClr>
                </a:solidFill>
              </a:rPr>
              <a:t>Assumptions</a:t>
            </a:r>
          </a:p>
          <a:p>
            <a:pPr marL="171450" indent="-171450">
              <a:buFont typeface="Arial" panose="020B0604020202020204" pitchFamily="34" charset="0"/>
              <a:buChar char="•"/>
            </a:pPr>
            <a:r>
              <a:rPr lang="en-AU" sz="800" dirty="0">
                <a:solidFill>
                  <a:schemeClr val="tx1">
                    <a:lumMod val="65000"/>
                    <a:lumOff val="35000"/>
                  </a:schemeClr>
                </a:solidFill>
              </a:rPr>
              <a:t>Vendors showcased their solution capabilities on a subset of scenarios listed in the RFP, Elmo evaluated the vendors based on this subset alone</a:t>
            </a:r>
            <a:endParaRPr lang="en-AU" sz="800" dirty="0">
              <a:solidFill>
                <a:srgbClr val="DA291C"/>
              </a:solidFill>
            </a:endParaRPr>
          </a:p>
          <a:p>
            <a:pPr marL="171450" indent="-171450">
              <a:buFont typeface="Arial" panose="020B0604020202020204" pitchFamily="34" charset="0"/>
              <a:buChar char="•"/>
            </a:pPr>
            <a:r>
              <a:rPr lang="en-AU" sz="800" dirty="0">
                <a:solidFill>
                  <a:schemeClr val="tx1">
                    <a:lumMod val="65000"/>
                    <a:lumOff val="35000"/>
                  </a:schemeClr>
                </a:solidFill>
              </a:rPr>
              <a:t>Evaluation of detailed requirements was done based on the vendors initial response. Some requirements have been answered with a list of assumptions due to the absence of detailed requirement gathering session </a:t>
            </a:r>
          </a:p>
          <a:p>
            <a:pPr marL="171450" indent="-171450">
              <a:buFont typeface="Arial" panose="020B0604020202020204" pitchFamily="34" charset="0"/>
              <a:buChar char="•"/>
            </a:pPr>
            <a:r>
              <a:rPr lang="en-AU" sz="800" dirty="0">
                <a:solidFill>
                  <a:schemeClr val="tx1">
                    <a:lumMod val="65000"/>
                    <a:lumOff val="35000"/>
                  </a:schemeClr>
                </a:solidFill>
              </a:rPr>
              <a:t>At the time of implementation some of the requirements in the RFP may need elaboration and detailed definition</a:t>
            </a:r>
          </a:p>
          <a:p>
            <a:pPr marL="171450" indent="-171450">
              <a:buFont typeface="Arial" panose="020B0604020202020204" pitchFamily="34" charset="0"/>
              <a:buChar char="•"/>
            </a:pPr>
            <a:r>
              <a:rPr lang="en-AU" sz="800" dirty="0">
                <a:solidFill>
                  <a:schemeClr val="tx1">
                    <a:lumMod val="65000"/>
                    <a:lumOff val="35000"/>
                  </a:schemeClr>
                </a:solidFill>
              </a:rPr>
              <a:t>Evaluation and Ranking of vendors was done based on the written submission by the vendors and their initial solution workshop sessions alone</a:t>
            </a:r>
          </a:p>
        </p:txBody>
      </p:sp>
      <p:pic>
        <p:nvPicPr>
          <p:cNvPr id="32" name="Picture 31"/>
          <p:cNvPicPr>
            <a:picLocks noChangeAspect="1"/>
          </p:cNvPicPr>
          <p:nvPr/>
        </p:nvPicPr>
        <p:blipFill>
          <a:blip r:embed="rId3">
            <a:extLst>
              <a:ext uri="{BEBA8EAE-BF5A-486C-A8C5-ECC9F3942E4B}">
                <a14:imgProps xmlns:a14="http://schemas.microsoft.com/office/drawing/2010/main">
                  <a14:imgLayer r:embed="rId4">
                    <a14:imgEffect>
                      <a14:backgroundRemoval t="10000" b="90000" l="0" r="100000">
                        <a14:foregroundMark x1="34483" y1="45000" x2="34483" y2="45000"/>
                        <a14:foregroundMark x1="42365" y1="47500" x2="42365" y2="47500"/>
                        <a14:foregroundMark x1="51724" y1="37500" x2="51724" y2="37500"/>
                        <a14:foregroundMark x1="59606" y1="55000" x2="59606" y2="55000"/>
                        <a14:foregroundMark x1="64532" y1="50000" x2="64532" y2="50000"/>
                        <a14:foregroundMark x1="69951" y1="50000" x2="69951" y2="50000"/>
                        <a14:foregroundMark x1="76847" y1="42500" x2="76847" y2="42500"/>
                        <a14:foregroundMark x1="81281" y1="42500" x2="81281" y2="42500"/>
                        <a14:foregroundMark x1="21182" y1="37500" x2="21182" y2="37500"/>
                        <a14:foregroundMark x1="20690" y1="63750" x2="20690" y2="63750"/>
                        <a14:foregroundMark x1="10837" y1="35000" x2="10837" y2="35000"/>
                        <a14:foregroundMark x1="5419" y1="35000" x2="5419" y2="35000"/>
                        <a14:foregroundMark x1="12808" y1="73750" x2="12808" y2="73750"/>
                        <a14:foregroundMark x1="91133" y1="50000" x2="91133" y2="50000"/>
                      </a14:backgroundRemoval>
                    </a14:imgEffect>
                  </a14:imgLayer>
                </a14:imgProps>
              </a:ext>
            </a:extLst>
          </a:blip>
          <a:stretch>
            <a:fillRect/>
          </a:stretch>
        </p:blipFill>
        <p:spPr>
          <a:xfrm>
            <a:off x="8921009" y="3052731"/>
            <a:ext cx="1043394" cy="342841"/>
          </a:xfrm>
          <a:prstGeom prst="rect">
            <a:avLst/>
          </a:prstGeom>
        </p:spPr>
      </p:pic>
      <p:pic>
        <p:nvPicPr>
          <p:cNvPr id="34" name="Picture 4" descr="https://www.financialforce.com/wp-content/uploads/2017/06/FF-logo-2016-large.jpg"/>
          <p:cNvPicPr>
            <a:picLocks noChangeAspect="1" noChangeArrowheads="1"/>
          </p:cNvPicPr>
          <p:nvPr/>
        </p:nvPicPr>
        <p:blipFill>
          <a:blip r:embed="rId5" cstate="print">
            <a:extLst>
              <a:ext uri="{BEBA8EAE-BF5A-486C-A8C5-ECC9F3942E4B}">
                <a14:imgProps xmlns:a14="http://schemas.microsoft.com/office/drawing/2010/main">
                  <a14:imgLayer r:embed="rId6">
                    <a14:imgEffect>
                      <a14:backgroundRemoval t="2258" b="100000" l="0" r="98301">
                        <a14:foregroundMark x1="23324" y1="39084" x2="23324" y2="39084"/>
                        <a14:foregroundMark x1="28503" y1="52321" x2="28503" y2="52321"/>
                        <a14:foregroundMark x1="32321" y1="47930" x2="32321" y2="47930"/>
                        <a14:foregroundMark x1="45682" y1="44981" x2="45682" y2="44981"/>
                        <a14:foregroundMark x1="53317" y1="47930" x2="53317" y2="47930"/>
                        <a14:foregroundMark x1="58508" y1="49373" x2="58508" y2="49373"/>
                        <a14:foregroundMark x1="63140" y1="42033" x2="63140" y2="42033"/>
                        <a14:foregroundMark x1="68319" y1="43538" x2="68319" y2="43538"/>
                        <a14:foregroundMark x1="71322" y1="46424" x2="71322" y2="46424"/>
                        <a14:foregroundMark x1="78142" y1="49373" x2="78142" y2="49373"/>
                        <a14:foregroundMark x1="84951" y1="50878" x2="84951" y2="50878"/>
                        <a14:foregroundMark x1="95042" y1="44981" x2="95042" y2="44981"/>
                        <a14:foregroundMark x1="27956" y1="30301" x2="27956" y2="30301"/>
                        <a14:foregroundMark x1="58508" y1="31744" x2="58508" y2="31744"/>
                        <a14:foregroundMark x1="42412" y1="49373" x2="42412" y2="49373"/>
                        <a14:foregroundMark x1="88769" y1="47930" x2="88769" y2="47930"/>
                        <a14:foregroundMark x1="98312" y1="53827" x2="98312" y2="53827"/>
                        <a14:foregroundMark x1="1781" y1="27353" x2="1781" y2="27353"/>
                        <a14:foregroundMark x1="8869" y1="2321" x2="8869" y2="2321"/>
                        <a14:foregroundMark x1="48685" y1="44981" x2="48685" y2="44981"/>
                        <a14:foregroundMark x1="68587" y1="30301" x2="68587" y2="30301"/>
                        <a14:foregroundMark x1="72137" y1="31744" x2="72137" y2="31744"/>
                        <a14:foregroundMark x1="71590" y1="36136" x2="71590" y2="36136"/>
                        <a14:foregroundMark x1="35324" y1="49373" x2="35324" y2="49373"/>
                        <a14:foregroundMark x1="81134" y1="50878" x2="81134" y2="50878"/>
                        <a14:backgroundMark x1="1234" y1="12610" x2="1234" y2="12610"/>
                        <a14:backgroundMark x1="6960" y1="22898" x2="6960" y2="22898"/>
                        <a14:backgroundMark x1="10230" y1="15558" x2="10230" y2="15558"/>
                        <a14:backgroundMark x1="826" y1="85006" x2="826" y2="85006"/>
                      </a14:backgroundRemoval>
                    </a14:imgEffect>
                  </a14:imgLayer>
                </a14:imgProps>
              </a:ext>
              <a:ext uri="{28A0092B-C50C-407E-A947-70E740481C1C}">
                <a14:useLocalDpi xmlns:a14="http://schemas.microsoft.com/office/drawing/2010/main" val="0"/>
              </a:ext>
            </a:extLst>
          </a:blip>
          <a:srcRect/>
          <a:stretch>
            <a:fillRect/>
          </a:stretch>
        </p:blipFill>
        <p:spPr bwMode="auto">
          <a:xfrm>
            <a:off x="5967315" y="3116150"/>
            <a:ext cx="1164286" cy="216000"/>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34"/>
          <p:cNvPicPr>
            <a:picLocks noChangeAspect="1"/>
          </p:cNvPicPr>
          <p:nvPr/>
        </p:nvPicPr>
        <p:blipFill>
          <a:blip r:embed="rId3">
            <a:extLst>
              <a:ext uri="{BEBA8EAE-BF5A-486C-A8C5-ECC9F3942E4B}">
                <a14:imgProps xmlns:a14="http://schemas.microsoft.com/office/drawing/2010/main">
                  <a14:imgLayer r:embed="rId4">
                    <a14:imgEffect>
                      <a14:backgroundRemoval t="10000" b="90000" l="0" r="100000">
                        <a14:foregroundMark x1="34483" y1="45000" x2="34483" y2="45000"/>
                        <a14:foregroundMark x1="42365" y1="47500" x2="42365" y2="47500"/>
                        <a14:foregroundMark x1="51724" y1="37500" x2="51724" y2="37500"/>
                        <a14:foregroundMark x1="59606" y1="55000" x2="59606" y2="55000"/>
                        <a14:foregroundMark x1="64532" y1="50000" x2="64532" y2="50000"/>
                        <a14:foregroundMark x1="69951" y1="50000" x2="69951" y2="50000"/>
                        <a14:foregroundMark x1="76847" y1="42500" x2="76847" y2="42500"/>
                        <a14:foregroundMark x1="81281" y1="42500" x2="81281" y2="42500"/>
                        <a14:foregroundMark x1="21182" y1="37500" x2="21182" y2="37500"/>
                        <a14:foregroundMark x1="20690" y1="63750" x2="20690" y2="63750"/>
                        <a14:foregroundMark x1="10837" y1="35000" x2="10837" y2="35000"/>
                        <a14:foregroundMark x1="5419" y1="35000" x2="5419" y2="35000"/>
                        <a14:foregroundMark x1="12808" y1="73750" x2="12808" y2="73750"/>
                        <a14:foregroundMark x1="91133" y1="50000" x2="91133" y2="50000"/>
                      </a14:backgroundRemoval>
                    </a14:imgEffect>
                  </a14:imgLayer>
                </a14:imgProps>
              </a:ext>
            </a:extLst>
          </a:blip>
          <a:stretch>
            <a:fillRect/>
          </a:stretch>
        </p:blipFill>
        <p:spPr>
          <a:xfrm>
            <a:off x="8921009" y="1979380"/>
            <a:ext cx="1043394" cy="342841"/>
          </a:xfrm>
          <a:prstGeom prst="rect">
            <a:avLst/>
          </a:prstGeom>
        </p:spPr>
      </p:pic>
      <p:pic>
        <p:nvPicPr>
          <p:cNvPr id="37" name="Picture 4" descr="https://www.financialforce.com/wp-content/uploads/2017/06/FF-logo-2016-large.jpg"/>
          <p:cNvPicPr>
            <a:picLocks noChangeAspect="1" noChangeArrowheads="1"/>
          </p:cNvPicPr>
          <p:nvPr/>
        </p:nvPicPr>
        <p:blipFill>
          <a:blip r:embed="rId5" cstate="print">
            <a:extLst>
              <a:ext uri="{BEBA8EAE-BF5A-486C-A8C5-ECC9F3942E4B}">
                <a14:imgProps xmlns:a14="http://schemas.microsoft.com/office/drawing/2010/main">
                  <a14:imgLayer r:embed="rId6">
                    <a14:imgEffect>
                      <a14:backgroundRemoval t="2258" b="100000" l="0" r="98301">
                        <a14:foregroundMark x1="23324" y1="39084" x2="23324" y2="39084"/>
                        <a14:foregroundMark x1="28503" y1="52321" x2="28503" y2="52321"/>
                        <a14:foregroundMark x1="32321" y1="47930" x2="32321" y2="47930"/>
                        <a14:foregroundMark x1="45682" y1="44981" x2="45682" y2="44981"/>
                        <a14:foregroundMark x1="53317" y1="47930" x2="53317" y2="47930"/>
                        <a14:foregroundMark x1="58508" y1="49373" x2="58508" y2="49373"/>
                        <a14:foregroundMark x1="63140" y1="42033" x2="63140" y2="42033"/>
                        <a14:foregroundMark x1="68319" y1="43538" x2="68319" y2="43538"/>
                        <a14:foregroundMark x1="71322" y1="46424" x2="71322" y2="46424"/>
                        <a14:foregroundMark x1="78142" y1="49373" x2="78142" y2="49373"/>
                        <a14:foregroundMark x1="84951" y1="50878" x2="84951" y2="50878"/>
                        <a14:foregroundMark x1="95042" y1="44981" x2="95042" y2="44981"/>
                        <a14:foregroundMark x1="27956" y1="30301" x2="27956" y2="30301"/>
                        <a14:foregroundMark x1="58508" y1="31744" x2="58508" y2="31744"/>
                        <a14:foregroundMark x1="42412" y1="49373" x2="42412" y2="49373"/>
                        <a14:foregroundMark x1="88769" y1="47930" x2="88769" y2="47930"/>
                        <a14:foregroundMark x1="98312" y1="53827" x2="98312" y2="53827"/>
                        <a14:foregroundMark x1="1781" y1="27353" x2="1781" y2="27353"/>
                        <a14:foregroundMark x1="8869" y1="2321" x2="8869" y2="2321"/>
                        <a14:foregroundMark x1="48685" y1="44981" x2="48685" y2="44981"/>
                        <a14:foregroundMark x1="68587" y1="30301" x2="68587" y2="30301"/>
                        <a14:foregroundMark x1="72137" y1="31744" x2="72137" y2="31744"/>
                        <a14:foregroundMark x1="71590" y1="36136" x2="71590" y2="36136"/>
                        <a14:foregroundMark x1="35324" y1="49373" x2="35324" y2="49373"/>
                        <a14:foregroundMark x1="81134" y1="50878" x2="81134" y2="50878"/>
                        <a14:backgroundMark x1="1234" y1="12610" x2="1234" y2="12610"/>
                        <a14:backgroundMark x1="6960" y1="22898" x2="6960" y2="22898"/>
                        <a14:backgroundMark x1="10230" y1="15558" x2="10230" y2="15558"/>
                        <a14:backgroundMark x1="826" y1="85006" x2="826" y2="85006"/>
                      </a14:backgroundRemoval>
                    </a14:imgEffect>
                  </a14:imgLayer>
                </a14:imgProps>
              </a:ext>
              <a:ext uri="{28A0092B-C50C-407E-A947-70E740481C1C}">
                <a14:useLocalDpi xmlns:a14="http://schemas.microsoft.com/office/drawing/2010/main" val="0"/>
              </a:ext>
            </a:extLst>
          </a:blip>
          <a:srcRect/>
          <a:stretch>
            <a:fillRect/>
          </a:stretch>
        </p:blipFill>
        <p:spPr bwMode="auto">
          <a:xfrm>
            <a:off x="5967315" y="2042799"/>
            <a:ext cx="1164286" cy="216000"/>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p:cNvSpPr txBox="1"/>
          <p:nvPr/>
        </p:nvSpPr>
        <p:spPr>
          <a:xfrm>
            <a:off x="6683373" y="6622421"/>
            <a:ext cx="4344645" cy="215444"/>
          </a:xfrm>
          <a:prstGeom prst="rect">
            <a:avLst/>
          </a:prstGeom>
          <a:noFill/>
        </p:spPr>
        <p:txBody>
          <a:bodyPr wrap="square" rtlCol="0">
            <a:spAutoFit/>
          </a:bodyPr>
          <a:lstStyle/>
          <a:p>
            <a:r>
              <a:rPr lang="en-AU" sz="800" dirty="0">
                <a:solidFill>
                  <a:schemeClr val="tx1">
                    <a:lumMod val="65000"/>
                    <a:lumOff val="35000"/>
                  </a:schemeClr>
                </a:solidFill>
              </a:rPr>
              <a:t>** Please refer to Appendix E for detailed evaluation workbook</a:t>
            </a:r>
          </a:p>
        </p:txBody>
      </p:sp>
      <p:pic>
        <p:nvPicPr>
          <p:cNvPr id="13" name="Picture 8" descr="https://upload.wikimedia.org/wikipedia/commons/thumb/9/96/Microsoft_logo_%282012%29.svg/1280px-Microsoft_logo_%282012%29.svg.png">
            <a:extLst>
              <a:ext uri="{FF2B5EF4-FFF2-40B4-BE49-F238E27FC236}">
                <a16:creationId xmlns:a16="http://schemas.microsoft.com/office/drawing/2014/main" id="{4014CCF9-90EF-4F7B-B104-83EC0ACE3320}"/>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525102" y="3133282"/>
            <a:ext cx="862493" cy="183953"/>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8" descr="https://upload.wikimedia.org/wikipedia/commons/thumb/9/96/Microsoft_logo_%282012%29.svg/1280px-Microsoft_logo_%282012%29.svg.png">
            <a:extLst>
              <a:ext uri="{FF2B5EF4-FFF2-40B4-BE49-F238E27FC236}">
                <a16:creationId xmlns:a16="http://schemas.microsoft.com/office/drawing/2014/main" id="{CC53D6FE-1A1E-456E-9214-04623374FE05}"/>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525103" y="2081138"/>
            <a:ext cx="862493" cy="1839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26909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solidFill>
                  <a:schemeClr val="accent1">
                    <a:lumMod val="75000"/>
                  </a:schemeClr>
                </a:solidFill>
              </a:rPr>
              <a:t>Scope of Service - </a:t>
            </a:r>
            <a:r>
              <a:rPr lang="en-US" dirty="0">
                <a:solidFill>
                  <a:schemeClr val="accent1">
                    <a:lumMod val="75000"/>
                  </a:schemeClr>
                </a:solidFill>
              </a:rPr>
              <a:t>Comparison</a:t>
            </a:r>
            <a:endParaRPr lang="en-US" noProof="0" dirty="0">
              <a:solidFill>
                <a:schemeClr val="accent1">
                  <a:lumMod val="75000"/>
                </a:schemeClr>
              </a:solidFill>
            </a:endParaRPr>
          </a:p>
        </p:txBody>
      </p:sp>
      <p:sp>
        <p:nvSpPr>
          <p:cNvPr id="25" name="Text Placeholder 24"/>
          <p:cNvSpPr>
            <a:spLocks noGrp="1"/>
          </p:cNvSpPr>
          <p:nvPr>
            <p:ph type="body" sz="quarter" idx="13"/>
          </p:nvPr>
        </p:nvSpPr>
        <p:spPr/>
        <p:txBody>
          <a:bodyPr/>
          <a:lstStyle/>
          <a:p>
            <a:r>
              <a:rPr lang="en-US" sz="1400" dirty="0"/>
              <a:t>Based on the response received from FinancialForce and Netsuite we have drawn up a comparison of key services offered by their accounting system</a:t>
            </a:r>
          </a:p>
        </p:txBody>
      </p:sp>
      <p:graphicFrame>
        <p:nvGraphicFramePr>
          <p:cNvPr id="19" name="Table 56"/>
          <p:cNvGraphicFramePr>
            <a:graphicFrameLocks noGrp="1"/>
          </p:cNvGraphicFramePr>
          <p:nvPr/>
        </p:nvGraphicFramePr>
        <p:xfrm>
          <a:off x="2131288" y="1605561"/>
          <a:ext cx="3434027" cy="4420459"/>
        </p:xfrm>
        <a:graphic>
          <a:graphicData uri="http://schemas.openxmlformats.org/drawingml/2006/table">
            <a:tbl>
              <a:tblPr firstRow="1" bandRow="1">
                <a:tableStyleId>{073A0DAA-6AF3-43AB-8588-CEC1D06C72B9}</a:tableStyleId>
              </a:tblPr>
              <a:tblGrid>
                <a:gridCol w="1066384">
                  <a:extLst>
                    <a:ext uri="{9D8B030D-6E8A-4147-A177-3AD203B41FA5}">
                      <a16:colId xmlns:a16="http://schemas.microsoft.com/office/drawing/2014/main" val="20000"/>
                    </a:ext>
                  </a:extLst>
                </a:gridCol>
                <a:gridCol w="1224646">
                  <a:extLst>
                    <a:ext uri="{9D8B030D-6E8A-4147-A177-3AD203B41FA5}">
                      <a16:colId xmlns:a16="http://schemas.microsoft.com/office/drawing/2014/main" val="20001"/>
                    </a:ext>
                  </a:extLst>
                </a:gridCol>
                <a:gridCol w="1142997">
                  <a:extLst>
                    <a:ext uri="{9D8B030D-6E8A-4147-A177-3AD203B41FA5}">
                      <a16:colId xmlns:a16="http://schemas.microsoft.com/office/drawing/2014/main" val="20002"/>
                    </a:ext>
                  </a:extLst>
                </a:gridCol>
              </a:tblGrid>
              <a:tr h="647780">
                <a:tc>
                  <a:txBody>
                    <a:bodyPr/>
                    <a:lstStyle/>
                    <a:p>
                      <a:pPr algn="ctr"/>
                      <a:r>
                        <a:rPr lang="en-AU" sz="1000" b="0" dirty="0">
                          <a:solidFill>
                            <a:schemeClr val="tx1"/>
                          </a:solidFill>
                          <a:latin typeface="+mj-lt"/>
                          <a:ea typeface="Open Sans" panose="020B0606030504020204" pitchFamily="34" charset="0"/>
                          <a:cs typeface="Open Sans" panose="020B0606030504020204" pitchFamily="34" charset="0"/>
                        </a:rPr>
                        <a:t>Core</a:t>
                      </a:r>
                      <a:r>
                        <a:rPr lang="en-AU" sz="1000" b="0" baseline="0" dirty="0">
                          <a:solidFill>
                            <a:schemeClr val="tx1"/>
                          </a:solidFill>
                          <a:latin typeface="+mj-lt"/>
                          <a:ea typeface="Open Sans" panose="020B0606030504020204" pitchFamily="34" charset="0"/>
                          <a:cs typeface="Open Sans" panose="020B0606030504020204" pitchFamily="34" charset="0"/>
                        </a:rPr>
                        <a:t> Capabilities</a:t>
                      </a:r>
                      <a:endParaRPr lang="en-AU" sz="1000" b="0" dirty="0">
                        <a:solidFill>
                          <a:schemeClr val="tx1"/>
                        </a:solidFill>
                        <a:latin typeface="+mj-lt"/>
                        <a:ea typeface="Open Sans" panose="020B0606030504020204" pitchFamily="34" charset="0"/>
                        <a:cs typeface="Open Sans" panose="020B0606030504020204" pitchFamily="34" charset="0"/>
                      </a:endParaRPr>
                    </a:p>
                  </a:txBody>
                  <a:tcPr marL="45667" marR="45667" marT="45667" marB="45667" anchor="ctr">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AU" sz="1000" b="0" kern="1200" dirty="0">
                        <a:solidFill>
                          <a:schemeClr val="tx1"/>
                        </a:solidFill>
                        <a:latin typeface="+mj-lt"/>
                        <a:ea typeface="Open Sans" panose="020B0606030504020204" pitchFamily="34" charset="0"/>
                        <a:cs typeface="Open Sans" panose="020B0606030504020204" pitchFamily="34" charset="0"/>
                      </a:endParaRPr>
                    </a:p>
                  </a:txBody>
                  <a:tcPr marL="0" marR="0" marT="0" marB="0" anchor="ctr">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endParaRPr lang="en-AU" sz="1000" b="0" dirty="0">
                        <a:solidFill>
                          <a:schemeClr val="tx1"/>
                        </a:solidFill>
                        <a:latin typeface="+mj-lt"/>
                        <a:ea typeface="Open Sans" panose="020B0606030504020204" pitchFamily="34" charset="0"/>
                        <a:cs typeface="Open Sans" panose="020B0606030504020204" pitchFamily="34" charset="0"/>
                      </a:endParaRPr>
                    </a:p>
                  </a:txBody>
                  <a:tcPr marL="0" marR="0" marT="0" marB="0" anchor="ctr">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460577">
                <a:tc>
                  <a:txBody>
                    <a:bodyPr/>
                    <a:lstStyle/>
                    <a:p>
                      <a:pPr algn="ctr"/>
                      <a:r>
                        <a:rPr lang="en-AU" sz="900" b="0" dirty="0">
                          <a:solidFill>
                            <a:schemeClr val="tx2"/>
                          </a:solidFill>
                          <a:latin typeface="+mn-lt"/>
                          <a:ea typeface="Open Sans" panose="020B0606030504020204" pitchFamily="34" charset="0"/>
                          <a:cs typeface="Open Sans" panose="020B0606030504020204" pitchFamily="34" charset="0"/>
                        </a:rPr>
                        <a:t> ERP with G/L, </a:t>
                      </a:r>
                    </a:p>
                    <a:p>
                      <a:pPr algn="ctr"/>
                      <a:r>
                        <a:rPr lang="en-AU" sz="900" b="0" dirty="0">
                          <a:solidFill>
                            <a:schemeClr val="tx2"/>
                          </a:solidFill>
                          <a:latin typeface="+mn-lt"/>
                          <a:ea typeface="Open Sans" panose="020B0606030504020204" pitchFamily="34" charset="0"/>
                          <a:cs typeface="Open Sans" panose="020B0606030504020204" pitchFamily="34" charset="0"/>
                        </a:rPr>
                        <a:t>AP, AR</a:t>
                      </a:r>
                    </a:p>
                  </a:txBody>
                  <a:tcPr marL="0" marR="0" marT="0" marB="0" anchor="ct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AU" sz="1100" b="1" dirty="0">
                        <a:solidFill>
                          <a:schemeClr val="accent2"/>
                        </a:solidFill>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AU" sz="1100" b="1" dirty="0">
                        <a:solidFill>
                          <a:schemeClr val="accent2"/>
                        </a:solidFill>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460577">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900" b="0" i="0" kern="1200" dirty="0">
                          <a:solidFill>
                            <a:schemeClr val="tx2"/>
                          </a:solidFill>
                          <a:latin typeface="+mn-lt"/>
                          <a:ea typeface="Open Sans" panose="020B0606030504020204" pitchFamily="34" charset="0"/>
                          <a:cs typeface="Open Sans" panose="020B0606030504020204" pitchFamily="34" charset="0"/>
                        </a:rPr>
                        <a:t>Expense Allocations </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100" b="1" i="0" u="none" strike="noStrike" kern="1200" cap="none" spc="0" normalizeH="0" baseline="0" noProof="0" dirty="0">
                        <a:ln>
                          <a:noFill/>
                        </a:ln>
                        <a:solidFill>
                          <a:srgbClr val="ED8B00"/>
                        </a:solidFill>
                        <a:effectLst/>
                        <a:uLnTx/>
                        <a:uFillTx/>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100" b="1" i="0" u="none" strike="noStrike" kern="1200" cap="none" spc="0" normalizeH="0" baseline="0" noProof="0" dirty="0">
                        <a:ln>
                          <a:noFill/>
                        </a:ln>
                        <a:solidFill>
                          <a:srgbClr val="ED8B00"/>
                        </a:solidFill>
                        <a:effectLst/>
                        <a:uLnTx/>
                        <a:uFillTx/>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99227303"/>
                  </a:ext>
                </a:extLst>
              </a:tr>
              <a:tr h="460577">
                <a:tc>
                  <a:txBody>
                    <a:bodyPr/>
                    <a:lstStyle/>
                    <a:p>
                      <a:pPr algn="ctr"/>
                      <a:r>
                        <a:rPr lang="en-AU" sz="900" b="0" dirty="0">
                          <a:solidFill>
                            <a:schemeClr val="tx2"/>
                          </a:solidFill>
                          <a:latin typeface="+mn-lt"/>
                          <a:ea typeface="Open Sans" panose="020B0606030504020204" pitchFamily="34" charset="0"/>
                          <a:cs typeface="Open Sans" panose="020B0606030504020204" pitchFamily="34" charset="0"/>
                        </a:rPr>
                        <a:t>Amortization Schedules </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100" b="1" i="0" u="none" strike="noStrike" kern="1200" cap="none" spc="0" normalizeH="0" baseline="0" noProof="0" dirty="0">
                        <a:ln>
                          <a:noFill/>
                        </a:ln>
                        <a:solidFill>
                          <a:srgbClr val="046A38"/>
                        </a:solidFill>
                        <a:effectLst/>
                        <a:uLnTx/>
                        <a:uFillTx/>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100" b="1" i="0" u="none" strike="noStrike" kern="1200" cap="none" spc="0" normalizeH="0" baseline="0" noProof="0" dirty="0">
                        <a:ln>
                          <a:noFill/>
                        </a:ln>
                        <a:solidFill>
                          <a:srgbClr val="046A38"/>
                        </a:solidFill>
                        <a:effectLst/>
                        <a:uLnTx/>
                        <a:uFillTx/>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460577">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900" b="0" kern="1200" dirty="0">
                          <a:solidFill>
                            <a:schemeClr val="tx2"/>
                          </a:solidFill>
                          <a:latin typeface="+mn-lt"/>
                          <a:ea typeface="Open Sans" panose="020B0606030504020204" pitchFamily="34" charset="0"/>
                          <a:cs typeface="Open Sans" panose="020B0606030504020204" pitchFamily="34" charset="0"/>
                        </a:rPr>
                        <a:t>Automated Contract Renewals </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100" b="1" i="0" u="none" strike="noStrike" kern="1200" cap="none" spc="0" normalizeH="0" baseline="0" noProof="0" dirty="0">
                        <a:ln>
                          <a:noFill/>
                        </a:ln>
                        <a:solidFill>
                          <a:srgbClr val="046A38"/>
                        </a:solidFill>
                        <a:effectLst/>
                        <a:uLnTx/>
                        <a:uFillTx/>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100" b="1" i="0" u="none" strike="noStrike" kern="1200" cap="none" spc="0" normalizeH="0" baseline="0" noProof="0" dirty="0">
                        <a:ln>
                          <a:noFill/>
                        </a:ln>
                        <a:solidFill>
                          <a:srgbClr val="046A38"/>
                        </a:solidFill>
                        <a:effectLst/>
                        <a:uLnTx/>
                        <a:uFillTx/>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460577">
                <a:tc>
                  <a:txBody>
                    <a:bodyPr/>
                    <a:lstStyle/>
                    <a:p>
                      <a:pPr algn="ctr"/>
                      <a:r>
                        <a:rPr lang="en-AU" sz="900" b="0" kern="1200" dirty="0">
                          <a:solidFill>
                            <a:schemeClr val="tx2"/>
                          </a:solidFill>
                          <a:latin typeface="+mn-lt"/>
                          <a:ea typeface="Open Sans" panose="020B0606030504020204" pitchFamily="34" charset="0"/>
                          <a:cs typeface="Open Sans" panose="020B0606030504020204" pitchFamily="34" charset="0"/>
                        </a:rPr>
                        <a:t>Multiple Contract Support </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AU" sz="1100" b="1" kern="1200" dirty="0">
                        <a:solidFill>
                          <a:srgbClr val="ED8B00"/>
                        </a:solidFill>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AU" sz="1100" b="1" kern="1200" dirty="0">
                        <a:solidFill>
                          <a:srgbClr val="ED8B00"/>
                        </a:solidFill>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r h="460577">
                <a:tc>
                  <a:txBody>
                    <a:bodyPr/>
                    <a:lstStyle/>
                    <a:p>
                      <a:pPr algn="ctr"/>
                      <a:r>
                        <a:rPr lang="en-AU" sz="900" b="0" kern="1200" dirty="0">
                          <a:solidFill>
                            <a:schemeClr val="tx2"/>
                          </a:solidFill>
                          <a:latin typeface="+mn-lt"/>
                          <a:ea typeface="Open Sans" panose="020B0606030504020204" pitchFamily="34" charset="0"/>
                          <a:cs typeface="Open Sans" panose="020B0606030504020204" pitchFamily="34" charset="0"/>
                        </a:rPr>
                        <a:t>Acquire, Depreciate, Dispose and Revalue assets </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100" b="1" i="0" u="none" strike="noStrike" kern="1200" cap="none" spc="0" normalizeH="0" baseline="0" noProof="0" dirty="0">
                        <a:ln>
                          <a:noFill/>
                        </a:ln>
                        <a:solidFill>
                          <a:srgbClr val="046A38"/>
                        </a:solidFill>
                        <a:effectLst/>
                        <a:uLnTx/>
                        <a:uFillTx/>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100" b="1" i="0" u="none" strike="noStrike" kern="1200" cap="none" spc="0" normalizeH="0" baseline="0" noProof="0" dirty="0">
                        <a:ln>
                          <a:noFill/>
                        </a:ln>
                        <a:solidFill>
                          <a:srgbClr val="046A38"/>
                        </a:solidFill>
                        <a:effectLst/>
                        <a:uLnTx/>
                        <a:uFillTx/>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6"/>
                  </a:ext>
                </a:extLst>
              </a:tr>
              <a:tr h="460577">
                <a:tc>
                  <a:txBody>
                    <a:bodyPr/>
                    <a:lstStyle/>
                    <a:p>
                      <a:pPr algn="ctr"/>
                      <a:r>
                        <a:rPr lang="en-AU" sz="900" b="0" kern="1200" dirty="0">
                          <a:solidFill>
                            <a:schemeClr val="tx2"/>
                          </a:solidFill>
                          <a:latin typeface="+mn-lt"/>
                          <a:ea typeface="Open Sans" panose="020B0606030504020204" pitchFamily="34" charset="0"/>
                          <a:cs typeface="Open Sans" panose="020B0606030504020204" pitchFamily="34" charset="0"/>
                        </a:rPr>
                        <a:t>Depreciation Management </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100" b="1" i="0" u="none" strike="noStrike" kern="1200" cap="none" spc="0" normalizeH="0" baseline="0" noProof="0" dirty="0">
                        <a:ln>
                          <a:noFill/>
                        </a:ln>
                        <a:solidFill>
                          <a:srgbClr val="046A38"/>
                        </a:solidFill>
                        <a:effectLst/>
                        <a:uLnTx/>
                        <a:uFillTx/>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100" b="1" i="0" u="none" strike="noStrike" kern="1200" cap="none" spc="0" normalizeH="0" baseline="0" noProof="0" dirty="0">
                        <a:ln>
                          <a:noFill/>
                        </a:ln>
                        <a:solidFill>
                          <a:srgbClr val="046A38"/>
                        </a:solidFill>
                        <a:effectLst/>
                        <a:uLnTx/>
                        <a:uFillTx/>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8"/>
                  </a:ext>
                </a:extLst>
              </a:tr>
              <a:tr h="460577">
                <a:tc>
                  <a:txBody>
                    <a:bodyPr/>
                    <a:lstStyle/>
                    <a:p>
                      <a:pPr algn="ctr"/>
                      <a:r>
                        <a:rPr lang="en-AU" sz="900" b="0" kern="1200" dirty="0">
                          <a:solidFill>
                            <a:schemeClr val="tx2"/>
                          </a:solidFill>
                          <a:latin typeface="+mn-lt"/>
                          <a:ea typeface="Open Sans" panose="020B0606030504020204" pitchFamily="34" charset="0"/>
                          <a:cs typeface="Open Sans" panose="020B0606030504020204" pitchFamily="34" charset="0"/>
                        </a:rPr>
                        <a:t>Real Time Asset Reporting </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AU" sz="1100" b="1" dirty="0">
                        <a:solidFill>
                          <a:schemeClr val="accent2"/>
                        </a:solidFill>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AU" sz="1100" b="1" kern="1200" dirty="0">
                        <a:solidFill>
                          <a:srgbClr val="DA291C"/>
                        </a:solidFill>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67782447"/>
                  </a:ext>
                </a:extLst>
              </a:tr>
            </a:tbl>
          </a:graphicData>
        </a:graphic>
      </p:graphicFrame>
      <p:sp>
        <p:nvSpPr>
          <p:cNvPr id="17" name="Rectangle 16"/>
          <p:cNvSpPr/>
          <p:nvPr/>
        </p:nvSpPr>
        <p:spPr bwMode="gray">
          <a:xfrm>
            <a:off x="2120665" y="1412179"/>
            <a:ext cx="7804379" cy="193381"/>
          </a:xfrm>
          <a:prstGeom prst="rect">
            <a:avLst/>
          </a:prstGeom>
          <a:solidFill>
            <a:schemeClr val="accent5"/>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r>
              <a:rPr lang="en-AU" sz="1200" b="1" dirty="0">
                <a:solidFill>
                  <a:schemeClr val="bg1"/>
                </a:solidFill>
                <a:latin typeface="+mj-lt"/>
                <a:ea typeface="Open Sans" panose="020B0606030504020204" pitchFamily="34" charset="0"/>
                <a:cs typeface="Open Sans" panose="020B0606030504020204" pitchFamily="34" charset="0"/>
              </a:rPr>
              <a:t>Service Capabilities</a:t>
            </a:r>
          </a:p>
        </p:txBody>
      </p:sp>
      <p:sp>
        <p:nvSpPr>
          <p:cNvPr id="18" name="Rectangle 17"/>
          <p:cNvSpPr/>
          <p:nvPr/>
        </p:nvSpPr>
        <p:spPr>
          <a:xfrm>
            <a:off x="1805355" y="6555976"/>
            <a:ext cx="5908431" cy="210827"/>
          </a:xfrm>
          <a:prstGeom prst="rect">
            <a:avLst/>
          </a:prstGeom>
        </p:spPr>
        <p:txBody>
          <a:bodyPr wrap="square">
            <a:spAutoFit/>
          </a:bodyPr>
          <a:lstStyle/>
          <a:p>
            <a:pPr defTabSz="957816">
              <a:lnSpc>
                <a:spcPct val="110000"/>
              </a:lnSpc>
              <a:spcAft>
                <a:spcPts val="300"/>
              </a:spcAft>
              <a:buSzPct val="80000"/>
              <a:tabLst>
                <a:tab pos="85725" algn="l"/>
              </a:tabLst>
              <a:defRPr/>
            </a:pPr>
            <a:r>
              <a:rPr lang="en-GB" sz="700" b="1" dirty="0">
                <a:solidFill>
                  <a:prstClr val="black"/>
                </a:solidFill>
                <a:latin typeface="Open Sans" panose="020B0606030504020204" pitchFamily="34" charset="0"/>
                <a:ea typeface="Open Sans" panose="020B0606030504020204" pitchFamily="34" charset="0"/>
                <a:cs typeface="Open Sans" panose="020B0606030504020204" pitchFamily="34" charset="0"/>
              </a:rPr>
              <a:t>Source(s)</a:t>
            </a:r>
            <a:r>
              <a:rPr lang="en-GB" sz="700" dirty="0">
                <a:solidFill>
                  <a:prstClr val="black"/>
                </a:solidFill>
                <a:latin typeface="Open Sans" panose="020B0606030504020204" pitchFamily="34" charset="0"/>
                <a:ea typeface="Open Sans" panose="020B0606030504020204" pitchFamily="34" charset="0"/>
                <a:cs typeface="Open Sans" panose="020B0606030504020204" pitchFamily="34" charset="0"/>
              </a:rPr>
              <a:t>: RFP response and detailed discussion</a:t>
            </a:r>
          </a:p>
        </p:txBody>
      </p:sp>
      <p:sp>
        <p:nvSpPr>
          <p:cNvPr id="20" name="Rectangle 19"/>
          <p:cNvSpPr/>
          <p:nvPr/>
        </p:nvSpPr>
        <p:spPr>
          <a:xfrm>
            <a:off x="7645389" y="6575795"/>
            <a:ext cx="2767011" cy="200055"/>
          </a:xfrm>
          <a:prstGeom prst="rect">
            <a:avLst/>
          </a:prstGeom>
        </p:spPr>
        <p:txBody>
          <a:bodyPr wrap="square">
            <a:spAutoFit/>
          </a:bodyPr>
          <a:lstStyle/>
          <a:p>
            <a:pPr algn="ctr">
              <a:defRPr/>
            </a:pPr>
            <a:r>
              <a:rPr lang="en-AU" sz="700" i="1" dirty="0">
                <a:solidFill>
                  <a:schemeClr val="tx2"/>
                </a:solidFill>
                <a:latin typeface="Open Sans" panose="020B0606030504020204" pitchFamily="34" charset="0"/>
                <a:ea typeface="Open Sans" panose="020B0606030504020204" pitchFamily="34" charset="0"/>
                <a:cs typeface="Open Sans" panose="020B0606030504020204" pitchFamily="34" charset="0"/>
              </a:rPr>
              <a:t>Please note the above is indicative only</a:t>
            </a:r>
          </a:p>
        </p:txBody>
      </p:sp>
      <p:grpSp>
        <p:nvGrpSpPr>
          <p:cNvPr id="24" name="Group 23"/>
          <p:cNvGrpSpPr/>
          <p:nvPr/>
        </p:nvGrpSpPr>
        <p:grpSpPr>
          <a:xfrm>
            <a:off x="3798073" y="6300587"/>
            <a:ext cx="3340816" cy="600164"/>
            <a:chOff x="1695490" y="6334318"/>
            <a:chExt cx="3524217" cy="717355"/>
          </a:xfrm>
        </p:grpSpPr>
        <p:sp>
          <p:nvSpPr>
            <p:cNvPr id="30" name="Rectangle 29"/>
            <p:cNvSpPr/>
            <p:nvPr/>
          </p:nvSpPr>
          <p:spPr>
            <a:xfrm>
              <a:off x="1695490" y="6542446"/>
              <a:ext cx="1224000" cy="496630"/>
            </a:xfrm>
            <a:prstGeom prst="rect">
              <a:avLst/>
            </a:prstGeom>
          </p:spPr>
          <p:txBody>
            <a:bodyPr wrap="square">
              <a:spAutoFit/>
            </a:bodyPr>
            <a:lstStyle/>
            <a:p>
              <a:pPr algn="ctr">
                <a:defRPr/>
              </a:pPr>
              <a:r>
                <a:rPr lang="en-AU" sz="700" b="1" dirty="0">
                  <a:solidFill>
                    <a:schemeClr val="tx2"/>
                  </a:solidFill>
                  <a:latin typeface="Open Sans" panose="020B0606030504020204" pitchFamily="34" charset="0"/>
                  <a:ea typeface="Open Sans" panose="020B0606030504020204" pitchFamily="34" charset="0"/>
                  <a:cs typeface="Open Sans" panose="020B0606030504020204" pitchFamily="34" charset="0"/>
                </a:rPr>
                <a:t>Strong </a:t>
              </a:r>
              <a:r>
                <a:rPr lang="en-AU" sz="700" dirty="0">
                  <a:solidFill>
                    <a:schemeClr val="tx2"/>
                  </a:solidFill>
                  <a:latin typeface="Open Sans" panose="020B0606030504020204" pitchFamily="34" charset="0"/>
                  <a:ea typeface="Open Sans" panose="020B0606030504020204" pitchFamily="34" charset="0"/>
                  <a:cs typeface="Open Sans" panose="020B0606030504020204" pitchFamily="34" charset="0"/>
                </a:rPr>
                <a:t>evidence of alignment to requirements</a:t>
              </a:r>
            </a:p>
          </p:txBody>
        </p:sp>
        <p:sp>
          <p:nvSpPr>
            <p:cNvPr id="31" name="Rectangle 30"/>
            <p:cNvSpPr/>
            <p:nvPr/>
          </p:nvSpPr>
          <p:spPr>
            <a:xfrm>
              <a:off x="2807204" y="6542446"/>
              <a:ext cx="1224000" cy="496630"/>
            </a:xfrm>
            <a:prstGeom prst="rect">
              <a:avLst/>
            </a:prstGeom>
          </p:spPr>
          <p:txBody>
            <a:bodyPr wrap="square">
              <a:spAutoFit/>
            </a:bodyPr>
            <a:lstStyle/>
            <a:p>
              <a:pPr algn="ctr">
                <a:defRPr/>
              </a:pPr>
              <a:r>
                <a:rPr lang="en-AU" sz="700" b="1" dirty="0">
                  <a:solidFill>
                    <a:schemeClr val="tx2"/>
                  </a:solidFill>
                  <a:latin typeface="Open Sans" panose="020B0606030504020204" pitchFamily="34" charset="0"/>
                  <a:ea typeface="Open Sans" panose="020B0606030504020204" pitchFamily="34" charset="0"/>
                  <a:cs typeface="Open Sans" panose="020B0606030504020204" pitchFamily="34" charset="0"/>
                </a:rPr>
                <a:t>Moderate </a:t>
              </a:r>
              <a:r>
                <a:rPr lang="en-AU" sz="700" dirty="0">
                  <a:solidFill>
                    <a:schemeClr val="tx2"/>
                  </a:solidFill>
                  <a:latin typeface="Open Sans" panose="020B0606030504020204" pitchFamily="34" charset="0"/>
                  <a:ea typeface="Open Sans" panose="020B0606030504020204" pitchFamily="34" charset="0"/>
                  <a:cs typeface="Open Sans" panose="020B0606030504020204" pitchFamily="34" charset="0"/>
                </a:rPr>
                <a:t>evidence of alignment to requirements</a:t>
              </a:r>
            </a:p>
          </p:txBody>
        </p:sp>
        <p:sp>
          <p:nvSpPr>
            <p:cNvPr id="32" name="Rectangle 31"/>
            <p:cNvSpPr/>
            <p:nvPr/>
          </p:nvSpPr>
          <p:spPr>
            <a:xfrm>
              <a:off x="3995707" y="6334318"/>
              <a:ext cx="1224000" cy="717355"/>
            </a:xfrm>
            <a:prstGeom prst="rect">
              <a:avLst/>
            </a:prstGeom>
          </p:spPr>
          <p:txBody>
            <a:bodyPr wrap="square">
              <a:spAutoFit/>
            </a:bodyPr>
            <a:lstStyle/>
            <a:p>
              <a:pPr lvl="0" algn="ctr">
                <a:defRPr/>
              </a:pPr>
              <a:r>
                <a:rPr lang="en-AU" sz="1200" b="1" dirty="0">
                  <a:solidFill>
                    <a:srgbClr val="DA291C"/>
                  </a:solidFill>
                  <a:latin typeface="Open Sans" panose="020B0606030504020204" pitchFamily="34" charset="0"/>
                  <a:ea typeface="Open Sans" panose="020B0606030504020204" pitchFamily="34" charset="0"/>
                  <a:cs typeface="Open Sans" panose="020B0606030504020204" pitchFamily="34" charset="0"/>
                </a:rPr>
                <a:t>x</a:t>
              </a:r>
            </a:p>
            <a:p>
              <a:pPr algn="ctr">
                <a:defRPr/>
              </a:pPr>
              <a:r>
                <a:rPr lang="en-AU" sz="700" b="1" dirty="0">
                  <a:solidFill>
                    <a:schemeClr val="tx2"/>
                  </a:solidFill>
                  <a:latin typeface="Open Sans" panose="020B0606030504020204" pitchFamily="34" charset="0"/>
                  <a:ea typeface="Open Sans" panose="020B0606030504020204" pitchFamily="34" charset="0"/>
                  <a:cs typeface="Open Sans" panose="020B0606030504020204" pitchFamily="34" charset="0"/>
                </a:rPr>
                <a:t>Limited </a:t>
              </a:r>
              <a:r>
                <a:rPr lang="en-AU" sz="700" dirty="0">
                  <a:solidFill>
                    <a:schemeClr val="tx2"/>
                  </a:solidFill>
                  <a:latin typeface="Open Sans" panose="020B0606030504020204" pitchFamily="34" charset="0"/>
                  <a:ea typeface="Open Sans" panose="020B0606030504020204" pitchFamily="34" charset="0"/>
                  <a:cs typeface="Open Sans" panose="020B0606030504020204" pitchFamily="34" charset="0"/>
                </a:rPr>
                <a:t>evidence of alignment to requirements</a:t>
              </a:r>
            </a:p>
          </p:txBody>
        </p:sp>
      </p:grpSp>
      <p:sp>
        <p:nvSpPr>
          <p:cNvPr id="3" name="Rectangle 2"/>
          <p:cNvSpPr/>
          <p:nvPr/>
        </p:nvSpPr>
        <p:spPr>
          <a:xfrm>
            <a:off x="4179530" y="6317025"/>
            <a:ext cx="253596" cy="246221"/>
          </a:xfrm>
          <a:prstGeom prst="rect">
            <a:avLst/>
          </a:prstGeom>
        </p:spPr>
        <p:txBody>
          <a:bodyPr wrap="none">
            <a:spAutoFit/>
          </a:bodyPr>
          <a:lstStyle/>
          <a:p>
            <a:pPr algn="ctr">
              <a:defRPr/>
            </a:pPr>
            <a:r>
              <a:rPr lang="en-AU" sz="1000" b="1" dirty="0">
                <a:solidFill>
                  <a:schemeClr val="accent2"/>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5" name="Rectangle 4"/>
          <p:cNvSpPr/>
          <p:nvPr/>
        </p:nvSpPr>
        <p:spPr>
          <a:xfrm>
            <a:off x="5237715" y="6305972"/>
            <a:ext cx="285656" cy="307777"/>
          </a:xfrm>
          <a:prstGeom prst="rect">
            <a:avLst/>
          </a:prstGeom>
        </p:spPr>
        <p:txBody>
          <a:bodyPr wrap="none">
            <a:spAutoFit/>
          </a:bodyPr>
          <a:lstStyle/>
          <a:p>
            <a:pPr algn="ctr">
              <a:defRPr/>
            </a:pPr>
            <a:r>
              <a:rPr lang="en-AU" sz="1400" b="1" dirty="0">
                <a:solidFill>
                  <a:srgbClr val="ED8B00"/>
                </a:solidFill>
                <a:latin typeface="Open Sans" panose="020B0606030504020204" pitchFamily="34" charset="0"/>
                <a:ea typeface="Open Sans" panose="020B0606030504020204" pitchFamily="34" charset="0"/>
                <a:cs typeface="Open Sans" panose="020B0606030504020204" pitchFamily="34" charset="0"/>
              </a:rPr>
              <a:t>~</a:t>
            </a:r>
          </a:p>
        </p:txBody>
      </p:sp>
      <p:graphicFrame>
        <p:nvGraphicFramePr>
          <p:cNvPr id="26" name="Table 56"/>
          <p:cNvGraphicFramePr>
            <a:graphicFrameLocks noGrp="1"/>
          </p:cNvGraphicFramePr>
          <p:nvPr/>
        </p:nvGraphicFramePr>
        <p:xfrm>
          <a:off x="6334182" y="1610920"/>
          <a:ext cx="3601484" cy="4415098"/>
        </p:xfrm>
        <a:graphic>
          <a:graphicData uri="http://schemas.openxmlformats.org/drawingml/2006/table">
            <a:tbl>
              <a:tblPr firstRow="1" bandRow="1">
                <a:tableStyleId>{073A0DAA-6AF3-43AB-8588-CEC1D06C72B9}</a:tableStyleId>
              </a:tblPr>
              <a:tblGrid>
                <a:gridCol w="1118385">
                  <a:extLst>
                    <a:ext uri="{9D8B030D-6E8A-4147-A177-3AD203B41FA5}">
                      <a16:colId xmlns:a16="http://schemas.microsoft.com/office/drawing/2014/main" val="20000"/>
                    </a:ext>
                  </a:extLst>
                </a:gridCol>
                <a:gridCol w="1284365">
                  <a:extLst>
                    <a:ext uri="{9D8B030D-6E8A-4147-A177-3AD203B41FA5}">
                      <a16:colId xmlns:a16="http://schemas.microsoft.com/office/drawing/2014/main" val="20001"/>
                    </a:ext>
                  </a:extLst>
                </a:gridCol>
                <a:gridCol w="1198734">
                  <a:extLst>
                    <a:ext uri="{9D8B030D-6E8A-4147-A177-3AD203B41FA5}">
                      <a16:colId xmlns:a16="http://schemas.microsoft.com/office/drawing/2014/main" val="20002"/>
                    </a:ext>
                  </a:extLst>
                </a:gridCol>
              </a:tblGrid>
              <a:tr h="661693">
                <a:tc>
                  <a:txBody>
                    <a:bodyPr/>
                    <a:lstStyle/>
                    <a:p>
                      <a:pPr algn="ctr"/>
                      <a:r>
                        <a:rPr lang="en-AU" sz="1000" b="0" dirty="0">
                          <a:solidFill>
                            <a:schemeClr val="tx1"/>
                          </a:solidFill>
                          <a:latin typeface="+mj-lt"/>
                          <a:ea typeface="Open Sans" panose="020B0606030504020204" pitchFamily="34" charset="0"/>
                          <a:cs typeface="Open Sans" panose="020B0606030504020204" pitchFamily="34" charset="0"/>
                        </a:rPr>
                        <a:t>Core</a:t>
                      </a:r>
                      <a:r>
                        <a:rPr lang="en-AU" sz="1000" b="0" baseline="0" dirty="0">
                          <a:solidFill>
                            <a:schemeClr val="tx1"/>
                          </a:solidFill>
                          <a:latin typeface="+mj-lt"/>
                          <a:ea typeface="Open Sans" panose="020B0606030504020204" pitchFamily="34" charset="0"/>
                          <a:cs typeface="Open Sans" panose="020B0606030504020204" pitchFamily="34" charset="0"/>
                        </a:rPr>
                        <a:t> Capabilities</a:t>
                      </a:r>
                      <a:endParaRPr lang="en-AU" sz="1000" b="0" dirty="0">
                        <a:solidFill>
                          <a:schemeClr val="tx1"/>
                        </a:solidFill>
                        <a:latin typeface="+mj-lt"/>
                        <a:ea typeface="Open Sans" panose="020B0606030504020204" pitchFamily="34" charset="0"/>
                        <a:cs typeface="Open Sans" panose="020B0606030504020204" pitchFamily="34" charset="0"/>
                      </a:endParaRPr>
                    </a:p>
                  </a:txBody>
                  <a:tcPr marL="45667" marR="45667" marT="45667" marB="45667" anchor="ctr">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AU" sz="1000" b="0" kern="1200" dirty="0">
                        <a:solidFill>
                          <a:schemeClr val="tx1"/>
                        </a:solidFill>
                        <a:latin typeface="+mj-lt"/>
                        <a:ea typeface="Open Sans" panose="020B0606030504020204" pitchFamily="34" charset="0"/>
                        <a:cs typeface="Open Sans" panose="020B0606030504020204" pitchFamily="34" charset="0"/>
                      </a:endParaRPr>
                    </a:p>
                  </a:txBody>
                  <a:tcPr marL="0" marR="0" marT="0" marB="0" anchor="ctr">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endParaRPr lang="en-AU" sz="1000" b="0" dirty="0">
                        <a:solidFill>
                          <a:schemeClr val="tx1"/>
                        </a:solidFill>
                        <a:latin typeface="+mj-lt"/>
                        <a:ea typeface="Open Sans" panose="020B0606030504020204" pitchFamily="34" charset="0"/>
                        <a:cs typeface="Open Sans" panose="020B0606030504020204" pitchFamily="34" charset="0"/>
                      </a:endParaRPr>
                    </a:p>
                  </a:txBody>
                  <a:tcPr marL="0" marR="0" marT="0" marB="0" anchor="ctr">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700530">
                <a:tc>
                  <a:txBody>
                    <a:bodyPr/>
                    <a:lstStyle/>
                    <a:p>
                      <a:pPr algn="ctr"/>
                      <a:r>
                        <a:rPr lang="en-AU" sz="900" b="0" dirty="0">
                          <a:solidFill>
                            <a:schemeClr val="tx2"/>
                          </a:solidFill>
                          <a:latin typeface="+mn-lt"/>
                          <a:ea typeface="Open Sans" panose="020B0606030504020204" pitchFamily="34" charset="0"/>
                          <a:cs typeface="Open Sans" panose="020B0606030504020204" pitchFamily="34" charset="0"/>
                        </a:rPr>
                        <a:t>Metrics for individual company and consolidated level </a:t>
                      </a:r>
                    </a:p>
                  </a:txBody>
                  <a:tcPr marL="0" marR="0" marT="0" marB="0" anchor="ct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AU" sz="1100" b="1" dirty="0">
                        <a:solidFill>
                          <a:schemeClr val="accent2"/>
                        </a:solidFill>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AU" sz="1100" b="1" dirty="0">
                        <a:solidFill>
                          <a:schemeClr val="accent2"/>
                        </a:solidFill>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470469">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900" b="0" kern="1200" dirty="0">
                          <a:solidFill>
                            <a:schemeClr val="tx2"/>
                          </a:solidFill>
                          <a:latin typeface="+mn-lt"/>
                          <a:ea typeface="Open Sans" panose="020B0606030504020204" pitchFamily="34" charset="0"/>
                          <a:cs typeface="Open Sans" panose="020B0606030504020204" pitchFamily="34" charset="0"/>
                        </a:rPr>
                        <a:t>Revenue Forecasting</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AU" sz="900" b="1" kern="1200" noProof="0" dirty="0">
                        <a:solidFill>
                          <a:schemeClr val="tx2"/>
                        </a:solidFill>
                        <a:latin typeface="+mn-lt"/>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100" b="1" i="0" u="none" strike="noStrike" kern="1200" cap="none" spc="0" normalizeH="0" baseline="0" noProof="0" dirty="0">
                        <a:ln>
                          <a:noFill/>
                        </a:ln>
                        <a:solidFill>
                          <a:srgbClr val="ED8B00"/>
                        </a:solidFill>
                        <a:effectLst/>
                        <a:uLnTx/>
                        <a:uFillTx/>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99227303"/>
                  </a:ext>
                </a:extLst>
              </a:tr>
              <a:tr h="70053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sz="900" b="0" kern="1200" dirty="0">
                          <a:solidFill>
                            <a:schemeClr val="tx2"/>
                          </a:solidFill>
                          <a:latin typeface="+mn-lt"/>
                          <a:ea typeface="Open Sans" panose="020B0606030504020204" pitchFamily="34" charset="0"/>
                          <a:cs typeface="Open Sans" panose="020B0606030504020204" pitchFamily="34" charset="0"/>
                        </a:rPr>
                        <a:t>Multiple subsidiaries, business units and legal entities </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100" b="1" i="0" u="none" strike="noStrike" kern="1200" cap="none" spc="0" normalizeH="0" baseline="0" noProof="0" dirty="0">
                        <a:ln>
                          <a:noFill/>
                        </a:ln>
                        <a:solidFill>
                          <a:srgbClr val="046A38"/>
                        </a:solidFill>
                        <a:effectLst/>
                        <a:uLnTx/>
                        <a:uFillTx/>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100" b="1" i="0" u="none" strike="noStrike" kern="1200" cap="none" spc="0" normalizeH="0" baseline="0" noProof="0" dirty="0">
                        <a:ln>
                          <a:noFill/>
                        </a:ln>
                        <a:solidFill>
                          <a:srgbClr val="046A38"/>
                        </a:solidFill>
                        <a:effectLst/>
                        <a:uLnTx/>
                        <a:uFillTx/>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47046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sz="900" b="0" kern="1200" dirty="0">
                          <a:solidFill>
                            <a:schemeClr val="tx2"/>
                          </a:solidFill>
                          <a:latin typeface="+mn-lt"/>
                          <a:ea typeface="Open Sans" panose="020B0606030504020204" pitchFamily="34" charset="0"/>
                          <a:cs typeface="Open Sans" panose="020B0606030504020204" pitchFamily="34" charset="0"/>
                        </a:rPr>
                        <a:t>Configurable Tax Engine </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100" b="1" i="0" u="none" strike="noStrike" kern="1200" cap="none" spc="0" normalizeH="0" baseline="0" noProof="0" dirty="0">
                        <a:ln>
                          <a:noFill/>
                        </a:ln>
                        <a:solidFill>
                          <a:srgbClr val="046A38"/>
                        </a:solidFill>
                        <a:effectLst/>
                        <a:uLnTx/>
                        <a:uFillTx/>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100" b="1" i="0" u="none" strike="noStrike" kern="1200" cap="none" spc="0" normalizeH="0" baseline="0" noProof="0" dirty="0">
                        <a:ln>
                          <a:noFill/>
                        </a:ln>
                        <a:solidFill>
                          <a:srgbClr val="046A38"/>
                        </a:solidFill>
                        <a:effectLst/>
                        <a:uLnTx/>
                        <a:uFillTx/>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470469">
                <a:tc>
                  <a:txBody>
                    <a:bodyPr/>
                    <a:lstStyle/>
                    <a:p>
                      <a:pPr algn="ctr"/>
                      <a:r>
                        <a:rPr lang="en-AU" sz="900" b="0" kern="1200" dirty="0">
                          <a:solidFill>
                            <a:schemeClr val="tx2"/>
                          </a:solidFill>
                          <a:latin typeface="+mn-lt"/>
                          <a:ea typeface="Open Sans" panose="020B0606030504020204" pitchFamily="34" charset="0"/>
                          <a:cs typeface="Open Sans" panose="020B0606030504020204" pitchFamily="34" charset="0"/>
                        </a:rPr>
                        <a:t>Purchase Order</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AU" sz="1100" b="1" kern="1200" dirty="0">
                        <a:solidFill>
                          <a:srgbClr val="ED8B00"/>
                        </a:solidFill>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AU" sz="1100" b="1" kern="1200" dirty="0">
                        <a:solidFill>
                          <a:srgbClr val="ED8B00"/>
                        </a:solidFill>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r h="470469">
                <a:tc>
                  <a:txBody>
                    <a:bodyPr/>
                    <a:lstStyle/>
                    <a:p>
                      <a:pPr algn="ctr"/>
                      <a:r>
                        <a:rPr lang="en-AU" sz="900" b="0" kern="1200" dirty="0">
                          <a:solidFill>
                            <a:schemeClr val="tx2"/>
                          </a:solidFill>
                          <a:latin typeface="+mn-lt"/>
                          <a:ea typeface="Open Sans" panose="020B0606030504020204" pitchFamily="34" charset="0"/>
                          <a:cs typeface="Open Sans" panose="020B0606030504020204" pitchFamily="34" charset="0"/>
                        </a:rPr>
                        <a:t>Cash Management </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100" b="1" i="0" u="none" strike="noStrike" kern="1200" cap="none" spc="0" normalizeH="0" baseline="0" noProof="0" dirty="0">
                        <a:ln>
                          <a:noFill/>
                        </a:ln>
                        <a:solidFill>
                          <a:srgbClr val="046A38"/>
                        </a:solidFill>
                        <a:effectLst/>
                        <a:uLnTx/>
                        <a:uFillTx/>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100" b="1" i="0" u="none" strike="noStrike" kern="1200" cap="none" spc="0" normalizeH="0" baseline="0" noProof="0" dirty="0">
                        <a:ln>
                          <a:noFill/>
                        </a:ln>
                        <a:solidFill>
                          <a:srgbClr val="046A38"/>
                        </a:solidFill>
                        <a:effectLst/>
                        <a:uLnTx/>
                        <a:uFillTx/>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6"/>
                  </a:ext>
                </a:extLst>
              </a:tr>
              <a:tr h="47046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sz="900" b="0" kern="1200" dirty="0">
                          <a:solidFill>
                            <a:schemeClr val="tx2"/>
                          </a:solidFill>
                          <a:latin typeface="+mn-lt"/>
                          <a:ea typeface="Open Sans" panose="020B0606030504020204" pitchFamily="34" charset="0"/>
                          <a:cs typeface="Open Sans" panose="020B0606030504020204" pitchFamily="34" charset="0"/>
                        </a:rPr>
                        <a:t>Financial Reporting</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100" b="1" i="0" u="none" strike="noStrike" kern="1200" cap="none" spc="0" normalizeH="0" baseline="0" noProof="0" dirty="0">
                        <a:ln>
                          <a:noFill/>
                        </a:ln>
                        <a:solidFill>
                          <a:srgbClr val="046A38"/>
                        </a:solidFill>
                        <a:effectLst/>
                        <a:uLnTx/>
                        <a:uFillTx/>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100" b="1" i="0" u="none" strike="noStrike" kern="1200" cap="none" spc="0" normalizeH="0" baseline="0" noProof="0" dirty="0">
                        <a:ln>
                          <a:noFill/>
                        </a:ln>
                        <a:solidFill>
                          <a:srgbClr val="046A38"/>
                        </a:solidFill>
                        <a:effectLst/>
                        <a:uLnTx/>
                        <a:uFillTx/>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8"/>
                  </a:ext>
                </a:extLst>
              </a:tr>
            </a:tbl>
          </a:graphicData>
        </a:graphic>
      </p:graphicFrame>
      <p:pic>
        <p:nvPicPr>
          <p:cNvPr id="27" name="Picture 26"/>
          <p:cNvPicPr>
            <a:picLocks noChangeAspect="1"/>
          </p:cNvPicPr>
          <p:nvPr/>
        </p:nvPicPr>
        <p:blipFill>
          <a:blip r:embed="rId3"/>
          <a:stretch>
            <a:fillRect/>
          </a:stretch>
        </p:blipFill>
        <p:spPr>
          <a:xfrm>
            <a:off x="3335783" y="1805321"/>
            <a:ext cx="1043394" cy="342841"/>
          </a:xfrm>
          <a:prstGeom prst="rect">
            <a:avLst/>
          </a:prstGeom>
        </p:spPr>
      </p:pic>
      <p:pic>
        <p:nvPicPr>
          <p:cNvPr id="29" name="Picture 28"/>
          <p:cNvPicPr>
            <a:picLocks noChangeAspect="1"/>
          </p:cNvPicPr>
          <p:nvPr/>
        </p:nvPicPr>
        <p:blipFill>
          <a:blip r:embed="rId3"/>
          <a:stretch>
            <a:fillRect/>
          </a:stretch>
        </p:blipFill>
        <p:spPr>
          <a:xfrm>
            <a:off x="7464189" y="1805321"/>
            <a:ext cx="1043394" cy="342841"/>
          </a:xfrm>
          <a:prstGeom prst="rect">
            <a:avLst/>
          </a:prstGeom>
        </p:spPr>
      </p:pic>
      <p:pic>
        <p:nvPicPr>
          <p:cNvPr id="21" name="Picture 4" descr="https://www.financialforce.com/wp-content/uploads/2017/06/FF-logo-2016-large.jpg"/>
          <p:cNvPicPr>
            <a:picLocks noChangeAspect="1" noChangeArrowheads="1"/>
          </p:cNvPicPr>
          <p:nvPr/>
        </p:nvPicPr>
        <p:blipFill>
          <a:blip r:embed="rId4" cstate="print">
            <a:extLst>
              <a:ext uri="{BEBA8EAE-BF5A-486C-A8C5-ECC9F3942E4B}">
                <a14:imgProps xmlns:a14="http://schemas.microsoft.com/office/drawing/2010/main">
                  <a14:imgLayer r:embed="rId5">
                    <a14:imgEffect>
                      <a14:backgroundRemoval t="2258" b="100000" l="0" r="98301">
                        <a14:foregroundMark x1="23324" y1="39084" x2="23324" y2="39084"/>
                        <a14:foregroundMark x1="28503" y1="52321" x2="28503" y2="52321"/>
                        <a14:foregroundMark x1="32321" y1="47930" x2="32321" y2="47930"/>
                        <a14:foregroundMark x1="45682" y1="44981" x2="45682" y2="44981"/>
                        <a14:foregroundMark x1="53317" y1="47930" x2="53317" y2="47930"/>
                        <a14:foregroundMark x1="58508" y1="49373" x2="58508" y2="49373"/>
                        <a14:foregroundMark x1="63140" y1="42033" x2="63140" y2="42033"/>
                        <a14:foregroundMark x1="68319" y1="43538" x2="68319" y2="43538"/>
                        <a14:foregroundMark x1="71322" y1="46424" x2="71322" y2="46424"/>
                        <a14:foregroundMark x1="78142" y1="49373" x2="78142" y2="49373"/>
                        <a14:foregroundMark x1="84951" y1="50878" x2="84951" y2="50878"/>
                        <a14:foregroundMark x1="95042" y1="44981" x2="95042" y2="44981"/>
                        <a14:foregroundMark x1="27956" y1="30301" x2="27956" y2="30301"/>
                        <a14:foregroundMark x1="58508" y1="31744" x2="58508" y2="31744"/>
                        <a14:foregroundMark x1="42412" y1="49373" x2="42412" y2="49373"/>
                        <a14:foregroundMark x1="88769" y1="47930" x2="88769" y2="47930"/>
                        <a14:foregroundMark x1="98312" y1="53827" x2="98312" y2="53827"/>
                        <a14:foregroundMark x1="1781" y1="27353" x2="1781" y2="27353"/>
                        <a14:foregroundMark x1="8869" y1="2321" x2="8869" y2="2321"/>
                        <a14:foregroundMark x1="48685" y1="44981" x2="48685" y2="44981"/>
                        <a14:foregroundMark x1="68587" y1="30301" x2="68587" y2="30301"/>
                        <a14:foregroundMark x1="72137" y1="31744" x2="72137" y2="31744"/>
                        <a14:foregroundMark x1="71590" y1="36136" x2="71590" y2="36136"/>
                        <a14:foregroundMark x1="35324" y1="49373" x2="35324" y2="49373"/>
                        <a14:foregroundMark x1="81134" y1="50878" x2="81134" y2="50878"/>
                        <a14:backgroundMark x1="1234" y1="12610" x2="1234" y2="12610"/>
                        <a14:backgroundMark x1="6960" y1="22898" x2="6960" y2="22898"/>
                        <a14:backgroundMark x1="10230" y1="15558" x2="10230" y2="15558"/>
                        <a14:backgroundMark x1="826" y1="85006" x2="826" y2="85006"/>
                      </a14:backgroundRemoval>
                    </a14:imgEffect>
                  </a14:imgLayer>
                </a14:imgProps>
              </a:ext>
              <a:ext uri="{28A0092B-C50C-407E-A947-70E740481C1C}">
                <a14:useLocalDpi xmlns:a14="http://schemas.microsoft.com/office/drawing/2010/main" val="0"/>
              </a:ext>
            </a:extLst>
          </a:blip>
          <a:srcRect/>
          <a:stretch>
            <a:fillRect/>
          </a:stretch>
        </p:blipFill>
        <p:spPr bwMode="auto">
          <a:xfrm>
            <a:off x="4491413" y="1868740"/>
            <a:ext cx="1164286" cy="216000"/>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4" descr="https://www.financialforce.com/wp-content/uploads/2017/06/FF-logo-2016-large.jpg"/>
          <p:cNvPicPr>
            <a:picLocks noChangeAspect="1" noChangeArrowheads="1"/>
          </p:cNvPicPr>
          <p:nvPr/>
        </p:nvPicPr>
        <p:blipFill>
          <a:blip r:embed="rId4" cstate="print">
            <a:extLst>
              <a:ext uri="{BEBA8EAE-BF5A-486C-A8C5-ECC9F3942E4B}">
                <a14:imgProps xmlns:a14="http://schemas.microsoft.com/office/drawing/2010/main">
                  <a14:imgLayer r:embed="rId5">
                    <a14:imgEffect>
                      <a14:backgroundRemoval t="2258" b="100000" l="0" r="98301">
                        <a14:foregroundMark x1="23324" y1="39084" x2="23324" y2="39084"/>
                        <a14:foregroundMark x1="28503" y1="52321" x2="28503" y2="52321"/>
                        <a14:foregroundMark x1="32321" y1="47930" x2="32321" y2="47930"/>
                        <a14:foregroundMark x1="45682" y1="44981" x2="45682" y2="44981"/>
                        <a14:foregroundMark x1="53317" y1="47930" x2="53317" y2="47930"/>
                        <a14:foregroundMark x1="58508" y1="49373" x2="58508" y2="49373"/>
                        <a14:foregroundMark x1="63140" y1="42033" x2="63140" y2="42033"/>
                        <a14:foregroundMark x1="68319" y1="43538" x2="68319" y2="43538"/>
                        <a14:foregroundMark x1="71322" y1="46424" x2="71322" y2="46424"/>
                        <a14:foregroundMark x1="78142" y1="49373" x2="78142" y2="49373"/>
                        <a14:foregroundMark x1="84951" y1="50878" x2="84951" y2="50878"/>
                        <a14:foregroundMark x1="95042" y1="44981" x2="95042" y2="44981"/>
                        <a14:foregroundMark x1="27956" y1="30301" x2="27956" y2="30301"/>
                        <a14:foregroundMark x1="58508" y1="31744" x2="58508" y2="31744"/>
                        <a14:foregroundMark x1="42412" y1="49373" x2="42412" y2="49373"/>
                        <a14:foregroundMark x1="88769" y1="47930" x2="88769" y2="47930"/>
                        <a14:foregroundMark x1="98312" y1="53827" x2="98312" y2="53827"/>
                        <a14:foregroundMark x1="1781" y1="27353" x2="1781" y2="27353"/>
                        <a14:foregroundMark x1="8869" y1="2321" x2="8869" y2="2321"/>
                        <a14:foregroundMark x1="48685" y1="44981" x2="48685" y2="44981"/>
                        <a14:foregroundMark x1="68587" y1="30301" x2="68587" y2="30301"/>
                        <a14:foregroundMark x1="72137" y1="31744" x2="72137" y2="31744"/>
                        <a14:foregroundMark x1="71590" y1="36136" x2="71590" y2="36136"/>
                        <a14:foregroundMark x1="35324" y1="49373" x2="35324" y2="49373"/>
                        <a14:foregroundMark x1="81134" y1="50878" x2="81134" y2="50878"/>
                        <a14:backgroundMark x1="1234" y1="12610" x2="1234" y2="12610"/>
                        <a14:backgroundMark x1="6960" y1="22898" x2="6960" y2="22898"/>
                        <a14:backgroundMark x1="10230" y1="15558" x2="10230" y2="15558"/>
                        <a14:backgroundMark x1="826" y1="85006" x2="826" y2="85006"/>
                      </a14:backgroundRemoval>
                    </a14:imgEffect>
                  </a14:imgLayer>
                </a14:imgProps>
              </a:ext>
              <a:ext uri="{28A0092B-C50C-407E-A947-70E740481C1C}">
                <a14:useLocalDpi xmlns:a14="http://schemas.microsoft.com/office/drawing/2010/main" val="0"/>
              </a:ext>
            </a:extLst>
          </a:blip>
          <a:srcRect/>
          <a:stretch>
            <a:fillRect/>
          </a:stretch>
        </p:blipFill>
        <p:spPr bwMode="auto">
          <a:xfrm>
            <a:off x="8771380" y="1850631"/>
            <a:ext cx="1164286" cy="216000"/>
          </a:xfrm>
          <a:prstGeom prst="rect">
            <a:avLst/>
          </a:prstGeom>
          <a:noFill/>
          <a:extLst>
            <a:ext uri="{909E8E84-426E-40DD-AFC4-6F175D3DCCD1}">
              <a14:hiddenFill xmlns:a14="http://schemas.microsoft.com/office/drawing/2010/main">
                <a:solidFill>
                  <a:srgbClr val="FFFFFF"/>
                </a:solidFill>
              </a14:hiddenFill>
            </a:ext>
          </a:extLst>
        </p:spPr>
      </p:pic>
      <p:grpSp>
        <p:nvGrpSpPr>
          <p:cNvPr id="6" name="Group 5"/>
          <p:cNvGrpSpPr/>
          <p:nvPr/>
        </p:nvGrpSpPr>
        <p:grpSpPr>
          <a:xfrm>
            <a:off x="3614689" y="2344308"/>
            <a:ext cx="253596" cy="3473025"/>
            <a:chOff x="2090689" y="2344307"/>
            <a:chExt cx="253596" cy="3473025"/>
          </a:xfrm>
        </p:grpSpPr>
        <p:sp>
          <p:nvSpPr>
            <p:cNvPr id="23" name="Rectangle 22"/>
            <p:cNvSpPr/>
            <p:nvPr/>
          </p:nvSpPr>
          <p:spPr>
            <a:xfrm>
              <a:off x="2090689" y="2344307"/>
              <a:ext cx="253596" cy="246221"/>
            </a:xfrm>
            <a:prstGeom prst="rect">
              <a:avLst/>
            </a:prstGeom>
          </p:spPr>
          <p:txBody>
            <a:bodyPr wrap="none">
              <a:spAutoFit/>
            </a:bodyPr>
            <a:lstStyle/>
            <a:p>
              <a:pPr algn="ctr">
                <a:defRPr/>
              </a:pPr>
              <a:r>
                <a:rPr lang="en-AU" sz="1000" b="1" dirty="0">
                  <a:solidFill>
                    <a:schemeClr val="accent2"/>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28" name="Rectangle 27"/>
            <p:cNvSpPr/>
            <p:nvPr/>
          </p:nvSpPr>
          <p:spPr>
            <a:xfrm>
              <a:off x="2090689" y="2805279"/>
              <a:ext cx="253596" cy="246221"/>
            </a:xfrm>
            <a:prstGeom prst="rect">
              <a:avLst/>
            </a:prstGeom>
          </p:spPr>
          <p:txBody>
            <a:bodyPr wrap="none">
              <a:spAutoFit/>
            </a:bodyPr>
            <a:lstStyle/>
            <a:p>
              <a:pPr algn="ctr">
                <a:defRPr/>
              </a:pPr>
              <a:r>
                <a:rPr lang="en-AU" sz="1000" b="1" dirty="0">
                  <a:solidFill>
                    <a:schemeClr val="accent2"/>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33" name="Rectangle 32"/>
            <p:cNvSpPr/>
            <p:nvPr/>
          </p:nvSpPr>
          <p:spPr>
            <a:xfrm>
              <a:off x="2090689" y="3266251"/>
              <a:ext cx="253596" cy="246221"/>
            </a:xfrm>
            <a:prstGeom prst="rect">
              <a:avLst/>
            </a:prstGeom>
          </p:spPr>
          <p:txBody>
            <a:bodyPr wrap="none">
              <a:spAutoFit/>
            </a:bodyPr>
            <a:lstStyle/>
            <a:p>
              <a:pPr algn="ctr">
                <a:defRPr/>
              </a:pPr>
              <a:r>
                <a:rPr lang="en-AU" sz="1000" b="1" dirty="0">
                  <a:solidFill>
                    <a:schemeClr val="accent2"/>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34" name="Rectangle 33"/>
            <p:cNvSpPr/>
            <p:nvPr/>
          </p:nvSpPr>
          <p:spPr>
            <a:xfrm>
              <a:off x="2090689" y="3727223"/>
              <a:ext cx="253596" cy="246221"/>
            </a:xfrm>
            <a:prstGeom prst="rect">
              <a:avLst/>
            </a:prstGeom>
          </p:spPr>
          <p:txBody>
            <a:bodyPr wrap="none">
              <a:spAutoFit/>
            </a:bodyPr>
            <a:lstStyle/>
            <a:p>
              <a:pPr algn="ctr">
                <a:defRPr/>
              </a:pPr>
              <a:r>
                <a:rPr lang="en-AU" sz="1000" b="1" dirty="0">
                  <a:solidFill>
                    <a:schemeClr val="accent2"/>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35" name="Rectangle 34"/>
            <p:cNvSpPr/>
            <p:nvPr/>
          </p:nvSpPr>
          <p:spPr>
            <a:xfrm>
              <a:off x="2090689" y="4188195"/>
              <a:ext cx="253596" cy="246221"/>
            </a:xfrm>
            <a:prstGeom prst="rect">
              <a:avLst/>
            </a:prstGeom>
          </p:spPr>
          <p:txBody>
            <a:bodyPr wrap="none">
              <a:spAutoFit/>
            </a:bodyPr>
            <a:lstStyle/>
            <a:p>
              <a:pPr algn="ctr">
                <a:defRPr/>
              </a:pPr>
              <a:r>
                <a:rPr lang="en-AU" sz="1000" b="1" dirty="0">
                  <a:solidFill>
                    <a:schemeClr val="accent2"/>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36" name="Rectangle 35"/>
            <p:cNvSpPr/>
            <p:nvPr/>
          </p:nvSpPr>
          <p:spPr>
            <a:xfrm>
              <a:off x="2090689" y="4649167"/>
              <a:ext cx="253596" cy="246221"/>
            </a:xfrm>
            <a:prstGeom prst="rect">
              <a:avLst/>
            </a:prstGeom>
          </p:spPr>
          <p:txBody>
            <a:bodyPr wrap="none">
              <a:spAutoFit/>
            </a:bodyPr>
            <a:lstStyle/>
            <a:p>
              <a:pPr algn="ctr">
                <a:defRPr/>
              </a:pPr>
              <a:r>
                <a:rPr lang="en-AU" sz="1000" b="1" dirty="0">
                  <a:solidFill>
                    <a:schemeClr val="accent2"/>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37" name="Rectangle 36"/>
            <p:cNvSpPr/>
            <p:nvPr/>
          </p:nvSpPr>
          <p:spPr>
            <a:xfrm>
              <a:off x="2090689" y="5110139"/>
              <a:ext cx="253596" cy="246221"/>
            </a:xfrm>
            <a:prstGeom prst="rect">
              <a:avLst/>
            </a:prstGeom>
          </p:spPr>
          <p:txBody>
            <a:bodyPr wrap="none">
              <a:spAutoFit/>
            </a:bodyPr>
            <a:lstStyle/>
            <a:p>
              <a:pPr algn="ctr">
                <a:defRPr/>
              </a:pPr>
              <a:r>
                <a:rPr lang="en-AU" sz="1000" b="1" dirty="0">
                  <a:solidFill>
                    <a:schemeClr val="accent2"/>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38" name="Rectangle 37"/>
            <p:cNvSpPr/>
            <p:nvPr/>
          </p:nvSpPr>
          <p:spPr>
            <a:xfrm>
              <a:off x="2090689" y="5571111"/>
              <a:ext cx="253596" cy="246221"/>
            </a:xfrm>
            <a:prstGeom prst="rect">
              <a:avLst/>
            </a:prstGeom>
          </p:spPr>
          <p:txBody>
            <a:bodyPr wrap="none">
              <a:spAutoFit/>
            </a:bodyPr>
            <a:lstStyle/>
            <a:p>
              <a:pPr algn="ctr">
                <a:defRPr/>
              </a:pPr>
              <a:r>
                <a:rPr lang="en-AU" sz="1000" b="1" dirty="0">
                  <a:solidFill>
                    <a:schemeClr val="accent2"/>
                  </a:solidFill>
                  <a:latin typeface="Open Sans" panose="020B0606030504020204" pitchFamily="34" charset="0"/>
                  <a:ea typeface="Open Sans" panose="020B0606030504020204" pitchFamily="34" charset="0"/>
                  <a:cs typeface="Open Sans" panose="020B0606030504020204" pitchFamily="34" charset="0"/>
                </a:rPr>
                <a:t>√</a:t>
              </a:r>
            </a:p>
          </p:txBody>
        </p:sp>
      </p:grpSp>
      <p:grpSp>
        <p:nvGrpSpPr>
          <p:cNvPr id="40" name="Group 39"/>
          <p:cNvGrpSpPr/>
          <p:nvPr/>
        </p:nvGrpSpPr>
        <p:grpSpPr>
          <a:xfrm>
            <a:off x="4851933" y="2390917"/>
            <a:ext cx="253596" cy="3473025"/>
            <a:chOff x="2090689" y="2344307"/>
            <a:chExt cx="253596" cy="3473025"/>
          </a:xfrm>
        </p:grpSpPr>
        <p:sp>
          <p:nvSpPr>
            <p:cNvPr id="41" name="Rectangle 40"/>
            <p:cNvSpPr/>
            <p:nvPr/>
          </p:nvSpPr>
          <p:spPr>
            <a:xfrm>
              <a:off x="2090689" y="2344307"/>
              <a:ext cx="253596" cy="246221"/>
            </a:xfrm>
            <a:prstGeom prst="rect">
              <a:avLst/>
            </a:prstGeom>
          </p:spPr>
          <p:txBody>
            <a:bodyPr wrap="none">
              <a:spAutoFit/>
            </a:bodyPr>
            <a:lstStyle/>
            <a:p>
              <a:pPr algn="ctr">
                <a:defRPr/>
              </a:pPr>
              <a:r>
                <a:rPr lang="en-AU" sz="1000" b="1" dirty="0">
                  <a:solidFill>
                    <a:schemeClr val="accent2"/>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42" name="Rectangle 41"/>
            <p:cNvSpPr/>
            <p:nvPr/>
          </p:nvSpPr>
          <p:spPr>
            <a:xfrm>
              <a:off x="2090689" y="2805279"/>
              <a:ext cx="253596" cy="246221"/>
            </a:xfrm>
            <a:prstGeom prst="rect">
              <a:avLst/>
            </a:prstGeom>
          </p:spPr>
          <p:txBody>
            <a:bodyPr wrap="none">
              <a:spAutoFit/>
            </a:bodyPr>
            <a:lstStyle/>
            <a:p>
              <a:pPr algn="ctr">
                <a:defRPr/>
              </a:pPr>
              <a:r>
                <a:rPr lang="en-AU" sz="1000" b="1" dirty="0">
                  <a:solidFill>
                    <a:schemeClr val="accent2"/>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43" name="Rectangle 42"/>
            <p:cNvSpPr/>
            <p:nvPr/>
          </p:nvSpPr>
          <p:spPr>
            <a:xfrm>
              <a:off x="2090689" y="3266251"/>
              <a:ext cx="253596" cy="246221"/>
            </a:xfrm>
            <a:prstGeom prst="rect">
              <a:avLst/>
            </a:prstGeom>
          </p:spPr>
          <p:txBody>
            <a:bodyPr wrap="none">
              <a:spAutoFit/>
            </a:bodyPr>
            <a:lstStyle/>
            <a:p>
              <a:pPr algn="ctr">
                <a:defRPr/>
              </a:pPr>
              <a:r>
                <a:rPr lang="en-AU" sz="1000" b="1" dirty="0">
                  <a:solidFill>
                    <a:schemeClr val="accent2"/>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44" name="Rectangle 43"/>
            <p:cNvSpPr/>
            <p:nvPr/>
          </p:nvSpPr>
          <p:spPr>
            <a:xfrm>
              <a:off x="2090689" y="3727223"/>
              <a:ext cx="253596" cy="246221"/>
            </a:xfrm>
            <a:prstGeom prst="rect">
              <a:avLst/>
            </a:prstGeom>
          </p:spPr>
          <p:txBody>
            <a:bodyPr wrap="none">
              <a:spAutoFit/>
            </a:bodyPr>
            <a:lstStyle/>
            <a:p>
              <a:pPr algn="ctr">
                <a:defRPr/>
              </a:pPr>
              <a:r>
                <a:rPr lang="en-AU" sz="1000" b="1" dirty="0">
                  <a:solidFill>
                    <a:schemeClr val="accent2"/>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45" name="Rectangle 44"/>
            <p:cNvSpPr/>
            <p:nvPr/>
          </p:nvSpPr>
          <p:spPr>
            <a:xfrm>
              <a:off x="2090689" y="4188195"/>
              <a:ext cx="253596" cy="246221"/>
            </a:xfrm>
            <a:prstGeom prst="rect">
              <a:avLst/>
            </a:prstGeom>
          </p:spPr>
          <p:txBody>
            <a:bodyPr wrap="none">
              <a:spAutoFit/>
            </a:bodyPr>
            <a:lstStyle/>
            <a:p>
              <a:pPr algn="ctr">
                <a:defRPr/>
              </a:pPr>
              <a:r>
                <a:rPr lang="en-AU" sz="1000" b="1" dirty="0">
                  <a:solidFill>
                    <a:schemeClr val="accent2"/>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46" name="Rectangle 45"/>
            <p:cNvSpPr/>
            <p:nvPr/>
          </p:nvSpPr>
          <p:spPr>
            <a:xfrm>
              <a:off x="2090689" y="4649167"/>
              <a:ext cx="253596" cy="246221"/>
            </a:xfrm>
            <a:prstGeom prst="rect">
              <a:avLst/>
            </a:prstGeom>
          </p:spPr>
          <p:txBody>
            <a:bodyPr wrap="none">
              <a:spAutoFit/>
            </a:bodyPr>
            <a:lstStyle/>
            <a:p>
              <a:pPr algn="ctr">
                <a:defRPr/>
              </a:pPr>
              <a:r>
                <a:rPr lang="en-AU" sz="1000" b="1" dirty="0">
                  <a:solidFill>
                    <a:schemeClr val="accent2"/>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47" name="Rectangle 46"/>
            <p:cNvSpPr/>
            <p:nvPr/>
          </p:nvSpPr>
          <p:spPr>
            <a:xfrm>
              <a:off x="2090689" y="5110139"/>
              <a:ext cx="253596" cy="246221"/>
            </a:xfrm>
            <a:prstGeom prst="rect">
              <a:avLst/>
            </a:prstGeom>
          </p:spPr>
          <p:txBody>
            <a:bodyPr wrap="none">
              <a:spAutoFit/>
            </a:bodyPr>
            <a:lstStyle/>
            <a:p>
              <a:pPr algn="ctr">
                <a:defRPr/>
              </a:pPr>
              <a:r>
                <a:rPr lang="en-AU" sz="1000" b="1" dirty="0">
                  <a:solidFill>
                    <a:schemeClr val="accent2"/>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48" name="Rectangle 47"/>
            <p:cNvSpPr/>
            <p:nvPr/>
          </p:nvSpPr>
          <p:spPr>
            <a:xfrm>
              <a:off x="2090689" y="5571111"/>
              <a:ext cx="253596" cy="246221"/>
            </a:xfrm>
            <a:prstGeom prst="rect">
              <a:avLst/>
            </a:prstGeom>
          </p:spPr>
          <p:txBody>
            <a:bodyPr wrap="none">
              <a:spAutoFit/>
            </a:bodyPr>
            <a:lstStyle/>
            <a:p>
              <a:pPr algn="ctr">
                <a:defRPr/>
              </a:pPr>
              <a:r>
                <a:rPr lang="en-AU" sz="1000" b="1" dirty="0">
                  <a:solidFill>
                    <a:schemeClr val="accent2"/>
                  </a:solidFill>
                  <a:latin typeface="Open Sans" panose="020B0606030504020204" pitchFamily="34" charset="0"/>
                  <a:ea typeface="Open Sans" panose="020B0606030504020204" pitchFamily="34" charset="0"/>
                  <a:cs typeface="Open Sans" panose="020B0606030504020204" pitchFamily="34" charset="0"/>
                </a:rPr>
                <a:t>√</a:t>
              </a:r>
            </a:p>
          </p:txBody>
        </p:sp>
      </p:grpSp>
      <p:grpSp>
        <p:nvGrpSpPr>
          <p:cNvPr id="7" name="Group 6"/>
          <p:cNvGrpSpPr/>
          <p:nvPr/>
        </p:nvGrpSpPr>
        <p:grpSpPr>
          <a:xfrm>
            <a:off x="7826176" y="2514026"/>
            <a:ext cx="270399" cy="3415216"/>
            <a:chOff x="6302175" y="2514026"/>
            <a:chExt cx="270399" cy="3415216"/>
          </a:xfrm>
        </p:grpSpPr>
        <p:sp>
          <p:nvSpPr>
            <p:cNvPr id="50" name="Rectangle 49"/>
            <p:cNvSpPr/>
            <p:nvPr/>
          </p:nvSpPr>
          <p:spPr>
            <a:xfrm>
              <a:off x="6302175" y="2514026"/>
              <a:ext cx="253596" cy="246221"/>
            </a:xfrm>
            <a:prstGeom prst="rect">
              <a:avLst/>
            </a:prstGeom>
          </p:spPr>
          <p:txBody>
            <a:bodyPr wrap="none">
              <a:spAutoFit/>
            </a:bodyPr>
            <a:lstStyle/>
            <a:p>
              <a:pPr algn="ctr">
                <a:defRPr/>
              </a:pPr>
              <a:r>
                <a:rPr lang="en-AU" sz="1000" b="1" dirty="0">
                  <a:solidFill>
                    <a:schemeClr val="accent2"/>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51" name="Rectangle 50"/>
            <p:cNvSpPr/>
            <p:nvPr/>
          </p:nvSpPr>
          <p:spPr>
            <a:xfrm>
              <a:off x="6302175" y="3088716"/>
              <a:ext cx="253596" cy="246221"/>
            </a:xfrm>
            <a:prstGeom prst="rect">
              <a:avLst/>
            </a:prstGeom>
          </p:spPr>
          <p:txBody>
            <a:bodyPr wrap="none">
              <a:spAutoFit/>
            </a:bodyPr>
            <a:lstStyle/>
            <a:p>
              <a:pPr algn="ctr">
                <a:defRPr/>
              </a:pPr>
              <a:r>
                <a:rPr lang="en-AU" sz="1000" b="1" dirty="0">
                  <a:solidFill>
                    <a:schemeClr val="accent2"/>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53" name="Rectangle 52"/>
            <p:cNvSpPr/>
            <p:nvPr/>
          </p:nvSpPr>
          <p:spPr>
            <a:xfrm>
              <a:off x="6302175" y="3650721"/>
              <a:ext cx="253596" cy="246221"/>
            </a:xfrm>
            <a:prstGeom prst="rect">
              <a:avLst/>
            </a:prstGeom>
          </p:spPr>
          <p:txBody>
            <a:bodyPr wrap="none">
              <a:spAutoFit/>
            </a:bodyPr>
            <a:lstStyle/>
            <a:p>
              <a:pPr algn="ctr">
                <a:defRPr/>
              </a:pPr>
              <a:r>
                <a:rPr lang="en-AU" sz="1000" b="1" dirty="0">
                  <a:solidFill>
                    <a:schemeClr val="accent2"/>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54" name="Rectangle 53"/>
            <p:cNvSpPr/>
            <p:nvPr/>
          </p:nvSpPr>
          <p:spPr>
            <a:xfrm>
              <a:off x="6318978" y="4278950"/>
              <a:ext cx="253596" cy="246221"/>
            </a:xfrm>
            <a:prstGeom prst="rect">
              <a:avLst/>
            </a:prstGeom>
          </p:spPr>
          <p:txBody>
            <a:bodyPr wrap="none">
              <a:spAutoFit/>
            </a:bodyPr>
            <a:lstStyle/>
            <a:p>
              <a:pPr algn="ctr">
                <a:defRPr/>
              </a:pPr>
              <a:r>
                <a:rPr lang="en-AU" sz="1000" b="1" dirty="0">
                  <a:solidFill>
                    <a:schemeClr val="accent2"/>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56" name="Rectangle 55"/>
            <p:cNvSpPr/>
            <p:nvPr/>
          </p:nvSpPr>
          <p:spPr>
            <a:xfrm>
              <a:off x="6318978" y="5225234"/>
              <a:ext cx="253596" cy="246221"/>
            </a:xfrm>
            <a:prstGeom prst="rect">
              <a:avLst/>
            </a:prstGeom>
          </p:spPr>
          <p:txBody>
            <a:bodyPr wrap="none">
              <a:spAutoFit/>
            </a:bodyPr>
            <a:lstStyle/>
            <a:p>
              <a:pPr algn="ctr">
                <a:defRPr/>
              </a:pPr>
              <a:r>
                <a:rPr lang="en-AU" sz="1000" b="1" dirty="0">
                  <a:solidFill>
                    <a:schemeClr val="accent2"/>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57" name="Rectangle 56"/>
            <p:cNvSpPr/>
            <p:nvPr/>
          </p:nvSpPr>
          <p:spPr>
            <a:xfrm>
              <a:off x="6302175" y="5683021"/>
              <a:ext cx="253596" cy="246221"/>
            </a:xfrm>
            <a:prstGeom prst="rect">
              <a:avLst/>
            </a:prstGeom>
          </p:spPr>
          <p:txBody>
            <a:bodyPr wrap="none">
              <a:spAutoFit/>
            </a:bodyPr>
            <a:lstStyle/>
            <a:p>
              <a:pPr algn="ctr">
                <a:defRPr/>
              </a:pPr>
              <a:r>
                <a:rPr lang="en-AU" sz="1000" b="1" dirty="0">
                  <a:solidFill>
                    <a:schemeClr val="accent2"/>
                  </a:solidFill>
                  <a:latin typeface="Open Sans" panose="020B0606030504020204" pitchFamily="34" charset="0"/>
                  <a:ea typeface="Open Sans" panose="020B0606030504020204" pitchFamily="34" charset="0"/>
                  <a:cs typeface="Open Sans" panose="020B0606030504020204" pitchFamily="34" charset="0"/>
                </a:rPr>
                <a:t>√</a:t>
              </a:r>
            </a:p>
          </p:txBody>
        </p:sp>
      </p:grpSp>
      <p:grpSp>
        <p:nvGrpSpPr>
          <p:cNvPr id="67" name="Group 66"/>
          <p:cNvGrpSpPr/>
          <p:nvPr/>
        </p:nvGrpSpPr>
        <p:grpSpPr>
          <a:xfrm>
            <a:off x="9218324" y="2527196"/>
            <a:ext cx="270399" cy="3415216"/>
            <a:chOff x="6302175" y="2514026"/>
            <a:chExt cx="270399" cy="3415216"/>
          </a:xfrm>
        </p:grpSpPr>
        <p:sp>
          <p:nvSpPr>
            <p:cNvPr id="68" name="Rectangle 67"/>
            <p:cNvSpPr/>
            <p:nvPr/>
          </p:nvSpPr>
          <p:spPr>
            <a:xfrm>
              <a:off x="6302175" y="2514026"/>
              <a:ext cx="253596" cy="246221"/>
            </a:xfrm>
            <a:prstGeom prst="rect">
              <a:avLst/>
            </a:prstGeom>
          </p:spPr>
          <p:txBody>
            <a:bodyPr wrap="none">
              <a:spAutoFit/>
            </a:bodyPr>
            <a:lstStyle/>
            <a:p>
              <a:pPr algn="ctr">
                <a:defRPr/>
              </a:pPr>
              <a:r>
                <a:rPr lang="en-AU" sz="1000" b="1" dirty="0">
                  <a:solidFill>
                    <a:schemeClr val="accent2"/>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69" name="Rectangle 68"/>
            <p:cNvSpPr/>
            <p:nvPr/>
          </p:nvSpPr>
          <p:spPr>
            <a:xfrm>
              <a:off x="6302175" y="3088716"/>
              <a:ext cx="253596" cy="246221"/>
            </a:xfrm>
            <a:prstGeom prst="rect">
              <a:avLst/>
            </a:prstGeom>
          </p:spPr>
          <p:txBody>
            <a:bodyPr wrap="none">
              <a:spAutoFit/>
            </a:bodyPr>
            <a:lstStyle/>
            <a:p>
              <a:pPr algn="ctr">
                <a:defRPr/>
              </a:pPr>
              <a:r>
                <a:rPr lang="en-AU" sz="1000" b="1" dirty="0">
                  <a:solidFill>
                    <a:schemeClr val="accent2"/>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70" name="Rectangle 69"/>
            <p:cNvSpPr/>
            <p:nvPr/>
          </p:nvSpPr>
          <p:spPr>
            <a:xfrm>
              <a:off x="6302175" y="3650721"/>
              <a:ext cx="253596" cy="246221"/>
            </a:xfrm>
            <a:prstGeom prst="rect">
              <a:avLst/>
            </a:prstGeom>
          </p:spPr>
          <p:txBody>
            <a:bodyPr wrap="none">
              <a:spAutoFit/>
            </a:bodyPr>
            <a:lstStyle/>
            <a:p>
              <a:pPr algn="ctr">
                <a:defRPr/>
              </a:pPr>
              <a:r>
                <a:rPr lang="en-AU" sz="1000" b="1" dirty="0">
                  <a:solidFill>
                    <a:schemeClr val="accent2"/>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71" name="Rectangle 70"/>
            <p:cNvSpPr/>
            <p:nvPr/>
          </p:nvSpPr>
          <p:spPr>
            <a:xfrm>
              <a:off x="6318978" y="4278950"/>
              <a:ext cx="253596" cy="246221"/>
            </a:xfrm>
            <a:prstGeom prst="rect">
              <a:avLst/>
            </a:prstGeom>
          </p:spPr>
          <p:txBody>
            <a:bodyPr wrap="none">
              <a:spAutoFit/>
            </a:bodyPr>
            <a:lstStyle/>
            <a:p>
              <a:pPr algn="ctr">
                <a:defRPr/>
              </a:pPr>
              <a:r>
                <a:rPr lang="en-AU" sz="1000" b="1" dirty="0">
                  <a:solidFill>
                    <a:schemeClr val="accent2"/>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72" name="Rectangle 71"/>
            <p:cNvSpPr/>
            <p:nvPr/>
          </p:nvSpPr>
          <p:spPr>
            <a:xfrm>
              <a:off x="6302175" y="4767925"/>
              <a:ext cx="253596" cy="246221"/>
            </a:xfrm>
            <a:prstGeom prst="rect">
              <a:avLst/>
            </a:prstGeom>
          </p:spPr>
          <p:txBody>
            <a:bodyPr wrap="none">
              <a:spAutoFit/>
            </a:bodyPr>
            <a:lstStyle/>
            <a:p>
              <a:pPr algn="ctr">
                <a:defRPr/>
              </a:pPr>
              <a:r>
                <a:rPr lang="en-AU" sz="1000" b="1" dirty="0">
                  <a:solidFill>
                    <a:schemeClr val="accent2"/>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73" name="Rectangle 72"/>
            <p:cNvSpPr/>
            <p:nvPr/>
          </p:nvSpPr>
          <p:spPr>
            <a:xfrm>
              <a:off x="6318978" y="5225234"/>
              <a:ext cx="253596" cy="246221"/>
            </a:xfrm>
            <a:prstGeom prst="rect">
              <a:avLst/>
            </a:prstGeom>
          </p:spPr>
          <p:txBody>
            <a:bodyPr wrap="none">
              <a:spAutoFit/>
            </a:bodyPr>
            <a:lstStyle/>
            <a:p>
              <a:pPr algn="ctr">
                <a:defRPr/>
              </a:pPr>
              <a:r>
                <a:rPr lang="en-AU" sz="1000" b="1" dirty="0">
                  <a:solidFill>
                    <a:schemeClr val="accent2"/>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74" name="Rectangle 73"/>
            <p:cNvSpPr/>
            <p:nvPr/>
          </p:nvSpPr>
          <p:spPr>
            <a:xfrm>
              <a:off x="6302175" y="5683021"/>
              <a:ext cx="253596" cy="246221"/>
            </a:xfrm>
            <a:prstGeom prst="rect">
              <a:avLst/>
            </a:prstGeom>
          </p:spPr>
          <p:txBody>
            <a:bodyPr wrap="none">
              <a:spAutoFit/>
            </a:bodyPr>
            <a:lstStyle/>
            <a:p>
              <a:pPr algn="ctr">
                <a:defRPr/>
              </a:pPr>
              <a:r>
                <a:rPr lang="en-AU" sz="1000" b="1" dirty="0">
                  <a:solidFill>
                    <a:schemeClr val="accent2"/>
                  </a:solidFill>
                  <a:latin typeface="Open Sans" panose="020B0606030504020204" pitchFamily="34" charset="0"/>
                  <a:ea typeface="Open Sans" panose="020B0606030504020204" pitchFamily="34" charset="0"/>
                  <a:cs typeface="Open Sans" panose="020B0606030504020204" pitchFamily="34" charset="0"/>
                </a:rPr>
                <a:t>√</a:t>
              </a:r>
            </a:p>
          </p:txBody>
        </p:sp>
      </p:grpSp>
      <p:sp>
        <p:nvSpPr>
          <p:cNvPr id="75" name="Rectangle 74"/>
          <p:cNvSpPr/>
          <p:nvPr/>
        </p:nvSpPr>
        <p:spPr>
          <a:xfrm>
            <a:off x="7645388" y="4695277"/>
            <a:ext cx="739862" cy="261610"/>
          </a:xfrm>
          <a:prstGeom prst="rect">
            <a:avLst/>
          </a:prstGeom>
        </p:spPr>
        <p:txBody>
          <a:bodyPr wrap="square">
            <a:spAutoFit/>
          </a:bodyPr>
          <a:lstStyle/>
          <a:p>
            <a:pPr lvl="0" algn="ctr">
              <a:defRPr/>
            </a:pPr>
            <a:r>
              <a:rPr lang="en-AU" sz="1100" b="1" dirty="0">
                <a:solidFill>
                  <a:srgbClr val="DA291C"/>
                </a:solidFill>
                <a:latin typeface="Open Sans" panose="020B0606030504020204" pitchFamily="34" charset="0"/>
                <a:ea typeface="Open Sans" panose="020B0606030504020204" pitchFamily="34" charset="0"/>
                <a:cs typeface="Open Sans" panose="020B0606030504020204" pitchFamily="34" charset="0"/>
              </a:rPr>
              <a:t>Phase 2</a:t>
            </a:r>
            <a:endParaRPr lang="en-AU" sz="1200" b="1" dirty="0">
              <a:solidFill>
                <a:srgbClr val="DA291C"/>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6803536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6"/>
          <p:cNvSpPr>
            <a:spLocks noGrp="1"/>
          </p:cNvSpPr>
          <p:nvPr>
            <p:ph type="body" sz="quarter" idx="4294967295"/>
          </p:nvPr>
        </p:nvSpPr>
        <p:spPr>
          <a:xfrm>
            <a:off x="1900238" y="2815987"/>
            <a:ext cx="5532949" cy="534050"/>
          </a:xfrm>
          <a:prstGeom prst="rect">
            <a:avLst/>
          </a:prstGeom>
        </p:spPr>
        <p:txBody>
          <a:bodyPr vert="horz" lIns="0" tIns="0" rIns="0" bIns="0" rtlCol="0">
            <a:noAutofit/>
          </a:bodyPr>
          <a:lstStyle/>
          <a:p>
            <a:pPr algn="l"/>
            <a:r>
              <a:rPr lang="en-AU" sz="2800" dirty="0">
                <a:solidFill>
                  <a:schemeClr val="accent1"/>
                </a:solidFill>
              </a:rPr>
              <a:t>High Level Assessment</a:t>
            </a:r>
          </a:p>
        </p:txBody>
      </p:sp>
      <p:sp>
        <p:nvSpPr>
          <p:cNvPr id="5" name="Text Placeholder 6"/>
          <p:cNvSpPr>
            <a:spLocks noGrp="1"/>
          </p:cNvSpPr>
          <p:nvPr>
            <p:ph type="body" sz="quarter" idx="4294967295"/>
          </p:nvPr>
        </p:nvSpPr>
        <p:spPr>
          <a:xfrm>
            <a:off x="1900238" y="2266234"/>
            <a:ext cx="3888000" cy="534050"/>
          </a:xfrm>
          <a:prstGeom prst="rect">
            <a:avLst/>
          </a:prstGeom>
        </p:spPr>
        <p:txBody>
          <a:bodyPr vert="horz" lIns="0" tIns="0" rIns="0" bIns="0" rtlCol="0" anchor="b">
            <a:noAutofit/>
          </a:bodyPr>
          <a:lstStyle/>
          <a:p>
            <a:pPr algn="l"/>
            <a:r>
              <a:rPr lang="en-AU" sz="1600" dirty="0">
                <a:solidFill>
                  <a:schemeClr val="bg1"/>
                </a:solidFill>
              </a:rPr>
              <a:t>Appendix B</a:t>
            </a:r>
          </a:p>
        </p:txBody>
      </p:sp>
    </p:spTree>
    <p:extLst>
      <p:ext uri="{BB962C8B-B14F-4D97-AF65-F5344CB8AC3E}">
        <p14:creationId xmlns:p14="http://schemas.microsoft.com/office/powerpoint/2010/main" val="2631289652"/>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EQ12kDLQyk6.uqCuZnf8Iw"/>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ZmMGRfm4rEuqYCQasiUWjg"/>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Smm7uRiUtU.JmH98qLiGsA"/>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9rkHjFU.jU2k2OzQ8PDQFA"/>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snQemyh5tkKEejMZezUyNA"/>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vD95b_2NFE2syNZCyTEeBQ"/>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OubzxuPKG02WHX_7p63NhQ"/>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OubzxuPKG02WHX_7p63NhQ"/>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vD95b_2NFE2syNZCyTEeBQ"/>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OubzxuPKG02WHX_7p63Nh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OubzxuPKG02WHX_7p63NhQ"/>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vD95b_2NFE2syNZCyTEeB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vD95b_2NFE2syNZCyTEeB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vD95b_2NFE2syNZCyTEeBQ"/>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vD95b_2NFE2syNZCyTEeB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vD95b_2NFE2syNZCyTEeBQ"/>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UMSnXMcyWU6PLMGUzHtFbA"/>
</p:tagLst>
</file>

<file path=ppt/tags/tag27.xml><?xml version="1.0" encoding="utf-8"?>
<p:tagLst xmlns:a="http://schemas.openxmlformats.org/drawingml/2006/main" xmlns:r="http://schemas.openxmlformats.org/officeDocument/2006/relationships" xmlns:p="http://schemas.openxmlformats.org/presentationml/2006/main">
  <p:tag name="TEMPLAFYSLIDEID" val="636286312872347766"/>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CheeVWQrS6K2Fdi6IESCtA"/>
</p:tagLst>
</file>

<file path=ppt/tags/tag4.xml><?xml version="1.0" encoding="utf-8"?>
<p:tagLst xmlns:a="http://schemas.openxmlformats.org/drawingml/2006/main" xmlns:r="http://schemas.openxmlformats.org/officeDocument/2006/relationships" xmlns:p="http://schemas.openxmlformats.org/presentationml/2006/main">
  <p:tag name="TEMPLAFYSLIDEID" val="636286312820941863"/>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PPkFOdfQQmeT.hW6yJTT0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ZK4cFUID00q1F56rNrMIvw"/>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ds9tbQbCFEOip0LQzD18nA"/>
</p:tagLst>
</file>

<file path=ppt/theme/theme1.xml><?xml version="1.0" encoding="utf-8"?>
<a:theme xmlns:a="http://schemas.openxmlformats.org/drawingml/2006/main" name="Deloitte_US_Onscreen">
  <a:themeElements>
    <a:clrScheme name="Deloitte colors">
      <a:dk1>
        <a:sysClr val="windowText" lastClr="000000"/>
      </a:dk1>
      <a:lt1>
        <a:sysClr val="window" lastClr="FFFFFF"/>
      </a:lt1>
      <a:dk2>
        <a:srgbClr val="53565A"/>
      </a:dk2>
      <a:lt2>
        <a:srgbClr val="D0D0CE"/>
      </a:lt2>
      <a:accent1>
        <a:srgbClr val="86BC25"/>
      </a:accent1>
      <a:accent2>
        <a:srgbClr val="046A38"/>
      </a:accent2>
      <a:accent3>
        <a:srgbClr val="62B5E5"/>
      </a:accent3>
      <a:accent4>
        <a:srgbClr val="012169"/>
      </a:accent4>
      <a:accent5>
        <a:srgbClr val="0097A9"/>
      </a:accent5>
      <a:accent6>
        <a:srgbClr val="75787B"/>
      </a:accent6>
      <a:hlink>
        <a:srgbClr val="00A3E0"/>
      </a:hlink>
      <a:folHlink>
        <a:srgbClr val="53565A"/>
      </a:folHlink>
    </a:clrScheme>
    <a:fontScheme name="Deloitte Powerpoint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3"/>
        </a:solidFill>
        <a:ln w="19050" algn="ctr">
          <a:noFill/>
          <a:miter lim="800000"/>
          <a:headEnd/>
          <a:tailEnd/>
        </a:ln>
      </a:spPr>
      <a:bodyPr wrap="square" lIns="88900" tIns="88900" rIns="88900" bIns="88900" rtlCol="0" anchor="ctr"/>
      <a:lstStyle>
        <a:defPPr>
          <a:lnSpc>
            <a:spcPct val="106000"/>
          </a:lnSpc>
          <a:buFont typeface="Wingdings 2" pitchFamily="18" charset="2"/>
          <a:buNone/>
          <a:defRPr sz="1600" b="1" dirty="0" smtClean="0">
            <a:solidFill>
              <a:schemeClr val="bg1"/>
            </a:solidFill>
          </a:defRPr>
        </a:defPPr>
      </a:lst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marL="203200" indent="-203200">
          <a:spcBef>
            <a:spcPts val="600"/>
          </a:spcBef>
          <a:buSzPct val="100000"/>
          <a:buFont typeface="Arial"/>
          <a:buChar char="•"/>
          <a:defRPr dirty="0" smtClean="0">
            <a:solidFill>
              <a:srgbClr val="313131"/>
            </a:solidFill>
          </a:defRPr>
        </a:defPPr>
      </a:lstStyle>
    </a:txDef>
  </a:objectDefaults>
  <a:extraClrSchemeLst/>
  <a:custClrLst>
    <a:custClr name="Green 7">
      <a:srgbClr val="2C5234"/>
    </a:custClr>
    <a:custClr name="Green 6">
      <a:srgbClr val="046A38"/>
    </a:custClr>
    <a:custClr name="Green 5">
      <a:srgbClr val="009A44"/>
    </a:custClr>
    <a:custClr name="Green 4">
      <a:srgbClr val="43B02A"/>
    </a:custClr>
    <a:custClr name="Deloitte Green">
      <a:srgbClr val="86BC25"/>
    </a:custClr>
    <a:custClr name="Green 2">
      <a:srgbClr val="C4D600"/>
    </a:custClr>
    <a:custClr name="Green 1">
      <a:srgbClr val="E3E48D"/>
    </a:custClr>
    <a:custClr name="Teal 7">
      <a:srgbClr val="004F59"/>
    </a:custClr>
    <a:custClr name="Teal 6">
      <a:srgbClr val="007680"/>
    </a:custClr>
    <a:custClr name="Teal 5">
      <a:srgbClr val="0097A9"/>
    </a:custClr>
    <a:custClr name="Teal 4">
      <a:srgbClr val="00ABAB"/>
    </a:custClr>
    <a:custClr name="Teal 3">
      <a:srgbClr val="6FC2B4"/>
    </a:custClr>
    <a:custClr name="Teal 2">
      <a:srgbClr val="9DD4CF"/>
    </a:custClr>
    <a:custClr name="Teal 1">
      <a:srgbClr val="DDEFE8"/>
    </a:custClr>
    <a:custClr name="Blue 7">
      <a:srgbClr val="041E42"/>
    </a:custClr>
    <a:custClr name="Blue 6">
      <a:srgbClr val="012169"/>
    </a:custClr>
    <a:custClr name="Blue 5">
      <a:srgbClr val="005587"/>
    </a:custClr>
    <a:custClr name="Blue 4">
      <a:srgbClr val="0076A8"/>
    </a:custClr>
    <a:custClr name="Blue 3">
      <a:srgbClr val="00A3E0"/>
    </a:custClr>
    <a:custClr name="Blue 2">
      <a:srgbClr val="62B5E5"/>
    </a:custClr>
    <a:custClr name="Blue 1">
      <a:srgbClr val="A0DCFF"/>
    </a:custClr>
    <a:custClr name="Cool Gray 11">
      <a:srgbClr val="53565A"/>
    </a:custClr>
    <a:custClr name="Cool Gray 10">
      <a:srgbClr val="63666A"/>
    </a:custClr>
    <a:custClr name="Cool Gray 9">
      <a:srgbClr val="75787B"/>
    </a:custClr>
    <a:custClr name="Cool Gray 7">
      <a:srgbClr val="97999B"/>
    </a:custClr>
    <a:custClr name="Cool Gray 6">
      <a:srgbClr val="A7A8AA"/>
    </a:custClr>
    <a:custClr name="Cool Gray 4">
      <a:srgbClr val="BBBCBC"/>
    </a:custClr>
    <a:custClr name="Cool Gray 2">
      <a:srgbClr val="D0D0CE"/>
    </a:custClr>
    <a:custClr name="White">
      <a:srgbClr val="FFFFFF"/>
    </a:custClr>
    <a:custClr name="Black">
      <a:srgbClr val="000000"/>
    </a:custClr>
    <a:custClr name="Red">
      <a:srgbClr val="DA291C"/>
    </a:custClr>
    <a:custClr name="Orange">
      <a:srgbClr val="ED8B00"/>
    </a:custClr>
    <a:custClr name="Yellow">
      <a:srgbClr val="FFCD00"/>
    </a:custClr>
  </a:custClrLst>
  <a:extLst>
    <a:ext uri="{05A4C25C-085E-4340-85A3-A5531E510DB2}">
      <thm15:themeFamily xmlns:thm15="http://schemas.microsoft.com/office/thememl/2012/main" name="Presentation4" id="{E7EAFADB-C036-DF4B-8F97-467028C4D4E3}" vid="{2F5FA9E4-CC05-9945-978D-5EDA67A822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179</TotalTime>
  <Words>4639</Words>
  <Application>Microsoft Office PowerPoint</Application>
  <PresentationFormat>Widescreen</PresentationFormat>
  <Paragraphs>667</Paragraphs>
  <Slides>21</Slides>
  <Notes>19</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21</vt:i4>
      </vt:variant>
    </vt:vector>
  </HeadingPairs>
  <TitlesOfParts>
    <vt:vector size="29" baseType="lpstr">
      <vt:lpstr>Arial</vt:lpstr>
      <vt:lpstr>Calibri</vt:lpstr>
      <vt:lpstr>Open Sans</vt:lpstr>
      <vt:lpstr>Verdana</vt:lpstr>
      <vt:lpstr>Wingdings</vt:lpstr>
      <vt:lpstr>Wingdings 2</vt:lpstr>
      <vt:lpstr>Deloitte_US_Onscreen</vt:lpstr>
      <vt:lpstr>think-cell Slide</vt:lpstr>
      <vt:lpstr>Inside Sherpa – Digital Internship</vt:lpstr>
      <vt:lpstr>Targeted Vendors for Further Assessment</vt:lpstr>
      <vt:lpstr>Evaluation | Commercials – Final Offer – Phase 1 only</vt:lpstr>
      <vt:lpstr>Next Steps | Implementation Plan</vt:lpstr>
      <vt:lpstr>PowerPoint Presentation</vt:lpstr>
      <vt:lpstr>RFP Evaluation | Functional Requirements </vt:lpstr>
      <vt:lpstr>RFP Evaluation | Use Cases</vt:lpstr>
      <vt:lpstr>Scope of Service - Comparison</vt:lpstr>
      <vt:lpstr>PowerPoint Presentation</vt:lpstr>
      <vt:lpstr>Provider High Level Assessment</vt:lpstr>
      <vt:lpstr>Provider High Level Assessment</vt:lpstr>
      <vt:lpstr>Provider High Level Assessment</vt:lpstr>
      <vt:lpstr>Provider High Level Assessment</vt:lpstr>
      <vt:lpstr>PowerPoint Presentation</vt:lpstr>
      <vt:lpstr>RFP Evaluation | Commercials – Summary </vt:lpstr>
      <vt:lpstr>RFP Evaluation | Commercials – NETSUITE</vt:lpstr>
      <vt:lpstr>Pricing Assumptions</vt:lpstr>
      <vt:lpstr>RFP Evaluation | Commercials – Microsoft</vt:lpstr>
      <vt:lpstr>Pricing Assumptions</vt:lpstr>
      <vt:lpstr>RFP Evaluation | Commercials – FinancialForce</vt:lpstr>
      <vt:lpstr>PowerPoint Presentation</vt:lpstr>
    </vt:vector>
  </TitlesOfParts>
  <Company>Deloitte Touche Tohmatsu Services,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Inside Sherpa – Digital Internship</dc:title>
  <dc:creator>Solanki, Jo (AU - Sydney)</dc:creator>
  <cp:lastModifiedBy>Venkata Sai P Bhamidipati</cp:lastModifiedBy>
  <cp:revision>14</cp:revision>
  <dcterms:created xsi:type="dcterms:W3CDTF">2019-03-28T23:50:52Z</dcterms:created>
  <dcterms:modified xsi:type="dcterms:W3CDTF">2021-03-24T05:36:34Z</dcterms:modified>
</cp:coreProperties>
</file>