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6"/>
  </p:notesMasterIdLst>
  <p:sldIdLst>
    <p:sldId id="257" r:id="rId2"/>
    <p:sldId id="344" r:id="rId3"/>
    <p:sldId id="349" r:id="rId4"/>
    <p:sldId id="35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6629235E-2297-46AA-8BB4-3DA72DFD4E12}">
          <p14:sldIdLst>
            <p14:sldId id="257"/>
          </p14:sldIdLst>
        </p14:section>
        <p14:section name="Module 1" id="{31371628-D75D-4245-B144-71FF19DC84FD}">
          <p14:sldIdLst>
            <p14:sldId id="344"/>
          </p14:sldIdLst>
        </p14:section>
        <p14:section name="Module 2" id="{8854123B-E4B3-4D6C-86B0-9E6ACC191446}">
          <p14:sldIdLst>
            <p14:sldId id="349"/>
          </p14:sldIdLst>
        </p14:section>
        <p14:section name="Module 3" id="{3C8133C5-4B1C-4E46-AE33-CC30E57F79B8}">
          <p14:sldIdLst>
            <p14:sldId id="35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DCC6E-7E8B-49B0-90FB-7726D0575546}" type="datetimeFigureOut">
              <a:rPr lang="en-AU" smtClean="0"/>
              <a:t>20/03/2021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FF485-9F9D-4E7C-AF3E-907239015E81}" type="slidenum">
              <a:rPr lang="en-AU" smtClean="0"/>
              <a:t>‹#›</a:t>
            </a:fld>
            <a:endParaRPr lang="en-AU"/>
          </a:p>
        </p:txBody>
      </p:sp>
    </p:spTree>
    <p:extLst>
      <p:ext uri="{BB962C8B-B14F-4D97-AF65-F5344CB8AC3E}">
        <p14:creationId xmlns:p14="http://schemas.microsoft.com/office/powerpoint/2010/main" val="3589645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2665515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179465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1487727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67038216"/>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276705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4325054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36859912"/>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8757392"/>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06459317"/>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380600421"/>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26022345"/>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Slide - Pwerle Outlin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Subtitle 2"/>
          <p:cNvSpPr>
            <a:spLocks noGrp="1"/>
          </p:cNvSpPr>
          <p:nvPr>
            <p:ph type="subTitle" idx="1"/>
          </p:nvPr>
        </p:nvSpPr>
        <p:spPr>
          <a:xfrm>
            <a:off x="514247" y="4901351"/>
            <a:ext cx="9144000" cy="516576"/>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p:txBody>
      </p:sp>
      <p:sp>
        <p:nvSpPr>
          <p:cNvPr id="104" name="Title 29"/>
          <p:cNvSpPr>
            <a:spLocks noGrp="1"/>
          </p:cNvSpPr>
          <p:nvPr>
            <p:ph type="title"/>
          </p:nvPr>
        </p:nvSpPr>
        <p:spPr>
          <a:xfrm>
            <a:off x="514247" y="4242951"/>
            <a:ext cx="10927800" cy="608132"/>
          </a:xfrm>
        </p:spPr>
        <p:txBody>
          <a:bodyPr>
            <a:normAutofit/>
          </a:bodyPr>
          <a:lstStyle>
            <a:lvl1pPr>
              <a:defRPr sz="3200">
                <a:solidFill>
                  <a:schemeClr val="bg1"/>
                </a:solidFill>
              </a:defRPr>
            </a:lvl1pPr>
          </a:lstStyle>
          <a:p>
            <a:r>
              <a:rPr lang="en-US"/>
              <a:t>Click to edit Master title style</a:t>
            </a:r>
            <a:endParaRPr lang="en-AU"/>
          </a:p>
        </p:txBody>
      </p:sp>
    </p:spTree>
    <p:extLst>
      <p:ext uri="{BB962C8B-B14F-4D97-AF65-F5344CB8AC3E}">
        <p14:creationId xmlns:p14="http://schemas.microsoft.com/office/powerpoint/2010/main" val="123500797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8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9502025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26000" y="1628781"/>
            <a:ext cx="11340000"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p>
        </p:txBody>
      </p:sp>
      <p:sp>
        <p:nvSpPr>
          <p:cNvPr id="5" name="Rectangle 4"/>
          <p:cNvSpPr/>
          <p:nvPr userDrawn="1"/>
        </p:nvSpPr>
        <p:spPr>
          <a:xfrm>
            <a:off x="8360826" y="6556755"/>
            <a:ext cx="1476000" cy="216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dirty="0">
                <a:solidFill>
                  <a:srgbClr val="FF0000"/>
                </a:solidFill>
                <a:latin typeface="Open Sans" panose="020B0606030504020204" pitchFamily="34" charset="0"/>
                <a:ea typeface="Open Sans" panose="020B0606030504020204" pitchFamily="34" charset="0"/>
                <a:cs typeface="Open Sans" panose="020B0606030504020204" pitchFamily="34" charset="0"/>
              </a:rPr>
              <a:t>Draft – Work in Progress</a:t>
            </a:r>
          </a:p>
        </p:txBody>
      </p:sp>
      <p:sp>
        <p:nvSpPr>
          <p:cNvPr id="6" name="Rectangle 5"/>
          <p:cNvSpPr/>
          <p:nvPr userDrawn="1"/>
        </p:nvSpPr>
        <p:spPr>
          <a:xfrm>
            <a:off x="5110956" y="6527336"/>
            <a:ext cx="1970091"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Deloitte TS&amp;I</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Inside Sherpa – Digital Internship Module</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cxnSp>
        <p:nvCxnSpPr>
          <p:cNvPr id="10"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sp>
        <p:nvSpPr>
          <p:cNvPr id="11" name="Rectangle 2"/>
          <p:cNvSpPr>
            <a:spLocks/>
          </p:cNvSpPr>
          <p:nvPr userDrawn="1"/>
        </p:nvSpPr>
        <p:spPr bwMode="auto">
          <a:xfrm>
            <a:off x="426000" y="6603200"/>
            <a:ext cx="1205458"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Deloitte Consulting</a:t>
            </a:r>
          </a:p>
        </p:txBody>
      </p:sp>
      <p:sp>
        <p:nvSpPr>
          <p:cNvPr id="12" name="Title 1"/>
          <p:cNvSpPr>
            <a:spLocks noGrp="1"/>
          </p:cNvSpPr>
          <p:nvPr>
            <p:ph type="title" hasCustomPrompt="1"/>
          </p:nvPr>
        </p:nvSpPr>
        <p:spPr>
          <a:xfrm>
            <a:off x="426542" y="327026"/>
            <a:ext cx="11340000" cy="180000"/>
          </a:xfrm>
        </p:spPr>
        <p:txBody>
          <a:bodyPr/>
          <a:lstStyle>
            <a:lvl1pPr>
              <a:defRPr kumimoji="0" lang="en-AU" sz="900" b="1" i="0" u="none" strike="noStrike" kern="0" cap="all" spc="250" normalizeH="0" baseline="0" dirty="0">
                <a:ln>
                  <a:noFill/>
                </a:ln>
                <a:solidFill>
                  <a:srgbClr val="787878">
                    <a:lumMod val="60000"/>
                    <a:lumOff val="40000"/>
                  </a:srgbClr>
                </a:solidFill>
                <a:effectLst/>
                <a:uLnTx/>
                <a:uFillTx/>
                <a:latin typeface="+mn-lt"/>
                <a:ea typeface="Nexa Black" charset="0"/>
                <a:cs typeface="Arial" panose="020B0604020202020204" pitchFamily="34" charset="0"/>
              </a:defRPr>
            </a:lvl1pPr>
          </a:lstStyle>
          <a:p>
            <a:pPr marL="0" marR="0" lvl="0" indent="0" algn="l" defTabSz="914400" rtl="0" eaLnBrk="1" fontAlgn="auto" latinLnBrk="0" hangingPunct="1">
              <a:lnSpc>
                <a:spcPct val="100000"/>
              </a:lnSpc>
              <a:spcBef>
                <a:spcPts val="1000"/>
              </a:spcBef>
              <a:spcAft>
                <a:spcPts val="0"/>
              </a:spcAft>
              <a:buClr>
                <a:srgbClr val="000000"/>
              </a:buClr>
              <a:buSzPct val="100000"/>
              <a:buFont typeface="Arial" panose="020B0604020202020204" pitchFamily="34" charset="0"/>
              <a:buNone/>
              <a:tabLst/>
              <a:defRPr/>
            </a:pPr>
            <a:r>
              <a:rPr lang="en-US" dirty="0"/>
              <a:t>t</a:t>
            </a:r>
            <a:endParaRPr lang="en-AU" dirty="0"/>
          </a:p>
        </p:txBody>
      </p:sp>
      <p:cxnSp>
        <p:nvCxnSpPr>
          <p:cNvPr id="13" name="Straight Connector 12"/>
          <p:cNvCxnSpPr/>
          <p:nvPr userDrawn="1"/>
        </p:nvCxnSpPr>
        <p:spPr>
          <a:xfrm flipV="1">
            <a:off x="426000" y="1094104"/>
            <a:ext cx="11340000" cy="0"/>
          </a:xfrm>
          <a:prstGeom prst="line">
            <a:avLst/>
          </a:prstGeom>
          <a:ln w="28575">
            <a:solidFill>
              <a:srgbClr val="5356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66304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370584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8381284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569423983"/>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582368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8541589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06631484"/>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748955738"/>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21030565"/>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3/20/2021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573194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62" r:id="rId19"/>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ubtitle 1"/>
          <p:cNvSpPr txBox="1">
            <a:spLocks/>
          </p:cNvSpPr>
          <p:nvPr/>
        </p:nvSpPr>
        <p:spPr bwMode="gray">
          <a:xfrm>
            <a:off x="514247" y="6456077"/>
            <a:ext cx="2776641" cy="177729"/>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1600" b="0" kern="1200">
                <a:solidFill>
                  <a:schemeClr val="bg1"/>
                </a:solidFill>
                <a:latin typeface="+mn-lt"/>
                <a:ea typeface="+mn-ea"/>
                <a:cs typeface="+mn-cs"/>
              </a:defRPr>
            </a:lvl1pPr>
            <a:lvl2pPr marL="457200" indent="0" algn="ctr" defTabSz="914400" rtl="0" eaLnBrk="1" latinLnBrk="0" hangingPunct="1">
              <a:spcBef>
                <a:spcPts val="0"/>
              </a:spcBef>
              <a:spcAft>
                <a:spcPts val="1000"/>
              </a:spcAft>
              <a:buClrTx/>
              <a:buSzPct val="100000"/>
              <a:buFont typeface="Arial"/>
              <a:buNone/>
              <a:defRPr lang="en-US" sz="2000" b="1" kern="1200">
                <a:solidFill>
                  <a:schemeClr val="tx1"/>
                </a:solidFill>
                <a:latin typeface="+mn-lt"/>
                <a:ea typeface="+mn-ea"/>
                <a:cs typeface="+mn-cs"/>
              </a:defRPr>
            </a:lvl2pPr>
            <a:lvl3pPr marL="914400" indent="0" algn="ctr" defTabSz="914400" rtl="0" eaLnBrk="1" latinLnBrk="0" hangingPunct="1">
              <a:spcBef>
                <a:spcPts val="0"/>
              </a:spcBef>
              <a:spcAft>
                <a:spcPts val="1000"/>
              </a:spcAft>
              <a:buClrTx/>
              <a:buSzPct val="100000"/>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spcBef>
                <a:spcPts val="0"/>
              </a:spcBef>
              <a:spcAft>
                <a:spcPts val="1000"/>
              </a:spcAft>
              <a:buClrTx/>
              <a:buSzPct val="100000"/>
              <a:buFont typeface="Verdana" panose="020B0604030504040204" pitchFamily="34" charset="0"/>
              <a:buNone/>
              <a:defRPr lang="en-US" sz="1600" kern="1200" baseline="0">
                <a:solidFill>
                  <a:schemeClr val="tx1"/>
                </a:solidFill>
                <a:latin typeface="+mn-lt"/>
                <a:ea typeface="+mn-ea"/>
                <a:cs typeface="+mn-cs"/>
              </a:defRPr>
            </a:lvl4pPr>
            <a:lvl5pPr marL="1828800" indent="0" algn="ctr" defTabSz="798513" rtl="0" eaLnBrk="1" latinLnBrk="0" hangingPunct="1">
              <a:spcBef>
                <a:spcPts val="0"/>
              </a:spcBef>
              <a:spcAft>
                <a:spcPts val="1000"/>
              </a:spcAft>
              <a:buClrTx/>
              <a:buSzPct val="100000"/>
              <a:buFont typeface="Verdana" panose="020B0604030504040204" pitchFamily="34" charset="0"/>
              <a:buNone/>
              <a:tabLst/>
              <a:defRPr lang="en-US" sz="1600" kern="1200" baseline="0">
                <a:solidFill>
                  <a:schemeClr val="tx1"/>
                </a:solidFill>
                <a:latin typeface="+mn-lt"/>
                <a:ea typeface="+mn-ea"/>
                <a:cs typeface="+mn-cs"/>
              </a:defRPr>
            </a:lvl5pPr>
            <a:lvl6pPr marL="22860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6pPr>
            <a:lvl7pPr marL="2743200" indent="0" algn="ctr" defTabSz="914400" rtl="0" eaLnBrk="1" latinLnBrk="0" hangingPunct="1">
              <a:spcBef>
                <a:spcPts val="0"/>
              </a:spcBef>
              <a:spcAft>
                <a:spcPts val="1000"/>
              </a:spcAft>
              <a:buFont typeface="Verdana" panose="020B0604030504040204" pitchFamily="34" charset="0"/>
              <a:buNone/>
              <a:defRPr sz="1600" kern="1200">
                <a:solidFill>
                  <a:schemeClr val="tx1"/>
                </a:solidFill>
                <a:latin typeface="+mn-lt"/>
                <a:ea typeface="+mn-ea"/>
                <a:cs typeface="+mn-cs"/>
              </a:defRPr>
            </a:lvl7pPr>
            <a:lvl8pPr marL="32004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8pPr>
            <a:lvl9pPr marL="36576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lang="en-AU" sz="1000" b="1" dirty="0">
                <a:solidFill>
                  <a:srgbClr val="91DC5A"/>
                </a:solidFill>
                <a:latin typeface="Segoe UI Semilight" panose="020B0402040204020203" pitchFamily="34" charset="0"/>
                <a:cs typeface="Segoe UI Semilight" panose="020B0402040204020203" pitchFamily="34" charset="0"/>
              </a:rPr>
              <a:t>Deloitte Virtual Intern</a:t>
            </a:r>
            <a:endParaRPr kumimoji="0" lang="en-AU" sz="1000" b="1" i="0" u="none" strike="noStrike" kern="1200" cap="none" spc="0" normalizeH="0" baseline="0" noProof="0" dirty="0">
              <a:ln>
                <a:noFill/>
              </a:ln>
              <a:solidFill>
                <a:srgbClr val="91DC5A"/>
              </a:solidFill>
              <a:effectLst/>
              <a:uLnTx/>
              <a:uFillTx/>
              <a:latin typeface="Segoe UI Semilight" panose="020B0402040204020203" pitchFamily="34" charset="0"/>
              <a:ea typeface="+mn-ea"/>
              <a:cs typeface="Segoe UI Semilight" panose="020B0402040204020203" pitchFamily="34" charset="0"/>
            </a:endParaRPr>
          </a:p>
        </p:txBody>
      </p:sp>
      <p:grpSp>
        <p:nvGrpSpPr>
          <p:cNvPr id="24" name="Group 23"/>
          <p:cNvGrpSpPr>
            <a:grpSpLocks noChangeAspect="1"/>
          </p:cNvGrpSpPr>
          <p:nvPr/>
        </p:nvGrpSpPr>
        <p:grpSpPr>
          <a:xfrm>
            <a:off x="514247" y="772600"/>
            <a:ext cx="1998000" cy="374400"/>
            <a:chOff x="398463" y="404813"/>
            <a:chExt cx="1627187" cy="307976"/>
          </a:xfrm>
          <a:solidFill>
            <a:srgbClr val="000000"/>
          </a:solidFill>
        </p:grpSpPr>
        <p:sp>
          <p:nvSpPr>
            <p:cNvPr id="25" name="Oval 5"/>
            <p:cNvSpPr>
              <a:spLocks noChangeArrowheads="1"/>
            </p:cNvSpPr>
            <p:nvPr userDrawn="1"/>
          </p:nvSpPr>
          <p:spPr bwMode="auto">
            <a:xfrm>
              <a:off x="1938338" y="625476"/>
              <a:ext cx="87312" cy="87313"/>
            </a:xfrm>
            <a:prstGeom prst="ellipse">
              <a:avLst/>
            </a:prstGeom>
            <a:solidFill>
              <a:srgbClr val="86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7" name="Rectangle 7"/>
            <p:cNvSpPr>
              <a:spLocks noChangeArrowheads="1"/>
            </p:cNvSpPr>
            <p:nvPr userDrawn="1"/>
          </p:nvSpPr>
          <p:spPr bwMode="auto">
            <a:xfrm>
              <a:off x="906463" y="404813"/>
              <a:ext cx="74612"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9" name="Rectangle 9"/>
            <p:cNvSpPr>
              <a:spLocks noChangeArrowheads="1"/>
            </p:cNvSpPr>
            <p:nvPr userDrawn="1"/>
          </p:nvSpPr>
          <p:spPr bwMode="auto">
            <a:xfrm>
              <a:off x="1257300" y="482601"/>
              <a:ext cx="74612"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0" name="Rectangle 10"/>
            <p:cNvSpPr>
              <a:spLocks noChangeArrowheads="1"/>
            </p:cNvSpPr>
            <p:nvPr userDrawn="1"/>
          </p:nvSpPr>
          <p:spPr bwMode="auto">
            <a:xfrm>
              <a:off x="1257300" y="404813"/>
              <a:ext cx="74612" cy="50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1"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2"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3" name="Freeform 13"/>
            <p:cNvSpPr>
              <a:spLocks noEditPoints="1"/>
            </p:cNvSpPr>
            <p:nvPr userDrawn="1"/>
          </p:nvSpPr>
          <p:spPr bwMode="auto">
            <a:xfrm>
              <a:off x="1709738" y="470679"/>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grpSp>
      <p:sp>
        <p:nvSpPr>
          <p:cNvPr id="36" name="Title 4"/>
          <p:cNvSpPr txBox="1">
            <a:spLocks/>
          </p:cNvSpPr>
          <p:nvPr/>
        </p:nvSpPr>
        <p:spPr>
          <a:xfrm>
            <a:off x="514247" y="4137091"/>
            <a:ext cx="6315393" cy="648180"/>
          </a:xfrm>
          <a:prstGeom prst="rect">
            <a:avLst/>
          </a:prstGeom>
        </p:spPr>
        <p:txBody>
          <a:bodyPr vert="horz" wrap="non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AU"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Inside</a:t>
            </a:r>
            <a:r>
              <a:rPr kumimoji="0" lang="en-AU" sz="2800" b="0" i="0"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Sherpa – Digital Internship</a:t>
            </a:r>
            <a:endParaRPr kumimoji="0" lang="en-US"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8" name="Rectangle 37"/>
          <p:cNvSpPr/>
          <p:nvPr/>
        </p:nvSpPr>
        <p:spPr>
          <a:xfrm>
            <a:off x="514247" y="4797835"/>
            <a:ext cx="8480124"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Technology,</a:t>
            </a:r>
            <a:r>
              <a:rPr kumimoji="0" lang="en-AU" sz="2000" b="0" i="0" u="none" strike="noStrike" kern="1200" cap="none" spc="0" normalizeH="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 Strategy &amp; Architecture – TS&amp;I</a:t>
            </a:r>
            <a:endPar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Work in Progress Module</a:t>
            </a:r>
            <a:r>
              <a:rPr kumimoji="0" lang="en-AU" sz="1800" b="0" i="1"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Tasks and Ideal Responses</a:t>
            </a:r>
            <a:endParaRPr kumimoji="0" lang="en-AU" sz="24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9" name="Text Placeholder 2"/>
          <p:cNvSpPr txBox="1">
            <a:spLocks/>
          </p:cNvSpPr>
          <p:nvPr/>
        </p:nvSpPr>
        <p:spPr>
          <a:xfrm>
            <a:off x="514247" y="3788805"/>
            <a:ext cx="4389010" cy="348286"/>
          </a:xfrm>
          <a:prstGeom prst="rect">
            <a:avLst/>
          </a:prstGeom>
        </p:spPr>
        <p:txBody>
          <a:bodyPr vert="horz" wrap="none"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0" kern="0" cap="all" spc="250" baseline="0" dirty="0">
                <a:solidFill>
                  <a:schemeClr val="bg1"/>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AU" sz="900" b="0" i="0" u="none" strike="noStrike" kern="0" cap="all" spc="250" normalizeH="0" baseline="0" noProof="0" dirty="0">
                <a:ln>
                  <a:noFill/>
                </a:ln>
                <a:solidFill>
                  <a:srgbClr val="FFFFFF"/>
                </a:solidFill>
                <a:effectLst/>
                <a:uLnTx/>
                <a:uFillTx/>
                <a:latin typeface="Open Sans"/>
              </a:rPr>
              <a:t>February 2019</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787026" y="859429"/>
            <a:ext cx="6858002" cy="5139147"/>
          </a:xfrm>
          <a:prstGeom prst="rect">
            <a:avLst/>
          </a:prstGeom>
        </p:spPr>
      </p:pic>
    </p:spTree>
    <p:extLst>
      <p:ext uri="{BB962C8B-B14F-4D97-AF65-F5344CB8AC3E}">
        <p14:creationId xmlns:p14="http://schemas.microsoft.com/office/powerpoint/2010/main" val="87448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246471" y="1549234"/>
            <a:ext cx="5292000" cy="2484000"/>
          </a:xfrm>
          <a:ln>
            <a:solidFill>
              <a:schemeClr val="accent5">
                <a:lumMod val="60000"/>
                <a:lumOff val="40000"/>
              </a:schemeClr>
            </a:solidFill>
          </a:ln>
        </p:spPr>
        <p:txBody>
          <a:bodyPr/>
          <a:lstStyle/>
          <a:p>
            <a:pPr marL="457200" lvl="1" indent="0" algn="ctr">
              <a:buNone/>
            </a:pPr>
            <a:r>
              <a:rPr lang="en-US" sz="1000" b="1" noProof="0" dirty="0">
                <a:solidFill>
                  <a:schemeClr val="tx1"/>
                </a:solidFill>
              </a:rPr>
              <a:t>Usability of the Solution </a:t>
            </a:r>
          </a:p>
          <a:p>
            <a:pPr>
              <a:buClr>
                <a:schemeClr val="tx1"/>
              </a:buClr>
              <a:buSzPct val="100000"/>
              <a:buFont typeface="Arial" panose="020B0604020202020204" pitchFamily="34" charset="0"/>
              <a:buChar char="•"/>
            </a:pPr>
            <a:r>
              <a:rPr lang="en-US" sz="1200" noProof="0" dirty="0">
                <a:solidFill>
                  <a:schemeClr val="tx1"/>
                </a:solidFill>
              </a:rPr>
              <a:t>The anticipated architecture and delivery features could be used to show an effective market presence.</a:t>
            </a:r>
          </a:p>
          <a:p>
            <a:pPr>
              <a:buClr>
                <a:schemeClr val="tx1"/>
              </a:buClr>
              <a:buSzPct val="100000"/>
              <a:buFont typeface="Arial" panose="020B0604020202020204" pitchFamily="34" charset="0"/>
              <a:buChar char="•"/>
            </a:pPr>
            <a:r>
              <a:rPr lang="en-US" sz="1200" noProof="0" dirty="0">
                <a:solidFill>
                  <a:schemeClr val="tx1"/>
                </a:solidFill>
              </a:rPr>
              <a:t>Any organization that is constantly adapting with the change and growth in technology would face less problems when the change of technology </a:t>
            </a:r>
            <a:r>
              <a:rPr lang="en-US" sz="1200" dirty="0">
                <a:solidFill>
                  <a:schemeClr val="tx1"/>
                </a:solidFill>
              </a:rPr>
              <a:t>is a requirement.</a:t>
            </a:r>
            <a:endParaRPr lang="en-US" noProof="0" dirty="0"/>
          </a:p>
          <a:p>
            <a:pPr lvl="2"/>
            <a:endParaRPr lang="en-US" noProof="0" dirty="0"/>
          </a:p>
        </p:txBody>
      </p:sp>
      <p:sp>
        <p:nvSpPr>
          <p:cNvPr id="6" name="Text Placeholder 5"/>
          <p:cNvSpPr>
            <a:spLocks noGrp="1"/>
          </p:cNvSpPr>
          <p:nvPr>
            <p:ph type="body" sz="quarter" idx="13"/>
          </p:nvPr>
        </p:nvSpPr>
        <p:spPr>
          <a:xfrm>
            <a:off x="643247" y="726824"/>
            <a:ext cx="10895224" cy="373021"/>
          </a:xfrm>
        </p:spPr>
        <p:txBody>
          <a:bodyPr/>
          <a:lstStyle/>
          <a:p>
            <a:pPr algn="ctr"/>
            <a:r>
              <a:rPr lang="en-US" u="sng" noProof="0" dirty="0"/>
              <a:t>Client Discovery</a:t>
            </a:r>
          </a:p>
        </p:txBody>
      </p:sp>
      <p:sp>
        <p:nvSpPr>
          <p:cNvPr id="3" name="Title 2"/>
          <p:cNvSpPr>
            <a:spLocks noGrp="1"/>
          </p:cNvSpPr>
          <p:nvPr>
            <p:ph type="title"/>
          </p:nvPr>
        </p:nvSpPr>
        <p:spPr/>
        <p:txBody>
          <a:bodyPr/>
          <a:lstStyle/>
          <a:p>
            <a:r>
              <a:rPr lang="en-US" noProof="0" dirty="0"/>
              <a:t>Module 1</a:t>
            </a:r>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lgn="ctr"/>
            <a:r>
              <a:rPr lang="en-AU" dirty="0"/>
              <a:t> Technology Delivery </a:t>
            </a:r>
          </a:p>
          <a:p>
            <a:pPr lvl="2"/>
            <a:r>
              <a:rPr lang="en-AU" sz="1200" dirty="0"/>
              <a:t>Digital meeting might change to physical meeting to optimise human experience.</a:t>
            </a:r>
          </a:p>
          <a:p>
            <a:pPr lvl="2"/>
            <a:r>
              <a:rPr lang="en-AU" sz="1200" dirty="0"/>
              <a:t>Usage of tech to re-imagine the workplace.</a:t>
            </a:r>
          </a:p>
          <a:p>
            <a:pPr lvl="2"/>
            <a:r>
              <a:rPr lang="en-AU" sz="1200" dirty="0"/>
              <a:t>Delivery by holistic-decision making and intelligence automation could be eye-catching</a:t>
            </a:r>
            <a:r>
              <a:rPr lang="en-AU" dirty="0"/>
              <a:t>.</a:t>
            </a:r>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lgn="ctr"/>
            <a:r>
              <a:rPr lang="en-AU" dirty="0"/>
              <a:t> Technology Architecture </a:t>
            </a:r>
          </a:p>
          <a:p>
            <a:pPr lvl="2"/>
            <a:r>
              <a:rPr lang="en-AU" sz="1200" dirty="0"/>
              <a:t>New business cases might be documented to vitalise core assets.</a:t>
            </a:r>
          </a:p>
          <a:p>
            <a:pPr lvl="2"/>
            <a:r>
              <a:rPr lang="en-AU" sz="1200" dirty="0"/>
              <a:t>Use of completely automated AI might be done on daily basis.</a:t>
            </a:r>
          </a:p>
          <a:p>
            <a:pPr lvl="2"/>
            <a:r>
              <a:rPr lang="en-AU" sz="1200" dirty="0"/>
              <a:t>A new way of data revolution might take place</a:t>
            </a:r>
          </a:p>
          <a:p>
            <a:pPr lvl="2"/>
            <a:endParaRPr lang="en-AU" dirty="0"/>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lgn="ctr"/>
            <a:r>
              <a:rPr lang="en-AU" dirty="0"/>
              <a:t> Technology Framework and Compatibility </a:t>
            </a:r>
          </a:p>
          <a:p>
            <a:pPr lvl="2"/>
            <a:r>
              <a:rPr lang="en-AU" sz="1200" dirty="0"/>
              <a:t>Due to many possible updates and upgrade in each and every field compatibility can be considered as a risk factor, because upgrading to the required compatibility might be expensive.</a:t>
            </a:r>
          </a:p>
          <a:p>
            <a:pPr lvl="2"/>
            <a:r>
              <a:rPr lang="en-AU" sz="1200" dirty="0"/>
              <a:t>Transforming the supply chain values in every segment into customer requirement focused value might prevent the above risk and can also be beneficial.</a:t>
            </a:r>
          </a:p>
        </p:txBody>
      </p:sp>
      <p:sp>
        <p:nvSpPr>
          <p:cNvPr id="10" name="Text Placeholder 1"/>
          <p:cNvSpPr txBox="1">
            <a:spLocks/>
          </p:cNvSpPr>
          <p:nvPr/>
        </p:nvSpPr>
        <p:spPr>
          <a:xfrm>
            <a:off x="653529" y="1092435"/>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a:t>	New tech trends in the next 18-24 months might transform everything, everywhere from business strategy to equity initiatives.</a:t>
            </a:r>
            <a:endParaRPr lang="en-AU" sz="1100" i="1" dirty="0"/>
          </a:p>
        </p:txBody>
      </p:sp>
    </p:spTree>
    <p:extLst>
      <p:ext uri="{BB962C8B-B14F-4D97-AF65-F5344CB8AC3E}">
        <p14:creationId xmlns:p14="http://schemas.microsoft.com/office/powerpoint/2010/main" val="2552575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255358" y="1549234"/>
            <a:ext cx="5292000" cy="2484000"/>
          </a:xfrm>
          <a:ln>
            <a:solidFill>
              <a:schemeClr val="accent5">
                <a:lumMod val="60000"/>
                <a:lumOff val="40000"/>
              </a:schemeClr>
            </a:solidFill>
          </a:ln>
        </p:spPr>
        <p:txBody>
          <a:bodyPr/>
          <a:lstStyle/>
          <a:p>
            <a:pPr marL="914400" lvl="2" indent="0">
              <a:buNone/>
            </a:pPr>
            <a:r>
              <a:rPr lang="en-US" noProof="0" dirty="0"/>
              <a:t>                     </a:t>
            </a:r>
            <a:r>
              <a:rPr lang="en-AU" b="1" dirty="0">
                <a:solidFill>
                  <a:schemeClr val="tx1"/>
                </a:solidFill>
              </a:rPr>
              <a:t>Value Analysis</a:t>
            </a:r>
            <a:endParaRPr lang="en-AU" sz="1200" dirty="0">
              <a:solidFill>
                <a:schemeClr val="tx1"/>
              </a:solidFill>
            </a:endParaRPr>
          </a:p>
          <a:p>
            <a:pPr>
              <a:buClr>
                <a:schemeClr val="accent1">
                  <a:lumMod val="75000"/>
                </a:schemeClr>
              </a:buClr>
              <a:buFont typeface="Wingdings" panose="05000000000000000000" pitchFamily="2" charset="2"/>
              <a:buChar char="Ø"/>
            </a:pPr>
            <a:r>
              <a:rPr lang="en-AU" sz="1200" dirty="0">
                <a:solidFill>
                  <a:schemeClr val="tx1"/>
                </a:solidFill>
              </a:rPr>
              <a:t>The development in this mode can be highly beneficial because almost all things are being done over the internet.</a:t>
            </a:r>
          </a:p>
          <a:p>
            <a:pPr>
              <a:buClr>
                <a:schemeClr val="accent1">
                  <a:lumMod val="75000"/>
                </a:schemeClr>
              </a:buClr>
              <a:buFont typeface="Wingdings" panose="05000000000000000000" pitchFamily="2" charset="2"/>
              <a:buChar char="Ø"/>
            </a:pPr>
            <a:r>
              <a:rPr lang="en-AU" sz="1200" dirty="0">
                <a:solidFill>
                  <a:schemeClr val="tx1"/>
                </a:solidFill>
              </a:rPr>
              <a:t>Attention of people can be drawn over to the webpage by providing FD, Retirement fund calculators, etc. when the organisation can force a sneak peak of their best available solutions to their customer.</a:t>
            </a:r>
          </a:p>
        </p:txBody>
      </p:sp>
      <p:sp>
        <p:nvSpPr>
          <p:cNvPr id="6" name="Text Placeholder 5"/>
          <p:cNvSpPr>
            <a:spLocks noGrp="1"/>
          </p:cNvSpPr>
          <p:nvPr>
            <p:ph type="body" sz="quarter" idx="13"/>
          </p:nvPr>
        </p:nvSpPr>
        <p:spPr>
          <a:xfrm>
            <a:off x="644641" y="941334"/>
            <a:ext cx="10893829" cy="373021"/>
          </a:xfrm>
        </p:spPr>
        <p:txBody>
          <a:bodyPr/>
          <a:lstStyle/>
          <a:p>
            <a:pPr algn="ctr"/>
            <a:r>
              <a:rPr lang="en-US" u="sng" dirty="0">
                <a:solidFill>
                  <a:schemeClr val="tx1">
                    <a:lumMod val="75000"/>
                    <a:lumOff val="25000"/>
                  </a:schemeClr>
                </a:solidFill>
                <a:effectLst>
                  <a:outerShdw blurRad="38100" dist="38100" dir="2700000" algn="tl">
                    <a:srgbClr val="000000">
                      <a:alpha val="43137"/>
                    </a:srgbClr>
                  </a:outerShdw>
                </a:effectLst>
              </a:rPr>
              <a:t>Costs, Benefits and Considerations</a:t>
            </a:r>
          </a:p>
        </p:txBody>
      </p:sp>
      <p:sp>
        <p:nvSpPr>
          <p:cNvPr id="3" name="Title 2"/>
          <p:cNvSpPr>
            <a:spLocks noGrp="1"/>
          </p:cNvSpPr>
          <p:nvPr>
            <p:ph type="title"/>
          </p:nvPr>
        </p:nvSpPr>
        <p:spPr/>
        <p:txBody>
          <a:bodyPr/>
          <a:lstStyle/>
          <a:p>
            <a:r>
              <a:rPr lang="en-US" dirty="0"/>
              <a:t>Module 2</a:t>
            </a:r>
            <a:endParaRPr lang="en-US" noProof="0" dirty="0"/>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lgn="ctr"/>
            <a:r>
              <a:rPr lang="en-AU" sz="1400" dirty="0"/>
              <a:t>Costs</a:t>
            </a:r>
          </a:p>
          <a:p>
            <a:pPr lvl="3">
              <a:buClr>
                <a:schemeClr val="accent1">
                  <a:lumMod val="75000"/>
                </a:schemeClr>
              </a:buClr>
              <a:buSzPct val="80000"/>
              <a:buFont typeface="Wingdings" panose="05000000000000000000" pitchFamily="2" charset="2"/>
              <a:buChar char="Ø"/>
            </a:pPr>
            <a:r>
              <a:rPr lang="en-AU" sz="1200" dirty="0"/>
              <a:t>The potential cost of this project is almost negligible, assuming that the employees working this project be considered for an increment.</a:t>
            </a:r>
          </a:p>
          <a:p>
            <a:pPr lvl="3">
              <a:buClr>
                <a:schemeClr val="accent1">
                  <a:lumMod val="75000"/>
                </a:schemeClr>
              </a:buClr>
              <a:buSzPct val="80000"/>
              <a:buFont typeface="Wingdings" panose="05000000000000000000" pitchFamily="2" charset="2"/>
              <a:buChar char="Ø"/>
            </a:pPr>
            <a:r>
              <a:rPr lang="en-AU" sz="1200" dirty="0"/>
              <a:t>This project can be developed inhouse, saving a lot of expense.</a:t>
            </a:r>
          </a:p>
          <a:p>
            <a:pPr lvl="2">
              <a:buClr>
                <a:schemeClr val="accent1">
                  <a:lumMod val="60000"/>
                  <a:lumOff val="40000"/>
                </a:schemeClr>
              </a:buClr>
              <a:buFont typeface="Wingdings" panose="05000000000000000000" pitchFamily="2" charset="2"/>
              <a:buChar char="Ø"/>
            </a:pPr>
            <a:endParaRPr lang="en-AU" sz="1200" dirty="0"/>
          </a:p>
          <a:p>
            <a:pPr lvl="2">
              <a:buClr>
                <a:schemeClr val="accent1">
                  <a:lumMod val="60000"/>
                  <a:lumOff val="40000"/>
                </a:schemeClr>
              </a:buClr>
              <a:buFont typeface="Wingdings" panose="05000000000000000000" pitchFamily="2" charset="2"/>
              <a:buChar char="Ø"/>
            </a:pPr>
            <a:endParaRPr lang="en-AU" sz="1200" dirty="0"/>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lgn="ctr">
              <a:buClr>
                <a:schemeClr val="accent1"/>
              </a:buClr>
            </a:pPr>
            <a:r>
              <a:rPr lang="en-US" sz="1400" dirty="0"/>
              <a:t>Feasibility</a:t>
            </a:r>
            <a:endParaRPr lang="en-US" sz="1100" dirty="0"/>
          </a:p>
          <a:p>
            <a:pPr lvl="3">
              <a:buClr>
                <a:schemeClr val="accent1">
                  <a:lumMod val="75000"/>
                </a:schemeClr>
              </a:buClr>
              <a:buSzPct val="80000"/>
              <a:buFont typeface="Wingdings" panose="05000000000000000000" pitchFamily="2" charset="2"/>
              <a:buChar char="Ø"/>
            </a:pPr>
            <a:r>
              <a:rPr lang="en-AU" sz="1200" dirty="0"/>
              <a:t>The practicality of, the project almost looks like reality as there are no external resources required for completion.</a:t>
            </a:r>
          </a:p>
          <a:p>
            <a:pPr lvl="3">
              <a:buClr>
                <a:schemeClr val="accent1">
                  <a:lumMod val="75000"/>
                </a:schemeClr>
              </a:buClr>
              <a:buSzPct val="80000"/>
              <a:buFont typeface="Wingdings" panose="05000000000000000000" pitchFamily="2" charset="2"/>
              <a:buChar char="Ø"/>
            </a:pPr>
            <a:r>
              <a:rPr lang="en-AU" sz="1200" dirty="0"/>
              <a:t>There are no potential risks as of now for this project.</a:t>
            </a:r>
          </a:p>
          <a:p>
            <a:pPr lvl="3">
              <a:buClr>
                <a:schemeClr val="accent1">
                  <a:lumMod val="75000"/>
                </a:schemeClr>
              </a:buClr>
              <a:buSzPct val="80000"/>
              <a:buFont typeface="Wingdings" panose="05000000000000000000" pitchFamily="2" charset="2"/>
              <a:buChar char="Ø"/>
            </a:pPr>
            <a:r>
              <a:rPr lang="en-AU" sz="1200" dirty="0"/>
              <a:t>Any developers ranging from Level 1 to Level 5 can be considered for this project.</a:t>
            </a:r>
          </a:p>
          <a:p>
            <a:pPr lvl="3">
              <a:buClr>
                <a:schemeClr val="accent1">
                  <a:lumMod val="75000"/>
                </a:schemeClr>
              </a:buClr>
              <a:buSzPct val="80000"/>
              <a:buFont typeface="Wingdings" panose="05000000000000000000" pitchFamily="2" charset="2"/>
              <a:buChar char="Ø"/>
            </a:pPr>
            <a:endParaRPr lang="en-AU" sz="1200" dirty="0"/>
          </a:p>
          <a:p>
            <a:pPr lvl="3">
              <a:buClr>
                <a:schemeClr val="accent1">
                  <a:lumMod val="60000"/>
                  <a:lumOff val="40000"/>
                </a:schemeClr>
              </a:buClr>
              <a:buSzPct val="106000"/>
              <a:buFont typeface="Wingdings" panose="05000000000000000000" pitchFamily="2" charset="2"/>
              <a:buChar char="Ø"/>
            </a:pPr>
            <a:endParaRPr lang="en-AU" sz="1200" dirty="0"/>
          </a:p>
        </p:txBody>
      </p:sp>
      <p:sp>
        <p:nvSpPr>
          <p:cNvPr id="9" name="Content Placeholder 4"/>
          <p:cNvSpPr txBox="1">
            <a:spLocks/>
          </p:cNvSpPr>
          <p:nvPr/>
        </p:nvSpPr>
        <p:spPr>
          <a:xfrm>
            <a:off x="6255358" y="4231787"/>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lgn="ctr"/>
            <a:r>
              <a:rPr lang="en-AU" sz="1400" dirty="0"/>
              <a:t>Benefits</a:t>
            </a:r>
          </a:p>
          <a:p>
            <a:pPr lvl="3">
              <a:buClr>
                <a:schemeClr val="accent1">
                  <a:lumMod val="75000"/>
                </a:schemeClr>
              </a:buClr>
              <a:buSzPct val="80000"/>
              <a:buFont typeface="Wingdings" panose="05000000000000000000" pitchFamily="2" charset="2"/>
              <a:buChar char="Ø"/>
            </a:pPr>
            <a:r>
              <a:rPr lang="en-AU" sz="1200" dirty="0"/>
              <a:t>Almost all, of the next generation of people are coping very well with every technological advancement. These people are going to be our future entrepreneurs, employees, etc. Being an organisation which is constantly developing using all the latest technological advancements might create a special position for the organisation in the market.</a:t>
            </a:r>
          </a:p>
        </p:txBody>
      </p:sp>
    </p:spTree>
    <p:extLst>
      <p:ext uri="{BB962C8B-B14F-4D97-AF65-F5344CB8AC3E}">
        <p14:creationId xmlns:p14="http://schemas.microsoft.com/office/powerpoint/2010/main" val="2636564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6246471" y="1549234"/>
            <a:ext cx="5292000" cy="2484000"/>
          </a:xfrm>
          <a:ln>
            <a:solidFill>
              <a:schemeClr val="accent5">
                <a:lumMod val="60000"/>
                <a:lumOff val="40000"/>
              </a:schemeClr>
            </a:solidFill>
          </a:ln>
        </p:spPr>
        <p:txBody>
          <a:bodyPr/>
          <a:lstStyle/>
          <a:p>
            <a:pPr marL="457200" lvl="1" indent="0" algn="ctr">
              <a:buNone/>
            </a:pPr>
            <a:r>
              <a:rPr lang="en-AU" sz="1100" b="1" dirty="0">
                <a:solidFill>
                  <a:schemeClr val="tx1"/>
                </a:solidFill>
              </a:rPr>
              <a:t>Delivery Approach</a:t>
            </a:r>
          </a:p>
          <a:p>
            <a:pPr>
              <a:buClr>
                <a:schemeClr val="accent1">
                  <a:lumMod val="75000"/>
                </a:schemeClr>
              </a:buClr>
              <a:buFont typeface="Wingdings" panose="05000000000000000000" pitchFamily="2" charset="2"/>
              <a:buChar char="Ø"/>
            </a:pPr>
            <a:r>
              <a:rPr lang="en-US" sz="1200" noProof="0" dirty="0">
                <a:solidFill>
                  <a:schemeClr val="tx1"/>
                </a:solidFill>
              </a:rPr>
              <a:t>The launch of the online services could be done after drawing attention of people by sponsoring various events that are eye-catching with a vivid time gap.</a:t>
            </a:r>
          </a:p>
          <a:p>
            <a:pPr>
              <a:buClr>
                <a:schemeClr val="accent1">
                  <a:lumMod val="75000"/>
                </a:schemeClr>
              </a:buClr>
              <a:buFont typeface="Wingdings" panose="05000000000000000000" pitchFamily="2" charset="2"/>
              <a:buChar char="Ø"/>
            </a:pPr>
            <a:r>
              <a:rPr lang="en-US" sz="1200" noProof="0" dirty="0">
                <a:solidFill>
                  <a:schemeClr val="tx1"/>
                </a:solidFill>
              </a:rPr>
              <a:t>The help of celebrities could be used to release the services in a grand way.</a:t>
            </a:r>
          </a:p>
        </p:txBody>
      </p:sp>
      <p:sp>
        <p:nvSpPr>
          <p:cNvPr id="6" name="Text Placeholder 5"/>
          <p:cNvSpPr>
            <a:spLocks noGrp="1"/>
          </p:cNvSpPr>
          <p:nvPr>
            <p:ph type="body" sz="quarter" idx="13"/>
          </p:nvPr>
        </p:nvSpPr>
        <p:spPr>
          <a:xfrm>
            <a:off x="644642" y="769940"/>
            <a:ext cx="10893829" cy="373021"/>
          </a:xfrm>
        </p:spPr>
        <p:txBody>
          <a:bodyPr/>
          <a:lstStyle/>
          <a:p>
            <a:pPr algn="ctr"/>
            <a:r>
              <a:rPr lang="en-US" u="sng" dirty="0">
                <a:solidFill>
                  <a:schemeClr val="tx1">
                    <a:lumMod val="85000"/>
                    <a:lumOff val="15000"/>
                  </a:schemeClr>
                </a:solidFill>
                <a:effectLst>
                  <a:outerShdw blurRad="38100" dist="38100" dir="2700000" algn="tl">
                    <a:srgbClr val="000000">
                      <a:alpha val="43137"/>
                    </a:srgbClr>
                  </a:outerShdw>
                </a:effectLst>
              </a:rPr>
              <a:t>Considerations for Mobilization</a:t>
            </a:r>
          </a:p>
        </p:txBody>
      </p:sp>
      <p:sp>
        <p:nvSpPr>
          <p:cNvPr id="3" name="Title 2"/>
          <p:cNvSpPr>
            <a:spLocks noGrp="1"/>
          </p:cNvSpPr>
          <p:nvPr>
            <p:ph type="title"/>
          </p:nvPr>
        </p:nvSpPr>
        <p:spPr/>
        <p:txBody>
          <a:bodyPr/>
          <a:lstStyle/>
          <a:p>
            <a:r>
              <a:rPr lang="en-US" dirty="0"/>
              <a:t>Module 3</a:t>
            </a:r>
            <a:endParaRPr lang="en-US" noProof="0" dirty="0"/>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lgn="ctr"/>
            <a:r>
              <a:rPr lang="en-AU" sz="1100" dirty="0"/>
              <a:t>Resource Requirements</a:t>
            </a:r>
          </a:p>
          <a:p>
            <a:pPr lvl="2">
              <a:buClr>
                <a:schemeClr val="accent1">
                  <a:lumMod val="75000"/>
                </a:schemeClr>
              </a:buClr>
              <a:buSzPct val="80000"/>
              <a:buFont typeface="Wingdings" panose="05000000000000000000" pitchFamily="2" charset="2"/>
              <a:buChar char="Ø"/>
            </a:pPr>
            <a:r>
              <a:rPr lang="en-AU" sz="1200" dirty="0"/>
              <a:t>A team of skilled programmers, analysts, graphic designers.</a:t>
            </a:r>
          </a:p>
          <a:p>
            <a:pPr lvl="2">
              <a:buClr>
                <a:schemeClr val="accent1">
                  <a:lumMod val="75000"/>
                </a:schemeClr>
              </a:buClr>
              <a:buSzPct val="80000"/>
              <a:buFont typeface="Wingdings" panose="05000000000000000000" pitchFamily="2" charset="2"/>
              <a:buChar char="Ø"/>
            </a:pPr>
            <a:r>
              <a:rPr lang="en-AU" sz="1200" dirty="0"/>
              <a:t>Hardware required for the development of the project.</a:t>
            </a:r>
          </a:p>
          <a:p>
            <a:pPr lvl="2">
              <a:buClr>
                <a:schemeClr val="accent1">
                  <a:lumMod val="75000"/>
                </a:schemeClr>
              </a:buClr>
              <a:buSzPct val="80000"/>
              <a:buFont typeface="Wingdings" panose="05000000000000000000" pitchFamily="2" charset="2"/>
              <a:buChar char="Ø"/>
            </a:pPr>
            <a:r>
              <a:rPr lang="en-AU" sz="1200" dirty="0"/>
              <a:t>Extra server space required for online banking.</a:t>
            </a:r>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lgn="ctr"/>
            <a:r>
              <a:rPr lang="en-US" sz="1100" dirty="0"/>
              <a:t>Timeframes</a:t>
            </a:r>
          </a:p>
          <a:p>
            <a:pPr marL="171450" lvl="1" indent="-171450">
              <a:buClr>
                <a:schemeClr val="accent1">
                  <a:lumMod val="75000"/>
                </a:schemeClr>
              </a:buClr>
              <a:buSzPct val="80000"/>
              <a:buFont typeface="Wingdings" panose="05000000000000000000" pitchFamily="2" charset="2"/>
              <a:buChar char="Ø"/>
            </a:pPr>
            <a:r>
              <a:rPr lang="en-AU" sz="1200" b="0" dirty="0"/>
              <a:t>The theoretical time duration required for the project is 2 months, wherein milestones could be established for completion of each phase of the project.</a:t>
            </a:r>
          </a:p>
          <a:p>
            <a:pPr marL="171450" lvl="1" indent="-171450">
              <a:buClr>
                <a:schemeClr val="accent1">
                  <a:lumMod val="75000"/>
                </a:schemeClr>
              </a:buClr>
              <a:buSzPct val="80000"/>
              <a:buFont typeface="Wingdings" panose="05000000000000000000" pitchFamily="2" charset="2"/>
              <a:buChar char="Ø"/>
            </a:pPr>
            <a:r>
              <a:rPr lang="en-AU" sz="1200" b="0" dirty="0"/>
              <a:t>An extra time period of 1 month after the completion of the project should be established to check for any bugs, glitches on the customer point of view.</a:t>
            </a:r>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lgn="ctr"/>
            <a:r>
              <a:rPr lang="en-AU" sz="1100" dirty="0"/>
              <a:t>Cost Estimates</a:t>
            </a:r>
          </a:p>
          <a:p>
            <a:pPr lvl="2">
              <a:buClr>
                <a:schemeClr val="accent1">
                  <a:lumMod val="75000"/>
                </a:schemeClr>
              </a:buClr>
              <a:buSzPct val="80000"/>
              <a:buFont typeface="Wingdings" panose="05000000000000000000" pitchFamily="2" charset="2"/>
              <a:buChar char="Ø"/>
            </a:pPr>
            <a:r>
              <a:rPr lang="en-AU" sz="1200" dirty="0"/>
              <a:t>The organisation requires a graphic designer as it already has programmers and analysts-10000 USD</a:t>
            </a:r>
          </a:p>
          <a:p>
            <a:pPr lvl="2">
              <a:buClr>
                <a:schemeClr val="accent1">
                  <a:lumMod val="75000"/>
                </a:schemeClr>
              </a:buClr>
              <a:buSzPct val="80000"/>
              <a:buFont typeface="Wingdings" panose="05000000000000000000" pitchFamily="2" charset="2"/>
              <a:buChar char="Ø"/>
            </a:pPr>
            <a:r>
              <a:rPr lang="en-AU" sz="1200" dirty="0"/>
              <a:t>The server might cost the company an initial amount of 3000 USD and a monthly cost of 1000 USD to keep it running. Although it might cost less than 200USD to use a cloud server which requires less maintenance.</a:t>
            </a:r>
          </a:p>
        </p:txBody>
      </p:sp>
    </p:spTree>
    <p:extLst>
      <p:ext uri="{BB962C8B-B14F-4D97-AF65-F5344CB8AC3E}">
        <p14:creationId xmlns:p14="http://schemas.microsoft.com/office/powerpoint/2010/main" val="79229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1757</TotalTime>
  <Words>635</Words>
  <Application>Microsoft Office PowerPoint</Application>
  <PresentationFormat>Widescreen</PresentationFormat>
  <Paragraphs>54</Paragraphs>
  <Slides>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vt:lpstr>
      <vt:lpstr>Calibri</vt:lpstr>
      <vt:lpstr>Chronicle Display Black</vt:lpstr>
      <vt:lpstr>Open Sans</vt:lpstr>
      <vt:lpstr>Segoe UI Semilight</vt:lpstr>
      <vt:lpstr>Trebuchet MS</vt:lpstr>
      <vt:lpstr>Wingdings</vt:lpstr>
      <vt:lpstr>Wingdings 3</vt:lpstr>
      <vt:lpstr>Facet</vt:lpstr>
      <vt:lpstr>PowerPoint Presentation</vt:lpstr>
      <vt:lpstr>Module 1</vt:lpstr>
      <vt:lpstr>Module 2</vt:lpstr>
      <vt:lpstr>Module 3</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Unguroiu, Laurentiu (AU - Sydney)</dc:creator>
  <cp:lastModifiedBy>Venkata Sai P Bhamidipati</cp:lastModifiedBy>
  <cp:revision>57</cp:revision>
  <dcterms:created xsi:type="dcterms:W3CDTF">2019-02-05T22:29:20Z</dcterms:created>
  <dcterms:modified xsi:type="dcterms:W3CDTF">2021-03-20T09:15:11Z</dcterms:modified>
</cp:coreProperties>
</file>