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3561C-89AC-4DCC-8A78-805531FD6BCE}" type="datetimeFigureOut">
              <a:rPr lang="en-IN" smtClean="0"/>
              <a:t>25-03-2021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377162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3561C-89AC-4DCC-8A78-805531FD6BCE}"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134884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561C-89AC-4DCC-8A78-805531FD6B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3587137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561C-89AC-4DCC-8A78-805531FD6B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5062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561C-89AC-4DCC-8A78-805531FD6B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2841007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561C-89AC-4DCC-8A78-805531FD6B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2745220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561C-89AC-4DCC-8A78-805531FD6B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4185503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3561C-89AC-4DCC-8A78-805531FD6B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564020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3561C-89AC-4DCC-8A78-805531FD6B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88803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3561C-89AC-4DCC-8A78-805531FD6B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251081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3561C-89AC-4DCC-8A78-805531FD6BCE}"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129154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3561C-89AC-4DCC-8A78-805531FD6BCE}"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355132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3561C-89AC-4DCC-8A78-805531FD6BCE}" type="datetimeFigureOut">
              <a:rPr lang="en-IN" smtClean="0"/>
              <a:t>25-03-2021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36147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E3561C-89AC-4DCC-8A78-805531FD6BCE}" type="datetimeFigureOut">
              <a:rPr lang="en-IN" smtClean="0"/>
              <a:t>25-03-2021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283691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3561C-89AC-4DCC-8A78-805531FD6BCE}" type="datetimeFigureOut">
              <a:rPr lang="en-IN" smtClean="0"/>
              <a:t>25-03-2021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163836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3561C-89AC-4DCC-8A78-805531FD6BCE}"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383676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3561C-89AC-4DCC-8A78-805531FD6BCE}"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27F16-4783-4865-BA01-A2540F6A61AB}" type="slidenum">
              <a:rPr lang="en-IN" smtClean="0"/>
              <a:t>‹#›</a:t>
            </a:fld>
            <a:endParaRPr lang="en-IN"/>
          </a:p>
        </p:txBody>
      </p:sp>
    </p:spTree>
    <p:extLst>
      <p:ext uri="{BB962C8B-B14F-4D97-AF65-F5344CB8AC3E}">
        <p14:creationId xmlns:p14="http://schemas.microsoft.com/office/powerpoint/2010/main" val="79577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E3561C-89AC-4DCC-8A78-805531FD6BCE}" type="datetimeFigureOut">
              <a:rPr lang="en-IN" smtClean="0"/>
              <a:t>25-03-2021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C27F16-4783-4865-BA01-A2540F6A61AB}" type="slidenum">
              <a:rPr lang="en-IN" smtClean="0"/>
              <a:t>‹#›</a:t>
            </a:fld>
            <a:endParaRPr lang="en-IN"/>
          </a:p>
        </p:txBody>
      </p:sp>
    </p:spTree>
    <p:extLst>
      <p:ext uri="{BB962C8B-B14F-4D97-AF65-F5344CB8AC3E}">
        <p14:creationId xmlns:p14="http://schemas.microsoft.com/office/powerpoint/2010/main" val="2958187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6978-8F2F-4B16-ABE3-F860066113A2}"/>
              </a:ext>
            </a:extLst>
          </p:cNvPr>
          <p:cNvSpPr>
            <a:spLocks noGrp="1"/>
          </p:cNvSpPr>
          <p:nvPr>
            <p:ph type="ctrTitle"/>
          </p:nvPr>
        </p:nvSpPr>
        <p:spPr/>
        <p:txBody>
          <a:bodyPr/>
          <a:lstStyle/>
          <a:p>
            <a:r>
              <a:rPr lang="en-IN" dirty="0"/>
              <a:t>Risk Assessment</a:t>
            </a:r>
          </a:p>
        </p:txBody>
      </p:sp>
    </p:spTree>
    <p:extLst>
      <p:ext uri="{BB962C8B-B14F-4D97-AF65-F5344CB8AC3E}">
        <p14:creationId xmlns:p14="http://schemas.microsoft.com/office/powerpoint/2010/main" val="120843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6125-1D6F-479E-B623-250FF4FF7931}"/>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03B4FFD0-9E58-455E-A60D-7627981F58EF}"/>
              </a:ext>
            </a:extLst>
          </p:cNvPr>
          <p:cNvSpPr>
            <a:spLocks noGrp="1"/>
          </p:cNvSpPr>
          <p:nvPr>
            <p:ph idx="1"/>
          </p:nvPr>
        </p:nvSpPr>
        <p:spPr>
          <a:xfrm>
            <a:off x="1484311" y="2438399"/>
            <a:ext cx="10018713" cy="3124201"/>
          </a:xfrm>
        </p:spPr>
        <p:txBody>
          <a:bodyPr>
            <a:noAutofit/>
          </a:bodyPr>
          <a:lstStyle/>
          <a:p>
            <a:pPr>
              <a:spcBef>
                <a:spcPts val="0"/>
              </a:spcBef>
            </a:pPr>
            <a:r>
              <a:rPr lang="en-US" sz="1500" dirty="0"/>
              <a:t>The categorization Boldi AG’s possible losses, in terms of ;</a:t>
            </a:r>
          </a:p>
          <a:p>
            <a:pPr marL="0" indent="0">
              <a:spcBef>
                <a:spcPts val="0"/>
              </a:spcBef>
              <a:buNone/>
            </a:pPr>
            <a:r>
              <a:rPr lang="en-US" sz="1500" dirty="0"/>
              <a:t>					• severity of damage, </a:t>
            </a:r>
          </a:p>
          <a:p>
            <a:pPr marL="0" indent="0">
              <a:spcBef>
                <a:spcPts val="0"/>
              </a:spcBef>
              <a:buNone/>
            </a:pPr>
            <a:r>
              <a:rPr lang="en-US" sz="1500" dirty="0"/>
              <a:t>					• impact </a:t>
            </a:r>
          </a:p>
          <a:p>
            <a:pPr marL="0" indent="0">
              <a:spcBef>
                <a:spcPts val="0"/>
              </a:spcBef>
              <a:buNone/>
            </a:pPr>
            <a:r>
              <a:rPr lang="en-US" sz="1500" dirty="0"/>
              <a:t>					• or costs</a:t>
            </a:r>
          </a:p>
          <a:p>
            <a:pPr>
              <a:spcBef>
                <a:spcPts val="0"/>
              </a:spcBef>
            </a:pPr>
            <a:r>
              <a:rPr lang="en-US" sz="1500" dirty="0"/>
              <a:t>Categorizing them in terms of ;</a:t>
            </a:r>
          </a:p>
          <a:p>
            <a:pPr marL="0" indent="0">
              <a:spcBef>
                <a:spcPts val="0"/>
              </a:spcBef>
              <a:buNone/>
            </a:pPr>
            <a:r>
              <a:rPr lang="en-US" sz="1500" dirty="0"/>
              <a:t>					• outcomes, </a:t>
            </a:r>
          </a:p>
          <a:p>
            <a:pPr marL="0" indent="0">
              <a:spcBef>
                <a:spcPts val="0"/>
              </a:spcBef>
              <a:buNone/>
            </a:pPr>
            <a:r>
              <a:rPr lang="en-US" sz="1500" dirty="0"/>
              <a:t>					• processes </a:t>
            </a:r>
          </a:p>
          <a:p>
            <a:pPr marL="0" indent="0">
              <a:spcBef>
                <a:spcPts val="0"/>
              </a:spcBef>
              <a:buNone/>
            </a:pPr>
            <a:r>
              <a:rPr lang="en-US" sz="1500" dirty="0"/>
              <a:t>					• and assets they have or depend on.</a:t>
            </a:r>
          </a:p>
          <a:p>
            <a:pPr>
              <a:spcBef>
                <a:spcPts val="0"/>
              </a:spcBef>
            </a:pPr>
            <a:r>
              <a:rPr lang="en-US" sz="1500" dirty="0"/>
              <a:t>Finally, categorize them by ;</a:t>
            </a:r>
          </a:p>
          <a:p>
            <a:pPr marL="0" indent="0">
              <a:spcBef>
                <a:spcPts val="0"/>
              </a:spcBef>
              <a:buNone/>
            </a:pPr>
            <a:r>
              <a:rPr lang="en-US" sz="1500" dirty="0"/>
              <a:t>					• threat</a:t>
            </a:r>
          </a:p>
          <a:p>
            <a:pPr marL="0" indent="0">
              <a:spcBef>
                <a:spcPts val="0"/>
              </a:spcBef>
              <a:buNone/>
            </a:pPr>
            <a:r>
              <a:rPr lang="en-US" sz="1500" dirty="0"/>
              <a:t>					• or common vulnerabilities.</a:t>
            </a:r>
            <a:endParaRPr lang="en-IN" sz="1500" dirty="0"/>
          </a:p>
        </p:txBody>
      </p:sp>
    </p:spTree>
    <p:extLst>
      <p:ext uri="{BB962C8B-B14F-4D97-AF65-F5344CB8AC3E}">
        <p14:creationId xmlns:p14="http://schemas.microsoft.com/office/powerpoint/2010/main" val="59756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E4DE-5EF0-4667-B02C-83884B3644C5}"/>
              </a:ext>
            </a:extLst>
          </p:cNvPr>
          <p:cNvSpPr>
            <a:spLocks noGrp="1"/>
          </p:cNvSpPr>
          <p:nvPr>
            <p:ph type="title"/>
          </p:nvPr>
        </p:nvSpPr>
        <p:spPr/>
        <p:txBody>
          <a:bodyPr/>
          <a:lstStyle/>
          <a:p>
            <a:r>
              <a:rPr lang="en-IN" dirty="0"/>
              <a:t>Risk Impact Assessment</a:t>
            </a:r>
          </a:p>
        </p:txBody>
      </p:sp>
      <p:sp>
        <p:nvSpPr>
          <p:cNvPr id="3" name="Content Placeholder 2">
            <a:extLst>
              <a:ext uri="{FF2B5EF4-FFF2-40B4-BE49-F238E27FC236}">
                <a16:creationId xmlns:a16="http://schemas.microsoft.com/office/drawing/2014/main" id="{35E704C2-C317-41C8-86E0-8DD893A3E073}"/>
              </a:ext>
            </a:extLst>
          </p:cNvPr>
          <p:cNvSpPr>
            <a:spLocks noGrp="1"/>
          </p:cNvSpPr>
          <p:nvPr>
            <p:ph idx="1"/>
          </p:nvPr>
        </p:nvSpPr>
        <p:spPr>
          <a:xfrm>
            <a:off x="1484310" y="2374036"/>
            <a:ext cx="10018713" cy="3124201"/>
          </a:xfrm>
        </p:spPr>
        <p:txBody>
          <a:bodyPr>
            <a:normAutofit fontScale="92500" lnSpcReduction="20000"/>
          </a:bodyPr>
          <a:lstStyle/>
          <a:p>
            <a:r>
              <a:rPr lang="en-US" sz="1600" dirty="0"/>
              <a:t>Businesses, private organizations, and the military have another aspect of data categorization in common: the concept of </a:t>
            </a:r>
            <a:r>
              <a:rPr lang="en-US" sz="1600" dirty="0">
                <a:highlight>
                  <a:srgbClr val="FFFF00"/>
                </a:highlight>
              </a:rPr>
              <a:t>need-to-know</a:t>
            </a:r>
            <a:r>
              <a:rPr lang="en-US" sz="1600" dirty="0"/>
              <a:t>. Need-to-know leads to compartmentalization of information approaches, which create procedural boundaries (administrative controls) around such sets of information. </a:t>
            </a:r>
          </a:p>
          <a:p>
            <a:r>
              <a:rPr lang="en-US" sz="1600" dirty="0"/>
              <a:t>The recovery time objective (RTO) is the amount of time in which system functionality or ability to perform the business process must be back in operation. They are established for each system that supports Boldi AG and its mission.</a:t>
            </a:r>
          </a:p>
          <a:p>
            <a:r>
              <a:rPr lang="en-US" sz="1600" dirty="0"/>
              <a:t>The recovery point objective (RPO) measures the data loss that is tolerable to Boldi AG, typically expressed in terms of how much data needs to be loaded from backup systems in order to bring the operational system back up to where it needs to be.</a:t>
            </a:r>
          </a:p>
          <a:p>
            <a:r>
              <a:rPr lang="en-US" sz="1600" dirty="0"/>
              <a:t>Single loss expectancy (SLE): Usually measured in monetary terms, SLE is the total cost you can reasonably expect should the risk event occur. Typically expressed in monetary terms, it includes immediate and delayed costs, direct and indirect costs, costs of repairs, and restoration (for hardware, software, facilities, data, people).</a:t>
            </a:r>
          </a:p>
          <a:p>
            <a:r>
              <a:rPr lang="en-US" sz="1600" dirty="0"/>
              <a:t>Safeguard value: This is the estimated cost to implement and operate the chosen risk mitigation control. You cannot know this until Boldi AG’s management has chosen a risk control or countermeasure and an implementation plan for it.</a:t>
            </a:r>
            <a:endParaRPr lang="en-IN" sz="2000" dirty="0"/>
          </a:p>
        </p:txBody>
      </p:sp>
    </p:spTree>
    <p:extLst>
      <p:ext uri="{BB962C8B-B14F-4D97-AF65-F5344CB8AC3E}">
        <p14:creationId xmlns:p14="http://schemas.microsoft.com/office/powerpoint/2010/main" val="2333384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TotalTime>
  <Words>339</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Corbel</vt:lpstr>
      <vt:lpstr>Parallax</vt:lpstr>
      <vt:lpstr>Risk Assessment</vt:lpstr>
      <vt:lpstr>Analysis</vt:lpstr>
      <vt:lpstr>Risk Impact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Assessment</dc:title>
  <dc:creator>Venkata Sai P Bhamidipati</dc:creator>
  <cp:lastModifiedBy>Venkata Sai P Bhamidipati</cp:lastModifiedBy>
  <cp:revision>3</cp:revision>
  <dcterms:created xsi:type="dcterms:W3CDTF">2021-03-25T10:50:49Z</dcterms:created>
  <dcterms:modified xsi:type="dcterms:W3CDTF">2021-03-25T11:10:31Z</dcterms:modified>
</cp:coreProperties>
</file>