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D120C-5583-4679-B2C2-F25C3D8A212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37D5E-E9C4-4A82-B013-5A75242E8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5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9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E781AF6E-C3DA-4CF5-830A-AD0BB44909F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34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80184E06-C803-43C1-AFC7-8B646FDF629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401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80FC1C71-2A0A-41B0-9475-9D0C1367A20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2"/>
          <p:cNvSpPr>
            <a:spLocks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955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A211742C-3403-40F8-8DE0-4A10FA097E8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446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38EFFAFA-B402-49FD-9CB8-C12AE099EDC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2"/>
          <p:cNvSpPr>
            <a:spLocks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882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1F629370-F61D-4C1C-97E4-AE4FFA6B796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2"/>
          <p:cNvSpPr>
            <a:spLocks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822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2E0881A6-A08A-42F7-BB08-7E4AF3185BB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2"/>
          <p:cNvSpPr>
            <a:spLocks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223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718F50BF-A924-4563-A6C9-D6D61287142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2"/>
          <p:cNvSpPr>
            <a:spLocks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6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48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968E1431-A1B4-4B6B-8B87-E9271F58DBD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91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968E1431-A1B4-4B6B-8B87-E9271F58DBD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51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ACC33015-FE9B-4E5F-9836-6E18022B175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078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ACC33015-FE9B-4E5F-9836-6E18022B175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75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138B70D9-B36D-49AF-80E1-3E0C29B7BF7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94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F3DD3E54-F9DD-486D-8DF2-5E035C5BA05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076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232F3595-CEEB-4140-A0A1-626F817BB298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2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3051-1F87-4C0A-93D9-79D7930E1433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0696-2479-4E7E-8383-AF3212305B23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9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D407-ACB4-4EA7-ACB0-9C2CD740F072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33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7B663-36D6-435A-B046-90990A4CAA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49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732F-CA10-46FB-BB80-E6FA8B535614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0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A48-252D-4272-A265-E1FC0D9D9D78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E7D2-EBBB-40B9-B24C-C0F12B5E393D}" type="datetime1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8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2B3-1B62-4B51-A1EE-EDC1BE3B4F25}" type="datetime1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67DD-6F0F-4F15-9627-67EA54BD2C3F}" type="datetime1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ABF9-861F-46F6-9E8D-4E13CE5B0E17}" type="datetime1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5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6DE-8F8B-4D95-8471-E9C0BB371686}" type="datetime1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3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D6FA-BA06-4223-B042-245AA5F76DEA}" type="datetime1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4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70459-530D-435B-8DFB-1404AEBA4E4B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90690-7D43-49A8-A875-4A4029DB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2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SWITCHING THEORY AND LOGIC DESIGN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UNIT-3</a:t>
            </a:r>
          </a:p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BY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S.SAGAR KRISHNA,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ASSISTANT PROFESSOR,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GAYATRI VIDYA PARISHAD COLLEG OF ENGINEERIN(A)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64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4x16 decoder using 3x8 decoder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10</a:t>
            </a:fld>
            <a:endParaRPr lang="en-US"/>
          </a:p>
        </p:txBody>
      </p:sp>
      <p:pic>
        <p:nvPicPr>
          <p:cNvPr id="6154" name="Picture 10" descr="binary decoder configu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86" y="1690688"/>
            <a:ext cx="7489371" cy="46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2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2x4 decoder with active low 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11</a:t>
            </a:fld>
            <a:endParaRPr lang="en-US"/>
          </a:p>
        </p:txBody>
      </p:sp>
      <p:pic>
        <p:nvPicPr>
          <p:cNvPr id="9218" name="Picture 2" descr="nand gate binary deco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43" y="1636259"/>
            <a:ext cx="6923314" cy="431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10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281245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696017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110789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525561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1039F0DE-AB75-4310-B03D-946258E5375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title"/>
          </p:nvPr>
        </p:nvSpPr>
        <p:spPr>
          <a:xfrm>
            <a:off x="826164" y="376120"/>
            <a:ext cx="8229024" cy="1144921"/>
          </a:xfrm>
        </p:spPr>
        <p:txBody>
          <a:bodyPr vert="horz" lIns="91440" tIns="352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>
                <a:solidFill>
                  <a:srgbClr val="C00000"/>
                </a:solidFill>
              </a:rPr>
              <a:t>Encoders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2025" y="1262209"/>
            <a:ext cx="10255575" cy="4434226"/>
          </a:xfrm>
        </p:spPr>
        <p:txBody>
          <a:bodyPr vert="horz" lIns="91440" tIns="22403" rIns="91440" bIns="45720" rtlCol="0">
            <a:normAutofit/>
          </a:bodyPr>
          <a:lstStyle/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540" dirty="0"/>
              <a:t>An encoder has</a:t>
            </a:r>
          </a:p>
          <a:p>
            <a:pPr marL="1566916" lvl="1" indent="-519905"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177" dirty="0"/>
              <a:t>2</a:t>
            </a:r>
            <a:r>
              <a:rPr lang="en-US" altLang="en-US" sz="2177" baseline="40000" dirty="0"/>
              <a:t>N</a:t>
            </a:r>
            <a:r>
              <a:rPr lang="en-US" altLang="en-US" sz="2177" dirty="0"/>
              <a:t> inputs</a:t>
            </a:r>
          </a:p>
          <a:p>
            <a:pPr marL="1566916" lvl="1" indent="-519905"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177" dirty="0"/>
              <a:t>N outputs</a:t>
            </a:r>
          </a:p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540" dirty="0"/>
              <a:t>An encoder outputs the binary value of the selected (or active) input.</a:t>
            </a:r>
          </a:p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540" dirty="0"/>
              <a:t>An </a:t>
            </a:r>
            <a:r>
              <a:rPr lang="en-US" altLang="en-US" sz="2540" dirty="0" smtClean="0"/>
              <a:t>encoder </a:t>
            </a:r>
            <a:r>
              <a:rPr lang="en-US" altLang="en-US" sz="2540" dirty="0"/>
              <a:t>performs the inverse operation of a </a:t>
            </a:r>
            <a:r>
              <a:rPr lang="en-US" altLang="en-US" sz="2540" dirty="0" smtClean="0"/>
              <a:t>decoder.</a:t>
            </a:r>
          </a:p>
          <a:p>
            <a:pPr marL="391729" indent="-293797" algn="just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sz="2400" dirty="0" smtClean="0"/>
              <a:t>The </a:t>
            </a:r>
            <a:r>
              <a:rPr lang="en-US" sz="2400" dirty="0"/>
              <a:t>encoder can be implemented with OR gates whose inputs are </a:t>
            </a:r>
            <a:r>
              <a:rPr lang="en-US" sz="2400" dirty="0" smtClean="0"/>
              <a:t>determined directly </a:t>
            </a:r>
            <a:r>
              <a:rPr lang="en-US" sz="2400" dirty="0"/>
              <a:t>from the truth table. Output </a:t>
            </a:r>
            <a:r>
              <a:rPr lang="en-US" sz="2400" i="1" dirty="0"/>
              <a:t>z </a:t>
            </a:r>
            <a:r>
              <a:rPr lang="en-US" sz="2400" dirty="0"/>
              <a:t>is equal to 1 when the input octal digit is 1, 3, </a:t>
            </a:r>
            <a:r>
              <a:rPr lang="en-US" sz="2400" dirty="0" smtClean="0"/>
              <a:t>5,or </a:t>
            </a:r>
            <a:r>
              <a:rPr lang="en-US" sz="2400" dirty="0"/>
              <a:t>7. Output </a:t>
            </a:r>
            <a:r>
              <a:rPr lang="en-US" sz="2400" i="1" dirty="0"/>
              <a:t>y </a:t>
            </a:r>
            <a:r>
              <a:rPr lang="en-US" sz="2400" dirty="0"/>
              <a:t>is 1 for octal digits 2, 3, 6, or 7, and output </a:t>
            </a:r>
            <a:r>
              <a:rPr lang="en-US" sz="2400" i="1" dirty="0"/>
              <a:t>x </a:t>
            </a:r>
            <a:r>
              <a:rPr lang="en-US" sz="2400" dirty="0"/>
              <a:t>is 1 for digits 4, 5, 6, or 7.</a:t>
            </a:r>
            <a:endParaRPr lang="en-US" altLang="en-US" sz="2540" dirty="0"/>
          </a:p>
        </p:txBody>
      </p:sp>
    </p:spTree>
    <p:extLst>
      <p:ext uri="{BB962C8B-B14F-4D97-AF65-F5344CB8AC3E}">
        <p14:creationId xmlns:p14="http://schemas.microsoft.com/office/powerpoint/2010/main" val="3680372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281245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696017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110789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525561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1039F0DE-AB75-4310-B03D-946258E5375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title"/>
          </p:nvPr>
        </p:nvSpPr>
        <p:spPr>
          <a:xfrm>
            <a:off x="826163" y="240972"/>
            <a:ext cx="8229024" cy="1144921"/>
          </a:xfrm>
        </p:spPr>
        <p:txBody>
          <a:bodyPr vert="horz" lIns="91440" tIns="352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>
                <a:solidFill>
                  <a:srgbClr val="C00000"/>
                </a:solidFill>
              </a:rPr>
              <a:t>Octal to Binary Encoder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893" y="1109809"/>
            <a:ext cx="8033163" cy="1110876"/>
          </a:xfrm>
        </p:spPr>
        <p:txBody>
          <a:bodyPr vert="horz" lIns="91440" tIns="22403" rIns="91440" bIns="45720" rtlCol="0">
            <a:normAutofit/>
          </a:bodyPr>
          <a:lstStyle/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sz="2400" dirty="0" smtClean="0"/>
              <a:t>Output </a:t>
            </a:r>
            <a:r>
              <a:rPr lang="en-US" sz="2400" i="1" dirty="0"/>
              <a:t>z </a:t>
            </a:r>
            <a:r>
              <a:rPr lang="en-US" sz="2400" dirty="0"/>
              <a:t>is equal to 1 when the input octal digit is 1, 3, </a:t>
            </a:r>
            <a:r>
              <a:rPr lang="en-US" sz="2400" dirty="0" smtClean="0"/>
              <a:t>5,or </a:t>
            </a:r>
            <a:r>
              <a:rPr lang="en-US" sz="2400" dirty="0"/>
              <a:t>7. Output </a:t>
            </a:r>
            <a:r>
              <a:rPr lang="en-US" sz="2400" i="1" dirty="0"/>
              <a:t>y </a:t>
            </a:r>
            <a:r>
              <a:rPr lang="en-US" sz="2400" dirty="0"/>
              <a:t>is 1 for octal digits 2, 3, 6, or 7, and output </a:t>
            </a:r>
            <a:r>
              <a:rPr lang="en-US" sz="2400" i="1" dirty="0"/>
              <a:t>x </a:t>
            </a:r>
            <a:r>
              <a:rPr lang="en-US" sz="2400" dirty="0"/>
              <a:t>is 1 for digits 4, 5, 6, or 7.</a:t>
            </a:r>
            <a:endParaRPr lang="en-US" altLang="en-US" sz="254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44" y="2274481"/>
            <a:ext cx="2409825" cy="866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968" y="2102769"/>
            <a:ext cx="6305550" cy="31223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50562" y="4907696"/>
            <a:ext cx="750763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indent="-323850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/>
              <a:t>Issues</a:t>
            </a:r>
          </a:p>
          <a:p>
            <a:pPr marL="1727200" lvl="1" indent="-573088"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What if more than one input is active?</a:t>
            </a:r>
          </a:p>
          <a:p>
            <a:pPr marL="1727200" lvl="1" indent="-573088"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What if no inputs are active?</a:t>
            </a:r>
          </a:p>
        </p:txBody>
      </p:sp>
    </p:spTree>
    <p:extLst>
      <p:ext uri="{BB962C8B-B14F-4D97-AF65-F5344CB8AC3E}">
        <p14:creationId xmlns:p14="http://schemas.microsoft.com/office/powerpoint/2010/main" val="32830650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281245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696017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110789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525561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5EAF9D6D-7AEF-48A2-AF3E-89BA45FED6E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1"/>
          <p:cNvSpPr>
            <a:spLocks noGrp="1" noChangeArrowheads="1"/>
          </p:cNvSpPr>
          <p:nvPr>
            <p:ph type="title"/>
          </p:nvPr>
        </p:nvSpPr>
        <p:spPr>
          <a:xfrm>
            <a:off x="869706" y="357341"/>
            <a:ext cx="8229024" cy="1144921"/>
          </a:xfrm>
        </p:spPr>
        <p:txBody>
          <a:bodyPr vert="horz" lIns="91440" tIns="352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>
                <a:solidFill>
                  <a:srgbClr val="C00000"/>
                </a:solidFill>
              </a:rPr>
              <a:t>Priority Encoders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7636" y="1502262"/>
            <a:ext cx="10201107" cy="3791918"/>
          </a:xfrm>
        </p:spPr>
        <p:txBody>
          <a:bodyPr vert="horz" lIns="91440" tIns="22403" rIns="91440" bIns="45720" rtlCol="0">
            <a:normAutofit/>
          </a:bodyPr>
          <a:lstStyle/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540" dirty="0"/>
              <a:t>If more than one input is active, the higher-order input has priority over the lower-order input.</a:t>
            </a:r>
          </a:p>
          <a:p>
            <a:pPr marL="1566916" lvl="1" indent="-519905"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177" dirty="0"/>
              <a:t>The higher value is encoded on the output</a:t>
            </a:r>
          </a:p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540" dirty="0"/>
              <a:t>A valid indicator, </a:t>
            </a:r>
            <a:r>
              <a:rPr lang="en-US" altLang="en-US" sz="2540" dirty="0" smtClean="0"/>
              <a:t>v, </a:t>
            </a:r>
            <a:r>
              <a:rPr lang="en-US" altLang="en-US" sz="2540" dirty="0"/>
              <a:t>is included to indicate whether or not the output is valid.</a:t>
            </a:r>
          </a:p>
          <a:p>
            <a:pPr marL="1566916" lvl="1" indent="-519905"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177" dirty="0"/>
              <a:t>Output is invalid when no inputs are active</a:t>
            </a:r>
          </a:p>
          <a:p>
            <a:pPr marL="2350374" lvl="2" indent="-390289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/>
              <a:t>v</a:t>
            </a:r>
            <a:r>
              <a:rPr lang="en-US" altLang="en-US" dirty="0" smtClean="0"/>
              <a:t> = 0</a:t>
            </a:r>
          </a:p>
          <a:p>
            <a:pPr marL="1566916" lvl="1" indent="-519905"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177" dirty="0"/>
              <a:t>Output is valid when at least one input is active</a:t>
            </a:r>
          </a:p>
          <a:p>
            <a:pPr marL="2350374" lvl="2" indent="-390289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/>
              <a:t>v</a:t>
            </a:r>
            <a:r>
              <a:rPr lang="en-US" altLang="en-US" dirty="0" smtClean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7269272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281245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696017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110789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525561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5EAF9D6D-7AEF-48A2-AF3E-89BA45FED6E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1"/>
          <p:cNvSpPr>
            <a:spLocks noGrp="1" noChangeArrowheads="1"/>
          </p:cNvSpPr>
          <p:nvPr>
            <p:ph type="title"/>
          </p:nvPr>
        </p:nvSpPr>
        <p:spPr>
          <a:xfrm>
            <a:off x="869706" y="357341"/>
            <a:ext cx="8229024" cy="1144921"/>
          </a:xfrm>
        </p:spPr>
        <p:txBody>
          <a:bodyPr vert="horz" lIns="91440" tIns="352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>
                <a:solidFill>
                  <a:srgbClr val="C00000"/>
                </a:solidFill>
              </a:rPr>
              <a:t>Priority Encoders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197" y="1628094"/>
            <a:ext cx="3990975" cy="34555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925" y="1502262"/>
            <a:ext cx="5857875" cy="42127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48242" y="1176606"/>
            <a:ext cx="2250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932">
              <a:buClr>
                <a:srgbClr val="FF6633"/>
              </a:buClr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/>
              <a:t>Boolean Expressions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7497586" y="5530334"/>
            <a:ext cx="1601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932">
              <a:buClr>
                <a:srgbClr val="FF6633"/>
              </a:buClr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/>
              <a:t>Logic Diagram</a:t>
            </a:r>
          </a:p>
        </p:txBody>
      </p:sp>
    </p:spTree>
    <p:extLst>
      <p:ext uri="{BB962C8B-B14F-4D97-AF65-F5344CB8AC3E}">
        <p14:creationId xmlns:p14="http://schemas.microsoft.com/office/powerpoint/2010/main" val="22719208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281245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696017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110789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525561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FDE7946F-6021-4094-805C-F3ED69918A17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3" name="Rectangle 1"/>
          <p:cNvSpPr>
            <a:spLocks noGrp="1" noChangeArrowheads="1"/>
          </p:cNvSpPr>
          <p:nvPr>
            <p:ph type="title"/>
          </p:nvPr>
        </p:nvSpPr>
        <p:spPr>
          <a:xfrm>
            <a:off x="989449" y="382486"/>
            <a:ext cx="8229024" cy="1144921"/>
          </a:xfrm>
        </p:spPr>
        <p:txBody>
          <a:bodyPr vert="horz" lIns="91440" tIns="352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>
                <a:solidFill>
                  <a:srgbClr val="C00000"/>
                </a:solidFill>
              </a:rPr>
              <a:t>Multiplexers</a:t>
            </a:r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89449" y="1527407"/>
            <a:ext cx="9678551" cy="3757354"/>
          </a:xfrm>
        </p:spPr>
        <p:txBody>
          <a:bodyPr/>
          <a:lstStyle/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/>
              <a:t>A multiplexer has</a:t>
            </a:r>
          </a:p>
          <a:p>
            <a:pPr marL="1566916" lvl="1" indent="-519905"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/>
              <a:t>N control inputs(Select lines)</a:t>
            </a:r>
          </a:p>
          <a:p>
            <a:pPr marL="1566916" lvl="1" indent="-519905"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/>
              <a:t>2</a:t>
            </a:r>
            <a:r>
              <a:rPr lang="en-US" altLang="en-US" baseline="40000" dirty="0" smtClean="0"/>
              <a:t>N</a:t>
            </a:r>
            <a:r>
              <a:rPr lang="en-US" altLang="en-US" dirty="0" smtClean="0"/>
              <a:t> data inputs</a:t>
            </a:r>
          </a:p>
          <a:p>
            <a:pPr marL="1566916" lvl="1" indent="-519905"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/>
              <a:t>1 output</a:t>
            </a:r>
          </a:p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/>
              <a:t>A multiplexer routes (or connects) the selected data input to the output.</a:t>
            </a:r>
          </a:p>
          <a:p>
            <a:pPr marL="1566916" lvl="1" indent="-519905"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/>
              <a:t>The value of the control inputs determines the data input that is selected.</a:t>
            </a:r>
          </a:p>
        </p:txBody>
      </p:sp>
    </p:spTree>
    <p:extLst>
      <p:ext uri="{BB962C8B-B14F-4D97-AF65-F5344CB8AC3E}">
        <p14:creationId xmlns:p14="http://schemas.microsoft.com/office/powerpoint/2010/main" val="4262971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281245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696017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110789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525561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16846846-A25C-4BD6-9EF3-2B52DAA5C6E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713268" y="254866"/>
            <a:ext cx="8229024" cy="1144921"/>
          </a:xfrm>
        </p:spPr>
        <p:txBody>
          <a:bodyPr vert="horz" lIns="91440" tIns="352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>
                <a:solidFill>
                  <a:srgbClr val="C00000"/>
                </a:solidFill>
              </a:rPr>
              <a:t>Multiplexers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492" y="1751224"/>
            <a:ext cx="7411018" cy="303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5034609" y="4853310"/>
            <a:ext cx="2374810" cy="47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46" tIns="42456" rIns="81646" bIns="42456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spcBef>
                <a:spcPts val="1361"/>
              </a:spcBef>
            </a:pPr>
            <a:r>
              <a:rPr lang="en-US" altLang="en-US" sz="2540" b="1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 = A′.I</a:t>
            </a:r>
            <a:r>
              <a:rPr lang="en-US" altLang="en-US" sz="2540" b="1" baseline="-25000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en-US" sz="2540" b="1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+ A.I</a:t>
            </a:r>
            <a:r>
              <a:rPr lang="en-US" altLang="en-US" sz="2540" b="1" baseline="-25000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2145666" y="4486072"/>
            <a:ext cx="728717" cy="60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46" tIns="52254" rIns="81646" bIns="40823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5000"/>
              </a:lnSpc>
            </a:pPr>
            <a:r>
              <a:rPr lang="en-US" altLang="en-US" sz="1814">
                <a:solidFill>
                  <a:srgbClr val="008000"/>
                </a:solidFill>
                <a:latin typeface="Times New Roman" panose="02020603050405020304" pitchFamily="18" charset="0"/>
              </a:rPr>
              <a:t>Data</a:t>
            </a:r>
          </a:p>
          <a:p>
            <a:pPr algn="ctr" eaLnBrk="1">
              <a:lnSpc>
                <a:spcPct val="95000"/>
              </a:lnSpc>
            </a:pPr>
            <a:r>
              <a:rPr lang="en-US" altLang="en-US" sz="1814">
                <a:solidFill>
                  <a:srgbClr val="008000"/>
                </a:solidFill>
                <a:latin typeface="Times New Roman" panose="02020603050405020304" pitchFamily="18" charset="0"/>
              </a:rPr>
              <a:t>inputs</a:t>
            </a:r>
          </a:p>
        </p:txBody>
      </p:sp>
      <p:sp>
        <p:nvSpPr>
          <p:cNvPr id="8199" name="Line 5"/>
          <p:cNvSpPr>
            <a:spLocks noChangeShapeType="1"/>
          </p:cNvSpPr>
          <p:nvPr/>
        </p:nvSpPr>
        <p:spPr bwMode="auto">
          <a:xfrm flipV="1">
            <a:off x="2450978" y="3655105"/>
            <a:ext cx="1441" cy="832407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200" name="Text Box 6"/>
          <p:cNvSpPr txBox="1">
            <a:spLocks noChangeArrowheads="1"/>
          </p:cNvSpPr>
          <p:nvPr/>
        </p:nvSpPr>
        <p:spPr bwMode="auto">
          <a:xfrm>
            <a:off x="2910387" y="5139901"/>
            <a:ext cx="869851" cy="60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46" tIns="52254" rIns="81646" bIns="40823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5000"/>
              </a:lnSpc>
            </a:pPr>
            <a:r>
              <a:rPr lang="en-US" altLang="en-US" sz="1814">
                <a:solidFill>
                  <a:srgbClr val="0000FF"/>
                </a:solidFill>
                <a:latin typeface="Times New Roman" panose="02020603050405020304" pitchFamily="18" charset="0"/>
              </a:rPr>
              <a:t>Control</a:t>
            </a:r>
          </a:p>
          <a:p>
            <a:pPr algn="ctr" eaLnBrk="1">
              <a:lnSpc>
                <a:spcPct val="95000"/>
              </a:lnSpc>
            </a:pPr>
            <a:r>
              <a:rPr lang="en-US" altLang="en-US" sz="1814">
                <a:solidFill>
                  <a:srgbClr val="0000FF"/>
                </a:solidFill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8201" name="Line 7"/>
          <p:cNvSpPr>
            <a:spLocks noChangeShapeType="1"/>
          </p:cNvSpPr>
          <p:nvPr/>
        </p:nvSpPr>
        <p:spPr bwMode="auto">
          <a:xfrm flipV="1">
            <a:off x="3564215" y="4735218"/>
            <a:ext cx="414764" cy="41764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1150556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281245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696017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110789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525561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39F2CCC7-CC3E-4F72-8F86-E65A08841F0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>
          <a:xfrm>
            <a:off x="585264" y="281955"/>
            <a:ext cx="8229024" cy="1144921"/>
          </a:xfrm>
        </p:spPr>
        <p:txBody>
          <a:bodyPr vert="horz" lIns="91440" tIns="352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>
                <a:solidFill>
                  <a:srgbClr val="C00000"/>
                </a:solidFill>
              </a:rPr>
              <a:t>Multiplexers</a:t>
            </a:r>
          </a:p>
        </p:txBody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3400038" y="5180225"/>
            <a:ext cx="5599308" cy="47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46" tIns="42456" rIns="81646" bIns="42456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spcBef>
                <a:spcPts val="1361"/>
              </a:spcBef>
            </a:pPr>
            <a:r>
              <a:rPr lang="en-US" altLang="en-US" sz="2540" b="1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 = A′.B'.I</a:t>
            </a:r>
            <a:r>
              <a:rPr lang="en-US" altLang="en-US" sz="2540" b="1" baseline="-25000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en-US" sz="2540" b="1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+ A'.B.I</a:t>
            </a:r>
            <a:r>
              <a:rPr lang="en-US" altLang="en-US" sz="2540" b="1" baseline="-25000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sz="2540" b="1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+ A.B'.I</a:t>
            </a:r>
            <a:r>
              <a:rPr lang="en-US" altLang="en-US" sz="2540" b="1" baseline="-25000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sz="2540" b="1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+ A.B.I</a:t>
            </a:r>
            <a:r>
              <a:rPr lang="en-US" altLang="en-US" sz="2540" b="1" baseline="-25000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altLang="en-US" sz="2540" b="1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11267" name="Group 3"/>
          <p:cNvGraphicFramePr>
            <a:graphicFrameLocks noGrp="1"/>
          </p:cNvGraphicFramePr>
          <p:nvPr/>
        </p:nvGraphicFramePr>
        <p:xfrm>
          <a:off x="6803115" y="1991730"/>
          <a:ext cx="2541868" cy="1618887"/>
        </p:xfrm>
        <a:graphic>
          <a:graphicData uri="http://schemas.openxmlformats.org/drawingml/2006/table">
            <a:tbl>
              <a:tblPr/>
              <a:tblGrid>
                <a:gridCol w="846809"/>
                <a:gridCol w="848250"/>
                <a:gridCol w="846809"/>
              </a:tblGrid>
              <a:tr h="30531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A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B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F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</a:tr>
              <a:tr h="32691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I</a:t>
                      </a:r>
                      <a:r>
                        <a:rPr kumimoji="0" lang="en-US" sz="15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32691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I</a:t>
                      </a:r>
                      <a:r>
                        <a:rPr kumimoji="0" lang="en-US" sz="15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691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I</a:t>
                      </a:r>
                      <a:r>
                        <a:rPr kumimoji="0" lang="en-US" sz="15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2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32691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I</a:t>
                      </a:r>
                      <a:r>
                        <a:rPr kumimoji="0" lang="en-US" sz="15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3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9247" name="Group 57"/>
          <p:cNvGrpSpPr>
            <a:grpSpLocks/>
          </p:cNvGrpSpPr>
          <p:nvPr/>
        </p:nvGrpSpPr>
        <p:grpSpPr bwMode="auto">
          <a:xfrm>
            <a:off x="2681402" y="1553924"/>
            <a:ext cx="3827922" cy="3515409"/>
            <a:chOff x="804" y="1079"/>
            <a:chExt cx="2658" cy="2441"/>
          </a:xfrm>
        </p:grpSpPr>
        <p:pic>
          <p:nvPicPr>
            <p:cNvPr id="9248" name="Picture 5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957" b="39932"/>
            <a:stretch>
              <a:fillRect/>
            </a:stretch>
          </p:blipFill>
          <p:spPr bwMode="auto">
            <a:xfrm>
              <a:off x="804" y="1079"/>
              <a:ext cx="2338" cy="2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9249" name="Text Box 59"/>
            <p:cNvSpPr txBox="1">
              <a:spLocks noChangeArrowheads="1"/>
            </p:cNvSpPr>
            <p:nvPr/>
          </p:nvSpPr>
          <p:spPr bwMode="auto">
            <a:xfrm>
              <a:off x="912" y="2768"/>
              <a:ext cx="42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46" tIns="55226" rIns="81646" bIns="40823"/>
            <a:lstStyle/>
            <a:p>
              <a:r>
                <a:rPr lang="en-US" altLang="en-US" sz="1633">
                  <a:solidFill>
                    <a:srgbClr val="008000"/>
                  </a:solidFill>
                </a:rPr>
                <a:t>MSB</a:t>
              </a:r>
            </a:p>
          </p:txBody>
        </p:sp>
        <p:sp>
          <p:nvSpPr>
            <p:cNvPr id="9250" name="Line 60"/>
            <p:cNvSpPr>
              <a:spLocks noChangeShapeType="1"/>
            </p:cNvSpPr>
            <p:nvPr/>
          </p:nvSpPr>
          <p:spPr bwMode="auto">
            <a:xfrm>
              <a:off x="1321" y="2867"/>
              <a:ext cx="720" cy="1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9251" name="Text Box 61"/>
            <p:cNvSpPr txBox="1">
              <a:spLocks noChangeArrowheads="1"/>
            </p:cNvSpPr>
            <p:nvPr/>
          </p:nvSpPr>
          <p:spPr bwMode="auto">
            <a:xfrm>
              <a:off x="3078" y="2768"/>
              <a:ext cx="38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46" tIns="55226" rIns="81646" bIns="40823"/>
            <a:lstStyle/>
            <a:p>
              <a:r>
                <a:rPr lang="en-US" altLang="en-US" sz="1633">
                  <a:solidFill>
                    <a:srgbClr val="0000FF"/>
                  </a:solidFill>
                </a:rPr>
                <a:t>LSB</a:t>
              </a:r>
            </a:p>
          </p:txBody>
        </p:sp>
        <p:sp>
          <p:nvSpPr>
            <p:cNvPr id="9252" name="Line 62"/>
            <p:cNvSpPr>
              <a:spLocks noChangeShapeType="1"/>
            </p:cNvSpPr>
            <p:nvPr/>
          </p:nvSpPr>
          <p:spPr bwMode="auto">
            <a:xfrm flipH="1">
              <a:off x="2517" y="2867"/>
              <a:ext cx="578" cy="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33"/>
            </a:p>
          </p:txBody>
        </p:sp>
      </p:grpSp>
    </p:spTree>
    <p:extLst>
      <p:ext uri="{BB962C8B-B14F-4D97-AF65-F5344CB8AC3E}">
        <p14:creationId xmlns:p14="http://schemas.microsoft.com/office/powerpoint/2010/main" val="931143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281245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696017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110789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525561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2B8B4DB2-562E-4702-8C19-0E04127ACA0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871132" y="280805"/>
            <a:ext cx="8229024" cy="1144921"/>
          </a:xfrm>
        </p:spPr>
        <p:txBody>
          <a:bodyPr vert="horz" lIns="91440" tIns="352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>
                <a:solidFill>
                  <a:srgbClr val="C00000"/>
                </a:solidFill>
              </a:rPr>
              <a:t>Multiplexers</a:t>
            </a: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3044320" y="5113978"/>
            <a:ext cx="6428835" cy="755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46" tIns="42456" rIns="81646" bIns="42456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spcBef>
                <a:spcPts val="1361"/>
              </a:spcBef>
            </a:pPr>
            <a:r>
              <a:rPr lang="en-US" altLang="en-US" sz="2177" b="1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 = A′.B'.C'.I</a:t>
            </a:r>
            <a:r>
              <a:rPr lang="en-US" altLang="en-US" sz="2177" b="1" baseline="-25000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en-US" sz="2177" b="1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+ A'.B'.C.I</a:t>
            </a:r>
            <a:r>
              <a:rPr lang="en-US" altLang="en-US" sz="2177" b="1" baseline="-25000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sz="2177" b="1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+ A'.B.C'.I</a:t>
            </a:r>
            <a:r>
              <a:rPr lang="en-US" altLang="en-US" sz="2177" b="1" baseline="-25000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sz="2177" b="1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+ A'.B.C.I</a:t>
            </a:r>
            <a:r>
              <a:rPr lang="en-US" altLang="en-US" sz="2177" b="1" baseline="-25000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altLang="en-US" sz="2177" b="1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+ </a:t>
            </a:r>
          </a:p>
          <a:p>
            <a:pPr eaLnBrk="1">
              <a:lnSpc>
                <a:spcPct val="100000"/>
              </a:lnSpc>
            </a:pPr>
            <a:r>
              <a:rPr lang="en-US" altLang="en-US" sz="2177" b="1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A.B'.C'.I</a:t>
            </a:r>
            <a:r>
              <a:rPr lang="en-US" altLang="en-US" sz="2177" b="1" baseline="-25000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en-US" sz="2177" b="1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+ A.B'.C.I</a:t>
            </a:r>
            <a:r>
              <a:rPr lang="en-US" altLang="en-US" sz="2177" b="1" baseline="-25000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sz="2177" b="1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+ A'.B.C'.I</a:t>
            </a:r>
            <a:r>
              <a:rPr lang="en-US" altLang="en-US" sz="2177" b="1" baseline="-25000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sz="2177" b="1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+ A.B.C.I</a:t>
            </a:r>
            <a:r>
              <a:rPr lang="en-US" altLang="en-US" sz="2177" b="1" baseline="-25000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altLang="en-US" sz="2177" b="1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0245" name="Group 3"/>
          <p:cNvGrpSpPr>
            <a:grpSpLocks/>
          </p:cNvGrpSpPr>
          <p:nvPr/>
        </p:nvGrpSpPr>
        <p:grpSpPr bwMode="auto">
          <a:xfrm>
            <a:off x="2510024" y="1209728"/>
            <a:ext cx="3836563" cy="3874007"/>
            <a:chOff x="685" y="840"/>
            <a:chExt cx="2664" cy="2690"/>
          </a:xfrm>
        </p:grpSpPr>
        <p:pic>
          <p:nvPicPr>
            <p:cNvPr id="1029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61" t="20093" r="31006" b="14813"/>
            <a:stretch>
              <a:fillRect/>
            </a:stretch>
          </p:blipFill>
          <p:spPr bwMode="auto">
            <a:xfrm>
              <a:off x="1259" y="840"/>
              <a:ext cx="1791" cy="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0299" name="Text Box 5"/>
            <p:cNvSpPr txBox="1">
              <a:spLocks noChangeArrowheads="1"/>
            </p:cNvSpPr>
            <p:nvPr/>
          </p:nvSpPr>
          <p:spPr bwMode="auto">
            <a:xfrm>
              <a:off x="685" y="3312"/>
              <a:ext cx="42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46" tIns="55226" rIns="81646" bIns="40823"/>
            <a:lstStyle/>
            <a:p>
              <a:r>
                <a:rPr lang="en-US" altLang="en-US" sz="1633">
                  <a:solidFill>
                    <a:srgbClr val="008000"/>
                  </a:solidFill>
                </a:rPr>
                <a:t>MSB</a:t>
              </a:r>
            </a:p>
          </p:txBody>
        </p:sp>
        <p:sp>
          <p:nvSpPr>
            <p:cNvPr id="10300" name="Line 6"/>
            <p:cNvSpPr>
              <a:spLocks noChangeShapeType="1"/>
            </p:cNvSpPr>
            <p:nvPr/>
          </p:nvSpPr>
          <p:spPr bwMode="auto">
            <a:xfrm>
              <a:off x="1094" y="3411"/>
              <a:ext cx="720" cy="1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0301" name="Text Box 7"/>
            <p:cNvSpPr txBox="1">
              <a:spLocks noChangeArrowheads="1"/>
            </p:cNvSpPr>
            <p:nvPr/>
          </p:nvSpPr>
          <p:spPr bwMode="auto">
            <a:xfrm>
              <a:off x="2964" y="3312"/>
              <a:ext cx="38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46" tIns="55226" rIns="81646" bIns="40823"/>
            <a:lstStyle/>
            <a:p>
              <a:r>
                <a:rPr lang="en-US" altLang="en-US" sz="1633">
                  <a:solidFill>
                    <a:srgbClr val="0000FF"/>
                  </a:solidFill>
                </a:rPr>
                <a:t>LSB</a:t>
              </a:r>
            </a:p>
          </p:txBody>
        </p:sp>
        <p:sp>
          <p:nvSpPr>
            <p:cNvPr id="10302" name="Line 8"/>
            <p:cNvSpPr>
              <a:spLocks noChangeShapeType="1"/>
            </p:cNvSpPr>
            <p:nvPr/>
          </p:nvSpPr>
          <p:spPr bwMode="auto">
            <a:xfrm flipH="1">
              <a:off x="2404" y="3411"/>
              <a:ext cx="578" cy="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0303" name="AutoShape 9"/>
            <p:cNvSpPr>
              <a:spLocks noChangeArrowheads="1"/>
            </p:cNvSpPr>
            <p:nvPr/>
          </p:nvSpPr>
          <p:spPr bwMode="auto">
            <a:xfrm>
              <a:off x="2580" y="2304"/>
              <a:ext cx="720" cy="576"/>
            </a:xfrm>
            <a:prstGeom prst="roundRect">
              <a:avLst>
                <a:gd name="adj" fmla="val 171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en-US" sz="1633"/>
            </a:p>
          </p:txBody>
        </p:sp>
      </p:grpSp>
      <p:graphicFrame>
        <p:nvGraphicFramePr>
          <p:cNvPr id="12298" name="Group 10"/>
          <p:cNvGraphicFramePr>
            <a:graphicFrameLocks noGrp="1"/>
          </p:cNvGraphicFramePr>
          <p:nvPr/>
        </p:nvGraphicFramePr>
        <p:xfrm>
          <a:off x="6574132" y="1600009"/>
          <a:ext cx="3388676" cy="2801043"/>
        </p:xfrm>
        <a:graphic>
          <a:graphicData uri="http://schemas.openxmlformats.org/drawingml/2006/table">
            <a:tbl>
              <a:tblPr/>
              <a:tblGrid>
                <a:gridCol w="846809"/>
                <a:gridCol w="848249"/>
                <a:gridCol w="846809"/>
                <a:gridCol w="846809"/>
              </a:tblGrid>
              <a:tr h="31107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A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B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C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F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</a:tr>
              <a:tr h="31107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I</a:t>
                      </a:r>
                      <a:r>
                        <a:rPr kumimoji="0" lang="en-US" sz="15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31107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I</a:t>
                      </a:r>
                      <a:r>
                        <a:rPr kumimoji="0" lang="en-US" sz="15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107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I</a:t>
                      </a:r>
                      <a:r>
                        <a:rPr kumimoji="0" lang="en-US" sz="15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2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31107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I</a:t>
                      </a:r>
                      <a:r>
                        <a:rPr kumimoji="0" lang="en-US" sz="15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3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107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I</a:t>
                      </a:r>
                      <a:r>
                        <a:rPr kumimoji="0" lang="en-US" sz="15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4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31107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I</a:t>
                      </a:r>
                      <a:r>
                        <a:rPr kumimoji="0" lang="en-US" sz="15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5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107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I</a:t>
                      </a:r>
                      <a:r>
                        <a:rPr kumimoji="0" lang="en-US" sz="15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6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31107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I</a:t>
                      </a:r>
                      <a:r>
                        <a:rPr kumimoji="0" lang="en-US" sz="15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7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246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BCD TO EXCESS-3 CONVERTER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913"/>
            <a:ext cx="9635836" cy="4467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Procedure:</a:t>
            </a:r>
            <a:endParaRPr lang="en-US" dirty="0"/>
          </a:p>
          <a:p>
            <a:pPr marL="576263" algn="just"/>
            <a:r>
              <a:rPr lang="en-US" sz="4500" dirty="0" smtClean="0"/>
              <a:t>Write the functional table.</a:t>
            </a:r>
          </a:p>
          <a:p>
            <a:pPr marL="576263" algn="just"/>
            <a:r>
              <a:rPr lang="en-US" sz="4500" dirty="0" smtClean="0"/>
              <a:t>Using K-MAP get the Boolean expressions for each output.</a:t>
            </a:r>
          </a:p>
          <a:p>
            <a:pPr marL="576263" algn="just"/>
            <a:r>
              <a:rPr lang="en-US" sz="4500" dirty="0" smtClean="0"/>
              <a:t>Draw the logic diagram.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281245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696017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110789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525561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9A727883-DB83-4671-9028-3A696D67F64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" name="Rectangle 1"/>
          <p:cNvSpPr>
            <a:spLocks noGrp="1" noChangeArrowheads="1"/>
          </p:cNvSpPr>
          <p:nvPr>
            <p:ph type="title"/>
          </p:nvPr>
        </p:nvSpPr>
        <p:spPr>
          <a:xfrm>
            <a:off x="1022106" y="368383"/>
            <a:ext cx="8229024" cy="1062832"/>
          </a:xfrm>
        </p:spPr>
        <p:txBody>
          <a:bodyPr vert="horz" lIns="91440" tIns="352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>
                <a:solidFill>
                  <a:srgbClr val="C00000"/>
                </a:solidFill>
              </a:rPr>
              <a:t>Multiplexers</a:t>
            </a: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663" y="1545283"/>
            <a:ext cx="7971236" cy="389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14899" y="5373174"/>
            <a:ext cx="33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932">
              <a:buClr>
                <a:srgbClr val="FF6633"/>
              </a:buClr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/>
              <a:t>Logic Diagram of 8x1 Multiplexer</a:t>
            </a:r>
          </a:p>
        </p:txBody>
      </p:sp>
    </p:spTree>
    <p:extLst>
      <p:ext uri="{BB962C8B-B14F-4D97-AF65-F5344CB8AC3E}">
        <p14:creationId xmlns:p14="http://schemas.microsoft.com/office/powerpoint/2010/main" val="710557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16x1 MULTIPLEXER USING 8X1 MUX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057" y="1690688"/>
            <a:ext cx="6264729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62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281245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696017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110789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525561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A8469C55-D0B1-42C9-BA2E-CA41C73E2C27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>
          <a:xfrm>
            <a:off x="858820" y="259227"/>
            <a:ext cx="8229024" cy="1144921"/>
          </a:xfrm>
        </p:spPr>
        <p:txBody>
          <a:bodyPr vert="horz" lIns="91440" tIns="352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err="1" smtClean="0">
                <a:solidFill>
                  <a:srgbClr val="C00000"/>
                </a:solidFill>
              </a:rPr>
              <a:t>Demultiplexers</a:t>
            </a:r>
            <a:endParaRPr lang="en-US" altLang="en-US" dirty="0" smtClean="0">
              <a:solidFill>
                <a:srgbClr val="C00000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8820" y="1404148"/>
            <a:ext cx="9994237" cy="4187960"/>
          </a:xfrm>
        </p:spPr>
        <p:txBody>
          <a:bodyPr vert="horz" lIns="91440" tIns="22403" rIns="91440" bIns="45720" rtlCol="0">
            <a:normAutofit/>
          </a:bodyPr>
          <a:lstStyle/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540" dirty="0"/>
              <a:t>A </a:t>
            </a:r>
            <a:r>
              <a:rPr lang="en-US" altLang="en-US" sz="2540" dirty="0" err="1"/>
              <a:t>demultiplexer</a:t>
            </a:r>
            <a:r>
              <a:rPr lang="en-US" altLang="en-US" sz="2540" dirty="0"/>
              <a:t> has</a:t>
            </a:r>
          </a:p>
          <a:p>
            <a:pPr marL="1566916" lvl="1" indent="-519905"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177" dirty="0"/>
              <a:t>N control inputs</a:t>
            </a:r>
          </a:p>
          <a:p>
            <a:pPr marL="1566916" lvl="1" indent="-519905"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177" dirty="0"/>
              <a:t>1 data input</a:t>
            </a:r>
          </a:p>
          <a:p>
            <a:pPr marL="1566916" lvl="1" indent="-519905"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177" dirty="0"/>
              <a:t>2</a:t>
            </a:r>
            <a:r>
              <a:rPr lang="en-US" altLang="en-US" sz="2177" baseline="40000" dirty="0"/>
              <a:t>N</a:t>
            </a:r>
            <a:r>
              <a:rPr lang="en-US" altLang="en-US" sz="2177" dirty="0"/>
              <a:t> outputs</a:t>
            </a:r>
          </a:p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540" dirty="0"/>
              <a:t>A </a:t>
            </a:r>
            <a:r>
              <a:rPr lang="en-US" altLang="en-US" sz="2540" dirty="0" err="1"/>
              <a:t>demultiplexer</a:t>
            </a:r>
            <a:r>
              <a:rPr lang="en-US" altLang="en-US" sz="2540" dirty="0"/>
              <a:t> routes (or connects) the data input to the selected output.</a:t>
            </a:r>
          </a:p>
          <a:p>
            <a:pPr marL="1566916" lvl="1" indent="-519905"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177" dirty="0"/>
              <a:t>The value of the control inputs determines the output that is selected.</a:t>
            </a:r>
          </a:p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540" dirty="0"/>
              <a:t>A </a:t>
            </a:r>
            <a:r>
              <a:rPr lang="en-US" altLang="en-US" sz="2540" dirty="0" err="1"/>
              <a:t>demultiplexer</a:t>
            </a:r>
            <a:r>
              <a:rPr lang="en-US" altLang="en-US" sz="2540" dirty="0"/>
              <a:t> performs the opposite function of a multiplexer.</a:t>
            </a:r>
          </a:p>
        </p:txBody>
      </p:sp>
    </p:spTree>
    <p:extLst>
      <p:ext uri="{BB962C8B-B14F-4D97-AF65-F5344CB8AC3E}">
        <p14:creationId xmlns:p14="http://schemas.microsoft.com/office/powerpoint/2010/main" val="141872533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281245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696017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110789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525561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02FBBF9F-7153-494E-9F29-04D7CE2E80F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1"/>
          <p:cNvSpPr>
            <a:spLocks noGrp="1" noChangeArrowheads="1"/>
          </p:cNvSpPr>
          <p:nvPr>
            <p:ph type="title"/>
          </p:nvPr>
        </p:nvSpPr>
        <p:spPr>
          <a:xfrm>
            <a:off x="869706" y="282271"/>
            <a:ext cx="8229024" cy="1062832"/>
          </a:xfrm>
        </p:spPr>
        <p:txBody>
          <a:bodyPr vert="horz" lIns="91440" tIns="352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err="1" smtClean="0">
                <a:solidFill>
                  <a:srgbClr val="C00000"/>
                </a:solidFill>
              </a:rPr>
              <a:t>Demultiplexers</a:t>
            </a:r>
            <a:endParaRPr lang="en-US" altLang="en-US" dirty="0" smtClean="0">
              <a:solidFill>
                <a:srgbClr val="C00000"/>
              </a:solidFill>
            </a:endParaRPr>
          </a:p>
        </p:txBody>
      </p:sp>
      <p:graphicFrame>
        <p:nvGraphicFramePr>
          <p:cNvPr id="21506" name="Group 2"/>
          <p:cNvGraphicFramePr>
            <a:graphicFrameLocks noGrp="1"/>
          </p:cNvGraphicFramePr>
          <p:nvPr/>
        </p:nvGraphicFramePr>
        <p:xfrm>
          <a:off x="3624702" y="4186521"/>
          <a:ext cx="5082294" cy="1556135"/>
        </p:xfrm>
        <a:graphic>
          <a:graphicData uri="http://schemas.openxmlformats.org/drawingml/2006/table">
            <a:tbl>
              <a:tblPr/>
              <a:tblGrid>
                <a:gridCol w="846809"/>
                <a:gridCol w="846809"/>
                <a:gridCol w="848249"/>
                <a:gridCol w="846809"/>
                <a:gridCol w="846809"/>
                <a:gridCol w="846809"/>
              </a:tblGrid>
              <a:tr h="31107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A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B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W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X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Y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Z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</a:tr>
              <a:tr h="31107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I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31107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I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107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I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31107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I</a:t>
                      </a:r>
                    </a:p>
                  </a:txBody>
                  <a:tcPr marL="81646" marR="81646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7456" name="Group 104"/>
          <p:cNvGrpSpPr>
            <a:grpSpLocks/>
          </p:cNvGrpSpPr>
          <p:nvPr/>
        </p:nvGrpSpPr>
        <p:grpSpPr bwMode="auto">
          <a:xfrm>
            <a:off x="7242361" y="1576967"/>
            <a:ext cx="1405588" cy="1764185"/>
            <a:chOff x="3971" y="1095"/>
            <a:chExt cx="976" cy="1225"/>
          </a:xfrm>
        </p:grpSpPr>
        <p:sp>
          <p:nvSpPr>
            <p:cNvPr id="17480" name="Text Box 105"/>
            <p:cNvSpPr txBox="1">
              <a:spLocks noChangeArrowheads="1"/>
            </p:cNvSpPr>
            <p:nvPr/>
          </p:nvSpPr>
          <p:spPr bwMode="auto">
            <a:xfrm>
              <a:off x="3971" y="1095"/>
              <a:ext cx="977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46" tIns="54540" rIns="81646" bIns="40823"/>
            <a:lstStyle>
              <a:lvl1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>
                <a:lnSpc>
                  <a:spcPct val="95000"/>
                </a:lnSpc>
              </a:pPr>
              <a:r>
                <a:rPr lang="en-US" altLang="en-US" sz="2177">
                  <a:solidFill>
                    <a:srgbClr val="663300"/>
                  </a:solidFill>
                  <a:latin typeface="Times New Roman" panose="02020603050405020304" pitchFamily="18" charset="0"/>
                </a:rPr>
                <a:t>W = A'.B'.I</a:t>
              </a:r>
            </a:p>
          </p:txBody>
        </p:sp>
        <p:sp>
          <p:nvSpPr>
            <p:cNvPr id="17481" name="Text Box 106"/>
            <p:cNvSpPr txBox="1">
              <a:spLocks noChangeArrowheads="1"/>
            </p:cNvSpPr>
            <p:nvPr/>
          </p:nvSpPr>
          <p:spPr bwMode="auto">
            <a:xfrm>
              <a:off x="3971" y="1413"/>
              <a:ext cx="90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46" tIns="54540" rIns="81646" bIns="40823"/>
            <a:lstStyle>
              <a:lvl1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>
                <a:lnSpc>
                  <a:spcPct val="95000"/>
                </a:lnSpc>
              </a:pPr>
              <a:r>
                <a:rPr lang="en-US" altLang="en-US" sz="2177">
                  <a:solidFill>
                    <a:srgbClr val="663300"/>
                  </a:solidFill>
                  <a:latin typeface="Times New Roman" panose="02020603050405020304" pitchFamily="18" charset="0"/>
                </a:rPr>
                <a:t>X = A.B'.I</a:t>
              </a:r>
            </a:p>
          </p:txBody>
        </p:sp>
        <p:sp>
          <p:nvSpPr>
            <p:cNvPr id="17482" name="Text Box 107"/>
            <p:cNvSpPr txBox="1">
              <a:spLocks noChangeArrowheads="1"/>
            </p:cNvSpPr>
            <p:nvPr/>
          </p:nvSpPr>
          <p:spPr bwMode="auto">
            <a:xfrm>
              <a:off x="3971" y="1731"/>
              <a:ext cx="89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46" tIns="54540" rIns="81646" bIns="40823"/>
            <a:lstStyle>
              <a:lvl1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>
                <a:lnSpc>
                  <a:spcPct val="95000"/>
                </a:lnSpc>
              </a:pPr>
              <a:r>
                <a:rPr lang="en-US" altLang="en-US" sz="2177">
                  <a:solidFill>
                    <a:srgbClr val="663300"/>
                  </a:solidFill>
                  <a:latin typeface="Times New Roman" panose="02020603050405020304" pitchFamily="18" charset="0"/>
                </a:rPr>
                <a:t>Y = A'.B.I</a:t>
              </a:r>
            </a:p>
          </p:txBody>
        </p:sp>
        <p:sp>
          <p:nvSpPr>
            <p:cNvPr id="17483" name="Text Box 108"/>
            <p:cNvSpPr txBox="1">
              <a:spLocks noChangeArrowheads="1"/>
            </p:cNvSpPr>
            <p:nvPr/>
          </p:nvSpPr>
          <p:spPr bwMode="auto">
            <a:xfrm>
              <a:off x="3971" y="2048"/>
              <a:ext cx="85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46" tIns="54540" rIns="81646" bIns="40823"/>
            <a:lstStyle>
              <a:lvl1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>
                <a:lnSpc>
                  <a:spcPct val="95000"/>
                </a:lnSpc>
              </a:pPr>
              <a:r>
                <a:rPr lang="en-US" altLang="en-US" sz="2177">
                  <a:solidFill>
                    <a:srgbClr val="663300"/>
                  </a:solidFill>
                  <a:latin typeface="Times New Roman" panose="02020603050405020304" pitchFamily="18" charset="0"/>
                </a:rPr>
                <a:t>Z = A.B.I</a:t>
              </a:r>
            </a:p>
          </p:txBody>
        </p:sp>
      </p:grpSp>
      <p:grpSp>
        <p:nvGrpSpPr>
          <p:cNvPr id="17457" name="Group 109"/>
          <p:cNvGrpSpPr>
            <a:grpSpLocks/>
          </p:cNvGrpSpPr>
          <p:nvPr/>
        </p:nvGrpSpPr>
        <p:grpSpPr bwMode="auto">
          <a:xfrm>
            <a:off x="3024158" y="1375346"/>
            <a:ext cx="2851499" cy="2599472"/>
            <a:chOff x="1042" y="955"/>
            <a:chExt cx="1980" cy="1805"/>
          </a:xfrm>
        </p:grpSpPr>
        <p:sp>
          <p:nvSpPr>
            <p:cNvPr id="17458" name="Line 110"/>
            <p:cNvSpPr>
              <a:spLocks noChangeShapeType="1"/>
            </p:cNvSpPr>
            <p:nvPr/>
          </p:nvSpPr>
          <p:spPr bwMode="auto">
            <a:xfrm>
              <a:off x="1796" y="2064"/>
              <a:ext cx="1" cy="432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7459" name="Line 111"/>
            <p:cNvSpPr>
              <a:spLocks noChangeShapeType="1"/>
            </p:cNvSpPr>
            <p:nvPr/>
          </p:nvSpPr>
          <p:spPr bwMode="auto">
            <a:xfrm>
              <a:off x="2068" y="2064"/>
              <a:ext cx="1" cy="432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7460" name="Line 112"/>
            <p:cNvSpPr>
              <a:spLocks noChangeShapeType="1"/>
            </p:cNvSpPr>
            <p:nvPr/>
          </p:nvSpPr>
          <p:spPr bwMode="auto">
            <a:xfrm>
              <a:off x="1209" y="1600"/>
              <a:ext cx="43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7461" name="Line 113"/>
            <p:cNvSpPr>
              <a:spLocks noChangeShapeType="1"/>
            </p:cNvSpPr>
            <p:nvPr/>
          </p:nvSpPr>
          <p:spPr bwMode="auto">
            <a:xfrm>
              <a:off x="2297" y="1214"/>
              <a:ext cx="43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7462" name="Line 114"/>
            <p:cNvSpPr>
              <a:spLocks noChangeShapeType="1"/>
            </p:cNvSpPr>
            <p:nvPr/>
          </p:nvSpPr>
          <p:spPr bwMode="auto">
            <a:xfrm>
              <a:off x="2297" y="1464"/>
              <a:ext cx="43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7463" name="Line 115"/>
            <p:cNvSpPr>
              <a:spLocks noChangeShapeType="1"/>
            </p:cNvSpPr>
            <p:nvPr/>
          </p:nvSpPr>
          <p:spPr bwMode="auto">
            <a:xfrm>
              <a:off x="2298" y="1691"/>
              <a:ext cx="43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7464" name="Line 116"/>
            <p:cNvSpPr>
              <a:spLocks noChangeShapeType="1"/>
            </p:cNvSpPr>
            <p:nvPr/>
          </p:nvSpPr>
          <p:spPr bwMode="auto">
            <a:xfrm>
              <a:off x="2298" y="1963"/>
              <a:ext cx="43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7465" name="AutoShape 117"/>
            <p:cNvSpPr>
              <a:spLocks noChangeArrowheads="1"/>
            </p:cNvSpPr>
            <p:nvPr/>
          </p:nvSpPr>
          <p:spPr bwMode="auto">
            <a:xfrm>
              <a:off x="1477" y="955"/>
              <a:ext cx="1008" cy="1296"/>
            </a:xfrm>
            <a:prstGeom prst="roundRect">
              <a:avLst>
                <a:gd name="adj" fmla="val 97"/>
              </a:avLst>
            </a:prstGeom>
            <a:solidFill>
              <a:srgbClr val="CCCC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 sz="1633"/>
            </a:p>
          </p:txBody>
        </p:sp>
        <p:sp>
          <p:nvSpPr>
            <p:cNvPr id="17466" name="Text Box 118"/>
            <p:cNvSpPr txBox="1">
              <a:spLocks noChangeArrowheads="1"/>
            </p:cNvSpPr>
            <p:nvPr/>
          </p:nvSpPr>
          <p:spPr bwMode="auto">
            <a:xfrm>
              <a:off x="2100" y="1101"/>
              <a:ext cx="39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46" tIns="55226" rIns="81646" bIns="40823"/>
            <a:lstStyle/>
            <a:p>
              <a:r>
                <a:rPr lang="en-US" altLang="en-US" sz="1633">
                  <a:solidFill>
                    <a:srgbClr val="000000"/>
                  </a:solidFill>
                </a:rPr>
                <a:t>Out</a:t>
              </a:r>
              <a:r>
                <a:rPr lang="en-US" altLang="en-US" sz="1633" baseline="-20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7467" name="Text Box 119"/>
            <p:cNvSpPr txBox="1">
              <a:spLocks noChangeArrowheads="1"/>
            </p:cNvSpPr>
            <p:nvPr/>
          </p:nvSpPr>
          <p:spPr bwMode="auto">
            <a:xfrm>
              <a:off x="1465" y="1496"/>
              <a:ext cx="247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46" tIns="56826" rIns="81646" bIns="40823"/>
            <a:lstStyle/>
            <a:p>
              <a:r>
                <a:rPr lang="en-US" altLang="en-US" sz="1814">
                  <a:solidFill>
                    <a:srgbClr val="000000"/>
                  </a:solidFill>
                </a:rPr>
                <a:t>In</a:t>
              </a:r>
            </a:p>
          </p:txBody>
        </p:sp>
        <p:sp>
          <p:nvSpPr>
            <p:cNvPr id="17468" name="Text Box 120"/>
            <p:cNvSpPr txBox="1">
              <a:spLocks noChangeArrowheads="1"/>
            </p:cNvSpPr>
            <p:nvPr/>
          </p:nvSpPr>
          <p:spPr bwMode="auto">
            <a:xfrm>
              <a:off x="1691" y="2027"/>
              <a:ext cx="29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46" tIns="55226" rIns="81646" bIns="40823"/>
            <a:lstStyle/>
            <a:p>
              <a:r>
                <a:rPr lang="en-US" altLang="en-US" sz="1633">
                  <a:solidFill>
                    <a:srgbClr val="000000"/>
                  </a:solidFill>
                </a:rPr>
                <a:t>S</a:t>
              </a:r>
              <a:r>
                <a:rPr lang="en-US" altLang="en-US" sz="1633" baseline="-20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7469" name="Text Box 121"/>
            <p:cNvSpPr txBox="1">
              <a:spLocks noChangeArrowheads="1"/>
            </p:cNvSpPr>
            <p:nvPr/>
          </p:nvSpPr>
          <p:spPr bwMode="auto">
            <a:xfrm>
              <a:off x="1963" y="2027"/>
              <a:ext cx="29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46" tIns="55226" rIns="81646" bIns="40823"/>
            <a:lstStyle/>
            <a:p>
              <a:r>
                <a:rPr lang="en-US" altLang="en-US" sz="1633">
                  <a:solidFill>
                    <a:srgbClr val="000000"/>
                  </a:solidFill>
                </a:rPr>
                <a:t>S</a:t>
              </a:r>
              <a:r>
                <a:rPr lang="en-US" altLang="en-US" sz="1633" baseline="-20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7470" name="Text Box 122"/>
            <p:cNvSpPr txBox="1">
              <a:spLocks noChangeArrowheads="1"/>
            </p:cNvSpPr>
            <p:nvPr/>
          </p:nvSpPr>
          <p:spPr bwMode="auto">
            <a:xfrm>
              <a:off x="1042" y="1457"/>
              <a:ext cx="17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46" tIns="54540" rIns="81646" bIns="40823"/>
            <a:lstStyle/>
            <a:p>
              <a:pPr>
                <a:lnSpc>
                  <a:spcPct val="95000"/>
                </a:lnSpc>
              </a:pPr>
              <a:r>
                <a:rPr lang="en-US" altLang="en-US" sz="2177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71" name="Text Box 123"/>
            <p:cNvSpPr txBox="1">
              <a:spLocks noChangeArrowheads="1"/>
            </p:cNvSpPr>
            <p:nvPr/>
          </p:nvSpPr>
          <p:spPr bwMode="auto">
            <a:xfrm>
              <a:off x="2729" y="1093"/>
              <a:ext cx="29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46" tIns="54540" rIns="81646" bIns="40823"/>
            <a:lstStyle/>
            <a:p>
              <a:pPr>
                <a:lnSpc>
                  <a:spcPct val="95000"/>
                </a:lnSpc>
              </a:pPr>
              <a:r>
                <a:rPr lang="en-US" altLang="en-US" sz="2177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17472" name="Text Box 124"/>
            <p:cNvSpPr txBox="1">
              <a:spLocks noChangeArrowheads="1"/>
            </p:cNvSpPr>
            <p:nvPr/>
          </p:nvSpPr>
          <p:spPr bwMode="auto">
            <a:xfrm>
              <a:off x="2729" y="1320"/>
              <a:ext cx="25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46" tIns="54540" rIns="81646" bIns="40823"/>
            <a:lstStyle/>
            <a:p>
              <a:pPr>
                <a:lnSpc>
                  <a:spcPct val="95000"/>
                </a:lnSpc>
              </a:pPr>
              <a:r>
                <a:rPr lang="en-US" altLang="en-US" sz="2177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7473" name="Text Box 125"/>
            <p:cNvSpPr txBox="1">
              <a:spLocks noChangeArrowheads="1"/>
            </p:cNvSpPr>
            <p:nvPr/>
          </p:nvSpPr>
          <p:spPr bwMode="auto">
            <a:xfrm>
              <a:off x="2729" y="1547"/>
              <a:ext cx="25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46" tIns="54540" rIns="81646" bIns="40823"/>
            <a:lstStyle/>
            <a:p>
              <a:pPr>
                <a:lnSpc>
                  <a:spcPct val="95000"/>
                </a:lnSpc>
              </a:pPr>
              <a:r>
                <a:rPr lang="en-US" altLang="en-US" sz="2177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7474" name="Text Box 126"/>
            <p:cNvSpPr txBox="1">
              <a:spLocks noChangeArrowheads="1"/>
            </p:cNvSpPr>
            <p:nvPr/>
          </p:nvSpPr>
          <p:spPr bwMode="auto">
            <a:xfrm>
              <a:off x="2729" y="1819"/>
              <a:ext cx="23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46" tIns="54540" rIns="81646" bIns="40823"/>
            <a:lstStyle/>
            <a:p>
              <a:pPr>
                <a:lnSpc>
                  <a:spcPct val="95000"/>
                </a:lnSpc>
              </a:pPr>
              <a:r>
                <a:rPr lang="en-US" altLang="en-US" sz="2177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7475" name="Text Box 127"/>
            <p:cNvSpPr txBox="1">
              <a:spLocks noChangeArrowheads="1"/>
            </p:cNvSpPr>
            <p:nvPr/>
          </p:nvSpPr>
          <p:spPr bwMode="auto">
            <a:xfrm>
              <a:off x="1675" y="2488"/>
              <a:ext cx="25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46" tIns="54540" rIns="81646" bIns="40823"/>
            <a:lstStyle/>
            <a:p>
              <a:pPr>
                <a:lnSpc>
                  <a:spcPct val="95000"/>
                </a:lnSpc>
              </a:pPr>
              <a:r>
                <a:rPr lang="en-US" altLang="en-US" sz="2177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476" name="Text Box 128"/>
            <p:cNvSpPr txBox="1">
              <a:spLocks noChangeArrowheads="1"/>
            </p:cNvSpPr>
            <p:nvPr/>
          </p:nvSpPr>
          <p:spPr bwMode="auto">
            <a:xfrm>
              <a:off x="1947" y="2488"/>
              <a:ext cx="24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46" tIns="54540" rIns="81646" bIns="40823"/>
            <a:lstStyle/>
            <a:p>
              <a:pPr>
                <a:lnSpc>
                  <a:spcPct val="95000"/>
                </a:lnSpc>
              </a:pPr>
              <a:r>
                <a:rPr lang="en-US" altLang="en-US" sz="2177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477" name="Text Box 129"/>
            <p:cNvSpPr txBox="1">
              <a:spLocks noChangeArrowheads="1"/>
            </p:cNvSpPr>
            <p:nvPr/>
          </p:nvSpPr>
          <p:spPr bwMode="auto">
            <a:xfrm>
              <a:off x="2100" y="1351"/>
              <a:ext cx="39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46" tIns="55226" rIns="81646" bIns="40823"/>
            <a:lstStyle/>
            <a:p>
              <a:r>
                <a:rPr lang="en-US" altLang="en-US" sz="1633">
                  <a:solidFill>
                    <a:srgbClr val="000000"/>
                  </a:solidFill>
                </a:rPr>
                <a:t>Out</a:t>
              </a:r>
              <a:r>
                <a:rPr lang="en-US" altLang="en-US" sz="1633" baseline="-20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7478" name="Text Box 130"/>
            <p:cNvSpPr txBox="1">
              <a:spLocks noChangeArrowheads="1"/>
            </p:cNvSpPr>
            <p:nvPr/>
          </p:nvSpPr>
          <p:spPr bwMode="auto">
            <a:xfrm>
              <a:off x="2100" y="1578"/>
              <a:ext cx="39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46" tIns="55226" rIns="81646" bIns="40823"/>
            <a:lstStyle/>
            <a:p>
              <a:r>
                <a:rPr lang="en-US" altLang="en-US" sz="1633">
                  <a:solidFill>
                    <a:srgbClr val="000000"/>
                  </a:solidFill>
                </a:rPr>
                <a:t>Out</a:t>
              </a:r>
              <a:r>
                <a:rPr lang="en-US" altLang="en-US" sz="1633" baseline="-20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7479" name="Text Box 131"/>
            <p:cNvSpPr txBox="1">
              <a:spLocks noChangeArrowheads="1"/>
            </p:cNvSpPr>
            <p:nvPr/>
          </p:nvSpPr>
          <p:spPr bwMode="auto">
            <a:xfrm>
              <a:off x="2101" y="1827"/>
              <a:ext cx="39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46" tIns="55226" rIns="81646" bIns="40823"/>
            <a:lstStyle/>
            <a:p>
              <a:r>
                <a:rPr lang="en-US" altLang="en-US" sz="1633">
                  <a:solidFill>
                    <a:srgbClr val="000000"/>
                  </a:solidFill>
                </a:rPr>
                <a:t>Out</a:t>
              </a:r>
              <a:r>
                <a:rPr lang="en-US" altLang="en-US" sz="1633" baseline="-20000">
                  <a:solidFill>
                    <a:srgbClr val="00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23323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281245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696017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110789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525561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0C74A1DA-0092-4199-B681-9F0824DE8F97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1"/>
          <p:cNvSpPr>
            <a:spLocks noGrp="1" noChangeArrowheads="1"/>
          </p:cNvSpPr>
          <p:nvPr>
            <p:ph type="title"/>
          </p:nvPr>
        </p:nvSpPr>
        <p:spPr>
          <a:xfrm>
            <a:off x="880591" y="243386"/>
            <a:ext cx="10473209" cy="1149783"/>
          </a:xfrm>
        </p:spPr>
        <p:txBody>
          <a:bodyPr vert="horz" lIns="91440" tIns="352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>
                <a:solidFill>
                  <a:srgbClr val="C00000"/>
                </a:solidFill>
              </a:rPr>
              <a:t>Designing logic circuits using multiplexers</a:t>
            </a:r>
            <a:r>
              <a:rPr lang="en-US" altLang="en-US" dirty="0" smtClean="0"/>
              <a:t> </a:t>
            </a:r>
            <a:endParaRPr lang="en-US" altLang="en-US" dirty="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0591" y="1229883"/>
            <a:ext cx="9275612" cy="4553758"/>
          </a:xfrm>
        </p:spPr>
        <p:txBody>
          <a:bodyPr vert="horz" lIns="91440" tIns="22403" rIns="91440" bIns="45720" rtlCol="0">
            <a:normAutofit/>
          </a:bodyPr>
          <a:lstStyle/>
          <a:p>
            <a:pPr marL="97932" indent="0">
              <a:buClr>
                <a:srgbClr val="FF6633"/>
              </a:buClr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400" dirty="0">
                <a:solidFill>
                  <a:srgbClr val="002060"/>
                </a:solidFill>
              </a:rPr>
              <a:t>using an </a:t>
            </a:r>
            <a:r>
              <a:rPr lang="en-US" altLang="en-US" sz="2400" i="1" u="sng" dirty="0">
                <a:solidFill>
                  <a:srgbClr val="002060"/>
                </a:solidFill>
              </a:rPr>
              <a:t>n</a:t>
            </a:r>
            <a:r>
              <a:rPr lang="en-US" altLang="en-US" sz="2400" u="sng" dirty="0">
                <a:solidFill>
                  <a:srgbClr val="002060"/>
                </a:solidFill>
              </a:rPr>
              <a:t>-input</a:t>
            </a:r>
            <a:r>
              <a:rPr lang="en-US" altLang="en-US" sz="2400" dirty="0">
                <a:solidFill>
                  <a:srgbClr val="002060"/>
                </a:solidFill>
              </a:rPr>
              <a:t> Multiplexer</a:t>
            </a:r>
            <a:endParaRPr lang="en-US" altLang="en-US" sz="2540" dirty="0" smtClean="0">
              <a:solidFill>
                <a:srgbClr val="002060"/>
              </a:solidFill>
            </a:endParaRPr>
          </a:p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540" dirty="0" smtClean="0"/>
              <a:t>Use </a:t>
            </a:r>
            <a:r>
              <a:rPr lang="en-US" altLang="en-US" sz="2540" dirty="0"/>
              <a:t>an </a:t>
            </a:r>
            <a:r>
              <a:rPr lang="en-US" altLang="en-US" sz="2540" i="1" dirty="0"/>
              <a:t>n</a:t>
            </a:r>
            <a:r>
              <a:rPr lang="en-US" altLang="en-US" sz="2540" dirty="0"/>
              <a:t>-input multiplexer to realize a logic circuit for a function with </a:t>
            </a:r>
            <a:r>
              <a:rPr lang="en-US" altLang="en-US" sz="2540" i="1" dirty="0"/>
              <a:t>n</a:t>
            </a:r>
            <a:r>
              <a:rPr lang="en-US" altLang="en-US" sz="2540" dirty="0"/>
              <a:t> </a:t>
            </a:r>
            <a:r>
              <a:rPr lang="en-US" altLang="en-US" sz="2540" dirty="0" err="1"/>
              <a:t>minterms</a:t>
            </a:r>
            <a:r>
              <a:rPr lang="en-US" altLang="en-US" sz="2540" dirty="0"/>
              <a:t>.</a:t>
            </a:r>
          </a:p>
          <a:p>
            <a:pPr marL="783458" lvl="1" indent="-260673"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177" dirty="0"/>
              <a:t>m = 2</a:t>
            </a:r>
            <a:r>
              <a:rPr lang="en-US" altLang="en-US" sz="2177" baseline="33000" dirty="0"/>
              <a:t>n</a:t>
            </a:r>
            <a:r>
              <a:rPr lang="en-US" altLang="en-US" sz="2177" dirty="0"/>
              <a:t>, where m = # of variables in the function</a:t>
            </a:r>
          </a:p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540" dirty="0"/>
              <a:t>Each </a:t>
            </a:r>
            <a:r>
              <a:rPr lang="en-US" altLang="en-US" sz="2540" dirty="0" err="1"/>
              <a:t>minterm</a:t>
            </a:r>
            <a:r>
              <a:rPr lang="en-US" altLang="en-US" sz="2540" dirty="0"/>
              <a:t> of the function can be mapped to an input of the multiplexer.</a:t>
            </a:r>
          </a:p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540" dirty="0"/>
              <a:t>For each row in the truth table, for the function, where the output is 1, set the corresponding input of the multiplexer to 1.</a:t>
            </a:r>
          </a:p>
          <a:p>
            <a:pPr marL="783458" lvl="1" indent="-260673"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177" dirty="0"/>
              <a:t>That is, for each </a:t>
            </a:r>
            <a:r>
              <a:rPr lang="en-US" altLang="en-US" sz="2177" dirty="0" err="1"/>
              <a:t>minterm</a:t>
            </a:r>
            <a:r>
              <a:rPr lang="en-US" altLang="en-US" sz="2177" dirty="0"/>
              <a:t> in the </a:t>
            </a:r>
            <a:r>
              <a:rPr lang="en-US" altLang="en-US" sz="2177" dirty="0" err="1"/>
              <a:t>minterm</a:t>
            </a:r>
            <a:r>
              <a:rPr lang="en-US" altLang="en-US" sz="2177" dirty="0"/>
              <a:t> expansion of the function, set the corresponding input of the multiplexer to 1.</a:t>
            </a:r>
          </a:p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540" dirty="0"/>
              <a:t>Set the remaining inputs of the multiplexer to 0. </a:t>
            </a:r>
          </a:p>
        </p:txBody>
      </p:sp>
    </p:spTree>
    <p:extLst>
      <p:ext uri="{BB962C8B-B14F-4D97-AF65-F5344CB8AC3E}">
        <p14:creationId xmlns:p14="http://schemas.microsoft.com/office/powerpoint/2010/main" val="105080434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281245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696017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110789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525561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17511980-C3E4-4070-A7EB-D99C4A42309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/>
          </p:nvPr>
        </p:nvSpPr>
        <p:spPr>
          <a:xfrm>
            <a:off x="847935" y="375401"/>
            <a:ext cx="9547922" cy="1062832"/>
          </a:xfrm>
        </p:spPr>
        <p:txBody>
          <a:bodyPr vert="horz" lIns="91440" tIns="352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>
                <a:solidFill>
                  <a:srgbClr val="C00000"/>
                </a:solidFill>
              </a:rPr>
              <a:t>Designing logic circuits using multiplexers</a:t>
            </a:r>
            <a:r>
              <a:rPr lang="en-US" altLang="en-US" dirty="0"/>
              <a:t> </a:t>
            </a:r>
            <a:endParaRPr lang="en-US" altLang="en-US" dirty="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34349" y="1438233"/>
            <a:ext cx="9361508" cy="4918117"/>
          </a:xfrm>
        </p:spPr>
        <p:txBody>
          <a:bodyPr vert="horz" lIns="91440" tIns="22403" rIns="91440" bIns="45720" rtlCol="0">
            <a:normAutofit/>
          </a:bodyPr>
          <a:lstStyle/>
          <a:p>
            <a:pPr marL="97932" indent="0">
              <a:buClr>
                <a:srgbClr val="FF6633"/>
              </a:buClr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400" dirty="0">
                <a:solidFill>
                  <a:srgbClr val="002060"/>
                </a:solidFill>
              </a:rPr>
              <a:t>Using an </a:t>
            </a:r>
            <a:r>
              <a:rPr lang="en-US" altLang="en-US" sz="2400" i="1" u="sng" dirty="0">
                <a:solidFill>
                  <a:srgbClr val="002060"/>
                </a:solidFill>
              </a:rPr>
              <a:t>(n / 2)</a:t>
            </a:r>
            <a:r>
              <a:rPr lang="en-US" altLang="en-US" sz="2400" u="sng" dirty="0">
                <a:solidFill>
                  <a:srgbClr val="002060"/>
                </a:solidFill>
              </a:rPr>
              <a:t>-input</a:t>
            </a:r>
            <a:r>
              <a:rPr lang="en-US" altLang="en-US" sz="2400" dirty="0">
                <a:solidFill>
                  <a:srgbClr val="002060"/>
                </a:solidFill>
              </a:rPr>
              <a:t> Multiplexer</a:t>
            </a:r>
            <a:endParaRPr lang="en-US" altLang="en-US" sz="2540" dirty="0" smtClean="0">
              <a:solidFill>
                <a:srgbClr val="002060"/>
              </a:solidFill>
            </a:endParaRPr>
          </a:p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540" dirty="0" smtClean="0"/>
              <a:t>Use </a:t>
            </a:r>
            <a:r>
              <a:rPr lang="en-US" altLang="en-US" sz="2540" dirty="0"/>
              <a:t>an </a:t>
            </a:r>
            <a:r>
              <a:rPr lang="en-US" altLang="en-US" sz="2540" i="1" dirty="0"/>
              <a:t>(n / 2)</a:t>
            </a:r>
            <a:r>
              <a:rPr lang="en-US" altLang="en-US" sz="2540" dirty="0"/>
              <a:t>-input multiplexer to realize a logic circuit for a function with </a:t>
            </a:r>
            <a:r>
              <a:rPr lang="en-US" altLang="en-US" sz="2540" i="1" dirty="0"/>
              <a:t>n</a:t>
            </a:r>
            <a:r>
              <a:rPr lang="en-US" altLang="en-US" sz="2540" dirty="0"/>
              <a:t> </a:t>
            </a:r>
            <a:r>
              <a:rPr lang="en-US" altLang="en-US" sz="2540" dirty="0" err="1"/>
              <a:t>minterms</a:t>
            </a:r>
            <a:r>
              <a:rPr lang="en-US" altLang="en-US" sz="2540" dirty="0"/>
              <a:t>.</a:t>
            </a:r>
          </a:p>
          <a:p>
            <a:pPr marL="783458" lvl="1" indent="-260673"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177" dirty="0"/>
              <a:t>m = 2</a:t>
            </a:r>
            <a:r>
              <a:rPr lang="en-US" altLang="en-US" sz="2177" baseline="33000" dirty="0"/>
              <a:t>n</a:t>
            </a:r>
            <a:r>
              <a:rPr lang="en-US" altLang="en-US" sz="2177" dirty="0"/>
              <a:t>, where m = # of variables in the function</a:t>
            </a:r>
          </a:p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540" dirty="0"/>
              <a:t>Group the rows of the truth table, for the function, into </a:t>
            </a:r>
            <a:r>
              <a:rPr lang="en-US" altLang="en-US" sz="2540" i="1" dirty="0"/>
              <a:t>(n / 2)</a:t>
            </a:r>
            <a:r>
              <a:rPr lang="en-US" altLang="en-US" sz="2540" dirty="0"/>
              <a:t> pairs of rows.</a:t>
            </a:r>
          </a:p>
          <a:p>
            <a:pPr marL="783458" lvl="1" indent="-260673"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177" dirty="0"/>
              <a:t>Each pair of rows represents a product term of </a:t>
            </a:r>
            <a:r>
              <a:rPr lang="en-US" altLang="en-US" sz="2177" i="1" dirty="0"/>
              <a:t>(m – 1)</a:t>
            </a:r>
            <a:r>
              <a:rPr lang="en-US" altLang="en-US" sz="2177" dirty="0"/>
              <a:t> variables.</a:t>
            </a:r>
          </a:p>
          <a:p>
            <a:pPr marL="783458" lvl="1" indent="-260673"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177" dirty="0"/>
              <a:t>Each pair of rows can be mapped to a multiplexer input.</a:t>
            </a:r>
          </a:p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540" dirty="0"/>
              <a:t>Determine the logical function of each pair of rows in terms of the </a:t>
            </a:r>
            <a:r>
              <a:rPr lang="en-US" altLang="en-US" sz="2540" dirty="0" err="1"/>
              <a:t>m</a:t>
            </a:r>
            <a:r>
              <a:rPr lang="en-US" altLang="en-US" sz="2540" baseline="33000" dirty="0" err="1"/>
              <a:t>th</a:t>
            </a:r>
            <a:r>
              <a:rPr lang="en-US" altLang="en-US" sz="2540" dirty="0"/>
              <a:t> variable. </a:t>
            </a:r>
          </a:p>
          <a:p>
            <a:pPr marL="783458" lvl="1" indent="-260673"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177" dirty="0"/>
              <a:t>If the </a:t>
            </a:r>
            <a:r>
              <a:rPr lang="en-US" altLang="en-US" sz="2177" dirty="0" err="1"/>
              <a:t>m</a:t>
            </a:r>
            <a:r>
              <a:rPr lang="en-US" altLang="en-US" sz="2177" baseline="33000" dirty="0" err="1"/>
              <a:t>th</a:t>
            </a:r>
            <a:r>
              <a:rPr lang="en-US" altLang="en-US" sz="2177" dirty="0"/>
              <a:t> variable, for example, is x, then the possible values are x, x', 0, and 1. </a:t>
            </a:r>
          </a:p>
        </p:txBody>
      </p:sp>
    </p:spTree>
    <p:extLst>
      <p:ext uri="{BB962C8B-B14F-4D97-AF65-F5344CB8AC3E}">
        <p14:creationId xmlns:p14="http://schemas.microsoft.com/office/powerpoint/2010/main" val="207591198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281245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696017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110789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525561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53BFAD52-1E35-41B7-B08B-CF9F0491140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1"/>
          <p:cNvSpPr>
            <a:spLocks noGrp="1" noChangeArrowheads="1"/>
          </p:cNvSpPr>
          <p:nvPr>
            <p:ph type="title"/>
          </p:nvPr>
        </p:nvSpPr>
        <p:spPr>
          <a:xfrm>
            <a:off x="641107" y="365799"/>
            <a:ext cx="8229024" cy="1144921"/>
          </a:xfrm>
        </p:spPr>
        <p:txBody>
          <a:bodyPr vert="horz" lIns="91440" tIns="352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>
                <a:solidFill>
                  <a:srgbClr val="C00000"/>
                </a:solidFill>
              </a:rPr>
              <a:t>Using an </a:t>
            </a:r>
            <a:r>
              <a:rPr lang="en-US" altLang="en-US" i="1" u="sng" dirty="0" smtClean="0">
                <a:solidFill>
                  <a:srgbClr val="C00000"/>
                </a:solidFill>
              </a:rPr>
              <a:t>(n / 2)</a:t>
            </a:r>
            <a:r>
              <a:rPr lang="en-US" altLang="en-US" u="sng" dirty="0" smtClean="0">
                <a:solidFill>
                  <a:srgbClr val="C00000"/>
                </a:solidFill>
              </a:rPr>
              <a:t>-input</a:t>
            </a:r>
            <a:r>
              <a:rPr lang="en-US" altLang="en-US" dirty="0" smtClean="0">
                <a:solidFill>
                  <a:srgbClr val="C00000"/>
                </a:solidFill>
              </a:rPr>
              <a:t> Mux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079419" y="1510720"/>
            <a:ext cx="8033163" cy="650948"/>
          </a:xfrm>
        </p:spPr>
        <p:txBody>
          <a:bodyPr anchor="ctr"/>
          <a:lstStyle/>
          <a:p>
            <a:pPr marL="0" indent="0" algn="ctr">
              <a:spcAft>
                <a:spcPct val="0"/>
              </a:spcAft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>
                <a:solidFill>
                  <a:srgbClr val="280099"/>
                </a:solidFill>
              </a:rPr>
              <a:t>Example:  F(</a:t>
            </a:r>
            <a:r>
              <a:rPr lang="en-US" altLang="en-US" dirty="0" err="1" smtClean="0">
                <a:solidFill>
                  <a:srgbClr val="280099"/>
                </a:solidFill>
              </a:rPr>
              <a:t>x,y,z</a:t>
            </a:r>
            <a:r>
              <a:rPr lang="en-US" altLang="en-US" dirty="0" smtClean="0">
                <a:solidFill>
                  <a:srgbClr val="280099"/>
                </a:solidFill>
              </a:rPr>
              <a:t>) = </a:t>
            </a:r>
            <a:r>
              <a:rPr lang="en-US" altLang="en-US" dirty="0" smtClean="0">
                <a:solidFill>
                  <a:srgbClr val="280099"/>
                </a:solidFill>
                <a:latin typeface="Symbol" panose="05050102010706020507" pitchFamily="18" charset="2"/>
              </a:rPr>
              <a:t>S</a:t>
            </a:r>
            <a:r>
              <a:rPr lang="en-US" altLang="en-US" dirty="0" smtClean="0">
                <a:solidFill>
                  <a:srgbClr val="280099"/>
                </a:solidFill>
              </a:rPr>
              <a:t>m(1, 2, 6, 7)</a:t>
            </a:r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232235"/>
            <a:ext cx="6511980" cy="348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85880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281245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696017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110789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525561" indent="-207386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34FB6375-36FD-4F93-B6F2-38C45A9E2CE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1"/>
          <p:cNvSpPr>
            <a:spLocks noGrp="1" noChangeArrowheads="1"/>
          </p:cNvSpPr>
          <p:nvPr>
            <p:ph type="title"/>
          </p:nvPr>
        </p:nvSpPr>
        <p:spPr>
          <a:xfrm>
            <a:off x="717306" y="200420"/>
            <a:ext cx="8229024" cy="1144921"/>
          </a:xfrm>
        </p:spPr>
        <p:txBody>
          <a:bodyPr vert="horz" lIns="91440" tIns="352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>
                <a:solidFill>
                  <a:srgbClr val="C00000"/>
                </a:solidFill>
              </a:rPr>
              <a:t>Using an </a:t>
            </a:r>
            <a:r>
              <a:rPr lang="en-US" altLang="en-US" i="1" u="sng" dirty="0" smtClean="0">
                <a:solidFill>
                  <a:srgbClr val="C00000"/>
                </a:solidFill>
              </a:rPr>
              <a:t>(n / 2)</a:t>
            </a:r>
            <a:r>
              <a:rPr lang="en-US" altLang="en-US" u="sng" dirty="0" smtClean="0">
                <a:solidFill>
                  <a:srgbClr val="C00000"/>
                </a:solidFill>
              </a:rPr>
              <a:t>-input</a:t>
            </a:r>
            <a:r>
              <a:rPr lang="en-US" altLang="en-US" dirty="0" smtClean="0">
                <a:solidFill>
                  <a:srgbClr val="C00000"/>
                </a:solidFill>
              </a:rPr>
              <a:t> Mux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079419" y="1510720"/>
            <a:ext cx="8033163" cy="650948"/>
          </a:xfrm>
        </p:spPr>
        <p:txBody>
          <a:bodyPr anchor="ctr"/>
          <a:lstStyle/>
          <a:p>
            <a:pPr marL="0" indent="0" algn="ctr">
              <a:spcAft>
                <a:spcPct val="0"/>
              </a:spcAft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>
                <a:solidFill>
                  <a:srgbClr val="280099"/>
                </a:solidFill>
              </a:rPr>
              <a:t>Example:  F(A,B,C,D) = </a:t>
            </a:r>
            <a:r>
              <a:rPr lang="en-US" altLang="en-US" dirty="0" smtClean="0">
                <a:solidFill>
                  <a:srgbClr val="280099"/>
                </a:solidFill>
                <a:latin typeface="Symbol" panose="05050102010706020507" pitchFamily="18" charset="2"/>
              </a:rPr>
              <a:t>S</a:t>
            </a:r>
            <a:r>
              <a:rPr lang="en-US" altLang="en-US" dirty="0" smtClean="0">
                <a:solidFill>
                  <a:srgbClr val="280099"/>
                </a:solidFill>
              </a:rPr>
              <a:t>m(1,3,4,11,12,13,14,15</a:t>
            </a:r>
            <a:r>
              <a:rPr lang="en-US" altLang="en-US" dirty="0" smtClean="0">
                <a:solidFill>
                  <a:srgbClr val="280099"/>
                </a:solidFill>
              </a:rPr>
              <a:t>)</a:t>
            </a:r>
          </a:p>
        </p:txBody>
      </p:sp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17023"/>
            <a:ext cx="8131382" cy="384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33590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57B663-36D6-435A-B046-90990A4CAAE8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51115" y="1308909"/>
            <a:ext cx="10504714" cy="4918117"/>
          </a:xfrm>
          <a:prstGeom prst="rect">
            <a:avLst/>
          </a:prstGeom>
        </p:spPr>
        <p:txBody>
          <a:bodyPr vert="horz" lIns="91440" tIns="22403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540" dirty="0" smtClean="0"/>
              <a:t>Design a 16x1 Multiplexer using 2x1 Multiplexer.</a:t>
            </a:r>
          </a:p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400" dirty="0"/>
              <a:t>Using an 8-to-1 multiplexer, design a logic circuit to realize the following Boolean function F(A,B,C) = </a:t>
            </a:r>
            <a:r>
              <a:rPr lang="en-US" altLang="en-US" sz="2400" dirty="0">
                <a:latin typeface="Symbol" panose="05050102010706020507" pitchFamily="18" charset="2"/>
              </a:rPr>
              <a:t>S</a:t>
            </a:r>
            <a:r>
              <a:rPr lang="en-US" altLang="en-US" sz="2400" dirty="0"/>
              <a:t>m(2, 3, 5, 6, 7</a:t>
            </a:r>
            <a:r>
              <a:rPr lang="en-US" altLang="en-US" sz="2400" dirty="0" smtClean="0"/>
              <a:t>)</a:t>
            </a:r>
          </a:p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400" dirty="0"/>
              <a:t>Using an </a:t>
            </a:r>
            <a:r>
              <a:rPr lang="en-US" altLang="en-US" sz="2400" dirty="0" smtClean="0"/>
              <a:t>4-to-1 </a:t>
            </a:r>
            <a:r>
              <a:rPr lang="en-US" altLang="en-US" sz="2400" dirty="0"/>
              <a:t>multiplexer, design a logic circuit to realize the following Boolean function F(A,B,C) = </a:t>
            </a:r>
            <a:r>
              <a:rPr lang="en-US" altLang="en-US" sz="2400" dirty="0" smtClean="0">
                <a:latin typeface="Symbol" panose="05050102010706020507" pitchFamily="18" charset="2"/>
              </a:rPr>
              <a:t>S</a:t>
            </a:r>
            <a:r>
              <a:rPr lang="en-US" altLang="en-US" sz="2400" dirty="0" smtClean="0"/>
              <a:t>m(0,1, 3</a:t>
            </a:r>
            <a:r>
              <a:rPr lang="en-US" altLang="en-US" sz="2400" dirty="0"/>
              <a:t>, 5, 6, 7</a:t>
            </a:r>
            <a:r>
              <a:rPr lang="en-US" altLang="en-US" sz="2400" dirty="0" smtClean="0"/>
              <a:t>)</a:t>
            </a:r>
          </a:p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400" dirty="0" smtClean="0"/>
              <a:t>Design a 4 bit Prime number detector.</a:t>
            </a:r>
          </a:p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400" dirty="0" smtClean="0"/>
              <a:t>Design a BCD to Gray Code Converter.</a:t>
            </a:r>
          </a:p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US" altLang="en-US" sz="2400" dirty="0"/>
          </a:p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US" altLang="en-US" sz="2400" dirty="0"/>
          </a:p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US" altLang="en-US" sz="2540" dirty="0" smtClean="0"/>
          </a:p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US" altLang="en-US" sz="2540" dirty="0" smtClean="0"/>
          </a:p>
        </p:txBody>
      </p:sp>
    </p:spTree>
    <p:extLst>
      <p:ext uri="{BB962C8B-B14F-4D97-AF65-F5344CB8AC3E}">
        <p14:creationId xmlns:p14="http://schemas.microsoft.com/office/powerpoint/2010/main" val="2801624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1" y="2624944"/>
            <a:ext cx="3327188" cy="114348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THANK YOU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57B663-36D6-435A-B046-90990A4CAAE8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66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BCD TO EXCESS-3 CONVERTER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914"/>
            <a:ext cx="2860964" cy="491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Functional Table: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3" y="1856942"/>
            <a:ext cx="9829800" cy="42659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6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BCD TO EXCESS-3 CONVERTER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914"/>
            <a:ext cx="4963886" cy="4915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Boolean expressions for each output: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76" y="1936462"/>
            <a:ext cx="3837038" cy="19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439" y="1969795"/>
            <a:ext cx="2923809" cy="1876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24" y="4223064"/>
            <a:ext cx="3524076" cy="1990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486" y="4006556"/>
            <a:ext cx="2904762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9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BCD TO EXCESS-3 CONVERTER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172" y="1390486"/>
            <a:ext cx="3004457" cy="4165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logic diagram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BCD TO EXCESS 3 LOG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661" y="2315709"/>
            <a:ext cx="794385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67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Decoders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3000" dirty="0" smtClean="0"/>
              <a:t>A decoder has</a:t>
            </a:r>
          </a:p>
          <a:p>
            <a:pPr marL="1566916" lvl="1" indent="-519905"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3000" dirty="0" smtClean="0"/>
              <a:t>N inputs</a:t>
            </a:r>
          </a:p>
          <a:p>
            <a:pPr marL="1566916" lvl="1" indent="-519905"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3000" dirty="0" smtClean="0"/>
              <a:t>2</a:t>
            </a:r>
            <a:r>
              <a:rPr lang="en-US" altLang="en-US" sz="3000" baseline="40000" dirty="0" smtClean="0"/>
              <a:t>N</a:t>
            </a:r>
            <a:r>
              <a:rPr lang="en-US" altLang="en-US" sz="3000" dirty="0" smtClean="0"/>
              <a:t> outputs</a:t>
            </a:r>
          </a:p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3000" dirty="0" smtClean="0"/>
              <a:t>A decoder selects one of 2</a:t>
            </a:r>
            <a:r>
              <a:rPr lang="en-US" altLang="en-US" sz="3000" baseline="40000" dirty="0" smtClean="0"/>
              <a:t>N</a:t>
            </a:r>
            <a:r>
              <a:rPr lang="en-US" altLang="en-US" sz="3000" dirty="0" smtClean="0"/>
              <a:t> outputs by decoding the binary value on the N inputs.</a:t>
            </a:r>
          </a:p>
          <a:p>
            <a:pPr marL="391729" indent="-293797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3000" dirty="0" smtClean="0"/>
              <a:t>The decoder generates all of the </a:t>
            </a:r>
            <a:r>
              <a:rPr lang="en-US" altLang="en-US" sz="3000" dirty="0" err="1" smtClean="0"/>
              <a:t>minterms</a:t>
            </a:r>
            <a:r>
              <a:rPr lang="en-US" altLang="en-US" sz="3000" dirty="0" smtClean="0"/>
              <a:t> of the N input variables.</a:t>
            </a:r>
          </a:p>
          <a:p>
            <a:pPr marL="1566916" lvl="1" indent="-519905"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3000" dirty="0" smtClean="0"/>
              <a:t>Exactly one output will be active for each combination of the inputs.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2x4 Decoder: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Basic Principle of Deco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61" y="1526041"/>
            <a:ext cx="38100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rdinary Decoder Truth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580" y="1690688"/>
            <a:ext cx="4762500" cy="14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nary Decoder Circuit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69" y="3392942"/>
            <a:ext cx="7021287" cy="296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1804289" y="4874646"/>
            <a:ext cx="1601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932">
              <a:buClr>
                <a:srgbClr val="FF6633"/>
              </a:buClr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/>
              <a:t>Logic Diagram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53604" y="1237280"/>
            <a:ext cx="3293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932">
              <a:buClr>
                <a:srgbClr val="FF6633"/>
              </a:buClr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/>
              <a:t>Functional Table of 2x4 Decoder</a:t>
            </a:r>
          </a:p>
        </p:txBody>
      </p:sp>
    </p:spTree>
    <p:extLst>
      <p:ext uri="{BB962C8B-B14F-4D97-AF65-F5344CB8AC3E}">
        <p14:creationId xmlns:p14="http://schemas.microsoft.com/office/powerpoint/2010/main" val="15008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2x4 decoder with enable: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73236"/>
              </p:ext>
            </p:extLst>
          </p:nvPr>
        </p:nvGraphicFramePr>
        <p:xfrm>
          <a:off x="1065893" y="1896609"/>
          <a:ext cx="5410200" cy="2834640"/>
        </p:xfrm>
        <a:graphic>
          <a:graphicData uri="http://schemas.openxmlformats.org/drawingml/2006/table">
            <a:tbl>
              <a:tblPr/>
              <a:tblGrid>
                <a:gridCol w="2263775"/>
                <a:gridCol w="3146425"/>
              </a:tblGrid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Outputs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EN    I1    I0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Y3    Y2    Y1    Y0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      X      </a:t>
                      </a:r>
                      <a:r>
                        <a:rPr kumimoji="1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1      0      0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1      0      1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1      1      0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1      1      1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0      0      0      0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0      0      0      1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0      0      1      0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0      1      0      0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1      0      0      0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14" y="1316718"/>
            <a:ext cx="4125686" cy="4626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8381056" y="1239651"/>
            <a:ext cx="1601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932">
              <a:buClr>
                <a:srgbClr val="FF6633"/>
              </a:buClr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/>
              <a:t>Logic Diagram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9346" y="5059312"/>
            <a:ext cx="1815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932">
              <a:buClr>
                <a:srgbClr val="FF6633"/>
              </a:buClr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/>
              <a:t>Functional Table</a:t>
            </a:r>
          </a:p>
        </p:txBody>
      </p:sp>
    </p:spTree>
    <p:extLst>
      <p:ext uri="{BB962C8B-B14F-4D97-AF65-F5344CB8AC3E}">
        <p14:creationId xmlns:p14="http://schemas.microsoft.com/office/powerpoint/2010/main" val="381329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3x8 decoder using 2x4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939"/>
            <a:ext cx="587828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inputs A0 and A1 is connected as parallel inputs for both the decoders and then the Enable pin of the </a:t>
            </a:r>
            <a:r>
              <a:rPr lang="en-US" dirty="0" smtClean="0"/>
              <a:t>Second </a:t>
            </a:r>
            <a:r>
              <a:rPr lang="en-US" dirty="0"/>
              <a:t>Decoder is made to act as A2 (third input).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Inverted signal of A2 is given to the Enable pin of </a:t>
            </a:r>
            <a:r>
              <a:rPr lang="en-US" dirty="0" smtClean="0"/>
              <a:t>first </a:t>
            </a:r>
            <a:r>
              <a:rPr lang="en-US" dirty="0"/>
              <a:t>decoder to get the outputs Y0 to Y3. Here the outputs Y0 to Y3 is referred as Lower four </a:t>
            </a:r>
            <a:r>
              <a:rPr lang="en-US" dirty="0" err="1"/>
              <a:t>minterms</a:t>
            </a:r>
            <a:r>
              <a:rPr lang="en-US" dirty="0"/>
              <a:t> and the outputs Y4 to Y7 is referred as higher four </a:t>
            </a:r>
            <a:r>
              <a:rPr lang="en-US" dirty="0" err="1"/>
              <a:t>minterms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lower order </a:t>
            </a:r>
            <a:r>
              <a:rPr lang="en-US" dirty="0" err="1"/>
              <a:t>minterms</a:t>
            </a:r>
            <a:r>
              <a:rPr lang="en-US" dirty="0"/>
              <a:t> are obtained from the </a:t>
            </a:r>
            <a:r>
              <a:rPr lang="en-US" dirty="0" smtClean="0"/>
              <a:t>first </a:t>
            </a:r>
            <a:r>
              <a:rPr lang="en-US" dirty="0"/>
              <a:t>decoder and the higher order </a:t>
            </a:r>
            <a:r>
              <a:rPr lang="en-US" dirty="0" err="1"/>
              <a:t>minterms</a:t>
            </a:r>
            <a:r>
              <a:rPr lang="en-US" dirty="0"/>
              <a:t> are obtained from the </a:t>
            </a:r>
            <a:r>
              <a:rPr lang="en-US" dirty="0" smtClean="0"/>
              <a:t>second </a:t>
            </a:r>
            <a:r>
              <a:rPr lang="en-US" dirty="0"/>
              <a:t>decoder</a:t>
            </a:r>
            <a:r>
              <a:rPr lang="en-US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 descr="Image result for 3x8 decoder using 2x4 deco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10" y="1509939"/>
            <a:ext cx="2952750" cy="429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516113" y="5987018"/>
            <a:ext cx="1601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932">
              <a:buClr>
                <a:srgbClr val="FF6633"/>
              </a:buClr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dirty="0" smtClean="0"/>
              <a:t>Logic Diagram</a:t>
            </a:r>
          </a:p>
        </p:txBody>
      </p:sp>
    </p:spTree>
    <p:extLst>
      <p:ext uri="{BB962C8B-B14F-4D97-AF65-F5344CB8AC3E}">
        <p14:creationId xmlns:p14="http://schemas.microsoft.com/office/powerpoint/2010/main" val="180240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1275</Words>
  <Application>Microsoft Office PowerPoint</Application>
  <PresentationFormat>Widescreen</PresentationFormat>
  <Paragraphs>282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宋体</vt:lpstr>
      <vt:lpstr>Arial</vt:lpstr>
      <vt:lpstr>Arial Unicode MS</vt:lpstr>
      <vt:lpstr>Calibri</vt:lpstr>
      <vt:lpstr>Calibri Light</vt:lpstr>
      <vt:lpstr>Lucida Sans Unicode</vt:lpstr>
      <vt:lpstr>Symbol</vt:lpstr>
      <vt:lpstr>Tahoma</vt:lpstr>
      <vt:lpstr>Times New Roman</vt:lpstr>
      <vt:lpstr>Wingdings</vt:lpstr>
      <vt:lpstr>Office Theme</vt:lpstr>
      <vt:lpstr>SWITCHING THEORY AND LOGIC DESIGN </vt:lpstr>
      <vt:lpstr>BCD TO EXCESS-3 CONVERTER</vt:lpstr>
      <vt:lpstr>BCD TO EXCESS-3 CONVERTER</vt:lpstr>
      <vt:lpstr>BCD TO EXCESS-3 CONVERTER</vt:lpstr>
      <vt:lpstr>BCD TO EXCESS-3 CONVERTER</vt:lpstr>
      <vt:lpstr>Decoders</vt:lpstr>
      <vt:lpstr>2x4 Decoder:</vt:lpstr>
      <vt:lpstr>2x4 decoder with enable:</vt:lpstr>
      <vt:lpstr>3x8 decoder using 2x4 decoder</vt:lpstr>
      <vt:lpstr>4x16 decoder using 3x8 decoder</vt:lpstr>
      <vt:lpstr>2x4 decoder with active low output</vt:lpstr>
      <vt:lpstr>Encoders</vt:lpstr>
      <vt:lpstr>Octal to Binary Encoder</vt:lpstr>
      <vt:lpstr>Priority Encoders</vt:lpstr>
      <vt:lpstr>Priority Encoders</vt:lpstr>
      <vt:lpstr>Multiplexers</vt:lpstr>
      <vt:lpstr>Multiplexers</vt:lpstr>
      <vt:lpstr>Multiplexers</vt:lpstr>
      <vt:lpstr>Multiplexers</vt:lpstr>
      <vt:lpstr>Multiplexers</vt:lpstr>
      <vt:lpstr>16x1 MULTIPLEXER USING 8X1 MUX</vt:lpstr>
      <vt:lpstr>Demultiplexers</vt:lpstr>
      <vt:lpstr>Demultiplexers</vt:lpstr>
      <vt:lpstr>Designing logic circuits using multiplexers </vt:lpstr>
      <vt:lpstr>Designing logic circuits using multiplexers </vt:lpstr>
      <vt:lpstr>Using an (n / 2)-input Mux</vt:lpstr>
      <vt:lpstr>Using an (n / 2)-input Mux</vt:lpstr>
      <vt:lpstr>QUESTIONS: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SWITCHING THEORY AND LOGIC DESIGN</dc:title>
  <dc:creator>Desktop</dc:creator>
  <cp:lastModifiedBy>Desktop</cp:lastModifiedBy>
  <cp:revision>28</cp:revision>
  <dcterms:created xsi:type="dcterms:W3CDTF">2020-03-23T05:44:00Z</dcterms:created>
  <dcterms:modified xsi:type="dcterms:W3CDTF">2020-03-23T07:31:22Z</dcterms:modified>
</cp:coreProperties>
</file>