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327" r:id="rId3"/>
    <p:sldId id="333" r:id="rId4"/>
    <p:sldId id="334" r:id="rId5"/>
    <p:sldId id="332" r:id="rId6"/>
    <p:sldId id="328" r:id="rId7"/>
    <p:sldId id="329" r:id="rId8"/>
    <p:sldId id="330" r:id="rId9"/>
    <p:sldId id="331" r:id="rId10"/>
    <p:sldId id="336" r:id="rId11"/>
    <p:sldId id="335" r:id="rId12"/>
    <p:sldId id="337" r:id="rId13"/>
    <p:sldId id="338" r:id="rId14"/>
    <p:sldId id="339" r:id="rId15"/>
    <p:sldId id="340" r:id="rId16"/>
    <p:sldId id="341" r:id="rId17"/>
    <p:sldId id="342" r:id="rId18"/>
    <p:sldId id="344" r:id="rId19"/>
    <p:sldId id="343" r:id="rId20"/>
    <p:sldId id="345"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D120C-5583-4679-B2C2-F25C3D8A212E}" type="datetimeFigureOut">
              <a:rPr lang="en-US" smtClean="0"/>
              <a:t>4/1/2020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37D5E-E9C4-4A82-B013-5A75242E8E75}" type="slidenum">
              <a:rPr lang="en-US" smtClean="0"/>
              <a:t>‹#›</a:t>
            </a:fld>
            <a:endParaRPr lang="en-US"/>
          </a:p>
        </p:txBody>
      </p:sp>
    </p:spTree>
    <p:extLst>
      <p:ext uri="{BB962C8B-B14F-4D97-AF65-F5344CB8AC3E}">
        <p14:creationId xmlns:p14="http://schemas.microsoft.com/office/powerpoint/2010/main" val="184545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a:t>
            </a:fld>
            <a:endParaRPr lang="en-US"/>
          </a:p>
        </p:txBody>
      </p:sp>
    </p:spTree>
    <p:extLst>
      <p:ext uri="{BB962C8B-B14F-4D97-AF65-F5344CB8AC3E}">
        <p14:creationId xmlns:p14="http://schemas.microsoft.com/office/powerpoint/2010/main" val="1569796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10</a:t>
            </a:fld>
            <a:endParaRPr lang="en-US"/>
          </a:p>
        </p:txBody>
      </p:sp>
    </p:spTree>
    <p:extLst>
      <p:ext uri="{BB962C8B-B14F-4D97-AF65-F5344CB8AC3E}">
        <p14:creationId xmlns:p14="http://schemas.microsoft.com/office/powerpoint/2010/main" val="91399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11</a:t>
            </a:fld>
            <a:endParaRPr lang="en-US"/>
          </a:p>
        </p:txBody>
      </p:sp>
    </p:spTree>
    <p:extLst>
      <p:ext uri="{BB962C8B-B14F-4D97-AF65-F5344CB8AC3E}">
        <p14:creationId xmlns:p14="http://schemas.microsoft.com/office/powerpoint/2010/main" val="3723671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12</a:t>
            </a:fld>
            <a:endParaRPr lang="en-US"/>
          </a:p>
        </p:txBody>
      </p:sp>
    </p:spTree>
    <p:extLst>
      <p:ext uri="{BB962C8B-B14F-4D97-AF65-F5344CB8AC3E}">
        <p14:creationId xmlns:p14="http://schemas.microsoft.com/office/powerpoint/2010/main" val="3184932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13</a:t>
            </a:fld>
            <a:endParaRPr lang="en-US"/>
          </a:p>
        </p:txBody>
      </p:sp>
    </p:spTree>
    <p:extLst>
      <p:ext uri="{BB962C8B-B14F-4D97-AF65-F5344CB8AC3E}">
        <p14:creationId xmlns:p14="http://schemas.microsoft.com/office/powerpoint/2010/main" val="315615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14</a:t>
            </a:fld>
            <a:endParaRPr lang="en-US"/>
          </a:p>
        </p:txBody>
      </p:sp>
    </p:spTree>
    <p:extLst>
      <p:ext uri="{BB962C8B-B14F-4D97-AF65-F5344CB8AC3E}">
        <p14:creationId xmlns:p14="http://schemas.microsoft.com/office/powerpoint/2010/main" val="3297983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15</a:t>
            </a:fld>
            <a:endParaRPr lang="en-US"/>
          </a:p>
        </p:txBody>
      </p:sp>
    </p:spTree>
    <p:extLst>
      <p:ext uri="{BB962C8B-B14F-4D97-AF65-F5344CB8AC3E}">
        <p14:creationId xmlns:p14="http://schemas.microsoft.com/office/powerpoint/2010/main" val="201215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16</a:t>
            </a:fld>
            <a:endParaRPr lang="en-US"/>
          </a:p>
        </p:txBody>
      </p:sp>
    </p:spTree>
    <p:extLst>
      <p:ext uri="{BB962C8B-B14F-4D97-AF65-F5344CB8AC3E}">
        <p14:creationId xmlns:p14="http://schemas.microsoft.com/office/powerpoint/2010/main" val="425407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17</a:t>
            </a:fld>
            <a:endParaRPr lang="en-US"/>
          </a:p>
        </p:txBody>
      </p:sp>
    </p:spTree>
    <p:extLst>
      <p:ext uri="{BB962C8B-B14F-4D97-AF65-F5344CB8AC3E}">
        <p14:creationId xmlns:p14="http://schemas.microsoft.com/office/powerpoint/2010/main" val="1571089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18</a:t>
            </a:fld>
            <a:endParaRPr lang="en-US"/>
          </a:p>
        </p:txBody>
      </p:sp>
    </p:spTree>
    <p:extLst>
      <p:ext uri="{BB962C8B-B14F-4D97-AF65-F5344CB8AC3E}">
        <p14:creationId xmlns:p14="http://schemas.microsoft.com/office/powerpoint/2010/main" val="1872464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19</a:t>
            </a:fld>
            <a:endParaRPr lang="en-US"/>
          </a:p>
        </p:txBody>
      </p:sp>
    </p:spTree>
    <p:extLst>
      <p:ext uri="{BB962C8B-B14F-4D97-AF65-F5344CB8AC3E}">
        <p14:creationId xmlns:p14="http://schemas.microsoft.com/office/powerpoint/2010/main" val="411688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2</a:t>
            </a:fld>
            <a:endParaRPr lang="en-US"/>
          </a:p>
        </p:txBody>
      </p:sp>
    </p:spTree>
    <p:extLst>
      <p:ext uri="{BB962C8B-B14F-4D97-AF65-F5344CB8AC3E}">
        <p14:creationId xmlns:p14="http://schemas.microsoft.com/office/powerpoint/2010/main" val="3052602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20</a:t>
            </a:fld>
            <a:endParaRPr lang="en-US"/>
          </a:p>
        </p:txBody>
      </p:sp>
    </p:spTree>
    <p:extLst>
      <p:ext uri="{BB962C8B-B14F-4D97-AF65-F5344CB8AC3E}">
        <p14:creationId xmlns:p14="http://schemas.microsoft.com/office/powerpoint/2010/main" val="14551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3</a:t>
            </a:fld>
            <a:endParaRPr lang="en-US"/>
          </a:p>
        </p:txBody>
      </p:sp>
    </p:spTree>
    <p:extLst>
      <p:ext uri="{BB962C8B-B14F-4D97-AF65-F5344CB8AC3E}">
        <p14:creationId xmlns:p14="http://schemas.microsoft.com/office/powerpoint/2010/main" val="185190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4</a:t>
            </a:fld>
            <a:endParaRPr lang="en-US"/>
          </a:p>
        </p:txBody>
      </p:sp>
    </p:spTree>
    <p:extLst>
      <p:ext uri="{BB962C8B-B14F-4D97-AF65-F5344CB8AC3E}">
        <p14:creationId xmlns:p14="http://schemas.microsoft.com/office/powerpoint/2010/main" val="3810663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5</a:t>
            </a:fld>
            <a:endParaRPr lang="en-US"/>
          </a:p>
        </p:txBody>
      </p:sp>
    </p:spTree>
    <p:extLst>
      <p:ext uri="{BB962C8B-B14F-4D97-AF65-F5344CB8AC3E}">
        <p14:creationId xmlns:p14="http://schemas.microsoft.com/office/powerpoint/2010/main" val="255223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6</a:t>
            </a:fld>
            <a:endParaRPr lang="en-US"/>
          </a:p>
        </p:txBody>
      </p:sp>
    </p:spTree>
    <p:extLst>
      <p:ext uri="{BB962C8B-B14F-4D97-AF65-F5344CB8AC3E}">
        <p14:creationId xmlns:p14="http://schemas.microsoft.com/office/powerpoint/2010/main" val="2819868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7</a:t>
            </a:fld>
            <a:endParaRPr lang="en-US"/>
          </a:p>
        </p:txBody>
      </p:sp>
    </p:spTree>
    <p:extLst>
      <p:ext uri="{BB962C8B-B14F-4D97-AF65-F5344CB8AC3E}">
        <p14:creationId xmlns:p14="http://schemas.microsoft.com/office/powerpoint/2010/main" val="128385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8</a:t>
            </a:fld>
            <a:endParaRPr lang="en-US"/>
          </a:p>
        </p:txBody>
      </p:sp>
    </p:spTree>
    <p:extLst>
      <p:ext uri="{BB962C8B-B14F-4D97-AF65-F5344CB8AC3E}">
        <p14:creationId xmlns:p14="http://schemas.microsoft.com/office/powerpoint/2010/main" val="42426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9</a:t>
            </a:fld>
            <a:endParaRPr lang="en-US"/>
          </a:p>
        </p:txBody>
      </p:sp>
    </p:spTree>
    <p:extLst>
      <p:ext uri="{BB962C8B-B14F-4D97-AF65-F5344CB8AC3E}">
        <p14:creationId xmlns:p14="http://schemas.microsoft.com/office/powerpoint/2010/main" val="88691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53051-1F87-4C0A-93D9-79D7930E1433}"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4623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30696-2479-4E7E-8383-AF3212305B23}"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17159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8D407-ACB4-4EA7-ACB0-9C2CD740F072}"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5881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0057B663-36D6-435A-B046-90990A4CAAE8}" type="slidenum">
              <a:rPr lang="en-US" altLang="en-US"/>
              <a:pPr/>
              <a:t>‹#›</a:t>
            </a:fld>
            <a:endParaRPr lang="en-US" altLang="en-US"/>
          </a:p>
        </p:txBody>
      </p:sp>
    </p:spTree>
    <p:extLst>
      <p:ext uri="{BB962C8B-B14F-4D97-AF65-F5344CB8AC3E}">
        <p14:creationId xmlns:p14="http://schemas.microsoft.com/office/powerpoint/2010/main" val="127849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3732F-CA10-46FB-BB80-E6FA8B535614}"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95390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572A48-252D-4272-A265-E1FC0D9D9D78}"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7662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AFE7D2-EBBB-40B9-B24C-C0F12B5E393D}" type="datetime1">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151468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202B3-1B62-4B51-A1EE-EDC1BE3B4F25}" type="datetime1">
              <a:rPr lang="en-US" smtClean="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0805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7667DD-6F0F-4F15-9627-67EA54BD2C3F}" type="datetime1">
              <a:rPr lang="en-US" smtClean="0"/>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95966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DABF9-861F-46F6-9E8D-4E13CE5B0E17}" type="datetime1">
              <a:rPr lang="en-US" smtClean="0"/>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309015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9236DE-8F8B-4D95-8471-E9C0BB371686}" type="datetime1">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158763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5D6FA-BA06-4223-B042-245AA5F76DEA}" type="datetime1">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04014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70459-530D-435B-8DFB-1404AEBA4E4B}" type="datetime1">
              <a:rPr lang="en-US" smtClean="0"/>
              <a:t>4/1/2020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0690-7D43-49A8-A875-4A4029DB478E}" type="slidenum">
              <a:rPr lang="en-US" smtClean="0"/>
              <a:t>‹#›</a:t>
            </a:fld>
            <a:endParaRPr lang="en-US"/>
          </a:p>
        </p:txBody>
      </p:sp>
    </p:spTree>
    <p:extLst>
      <p:ext uri="{BB962C8B-B14F-4D97-AF65-F5344CB8AC3E}">
        <p14:creationId xmlns:p14="http://schemas.microsoft.com/office/powerpoint/2010/main" val="206332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fKVZpupyP_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vFUEJkoeV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SWITCHING THEORY AND LOGIC DESIGN </a:t>
            </a:r>
            <a:endParaRPr lang="en-US" dirty="0">
              <a:solidFill>
                <a:srgbClr val="C00000"/>
              </a:solidFill>
            </a:endParaRPr>
          </a:p>
        </p:txBody>
      </p:sp>
      <p:sp>
        <p:nvSpPr>
          <p:cNvPr id="3" name="Subtitle 2"/>
          <p:cNvSpPr>
            <a:spLocks noGrp="1"/>
          </p:cNvSpPr>
          <p:nvPr>
            <p:ph type="subTitle" idx="1"/>
          </p:nvPr>
        </p:nvSpPr>
        <p:spPr/>
        <p:txBody>
          <a:bodyPr>
            <a:normAutofit fontScale="77500" lnSpcReduction="20000"/>
          </a:bodyPr>
          <a:lstStyle/>
          <a:p>
            <a:r>
              <a:rPr lang="en-US" dirty="0" smtClean="0">
                <a:solidFill>
                  <a:srgbClr val="7030A0"/>
                </a:solidFill>
              </a:rPr>
              <a:t>UNIT-4</a:t>
            </a:r>
          </a:p>
          <a:p>
            <a:r>
              <a:rPr lang="en-US" dirty="0">
                <a:solidFill>
                  <a:srgbClr val="7030A0"/>
                </a:solidFill>
              </a:rPr>
              <a:t> </a:t>
            </a:r>
            <a:r>
              <a:rPr lang="en-US" dirty="0" smtClean="0">
                <a:solidFill>
                  <a:srgbClr val="7030A0"/>
                </a:solidFill>
              </a:rPr>
              <a:t>BY</a:t>
            </a:r>
          </a:p>
          <a:p>
            <a:r>
              <a:rPr lang="en-US" dirty="0" smtClean="0">
                <a:solidFill>
                  <a:srgbClr val="7030A0"/>
                </a:solidFill>
              </a:rPr>
              <a:t>S.SAGAR KRISHNA,</a:t>
            </a:r>
          </a:p>
          <a:p>
            <a:r>
              <a:rPr lang="en-US" dirty="0" smtClean="0">
                <a:solidFill>
                  <a:srgbClr val="7030A0"/>
                </a:solidFill>
              </a:rPr>
              <a:t>ASSISTANT PROFESSOR,</a:t>
            </a:r>
          </a:p>
          <a:p>
            <a:r>
              <a:rPr lang="en-US" dirty="0" smtClean="0">
                <a:solidFill>
                  <a:srgbClr val="7030A0"/>
                </a:solidFill>
              </a:rPr>
              <a:t>GAYATRI VIDYA PARISHAD COLLEG OF ENGINEERIN(A)</a:t>
            </a:r>
            <a:endParaRPr lang="en-US" dirty="0">
              <a:solidFill>
                <a:srgbClr val="7030A0"/>
              </a:solidFill>
            </a:endParaRPr>
          </a:p>
        </p:txBody>
      </p:sp>
    </p:spTree>
    <p:extLst>
      <p:ext uri="{BB962C8B-B14F-4D97-AF65-F5344CB8AC3E}">
        <p14:creationId xmlns:p14="http://schemas.microsoft.com/office/powerpoint/2010/main" val="44264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MOD-10 ASYNCHRONOUS 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10</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sp>
        <p:nvSpPr>
          <p:cNvPr id="6" name="TextBox 5"/>
          <p:cNvSpPr txBox="1"/>
          <p:nvPr/>
        </p:nvSpPr>
        <p:spPr>
          <a:xfrm>
            <a:off x="838200" y="1561029"/>
            <a:ext cx="11179628" cy="2954655"/>
          </a:xfrm>
          <a:prstGeom prst="rect">
            <a:avLst/>
          </a:prstGeom>
          <a:noFill/>
        </p:spPr>
        <p:txBody>
          <a:bodyPr wrap="square" rtlCol="0">
            <a:spAutoFit/>
          </a:bodyPr>
          <a:lstStyle/>
          <a:p>
            <a:r>
              <a:rPr lang="en-US" altLang="en-US" sz="2400" dirty="0" smtClean="0"/>
              <a:t>Working:</a:t>
            </a:r>
          </a:p>
          <a:p>
            <a:pPr marL="285750" indent="-285750">
              <a:buFont typeface="Arial" panose="020B0604020202020204" pitchFamily="34" charset="0"/>
              <a:buChar char="•"/>
            </a:pPr>
            <a:r>
              <a:rPr lang="en-US" altLang="en-US" sz="2400" dirty="0" smtClean="0"/>
              <a:t>At first clock output will be 0001 then </a:t>
            </a:r>
            <a:r>
              <a:rPr lang="en-US" altLang="en-US" sz="2400" dirty="0" err="1" smtClean="0"/>
              <a:t>clr</a:t>
            </a:r>
            <a:r>
              <a:rPr lang="en-US" altLang="en-US" sz="2400" dirty="0" smtClean="0"/>
              <a:t>=1 as</a:t>
            </a:r>
            <a:r>
              <a:rPr lang="en-US" altLang="en-US" sz="2400" dirty="0"/>
              <a:t> </a:t>
            </a:r>
            <a:r>
              <a:rPr lang="en-US" altLang="en-US" sz="2400" dirty="0" smtClean="0"/>
              <a:t>Q</a:t>
            </a:r>
            <a:r>
              <a:rPr lang="en-US" altLang="en-US" sz="2400" baseline="-25000" dirty="0" smtClean="0"/>
              <a:t>D</a:t>
            </a:r>
            <a:r>
              <a:rPr lang="en-US" altLang="en-US" sz="2400" dirty="0" smtClean="0"/>
              <a:t>=0,Q</a:t>
            </a:r>
            <a:r>
              <a:rPr lang="en-US" altLang="en-US" sz="2400" baseline="-25000" dirty="0" smtClean="0"/>
              <a:t>B</a:t>
            </a:r>
            <a:r>
              <a:rPr lang="en-US" altLang="en-US" sz="2400" dirty="0" smtClean="0"/>
              <a:t>=0 then the output will change to 0010 at next clock then </a:t>
            </a:r>
            <a:r>
              <a:rPr lang="en-US" altLang="en-US" sz="2400" dirty="0" err="1" smtClean="0"/>
              <a:t>clr</a:t>
            </a:r>
            <a:r>
              <a:rPr lang="en-US" altLang="en-US" sz="2400" dirty="0" smtClean="0"/>
              <a:t>=1 as Q</a:t>
            </a:r>
            <a:r>
              <a:rPr lang="en-US" altLang="en-US" sz="2400" baseline="-25000" dirty="0" smtClean="0"/>
              <a:t>D</a:t>
            </a:r>
            <a:r>
              <a:rPr lang="en-US" altLang="en-US" sz="2400" dirty="0" smtClean="0"/>
              <a:t>=0,Q</a:t>
            </a:r>
            <a:r>
              <a:rPr lang="en-US" altLang="en-US" sz="2400" baseline="-25000" dirty="0" smtClean="0"/>
              <a:t>B</a:t>
            </a:r>
            <a:r>
              <a:rPr lang="en-US" altLang="en-US" sz="2400" dirty="0" smtClean="0"/>
              <a:t>=1.This process will continue until output reaches 1001</a:t>
            </a:r>
          </a:p>
          <a:p>
            <a:pPr marL="285750" indent="-285750">
              <a:buFont typeface="Arial" panose="020B0604020202020204" pitchFamily="34" charset="0"/>
              <a:buChar char="•"/>
            </a:pPr>
            <a:r>
              <a:rPr lang="en-US" altLang="en-US" sz="2400" dirty="0" smtClean="0"/>
              <a:t>When output is 1001 </a:t>
            </a:r>
            <a:r>
              <a:rPr lang="en-US" altLang="en-US" sz="2400" dirty="0" err="1" smtClean="0"/>
              <a:t>clr</a:t>
            </a:r>
            <a:r>
              <a:rPr lang="en-US" altLang="en-US" sz="2400" dirty="0" smtClean="0"/>
              <a:t>=1 as Q</a:t>
            </a:r>
            <a:r>
              <a:rPr lang="en-US" altLang="en-US" sz="2400" baseline="-25000" dirty="0" smtClean="0"/>
              <a:t>D</a:t>
            </a:r>
            <a:r>
              <a:rPr lang="en-US" altLang="en-US" sz="2400" dirty="0" smtClean="0"/>
              <a:t>=1,Q</a:t>
            </a:r>
            <a:r>
              <a:rPr lang="en-US" altLang="en-US" sz="2400" baseline="-25000" dirty="0" smtClean="0"/>
              <a:t>B</a:t>
            </a:r>
            <a:r>
              <a:rPr lang="en-US" altLang="en-US" sz="2400" dirty="0" smtClean="0"/>
              <a:t>=0 so at next clock output reaches 1010 but immediately </a:t>
            </a:r>
            <a:r>
              <a:rPr lang="en-US" altLang="en-US" sz="2400" dirty="0" err="1" smtClean="0"/>
              <a:t>clr</a:t>
            </a:r>
            <a:r>
              <a:rPr lang="en-US" altLang="en-US" sz="2400" dirty="0" smtClean="0"/>
              <a:t>=0 as Q</a:t>
            </a:r>
            <a:r>
              <a:rPr lang="en-US" altLang="en-US" sz="2400" baseline="-25000" dirty="0" smtClean="0"/>
              <a:t>D</a:t>
            </a:r>
            <a:r>
              <a:rPr lang="en-US" altLang="en-US" sz="2400" dirty="0" smtClean="0"/>
              <a:t>=1,Q</a:t>
            </a:r>
            <a:r>
              <a:rPr lang="en-US" altLang="en-US" sz="2400" baseline="-25000" dirty="0" smtClean="0"/>
              <a:t>B</a:t>
            </a:r>
            <a:r>
              <a:rPr lang="en-US" altLang="en-US" sz="2400" dirty="0" smtClean="0"/>
              <a:t>=1 then all the flip-flop will reset to 0000 and then once again count continues</a:t>
            </a:r>
          </a:p>
          <a:p>
            <a:pPr marL="285750" indent="-285750">
              <a:buFont typeface="Arial" panose="020B0604020202020204" pitchFamily="34" charset="0"/>
              <a:buChar char="•"/>
            </a:pPr>
            <a:endParaRPr lang="en-US" altLang="en-US" dirty="0" smtClean="0"/>
          </a:p>
        </p:txBody>
      </p:sp>
      <p:sp>
        <p:nvSpPr>
          <p:cNvPr id="12" name="TextBox 11"/>
          <p:cNvSpPr txBox="1"/>
          <p:nvPr/>
        </p:nvSpPr>
        <p:spPr>
          <a:xfrm>
            <a:off x="772885" y="4322177"/>
            <a:ext cx="11179628" cy="646331"/>
          </a:xfrm>
          <a:prstGeom prst="rect">
            <a:avLst/>
          </a:prstGeom>
          <a:noFill/>
        </p:spPr>
        <p:txBody>
          <a:bodyPr wrap="square" rtlCol="0">
            <a:spAutoFit/>
          </a:bodyPr>
          <a:lstStyle/>
          <a:p>
            <a:r>
              <a:rPr lang="en-US" altLang="en-US" dirty="0" smtClean="0"/>
              <a:t>If any doubts view this video </a:t>
            </a:r>
          </a:p>
          <a:p>
            <a:r>
              <a:rPr lang="en-US" dirty="0">
                <a:hlinkClick r:id="rId3"/>
              </a:rPr>
              <a:t>https://www.youtube.com/watch?v=fKVZpupyP_o</a:t>
            </a:r>
            <a:endParaRPr lang="en-US" dirty="0"/>
          </a:p>
        </p:txBody>
      </p:sp>
      <p:sp>
        <p:nvSpPr>
          <p:cNvPr id="5" name="Rectangle 4"/>
          <p:cNvSpPr/>
          <p:nvPr/>
        </p:nvSpPr>
        <p:spPr>
          <a:xfrm>
            <a:off x="772885" y="5138931"/>
            <a:ext cx="10967357" cy="369332"/>
          </a:xfrm>
          <a:prstGeom prst="rect">
            <a:avLst/>
          </a:prstGeom>
        </p:spPr>
        <p:txBody>
          <a:bodyPr wrap="square">
            <a:spAutoFit/>
          </a:bodyPr>
          <a:lstStyle/>
          <a:p>
            <a:r>
              <a:rPr lang="en-US" altLang="en-US" dirty="0" smtClean="0">
                <a:solidFill>
                  <a:srgbClr val="C00000"/>
                </a:solidFill>
              </a:rPr>
              <a:t>Disadvantages: It will take more time for operation as clock is not common for all flip-flops but it is easy to design</a:t>
            </a:r>
            <a:endParaRPr lang="en-US" altLang="en-US" dirty="0">
              <a:solidFill>
                <a:srgbClr val="C00000"/>
              </a:solidFill>
            </a:endParaRPr>
          </a:p>
        </p:txBody>
      </p:sp>
    </p:spTree>
    <p:extLst>
      <p:ext uri="{BB962C8B-B14F-4D97-AF65-F5344CB8AC3E}">
        <p14:creationId xmlns:p14="http://schemas.microsoft.com/office/powerpoint/2010/main" val="50572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smtClean="0">
                <a:solidFill>
                  <a:srgbClr val="C00000"/>
                </a:solidFill>
              </a:rPr>
              <a:t>SYNCHRONOUS COUNTER DESIGN PROCEDURE</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11</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sp>
        <p:nvSpPr>
          <p:cNvPr id="6" name="TextBox 5"/>
          <p:cNvSpPr txBox="1"/>
          <p:nvPr/>
        </p:nvSpPr>
        <p:spPr>
          <a:xfrm>
            <a:off x="838200" y="1561029"/>
            <a:ext cx="11179628" cy="4801314"/>
          </a:xfrm>
          <a:prstGeom prst="rect">
            <a:avLst/>
          </a:prstGeom>
          <a:noFill/>
        </p:spPr>
        <p:txBody>
          <a:bodyPr wrap="square" rtlCol="0">
            <a:spAutoFit/>
          </a:bodyPr>
          <a:lstStyle/>
          <a:p>
            <a:r>
              <a:rPr lang="en-US" altLang="en-US" sz="2400" dirty="0" smtClean="0"/>
              <a:t>Advantage: Faster in operation and more components are required</a:t>
            </a:r>
          </a:p>
          <a:p>
            <a:r>
              <a:rPr lang="en-US" altLang="en-US" sz="2400" dirty="0" smtClean="0"/>
              <a:t>Design Steps:</a:t>
            </a:r>
          </a:p>
          <a:p>
            <a:pPr marL="342900" indent="-342900">
              <a:buAutoNum type="arabicPeriod"/>
            </a:pPr>
            <a:r>
              <a:rPr lang="en-US" sz="2400" dirty="0" smtClean="0"/>
              <a:t>The </a:t>
            </a:r>
            <a:r>
              <a:rPr lang="en-US" sz="2400" dirty="0"/>
              <a:t>given problem is determined with a state diagram. </a:t>
            </a:r>
            <a:endParaRPr lang="en-US" sz="2400" dirty="0" smtClean="0"/>
          </a:p>
          <a:p>
            <a:pPr marL="342900" indent="-342900">
              <a:buAutoNum type="arabicPeriod"/>
            </a:pPr>
            <a:r>
              <a:rPr lang="en-US" sz="2400" dirty="0" smtClean="0"/>
              <a:t>From </a:t>
            </a:r>
            <a:r>
              <a:rPr lang="en-US" sz="2400" dirty="0"/>
              <a:t>the state diagram, obtain the state table. </a:t>
            </a:r>
            <a:endParaRPr lang="en-US" sz="2400" dirty="0" smtClean="0"/>
          </a:p>
          <a:p>
            <a:pPr marL="342900" indent="-342900">
              <a:buAutoNum type="arabicPeriod"/>
            </a:pPr>
            <a:r>
              <a:rPr lang="en-US" sz="2400" dirty="0" smtClean="0"/>
              <a:t>Assign </a:t>
            </a:r>
            <a:r>
              <a:rPr lang="en-US" sz="2400" dirty="0"/>
              <a:t>binary values to each state (Binary Assignment) if the state table contains letter symbols. </a:t>
            </a:r>
            <a:endParaRPr lang="en-US" sz="2400" dirty="0" smtClean="0"/>
          </a:p>
          <a:p>
            <a:pPr marL="342900" indent="-342900">
              <a:buAutoNum type="arabicPeriod"/>
            </a:pPr>
            <a:r>
              <a:rPr lang="en-US" sz="2400" dirty="0" smtClean="0"/>
              <a:t>Determine </a:t>
            </a:r>
            <a:r>
              <a:rPr lang="en-US" sz="2400" dirty="0"/>
              <a:t>the number of </a:t>
            </a:r>
            <a:r>
              <a:rPr lang="en-US" sz="2400" dirty="0" smtClean="0"/>
              <a:t>Flip-Flops. </a:t>
            </a:r>
          </a:p>
          <a:p>
            <a:pPr marL="342900" indent="-342900">
              <a:buAutoNum type="arabicPeriod"/>
            </a:pPr>
            <a:r>
              <a:rPr lang="en-US" sz="2400" dirty="0" smtClean="0"/>
              <a:t>Choose </a:t>
            </a:r>
            <a:r>
              <a:rPr lang="en-US" sz="2400" dirty="0"/>
              <a:t>the type of Flip-Flop (SR, JK, D, T) to be used. </a:t>
            </a:r>
            <a:endParaRPr lang="en-US" sz="2400" dirty="0" smtClean="0"/>
          </a:p>
          <a:p>
            <a:pPr marL="342900" indent="-342900">
              <a:buAutoNum type="arabicPeriod"/>
            </a:pPr>
            <a:r>
              <a:rPr lang="en-US" sz="2400" dirty="0" smtClean="0"/>
              <a:t>From </a:t>
            </a:r>
            <a:r>
              <a:rPr lang="en-US" sz="2400" dirty="0"/>
              <a:t>the state table, circuit excitation and output tables. </a:t>
            </a:r>
            <a:endParaRPr lang="en-US" sz="2400" dirty="0" smtClean="0"/>
          </a:p>
          <a:p>
            <a:pPr marL="342900" indent="-342900">
              <a:buAutoNum type="arabicPeriod"/>
            </a:pPr>
            <a:r>
              <a:rPr lang="en-US" sz="2400" dirty="0" smtClean="0"/>
              <a:t>Using </a:t>
            </a:r>
            <a:r>
              <a:rPr lang="en-US" sz="2400" dirty="0"/>
              <a:t>K-map or any other simplification method, derive the circuit output functions and the Flip-Flop input functions. </a:t>
            </a:r>
            <a:endParaRPr lang="en-US" sz="2400" dirty="0" smtClean="0"/>
          </a:p>
          <a:p>
            <a:pPr marL="342900" indent="-342900">
              <a:buAutoNum type="arabicPeriod"/>
            </a:pPr>
            <a:r>
              <a:rPr lang="en-US" sz="2400" dirty="0" smtClean="0"/>
              <a:t>Draw </a:t>
            </a:r>
            <a:r>
              <a:rPr lang="en-US" sz="2400" dirty="0"/>
              <a:t>the logic diagram.</a:t>
            </a:r>
            <a:endParaRPr lang="en-US" altLang="en-US" sz="2400" dirty="0" smtClean="0"/>
          </a:p>
          <a:p>
            <a:endParaRPr lang="en-US" altLang="en-US" dirty="0" smtClean="0"/>
          </a:p>
        </p:txBody>
      </p:sp>
    </p:spTree>
    <p:extLst>
      <p:ext uri="{BB962C8B-B14F-4D97-AF65-F5344CB8AC3E}">
        <p14:creationId xmlns:p14="http://schemas.microsoft.com/office/powerpoint/2010/main" val="1604574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smtClean="0">
                <a:solidFill>
                  <a:srgbClr val="C00000"/>
                </a:solidFill>
              </a:rPr>
              <a:t>MOD-8 </a:t>
            </a:r>
            <a:r>
              <a:rPr lang="en-US" dirty="0" smtClean="0">
                <a:solidFill>
                  <a:srgbClr val="C00000"/>
                </a:solidFill>
              </a:rPr>
              <a:t>SYNCHRONOUS COUNTER USING T FF</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12</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pic>
        <p:nvPicPr>
          <p:cNvPr id="5" name="Picture 4"/>
          <p:cNvPicPr>
            <a:picLocks noChangeAspect="1"/>
          </p:cNvPicPr>
          <p:nvPr/>
        </p:nvPicPr>
        <p:blipFill>
          <a:blip r:embed="rId3"/>
          <a:stretch>
            <a:fillRect/>
          </a:stretch>
        </p:blipFill>
        <p:spPr>
          <a:xfrm>
            <a:off x="656497" y="1463448"/>
            <a:ext cx="4695825" cy="4410075"/>
          </a:xfrm>
          <a:prstGeom prst="rect">
            <a:avLst/>
          </a:prstGeom>
        </p:spPr>
      </p:pic>
      <p:pic>
        <p:nvPicPr>
          <p:cNvPr id="9" name="Picture 8"/>
          <p:cNvPicPr>
            <a:picLocks noChangeAspect="1"/>
          </p:cNvPicPr>
          <p:nvPr/>
        </p:nvPicPr>
        <p:blipFill>
          <a:blip r:embed="rId4"/>
          <a:stretch>
            <a:fillRect/>
          </a:stretch>
        </p:blipFill>
        <p:spPr>
          <a:xfrm>
            <a:off x="5645944" y="1376364"/>
            <a:ext cx="5929312" cy="4497160"/>
          </a:xfrm>
          <a:prstGeom prst="rect">
            <a:avLst/>
          </a:prstGeom>
        </p:spPr>
      </p:pic>
      <p:sp>
        <p:nvSpPr>
          <p:cNvPr id="10" name="Rectangle 9"/>
          <p:cNvSpPr/>
          <p:nvPr/>
        </p:nvSpPr>
        <p:spPr>
          <a:xfrm>
            <a:off x="1797706" y="5960608"/>
            <a:ext cx="1554272" cy="369332"/>
          </a:xfrm>
          <a:prstGeom prst="rect">
            <a:avLst/>
          </a:prstGeom>
        </p:spPr>
        <p:txBody>
          <a:bodyPr wrap="none">
            <a:spAutoFit/>
          </a:bodyPr>
          <a:lstStyle/>
          <a:p>
            <a:r>
              <a:rPr lang="en-US" altLang="en-US" dirty="0" smtClean="0"/>
              <a:t>State</a:t>
            </a:r>
            <a:r>
              <a:rPr lang="en-US" altLang="en-US" dirty="0" smtClean="0"/>
              <a:t> </a:t>
            </a:r>
            <a:r>
              <a:rPr lang="en-US" altLang="en-US" dirty="0" smtClean="0"/>
              <a:t>Diagram </a:t>
            </a:r>
            <a:endParaRPr lang="en-US" dirty="0"/>
          </a:p>
        </p:txBody>
      </p:sp>
      <p:sp>
        <p:nvSpPr>
          <p:cNvPr id="11" name="Rectangle 10"/>
          <p:cNvSpPr/>
          <p:nvPr/>
        </p:nvSpPr>
        <p:spPr>
          <a:xfrm>
            <a:off x="6728935" y="6003635"/>
            <a:ext cx="3775970" cy="369332"/>
          </a:xfrm>
          <a:prstGeom prst="rect">
            <a:avLst/>
          </a:prstGeom>
        </p:spPr>
        <p:txBody>
          <a:bodyPr wrap="none">
            <a:spAutoFit/>
          </a:bodyPr>
          <a:lstStyle/>
          <a:p>
            <a:r>
              <a:rPr lang="en-US" altLang="en-US" dirty="0" smtClean="0"/>
              <a:t>State</a:t>
            </a:r>
            <a:r>
              <a:rPr lang="en-US" altLang="en-US" dirty="0" smtClean="0"/>
              <a:t> table along with excitation table </a:t>
            </a:r>
            <a:endParaRPr lang="en-US" dirty="0"/>
          </a:p>
        </p:txBody>
      </p:sp>
    </p:spTree>
    <p:extLst>
      <p:ext uri="{BB962C8B-B14F-4D97-AF65-F5344CB8AC3E}">
        <p14:creationId xmlns:p14="http://schemas.microsoft.com/office/powerpoint/2010/main" val="2662563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smtClean="0">
                <a:solidFill>
                  <a:srgbClr val="C00000"/>
                </a:solidFill>
              </a:rPr>
              <a:t>MOD-8 </a:t>
            </a:r>
            <a:r>
              <a:rPr lang="en-US" dirty="0">
                <a:solidFill>
                  <a:srgbClr val="C00000"/>
                </a:solidFill>
              </a:rPr>
              <a:t>SYNCHRONOUS COUNTER USING T FF</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13</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sp>
        <p:nvSpPr>
          <p:cNvPr id="10" name="Rectangle 9"/>
          <p:cNvSpPr/>
          <p:nvPr/>
        </p:nvSpPr>
        <p:spPr>
          <a:xfrm>
            <a:off x="2831849" y="5840865"/>
            <a:ext cx="5217069" cy="369332"/>
          </a:xfrm>
          <a:prstGeom prst="rect">
            <a:avLst/>
          </a:prstGeom>
        </p:spPr>
        <p:txBody>
          <a:bodyPr wrap="none">
            <a:spAutoFit/>
          </a:bodyPr>
          <a:lstStyle/>
          <a:p>
            <a:r>
              <a:rPr lang="en-US" dirty="0" smtClean="0"/>
              <a:t>TA=1 AS ALL ARE 1 OR CAN VERIFY THROUGH K-MAPS</a:t>
            </a:r>
            <a:endParaRPr lang="en-US" dirty="0"/>
          </a:p>
        </p:txBody>
      </p:sp>
      <p:pic>
        <p:nvPicPr>
          <p:cNvPr id="8" name="Picture 7"/>
          <p:cNvPicPr>
            <a:picLocks noChangeAspect="1"/>
          </p:cNvPicPr>
          <p:nvPr/>
        </p:nvPicPr>
        <p:blipFill>
          <a:blip r:embed="rId3"/>
          <a:stretch>
            <a:fillRect/>
          </a:stretch>
        </p:blipFill>
        <p:spPr>
          <a:xfrm>
            <a:off x="656497" y="1376363"/>
            <a:ext cx="4695825" cy="3924980"/>
          </a:xfrm>
          <a:prstGeom prst="rect">
            <a:avLst/>
          </a:prstGeom>
        </p:spPr>
      </p:pic>
      <p:pic>
        <p:nvPicPr>
          <p:cNvPr id="12" name="Picture 11"/>
          <p:cNvPicPr>
            <a:picLocks noChangeAspect="1"/>
          </p:cNvPicPr>
          <p:nvPr/>
        </p:nvPicPr>
        <p:blipFill>
          <a:blip r:embed="rId4"/>
          <a:stretch>
            <a:fillRect/>
          </a:stretch>
        </p:blipFill>
        <p:spPr>
          <a:xfrm>
            <a:off x="6194967" y="1325434"/>
            <a:ext cx="4914900" cy="3975909"/>
          </a:xfrm>
          <a:prstGeom prst="rect">
            <a:avLst/>
          </a:prstGeom>
        </p:spPr>
      </p:pic>
    </p:spTree>
    <p:extLst>
      <p:ext uri="{BB962C8B-B14F-4D97-AF65-F5344CB8AC3E}">
        <p14:creationId xmlns:p14="http://schemas.microsoft.com/office/powerpoint/2010/main" val="101843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smtClean="0">
                <a:solidFill>
                  <a:srgbClr val="C00000"/>
                </a:solidFill>
              </a:rPr>
              <a:t>MOD-8 </a:t>
            </a:r>
            <a:r>
              <a:rPr lang="en-US" dirty="0">
                <a:solidFill>
                  <a:srgbClr val="C00000"/>
                </a:solidFill>
              </a:rPr>
              <a:t>SYNCHRONOUS COUNTER USING T FF</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14</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pic>
        <p:nvPicPr>
          <p:cNvPr id="6" name="Picture 5"/>
          <p:cNvPicPr>
            <a:picLocks noChangeAspect="1"/>
          </p:cNvPicPr>
          <p:nvPr/>
        </p:nvPicPr>
        <p:blipFill>
          <a:blip r:embed="rId3"/>
          <a:stretch>
            <a:fillRect/>
          </a:stretch>
        </p:blipFill>
        <p:spPr>
          <a:xfrm>
            <a:off x="1008101" y="1316490"/>
            <a:ext cx="9820275" cy="4524375"/>
          </a:xfrm>
          <a:prstGeom prst="rect">
            <a:avLst/>
          </a:prstGeom>
        </p:spPr>
      </p:pic>
    </p:spTree>
    <p:extLst>
      <p:ext uri="{BB962C8B-B14F-4D97-AF65-F5344CB8AC3E}">
        <p14:creationId xmlns:p14="http://schemas.microsoft.com/office/powerpoint/2010/main" val="2088137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smtClean="0">
                <a:solidFill>
                  <a:srgbClr val="C00000"/>
                </a:solidFill>
              </a:rPr>
              <a:t>MOD-8 </a:t>
            </a:r>
            <a:r>
              <a:rPr lang="en-US" dirty="0">
                <a:solidFill>
                  <a:srgbClr val="C00000"/>
                </a:solidFill>
              </a:rPr>
              <a:t>SYNCHRONOUS COUNTER USING T FF</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15</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sp>
        <p:nvSpPr>
          <p:cNvPr id="10" name="Rectangle 9"/>
          <p:cNvSpPr/>
          <p:nvPr/>
        </p:nvSpPr>
        <p:spPr>
          <a:xfrm>
            <a:off x="807106" y="1237863"/>
            <a:ext cx="10622894" cy="2954655"/>
          </a:xfrm>
          <a:prstGeom prst="rect">
            <a:avLst/>
          </a:prstGeom>
        </p:spPr>
        <p:txBody>
          <a:bodyPr wrap="square">
            <a:spAutoFit/>
          </a:bodyPr>
          <a:lstStyle/>
          <a:p>
            <a:pPr marL="285750" indent="-285750">
              <a:buFont typeface="Arial" panose="020B0604020202020204" pitchFamily="34" charset="0"/>
              <a:buChar char="•"/>
            </a:pPr>
            <a:r>
              <a:rPr lang="en-US" sz="2400" dirty="0" smtClean="0"/>
              <a:t>draw the State Diagram  with 8 states starting from 000 to 111</a:t>
            </a:r>
          </a:p>
          <a:p>
            <a:pPr marL="285750" indent="-285750">
              <a:buFont typeface="Arial" panose="020B0604020202020204" pitchFamily="34" charset="0"/>
              <a:buChar char="•"/>
            </a:pPr>
            <a:r>
              <a:rPr lang="en-US" sz="2400" dirty="0" smtClean="0"/>
              <a:t>As last number is 111 3 flip-flops are required</a:t>
            </a:r>
          </a:p>
          <a:p>
            <a:pPr marL="285750" indent="-285750">
              <a:buFont typeface="Arial" panose="020B0604020202020204" pitchFamily="34" charset="0"/>
              <a:buChar char="•"/>
            </a:pPr>
            <a:r>
              <a:rPr lang="en-US" sz="2400" dirty="0" smtClean="0"/>
              <a:t>From the State Diagram write the State Table if PS=000 then NS=001 </a:t>
            </a:r>
          </a:p>
          <a:p>
            <a:pPr marL="285750" indent="-285750">
              <a:buFont typeface="Arial" panose="020B0604020202020204" pitchFamily="34" charset="0"/>
              <a:buChar char="•"/>
            </a:pPr>
            <a:r>
              <a:rPr lang="en-US" sz="2400" dirty="0" smtClean="0"/>
              <a:t>If PS=001 then NS=010 like this write for every state and if PS=111 then NS=000</a:t>
            </a:r>
          </a:p>
          <a:p>
            <a:pPr marL="285750" indent="-285750">
              <a:buFont typeface="Arial" panose="020B0604020202020204" pitchFamily="34" charset="0"/>
              <a:buChar char="•"/>
            </a:pPr>
            <a:r>
              <a:rPr lang="en-US" sz="2400" dirty="0" smtClean="0"/>
              <a:t>After that write excitation table  using PS,NS</a:t>
            </a:r>
          </a:p>
          <a:p>
            <a:pPr marL="285750" indent="-285750">
              <a:buFont typeface="Arial" panose="020B0604020202020204" pitchFamily="34" charset="0"/>
              <a:buChar char="•"/>
            </a:pPr>
            <a:r>
              <a:rPr lang="en-US" sz="2400" dirty="0" smtClean="0"/>
              <a:t>Then obtain Boolean Expressions for T</a:t>
            </a:r>
            <a:r>
              <a:rPr lang="en-US" sz="2400" baseline="-25000" dirty="0" smtClean="0"/>
              <a:t>a</a:t>
            </a:r>
            <a:r>
              <a:rPr lang="en-US" sz="2400" dirty="0" smtClean="0"/>
              <a:t>, T</a:t>
            </a:r>
            <a:r>
              <a:rPr lang="en-US" sz="2400" baseline="-25000" dirty="0" smtClean="0"/>
              <a:t>b</a:t>
            </a:r>
            <a:r>
              <a:rPr lang="en-US" sz="2400" dirty="0" smtClean="0"/>
              <a:t>, T</a:t>
            </a:r>
            <a:r>
              <a:rPr lang="en-US" sz="2400" baseline="-25000" dirty="0" smtClean="0"/>
              <a:t>c</a:t>
            </a:r>
          </a:p>
          <a:p>
            <a:pPr marL="285750" indent="-285750">
              <a:buFont typeface="Arial" panose="020B0604020202020204" pitchFamily="34" charset="0"/>
              <a:buChar char="•"/>
            </a:pPr>
            <a:r>
              <a:rPr lang="en-US" sz="2400" dirty="0" smtClean="0"/>
              <a:t>Then draw the logic diagram</a:t>
            </a:r>
          </a:p>
          <a:p>
            <a:pPr marL="285750" indent="-285750">
              <a:buFont typeface="Arial" panose="020B0604020202020204" pitchFamily="34" charset="0"/>
              <a:buChar char="•"/>
            </a:pPr>
            <a:endParaRPr lang="en-US" dirty="0" smtClean="0"/>
          </a:p>
        </p:txBody>
      </p:sp>
      <p:sp>
        <p:nvSpPr>
          <p:cNvPr id="8" name="Rectangle 7"/>
          <p:cNvSpPr/>
          <p:nvPr/>
        </p:nvSpPr>
        <p:spPr>
          <a:xfrm>
            <a:off x="3004410" y="4941353"/>
            <a:ext cx="6255129" cy="646331"/>
          </a:xfrm>
          <a:prstGeom prst="rect">
            <a:avLst/>
          </a:prstGeom>
        </p:spPr>
        <p:txBody>
          <a:bodyPr wrap="square">
            <a:spAutoFit/>
          </a:bodyPr>
          <a:lstStyle/>
          <a:p>
            <a:r>
              <a:rPr lang="en-US" dirty="0" smtClean="0"/>
              <a:t>See this video if you have doubts</a:t>
            </a:r>
          </a:p>
          <a:p>
            <a:r>
              <a:rPr lang="en-US" dirty="0" smtClean="0"/>
              <a:t>https</a:t>
            </a:r>
            <a:r>
              <a:rPr lang="en-US" dirty="0"/>
              <a:t>://www.youtube.com/watch?v=6e8oV2blkGs</a:t>
            </a:r>
            <a:endParaRPr lang="en-US" dirty="0"/>
          </a:p>
        </p:txBody>
      </p:sp>
    </p:spTree>
    <p:extLst>
      <p:ext uri="{BB962C8B-B14F-4D97-AF65-F5344CB8AC3E}">
        <p14:creationId xmlns:p14="http://schemas.microsoft.com/office/powerpoint/2010/main" val="53381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smtClean="0">
                <a:solidFill>
                  <a:srgbClr val="C00000"/>
                </a:solidFill>
              </a:rPr>
              <a:t>MOD-8 </a:t>
            </a:r>
            <a:r>
              <a:rPr lang="en-US" dirty="0">
                <a:solidFill>
                  <a:srgbClr val="C00000"/>
                </a:solidFill>
              </a:rPr>
              <a:t>SYNCHRONOUS COUNTER USING T FF</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16</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sp>
        <p:nvSpPr>
          <p:cNvPr id="10" name="Rectangle 9"/>
          <p:cNvSpPr/>
          <p:nvPr/>
        </p:nvSpPr>
        <p:spPr>
          <a:xfrm>
            <a:off x="807106" y="1237863"/>
            <a:ext cx="10622894" cy="2954655"/>
          </a:xfrm>
          <a:prstGeom prst="rect">
            <a:avLst/>
          </a:prstGeom>
        </p:spPr>
        <p:txBody>
          <a:bodyPr wrap="square">
            <a:spAutoFit/>
          </a:bodyPr>
          <a:lstStyle/>
          <a:p>
            <a:pPr marL="285750" indent="-285750">
              <a:buFont typeface="Arial" panose="020B0604020202020204" pitchFamily="34" charset="0"/>
              <a:buChar char="•"/>
            </a:pPr>
            <a:r>
              <a:rPr lang="en-US" sz="2400" dirty="0" smtClean="0"/>
              <a:t>draw the State Diagram  with 8 states starting from 000 to 111</a:t>
            </a:r>
          </a:p>
          <a:p>
            <a:pPr marL="285750" indent="-285750">
              <a:buFont typeface="Arial" panose="020B0604020202020204" pitchFamily="34" charset="0"/>
              <a:buChar char="•"/>
            </a:pPr>
            <a:r>
              <a:rPr lang="en-US" sz="2400" dirty="0" smtClean="0"/>
              <a:t>As last number is 111 3 flip-flops are required</a:t>
            </a:r>
          </a:p>
          <a:p>
            <a:pPr marL="285750" indent="-285750">
              <a:buFont typeface="Arial" panose="020B0604020202020204" pitchFamily="34" charset="0"/>
              <a:buChar char="•"/>
            </a:pPr>
            <a:r>
              <a:rPr lang="en-US" sz="2400" dirty="0" smtClean="0"/>
              <a:t>From the State Diagram write the State Table if PS=000 then NS=001 </a:t>
            </a:r>
          </a:p>
          <a:p>
            <a:pPr marL="285750" indent="-285750">
              <a:buFont typeface="Arial" panose="020B0604020202020204" pitchFamily="34" charset="0"/>
              <a:buChar char="•"/>
            </a:pPr>
            <a:r>
              <a:rPr lang="en-US" sz="2400" dirty="0" smtClean="0"/>
              <a:t>If PS=001 then NS=010 like this write for every state and if PS=111 then NS=000</a:t>
            </a:r>
          </a:p>
          <a:p>
            <a:pPr marL="285750" indent="-285750">
              <a:buFont typeface="Arial" panose="020B0604020202020204" pitchFamily="34" charset="0"/>
              <a:buChar char="•"/>
            </a:pPr>
            <a:r>
              <a:rPr lang="en-US" sz="2400" dirty="0" smtClean="0"/>
              <a:t>After that write excitation table  using PS,NS</a:t>
            </a:r>
          </a:p>
          <a:p>
            <a:pPr marL="285750" indent="-285750">
              <a:buFont typeface="Arial" panose="020B0604020202020204" pitchFamily="34" charset="0"/>
              <a:buChar char="•"/>
            </a:pPr>
            <a:r>
              <a:rPr lang="en-US" sz="2400" dirty="0" smtClean="0"/>
              <a:t>Then obtain Boolean Expressions for T</a:t>
            </a:r>
            <a:r>
              <a:rPr lang="en-US" sz="2400" baseline="-25000" dirty="0" smtClean="0"/>
              <a:t>a</a:t>
            </a:r>
            <a:r>
              <a:rPr lang="en-US" sz="2400" dirty="0" smtClean="0"/>
              <a:t>, T</a:t>
            </a:r>
            <a:r>
              <a:rPr lang="en-US" sz="2400" baseline="-25000" dirty="0" smtClean="0"/>
              <a:t>b</a:t>
            </a:r>
            <a:r>
              <a:rPr lang="en-US" sz="2400" dirty="0" smtClean="0"/>
              <a:t>, T</a:t>
            </a:r>
            <a:r>
              <a:rPr lang="en-US" sz="2400" baseline="-25000" dirty="0" smtClean="0"/>
              <a:t>c</a:t>
            </a:r>
          </a:p>
          <a:p>
            <a:pPr marL="285750" indent="-285750">
              <a:buFont typeface="Arial" panose="020B0604020202020204" pitchFamily="34" charset="0"/>
              <a:buChar char="•"/>
            </a:pPr>
            <a:r>
              <a:rPr lang="en-US" sz="2400" dirty="0" smtClean="0"/>
              <a:t>Then draw the logic diagram</a:t>
            </a:r>
          </a:p>
          <a:p>
            <a:pPr marL="285750" indent="-285750">
              <a:buFont typeface="Arial" panose="020B0604020202020204" pitchFamily="34" charset="0"/>
              <a:buChar char="•"/>
            </a:pPr>
            <a:endParaRPr lang="en-US" dirty="0" smtClean="0"/>
          </a:p>
        </p:txBody>
      </p:sp>
      <p:sp>
        <p:nvSpPr>
          <p:cNvPr id="8" name="Rectangle 7"/>
          <p:cNvSpPr/>
          <p:nvPr/>
        </p:nvSpPr>
        <p:spPr>
          <a:xfrm>
            <a:off x="1142953" y="3841849"/>
            <a:ext cx="6255129" cy="646331"/>
          </a:xfrm>
          <a:prstGeom prst="rect">
            <a:avLst/>
          </a:prstGeom>
        </p:spPr>
        <p:txBody>
          <a:bodyPr wrap="square">
            <a:spAutoFit/>
          </a:bodyPr>
          <a:lstStyle/>
          <a:p>
            <a:r>
              <a:rPr lang="en-US" dirty="0" smtClean="0"/>
              <a:t>See this video if you have doubts</a:t>
            </a:r>
          </a:p>
          <a:p>
            <a:r>
              <a:rPr lang="en-US" dirty="0" smtClean="0"/>
              <a:t>https</a:t>
            </a:r>
            <a:r>
              <a:rPr lang="en-US" dirty="0"/>
              <a:t>://www.youtube.com/watch?v=6e8oV2blkGs</a:t>
            </a:r>
            <a:endParaRPr lang="en-US" dirty="0"/>
          </a:p>
        </p:txBody>
      </p:sp>
      <p:sp>
        <p:nvSpPr>
          <p:cNvPr id="5" name="Rectangle 4"/>
          <p:cNvSpPr/>
          <p:nvPr/>
        </p:nvSpPr>
        <p:spPr>
          <a:xfrm>
            <a:off x="807106" y="4788257"/>
            <a:ext cx="5905078" cy="646331"/>
          </a:xfrm>
          <a:prstGeom prst="rect">
            <a:avLst/>
          </a:prstGeom>
        </p:spPr>
        <p:txBody>
          <a:bodyPr wrap="none">
            <a:spAutoFit/>
          </a:bodyPr>
          <a:lstStyle/>
          <a:p>
            <a:r>
              <a:rPr lang="en-US" dirty="0" smtClean="0"/>
              <a:t>Design 3 bit up/down Synchronous counter using T Flip-Flops</a:t>
            </a:r>
          </a:p>
          <a:p>
            <a:r>
              <a:rPr lang="en-US" dirty="0" smtClean="0"/>
              <a:t>  </a:t>
            </a:r>
            <a:r>
              <a:rPr lang="en-US" dirty="0">
                <a:hlinkClick r:id="rId3"/>
              </a:rPr>
              <a:t>https://www.youtube.com/watch?v=svFUEJkoeVY</a:t>
            </a:r>
            <a:endParaRPr lang="en-US" dirty="0"/>
          </a:p>
        </p:txBody>
      </p:sp>
    </p:spTree>
    <p:extLst>
      <p:ext uri="{BB962C8B-B14F-4D97-AF65-F5344CB8AC3E}">
        <p14:creationId xmlns:p14="http://schemas.microsoft.com/office/powerpoint/2010/main" val="4242500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smtClean="0">
                <a:solidFill>
                  <a:srgbClr val="C00000"/>
                </a:solidFill>
              </a:rPr>
              <a:t>RING 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17</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pic>
        <p:nvPicPr>
          <p:cNvPr id="6" name="Picture 5"/>
          <p:cNvPicPr>
            <a:picLocks noChangeAspect="1"/>
          </p:cNvPicPr>
          <p:nvPr/>
        </p:nvPicPr>
        <p:blipFill>
          <a:blip r:embed="rId3"/>
          <a:stretch>
            <a:fillRect/>
          </a:stretch>
        </p:blipFill>
        <p:spPr>
          <a:xfrm>
            <a:off x="1055631" y="1561029"/>
            <a:ext cx="4733333" cy="4049168"/>
          </a:xfrm>
          <a:prstGeom prst="rect">
            <a:avLst/>
          </a:prstGeom>
        </p:spPr>
      </p:pic>
      <p:sp>
        <p:nvSpPr>
          <p:cNvPr id="9" name="Rectangle 8"/>
          <p:cNvSpPr/>
          <p:nvPr/>
        </p:nvSpPr>
        <p:spPr>
          <a:xfrm>
            <a:off x="5788964" y="1237057"/>
            <a:ext cx="6096000" cy="4893647"/>
          </a:xfrm>
          <a:prstGeom prst="rect">
            <a:avLst/>
          </a:prstGeom>
        </p:spPr>
        <p:txBody>
          <a:bodyPr>
            <a:spAutoFit/>
          </a:bodyPr>
          <a:lstStyle/>
          <a:p>
            <a:pPr marL="285750" indent="-285750" algn="just">
              <a:buFont typeface="Arial" panose="020B0604020202020204" pitchFamily="34" charset="0"/>
              <a:buChar char="•"/>
            </a:pPr>
            <a:r>
              <a:rPr lang="en-US" sz="2400" dirty="0" smtClean="0">
                <a:solidFill>
                  <a:srgbClr val="414042"/>
                </a:solidFill>
                <a:latin typeface="Lato"/>
              </a:rPr>
              <a:t>“</a:t>
            </a:r>
            <a:r>
              <a:rPr lang="en-US" sz="2400" dirty="0">
                <a:solidFill>
                  <a:srgbClr val="414042"/>
                </a:solidFill>
                <a:latin typeface="Lato"/>
              </a:rPr>
              <a:t>CLEAR” signal is firstly applied to all the flip-flops together in order to “RESET” their outputs to a logic “0” level and then a “PRESET” pulse is applied to the input of the first flip-flop ( </a:t>
            </a:r>
            <a:r>
              <a:rPr lang="en-US" sz="2400" dirty="0">
                <a:solidFill>
                  <a:srgbClr val="414143"/>
                </a:solidFill>
                <a:latin typeface="Lato"/>
              </a:rPr>
              <a:t>FFA</a:t>
            </a:r>
            <a:r>
              <a:rPr lang="en-US" sz="2400" dirty="0">
                <a:solidFill>
                  <a:srgbClr val="414042"/>
                </a:solidFill>
                <a:latin typeface="Lato"/>
              </a:rPr>
              <a:t> ) before the clock pulses are applied. This then places a single logic “1” value into the circuit of the ring counter.</a:t>
            </a:r>
          </a:p>
          <a:p>
            <a:pPr marL="285750" indent="-285750" algn="just">
              <a:buFont typeface="Arial" panose="020B0604020202020204" pitchFamily="34" charset="0"/>
              <a:buChar char="•"/>
            </a:pPr>
            <a:r>
              <a:rPr lang="en-US" sz="2400" dirty="0">
                <a:solidFill>
                  <a:srgbClr val="414042"/>
                </a:solidFill>
                <a:latin typeface="Lato"/>
              </a:rPr>
              <a:t>So on each successive clock pulse, the counter circulates the same data bit between the four flip-flops over and over again around the “ring” every fourth clock cycle</a:t>
            </a:r>
            <a:r>
              <a:rPr lang="en-US" sz="2400" dirty="0" smtClean="0">
                <a:solidFill>
                  <a:srgbClr val="414042"/>
                </a:solidFill>
                <a:latin typeface="Lato"/>
              </a:rPr>
              <a:t>.</a:t>
            </a:r>
            <a:endParaRPr lang="en-US" sz="2400" b="0" i="0" dirty="0">
              <a:solidFill>
                <a:srgbClr val="414042"/>
              </a:solidFill>
              <a:effectLst/>
              <a:latin typeface="Lato"/>
            </a:endParaRPr>
          </a:p>
        </p:txBody>
      </p:sp>
    </p:spTree>
    <p:extLst>
      <p:ext uri="{BB962C8B-B14F-4D97-AF65-F5344CB8AC3E}">
        <p14:creationId xmlns:p14="http://schemas.microsoft.com/office/powerpoint/2010/main" val="4155312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smtClean="0">
                <a:solidFill>
                  <a:srgbClr val="C00000"/>
                </a:solidFill>
              </a:rPr>
              <a:t>FUNCTIONAL TABLE OF RING 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18</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406339920"/>
              </p:ext>
            </p:extLst>
          </p:nvPr>
        </p:nvGraphicFramePr>
        <p:xfrm>
          <a:off x="2222499" y="1376363"/>
          <a:ext cx="8128000" cy="2595880"/>
        </p:xfrm>
        <a:graphic>
          <a:graphicData uri="http://schemas.openxmlformats.org/drawingml/2006/table">
            <a:tbl>
              <a:tblPr firstRow="1" bandRow="1">
                <a:tableStyleId>{5940675A-B579-460E-94D1-54222C63F5DA}</a:tableStyleId>
              </a:tblPr>
              <a:tblGrid>
                <a:gridCol w="2032000"/>
                <a:gridCol w="2032000"/>
                <a:gridCol w="2032000"/>
                <a:gridCol w="2032000"/>
              </a:tblGrid>
              <a:tr h="370840">
                <a:tc>
                  <a:txBody>
                    <a:bodyPr/>
                    <a:lstStyle/>
                    <a:p>
                      <a:pPr algn="ctr"/>
                      <a:r>
                        <a:rPr lang="en-US" b="1" dirty="0" smtClean="0"/>
                        <a:t>Q</a:t>
                      </a:r>
                      <a:r>
                        <a:rPr lang="en-US" b="1" baseline="-25000" dirty="0" smtClean="0"/>
                        <a:t>A</a:t>
                      </a:r>
                      <a:endParaRPr lang="en-US" b="1" dirty="0"/>
                    </a:p>
                  </a:txBody>
                  <a:tcPr/>
                </a:tc>
                <a:tc>
                  <a:txBody>
                    <a:bodyPr/>
                    <a:lstStyle/>
                    <a:p>
                      <a:pPr algn="ctr"/>
                      <a:r>
                        <a:rPr lang="en-US" b="1" dirty="0" smtClean="0"/>
                        <a:t>Q</a:t>
                      </a:r>
                      <a:r>
                        <a:rPr lang="en-US" b="1" baseline="-25000" dirty="0" smtClean="0"/>
                        <a:t>B</a:t>
                      </a:r>
                      <a:endParaRPr lang="en-US" b="1" dirty="0"/>
                    </a:p>
                  </a:txBody>
                  <a:tcPr/>
                </a:tc>
                <a:tc>
                  <a:txBody>
                    <a:bodyPr/>
                    <a:lstStyle/>
                    <a:p>
                      <a:pPr algn="ctr"/>
                      <a:r>
                        <a:rPr lang="en-US" b="1" dirty="0" smtClean="0"/>
                        <a:t>Q</a:t>
                      </a:r>
                      <a:r>
                        <a:rPr lang="en-US" b="1" baseline="-25000" dirty="0" smtClean="0"/>
                        <a:t>C</a:t>
                      </a:r>
                      <a:endParaRPr lang="en-US" b="1" dirty="0"/>
                    </a:p>
                  </a:txBody>
                  <a:tcPr/>
                </a:tc>
                <a:tc>
                  <a:txBody>
                    <a:bodyPr/>
                    <a:lstStyle/>
                    <a:p>
                      <a:pPr algn="ctr"/>
                      <a:r>
                        <a:rPr lang="en-US" b="1" dirty="0" smtClean="0"/>
                        <a:t>Q</a:t>
                      </a:r>
                      <a:r>
                        <a:rPr lang="en-US" b="1" baseline="-25000" dirty="0" smtClean="0"/>
                        <a:t>D</a:t>
                      </a:r>
                      <a:endParaRPr lang="en-US" b="1" baseline="-25000"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gridSpan="4">
                  <a:txBody>
                    <a:bodyPr/>
                    <a:lstStyle/>
                    <a:p>
                      <a:pPr algn="ctr"/>
                      <a:r>
                        <a:rPr lang="en-US" dirty="0" smtClean="0"/>
                        <a:t>AND THE PROCESS CONTINUES</a:t>
                      </a:r>
                      <a:r>
                        <a:rPr lang="en-US" baseline="0" dirty="0" smtClean="0"/>
                        <a:t> FOR EACH CLOCK</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52262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smtClean="0">
                <a:solidFill>
                  <a:srgbClr val="C00000"/>
                </a:solidFill>
              </a:rPr>
              <a:t>JOHNSON COUNTER OR TWISTED RING 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19</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sp>
        <p:nvSpPr>
          <p:cNvPr id="5" name="Rectangle 4"/>
          <p:cNvSpPr/>
          <p:nvPr/>
        </p:nvSpPr>
        <p:spPr>
          <a:xfrm>
            <a:off x="1088571" y="1237863"/>
            <a:ext cx="10265229" cy="369332"/>
          </a:xfrm>
          <a:prstGeom prst="rect">
            <a:avLst/>
          </a:prstGeom>
        </p:spPr>
        <p:txBody>
          <a:bodyPr wrap="square">
            <a:spAutoFit/>
          </a:bodyPr>
          <a:lstStyle/>
          <a:p>
            <a:r>
              <a:rPr lang="en-US" dirty="0">
                <a:solidFill>
                  <a:srgbClr val="666666"/>
                </a:solidFill>
                <a:latin typeface="Arial" panose="020B0604020202020204" pitchFamily="34" charset="0"/>
              </a:rPr>
              <a:t>In this the inverted output of the last stage flip flop is connected to the input of first flip flop</a:t>
            </a:r>
            <a:endParaRPr lang="en-US" dirty="0"/>
          </a:p>
        </p:txBody>
      </p:sp>
      <p:pic>
        <p:nvPicPr>
          <p:cNvPr id="6" name="Picture 5"/>
          <p:cNvPicPr>
            <a:picLocks noChangeAspect="1"/>
          </p:cNvPicPr>
          <p:nvPr/>
        </p:nvPicPr>
        <p:blipFill>
          <a:blip r:embed="rId3"/>
          <a:stretch>
            <a:fillRect/>
          </a:stretch>
        </p:blipFill>
        <p:spPr>
          <a:xfrm>
            <a:off x="1350800" y="1884195"/>
            <a:ext cx="4657143" cy="3907005"/>
          </a:xfrm>
          <a:prstGeom prst="rect">
            <a:avLst/>
          </a:prstGeom>
        </p:spPr>
      </p:pic>
      <p:sp>
        <p:nvSpPr>
          <p:cNvPr id="9" name="Rectangle 8"/>
          <p:cNvSpPr/>
          <p:nvPr/>
        </p:nvSpPr>
        <p:spPr>
          <a:xfrm>
            <a:off x="6221185" y="1745695"/>
            <a:ext cx="5519057" cy="415498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414042"/>
                </a:solidFill>
                <a:latin typeface="Lato"/>
              </a:rPr>
              <a:t>“</a:t>
            </a:r>
            <a:r>
              <a:rPr lang="en-US" sz="2400" dirty="0">
                <a:solidFill>
                  <a:srgbClr val="414042"/>
                </a:solidFill>
                <a:latin typeface="Lato"/>
              </a:rPr>
              <a:t>CLEAR” signal is firstly applied to all the flip-flops together in order to “RESET” their outputs to a logic “0” </a:t>
            </a:r>
            <a:r>
              <a:rPr lang="en-US" sz="2400" dirty="0" smtClean="0">
                <a:solidFill>
                  <a:srgbClr val="414042"/>
                </a:solidFill>
                <a:latin typeface="Lato"/>
              </a:rPr>
              <a:t>level. </a:t>
            </a:r>
            <a:endParaRPr lang="en-US" sz="2400" dirty="0">
              <a:solidFill>
                <a:srgbClr val="414042"/>
              </a:solidFill>
              <a:latin typeface="Lato"/>
            </a:endParaRPr>
          </a:p>
          <a:p>
            <a:pPr marL="285750" indent="-285750" algn="just">
              <a:buFont typeface="Arial" panose="020B0604020202020204" pitchFamily="34" charset="0"/>
              <a:buChar char="•"/>
            </a:pPr>
            <a:r>
              <a:rPr lang="en-US" sz="2400" dirty="0" smtClean="0">
                <a:solidFill>
                  <a:srgbClr val="414042"/>
                </a:solidFill>
                <a:latin typeface="Lato"/>
              </a:rPr>
              <a:t>Then Q</a:t>
            </a:r>
            <a:r>
              <a:rPr lang="en-US" sz="2400" baseline="-25000" dirty="0" smtClean="0">
                <a:solidFill>
                  <a:srgbClr val="414042"/>
                </a:solidFill>
                <a:latin typeface="Lato"/>
              </a:rPr>
              <a:t>D</a:t>
            </a:r>
            <a:r>
              <a:rPr lang="en-US" sz="2400" dirty="0" smtClean="0">
                <a:solidFill>
                  <a:srgbClr val="414042"/>
                </a:solidFill>
                <a:latin typeface="Lato"/>
              </a:rPr>
              <a:t>’=1 so at the next clock output will be 1000. As </a:t>
            </a:r>
            <a:r>
              <a:rPr lang="en-US" sz="2400" dirty="0">
                <a:solidFill>
                  <a:srgbClr val="414042"/>
                </a:solidFill>
                <a:latin typeface="Lato"/>
              </a:rPr>
              <a:t>the inverted output </a:t>
            </a:r>
            <a:r>
              <a:rPr lang="en-US" sz="2400" dirty="0">
                <a:solidFill>
                  <a:srgbClr val="414143"/>
                </a:solidFill>
                <a:latin typeface="Lato"/>
              </a:rPr>
              <a:t>Q</a:t>
            </a:r>
            <a:r>
              <a:rPr lang="en-US" sz="2400" dirty="0">
                <a:solidFill>
                  <a:srgbClr val="414042"/>
                </a:solidFill>
                <a:latin typeface="Lato"/>
              </a:rPr>
              <a:t> is connected to the input </a:t>
            </a:r>
            <a:r>
              <a:rPr lang="en-US" sz="2400" dirty="0">
                <a:solidFill>
                  <a:srgbClr val="414143"/>
                </a:solidFill>
                <a:latin typeface="Lato"/>
              </a:rPr>
              <a:t>D</a:t>
            </a:r>
            <a:r>
              <a:rPr lang="en-US" sz="2400" dirty="0">
                <a:solidFill>
                  <a:srgbClr val="414042"/>
                </a:solidFill>
                <a:latin typeface="Lato"/>
              </a:rPr>
              <a:t> this 8-bit pattern continually repeats. For example, “1000”, “1100”, “1110”, “1111”, “0111”, “0011”, “0001”, “0000”</a:t>
            </a:r>
            <a:endParaRPr lang="en-US" sz="2400" b="0" i="0" dirty="0">
              <a:solidFill>
                <a:srgbClr val="414042"/>
              </a:solidFill>
              <a:effectLst/>
              <a:latin typeface="Lato"/>
            </a:endParaRPr>
          </a:p>
        </p:txBody>
      </p:sp>
    </p:spTree>
    <p:extLst>
      <p:ext uri="{BB962C8B-B14F-4D97-AF65-F5344CB8AC3E}">
        <p14:creationId xmlns:p14="http://schemas.microsoft.com/office/powerpoint/2010/main" val="1246581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PARALLEL IN SERIAL OUT SHIFT REGISTER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2</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685800" y="1488810"/>
            <a:ext cx="4223657" cy="4524315"/>
          </a:xfrm>
          <a:prstGeom prst="rect">
            <a:avLst/>
          </a:prstGeom>
        </p:spPr>
        <p:txBody>
          <a:bodyPr wrap="square">
            <a:spAutoFit/>
          </a:bodyPr>
          <a:lstStyle/>
          <a:p>
            <a:pPr algn="just"/>
            <a:r>
              <a:rPr lang="en-US" dirty="0"/>
              <a:t>In this type, the bits are entered in parallel i.e., simultaneously into their respective stages on parallel lines. </a:t>
            </a:r>
            <a:endParaRPr lang="en-US" dirty="0" smtClean="0"/>
          </a:p>
          <a:p>
            <a:pPr algn="just"/>
            <a:r>
              <a:rPr lang="en-US" dirty="0" smtClean="0"/>
              <a:t>There </a:t>
            </a:r>
            <a:r>
              <a:rPr lang="en-US" dirty="0"/>
              <a:t>are four data input lines, X0, X1, X2 and X3 for entering data in parallel into the register</a:t>
            </a:r>
            <a:r>
              <a:rPr lang="en-US" dirty="0" smtClean="0"/>
              <a:t>.</a:t>
            </a:r>
          </a:p>
          <a:p>
            <a:pPr algn="just"/>
            <a:r>
              <a:rPr lang="en-US" dirty="0" smtClean="0"/>
              <a:t>SHIFT</a:t>
            </a:r>
            <a:r>
              <a:rPr lang="en-US" dirty="0"/>
              <a:t>/ LOAD input is the control input, which allows four bits of data to load in parallel into the register. </a:t>
            </a:r>
            <a:endParaRPr lang="en-US" dirty="0" smtClean="0"/>
          </a:p>
          <a:p>
            <a:pPr algn="just"/>
            <a:r>
              <a:rPr lang="en-US" dirty="0" smtClean="0"/>
              <a:t>When </a:t>
            </a:r>
            <a:r>
              <a:rPr lang="en-US" dirty="0"/>
              <a:t>SHIFT/LOAD is LOW, gates G1, G2, G3 and G4 are enabled, allowing each data bit to be applied to the D input of its respective Flip-Flop. When a clock pulse is applied, the Flip-Flops with D = 1 will set and those with D = 0 will reset, thereby storing all four bits simultaneously.</a:t>
            </a:r>
          </a:p>
        </p:txBody>
      </p:sp>
      <p:pic>
        <p:nvPicPr>
          <p:cNvPr id="6" name="Picture 5"/>
          <p:cNvPicPr>
            <a:picLocks noChangeAspect="1"/>
          </p:cNvPicPr>
          <p:nvPr/>
        </p:nvPicPr>
        <p:blipFill>
          <a:blip r:embed="rId3"/>
          <a:stretch>
            <a:fillRect/>
          </a:stretch>
        </p:blipFill>
        <p:spPr>
          <a:xfrm>
            <a:off x="5391150" y="1690688"/>
            <a:ext cx="6438900" cy="3882798"/>
          </a:xfrm>
          <a:prstGeom prst="rect">
            <a:avLst/>
          </a:prstGeom>
        </p:spPr>
      </p:pic>
    </p:spTree>
    <p:extLst>
      <p:ext uri="{BB962C8B-B14F-4D97-AF65-F5344CB8AC3E}">
        <p14:creationId xmlns:p14="http://schemas.microsoft.com/office/powerpoint/2010/main" val="1604939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272792"/>
            <a:ext cx="11332027" cy="1325563"/>
          </a:xfrm>
        </p:spPr>
        <p:txBody>
          <a:bodyPr/>
          <a:lstStyle/>
          <a:p>
            <a:r>
              <a:rPr lang="en-US" dirty="0">
                <a:solidFill>
                  <a:srgbClr val="C00000"/>
                </a:solidFill>
              </a:rPr>
              <a:t>FUNCTIONAL TABLE </a:t>
            </a:r>
            <a:r>
              <a:rPr lang="en-US" dirty="0" smtClean="0">
                <a:solidFill>
                  <a:srgbClr val="C00000"/>
                </a:solidFill>
              </a:rPr>
              <a:t>OF JOHNSON 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20</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772961081"/>
              </p:ext>
            </p:extLst>
          </p:nvPr>
        </p:nvGraphicFramePr>
        <p:xfrm>
          <a:off x="2222499" y="1376363"/>
          <a:ext cx="8128000" cy="4450080"/>
        </p:xfrm>
        <a:graphic>
          <a:graphicData uri="http://schemas.openxmlformats.org/drawingml/2006/table">
            <a:tbl>
              <a:tblPr firstRow="1" bandRow="1">
                <a:tableStyleId>{5940675A-B579-460E-94D1-54222C63F5DA}</a:tableStyleId>
              </a:tblPr>
              <a:tblGrid>
                <a:gridCol w="2032000"/>
                <a:gridCol w="2032000"/>
                <a:gridCol w="2032000"/>
                <a:gridCol w="2032000"/>
              </a:tblGrid>
              <a:tr h="370840">
                <a:tc>
                  <a:txBody>
                    <a:bodyPr/>
                    <a:lstStyle/>
                    <a:p>
                      <a:pPr algn="ctr"/>
                      <a:r>
                        <a:rPr lang="en-US" b="1" dirty="0" smtClean="0"/>
                        <a:t>Q</a:t>
                      </a:r>
                      <a:r>
                        <a:rPr lang="en-US" b="1" baseline="-25000" dirty="0" smtClean="0"/>
                        <a:t>A</a:t>
                      </a:r>
                      <a:endParaRPr lang="en-US" b="1" dirty="0"/>
                    </a:p>
                  </a:txBody>
                  <a:tcPr/>
                </a:tc>
                <a:tc>
                  <a:txBody>
                    <a:bodyPr/>
                    <a:lstStyle/>
                    <a:p>
                      <a:pPr algn="ctr"/>
                      <a:r>
                        <a:rPr lang="en-US" b="1" dirty="0" smtClean="0"/>
                        <a:t>Q</a:t>
                      </a:r>
                      <a:r>
                        <a:rPr lang="en-US" b="1" baseline="-25000" dirty="0" smtClean="0"/>
                        <a:t>B</a:t>
                      </a:r>
                      <a:endParaRPr lang="en-US" b="1" dirty="0"/>
                    </a:p>
                  </a:txBody>
                  <a:tcPr/>
                </a:tc>
                <a:tc>
                  <a:txBody>
                    <a:bodyPr/>
                    <a:lstStyle/>
                    <a:p>
                      <a:pPr algn="ctr"/>
                      <a:r>
                        <a:rPr lang="en-US" b="1" dirty="0" smtClean="0"/>
                        <a:t>Q</a:t>
                      </a:r>
                      <a:r>
                        <a:rPr lang="en-US" b="1" baseline="-25000" dirty="0" smtClean="0"/>
                        <a:t>C</a:t>
                      </a:r>
                      <a:endParaRPr lang="en-US" b="1" dirty="0"/>
                    </a:p>
                  </a:txBody>
                  <a:tcPr/>
                </a:tc>
                <a:tc>
                  <a:txBody>
                    <a:bodyPr/>
                    <a:lstStyle/>
                    <a:p>
                      <a:pPr algn="ctr"/>
                      <a:r>
                        <a:rPr lang="en-US" b="1" dirty="0" smtClean="0"/>
                        <a:t>Q</a:t>
                      </a:r>
                      <a:r>
                        <a:rPr lang="en-US" b="1" baseline="-25000" dirty="0" smtClean="0"/>
                        <a:t>D</a:t>
                      </a:r>
                      <a:endParaRPr lang="en-US" b="1" baseline="-25000"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gridSpan="4">
                  <a:txBody>
                    <a:bodyPr/>
                    <a:lstStyle/>
                    <a:p>
                      <a:pPr algn="ctr"/>
                      <a:r>
                        <a:rPr lang="en-US" dirty="0" smtClean="0"/>
                        <a:t>Sequence continues</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Tree>
    <p:extLst>
      <p:ext uri="{BB962C8B-B14F-4D97-AF65-F5344CB8AC3E}">
        <p14:creationId xmlns:p14="http://schemas.microsoft.com/office/powerpoint/2010/main" val="1977972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Slide Number Placeholder 2"/>
          <p:cNvSpPr>
            <a:spLocks noGrp="1"/>
          </p:cNvSpPr>
          <p:nvPr>
            <p:ph type="sldNum" idx="12"/>
          </p:nvPr>
        </p:nvSpPr>
        <p:spPr/>
        <p:txBody>
          <a:bodyPr/>
          <a:lstStyle/>
          <a:p>
            <a:fld id="{0057B663-36D6-435A-B046-90990A4CAAE8}" type="slidenum">
              <a:rPr lang="en-US" altLang="en-US" smtClean="0"/>
              <a:pPr/>
              <a:t>21</a:t>
            </a:fld>
            <a:endParaRPr lang="en-US" altLang="en-US"/>
          </a:p>
        </p:txBody>
      </p:sp>
      <p:sp>
        <p:nvSpPr>
          <p:cNvPr id="7" name="Rectangle 2"/>
          <p:cNvSpPr txBox="1">
            <a:spLocks noChangeArrowheads="1"/>
          </p:cNvSpPr>
          <p:nvPr/>
        </p:nvSpPr>
        <p:spPr>
          <a:xfrm>
            <a:off x="751115" y="1308909"/>
            <a:ext cx="10504714" cy="4918117"/>
          </a:xfrm>
          <a:prstGeom prst="rect">
            <a:avLst/>
          </a:prstGeom>
        </p:spPr>
        <p:txBody>
          <a:bodyPr vert="horz" lIns="91440" tIns="22403"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540" dirty="0" smtClean="0"/>
              <a:t>Design a 4 bit even parity generator</a:t>
            </a:r>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smtClean="0"/>
              <a:t>Convert SR Flip-Flop to JK Flip-Flop</a:t>
            </a:r>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smtClean="0"/>
              <a:t>Explain the working of Universal Shift Register.</a:t>
            </a:r>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smtClean="0"/>
              <a:t>Design a Mod-8 Asynchronous Counter.</a:t>
            </a:r>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smtClean="0"/>
              <a:t>Design a Mod-12 Synchronous Counter.</a:t>
            </a:r>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400" dirty="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400" dirty="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540" dirty="0" smtClean="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540" dirty="0" smtClean="0"/>
          </a:p>
        </p:txBody>
      </p:sp>
    </p:spTree>
    <p:extLst>
      <p:ext uri="{BB962C8B-B14F-4D97-AF65-F5344CB8AC3E}">
        <p14:creationId xmlns:p14="http://schemas.microsoft.com/office/powerpoint/2010/main" val="2801624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871" y="2624944"/>
            <a:ext cx="3327188" cy="1143480"/>
          </a:xfrm>
        </p:spPr>
        <p:txBody>
          <a:bodyPr/>
          <a:lstStyle/>
          <a:p>
            <a:r>
              <a:rPr lang="en-US" dirty="0" smtClean="0">
                <a:solidFill>
                  <a:srgbClr val="7030A0"/>
                </a:solidFill>
              </a:rPr>
              <a:t>THANK YOU</a:t>
            </a:r>
            <a:endParaRPr lang="en-US" dirty="0">
              <a:solidFill>
                <a:srgbClr val="7030A0"/>
              </a:solidFill>
            </a:endParaRPr>
          </a:p>
        </p:txBody>
      </p:sp>
      <p:sp>
        <p:nvSpPr>
          <p:cNvPr id="3" name="Slide Number Placeholder 2"/>
          <p:cNvSpPr>
            <a:spLocks noGrp="1"/>
          </p:cNvSpPr>
          <p:nvPr>
            <p:ph type="sldNum" idx="12"/>
          </p:nvPr>
        </p:nvSpPr>
        <p:spPr/>
        <p:txBody>
          <a:bodyPr/>
          <a:lstStyle/>
          <a:p>
            <a:fld id="{0057B663-36D6-435A-B046-90990A4CAAE8}" type="slidenum">
              <a:rPr lang="en-US" altLang="en-US" smtClean="0"/>
              <a:pPr/>
              <a:t>22</a:t>
            </a:fld>
            <a:endParaRPr lang="en-US" altLang="en-US"/>
          </a:p>
        </p:txBody>
      </p:sp>
    </p:spTree>
    <p:extLst>
      <p:ext uri="{BB962C8B-B14F-4D97-AF65-F5344CB8AC3E}">
        <p14:creationId xmlns:p14="http://schemas.microsoft.com/office/powerpoint/2010/main" val="2036666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PARALLEL IN SERIAL OUT SHIFT REGISTER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3</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5" name="Rectangle 4"/>
          <p:cNvSpPr/>
          <p:nvPr/>
        </p:nvSpPr>
        <p:spPr>
          <a:xfrm>
            <a:off x="544286" y="1488810"/>
            <a:ext cx="11114314" cy="923330"/>
          </a:xfrm>
          <a:prstGeom prst="rect">
            <a:avLst/>
          </a:prstGeom>
        </p:spPr>
        <p:txBody>
          <a:bodyPr wrap="square">
            <a:spAutoFit/>
          </a:bodyPr>
          <a:lstStyle/>
          <a:p>
            <a:pPr algn="just"/>
            <a:r>
              <a:rPr lang="en-US" dirty="0"/>
              <a:t>When SHIFT/LOAD is HIGH, gates G1, G2, G3 and G4 are disabled and gates G5, G6 and G7 are enabled, allowing the data bits to shift right from one stage to the next. The OR gates allow either the normal shifting operation or the parallel </a:t>
            </a:r>
            <a:r>
              <a:rPr lang="en-US" dirty="0" smtClean="0"/>
              <a:t>data entry </a:t>
            </a:r>
            <a:r>
              <a:rPr lang="en-US" dirty="0"/>
              <a:t>operation, depending on which AND gates are enabled by the level on the SHIFT/LOAD input.</a:t>
            </a:r>
          </a:p>
        </p:txBody>
      </p:sp>
      <p:sp>
        <p:nvSpPr>
          <p:cNvPr id="8" name="Rectangle 7"/>
          <p:cNvSpPr/>
          <p:nvPr/>
        </p:nvSpPr>
        <p:spPr>
          <a:xfrm>
            <a:off x="544286" y="2445041"/>
            <a:ext cx="3629904" cy="369332"/>
          </a:xfrm>
          <a:prstGeom prst="rect">
            <a:avLst/>
          </a:prstGeom>
        </p:spPr>
        <p:txBody>
          <a:bodyPr wrap="none">
            <a:spAutoFit/>
          </a:bodyPr>
          <a:lstStyle/>
          <a:p>
            <a:r>
              <a:rPr lang="en-US" dirty="0">
                <a:solidFill>
                  <a:srgbClr val="C00000"/>
                </a:solidFill>
              </a:rPr>
              <a:t>Parallel-In Parallel-Out Shift Register</a:t>
            </a:r>
            <a:r>
              <a:rPr lang="en-US" dirty="0"/>
              <a:t>:</a:t>
            </a:r>
          </a:p>
        </p:txBody>
      </p:sp>
      <p:pic>
        <p:nvPicPr>
          <p:cNvPr id="9" name="Picture 8"/>
          <p:cNvPicPr>
            <a:picLocks noChangeAspect="1"/>
          </p:cNvPicPr>
          <p:nvPr/>
        </p:nvPicPr>
        <p:blipFill>
          <a:blip r:embed="rId3"/>
          <a:stretch>
            <a:fillRect/>
          </a:stretch>
        </p:blipFill>
        <p:spPr>
          <a:xfrm>
            <a:off x="1665515" y="3045982"/>
            <a:ext cx="8327572" cy="2995589"/>
          </a:xfrm>
          <a:prstGeom prst="rect">
            <a:avLst/>
          </a:prstGeom>
        </p:spPr>
      </p:pic>
    </p:spTree>
    <p:extLst>
      <p:ext uri="{BB962C8B-B14F-4D97-AF65-F5344CB8AC3E}">
        <p14:creationId xmlns:p14="http://schemas.microsoft.com/office/powerpoint/2010/main" val="809813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BI-DIRECTIONAL SHIFT REGISTER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4</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376363"/>
            <a:ext cx="10431330" cy="2585323"/>
          </a:xfrm>
          <a:prstGeom prst="rect">
            <a:avLst/>
          </a:prstGeom>
        </p:spPr>
        <p:txBody>
          <a:bodyPr wrap="square">
            <a:spAutoFit/>
          </a:bodyPr>
          <a:lstStyle/>
          <a:p>
            <a:pPr marL="285750" indent="-285750" algn="just">
              <a:buFont typeface="Arial" panose="020B0604020202020204" pitchFamily="34" charset="0"/>
              <a:buChar char="•"/>
            </a:pPr>
            <a:r>
              <a:rPr lang="en-US" dirty="0" smtClean="0"/>
              <a:t>Here data </a:t>
            </a:r>
            <a:r>
              <a:rPr lang="en-US" dirty="0"/>
              <a:t>can be shifted either left or right. </a:t>
            </a:r>
          </a:p>
          <a:p>
            <a:pPr marL="285750" indent="-285750" algn="just">
              <a:buFont typeface="Arial" panose="020B0604020202020204" pitchFamily="34" charset="0"/>
              <a:buChar char="•"/>
            </a:pPr>
            <a:r>
              <a:rPr lang="en-US" dirty="0" smtClean="0"/>
              <a:t>A </a:t>
            </a:r>
            <a:r>
              <a:rPr lang="en-US" dirty="0"/>
              <a:t>HIGH on the RIGHT/LEFT control input allows data bits inside the register to be shifted to the right, and a LOW enables data bits inside the register to be shifted to the left. When the RIGHT/LEFT control input is HIGH, gates G1, G2, G3 and G4 are enabled, and the state of the Q output of each Flip-Flop is passed through to the D input of the following Flip-Flop. When a clock pulse occurs, the data bits are shifted one place to the right. </a:t>
            </a:r>
            <a:endParaRPr lang="en-US" dirty="0" smtClean="0"/>
          </a:p>
          <a:p>
            <a:pPr marL="285750" indent="-285750" algn="just">
              <a:buFont typeface="Arial" panose="020B0604020202020204" pitchFamily="34" charset="0"/>
              <a:buChar char="•"/>
            </a:pPr>
            <a:r>
              <a:rPr lang="en-US" dirty="0" smtClean="0"/>
              <a:t>When </a:t>
            </a:r>
            <a:r>
              <a:rPr lang="en-US" dirty="0"/>
              <a:t>the RIGHT/LEFT control input is LOW, gates G5, G6, G7 and G8 are enabled, and the Q output of each Flip-Flop is passed through to the D input of the preceding Flip-Flop. When a clock pulse occurs, the data bits are then shifted one place to the left.</a:t>
            </a:r>
          </a:p>
        </p:txBody>
      </p:sp>
      <p:pic>
        <p:nvPicPr>
          <p:cNvPr id="6" name="Picture 5"/>
          <p:cNvPicPr>
            <a:picLocks noChangeAspect="1"/>
          </p:cNvPicPr>
          <p:nvPr/>
        </p:nvPicPr>
        <p:blipFill>
          <a:blip r:embed="rId3"/>
          <a:stretch>
            <a:fillRect/>
          </a:stretch>
        </p:blipFill>
        <p:spPr>
          <a:xfrm>
            <a:off x="1861457" y="3961685"/>
            <a:ext cx="7663543" cy="2635057"/>
          </a:xfrm>
          <a:prstGeom prst="rect">
            <a:avLst/>
          </a:prstGeom>
        </p:spPr>
      </p:pic>
    </p:spTree>
    <p:extLst>
      <p:ext uri="{BB962C8B-B14F-4D97-AF65-F5344CB8AC3E}">
        <p14:creationId xmlns:p14="http://schemas.microsoft.com/office/powerpoint/2010/main" val="2990726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5</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14475" y="1376363"/>
            <a:ext cx="9207954" cy="4867275"/>
          </a:xfrm>
          <a:prstGeom prst="rect">
            <a:avLst/>
          </a:prstGeom>
        </p:spPr>
      </p:pic>
    </p:spTree>
    <p:extLst>
      <p:ext uri="{BB962C8B-B14F-4D97-AF65-F5344CB8AC3E}">
        <p14:creationId xmlns:p14="http://schemas.microsoft.com/office/powerpoint/2010/main" val="1811825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2 BIT </a:t>
            </a:r>
            <a:r>
              <a:rPr lang="en-US" dirty="0" smtClean="0">
                <a:solidFill>
                  <a:srgbClr val="C00000"/>
                </a:solidFill>
              </a:rPr>
              <a:t>ASYNCHRONOUS </a:t>
            </a:r>
            <a:r>
              <a:rPr lang="en-US" dirty="0">
                <a:solidFill>
                  <a:srgbClr val="C00000"/>
                </a:solidFill>
              </a:rPr>
              <a:t>COUNTER </a:t>
            </a:r>
            <a:r>
              <a:rPr lang="en-US" dirty="0" smtClean="0">
                <a:solidFill>
                  <a:srgbClr val="C00000"/>
                </a:solidFill>
              </a:rPr>
              <a:t>OR MOD-4 UP 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6</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57225" y="1561029"/>
            <a:ext cx="4429125" cy="2143125"/>
          </a:xfrm>
          <a:prstGeom prst="rect">
            <a:avLst/>
          </a:prstGeom>
        </p:spPr>
      </p:pic>
      <p:pic>
        <p:nvPicPr>
          <p:cNvPr id="6" name="Picture 5"/>
          <p:cNvPicPr>
            <a:picLocks noChangeAspect="1"/>
          </p:cNvPicPr>
          <p:nvPr/>
        </p:nvPicPr>
        <p:blipFill>
          <a:blip r:embed="rId4"/>
          <a:stretch>
            <a:fillRect/>
          </a:stretch>
        </p:blipFill>
        <p:spPr>
          <a:xfrm>
            <a:off x="1228725" y="3888820"/>
            <a:ext cx="3857625" cy="2352675"/>
          </a:xfrm>
          <a:prstGeom prst="rect">
            <a:avLst/>
          </a:prstGeom>
        </p:spPr>
      </p:pic>
      <p:pic>
        <p:nvPicPr>
          <p:cNvPr id="8" name="Picture 7"/>
          <p:cNvPicPr>
            <a:picLocks noChangeAspect="1"/>
          </p:cNvPicPr>
          <p:nvPr/>
        </p:nvPicPr>
        <p:blipFill>
          <a:blip r:embed="rId5"/>
          <a:stretch>
            <a:fillRect/>
          </a:stretch>
        </p:blipFill>
        <p:spPr>
          <a:xfrm>
            <a:off x="5867401" y="1632465"/>
            <a:ext cx="4865914" cy="3505591"/>
          </a:xfrm>
          <a:prstGeom prst="rect">
            <a:avLst/>
          </a:prstGeom>
        </p:spPr>
      </p:pic>
      <p:sp>
        <p:nvSpPr>
          <p:cNvPr id="9" name="Rectangle 8"/>
          <p:cNvSpPr/>
          <p:nvPr/>
        </p:nvSpPr>
        <p:spPr>
          <a:xfrm>
            <a:off x="5252358" y="5272092"/>
            <a:ext cx="6096000" cy="923330"/>
          </a:xfrm>
          <a:prstGeom prst="rect">
            <a:avLst/>
          </a:prstGeom>
        </p:spPr>
        <p:txBody>
          <a:bodyPr>
            <a:spAutoFit/>
          </a:bodyPr>
          <a:lstStyle/>
          <a:p>
            <a:r>
              <a:rPr lang="en-US" dirty="0" smtClean="0"/>
              <a:t>If working not clear view this video</a:t>
            </a:r>
          </a:p>
          <a:p>
            <a:r>
              <a:rPr lang="en-US" dirty="0" smtClean="0"/>
              <a:t>https</a:t>
            </a:r>
            <a:r>
              <a:rPr lang="en-US" dirty="0"/>
              <a:t>://www.youtube.com/watch?v=iaIu5SYmWVM&amp;list=PLuYnCh-Sh1Xd5cLa-CfK883tPmJwrjSwF</a:t>
            </a:r>
          </a:p>
        </p:txBody>
      </p:sp>
    </p:spTree>
    <p:extLst>
      <p:ext uri="{BB962C8B-B14F-4D97-AF65-F5344CB8AC3E}">
        <p14:creationId xmlns:p14="http://schemas.microsoft.com/office/powerpoint/2010/main" val="359659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ASYNCHRONOUS MOD-4 DOWN 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7</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74297" y="1561029"/>
            <a:ext cx="9363075" cy="5124450"/>
          </a:xfrm>
          <a:prstGeom prst="rect">
            <a:avLst/>
          </a:prstGeom>
        </p:spPr>
      </p:pic>
    </p:spTree>
    <p:extLst>
      <p:ext uri="{BB962C8B-B14F-4D97-AF65-F5344CB8AC3E}">
        <p14:creationId xmlns:p14="http://schemas.microsoft.com/office/powerpoint/2010/main" val="1810296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DESIGN PROCEDURE ASYNCHRONOUS 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8</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2031325"/>
          </a:xfrm>
          <a:prstGeom prst="rect">
            <a:avLst/>
          </a:prstGeom>
        </p:spPr>
        <p:txBody>
          <a:bodyPr wrap="square">
            <a:spAutoFit/>
          </a:bodyPr>
          <a:lstStyle/>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dirty="0" smtClean="0"/>
              <a:t>Each Flip-Flop will give 2 states 0 and 1.So N flip-flop will give </a:t>
            </a:r>
            <a:r>
              <a:rPr lang="en-US" dirty="0" smtClean="0"/>
              <a:t>2</a:t>
            </a:r>
            <a:r>
              <a:rPr lang="en-US" baseline="30000" dirty="0" smtClean="0"/>
              <a:t>n</a:t>
            </a:r>
            <a:r>
              <a:rPr lang="en-US" dirty="0"/>
              <a:t> </a:t>
            </a:r>
            <a:r>
              <a:rPr lang="en-US" dirty="0" smtClean="0"/>
              <a:t>states</a:t>
            </a:r>
            <a:endParaRPr lang="en-US" altLang="en-US" dirty="0" smtClean="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dirty="0" smtClean="0"/>
              <a:t>First Determine no of Flip-Flop Required. If it is a 2 bit 2 flip-flop are required.</a:t>
            </a:r>
          </a:p>
          <a:p>
            <a:r>
              <a:rPr lang="en-US" dirty="0"/>
              <a:t>MOD-n Counter </a:t>
            </a:r>
            <a:r>
              <a:rPr lang="en-US" dirty="0" smtClean="0"/>
              <a:t>:(If </a:t>
            </a:r>
            <a:r>
              <a:rPr lang="en-US" dirty="0"/>
              <a:t>n is </a:t>
            </a:r>
            <a:r>
              <a:rPr lang="en-US" dirty="0" smtClean="0"/>
              <a:t>a </a:t>
            </a:r>
            <a:r>
              <a:rPr lang="en-US" dirty="0"/>
              <a:t>multiple of 2 </a:t>
            </a:r>
            <a:r>
              <a:rPr lang="en-US" dirty="0" smtClean="0"/>
              <a:t>)then </a:t>
            </a:r>
            <a:endParaRPr lang="en-US" altLang="en-US" dirty="0" smtClean="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dirty="0" smtClean="0"/>
              <a:t>if Mod-16 counter is written then it has 16 states starting from 0000 to 1111 in binary.</a:t>
            </a:r>
            <a:r>
              <a:rPr lang="en-US" altLang="en-US" dirty="0"/>
              <a:t> or to get 16 states, n has to be 4.</a:t>
            </a:r>
            <a:r>
              <a:rPr lang="en-US" altLang="en-US" dirty="0" smtClean="0"/>
              <a:t> </a:t>
            </a:r>
          </a:p>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sp>
        <p:nvSpPr>
          <p:cNvPr id="6" name="TextBox 5"/>
          <p:cNvSpPr txBox="1"/>
          <p:nvPr/>
        </p:nvSpPr>
        <p:spPr>
          <a:xfrm>
            <a:off x="511629" y="3260348"/>
            <a:ext cx="11179628" cy="2308324"/>
          </a:xfrm>
          <a:prstGeom prst="rect">
            <a:avLst/>
          </a:prstGeom>
          <a:noFill/>
        </p:spPr>
        <p:txBody>
          <a:bodyPr wrap="square" rtlCol="0">
            <a:spAutoFit/>
          </a:bodyPr>
          <a:lstStyle/>
          <a:p>
            <a:r>
              <a:rPr lang="en-US" dirty="0" smtClean="0"/>
              <a:t>MOD-n Counter :</a:t>
            </a:r>
          </a:p>
          <a:p>
            <a:pPr marL="285750" indent="-285750">
              <a:buFont typeface="Arial" panose="020B0604020202020204" pitchFamily="34" charset="0"/>
              <a:buChar char="•"/>
            </a:pPr>
            <a:r>
              <a:rPr lang="en-US" dirty="0" smtClean="0"/>
              <a:t>If n is not a multiple of 2 </a:t>
            </a:r>
            <a:endParaRPr lang="en-US" altLang="en-US" dirty="0" smtClean="0"/>
          </a:p>
          <a:p>
            <a:pPr marL="285750" indent="-285750">
              <a:buFont typeface="Arial" panose="020B0604020202020204" pitchFamily="34" charset="0"/>
              <a:buChar char="•"/>
            </a:pPr>
            <a:r>
              <a:rPr lang="en-US" altLang="en-US" dirty="0" smtClean="0"/>
              <a:t>First identify no of states, then write the state in binary format. Then the maximum state is considered if it is a r bit then r flip flop are required. But r flip-flop will give </a:t>
            </a:r>
            <a:r>
              <a:rPr lang="en-US" dirty="0" smtClean="0"/>
              <a:t>2</a:t>
            </a:r>
            <a:r>
              <a:rPr lang="en-US" baseline="30000" dirty="0" smtClean="0"/>
              <a:t>r </a:t>
            </a:r>
            <a:r>
              <a:rPr lang="en-US" altLang="en-US" dirty="0" smtClean="0"/>
              <a:t>States. In order to get maximum state use AND gate for active clear or NAND gate for low clear </a:t>
            </a:r>
          </a:p>
          <a:p>
            <a:pPr marL="285750" indent="-285750">
              <a:buFont typeface="Arial" panose="020B0604020202020204" pitchFamily="34" charset="0"/>
              <a:buChar char="•"/>
            </a:pPr>
            <a:r>
              <a:rPr lang="en-US" altLang="en-US" dirty="0" smtClean="0"/>
              <a:t>Ex:MOD-10 counter means </a:t>
            </a:r>
            <a:r>
              <a:rPr lang="en-US" altLang="en-US" dirty="0"/>
              <a:t>it has </a:t>
            </a:r>
            <a:r>
              <a:rPr lang="en-US" altLang="en-US" dirty="0" smtClean="0"/>
              <a:t>10 </a:t>
            </a:r>
            <a:r>
              <a:rPr lang="en-US" altLang="en-US" dirty="0"/>
              <a:t>states starting from 0000 to </a:t>
            </a:r>
            <a:r>
              <a:rPr lang="en-US" altLang="en-US" dirty="0" smtClean="0"/>
              <a:t>1001 </a:t>
            </a:r>
            <a:r>
              <a:rPr lang="en-US" altLang="en-US" dirty="0"/>
              <a:t>in binary </a:t>
            </a:r>
            <a:r>
              <a:rPr lang="en-US" altLang="en-US" dirty="0" smtClean="0"/>
              <a:t>since </a:t>
            </a:r>
            <a:r>
              <a:rPr lang="en-US" altLang="en-US" dirty="0"/>
              <a:t>the last state is a 4 bit number 4 flip flop are </a:t>
            </a:r>
            <a:r>
              <a:rPr lang="en-US" altLang="en-US" dirty="0" smtClean="0"/>
              <a:t>required. But 4 flip-flops will give output as 16 states. So we design the circuit in such a way at  1010 the flip-flop has to be reset to zero by connecting NAND gate with inputs as Q3,Q1 </a:t>
            </a:r>
            <a:r>
              <a:rPr lang="en-US" altLang="en-US" dirty="0"/>
              <a:t>for low </a:t>
            </a:r>
            <a:r>
              <a:rPr lang="en-US" altLang="en-US" dirty="0" smtClean="0"/>
              <a:t>clear. </a:t>
            </a:r>
            <a:endParaRPr lang="en-US" dirty="0"/>
          </a:p>
        </p:txBody>
      </p:sp>
    </p:spTree>
    <p:extLst>
      <p:ext uri="{BB962C8B-B14F-4D97-AF65-F5344CB8AC3E}">
        <p14:creationId xmlns:p14="http://schemas.microsoft.com/office/powerpoint/2010/main" val="3899471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MOD-10 ASYNCHRONOUS COUNTER</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9</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690688"/>
            <a:ext cx="11160673" cy="646331"/>
          </a:xfrm>
          <a:prstGeom prst="rect">
            <a:avLst/>
          </a:prstGeom>
        </p:spPr>
        <p:txBody>
          <a:bodyPr wrap="square">
            <a:spAutoFit/>
          </a:bodyPr>
          <a:lstStyle/>
          <a:p>
            <a:pPr marL="97932">
              <a:buClr>
                <a:srgbClr val="FF6633"/>
              </a:buClr>
              <a:buSzPct val="45000"/>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a:p>
          <a:p>
            <a:pPr marL="383682" indent="-285750">
              <a:buClr>
                <a:srgbClr val="FF6633"/>
              </a:buClr>
              <a:buSzPct val="45000"/>
              <a:buFont typeface="Arial" panose="020B0604020202020204" pitchFamily="34" charset="0"/>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269" y="1376362"/>
            <a:ext cx="5302933" cy="4164465"/>
          </a:xfrm>
          <a:prstGeom prst="rect">
            <a:avLst/>
          </a:prstGeom>
        </p:spPr>
      </p:pic>
      <p:sp>
        <p:nvSpPr>
          <p:cNvPr id="10" name="Rectangle 9"/>
          <p:cNvSpPr/>
          <p:nvPr/>
        </p:nvSpPr>
        <p:spPr>
          <a:xfrm>
            <a:off x="1819478" y="5759291"/>
            <a:ext cx="1551002" cy="369332"/>
          </a:xfrm>
          <a:prstGeom prst="rect">
            <a:avLst/>
          </a:prstGeom>
        </p:spPr>
        <p:txBody>
          <a:bodyPr wrap="none">
            <a:spAutoFit/>
          </a:bodyPr>
          <a:lstStyle/>
          <a:p>
            <a:r>
              <a:rPr lang="en-US" altLang="en-US" dirty="0" smtClean="0"/>
              <a:t>Logic Diagram </a:t>
            </a:r>
            <a:endParaRPr lang="en-US" dirty="0"/>
          </a:p>
        </p:txBody>
      </p:sp>
      <p:sp>
        <p:nvSpPr>
          <p:cNvPr id="11" name="Rectangle 10"/>
          <p:cNvSpPr/>
          <p:nvPr/>
        </p:nvSpPr>
        <p:spPr>
          <a:xfrm>
            <a:off x="6426203" y="5613167"/>
            <a:ext cx="5199740" cy="369332"/>
          </a:xfrm>
          <a:prstGeom prst="rect">
            <a:avLst/>
          </a:prstGeom>
        </p:spPr>
        <p:txBody>
          <a:bodyPr wrap="square">
            <a:spAutoFit/>
          </a:bodyPr>
          <a:lstStyle/>
          <a:p>
            <a:r>
              <a:rPr lang="en-US" dirty="0" smtClean="0"/>
              <a:t>Functional </a:t>
            </a:r>
            <a:r>
              <a:rPr lang="en-US" dirty="0" smtClean="0"/>
              <a:t>Table here Q</a:t>
            </a:r>
            <a:r>
              <a:rPr lang="en-US" baseline="-25000" dirty="0" smtClean="0"/>
              <a:t>D</a:t>
            </a:r>
            <a:r>
              <a:rPr lang="en-US" dirty="0" smtClean="0"/>
              <a:t>=A,Q</a:t>
            </a:r>
            <a:r>
              <a:rPr lang="en-US" baseline="-25000" dirty="0" smtClean="0"/>
              <a:t>C</a:t>
            </a:r>
            <a:r>
              <a:rPr lang="en-US" dirty="0" smtClean="0"/>
              <a:t>=B,O</a:t>
            </a:r>
            <a:r>
              <a:rPr lang="en-US" baseline="-25000" dirty="0" smtClean="0"/>
              <a:t>B</a:t>
            </a:r>
            <a:r>
              <a:rPr lang="en-US" dirty="0" smtClean="0"/>
              <a:t>=C,Q</a:t>
            </a:r>
            <a:r>
              <a:rPr lang="en-US" baseline="-25000" dirty="0" smtClean="0"/>
              <a:t>A</a:t>
            </a:r>
            <a:r>
              <a:rPr lang="en-US" dirty="0" smtClean="0"/>
              <a:t>=D</a:t>
            </a:r>
            <a:endParaRPr lang="en-US" dirty="0"/>
          </a:p>
        </p:txBody>
      </p:sp>
      <p:pic>
        <p:nvPicPr>
          <p:cNvPr id="8" name="Picture 7"/>
          <p:cNvPicPr>
            <a:picLocks noChangeAspect="1"/>
          </p:cNvPicPr>
          <p:nvPr/>
        </p:nvPicPr>
        <p:blipFill>
          <a:blip r:embed="rId4"/>
          <a:stretch>
            <a:fillRect/>
          </a:stretch>
        </p:blipFill>
        <p:spPr>
          <a:xfrm>
            <a:off x="7309271" y="2086194"/>
            <a:ext cx="3390900" cy="3454633"/>
          </a:xfrm>
          <a:prstGeom prst="rect">
            <a:avLst/>
          </a:prstGeom>
        </p:spPr>
      </p:pic>
    </p:spTree>
    <p:extLst>
      <p:ext uri="{BB962C8B-B14F-4D97-AF65-F5344CB8AC3E}">
        <p14:creationId xmlns:p14="http://schemas.microsoft.com/office/powerpoint/2010/main" val="3174688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1372</Words>
  <Application>Microsoft Office PowerPoint</Application>
  <PresentationFormat>Widescreen</PresentationFormat>
  <Paragraphs>210</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Lato</vt:lpstr>
      <vt:lpstr>Times New Roman</vt:lpstr>
      <vt:lpstr>Wingdings</vt:lpstr>
      <vt:lpstr>Office Theme</vt:lpstr>
      <vt:lpstr>SWITCHING THEORY AND LOGIC DESIGN </vt:lpstr>
      <vt:lpstr>PARALLEL IN SERIAL OUT SHIFT REGISTER</vt:lpstr>
      <vt:lpstr>PARALLEL IN SERIAL OUT SHIFT REGISTER</vt:lpstr>
      <vt:lpstr>BI-DIRECTIONAL SHIFT REGISTER</vt:lpstr>
      <vt:lpstr>COUNTER</vt:lpstr>
      <vt:lpstr>2 BIT ASYNCHRONOUS COUNTER OR MOD-4 UP COUNTER</vt:lpstr>
      <vt:lpstr>ASYNCHRONOUS MOD-4 DOWN COUNTER</vt:lpstr>
      <vt:lpstr>DESIGN PROCEDURE ASYNCHRONOUS COUNTER</vt:lpstr>
      <vt:lpstr>MOD-10 ASYNCHRONOUS COUNTER</vt:lpstr>
      <vt:lpstr>MOD-10 ASYNCHRONOUS COUNTER</vt:lpstr>
      <vt:lpstr>SYNCHRONOUS COUNTER DESIGN PROCEDURE</vt:lpstr>
      <vt:lpstr>MOD-8 SYNCHRONOUS COUNTER USING T FF</vt:lpstr>
      <vt:lpstr>MOD-8 SYNCHRONOUS COUNTER USING T FF</vt:lpstr>
      <vt:lpstr>MOD-8 SYNCHRONOUS COUNTER USING T FF</vt:lpstr>
      <vt:lpstr>MOD-8 SYNCHRONOUS COUNTER USING T FF</vt:lpstr>
      <vt:lpstr>MOD-8 SYNCHRONOUS COUNTER USING T FF</vt:lpstr>
      <vt:lpstr>RING COUNTER</vt:lpstr>
      <vt:lpstr>FUNCTIONAL TABLE OF RING COUNTER</vt:lpstr>
      <vt:lpstr>JOHNSON COUNTER OR TWISTED RING COUNTER</vt:lpstr>
      <vt:lpstr>FUNCTIONAL TABLE OF JOHNSON COUNTER</vt:lpstr>
      <vt:lpstr>QUESTIONS: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THEORY AND LOGIC DESIGN</dc:title>
  <dc:creator>Desktop</dc:creator>
  <cp:lastModifiedBy>Desktop</cp:lastModifiedBy>
  <cp:revision>98</cp:revision>
  <dcterms:created xsi:type="dcterms:W3CDTF">2020-03-23T05:44:00Z</dcterms:created>
  <dcterms:modified xsi:type="dcterms:W3CDTF">2020-04-01T12:09:00Z</dcterms:modified>
</cp:coreProperties>
</file>