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301" r:id="rId3"/>
    <p:sldId id="302" r:id="rId4"/>
    <p:sldId id="303" r:id="rId5"/>
    <p:sldId id="304" r:id="rId6"/>
    <p:sldId id="306" r:id="rId7"/>
    <p:sldId id="305" r:id="rId8"/>
    <p:sldId id="313" r:id="rId9"/>
    <p:sldId id="307" r:id="rId10"/>
    <p:sldId id="308" r:id="rId11"/>
    <p:sldId id="314" r:id="rId12"/>
    <p:sldId id="309" r:id="rId13"/>
    <p:sldId id="310" r:id="rId14"/>
    <p:sldId id="311" r:id="rId15"/>
    <p:sldId id="315" r:id="rId16"/>
    <p:sldId id="316" r:id="rId17"/>
    <p:sldId id="318" r:id="rId18"/>
    <p:sldId id="317" r:id="rId19"/>
    <p:sldId id="319" r:id="rId20"/>
    <p:sldId id="325" r:id="rId21"/>
    <p:sldId id="320" r:id="rId22"/>
    <p:sldId id="322" r:id="rId23"/>
    <p:sldId id="323" r:id="rId24"/>
    <p:sldId id="324" r:id="rId25"/>
    <p:sldId id="326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D120C-5583-4679-B2C2-F25C3D8A212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37D5E-E9C4-4A82-B013-5A75242E8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5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9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52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66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2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21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08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66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67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52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5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60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89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52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4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47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33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6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04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98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96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96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55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37D5E-E9C4-4A82-B013-5A75242E8E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2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3051-1F87-4C0A-93D9-79D7930E1433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0696-2479-4E7E-8383-AF3212305B23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9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D407-ACB4-4EA7-ACB0-9C2CD740F072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3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7B663-36D6-435A-B046-90990A4CAA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49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732F-CA10-46FB-BB80-E6FA8B535614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0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A48-252D-4272-A265-E1FC0D9D9D78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E7D2-EBBB-40B9-B24C-C0F12B5E393D}" type="datetime1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8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2B3-1B62-4B51-A1EE-EDC1BE3B4F25}" type="datetime1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67DD-6F0F-4F15-9627-67EA54BD2C3F}" type="datetime1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ABF9-861F-46F6-9E8D-4E13CE5B0E17}" type="datetime1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5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6DE-8F8B-4D95-8471-E9C0BB371686}" type="datetime1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3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D6FA-BA06-4223-B042-245AA5F76DEA}" type="datetime1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4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70459-530D-435B-8DFB-1404AEBA4E4B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90690-7D43-49A8-A875-4A4029DB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2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rPGhO7MPnw&amp;itct=CAsQpDAYCSITCLDq0NCn5toCFVTZwQodmDYD3jIGcmVsbWZ1SPD0oZnyg_OXPg%3D%3D&amp;app=deskto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iKKRPZbuX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ApJ972OYyXQ(Se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SWITCHING THEORY AND LOGIC DESIGN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UNIT-4</a:t>
            </a:r>
          </a:p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BY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S.SAGAR KRISHNA,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ASSISTANT PROFESSOR,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GAYATRI VIDYA PARISHAD COLLEG OF ENGINEERIN(A)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64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 FLIP-FLOP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834" y="1350508"/>
            <a:ext cx="7704365" cy="472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 TRIGGERING OF FLIP-FLOP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4" y="1447119"/>
            <a:ext cx="8120742" cy="31793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0" y="46264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CLOCKS WILL NORMALLY BE EDGE TRIGGERING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 SR FLIP-FLOP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57" y="1530803"/>
            <a:ext cx="6341609" cy="37596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350" y="1363435"/>
            <a:ext cx="4065134" cy="30779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479801" y="4441371"/>
            <a:ext cx="1937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c) Functional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 SR FLIP-FLOP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45027" y="1267323"/>
            <a:ext cx="1049382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When </a:t>
            </a:r>
            <a:r>
              <a:rPr lang="en-US" sz="2800" dirty="0"/>
              <a:t>CP=0 the output of N3 and N4 are 1 regardless of the value of S and R. This is given as input to N1 and N2. This makes the previous value of Q and Q</a:t>
            </a:r>
            <a:r>
              <a:rPr lang="en-US" sz="2800" dirty="0" smtClean="0"/>
              <a:t>‘ unchanged.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 When </a:t>
            </a:r>
            <a:r>
              <a:rPr lang="en-US" sz="2800" dirty="0"/>
              <a:t>CP=1 the information at S and R inputs are allowed to reach the latch and change of state in flip-flop takes place</a:t>
            </a:r>
            <a:r>
              <a:rPr lang="en-US" sz="28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 CP=1</a:t>
            </a:r>
            <a:r>
              <a:rPr lang="en-US" sz="2800" dirty="0"/>
              <a:t>, S=1, R=0 gives the SET state i.e., Q=1, Q‘=0</a:t>
            </a:r>
            <a:r>
              <a:rPr lang="en-US" sz="28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CP=1</a:t>
            </a:r>
            <a:r>
              <a:rPr lang="en-US" sz="2800" dirty="0"/>
              <a:t>, S=0, R=1 gives the RESET state i.e., Q=0, Q‘=1. </a:t>
            </a: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CP=1</a:t>
            </a:r>
            <a:r>
              <a:rPr lang="en-US" sz="2800" dirty="0"/>
              <a:t>, S=0, R=0 does not affect the state </a:t>
            </a:r>
            <a:r>
              <a:rPr lang="en-US" sz="2800" dirty="0" smtClean="0"/>
              <a:t>of flip-flop</a:t>
            </a:r>
            <a:r>
              <a:rPr lang="en-US" sz="2800" dirty="0"/>
              <a:t>. </a:t>
            </a: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CP=1</a:t>
            </a:r>
            <a:r>
              <a:rPr lang="en-US" sz="2800" dirty="0"/>
              <a:t>, S=1, R=1 is not allowed, because it is not able to determine the next state. This condition is said to be a </a:t>
            </a:r>
            <a:r>
              <a:rPr lang="en-US" sz="2800" dirty="0" smtClean="0"/>
              <a:t>race condition.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13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 DFLIP-FLOP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1464809"/>
            <a:ext cx="4848225" cy="21057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929" y="1690688"/>
            <a:ext cx="2057400" cy="16729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47775" y="3570514"/>
            <a:ext cx="99753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 flip-flop is the modified form of R-S flip-flop. </a:t>
            </a:r>
            <a:r>
              <a:rPr lang="en-US" dirty="0" smtClean="0"/>
              <a:t>S-R </a:t>
            </a:r>
            <a:r>
              <a:rPr lang="en-US" dirty="0"/>
              <a:t>flip-flop is converted to D flip-flop by adding an inverter between S and R and only one input D is taken instead of S and R. So one input is D and complement of D is given as another input. The logic diagram and the block diagram of D flip-flop with clocked </a:t>
            </a:r>
            <a:r>
              <a:rPr lang="en-US" dirty="0" smtClean="0"/>
              <a:t>input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the clock is low both the NAND gates (N1 and N2) are disabled and Q retains its last value. When clock is high both the gates are enabled and the input value at D is transferred to its output Q. D flip-flop is also called ―Data </a:t>
            </a:r>
            <a:r>
              <a:rPr lang="en-US" dirty="0" smtClean="0"/>
              <a:t>flip-flop. </a:t>
            </a:r>
            <a:r>
              <a:rPr lang="en-US" dirty="0" smtClean="0">
                <a:solidFill>
                  <a:srgbClr val="C00000"/>
                </a:solidFill>
              </a:rPr>
              <a:t>(Normally D-Flip-Flop is used in the design of Registers)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49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 EDGE TRIGGERED JK FLIP-FLOP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98" y="1363440"/>
            <a:ext cx="5286375" cy="2905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303" y="1690688"/>
            <a:ext cx="4286250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558" y="3416753"/>
            <a:ext cx="4257675" cy="22669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467445" y="5835360"/>
            <a:ext cx="1937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c) Functional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 EDGE TRIGGERED JK FLIP-FLOP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30087" y="1442657"/>
            <a:ext cx="104849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When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J=0, K=0 then both N3 and N4 will produce high output and the previous value of Q and Q‘ retained as it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is(No Change).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When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J=0, K=1, N3 will get an output as 1 and output of N4 depends on the value of Q. The final output is Q=0, Q‘=1 i.e., reset state </a:t>
            </a: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When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J=1, K=0 the output of N4 is 1 and N3 depends on the value of Q‘. The final output is Q=1 and Q‘=0 i.e., set state </a:t>
            </a: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When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J=1,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K=1, If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Q=1, Q‘=0 then N4 passes ‘0‘to N2 which produces Q‘=1, Q=0 which is reset state. When J=1, K=1, Q changes to the complement of the last state. The flip-flop is said to be in the toggle state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(This State is normally used in the design of Counters)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4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 EDGE TRIGGERED T FLIP-FLOP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366044"/>
            <a:ext cx="5524500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775" y="1366044"/>
            <a:ext cx="2028825" cy="1419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375" y="1385094"/>
            <a:ext cx="1819275" cy="1400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0090" y="3271044"/>
            <a:ext cx="2838450" cy="15049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98284" y="4023519"/>
            <a:ext cx="37072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It T=0 NS=PS and if T=1 NS=PS’.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NS=NEXT STATE(</a:t>
            </a:r>
            <a:r>
              <a:rPr lang="en-US" dirty="0" smtClean="0"/>
              <a:t>Q</a:t>
            </a:r>
            <a:r>
              <a:rPr lang="en-US" baseline="-25000" dirty="0" smtClean="0"/>
              <a:t>N+1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PS=PREVIOUS STATE(</a:t>
            </a:r>
            <a:r>
              <a:rPr lang="en-US" dirty="0" smtClean="0"/>
              <a:t>Q</a:t>
            </a:r>
            <a:r>
              <a:rPr lang="en-US" baseline="-25000" dirty="0" smtClean="0"/>
              <a:t>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 RACE AROUND CONDITION JK FLIP-FLOP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30087" y="1442657"/>
            <a:ext cx="104849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 level triggering, if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J=1,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K=1, the output changes its state continuously 1,0,1,0,1,0,1 without change in input.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87" y="2320564"/>
            <a:ext cx="7377113" cy="39595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10601" y="3032216"/>
            <a:ext cx="30044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www.youtube.com/watch?v=trPGhO7MPnw&amp;itct=CAsQpDAYCSITCLDq0NCn5toCFVTZwQodmDYD3jIGcmVsbWZ1SPD0oZnyg_OXPg%3D%3D&amp;app=desktop</a:t>
            </a:r>
            <a:endParaRPr lang="en-US" dirty="0" smtClean="0"/>
          </a:p>
          <a:p>
            <a:r>
              <a:rPr lang="en-US" dirty="0" smtClean="0"/>
              <a:t>(See this video to understand about it)</a:t>
            </a:r>
          </a:p>
          <a:p>
            <a:r>
              <a:rPr lang="en-US" dirty="0" smtClean="0"/>
              <a:t>To avoid this go for edge triggering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 MASTER SLAVE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 FLIP-FLOP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199" y="1229023"/>
            <a:ext cx="10798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To avoid Race Around Condition we go for Master Slave Flip- Flops. We can use SR or JK or D or T Flip-Flops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23" y="1690688"/>
            <a:ext cx="3514725" cy="18798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901" y="1598355"/>
            <a:ext cx="6057900" cy="21907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199" y="4073267"/>
            <a:ext cx="10798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Master will be active at positive level of the clock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Qm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=D and Qs=PS(Previous State)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Slave will be active at the negative level of the clock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Qm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=PS, and Qs=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Qm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clk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=1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Qm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=D but output will still be the previous state(Qs).So here without change in input the output remains same. Hence Race Around Condition is avoided.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4" y="2127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Sequential Circuits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14" y="1152525"/>
            <a:ext cx="93726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8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 D FLIP-FLOP WITH PRESET AND CLEAR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500187"/>
            <a:ext cx="2800350" cy="2276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76775" y="19088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When Preset(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Pr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)=1 and clear(CLR)=1 it will act as D flip-flop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Otherwise as SR latch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4319587"/>
            <a:ext cx="2819400" cy="18954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86275" y="49441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When Preset(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)=0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and clear(CLR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)=0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it will act as D flip-flop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Otherwise as SR latch</a:t>
            </a:r>
          </a:p>
        </p:txBody>
      </p:sp>
    </p:spTree>
    <p:extLst>
      <p:ext uri="{BB962C8B-B14F-4D97-AF65-F5344CB8AC3E}">
        <p14:creationId xmlns:p14="http://schemas.microsoft.com/office/powerpoint/2010/main" val="28580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FLIP-FLOP EXCITATION TABLE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21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199" y="1229023"/>
            <a:ext cx="10798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Used in conversion of Flip-Flops and design of Synchronous Counter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8199" y="4073267"/>
            <a:ext cx="107986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Depending on output, input is derived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this video how excitation table is written for SR Flip-Flop. Same Procedure can be adopted for other flip-flops.</a:t>
            </a:r>
            <a:r>
              <a:rPr lang="en-US" dirty="0" smtClean="0">
                <a:hlinkClick r:id="rId3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www.youtube.com/watch?v=uiKKRPZbuXA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743" y="1690687"/>
            <a:ext cx="6988628" cy="206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5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FLIP-FLOP CONVERSIONS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223" y="1600198"/>
            <a:ext cx="8794977" cy="2190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75" y="4145447"/>
            <a:ext cx="8401050" cy="27125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87223" y="1224708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Procedure: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JK FLIP-FLOP TO D-FLIP-FLOP CONVERSION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690688"/>
            <a:ext cx="6153150" cy="31527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99495" y="1690688"/>
            <a:ext cx="4163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1.Available=JK, Required=D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2.Write characteristic table(functional table) of D flip-flop.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3.Write Excitation table of JK Flip-Flop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4.Write Boolean Expressions for JK Flip-flop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5.Draw the circuit.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www.youtube.com/watch?v=ApJ972OYyXQ</a:t>
            </a:r>
          </a:p>
          <a:p>
            <a:r>
              <a:rPr lang="en-US" dirty="0" smtClean="0"/>
              <a:t>(See this video if procedure is not clear)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5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SHIFT REGISTERS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2470" y="1376363"/>
            <a:ext cx="4163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2470" y="1452563"/>
            <a:ext cx="854538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Different types of Shift Registers are available</a:t>
            </a:r>
          </a:p>
          <a:p>
            <a:pPr marL="7429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Serial In - Serial Out Shift Register(SISO)</a:t>
            </a:r>
          </a:p>
          <a:p>
            <a:pPr marL="742950" indent="-285750">
              <a:buFont typeface="Wingdings" panose="05000000000000000000" pitchFamily="2" charset="2"/>
              <a:buChar char="Ø"/>
            </a:pPr>
            <a:r>
              <a:rPr lang="en-US" sz="1400" dirty="0"/>
              <a:t>Serial </a:t>
            </a:r>
            <a:r>
              <a:rPr lang="en-US" sz="1400" dirty="0" smtClean="0"/>
              <a:t>In- Parallel </a:t>
            </a:r>
            <a:r>
              <a:rPr lang="en-US" sz="1400" dirty="0"/>
              <a:t>Out Shift </a:t>
            </a:r>
            <a:r>
              <a:rPr lang="en-US" sz="1400" dirty="0" smtClean="0"/>
              <a:t>Register(SIPO)</a:t>
            </a:r>
          </a:p>
          <a:p>
            <a:pPr marL="7429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Parallel </a:t>
            </a:r>
            <a:r>
              <a:rPr lang="en-US" sz="1400" dirty="0"/>
              <a:t>In </a:t>
            </a:r>
            <a:r>
              <a:rPr lang="en-US" sz="1400" dirty="0" smtClean="0"/>
              <a:t>- Serial </a:t>
            </a:r>
            <a:r>
              <a:rPr lang="en-US" sz="1400" dirty="0"/>
              <a:t>Out Shift </a:t>
            </a:r>
            <a:r>
              <a:rPr lang="en-US" sz="1400" dirty="0" smtClean="0"/>
              <a:t>Register(PISO)</a:t>
            </a:r>
          </a:p>
          <a:p>
            <a:pPr marL="742950" indent="-285750">
              <a:buFont typeface="Wingdings" panose="05000000000000000000" pitchFamily="2" charset="2"/>
              <a:buChar char="Ø"/>
            </a:pPr>
            <a:r>
              <a:rPr lang="en-US" sz="1400" dirty="0"/>
              <a:t>Parallel</a:t>
            </a:r>
            <a:r>
              <a:rPr lang="en-US" sz="1400" dirty="0" smtClean="0"/>
              <a:t> </a:t>
            </a:r>
            <a:r>
              <a:rPr lang="en-US" sz="1400" dirty="0"/>
              <a:t>In </a:t>
            </a:r>
            <a:r>
              <a:rPr lang="en-US" sz="1400" dirty="0" smtClean="0"/>
              <a:t>- Parallel </a:t>
            </a:r>
            <a:r>
              <a:rPr lang="en-US" sz="1400" dirty="0"/>
              <a:t>Out Shift Register</a:t>
            </a:r>
            <a:r>
              <a:rPr lang="en-US" sz="1400" dirty="0" smtClean="0"/>
              <a:t> (PIPO)</a:t>
            </a:r>
          </a:p>
          <a:p>
            <a:pPr marL="7429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</a:rPr>
              <a:t>Bidirectional Shift Registers for 2 types of Shift</a:t>
            </a:r>
          </a:p>
          <a:p>
            <a:pPr marL="7429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00"/>
                </a:solidFill>
              </a:rPr>
              <a:t>Universal Shift Register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86852" y="3089592"/>
            <a:ext cx="434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/>
            <a:r>
              <a:rPr lang="en-US" dirty="0"/>
              <a:t>Serial In - Serial Out Shift Register(SISO)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09700" y="4924425"/>
            <a:ext cx="104013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 means single input and serial output means only one 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is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sequentially to the D input of the first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flip-flop on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(FF0). During each clock pulse, one bit is transmitted from left to right.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a data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the data input reaches FF3 after 4 clock pulses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3629103"/>
            <a:ext cx="56578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SERIAL IN- PARALLEL OUT SHIFT REGISTERS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2470" y="1376363"/>
            <a:ext cx="4163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6770" y="1439306"/>
            <a:ext cx="10401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 means single input and parallel output means output is taken in parallel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each clock, </a:t>
            </a:r>
            <a:r>
              <a:rPr lang="en-US" sz="1200" dirty="0" smtClean="0"/>
              <a:t>Q</a:t>
            </a:r>
            <a:r>
              <a:rPr lang="en-US" sz="1200" baseline="-25000" dirty="0" smtClean="0"/>
              <a:t>0 </a:t>
            </a:r>
            <a:r>
              <a:rPr lang="en-US" sz="1200" dirty="0" smtClean="0"/>
              <a:t> =in ,</a:t>
            </a:r>
            <a:r>
              <a:rPr lang="en-US" sz="1200" dirty="0"/>
              <a:t> </a:t>
            </a:r>
            <a:r>
              <a:rPr lang="en-US" sz="1200" dirty="0" smtClean="0"/>
              <a:t>Q</a:t>
            </a:r>
            <a:r>
              <a:rPr lang="en-US" sz="1200" baseline="-25000" dirty="0" smtClean="0"/>
              <a:t>1 </a:t>
            </a:r>
            <a:r>
              <a:rPr lang="en-US" sz="1200" dirty="0" smtClean="0"/>
              <a:t> =</a:t>
            </a:r>
            <a:r>
              <a:rPr lang="en-US" sz="1200" dirty="0"/>
              <a:t> </a:t>
            </a:r>
            <a:r>
              <a:rPr lang="en-US" sz="1200" dirty="0" smtClean="0"/>
              <a:t>PS of Q</a:t>
            </a:r>
            <a:r>
              <a:rPr lang="en-US" sz="1200" baseline="-25000" dirty="0" smtClean="0"/>
              <a:t>0 </a:t>
            </a:r>
            <a:r>
              <a:rPr lang="en-US" sz="1200" dirty="0"/>
              <a:t>, </a:t>
            </a:r>
            <a:r>
              <a:rPr lang="en-US" sz="1200" dirty="0" smtClean="0"/>
              <a:t>Q</a:t>
            </a:r>
            <a:r>
              <a:rPr lang="en-US" sz="1200" baseline="-25000" dirty="0" smtClean="0"/>
              <a:t>2 </a:t>
            </a:r>
            <a:r>
              <a:rPr lang="en-US" sz="1200" dirty="0" smtClean="0"/>
              <a:t> </a:t>
            </a:r>
            <a:r>
              <a:rPr lang="en-US" sz="1200" dirty="0"/>
              <a:t>= PS of </a:t>
            </a:r>
            <a:r>
              <a:rPr lang="en-US" sz="1200" dirty="0" smtClean="0"/>
              <a:t>Q</a:t>
            </a:r>
            <a:r>
              <a:rPr lang="en-US" sz="1200" baseline="-25000" dirty="0" smtClean="0"/>
              <a:t>1 </a:t>
            </a:r>
            <a:r>
              <a:rPr lang="en-US" sz="1200" dirty="0"/>
              <a:t>, </a:t>
            </a:r>
            <a:r>
              <a:rPr lang="en-US" sz="1200" dirty="0" smtClean="0"/>
              <a:t>Q</a:t>
            </a:r>
            <a:r>
              <a:rPr lang="en-US" sz="1200" baseline="-25000" dirty="0" smtClean="0"/>
              <a:t>3 </a:t>
            </a:r>
            <a:r>
              <a:rPr lang="en-US" sz="1200" dirty="0" smtClean="0"/>
              <a:t> </a:t>
            </a:r>
            <a:r>
              <a:rPr lang="en-US" sz="1200" dirty="0"/>
              <a:t>= PS of </a:t>
            </a:r>
            <a:r>
              <a:rPr lang="en-US" sz="1200" dirty="0" smtClean="0"/>
              <a:t>Q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</a:t>
            </a:r>
            <a:r>
              <a:rPr lang="en-US" sz="1200" baseline="-25000" dirty="0" smtClean="0"/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4 clocks </a:t>
            </a:r>
            <a:r>
              <a:rPr lang="en-US" sz="1200" dirty="0" smtClean="0"/>
              <a:t>Q</a:t>
            </a:r>
            <a:r>
              <a:rPr lang="en-US" sz="1200" baseline="-25000" dirty="0" smtClean="0"/>
              <a:t>3</a:t>
            </a:r>
            <a:r>
              <a:rPr lang="en-US" sz="1200" dirty="0" smtClean="0"/>
              <a:t> =D.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45" y="2148580"/>
            <a:ext cx="5667375" cy="145732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453433"/>
              </p:ext>
            </p:extLst>
          </p:nvPr>
        </p:nvGraphicFramePr>
        <p:xfrm>
          <a:off x="6381750" y="2320982"/>
          <a:ext cx="4293648" cy="2533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588"/>
                <a:gridCol w="1241855"/>
                <a:gridCol w="660085"/>
                <a:gridCol w="525831"/>
                <a:gridCol w="537018"/>
                <a:gridCol w="579271"/>
              </a:tblGrid>
              <a:tr h="679393">
                <a:tc>
                  <a:txBody>
                    <a:bodyPr/>
                    <a:lstStyle/>
                    <a:p>
                      <a:r>
                        <a:rPr lang="en-US" dirty="0" smtClean="0"/>
                        <a:t>No of Clock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</a:t>
                      </a:r>
                      <a:r>
                        <a:rPr lang="en-US" sz="1800" baseline="-2500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</a:t>
                      </a:r>
                      <a:r>
                        <a:rPr lang="en-US" sz="1800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</a:t>
                      </a:r>
                      <a:r>
                        <a:rPr lang="en-US" sz="1800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</a:t>
                      </a:r>
                      <a:r>
                        <a:rPr lang="en-US" sz="1800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334095" y="5089920"/>
            <a:ext cx="1769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Functional Table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09670" y="3696385"/>
            <a:ext cx="1551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Logic Diagram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34758" y="5459252"/>
            <a:ext cx="3694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Similarly other type of Shift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1" y="2624944"/>
            <a:ext cx="3327188" cy="114348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THANK YOU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57B663-36D6-435A-B046-90990A4CAAE8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66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4" y="2127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Memory Elements in Sequential Circuits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44913"/>
            <a:ext cx="9635836" cy="4467513"/>
          </a:xfrm>
        </p:spPr>
        <p:txBody>
          <a:bodyPr>
            <a:normAutofit fontScale="92500"/>
          </a:bodyPr>
          <a:lstStyle/>
          <a:p>
            <a:pPr marL="576263" algn="just"/>
            <a:r>
              <a:rPr lang="en-US" sz="4800" dirty="0" smtClean="0"/>
              <a:t>Memory Element can either be a latch or flip-flop</a:t>
            </a:r>
          </a:p>
          <a:p>
            <a:pPr marL="576263" algn="just"/>
            <a:r>
              <a:rPr lang="en-US" sz="4400" dirty="0" smtClean="0"/>
              <a:t>Latch output is dependent on input and does not require a clock while flip flop output depends on clock and input.</a:t>
            </a:r>
          </a:p>
          <a:p>
            <a:pPr marL="576263" algn="just"/>
            <a:r>
              <a:rPr lang="en-US" sz="4400" dirty="0" smtClean="0"/>
              <a:t>One latch or one flip-flop can store 1 bit of information.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2426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4" y="2127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Differences between Combinational Circuits and Sequential Circuits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1538288"/>
            <a:ext cx="9744075" cy="52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SR LATCH USING NOR GATE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29" y="1422626"/>
            <a:ext cx="9241971" cy="41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SR LATCH USING NOR GATE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4143" y="1380368"/>
            <a:ext cx="989511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SET=0, RESET=0: </a:t>
            </a:r>
            <a:r>
              <a:rPr lang="en-US" sz="2200" dirty="0" smtClean="0"/>
              <a:t>has </a:t>
            </a:r>
            <a:r>
              <a:rPr lang="en-US" sz="2200" dirty="0"/>
              <a:t>no effect on the output state. Q and Q‘ will remain in whatever </a:t>
            </a:r>
            <a:r>
              <a:rPr lang="en-US" sz="2200" dirty="0" smtClean="0"/>
              <a:t>state </a:t>
            </a:r>
            <a:r>
              <a:rPr lang="en-US" sz="2200" dirty="0"/>
              <a:t>they were prior to the occurrence of this input condition. </a:t>
            </a:r>
            <a:r>
              <a:rPr lang="en-US" sz="2200" dirty="0" smtClean="0"/>
              <a:t>(No change State)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SET=0, RESET=1: this will always reset Q=0, where it will remain even after RESET returns to 0</a:t>
            </a:r>
            <a:endParaRPr lang="en-US" sz="22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SET=1</a:t>
            </a:r>
            <a:r>
              <a:rPr lang="en-US" sz="2200" dirty="0"/>
              <a:t>, RESET=0: this will always set Q=1, where it will remain even after SET returns to </a:t>
            </a:r>
            <a:r>
              <a:rPr lang="en-US" sz="2200" dirty="0" smtClean="0"/>
              <a:t>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SET=1,RESET=1</a:t>
            </a:r>
            <a:r>
              <a:rPr lang="en-US" sz="2200" dirty="0"/>
              <a:t>; this condition tries to SET and RESET the latch at the same time, and it produces Q=Q‘=0</a:t>
            </a:r>
            <a:r>
              <a:rPr lang="en-US" sz="2200" dirty="0" smtClean="0"/>
              <a:t>. here outputs are </a:t>
            </a:r>
            <a:r>
              <a:rPr lang="en-US" sz="2200" dirty="0"/>
              <a:t>unpredictable. This input condition should not be used</a:t>
            </a:r>
            <a:r>
              <a:rPr lang="en-US" sz="22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Suppose inputs are applied in this way </a:t>
            </a:r>
          </a:p>
          <a:p>
            <a:pPr marL="968375" indent="-285750"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      S=0,R=0 then Q=0,Q’=1 (No change)</a:t>
            </a:r>
          </a:p>
          <a:p>
            <a:pPr marL="968375" indent="-285750"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      S=0,R=1 </a:t>
            </a:r>
            <a:r>
              <a:rPr lang="en-US" sz="2200" dirty="0"/>
              <a:t>then Q=0,Q’=</a:t>
            </a:r>
            <a:r>
              <a:rPr lang="en-US" sz="2200" dirty="0" smtClean="0"/>
              <a:t>1, (Reset state)</a:t>
            </a:r>
          </a:p>
          <a:p>
            <a:pPr marL="968375" indent="-285750" algn="just"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     S=1,R=0 </a:t>
            </a:r>
            <a:r>
              <a:rPr lang="en-US" sz="2200" dirty="0"/>
              <a:t>then </a:t>
            </a:r>
            <a:r>
              <a:rPr lang="en-US" sz="2200" dirty="0" smtClean="0"/>
              <a:t>Q=1,Q’=0 (set </a:t>
            </a:r>
            <a:r>
              <a:rPr lang="en-US" sz="2200" dirty="0"/>
              <a:t>state)</a:t>
            </a:r>
            <a:endParaRPr lang="en-US" sz="2200" dirty="0" smtClean="0"/>
          </a:p>
          <a:p>
            <a:pPr marL="968375" indent="-285750"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      S=0,R=0 </a:t>
            </a:r>
            <a:r>
              <a:rPr lang="en-US" sz="2200" dirty="0"/>
              <a:t>then Q=1,Q’=</a:t>
            </a:r>
            <a:r>
              <a:rPr lang="en-US" sz="2200" dirty="0" smtClean="0"/>
              <a:t>0(no change)</a:t>
            </a:r>
          </a:p>
        </p:txBody>
      </p:sp>
    </p:spTree>
    <p:extLst>
      <p:ext uri="{BB962C8B-B14F-4D97-AF65-F5344CB8AC3E}">
        <p14:creationId xmlns:p14="http://schemas.microsoft.com/office/powerpoint/2010/main" val="3196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SR LATCH USING NAND GATE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29" y="1436914"/>
            <a:ext cx="9579428" cy="44304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39686" y="58673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Here States are reversed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GATED SR LATCH USING NAND GATE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84874" y="5611460"/>
            <a:ext cx="1725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u="sng" dirty="0" smtClean="0"/>
              <a:t>Functional Table 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720" y="1463902"/>
            <a:ext cx="5106080" cy="4141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92" y="1609610"/>
            <a:ext cx="5476875" cy="3995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6171" y="5987018"/>
            <a:ext cx="8762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u="sng" dirty="0" smtClean="0"/>
              <a:t>WHEN EN=1 SR LATCH OTHERWISE PREVIOUS STATE IS RETAINED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459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OTHER LATCHES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90-7D43-49A8-A875-4A4029DB478E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199" y="1321356"/>
            <a:ext cx="106353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D LATCH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/>
              <a:t>J</a:t>
            </a:r>
            <a:r>
              <a:rPr lang="en-US" sz="3200" dirty="0" smtClean="0"/>
              <a:t>K LATCH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 T LATCH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Working of this will be same as working of flip-flops only difference is latch need not require clock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63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1348</Words>
  <Application>Microsoft Office PowerPoint</Application>
  <PresentationFormat>Widescreen</PresentationFormat>
  <Paragraphs>195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Office Theme</vt:lpstr>
      <vt:lpstr>SWITCHING THEORY AND LOGIC DESIGN </vt:lpstr>
      <vt:lpstr>Sequential Circuits</vt:lpstr>
      <vt:lpstr>Memory Elements in Sequential Circuits</vt:lpstr>
      <vt:lpstr>Differences between Combinational Circuits and Sequential Circuits</vt:lpstr>
      <vt:lpstr>SR LATCH USING NOR GATE</vt:lpstr>
      <vt:lpstr>SR LATCH USING NOR GATE</vt:lpstr>
      <vt:lpstr>SR LATCH USING NAND GATE</vt:lpstr>
      <vt:lpstr>GATED SR LATCH USING NAND GATE</vt:lpstr>
      <vt:lpstr>OTHER LATCHES</vt:lpstr>
      <vt:lpstr> FLIP-FLOP</vt:lpstr>
      <vt:lpstr> TRIGGERING OF FLIP-FLOP</vt:lpstr>
      <vt:lpstr> SR FLIP-FLOP</vt:lpstr>
      <vt:lpstr> SR FLIP-FLOP</vt:lpstr>
      <vt:lpstr> DFLIP-FLOP</vt:lpstr>
      <vt:lpstr> EDGE TRIGGERED JK FLIP-FLOP</vt:lpstr>
      <vt:lpstr> EDGE TRIGGERED JK FLIP-FLOP</vt:lpstr>
      <vt:lpstr> EDGE TRIGGERED T FLIP-FLOP</vt:lpstr>
      <vt:lpstr> RACE AROUND CONDITION JK FLIP-FLOP</vt:lpstr>
      <vt:lpstr> MASTER SLAVE D FLIP-FLOP</vt:lpstr>
      <vt:lpstr> D FLIP-FLOP WITH PRESET AND CLEAR</vt:lpstr>
      <vt:lpstr>FLIP-FLOP EXCITATION TABLE</vt:lpstr>
      <vt:lpstr>FLIP-FLOP CONVERSIONS</vt:lpstr>
      <vt:lpstr>JK FLIP-FLOP TO D-FLIP-FLOP CONVERSION</vt:lpstr>
      <vt:lpstr>SHIFT REGISTERS</vt:lpstr>
      <vt:lpstr>SERIAL IN- PARALLEL OUT SHIFT REGISTERS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SWITCHING THEORY AND LOGIC DESIGN</dc:title>
  <dc:creator>Desktop</dc:creator>
  <cp:lastModifiedBy>Desktop</cp:lastModifiedBy>
  <cp:revision>79</cp:revision>
  <dcterms:created xsi:type="dcterms:W3CDTF">2020-03-23T05:44:00Z</dcterms:created>
  <dcterms:modified xsi:type="dcterms:W3CDTF">2020-04-01T08:09:27Z</dcterms:modified>
</cp:coreProperties>
</file>