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327" r:id="rId3"/>
    <p:sldId id="328" r:id="rId4"/>
    <p:sldId id="329" r:id="rId5"/>
    <p:sldId id="330" r:id="rId6"/>
    <p:sldId id="331" r:id="rId7"/>
    <p:sldId id="332" r:id="rId8"/>
    <p:sldId id="333" r:id="rId9"/>
    <p:sldId id="334" r:id="rId10"/>
    <p:sldId id="336" r:id="rId11"/>
    <p:sldId id="337" r:id="rId12"/>
    <p:sldId id="335" r:id="rId13"/>
    <p:sldId id="338"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D120C-5583-4679-B2C2-F25C3D8A212E}"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37D5E-E9C4-4A82-B013-5A75242E8E75}" type="slidenum">
              <a:rPr lang="en-US" smtClean="0"/>
              <a:t>‹#›</a:t>
            </a:fld>
            <a:endParaRPr lang="en-US"/>
          </a:p>
        </p:txBody>
      </p:sp>
    </p:spTree>
    <p:extLst>
      <p:ext uri="{BB962C8B-B14F-4D97-AF65-F5344CB8AC3E}">
        <p14:creationId xmlns:p14="http://schemas.microsoft.com/office/powerpoint/2010/main" val="184545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a:t>
            </a:fld>
            <a:endParaRPr lang="en-US"/>
          </a:p>
        </p:txBody>
      </p:sp>
    </p:spTree>
    <p:extLst>
      <p:ext uri="{BB962C8B-B14F-4D97-AF65-F5344CB8AC3E}">
        <p14:creationId xmlns:p14="http://schemas.microsoft.com/office/powerpoint/2010/main" val="156979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10</a:t>
            </a:fld>
            <a:endParaRPr lang="en-US"/>
          </a:p>
        </p:txBody>
      </p:sp>
    </p:spTree>
    <p:extLst>
      <p:ext uri="{BB962C8B-B14F-4D97-AF65-F5344CB8AC3E}">
        <p14:creationId xmlns:p14="http://schemas.microsoft.com/office/powerpoint/2010/main" val="234019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11</a:t>
            </a:fld>
            <a:endParaRPr lang="en-US"/>
          </a:p>
        </p:txBody>
      </p:sp>
    </p:spTree>
    <p:extLst>
      <p:ext uri="{BB962C8B-B14F-4D97-AF65-F5344CB8AC3E}">
        <p14:creationId xmlns:p14="http://schemas.microsoft.com/office/powerpoint/2010/main" val="1613021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12</a:t>
            </a:fld>
            <a:endParaRPr lang="en-US"/>
          </a:p>
        </p:txBody>
      </p:sp>
    </p:spTree>
    <p:extLst>
      <p:ext uri="{BB962C8B-B14F-4D97-AF65-F5344CB8AC3E}">
        <p14:creationId xmlns:p14="http://schemas.microsoft.com/office/powerpoint/2010/main" val="154867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13</a:t>
            </a:fld>
            <a:endParaRPr lang="en-US"/>
          </a:p>
        </p:txBody>
      </p:sp>
    </p:spTree>
    <p:extLst>
      <p:ext uri="{BB962C8B-B14F-4D97-AF65-F5344CB8AC3E}">
        <p14:creationId xmlns:p14="http://schemas.microsoft.com/office/powerpoint/2010/main" val="349474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2</a:t>
            </a:fld>
            <a:endParaRPr lang="en-US"/>
          </a:p>
        </p:txBody>
      </p:sp>
    </p:spTree>
    <p:extLst>
      <p:ext uri="{BB962C8B-B14F-4D97-AF65-F5344CB8AC3E}">
        <p14:creationId xmlns:p14="http://schemas.microsoft.com/office/powerpoint/2010/main" val="305260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3</a:t>
            </a:fld>
            <a:endParaRPr lang="en-US"/>
          </a:p>
        </p:txBody>
      </p:sp>
    </p:spTree>
    <p:extLst>
      <p:ext uri="{BB962C8B-B14F-4D97-AF65-F5344CB8AC3E}">
        <p14:creationId xmlns:p14="http://schemas.microsoft.com/office/powerpoint/2010/main" val="256886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4</a:t>
            </a:fld>
            <a:endParaRPr lang="en-US"/>
          </a:p>
        </p:txBody>
      </p:sp>
    </p:spTree>
    <p:extLst>
      <p:ext uri="{BB962C8B-B14F-4D97-AF65-F5344CB8AC3E}">
        <p14:creationId xmlns:p14="http://schemas.microsoft.com/office/powerpoint/2010/main" val="72628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5</a:t>
            </a:fld>
            <a:endParaRPr lang="en-US"/>
          </a:p>
        </p:txBody>
      </p:sp>
    </p:spTree>
    <p:extLst>
      <p:ext uri="{BB962C8B-B14F-4D97-AF65-F5344CB8AC3E}">
        <p14:creationId xmlns:p14="http://schemas.microsoft.com/office/powerpoint/2010/main" val="173708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6</a:t>
            </a:fld>
            <a:endParaRPr lang="en-US"/>
          </a:p>
        </p:txBody>
      </p:sp>
    </p:spTree>
    <p:extLst>
      <p:ext uri="{BB962C8B-B14F-4D97-AF65-F5344CB8AC3E}">
        <p14:creationId xmlns:p14="http://schemas.microsoft.com/office/powerpoint/2010/main" val="168846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7</a:t>
            </a:fld>
            <a:endParaRPr lang="en-US"/>
          </a:p>
        </p:txBody>
      </p:sp>
    </p:spTree>
    <p:extLst>
      <p:ext uri="{BB962C8B-B14F-4D97-AF65-F5344CB8AC3E}">
        <p14:creationId xmlns:p14="http://schemas.microsoft.com/office/powerpoint/2010/main" val="65542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8</a:t>
            </a:fld>
            <a:endParaRPr lang="en-US"/>
          </a:p>
        </p:txBody>
      </p:sp>
    </p:spTree>
    <p:extLst>
      <p:ext uri="{BB962C8B-B14F-4D97-AF65-F5344CB8AC3E}">
        <p14:creationId xmlns:p14="http://schemas.microsoft.com/office/powerpoint/2010/main" val="2466741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B37D5E-E9C4-4A82-B013-5A75242E8E75}" type="slidenum">
              <a:rPr lang="en-US" smtClean="0"/>
              <a:t>9</a:t>
            </a:fld>
            <a:endParaRPr lang="en-US"/>
          </a:p>
        </p:txBody>
      </p:sp>
    </p:spTree>
    <p:extLst>
      <p:ext uri="{BB962C8B-B14F-4D97-AF65-F5344CB8AC3E}">
        <p14:creationId xmlns:p14="http://schemas.microsoft.com/office/powerpoint/2010/main" val="166054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53051-1F87-4C0A-93D9-79D7930E143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462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30696-2479-4E7E-8383-AF3212305B2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17159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8D407-ACB4-4EA7-ACB0-9C2CD740F072}"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5881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0057B663-36D6-435A-B046-90990A4CAAE8}" type="slidenum">
              <a:rPr lang="en-US" altLang="en-US"/>
              <a:pPr/>
              <a:t>‹#›</a:t>
            </a:fld>
            <a:endParaRPr lang="en-US" altLang="en-US"/>
          </a:p>
        </p:txBody>
      </p:sp>
    </p:spTree>
    <p:extLst>
      <p:ext uri="{BB962C8B-B14F-4D97-AF65-F5344CB8AC3E}">
        <p14:creationId xmlns:p14="http://schemas.microsoft.com/office/powerpoint/2010/main" val="127849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3732F-CA10-46FB-BB80-E6FA8B535614}"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953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72A48-252D-4272-A265-E1FC0D9D9D78}"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7662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AFE7D2-EBBB-40B9-B24C-C0F12B5E393D}"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1468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202B3-1B62-4B51-A1EE-EDC1BE3B4F25}" type="datetime1">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80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667DD-6F0F-4F15-9627-67EA54BD2C3F}" type="datetime1">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9596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DABF9-861F-46F6-9E8D-4E13CE5B0E17}" type="datetime1">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309015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9236DE-8F8B-4D95-8471-E9C0BB371686}"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158763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5D6FA-BA06-4223-B042-245AA5F76DEA}"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D90690-7D43-49A8-A875-4A4029DB478E}" type="slidenum">
              <a:rPr lang="en-US" smtClean="0"/>
              <a:t>‹#›</a:t>
            </a:fld>
            <a:endParaRPr lang="en-US"/>
          </a:p>
        </p:txBody>
      </p:sp>
    </p:spTree>
    <p:extLst>
      <p:ext uri="{BB962C8B-B14F-4D97-AF65-F5344CB8AC3E}">
        <p14:creationId xmlns:p14="http://schemas.microsoft.com/office/powerpoint/2010/main" val="204014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70459-530D-435B-8DFB-1404AEBA4E4B}" type="datetime1">
              <a:rPr lang="en-US" smtClean="0"/>
              <a:t>4/1/2020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0690-7D43-49A8-A875-4A4029DB478E}" type="slidenum">
              <a:rPr lang="en-US" smtClean="0"/>
              <a:t>‹#›</a:t>
            </a:fld>
            <a:endParaRPr lang="en-US"/>
          </a:p>
        </p:txBody>
      </p:sp>
    </p:spTree>
    <p:extLst>
      <p:ext uri="{BB962C8B-B14F-4D97-AF65-F5344CB8AC3E}">
        <p14:creationId xmlns:p14="http://schemas.microsoft.com/office/powerpoint/2010/main" val="206332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k8xxGSkJUh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SWITCHING THEORY AND LOGIC DESIGN </a:t>
            </a:r>
            <a:endParaRPr lang="en-US" dirty="0">
              <a:solidFill>
                <a:srgbClr val="C00000"/>
              </a:solidFill>
            </a:endParaRPr>
          </a:p>
        </p:txBody>
      </p:sp>
      <p:sp>
        <p:nvSpPr>
          <p:cNvPr id="3" name="Subtitle 2"/>
          <p:cNvSpPr>
            <a:spLocks noGrp="1"/>
          </p:cNvSpPr>
          <p:nvPr>
            <p:ph type="subTitle" idx="1"/>
          </p:nvPr>
        </p:nvSpPr>
        <p:spPr/>
        <p:txBody>
          <a:bodyPr>
            <a:normAutofit fontScale="77500" lnSpcReduction="20000"/>
          </a:bodyPr>
          <a:lstStyle/>
          <a:p>
            <a:r>
              <a:rPr lang="en-US" dirty="0" smtClean="0">
                <a:solidFill>
                  <a:srgbClr val="7030A0"/>
                </a:solidFill>
              </a:rPr>
              <a:t>UNIT-5</a:t>
            </a:r>
            <a:endParaRPr lang="en-US" dirty="0" smtClean="0">
              <a:solidFill>
                <a:srgbClr val="7030A0"/>
              </a:solidFill>
            </a:endParaRPr>
          </a:p>
          <a:p>
            <a:r>
              <a:rPr lang="en-US" dirty="0">
                <a:solidFill>
                  <a:srgbClr val="7030A0"/>
                </a:solidFill>
              </a:rPr>
              <a:t> </a:t>
            </a:r>
            <a:r>
              <a:rPr lang="en-US" dirty="0" smtClean="0">
                <a:solidFill>
                  <a:srgbClr val="7030A0"/>
                </a:solidFill>
              </a:rPr>
              <a:t>BY</a:t>
            </a:r>
          </a:p>
          <a:p>
            <a:r>
              <a:rPr lang="en-US" dirty="0" smtClean="0">
                <a:solidFill>
                  <a:srgbClr val="7030A0"/>
                </a:solidFill>
              </a:rPr>
              <a:t>S.SAGAR KRISHNA,</a:t>
            </a:r>
          </a:p>
          <a:p>
            <a:r>
              <a:rPr lang="en-US" dirty="0" smtClean="0">
                <a:solidFill>
                  <a:srgbClr val="7030A0"/>
                </a:solidFill>
              </a:rPr>
              <a:t>ASSISTANT PROFESSOR,</a:t>
            </a:r>
          </a:p>
          <a:p>
            <a:r>
              <a:rPr lang="en-US" dirty="0" smtClean="0">
                <a:solidFill>
                  <a:srgbClr val="7030A0"/>
                </a:solidFill>
              </a:rPr>
              <a:t>GAYATRI VIDYA PARISHAD COLLEG OF ENGINEERIN(A)</a:t>
            </a:r>
            <a:endParaRPr lang="en-US" dirty="0">
              <a:solidFill>
                <a:srgbClr val="7030A0"/>
              </a:solidFill>
            </a:endParaRPr>
          </a:p>
        </p:txBody>
      </p:sp>
    </p:spTree>
    <p:extLst>
      <p:ext uri="{BB962C8B-B14F-4D97-AF65-F5344CB8AC3E}">
        <p14:creationId xmlns:p14="http://schemas.microsoft.com/office/powerpoint/2010/main" val="4426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DESIGN A CIRCUIT FOR A GIVEN STATE DIAGRAM USING D FLIP-FLOP:</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10</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186543" y="1690688"/>
            <a:ext cx="8806543" cy="4665662"/>
          </a:xfrm>
          <a:prstGeom prst="rect">
            <a:avLst/>
          </a:prstGeom>
        </p:spPr>
      </p:pic>
    </p:spTree>
    <p:extLst>
      <p:ext uri="{BB962C8B-B14F-4D97-AF65-F5344CB8AC3E}">
        <p14:creationId xmlns:p14="http://schemas.microsoft.com/office/powerpoint/2010/main" val="3430798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DESIGN A CIRCUIT FOR A GIVEN STATE DIAGRAM USING D FLIP-FLOP:</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11</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895553" y="1723231"/>
            <a:ext cx="6153150" cy="4600575"/>
          </a:xfrm>
          <a:prstGeom prst="rect">
            <a:avLst/>
          </a:prstGeom>
        </p:spPr>
      </p:pic>
    </p:spTree>
    <p:extLst>
      <p:ext uri="{BB962C8B-B14F-4D97-AF65-F5344CB8AC3E}">
        <p14:creationId xmlns:p14="http://schemas.microsoft.com/office/powerpoint/2010/main" val="322178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C00000"/>
                </a:solidFill>
              </a:rPr>
              <a:t>DESIGN A SEQUENCE </a:t>
            </a:r>
            <a:r>
              <a:rPr lang="en-US" dirty="0" smtClean="0">
                <a:solidFill>
                  <a:srgbClr val="C00000"/>
                </a:solidFill>
              </a:rPr>
              <a:t>DETECTOR TO DETECT SEQUENCE 1010 FOR MEALY TYPE</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1064331" y="1745695"/>
            <a:ext cx="9875811" cy="1200329"/>
          </a:xfrm>
          <a:prstGeom prst="rect">
            <a:avLst/>
          </a:prstGeom>
        </p:spPr>
        <p:txBody>
          <a:bodyPr wrap="square">
            <a:spAutoFit/>
          </a:bodyPr>
          <a:lstStyle/>
          <a:p>
            <a:pPr marL="285750" indent="-285750">
              <a:buFont typeface="Arial" panose="020B0604020202020204" pitchFamily="34" charset="0"/>
              <a:buChar char="•"/>
            </a:pPr>
            <a:r>
              <a:rPr lang="en-US" dirty="0" smtClean="0"/>
              <a:t>First draw the state diagram to detect the Sequence 1010(consider overlapping).</a:t>
            </a:r>
          </a:p>
          <a:p>
            <a:pPr marL="285750" indent="-285750">
              <a:buFont typeface="Arial" panose="020B0604020202020204" pitchFamily="34" charset="0"/>
              <a:buChar char="•"/>
            </a:pPr>
            <a:r>
              <a:rPr lang="en-US" dirty="0" smtClean="0"/>
              <a:t>When the Sequence is completed the output will be 1.</a:t>
            </a:r>
          </a:p>
          <a:p>
            <a:pPr marL="285750" indent="-285750">
              <a:buFont typeface="Arial" panose="020B0604020202020204" pitchFamily="34" charset="0"/>
              <a:buChar char="•"/>
            </a:pPr>
            <a:r>
              <a:rPr lang="en-US" dirty="0" smtClean="0"/>
              <a:t>After drawing State diagram the design procedure is same as explained in slides 9 to 11.</a:t>
            </a:r>
          </a:p>
          <a:p>
            <a:pPr marL="285750" indent="-285750">
              <a:buFont typeface="Arial" panose="020B0604020202020204" pitchFamily="34" charset="0"/>
              <a:buChar char="•"/>
            </a:pPr>
            <a:r>
              <a:rPr lang="en-US" dirty="0" smtClean="0"/>
              <a:t>First State table, Excitation table, Boolean Expressions, Logic diagram</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744" y="3500021"/>
            <a:ext cx="5202690" cy="2736319"/>
          </a:xfrm>
          <a:prstGeom prst="rect">
            <a:avLst/>
          </a:prstGeom>
        </p:spPr>
      </p:pic>
      <p:sp>
        <p:nvSpPr>
          <p:cNvPr id="6" name="Rectangle 5"/>
          <p:cNvSpPr/>
          <p:nvPr/>
        </p:nvSpPr>
        <p:spPr>
          <a:xfrm>
            <a:off x="7151915" y="3774023"/>
            <a:ext cx="3635828" cy="2308324"/>
          </a:xfrm>
          <a:prstGeom prst="rect">
            <a:avLst/>
          </a:prstGeom>
        </p:spPr>
        <p:txBody>
          <a:bodyPr wrap="square">
            <a:spAutoFit/>
          </a:bodyPr>
          <a:lstStyle/>
          <a:p>
            <a:r>
              <a:rPr lang="en-US" dirty="0" smtClean="0"/>
              <a:t>Here</a:t>
            </a:r>
            <a:endParaRPr lang="en-US" dirty="0"/>
          </a:p>
          <a:p>
            <a:r>
              <a:rPr lang="en-US" dirty="0" smtClean="0"/>
              <a:t>S</a:t>
            </a:r>
            <a:r>
              <a:rPr lang="en-US" baseline="-25000" dirty="0" smtClean="0"/>
              <a:t>0</a:t>
            </a:r>
            <a:r>
              <a:rPr lang="en-US" dirty="0" smtClean="0"/>
              <a:t>=00</a:t>
            </a:r>
          </a:p>
          <a:p>
            <a:r>
              <a:rPr lang="en-US" dirty="0" smtClean="0"/>
              <a:t>S</a:t>
            </a:r>
            <a:r>
              <a:rPr lang="en-US" baseline="-25000" dirty="0" smtClean="0"/>
              <a:t>1</a:t>
            </a:r>
            <a:r>
              <a:rPr lang="en-US" dirty="0" smtClean="0"/>
              <a:t>=01</a:t>
            </a:r>
          </a:p>
          <a:p>
            <a:r>
              <a:rPr lang="en-US" dirty="0" smtClean="0"/>
              <a:t>S</a:t>
            </a:r>
            <a:r>
              <a:rPr lang="en-US" baseline="-25000" dirty="0"/>
              <a:t>2</a:t>
            </a:r>
            <a:r>
              <a:rPr lang="en-US" dirty="0" smtClean="0"/>
              <a:t>=10</a:t>
            </a:r>
          </a:p>
          <a:p>
            <a:r>
              <a:rPr lang="en-US" dirty="0" smtClean="0"/>
              <a:t>S</a:t>
            </a:r>
            <a:r>
              <a:rPr lang="en-US" baseline="-25000" dirty="0" smtClean="0"/>
              <a:t>3</a:t>
            </a:r>
            <a:r>
              <a:rPr lang="en-US" dirty="0" smtClean="0"/>
              <a:t>=11 </a:t>
            </a:r>
          </a:p>
          <a:p>
            <a:r>
              <a:rPr lang="en-US" dirty="0" smtClean="0"/>
              <a:t>After that repeat the same procedure mentioned in slides 9 to 11</a:t>
            </a:r>
            <a:endParaRPr lang="en-US" dirty="0"/>
          </a:p>
        </p:txBody>
      </p:sp>
    </p:spTree>
    <p:extLst>
      <p:ext uri="{BB962C8B-B14F-4D97-AF65-F5344CB8AC3E}">
        <p14:creationId xmlns:p14="http://schemas.microsoft.com/office/powerpoint/2010/main" val="1733200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DESIGN A SEQUENCE DETECTOR TO DETECT SEQUENCE 1010 </a:t>
            </a:r>
            <a:r>
              <a:rPr lang="en-US" dirty="0">
                <a:solidFill>
                  <a:srgbClr val="C00000"/>
                </a:solidFill>
              </a:rPr>
              <a:t>FOR MEALY TYPE</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13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1064331" y="1745695"/>
            <a:ext cx="10289469" cy="2308324"/>
          </a:xfrm>
          <a:prstGeom prst="rect">
            <a:avLst/>
          </a:prstGeom>
        </p:spPr>
        <p:txBody>
          <a:bodyPr wrap="square">
            <a:spAutoFit/>
          </a:bodyPr>
          <a:lstStyle/>
          <a:p>
            <a:pPr marL="285750" indent="-285750">
              <a:buFont typeface="Arial" panose="020B0604020202020204" pitchFamily="34" charset="0"/>
              <a:buChar char="•"/>
            </a:pPr>
            <a:r>
              <a:rPr lang="en-US" dirty="0" smtClean="0"/>
              <a:t>When S</a:t>
            </a:r>
            <a:r>
              <a:rPr lang="en-US" baseline="-25000" dirty="0" smtClean="0"/>
              <a:t>0</a:t>
            </a:r>
            <a:r>
              <a:rPr lang="en-US" dirty="0" smtClean="0"/>
              <a:t>=0 we have to wait in the same state </a:t>
            </a:r>
            <a:r>
              <a:rPr lang="en-US" dirty="0"/>
              <a:t>with output =0 </a:t>
            </a:r>
            <a:r>
              <a:rPr lang="en-US" dirty="0" smtClean="0"/>
              <a:t>and if S</a:t>
            </a:r>
            <a:r>
              <a:rPr lang="en-US" baseline="-25000" dirty="0" smtClean="0"/>
              <a:t>0</a:t>
            </a:r>
            <a:r>
              <a:rPr lang="en-US" dirty="0" smtClean="0"/>
              <a:t>=1 we move to S</a:t>
            </a:r>
            <a:r>
              <a:rPr lang="en-US" baseline="-25000" dirty="0" smtClean="0"/>
              <a:t>1</a:t>
            </a:r>
            <a:r>
              <a:rPr lang="en-US" dirty="0" smtClean="0"/>
              <a:t> with output =0</a:t>
            </a:r>
          </a:p>
          <a:p>
            <a:pPr marL="285750" indent="-285750">
              <a:buFont typeface="Arial" panose="020B0604020202020204" pitchFamily="34" charset="0"/>
              <a:buChar char="•"/>
            </a:pPr>
            <a:r>
              <a:rPr lang="en-US" dirty="0"/>
              <a:t>When </a:t>
            </a:r>
            <a:r>
              <a:rPr lang="en-US" dirty="0" smtClean="0"/>
              <a:t>S</a:t>
            </a:r>
            <a:r>
              <a:rPr lang="en-US" baseline="-25000" dirty="0" smtClean="0"/>
              <a:t>1</a:t>
            </a:r>
            <a:r>
              <a:rPr lang="en-US" dirty="0" smtClean="0"/>
              <a:t>=0 we </a:t>
            </a:r>
            <a:r>
              <a:rPr lang="en-US" dirty="0"/>
              <a:t>move to S</a:t>
            </a:r>
            <a:r>
              <a:rPr lang="en-US" baseline="-25000" dirty="0"/>
              <a:t>1</a:t>
            </a:r>
            <a:r>
              <a:rPr lang="en-US" dirty="0"/>
              <a:t> with output =0 </a:t>
            </a:r>
            <a:r>
              <a:rPr lang="en-US" dirty="0" smtClean="0"/>
              <a:t>and </a:t>
            </a:r>
            <a:r>
              <a:rPr lang="en-US" dirty="0"/>
              <a:t>if </a:t>
            </a:r>
            <a:r>
              <a:rPr lang="en-US" dirty="0" smtClean="0"/>
              <a:t>S</a:t>
            </a:r>
            <a:r>
              <a:rPr lang="en-US" baseline="-25000" dirty="0" smtClean="0"/>
              <a:t>0</a:t>
            </a:r>
            <a:r>
              <a:rPr lang="en-US" dirty="0" smtClean="0"/>
              <a:t>=1</a:t>
            </a:r>
            <a:r>
              <a:rPr lang="en-US" dirty="0"/>
              <a:t> have to wait in the same state with output =</a:t>
            </a:r>
            <a:r>
              <a:rPr lang="en-US" dirty="0" smtClean="0"/>
              <a:t>0</a:t>
            </a:r>
          </a:p>
          <a:p>
            <a:pPr marL="285750" indent="-285750">
              <a:buFont typeface="Arial" panose="020B0604020202020204" pitchFamily="34" charset="0"/>
              <a:buChar char="•"/>
            </a:pPr>
            <a:r>
              <a:rPr lang="en-US" dirty="0"/>
              <a:t>When </a:t>
            </a:r>
            <a:r>
              <a:rPr lang="en-US" dirty="0" smtClean="0"/>
              <a:t>S</a:t>
            </a:r>
            <a:r>
              <a:rPr lang="en-US" baseline="-25000" dirty="0" smtClean="0"/>
              <a:t>2</a:t>
            </a:r>
            <a:r>
              <a:rPr lang="en-US" dirty="0" smtClean="0"/>
              <a:t>=0 </a:t>
            </a:r>
            <a:r>
              <a:rPr lang="en-US" dirty="0"/>
              <a:t>we move to </a:t>
            </a:r>
            <a:r>
              <a:rPr lang="en-US" dirty="0" smtClean="0"/>
              <a:t>S</a:t>
            </a:r>
            <a:r>
              <a:rPr lang="en-US" baseline="-25000" dirty="0" smtClean="0"/>
              <a:t>0</a:t>
            </a:r>
            <a:r>
              <a:rPr lang="en-US" dirty="0" smtClean="0"/>
              <a:t> as the sequence is wasted </a:t>
            </a:r>
            <a:r>
              <a:rPr lang="en-US" dirty="0"/>
              <a:t>with output =</a:t>
            </a:r>
            <a:r>
              <a:rPr lang="en-US" dirty="0" smtClean="0"/>
              <a:t>0 </a:t>
            </a:r>
            <a:r>
              <a:rPr lang="en-US" dirty="0"/>
              <a:t>if </a:t>
            </a:r>
            <a:r>
              <a:rPr lang="en-US" dirty="0" smtClean="0"/>
              <a:t>S</a:t>
            </a:r>
            <a:r>
              <a:rPr lang="en-US" baseline="-25000" dirty="0" smtClean="0"/>
              <a:t>2</a:t>
            </a:r>
            <a:r>
              <a:rPr lang="en-US" dirty="0" smtClean="0"/>
              <a:t>=1 </a:t>
            </a:r>
            <a:r>
              <a:rPr lang="en-US" dirty="0"/>
              <a:t>we move to </a:t>
            </a:r>
            <a:r>
              <a:rPr lang="en-US" dirty="0" smtClean="0"/>
              <a:t>S</a:t>
            </a:r>
            <a:r>
              <a:rPr lang="en-US" baseline="-25000" dirty="0" smtClean="0"/>
              <a:t>3</a:t>
            </a:r>
            <a:r>
              <a:rPr lang="en-US" dirty="0" smtClean="0"/>
              <a:t> </a:t>
            </a:r>
            <a:r>
              <a:rPr lang="en-US" dirty="0"/>
              <a:t>with output =</a:t>
            </a:r>
            <a:r>
              <a:rPr lang="en-US" dirty="0" smtClean="0"/>
              <a:t>0</a:t>
            </a:r>
          </a:p>
          <a:p>
            <a:pPr marL="285750" indent="-285750">
              <a:buFont typeface="Arial" panose="020B0604020202020204" pitchFamily="34" charset="0"/>
              <a:buChar char="•"/>
            </a:pPr>
            <a:r>
              <a:rPr lang="en-US" dirty="0" smtClean="0"/>
              <a:t> </a:t>
            </a:r>
            <a:r>
              <a:rPr lang="en-US" dirty="0"/>
              <a:t>When </a:t>
            </a:r>
            <a:r>
              <a:rPr lang="en-US" dirty="0" smtClean="0"/>
              <a:t>S</a:t>
            </a:r>
            <a:r>
              <a:rPr lang="en-US" baseline="-25000" dirty="0" smtClean="0"/>
              <a:t>3</a:t>
            </a:r>
            <a:r>
              <a:rPr lang="en-US" dirty="0" smtClean="0"/>
              <a:t>=0 </a:t>
            </a:r>
            <a:r>
              <a:rPr lang="en-US" dirty="0"/>
              <a:t>we move to </a:t>
            </a:r>
            <a:r>
              <a:rPr lang="en-US" dirty="0" smtClean="0"/>
              <a:t>S</a:t>
            </a:r>
            <a:r>
              <a:rPr lang="en-US" baseline="-25000" dirty="0" smtClean="0"/>
              <a:t>2</a:t>
            </a:r>
            <a:r>
              <a:rPr lang="en-US" dirty="0" smtClean="0"/>
              <a:t> </a:t>
            </a:r>
            <a:r>
              <a:rPr lang="en-US" dirty="0"/>
              <a:t>as the sequence </a:t>
            </a:r>
            <a:r>
              <a:rPr lang="en-US" dirty="0" smtClean="0"/>
              <a:t>is completed as it is overlapping and </a:t>
            </a:r>
            <a:r>
              <a:rPr lang="en-US" dirty="0"/>
              <a:t>output </a:t>
            </a:r>
            <a:r>
              <a:rPr lang="en-US" dirty="0" smtClean="0"/>
              <a:t>=1 as sequence is completed and</a:t>
            </a:r>
            <a:r>
              <a:rPr lang="en-US" dirty="0"/>
              <a:t> </a:t>
            </a:r>
            <a:r>
              <a:rPr lang="en-US" dirty="0" smtClean="0"/>
              <a:t>if S</a:t>
            </a:r>
            <a:r>
              <a:rPr lang="en-US" baseline="-25000" dirty="0" smtClean="0"/>
              <a:t>3</a:t>
            </a:r>
            <a:r>
              <a:rPr lang="en-US" dirty="0" smtClean="0"/>
              <a:t>=1 </a:t>
            </a:r>
            <a:r>
              <a:rPr lang="en-US" dirty="0"/>
              <a:t>we move to </a:t>
            </a:r>
            <a:r>
              <a:rPr lang="en-US" dirty="0" smtClean="0"/>
              <a:t>S</a:t>
            </a:r>
            <a:r>
              <a:rPr lang="en-US" baseline="-25000" dirty="0" smtClean="0"/>
              <a:t>1</a:t>
            </a:r>
            <a:r>
              <a:rPr lang="en-US" dirty="0" smtClean="0"/>
              <a:t> </a:t>
            </a:r>
            <a:r>
              <a:rPr lang="en-US" dirty="0"/>
              <a:t>as it is overlapping and output </a:t>
            </a:r>
            <a:r>
              <a:rPr lang="en-US" dirty="0" smtClean="0"/>
              <a:t>=0</a:t>
            </a:r>
          </a:p>
          <a:p>
            <a:r>
              <a:rPr lang="en-US" dirty="0" smtClean="0"/>
              <a:t>(If you have doubts look into this video design </a:t>
            </a:r>
            <a:r>
              <a:rPr lang="en-US" dirty="0"/>
              <a:t>procedure is present here </a:t>
            </a:r>
            <a:r>
              <a:rPr lang="en-US" dirty="0">
                <a:hlinkClick r:id="rId3"/>
              </a:rPr>
              <a:t>https://www.youtube.com/watch?v=k8xxGSkJUhY</a:t>
            </a:r>
            <a:r>
              <a:rPr lang="en-US" dirty="0"/>
              <a:t> for non overlapping and overlapping sequence) </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744" y="3802593"/>
            <a:ext cx="5202690" cy="2736319"/>
          </a:xfrm>
          <a:prstGeom prst="rect">
            <a:avLst/>
          </a:prstGeom>
        </p:spPr>
      </p:pic>
      <p:sp>
        <p:nvSpPr>
          <p:cNvPr id="8" name="Rectangle 7"/>
          <p:cNvSpPr/>
          <p:nvPr/>
        </p:nvSpPr>
        <p:spPr>
          <a:xfrm>
            <a:off x="8120062" y="4326847"/>
            <a:ext cx="2428195" cy="1200329"/>
          </a:xfrm>
          <a:prstGeom prst="rect">
            <a:avLst/>
          </a:prstGeom>
        </p:spPr>
        <p:txBody>
          <a:bodyPr wrap="square">
            <a:spAutoFit/>
          </a:bodyPr>
          <a:lstStyle/>
          <a:p>
            <a:pPr algn="just"/>
            <a:r>
              <a:rPr lang="en-US" dirty="0" smtClean="0"/>
              <a:t>After State Assignment, repeat </a:t>
            </a:r>
            <a:r>
              <a:rPr lang="en-US" dirty="0"/>
              <a:t>the same procedure mentioned in slides 9 to 11</a:t>
            </a:r>
            <a:endParaRPr lang="en-US" dirty="0"/>
          </a:p>
        </p:txBody>
      </p:sp>
    </p:spTree>
    <p:extLst>
      <p:ext uri="{BB962C8B-B14F-4D97-AF65-F5344CB8AC3E}">
        <p14:creationId xmlns:p14="http://schemas.microsoft.com/office/powerpoint/2010/main" val="3770997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Slide Number Placeholder 2"/>
          <p:cNvSpPr>
            <a:spLocks noGrp="1"/>
          </p:cNvSpPr>
          <p:nvPr>
            <p:ph type="sldNum" idx="12"/>
          </p:nvPr>
        </p:nvSpPr>
        <p:spPr/>
        <p:txBody>
          <a:bodyPr/>
          <a:lstStyle/>
          <a:p>
            <a:fld id="{0057B663-36D6-435A-B046-90990A4CAAE8}" type="slidenum">
              <a:rPr lang="en-US" altLang="en-US" smtClean="0"/>
              <a:pPr/>
              <a:t>14</a:t>
            </a:fld>
            <a:endParaRPr lang="en-US" altLang="en-US"/>
          </a:p>
        </p:txBody>
      </p:sp>
      <p:sp>
        <p:nvSpPr>
          <p:cNvPr id="7" name="Rectangle 2"/>
          <p:cNvSpPr txBox="1">
            <a:spLocks noChangeArrowheads="1"/>
          </p:cNvSpPr>
          <p:nvPr/>
        </p:nvSpPr>
        <p:spPr>
          <a:xfrm>
            <a:off x="751115" y="1308909"/>
            <a:ext cx="10504714" cy="1967691"/>
          </a:xfrm>
          <a:prstGeom prst="rect">
            <a:avLst/>
          </a:prstGeom>
        </p:spPr>
        <p:txBody>
          <a:bodyPr vert="horz" lIns="91440" tIns="22403"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932" indent="0">
              <a:buClr>
                <a:srgbClr val="FF6633"/>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Design a Sequence Detector to detect the sequence 1011 for Mealy type using D-flip-flop.</a:t>
            </a:r>
            <a:endParaRPr lang="en-US" altLang="en-US" sz="240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Design a Binary Serial Adder for Moore Type</a:t>
            </a:r>
            <a:r>
              <a:rPr lang="en-US" altLang="en-US" sz="2400" dirty="0" smtClean="0"/>
              <a:t>.</a:t>
            </a:r>
            <a:endParaRPr lang="en-US" altLang="en-US" sz="240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Draw the state diagram of JK Flip-flop</a:t>
            </a:r>
            <a:endParaRPr lang="en-US" altLang="en-US" sz="240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400" dirty="0" smtClean="0"/>
              <a:t>Reduce the following State Table using Partition Technique</a:t>
            </a:r>
            <a:r>
              <a:rPr lang="en-US" altLang="en-US" sz="2400" dirty="0" smtClean="0"/>
              <a:t>.</a:t>
            </a:r>
            <a:endParaRPr lang="en-US" altLang="en-US" sz="240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400" dirty="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smtClean="0"/>
          </a:p>
          <a:p>
            <a:pPr marL="391729" indent="-293797">
              <a:buClr>
                <a:srgbClr val="FF6633"/>
              </a:buClr>
              <a:buSzPct val="45000"/>
              <a:buFont typeface="Wingdings" panose="05000000000000000000" pitchFamily="2" charset="2"/>
              <a:buChar cha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en-US" altLang="en-US" sz="2540" dirty="0" smtClean="0"/>
          </a:p>
        </p:txBody>
      </p:sp>
      <p:pic>
        <p:nvPicPr>
          <p:cNvPr id="4" name="Picture 3"/>
          <p:cNvPicPr>
            <a:picLocks noChangeAspect="1"/>
          </p:cNvPicPr>
          <p:nvPr/>
        </p:nvPicPr>
        <p:blipFill>
          <a:blip r:embed="rId2"/>
          <a:stretch>
            <a:fillRect/>
          </a:stretch>
        </p:blipFill>
        <p:spPr>
          <a:xfrm>
            <a:off x="1447800" y="3529012"/>
            <a:ext cx="2590800" cy="1933575"/>
          </a:xfrm>
          <a:prstGeom prst="rect">
            <a:avLst/>
          </a:prstGeom>
        </p:spPr>
      </p:pic>
    </p:spTree>
    <p:extLst>
      <p:ext uri="{BB962C8B-B14F-4D97-AF65-F5344CB8AC3E}">
        <p14:creationId xmlns:p14="http://schemas.microsoft.com/office/powerpoint/2010/main" val="2801624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871" y="2624944"/>
            <a:ext cx="3327188" cy="1143480"/>
          </a:xfrm>
        </p:spPr>
        <p:txBody>
          <a:bodyPr/>
          <a:lstStyle/>
          <a:p>
            <a:r>
              <a:rPr lang="en-US" dirty="0" smtClean="0">
                <a:solidFill>
                  <a:srgbClr val="7030A0"/>
                </a:solidFill>
              </a:rPr>
              <a:t>THANK YOU</a:t>
            </a:r>
            <a:endParaRPr lang="en-US" dirty="0">
              <a:solidFill>
                <a:srgbClr val="7030A0"/>
              </a:solidFill>
            </a:endParaRPr>
          </a:p>
        </p:txBody>
      </p:sp>
      <p:sp>
        <p:nvSpPr>
          <p:cNvPr id="3" name="Slide Number Placeholder 2"/>
          <p:cNvSpPr>
            <a:spLocks noGrp="1"/>
          </p:cNvSpPr>
          <p:nvPr>
            <p:ph type="sldNum" idx="12"/>
          </p:nvPr>
        </p:nvSpPr>
        <p:spPr/>
        <p:txBody>
          <a:bodyPr/>
          <a:lstStyle/>
          <a:p>
            <a:fld id="{0057B663-36D6-435A-B046-90990A4CAAE8}" type="slidenum">
              <a:rPr lang="en-US" altLang="en-US" smtClean="0"/>
              <a:pPr/>
              <a:t>15</a:t>
            </a:fld>
            <a:endParaRPr lang="en-US" altLang="en-US"/>
          </a:p>
        </p:txBody>
      </p:sp>
    </p:spTree>
    <p:extLst>
      <p:ext uri="{BB962C8B-B14F-4D97-AF65-F5344CB8AC3E}">
        <p14:creationId xmlns:p14="http://schemas.microsoft.com/office/powerpoint/2010/main" val="2036666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FINITE STATE MACHINES</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2</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1197428" y="1376363"/>
            <a:ext cx="10374085" cy="923330"/>
          </a:xfrm>
          <a:prstGeom prst="rect">
            <a:avLst/>
          </a:prstGeom>
        </p:spPr>
        <p:txBody>
          <a:bodyPr wrap="square">
            <a:spAutoFit/>
          </a:bodyPr>
          <a:lstStyle/>
          <a:p>
            <a:r>
              <a:rPr lang="en-US" dirty="0"/>
              <a:t>The synchronous or clocked sequential networks are represented by two models</a:t>
            </a:r>
            <a:r>
              <a:rPr lang="en-US" dirty="0" smtClean="0"/>
              <a:t>.</a:t>
            </a:r>
          </a:p>
          <a:p>
            <a:pPr marL="285750" indent="-285750">
              <a:buFont typeface="Arial" panose="020B0604020202020204" pitchFamily="34" charset="0"/>
              <a:buChar char="•"/>
            </a:pPr>
            <a:r>
              <a:rPr lang="en-US" dirty="0" smtClean="0"/>
              <a:t>Moore </a:t>
            </a:r>
            <a:r>
              <a:rPr lang="en-US" dirty="0"/>
              <a:t>model: The output depends only on the present state of the Flip-Flops</a:t>
            </a:r>
            <a:r>
              <a:rPr lang="en-US" dirty="0" smtClean="0"/>
              <a:t>.</a:t>
            </a:r>
          </a:p>
          <a:p>
            <a:pPr marL="285750" indent="-285750">
              <a:buFont typeface="Arial" panose="020B0604020202020204" pitchFamily="34" charset="0"/>
              <a:buChar char="•"/>
            </a:pPr>
            <a:r>
              <a:rPr lang="en-US" dirty="0" smtClean="0"/>
              <a:t>Mealy </a:t>
            </a:r>
            <a:r>
              <a:rPr lang="en-US" dirty="0"/>
              <a:t>model: The output depends on both the present state of the Flip-Flops and on the inputs.</a:t>
            </a:r>
          </a:p>
        </p:txBody>
      </p:sp>
      <p:sp>
        <p:nvSpPr>
          <p:cNvPr id="8" name="Rectangle 7"/>
          <p:cNvSpPr/>
          <p:nvPr/>
        </p:nvSpPr>
        <p:spPr>
          <a:xfrm>
            <a:off x="922470" y="2299693"/>
            <a:ext cx="10747016" cy="923330"/>
          </a:xfrm>
          <a:prstGeom prst="rect">
            <a:avLst/>
          </a:prstGeom>
        </p:spPr>
        <p:txBody>
          <a:bodyPr wrap="square">
            <a:spAutoFit/>
          </a:bodyPr>
          <a:lstStyle/>
          <a:p>
            <a:pPr algn="just"/>
            <a:r>
              <a:rPr lang="en-US" dirty="0"/>
              <a:t>Moore model: In the Moore model, the outputs are a function of the present state of the </a:t>
            </a:r>
            <a:r>
              <a:rPr lang="en-US" dirty="0" smtClean="0"/>
              <a:t>Flip-Flops </a:t>
            </a:r>
            <a:r>
              <a:rPr lang="en-US" dirty="0"/>
              <a:t>only. The output depends only on present state of Flip-Flops, it appears only after the clock pulse is applied, i.e., it varies in synchronism with the clock </a:t>
            </a:r>
            <a:r>
              <a:rPr lang="en-US" dirty="0" smtClean="0"/>
              <a:t>input.</a:t>
            </a:r>
            <a:endParaRPr lang="en-US" dirty="0"/>
          </a:p>
        </p:txBody>
      </p:sp>
      <p:pic>
        <p:nvPicPr>
          <p:cNvPr id="9" name="Picture 8"/>
          <p:cNvPicPr>
            <a:picLocks noChangeAspect="1"/>
          </p:cNvPicPr>
          <p:nvPr/>
        </p:nvPicPr>
        <p:blipFill>
          <a:blip r:embed="rId3"/>
          <a:stretch>
            <a:fillRect/>
          </a:stretch>
        </p:blipFill>
        <p:spPr>
          <a:xfrm>
            <a:off x="1899555" y="3317109"/>
            <a:ext cx="7973787" cy="2115911"/>
          </a:xfrm>
          <a:prstGeom prst="rect">
            <a:avLst/>
          </a:prstGeom>
        </p:spPr>
      </p:pic>
    </p:spTree>
    <p:extLst>
      <p:ext uri="{BB962C8B-B14F-4D97-AF65-F5344CB8AC3E}">
        <p14:creationId xmlns:p14="http://schemas.microsoft.com/office/powerpoint/2010/main" val="160493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FINITE STATE MACHINES</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3</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3" name="Rectangle 2"/>
          <p:cNvSpPr/>
          <p:nvPr/>
        </p:nvSpPr>
        <p:spPr>
          <a:xfrm>
            <a:off x="922470" y="1422529"/>
            <a:ext cx="10888529" cy="369332"/>
          </a:xfrm>
          <a:prstGeom prst="rect">
            <a:avLst/>
          </a:prstGeom>
        </p:spPr>
        <p:txBody>
          <a:bodyPr wrap="square">
            <a:spAutoFit/>
          </a:bodyPr>
          <a:lstStyle/>
          <a:p>
            <a:r>
              <a:rPr lang="en-US" dirty="0"/>
              <a:t>Mealy model: In the Mealy model, the outputs are functions of both the present state of the Flip-Flops and inputs</a:t>
            </a:r>
          </a:p>
        </p:txBody>
      </p:sp>
      <p:pic>
        <p:nvPicPr>
          <p:cNvPr id="6" name="Picture 5"/>
          <p:cNvPicPr>
            <a:picLocks noChangeAspect="1"/>
          </p:cNvPicPr>
          <p:nvPr/>
        </p:nvPicPr>
        <p:blipFill>
          <a:blip r:embed="rId3"/>
          <a:stretch>
            <a:fillRect/>
          </a:stretch>
        </p:blipFill>
        <p:spPr>
          <a:xfrm>
            <a:off x="1513114" y="1745695"/>
            <a:ext cx="8643257" cy="2305050"/>
          </a:xfrm>
          <a:prstGeom prst="rect">
            <a:avLst/>
          </a:prstGeom>
        </p:spPr>
      </p:pic>
      <p:pic>
        <p:nvPicPr>
          <p:cNvPr id="10" name="Picture 9"/>
          <p:cNvPicPr>
            <a:picLocks noChangeAspect="1"/>
          </p:cNvPicPr>
          <p:nvPr/>
        </p:nvPicPr>
        <p:blipFill>
          <a:blip r:embed="rId4"/>
          <a:stretch>
            <a:fillRect/>
          </a:stretch>
        </p:blipFill>
        <p:spPr>
          <a:xfrm>
            <a:off x="2696254" y="4024238"/>
            <a:ext cx="6276975" cy="2514674"/>
          </a:xfrm>
          <a:prstGeom prst="rect">
            <a:avLst/>
          </a:prstGeom>
        </p:spPr>
      </p:pic>
    </p:spTree>
    <p:extLst>
      <p:ext uri="{BB962C8B-B14F-4D97-AF65-F5344CB8AC3E}">
        <p14:creationId xmlns:p14="http://schemas.microsoft.com/office/powerpoint/2010/main" val="2409083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STATE DIAGRAM</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4</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696685" y="1166843"/>
            <a:ext cx="11386457" cy="2585323"/>
          </a:xfrm>
          <a:prstGeom prst="rect">
            <a:avLst/>
          </a:prstGeom>
        </p:spPr>
        <p:txBody>
          <a:bodyPr wrap="square">
            <a:spAutoFit/>
          </a:bodyPr>
          <a:lstStyle/>
          <a:p>
            <a:pPr marL="285750" indent="-285750" algn="just">
              <a:buFont typeface="Arial" panose="020B0604020202020204" pitchFamily="34" charset="0"/>
              <a:buChar char="•"/>
            </a:pPr>
            <a:r>
              <a:rPr lang="en-US" dirty="0" smtClean="0"/>
              <a:t>It </a:t>
            </a:r>
            <a:r>
              <a:rPr lang="en-US" dirty="0"/>
              <a:t>is a pictorial representation of a behavior of a sequential circuit. </a:t>
            </a:r>
            <a:endParaRPr lang="en-US" dirty="0" smtClean="0"/>
          </a:p>
          <a:p>
            <a:pPr marL="285750" indent="-285750" algn="just">
              <a:buFont typeface="Arial" panose="020B0604020202020204" pitchFamily="34" charset="0"/>
              <a:buChar char="•"/>
            </a:pPr>
            <a:r>
              <a:rPr lang="en-US" dirty="0" smtClean="0"/>
              <a:t>In </a:t>
            </a:r>
            <a:r>
              <a:rPr lang="en-US" dirty="0"/>
              <a:t>the state diagram, a state is represented by a circle and the transition between states is indicated by directed lines connecting the circles. A directed line connecting a circle with circle with itself indicates that next state is same as present state. The binary number inside each circle identifies the state represented by the circle. The directed lines are labeled with two binary numbers separated by a symbol ‘/’. The input value that causes the state transition is labeled first and the output value during the present state is labeled after the symbol ‘/’. </a:t>
            </a:r>
            <a:endParaRPr lang="en-US" dirty="0" smtClean="0"/>
          </a:p>
          <a:p>
            <a:pPr marL="285750" indent="-285750" algn="just">
              <a:buFont typeface="Arial" panose="020B0604020202020204" pitchFamily="34" charset="0"/>
              <a:buChar char="•"/>
            </a:pPr>
            <a:r>
              <a:rPr lang="en-US" dirty="0" smtClean="0"/>
              <a:t>In </a:t>
            </a:r>
            <a:r>
              <a:rPr lang="en-US" dirty="0"/>
              <a:t>case of Moore circuit, the directed lines are labeled with only one binary number representing the state of the input that causes the state transition. The output state is indicated within the circle, below the present state because output state depends only on present state and not on the input.</a:t>
            </a:r>
          </a:p>
        </p:txBody>
      </p:sp>
      <p:pic>
        <p:nvPicPr>
          <p:cNvPr id="8" name="Picture 7"/>
          <p:cNvPicPr>
            <a:picLocks noChangeAspect="1"/>
          </p:cNvPicPr>
          <p:nvPr/>
        </p:nvPicPr>
        <p:blipFill>
          <a:blip r:embed="rId3"/>
          <a:stretch>
            <a:fillRect/>
          </a:stretch>
        </p:blipFill>
        <p:spPr>
          <a:xfrm>
            <a:off x="1388561" y="3853543"/>
            <a:ext cx="3057525" cy="2777103"/>
          </a:xfrm>
          <a:prstGeom prst="rect">
            <a:avLst/>
          </a:prstGeom>
        </p:spPr>
      </p:pic>
      <p:pic>
        <p:nvPicPr>
          <p:cNvPr id="9" name="Picture 8"/>
          <p:cNvPicPr>
            <a:picLocks noChangeAspect="1"/>
          </p:cNvPicPr>
          <p:nvPr/>
        </p:nvPicPr>
        <p:blipFill>
          <a:blip r:embed="rId3"/>
          <a:stretch>
            <a:fillRect/>
          </a:stretch>
        </p:blipFill>
        <p:spPr>
          <a:xfrm>
            <a:off x="6924675" y="3705225"/>
            <a:ext cx="3057525" cy="3152775"/>
          </a:xfrm>
          <a:prstGeom prst="rect">
            <a:avLst/>
          </a:prstGeom>
        </p:spPr>
      </p:pic>
    </p:spTree>
    <p:extLst>
      <p:ext uri="{BB962C8B-B14F-4D97-AF65-F5344CB8AC3E}">
        <p14:creationId xmlns:p14="http://schemas.microsoft.com/office/powerpoint/2010/main" val="3110219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STATE TABLE</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5</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696685" y="1166843"/>
            <a:ext cx="11386457" cy="1200329"/>
          </a:xfrm>
          <a:prstGeom prst="rect">
            <a:avLst/>
          </a:prstGeom>
        </p:spPr>
        <p:txBody>
          <a:bodyPr wrap="square">
            <a:spAutoFit/>
          </a:bodyPr>
          <a:lstStyle/>
          <a:p>
            <a:pPr marL="285750" indent="-285750" algn="just">
              <a:buFont typeface="Arial" panose="020B0604020202020204" pitchFamily="34" charset="0"/>
              <a:buChar char="•"/>
            </a:pPr>
            <a:r>
              <a:rPr lang="en-US" dirty="0" smtClean="0"/>
              <a:t>It represents </a:t>
            </a:r>
            <a:r>
              <a:rPr lang="en-US" dirty="0"/>
              <a:t>relationship between input, output and Flip-Flop states. It consists of three sections labeled present state, next state and output. o The present state designates the state of Flip-Flops before the occurrence of a clock pulse, and the output section gives the values of the output variables during the present state. o Both the next state and output sections have two columns representing two possible input conditions: X= 0 and X=1.</a:t>
            </a:r>
          </a:p>
        </p:txBody>
      </p:sp>
      <p:pic>
        <p:nvPicPr>
          <p:cNvPr id="8" name="Picture 7"/>
          <p:cNvPicPr>
            <a:picLocks noChangeAspect="1"/>
          </p:cNvPicPr>
          <p:nvPr/>
        </p:nvPicPr>
        <p:blipFill>
          <a:blip r:embed="rId3"/>
          <a:stretch>
            <a:fillRect/>
          </a:stretch>
        </p:blipFill>
        <p:spPr>
          <a:xfrm>
            <a:off x="2281918" y="2492406"/>
            <a:ext cx="3057525" cy="3505623"/>
          </a:xfrm>
          <a:prstGeom prst="rect">
            <a:avLst/>
          </a:prstGeom>
        </p:spPr>
      </p:pic>
      <p:pic>
        <p:nvPicPr>
          <p:cNvPr id="3" name="Picture 2"/>
          <p:cNvPicPr>
            <a:picLocks noChangeAspect="1"/>
          </p:cNvPicPr>
          <p:nvPr/>
        </p:nvPicPr>
        <p:blipFill>
          <a:blip r:embed="rId4"/>
          <a:stretch>
            <a:fillRect/>
          </a:stretch>
        </p:blipFill>
        <p:spPr>
          <a:xfrm>
            <a:off x="6924675" y="2333624"/>
            <a:ext cx="3857625" cy="3533775"/>
          </a:xfrm>
          <a:prstGeom prst="rect">
            <a:avLst/>
          </a:prstGeom>
        </p:spPr>
      </p:pic>
    </p:spTree>
    <p:extLst>
      <p:ext uri="{BB962C8B-B14F-4D97-AF65-F5344CB8AC3E}">
        <p14:creationId xmlns:p14="http://schemas.microsoft.com/office/powerpoint/2010/main" val="3472880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STATE TABLE</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6</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696685" y="1166843"/>
            <a:ext cx="11386457" cy="369332"/>
          </a:xfrm>
          <a:prstGeom prst="rect">
            <a:avLst/>
          </a:prstGeom>
        </p:spPr>
        <p:txBody>
          <a:bodyPr wrap="square">
            <a:spAutoFit/>
          </a:bodyPr>
          <a:lstStyle/>
          <a:p>
            <a:pPr marL="285750" indent="-285750" algn="just">
              <a:buFont typeface="Arial" panose="020B0604020202020204" pitchFamily="34" charset="0"/>
              <a:buChar char="•"/>
            </a:pPr>
            <a:r>
              <a:rPr lang="en-US" dirty="0"/>
              <a:t>In case of Moore circuit, the output section has only one column since output does not depend on input. and X=1.</a:t>
            </a:r>
          </a:p>
        </p:txBody>
      </p:sp>
      <p:pic>
        <p:nvPicPr>
          <p:cNvPr id="9" name="Picture 8"/>
          <p:cNvPicPr>
            <a:picLocks noChangeAspect="1"/>
          </p:cNvPicPr>
          <p:nvPr/>
        </p:nvPicPr>
        <p:blipFill>
          <a:blip r:embed="rId3"/>
          <a:stretch>
            <a:fillRect/>
          </a:stretch>
        </p:blipFill>
        <p:spPr>
          <a:xfrm>
            <a:off x="2170340" y="1536175"/>
            <a:ext cx="3057525" cy="2406134"/>
          </a:xfrm>
          <a:prstGeom prst="rect">
            <a:avLst/>
          </a:prstGeom>
        </p:spPr>
      </p:pic>
      <p:pic>
        <p:nvPicPr>
          <p:cNvPr id="6" name="Picture 5"/>
          <p:cNvPicPr>
            <a:picLocks noChangeAspect="1"/>
          </p:cNvPicPr>
          <p:nvPr/>
        </p:nvPicPr>
        <p:blipFill>
          <a:blip r:embed="rId4"/>
          <a:stretch>
            <a:fillRect/>
          </a:stretch>
        </p:blipFill>
        <p:spPr>
          <a:xfrm>
            <a:off x="6991350" y="1599463"/>
            <a:ext cx="3238500" cy="2143125"/>
          </a:xfrm>
          <a:prstGeom prst="rect">
            <a:avLst/>
          </a:prstGeom>
        </p:spPr>
      </p:pic>
      <p:sp>
        <p:nvSpPr>
          <p:cNvPr id="10" name="Rectangle 9"/>
          <p:cNvSpPr/>
          <p:nvPr/>
        </p:nvSpPr>
        <p:spPr>
          <a:xfrm>
            <a:off x="1012370" y="4102121"/>
            <a:ext cx="10635343" cy="2031325"/>
          </a:xfrm>
          <a:prstGeom prst="rect">
            <a:avLst/>
          </a:prstGeom>
        </p:spPr>
        <p:txBody>
          <a:bodyPr wrap="square">
            <a:spAutoFit/>
          </a:bodyPr>
          <a:lstStyle/>
          <a:p>
            <a:r>
              <a:rPr lang="en-US" dirty="0" smtClean="0">
                <a:solidFill>
                  <a:srgbClr val="C00000"/>
                </a:solidFill>
              </a:rPr>
              <a:t>Successor: </a:t>
            </a:r>
            <a:r>
              <a:rPr lang="en-US" dirty="0" smtClean="0"/>
              <a:t>A’s 1 successor is c and A’s 0’s successor is A(used in partition technique)</a:t>
            </a:r>
          </a:p>
          <a:p>
            <a:r>
              <a:rPr lang="en-US" dirty="0" smtClean="0">
                <a:solidFill>
                  <a:srgbClr val="C00000"/>
                </a:solidFill>
              </a:rPr>
              <a:t>State Equation: </a:t>
            </a:r>
            <a:r>
              <a:rPr lang="en-US" dirty="0"/>
              <a:t>It is an algebraic expression that specifies the condition for a Flip-Flop state transition. The Flip-Flops may be of any type and the logic diagram may or may not include combinational circuit gates</a:t>
            </a:r>
            <a:r>
              <a:rPr lang="en-US" dirty="0" smtClean="0"/>
              <a:t>.</a:t>
            </a:r>
          </a:p>
          <a:p>
            <a:r>
              <a:rPr lang="en-US" dirty="0" smtClean="0">
                <a:solidFill>
                  <a:srgbClr val="C00000"/>
                </a:solidFill>
              </a:rPr>
              <a:t>State Reduction: </a:t>
            </a:r>
            <a:r>
              <a:rPr lang="en-US" dirty="0" smtClean="0"/>
              <a:t>If some states have same Next State and output then this state becomes a redundant </a:t>
            </a:r>
            <a:r>
              <a:rPr lang="en-US" dirty="0" err="1" smtClean="0"/>
              <a:t>state.This</a:t>
            </a:r>
            <a:r>
              <a:rPr lang="en-US" dirty="0" smtClean="0"/>
              <a:t> state can be removed. This process is known as State Reduction</a:t>
            </a:r>
          </a:p>
          <a:p>
            <a:r>
              <a:rPr lang="en-US" dirty="0" smtClean="0">
                <a:solidFill>
                  <a:srgbClr val="C00000"/>
                </a:solidFill>
              </a:rPr>
              <a:t>State Assignment: </a:t>
            </a:r>
            <a:r>
              <a:rPr lang="en-US" dirty="0" smtClean="0"/>
              <a:t>In this process each state is assigned a binary value </a:t>
            </a:r>
          </a:p>
          <a:p>
            <a:endParaRPr lang="en-US" dirty="0"/>
          </a:p>
        </p:txBody>
      </p:sp>
    </p:spTree>
    <p:extLst>
      <p:ext uri="{BB962C8B-B14F-4D97-AF65-F5344CB8AC3E}">
        <p14:creationId xmlns:p14="http://schemas.microsoft.com/office/powerpoint/2010/main" val="822820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PARTITION </a:t>
            </a:r>
            <a:r>
              <a:rPr lang="en-US" dirty="0">
                <a:solidFill>
                  <a:srgbClr val="C00000"/>
                </a:solidFill>
              </a:rPr>
              <a:t>TECHNIQUE </a:t>
            </a:r>
          </a:p>
        </p:txBody>
      </p:sp>
      <p:sp>
        <p:nvSpPr>
          <p:cNvPr id="7" name="Slide Number Placeholder 6"/>
          <p:cNvSpPr>
            <a:spLocks noGrp="1"/>
          </p:cNvSpPr>
          <p:nvPr>
            <p:ph type="sldNum" sz="quarter" idx="12"/>
          </p:nvPr>
        </p:nvSpPr>
        <p:spPr/>
        <p:txBody>
          <a:bodyPr/>
          <a:lstStyle/>
          <a:p>
            <a:fld id="{8DD90690-7D43-49A8-A875-4A4029DB478E}" type="slidenum">
              <a:rPr lang="en-US" smtClean="0"/>
              <a:t>7</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sp>
        <p:nvSpPr>
          <p:cNvPr id="5" name="Rectangle 4"/>
          <p:cNvSpPr/>
          <p:nvPr/>
        </p:nvSpPr>
        <p:spPr>
          <a:xfrm>
            <a:off x="696685" y="1166843"/>
            <a:ext cx="11386457" cy="646331"/>
          </a:xfrm>
          <a:prstGeom prst="rect">
            <a:avLst/>
          </a:prstGeom>
        </p:spPr>
        <p:txBody>
          <a:bodyPr wrap="square">
            <a:spAutoFit/>
          </a:bodyPr>
          <a:lstStyle/>
          <a:p>
            <a:pPr marL="285750" indent="-285750" algn="just">
              <a:buFont typeface="Arial" panose="020B0604020202020204" pitchFamily="34" charset="0"/>
              <a:buChar char="•"/>
            </a:pPr>
            <a:r>
              <a:rPr lang="en-US" dirty="0" smtClean="0"/>
              <a:t>This also helps in reducing no of States</a:t>
            </a:r>
          </a:p>
          <a:p>
            <a:pPr marL="285750" indent="-285750" algn="just">
              <a:buFont typeface="Arial" panose="020B0604020202020204" pitchFamily="34" charset="0"/>
              <a:buChar char="•"/>
            </a:pPr>
            <a:r>
              <a:rPr lang="en-US" dirty="0" smtClean="0"/>
              <a:t>Example:</a:t>
            </a:r>
            <a:endParaRPr lang="en-US" dirty="0"/>
          </a:p>
        </p:txBody>
      </p:sp>
      <p:pic>
        <p:nvPicPr>
          <p:cNvPr id="3" name="Picture 2"/>
          <p:cNvPicPr>
            <a:picLocks noChangeAspect="1"/>
          </p:cNvPicPr>
          <p:nvPr/>
        </p:nvPicPr>
        <p:blipFill>
          <a:blip r:embed="rId3"/>
          <a:stretch>
            <a:fillRect/>
          </a:stretch>
        </p:blipFill>
        <p:spPr>
          <a:xfrm>
            <a:off x="1151843" y="1813174"/>
            <a:ext cx="2486025" cy="4369912"/>
          </a:xfrm>
          <a:prstGeom prst="rect">
            <a:avLst/>
          </a:prstGeom>
        </p:spPr>
      </p:pic>
      <p:pic>
        <p:nvPicPr>
          <p:cNvPr id="8" name="Picture 7"/>
          <p:cNvPicPr>
            <a:picLocks noChangeAspect="1"/>
          </p:cNvPicPr>
          <p:nvPr/>
        </p:nvPicPr>
        <p:blipFill>
          <a:blip r:embed="rId4"/>
          <a:stretch>
            <a:fillRect/>
          </a:stretch>
        </p:blipFill>
        <p:spPr>
          <a:xfrm>
            <a:off x="4873056" y="1786188"/>
            <a:ext cx="6154172" cy="810335"/>
          </a:xfrm>
          <a:prstGeom prst="rect">
            <a:avLst/>
          </a:prstGeom>
        </p:spPr>
      </p:pic>
      <p:pic>
        <p:nvPicPr>
          <p:cNvPr id="11" name="Picture 10"/>
          <p:cNvPicPr>
            <a:picLocks noChangeAspect="1"/>
          </p:cNvPicPr>
          <p:nvPr/>
        </p:nvPicPr>
        <p:blipFill>
          <a:blip r:embed="rId5"/>
          <a:stretch>
            <a:fillRect/>
          </a:stretch>
        </p:blipFill>
        <p:spPr>
          <a:xfrm>
            <a:off x="4756714" y="2440771"/>
            <a:ext cx="6115050" cy="3848100"/>
          </a:xfrm>
          <a:prstGeom prst="rect">
            <a:avLst/>
          </a:prstGeom>
        </p:spPr>
      </p:pic>
    </p:spTree>
    <p:extLst>
      <p:ext uri="{BB962C8B-B14F-4D97-AF65-F5344CB8AC3E}">
        <p14:creationId xmlns:p14="http://schemas.microsoft.com/office/powerpoint/2010/main" val="3198663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PARTITION </a:t>
            </a:r>
            <a:r>
              <a:rPr lang="en-US" dirty="0">
                <a:solidFill>
                  <a:srgbClr val="C00000"/>
                </a:solidFill>
              </a:rPr>
              <a:t>TECHNIQUE </a:t>
            </a:r>
          </a:p>
        </p:txBody>
      </p:sp>
      <p:sp>
        <p:nvSpPr>
          <p:cNvPr id="7" name="Slide Number Placeholder 6"/>
          <p:cNvSpPr>
            <a:spLocks noGrp="1"/>
          </p:cNvSpPr>
          <p:nvPr>
            <p:ph type="sldNum" sz="quarter" idx="12"/>
          </p:nvPr>
        </p:nvSpPr>
        <p:spPr/>
        <p:txBody>
          <a:bodyPr/>
          <a:lstStyle/>
          <a:p>
            <a:fld id="{8DD90690-7D43-49A8-A875-4A4029DB478E}" type="slidenum">
              <a:rPr lang="en-US" smtClean="0"/>
              <a:t>8</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472668" y="2115809"/>
            <a:ext cx="2724150" cy="3203802"/>
          </a:xfrm>
          <a:prstGeom prst="rect">
            <a:avLst/>
          </a:prstGeom>
        </p:spPr>
      </p:pic>
      <p:sp>
        <p:nvSpPr>
          <p:cNvPr id="9" name="Rectangle 8"/>
          <p:cNvSpPr/>
          <p:nvPr/>
        </p:nvSpPr>
        <p:spPr>
          <a:xfrm>
            <a:off x="1673991" y="1506022"/>
            <a:ext cx="2194190" cy="369332"/>
          </a:xfrm>
          <a:prstGeom prst="rect">
            <a:avLst/>
          </a:prstGeom>
        </p:spPr>
        <p:txBody>
          <a:bodyPr wrap="none">
            <a:spAutoFit/>
          </a:bodyPr>
          <a:lstStyle/>
          <a:p>
            <a:r>
              <a:rPr lang="en-US" dirty="0" smtClean="0"/>
              <a:t>Reduced State Table: </a:t>
            </a:r>
            <a:endParaRPr lang="en-US" dirty="0"/>
          </a:p>
        </p:txBody>
      </p:sp>
    </p:spTree>
    <p:extLst>
      <p:ext uri="{BB962C8B-B14F-4D97-AF65-F5344CB8AC3E}">
        <p14:creationId xmlns:p14="http://schemas.microsoft.com/office/powerpoint/2010/main" val="1987400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DESIGN A CIRCUIT FOR A GIVEN STATE DIAGRAM USING D FLIP-FLOP:</a:t>
            </a:r>
            <a:endParaRPr lang="en-US" dirty="0">
              <a:solidFill>
                <a:srgbClr val="C00000"/>
              </a:solidFill>
            </a:endParaRPr>
          </a:p>
        </p:txBody>
      </p:sp>
      <p:sp>
        <p:nvSpPr>
          <p:cNvPr id="7" name="Slide Number Placeholder 6"/>
          <p:cNvSpPr>
            <a:spLocks noGrp="1"/>
          </p:cNvSpPr>
          <p:nvPr>
            <p:ph type="sldNum" sz="quarter" idx="12"/>
          </p:nvPr>
        </p:nvSpPr>
        <p:spPr/>
        <p:txBody>
          <a:bodyPr/>
          <a:lstStyle/>
          <a:p>
            <a:fld id="{8DD90690-7D43-49A8-A875-4A4029DB478E}" type="slidenum">
              <a:rPr lang="en-US" smtClean="0"/>
              <a:t>9</a:t>
            </a:fld>
            <a:endParaRPr lang="en-US"/>
          </a:p>
        </p:txBody>
      </p:sp>
      <p:sp>
        <p:nvSpPr>
          <p:cNvPr id="4" name="Rectangle 3"/>
          <p:cNvSpPr/>
          <p:nvPr/>
        </p:nvSpPr>
        <p:spPr>
          <a:xfrm>
            <a:off x="922470" y="1376363"/>
            <a:ext cx="4163880" cy="369332"/>
          </a:xfrm>
          <a:prstGeom prst="rect">
            <a:avLst/>
          </a:prstGeom>
        </p:spPr>
        <p:txBody>
          <a:bodyPr wrap="square">
            <a:spAutoFit/>
          </a:bodyPr>
          <a:lstStyle/>
          <a:p>
            <a:endParaRPr lang="en-US" dirty="0" smtClean="0">
              <a:solidFill>
                <a:srgbClr val="000000"/>
              </a:solidFill>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80406" y="1965552"/>
            <a:ext cx="4005943" cy="3183000"/>
          </a:xfrm>
          <a:prstGeom prst="rect">
            <a:avLst/>
          </a:prstGeom>
        </p:spPr>
      </p:pic>
      <p:pic>
        <p:nvPicPr>
          <p:cNvPr id="5" name="Picture 4"/>
          <p:cNvPicPr>
            <a:picLocks noChangeAspect="1"/>
          </p:cNvPicPr>
          <p:nvPr/>
        </p:nvPicPr>
        <p:blipFill>
          <a:blip r:embed="rId4"/>
          <a:stretch>
            <a:fillRect/>
          </a:stretch>
        </p:blipFill>
        <p:spPr>
          <a:xfrm>
            <a:off x="5926590" y="1690688"/>
            <a:ext cx="3952875" cy="3109912"/>
          </a:xfrm>
          <a:prstGeom prst="rect">
            <a:avLst/>
          </a:prstGeom>
        </p:spPr>
      </p:pic>
      <p:sp>
        <p:nvSpPr>
          <p:cNvPr id="8" name="Rectangle 7"/>
          <p:cNvSpPr/>
          <p:nvPr/>
        </p:nvSpPr>
        <p:spPr>
          <a:xfrm>
            <a:off x="6692246" y="4968688"/>
            <a:ext cx="1210781" cy="369332"/>
          </a:xfrm>
          <a:prstGeom prst="rect">
            <a:avLst/>
          </a:prstGeom>
        </p:spPr>
        <p:txBody>
          <a:bodyPr wrap="none">
            <a:spAutoFit/>
          </a:bodyPr>
          <a:lstStyle/>
          <a:p>
            <a:r>
              <a:rPr lang="en-US" dirty="0" smtClean="0"/>
              <a:t>State Table</a:t>
            </a:r>
            <a:endParaRPr lang="en-US" dirty="0"/>
          </a:p>
        </p:txBody>
      </p:sp>
    </p:spTree>
    <p:extLst>
      <p:ext uri="{BB962C8B-B14F-4D97-AF65-F5344CB8AC3E}">
        <p14:creationId xmlns:p14="http://schemas.microsoft.com/office/powerpoint/2010/main" val="4203064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894</Words>
  <Application>Microsoft Office PowerPoint</Application>
  <PresentationFormat>Widescreen</PresentationFormat>
  <Paragraphs>88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SWITCHING THEORY AND LOGIC DESIGN </vt:lpstr>
      <vt:lpstr>FINITE STATE MACHINES</vt:lpstr>
      <vt:lpstr>FINITE STATE MACHINES</vt:lpstr>
      <vt:lpstr>STATE DIAGRAM</vt:lpstr>
      <vt:lpstr>STATE TABLE</vt:lpstr>
      <vt:lpstr>STATE TABLE</vt:lpstr>
      <vt:lpstr>PARTITION TECHNIQUE </vt:lpstr>
      <vt:lpstr>PARTITION TECHNIQUE </vt:lpstr>
      <vt:lpstr>DESIGN A CIRCUIT FOR A GIVEN STATE DIAGRAM USING D FLIP-FLOP:</vt:lpstr>
      <vt:lpstr>DESIGN A CIRCUIT FOR A GIVEN STATE DIAGRAM USING D FLIP-FLOP:</vt:lpstr>
      <vt:lpstr>DESIGN A CIRCUIT FOR A GIVEN STATE DIAGRAM USING D FLIP-FLOP:</vt:lpstr>
      <vt:lpstr>DESIGN A SEQUENCE DETECTOR TO DETECT SEQUENCE 1010 FOR MEALY TYPE</vt:lpstr>
      <vt:lpstr>DESIGN A SEQUENCE DETECTOR TO DETECT SEQUENCE 1010 FOR MEALY TYPE</vt:lpstr>
      <vt:lpstr>QUESTIONS: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 AND LOGIC DESIGN</dc:title>
  <dc:creator>Desktop</dc:creator>
  <cp:lastModifiedBy>Desktop</cp:lastModifiedBy>
  <cp:revision>114</cp:revision>
  <dcterms:created xsi:type="dcterms:W3CDTF">2020-03-23T05:44:00Z</dcterms:created>
  <dcterms:modified xsi:type="dcterms:W3CDTF">2020-04-01T13:31:12Z</dcterms:modified>
</cp:coreProperties>
</file>