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90" r:id="rId4"/>
    <p:sldId id="291" r:id="rId5"/>
    <p:sldId id="292" r:id="rId6"/>
    <p:sldId id="293" r:id="rId7"/>
    <p:sldId id="294" r:id="rId8"/>
    <p:sldId id="295" r:id="rId9"/>
    <p:sldId id="296" r:id="rId10"/>
    <p:sldId id="297" r:id="rId11"/>
    <p:sldId id="258" r:id="rId12"/>
    <p:sldId id="298" r:id="rId13"/>
    <p:sldId id="299" r:id="rId14"/>
    <p:sldId id="28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D120C-5583-4679-B2C2-F25C3D8A212E}" type="datetimeFigureOut">
              <a:rPr lang="en-US" smtClean="0"/>
              <a:t>3/31/2020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B37D5E-E9C4-4A82-B013-5A75242E8E75}" type="slidenum">
              <a:rPr lang="en-US" smtClean="0"/>
              <a:t>‹#›</a:t>
            </a:fld>
            <a:endParaRPr lang="en-US"/>
          </a:p>
        </p:txBody>
      </p:sp>
    </p:spTree>
    <p:extLst>
      <p:ext uri="{BB962C8B-B14F-4D97-AF65-F5344CB8AC3E}">
        <p14:creationId xmlns:p14="http://schemas.microsoft.com/office/powerpoint/2010/main" val="1845450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a:t>
            </a:fld>
            <a:endParaRPr lang="en-US"/>
          </a:p>
        </p:txBody>
      </p:sp>
    </p:spTree>
    <p:extLst>
      <p:ext uri="{BB962C8B-B14F-4D97-AF65-F5344CB8AC3E}">
        <p14:creationId xmlns:p14="http://schemas.microsoft.com/office/powerpoint/2010/main" val="1569796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10</a:t>
            </a:fld>
            <a:endParaRPr lang="en-US"/>
          </a:p>
        </p:txBody>
      </p:sp>
    </p:spTree>
    <p:extLst>
      <p:ext uri="{BB962C8B-B14F-4D97-AF65-F5344CB8AC3E}">
        <p14:creationId xmlns:p14="http://schemas.microsoft.com/office/powerpoint/2010/main" val="3414679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12</a:t>
            </a:fld>
            <a:endParaRPr lang="en-US"/>
          </a:p>
        </p:txBody>
      </p:sp>
    </p:spTree>
    <p:extLst>
      <p:ext uri="{BB962C8B-B14F-4D97-AF65-F5344CB8AC3E}">
        <p14:creationId xmlns:p14="http://schemas.microsoft.com/office/powerpoint/2010/main" val="2886726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13</a:t>
            </a:fld>
            <a:endParaRPr lang="en-US"/>
          </a:p>
        </p:txBody>
      </p:sp>
    </p:spTree>
    <p:extLst>
      <p:ext uri="{BB962C8B-B14F-4D97-AF65-F5344CB8AC3E}">
        <p14:creationId xmlns:p14="http://schemas.microsoft.com/office/powerpoint/2010/main" val="949407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2</a:t>
            </a:fld>
            <a:endParaRPr lang="en-US"/>
          </a:p>
        </p:txBody>
      </p:sp>
    </p:spTree>
    <p:extLst>
      <p:ext uri="{BB962C8B-B14F-4D97-AF65-F5344CB8AC3E}">
        <p14:creationId xmlns:p14="http://schemas.microsoft.com/office/powerpoint/2010/main" val="4269648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3</a:t>
            </a:fld>
            <a:endParaRPr lang="en-US"/>
          </a:p>
        </p:txBody>
      </p:sp>
    </p:spTree>
    <p:extLst>
      <p:ext uri="{BB962C8B-B14F-4D97-AF65-F5344CB8AC3E}">
        <p14:creationId xmlns:p14="http://schemas.microsoft.com/office/powerpoint/2010/main" val="1662880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4</a:t>
            </a:fld>
            <a:endParaRPr lang="en-US"/>
          </a:p>
        </p:txBody>
      </p:sp>
    </p:spTree>
    <p:extLst>
      <p:ext uri="{BB962C8B-B14F-4D97-AF65-F5344CB8AC3E}">
        <p14:creationId xmlns:p14="http://schemas.microsoft.com/office/powerpoint/2010/main" val="349215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5</a:t>
            </a:fld>
            <a:endParaRPr lang="en-US"/>
          </a:p>
        </p:txBody>
      </p:sp>
    </p:spTree>
    <p:extLst>
      <p:ext uri="{BB962C8B-B14F-4D97-AF65-F5344CB8AC3E}">
        <p14:creationId xmlns:p14="http://schemas.microsoft.com/office/powerpoint/2010/main" val="96476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6</a:t>
            </a:fld>
            <a:endParaRPr lang="en-US"/>
          </a:p>
        </p:txBody>
      </p:sp>
    </p:spTree>
    <p:extLst>
      <p:ext uri="{BB962C8B-B14F-4D97-AF65-F5344CB8AC3E}">
        <p14:creationId xmlns:p14="http://schemas.microsoft.com/office/powerpoint/2010/main" val="4011864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7</a:t>
            </a:fld>
            <a:endParaRPr lang="en-US"/>
          </a:p>
        </p:txBody>
      </p:sp>
    </p:spTree>
    <p:extLst>
      <p:ext uri="{BB962C8B-B14F-4D97-AF65-F5344CB8AC3E}">
        <p14:creationId xmlns:p14="http://schemas.microsoft.com/office/powerpoint/2010/main" val="4117233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8</a:t>
            </a:fld>
            <a:endParaRPr lang="en-US"/>
          </a:p>
        </p:txBody>
      </p:sp>
    </p:spTree>
    <p:extLst>
      <p:ext uri="{BB962C8B-B14F-4D97-AF65-F5344CB8AC3E}">
        <p14:creationId xmlns:p14="http://schemas.microsoft.com/office/powerpoint/2010/main" val="343080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9</a:t>
            </a:fld>
            <a:endParaRPr lang="en-US"/>
          </a:p>
        </p:txBody>
      </p:sp>
    </p:spTree>
    <p:extLst>
      <p:ext uri="{BB962C8B-B14F-4D97-AF65-F5344CB8AC3E}">
        <p14:creationId xmlns:p14="http://schemas.microsoft.com/office/powerpoint/2010/main" val="1984334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553051-1F87-4C0A-93D9-79D7930E1433}" type="datetime1">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46238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030696-2479-4E7E-8383-AF3212305B23}" type="datetime1">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2171590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48D407-ACB4-4EA7-ACB0-9C2CD740F072}" type="datetime1">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258813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0968959" cy="1143480"/>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fld id="{0057B663-36D6-435A-B046-90990A4CAAE8}" type="slidenum">
              <a:rPr lang="en-US" altLang="en-US"/>
              <a:pPr/>
              <a:t>‹#›</a:t>
            </a:fld>
            <a:endParaRPr lang="en-US" altLang="en-US"/>
          </a:p>
        </p:txBody>
      </p:sp>
    </p:spTree>
    <p:extLst>
      <p:ext uri="{BB962C8B-B14F-4D97-AF65-F5344CB8AC3E}">
        <p14:creationId xmlns:p14="http://schemas.microsoft.com/office/powerpoint/2010/main" val="127849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73732F-CA10-46FB-BB80-E6FA8B535614}" type="datetime1">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95390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572A48-252D-4272-A265-E1FC0D9D9D78}" type="datetime1">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76620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AFE7D2-EBBB-40B9-B24C-C0F12B5E393D}" type="datetime1">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1514680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2202B3-1B62-4B51-A1EE-EDC1BE3B4F25}" type="datetime1">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20805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7667DD-6F0F-4F15-9627-67EA54BD2C3F}" type="datetime1">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295966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DABF9-861F-46F6-9E8D-4E13CE5B0E17}" type="datetime1">
              <a:rPr lang="en-US" smtClean="0"/>
              <a:t>3/31/2020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3090158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9236DE-8F8B-4D95-8471-E9C0BB371686}" type="datetime1">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1587630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5D6FA-BA06-4223-B042-245AA5F76DEA}" type="datetime1">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204014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70459-530D-435B-8DFB-1404AEBA4E4B}" type="datetime1">
              <a:rPr lang="en-US" smtClean="0"/>
              <a:t>3/31/2020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90690-7D43-49A8-A875-4A4029DB478E}" type="slidenum">
              <a:rPr lang="en-US" smtClean="0"/>
              <a:t>‹#›</a:t>
            </a:fld>
            <a:endParaRPr lang="en-US"/>
          </a:p>
        </p:txBody>
      </p:sp>
    </p:spTree>
    <p:extLst>
      <p:ext uri="{BB962C8B-B14F-4D97-AF65-F5344CB8AC3E}">
        <p14:creationId xmlns:p14="http://schemas.microsoft.com/office/powerpoint/2010/main" val="2063326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C00000"/>
                </a:solidFill>
              </a:rPr>
              <a:t>SWITCHING THEORY AND LOGIC DESIGN </a:t>
            </a:r>
            <a:endParaRPr lang="en-US" dirty="0">
              <a:solidFill>
                <a:srgbClr val="C00000"/>
              </a:solidFill>
            </a:endParaRPr>
          </a:p>
        </p:txBody>
      </p:sp>
      <p:sp>
        <p:nvSpPr>
          <p:cNvPr id="3" name="Subtitle 2"/>
          <p:cNvSpPr>
            <a:spLocks noGrp="1"/>
          </p:cNvSpPr>
          <p:nvPr>
            <p:ph type="subTitle" idx="1"/>
          </p:nvPr>
        </p:nvSpPr>
        <p:spPr/>
        <p:txBody>
          <a:bodyPr>
            <a:normAutofit fontScale="77500" lnSpcReduction="20000"/>
          </a:bodyPr>
          <a:lstStyle/>
          <a:p>
            <a:r>
              <a:rPr lang="en-US" dirty="0" smtClean="0">
                <a:solidFill>
                  <a:srgbClr val="7030A0"/>
                </a:solidFill>
              </a:rPr>
              <a:t>UNIT-3</a:t>
            </a:r>
          </a:p>
          <a:p>
            <a:r>
              <a:rPr lang="en-US" dirty="0">
                <a:solidFill>
                  <a:srgbClr val="7030A0"/>
                </a:solidFill>
              </a:rPr>
              <a:t> </a:t>
            </a:r>
            <a:r>
              <a:rPr lang="en-US" dirty="0" smtClean="0">
                <a:solidFill>
                  <a:srgbClr val="7030A0"/>
                </a:solidFill>
              </a:rPr>
              <a:t>BY</a:t>
            </a:r>
          </a:p>
          <a:p>
            <a:r>
              <a:rPr lang="en-US" dirty="0" smtClean="0">
                <a:solidFill>
                  <a:srgbClr val="7030A0"/>
                </a:solidFill>
              </a:rPr>
              <a:t>S.SAGAR KRISHNA,</a:t>
            </a:r>
          </a:p>
          <a:p>
            <a:r>
              <a:rPr lang="en-US" dirty="0" smtClean="0">
                <a:solidFill>
                  <a:srgbClr val="7030A0"/>
                </a:solidFill>
              </a:rPr>
              <a:t>ASSISTANT PROFESSOR,</a:t>
            </a:r>
          </a:p>
          <a:p>
            <a:r>
              <a:rPr lang="en-US" dirty="0" smtClean="0">
                <a:solidFill>
                  <a:srgbClr val="7030A0"/>
                </a:solidFill>
              </a:rPr>
              <a:t>GAYATRI VIDYA PARISHAD COLLEG OF ENGINEERIN(A)</a:t>
            </a:r>
            <a:endParaRPr lang="en-US" dirty="0">
              <a:solidFill>
                <a:srgbClr val="7030A0"/>
              </a:solidFill>
            </a:endParaRPr>
          </a:p>
        </p:txBody>
      </p:sp>
    </p:spTree>
    <p:extLst>
      <p:ext uri="{BB962C8B-B14F-4D97-AF65-F5344CB8AC3E}">
        <p14:creationId xmlns:p14="http://schemas.microsoft.com/office/powerpoint/2010/main" val="44264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PAL</a:t>
            </a:r>
            <a:endParaRPr lang="en-US" dirty="0">
              <a:solidFill>
                <a:srgbClr val="C00000"/>
              </a:solidFill>
            </a:endParaRPr>
          </a:p>
        </p:txBody>
      </p:sp>
      <p:sp>
        <p:nvSpPr>
          <p:cNvPr id="3" name="Content Placeholder 2"/>
          <p:cNvSpPr>
            <a:spLocks noGrp="1"/>
          </p:cNvSpPr>
          <p:nvPr>
            <p:ph idx="1"/>
          </p:nvPr>
        </p:nvSpPr>
        <p:spPr>
          <a:xfrm>
            <a:off x="838200" y="1444913"/>
            <a:ext cx="9635836" cy="4467513"/>
          </a:xfrm>
        </p:spPr>
        <p:txBody>
          <a:bodyPr>
            <a:normAutofit fontScale="77500" lnSpcReduction="20000"/>
          </a:bodyPr>
          <a:lstStyle/>
          <a:p>
            <a:pPr marL="576263" algn="just"/>
            <a:r>
              <a:rPr lang="en-US" sz="4800" dirty="0" smtClean="0"/>
              <a:t>Contains an Programmable </a:t>
            </a:r>
            <a:r>
              <a:rPr lang="en-US" sz="4800" dirty="0"/>
              <a:t>AND array &amp; </a:t>
            </a:r>
            <a:r>
              <a:rPr lang="en-US" sz="4800" dirty="0" smtClean="0"/>
              <a:t>Fixed </a:t>
            </a:r>
            <a:r>
              <a:rPr lang="en-US" sz="4800" dirty="0"/>
              <a:t>OR </a:t>
            </a:r>
            <a:r>
              <a:rPr lang="en-US" sz="4800" dirty="0" smtClean="0"/>
              <a:t>array gates.</a:t>
            </a:r>
          </a:p>
          <a:p>
            <a:pPr marL="576263" algn="just"/>
            <a:r>
              <a:rPr lang="en-US" sz="4000" dirty="0"/>
              <a:t>E</a:t>
            </a:r>
            <a:r>
              <a:rPr lang="en-US" sz="4000" dirty="0" smtClean="0"/>
              <a:t>ach </a:t>
            </a:r>
            <a:r>
              <a:rPr lang="en-US" sz="4000" dirty="0"/>
              <a:t>AND gate has both normal and complemented inputs of variables. So, based on the requirement, we can program any of those inputs. So, we can generate only the required </a:t>
            </a:r>
            <a:r>
              <a:rPr lang="en-US" sz="4000" b="1" dirty="0"/>
              <a:t>product terms</a:t>
            </a:r>
            <a:r>
              <a:rPr lang="en-US" sz="4000" dirty="0"/>
              <a:t> by using these AND gates</a:t>
            </a:r>
            <a:r>
              <a:rPr lang="en-US" sz="4000" dirty="0" smtClean="0"/>
              <a:t>.</a:t>
            </a:r>
            <a:endParaRPr lang="en-US" sz="4800" dirty="0" smtClean="0"/>
          </a:p>
          <a:p>
            <a:pPr marL="576263" algn="just"/>
            <a:r>
              <a:rPr lang="en-US" sz="4400" dirty="0" smtClean="0"/>
              <a:t>OR GATE: </a:t>
            </a:r>
            <a:r>
              <a:rPr lang="en-US" sz="3600" dirty="0" smtClean="0"/>
              <a:t>So</a:t>
            </a:r>
            <a:r>
              <a:rPr lang="en-US" sz="3600" dirty="0"/>
              <a:t>, the number of inputs to each OR gate will be of fixed type. Hence, apply those required product terms to each OR gate as inputs. Therefore, the outputs of PAL will be in the form of </a:t>
            </a:r>
            <a:r>
              <a:rPr lang="en-US" sz="3600" b="1" dirty="0"/>
              <a:t>sum of products form</a:t>
            </a:r>
            <a:r>
              <a:rPr lang="en-US" sz="3600" dirty="0" smtClean="0"/>
              <a:t>.</a:t>
            </a:r>
            <a:endParaRPr lang="en-US" sz="4800" dirty="0" smtClean="0"/>
          </a:p>
        </p:txBody>
      </p:sp>
      <p:sp>
        <p:nvSpPr>
          <p:cNvPr id="7" name="Slide Number Placeholder 6"/>
          <p:cNvSpPr>
            <a:spLocks noGrp="1"/>
          </p:cNvSpPr>
          <p:nvPr>
            <p:ph type="sldNum" sz="quarter" idx="12"/>
          </p:nvPr>
        </p:nvSpPr>
        <p:spPr/>
        <p:txBody>
          <a:bodyPr/>
          <a:lstStyle/>
          <a:p>
            <a:fld id="{8DD90690-7D43-49A8-A875-4A4029DB478E}" type="slidenum">
              <a:rPr lang="en-US" smtClean="0"/>
              <a:t>10</a:t>
            </a:fld>
            <a:endParaRPr lang="en-US"/>
          </a:p>
        </p:txBody>
      </p:sp>
    </p:spTree>
    <p:extLst>
      <p:ext uri="{BB962C8B-B14F-4D97-AF65-F5344CB8AC3E}">
        <p14:creationId xmlns:p14="http://schemas.microsoft.com/office/powerpoint/2010/main" val="384576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1789"/>
          </a:xfrm>
        </p:spPr>
        <p:txBody>
          <a:bodyPr/>
          <a:lstStyle/>
          <a:p>
            <a:r>
              <a:rPr lang="en-US" dirty="0" smtClean="0">
                <a:solidFill>
                  <a:srgbClr val="C00000"/>
                </a:solidFill>
              </a:rPr>
              <a:t>PAL</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8DD90690-7D43-49A8-A875-4A4029DB478E}" type="slidenum">
              <a:rPr lang="en-US" smtClean="0"/>
              <a:t>11</a:t>
            </a:fld>
            <a:endParaRPr lang="en-US"/>
          </a:p>
        </p:txBody>
      </p:sp>
      <p:pic>
        <p:nvPicPr>
          <p:cNvPr id="5" name="Picture 4"/>
          <p:cNvPicPr>
            <a:picLocks noChangeAspect="1"/>
          </p:cNvPicPr>
          <p:nvPr/>
        </p:nvPicPr>
        <p:blipFill>
          <a:blip r:embed="rId2"/>
          <a:stretch>
            <a:fillRect/>
          </a:stretch>
        </p:blipFill>
        <p:spPr>
          <a:xfrm>
            <a:off x="509587" y="1164771"/>
            <a:ext cx="11172825" cy="4930549"/>
          </a:xfrm>
          <a:prstGeom prst="rect">
            <a:avLst/>
          </a:prstGeom>
        </p:spPr>
      </p:pic>
    </p:spTree>
    <p:extLst>
      <p:ext uri="{BB962C8B-B14F-4D97-AF65-F5344CB8AC3E}">
        <p14:creationId xmlns:p14="http://schemas.microsoft.com/office/powerpoint/2010/main" val="3859667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PLA</a:t>
            </a:r>
            <a:endParaRPr lang="en-US" dirty="0">
              <a:solidFill>
                <a:srgbClr val="C00000"/>
              </a:solidFill>
            </a:endParaRPr>
          </a:p>
        </p:txBody>
      </p:sp>
      <p:sp>
        <p:nvSpPr>
          <p:cNvPr id="3" name="Content Placeholder 2"/>
          <p:cNvSpPr>
            <a:spLocks noGrp="1"/>
          </p:cNvSpPr>
          <p:nvPr>
            <p:ph idx="1"/>
          </p:nvPr>
        </p:nvSpPr>
        <p:spPr>
          <a:xfrm>
            <a:off x="838200" y="1444913"/>
            <a:ext cx="9635836" cy="4467513"/>
          </a:xfrm>
        </p:spPr>
        <p:txBody>
          <a:bodyPr>
            <a:normAutofit fontScale="70000" lnSpcReduction="20000"/>
          </a:bodyPr>
          <a:lstStyle/>
          <a:p>
            <a:pPr marL="576263" algn="just"/>
            <a:r>
              <a:rPr lang="en-US" sz="4800" dirty="0" smtClean="0"/>
              <a:t>Contains an </a:t>
            </a:r>
            <a:r>
              <a:rPr lang="en-US" sz="4800" dirty="0"/>
              <a:t>Programmable</a:t>
            </a:r>
            <a:r>
              <a:rPr lang="en-US" sz="4800" dirty="0" smtClean="0"/>
              <a:t> </a:t>
            </a:r>
            <a:r>
              <a:rPr lang="en-US" sz="4800" dirty="0"/>
              <a:t>AND array &amp; Programmable OR </a:t>
            </a:r>
            <a:r>
              <a:rPr lang="en-US" sz="4800" dirty="0" smtClean="0"/>
              <a:t>array gates.</a:t>
            </a:r>
          </a:p>
          <a:p>
            <a:pPr marL="576263" algn="just"/>
            <a:r>
              <a:rPr lang="en-US" sz="4800" dirty="0"/>
              <a:t>Each AND gate has both normal and complemented inputs of variables. So, based on the requirement, we can program any of those inputs. So, we can generate only the required </a:t>
            </a:r>
            <a:r>
              <a:rPr lang="en-US" sz="4800" b="1" dirty="0"/>
              <a:t>product terms</a:t>
            </a:r>
            <a:r>
              <a:rPr lang="en-US" sz="4800" dirty="0"/>
              <a:t> by using these AND gates.</a:t>
            </a:r>
            <a:endParaRPr lang="en-US" sz="6000" dirty="0"/>
          </a:p>
          <a:p>
            <a:pPr marL="576263" algn="just"/>
            <a:r>
              <a:rPr lang="en-US" sz="4400" dirty="0" smtClean="0"/>
              <a:t>OR GATE: we </a:t>
            </a:r>
            <a:r>
              <a:rPr lang="en-US" sz="4400" dirty="0"/>
              <a:t>can program any number of required product terms, since all the outputs of AND gates are applied as inputs to each OR gate. Therefore, the outputs of </a:t>
            </a:r>
            <a:r>
              <a:rPr lang="en-US" sz="4400" dirty="0" smtClean="0"/>
              <a:t>PLA </a:t>
            </a:r>
            <a:r>
              <a:rPr lang="en-US" sz="4400" dirty="0"/>
              <a:t>will be in the form of </a:t>
            </a:r>
            <a:r>
              <a:rPr lang="en-US" sz="4400" b="1" dirty="0"/>
              <a:t>sum of min terms</a:t>
            </a:r>
            <a:endParaRPr lang="en-US" sz="4800" dirty="0" smtClean="0"/>
          </a:p>
        </p:txBody>
      </p:sp>
      <p:sp>
        <p:nvSpPr>
          <p:cNvPr id="7" name="Slide Number Placeholder 6"/>
          <p:cNvSpPr>
            <a:spLocks noGrp="1"/>
          </p:cNvSpPr>
          <p:nvPr>
            <p:ph type="sldNum" sz="quarter" idx="12"/>
          </p:nvPr>
        </p:nvSpPr>
        <p:spPr/>
        <p:txBody>
          <a:bodyPr/>
          <a:lstStyle/>
          <a:p>
            <a:fld id="{8DD90690-7D43-49A8-A875-4A4029DB478E}" type="slidenum">
              <a:rPr lang="en-US" smtClean="0"/>
              <a:t>12</a:t>
            </a:fld>
            <a:endParaRPr lang="en-US"/>
          </a:p>
        </p:txBody>
      </p:sp>
    </p:spTree>
    <p:extLst>
      <p:ext uri="{BB962C8B-B14F-4D97-AF65-F5344CB8AC3E}">
        <p14:creationId xmlns:p14="http://schemas.microsoft.com/office/powerpoint/2010/main" val="4117117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2675"/>
          </a:xfrm>
        </p:spPr>
        <p:txBody>
          <a:bodyPr/>
          <a:lstStyle/>
          <a:p>
            <a:r>
              <a:rPr lang="en-US" dirty="0" smtClean="0">
                <a:solidFill>
                  <a:srgbClr val="C00000"/>
                </a:solidFill>
              </a:rPr>
              <a:t>PLA</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13</a:t>
            </a:fld>
            <a:endParaRPr lang="en-US"/>
          </a:p>
        </p:txBody>
      </p:sp>
      <p:pic>
        <p:nvPicPr>
          <p:cNvPr id="5" name="Picture 4"/>
          <p:cNvPicPr>
            <a:picLocks noChangeAspect="1"/>
          </p:cNvPicPr>
          <p:nvPr/>
        </p:nvPicPr>
        <p:blipFill>
          <a:blip r:embed="rId3"/>
          <a:stretch>
            <a:fillRect/>
          </a:stretch>
        </p:blipFill>
        <p:spPr>
          <a:xfrm>
            <a:off x="1007609" y="1189264"/>
            <a:ext cx="6438220" cy="1104900"/>
          </a:xfrm>
          <a:prstGeom prst="rect">
            <a:avLst/>
          </a:prstGeom>
        </p:spPr>
      </p:pic>
      <p:pic>
        <p:nvPicPr>
          <p:cNvPr id="6" name="Picture 5"/>
          <p:cNvPicPr>
            <a:picLocks noChangeAspect="1"/>
          </p:cNvPicPr>
          <p:nvPr/>
        </p:nvPicPr>
        <p:blipFill>
          <a:blip r:embed="rId4"/>
          <a:stretch>
            <a:fillRect/>
          </a:stretch>
        </p:blipFill>
        <p:spPr>
          <a:xfrm>
            <a:off x="3086100" y="2457223"/>
            <a:ext cx="6019800" cy="3899127"/>
          </a:xfrm>
          <a:prstGeom prst="rect">
            <a:avLst/>
          </a:prstGeom>
        </p:spPr>
      </p:pic>
    </p:spTree>
    <p:extLst>
      <p:ext uri="{BB962C8B-B14F-4D97-AF65-F5344CB8AC3E}">
        <p14:creationId xmlns:p14="http://schemas.microsoft.com/office/powerpoint/2010/main" val="75120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7871" y="2624944"/>
            <a:ext cx="3327188" cy="1143480"/>
          </a:xfrm>
        </p:spPr>
        <p:txBody>
          <a:bodyPr/>
          <a:lstStyle/>
          <a:p>
            <a:r>
              <a:rPr lang="en-US" dirty="0" smtClean="0">
                <a:solidFill>
                  <a:srgbClr val="7030A0"/>
                </a:solidFill>
              </a:rPr>
              <a:t>THANK YOU</a:t>
            </a:r>
            <a:endParaRPr lang="en-US" dirty="0">
              <a:solidFill>
                <a:srgbClr val="7030A0"/>
              </a:solidFill>
            </a:endParaRPr>
          </a:p>
        </p:txBody>
      </p:sp>
      <p:sp>
        <p:nvSpPr>
          <p:cNvPr id="3" name="Slide Number Placeholder 2"/>
          <p:cNvSpPr>
            <a:spLocks noGrp="1"/>
          </p:cNvSpPr>
          <p:nvPr>
            <p:ph type="sldNum" idx="12"/>
          </p:nvPr>
        </p:nvSpPr>
        <p:spPr/>
        <p:txBody>
          <a:bodyPr/>
          <a:lstStyle/>
          <a:p>
            <a:fld id="{0057B663-36D6-435A-B046-90990A4CAAE8}" type="slidenum">
              <a:rPr lang="en-US" altLang="en-US" smtClean="0"/>
              <a:pPr/>
              <a:t>14</a:t>
            </a:fld>
            <a:endParaRPr lang="en-US" altLang="en-US"/>
          </a:p>
        </p:txBody>
      </p:sp>
    </p:spTree>
    <p:extLst>
      <p:ext uri="{BB962C8B-B14F-4D97-AF65-F5344CB8AC3E}">
        <p14:creationId xmlns:p14="http://schemas.microsoft.com/office/powerpoint/2010/main" val="2036666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CARRY LOOK AHEAD ADDER</a:t>
            </a:r>
            <a:endParaRPr lang="en-US" dirty="0">
              <a:solidFill>
                <a:srgbClr val="C00000"/>
              </a:solidFill>
            </a:endParaRPr>
          </a:p>
        </p:txBody>
      </p:sp>
      <p:sp>
        <p:nvSpPr>
          <p:cNvPr id="3" name="Content Placeholder 2"/>
          <p:cNvSpPr>
            <a:spLocks noGrp="1"/>
          </p:cNvSpPr>
          <p:nvPr>
            <p:ph idx="1"/>
          </p:nvPr>
        </p:nvSpPr>
        <p:spPr>
          <a:xfrm>
            <a:off x="838200" y="1444913"/>
            <a:ext cx="9635836" cy="4467513"/>
          </a:xfrm>
        </p:spPr>
        <p:txBody>
          <a:bodyPr>
            <a:normAutofit fontScale="77500" lnSpcReduction="20000"/>
          </a:bodyPr>
          <a:lstStyle/>
          <a:p>
            <a:pPr marL="576263" algn="just"/>
            <a:r>
              <a:rPr lang="en-US" sz="4800" dirty="0" smtClean="0"/>
              <a:t>In Ripple Carry adder, the </a:t>
            </a:r>
            <a:r>
              <a:rPr lang="en-US" sz="4800" dirty="0"/>
              <a:t>speed with which an addition can be performed is governed by the time required for the carries to propagate or ripple through all of the stages of the adder. </a:t>
            </a:r>
            <a:endParaRPr lang="en-US" sz="4800" dirty="0" smtClean="0"/>
          </a:p>
          <a:p>
            <a:pPr marL="576263" algn="just"/>
            <a:r>
              <a:rPr lang="en-US" sz="4800" dirty="0" smtClean="0"/>
              <a:t>The carry </a:t>
            </a:r>
            <a:r>
              <a:rPr lang="en-US" sz="4800" dirty="0"/>
              <a:t>look-ahead </a:t>
            </a:r>
            <a:r>
              <a:rPr lang="en-US" sz="4800" dirty="0" smtClean="0"/>
              <a:t>adder </a:t>
            </a:r>
            <a:r>
              <a:rPr lang="en-US" sz="4800" dirty="0"/>
              <a:t>speeds up the process by eliminating this ripple carry delay. </a:t>
            </a:r>
            <a:r>
              <a:rPr lang="en-US" sz="4800" dirty="0" smtClean="0"/>
              <a:t>It examines all the input bits simultaneously and also generates </a:t>
            </a:r>
            <a:r>
              <a:rPr lang="en-US" sz="4800" dirty="0"/>
              <a:t>the carry-in bits for all the stages </a:t>
            </a:r>
            <a:r>
              <a:rPr lang="en-US" sz="4800" dirty="0" smtClean="0"/>
              <a:t>simultaneously.</a:t>
            </a:r>
            <a:endParaRPr lang="en-US" sz="4500" dirty="0" smtClean="0"/>
          </a:p>
        </p:txBody>
      </p:sp>
      <p:sp>
        <p:nvSpPr>
          <p:cNvPr id="7" name="Slide Number Placeholder 6"/>
          <p:cNvSpPr>
            <a:spLocks noGrp="1"/>
          </p:cNvSpPr>
          <p:nvPr>
            <p:ph type="sldNum" sz="quarter" idx="12"/>
          </p:nvPr>
        </p:nvSpPr>
        <p:spPr/>
        <p:txBody>
          <a:bodyPr/>
          <a:lstStyle/>
          <a:p>
            <a:fld id="{8DD90690-7D43-49A8-A875-4A4029DB478E}" type="slidenum">
              <a:rPr lang="en-US" smtClean="0"/>
              <a:t>2</a:t>
            </a:fld>
            <a:endParaRPr lang="en-US"/>
          </a:p>
        </p:txBody>
      </p:sp>
    </p:spTree>
    <p:extLst>
      <p:ext uri="{BB962C8B-B14F-4D97-AF65-F5344CB8AC3E}">
        <p14:creationId xmlns:p14="http://schemas.microsoft.com/office/powerpoint/2010/main" val="550269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CARRY LOOK AHEAD ADDER</a:t>
            </a:r>
            <a:endParaRPr lang="en-US" dirty="0">
              <a:solidFill>
                <a:srgbClr val="C00000"/>
              </a:solidFill>
            </a:endParaRPr>
          </a:p>
        </p:txBody>
      </p:sp>
      <p:pic>
        <p:nvPicPr>
          <p:cNvPr id="4" name="Content Placeholder 3"/>
          <p:cNvPicPr>
            <a:picLocks noGrp="1" noChangeAspect="1"/>
          </p:cNvPicPr>
          <p:nvPr>
            <p:ph idx="1"/>
          </p:nvPr>
        </p:nvPicPr>
        <p:blipFill>
          <a:blip r:embed="rId3"/>
          <a:stretch>
            <a:fillRect/>
          </a:stretch>
        </p:blipFill>
        <p:spPr>
          <a:xfrm>
            <a:off x="4300991" y="1462953"/>
            <a:ext cx="2667000" cy="1447574"/>
          </a:xfrm>
          <a:prstGeom prst="rect">
            <a:avLst/>
          </a:prstGeom>
        </p:spPr>
      </p:pic>
      <p:sp>
        <p:nvSpPr>
          <p:cNvPr id="7" name="Slide Number Placeholder 6"/>
          <p:cNvSpPr>
            <a:spLocks noGrp="1"/>
          </p:cNvSpPr>
          <p:nvPr>
            <p:ph type="sldNum" sz="quarter" idx="12"/>
          </p:nvPr>
        </p:nvSpPr>
        <p:spPr/>
        <p:txBody>
          <a:bodyPr/>
          <a:lstStyle/>
          <a:p>
            <a:fld id="{8DD90690-7D43-49A8-A875-4A4029DB478E}" type="slidenum">
              <a:rPr lang="en-US" smtClean="0"/>
              <a:t>3</a:t>
            </a:fld>
            <a:endParaRPr lang="en-US"/>
          </a:p>
        </p:txBody>
      </p:sp>
      <p:sp>
        <p:nvSpPr>
          <p:cNvPr id="5" name="Rectangle 4"/>
          <p:cNvSpPr/>
          <p:nvPr/>
        </p:nvSpPr>
        <p:spPr>
          <a:xfrm>
            <a:off x="838200" y="1278287"/>
            <a:ext cx="9437914" cy="369332"/>
          </a:xfrm>
          <a:prstGeom prst="rect">
            <a:avLst/>
          </a:prstGeom>
        </p:spPr>
        <p:txBody>
          <a:bodyPr wrap="square">
            <a:spAutoFit/>
          </a:bodyPr>
          <a:lstStyle/>
          <a:p>
            <a:r>
              <a:rPr lang="en-US" dirty="0"/>
              <a:t>For the final sum and carry outputs of the nth stage, we get the following Boolean expressions. </a:t>
            </a:r>
          </a:p>
        </p:txBody>
      </p:sp>
      <p:pic>
        <p:nvPicPr>
          <p:cNvPr id="6" name="Picture 5"/>
          <p:cNvPicPr>
            <a:picLocks noChangeAspect="1"/>
          </p:cNvPicPr>
          <p:nvPr/>
        </p:nvPicPr>
        <p:blipFill>
          <a:blip r:embed="rId4"/>
          <a:stretch>
            <a:fillRect/>
          </a:stretch>
        </p:blipFill>
        <p:spPr>
          <a:xfrm>
            <a:off x="3230336" y="3200345"/>
            <a:ext cx="5143500" cy="1583041"/>
          </a:xfrm>
          <a:prstGeom prst="rect">
            <a:avLst/>
          </a:prstGeom>
        </p:spPr>
      </p:pic>
      <p:sp>
        <p:nvSpPr>
          <p:cNvPr id="8" name="Rectangle 7"/>
          <p:cNvSpPr/>
          <p:nvPr/>
        </p:nvSpPr>
        <p:spPr>
          <a:xfrm>
            <a:off x="751113" y="2772027"/>
            <a:ext cx="9285515" cy="369332"/>
          </a:xfrm>
          <a:prstGeom prst="rect">
            <a:avLst/>
          </a:prstGeom>
        </p:spPr>
        <p:txBody>
          <a:bodyPr wrap="square">
            <a:spAutoFit/>
          </a:bodyPr>
          <a:lstStyle/>
          <a:p>
            <a:r>
              <a:rPr lang="en-US" dirty="0"/>
              <a:t>Based on these , the expression for the carry-outs of various full adders are as follows,</a:t>
            </a:r>
          </a:p>
        </p:txBody>
      </p:sp>
      <p:sp>
        <p:nvSpPr>
          <p:cNvPr id="9" name="Rectangle 8"/>
          <p:cNvSpPr/>
          <p:nvPr/>
        </p:nvSpPr>
        <p:spPr>
          <a:xfrm>
            <a:off x="1001484" y="5264073"/>
            <a:ext cx="10678887" cy="388696"/>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a:t>
            </a:r>
            <a:r>
              <a:rPr lang="en-US" baseline="-25000" dirty="0">
                <a:latin typeface="Calibri" panose="020F0502020204030204" pitchFamily="34" charset="0"/>
                <a:ea typeface="Calibri" panose="020F0502020204030204" pitchFamily="34" charset="0"/>
                <a:cs typeface="Times New Roman" panose="02020603050405020304" pitchFamily="18" charset="0"/>
              </a:rPr>
              <a:t>o</a:t>
            </a:r>
            <a:r>
              <a:rPr lang="en-US" dirty="0">
                <a:latin typeface="Calibri" panose="020F0502020204030204" pitchFamily="34" charset="0"/>
                <a:ea typeface="Calibri" panose="020F0502020204030204" pitchFamily="34" charset="0"/>
                <a:cs typeface="Times New Roman" panose="02020603050405020304" pitchFamily="18" charset="0"/>
              </a:rPr>
              <a:t>=Previous carry,  P</a:t>
            </a:r>
            <a:r>
              <a:rPr lang="en-US" baseline="-25000" dirty="0">
                <a:latin typeface="Calibri" panose="020F0502020204030204" pitchFamily="34" charset="0"/>
                <a:ea typeface="Calibri" panose="020F0502020204030204" pitchFamily="34" charset="0"/>
                <a:cs typeface="Times New Roman" panose="02020603050405020304" pitchFamily="18" charset="0"/>
              </a:rPr>
              <a:t>0</a:t>
            </a:r>
            <a:r>
              <a:rPr lang="en-US" dirty="0">
                <a:latin typeface="Calibri" panose="020F0502020204030204" pitchFamily="34" charset="0"/>
                <a:ea typeface="Calibri" panose="020F0502020204030204" pitchFamily="34" charset="0"/>
                <a:cs typeface="Times New Roman" panose="02020603050405020304" pitchFamily="18" charset="0"/>
              </a:rPr>
              <a:t>=A</a:t>
            </a:r>
            <a:r>
              <a:rPr lang="en-US" baseline="-25000" dirty="0">
                <a:latin typeface="Calibri" panose="020F0502020204030204" pitchFamily="34" charset="0"/>
                <a:ea typeface="Calibri" panose="020F0502020204030204" pitchFamily="34" charset="0"/>
                <a:cs typeface="Times New Roman" panose="02020603050405020304" pitchFamily="18" charset="0"/>
              </a:rPr>
              <a:t>O</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dirty="0">
                <a:latin typeface="Calibri" panose="020F0502020204030204" pitchFamily="34" charset="0"/>
                <a:ea typeface="Calibri" panose="020F0502020204030204" pitchFamily="34" charset="0"/>
                <a:cs typeface="Times New Roman" panose="02020603050405020304" pitchFamily="18" charset="0"/>
              </a:rPr>
              <a:t> B</a:t>
            </a:r>
            <a:r>
              <a:rPr lang="en-US" baseline="-25000" dirty="0">
                <a:latin typeface="Calibri" panose="020F0502020204030204" pitchFamily="34" charset="0"/>
                <a:ea typeface="Calibri" panose="020F0502020204030204" pitchFamily="34" charset="0"/>
                <a:cs typeface="Times New Roman" panose="02020603050405020304" pitchFamily="18" charset="0"/>
              </a:rPr>
              <a:t>0 </a:t>
            </a:r>
            <a:r>
              <a:rPr lang="en-US" dirty="0">
                <a:latin typeface="Calibri" panose="020F0502020204030204" pitchFamily="34" charset="0"/>
                <a:ea typeface="Calibri" panose="020F0502020204030204" pitchFamily="34" charset="0"/>
                <a:cs typeface="Times New Roman" panose="02020603050405020304" pitchFamily="18" charset="0"/>
              </a:rPr>
              <a:t>, G</a:t>
            </a:r>
            <a:r>
              <a:rPr lang="en-US" baseline="-25000" dirty="0">
                <a:latin typeface="Calibri" panose="020F0502020204030204" pitchFamily="34" charset="0"/>
                <a:ea typeface="Calibri" panose="020F0502020204030204" pitchFamily="34" charset="0"/>
                <a:cs typeface="Times New Roman" panose="02020603050405020304" pitchFamily="18" charset="0"/>
              </a:rPr>
              <a:t>0 </a:t>
            </a:r>
            <a:r>
              <a:rPr lang="en-US" dirty="0">
                <a:latin typeface="Calibri" panose="020F0502020204030204" pitchFamily="34" charset="0"/>
                <a:ea typeface="Calibri" panose="020F0502020204030204" pitchFamily="34" charset="0"/>
                <a:cs typeface="Times New Roman" panose="02020603050405020304" pitchFamily="18" charset="0"/>
              </a:rPr>
              <a:t>=A</a:t>
            </a:r>
            <a:r>
              <a:rPr lang="en-US" baseline="-25000" dirty="0">
                <a:latin typeface="Calibri" panose="020F0502020204030204" pitchFamily="34" charset="0"/>
                <a:ea typeface="Calibri" panose="020F0502020204030204" pitchFamily="34" charset="0"/>
                <a:cs typeface="Times New Roman" panose="02020603050405020304" pitchFamily="18" charset="0"/>
              </a:rPr>
              <a:t>0</a:t>
            </a:r>
            <a:r>
              <a:rPr lang="en-US" dirty="0">
                <a:latin typeface="Calibri" panose="020F0502020204030204" pitchFamily="34" charset="0"/>
                <a:ea typeface="Calibri" panose="020F0502020204030204" pitchFamily="34" charset="0"/>
                <a:cs typeface="Times New Roman" panose="02020603050405020304" pitchFamily="18" charset="0"/>
              </a:rPr>
              <a:t>.B</a:t>
            </a:r>
            <a:r>
              <a:rPr lang="en-US" baseline="-25000" dirty="0">
                <a:latin typeface="Calibri" panose="020F0502020204030204" pitchFamily="34" charset="0"/>
                <a:ea typeface="Calibri" panose="020F0502020204030204" pitchFamily="34" charset="0"/>
                <a:cs typeface="Times New Roman" panose="02020603050405020304" pitchFamily="18" charset="0"/>
              </a:rPr>
              <a:t>0 </a:t>
            </a:r>
            <a:r>
              <a:rPr lang="en-US" dirty="0">
                <a:latin typeface="Calibri" panose="020F0502020204030204" pitchFamily="34" charset="0"/>
                <a:ea typeface="Calibri" panose="020F0502020204030204" pitchFamily="34" charset="0"/>
                <a:cs typeface="Times New Roman" panose="02020603050405020304" pitchFamily="18" charset="0"/>
              </a:rPr>
              <a:t>, P</a:t>
            </a:r>
            <a:r>
              <a:rPr lang="en-US" baseline="-25000" dirty="0">
                <a:latin typeface="Calibri" panose="020F0502020204030204" pitchFamily="34" charset="0"/>
                <a:ea typeface="Calibri" panose="020F0502020204030204" pitchFamily="34" charset="0"/>
                <a:cs typeface="Times New Roman" panose="02020603050405020304" pitchFamily="18" charset="0"/>
              </a:rPr>
              <a:t>1</a:t>
            </a:r>
            <a:r>
              <a:rPr lang="en-US" dirty="0">
                <a:latin typeface="Calibri" panose="020F0502020204030204" pitchFamily="34" charset="0"/>
                <a:ea typeface="Calibri" panose="020F0502020204030204" pitchFamily="34" charset="0"/>
                <a:cs typeface="Times New Roman" panose="02020603050405020304" pitchFamily="18" charset="0"/>
              </a:rPr>
              <a:t>=A</a:t>
            </a:r>
            <a:r>
              <a:rPr lang="en-US" baseline="-25000" dirty="0">
                <a:latin typeface="Calibri" panose="020F0502020204030204" pitchFamily="34" charset="0"/>
                <a:ea typeface="Calibri" panose="020F0502020204030204" pitchFamily="34" charset="0"/>
                <a:cs typeface="Times New Roman" panose="02020603050405020304" pitchFamily="18" charset="0"/>
              </a:rPr>
              <a:t>1</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dirty="0">
                <a:latin typeface="Calibri" panose="020F0502020204030204" pitchFamily="34" charset="0"/>
                <a:ea typeface="Calibri" panose="020F0502020204030204" pitchFamily="34" charset="0"/>
                <a:cs typeface="Times New Roman" panose="02020603050405020304" pitchFamily="18" charset="0"/>
              </a:rPr>
              <a:t> B</a:t>
            </a:r>
            <a:r>
              <a:rPr lang="en-US" baseline="-25000" dirty="0">
                <a:latin typeface="Calibri" panose="020F0502020204030204" pitchFamily="34" charset="0"/>
                <a:ea typeface="Calibri" panose="020F0502020204030204" pitchFamily="34" charset="0"/>
                <a:cs typeface="Times New Roman" panose="02020603050405020304" pitchFamily="18" charset="0"/>
              </a:rPr>
              <a:t>1 </a:t>
            </a:r>
            <a:r>
              <a:rPr lang="en-US" dirty="0">
                <a:latin typeface="Calibri" panose="020F0502020204030204" pitchFamily="34" charset="0"/>
                <a:ea typeface="Calibri" panose="020F0502020204030204" pitchFamily="34" charset="0"/>
                <a:cs typeface="Times New Roman" panose="02020603050405020304" pitchFamily="18" charset="0"/>
              </a:rPr>
              <a:t>, G</a:t>
            </a:r>
            <a:r>
              <a:rPr lang="en-US" baseline="-25000" dirty="0">
                <a:latin typeface="Calibri" panose="020F0502020204030204" pitchFamily="34" charset="0"/>
                <a:ea typeface="Calibri" panose="020F0502020204030204" pitchFamily="34" charset="0"/>
                <a:cs typeface="Times New Roman" panose="02020603050405020304" pitchFamily="18" charset="0"/>
              </a:rPr>
              <a:t>1 </a:t>
            </a:r>
            <a:r>
              <a:rPr lang="en-US" dirty="0">
                <a:latin typeface="Calibri" panose="020F0502020204030204" pitchFamily="34" charset="0"/>
                <a:ea typeface="Calibri" panose="020F0502020204030204" pitchFamily="34" charset="0"/>
                <a:cs typeface="Times New Roman" panose="02020603050405020304" pitchFamily="18" charset="0"/>
              </a:rPr>
              <a:t>=A</a:t>
            </a:r>
            <a:r>
              <a:rPr lang="en-US" baseline="-25000" dirty="0">
                <a:latin typeface="Calibri" panose="020F0502020204030204" pitchFamily="34" charset="0"/>
                <a:ea typeface="Calibri" panose="020F0502020204030204" pitchFamily="34" charset="0"/>
                <a:cs typeface="Times New Roman" panose="02020603050405020304" pitchFamily="18" charset="0"/>
              </a:rPr>
              <a:t>1</a:t>
            </a:r>
            <a:r>
              <a:rPr lang="en-US" dirty="0">
                <a:latin typeface="Calibri" panose="020F0502020204030204" pitchFamily="34" charset="0"/>
                <a:ea typeface="Calibri" panose="020F0502020204030204" pitchFamily="34" charset="0"/>
                <a:cs typeface="Times New Roman" panose="02020603050405020304" pitchFamily="18" charset="0"/>
              </a:rPr>
              <a:t>.B</a:t>
            </a:r>
            <a:r>
              <a:rPr lang="en-US" baseline="-25000" dirty="0">
                <a:latin typeface="Calibri" panose="020F0502020204030204" pitchFamily="34" charset="0"/>
                <a:ea typeface="Calibri" panose="020F0502020204030204" pitchFamily="34" charset="0"/>
                <a:cs typeface="Times New Roman" panose="02020603050405020304" pitchFamily="18" charset="0"/>
              </a:rPr>
              <a:t>1 ,</a:t>
            </a:r>
            <a:r>
              <a:rPr lang="en-US" dirty="0">
                <a:latin typeface="Calibri" panose="020F0502020204030204" pitchFamily="34" charset="0"/>
                <a:ea typeface="Calibri" panose="020F0502020204030204" pitchFamily="34" charset="0"/>
                <a:cs typeface="Times New Roman" panose="02020603050405020304" pitchFamily="18" charset="0"/>
              </a:rPr>
              <a:t> P</a:t>
            </a:r>
            <a:r>
              <a:rPr lang="en-US" baseline="-25000" dirty="0">
                <a:latin typeface="Calibri" panose="020F0502020204030204" pitchFamily="34" charset="0"/>
                <a:ea typeface="Calibri" panose="020F0502020204030204" pitchFamily="34" charset="0"/>
                <a:cs typeface="Times New Roman" panose="02020603050405020304" pitchFamily="18" charset="0"/>
              </a:rPr>
              <a:t>2</a:t>
            </a:r>
            <a:r>
              <a:rPr lang="en-US" dirty="0">
                <a:latin typeface="Calibri" panose="020F0502020204030204" pitchFamily="34" charset="0"/>
                <a:ea typeface="Calibri" panose="020F0502020204030204" pitchFamily="34" charset="0"/>
                <a:cs typeface="Times New Roman" panose="02020603050405020304" pitchFamily="18" charset="0"/>
              </a:rPr>
              <a:t>=A</a:t>
            </a:r>
            <a:r>
              <a:rPr lang="en-US" baseline="-25000" dirty="0">
                <a:latin typeface="Calibri" panose="020F0502020204030204" pitchFamily="34" charset="0"/>
                <a:ea typeface="Calibri" panose="020F0502020204030204" pitchFamily="34" charset="0"/>
                <a:cs typeface="Times New Roman" panose="02020603050405020304" pitchFamily="18" charset="0"/>
              </a:rPr>
              <a:t>2</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dirty="0">
                <a:latin typeface="Calibri" panose="020F0502020204030204" pitchFamily="34" charset="0"/>
                <a:ea typeface="Calibri" panose="020F0502020204030204" pitchFamily="34" charset="0"/>
                <a:cs typeface="Times New Roman" panose="02020603050405020304" pitchFamily="18" charset="0"/>
              </a:rPr>
              <a:t> B</a:t>
            </a:r>
            <a:r>
              <a:rPr lang="en-US" baseline="-25000" dirty="0">
                <a:latin typeface="Calibri" panose="020F0502020204030204" pitchFamily="34" charset="0"/>
                <a:ea typeface="Calibri" panose="020F0502020204030204" pitchFamily="34" charset="0"/>
                <a:cs typeface="Times New Roman" panose="02020603050405020304" pitchFamily="18" charset="0"/>
              </a:rPr>
              <a:t>2 </a:t>
            </a:r>
            <a:r>
              <a:rPr lang="en-US" dirty="0">
                <a:latin typeface="Calibri" panose="020F0502020204030204" pitchFamily="34" charset="0"/>
                <a:ea typeface="Calibri" panose="020F0502020204030204" pitchFamily="34" charset="0"/>
                <a:cs typeface="Times New Roman" panose="02020603050405020304" pitchFamily="18" charset="0"/>
              </a:rPr>
              <a:t>, G</a:t>
            </a:r>
            <a:r>
              <a:rPr lang="en-US" baseline="-25000" dirty="0">
                <a:latin typeface="Calibri" panose="020F0502020204030204" pitchFamily="34" charset="0"/>
                <a:ea typeface="Calibri" panose="020F0502020204030204" pitchFamily="34" charset="0"/>
                <a:cs typeface="Times New Roman" panose="02020603050405020304" pitchFamily="18" charset="0"/>
              </a:rPr>
              <a:t>1 </a:t>
            </a:r>
            <a:r>
              <a:rPr lang="en-US" dirty="0">
                <a:latin typeface="Calibri" panose="020F0502020204030204" pitchFamily="34" charset="0"/>
                <a:ea typeface="Calibri" panose="020F0502020204030204" pitchFamily="34" charset="0"/>
                <a:cs typeface="Times New Roman" panose="02020603050405020304" pitchFamily="18" charset="0"/>
              </a:rPr>
              <a:t>=A</a:t>
            </a:r>
            <a:r>
              <a:rPr lang="en-US" baseline="-25000" dirty="0">
                <a:latin typeface="Calibri" panose="020F0502020204030204" pitchFamily="34" charset="0"/>
                <a:ea typeface="Calibri" panose="020F0502020204030204" pitchFamily="34" charset="0"/>
                <a:cs typeface="Times New Roman" panose="02020603050405020304" pitchFamily="18" charset="0"/>
              </a:rPr>
              <a:t>2</a:t>
            </a:r>
            <a:r>
              <a:rPr lang="en-US" dirty="0">
                <a:latin typeface="Calibri" panose="020F0502020204030204" pitchFamily="34" charset="0"/>
                <a:ea typeface="Calibri" panose="020F0502020204030204" pitchFamily="34" charset="0"/>
                <a:cs typeface="Times New Roman" panose="02020603050405020304" pitchFamily="18" charset="0"/>
              </a:rPr>
              <a:t>.B</a:t>
            </a:r>
            <a:r>
              <a:rPr lang="en-US" baseline="-25000" dirty="0">
                <a:latin typeface="Calibri" panose="020F0502020204030204" pitchFamily="34" charset="0"/>
                <a:ea typeface="Calibri" panose="020F0502020204030204" pitchFamily="34" charset="0"/>
                <a:cs typeface="Times New Roman" panose="02020603050405020304" pitchFamily="18" charset="0"/>
              </a:rPr>
              <a:t>2,</a:t>
            </a:r>
            <a:r>
              <a:rPr lang="en-US" dirty="0">
                <a:latin typeface="Calibri" panose="020F0502020204030204" pitchFamily="34" charset="0"/>
                <a:ea typeface="Calibri" panose="020F0502020204030204" pitchFamily="34" charset="0"/>
                <a:cs typeface="Times New Roman" panose="02020603050405020304" pitchFamily="18" charset="0"/>
              </a:rPr>
              <a:t> P</a:t>
            </a:r>
            <a:r>
              <a:rPr lang="en-US" baseline="-25000" dirty="0">
                <a:latin typeface="Calibri" panose="020F0502020204030204" pitchFamily="34" charset="0"/>
                <a:ea typeface="Calibri" panose="020F0502020204030204" pitchFamily="34" charset="0"/>
                <a:cs typeface="Times New Roman" panose="02020603050405020304" pitchFamily="18" charset="0"/>
              </a:rPr>
              <a:t>3</a:t>
            </a:r>
            <a:r>
              <a:rPr lang="en-US" dirty="0">
                <a:latin typeface="Calibri" panose="020F0502020204030204" pitchFamily="34" charset="0"/>
                <a:ea typeface="Calibri" panose="020F0502020204030204" pitchFamily="34" charset="0"/>
                <a:cs typeface="Times New Roman" panose="02020603050405020304" pitchFamily="18" charset="0"/>
              </a:rPr>
              <a:t>=A</a:t>
            </a:r>
            <a:r>
              <a:rPr lang="en-US" baseline="-25000" dirty="0">
                <a:latin typeface="Calibri" panose="020F0502020204030204" pitchFamily="34" charset="0"/>
                <a:ea typeface="Calibri" panose="020F0502020204030204" pitchFamily="34" charset="0"/>
                <a:cs typeface="Times New Roman" panose="02020603050405020304" pitchFamily="18" charset="0"/>
              </a:rPr>
              <a:t>3</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dirty="0">
                <a:latin typeface="Calibri" panose="020F0502020204030204" pitchFamily="34" charset="0"/>
                <a:ea typeface="Calibri" panose="020F0502020204030204" pitchFamily="34" charset="0"/>
                <a:cs typeface="Times New Roman" panose="02020603050405020304" pitchFamily="18" charset="0"/>
              </a:rPr>
              <a:t> B</a:t>
            </a:r>
            <a:r>
              <a:rPr lang="en-US" baseline="-25000" dirty="0">
                <a:latin typeface="Calibri" panose="020F0502020204030204" pitchFamily="34" charset="0"/>
                <a:ea typeface="Calibri" panose="020F0502020204030204" pitchFamily="34" charset="0"/>
                <a:cs typeface="Times New Roman" panose="02020603050405020304" pitchFamily="18" charset="0"/>
              </a:rPr>
              <a:t>3 </a:t>
            </a:r>
            <a:r>
              <a:rPr lang="en-US" dirty="0">
                <a:latin typeface="Calibri" panose="020F0502020204030204" pitchFamily="34" charset="0"/>
                <a:ea typeface="Calibri" panose="020F0502020204030204" pitchFamily="34" charset="0"/>
                <a:cs typeface="Times New Roman" panose="02020603050405020304" pitchFamily="18" charset="0"/>
              </a:rPr>
              <a:t>, G</a:t>
            </a:r>
            <a:r>
              <a:rPr lang="en-US" baseline="-25000" dirty="0">
                <a:latin typeface="Calibri" panose="020F0502020204030204" pitchFamily="34" charset="0"/>
                <a:ea typeface="Calibri" panose="020F0502020204030204" pitchFamily="34" charset="0"/>
                <a:cs typeface="Times New Roman" panose="02020603050405020304" pitchFamily="18" charset="0"/>
              </a:rPr>
              <a:t>3 </a:t>
            </a:r>
            <a:r>
              <a:rPr lang="en-US" dirty="0">
                <a:latin typeface="Calibri" panose="020F0502020204030204" pitchFamily="34" charset="0"/>
                <a:ea typeface="Calibri" panose="020F0502020204030204" pitchFamily="34" charset="0"/>
                <a:cs typeface="Times New Roman" panose="02020603050405020304" pitchFamily="18" charset="0"/>
              </a:rPr>
              <a:t>=A</a:t>
            </a:r>
            <a:r>
              <a:rPr lang="en-US" baseline="-25000" dirty="0">
                <a:latin typeface="Calibri" panose="020F0502020204030204" pitchFamily="34" charset="0"/>
                <a:ea typeface="Calibri" panose="020F0502020204030204" pitchFamily="34" charset="0"/>
                <a:cs typeface="Times New Roman" panose="02020603050405020304" pitchFamily="18" charset="0"/>
              </a:rPr>
              <a:t>3</a:t>
            </a:r>
            <a:r>
              <a:rPr lang="en-US" dirty="0">
                <a:latin typeface="Calibri" panose="020F0502020204030204" pitchFamily="34" charset="0"/>
                <a:ea typeface="Calibri" panose="020F0502020204030204" pitchFamily="34" charset="0"/>
                <a:cs typeface="Times New Roman" panose="02020603050405020304" pitchFamily="18" charset="0"/>
              </a:rPr>
              <a:t>.B</a:t>
            </a:r>
            <a:r>
              <a:rPr lang="en-US" baseline="-25000" dirty="0">
                <a:latin typeface="Calibri" panose="020F0502020204030204" pitchFamily="34" charset="0"/>
                <a:ea typeface="Calibri" panose="020F0502020204030204" pitchFamily="34" charset="0"/>
                <a:cs typeface="Times New Roman" panose="02020603050405020304" pitchFamily="18" charset="0"/>
              </a:rPr>
              <a:t>3</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255742" y="5714119"/>
            <a:ext cx="11324767" cy="369332"/>
          </a:xfrm>
          <a:prstGeom prst="rect">
            <a:avLst/>
          </a:prstGeom>
        </p:spPr>
        <p:txBody>
          <a:bodyPr wrap="none">
            <a:spAutoFit/>
          </a:bodyPr>
          <a:lstStyle/>
          <a:p>
            <a:pPr algn="ctr"/>
            <a:r>
              <a:rPr lang="en-US" dirty="0" smtClean="0"/>
              <a:t>The above equation tells that carry is dependent on inputs. More logic gates are required for implementing this design </a:t>
            </a:r>
            <a:endParaRPr lang="en-US" dirty="0"/>
          </a:p>
        </p:txBody>
      </p:sp>
    </p:spTree>
    <p:extLst>
      <p:ext uri="{BB962C8B-B14F-4D97-AF65-F5344CB8AC3E}">
        <p14:creationId xmlns:p14="http://schemas.microsoft.com/office/powerpoint/2010/main" val="152148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PARITY BIT GENERATOR</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4</a:t>
            </a:fld>
            <a:endParaRPr lang="en-US"/>
          </a:p>
        </p:txBody>
      </p:sp>
      <p:sp>
        <p:nvSpPr>
          <p:cNvPr id="5" name="Rectangle 4"/>
          <p:cNvSpPr/>
          <p:nvPr/>
        </p:nvSpPr>
        <p:spPr>
          <a:xfrm>
            <a:off x="838200" y="1278287"/>
            <a:ext cx="9437914" cy="369332"/>
          </a:xfrm>
          <a:prstGeom prst="rect">
            <a:avLst/>
          </a:prstGeom>
        </p:spPr>
        <p:txBody>
          <a:bodyPr wrap="square">
            <a:spAutoFit/>
          </a:bodyPr>
          <a:lstStyle/>
          <a:p>
            <a:r>
              <a:rPr lang="en-US" dirty="0" smtClean="0"/>
              <a:t>Here we can have even parity generator or odd parity generator</a:t>
            </a:r>
            <a:endParaRPr lang="en-US" dirty="0"/>
          </a:p>
        </p:txBody>
      </p:sp>
      <p:pic>
        <p:nvPicPr>
          <p:cNvPr id="3" name="Picture 2"/>
          <p:cNvPicPr>
            <a:picLocks noChangeAspect="1"/>
          </p:cNvPicPr>
          <p:nvPr/>
        </p:nvPicPr>
        <p:blipFill>
          <a:blip r:embed="rId3"/>
          <a:stretch>
            <a:fillRect/>
          </a:stretch>
        </p:blipFill>
        <p:spPr>
          <a:xfrm>
            <a:off x="838200" y="2159240"/>
            <a:ext cx="4724400" cy="3409950"/>
          </a:xfrm>
          <a:prstGeom prst="rect">
            <a:avLst/>
          </a:prstGeom>
        </p:spPr>
      </p:pic>
      <p:sp>
        <p:nvSpPr>
          <p:cNvPr id="12" name="Rectangle 11"/>
          <p:cNvSpPr/>
          <p:nvPr/>
        </p:nvSpPr>
        <p:spPr>
          <a:xfrm>
            <a:off x="989538" y="1746839"/>
            <a:ext cx="2203424" cy="369332"/>
          </a:xfrm>
          <a:prstGeom prst="rect">
            <a:avLst/>
          </a:prstGeom>
        </p:spPr>
        <p:txBody>
          <a:bodyPr wrap="none">
            <a:spAutoFit/>
          </a:bodyPr>
          <a:lstStyle/>
          <a:p>
            <a:r>
              <a:rPr lang="en-US" dirty="0" smtClean="0"/>
              <a:t>Even </a:t>
            </a:r>
            <a:r>
              <a:rPr lang="en-US" dirty="0"/>
              <a:t>parity generator</a:t>
            </a:r>
          </a:p>
        </p:txBody>
      </p:sp>
      <p:pic>
        <p:nvPicPr>
          <p:cNvPr id="13" name="Picture 12"/>
          <p:cNvPicPr>
            <a:picLocks noChangeAspect="1"/>
          </p:cNvPicPr>
          <p:nvPr/>
        </p:nvPicPr>
        <p:blipFill>
          <a:blip r:embed="rId4"/>
          <a:stretch>
            <a:fillRect/>
          </a:stretch>
        </p:blipFill>
        <p:spPr>
          <a:xfrm>
            <a:off x="5970815" y="2264015"/>
            <a:ext cx="5562600" cy="1600200"/>
          </a:xfrm>
          <a:prstGeom prst="rect">
            <a:avLst/>
          </a:prstGeom>
        </p:spPr>
      </p:pic>
      <p:sp>
        <p:nvSpPr>
          <p:cNvPr id="15" name="Rectangle 14"/>
          <p:cNvSpPr/>
          <p:nvPr/>
        </p:nvSpPr>
        <p:spPr>
          <a:xfrm>
            <a:off x="1163710" y="5612259"/>
            <a:ext cx="1716752" cy="369332"/>
          </a:xfrm>
          <a:prstGeom prst="rect">
            <a:avLst/>
          </a:prstGeom>
        </p:spPr>
        <p:txBody>
          <a:bodyPr wrap="none">
            <a:spAutoFit/>
          </a:bodyPr>
          <a:lstStyle/>
          <a:p>
            <a:r>
              <a:rPr lang="en-US" dirty="0" smtClean="0"/>
              <a:t>Functional Table</a:t>
            </a:r>
            <a:endParaRPr lang="en-US" dirty="0"/>
          </a:p>
        </p:txBody>
      </p:sp>
      <p:sp>
        <p:nvSpPr>
          <p:cNvPr id="16" name="Rectangle 15"/>
          <p:cNvSpPr/>
          <p:nvPr/>
        </p:nvSpPr>
        <p:spPr>
          <a:xfrm>
            <a:off x="7859400" y="3955088"/>
            <a:ext cx="1502399" cy="369332"/>
          </a:xfrm>
          <a:prstGeom prst="rect">
            <a:avLst/>
          </a:prstGeom>
        </p:spPr>
        <p:txBody>
          <a:bodyPr wrap="none">
            <a:spAutoFit/>
          </a:bodyPr>
          <a:lstStyle/>
          <a:p>
            <a:r>
              <a:rPr lang="en-US" dirty="0" smtClean="0"/>
              <a:t>Logic Diagram</a:t>
            </a:r>
            <a:endParaRPr lang="en-US" dirty="0"/>
          </a:p>
        </p:txBody>
      </p:sp>
      <p:sp>
        <p:nvSpPr>
          <p:cNvPr id="17" name="Rectangle 16"/>
          <p:cNvSpPr/>
          <p:nvPr/>
        </p:nvSpPr>
        <p:spPr>
          <a:xfrm>
            <a:off x="6451111" y="4370888"/>
            <a:ext cx="4902689" cy="646331"/>
          </a:xfrm>
          <a:prstGeom prst="rect">
            <a:avLst/>
          </a:prstGeom>
        </p:spPr>
        <p:txBody>
          <a:bodyPr wrap="none">
            <a:spAutoFit/>
          </a:bodyPr>
          <a:lstStyle/>
          <a:p>
            <a:pPr algn="ctr"/>
            <a:r>
              <a:rPr lang="en-US" dirty="0" smtClean="0"/>
              <a:t>This can be drawn by finding Boolean Expression </a:t>
            </a:r>
          </a:p>
          <a:p>
            <a:pPr algn="ctr"/>
            <a:r>
              <a:rPr lang="en-US" dirty="0" smtClean="0"/>
              <a:t>through 3 variable K-Map</a:t>
            </a:r>
            <a:endParaRPr lang="en-US" dirty="0"/>
          </a:p>
        </p:txBody>
      </p:sp>
    </p:spTree>
    <p:extLst>
      <p:ext uri="{BB962C8B-B14F-4D97-AF65-F5344CB8AC3E}">
        <p14:creationId xmlns:p14="http://schemas.microsoft.com/office/powerpoint/2010/main" val="1914124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PARITY BIT GENERATOR</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5</a:t>
            </a:fld>
            <a:endParaRPr lang="en-US"/>
          </a:p>
        </p:txBody>
      </p:sp>
      <p:sp>
        <p:nvSpPr>
          <p:cNvPr id="5" name="Rectangle 4"/>
          <p:cNvSpPr/>
          <p:nvPr/>
        </p:nvSpPr>
        <p:spPr>
          <a:xfrm>
            <a:off x="838200" y="1278287"/>
            <a:ext cx="9437914" cy="369332"/>
          </a:xfrm>
          <a:prstGeom prst="rect">
            <a:avLst/>
          </a:prstGeom>
        </p:spPr>
        <p:txBody>
          <a:bodyPr wrap="square">
            <a:spAutoFit/>
          </a:bodyPr>
          <a:lstStyle/>
          <a:p>
            <a:r>
              <a:rPr lang="en-US" dirty="0"/>
              <a:t>O</a:t>
            </a:r>
            <a:r>
              <a:rPr lang="en-US" dirty="0" smtClean="0"/>
              <a:t>dd parity generator</a:t>
            </a:r>
            <a:endParaRPr lang="en-US" dirty="0"/>
          </a:p>
        </p:txBody>
      </p:sp>
      <p:sp>
        <p:nvSpPr>
          <p:cNvPr id="15" name="Rectangle 14"/>
          <p:cNvSpPr/>
          <p:nvPr/>
        </p:nvSpPr>
        <p:spPr>
          <a:xfrm>
            <a:off x="1163710" y="5612259"/>
            <a:ext cx="1716752" cy="369332"/>
          </a:xfrm>
          <a:prstGeom prst="rect">
            <a:avLst/>
          </a:prstGeom>
        </p:spPr>
        <p:txBody>
          <a:bodyPr wrap="none">
            <a:spAutoFit/>
          </a:bodyPr>
          <a:lstStyle/>
          <a:p>
            <a:r>
              <a:rPr lang="en-US" dirty="0" smtClean="0"/>
              <a:t>Functional Table</a:t>
            </a:r>
            <a:endParaRPr lang="en-US" dirty="0"/>
          </a:p>
        </p:txBody>
      </p:sp>
      <p:sp>
        <p:nvSpPr>
          <p:cNvPr id="16" name="Rectangle 15"/>
          <p:cNvSpPr/>
          <p:nvPr/>
        </p:nvSpPr>
        <p:spPr>
          <a:xfrm>
            <a:off x="7859400" y="3955088"/>
            <a:ext cx="1502399" cy="369332"/>
          </a:xfrm>
          <a:prstGeom prst="rect">
            <a:avLst/>
          </a:prstGeom>
        </p:spPr>
        <p:txBody>
          <a:bodyPr wrap="none">
            <a:spAutoFit/>
          </a:bodyPr>
          <a:lstStyle/>
          <a:p>
            <a:r>
              <a:rPr lang="en-US" dirty="0" smtClean="0"/>
              <a:t>Logic Diagram</a:t>
            </a:r>
            <a:endParaRPr lang="en-US" dirty="0"/>
          </a:p>
        </p:txBody>
      </p:sp>
      <p:sp>
        <p:nvSpPr>
          <p:cNvPr id="17" name="Rectangle 16"/>
          <p:cNvSpPr/>
          <p:nvPr/>
        </p:nvSpPr>
        <p:spPr>
          <a:xfrm>
            <a:off x="6451111" y="4370888"/>
            <a:ext cx="4902689" cy="646331"/>
          </a:xfrm>
          <a:prstGeom prst="rect">
            <a:avLst/>
          </a:prstGeom>
        </p:spPr>
        <p:txBody>
          <a:bodyPr wrap="none">
            <a:spAutoFit/>
          </a:bodyPr>
          <a:lstStyle/>
          <a:p>
            <a:pPr algn="ctr"/>
            <a:r>
              <a:rPr lang="en-US" dirty="0" smtClean="0"/>
              <a:t>This can be drawn by finding Boolean Expression </a:t>
            </a:r>
          </a:p>
          <a:p>
            <a:pPr algn="ctr"/>
            <a:r>
              <a:rPr lang="en-US" dirty="0" smtClean="0"/>
              <a:t>through 3 variable K-Map</a:t>
            </a:r>
            <a:endParaRPr lang="en-US" dirty="0"/>
          </a:p>
        </p:txBody>
      </p:sp>
      <p:pic>
        <p:nvPicPr>
          <p:cNvPr id="4" name="Picture 3"/>
          <p:cNvPicPr>
            <a:picLocks noChangeAspect="1"/>
          </p:cNvPicPr>
          <p:nvPr/>
        </p:nvPicPr>
        <p:blipFill>
          <a:blip r:embed="rId3"/>
          <a:stretch>
            <a:fillRect/>
          </a:stretch>
        </p:blipFill>
        <p:spPr>
          <a:xfrm>
            <a:off x="475569" y="2116171"/>
            <a:ext cx="5210175" cy="3295650"/>
          </a:xfrm>
          <a:prstGeom prst="rect">
            <a:avLst/>
          </a:prstGeom>
        </p:spPr>
      </p:pic>
      <p:pic>
        <p:nvPicPr>
          <p:cNvPr id="6" name="Picture 5"/>
          <p:cNvPicPr>
            <a:picLocks noChangeAspect="1"/>
          </p:cNvPicPr>
          <p:nvPr/>
        </p:nvPicPr>
        <p:blipFill>
          <a:blip r:embed="rId4"/>
          <a:stretch>
            <a:fillRect/>
          </a:stretch>
        </p:blipFill>
        <p:spPr>
          <a:xfrm>
            <a:off x="6096000" y="2335838"/>
            <a:ext cx="5676900" cy="1619250"/>
          </a:xfrm>
          <a:prstGeom prst="rect">
            <a:avLst/>
          </a:prstGeom>
        </p:spPr>
      </p:pic>
    </p:spTree>
    <p:extLst>
      <p:ext uri="{BB962C8B-B14F-4D97-AF65-F5344CB8AC3E}">
        <p14:creationId xmlns:p14="http://schemas.microsoft.com/office/powerpoint/2010/main" val="1463983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PROGRAMMABLE LOGIC DEVICES(PLD’s)</a:t>
            </a:r>
            <a:endParaRPr lang="en-US" dirty="0">
              <a:solidFill>
                <a:srgbClr val="C00000"/>
              </a:solidFill>
            </a:endParaRPr>
          </a:p>
        </p:txBody>
      </p:sp>
      <p:sp>
        <p:nvSpPr>
          <p:cNvPr id="3" name="Content Placeholder 2"/>
          <p:cNvSpPr>
            <a:spLocks noGrp="1"/>
          </p:cNvSpPr>
          <p:nvPr>
            <p:ph idx="1"/>
          </p:nvPr>
        </p:nvSpPr>
        <p:spPr>
          <a:xfrm>
            <a:off x="838200" y="1444913"/>
            <a:ext cx="9635836" cy="4467513"/>
          </a:xfrm>
        </p:spPr>
        <p:txBody>
          <a:bodyPr>
            <a:normAutofit fontScale="92500" lnSpcReduction="20000"/>
          </a:bodyPr>
          <a:lstStyle/>
          <a:p>
            <a:pPr marL="576263" algn="just"/>
            <a:r>
              <a:rPr lang="en-US" sz="4800" dirty="0" smtClean="0"/>
              <a:t>Contains an array of AND gates and OR gates</a:t>
            </a:r>
          </a:p>
          <a:p>
            <a:pPr marL="576263" algn="just"/>
            <a:r>
              <a:rPr lang="en-US" sz="4800" dirty="0" smtClean="0"/>
              <a:t>Advantages:</a:t>
            </a:r>
          </a:p>
          <a:p>
            <a:pPr marL="2176463" indent="-685800" algn="just">
              <a:buFont typeface="Wingdings" panose="05000000000000000000" pitchFamily="2" charset="2"/>
              <a:buChar char="Ø"/>
            </a:pPr>
            <a:r>
              <a:rPr lang="en-US" sz="4800" dirty="0" smtClean="0"/>
              <a:t>Low cost</a:t>
            </a:r>
          </a:p>
          <a:p>
            <a:pPr marL="2176463" indent="-685800" algn="just">
              <a:buFont typeface="Wingdings" panose="05000000000000000000" pitchFamily="2" charset="2"/>
              <a:buChar char="Ø"/>
            </a:pPr>
            <a:r>
              <a:rPr lang="en-US" sz="4800" dirty="0" smtClean="0"/>
              <a:t>Design a larger circuit</a:t>
            </a:r>
          </a:p>
          <a:p>
            <a:pPr marL="2176463" indent="-685800" algn="just">
              <a:buFont typeface="Wingdings" panose="05000000000000000000" pitchFamily="2" charset="2"/>
              <a:buChar char="Ø"/>
            </a:pPr>
            <a:r>
              <a:rPr lang="en-US" sz="4800" dirty="0" smtClean="0"/>
              <a:t>Reprogramming</a:t>
            </a:r>
          </a:p>
          <a:p>
            <a:pPr marL="1490663" indent="0" algn="just">
              <a:buNone/>
            </a:pPr>
            <a:r>
              <a:rPr lang="en-US" sz="4800" dirty="0"/>
              <a:t> </a:t>
            </a:r>
            <a:r>
              <a:rPr lang="en-US" sz="4800" dirty="0" smtClean="0"/>
              <a:t>     (Modify the design)</a:t>
            </a:r>
          </a:p>
          <a:p>
            <a:pPr marL="347663" indent="0" algn="just">
              <a:buNone/>
            </a:pPr>
            <a:endParaRPr lang="en-US" sz="4800" dirty="0" smtClean="0"/>
          </a:p>
        </p:txBody>
      </p:sp>
      <p:sp>
        <p:nvSpPr>
          <p:cNvPr id="7" name="Slide Number Placeholder 6"/>
          <p:cNvSpPr>
            <a:spLocks noGrp="1"/>
          </p:cNvSpPr>
          <p:nvPr>
            <p:ph type="sldNum" sz="quarter" idx="12"/>
          </p:nvPr>
        </p:nvSpPr>
        <p:spPr/>
        <p:txBody>
          <a:bodyPr/>
          <a:lstStyle/>
          <a:p>
            <a:fld id="{8DD90690-7D43-49A8-A875-4A4029DB478E}" type="slidenum">
              <a:rPr lang="en-US" smtClean="0"/>
              <a:t>6</a:t>
            </a:fld>
            <a:endParaRPr lang="en-US"/>
          </a:p>
        </p:txBody>
      </p:sp>
    </p:spTree>
    <p:extLst>
      <p:ext uri="{BB962C8B-B14F-4D97-AF65-F5344CB8AC3E}">
        <p14:creationId xmlns:p14="http://schemas.microsoft.com/office/powerpoint/2010/main" val="1169397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TYPES OF PLD’s</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7</a:t>
            </a:fld>
            <a:endParaRPr lang="en-US"/>
          </a:p>
        </p:txBody>
      </p:sp>
      <p:pic>
        <p:nvPicPr>
          <p:cNvPr id="5" name="Picture 4"/>
          <p:cNvPicPr>
            <a:picLocks noChangeAspect="1"/>
          </p:cNvPicPr>
          <p:nvPr/>
        </p:nvPicPr>
        <p:blipFill>
          <a:blip r:embed="rId3"/>
          <a:stretch>
            <a:fillRect/>
          </a:stretch>
        </p:blipFill>
        <p:spPr>
          <a:xfrm>
            <a:off x="838200" y="1284513"/>
            <a:ext cx="10334625" cy="4763861"/>
          </a:xfrm>
          <a:prstGeom prst="rect">
            <a:avLst/>
          </a:prstGeom>
        </p:spPr>
      </p:pic>
    </p:spTree>
    <p:extLst>
      <p:ext uri="{BB962C8B-B14F-4D97-AF65-F5344CB8AC3E}">
        <p14:creationId xmlns:p14="http://schemas.microsoft.com/office/powerpoint/2010/main" val="3112583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PROM</a:t>
            </a:r>
            <a:endParaRPr lang="en-US" dirty="0">
              <a:solidFill>
                <a:srgbClr val="C00000"/>
              </a:solidFill>
            </a:endParaRPr>
          </a:p>
        </p:txBody>
      </p:sp>
      <p:sp>
        <p:nvSpPr>
          <p:cNvPr id="3" name="Content Placeholder 2"/>
          <p:cNvSpPr>
            <a:spLocks noGrp="1"/>
          </p:cNvSpPr>
          <p:nvPr>
            <p:ph idx="1"/>
          </p:nvPr>
        </p:nvSpPr>
        <p:spPr>
          <a:xfrm>
            <a:off x="838200" y="1444913"/>
            <a:ext cx="9635836" cy="4467513"/>
          </a:xfrm>
        </p:spPr>
        <p:txBody>
          <a:bodyPr>
            <a:normAutofit fontScale="70000" lnSpcReduction="20000"/>
          </a:bodyPr>
          <a:lstStyle/>
          <a:p>
            <a:pPr marL="576263" algn="just"/>
            <a:r>
              <a:rPr lang="en-US" sz="4800" dirty="0" smtClean="0"/>
              <a:t>Contains an fixed </a:t>
            </a:r>
            <a:r>
              <a:rPr lang="en-US" sz="4800" dirty="0"/>
              <a:t>AND array &amp; Programmable OR </a:t>
            </a:r>
            <a:r>
              <a:rPr lang="en-US" sz="4800" dirty="0" smtClean="0"/>
              <a:t>array gates.</a:t>
            </a:r>
          </a:p>
          <a:p>
            <a:pPr marL="576263" algn="just"/>
            <a:r>
              <a:rPr lang="en-US" sz="4800" dirty="0" smtClean="0"/>
              <a:t>AND gate will generate </a:t>
            </a:r>
            <a:r>
              <a:rPr lang="en-US" sz="4800" dirty="0"/>
              <a:t>2</a:t>
            </a:r>
            <a:r>
              <a:rPr lang="en-US" sz="4800" baseline="30000" dirty="0"/>
              <a:t>n</a:t>
            </a:r>
            <a:r>
              <a:rPr lang="en-US" sz="4800" dirty="0"/>
              <a:t> product terms by using 2</a:t>
            </a:r>
            <a:r>
              <a:rPr lang="en-US" sz="4800" baseline="30000" dirty="0"/>
              <a:t>n</a:t>
            </a:r>
            <a:r>
              <a:rPr lang="en-US" sz="4800" dirty="0"/>
              <a:t> AND gates having n inputs </a:t>
            </a:r>
            <a:r>
              <a:rPr lang="en-US" sz="4800" dirty="0" smtClean="0"/>
              <a:t>each by </a:t>
            </a:r>
            <a:r>
              <a:rPr lang="en-US" sz="4800" dirty="0"/>
              <a:t>using nx2</a:t>
            </a:r>
            <a:r>
              <a:rPr lang="en-US" sz="4800" baseline="30000" dirty="0"/>
              <a:t>n</a:t>
            </a:r>
            <a:r>
              <a:rPr lang="en-US" sz="4800" dirty="0"/>
              <a:t> decoder. So, this decoder generates ‘n’ </a:t>
            </a:r>
            <a:r>
              <a:rPr lang="en-US" sz="4800" b="1" dirty="0"/>
              <a:t>min terms</a:t>
            </a:r>
            <a:r>
              <a:rPr lang="en-US" sz="4800" dirty="0" smtClean="0"/>
              <a:t>.</a:t>
            </a:r>
          </a:p>
          <a:p>
            <a:pPr marL="576263" algn="just"/>
            <a:r>
              <a:rPr lang="en-US" sz="4400" dirty="0" smtClean="0"/>
              <a:t>OR GATE: we </a:t>
            </a:r>
            <a:r>
              <a:rPr lang="en-US" sz="4400" dirty="0"/>
              <a:t>can program any number of required product terms, since all the outputs of AND gates are applied as inputs to each OR gate. Therefore, the outputs of PROM will be in the form of </a:t>
            </a:r>
            <a:r>
              <a:rPr lang="en-US" sz="4400" b="1" dirty="0"/>
              <a:t>sum of min terms</a:t>
            </a:r>
            <a:endParaRPr lang="en-US" sz="4800" dirty="0" smtClean="0"/>
          </a:p>
        </p:txBody>
      </p:sp>
      <p:sp>
        <p:nvSpPr>
          <p:cNvPr id="7" name="Slide Number Placeholder 6"/>
          <p:cNvSpPr>
            <a:spLocks noGrp="1"/>
          </p:cNvSpPr>
          <p:nvPr>
            <p:ph type="sldNum" sz="quarter" idx="12"/>
          </p:nvPr>
        </p:nvSpPr>
        <p:spPr/>
        <p:txBody>
          <a:bodyPr/>
          <a:lstStyle/>
          <a:p>
            <a:fld id="{8DD90690-7D43-49A8-A875-4A4029DB478E}" type="slidenum">
              <a:rPr lang="en-US" smtClean="0"/>
              <a:t>8</a:t>
            </a:fld>
            <a:endParaRPr lang="en-US"/>
          </a:p>
        </p:txBody>
      </p:sp>
    </p:spTree>
    <p:extLst>
      <p:ext uri="{BB962C8B-B14F-4D97-AF65-F5344CB8AC3E}">
        <p14:creationId xmlns:p14="http://schemas.microsoft.com/office/powerpoint/2010/main" val="2852682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PROM</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9</a:t>
            </a:fld>
            <a:endParaRPr lang="en-US"/>
          </a:p>
        </p:txBody>
      </p:sp>
      <p:pic>
        <p:nvPicPr>
          <p:cNvPr id="4" name="Picture 3"/>
          <p:cNvPicPr>
            <a:picLocks noChangeAspect="1"/>
          </p:cNvPicPr>
          <p:nvPr/>
        </p:nvPicPr>
        <p:blipFill>
          <a:blip r:embed="rId3"/>
          <a:stretch>
            <a:fillRect/>
          </a:stretch>
        </p:blipFill>
        <p:spPr>
          <a:xfrm>
            <a:off x="1132114" y="1393371"/>
            <a:ext cx="9742715" cy="5282067"/>
          </a:xfrm>
          <a:prstGeom prst="rect">
            <a:avLst/>
          </a:prstGeom>
        </p:spPr>
      </p:pic>
    </p:spTree>
    <p:extLst>
      <p:ext uri="{BB962C8B-B14F-4D97-AF65-F5344CB8AC3E}">
        <p14:creationId xmlns:p14="http://schemas.microsoft.com/office/powerpoint/2010/main" val="3791032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416</Words>
  <Application>Microsoft Office PowerPoint</Application>
  <PresentationFormat>Widescreen</PresentationFormat>
  <Paragraphs>76</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Symbol</vt:lpstr>
      <vt:lpstr>Times New Roman</vt:lpstr>
      <vt:lpstr>Wingdings</vt:lpstr>
      <vt:lpstr>Office Theme</vt:lpstr>
      <vt:lpstr>SWITCHING THEORY AND LOGIC DESIGN </vt:lpstr>
      <vt:lpstr>CARRY LOOK AHEAD ADDER</vt:lpstr>
      <vt:lpstr>CARRY LOOK AHEAD ADDER</vt:lpstr>
      <vt:lpstr>PARITY BIT GENERATOR</vt:lpstr>
      <vt:lpstr>PARITY BIT GENERATOR</vt:lpstr>
      <vt:lpstr>PROGRAMMABLE LOGIC DEVICES(PLD’s)</vt:lpstr>
      <vt:lpstr>TYPES OF PLD’s</vt:lpstr>
      <vt:lpstr>PROM</vt:lpstr>
      <vt:lpstr>PROM</vt:lpstr>
      <vt:lpstr>PAL</vt:lpstr>
      <vt:lpstr>PAL</vt:lpstr>
      <vt:lpstr>PLA</vt:lpstr>
      <vt:lpstr>PLA</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SWITCHING THEORY AND LOGIC DESIGN</dc:title>
  <dc:creator>Desktop</dc:creator>
  <cp:lastModifiedBy>Desktop</cp:lastModifiedBy>
  <cp:revision>51</cp:revision>
  <dcterms:created xsi:type="dcterms:W3CDTF">2020-03-23T05:44:00Z</dcterms:created>
  <dcterms:modified xsi:type="dcterms:W3CDTF">2020-03-31T15:24:14Z</dcterms:modified>
</cp:coreProperties>
</file>