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256" r:id="rId3"/>
    <p:sldId id="257" r:id="rId4"/>
    <p:sldId id="258" r:id="rId5"/>
    <p:sldId id="259" r:id="rId6"/>
    <p:sldId id="260" r:id="rId7"/>
    <p:sldId id="261" r:id="rId8"/>
    <p:sldId id="262" r:id="rId9"/>
    <p:sldId id="263" r:id="rId10"/>
    <p:sldId id="264" r:id="rId11"/>
    <p:sldId id="266" r:id="rId12"/>
    <p:sldId id="267" r:id="rId13"/>
    <p:sldId id="271" r:id="rId14"/>
    <p:sldId id="272" r:id="rId15"/>
    <p:sldId id="273" r:id="rId16"/>
    <p:sldId id="355" r:id="rId17"/>
    <p:sldId id="276" r:id="rId18"/>
    <p:sldId id="326" r:id="rId19"/>
    <p:sldId id="327"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9" r:id="rId42"/>
    <p:sldId id="301" r:id="rId43"/>
    <p:sldId id="302" r:id="rId44"/>
    <p:sldId id="303" r:id="rId45"/>
    <p:sldId id="304" r:id="rId46"/>
    <p:sldId id="356" r:id="rId47"/>
    <p:sldId id="357" r:id="rId48"/>
    <p:sldId id="358" r:id="rId49"/>
    <p:sldId id="305" r:id="rId50"/>
    <p:sldId id="359" r:id="rId51"/>
    <p:sldId id="360" r:id="rId52"/>
    <p:sldId id="361" r:id="rId53"/>
    <p:sldId id="362" r:id="rId54"/>
    <p:sldId id="363" r:id="rId55"/>
    <p:sldId id="306" r:id="rId56"/>
    <p:sldId id="309" r:id="rId57"/>
    <p:sldId id="364" r:id="rId58"/>
    <p:sldId id="311" r:id="rId59"/>
    <p:sldId id="365" r:id="rId60"/>
    <p:sldId id="318" r:id="rId61"/>
    <p:sldId id="319" r:id="rId62"/>
    <p:sldId id="366" r:id="rId63"/>
    <p:sldId id="320" r:id="rId64"/>
    <p:sldId id="321" r:id="rId65"/>
    <p:sldId id="322" r:id="rId66"/>
    <p:sldId id="323" r:id="rId67"/>
    <p:sldId id="347" r:id="rId68"/>
    <p:sldId id="348" r:id="rId69"/>
    <p:sldId id="349" r:id="rId70"/>
    <p:sldId id="350" r:id="rId71"/>
    <p:sldId id="351" r:id="rId72"/>
    <p:sldId id="352"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53" r:id="rId9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2" d="100"/>
          <a:sy n="72" d="100"/>
        </p:scale>
        <p:origin x="130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29852B2-AA38-4BEC-AAE4-8FAB7242515B}"/>
              </a:ext>
            </a:extLst>
          </p:cNvPr>
          <p:cNvSpPr>
            <a:spLocks noGrp="1" noChangeArrowheads="1"/>
          </p:cNvSpPr>
          <p:nvPr>
            <p:ph type="ctrTitle"/>
          </p:nvPr>
        </p:nvSpPr>
        <p:spPr>
          <a:xfrm>
            <a:off x="685800" y="228600"/>
            <a:ext cx="7772400" cy="990600"/>
          </a:xfrm>
        </p:spPr>
        <p:txBody>
          <a:bodyPr/>
          <a:lstStyle>
            <a:lvl1pPr algn="ctr">
              <a:defRPr sz="3600"/>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9BECC5B4-B826-4E48-873B-DEFEFFEA52AB}"/>
              </a:ext>
            </a:extLst>
          </p:cNvPr>
          <p:cNvSpPr>
            <a:spLocks noGrp="1" noChangeArrowheads="1"/>
          </p:cNvSpPr>
          <p:nvPr>
            <p:ph type="subTitle" idx="1"/>
          </p:nvPr>
        </p:nvSpPr>
        <p:spPr>
          <a:xfrm>
            <a:off x="1600200" y="1524000"/>
            <a:ext cx="5943600" cy="838200"/>
          </a:xfrm>
        </p:spPr>
        <p:txBody>
          <a:bodyPr/>
          <a:lstStyle>
            <a:lvl1pPr marL="0" indent="0" algn="ctr">
              <a:buFontTx/>
              <a:buNone/>
              <a:defRPr sz="2400"/>
            </a:lvl1pPr>
          </a:lstStyle>
          <a:p>
            <a:pPr lvl="0"/>
            <a:r>
              <a:rPr lang="en-US" altLang="en-US" noProof="0"/>
              <a:t>Click to edit Master subtitle style</a:t>
            </a:r>
          </a:p>
        </p:txBody>
      </p:sp>
      <p:sp>
        <p:nvSpPr>
          <p:cNvPr id="3076" name="Rectangle 4">
            <a:extLst>
              <a:ext uri="{FF2B5EF4-FFF2-40B4-BE49-F238E27FC236}">
                <a16:creationId xmlns:a16="http://schemas.microsoft.com/office/drawing/2014/main" id="{9DDA06A3-5051-4E4D-B323-04A7DCD6FC5B}"/>
              </a:ext>
            </a:extLst>
          </p:cNvPr>
          <p:cNvSpPr>
            <a:spLocks noGrp="1" noChangeArrowheads="1"/>
          </p:cNvSpPr>
          <p:nvPr>
            <p:ph type="dt" sz="half" idx="2"/>
          </p:nvPr>
        </p:nvSpPr>
        <p:spPr>
          <a:xfrm>
            <a:off x="104775" y="6400800"/>
            <a:ext cx="2133600" cy="381000"/>
          </a:xfrm>
        </p:spPr>
        <p:txBody>
          <a:bodyPr/>
          <a:lstStyle>
            <a:lvl1pPr>
              <a:defRPr/>
            </a:lvl1pPr>
          </a:lstStyle>
          <a:p>
            <a:endParaRPr lang="en-US" altLang="en-US"/>
          </a:p>
        </p:txBody>
      </p:sp>
      <p:sp>
        <p:nvSpPr>
          <p:cNvPr id="3077" name="Rectangle 5">
            <a:extLst>
              <a:ext uri="{FF2B5EF4-FFF2-40B4-BE49-F238E27FC236}">
                <a16:creationId xmlns:a16="http://schemas.microsoft.com/office/drawing/2014/main" id="{8BEB0DC3-E684-449E-992C-16A16DE1DEE6}"/>
              </a:ext>
            </a:extLst>
          </p:cNvPr>
          <p:cNvSpPr>
            <a:spLocks noGrp="1" noChangeArrowheads="1"/>
          </p:cNvSpPr>
          <p:nvPr>
            <p:ph type="ftr" sz="quarter" idx="3"/>
          </p:nvPr>
        </p:nvSpPr>
        <p:spPr>
          <a:xfrm>
            <a:off x="3124200" y="6400800"/>
            <a:ext cx="2895600" cy="381000"/>
          </a:xfrm>
        </p:spPr>
        <p:txBody>
          <a:bodyPr/>
          <a:lstStyle>
            <a:lvl1pPr>
              <a:defRPr/>
            </a:lvl1pPr>
          </a:lstStyle>
          <a:p>
            <a:endParaRPr lang="en-US" altLang="en-US"/>
          </a:p>
        </p:txBody>
      </p:sp>
      <p:sp>
        <p:nvSpPr>
          <p:cNvPr id="3078" name="Rectangle 6">
            <a:extLst>
              <a:ext uri="{FF2B5EF4-FFF2-40B4-BE49-F238E27FC236}">
                <a16:creationId xmlns:a16="http://schemas.microsoft.com/office/drawing/2014/main" id="{62FEA376-B51C-4C76-8333-05B8B30E53B4}"/>
              </a:ext>
            </a:extLst>
          </p:cNvPr>
          <p:cNvSpPr>
            <a:spLocks noGrp="1" noChangeArrowheads="1"/>
          </p:cNvSpPr>
          <p:nvPr>
            <p:ph type="sldNum" sz="quarter" idx="4"/>
          </p:nvPr>
        </p:nvSpPr>
        <p:spPr>
          <a:xfrm>
            <a:off x="6934200" y="6400800"/>
            <a:ext cx="2133600" cy="381000"/>
          </a:xfrm>
        </p:spPr>
        <p:txBody>
          <a:bodyPr/>
          <a:lstStyle>
            <a:lvl1pPr>
              <a:defRPr/>
            </a:lvl1pPr>
          </a:lstStyle>
          <a:p>
            <a:fld id="{2AA992CD-844E-4D0D-AF5B-93A507A88D2D}"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36A6-4736-48DE-AF20-EBABF1FC3F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67A9DC-CACA-4923-B180-3212C52AD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13134-1A36-4D94-89E8-6507A2D31CC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E3260EA-1ACC-4DB1-B34D-104D51446CF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B6CDA5B-C7FB-423B-8346-262160294ECD}"/>
              </a:ext>
            </a:extLst>
          </p:cNvPr>
          <p:cNvSpPr>
            <a:spLocks noGrp="1"/>
          </p:cNvSpPr>
          <p:nvPr>
            <p:ph type="sldNum" sz="quarter" idx="12"/>
          </p:nvPr>
        </p:nvSpPr>
        <p:spPr/>
        <p:txBody>
          <a:bodyPr/>
          <a:lstStyle>
            <a:lvl1pPr>
              <a:defRPr/>
            </a:lvl1pPr>
          </a:lstStyle>
          <a:p>
            <a:fld id="{AA22D74D-5E86-4870-A940-711EE221F501}" type="slidenum">
              <a:rPr lang="en-US" altLang="en-US"/>
              <a:pPr/>
              <a:t>‹#›</a:t>
            </a:fld>
            <a:endParaRPr lang="en-US" altLang="en-US"/>
          </a:p>
        </p:txBody>
      </p:sp>
    </p:spTree>
    <p:extLst>
      <p:ext uri="{BB962C8B-B14F-4D97-AF65-F5344CB8AC3E}">
        <p14:creationId xmlns:p14="http://schemas.microsoft.com/office/powerpoint/2010/main" val="205561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EFCFB-CC43-4461-9C9D-AFF571E195D3}"/>
              </a:ext>
            </a:extLst>
          </p:cNvPr>
          <p:cNvSpPr>
            <a:spLocks noGrp="1"/>
          </p:cNvSpPr>
          <p:nvPr>
            <p:ph type="title" orient="vert"/>
          </p:nvPr>
        </p:nvSpPr>
        <p:spPr>
          <a:xfrm>
            <a:off x="6599238" y="152400"/>
            <a:ext cx="2163762" cy="60817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49B364-D89C-4E73-A0FC-B8248114E462}"/>
              </a:ext>
            </a:extLst>
          </p:cNvPr>
          <p:cNvSpPr>
            <a:spLocks noGrp="1"/>
          </p:cNvSpPr>
          <p:nvPr>
            <p:ph type="body" orient="vert" idx="1"/>
          </p:nvPr>
        </p:nvSpPr>
        <p:spPr>
          <a:xfrm>
            <a:off x="104775" y="152400"/>
            <a:ext cx="6342063" cy="6081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FBD43-0CD7-4A94-9DEE-2D12B885527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6B2B8B4-A167-4850-9EB1-4A3DC24A3C7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DE5507-EFCE-482E-8684-F9C69C8071D7}"/>
              </a:ext>
            </a:extLst>
          </p:cNvPr>
          <p:cNvSpPr>
            <a:spLocks noGrp="1"/>
          </p:cNvSpPr>
          <p:nvPr>
            <p:ph type="sldNum" sz="quarter" idx="12"/>
          </p:nvPr>
        </p:nvSpPr>
        <p:spPr/>
        <p:txBody>
          <a:bodyPr/>
          <a:lstStyle>
            <a:lvl1pPr>
              <a:defRPr/>
            </a:lvl1pPr>
          </a:lstStyle>
          <a:p>
            <a:fld id="{F756C47B-5048-4430-841D-54AC522BA4F7}" type="slidenum">
              <a:rPr lang="en-US" altLang="en-US"/>
              <a:pPr/>
              <a:t>‹#›</a:t>
            </a:fld>
            <a:endParaRPr lang="en-US" altLang="en-US"/>
          </a:p>
        </p:txBody>
      </p:sp>
    </p:spTree>
    <p:extLst>
      <p:ext uri="{BB962C8B-B14F-4D97-AF65-F5344CB8AC3E}">
        <p14:creationId xmlns:p14="http://schemas.microsoft.com/office/powerpoint/2010/main" val="14752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11A1-218F-4571-8DD8-6CD72AAD40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9CC15-2698-40CE-80BC-38B6064CE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D836E-77DD-4AB3-9DCE-AF886344124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53FAE27-9654-48CD-B366-11399A9C644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F0762B9-E651-4C10-8B08-BA9C4CB645FB}"/>
              </a:ext>
            </a:extLst>
          </p:cNvPr>
          <p:cNvSpPr>
            <a:spLocks noGrp="1"/>
          </p:cNvSpPr>
          <p:nvPr>
            <p:ph type="sldNum" sz="quarter" idx="12"/>
          </p:nvPr>
        </p:nvSpPr>
        <p:spPr/>
        <p:txBody>
          <a:bodyPr/>
          <a:lstStyle>
            <a:lvl1pPr>
              <a:defRPr/>
            </a:lvl1pPr>
          </a:lstStyle>
          <a:p>
            <a:fld id="{D7230C66-D94E-4617-92BD-5DA76AF4A902}" type="slidenum">
              <a:rPr lang="en-US" altLang="en-US"/>
              <a:pPr/>
              <a:t>‹#›</a:t>
            </a:fld>
            <a:endParaRPr lang="en-US" altLang="en-US"/>
          </a:p>
        </p:txBody>
      </p:sp>
    </p:spTree>
    <p:extLst>
      <p:ext uri="{BB962C8B-B14F-4D97-AF65-F5344CB8AC3E}">
        <p14:creationId xmlns:p14="http://schemas.microsoft.com/office/powerpoint/2010/main" val="373411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5DD7-D36D-47FD-BD4A-00683145101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5AACE1-739C-4BFE-9B5D-0B8D2B57296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834FAC8-4E58-4A3B-A216-8D52C67B33C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08B07AB-9983-4070-99C7-D05E5BECD6B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E38F938-5511-431B-9F7F-E4AFDAB02092}"/>
              </a:ext>
            </a:extLst>
          </p:cNvPr>
          <p:cNvSpPr>
            <a:spLocks noGrp="1"/>
          </p:cNvSpPr>
          <p:nvPr>
            <p:ph type="sldNum" sz="quarter" idx="12"/>
          </p:nvPr>
        </p:nvSpPr>
        <p:spPr/>
        <p:txBody>
          <a:bodyPr/>
          <a:lstStyle>
            <a:lvl1pPr>
              <a:defRPr/>
            </a:lvl1pPr>
          </a:lstStyle>
          <a:p>
            <a:fld id="{5C8CA4C7-3F42-4EA1-B49F-ECBEE1551FF5}" type="slidenum">
              <a:rPr lang="en-US" altLang="en-US"/>
              <a:pPr/>
              <a:t>‹#›</a:t>
            </a:fld>
            <a:endParaRPr lang="en-US" altLang="en-US"/>
          </a:p>
        </p:txBody>
      </p:sp>
    </p:spTree>
    <p:extLst>
      <p:ext uri="{BB962C8B-B14F-4D97-AF65-F5344CB8AC3E}">
        <p14:creationId xmlns:p14="http://schemas.microsoft.com/office/powerpoint/2010/main" val="43900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1712-DC3C-4455-BC1C-2ACAA8834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E4848-D9C0-4A2B-A695-842F7B2E4206}"/>
              </a:ext>
            </a:extLst>
          </p:cNvPr>
          <p:cNvSpPr>
            <a:spLocks noGrp="1"/>
          </p:cNvSpPr>
          <p:nvPr>
            <p:ph sz="half" idx="1"/>
          </p:nvPr>
        </p:nvSpPr>
        <p:spPr>
          <a:xfrm>
            <a:off x="381000" y="1738313"/>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AA5D0-8F60-445F-868D-409E51F0C2AD}"/>
              </a:ext>
            </a:extLst>
          </p:cNvPr>
          <p:cNvSpPr>
            <a:spLocks noGrp="1"/>
          </p:cNvSpPr>
          <p:nvPr>
            <p:ph sz="half" idx="2"/>
          </p:nvPr>
        </p:nvSpPr>
        <p:spPr>
          <a:xfrm>
            <a:off x="4648200" y="1738313"/>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BD1380-CB30-4DBF-A4E6-C16969DE31C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23806CD-092C-4F48-B7E5-894B8429297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AFFE60C-917B-49A8-A0E1-C337F11604EB}"/>
              </a:ext>
            </a:extLst>
          </p:cNvPr>
          <p:cNvSpPr>
            <a:spLocks noGrp="1"/>
          </p:cNvSpPr>
          <p:nvPr>
            <p:ph type="sldNum" sz="quarter" idx="12"/>
          </p:nvPr>
        </p:nvSpPr>
        <p:spPr/>
        <p:txBody>
          <a:bodyPr/>
          <a:lstStyle>
            <a:lvl1pPr>
              <a:defRPr/>
            </a:lvl1pPr>
          </a:lstStyle>
          <a:p>
            <a:fld id="{A61F02E4-CABE-40E5-A46F-B41C71946484}" type="slidenum">
              <a:rPr lang="en-US" altLang="en-US"/>
              <a:pPr/>
              <a:t>‹#›</a:t>
            </a:fld>
            <a:endParaRPr lang="en-US" altLang="en-US"/>
          </a:p>
        </p:txBody>
      </p:sp>
    </p:spTree>
    <p:extLst>
      <p:ext uri="{BB962C8B-B14F-4D97-AF65-F5344CB8AC3E}">
        <p14:creationId xmlns:p14="http://schemas.microsoft.com/office/powerpoint/2010/main" val="149416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988F-0089-46A5-920C-1344770D259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429007-76C2-4024-8F56-2B1AB13D8CF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B9F04-63C3-45B4-B2D3-F31FFD72B02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446977-2A3D-4019-80AD-A3D79D8E5E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8B452-9BD0-479C-BB28-F42FBD2F37B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BFBEC-F05B-4A59-8614-F0B908D1C01D}"/>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9CBCB793-99DF-408D-BC2B-844CF387AE70}"/>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FA15828-F107-4724-B5EF-A0F61703DB25}"/>
              </a:ext>
            </a:extLst>
          </p:cNvPr>
          <p:cNvSpPr>
            <a:spLocks noGrp="1"/>
          </p:cNvSpPr>
          <p:nvPr>
            <p:ph type="sldNum" sz="quarter" idx="12"/>
          </p:nvPr>
        </p:nvSpPr>
        <p:spPr/>
        <p:txBody>
          <a:bodyPr/>
          <a:lstStyle>
            <a:lvl1pPr>
              <a:defRPr/>
            </a:lvl1pPr>
          </a:lstStyle>
          <a:p>
            <a:fld id="{AAEE752D-25A6-4C7A-9B6E-AFC047B2E8F8}" type="slidenum">
              <a:rPr lang="en-US" altLang="en-US"/>
              <a:pPr/>
              <a:t>‹#›</a:t>
            </a:fld>
            <a:endParaRPr lang="en-US" altLang="en-US"/>
          </a:p>
        </p:txBody>
      </p:sp>
    </p:spTree>
    <p:extLst>
      <p:ext uri="{BB962C8B-B14F-4D97-AF65-F5344CB8AC3E}">
        <p14:creationId xmlns:p14="http://schemas.microsoft.com/office/powerpoint/2010/main" val="259098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59C5-6CD7-4BC2-A28C-3496911DC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F78630-9684-471A-B3F0-8CB321F42C2B}"/>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2977435F-5421-48DE-9363-2DCE87C91D53}"/>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F555275-2956-4BA3-9E7F-A7F7B9702D6A}"/>
              </a:ext>
            </a:extLst>
          </p:cNvPr>
          <p:cNvSpPr>
            <a:spLocks noGrp="1"/>
          </p:cNvSpPr>
          <p:nvPr>
            <p:ph type="sldNum" sz="quarter" idx="12"/>
          </p:nvPr>
        </p:nvSpPr>
        <p:spPr/>
        <p:txBody>
          <a:bodyPr/>
          <a:lstStyle>
            <a:lvl1pPr>
              <a:defRPr/>
            </a:lvl1pPr>
          </a:lstStyle>
          <a:p>
            <a:fld id="{EA25E4D9-61D4-4BC9-A219-744703D672FC}" type="slidenum">
              <a:rPr lang="en-US" altLang="en-US"/>
              <a:pPr/>
              <a:t>‹#›</a:t>
            </a:fld>
            <a:endParaRPr lang="en-US" altLang="en-US"/>
          </a:p>
        </p:txBody>
      </p:sp>
    </p:spTree>
    <p:extLst>
      <p:ext uri="{BB962C8B-B14F-4D97-AF65-F5344CB8AC3E}">
        <p14:creationId xmlns:p14="http://schemas.microsoft.com/office/powerpoint/2010/main" val="205617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A8761-0C73-4DA0-85FB-D8B22B9C6BE2}"/>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2D5F1A4-F18D-44F7-AAD5-8B992472E84E}"/>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F4C3023-E78D-4F34-84B4-271761EDE83D}"/>
              </a:ext>
            </a:extLst>
          </p:cNvPr>
          <p:cNvSpPr>
            <a:spLocks noGrp="1"/>
          </p:cNvSpPr>
          <p:nvPr>
            <p:ph type="sldNum" sz="quarter" idx="12"/>
          </p:nvPr>
        </p:nvSpPr>
        <p:spPr/>
        <p:txBody>
          <a:bodyPr/>
          <a:lstStyle>
            <a:lvl1pPr>
              <a:defRPr/>
            </a:lvl1pPr>
          </a:lstStyle>
          <a:p>
            <a:fld id="{F0833388-052F-43AC-BA66-1F263CA7A03F}" type="slidenum">
              <a:rPr lang="en-US" altLang="en-US"/>
              <a:pPr/>
              <a:t>‹#›</a:t>
            </a:fld>
            <a:endParaRPr lang="en-US" altLang="en-US"/>
          </a:p>
        </p:txBody>
      </p:sp>
    </p:spTree>
    <p:extLst>
      <p:ext uri="{BB962C8B-B14F-4D97-AF65-F5344CB8AC3E}">
        <p14:creationId xmlns:p14="http://schemas.microsoft.com/office/powerpoint/2010/main" val="263569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339C-F9F1-4809-B731-666D962139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1B7015-0954-48A4-903C-2BAD596C366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46816-A8FC-42F2-AC29-49022DE2DED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619FE-08A5-422D-8F15-BCCC479A971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CD79791-AF36-421D-9996-FBAE0B0ECFB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D8D99DD-2B47-4ADE-A00E-18C9BC7F5228}"/>
              </a:ext>
            </a:extLst>
          </p:cNvPr>
          <p:cNvSpPr>
            <a:spLocks noGrp="1"/>
          </p:cNvSpPr>
          <p:nvPr>
            <p:ph type="sldNum" sz="quarter" idx="12"/>
          </p:nvPr>
        </p:nvSpPr>
        <p:spPr/>
        <p:txBody>
          <a:bodyPr/>
          <a:lstStyle>
            <a:lvl1pPr>
              <a:defRPr/>
            </a:lvl1pPr>
          </a:lstStyle>
          <a:p>
            <a:fld id="{B6CD8CF9-983C-4D14-9FA8-1825D95765D6}" type="slidenum">
              <a:rPr lang="en-US" altLang="en-US"/>
              <a:pPr/>
              <a:t>‹#›</a:t>
            </a:fld>
            <a:endParaRPr lang="en-US" altLang="en-US"/>
          </a:p>
        </p:txBody>
      </p:sp>
    </p:spTree>
    <p:extLst>
      <p:ext uri="{BB962C8B-B14F-4D97-AF65-F5344CB8AC3E}">
        <p14:creationId xmlns:p14="http://schemas.microsoft.com/office/powerpoint/2010/main" val="157121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B573-DEB4-4AFA-9C6F-11A1FFC7A9B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BEBBDE-B992-45B9-872B-473A7426A64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C33F209-0BFE-43AC-9AB4-FE946E288ED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C08B5-5FCF-432A-B30D-19FF84D3C49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F782BA2-EE19-4DC5-9D40-EE7EE9E1FA3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BFB5F69-B6E0-4ECB-AAE4-0099DC3C8723}"/>
              </a:ext>
            </a:extLst>
          </p:cNvPr>
          <p:cNvSpPr>
            <a:spLocks noGrp="1"/>
          </p:cNvSpPr>
          <p:nvPr>
            <p:ph type="sldNum" sz="quarter" idx="12"/>
          </p:nvPr>
        </p:nvSpPr>
        <p:spPr/>
        <p:txBody>
          <a:bodyPr/>
          <a:lstStyle>
            <a:lvl1pPr>
              <a:defRPr/>
            </a:lvl1pPr>
          </a:lstStyle>
          <a:p>
            <a:fld id="{57099C16-C58A-43F9-ABEB-6AA4ACE5C424}" type="slidenum">
              <a:rPr lang="en-US" altLang="en-US"/>
              <a:pPr/>
              <a:t>‹#›</a:t>
            </a:fld>
            <a:endParaRPr lang="en-US" altLang="en-US"/>
          </a:p>
        </p:txBody>
      </p:sp>
    </p:spTree>
    <p:extLst>
      <p:ext uri="{BB962C8B-B14F-4D97-AF65-F5344CB8AC3E}">
        <p14:creationId xmlns:p14="http://schemas.microsoft.com/office/powerpoint/2010/main" val="165754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87BF0B5-BAFB-49C8-ADC8-481AFBAB4A4C}"/>
              </a:ext>
            </a:extLst>
          </p:cNvPr>
          <p:cNvSpPr>
            <a:spLocks noGrp="1" noChangeArrowheads="1"/>
          </p:cNvSpPr>
          <p:nvPr>
            <p:ph type="title"/>
          </p:nvPr>
        </p:nvSpPr>
        <p:spPr bwMode="auto">
          <a:xfrm>
            <a:off x="104775" y="152400"/>
            <a:ext cx="640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1D5F2F9-7D75-4539-8DE7-768B75BF2C11}"/>
              </a:ext>
            </a:extLst>
          </p:cNvPr>
          <p:cNvSpPr>
            <a:spLocks noGrp="1" noChangeArrowheads="1"/>
          </p:cNvSpPr>
          <p:nvPr>
            <p:ph type="body" idx="1"/>
          </p:nvPr>
        </p:nvSpPr>
        <p:spPr bwMode="auto">
          <a:xfrm>
            <a:off x="381000" y="1738313"/>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BE72621-1353-42A5-98B4-228749528DEC}"/>
              </a:ext>
            </a:extLst>
          </p:cNvPr>
          <p:cNvSpPr>
            <a:spLocks noGrp="1" noChangeArrowheads="1"/>
          </p:cNvSpPr>
          <p:nvPr>
            <p:ph type="dt" sz="half" idx="2"/>
          </p:nvPr>
        </p:nvSpPr>
        <p:spPr bwMode="auto">
          <a:xfrm>
            <a:off x="119063" y="64008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258D409E-09FB-4445-8296-86CD40C11186}"/>
              </a:ext>
            </a:extLst>
          </p:cNvPr>
          <p:cNvSpPr>
            <a:spLocks noGrp="1" noChangeArrowheads="1"/>
          </p:cNvSpPr>
          <p:nvPr>
            <p:ph type="ftr" sz="quarter" idx="3"/>
          </p:nvPr>
        </p:nvSpPr>
        <p:spPr bwMode="auto">
          <a:xfrm>
            <a:off x="3124200" y="6400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4CA4882F-5A4F-4574-9369-0A78B8B94593}"/>
              </a:ext>
            </a:extLst>
          </p:cNvPr>
          <p:cNvSpPr>
            <a:spLocks noGrp="1" noChangeArrowheads="1"/>
          </p:cNvSpPr>
          <p:nvPr>
            <p:ph type="sldNum" sz="quarter" idx="4"/>
          </p:nvPr>
        </p:nvSpPr>
        <p:spPr bwMode="auto">
          <a:xfrm>
            <a:off x="6934200" y="64008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0104197-0AA5-4C70-AF66-551E4621461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200">
          <a:solidFill>
            <a:schemeClr val="tx1"/>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30E5-80C6-488F-B4A2-8A271C2C0371}"/>
              </a:ext>
            </a:extLst>
          </p:cNvPr>
          <p:cNvSpPr>
            <a:spLocks noGrp="1"/>
          </p:cNvSpPr>
          <p:nvPr>
            <p:ph type="title"/>
          </p:nvPr>
        </p:nvSpPr>
        <p:spPr/>
        <p:txBody>
          <a:bodyPr/>
          <a:lstStyle/>
          <a:p>
            <a:r>
              <a:rPr lang="en-US" b="1" dirty="0"/>
              <a:t>Accounting and Economics for Engineers (AEE)</a:t>
            </a:r>
            <a:endParaRPr lang="en-IN" dirty="0"/>
          </a:p>
        </p:txBody>
      </p:sp>
      <p:sp>
        <p:nvSpPr>
          <p:cNvPr id="4" name="TextBox 3">
            <a:extLst>
              <a:ext uri="{FF2B5EF4-FFF2-40B4-BE49-F238E27FC236}">
                <a16:creationId xmlns:a16="http://schemas.microsoft.com/office/drawing/2014/main" id="{C265AF5A-FDBC-41A5-8BCA-871ECCBF7C73}"/>
              </a:ext>
            </a:extLst>
          </p:cNvPr>
          <p:cNvSpPr txBox="1"/>
          <p:nvPr/>
        </p:nvSpPr>
        <p:spPr>
          <a:xfrm>
            <a:off x="1600200" y="2693648"/>
            <a:ext cx="5244547" cy="1938992"/>
          </a:xfrm>
          <a:prstGeom prst="rect">
            <a:avLst/>
          </a:prstGeom>
          <a:noFill/>
        </p:spPr>
        <p:txBody>
          <a:bodyPr wrap="square">
            <a:spAutoFit/>
          </a:bodyPr>
          <a:lstStyle/>
          <a:p>
            <a:pPr marL="0" indent="0" algn="ctr">
              <a:buNone/>
            </a:pPr>
            <a:r>
              <a:rPr lang="en-US" sz="2400" dirty="0" err="1"/>
              <a:t>Dr.K.SUDESH</a:t>
            </a:r>
            <a:r>
              <a:rPr lang="en-US" sz="2400" dirty="0"/>
              <a:t> KUMAR,</a:t>
            </a:r>
          </a:p>
          <a:p>
            <a:pPr marL="0" indent="0" algn="ctr">
              <a:buNone/>
            </a:pPr>
            <a:r>
              <a:rPr lang="en-US" sz="2400" dirty="0"/>
              <a:t>Sr. Assistant Professor.</a:t>
            </a:r>
          </a:p>
          <a:p>
            <a:pPr marL="0" indent="0" algn="ctr">
              <a:buNone/>
            </a:pPr>
            <a:r>
              <a:rPr lang="en-US" sz="2400" dirty="0"/>
              <a:t>Department of Management Studies,</a:t>
            </a:r>
          </a:p>
          <a:p>
            <a:pPr marL="0" indent="0" algn="ctr">
              <a:buNone/>
            </a:pPr>
            <a:r>
              <a:rPr lang="en-US" sz="2400" dirty="0"/>
              <a:t>Gayatri Vidhya parishad College of </a:t>
            </a:r>
          </a:p>
          <a:p>
            <a:pPr marL="0" indent="0" algn="ctr">
              <a:buNone/>
            </a:pPr>
            <a:r>
              <a:rPr lang="en-US" sz="2400" dirty="0"/>
              <a:t>Engineering(Autonomous)</a:t>
            </a:r>
            <a:endParaRPr lang="en-IN" sz="2400" dirty="0"/>
          </a:p>
        </p:txBody>
      </p:sp>
    </p:spTree>
    <p:extLst>
      <p:ext uri="{BB962C8B-B14F-4D97-AF65-F5344CB8AC3E}">
        <p14:creationId xmlns:p14="http://schemas.microsoft.com/office/powerpoint/2010/main" val="399624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F8B3-BE26-423C-9983-72BBA057652B}"/>
              </a:ext>
            </a:extLst>
          </p:cNvPr>
          <p:cNvSpPr>
            <a:spLocks noGrp="1"/>
          </p:cNvSpPr>
          <p:nvPr>
            <p:ph type="title"/>
          </p:nvPr>
        </p:nvSpPr>
        <p:spPr/>
        <p:txBody>
          <a:bodyPr/>
          <a:lstStyle/>
          <a:p>
            <a:r>
              <a:rPr lang="en-US" b="1" dirty="0"/>
              <a:t>INDUSTRY</a:t>
            </a:r>
          </a:p>
        </p:txBody>
      </p:sp>
      <p:sp>
        <p:nvSpPr>
          <p:cNvPr id="3" name="Content Placeholder 2">
            <a:extLst>
              <a:ext uri="{FF2B5EF4-FFF2-40B4-BE49-F238E27FC236}">
                <a16:creationId xmlns:a16="http://schemas.microsoft.com/office/drawing/2014/main" id="{4DE9919F-3306-480A-8D8B-AD4A06233077}"/>
              </a:ext>
            </a:extLst>
          </p:cNvPr>
          <p:cNvSpPr>
            <a:spLocks noGrp="1"/>
          </p:cNvSpPr>
          <p:nvPr>
            <p:ph idx="1"/>
          </p:nvPr>
        </p:nvSpPr>
        <p:spPr/>
        <p:txBody>
          <a:bodyPr/>
          <a:lstStyle/>
          <a:p>
            <a:pPr algn="just"/>
            <a:r>
              <a:rPr lang="en-US" dirty="0"/>
              <a:t>Industry refers to economic activities, which are connected with conversion of resources into useful goods.</a:t>
            </a:r>
          </a:p>
          <a:p>
            <a:pPr algn="just"/>
            <a:r>
              <a:rPr lang="en-US" dirty="0"/>
              <a:t>Generally, the term industry is used for activities in which mechanical appliances and technical skills are involved. </a:t>
            </a:r>
          </a:p>
          <a:p>
            <a:pPr algn="just"/>
            <a:r>
              <a:rPr lang="en-US" dirty="0"/>
              <a:t>These include activities relating to producing or processing of goods, as well as, breeding and raising of animals. </a:t>
            </a:r>
          </a:p>
        </p:txBody>
      </p:sp>
    </p:spTree>
    <p:extLst>
      <p:ext uri="{BB962C8B-B14F-4D97-AF65-F5344CB8AC3E}">
        <p14:creationId xmlns:p14="http://schemas.microsoft.com/office/powerpoint/2010/main" val="364348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58F2-B61E-4298-8D31-79D8AF1FBAF4}"/>
              </a:ext>
            </a:extLst>
          </p:cNvPr>
          <p:cNvSpPr>
            <a:spLocks noGrp="1"/>
          </p:cNvSpPr>
          <p:nvPr>
            <p:ph type="title"/>
          </p:nvPr>
        </p:nvSpPr>
        <p:spPr/>
        <p:txBody>
          <a:bodyPr/>
          <a:lstStyle/>
          <a:p>
            <a:endParaRPr lang="en-US" b="1" dirty="0"/>
          </a:p>
        </p:txBody>
      </p:sp>
      <p:sp>
        <p:nvSpPr>
          <p:cNvPr id="3" name="Content Placeholder 2">
            <a:extLst>
              <a:ext uri="{FF2B5EF4-FFF2-40B4-BE49-F238E27FC236}">
                <a16:creationId xmlns:a16="http://schemas.microsoft.com/office/drawing/2014/main" id="{79C5E3B3-5428-4836-81F2-9DD208E9F4F4}"/>
              </a:ext>
            </a:extLst>
          </p:cNvPr>
          <p:cNvSpPr>
            <a:spLocks noGrp="1"/>
          </p:cNvSpPr>
          <p:nvPr>
            <p:ph idx="1"/>
          </p:nvPr>
        </p:nvSpPr>
        <p:spPr/>
        <p:txBody>
          <a:bodyPr/>
          <a:lstStyle/>
          <a:p>
            <a:pPr algn="just"/>
            <a:r>
              <a:rPr lang="en-US" dirty="0"/>
              <a:t>Primary industries include the activities related with the extraction and production of natural resources and reproduction and development of living organisms, plants, etc. </a:t>
            </a:r>
          </a:p>
          <a:p>
            <a:pPr algn="just"/>
            <a:r>
              <a:rPr lang="en-US" dirty="0"/>
              <a:t>These are divided as:</a:t>
            </a:r>
          </a:p>
          <a:p>
            <a:pPr lvl="1" algn="just"/>
            <a:r>
              <a:rPr lang="en-US" dirty="0"/>
              <a:t>Extractive industries: Extraction of raw materials</a:t>
            </a:r>
          </a:p>
          <a:p>
            <a:pPr lvl="1" algn="just"/>
            <a:r>
              <a:rPr lang="en-US" dirty="0"/>
              <a:t>Genetic industries    : Re-production</a:t>
            </a:r>
          </a:p>
          <a:p>
            <a:endParaRPr lang="en-US" dirty="0"/>
          </a:p>
        </p:txBody>
      </p:sp>
    </p:spTree>
    <p:extLst>
      <p:ext uri="{BB962C8B-B14F-4D97-AF65-F5344CB8AC3E}">
        <p14:creationId xmlns:p14="http://schemas.microsoft.com/office/powerpoint/2010/main" val="371351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AAE5-7D01-432A-9832-43031F9FEEF8}"/>
              </a:ext>
            </a:extLst>
          </p:cNvPr>
          <p:cNvSpPr>
            <a:spLocks noGrp="1"/>
          </p:cNvSpPr>
          <p:nvPr>
            <p:ph type="title"/>
          </p:nvPr>
        </p:nvSpPr>
        <p:spPr/>
        <p:txBody>
          <a:bodyPr/>
          <a:lstStyle/>
          <a:p>
            <a:r>
              <a:rPr lang="en-US" b="1" dirty="0"/>
              <a:t>Secondary Industries</a:t>
            </a:r>
          </a:p>
        </p:txBody>
      </p:sp>
      <p:sp>
        <p:nvSpPr>
          <p:cNvPr id="3" name="Content Placeholder 2">
            <a:extLst>
              <a:ext uri="{FF2B5EF4-FFF2-40B4-BE49-F238E27FC236}">
                <a16:creationId xmlns:a16="http://schemas.microsoft.com/office/drawing/2014/main" id="{FF46DA32-924B-47CF-82A1-73ED0358B61C}"/>
              </a:ext>
            </a:extLst>
          </p:cNvPr>
          <p:cNvSpPr>
            <a:spLocks noGrp="1"/>
          </p:cNvSpPr>
          <p:nvPr>
            <p:ph idx="1"/>
          </p:nvPr>
        </p:nvSpPr>
        <p:spPr/>
        <p:txBody>
          <a:bodyPr/>
          <a:lstStyle/>
          <a:p>
            <a:pPr algn="just"/>
            <a:r>
              <a:rPr lang="en-US" dirty="0"/>
              <a:t>Secondary industries are concerned with using materials, which have already been extracted at the </a:t>
            </a:r>
            <a:r>
              <a:rPr lang="en-US"/>
              <a:t>primary stage</a:t>
            </a:r>
            <a:r>
              <a:rPr lang="en-US" dirty="0"/>
              <a:t>. </a:t>
            </a:r>
          </a:p>
          <a:p>
            <a:pPr algn="just"/>
            <a:r>
              <a:rPr lang="en-US" dirty="0"/>
              <a:t>These industries process such materials to produce goods for final consumption or for further</a:t>
            </a:r>
          </a:p>
          <a:p>
            <a:pPr algn="just"/>
            <a:r>
              <a:rPr lang="en-US" dirty="0"/>
              <a:t>processing by other industrial units. </a:t>
            </a:r>
          </a:p>
          <a:p>
            <a:pPr algn="just"/>
            <a:r>
              <a:rPr lang="en-US" dirty="0"/>
              <a:t>These include:</a:t>
            </a:r>
          </a:p>
          <a:p>
            <a:pPr lvl="1" algn="just"/>
            <a:r>
              <a:rPr lang="en-US" dirty="0"/>
              <a:t>Manufacturing industries</a:t>
            </a:r>
          </a:p>
          <a:p>
            <a:pPr lvl="1" algn="just"/>
            <a:r>
              <a:rPr lang="en-US" dirty="0"/>
              <a:t>Construction industries</a:t>
            </a:r>
          </a:p>
        </p:txBody>
      </p:sp>
    </p:spTree>
    <p:extLst>
      <p:ext uri="{BB962C8B-B14F-4D97-AF65-F5344CB8AC3E}">
        <p14:creationId xmlns:p14="http://schemas.microsoft.com/office/powerpoint/2010/main" val="343437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DD6A-52F2-484B-9595-354FAC9B1706}"/>
              </a:ext>
            </a:extLst>
          </p:cNvPr>
          <p:cNvSpPr>
            <a:spLocks noGrp="1"/>
          </p:cNvSpPr>
          <p:nvPr>
            <p:ph type="title"/>
          </p:nvPr>
        </p:nvSpPr>
        <p:spPr/>
        <p:txBody>
          <a:bodyPr/>
          <a:lstStyle/>
          <a:p>
            <a:r>
              <a:rPr lang="en-US" b="1" dirty="0"/>
              <a:t>Tertiary Industries</a:t>
            </a:r>
          </a:p>
        </p:txBody>
      </p:sp>
      <p:sp>
        <p:nvSpPr>
          <p:cNvPr id="3" name="Content Placeholder 2">
            <a:extLst>
              <a:ext uri="{FF2B5EF4-FFF2-40B4-BE49-F238E27FC236}">
                <a16:creationId xmlns:a16="http://schemas.microsoft.com/office/drawing/2014/main" id="{ADD43D1D-6D51-4C7B-B88B-D3092F8ABCD2}"/>
              </a:ext>
            </a:extLst>
          </p:cNvPr>
          <p:cNvSpPr>
            <a:spLocks noGrp="1"/>
          </p:cNvSpPr>
          <p:nvPr>
            <p:ph idx="1"/>
          </p:nvPr>
        </p:nvSpPr>
        <p:spPr/>
        <p:txBody>
          <a:bodyPr/>
          <a:lstStyle/>
          <a:p>
            <a:pPr algn="just"/>
            <a:r>
              <a:rPr lang="en-US" dirty="0"/>
              <a:t>These are concerned with providing support services to primary and secondary industries as well as activities relating to trade. </a:t>
            </a:r>
          </a:p>
          <a:p>
            <a:pPr algn="just"/>
            <a:r>
              <a:rPr lang="en-US" dirty="0"/>
              <a:t>As business activities, these may be considered part of commerce because as auxiliaries to trade</a:t>
            </a:r>
          </a:p>
          <a:p>
            <a:pPr algn="just"/>
            <a:r>
              <a:rPr lang="en-US" dirty="0"/>
              <a:t>these activities assist trade.</a:t>
            </a:r>
          </a:p>
          <a:p>
            <a:pPr algn="just"/>
            <a:r>
              <a:rPr lang="en-US" dirty="0"/>
              <a:t>Included in this category are transport, banking, insurance, warehousing, communication, packaging and advertising.</a:t>
            </a:r>
          </a:p>
        </p:txBody>
      </p:sp>
    </p:spTree>
    <p:extLst>
      <p:ext uri="{BB962C8B-B14F-4D97-AF65-F5344CB8AC3E}">
        <p14:creationId xmlns:p14="http://schemas.microsoft.com/office/powerpoint/2010/main" val="1441267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1168-7925-4648-8FA3-CDA7FD7263F3}"/>
              </a:ext>
            </a:extLst>
          </p:cNvPr>
          <p:cNvSpPr>
            <a:spLocks noGrp="1"/>
          </p:cNvSpPr>
          <p:nvPr>
            <p:ph type="title"/>
          </p:nvPr>
        </p:nvSpPr>
        <p:spPr/>
        <p:txBody>
          <a:bodyPr/>
          <a:lstStyle/>
          <a:p>
            <a:r>
              <a:rPr lang="en-US" b="1" dirty="0"/>
              <a:t>COMMERCE</a:t>
            </a:r>
          </a:p>
        </p:txBody>
      </p:sp>
      <p:sp>
        <p:nvSpPr>
          <p:cNvPr id="3" name="Content Placeholder 2">
            <a:extLst>
              <a:ext uri="{FF2B5EF4-FFF2-40B4-BE49-F238E27FC236}">
                <a16:creationId xmlns:a16="http://schemas.microsoft.com/office/drawing/2014/main" id="{4C0337A6-3829-4629-8CA9-791C332C498F}"/>
              </a:ext>
            </a:extLst>
          </p:cNvPr>
          <p:cNvSpPr>
            <a:spLocks noGrp="1"/>
          </p:cNvSpPr>
          <p:nvPr>
            <p:ph idx="1"/>
          </p:nvPr>
        </p:nvSpPr>
        <p:spPr/>
        <p:txBody>
          <a:bodyPr/>
          <a:lstStyle/>
          <a:p>
            <a:pPr algn="just"/>
            <a:r>
              <a:rPr lang="en-US" dirty="0"/>
              <a:t>Commerce provides the necessary link between producers and consumers.</a:t>
            </a:r>
          </a:p>
          <a:p>
            <a:pPr algn="just"/>
            <a:r>
              <a:rPr lang="en-US" dirty="0"/>
              <a:t>It embraces all those activities, which are necessary for maintaining a free flow of goods and services. </a:t>
            </a:r>
          </a:p>
          <a:p>
            <a:pPr algn="just"/>
            <a:r>
              <a:rPr lang="en-US" dirty="0"/>
              <a:t>Thus, all activities involving the removal of hindrances (persons, place, time, risk, finance, etc.) in the process of exchange are included in commerce.</a:t>
            </a:r>
          </a:p>
          <a:p>
            <a:pPr algn="just"/>
            <a:r>
              <a:rPr lang="en-US" dirty="0"/>
              <a:t>Commerce includes two types of activities, viz., (</a:t>
            </a:r>
            <a:r>
              <a:rPr lang="en-US" dirty="0" err="1"/>
              <a:t>i</a:t>
            </a:r>
            <a:r>
              <a:rPr lang="en-US" dirty="0"/>
              <a:t>) trade and (ii) auxiliaries to trade. </a:t>
            </a:r>
          </a:p>
          <a:p>
            <a:endParaRPr lang="en-US" dirty="0"/>
          </a:p>
        </p:txBody>
      </p:sp>
    </p:spTree>
    <p:extLst>
      <p:ext uri="{BB962C8B-B14F-4D97-AF65-F5344CB8AC3E}">
        <p14:creationId xmlns:p14="http://schemas.microsoft.com/office/powerpoint/2010/main" val="282600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B7BE-9D27-4AF6-9D8D-84973D6DEE63}"/>
              </a:ext>
            </a:extLst>
          </p:cNvPr>
          <p:cNvSpPr>
            <a:spLocks noGrp="1"/>
          </p:cNvSpPr>
          <p:nvPr>
            <p:ph type="title"/>
          </p:nvPr>
        </p:nvSpPr>
        <p:spPr/>
        <p:txBody>
          <a:bodyPr/>
          <a:lstStyle/>
          <a:p>
            <a:r>
              <a:rPr lang="en-US" b="1" dirty="0"/>
              <a:t>Trade</a:t>
            </a:r>
          </a:p>
        </p:txBody>
      </p:sp>
      <p:sp>
        <p:nvSpPr>
          <p:cNvPr id="3" name="Content Placeholder 2">
            <a:extLst>
              <a:ext uri="{FF2B5EF4-FFF2-40B4-BE49-F238E27FC236}">
                <a16:creationId xmlns:a16="http://schemas.microsoft.com/office/drawing/2014/main" id="{2B2195AC-1B27-430D-BF90-AAFD877563B9}"/>
              </a:ext>
            </a:extLst>
          </p:cNvPr>
          <p:cNvSpPr>
            <a:spLocks noGrp="1"/>
          </p:cNvSpPr>
          <p:nvPr>
            <p:ph idx="1"/>
          </p:nvPr>
        </p:nvSpPr>
        <p:spPr/>
        <p:txBody>
          <a:bodyPr/>
          <a:lstStyle/>
          <a:p>
            <a:pPr algn="just"/>
            <a:r>
              <a:rPr lang="en-US" dirty="0"/>
              <a:t>Trade refers to sale, transfer or exchange of goods. </a:t>
            </a:r>
          </a:p>
          <a:p>
            <a:pPr algn="just"/>
            <a:r>
              <a:rPr lang="en-US" dirty="0"/>
              <a:t>It helps in making the goods produced available to the consumers or end users.</a:t>
            </a:r>
          </a:p>
          <a:p>
            <a:pPr algn="just"/>
            <a:r>
              <a:rPr lang="en-US" dirty="0"/>
              <a:t>Businessmen are engaged in trading activities to make the goods available to consumers in different markets.</a:t>
            </a:r>
          </a:p>
          <a:p>
            <a:pPr algn="just"/>
            <a:r>
              <a:rPr lang="en-US" dirty="0"/>
              <a:t>Trade can be classified into two broad categories – internal and external.</a:t>
            </a:r>
          </a:p>
          <a:p>
            <a:pPr algn="just"/>
            <a:endParaRPr lang="en-US" dirty="0"/>
          </a:p>
        </p:txBody>
      </p:sp>
    </p:spTree>
    <p:extLst>
      <p:ext uri="{BB962C8B-B14F-4D97-AF65-F5344CB8AC3E}">
        <p14:creationId xmlns:p14="http://schemas.microsoft.com/office/powerpoint/2010/main" val="146774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C3E19-5A57-48DE-835B-9245BA9AB769}"/>
              </a:ext>
            </a:extLst>
          </p:cNvPr>
          <p:cNvSpPr txBox="1"/>
          <p:nvPr/>
        </p:nvSpPr>
        <p:spPr>
          <a:xfrm>
            <a:off x="1143000" y="1371600"/>
            <a:ext cx="6781800" cy="5262979"/>
          </a:xfrm>
          <a:prstGeom prst="rect">
            <a:avLst/>
          </a:prstGeom>
          <a:noFill/>
        </p:spPr>
        <p:txBody>
          <a:bodyPr wrap="square">
            <a:spAutoFit/>
          </a:bodyPr>
          <a:lstStyle/>
          <a:p>
            <a:r>
              <a:rPr lang="en-US" sz="2800" b="1" i="0" dirty="0">
                <a:solidFill>
                  <a:srgbClr val="222222"/>
                </a:solidFill>
                <a:effectLst/>
                <a:latin typeface="arial" panose="020B0604020202020204" pitchFamily="34" charset="0"/>
              </a:rPr>
              <a:t>Internal Trade</a:t>
            </a:r>
            <a:r>
              <a:rPr lang="en-US" sz="2800" b="0" i="0" dirty="0">
                <a:solidFill>
                  <a:srgbClr val="222222"/>
                </a:solidFill>
                <a:effectLst/>
                <a:latin typeface="arial" panose="020B0604020202020204" pitchFamily="34" charset="0"/>
              </a:rPr>
              <a:t> also known as </a:t>
            </a:r>
            <a:r>
              <a:rPr lang="en-US" sz="2800" b="1" i="0" dirty="0">
                <a:solidFill>
                  <a:srgbClr val="222222"/>
                </a:solidFill>
                <a:effectLst/>
                <a:latin typeface="arial" panose="020B0604020202020204" pitchFamily="34" charset="0"/>
              </a:rPr>
              <a:t>Domestic Trade</a:t>
            </a:r>
            <a:r>
              <a:rPr lang="en-US" sz="2800" b="0" i="0" dirty="0">
                <a:solidFill>
                  <a:srgbClr val="222222"/>
                </a:solidFill>
                <a:effectLst/>
                <a:latin typeface="arial" panose="020B0604020202020204" pitchFamily="34" charset="0"/>
              </a:rPr>
              <a:t> is the buying and selling of goods and services within the confines of the international boundaries of a nation.</a:t>
            </a:r>
          </a:p>
          <a:p>
            <a:r>
              <a:rPr lang="en-US" sz="2800" b="0" i="0" dirty="0">
                <a:solidFill>
                  <a:srgbClr val="222222"/>
                </a:solidFill>
                <a:effectLst/>
                <a:latin typeface="arial" panose="020B0604020202020204" pitchFamily="34" charset="0"/>
              </a:rPr>
              <a:t> </a:t>
            </a:r>
          </a:p>
          <a:p>
            <a:r>
              <a:rPr lang="en-US" sz="2800" b="1" i="0" dirty="0">
                <a:solidFill>
                  <a:srgbClr val="222222"/>
                </a:solidFill>
                <a:effectLst/>
                <a:latin typeface="arial" panose="020B0604020202020204" pitchFamily="34" charset="0"/>
              </a:rPr>
              <a:t>External trade </a:t>
            </a:r>
            <a:r>
              <a:rPr lang="en-US" sz="2800" b="0" i="0" dirty="0">
                <a:solidFill>
                  <a:srgbClr val="222222"/>
                </a:solidFill>
                <a:effectLst/>
                <a:latin typeface="arial" panose="020B0604020202020204" pitchFamily="34" charset="0"/>
              </a:rPr>
              <a:t>also known as </a:t>
            </a:r>
            <a:r>
              <a:rPr lang="en-US" sz="2800" b="1" i="0" dirty="0">
                <a:solidFill>
                  <a:srgbClr val="222222"/>
                </a:solidFill>
                <a:effectLst/>
                <a:latin typeface="arial" panose="020B0604020202020204" pitchFamily="34" charset="0"/>
              </a:rPr>
              <a:t>Foreign Trade</a:t>
            </a:r>
            <a:r>
              <a:rPr lang="en-US" sz="2800" b="0" i="0" dirty="0">
                <a:solidFill>
                  <a:srgbClr val="222222"/>
                </a:solidFill>
                <a:effectLst/>
                <a:latin typeface="arial" panose="020B0604020202020204" pitchFamily="34" charset="0"/>
              </a:rPr>
              <a:t> or </a:t>
            </a:r>
            <a:r>
              <a:rPr lang="en-US" sz="2800" b="1" i="0" dirty="0">
                <a:solidFill>
                  <a:srgbClr val="222222"/>
                </a:solidFill>
                <a:effectLst/>
                <a:latin typeface="arial" panose="020B0604020202020204" pitchFamily="34" charset="0"/>
              </a:rPr>
              <a:t>International Trade</a:t>
            </a:r>
            <a:r>
              <a:rPr lang="en-US" sz="2800" b="0" i="0" dirty="0">
                <a:solidFill>
                  <a:srgbClr val="222222"/>
                </a:solidFill>
                <a:effectLst/>
                <a:latin typeface="arial" panose="020B0604020202020204" pitchFamily="34" charset="0"/>
              </a:rPr>
              <a:t>. When buying and selling of goods take place across the national boundaries of different countries it is called </a:t>
            </a:r>
            <a:r>
              <a:rPr lang="en-US" sz="2800" b="1" i="0" dirty="0">
                <a:solidFill>
                  <a:srgbClr val="222222"/>
                </a:solidFill>
                <a:effectLst/>
                <a:latin typeface="arial" panose="020B0604020202020204" pitchFamily="34" charset="0"/>
              </a:rPr>
              <a:t>External trade</a:t>
            </a:r>
            <a:r>
              <a:rPr lang="en-US" sz="2800" b="0" i="0" dirty="0">
                <a:solidFill>
                  <a:srgbClr val="222222"/>
                </a:solidFill>
                <a:effectLst/>
                <a:latin typeface="arial" panose="020B0604020202020204" pitchFamily="34" charset="0"/>
              </a:rPr>
              <a:t>. It is also known as </a:t>
            </a:r>
            <a:r>
              <a:rPr lang="en-US" sz="2800" b="1" i="0" dirty="0">
                <a:solidFill>
                  <a:srgbClr val="222222"/>
                </a:solidFill>
                <a:effectLst/>
                <a:latin typeface="arial" panose="020B0604020202020204" pitchFamily="34" charset="0"/>
              </a:rPr>
              <a:t>Foreign trade</a:t>
            </a:r>
            <a:r>
              <a:rPr lang="en-US" sz="2800" b="0" i="0" dirty="0">
                <a:solidFill>
                  <a:srgbClr val="222222"/>
                </a:solidFill>
                <a:effectLst/>
                <a:latin typeface="arial" panose="020B0604020202020204" pitchFamily="34" charset="0"/>
              </a:rPr>
              <a:t> or </a:t>
            </a:r>
            <a:r>
              <a:rPr lang="en-US" sz="2800" b="1" i="0" dirty="0">
                <a:solidFill>
                  <a:srgbClr val="222222"/>
                </a:solidFill>
                <a:effectLst/>
                <a:latin typeface="arial" panose="020B0604020202020204" pitchFamily="34" charset="0"/>
              </a:rPr>
              <a:t>International trade</a:t>
            </a:r>
            <a:endParaRPr lang="en-IN" sz="2800" dirty="0"/>
          </a:p>
        </p:txBody>
      </p:sp>
    </p:spTree>
    <p:extLst>
      <p:ext uri="{BB962C8B-B14F-4D97-AF65-F5344CB8AC3E}">
        <p14:creationId xmlns:p14="http://schemas.microsoft.com/office/powerpoint/2010/main" val="124091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9040-397D-4335-A8B0-C3B25E232622}"/>
              </a:ext>
            </a:extLst>
          </p:cNvPr>
          <p:cNvSpPr>
            <a:spLocks noGrp="1"/>
          </p:cNvSpPr>
          <p:nvPr>
            <p:ph type="title"/>
          </p:nvPr>
        </p:nvSpPr>
        <p:spPr/>
        <p:txBody>
          <a:bodyPr/>
          <a:lstStyle/>
          <a:p>
            <a:r>
              <a:rPr lang="en-US" b="1" dirty="0"/>
              <a:t>Auxiliaries to Trade</a:t>
            </a:r>
          </a:p>
        </p:txBody>
      </p:sp>
      <p:sp>
        <p:nvSpPr>
          <p:cNvPr id="3" name="Content Placeholder 2">
            <a:extLst>
              <a:ext uri="{FF2B5EF4-FFF2-40B4-BE49-F238E27FC236}">
                <a16:creationId xmlns:a16="http://schemas.microsoft.com/office/drawing/2014/main" id="{9CB48915-3DAB-431B-9C4D-FA25397DB9BC}"/>
              </a:ext>
            </a:extLst>
          </p:cNvPr>
          <p:cNvSpPr>
            <a:spLocks noGrp="1"/>
          </p:cNvSpPr>
          <p:nvPr>
            <p:ph idx="1"/>
          </p:nvPr>
        </p:nvSpPr>
        <p:spPr/>
        <p:txBody>
          <a:bodyPr/>
          <a:lstStyle/>
          <a:p>
            <a:pPr algn="just"/>
            <a:r>
              <a:rPr lang="en-US" dirty="0"/>
              <a:t>Activities which are meant for assisting trade are known as auxiliaries to trade.</a:t>
            </a:r>
          </a:p>
          <a:p>
            <a:pPr algn="just"/>
            <a:r>
              <a:rPr lang="en-US" dirty="0"/>
              <a:t>These activities are generally referred to as services because these are in the nature of facilitating the activities relating to industry and trade.</a:t>
            </a:r>
          </a:p>
          <a:p>
            <a:pPr algn="just"/>
            <a:r>
              <a:rPr lang="en-US" dirty="0"/>
              <a:t>For example: Transport, banking, insurance, warehousing, and advertising are regarded as auxiliaries to trade, i.e., activities playing a supportive role.</a:t>
            </a:r>
          </a:p>
          <a:p>
            <a:endParaRPr lang="en-US" dirty="0"/>
          </a:p>
        </p:txBody>
      </p:sp>
    </p:spTree>
    <p:extLst>
      <p:ext uri="{BB962C8B-B14F-4D97-AF65-F5344CB8AC3E}">
        <p14:creationId xmlns:p14="http://schemas.microsoft.com/office/powerpoint/2010/main" val="305670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5764-16D1-4BA3-9116-296359A4EF92}"/>
              </a:ext>
            </a:extLst>
          </p:cNvPr>
          <p:cNvSpPr>
            <a:spLocks noGrp="1"/>
          </p:cNvSpPr>
          <p:nvPr>
            <p:ph type="title"/>
          </p:nvPr>
        </p:nvSpPr>
        <p:spPr/>
        <p:txBody>
          <a:bodyPr/>
          <a:lstStyle/>
          <a:p>
            <a:r>
              <a:rPr lang="en-US" b="1" dirty="0"/>
              <a:t>OBJECTIVES OF BUSINESS</a:t>
            </a:r>
            <a:endParaRPr lang="en-US" dirty="0"/>
          </a:p>
        </p:txBody>
      </p:sp>
      <p:sp>
        <p:nvSpPr>
          <p:cNvPr id="3" name="Content Placeholder 2">
            <a:extLst>
              <a:ext uri="{FF2B5EF4-FFF2-40B4-BE49-F238E27FC236}">
                <a16:creationId xmlns:a16="http://schemas.microsoft.com/office/drawing/2014/main" id="{FA450CC1-2B41-464E-86B8-8CE5A2D37AFC}"/>
              </a:ext>
            </a:extLst>
          </p:cNvPr>
          <p:cNvSpPr>
            <a:spLocks noGrp="1"/>
          </p:cNvSpPr>
          <p:nvPr>
            <p:ph idx="1"/>
          </p:nvPr>
        </p:nvSpPr>
        <p:spPr/>
        <p:txBody>
          <a:bodyPr/>
          <a:lstStyle/>
          <a:p>
            <a:pPr algn="just"/>
            <a:r>
              <a:rPr lang="en-US" dirty="0"/>
              <a:t>Profit may be regarded as an essential objective of business for various reasons: </a:t>
            </a:r>
          </a:p>
          <a:p>
            <a:pPr lvl="1" algn="just"/>
            <a:r>
              <a:rPr lang="en-US" dirty="0"/>
              <a:t>it is a source of income for business persons, </a:t>
            </a:r>
          </a:p>
          <a:p>
            <a:pPr lvl="1" algn="just"/>
            <a:r>
              <a:rPr lang="en-US" dirty="0"/>
              <a:t>it can be a source of finance for meeting expansion requirements of business, </a:t>
            </a:r>
          </a:p>
          <a:p>
            <a:pPr lvl="1" algn="just"/>
            <a:r>
              <a:rPr lang="en-US" dirty="0"/>
              <a:t>It indicates the efficient working of business, </a:t>
            </a:r>
          </a:p>
          <a:p>
            <a:pPr lvl="1" algn="just"/>
            <a:r>
              <a:rPr lang="en-US" dirty="0"/>
              <a:t>it can be taken as the society’s approval of the utility of business, and </a:t>
            </a:r>
          </a:p>
          <a:p>
            <a:pPr lvl="1" algn="just"/>
            <a:r>
              <a:rPr lang="en-US" dirty="0"/>
              <a:t>it builds the reputation of a business enterprise.</a:t>
            </a:r>
          </a:p>
          <a:p>
            <a:endParaRPr lang="en-US" dirty="0"/>
          </a:p>
        </p:txBody>
      </p:sp>
    </p:spTree>
    <p:extLst>
      <p:ext uri="{BB962C8B-B14F-4D97-AF65-F5344CB8AC3E}">
        <p14:creationId xmlns:p14="http://schemas.microsoft.com/office/powerpoint/2010/main" val="226213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718D-37FA-4B4F-982B-75F53EC1A9D0}"/>
              </a:ext>
            </a:extLst>
          </p:cNvPr>
          <p:cNvSpPr>
            <a:spLocks noGrp="1"/>
          </p:cNvSpPr>
          <p:nvPr>
            <p:ph type="title"/>
          </p:nvPr>
        </p:nvSpPr>
        <p:spPr/>
        <p:txBody>
          <a:bodyPr/>
          <a:lstStyle/>
          <a:p>
            <a:r>
              <a:rPr lang="en-US" dirty="0"/>
              <a:t>Other Objectives of Business</a:t>
            </a:r>
          </a:p>
        </p:txBody>
      </p:sp>
      <p:sp>
        <p:nvSpPr>
          <p:cNvPr id="3" name="Content Placeholder 2">
            <a:extLst>
              <a:ext uri="{FF2B5EF4-FFF2-40B4-BE49-F238E27FC236}">
                <a16:creationId xmlns:a16="http://schemas.microsoft.com/office/drawing/2014/main" id="{EFEDCBCD-BD73-46CD-9E1E-F815FF2E6C70}"/>
              </a:ext>
            </a:extLst>
          </p:cNvPr>
          <p:cNvSpPr>
            <a:spLocks noGrp="1"/>
          </p:cNvSpPr>
          <p:nvPr>
            <p:ph idx="1"/>
          </p:nvPr>
        </p:nvSpPr>
        <p:spPr/>
        <p:txBody>
          <a:bodyPr/>
          <a:lstStyle/>
          <a:p>
            <a:pPr algn="just"/>
            <a:r>
              <a:rPr lang="en-US" dirty="0"/>
              <a:t>Market standing</a:t>
            </a:r>
          </a:p>
          <a:p>
            <a:pPr algn="just"/>
            <a:r>
              <a:rPr lang="en-US" dirty="0"/>
              <a:t>Innovation </a:t>
            </a:r>
          </a:p>
          <a:p>
            <a:pPr algn="just"/>
            <a:r>
              <a:rPr lang="en-US" dirty="0"/>
              <a:t>Productivity</a:t>
            </a:r>
          </a:p>
          <a:p>
            <a:pPr algn="just"/>
            <a:r>
              <a:rPr lang="en-US" dirty="0"/>
              <a:t>Physical and financial resources</a:t>
            </a:r>
          </a:p>
          <a:p>
            <a:pPr algn="just"/>
            <a:r>
              <a:rPr lang="en-US" dirty="0"/>
              <a:t>Earning profits</a:t>
            </a:r>
          </a:p>
          <a:p>
            <a:r>
              <a:rPr lang="en-US" dirty="0"/>
              <a:t>Manager performance and development</a:t>
            </a:r>
          </a:p>
          <a:p>
            <a:r>
              <a:rPr lang="en-US" dirty="0"/>
              <a:t>Worker performance and attitude</a:t>
            </a:r>
          </a:p>
          <a:p>
            <a:r>
              <a:rPr lang="en-US" dirty="0"/>
              <a:t>Social responsibility</a:t>
            </a:r>
          </a:p>
        </p:txBody>
      </p:sp>
    </p:spTree>
    <p:extLst>
      <p:ext uri="{BB962C8B-B14F-4D97-AF65-F5344CB8AC3E}">
        <p14:creationId xmlns:p14="http://schemas.microsoft.com/office/powerpoint/2010/main" val="395133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5E4F-1268-4A76-A63B-9D1FAAA91317}"/>
              </a:ext>
            </a:extLst>
          </p:cNvPr>
          <p:cNvSpPr>
            <a:spLocks noGrp="1"/>
          </p:cNvSpPr>
          <p:nvPr>
            <p:ph type="ctrTitle"/>
          </p:nvPr>
        </p:nvSpPr>
        <p:spPr/>
        <p:txBody>
          <a:bodyPr/>
          <a:lstStyle/>
          <a:p>
            <a:r>
              <a:rPr lang="en-US" b="1" dirty="0"/>
              <a:t>Accounting and Economics for Engineers (AEE)</a:t>
            </a:r>
          </a:p>
        </p:txBody>
      </p:sp>
      <p:sp>
        <p:nvSpPr>
          <p:cNvPr id="3" name="Subtitle 2">
            <a:extLst>
              <a:ext uri="{FF2B5EF4-FFF2-40B4-BE49-F238E27FC236}">
                <a16:creationId xmlns:a16="http://schemas.microsoft.com/office/drawing/2014/main" id="{E0313776-B425-488C-BFB8-19E7414A1640}"/>
              </a:ext>
            </a:extLst>
          </p:cNvPr>
          <p:cNvSpPr>
            <a:spLocks noGrp="1"/>
          </p:cNvSpPr>
          <p:nvPr>
            <p:ph type="subTitle" idx="1"/>
          </p:nvPr>
        </p:nvSpPr>
        <p:spPr>
          <a:xfrm>
            <a:off x="1600200" y="1447800"/>
            <a:ext cx="5943600" cy="838200"/>
          </a:xfrm>
        </p:spPr>
        <p:txBody>
          <a:bodyPr/>
          <a:lstStyle/>
          <a:p>
            <a:r>
              <a:rPr lang="en-US" b="1" dirty="0"/>
              <a:t>Unit - I</a:t>
            </a:r>
          </a:p>
          <a:p>
            <a:r>
              <a:rPr lang="en-IN" b="1" dirty="0"/>
              <a:t>Business Concepts and </a:t>
            </a:r>
          </a:p>
          <a:p>
            <a:r>
              <a:rPr lang="en-IN" b="1" dirty="0"/>
              <a:t>Forms of Business Organisation</a:t>
            </a:r>
            <a:endParaRPr lang="en-US" b="1" dirty="0"/>
          </a:p>
        </p:txBody>
      </p:sp>
    </p:spTree>
    <p:extLst>
      <p:ext uri="{BB962C8B-B14F-4D97-AF65-F5344CB8AC3E}">
        <p14:creationId xmlns:p14="http://schemas.microsoft.com/office/powerpoint/2010/main" val="517469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7B7E-20CF-4059-9694-4B553E41DE8F}"/>
              </a:ext>
            </a:extLst>
          </p:cNvPr>
          <p:cNvSpPr>
            <a:spLocks noGrp="1"/>
          </p:cNvSpPr>
          <p:nvPr>
            <p:ph type="title"/>
          </p:nvPr>
        </p:nvSpPr>
        <p:spPr/>
        <p:txBody>
          <a:bodyPr/>
          <a:lstStyle/>
          <a:p>
            <a:r>
              <a:rPr lang="en-US" b="1" dirty="0"/>
              <a:t>Business </a:t>
            </a:r>
            <a:r>
              <a:rPr lang="en-US" b="1" dirty="0" err="1"/>
              <a:t>Organisation</a:t>
            </a:r>
            <a:endParaRPr lang="en-US" b="1" dirty="0"/>
          </a:p>
        </p:txBody>
      </p:sp>
      <p:sp>
        <p:nvSpPr>
          <p:cNvPr id="3" name="Content Placeholder 2">
            <a:extLst>
              <a:ext uri="{FF2B5EF4-FFF2-40B4-BE49-F238E27FC236}">
                <a16:creationId xmlns:a16="http://schemas.microsoft.com/office/drawing/2014/main" id="{932023ED-2CFC-4CC7-ACA5-4AB64DA14BA3}"/>
              </a:ext>
            </a:extLst>
          </p:cNvPr>
          <p:cNvSpPr>
            <a:spLocks noGrp="1"/>
          </p:cNvSpPr>
          <p:nvPr>
            <p:ph idx="1"/>
          </p:nvPr>
        </p:nvSpPr>
        <p:spPr/>
        <p:txBody>
          <a:bodyPr/>
          <a:lstStyle/>
          <a:p>
            <a:pPr algn="just"/>
            <a:r>
              <a:rPr lang="en-US" dirty="0"/>
              <a:t>Business </a:t>
            </a:r>
            <a:r>
              <a:rPr lang="en-US" dirty="0" err="1"/>
              <a:t>organisation</a:t>
            </a:r>
            <a:r>
              <a:rPr lang="en-US" dirty="0"/>
              <a:t> refers to all necessary arrangements required to conduct a business. </a:t>
            </a:r>
          </a:p>
          <a:p>
            <a:pPr algn="just"/>
            <a:r>
              <a:rPr lang="en-US" dirty="0"/>
              <a:t>It refers to all those steps that need to be undertaken for establishing relationship between men, material and machinery to carry on business efficiency for earning profits. </a:t>
            </a:r>
          </a:p>
          <a:p>
            <a:pPr algn="just"/>
            <a:r>
              <a:rPr lang="en-US" dirty="0"/>
              <a:t>The conduct of business, its control, acquisition of capital, distribution of profit, legal formalities, etc., depend on the form of organization.</a:t>
            </a:r>
          </a:p>
        </p:txBody>
      </p:sp>
    </p:spTree>
    <p:extLst>
      <p:ext uri="{BB962C8B-B14F-4D97-AF65-F5344CB8AC3E}">
        <p14:creationId xmlns:p14="http://schemas.microsoft.com/office/powerpoint/2010/main" val="3444791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C88D-333E-4475-9F66-190F8FC0218F}"/>
              </a:ext>
            </a:extLst>
          </p:cNvPr>
          <p:cNvSpPr>
            <a:spLocks noGrp="1"/>
          </p:cNvSpPr>
          <p:nvPr>
            <p:ph type="title"/>
          </p:nvPr>
        </p:nvSpPr>
        <p:spPr>
          <a:xfrm>
            <a:off x="104774" y="152400"/>
            <a:ext cx="7972425" cy="1143000"/>
          </a:xfrm>
        </p:spPr>
        <p:txBody>
          <a:bodyPr/>
          <a:lstStyle/>
          <a:p>
            <a:r>
              <a:rPr lang="en-US" b="1" dirty="0"/>
              <a:t>FORMS OF BUSINESS ORGANISATIONS</a:t>
            </a:r>
          </a:p>
        </p:txBody>
      </p:sp>
      <p:sp>
        <p:nvSpPr>
          <p:cNvPr id="3" name="Content Placeholder 2">
            <a:extLst>
              <a:ext uri="{FF2B5EF4-FFF2-40B4-BE49-F238E27FC236}">
                <a16:creationId xmlns:a16="http://schemas.microsoft.com/office/drawing/2014/main" id="{515233D9-DA7D-4076-8216-E38929843A7C}"/>
              </a:ext>
            </a:extLst>
          </p:cNvPr>
          <p:cNvSpPr>
            <a:spLocks noGrp="1"/>
          </p:cNvSpPr>
          <p:nvPr>
            <p:ph idx="1"/>
          </p:nvPr>
        </p:nvSpPr>
        <p:spPr/>
        <p:txBody>
          <a:bodyPr/>
          <a:lstStyle/>
          <a:p>
            <a:pPr marL="0" lvl="0" indent="0" algn="just">
              <a:buNone/>
            </a:pPr>
            <a:r>
              <a:rPr lang="en-US" dirty="0"/>
              <a:t>Various forms of business </a:t>
            </a:r>
            <a:r>
              <a:rPr lang="en-US" dirty="0" err="1"/>
              <a:t>organisations</a:t>
            </a:r>
            <a:r>
              <a:rPr lang="en-US" dirty="0"/>
              <a:t> from which one can choose the right one include:</a:t>
            </a:r>
          </a:p>
          <a:p>
            <a:pPr lvl="0"/>
            <a:r>
              <a:rPr lang="en-US" dirty="0"/>
              <a:t>Sole Proprietorship</a:t>
            </a:r>
          </a:p>
          <a:p>
            <a:pPr lvl="0"/>
            <a:r>
              <a:rPr lang="en-US" dirty="0"/>
              <a:t>Partnership firm</a:t>
            </a:r>
          </a:p>
          <a:p>
            <a:pPr lvl="0"/>
            <a:r>
              <a:rPr lang="en-US" dirty="0"/>
              <a:t>Joint Stock Company</a:t>
            </a:r>
          </a:p>
          <a:p>
            <a:pPr lvl="0"/>
            <a:r>
              <a:rPr lang="en-US" dirty="0"/>
              <a:t>Joint Hindu Family business</a:t>
            </a:r>
          </a:p>
          <a:p>
            <a:pPr lvl="0"/>
            <a:r>
              <a:rPr lang="en-US" dirty="0"/>
              <a:t>Co-operative societies</a:t>
            </a:r>
          </a:p>
          <a:p>
            <a:pPr lvl="0"/>
            <a:r>
              <a:rPr lang="en-US" dirty="0"/>
              <a:t>Public Enterprises</a:t>
            </a:r>
          </a:p>
          <a:p>
            <a:endParaRPr lang="en-US" dirty="0"/>
          </a:p>
        </p:txBody>
      </p:sp>
    </p:spTree>
    <p:extLst>
      <p:ext uri="{BB962C8B-B14F-4D97-AF65-F5344CB8AC3E}">
        <p14:creationId xmlns:p14="http://schemas.microsoft.com/office/powerpoint/2010/main" val="3760879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5706-AC9F-49E0-82CE-37BC5AA859D2}"/>
              </a:ext>
            </a:extLst>
          </p:cNvPr>
          <p:cNvSpPr>
            <a:spLocks noGrp="1"/>
          </p:cNvSpPr>
          <p:nvPr>
            <p:ph type="title"/>
          </p:nvPr>
        </p:nvSpPr>
        <p:spPr>
          <a:xfrm>
            <a:off x="104774" y="152400"/>
            <a:ext cx="7210425" cy="1143000"/>
          </a:xfrm>
        </p:spPr>
        <p:txBody>
          <a:bodyPr/>
          <a:lstStyle/>
          <a:p>
            <a:r>
              <a:rPr lang="en-US" dirty="0"/>
              <a:t>Features of Business </a:t>
            </a:r>
            <a:r>
              <a:rPr lang="en-US" dirty="0" err="1"/>
              <a:t>Organisation</a:t>
            </a:r>
            <a:endParaRPr lang="en-US" dirty="0"/>
          </a:p>
        </p:txBody>
      </p:sp>
      <p:sp>
        <p:nvSpPr>
          <p:cNvPr id="3" name="Content Placeholder 2">
            <a:extLst>
              <a:ext uri="{FF2B5EF4-FFF2-40B4-BE49-F238E27FC236}">
                <a16:creationId xmlns:a16="http://schemas.microsoft.com/office/drawing/2014/main" id="{283F8BE0-9B2E-4765-A4D7-07B7617B7456}"/>
              </a:ext>
            </a:extLst>
          </p:cNvPr>
          <p:cNvSpPr>
            <a:spLocks noGrp="1"/>
          </p:cNvSpPr>
          <p:nvPr>
            <p:ph idx="1"/>
          </p:nvPr>
        </p:nvSpPr>
        <p:spPr/>
        <p:txBody>
          <a:bodyPr/>
          <a:lstStyle/>
          <a:p>
            <a:pPr lvl="0" algn="just"/>
            <a:r>
              <a:rPr lang="en-US" b="1" dirty="0"/>
              <a:t>Easy to start and easy to close:</a:t>
            </a:r>
            <a:r>
              <a:rPr lang="en-US" dirty="0"/>
              <a:t> There should not be hassles or long procedures in the process of setting up business or closing the same.</a:t>
            </a:r>
          </a:p>
          <a:p>
            <a:pPr lvl="0" algn="just"/>
            <a:r>
              <a:rPr lang="en-US" b="1" dirty="0"/>
              <a:t>Division of </a:t>
            </a:r>
            <a:r>
              <a:rPr lang="en-US" b="1" dirty="0" err="1"/>
              <a:t>labour</a:t>
            </a:r>
            <a:r>
              <a:rPr lang="en-US" b="1" dirty="0"/>
              <a:t>:</a:t>
            </a:r>
            <a:r>
              <a:rPr lang="en-US" dirty="0"/>
              <a:t> There should be possibility to divide the work among the available owners.</a:t>
            </a:r>
          </a:p>
          <a:p>
            <a:pPr lvl="0" algn="just"/>
            <a:r>
              <a:rPr lang="en-US" b="1" dirty="0"/>
              <a:t>Large amount of resources:</a:t>
            </a:r>
            <a:r>
              <a:rPr lang="en-US" dirty="0"/>
              <a:t> Large volume of business requires large volume of resources. </a:t>
            </a:r>
          </a:p>
          <a:p>
            <a:pPr lvl="0" algn="just"/>
            <a:r>
              <a:rPr lang="en-US" b="1" dirty="0"/>
              <a:t>Liability: </a:t>
            </a:r>
            <a:r>
              <a:rPr lang="en-US" dirty="0"/>
              <a:t>The liability of the owners should be limited to the extent of money invested in business. </a:t>
            </a:r>
          </a:p>
        </p:txBody>
      </p:sp>
    </p:spTree>
    <p:extLst>
      <p:ext uri="{BB962C8B-B14F-4D97-AF65-F5344CB8AC3E}">
        <p14:creationId xmlns:p14="http://schemas.microsoft.com/office/powerpoint/2010/main" val="20315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4241-FA7D-451A-A620-D13A923DC6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C3F9CE-030C-4FAB-ACFB-C5C775330E19}"/>
              </a:ext>
            </a:extLst>
          </p:cNvPr>
          <p:cNvSpPr>
            <a:spLocks noGrp="1"/>
          </p:cNvSpPr>
          <p:nvPr>
            <p:ph idx="1"/>
          </p:nvPr>
        </p:nvSpPr>
        <p:spPr/>
        <p:txBody>
          <a:bodyPr/>
          <a:lstStyle/>
          <a:p>
            <a:pPr algn="just"/>
            <a:r>
              <a:rPr lang="en-US" b="1" dirty="0"/>
              <a:t>Secrecy: </a:t>
            </a:r>
            <a:r>
              <a:rPr lang="en-US" dirty="0"/>
              <a:t>The form of business organization you select should be such that it should permit to take care of the business secrets. </a:t>
            </a:r>
          </a:p>
          <a:p>
            <a:pPr lvl="0" algn="just"/>
            <a:r>
              <a:rPr lang="en-US" b="1" dirty="0"/>
              <a:t>Ownership, Management and control: </a:t>
            </a:r>
            <a:r>
              <a:rPr lang="en-US" dirty="0"/>
              <a:t>If ownership, management and control are in the hands of one or a small group of persons, communication will be effective and coordination will be easier. </a:t>
            </a:r>
          </a:p>
          <a:p>
            <a:pPr lvl="0" algn="just"/>
            <a:r>
              <a:rPr lang="en-US" b="1" dirty="0"/>
              <a:t>Transfer of ownership: </a:t>
            </a:r>
            <a:r>
              <a:rPr lang="en-US" dirty="0"/>
              <a:t>There should be simple procedures to transfer the ownership to the next legal heir or any other individual.</a:t>
            </a:r>
          </a:p>
          <a:p>
            <a:endParaRPr lang="en-US" dirty="0"/>
          </a:p>
        </p:txBody>
      </p:sp>
    </p:spTree>
    <p:extLst>
      <p:ext uri="{BB962C8B-B14F-4D97-AF65-F5344CB8AC3E}">
        <p14:creationId xmlns:p14="http://schemas.microsoft.com/office/powerpoint/2010/main" val="2923355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0F40-B1B4-41D8-B321-426B9DDA7B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7AAECD-56AF-4948-A4BB-20D65261B9B4}"/>
              </a:ext>
            </a:extLst>
          </p:cNvPr>
          <p:cNvSpPr>
            <a:spLocks noGrp="1"/>
          </p:cNvSpPr>
          <p:nvPr>
            <p:ph idx="1"/>
          </p:nvPr>
        </p:nvSpPr>
        <p:spPr/>
        <p:txBody>
          <a:bodyPr/>
          <a:lstStyle/>
          <a:p>
            <a:pPr algn="just"/>
            <a:r>
              <a:rPr lang="en-US" b="1" dirty="0"/>
              <a:t>Continuity:</a:t>
            </a:r>
            <a:r>
              <a:rPr lang="en-US" dirty="0"/>
              <a:t> The business should continue forever and ever irrespective of the uncertainties in future.</a:t>
            </a:r>
          </a:p>
          <a:p>
            <a:pPr lvl="0" algn="just"/>
            <a:r>
              <a:rPr lang="en-US" b="1" dirty="0"/>
              <a:t>Quick decision-making:  </a:t>
            </a:r>
            <a:r>
              <a:rPr lang="en-US" dirty="0"/>
              <a:t>Select such a form of business organization, which permits you to take decisions quickly and promptly. </a:t>
            </a:r>
          </a:p>
          <a:p>
            <a:pPr lvl="0" algn="just"/>
            <a:r>
              <a:rPr lang="en-US" b="1" dirty="0"/>
              <a:t>Personal contact with customer: </a:t>
            </a:r>
            <a:r>
              <a:rPr lang="en-US" dirty="0"/>
              <a:t>Most of the times, customers give us clues to improve business. So choose such a form, which keeps you close to the customers.</a:t>
            </a:r>
          </a:p>
          <a:p>
            <a:endParaRPr lang="en-US" dirty="0"/>
          </a:p>
        </p:txBody>
      </p:sp>
    </p:spTree>
    <p:extLst>
      <p:ext uri="{BB962C8B-B14F-4D97-AF65-F5344CB8AC3E}">
        <p14:creationId xmlns:p14="http://schemas.microsoft.com/office/powerpoint/2010/main" val="217243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D332-458B-415B-8227-C8CFF8E771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2C8CD3-08BA-414D-B3CD-384D021FB476}"/>
              </a:ext>
            </a:extLst>
          </p:cNvPr>
          <p:cNvSpPr>
            <a:spLocks noGrp="1"/>
          </p:cNvSpPr>
          <p:nvPr>
            <p:ph idx="1"/>
          </p:nvPr>
        </p:nvSpPr>
        <p:spPr/>
        <p:txBody>
          <a:bodyPr/>
          <a:lstStyle/>
          <a:p>
            <a:pPr lvl="0" algn="just"/>
            <a:r>
              <a:rPr lang="en-US" b="1" dirty="0"/>
              <a:t>Flexibility:</a:t>
            </a:r>
            <a:r>
              <a:rPr lang="en-US" dirty="0"/>
              <a:t> In times of right market situation, there should be enough flexibility to shift from one business to the other.</a:t>
            </a:r>
          </a:p>
          <a:p>
            <a:pPr lvl="0" algn="just"/>
            <a:r>
              <a:rPr lang="en-US" b="1" dirty="0"/>
              <a:t>Taxation:</a:t>
            </a:r>
            <a:r>
              <a:rPr lang="en-US" dirty="0"/>
              <a:t>  When a firm earns more profit means it has to pay more taxes. Choose such a firm, which permits to pay low tax.</a:t>
            </a:r>
          </a:p>
          <a:p>
            <a:endParaRPr lang="en-US" dirty="0"/>
          </a:p>
        </p:txBody>
      </p:sp>
    </p:spTree>
    <p:extLst>
      <p:ext uri="{BB962C8B-B14F-4D97-AF65-F5344CB8AC3E}">
        <p14:creationId xmlns:p14="http://schemas.microsoft.com/office/powerpoint/2010/main" val="3496264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7208-F3B4-418E-A226-0C02EE0BAA16}"/>
              </a:ext>
            </a:extLst>
          </p:cNvPr>
          <p:cNvSpPr>
            <a:spLocks noGrp="1"/>
          </p:cNvSpPr>
          <p:nvPr>
            <p:ph type="title"/>
          </p:nvPr>
        </p:nvSpPr>
        <p:spPr/>
        <p:txBody>
          <a:bodyPr/>
          <a:lstStyle/>
          <a:p>
            <a:r>
              <a:rPr lang="en-US" dirty="0"/>
              <a:t>SOLE TRADER/ </a:t>
            </a:r>
            <a:br>
              <a:rPr lang="en-US" dirty="0"/>
            </a:br>
            <a:r>
              <a:rPr lang="en-US" dirty="0"/>
              <a:t>SOLE PROPRIETORSHIP</a:t>
            </a:r>
          </a:p>
        </p:txBody>
      </p:sp>
      <p:sp>
        <p:nvSpPr>
          <p:cNvPr id="3" name="Content Placeholder 2">
            <a:extLst>
              <a:ext uri="{FF2B5EF4-FFF2-40B4-BE49-F238E27FC236}">
                <a16:creationId xmlns:a16="http://schemas.microsoft.com/office/drawing/2014/main" id="{F7CBD52D-10AA-4C4B-B582-F9D206B12A96}"/>
              </a:ext>
            </a:extLst>
          </p:cNvPr>
          <p:cNvSpPr>
            <a:spLocks noGrp="1"/>
          </p:cNvSpPr>
          <p:nvPr>
            <p:ph idx="1"/>
          </p:nvPr>
        </p:nvSpPr>
        <p:spPr/>
        <p:txBody>
          <a:bodyPr/>
          <a:lstStyle/>
          <a:p>
            <a:pPr algn="just"/>
            <a:r>
              <a:rPr lang="en-US" dirty="0"/>
              <a:t>The sole trader is the simplest, oldest and natural form of business organization. </a:t>
            </a:r>
          </a:p>
          <a:p>
            <a:pPr algn="just"/>
            <a:r>
              <a:rPr lang="en-US" dirty="0"/>
              <a:t>‘Sole’ means one. ‘Sole trader’ implies that there is only one trader who is the owner of the business.</a:t>
            </a:r>
          </a:p>
          <a:p>
            <a:pPr algn="just"/>
            <a:r>
              <a:rPr lang="en-US" dirty="0"/>
              <a:t>It is a one-man form of organization wherein the trader assumes all the risk of ownership carrying out the business with his own capital, skill and intelligence. He has total freedom and flexibility. </a:t>
            </a:r>
          </a:p>
          <a:p>
            <a:pPr algn="just"/>
            <a:r>
              <a:rPr lang="en-US" dirty="0"/>
              <a:t>Ex: Restaurants, Supermarkets, pan shops, medical shops, etc. </a:t>
            </a:r>
          </a:p>
          <a:p>
            <a:endParaRPr lang="en-US" dirty="0"/>
          </a:p>
        </p:txBody>
      </p:sp>
    </p:spTree>
    <p:extLst>
      <p:ext uri="{BB962C8B-B14F-4D97-AF65-F5344CB8AC3E}">
        <p14:creationId xmlns:p14="http://schemas.microsoft.com/office/powerpoint/2010/main" val="424481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AA71-9425-4A42-AEDA-05B3A7FAF863}"/>
              </a:ext>
            </a:extLst>
          </p:cNvPr>
          <p:cNvSpPr>
            <a:spLocks noGrp="1"/>
          </p:cNvSpPr>
          <p:nvPr>
            <p:ph type="title"/>
          </p:nvPr>
        </p:nvSpPr>
        <p:spPr/>
        <p:txBody>
          <a:bodyPr/>
          <a:lstStyle/>
          <a:p>
            <a:r>
              <a:rPr lang="en-US" dirty="0"/>
              <a:t>Features of Sole Trader</a:t>
            </a:r>
          </a:p>
        </p:txBody>
      </p:sp>
      <p:sp>
        <p:nvSpPr>
          <p:cNvPr id="3" name="Content Placeholder 2">
            <a:extLst>
              <a:ext uri="{FF2B5EF4-FFF2-40B4-BE49-F238E27FC236}">
                <a16:creationId xmlns:a16="http://schemas.microsoft.com/office/drawing/2014/main" id="{5319FA1F-827B-4B03-A8CB-C8BA55FB18BB}"/>
              </a:ext>
            </a:extLst>
          </p:cNvPr>
          <p:cNvSpPr>
            <a:spLocks noGrp="1"/>
          </p:cNvSpPr>
          <p:nvPr>
            <p:ph idx="1"/>
          </p:nvPr>
        </p:nvSpPr>
        <p:spPr/>
        <p:txBody>
          <a:bodyPr/>
          <a:lstStyle/>
          <a:p>
            <a:pPr lvl="0" algn="just"/>
            <a:r>
              <a:rPr lang="en-US" dirty="0"/>
              <a:t>It is easy to start a business under this form and also easy to close.</a:t>
            </a:r>
          </a:p>
          <a:p>
            <a:pPr lvl="0" algn="just"/>
            <a:r>
              <a:rPr lang="en-US" dirty="0"/>
              <a:t>He introduces his own capital. Sometimes, he may borrow, if necessary</a:t>
            </a:r>
          </a:p>
          <a:p>
            <a:pPr lvl="0" algn="just"/>
            <a:r>
              <a:rPr lang="en-US" dirty="0"/>
              <a:t>He enjoys all the profits and in case of loss, he alone suffers.</a:t>
            </a:r>
          </a:p>
          <a:p>
            <a:pPr lvl="0" algn="just"/>
            <a:r>
              <a:rPr lang="en-US" dirty="0"/>
              <a:t>He has unlimited liability which implies that his liability extends to his personal properties in case of loss.</a:t>
            </a:r>
          </a:p>
          <a:p>
            <a:pPr lvl="0" algn="just"/>
            <a:r>
              <a:rPr lang="en-US" dirty="0"/>
              <a:t>He has a high degree of flexibility to shift from one business to the other.</a:t>
            </a:r>
          </a:p>
        </p:txBody>
      </p:sp>
    </p:spTree>
    <p:extLst>
      <p:ext uri="{BB962C8B-B14F-4D97-AF65-F5344CB8AC3E}">
        <p14:creationId xmlns:p14="http://schemas.microsoft.com/office/powerpoint/2010/main" val="4283675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8E65-C37F-4DCE-897E-5DC108F216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63B1E9-73B0-4118-8BE8-322E523C9446}"/>
              </a:ext>
            </a:extLst>
          </p:cNvPr>
          <p:cNvSpPr>
            <a:spLocks noGrp="1"/>
          </p:cNvSpPr>
          <p:nvPr>
            <p:ph idx="1"/>
          </p:nvPr>
        </p:nvSpPr>
        <p:spPr/>
        <p:txBody>
          <a:bodyPr/>
          <a:lstStyle/>
          <a:p>
            <a:pPr lvl="0" algn="just"/>
            <a:r>
              <a:rPr lang="en-US" dirty="0"/>
              <a:t>Business secretes can be guarded well.</a:t>
            </a:r>
          </a:p>
          <a:p>
            <a:pPr lvl="0" algn="just"/>
            <a:r>
              <a:rPr lang="en-US" dirty="0"/>
              <a:t>There is no continuity. The business comes to a close with the death, illness or insanity of the sole trader. Unless, the legal heirs show interest to continue the business, the business cannot be restored.</a:t>
            </a:r>
          </a:p>
          <a:p>
            <a:pPr lvl="0" algn="just"/>
            <a:r>
              <a:rPr lang="en-US" dirty="0"/>
              <a:t>He can be directly in touch with the customers.</a:t>
            </a:r>
          </a:p>
          <a:p>
            <a:pPr lvl="0" algn="just"/>
            <a:r>
              <a:rPr lang="en-US" dirty="0"/>
              <a:t>He can take decisions very fast and implement them promptly.</a:t>
            </a:r>
          </a:p>
          <a:p>
            <a:pPr lvl="0" algn="just"/>
            <a:r>
              <a:rPr lang="en-US" dirty="0"/>
              <a:t>Rates of taxes i.e., income tax and so on are comparatively very low.</a:t>
            </a:r>
          </a:p>
          <a:p>
            <a:endParaRPr lang="en-US" dirty="0"/>
          </a:p>
        </p:txBody>
      </p:sp>
    </p:spTree>
    <p:extLst>
      <p:ext uri="{BB962C8B-B14F-4D97-AF65-F5344CB8AC3E}">
        <p14:creationId xmlns:p14="http://schemas.microsoft.com/office/powerpoint/2010/main" val="102824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AF10-350B-481A-9BD4-11DFC434E00D}"/>
              </a:ext>
            </a:extLst>
          </p:cNvPr>
          <p:cNvSpPr>
            <a:spLocks noGrp="1"/>
          </p:cNvSpPr>
          <p:nvPr>
            <p:ph type="title"/>
          </p:nvPr>
        </p:nvSpPr>
        <p:spPr/>
        <p:txBody>
          <a:bodyPr/>
          <a:lstStyle/>
          <a:p>
            <a:r>
              <a:rPr lang="en-US" dirty="0"/>
              <a:t>Advantages of Sole Trader</a:t>
            </a:r>
          </a:p>
        </p:txBody>
      </p:sp>
      <p:sp>
        <p:nvSpPr>
          <p:cNvPr id="3" name="Content Placeholder 2">
            <a:extLst>
              <a:ext uri="{FF2B5EF4-FFF2-40B4-BE49-F238E27FC236}">
                <a16:creationId xmlns:a16="http://schemas.microsoft.com/office/drawing/2014/main" id="{FC263840-EA76-493E-99D6-47D2523D1FBD}"/>
              </a:ext>
            </a:extLst>
          </p:cNvPr>
          <p:cNvSpPr>
            <a:spLocks noGrp="1"/>
          </p:cNvSpPr>
          <p:nvPr>
            <p:ph idx="1"/>
          </p:nvPr>
        </p:nvSpPr>
        <p:spPr/>
        <p:txBody>
          <a:bodyPr/>
          <a:lstStyle/>
          <a:p>
            <a:pPr lvl="0" algn="just"/>
            <a:r>
              <a:rPr lang="en-US" b="1" dirty="0"/>
              <a:t>Easy to start and easy to close</a:t>
            </a:r>
            <a:r>
              <a:rPr lang="en-US" dirty="0"/>
              <a:t>: Formation of a sole trader form of organization is relatively easy even closing the business is easy.</a:t>
            </a:r>
          </a:p>
          <a:p>
            <a:pPr lvl="0" algn="just"/>
            <a:r>
              <a:rPr lang="en-US" b="1" dirty="0"/>
              <a:t>Direct contact with customers:</a:t>
            </a:r>
            <a:r>
              <a:rPr lang="en-US" dirty="0"/>
              <a:t> Based on the tastes and preferences of the customers the stocks can be maintained.</a:t>
            </a:r>
          </a:p>
          <a:p>
            <a:pPr lvl="0" algn="just"/>
            <a:r>
              <a:rPr lang="en-US" b="1" dirty="0"/>
              <a:t>Prompt decision-making:</a:t>
            </a:r>
            <a:r>
              <a:rPr lang="en-US" dirty="0"/>
              <a:t> To improve the quality of services to the customers, he can take any decision and implement the same promptly. </a:t>
            </a:r>
          </a:p>
          <a:p>
            <a:endParaRPr lang="en-US" dirty="0"/>
          </a:p>
        </p:txBody>
      </p:sp>
    </p:spTree>
    <p:extLst>
      <p:ext uri="{BB962C8B-B14F-4D97-AF65-F5344CB8AC3E}">
        <p14:creationId xmlns:p14="http://schemas.microsoft.com/office/powerpoint/2010/main" val="193425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A406-4FDD-40AE-8D7E-C9078C9AE8C7}"/>
              </a:ext>
            </a:extLst>
          </p:cNvPr>
          <p:cNvSpPr>
            <a:spLocks noGrp="1"/>
          </p:cNvSpPr>
          <p:nvPr>
            <p:ph type="title"/>
          </p:nvPr>
        </p:nvSpPr>
        <p:spPr/>
        <p:txBody>
          <a:bodyPr/>
          <a:lstStyle/>
          <a:p>
            <a:r>
              <a:rPr lang="en-US" b="1" dirty="0"/>
              <a:t>UNIT CONTENTS</a:t>
            </a:r>
          </a:p>
        </p:txBody>
      </p:sp>
      <p:sp>
        <p:nvSpPr>
          <p:cNvPr id="3" name="Content Placeholder 2">
            <a:extLst>
              <a:ext uri="{FF2B5EF4-FFF2-40B4-BE49-F238E27FC236}">
                <a16:creationId xmlns:a16="http://schemas.microsoft.com/office/drawing/2014/main" id="{8179A087-C15D-49C5-813B-0C6880D49731}"/>
              </a:ext>
            </a:extLst>
          </p:cNvPr>
          <p:cNvSpPr>
            <a:spLocks noGrp="1"/>
          </p:cNvSpPr>
          <p:nvPr>
            <p:ph idx="1"/>
          </p:nvPr>
        </p:nvSpPr>
        <p:spPr/>
        <p:txBody>
          <a:bodyPr/>
          <a:lstStyle/>
          <a:p>
            <a:pPr algn="just"/>
            <a:r>
              <a:rPr lang="en-IN" sz="2400" b="1" dirty="0"/>
              <a:t>Business:</a:t>
            </a:r>
            <a:r>
              <a:rPr lang="en-IN" sz="2400" dirty="0"/>
              <a:t> Characteristics, Objectives, Classification of business activities - Industry and Commerce, Industry-types: primary, secondary, tertiary; Commerce-trade: types-internal, external; wholesale and retail and auxiliaries to trade.</a:t>
            </a:r>
            <a:endParaRPr lang="en-US" sz="2400" dirty="0"/>
          </a:p>
          <a:p>
            <a:pPr algn="just"/>
            <a:r>
              <a:rPr lang="en-IN" sz="2400" b="1" dirty="0"/>
              <a:t>Forms and Features of Business Organisation:</a:t>
            </a:r>
            <a:r>
              <a:rPr lang="en-IN" sz="2400" dirty="0"/>
              <a:t> Sole Proprietorship, Partnership - Definition, kinds of partners, Advantages and limitation of partnership firm, Partnership deed, Joint Stock Company - Concept, merits and limitations, Types, Formation of company, Public sector and private sector enterprises, Forms of public sector enterprises.</a:t>
            </a:r>
            <a:endParaRPr lang="en-US" sz="2400" dirty="0"/>
          </a:p>
        </p:txBody>
      </p:sp>
    </p:spTree>
    <p:extLst>
      <p:ext uri="{BB962C8B-B14F-4D97-AF65-F5344CB8AC3E}">
        <p14:creationId xmlns:p14="http://schemas.microsoft.com/office/powerpoint/2010/main" val="108765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C0EB-F088-4997-8CD3-2759120459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277C19-ED51-4365-8BE0-8DBAF2692EEC}"/>
              </a:ext>
            </a:extLst>
          </p:cNvPr>
          <p:cNvSpPr>
            <a:spLocks noGrp="1"/>
          </p:cNvSpPr>
          <p:nvPr>
            <p:ph idx="1"/>
          </p:nvPr>
        </p:nvSpPr>
        <p:spPr/>
        <p:txBody>
          <a:bodyPr/>
          <a:lstStyle/>
          <a:p>
            <a:pPr algn="just"/>
            <a:r>
              <a:rPr lang="en-US" b="1" dirty="0"/>
              <a:t>Flexibility:</a:t>
            </a:r>
            <a:r>
              <a:rPr lang="en-US" dirty="0"/>
              <a:t> Based on the profitability, the trader can decide to continue or change the business. He has the flexibility to shift from one business to other.</a:t>
            </a:r>
          </a:p>
          <a:p>
            <a:pPr lvl="0" algn="just"/>
            <a:r>
              <a:rPr lang="en-US" b="1" dirty="0"/>
              <a:t>Secrecy:</a:t>
            </a:r>
            <a:r>
              <a:rPr lang="en-US" dirty="0"/>
              <a:t> Business secrets can well be maintained because there is only one trader.</a:t>
            </a:r>
          </a:p>
          <a:p>
            <a:pPr lvl="0" algn="just"/>
            <a:r>
              <a:rPr lang="en-US" b="1" dirty="0"/>
              <a:t>Low rate of taxation:</a:t>
            </a:r>
            <a:r>
              <a:rPr lang="en-US" dirty="0"/>
              <a:t> The rate of income tax for sole traders is relatively very low.</a:t>
            </a:r>
          </a:p>
          <a:p>
            <a:pPr lvl="0" algn="just"/>
            <a:r>
              <a:rPr lang="en-US" b="1" dirty="0"/>
              <a:t>Total Control:</a:t>
            </a:r>
            <a:r>
              <a:rPr lang="en-US" dirty="0"/>
              <a:t> The ownership, management and control are in the hands of the sole trader and hence it is easy to maintain the hold on business.</a:t>
            </a:r>
          </a:p>
        </p:txBody>
      </p:sp>
    </p:spTree>
    <p:extLst>
      <p:ext uri="{BB962C8B-B14F-4D97-AF65-F5344CB8AC3E}">
        <p14:creationId xmlns:p14="http://schemas.microsoft.com/office/powerpoint/2010/main" val="291061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492C-0597-4F64-AF1A-F553D10BE1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03F7F3-9FC5-452D-AD2F-E70BDDBD5841}"/>
              </a:ext>
            </a:extLst>
          </p:cNvPr>
          <p:cNvSpPr>
            <a:spLocks noGrp="1"/>
          </p:cNvSpPr>
          <p:nvPr>
            <p:ph idx="1"/>
          </p:nvPr>
        </p:nvSpPr>
        <p:spPr/>
        <p:txBody>
          <a:bodyPr/>
          <a:lstStyle/>
          <a:p>
            <a:pPr algn="just"/>
            <a:r>
              <a:rPr lang="en-US" b="1" dirty="0"/>
              <a:t>Interference from government:</a:t>
            </a:r>
            <a:r>
              <a:rPr lang="en-US" dirty="0"/>
              <a:t> Except in matters relating to public interest, government does not interfere in the business matters of the sole trader.</a:t>
            </a:r>
          </a:p>
          <a:p>
            <a:pPr lvl="0" algn="just"/>
            <a:r>
              <a:rPr lang="en-US" b="1" dirty="0"/>
              <a:t>Transferability:</a:t>
            </a:r>
            <a:r>
              <a:rPr lang="en-US" dirty="0"/>
              <a:t> The legal heirs of the sole trader may take the possession of the business.</a:t>
            </a:r>
          </a:p>
          <a:p>
            <a:pPr algn="just"/>
            <a:r>
              <a:rPr lang="en-US" b="1" dirty="0"/>
              <a:t>Direct motivation:</a:t>
            </a:r>
            <a:r>
              <a:rPr lang="en-US" dirty="0"/>
              <a:t> If there are profits, all the profits belong to the trader himself. </a:t>
            </a:r>
          </a:p>
        </p:txBody>
      </p:sp>
    </p:spTree>
    <p:extLst>
      <p:ext uri="{BB962C8B-B14F-4D97-AF65-F5344CB8AC3E}">
        <p14:creationId xmlns:p14="http://schemas.microsoft.com/office/powerpoint/2010/main" val="2338558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91CC-B761-4286-AD8E-9885DF68A2DE}"/>
              </a:ext>
            </a:extLst>
          </p:cNvPr>
          <p:cNvSpPr>
            <a:spLocks noGrp="1"/>
          </p:cNvSpPr>
          <p:nvPr>
            <p:ph type="title"/>
          </p:nvPr>
        </p:nvSpPr>
        <p:spPr/>
        <p:txBody>
          <a:bodyPr/>
          <a:lstStyle/>
          <a:p>
            <a:r>
              <a:rPr lang="en-US" dirty="0"/>
              <a:t>Disadvantages of Sole Trader</a:t>
            </a:r>
          </a:p>
        </p:txBody>
      </p:sp>
      <p:sp>
        <p:nvSpPr>
          <p:cNvPr id="3" name="Content Placeholder 2">
            <a:extLst>
              <a:ext uri="{FF2B5EF4-FFF2-40B4-BE49-F238E27FC236}">
                <a16:creationId xmlns:a16="http://schemas.microsoft.com/office/drawing/2014/main" id="{EE2FFC62-AD9E-4653-8805-1E796D7F5E84}"/>
              </a:ext>
            </a:extLst>
          </p:cNvPr>
          <p:cNvSpPr>
            <a:spLocks noGrp="1"/>
          </p:cNvSpPr>
          <p:nvPr>
            <p:ph idx="1"/>
          </p:nvPr>
        </p:nvSpPr>
        <p:spPr/>
        <p:txBody>
          <a:bodyPr/>
          <a:lstStyle/>
          <a:p>
            <a:pPr lvl="0" algn="just"/>
            <a:r>
              <a:rPr lang="en-US" b="1" dirty="0"/>
              <a:t>Unlimited liability:</a:t>
            </a:r>
            <a:r>
              <a:rPr lang="en-US" dirty="0"/>
              <a:t> The liability of the sole trader is unlimited. It means that the sole trader has to bring his personal property to clear off the loans of his business.</a:t>
            </a:r>
          </a:p>
          <a:p>
            <a:pPr lvl="0" algn="just"/>
            <a:r>
              <a:rPr lang="en-US" b="1" dirty="0"/>
              <a:t>Limited amounts of capital:</a:t>
            </a:r>
            <a:r>
              <a:rPr lang="en-US" dirty="0"/>
              <a:t> The resources a sole trader can mobilize cannot be very large and hence this naturally sets a limit for the scale of operations.</a:t>
            </a:r>
          </a:p>
          <a:p>
            <a:pPr lvl="0" algn="just"/>
            <a:r>
              <a:rPr lang="en-US" b="1" dirty="0"/>
              <a:t>No division of </a:t>
            </a:r>
            <a:r>
              <a:rPr lang="en-US" b="1" dirty="0" err="1"/>
              <a:t>labour</a:t>
            </a:r>
            <a:r>
              <a:rPr lang="en-US" b="1" dirty="0"/>
              <a:t>:</a:t>
            </a:r>
            <a:r>
              <a:rPr lang="en-US" dirty="0"/>
              <a:t> All the work related to different functions has to be taken care of by the sole trader himself. </a:t>
            </a:r>
          </a:p>
          <a:p>
            <a:endParaRPr lang="en-US" dirty="0"/>
          </a:p>
        </p:txBody>
      </p:sp>
    </p:spTree>
    <p:extLst>
      <p:ext uri="{BB962C8B-B14F-4D97-AF65-F5344CB8AC3E}">
        <p14:creationId xmlns:p14="http://schemas.microsoft.com/office/powerpoint/2010/main" val="4204820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37-F9B6-461F-A1BE-7200C3E3F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B7857C-4A2E-4F1A-9339-49FFD3E3FAD8}"/>
              </a:ext>
            </a:extLst>
          </p:cNvPr>
          <p:cNvSpPr>
            <a:spLocks noGrp="1"/>
          </p:cNvSpPr>
          <p:nvPr>
            <p:ph idx="1"/>
          </p:nvPr>
        </p:nvSpPr>
        <p:spPr/>
        <p:txBody>
          <a:bodyPr/>
          <a:lstStyle/>
          <a:p>
            <a:pPr lvl="0" algn="just"/>
            <a:r>
              <a:rPr lang="en-US" b="1" dirty="0"/>
              <a:t>Uncertainty:</a:t>
            </a:r>
            <a:r>
              <a:rPr lang="en-US" dirty="0"/>
              <a:t> On the death, insanity of insolvency the business may be come to an end.</a:t>
            </a:r>
          </a:p>
          <a:p>
            <a:pPr lvl="0" algn="just"/>
            <a:r>
              <a:rPr lang="en-US" b="1" dirty="0"/>
              <a:t>No growth and expansion:</a:t>
            </a:r>
            <a:r>
              <a:rPr lang="en-US" dirty="0"/>
              <a:t> This from is suitable for only small size, one-man-show type of organizations. </a:t>
            </a:r>
          </a:p>
          <a:p>
            <a:pPr lvl="0" algn="just"/>
            <a:r>
              <a:rPr lang="en-US" b="1" dirty="0"/>
              <a:t>More competition:</a:t>
            </a:r>
            <a:r>
              <a:rPr lang="en-US" dirty="0"/>
              <a:t> Because it is easy to set up a small business, there is a high degree of competition among the small businessmen.</a:t>
            </a:r>
          </a:p>
          <a:p>
            <a:pPr algn="just"/>
            <a:r>
              <a:rPr lang="en-US" b="1" dirty="0"/>
              <a:t>Low bargaining power:</a:t>
            </a:r>
            <a:r>
              <a:rPr lang="en-US" dirty="0"/>
              <a:t> The sole trader is the in the receiving end in terms of loans or supply of raw materials. </a:t>
            </a:r>
          </a:p>
        </p:txBody>
      </p:sp>
    </p:spTree>
    <p:extLst>
      <p:ext uri="{BB962C8B-B14F-4D97-AF65-F5344CB8AC3E}">
        <p14:creationId xmlns:p14="http://schemas.microsoft.com/office/powerpoint/2010/main" val="3141089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9347-0B1C-40AA-93B4-922CE95665E2}"/>
              </a:ext>
            </a:extLst>
          </p:cNvPr>
          <p:cNvSpPr>
            <a:spLocks noGrp="1"/>
          </p:cNvSpPr>
          <p:nvPr>
            <p:ph type="title"/>
          </p:nvPr>
        </p:nvSpPr>
        <p:spPr/>
        <p:txBody>
          <a:bodyPr/>
          <a:lstStyle/>
          <a:p>
            <a:r>
              <a:rPr lang="en-US" b="1" dirty="0"/>
              <a:t>PARTNERSHIP</a:t>
            </a:r>
          </a:p>
        </p:txBody>
      </p:sp>
      <p:sp>
        <p:nvSpPr>
          <p:cNvPr id="3" name="Content Placeholder 2">
            <a:extLst>
              <a:ext uri="{FF2B5EF4-FFF2-40B4-BE49-F238E27FC236}">
                <a16:creationId xmlns:a16="http://schemas.microsoft.com/office/drawing/2014/main" id="{8FDF627B-B165-4906-B85C-BE771F71CBA7}"/>
              </a:ext>
            </a:extLst>
          </p:cNvPr>
          <p:cNvSpPr>
            <a:spLocks noGrp="1"/>
          </p:cNvSpPr>
          <p:nvPr>
            <p:ph idx="1"/>
          </p:nvPr>
        </p:nvSpPr>
        <p:spPr/>
        <p:txBody>
          <a:bodyPr/>
          <a:lstStyle/>
          <a:p>
            <a:pPr algn="just"/>
            <a:r>
              <a:rPr lang="en-US" dirty="0"/>
              <a:t>Partnership is an improved from of sole trader in certain respects. </a:t>
            </a:r>
          </a:p>
          <a:p>
            <a:pPr algn="just"/>
            <a:r>
              <a:rPr lang="en-US" dirty="0"/>
              <a:t>Where there are like-minded persons with resources, they can come together to do the business and share the profits/losses of the business in an agreed ratio. </a:t>
            </a:r>
          </a:p>
          <a:p>
            <a:pPr algn="just"/>
            <a:r>
              <a:rPr lang="en-US" dirty="0"/>
              <a:t>Persons who have entered into such an agreement are individually called ‘Partners’ and collectively called ‘firm’. </a:t>
            </a:r>
          </a:p>
          <a:p>
            <a:pPr algn="just"/>
            <a:r>
              <a:rPr lang="en-US" dirty="0"/>
              <a:t>The relationship among partners is called a partnership.</a:t>
            </a:r>
          </a:p>
          <a:p>
            <a:endParaRPr lang="en-US" dirty="0"/>
          </a:p>
        </p:txBody>
      </p:sp>
    </p:spTree>
    <p:extLst>
      <p:ext uri="{BB962C8B-B14F-4D97-AF65-F5344CB8AC3E}">
        <p14:creationId xmlns:p14="http://schemas.microsoft.com/office/powerpoint/2010/main" val="3620387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7D5A-EC17-404E-BB5A-D4FF183FFC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B3207-FEAE-4021-81CA-9ADE89B0175F}"/>
              </a:ext>
            </a:extLst>
          </p:cNvPr>
          <p:cNvSpPr>
            <a:spLocks noGrp="1"/>
          </p:cNvSpPr>
          <p:nvPr>
            <p:ph idx="1"/>
          </p:nvPr>
        </p:nvSpPr>
        <p:spPr/>
        <p:txBody>
          <a:bodyPr/>
          <a:lstStyle/>
          <a:p>
            <a:r>
              <a:rPr lang="en-US" dirty="0"/>
              <a:t>Indian Partnership Act, 1932 defines “Partnership as the relationship between two or more persons who agree to share the profits of the business carried on by all or any one of them acting for all.”</a:t>
            </a:r>
          </a:p>
          <a:p>
            <a:endParaRPr lang="en-US" dirty="0"/>
          </a:p>
        </p:txBody>
      </p:sp>
    </p:spTree>
    <p:extLst>
      <p:ext uri="{BB962C8B-B14F-4D97-AF65-F5344CB8AC3E}">
        <p14:creationId xmlns:p14="http://schemas.microsoft.com/office/powerpoint/2010/main" val="5620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1885-EE1A-4E1F-801B-6ED4619DB31B}"/>
              </a:ext>
            </a:extLst>
          </p:cNvPr>
          <p:cNvSpPr>
            <a:spLocks noGrp="1"/>
          </p:cNvSpPr>
          <p:nvPr>
            <p:ph type="title"/>
          </p:nvPr>
        </p:nvSpPr>
        <p:spPr/>
        <p:txBody>
          <a:bodyPr/>
          <a:lstStyle/>
          <a:p>
            <a:r>
              <a:rPr lang="en-US" dirty="0"/>
              <a:t>Features of Partnership</a:t>
            </a:r>
          </a:p>
        </p:txBody>
      </p:sp>
      <p:sp>
        <p:nvSpPr>
          <p:cNvPr id="3" name="Content Placeholder 2">
            <a:extLst>
              <a:ext uri="{FF2B5EF4-FFF2-40B4-BE49-F238E27FC236}">
                <a16:creationId xmlns:a16="http://schemas.microsoft.com/office/drawing/2014/main" id="{D7BA468E-9533-4B86-A537-8996643D7261}"/>
              </a:ext>
            </a:extLst>
          </p:cNvPr>
          <p:cNvSpPr>
            <a:spLocks noGrp="1"/>
          </p:cNvSpPr>
          <p:nvPr>
            <p:ph idx="1"/>
          </p:nvPr>
        </p:nvSpPr>
        <p:spPr/>
        <p:txBody>
          <a:bodyPr/>
          <a:lstStyle/>
          <a:p>
            <a:pPr lvl="0" algn="just"/>
            <a:r>
              <a:rPr lang="en-US" b="1" dirty="0"/>
              <a:t>Relationship:</a:t>
            </a:r>
            <a:r>
              <a:rPr lang="en-US" dirty="0"/>
              <a:t> Partnership is a relationship among persons resulting out of an agreement.</a:t>
            </a:r>
          </a:p>
          <a:p>
            <a:pPr lvl="0" algn="just"/>
            <a:r>
              <a:rPr lang="en-US" b="1" dirty="0"/>
              <a:t>Two or more persons:</a:t>
            </a:r>
            <a:r>
              <a:rPr lang="en-US" dirty="0"/>
              <a:t> There should be two or more number of persons.</a:t>
            </a:r>
          </a:p>
          <a:p>
            <a:pPr lvl="0" algn="just"/>
            <a:r>
              <a:rPr lang="en-US" b="1" dirty="0"/>
              <a:t>There should be a business</a:t>
            </a:r>
            <a:r>
              <a:rPr lang="en-US" dirty="0"/>
              <a:t>: Business should be conducted.</a:t>
            </a:r>
          </a:p>
          <a:p>
            <a:pPr lvl="0" algn="just"/>
            <a:r>
              <a:rPr lang="en-US" b="1" dirty="0"/>
              <a:t>Agreement:</a:t>
            </a:r>
            <a:r>
              <a:rPr lang="en-US" dirty="0"/>
              <a:t> Persons should agree to share the profits/losses of the business</a:t>
            </a:r>
          </a:p>
          <a:p>
            <a:pPr algn="just"/>
            <a:r>
              <a:rPr lang="en-US" b="1" dirty="0"/>
              <a:t>Carried on by all or any one of them acting for all:</a:t>
            </a:r>
            <a:r>
              <a:rPr lang="en-US" dirty="0"/>
              <a:t> The business can be carried on by all or any one of the persons acting for all. </a:t>
            </a:r>
          </a:p>
        </p:txBody>
      </p:sp>
    </p:spTree>
    <p:extLst>
      <p:ext uri="{BB962C8B-B14F-4D97-AF65-F5344CB8AC3E}">
        <p14:creationId xmlns:p14="http://schemas.microsoft.com/office/powerpoint/2010/main" val="3399667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4E2D-4119-4953-9C14-08C78855C7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4C8802-E5EC-4DA8-B8EE-190539F09E18}"/>
              </a:ext>
            </a:extLst>
          </p:cNvPr>
          <p:cNvSpPr>
            <a:spLocks noGrp="1"/>
          </p:cNvSpPr>
          <p:nvPr>
            <p:ph idx="1"/>
          </p:nvPr>
        </p:nvSpPr>
        <p:spPr/>
        <p:txBody>
          <a:bodyPr/>
          <a:lstStyle/>
          <a:p>
            <a:pPr lvl="0" algn="just"/>
            <a:r>
              <a:rPr lang="en-US" b="1" dirty="0"/>
              <a:t>Unlimited liability:</a:t>
            </a:r>
            <a:r>
              <a:rPr lang="en-US" dirty="0"/>
              <a:t> The liability of the partners is unlimited. The partners have to bring their personal assets to clear the losses of the firm, if any. </a:t>
            </a:r>
          </a:p>
          <a:p>
            <a:pPr lvl="0" algn="just"/>
            <a:r>
              <a:rPr lang="en-US" b="1" dirty="0"/>
              <a:t>Number of partners:</a:t>
            </a:r>
            <a:r>
              <a:rPr lang="en-US" dirty="0"/>
              <a:t> According to the Indian </a:t>
            </a:r>
            <a:r>
              <a:rPr lang="en-US"/>
              <a:t>Partnership Act1932, </a:t>
            </a:r>
            <a:r>
              <a:rPr lang="en-US" dirty="0"/>
              <a:t>the minimum number of partners should be 2 and the maximum is 10 partners in case of banking business and 20 in case of non-banking business.</a:t>
            </a:r>
          </a:p>
          <a:p>
            <a:endParaRPr lang="en-US" dirty="0"/>
          </a:p>
        </p:txBody>
      </p:sp>
    </p:spTree>
    <p:extLst>
      <p:ext uri="{BB962C8B-B14F-4D97-AF65-F5344CB8AC3E}">
        <p14:creationId xmlns:p14="http://schemas.microsoft.com/office/powerpoint/2010/main" val="1407414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4EC5-0003-4CAC-B678-744389FC73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C4333E-80C3-4627-B7E2-F240E1B82295}"/>
              </a:ext>
            </a:extLst>
          </p:cNvPr>
          <p:cNvSpPr>
            <a:spLocks noGrp="1"/>
          </p:cNvSpPr>
          <p:nvPr>
            <p:ph idx="1"/>
          </p:nvPr>
        </p:nvSpPr>
        <p:spPr/>
        <p:txBody>
          <a:bodyPr/>
          <a:lstStyle/>
          <a:p>
            <a:pPr lvl="0" algn="just"/>
            <a:r>
              <a:rPr lang="en-US" b="1" dirty="0"/>
              <a:t>Division of </a:t>
            </a:r>
            <a:r>
              <a:rPr lang="en-US" b="1" dirty="0" err="1"/>
              <a:t>labour</a:t>
            </a:r>
            <a:r>
              <a:rPr lang="en-US" b="1" dirty="0"/>
              <a:t>:</a:t>
            </a:r>
            <a:r>
              <a:rPr lang="en-US" dirty="0"/>
              <a:t> Because there are more than two persons, the work can be divided among the partners based on their aptitude.</a:t>
            </a:r>
          </a:p>
          <a:p>
            <a:pPr lvl="0" algn="just"/>
            <a:r>
              <a:rPr lang="en-US" b="1" dirty="0"/>
              <a:t>Personal contact with customers:</a:t>
            </a:r>
            <a:r>
              <a:rPr lang="en-US" dirty="0"/>
              <a:t> The partners can continuously be in touch with the customers to monitor their requirements.</a:t>
            </a:r>
          </a:p>
          <a:p>
            <a:pPr lvl="0" algn="just"/>
            <a:r>
              <a:rPr lang="en-US" b="1" dirty="0"/>
              <a:t>Flexibility:</a:t>
            </a:r>
            <a:r>
              <a:rPr lang="en-US" dirty="0"/>
              <a:t> All the partners are likeminded persons and hence they can take any decision relating to business.</a:t>
            </a:r>
          </a:p>
          <a:p>
            <a:endParaRPr lang="en-US" dirty="0"/>
          </a:p>
        </p:txBody>
      </p:sp>
    </p:spTree>
    <p:extLst>
      <p:ext uri="{BB962C8B-B14F-4D97-AF65-F5344CB8AC3E}">
        <p14:creationId xmlns:p14="http://schemas.microsoft.com/office/powerpoint/2010/main" val="2635154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04EA-B014-4297-B7C9-5BFC43EE9A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43C956-C3BA-49B8-916F-9684B695A78B}"/>
              </a:ext>
            </a:extLst>
          </p:cNvPr>
          <p:cNvSpPr>
            <a:spLocks noGrp="1"/>
          </p:cNvSpPr>
          <p:nvPr>
            <p:ph idx="1"/>
          </p:nvPr>
        </p:nvSpPr>
        <p:spPr/>
        <p:txBody>
          <a:bodyPr/>
          <a:lstStyle/>
          <a:p>
            <a:pPr lvl="0" algn="just"/>
            <a:r>
              <a:rPr lang="en-US" b="1" dirty="0"/>
              <a:t>Transferability of share/interest:</a:t>
            </a:r>
            <a:r>
              <a:rPr lang="en-US" dirty="0"/>
              <a:t> The partners cannot transfer their share/interest in partnership in the firm to others without the consent of the other partners.</a:t>
            </a:r>
          </a:p>
          <a:p>
            <a:pPr lvl="0" algn="just"/>
            <a:r>
              <a:rPr lang="en-US" b="1" dirty="0"/>
              <a:t>Taxation:</a:t>
            </a:r>
            <a:r>
              <a:rPr lang="en-US" dirty="0"/>
              <a:t> The profits of partnership and individual incomes of partners are taxed separately. </a:t>
            </a:r>
          </a:p>
          <a:p>
            <a:pPr lvl="0" algn="just"/>
            <a:r>
              <a:rPr lang="en-US" b="1" dirty="0"/>
              <a:t>Dissolution:</a:t>
            </a:r>
            <a:r>
              <a:rPr lang="en-US" dirty="0"/>
              <a:t> The closure of partnership is called dissolution. When any of the partners die, becomes insolvent, the partnership can be dissolved or restart with a new name.</a:t>
            </a:r>
          </a:p>
          <a:p>
            <a:endParaRPr lang="en-US" dirty="0"/>
          </a:p>
        </p:txBody>
      </p:sp>
    </p:spTree>
    <p:extLst>
      <p:ext uri="{BB962C8B-B14F-4D97-AF65-F5344CB8AC3E}">
        <p14:creationId xmlns:p14="http://schemas.microsoft.com/office/powerpoint/2010/main" val="100998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7B00-95CE-4FDF-82A7-920DEB001518}"/>
              </a:ext>
            </a:extLst>
          </p:cNvPr>
          <p:cNvSpPr>
            <a:spLocks noGrp="1"/>
          </p:cNvSpPr>
          <p:nvPr>
            <p:ph type="title"/>
          </p:nvPr>
        </p:nvSpPr>
        <p:spPr/>
        <p:txBody>
          <a:bodyPr/>
          <a:lstStyle/>
          <a:p>
            <a:r>
              <a:rPr lang="en-US" b="1" dirty="0"/>
              <a:t>LEARNING OUTCOMES</a:t>
            </a:r>
          </a:p>
        </p:txBody>
      </p:sp>
      <p:sp>
        <p:nvSpPr>
          <p:cNvPr id="3" name="Content Placeholder 2">
            <a:extLst>
              <a:ext uri="{FF2B5EF4-FFF2-40B4-BE49-F238E27FC236}">
                <a16:creationId xmlns:a16="http://schemas.microsoft.com/office/drawing/2014/main" id="{D9050BFB-45C8-44A2-BEE7-249CC742AECB}"/>
              </a:ext>
            </a:extLst>
          </p:cNvPr>
          <p:cNvSpPr>
            <a:spLocks noGrp="1"/>
          </p:cNvSpPr>
          <p:nvPr>
            <p:ph idx="1"/>
          </p:nvPr>
        </p:nvSpPr>
        <p:spPr/>
        <p:txBody>
          <a:bodyPr/>
          <a:lstStyle/>
          <a:p>
            <a:pPr marL="0" indent="0">
              <a:buNone/>
            </a:pPr>
            <a:r>
              <a:rPr lang="en-IN" sz="2400" dirty="0"/>
              <a:t>At the end of this unit students will be able to:</a:t>
            </a:r>
            <a:endParaRPr lang="en-US" sz="2400" dirty="0"/>
          </a:p>
          <a:p>
            <a:pPr lvl="0"/>
            <a:r>
              <a:rPr lang="en-IN" sz="2400" dirty="0"/>
              <a:t>Understand various business concepts and business activities. (L2)</a:t>
            </a:r>
            <a:endParaRPr lang="en-US" sz="2400" dirty="0"/>
          </a:p>
          <a:p>
            <a:pPr lvl="0"/>
            <a:r>
              <a:rPr lang="en-IN" sz="2400" dirty="0"/>
              <a:t>Outline various forms of business organisations. (L2)</a:t>
            </a:r>
            <a:endParaRPr lang="en-US" sz="2400" dirty="0"/>
          </a:p>
          <a:p>
            <a:pPr lvl="0"/>
            <a:r>
              <a:rPr lang="en-IN" sz="2400" dirty="0"/>
              <a:t>Describe the characteristics of sole proprietorship, partnership firm and Joint Stock Company. (L2)</a:t>
            </a:r>
            <a:endParaRPr lang="en-US" sz="2400" dirty="0"/>
          </a:p>
          <a:p>
            <a:pPr lvl="0"/>
            <a:r>
              <a:rPr lang="en-IN" sz="2400" dirty="0"/>
              <a:t>Explain the process of formation of a company. (L2)</a:t>
            </a:r>
            <a:endParaRPr lang="en-US" sz="2400" dirty="0"/>
          </a:p>
          <a:p>
            <a:pPr lvl="0"/>
            <a:r>
              <a:rPr lang="en-IN" sz="2400" dirty="0"/>
              <a:t>Explain various forms of public enterprises and their characteristics. (L2)</a:t>
            </a:r>
            <a:endParaRPr lang="en-US" sz="2400" dirty="0"/>
          </a:p>
          <a:p>
            <a:endParaRPr lang="en-US" dirty="0"/>
          </a:p>
        </p:txBody>
      </p:sp>
    </p:spTree>
    <p:extLst>
      <p:ext uri="{BB962C8B-B14F-4D97-AF65-F5344CB8AC3E}">
        <p14:creationId xmlns:p14="http://schemas.microsoft.com/office/powerpoint/2010/main" val="3032152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F203-C934-4847-887C-6619917E37B2}"/>
              </a:ext>
            </a:extLst>
          </p:cNvPr>
          <p:cNvSpPr>
            <a:spLocks noGrp="1"/>
          </p:cNvSpPr>
          <p:nvPr>
            <p:ph type="title"/>
          </p:nvPr>
        </p:nvSpPr>
        <p:spPr/>
        <p:txBody>
          <a:bodyPr/>
          <a:lstStyle/>
          <a:p>
            <a:r>
              <a:rPr lang="en-US" dirty="0"/>
              <a:t>Advantages of Partnership</a:t>
            </a:r>
          </a:p>
        </p:txBody>
      </p:sp>
      <p:sp>
        <p:nvSpPr>
          <p:cNvPr id="3" name="Content Placeholder 2">
            <a:extLst>
              <a:ext uri="{FF2B5EF4-FFF2-40B4-BE49-F238E27FC236}">
                <a16:creationId xmlns:a16="http://schemas.microsoft.com/office/drawing/2014/main" id="{B2C4828C-0CF0-46C0-B679-30C8B0B15CEB}"/>
              </a:ext>
            </a:extLst>
          </p:cNvPr>
          <p:cNvSpPr>
            <a:spLocks noGrp="1"/>
          </p:cNvSpPr>
          <p:nvPr>
            <p:ph idx="1"/>
          </p:nvPr>
        </p:nvSpPr>
        <p:spPr/>
        <p:txBody>
          <a:bodyPr/>
          <a:lstStyle/>
          <a:p>
            <a:pPr lvl="0" algn="just"/>
            <a:r>
              <a:rPr lang="en-US" dirty="0"/>
              <a:t>Easy to form</a:t>
            </a:r>
          </a:p>
          <a:p>
            <a:pPr algn="just"/>
            <a:r>
              <a:rPr lang="en-US" dirty="0"/>
              <a:t>Availability of larger amount of capital</a:t>
            </a:r>
          </a:p>
          <a:p>
            <a:pPr algn="just"/>
            <a:r>
              <a:rPr lang="en-US" dirty="0"/>
              <a:t>Division of </a:t>
            </a:r>
            <a:r>
              <a:rPr lang="en-US" dirty="0" err="1"/>
              <a:t>labour</a:t>
            </a:r>
            <a:r>
              <a:rPr lang="en-US" dirty="0"/>
              <a:t>.</a:t>
            </a:r>
          </a:p>
          <a:p>
            <a:pPr algn="just"/>
            <a:r>
              <a:rPr lang="en-US" dirty="0"/>
              <a:t>Tax rate</a:t>
            </a:r>
          </a:p>
          <a:p>
            <a:r>
              <a:rPr lang="en-US" dirty="0"/>
              <a:t>Flexibility</a:t>
            </a:r>
          </a:p>
          <a:p>
            <a:r>
              <a:rPr lang="en-US" dirty="0"/>
              <a:t>Personal contact with customers</a:t>
            </a:r>
          </a:p>
          <a:p>
            <a:r>
              <a:rPr lang="en-US" dirty="0"/>
              <a:t>Quick and prompt action</a:t>
            </a:r>
          </a:p>
          <a:p>
            <a:endParaRPr lang="en-US" dirty="0"/>
          </a:p>
        </p:txBody>
      </p:sp>
    </p:spTree>
    <p:extLst>
      <p:ext uri="{BB962C8B-B14F-4D97-AF65-F5344CB8AC3E}">
        <p14:creationId xmlns:p14="http://schemas.microsoft.com/office/powerpoint/2010/main" val="2318461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E8EE-B381-418E-9E24-64E0F3A930A4}"/>
              </a:ext>
            </a:extLst>
          </p:cNvPr>
          <p:cNvSpPr>
            <a:spLocks noGrp="1"/>
          </p:cNvSpPr>
          <p:nvPr>
            <p:ph type="title"/>
          </p:nvPr>
        </p:nvSpPr>
        <p:spPr/>
        <p:txBody>
          <a:bodyPr/>
          <a:lstStyle/>
          <a:p>
            <a:r>
              <a:rPr lang="en-US" dirty="0"/>
              <a:t>Disadvantages of Partnership</a:t>
            </a:r>
          </a:p>
        </p:txBody>
      </p:sp>
      <p:sp>
        <p:nvSpPr>
          <p:cNvPr id="3" name="Content Placeholder 2">
            <a:extLst>
              <a:ext uri="{FF2B5EF4-FFF2-40B4-BE49-F238E27FC236}">
                <a16:creationId xmlns:a16="http://schemas.microsoft.com/office/drawing/2014/main" id="{CF1EF40A-5774-4C7F-B80F-3F55A5C47B97}"/>
              </a:ext>
            </a:extLst>
          </p:cNvPr>
          <p:cNvSpPr>
            <a:spLocks noGrp="1"/>
          </p:cNvSpPr>
          <p:nvPr>
            <p:ph idx="1"/>
          </p:nvPr>
        </p:nvSpPr>
        <p:spPr/>
        <p:txBody>
          <a:bodyPr/>
          <a:lstStyle/>
          <a:p>
            <a:pPr lvl="0" algn="just"/>
            <a:r>
              <a:rPr lang="en-US" dirty="0"/>
              <a:t>Formation of partnership is difficult</a:t>
            </a:r>
          </a:p>
          <a:p>
            <a:pPr lvl="0" algn="just"/>
            <a:r>
              <a:rPr lang="en-US" dirty="0"/>
              <a:t>Liability </a:t>
            </a:r>
          </a:p>
          <a:p>
            <a:pPr lvl="0" algn="just"/>
            <a:r>
              <a:rPr lang="en-US" dirty="0"/>
              <a:t>Instability</a:t>
            </a:r>
          </a:p>
          <a:p>
            <a:r>
              <a:rPr lang="en-US" dirty="0"/>
              <a:t>Limited growth</a:t>
            </a:r>
          </a:p>
          <a:p>
            <a:r>
              <a:rPr lang="en-US" dirty="0"/>
              <a:t>High tax rate</a:t>
            </a:r>
          </a:p>
          <a:p>
            <a:r>
              <a:rPr lang="en-US" dirty="0"/>
              <a:t>Lack of Public confidence</a:t>
            </a:r>
          </a:p>
          <a:p>
            <a:endParaRPr lang="en-US" dirty="0"/>
          </a:p>
        </p:txBody>
      </p:sp>
    </p:spTree>
    <p:extLst>
      <p:ext uri="{BB962C8B-B14F-4D97-AF65-F5344CB8AC3E}">
        <p14:creationId xmlns:p14="http://schemas.microsoft.com/office/powerpoint/2010/main" val="3509156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63D9-265D-47A4-BBEB-E6A58D29AFB0}"/>
              </a:ext>
            </a:extLst>
          </p:cNvPr>
          <p:cNvSpPr>
            <a:spLocks noGrp="1"/>
          </p:cNvSpPr>
          <p:nvPr>
            <p:ph type="title"/>
          </p:nvPr>
        </p:nvSpPr>
        <p:spPr/>
        <p:txBody>
          <a:bodyPr/>
          <a:lstStyle/>
          <a:p>
            <a:r>
              <a:rPr lang="en-US" b="1" dirty="0"/>
              <a:t>Partnership Deed</a:t>
            </a:r>
            <a:endParaRPr lang="en-US" dirty="0"/>
          </a:p>
        </p:txBody>
      </p:sp>
      <p:sp>
        <p:nvSpPr>
          <p:cNvPr id="3" name="Content Placeholder 2">
            <a:extLst>
              <a:ext uri="{FF2B5EF4-FFF2-40B4-BE49-F238E27FC236}">
                <a16:creationId xmlns:a16="http://schemas.microsoft.com/office/drawing/2014/main" id="{39BFFF93-F5DE-4311-8176-66310B4658A0}"/>
              </a:ext>
            </a:extLst>
          </p:cNvPr>
          <p:cNvSpPr>
            <a:spLocks noGrp="1"/>
          </p:cNvSpPr>
          <p:nvPr>
            <p:ph idx="1"/>
          </p:nvPr>
        </p:nvSpPr>
        <p:spPr/>
        <p:txBody>
          <a:bodyPr/>
          <a:lstStyle/>
          <a:p>
            <a:pPr algn="just"/>
            <a:r>
              <a:rPr lang="en-US" dirty="0"/>
              <a:t>The written agreement among the partners is called ‘Partnership Deed’. </a:t>
            </a:r>
          </a:p>
          <a:p>
            <a:pPr algn="just"/>
            <a:r>
              <a:rPr lang="en-US" dirty="0"/>
              <a:t>It contains the terms and conditions governing the working of partnership.</a:t>
            </a:r>
          </a:p>
          <a:p>
            <a:pPr lvl="0"/>
            <a:r>
              <a:rPr lang="en-US" dirty="0"/>
              <a:t>Names and addresses of the firm and partners.</a:t>
            </a:r>
          </a:p>
          <a:p>
            <a:pPr lvl="0"/>
            <a:r>
              <a:rPr lang="en-US" dirty="0"/>
              <a:t>Nature of the business proposed.</a:t>
            </a:r>
          </a:p>
          <a:p>
            <a:pPr lvl="0"/>
            <a:r>
              <a:rPr lang="en-US" dirty="0"/>
              <a:t>Duration of the business.</a:t>
            </a:r>
          </a:p>
          <a:p>
            <a:pPr lvl="0"/>
            <a:r>
              <a:rPr lang="en-US" dirty="0"/>
              <a:t>Amount of capital and the ratio of contribution by each of the partners.</a:t>
            </a:r>
          </a:p>
          <a:p>
            <a:pPr lvl="0"/>
            <a:r>
              <a:rPr lang="en-US" dirty="0"/>
              <a:t>Their profit and loss sharing ratio.</a:t>
            </a:r>
          </a:p>
          <a:p>
            <a:pPr algn="just"/>
            <a:endParaRPr lang="en-US" dirty="0"/>
          </a:p>
        </p:txBody>
      </p:sp>
    </p:spTree>
    <p:extLst>
      <p:ext uri="{BB962C8B-B14F-4D97-AF65-F5344CB8AC3E}">
        <p14:creationId xmlns:p14="http://schemas.microsoft.com/office/powerpoint/2010/main" val="591442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A96B-14C5-4DBA-8576-362A508E0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9D4C3D-22BF-4B8E-8D19-16BBC9338E4A}"/>
              </a:ext>
            </a:extLst>
          </p:cNvPr>
          <p:cNvSpPr>
            <a:spLocks noGrp="1"/>
          </p:cNvSpPr>
          <p:nvPr>
            <p:ph idx="1"/>
          </p:nvPr>
        </p:nvSpPr>
        <p:spPr/>
        <p:txBody>
          <a:bodyPr/>
          <a:lstStyle/>
          <a:p>
            <a:pPr lvl="0"/>
            <a:r>
              <a:rPr lang="en-US" dirty="0"/>
              <a:t>Rate of interest charged on capital contributed, loans taken from the partnership and the amounts drawn by the partners from their respective capital balances.</a:t>
            </a:r>
          </a:p>
          <a:p>
            <a:pPr lvl="0"/>
            <a:r>
              <a:rPr lang="en-US" dirty="0"/>
              <a:t>The amount of salary or commission payable to any partner.</a:t>
            </a:r>
          </a:p>
          <a:p>
            <a:pPr lvl="0"/>
            <a:r>
              <a:rPr lang="en-US" dirty="0"/>
              <a:t>Procedure to value goodwill of the firm at the time of admission of a new partner, retirement or death of a partner.</a:t>
            </a:r>
          </a:p>
          <a:p>
            <a:pPr lvl="0"/>
            <a:endParaRPr lang="en-US" dirty="0"/>
          </a:p>
          <a:p>
            <a:endParaRPr lang="en-US" dirty="0"/>
          </a:p>
        </p:txBody>
      </p:sp>
    </p:spTree>
    <p:extLst>
      <p:ext uri="{BB962C8B-B14F-4D97-AF65-F5344CB8AC3E}">
        <p14:creationId xmlns:p14="http://schemas.microsoft.com/office/powerpoint/2010/main" val="224746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85F4-5048-4841-A705-C0584AB875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8E85BD-712B-473D-8DC0-F85E7629377E}"/>
              </a:ext>
            </a:extLst>
          </p:cNvPr>
          <p:cNvSpPr>
            <a:spLocks noGrp="1"/>
          </p:cNvSpPr>
          <p:nvPr>
            <p:ph idx="1"/>
          </p:nvPr>
        </p:nvSpPr>
        <p:spPr/>
        <p:txBody>
          <a:bodyPr/>
          <a:lstStyle/>
          <a:p>
            <a:pPr lvl="0"/>
            <a:r>
              <a:rPr lang="en-US" dirty="0"/>
              <a:t>Allocation of responsibilities of the partners in the firm.</a:t>
            </a:r>
          </a:p>
          <a:p>
            <a:pPr lvl="0"/>
            <a:r>
              <a:rPr lang="en-US" dirty="0"/>
              <a:t>Procedure for dissolution of the firm.</a:t>
            </a:r>
          </a:p>
          <a:p>
            <a:pPr lvl="0"/>
            <a:r>
              <a:rPr lang="en-US" dirty="0"/>
              <a:t>Name of the arbitrator to whom the disputes, can be referred for settlement.</a:t>
            </a:r>
          </a:p>
          <a:p>
            <a:pPr lvl="0"/>
            <a:r>
              <a:rPr lang="en-US" dirty="0"/>
              <a:t>Special rights, obligations and liabilities of partners(s), if any.</a:t>
            </a:r>
          </a:p>
        </p:txBody>
      </p:sp>
    </p:spTree>
    <p:extLst>
      <p:ext uri="{BB962C8B-B14F-4D97-AF65-F5344CB8AC3E}">
        <p14:creationId xmlns:p14="http://schemas.microsoft.com/office/powerpoint/2010/main" val="185425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90C7-D9BE-45A3-B388-583988E1ECBB}"/>
              </a:ext>
            </a:extLst>
          </p:cNvPr>
          <p:cNvSpPr>
            <a:spLocks noGrp="1"/>
          </p:cNvSpPr>
          <p:nvPr>
            <p:ph type="title"/>
          </p:nvPr>
        </p:nvSpPr>
        <p:spPr/>
        <p:txBody>
          <a:bodyPr/>
          <a:lstStyle/>
          <a:p>
            <a:r>
              <a:rPr lang="en-US" dirty="0"/>
              <a:t>Kinds of Partners</a:t>
            </a:r>
          </a:p>
        </p:txBody>
      </p:sp>
      <p:sp>
        <p:nvSpPr>
          <p:cNvPr id="3" name="Content Placeholder 2">
            <a:extLst>
              <a:ext uri="{FF2B5EF4-FFF2-40B4-BE49-F238E27FC236}">
                <a16:creationId xmlns:a16="http://schemas.microsoft.com/office/drawing/2014/main" id="{8286867D-4741-468A-BFF4-BC6F29B787B6}"/>
              </a:ext>
            </a:extLst>
          </p:cNvPr>
          <p:cNvSpPr>
            <a:spLocks noGrp="1"/>
          </p:cNvSpPr>
          <p:nvPr>
            <p:ph idx="1"/>
          </p:nvPr>
        </p:nvSpPr>
        <p:spPr/>
        <p:txBody>
          <a:bodyPr/>
          <a:lstStyle/>
          <a:p>
            <a:r>
              <a:rPr lang="en-US" dirty="0"/>
              <a:t>Active Partner</a:t>
            </a:r>
          </a:p>
          <a:p>
            <a:r>
              <a:rPr lang="en-US" dirty="0"/>
              <a:t>Sleeping/Dormant Partner</a:t>
            </a:r>
          </a:p>
          <a:p>
            <a:r>
              <a:rPr lang="en-US" dirty="0"/>
              <a:t>Partner by Estoppel</a:t>
            </a:r>
          </a:p>
          <a:p>
            <a:r>
              <a:rPr lang="en-US" dirty="0"/>
              <a:t>Nominal partner</a:t>
            </a:r>
          </a:p>
          <a:p>
            <a:r>
              <a:rPr lang="en-US" dirty="0"/>
              <a:t>Minor partner</a:t>
            </a:r>
          </a:p>
        </p:txBody>
      </p:sp>
    </p:spTree>
    <p:extLst>
      <p:ext uri="{BB962C8B-B14F-4D97-AF65-F5344CB8AC3E}">
        <p14:creationId xmlns:p14="http://schemas.microsoft.com/office/powerpoint/2010/main" val="3955105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2DC0-9144-4436-BE4C-AEFFDFB8BB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7D93B5-8D43-4759-A1B2-D8DAC9254418}"/>
              </a:ext>
            </a:extLst>
          </p:cNvPr>
          <p:cNvSpPr>
            <a:spLocks noGrp="1"/>
          </p:cNvSpPr>
          <p:nvPr>
            <p:ph idx="1"/>
          </p:nvPr>
        </p:nvSpPr>
        <p:spPr/>
        <p:txBody>
          <a:bodyPr/>
          <a:lstStyle/>
          <a:p>
            <a:r>
              <a:rPr lang="en-IN" sz="3200" dirty="0">
                <a:effectLst/>
                <a:latin typeface="Calibri" panose="020F0502020204030204" pitchFamily="34" charset="0"/>
                <a:ea typeface="Calibri" panose="020F0502020204030204" pitchFamily="34" charset="0"/>
                <a:cs typeface="Gautami" panose="020B0502040204020203" pitchFamily="34" charset="0"/>
              </a:rPr>
              <a:t>1.Active Partner</a:t>
            </a:r>
            <a:r>
              <a:rPr lang="en-IN" sz="1800" dirty="0">
                <a:effectLst/>
                <a:latin typeface="Calibri" panose="020F0502020204030204" pitchFamily="34" charset="0"/>
                <a:ea typeface="Calibri" panose="020F0502020204030204" pitchFamily="34" charset="0"/>
                <a:cs typeface="Gautami" panose="020B0502040204020203" pitchFamily="34" charset="0"/>
              </a:rPr>
              <a:t>: </a:t>
            </a:r>
            <a:r>
              <a:rPr lang="en-IN" dirty="0">
                <a:effectLst/>
                <a:latin typeface="Calibri" panose="020F0502020204030204" pitchFamily="34" charset="0"/>
                <a:ea typeface="Calibri" panose="020F0502020204030204" pitchFamily="34" charset="0"/>
                <a:cs typeface="Gautami" panose="020B0502040204020203" pitchFamily="34" charset="0"/>
              </a:rPr>
              <a:t>Partners who take active part in the conduct of day-to-day business of the firm are called active partners. These partners carry on business on behalf of the other partners. </a:t>
            </a:r>
          </a:p>
          <a:p>
            <a:r>
              <a:rPr lang="en-IN" sz="3200" dirty="0">
                <a:effectLst/>
                <a:latin typeface="Calibri" panose="020F0502020204030204" pitchFamily="34" charset="0"/>
                <a:ea typeface="Calibri" panose="020F0502020204030204" pitchFamily="34" charset="0"/>
                <a:cs typeface="Gautami" panose="020B0502040204020203" pitchFamily="34" charset="0"/>
              </a:rPr>
              <a:t>2. Sleeping (Dormant partner): </a:t>
            </a:r>
            <a:r>
              <a:rPr lang="en-IN" dirty="0">
                <a:effectLst/>
                <a:latin typeface="Calibri" panose="020F0502020204030204" pitchFamily="34" charset="0"/>
                <a:ea typeface="Calibri" panose="020F0502020204030204" pitchFamily="34" charset="0"/>
                <a:cs typeface="Gautami" panose="020B0502040204020203" pitchFamily="34" charset="0"/>
              </a:rPr>
              <a:t>Sleeping partners are those who do not take active part in the management of the business. Such partners only contribute capital in the firm and are bound by the activities of other partners. However, they share in the profits and losses of the business.</a:t>
            </a:r>
            <a:endParaRPr lang="en-IN" dirty="0"/>
          </a:p>
        </p:txBody>
      </p:sp>
    </p:spTree>
    <p:extLst>
      <p:ext uri="{BB962C8B-B14F-4D97-AF65-F5344CB8AC3E}">
        <p14:creationId xmlns:p14="http://schemas.microsoft.com/office/powerpoint/2010/main" val="3150952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3E52-5835-4BBA-9C60-5019F07FA6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E99143-34EC-4F61-A762-3D7B10229A61}"/>
              </a:ext>
            </a:extLst>
          </p:cNvPr>
          <p:cNvSpPr>
            <a:spLocks noGrp="1"/>
          </p:cNvSpPr>
          <p:nvPr>
            <p:ph idx="1"/>
          </p:nvPr>
        </p:nvSpPr>
        <p:spPr/>
        <p:txBody>
          <a:bodyPr/>
          <a:lstStyle/>
          <a:p>
            <a:pPr marL="0" indent="0">
              <a:buNone/>
            </a:pPr>
            <a:r>
              <a:rPr lang="en-IN" dirty="0">
                <a:effectLst/>
                <a:latin typeface="Calibri" panose="020F0502020204030204" pitchFamily="34" charset="0"/>
                <a:ea typeface="Calibri" panose="020F0502020204030204" pitchFamily="34" charset="0"/>
                <a:cs typeface="Gautami" panose="020B0502040204020203" pitchFamily="34" charset="0"/>
              </a:rPr>
              <a:t>3. Partner by Estoppel: </a:t>
            </a:r>
            <a:r>
              <a:rPr lang="en-IN" sz="2400" dirty="0">
                <a:effectLst/>
                <a:latin typeface="Calibri" panose="020F0502020204030204" pitchFamily="34" charset="0"/>
                <a:ea typeface="Calibri" panose="020F0502020204030204" pitchFamily="34" charset="0"/>
                <a:cs typeface="Gautami" panose="020B0502040204020203" pitchFamily="34" charset="0"/>
              </a:rPr>
              <a:t>A person, who behaves in the public in such a way as to give an impression that he/she is a partner of the firm, is called ‘partner by estoppel’. Such partners are not entitled to share the profits of the firm, but are fully liable if somebody suffers because of his/her false representation</a:t>
            </a:r>
          </a:p>
          <a:p>
            <a:pPr marL="0" indent="0">
              <a:buNone/>
            </a:pPr>
            <a:r>
              <a:rPr lang="en-IN" sz="3200" dirty="0">
                <a:latin typeface="Calibri" panose="020F0502020204030204" pitchFamily="34" charset="0"/>
                <a:ea typeface="Calibri" panose="020F0502020204030204" pitchFamily="34" charset="0"/>
                <a:cs typeface="Gautami" panose="020B0502040204020203" pitchFamily="34" charset="0"/>
              </a:rPr>
              <a:t>4.</a:t>
            </a:r>
            <a:r>
              <a:rPr lang="en-IN" sz="3200" dirty="0">
                <a:effectLst/>
                <a:latin typeface="Calibri" panose="020F0502020204030204" pitchFamily="34" charset="0"/>
                <a:ea typeface="Calibri" panose="020F0502020204030204" pitchFamily="34" charset="0"/>
                <a:cs typeface="Gautami" panose="020B0502040204020203" pitchFamily="34" charset="0"/>
              </a:rPr>
              <a:t> </a:t>
            </a:r>
            <a:r>
              <a:rPr lang="en-IN" dirty="0">
                <a:effectLst/>
                <a:latin typeface="Calibri" panose="020F0502020204030204" pitchFamily="34" charset="0"/>
                <a:ea typeface="Calibri" panose="020F0502020204030204" pitchFamily="34" charset="0"/>
                <a:cs typeface="Gautami" panose="020B0502040204020203" pitchFamily="34" charset="0"/>
              </a:rPr>
              <a:t>Nominal Partner: </a:t>
            </a:r>
            <a:r>
              <a:rPr lang="en-IN" sz="2000" dirty="0">
                <a:effectLst/>
                <a:latin typeface="Calibri" panose="020F0502020204030204" pitchFamily="34" charset="0"/>
                <a:ea typeface="Calibri" panose="020F0502020204030204" pitchFamily="34" charset="0"/>
                <a:cs typeface="Gautami" panose="020B0502040204020203" pitchFamily="34" charset="0"/>
              </a:rPr>
              <a:t>Nominal partner is partner just for namesake. He allows the firm to use their name as partner. They neither invest any capital nor participate in the day-to-day operations. Normally, the nominal partners are those who have good business connections, and are well places in the society. They are not entitled to share the profits of the firm. However, they are liable to third parties for all the acts of the firm.</a:t>
            </a:r>
          </a:p>
          <a:p>
            <a:pPr marL="0" indent="0">
              <a:buNone/>
            </a:pPr>
            <a:endParaRPr lang="en-IN" sz="2000" dirty="0"/>
          </a:p>
        </p:txBody>
      </p:sp>
    </p:spTree>
    <p:extLst>
      <p:ext uri="{BB962C8B-B14F-4D97-AF65-F5344CB8AC3E}">
        <p14:creationId xmlns:p14="http://schemas.microsoft.com/office/powerpoint/2010/main" val="2442890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66EE-600B-4843-A2AE-6A5543D285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23C1EA-69CD-4888-9A12-C4683628E60A}"/>
              </a:ext>
            </a:extLst>
          </p:cNvPr>
          <p:cNvSpPr>
            <a:spLocks noGrp="1"/>
          </p:cNvSpPr>
          <p:nvPr>
            <p:ph idx="1"/>
          </p:nvPr>
        </p:nvSpPr>
        <p:spPr>
          <a:xfrm>
            <a:off x="104775" y="1447800"/>
            <a:ext cx="8382000" cy="4495800"/>
          </a:xfrm>
        </p:spPr>
        <p:txBody>
          <a:bodyPr/>
          <a:lstStyle/>
          <a:p>
            <a:pPr marL="0" indent="0">
              <a:buNone/>
            </a:pPr>
            <a:r>
              <a:rPr lang="en-IN" dirty="0">
                <a:effectLst/>
                <a:latin typeface="Calibri" panose="020F0502020204030204" pitchFamily="34" charset="0"/>
                <a:ea typeface="Calibri" panose="020F0502020204030204" pitchFamily="34" charset="0"/>
                <a:cs typeface="Gautami" panose="020B0502040204020203" pitchFamily="34" charset="0"/>
              </a:rPr>
              <a:t>5. Minor Partner (Partners in Profits): </a:t>
            </a:r>
            <a:r>
              <a:rPr lang="en-IN" sz="2000" dirty="0">
                <a:effectLst/>
                <a:latin typeface="Calibri" panose="020F0502020204030204" pitchFamily="34" charset="0"/>
                <a:ea typeface="Calibri" panose="020F0502020204030204" pitchFamily="34" charset="0"/>
                <a:cs typeface="Gautami" panose="020B0502040204020203" pitchFamily="34" charset="0"/>
              </a:rPr>
              <a:t>A person who shares the profits of the business without being liable for the losses is known as partner in profits. This is applicable only to the ‘Minors’. A minor is a person who has not attained the age of 18 years. Since a minor is not capable of entering into a valid agreement, he cannot become partner of a firm. He may, however, be admitted to the benefits of an existing partnership and their liability is limited to their capital contribution.</a:t>
            </a:r>
          </a:p>
          <a:p>
            <a:pPr marL="0" indent="0">
              <a:buNone/>
            </a:pPr>
            <a:endParaRPr lang="en-IN" sz="2000" dirty="0"/>
          </a:p>
        </p:txBody>
      </p:sp>
    </p:spTree>
    <p:extLst>
      <p:ext uri="{BB962C8B-B14F-4D97-AF65-F5344CB8AC3E}">
        <p14:creationId xmlns:p14="http://schemas.microsoft.com/office/powerpoint/2010/main" val="1259833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D992-6299-482C-8162-A8C9B48FEE57}"/>
              </a:ext>
            </a:extLst>
          </p:cNvPr>
          <p:cNvSpPr>
            <a:spLocks noGrp="1"/>
          </p:cNvSpPr>
          <p:nvPr>
            <p:ph type="title"/>
          </p:nvPr>
        </p:nvSpPr>
        <p:spPr/>
        <p:txBody>
          <a:bodyPr/>
          <a:lstStyle/>
          <a:p>
            <a:r>
              <a:rPr lang="en-US" b="1" dirty="0"/>
              <a:t>JOINT STOCK COMPANY</a:t>
            </a:r>
          </a:p>
        </p:txBody>
      </p:sp>
      <p:sp>
        <p:nvSpPr>
          <p:cNvPr id="3" name="Content Placeholder 2">
            <a:extLst>
              <a:ext uri="{FF2B5EF4-FFF2-40B4-BE49-F238E27FC236}">
                <a16:creationId xmlns:a16="http://schemas.microsoft.com/office/drawing/2014/main" id="{8A72EC92-B879-41B4-8B23-E3E1C9DCB7E3}"/>
              </a:ext>
            </a:extLst>
          </p:cNvPr>
          <p:cNvSpPr>
            <a:spLocks noGrp="1"/>
          </p:cNvSpPr>
          <p:nvPr>
            <p:ph idx="1"/>
          </p:nvPr>
        </p:nvSpPr>
        <p:spPr/>
        <p:txBody>
          <a:bodyPr/>
          <a:lstStyle/>
          <a:p>
            <a:pPr algn="just"/>
            <a:r>
              <a:rPr lang="en-US" dirty="0"/>
              <a:t>The word ‘company’ has a Latin origin, ‘com’ means ‘come together’ and ‘</a:t>
            </a:r>
            <a:r>
              <a:rPr lang="en-US" dirty="0" err="1"/>
              <a:t>pany</a:t>
            </a:r>
            <a:r>
              <a:rPr lang="en-US" dirty="0"/>
              <a:t>’ means ‘bread’.</a:t>
            </a:r>
          </a:p>
          <a:p>
            <a:pPr algn="just"/>
            <a:r>
              <a:rPr lang="en-US" dirty="0"/>
              <a:t>Joint Stock Company means, people come together to earn their livelihood by investing in the stock of company jointly.</a:t>
            </a:r>
          </a:p>
          <a:p>
            <a:pPr algn="just"/>
            <a:r>
              <a:rPr lang="en-US" b="1" dirty="0"/>
              <a:t>Indian Companies Act 1956/2013 </a:t>
            </a:r>
            <a:r>
              <a:rPr lang="en-US" dirty="0"/>
              <a:t>defines a company as “A company formed and registered under the act or an existing company.”</a:t>
            </a:r>
          </a:p>
          <a:p>
            <a:pPr algn="just"/>
            <a:r>
              <a:rPr lang="en-US" i="1" dirty="0"/>
              <a:t>Example: </a:t>
            </a:r>
            <a:r>
              <a:rPr lang="en-US" dirty="0"/>
              <a:t>Tata Iron &amp; Steel Co. Limited, Hindustan Lever Limited, Reliance Industries Limited, Steel Authority of India Limited, etc.</a:t>
            </a:r>
          </a:p>
          <a:p>
            <a:pPr algn="just"/>
            <a:endParaRPr lang="en-US" dirty="0"/>
          </a:p>
          <a:p>
            <a:endParaRPr lang="en-US" dirty="0"/>
          </a:p>
          <a:p>
            <a:endParaRPr lang="en-US" dirty="0"/>
          </a:p>
        </p:txBody>
      </p:sp>
    </p:spTree>
    <p:extLst>
      <p:ext uri="{BB962C8B-B14F-4D97-AF65-F5344CB8AC3E}">
        <p14:creationId xmlns:p14="http://schemas.microsoft.com/office/powerpoint/2010/main" val="315069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7780-B054-4CAB-A25C-AA7F689A0DA3}"/>
              </a:ext>
            </a:extLst>
          </p:cNvPr>
          <p:cNvSpPr>
            <a:spLocks noGrp="1"/>
          </p:cNvSpPr>
          <p:nvPr>
            <p:ph type="title"/>
          </p:nvPr>
        </p:nvSpPr>
        <p:spPr/>
        <p:txBody>
          <a:bodyPr/>
          <a:lstStyle/>
          <a:p>
            <a:r>
              <a:rPr lang="en-US" b="1" dirty="0"/>
              <a:t>CONCEPT OF BUSINESS</a:t>
            </a:r>
          </a:p>
        </p:txBody>
      </p:sp>
      <p:sp>
        <p:nvSpPr>
          <p:cNvPr id="3" name="Content Placeholder 2">
            <a:extLst>
              <a:ext uri="{FF2B5EF4-FFF2-40B4-BE49-F238E27FC236}">
                <a16:creationId xmlns:a16="http://schemas.microsoft.com/office/drawing/2014/main" id="{86785C96-C72B-49DF-91AC-F904AE1E2B5B}"/>
              </a:ext>
            </a:extLst>
          </p:cNvPr>
          <p:cNvSpPr>
            <a:spLocks noGrp="1"/>
          </p:cNvSpPr>
          <p:nvPr>
            <p:ph idx="1"/>
          </p:nvPr>
        </p:nvSpPr>
        <p:spPr/>
        <p:txBody>
          <a:bodyPr/>
          <a:lstStyle/>
          <a:p>
            <a:pPr algn="just"/>
            <a:r>
              <a:rPr lang="en-US" dirty="0"/>
              <a:t>The term business is derived from the word ‘busy’. Thus, business means being busy.</a:t>
            </a:r>
          </a:p>
          <a:p>
            <a:pPr algn="just"/>
            <a:r>
              <a:rPr lang="en-US" dirty="0"/>
              <a:t>Business refers to an occupation in which people regularly engage in activities related to purchase, production and/or sale of goods and services with a view to earning profits.</a:t>
            </a:r>
          </a:p>
          <a:p>
            <a:pPr algn="just"/>
            <a:r>
              <a:rPr lang="en-US" dirty="0"/>
              <a:t>These activities may be broadly classified into two groups — economic and non-economic. </a:t>
            </a:r>
          </a:p>
          <a:p>
            <a:pPr algn="just"/>
            <a:endParaRPr lang="en-US" dirty="0"/>
          </a:p>
          <a:p>
            <a:pPr algn="just"/>
            <a:endParaRPr lang="en-US" dirty="0"/>
          </a:p>
        </p:txBody>
      </p:sp>
    </p:spTree>
    <p:extLst>
      <p:ext uri="{BB962C8B-B14F-4D97-AF65-F5344CB8AC3E}">
        <p14:creationId xmlns:p14="http://schemas.microsoft.com/office/powerpoint/2010/main" val="1715276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E858-85DB-482F-AA4D-445FEC37ABF4}"/>
              </a:ext>
            </a:extLst>
          </p:cNvPr>
          <p:cNvSpPr>
            <a:spLocks noGrp="1"/>
          </p:cNvSpPr>
          <p:nvPr>
            <p:ph type="title"/>
          </p:nvPr>
        </p:nvSpPr>
        <p:spPr/>
        <p:txBody>
          <a:bodyPr/>
          <a:lstStyle/>
          <a:p>
            <a:r>
              <a:rPr lang="en-US" sz="4400" dirty="0"/>
              <a:t>Features of a Company</a:t>
            </a:r>
            <a:endParaRPr lang="en-IN" sz="4400" dirty="0"/>
          </a:p>
        </p:txBody>
      </p:sp>
      <p:sp>
        <p:nvSpPr>
          <p:cNvPr id="3" name="Content Placeholder 2">
            <a:extLst>
              <a:ext uri="{FF2B5EF4-FFF2-40B4-BE49-F238E27FC236}">
                <a16:creationId xmlns:a16="http://schemas.microsoft.com/office/drawing/2014/main" id="{9E03561A-CF11-4B48-B8BC-D57C8D79BEA7}"/>
              </a:ext>
            </a:extLst>
          </p:cNvPr>
          <p:cNvSpPr>
            <a:spLocks noGrp="1"/>
          </p:cNvSpPr>
          <p:nvPr>
            <p:ph idx="1"/>
          </p:nvPr>
        </p:nvSpPr>
        <p:spPr>
          <a:xfrm>
            <a:off x="381000" y="1738312"/>
            <a:ext cx="8382000" cy="5119687"/>
          </a:xfrm>
        </p:spPr>
        <p:txBody>
          <a:bodyPr/>
          <a:lstStyle/>
          <a:p>
            <a:r>
              <a:rPr lang="en-IN" b="1" dirty="0">
                <a:effectLst/>
                <a:latin typeface="Calibri" panose="020F0502020204030204" pitchFamily="34" charset="0"/>
                <a:ea typeface="Calibri" panose="020F0502020204030204" pitchFamily="34" charset="0"/>
                <a:cs typeface="Gautami" panose="020B0502040204020203" pitchFamily="34" charset="0"/>
              </a:rPr>
              <a:t>1. Artificial person: </a:t>
            </a:r>
            <a:r>
              <a:rPr lang="en-IN" sz="2400" dirty="0">
                <a:effectLst/>
                <a:latin typeface="Calibri" panose="020F0502020204030204" pitchFamily="34" charset="0"/>
                <a:ea typeface="Calibri" panose="020F0502020204030204" pitchFamily="34" charset="0"/>
                <a:cs typeface="Gautami" panose="020B0502040204020203" pitchFamily="34" charset="0"/>
              </a:rPr>
              <a:t>The Company has no form or shape. It is an artificial person created by law. It is intangible, invisible and existing only, in the eyes of law</a:t>
            </a:r>
            <a:r>
              <a:rPr lang="en-IN" sz="1800" dirty="0">
                <a:effectLst/>
                <a:latin typeface="Calibri" panose="020F0502020204030204" pitchFamily="34" charset="0"/>
                <a:ea typeface="Calibri" panose="020F0502020204030204" pitchFamily="34" charset="0"/>
                <a:cs typeface="Gautami" panose="020B0502040204020203" pitchFamily="34" charset="0"/>
              </a:rPr>
              <a:t>.</a:t>
            </a:r>
          </a:p>
          <a:p>
            <a:r>
              <a:rPr lang="en-IN" b="1" dirty="0">
                <a:effectLst/>
                <a:latin typeface="Calibri" panose="020F0502020204030204" pitchFamily="34" charset="0"/>
                <a:ea typeface="Calibri" panose="020F0502020204030204" pitchFamily="34" charset="0"/>
                <a:cs typeface="Gautami" panose="020B0502040204020203" pitchFamily="34" charset="0"/>
              </a:rPr>
              <a:t> 2. Separate legal existence</a:t>
            </a:r>
            <a:r>
              <a:rPr lang="en-IN" sz="2400" b="1" dirty="0">
                <a:effectLst/>
                <a:latin typeface="Calibri" panose="020F0502020204030204" pitchFamily="34" charset="0"/>
                <a:ea typeface="Calibri" panose="020F0502020204030204" pitchFamily="34" charset="0"/>
                <a:cs typeface="Gautami" panose="020B0502040204020203" pitchFamily="34" charset="0"/>
              </a:rPr>
              <a:t>: </a:t>
            </a:r>
            <a:r>
              <a:rPr lang="en-IN" sz="2400" dirty="0">
                <a:effectLst/>
                <a:latin typeface="Calibri" panose="020F0502020204030204" pitchFamily="34" charset="0"/>
                <a:ea typeface="Calibri" panose="020F0502020204030204" pitchFamily="34" charset="0"/>
                <a:cs typeface="Gautami" panose="020B0502040204020203" pitchFamily="34" charset="0"/>
              </a:rPr>
              <a:t>It has an independence existence, it separate from its members. It can acquire the assets. It can borrow for the company. It can sue other if they are in default in payment of dues, breach of contract with it, if any. Similarly, outsiders for any claim can sue it.</a:t>
            </a:r>
          </a:p>
          <a:p>
            <a:r>
              <a:rPr lang="en-IN" sz="2400" b="1" dirty="0">
                <a:effectLst/>
                <a:latin typeface="Calibri" panose="020F0502020204030204" pitchFamily="34" charset="0"/>
                <a:ea typeface="Calibri" panose="020F0502020204030204" pitchFamily="34" charset="0"/>
                <a:cs typeface="Gautami" panose="020B0502040204020203" pitchFamily="34" charset="0"/>
              </a:rPr>
              <a:t>3. Voluntary association of persons</a:t>
            </a:r>
            <a:r>
              <a:rPr lang="en-IN" sz="1800" b="1" dirty="0">
                <a:effectLst/>
                <a:latin typeface="Calibri" panose="020F0502020204030204" pitchFamily="34" charset="0"/>
                <a:ea typeface="Calibri" panose="020F0502020204030204" pitchFamily="34" charset="0"/>
                <a:cs typeface="Gautami" panose="020B0502040204020203" pitchFamily="34" charset="0"/>
              </a:rPr>
              <a:t>: </a:t>
            </a:r>
            <a:r>
              <a:rPr lang="en-IN" sz="2400" dirty="0">
                <a:effectLst/>
                <a:latin typeface="Calibri" panose="020F0502020204030204" pitchFamily="34" charset="0"/>
                <a:ea typeface="Calibri" panose="020F0502020204030204" pitchFamily="34" charset="0"/>
                <a:cs typeface="Gautami" panose="020B0502040204020203" pitchFamily="34" charset="0"/>
              </a:rPr>
              <a:t>The Company is an voluntary association of persons who want to carry on business for profit. To carry on business, they need capital. So they invest in the share capital of the company. </a:t>
            </a:r>
            <a:endParaRPr lang="en-IN" sz="2400" dirty="0"/>
          </a:p>
        </p:txBody>
      </p:sp>
    </p:spTree>
    <p:extLst>
      <p:ext uri="{BB962C8B-B14F-4D97-AF65-F5344CB8AC3E}">
        <p14:creationId xmlns:p14="http://schemas.microsoft.com/office/powerpoint/2010/main" val="1064740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AD13-E975-44EF-8BFB-F7F40EAF9E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ADDF05-7515-4692-A28B-864E7E6F98F0}"/>
              </a:ext>
            </a:extLst>
          </p:cNvPr>
          <p:cNvSpPr>
            <a:spLocks noGrp="1"/>
          </p:cNvSpPr>
          <p:nvPr>
            <p:ph idx="1"/>
          </p:nvPr>
        </p:nvSpPr>
        <p:spPr/>
        <p:txBody>
          <a:bodyPr/>
          <a:lstStyle/>
          <a:p>
            <a:r>
              <a:rPr lang="en-IN" b="1" dirty="0">
                <a:effectLst/>
                <a:latin typeface="Calibri" panose="020F0502020204030204" pitchFamily="34" charset="0"/>
                <a:ea typeface="Calibri" panose="020F0502020204030204" pitchFamily="34" charset="0"/>
                <a:cs typeface="Gautami" panose="020B0502040204020203" pitchFamily="34" charset="0"/>
              </a:rPr>
              <a:t>4. Capital is divided into shares: </a:t>
            </a:r>
            <a:r>
              <a:rPr lang="en-IN" sz="2400" dirty="0">
                <a:effectLst/>
                <a:latin typeface="Calibri" panose="020F0502020204030204" pitchFamily="34" charset="0"/>
                <a:ea typeface="Calibri" panose="020F0502020204030204" pitchFamily="34" charset="0"/>
                <a:cs typeface="Gautami" panose="020B0502040204020203" pitchFamily="34" charset="0"/>
              </a:rPr>
              <a:t>The total capital is divided into a certain number of units. Each unit is called a share. The price of each share is priced so low that every investor would like to invest in the company. The companies promoted by promoters of good standing are likely to attract huge resources</a:t>
            </a:r>
            <a:r>
              <a:rPr lang="en-IN" sz="1800" dirty="0">
                <a:effectLst/>
                <a:latin typeface="Calibri" panose="020F0502020204030204" pitchFamily="34" charset="0"/>
                <a:ea typeface="Calibri" panose="020F0502020204030204" pitchFamily="34" charset="0"/>
                <a:cs typeface="Gautami" panose="020B0502040204020203" pitchFamily="34" charset="0"/>
              </a:rPr>
              <a:t>. </a:t>
            </a:r>
          </a:p>
          <a:p>
            <a:r>
              <a:rPr lang="en-IN" b="1" dirty="0">
                <a:effectLst/>
                <a:latin typeface="Calibri" panose="020F0502020204030204" pitchFamily="34" charset="0"/>
                <a:ea typeface="Calibri" panose="020F0502020204030204" pitchFamily="34" charset="0"/>
                <a:cs typeface="Gautami" panose="020B0502040204020203" pitchFamily="34" charset="0"/>
              </a:rPr>
              <a:t>5. Limited Liability</a:t>
            </a:r>
            <a:r>
              <a:rPr lang="en-IN" sz="1800" b="1" dirty="0">
                <a:effectLst/>
                <a:latin typeface="Calibri" panose="020F0502020204030204" pitchFamily="34" charset="0"/>
                <a:ea typeface="Calibri" panose="020F0502020204030204" pitchFamily="34" charset="0"/>
                <a:cs typeface="Gautami" panose="020B0502040204020203" pitchFamily="34" charset="0"/>
              </a:rPr>
              <a:t>: </a:t>
            </a:r>
            <a:r>
              <a:rPr lang="en-IN" sz="2000" dirty="0">
                <a:effectLst/>
                <a:latin typeface="Calibri" panose="020F0502020204030204" pitchFamily="34" charset="0"/>
                <a:ea typeface="Calibri" panose="020F0502020204030204" pitchFamily="34" charset="0"/>
                <a:cs typeface="Gautami" panose="020B0502040204020203" pitchFamily="34" charset="0"/>
              </a:rPr>
              <a:t>The shareholders have limited liability i.e., liability limited to the face value of the shares held by him. In other words, the liability of a shareholder is restricted to the extent of his contribution to the share capital of the company. The shareholder need not pay anything, even in times of loss for the company, other than his contribution to the share capital. </a:t>
            </a:r>
            <a:endParaRPr lang="en-IN" sz="2000" dirty="0"/>
          </a:p>
        </p:txBody>
      </p:sp>
    </p:spTree>
    <p:extLst>
      <p:ext uri="{BB962C8B-B14F-4D97-AF65-F5344CB8AC3E}">
        <p14:creationId xmlns:p14="http://schemas.microsoft.com/office/powerpoint/2010/main" val="152288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897B-EA48-4ACB-B0BF-DB432B107F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82664D-A102-4BA3-B6E6-62263EB9AE94}"/>
              </a:ext>
            </a:extLst>
          </p:cNvPr>
          <p:cNvSpPr>
            <a:spLocks noGrp="1"/>
          </p:cNvSpPr>
          <p:nvPr>
            <p:ph idx="1"/>
          </p:nvPr>
        </p:nvSpPr>
        <p:spPr/>
        <p:txBody>
          <a:bodyPr/>
          <a:lstStyle/>
          <a:p>
            <a:r>
              <a:rPr lang="en-IN" b="1" dirty="0">
                <a:effectLst/>
                <a:latin typeface="Calibri" panose="020F0502020204030204" pitchFamily="34" charset="0"/>
                <a:ea typeface="Calibri" panose="020F0502020204030204" pitchFamily="34" charset="0"/>
                <a:cs typeface="Gautami" panose="020B0502040204020203" pitchFamily="34" charset="0"/>
              </a:rPr>
              <a:t>6. Transferability of shares: </a:t>
            </a:r>
            <a:r>
              <a:rPr lang="en-IN" sz="2400" dirty="0">
                <a:effectLst/>
                <a:latin typeface="Calibri" panose="020F0502020204030204" pitchFamily="34" charset="0"/>
                <a:ea typeface="Calibri" panose="020F0502020204030204" pitchFamily="34" charset="0"/>
                <a:cs typeface="Gautami" panose="020B0502040204020203" pitchFamily="34" charset="0"/>
              </a:rPr>
              <a:t>In the company form of organization, the shares can be transferred from one person to the other. A shareholder of a public company can  sell his holding of shares at his will. A private company restricts the transferability of the shares.</a:t>
            </a:r>
          </a:p>
          <a:p>
            <a:r>
              <a:rPr lang="en-IN" sz="2400" b="1" dirty="0">
                <a:latin typeface="Calibri" panose="020F0502020204030204" pitchFamily="34" charset="0"/>
                <a:ea typeface="Calibri" panose="020F0502020204030204" pitchFamily="34" charset="0"/>
                <a:cs typeface="Gautami" panose="020B0502040204020203" pitchFamily="34" charset="0"/>
              </a:rPr>
              <a:t>7</a:t>
            </a:r>
            <a:r>
              <a:rPr lang="en-IN" sz="2400" b="1" dirty="0">
                <a:effectLst/>
                <a:latin typeface="Calibri" panose="020F0502020204030204" pitchFamily="34" charset="0"/>
                <a:ea typeface="Calibri" panose="020F0502020204030204" pitchFamily="34" charset="0"/>
                <a:cs typeface="Gautami" panose="020B0502040204020203" pitchFamily="34" charset="0"/>
              </a:rPr>
              <a:t>. Common Seal: </a:t>
            </a:r>
            <a:r>
              <a:rPr lang="en-IN" sz="2400" dirty="0">
                <a:effectLst/>
                <a:latin typeface="Calibri" panose="020F0502020204030204" pitchFamily="34" charset="0"/>
                <a:ea typeface="Calibri" panose="020F0502020204030204" pitchFamily="34" charset="0"/>
                <a:cs typeface="Gautami" panose="020B0502040204020203" pitchFamily="34" charset="0"/>
              </a:rPr>
              <a:t>As the company is an artificial person created by law has no physical form, it cannot sign its name on a paper; so, it has a common seal on which its name is engraved. The common seal should affix every document or contract; otherwise the company is not bound by such a document or contract.</a:t>
            </a:r>
          </a:p>
          <a:p>
            <a:endParaRPr lang="en-IN" dirty="0"/>
          </a:p>
        </p:txBody>
      </p:sp>
    </p:spTree>
    <p:extLst>
      <p:ext uri="{BB962C8B-B14F-4D97-AF65-F5344CB8AC3E}">
        <p14:creationId xmlns:p14="http://schemas.microsoft.com/office/powerpoint/2010/main" val="526357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B247-41E4-4EF6-817D-39047FFE90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4A0C31-6286-4AC7-A106-4C2DA65A9CF6}"/>
              </a:ext>
            </a:extLst>
          </p:cNvPr>
          <p:cNvSpPr>
            <a:spLocks noGrp="1"/>
          </p:cNvSpPr>
          <p:nvPr>
            <p:ph idx="1"/>
          </p:nvPr>
        </p:nvSpPr>
        <p:spPr/>
        <p:txBody>
          <a:bodyPr/>
          <a:lstStyle/>
          <a:p>
            <a:r>
              <a:rPr lang="en-IN" sz="2400" b="1" dirty="0">
                <a:latin typeface="Calibri" panose="020F0502020204030204" pitchFamily="34" charset="0"/>
                <a:ea typeface="Calibri" panose="020F0502020204030204" pitchFamily="34" charset="0"/>
                <a:cs typeface="Gautami" panose="020B0502040204020203" pitchFamily="34" charset="0"/>
              </a:rPr>
              <a:t>8</a:t>
            </a:r>
            <a:r>
              <a:rPr lang="en-IN" sz="2400" b="1" dirty="0">
                <a:effectLst/>
                <a:latin typeface="Calibri" panose="020F0502020204030204" pitchFamily="34" charset="0"/>
                <a:ea typeface="Calibri" panose="020F0502020204030204" pitchFamily="34" charset="0"/>
                <a:cs typeface="Gautami" panose="020B0502040204020203" pitchFamily="34" charset="0"/>
              </a:rPr>
              <a:t>. Ownership and Management separated: </a:t>
            </a:r>
            <a:r>
              <a:rPr lang="en-IN" sz="2000" dirty="0">
                <a:effectLst/>
                <a:latin typeface="Calibri" panose="020F0502020204030204" pitchFamily="34" charset="0"/>
                <a:ea typeface="Calibri" panose="020F0502020204030204" pitchFamily="34" charset="0"/>
                <a:cs typeface="Gautami" panose="020B0502040204020203" pitchFamily="34" charset="0"/>
              </a:rPr>
              <a:t>The shareholders are spread over the country, and sometimes, they are from different parts of the world. To facilitate administration, the shareholders elect some among themselves or the promoters of the company as directors to a Board, which looks after the management of the business. The Board recruits the managers and employees at different levels in the management. </a:t>
            </a:r>
          </a:p>
          <a:p>
            <a:r>
              <a:rPr lang="en-IN" b="1" dirty="0">
                <a:effectLst/>
                <a:latin typeface="Calibri" panose="020F0502020204030204" pitchFamily="34" charset="0"/>
                <a:ea typeface="Calibri" panose="020F0502020204030204" pitchFamily="34" charset="0"/>
                <a:cs typeface="Gautami" panose="020B0502040204020203" pitchFamily="34" charset="0"/>
              </a:rPr>
              <a:t>9. Winding up</a:t>
            </a:r>
            <a:r>
              <a:rPr lang="en-IN" dirty="0">
                <a:effectLst/>
                <a:latin typeface="Calibri" panose="020F0502020204030204" pitchFamily="34" charset="0"/>
                <a:ea typeface="Calibri" panose="020F0502020204030204" pitchFamily="34" charset="0"/>
                <a:cs typeface="Gautami" panose="020B0502040204020203" pitchFamily="34" charset="0"/>
              </a:rPr>
              <a:t>: </a:t>
            </a:r>
            <a:r>
              <a:rPr lang="en-IN" sz="2000" dirty="0">
                <a:effectLst/>
                <a:latin typeface="Calibri" panose="020F0502020204030204" pitchFamily="34" charset="0"/>
                <a:ea typeface="Calibri" panose="020F0502020204030204" pitchFamily="34" charset="0"/>
                <a:cs typeface="Gautami" panose="020B0502040204020203" pitchFamily="34" charset="0"/>
              </a:rPr>
              <a:t>Winding up refers to the putting an end to the company. Because law creates it, only law can put an end to it in special circumstances such as representation from creditors of financial institutions, or shareholders against the company that their interests are not safeguarded. The company is not affected by the death or insolvency of any of its members</a:t>
            </a:r>
            <a:r>
              <a:rPr lang="en-IN" sz="1800" dirty="0">
                <a:effectLst/>
                <a:latin typeface="Calibri" panose="020F0502020204030204" pitchFamily="34" charset="0"/>
                <a:ea typeface="Calibri" panose="020F0502020204030204" pitchFamily="34" charset="0"/>
                <a:cs typeface="Gautami" panose="020B0502040204020203" pitchFamily="34" charset="0"/>
              </a:rPr>
              <a:t>.</a:t>
            </a:r>
            <a:endParaRPr lang="en-IN" sz="2000" dirty="0"/>
          </a:p>
        </p:txBody>
      </p:sp>
    </p:spTree>
    <p:extLst>
      <p:ext uri="{BB962C8B-B14F-4D97-AF65-F5344CB8AC3E}">
        <p14:creationId xmlns:p14="http://schemas.microsoft.com/office/powerpoint/2010/main" val="2438274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E3EF-F5BC-4541-90FC-730ED25471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209102-AE85-4FC0-B9EB-579F565D0F43}"/>
              </a:ext>
            </a:extLst>
          </p:cNvPr>
          <p:cNvSpPr>
            <a:spLocks noGrp="1"/>
          </p:cNvSpPr>
          <p:nvPr>
            <p:ph idx="1"/>
          </p:nvPr>
        </p:nvSpPr>
        <p:spPr/>
        <p:txBody>
          <a:bodyPr/>
          <a:lstStyle/>
          <a:p>
            <a:r>
              <a:rPr lang="en-IN" sz="2400" b="1" dirty="0">
                <a:effectLst/>
                <a:latin typeface="Calibri" panose="020F0502020204030204" pitchFamily="34" charset="0"/>
                <a:ea typeface="Calibri" panose="020F0502020204030204" pitchFamily="34" charset="0"/>
                <a:cs typeface="Gautami" panose="020B0502040204020203" pitchFamily="34" charset="0"/>
              </a:rPr>
              <a:t>10. The name of the company ends with ‘limited</a:t>
            </a:r>
            <a:r>
              <a:rPr lang="en-IN" sz="2400" dirty="0">
                <a:effectLst/>
                <a:latin typeface="Calibri" panose="020F0502020204030204" pitchFamily="34" charset="0"/>
                <a:ea typeface="Calibri" panose="020F0502020204030204" pitchFamily="34" charset="0"/>
                <a:cs typeface="Gautami" panose="020B0502040204020203" pitchFamily="34" charset="0"/>
              </a:rPr>
              <a:t>’: </a:t>
            </a:r>
            <a:r>
              <a:rPr lang="en-IN" dirty="0">
                <a:effectLst/>
                <a:latin typeface="Calibri" panose="020F0502020204030204" pitchFamily="34" charset="0"/>
                <a:ea typeface="Calibri" panose="020F0502020204030204" pitchFamily="34" charset="0"/>
                <a:cs typeface="Gautami" panose="020B0502040204020203" pitchFamily="34" charset="0"/>
              </a:rPr>
              <a:t>it is necessary that the name of the company ends with limited (Ltd.) to give an indication to the outsiders that they are dealing with the company with limited liability and they should be careful about the liability aspect of their transactions with the company.</a:t>
            </a:r>
          </a:p>
          <a:p>
            <a:endParaRPr lang="en-IN" dirty="0"/>
          </a:p>
        </p:txBody>
      </p:sp>
    </p:spTree>
    <p:extLst>
      <p:ext uri="{BB962C8B-B14F-4D97-AF65-F5344CB8AC3E}">
        <p14:creationId xmlns:p14="http://schemas.microsoft.com/office/powerpoint/2010/main" val="415624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9660-AF6B-4F8F-9365-195AD38207E0}"/>
              </a:ext>
            </a:extLst>
          </p:cNvPr>
          <p:cNvSpPr>
            <a:spLocks noGrp="1"/>
          </p:cNvSpPr>
          <p:nvPr>
            <p:ph type="title"/>
          </p:nvPr>
        </p:nvSpPr>
        <p:spPr>
          <a:xfrm>
            <a:off x="300245" y="304800"/>
            <a:ext cx="6400800" cy="1143000"/>
          </a:xfrm>
        </p:spPr>
        <p:txBody>
          <a:bodyPr/>
          <a:lstStyle/>
          <a:p>
            <a:r>
              <a:rPr lang="en-US" dirty="0"/>
              <a:t>Advantages of a Company</a:t>
            </a:r>
          </a:p>
        </p:txBody>
      </p:sp>
      <p:sp>
        <p:nvSpPr>
          <p:cNvPr id="3" name="Content Placeholder 2">
            <a:extLst>
              <a:ext uri="{FF2B5EF4-FFF2-40B4-BE49-F238E27FC236}">
                <a16:creationId xmlns:a16="http://schemas.microsoft.com/office/drawing/2014/main" id="{36F7FCBF-2988-4D8E-8D19-2ABE49D16A69}"/>
              </a:ext>
            </a:extLst>
          </p:cNvPr>
          <p:cNvSpPr>
            <a:spLocks noGrp="1"/>
          </p:cNvSpPr>
          <p:nvPr>
            <p:ph idx="1"/>
          </p:nvPr>
        </p:nvSpPr>
        <p:spPr>
          <a:xfrm>
            <a:off x="381000" y="1752600"/>
            <a:ext cx="8382000" cy="4495800"/>
          </a:xfrm>
        </p:spPr>
        <p:txBody>
          <a:bodyPr/>
          <a:lstStyle/>
          <a:p>
            <a:r>
              <a:rPr lang="en-IN" sz="2400" b="1" dirty="0">
                <a:effectLst/>
                <a:latin typeface="Calibri" panose="020F0502020204030204" pitchFamily="34" charset="0"/>
                <a:ea typeface="Calibri" panose="020F0502020204030204" pitchFamily="34" charset="0"/>
                <a:cs typeface="Gautami" panose="020B0502040204020203" pitchFamily="34" charset="0"/>
              </a:rPr>
              <a:t>1. Mobilization of larger resources: </a:t>
            </a:r>
            <a:r>
              <a:rPr lang="en-IN" sz="2000" dirty="0">
                <a:effectLst/>
                <a:latin typeface="Calibri" panose="020F0502020204030204" pitchFamily="34" charset="0"/>
                <a:ea typeface="Calibri" panose="020F0502020204030204" pitchFamily="34" charset="0"/>
                <a:cs typeface="Gautami" panose="020B0502040204020203" pitchFamily="34" charset="0"/>
              </a:rPr>
              <a:t>A joint stock company provides opportunity for the investors to invest, even small sums, in the capital of large companies. The facilities rising of larger resources.</a:t>
            </a:r>
          </a:p>
          <a:p>
            <a:r>
              <a:rPr lang="en-IN" sz="2400" b="1" dirty="0">
                <a:effectLst/>
                <a:latin typeface="Calibri" panose="020F0502020204030204" pitchFamily="34" charset="0"/>
                <a:ea typeface="Calibri" panose="020F0502020204030204" pitchFamily="34" charset="0"/>
                <a:cs typeface="Gautami" panose="020B0502040204020203" pitchFamily="34" charset="0"/>
              </a:rPr>
              <a:t>2. Separate legal entity:</a:t>
            </a:r>
            <a:r>
              <a:rPr lang="en-IN" sz="2400" dirty="0">
                <a:effectLst/>
                <a:latin typeface="Calibri" panose="020F0502020204030204" pitchFamily="34" charset="0"/>
                <a:ea typeface="Calibri" panose="020F0502020204030204" pitchFamily="34" charset="0"/>
                <a:cs typeface="Gautami" panose="020B0502040204020203" pitchFamily="34" charset="0"/>
              </a:rPr>
              <a:t> </a:t>
            </a:r>
            <a:r>
              <a:rPr lang="en-IN" sz="2000" dirty="0">
                <a:effectLst/>
                <a:latin typeface="Calibri" panose="020F0502020204030204" pitchFamily="34" charset="0"/>
                <a:ea typeface="Calibri" panose="020F0502020204030204" pitchFamily="34" charset="0"/>
                <a:cs typeface="Gautami" panose="020B0502040204020203" pitchFamily="34" charset="0"/>
              </a:rPr>
              <a:t>The Company has separate legal entity. It is registered under Indian Companies Act, 1956/2013</a:t>
            </a:r>
            <a:r>
              <a:rPr lang="en-IN" sz="1800" dirty="0">
                <a:effectLst/>
                <a:latin typeface="Calibri" panose="020F0502020204030204" pitchFamily="34" charset="0"/>
                <a:ea typeface="Calibri" panose="020F0502020204030204" pitchFamily="34" charset="0"/>
                <a:cs typeface="Gautami" panose="020B0502040204020203" pitchFamily="34" charset="0"/>
              </a:rPr>
              <a:t>.</a:t>
            </a:r>
          </a:p>
          <a:p>
            <a:r>
              <a:rPr lang="en-IN" sz="2400" b="1" dirty="0">
                <a:effectLst/>
                <a:latin typeface="Calibri" panose="020F0502020204030204" pitchFamily="34" charset="0"/>
                <a:ea typeface="Calibri" panose="020F0502020204030204" pitchFamily="34" charset="0"/>
                <a:cs typeface="Gautami" panose="020B0502040204020203" pitchFamily="34" charset="0"/>
              </a:rPr>
              <a:t>3. Limited liability: </a:t>
            </a:r>
            <a:r>
              <a:rPr lang="en-IN" sz="2000" dirty="0">
                <a:effectLst/>
                <a:latin typeface="Calibri" panose="020F0502020204030204" pitchFamily="34" charset="0"/>
                <a:ea typeface="Calibri" panose="020F0502020204030204" pitchFamily="34" charset="0"/>
                <a:cs typeface="Gautami" panose="020B0502040204020203" pitchFamily="34" charset="0"/>
              </a:rPr>
              <a:t>The shareholder has limited liability in respect of the shares held by him. In no case, does his liability exceed more than the face value of the shares allotted to him. </a:t>
            </a:r>
          </a:p>
          <a:p>
            <a:r>
              <a:rPr lang="en-IN" sz="2400" b="1" dirty="0">
                <a:effectLst/>
                <a:latin typeface="Calibri" panose="020F0502020204030204" pitchFamily="34" charset="0"/>
                <a:ea typeface="Calibri" panose="020F0502020204030204" pitchFamily="34" charset="0"/>
                <a:cs typeface="Gautami" panose="020B0502040204020203" pitchFamily="34" charset="0"/>
              </a:rPr>
              <a:t>4. Transferability of shares: </a:t>
            </a:r>
            <a:r>
              <a:rPr lang="en-IN" sz="2000" dirty="0">
                <a:effectLst/>
                <a:latin typeface="Calibri" panose="020F0502020204030204" pitchFamily="34" charset="0"/>
                <a:ea typeface="Calibri" panose="020F0502020204030204" pitchFamily="34" charset="0"/>
                <a:cs typeface="Gautami" panose="020B0502040204020203" pitchFamily="34" charset="0"/>
              </a:rPr>
              <a:t>The shares can be transferred to others. However, the private company shares cannot be transferred</a:t>
            </a:r>
            <a:r>
              <a:rPr lang="en-IN" sz="1800" dirty="0">
                <a:effectLst/>
                <a:latin typeface="Calibri" panose="020F0502020204030204" pitchFamily="34" charset="0"/>
                <a:ea typeface="Calibri" panose="020F0502020204030204" pitchFamily="34" charset="0"/>
                <a:cs typeface="Gautami" panose="020B0502040204020203" pitchFamily="34" charset="0"/>
              </a:rPr>
              <a:t>. </a:t>
            </a:r>
          </a:p>
          <a:p>
            <a:r>
              <a:rPr lang="en-IN" sz="2400" b="1" dirty="0">
                <a:effectLst/>
                <a:latin typeface="Calibri" panose="020F0502020204030204" pitchFamily="34" charset="0"/>
                <a:ea typeface="Calibri" panose="020F0502020204030204" pitchFamily="34" charset="0"/>
                <a:cs typeface="Gautami" panose="020B0502040204020203" pitchFamily="34" charset="0"/>
              </a:rPr>
              <a:t>5. Liquidity of investments</a:t>
            </a:r>
            <a:r>
              <a:rPr lang="en-IN" sz="2000" b="1" dirty="0">
                <a:effectLst/>
                <a:latin typeface="Calibri" panose="020F0502020204030204" pitchFamily="34" charset="0"/>
                <a:ea typeface="Calibri" panose="020F0502020204030204" pitchFamily="34" charset="0"/>
                <a:cs typeface="Gautami" panose="020B0502040204020203" pitchFamily="34" charset="0"/>
              </a:rPr>
              <a:t>: </a:t>
            </a:r>
            <a:r>
              <a:rPr lang="en-IN" sz="2000" dirty="0">
                <a:effectLst/>
                <a:latin typeface="Calibri" panose="020F0502020204030204" pitchFamily="34" charset="0"/>
                <a:ea typeface="Calibri" panose="020F0502020204030204" pitchFamily="34" charset="0"/>
                <a:cs typeface="Gautami" panose="020B0502040204020203" pitchFamily="34" charset="0"/>
              </a:rPr>
              <a:t>By providing the transferability of shares, shares can be converted into cash.</a:t>
            </a:r>
            <a:endParaRPr lang="en-US" sz="2000" b="1" dirty="0"/>
          </a:p>
        </p:txBody>
      </p:sp>
    </p:spTree>
    <p:extLst>
      <p:ext uri="{BB962C8B-B14F-4D97-AF65-F5344CB8AC3E}">
        <p14:creationId xmlns:p14="http://schemas.microsoft.com/office/powerpoint/2010/main" val="25108426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7206-09FE-44C6-BE3D-30BF791822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043A12-5086-44A2-9ECB-D34A2B2D9F09}"/>
              </a:ext>
            </a:extLst>
          </p:cNvPr>
          <p:cNvSpPr>
            <a:spLocks noGrp="1"/>
          </p:cNvSpPr>
          <p:nvPr>
            <p:ph idx="1"/>
          </p:nvPr>
        </p:nvSpPr>
        <p:spPr>
          <a:xfrm>
            <a:off x="-152400" y="1295400"/>
            <a:ext cx="8915400" cy="4938713"/>
          </a:xfrm>
        </p:spPr>
        <p:txBody>
          <a:bodyPr/>
          <a:lstStyle/>
          <a:p>
            <a:pPr lvl="0" algn="just"/>
            <a:endParaRPr lang="en-US" dirty="0"/>
          </a:p>
          <a:p>
            <a:endParaRPr lang="en-US" dirty="0"/>
          </a:p>
        </p:txBody>
      </p:sp>
      <p:sp>
        <p:nvSpPr>
          <p:cNvPr id="9" name="TextBox 8">
            <a:extLst>
              <a:ext uri="{FF2B5EF4-FFF2-40B4-BE49-F238E27FC236}">
                <a16:creationId xmlns:a16="http://schemas.microsoft.com/office/drawing/2014/main" id="{366FE671-A6A2-441A-B90B-AD518FEE6991}"/>
              </a:ext>
            </a:extLst>
          </p:cNvPr>
          <p:cNvSpPr txBox="1"/>
          <p:nvPr/>
        </p:nvSpPr>
        <p:spPr>
          <a:xfrm>
            <a:off x="228600" y="1905000"/>
            <a:ext cx="8915400" cy="4315669"/>
          </a:xfrm>
          <a:prstGeom prst="rect">
            <a:avLst/>
          </a:prstGeom>
          <a:noFill/>
        </p:spPr>
        <p:txBody>
          <a:bodyPr wrap="square">
            <a:spAutoFit/>
          </a:bodyPr>
          <a:lstStyle/>
          <a:p>
            <a:r>
              <a:rPr lang="en-IN" sz="2400" b="1" dirty="0">
                <a:effectLst/>
                <a:latin typeface="Calibri" panose="020F0502020204030204" pitchFamily="34" charset="0"/>
                <a:ea typeface="Calibri" panose="020F0502020204030204" pitchFamily="34" charset="0"/>
                <a:cs typeface="Gautami" panose="020B0502040204020203" pitchFamily="34" charset="0"/>
              </a:rPr>
              <a:t>6. Democracy in management: </a:t>
            </a:r>
            <a:r>
              <a:rPr lang="en-IN" sz="2000" dirty="0">
                <a:effectLst/>
                <a:latin typeface="Calibri" panose="020F0502020204030204" pitchFamily="34" charset="0"/>
                <a:ea typeface="Calibri" panose="020F0502020204030204" pitchFamily="34" charset="0"/>
                <a:cs typeface="Gautami" panose="020B0502040204020203" pitchFamily="34" charset="0"/>
              </a:rPr>
              <a:t>The shareholders elect the directors in a democratic way in the general body meetings. The shareholders are free to make any proposals, question the practice of the management, suggest the possible remedial measures</a:t>
            </a:r>
            <a:r>
              <a:rPr lang="en-IN" sz="1800" dirty="0">
                <a:effectLst/>
                <a:latin typeface="Calibri" panose="020F0502020204030204" pitchFamily="34" charset="0"/>
                <a:ea typeface="Calibri" panose="020F0502020204030204" pitchFamily="34" charset="0"/>
                <a:cs typeface="Gautami" panose="020B0502040204020203" pitchFamily="34" charset="0"/>
              </a:rPr>
              <a:t>. </a:t>
            </a:r>
          </a:p>
          <a:p>
            <a:r>
              <a:rPr lang="en-IN" sz="2400" b="1" dirty="0">
                <a:effectLst/>
                <a:latin typeface="Calibri" panose="020F0502020204030204" pitchFamily="34" charset="0"/>
                <a:ea typeface="Calibri" panose="020F0502020204030204" pitchFamily="34" charset="0"/>
                <a:cs typeface="Gautami" panose="020B0502040204020203" pitchFamily="34" charset="0"/>
              </a:rPr>
              <a:t>7. Continued existence: </a:t>
            </a:r>
            <a:r>
              <a:rPr lang="en-IN" sz="2000" dirty="0">
                <a:effectLst/>
                <a:latin typeface="Calibri" panose="020F0502020204030204" pitchFamily="34" charset="0"/>
                <a:ea typeface="Calibri" panose="020F0502020204030204" pitchFamily="34" charset="0"/>
                <a:cs typeface="Gautami" panose="020B0502040204020203" pitchFamily="34" charset="0"/>
              </a:rPr>
              <a:t>The Company has perpetual succession. It has no natural end. It continues forever and ever unless law put an end to it. </a:t>
            </a:r>
          </a:p>
          <a:p>
            <a:r>
              <a:rPr lang="en-IN" sz="1800" b="1" dirty="0">
                <a:effectLst/>
                <a:latin typeface="Calibri" panose="020F0502020204030204" pitchFamily="34" charset="0"/>
                <a:ea typeface="Calibri" panose="020F0502020204030204" pitchFamily="34" charset="0"/>
                <a:cs typeface="Gautami" panose="020B0502040204020203" pitchFamily="34" charset="0"/>
              </a:rPr>
              <a:t>8</a:t>
            </a:r>
            <a:r>
              <a:rPr lang="en-IN" sz="2400" b="1" dirty="0">
                <a:effectLst/>
                <a:latin typeface="Calibri" panose="020F0502020204030204" pitchFamily="34" charset="0"/>
                <a:ea typeface="Calibri" panose="020F0502020204030204" pitchFamily="34" charset="0"/>
                <a:cs typeface="Gautami" panose="020B0502040204020203" pitchFamily="34" charset="0"/>
              </a:rPr>
              <a:t>. Institutional confidence</a:t>
            </a:r>
            <a:r>
              <a:rPr lang="en-IN" sz="1800" b="1" dirty="0">
                <a:effectLst/>
                <a:latin typeface="Calibri" panose="020F0502020204030204" pitchFamily="34" charset="0"/>
                <a:ea typeface="Calibri" panose="020F0502020204030204" pitchFamily="34" charset="0"/>
                <a:cs typeface="Gautami" panose="020B0502040204020203" pitchFamily="34" charset="0"/>
              </a:rPr>
              <a:t>: </a:t>
            </a:r>
            <a:r>
              <a:rPr lang="en-IN" sz="2000" dirty="0">
                <a:effectLst/>
                <a:latin typeface="Calibri" panose="020F0502020204030204" pitchFamily="34" charset="0"/>
                <a:ea typeface="Calibri" panose="020F0502020204030204" pitchFamily="34" charset="0"/>
                <a:cs typeface="Gautami" panose="020B0502040204020203" pitchFamily="34" charset="0"/>
              </a:rPr>
              <a:t>Financial Institutions prefer to deal with companies in view of their professionalism and financial strengths. </a:t>
            </a:r>
          </a:p>
          <a:p>
            <a:r>
              <a:rPr lang="en-IN" sz="2400" b="1" dirty="0">
                <a:effectLst/>
                <a:latin typeface="Calibri" panose="020F0502020204030204" pitchFamily="34" charset="0"/>
                <a:ea typeface="Calibri" panose="020F0502020204030204" pitchFamily="34" charset="0"/>
                <a:cs typeface="Gautami" panose="020B0502040204020203" pitchFamily="34" charset="0"/>
              </a:rPr>
              <a:t>9. Professional management: </a:t>
            </a:r>
            <a:r>
              <a:rPr lang="en-IN" sz="2000" dirty="0">
                <a:effectLst/>
                <a:latin typeface="Calibri" panose="020F0502020204030204" pitchFamily="34" charset="0"/>
                <a:ea typeface="Calibri" panose="020F0502020204030204" pitchFamily="34" charset="0"/>
                <a:cs typeface="Gautami" panose="020B0502040204020203" pitchFamily="34" charset="0"/>
              </a:rPr>
              <a:t>With the larger funds at its disposal, the Board of Directors recruits competent and professional managers to handle the affairs of the company in a professional manner.</a:t>
            </a:r>
          </a:p>
          <a:p>
            <a:endParaRPr lang="en-IN" sz="20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4267697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556B-2CFF-4770-A3FE-ED151D727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E4C36F-89ED-4E64-AA79-7A1E2FBBC486}"/>
              </a:ext>
            </a:extLst>
          </p:cNvPr>
          <p:cNvSpPr>
            <a:spLocks noGrp="1"/>
          </p:cNvSpPr>
          <p:nvPr>
            <p:ph idx="1"/>
          </p:nvPr>
        </p:nvSpPr>
        <p:spPr/>
        <p:txBody>
          <a:bodyPr/>
          <a:lstStyle/>
          <a:p>
            <a:r>
              <a:rPr lang="en-IN" b="1" dirty="0">
                <a:effectLst/>
                <a:latin typeface="Calibri" panose="020F0502020204030204" pitchFamily="34" charset="0"/>
                <a:ea typeface="Calibri" panose="020F0502020204030204" pitchFamily="34" charset="0"/>
                <a:cs typeface="Gautami" panose="020B0502040204020203" pitchFamily="34" charset="0"/>
              </a:rPr>
              <a:t>10. Growth and Expansion</a:t>
            </a:r>
            <a:r>
              <a:rPr lang="en-IN" dirty="0">
                <a:effectLst/>
                <a:latin typeface="Calibri" panose="020F0502020204030204" pitchFamily="34" charset="0"/>
                <a:ea typeface="Calibri" panose="020F0502020204030204" pitchFamily="34" charset="0"/>
                <a:cs typeface="Gautami" panose="020B0502040204020203" pitchFamily="34" charset="0"/>
              </a:rPr>
              <a:t>:</a:t>
            </a:r>
            <a:r>
              <a:rPr lang="en-IN" sz="1800" dirty="0">
                <a:effectLst/>
                <a:latin typeface="Calibri" panose="020F0502020204030204" pitchFamily="34" charset="0"/>
                <a:ea typeface="Calibri" panose="020F0502020204030204" pitchFamily="34" charset="0"/>
                <a:cs typeface="Gautami" panose="020B0502040204020203" pitchFamily="34" charset="0"/>
              </a:rPr>
              <a:t> </a:t>
            </a:r>
            <a:r>
              <a:rPr lang="en-IN" sz="2000" dirty="0">
                <a:effectLst/>
                <a:latin typeface="Calibri" panose="020F0502020204030204" pitchFamily="34" charset="0"/>
                <a:ea typeface="Calibri" panose="020F0502020204030204" pitchFamily="34" charset="0"/>
                <a:cs typeface="Gautami" panose="020B0502040204020203" pitchFamily="34" charset="0"/>
              </a:rPr>
              <a:t>With large resources and professional management, the company can earn good returns on its operations, build good amount of reserves and further consider the proposals for growth and expansion</a:t>
            </a:r>
            <a:endParaRPr lang="en-IN" sz="2000" dirty="0"/>
          </a:p>
        </p:txBody>
      </p:sp>
    </p:spTree>
    <p:extLst>
      <p:ext uri="{BB962C8B-B14F-4D97-AF65-F5344CB8AC3E}">
        <p14:creationId xmlns:p14="http://schemas.microsoft.com/office/powerpoint/2010/main" val="3688554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EDAB-8C22-4BE7-A787-41BB3A6486D6}"/>
              </a:ext>
            </a:extLst>
          </p:cNvPr>
          <p:cNvSpPr>
            <a:spLocks noGrp="1"/>
          </p:cNvSpPr>
          <p:nvPr>
            <p:ph type="title"/>
          </p:nvPr>
        </p:nvSpPr>
        <p:spPr/>
        <p:txBody>
          <a:bodyPr/>
          <a:lstStyle/>
          <a:p>
            <a:r>
              <a:rPr lang="en-US" sz="3600" dirty="0"/>
              <a:t>Disadvantages of a company</a:t>
            </a:r>
          </a:p>
        </p:txBody>
      </p:sp>
      <p:sp>
        <p:nvSpPr>
          <p:cNvPr id="3" name="Content Placeholder 2">
            <a:extLst>
              <a:ext uri="{FF2B5EF4-FFF2-40B4-BE49-F238E27FC236}">
                <a16:creationId xmlns:a16="http://schemas.microsoft.com/office/drawing/2014/main" id="{76C5AC63-7863-4EE8-9971-1B98239CB26E}"/>
              </a:ext>
            </a:extLst>
          </p:cNvPr>
          <p:cNvSpPr>
            <a:spLocks noGrp="1"/>
          </p:cNvSpPr>
          <p:nvPr>
            <p:ph idx="1"/>
          </p:nvPr>
        </p:nvSpPr>
        <p:spPr/>
        <p:txBody>
          <a:bodyPr/>
          <a:lstStyle/>
          <a:p>
            <a:pPr marL="0" lvl="0" indent="0" algn="just">
              <a:buNone/>
            </a:pPr>
            <a:r>
              <a:rPr lang="en-IN" sz="1800" b="1" dirty="0">
                <a:effectLst/>
                <a:latin typeface="Calibri" panose="020F0502020204030204" pitchFamily="34" charset="0"/>
                <a:ea typeface="Calibri" panose="020F0502020204030204" pitchFamily="34" charset="0"/>
                <a:cs typeface="Gautami" panose="020B0502040204020203" pitchFamily="34" charset="0"/>
              </a:rPr>
              <a:t> </a:t>
            </a:r>
            <a:r>
              <a:rPr lang="en-IN" sz="2400" b="1" dirty="0">
                <a:effectLst/>
                <a:latin typeface="Calibri" panose="020F0502020204030204" pitchFamily="34" charset="0"/>
                <a:ea typeface="Calibri" panose="020F0502020204030204" pitchFamily="34" charset="0"/>
                <a:cs typeface="Gautami" panose="020B0502040204020203" pitchFamily="34" charset="0"/>
              </a:rPr>
              <a:t>1. Formation of company is a long procedure</a:t>
            </a:r>
            <a:r>
              <a:rPr lang="en-IN" sz="2400" dirty="0">
                <a:effectLst/>
                <a:latin typeface="Calibri" panose="020F0502020204030204" pitchFamily="34" charset="0"/>
                <a:ea typeface="Calibri" panose="020F0502020204030204" pitchFamily="34" charset="0"/>
                <a:cs typeface="Gautami" panose="020B0502040204020203" pitchFamily="34" charset="0"/>
              </a:rPr>
              <a:t>: </a:t>
            </a:r>
            <a:r>
              <a:rPr lang="en-IN" sz="2000" dirty="0">
                <a:effectLst/>
                <a:latin typeface="Calibri" panose="020F0502020204030204" pitchFamily="34" charset="0"/>
                <a:ea typeface="Calibri" panose="020F0502020204030204" pitchFamily="34" charset="0"/>
                <a:cs typeface="Gautami" panose="020B0502040204020203" pitchFamily="34" charset="0"/>
              </a:rPr>
              <a:t>Promoting a joint stock company involves a long drawn procedure. It is expensive and involves large number of legal formalities</a:t>
            </a:r>
          </a:p>
          <a:p>
            <a:pPr marL="0" lvl="0" indent="0" algn="just">
              <a:buNone/>
            </a:pPr>
            <a:r>
              <a:rPr lang="en-IN" sz="2400" b="1" dirty="0">
                <a:effectLst/>
                <a:latin typeface="Calibri" panose="020F0502020204030204" pitchFamily="34" charset="0"/>
                <a:ea typeface="Calibri" panose="020F0502020204030204" pitchFamily="34" charset="0"/>
                <a:cs typeface="Gautami" panose="020B0502040204020203" pitchFamily="34" charset="0"/>
              </a:rPr>
              <a:t>2. High degree of government interference: </a:t>
            </a:r>
            <a:r>
              <a:rPr lang="en-IN" sz="2000" dirty="0">
                <a:effectLst/>
                <a:latin typeface="Calibri" panose="020F0502020204030204" pitchFamily="34" charset="0"/>
                <a:ea typeface="Calibri" panose="020F0502020204030204" pitchFamily="34" charset="0"/>
                <a:cs typeface="Gautami" panose="020B0502040204020203" pitchFamily="34" charset="0"/>
              </a:rPr>
              <a:t>The government brings out a number of rules and regulations governing the internal conduct of the operations of a company such as meetings, voting, audit and so on, and any violation of these rules results into statutory lapses, punishable under the companies act</a:t>
            </a:r>
            <a:r>
              <a:rPr lang="en-IN" sz="1800" dirty="0">
                <a:effectLst/>
                <a:latin typeface="Calibri" panose="020F0502020204030204" pitchFamily="34" charset="0"/>
                <a:ea typeface="Calibri" panose="020F0502020204030204" pitchFamily="34" charset="0"/>
                <a:cs typeface="Gautami" panose="020B0502040204020203" pitchFamily="34" charset="0"/>
              </a:rPr>
              <a:t>.</a:t>
            </a:r>
          </a:p>
          <a:p>
            <a:pPr marL="0" lvl="0" indent="0" algn="just">
              <a:buNone/>
            </a:pPr>
            <a:r>
              <a:rPr lang="en-IN" sz="1800" b="1" dirty="0">
                <a:effectLst/>
                <a:latin typeface="Calibri" panose="020F0502020204030204" pitchFamily="34" charset="0"/>
                <a:ea typeface="Calibri" panose="020F0502020204030204" pitchFamily="34" charset="0"/>
                <a:cs typeface="Gautami" panose="020B0502040204020203" pitchFamily="34" charset="0"/>
              </a:rPr>
              <a:t>3. </a:t>
            </a:r>
            <a:r>
              <a:rPr lang="en-IN" sz="2400" b="1" dirty="0">
                <a:effectLst/>
                <a:latin typeface="Calibri" panose="020F0502020204030204" pitchFamily="34" charset="0"/>
                <a:ea typeface="Calibri" panose="020F0502020204030204" pitchFamily="34" charset="0"/>
                <a:cs typeface="Gautami" panose="020B0502040204020203" pitchFamily="34" charset="0"/>
              </a:rPr>
              <a:t>Inordinate delays in decision-making: </a:t>
            </a:r>
            <a:r>
              <a:rPr lang="en-IN" sz="2000" dirty="0">
                <a:effectLst/>
                <a:latin typeface="Calibri" panose="020F0502020204030204" pitchFamily="34" charset="0"/>
                <a:ea typeface="Calibri" panose="020F0502020204030204" pitchFamily="34" charset="0"/>
                <a:cs typeface="Gautami" panose="020B0502040204020203" pitchFamily="34" charset="0"/>
              </a:rPr>
              <a:t>As the size of the organization grows, the number of levels in organization also increases in the name of specialization. The more the number of levels, the more is the delay in decision-making</a:t>
            </a:r>
            <a:r>
              <a:rPr lang="en-IN" sz="1800" dirty="0">
                <a:effectLst/>
                <a:latin typeface="Calibri" panose="020F0502020204030204" pitchFamily="34" charset="0"/>
                <a:ea typeface="Calibri" panose="020F0502020204030204" pitchFamily="34" charset="0"/>
                <a:cs typeface="Gautami" panose="020B0502040204020203" pitchFamily="34" charset="0"/>
              </a:rPr>
              <a:t>.</a:t>
            </a:r>
            <a:endParaRPr lang="en-US" sz="2000" dirty="0"/>
          </a:p>
        </p:txBody>
      </p:sp>
    </p:spTree>
    <p:extLst>
      <p:ext uri="{BB962C8B-B14F-4D97-AF65-F5344CB8AC3E}">
        <p14:creationId xmlns:p14="http://schemas.microsoft.com/office/powerpoint/2010/main" val="2160185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11D6-AA52-440B-8A41-B9FF2A8D8D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12090B-3754-496D-B744-803E008C4E59}"/>
              </a:ext>
            </a:extLst>
          </p:cNvPr>
          <p:cNvSpPr>
            <a:spLocks noGrp="1"/>
          </p:cNvSpPr>
          <p:nvPr>
            <p:ph idx="1"/>
          </p:nvPr>
        </p:nvSpPr>
        <p:spPr/>
        <p:txBody>
          <a:bodyPr/>
          <a:lstStyle/>
          <a:p>
            <a:pPr marL="0" indent="0">
              <a:buNone/>
            </a:pPr>
            <a:r>
              <a:rPr lang="en-IN" b="1" dirty="0">
                <a:effectLst/>
                <a:latin typeface="Calibri" panose="020F0502020204030204" pitchFamily="34" charset="0"/>
                <a:ea typeface="Calibri" panose="020F0502020204030204" pitchFamily="34" charset="0"/>
                <a:cs typeface="Gautami" panose="020B0502040204020203" pitchFamily="34" charset="0"/>
              </a:rPr>
              <a:t> 4. Lack of initiative: </a:t>
            </a:r>
            <a:r>
              <a:rPr lang="en-IN" sz="2400" dirty="0">
                <a:effectLst/>
                <a:latin typeface="Calibri" panose="020F0502020204030204" pitchFamily="34" charset="0"/>
                <a:ea typeface="Calibri" panose="020F0502020204030204" pitchFamily="34" charset="0"/>
                <a:cs typeface="Gautami" panose="020B0502040204020203" pitchFamily="34" charset="0"/>
              </a:rPr>
              <a:t>In most of the cases, the employees of the company at different levels show slack in their personal initiative with the result, the opportunities once missed do not recur and the company loses the revenue. </a:t>
            </a:r>
          </a:p>
          <a:p>
            <a:pPr marL="0" indent="0">
              <a:buNone/>
            </a:pPr>
            <a:r>
              <a:rPr lang="en-IN" sz="2400" b="1" dirty="0">
                <a:effectLst/>
                <a:latin typeface="Calibri" panose="020F0502020204030204" pitchFamily="34" charset="0"/>
                <a:ea typeface="Calibri" panose="020F0502020204030204" pitchFamily="34" charset="0"/>
                <a:cs typeface="Gautami" panose="020B0502040204020203" pitchFamily="34" charset="0"/>
              </a:rPr>
              <a:t>5</a:t>
            </a:r>
            <a:r>
              <a:rPr lang="en-IN" b="1" dirty="0">
                <a:effectLst/>
                <a:latin typeface="Calibri" panose="020F0502020204030204" pitchFamily="34" charset="0"/>
                <a:ea typeface="Calibri" panose="020F0502020204030204" pitchFamily="34" charset="0"/>
                <a:cs typeface="Gautami" panose="020B0502040204020203" pitchFamily="34" charset="0"/>
              </a:rPr>
              <a:t>. Lack of responsibility and commitment: </a:t>
            </a:r>
            <a:r>
              <a:rPr lang="en-IN" sz="2400" dirty="0">
                <a:effectLst/>
                <a:latin typeface="Calibri" panose="020F0502020204030204" pitchFamily="34" charset="0"/>
                <a:ea typeface="Calibri" panose="020F0502020204030204" pitchFamily="34" charset="0"/>
                <a:cs typeface="Gautami" panose="020B0502040204020203" pitchFamily="34" charset="0"/>
              </a:rPr>
              <a:t>In some cases, the managers at different levels are afraid to take risk and more worried about their jobs rather than the huge funds invested in the capital of the company.</a:t>
            </a:r>
          </a:p>
          <a:p>
            <a:pPr marL="0" indent="0">
              <a:buNone/>
            </a:pPr>
            <a:r>
              <a:rPr lang="en-IN" b="1" dirty="0">
                <a:effectLst/>
                <a:latin typeface="Calibri" panose="020F0502020204030204" pitchFamily="34" charset="0"/>
                <a:ea typeface="Calibri" panose="020F0502020204030204" pitchFamily="34" charset="0"/>
                <a:cs typeface="Gautami" panose="020B0502040204020203" pitchFamily="34" charset="0"/>
              </a:rPr>
              <a:t> 6. Higher Taxes</a:t>
            </a:r>
            <a:r>
              <a:rPr lang="en-IN" sz="2400" b="1" dirty="0">
                <a:effectLst/>
                <a:latin typeface="Calibri" panose="020F0502020204030204" pitchFamily="34" charset="0"/>
                <a:ea typeface="Calibri" panose="020F0502020204030204" pitchFamily="34" charset="0"/>
                <a:cs typeface="Gautami" panose="020B0502040204020203" pitchFamily="34" charset="0"/>
              </a:rPr>
              <a:t>: </a:t>
            </a:r>
            <a:r>
              <a:rPr lang="en-IN" sz="2400" dirty="0">
                <a:effectLst/>
                <a:latin typeface="Calibri" panose="020F0502020204030204" pitchFamily="34" charset="0"/>
                <a:ea typeface="Calibri" panose="020F0502020204030204" pitchFamily="34" charset="0"/>
                <a:cs typeface="Gautami" panose="020B0502040204020203" pitchFamily="34" charset="0"/>
              </a:rPr>
              <a:t>The rate of income tax is very high when compared to the other forms of organizations</a:t>
            </a:r>
            <a:r>
              <a:rPr lang="en-IN" sz="2000" dirty="0">
                <a:effectLst/>
                <a:latin typeface="Calibri" panose="020F0502020204030204" pitchFamily="34" charset="0"/>
                <a:ea typeface="Calibri" panose="020F0502020204030204" pitchFamily="34" charset="0"/>
                <a:cs typeface="Gautami" panose="020B0502040204020203" pitchFamily="34" charset="0"/>
              </a:rPr>
              <a:t>.</a:t>
            </a:r>
          </a:p>
          <a:p>
            <a:pPr marL="0" indent="0">
              <a:buNone/>
            </a:pPr>
            <a:endParaRPr lang="en-IN" sz="2000" dirty="0"/>
          </a:p>
        </p:txBody>
      </p:sp>
    </p:spTree>
    <p:extLst>
      <p:ext uri="{BB962C8B-B14F-4D97-AF65-F5344CB8AC3E}">
        <p14:creationId xmlns:p14="http://schemas.microsoft.com/office/powerpoint/2010/main" val="67025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47CE-E751-4E75-ACA7-0E64CE0C19FB}"/>
              </a:ext>
            </a:extLst>
          </p:cNvPr>
          <p:cNvSpPr>
            <a:spLocks noGrp="1"/>
          </p:cNvSpPr>
          <p:nvPr>
            <p:ph type="title"/>
          </p:nvPr>
        </p:nvSpPr>
        <p:spPr>
          <a:xfrm>
            <a:off x="104774" y="152400"/>
            <a:ext cx="8658225" cy="1143000"/>
          </a:xfrm>
        </p:spPr>
        <p:txBody>
          <a:bodyPr/>
          <a:lstStyle/>
          <a:p>
            <a:r>
              <a:rPr lang="en-US" b="1" dirty="0"/>
              <a:t>CHARACTERISTICS OF BUSINESS ACTIVITIES</a:t>
            </a:r>
          </a:p>
        </p:txBody>
      </p:sp>
      <p:sp>
        <p:nvSpPr>
          <p:cNvPr id="3" name="Content Placeholder 2">
            <a:extLst>
              <a:ext uri="{FF2B5EF4-FFF2-40B4-BE49-F238E27FC236}">
                <a16:creationId xmlns:a16="http://schemas.microsoft.com/office/drawing/2014/main" id="{2CF8AE4D-1C1B-4986-9ECE-7AEE8250932D}"/>
              </a:ext>
            </a:extLst>
          </p:cNvPr>
          <p:cNvSpPr>
            <a:spLocks noGrp="1"/>
          </p:cNvSpPr>
          <p:nvPr>
            <p:ph idx="1"/>
          </p:nvPr>
        </p:nvSpPr>
        <p:spPr/>
        <p:txBody>
          <a:bodyPr/>
          <a:lstStyle/>
          <a:p>
            <a:pPr algn="just"/>
            <a:r>
              <a:rPr lang="en-US" b="1" dirty="0"/>
              <a:t>An economic activity:</a:t>
            </a:r>
            <a:r>
              <a:rPr lang="en-US" dirty="0"/>
              <a:t> Business is considered to be an economic activity because it is undertaken with the objective of earning money or livelihood and not out of love, affection, sympathy or any other emotion. </a:t>
            </a:r>
          </a:p>
          <a:p>
            <a:pPr algn="just"/>
            <a:r>
              <a:rPr lang="en-US" b="1" dirty="0"/>
              <a:t>Production or procurement of goods and services:</a:t>
            </a:r>
            <a:r>
              <a:rPr lang="en-US" dirty="0"/>
              <a:t> Before goods are offered to people for consumption, these must be either produced or procured by business enterprises. </a:t>
            </a:r>
          </a:p>
          <a:p>
            <a:pPr algn="just"/>
            <a:endParaRPr lang="en-US" dirty="0"/>
          </a:p>
        </p:txBody>
      </p:sp>
    </p:spTree>
    <p:extLst>
      <p:ext uri="{BB962C8B-B14F-4D97-AF65-F5344CB8AC3E}">
        <p14:creationId xmlns:p14="http://schemas.microsoft.com/office/powerpoint/2010/main" val="2171590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0C87-AD69-4137-ADB9-7EEE36CD9FBB}"/>
              </a:ext>
            </a:extLst>
          </p:cNvPr>
          <p:cNvSpPr>
            <a:spLocks noGrp="1"/>
          </p:cNvSpPr>
          <p:nvPr>
            <p:ph type="title"/>
          </p:nvPr>
        </p:nvSpPr>
        <p:spPr/>
        <p:txBody>
          <a:bodyPr/>
          <a:lstStyle/>
          <a:p>
            <a:r>
              <a:rPr lang="en-US" dirty="0"/>
              <a:t>Formation of Joint Stock Company</a:t>
            </a:r>
          </a:p>
        </p:txBody>
      </p:sp>
      <p:sp>
        <p:nvSpPr>
          <p:cNvPr id="3" name="Content Placeholder 2">
            <a:extLst>
              <a:ext uri="{FF2B5EF4-FFF2-40B4-BE49-F238E27FC236}">
                <a16:creationId xmlns:a16="http://schemas.microsoft.com/office/drawing/2014/main" id="{66F37FCE-B11C-4D81-9169-24271817372A}"/>
              </a:ext>
            </a:extLst>
          </p:cNvPr>
          <p:cNvSpPr>
            <a:spLocks noGrp="1"/>
          </p:cNvSpPr>
          <p:nvPr>
            <p:ph idx="1"/>
          </p:nvPr>
        </p:nvSpPr>
        <p:spPr/>
        <p:txBody>
          <a:bodyPr/>
          <a:lstStyle/>
          <a:p>
            <a:pPr algn="just"/>
            <a:r>
              <a:rPr lang="en-US" dirty="0"/>
              <a:t>The persons who conceive the idea of starting a company and who organize the necessary initial resources are called promoters. </a:t>
            </a:r>
          </a:p>
          <a:p>
            <a:pPr algn="just"/>
            <a:r>
              <a:rPr lang="en-US" dirty="0"/>
              <a:t>The promoters have to file certain documents, along with necessary fee, with a registrar of joint stock companies. </a:t>
            </a:r>
          </a:p>
          <a:p>
            <a:pPr algn="just"/>
            <a:r>
              <a:rPr lang="en-US" dirty="0"/>
              <a:t>There are two stages in the formation of a joint stock company. </a:t>
            </a:r>
          </a:p>
          <a:p>
            <a:pPr lvl="1" algn="just"/>
            <a:r>
              <a:rPr lang="en-US" dirty="0"/>
              <a:t>Certificates of Incorporation</a:t>
            </a:r>
          </a:p>
          <a:p>
            <a:pPr lvl="1" algn="just"/>
            <a:r>
              <a:rPr lang="en-US" dirty="0"/>
              <a:t>Certificate of commencement of Business</a:t>
            </a:r>
          </a:p>
          <a:p>
            <a:endParaRPr lang="en-US" dirty="0"/>
          </a:p>
        </p:txBody>
      </p:sp>
    </p:spTree>
    <p:extLst>
      <p:ext uri="{BB962C8B-B14F-4D97-AF65-F5344CB8AC3E}">
        <p14:creationId xmlns:p14="http://schemas.microsoft.com/office/powerpoint/2010/main" val="1937167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DB42-9562-4F50-9568-63021AE4EEBF}"/>
              </a:ext>
            </a:extLst>
          </p:cNvPr>
          <p:cNvSpPr>
            <a:spLocks noGrp="1"/>
          </p:cNvSpPr>
          <p:nvPr>
            <p:ph type="title"/>
          </p:nvPr>
        </p:nvSpPr>
        <p:spPr/>
        <p:txBody>
          <a:bodyPr/>
          <a:lstStyle/>
          <a:p>
            <a:r>
              <a:rPr lang="en-US" dirty="0"/>
              <a:t>Certificate of Incorporation</a:t>
            </a:r>
          </a:p>
        </p:txBody>
      </p:sp>
      <p:sp>
        <p:nvSpPr>
          <p:cNvPr id="3" name="Content Placeholder 2">
            <a:extLst>
              <a:ext uri="{FF2B5EF4-FFF2-40B4-BE49-F238E27FC236}">
                <a16:creationId xmlns:a16="http://schemas.microsoft.com/office/drawing/2014/main" id="{0E3BD583-F597-4C9D-BDF3-C83E485CFDEE}"/>
              </a:ext>
            </a:extLst>
          </p:cNvPr>
          <p:cNvSpPr>
            <a:spLocks noGrp="1"/>
          </p:cNvSpPr>
          <p:nvPr>
            <p:ph idx="1"/>
          </p:nvPr>
        </p:nvSpPr>
        <p:spPr>
          <a:xfrm>
            <a:off x="381000" y="1738312"/>
            <a:ext cx="8382000" cy="4662487"/>
          </a:xfrm>
        </p:spPr>
        <p:txBody>
          <a:bodyPr/>
          <a:lstStyle/>
          <a:p>
            <a:pPr algn="just"/>
            <a:r>
              <a:rPr lang="en-US" dirty="0"/>
              <a:t>The certificate of Incorporation is just like a ‘date of birth’ certificate. It certifies that a company is born on a particular day. </a:t>
            </a:r>
          </a:p>
          <a:p>
            <a:pPr algn="just"/>
            <a:r>
              <a:rPr lang="en-US" b="1" dirty="0"/>
              <a:t>Memorandum of Association</a:t>
            </a:r>
            <a:r>
              <a:rPr lang="en-US" dirty="0"/>
              <a:t>: It outlines the relations of the company with the outsiders. If furnishes all its details in six clause such as:</a:t>
            </a:r>
          </a:p>
          <a:p>
            <a:pPr lvl="2" algn="just"/>
            <a:r>
              <a:rPr lang="en-US" dirty="0"/>
              <a:t>Name clause: </a:t>
            </a:r>
            <a:r>
              <a:rPr lang="en-IN" sz="1800" dirty="0">
                <a:effectLst/>
                <a:ea typeface="Calibri" panose="020F0502020204030204" pitchFamily="34" charset="0"/>
                <a:cs typeface="Gautami" panose="020B0502040204020203" pitchFamily="34" charset="0"/>
              </a:rPr>
              <a:t>This clause outlines the name of the company like Ltd. or </a:t>
            </a:r>
            <a:r>
              <a:rPr lang="en-IN" sz="1800" dirty="0" err="1">
                <a:effectLst/>
                <a:ea typeface="Calibri" panose="020F0502020204030204" pitchFamily="34" charset="0"/>
                <a:cs typeface="Gautami" panose="020B0502040204020203" pitchFamily="34" charset="0"/>
              </a:rPr>
              <a:t>Pvt.</a:t>
            </a:r>
            <a:r>
              <a:rPr lang="en-IN" sz="1800" dirty="0">
                <a:effectLst/>
                <a:ea typeface="Calibri" panose="020F0502020204030204" pitchFamily="34" charset="0"/>
                <a:cs typeface="Gautami" panose="020B0502040204020203" pitchFamily="34" charset="0"/>
              </a:rPr>
              <a:t> Ltd., Company</a:t>
            </a:r>
            <a:endParaRPr lang="en-US" dirty="0"/>
          </a:p>
          <a:p>
            <a:pPr lvl="2" algn="just"/>
            <a:r>
              <a:rPr lang="en-US" dirty="0"/>
              <a:t>Situation clause:</a:t>
            </a:r>
            <a:r>
              <a:rPr lang="en-IN" sz="1800" dirty="0">
                <a:effectLst/>
                <a:latin typeface="Calibri" panose="020F0502020204030204" pitchFamily="34" charset="0"/>
                <a:ea typeface="Calibri" panose="020F0502020204030204" pitchFamily="34" charset="0"/>
                <a:cs typeface="Gautami" panose="020B0502040204020203" pitchFamily="34" charset="0"/>
              </a:rPr>
              <a:t> </a:t>
            </a:r>
            <a:r>
              <a:rPr lang="en-IN" sz="1800" dirty="0">
                <a:effectLst/>
                <a:ea typeface="Calibri" panose="020F0502020204030204" pitchFamily="34" charset="0"/>
                <a:cs typeface="Gautami" panose="020B0502040204020203" pitchFamily="34" charset="0"/>
              </a:rPr>
              <a:t>It gives the details of the registered office i.e. the location of the office.</a:t>
            </a:r>
            <a:endParaRPr lang="en-US" dirty="0"/>
          </a:p>
          <a:p>
            <a:pPr lvl="2" algn="just"/>
            <a:r>
              <a:rPr lang="en-US" dirty="0"/>
              <a:t>Objects clause:</a:t>
            </a:r>
            <a:r>
              <a:rPr lang="en-IN" sz="1800" dirty="0">
                <a:effectLst/>
                <a:latin typeface="Calibri" panose="020F0502020204030204" pitchFamily="34" charset="0"/>
                <a:ea typeface="Calibri" panose="020F0502020204030204" pitchFamily="34" charset="0"/>
                <a:cs typeface="Gautami" panose="020B0502040204020203" pitchFamily="34" charset="0"/>
              </a:rPr>
              <a:t> </a:t>
            </a:r>
            <a:r>
              <a:rPr lang="en-IN" sz="1800" dirty="0">
                <a:effectLst/>
                <a:ea typeface="Calibri" panose="020F0502020204030204" pitchFamily="34" charset="0"/>
                <a:cs typeface="Gautami" panose="020B0502040204020203" pitchFamily="34" charset="0"/>
              </a:rPr>
              <a:t>Objects clause: It furnishes the objective and purposed of establishing the company. </a:t>
            </a:r>
            <a:endParaRPr lang="en-US" dirty="0"/>
          </a:p>
          <a:p>
            <a:pPr algn="just"/>
            <a:endParaRPr lang="en-US" dirty="0"/>
          </a:p>
        </p:txBody>
      </p:sp>
    </p:spTree>
    <p:extLst>
      <p:ext uri="{BB962C8B-B14F-4D97-AF65-F5344CB8AC3E}">
        <p14:creationId xmlns:p14="http://schemas.microsoft.com/office/powerpoint/2010/main" val="25170782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B85A-C34E-4A6F-9FAC-966352BA64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CA091F-7FBF-4065-A6AE-C0A2F1544806}"/>
              </a:ext>
            </a:extLst>
          </p:cNvPr>
          <p:cNvSpPr>
            <a:spLocks noGrp="1"/>
          </p:cNvSpPr>
          <p:nvPr>
            <p:ph idx="1"/>
          </p:nvPr>
        </p:nvSpPr>
        <p:spPr/>
        <p:txBody>
          <a:bodyPr/>
          <a:lstStyle/>
          <a:p>
            <a:r>
              <a:rPr lang="en-IN" dirty="0">
                <a:effectLst/>
                <a:latin typeface="Calibri" panose="020F0502020204030204" pitchFamily="34" charset="0"/>
                <a:ea typeface="Calibri" panose="020F0502020204030204" pitchFamily="34" charset="0"/>
                <a:cs typeface="Gautami" panose="020B0502040204020203" pitchFamily="34" charset="0"/>
              </a:rPr>
              <a:t>Capital clause: </a:t>
            </a:r>
            <a:r>
              <a:rPr lang="en-IN" sz="2400" dirty="0">
                <a:effectLst/>
                <a:latin typeface="Calibri" panose="020F0502020204030204" pitchFamily="34" charset="0"/>
                <a:ea typeface="Calibri" panose="020F0502020204030204" pitchFamily="34" charset="0"/>
                <a:cs typeface="Gautami" panose="020B0502040204020203" pitchFamily="34" charset="0"/>
              </a:rPr>
              <a:t>It gives details related to the share capital i.e. equity or preference share capital.</a:t>
            </a:r>
          </a:p>
          <a:p>
            <a:r>
              <a:rPr lang="en-IN" dirty="0">
                <a:effectLst/>
                <a:latin typeface="Calibri" panose="020F0502020204030204" pitchFamily="34" charset="0"/>
                <a:ea typeface="Calibri" panose="020F0502020204030204" pitchFamily="34" charset="0"/>
                <a:cs typeface="Gautami" panose="020B0502040204020203" pitchFamily="34" charset="0"/>
              </a:rPr>
              <a:t>Liability clause</a:t>
            </a:r>
            <a:r>
              <a:rPr lang="en-IN" sz="1800" dirty="0">
                <a:effectLst/>
                <a:latin typeface="Calibri" panose="020F0502020204030204" pitchFamily="34" charset="0"/>
                <a:ea typeface="Calibri" panose="020F0502020204030204" pitchFamily="34" charset="0"/>
                <a:cs typeface="Gautami" panose="020B0502040204020203" pitchFamily="34" charset="0"/>
              </a:rPr>
              <a:t>: </a:t>
            </a:r>
            <a:r>
              <a:rPr lang="en-IN" sz="2400" dirty="0">
                <a:effectLst/>
                <a:latin typeface="Calibri" panose="020F0502020204030204" pitchFamily="34" charset="0"/>
                <a:ea typeface="Calibri" panose="020F0502020204030204" pitchFamily="34" charset="0"/>
                <a:cs typeface="Gautami" panose="020B0502040204020203" pitchFamily="34" charset="0"/>
              </a:rPr>
              <a:t>The liability of the company is limited liability.</a:t>
            </a:r>
          </a:p>
          <a:p>
            <a:r>
              <a:rPr lang="en-IN" dirty="0">
                <a:effectLst/>
                <a:latin typeface="Calibri" panose="020F0502020204030204" pitchFamily="34" charset="0"/>
                <a:ea typeface="Calibri" panose="020F0502020204030204" pitchFamily="34" charset="0"/>
                <a:cs typeface="Gautami" panose="020B0502040204020203" pitchFamily="34" charset="0"/>
              </a:rPr>
              <a:t>Subscription clause: </a:t>
            </a:r>
            <a:r>
              <a:rPr lang="en-IN" sz="2400" dirty="0">
                <a:effectLst/>
                <a:latin typeface="Calibri" panose="020F0502020204030204" pitchFamily="34" charset="0"/>
                <a:ea typeface="Calibri" panose="020F0502020204030204" pitchFamily="34" charset="0"/>
                <a:cs typeface="Gautami" panose="020B0502040204020203" pitchFamily="34" charset="0"/>
              </a:rPr>
              <a:t>A declaration duly executed by its subscribers.</a:t>
            </a:r>
          </a:p>
          <a:p>
            <a:endParaRPr lang="en-IN" sz="2400" dirty="0"/>
          </a:p>
        </p:txBody>
      </p:sp>
    </p:spTree>
    <p:extLst>
      <p:ext uri="{BB962C8B-B14F-4D97-AF65-F5344CB8AC3E}">
        <p14:creationId xmlns:p14="http://schemas.microsoft.com/office/powerpoint/2010/main" val="13516818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2BBF-8E3E-4E15-AD6B-D2E0DC5107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328B24-9975-459E-AA4B-4FC695979AEC}"/>
              </a:ext>
            </a:extLst>
          </p:cNvPr>
          <p:cNvSpPr>
            <a:spLocks noGrp="1"/>
          </p:cNvSpPr>
          <p:nvPr>
            <p:ph idx="1"/>
          </p:nvPr>
        </p:nvSpPr>
        <p:spPr/>
        <p:txBody>
          <a:bodyPr/>
          <a:lstStyle/>
          <a:p>
            <a:pPr lvl="0" algn="just"/>
            <a:r>
              <a:rPr lang="en-US" b="1" dirty="0"/>
              <a:t>Articles of association</a:t>
            </a:r>
            <a:r>
              <a:rPr lang="en-US" dirty="0"/>
              <a:t>: It furnishes the byelaws or internal rules that govern the internal conduct of the company. </a:t>
            </a:r>
          </a:p>
          <a:p>
            <a:pPr lvl="0" algn="just"/>
            <a:r>
              <a:rPr lang="en-US" dirty="0"/>
              <a:t>The list of names and address of the proposed directors and their willingness, in writing to act as such, in case of registration of a public company.</a:t>
            </a:r>
          </a:p>
          <a:p>
            <a:pPr algn="just"/>
            <a:r>
              <a:rPr lang="en-US" dirty="0"/>
              <a:t>A statutory declaration that all the legal requirements have been fulfilled duly signed by any one of the following: a company secretary, the director, a legal solicitor, a chartered accountant or an advocate of High court.</a:t>
            </a:r>
          </a:p>
          <a:p>
            <a:endParaRPr lang="en-US" dirty="0"/>
          </a:p>
        </p:txBody>
      </p:sp>
    </p:spTree>
    <p:extLst>
      <p:ext uri="{BB962C8B-B14F-4D97-AF65-F5344CB8AC3E}">
        <p14:creationId xmlns:p14="http://schemas.microsoft.com/office/powerpoint/2010/main" val="3589722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F61B-AF84-4AEA-92BF-BC6305989F13}"/>
              </a:ext>
            </a:extLst>
          </p:cNvPr>
          <p:cNvSpPr>
            <a:spLocks noGrp="1"/>
          </p:cNvSpPr>
          <p:nvPr>
            <p:ph type="title"/>
          </p:nvPr>
        </p:nvSpPr>
        <p:spPr/>
        <p:txBody>
          <a:bodyPr/>
          <a:lstStyle/>
          <a:p>
            <a:r>
              <a:rPr lang="en-US" dirty="0"/>
              <a:t>Certificate of Commencement of Business</a:t>
            </a:r>
          </a:p>
        </p:txBody>
      </p:sp>
      <p:sp>
        <p:nvSpPr>
          <p:cNvPr id="3" name="Content Placeholder 2">
            <a:extLst>
              <a:ext uri="{FF2B5EF4-FFF2-40B4-BE49-F238E27FC236}">
                <a16:creationId xmlns:a16="http://schemas.microsoft.com/office/drawing/2014/main" id="{A251F276-425F-4937-93DC-CF2236577C9D}"/>
              </a:ext>
            </a:extLst>
          </p:cNvPr>
          <p:cNvSpPr>
            <a:spLocks noGrp="1"/>
          </p:cNvSpPr>
          <p:nvPr>
            <p:ph idx="1"/>
          </p:nvPr>
        </p:nvSpPr>
        <p:spPr/>
        <p:txBody>
          <a:bodyPr/>
          <a:lstStyle/>
          <a:p>
            <a:pPr algn="just"/>
            <a:r>
              <a:rPr lang="en-US" dirty="0"/>
              <a:t>In case of private company, it can start its business operations immediately after obtaining certificate of incorporation. </a:t>
            </a:r>
          </a:p>
          <a:p>
            <a:pPr algn="just"/>
            <a:r>
              <a:rPr lang="en-US" dirty="0"/>
              <a:t>A private company need not obtain the certificate of commencement of business. </a:t>
            </a:r>
          </a:p>
          <a:p>
            <a:pPr algn="just"/>
            <a:r>
              <a:rPr lang="en-US" dirty="0"/>
              <a:t>But a public company needs to furnish certain information to get certificate of commencement of business.</a:t>
            </a:r>
          </a:p>
        </p:txBody>
      </p:sp>
    </p:spTree>
    <p:extLst>
      <p:ext uri="{BB962C8B-B14F-4D97-AF65-F5344CB8AC3E}">
        <p14:creationId xmlns:p14="http://schemas.microsoft.com/office/powerpoint/2010/main" val="1903679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CD3A-5DCB-4A5D-93CD-683A60E3F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FE29AC-E7E1-4999-955D-F5E73E543BF7}"/>
              </a:ext>
            </a:extLst>
          </p:cNvPr>
          <p:cNvSpPr>
            <a:spLocks noGrp="1"/>
          </p:cNvSpPr>
          <p:nvPr>
            <p:ph idx="1"/>
          </p:nvPr>
        </p:nvSpPr>
        <p:spPr/>
        <p:txBody>
          <a:bodyPr/>
          <a:lstStyle/>
          <a:p>
            <a:pPr algn="just"/>
            <a:r>
              <a:rPr lang="en-US" b="1" dirty="0"/>
              <a:t>Seek permission from Securities Exchange Board of India (SEBI):</a:t>
            </a:r>
            <a:r>
              <a:rPr lang="en-US" dirty="0"/>
              <a:t> </a:t>
            </a:r>
          </a:p>
          <a:p>
            <a:pPr algn="just"/>
            <a:r>
              <a:rPr lang="en-US" b="1" dirty="0"/>
              <a:t>File Prospectus:</a:t>
            </a:r>
            <a:r>
              <a:rPr lang="en-US" dirty="0"/>
              <a:t> A prospectus means any document described or issued and includes any notice, circular advertisement or other document inviting deposits from public or inviting offers from the public for the subscription or purchase of any shares or debentures of a body corporate. </a:t>
            </a:r>
          </a:p>
        </p:txBody>
      </p:sp>
    </p:spTree>
    <p:extLst>
      <p:ext uri="{BB962C8B-B14F-4D97-AF65-F5344CB8AC3E}">
        <p14:creationId xmlns:p14="http://schemas.microsoft.com/office/powerpoint/2010/main" val="1994945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435C-2C4B-4CDB-8E59-3622EB6D47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AD1A37-0F4A-4795-90E4-A7787357F8FF}"/>
              </a:ext>
            </a:extLst>
          </p:cNvPr>
          <p:cNvSpPr>
            <a:spLocks noGrp="1"/>
          </p:cNvSpPr>
          <p:nvPr>
            <p:ph idx="1"/>
          </p:nvPr>
        </p:nvSpPr>
        <p:spPr/>
        <p:txBody>
          <a:bodyPr/>
          <a:lstStyle/>
          <a:p>
            <a:pPr lvl="0" algn="just"/>
            <a:r>
              <a:rPr lang="en-US" b="1" dirty="0"/>
              <a:t>Collecting Minimum Subscription:</a:t>
            </a:r>
            <a:r>
              <a:rPr lang="en-US" dirty="0"/>
              <a:t> According to SEBI guidelines, if the company does not receive 90% of the issue amount from the public subscription within 120 days from the data of issue the amount of subscriptions received should be refunded to the subscribers.</a:t>
            </a:r>
          </a:p>
          <a:p>
            <a:pPr algn="just"/>
            <a:r>
              <a:rPr lang="en-US" dirty="0"/>
              <a:t> </a:t>
            </a:r>
            <a:r>
              <a:rPr lang="en-US" b="1" dirty="0"/>
              <a:t>Allotment of Shares: </a:t>
            </a:r>
            <a:r>
              <a:rPr lang="en-US" dirty="0"/>
              <a:t>Shares are allotted as applied for with the consultation of stock exchange on lottery basis.</a:t>
            </a:r>
          </a:p>
          <a:p>
            <a:pPr algn="just"/>
            <a:r>
              <a:rPr lang="en-US" b="1" dirty="0"/>
              <a:t> Apply to registrar for certificate of commencement of business.</a:t>
            </a:r>
            <a:endParaRPr lang="en-US" dirty="0"/>
          </a:p>
        </p:txBody>
      </p:sp>
    </p:spTree>
    <p:extLst>
      <p:ext uri="{BB962C8B-B14F-4D97-AF65-F5344CB8AC3E}">
        <p14:creationId xmlns:p14="http://schemas.microsoft.com/office/powerpoint/2010/main" val="6908621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C8CF-CEC2-4884-BD6D-CB68BE5D812B}"/>
              </a:ext>
            </a:extLst>
          </p:cNvPr>
          <p:cNvSpPr>
            <a:spLocks noGrp="1"/>
          </p:cNvSpPr>
          <p:nvPr>
            <p:ph type="title"/>
          </p:nvPr>
        </p:nvSpPr>
        <p:spPr/>
        <p:txBody>
          <a:bodyPr/>
          <a:lstStyle/>
          <a:p>
            <a:r>
              <a:rPr lang="en-US" dirty="0"/>
              <a:t>Kinds of Companies</a:t>
            </a:r>
          </a:p>
        </p:txBody>
      </p:sp>
      <p:sp>
        <p:nvSpPr>
          <p:cNvPr id="3" name="Content Placeholder 2">
            <a:extLst>
              <a:ext uri="{FF2B5EF4-FFF2-40B4-BE49-F238E27FC236}">
                <a16:creationId xmlns:a16="http://schemas.microsoft.com/office/drawing/2014/main" id="{B1B08C03-5E56-406E-9309-82FB9BF35861}"/>
              </a:ext>
            </a:extLst>
          </p:cNvPr>
          <p:cNvSpPr>
            <a:spLocks noGrp="1"/>
          </p:cNvSpPr>
          <p:nvPr>
            <p:ph idx="1"/>
          </p:nvPr>
        </p:nvSpPr>
        <p:spPr/>
        <p:txBody>
          <a:bodyPr/>
          <a:lstStyle/>
          <a:p>
            <a:pPr marL="0" indent="0">
              <a:buNone/>
            </a:pPr>
            <a:r>
              <a:rPr lang="en-US" sz="2400" b="1" dirty="0"/>
              <a:t>On the basis of Incorporation:</a:t>
            </a:r>
            <a:endParaRPr lang="en-US" sz="2400" dirty="0"/>
          </a:p>
          <a:p>
            <a:pPr lvl="0" algn="just"/>
            <a:r>
              <a:rPr lang="en-US" sz="2400" b="1" dirty="0"/>
              <a:t>Chartered companies:</a:t>
            </a:r>
            <a:r>
              <a:rPr lang="en-US" sz="2400" dirty="0"/>
              <a:t> Incorporated under Royal charter issued by king or Head of State. The East India Company, was incorporated under the same charter.</a:t>
            </a:r>
          </a:p>
          <a:p>
            <a:pPr lvl="0" algn="just"/>
            <a:r>
              <a:rPr lang="en-US" sz="2400" b="1" dirty="0"/>
              <a:t>Statutory companies:</a:t>
            </a:r>
            <a:r>
              <a:rPr lang="en-US" sz="2400" dirty="0"/>
              <a:t> The companies are formed according to a special act of parliament or state legislature. Ex: RBI, UTI, IFCI, etc. </a:t>
            </a:r>
          </a:p>
          <a:p>
            <a:pPr lvl="0" algn="just"/>
            <a:r>
              <a:rPr lang="en-US" sz="2400" b="1" dirty="0"/>
              <a:t>Registered companies:</a:t>
            </a:r>
            <a:r>
              <a:rPr lang="en-US" sz="2400" dirty="0"/>
              <a:t> Companies formed and registered under the Companies Act 1956/2013 or were registered under any of the earlier Companies Act Example: Public Ltd. Co</a:t>
            </a:r>
            <a:r>
              <a:rPr lang="en-US" sz="2400"/>
              <a:t>., </a:t>
            </a:r>
            <a:endParaRPr lang="en-US" sz="2400" dirty="0"/>
          </a:p>
          <a:p>
            <a:endParaRPr lang="en-US" dirty="0"/>
          </a:p>
        </p:txBody>
      </p:sp>
    </p:spTree>
    <p:extLst>
      <p:ext uri="{BB962C8B-B14F-4D97-AF65-F5344CB8AC3E}">
        <p14:creationId xmlns:p14="http://schemas.microsoft.com/office/powerpoint/2010/main" val="1192936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0D7D-4C99-43B5-9A2E-470B91C653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A02EED-D3D6-4DE6-B2DB-D8B274639F89}"/>
              </a:ext>
            </a:extLst>
          </p:cNvPr>
          <p:cNvSpPr>
            <a:spLocks noGrp="1"/>
          </p:cNvSpPr>
          <p:nvPr>
            <p:ph idx="1"/>
          </p:nvPr>
        </p:nvSpPr>
        <p:spPr/>
        <p:txBody>
          <a:bodyPr/>
          <a:lstStyle/>
          <a:p>
            <a:pPr marL="0" indent="0">
              <a:buNone/>
            </a:pPr>
            <a:r>
              <a:rPr lang="en-US" sz="2400" b="1" dirty="0"/>
              <a:t>On the basis of Liability:</a:t>
            </a:r>
            <a:endParaRPr lang="en-US" sz="2400" dirty="0"/>
          </a:p>
          <a:p>
            <a:pPr algn="just"/>
            <a:r>
              <a:rPr lang="en-US" sz="2400" b="1" dirty="0"/>
              <a:t>Companies limited by shares:</a:t>
            </a:r>
            <a:r>
              <a:rPr lang="en-US" sz="2400" dirty="0"/>
              <a:t> The liability of the shareholder is limited to the amount unpaid on the shares held by him.</a:t>
            </a:r>
          </a:p>
          <a:p>
            <a:pPr lvl="0" algn="just"/>
            <a:r>
              <a:rPr lang="en-US" sz="2400" b="1" dirty="0"/>
              <a:t>Company limited by guarantee:</a:t>
            </a:r>
            <a:r>
              <a:rPr lang="en-US" sz="2400" dirty="0"/>
              <a:t> The liability of the members is limited to the amount which they undertake to contribute to the assets of the company. </a:t>
            </a:r>
          </a:p>
          <a:p>
            <a:pPr lvl="0" algn="just"/>
            <a:r>
              <a:rPr lang="en-US" sz="2400" b="1" dirty="0"/>
              <a:t>Companies with unlimited liability:</a:t>
            </a:r>
            <a:r>
              <a:rPr lang="en-US" sz="2400" dirty="0"/>
              <a:t> These are companies in which the numbers have an unlimited liability. Every member of such a company is liable for the debts of the company, as in an ordinary partnership firm.</a:t>
            </a:r>
          </a:p>
          <a:p>
            <a:endParaRPr lang="en-US" dirty="0"/>
          </a:p>
        </p:txBody>
      </p:sp>
    </p:spTree>
    <p:extLst>
      <p:ext uri="{BB962C8B-B14F-4D97-AF65-F5344CB8AC3E}">
        <p14:creationId xmlns:p14="http://schemas.microsoft.com/office/powerpoint/2010/main" val="3882835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2A88-51EE-4A1C-94BA-A695EE48C6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A83616-FA54-4F84-81C9-21C9FA4A0189}"/>
              </a:ext>
            </a:extLst>
          </p:cNvPr>
          <p:cNvSpPr>
            <a:spLocks noGrp="1"/>
          </p:cNvSpPr>
          <p:nvPr>
            <p:ph idx="1"/>
          </p:nvPr>
        </p:nvSpPr>
        <p:spPr/>
        <p:txBody>
          <a:bodyPr/>
          <a:lstStyle/>
          <a:p>
            <a:pPr marL="0" indent="0">
              <a:buNone/>
            </a:pPr>
            <a:r>
              <a:rPr lang="en-US" sz="2400" b="1" dirty="0"/>
              <a:t>On the basis of Controlling Interest:</a:t>
            </a:r>
            <a:endParaRPr lang="en-US" sz="2400" dirty="0"/>
          </a:p>
          <a:p>
            <a:pPr lvl="0" algn="just"/>
            <a:r>
              <a:rPr lang="en-US" sz="2400" b="1" dirty="0"/>
              <a:t>Holding companies:</a:t>
            </a:r>
            <a:r>
              <a:rPr lang="en-US" sz="2400" dirty="0"/>
              <a:t> A holding company is a company, which has control over other company. A company is a holding company if it:</a:t>
            </a:r>
          </a:p>
          <a:p>
            <a:pPr marL="914400" lvl="2" algn="just">
              <a:buFont typeface="Wingdings" panose="05000000000000000000" pitchFamily="2" charset="2"/>
              <a:buChar char="ü"/>
            </a:pPr>
            <a:r>
              <a:rPr lang="en-US" sz="2400" dirty="0"/>
              <a:t>controls the composition of the Board of Directors of another company </a:t>
            </a:r>
          </a:p>
          <a:p>
            <a:pPr marL="914400" lvl="2" algn="just">
              <a:buFont typeface="Wingdings" panose="05000000000000000000" pitchFamily="2" charset="2"/>
              <a:buChar char="ü"/>
            </a:pPr>
            <a:r>
              <a:rPr lang="en-US" sz="2400" dirty="0"/>
              <a:t>controls more than half the total voting power of such company </a:t>
            </a:r>
          </a:p>
          <a:p>
            <a:pPr marL="914400" lvl="2" algn="just">
              <a:buFont typeface="Wingdings" panose="05000000000000000000" pitchFamily="2" charset="2"/>
              <a:buChar char="ü"/>
            </a:pPr>
            <a:r>
              <a:rPr lang="en-US" sz="2400" dirty="0"/>
              <a:t>it holds more than half in nominal value of its equity share capital.</a:t>
            </a:r>
          </a:p>
          <a:p>
            <a:pPr lvl="0" algn="just"/>
            <a:r>
              <a:rPr lang="en-US" sz="2400" b="1" dirty="0"/>
              <a:t>Subsidiary companies:</a:t>
            </a:r>
            <a:r>
              <a:rPr lang="en-US" sz="2400" dirty="0"/>
              <a:t> A subsidiary company is a company, which is controlled by another company. </a:t>
            </a:r>
          </a:p>
          <a:p>
            <a:endParaRPr lang="en-US" dirty="0"/>
          </a:p>
        </p:txBody>
      </p:sp>
    </p:spTree>
    <p:extLst>
      <p:ext uri="{BB962C8B-B14F-4D97-AF65-F5344CB8AC3E}">
        <p14:creationId xmlns:p14="http://schemas.microsoft.com/office/powerpoint/2010/main" val="352813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B7DA-685E-4645-BE20-6FABCA26BBD0}"/>
              </a:ext>
            </a:extLst>
          </p:cNvPr>
          <p:cNvSpPr>
            <a:spLocks noGrp="1"/>
          </p:cNvSpPr>
          <p:nvPr>
            <p:ph type="title"/>
          </p:nvPr>
        </p:nvSpPr>
        <p:spPr/>
        <p:txBody>
          <a:bodyPr/>
          <a:lstStyle/>
          <a:p>
            <a:pPr algn="r"/>
            <a:r>
              <a:rPr lang="en-US" sz="2400" dirty="0" err="1"/>
              <a:t>Contd</a:t>
            </a:r>
            <a:r>
              <a:rPr lang="en-US" sz="2400" dirty="0"/>
              <a:t>…</a:t>
            </a:r>
          </a:p>
        </p:txBody>
      </p:sp>
      <p:sp>
        <p:nvSpPr>
          <p:cNvPr id="3" name="Content Placeholder 2">
            <a:extLst>
              <a:ext uri="{FF2B5EF4-FFF2-40B4-BE49-F238E27FC236}">
                <a16:creationId xmlns:a16="http://schemas.microsoft.com/office/drawing/2014/main" id="{4E52D41C-B48B-4CFD-BA19-48E148BD86D9}"/>
              </a:ext>
            </a:extLst>
          </p:cNvPr>
          <p:cNvSpPr>
            <a:spLocks noGrp="1"/>
          </p:cNvSpPr>
          <p:nvPr>
            <p:ph idx="1"/>
          </p:nvPr>
        </p:nvSpPr>
        <p:spPr/>
        <p:txBody>
          <a:bodyPr/>
          <a:lstStyle/>
          <a:p>
            <a:pPr algn="just"/>
            <a:r>
              <a:rPr lang="en-US" b="1" dirty="0"/>
              <a:t>Sale or exchange of goods and services:</a:t>
            </a:r>
            <a:r>
              <a:rPr lang="en-US" dirty="0"/>
              <a:t> Directly or indirectly, business involves transfer or exchange of goods and services for value between the seller and the buyer.</a:t>
            </a:r>
          </a:p>
          <a:p>
            <a:pPr algn="just"/>
            <a:r>
              <a:rPr lang="en-US" b="1" dirty="0"/>
              <a:t>Dealings in goods and services on a regular basis:</a:t>
            </a:r>
            <a:r>
              <a:rPr lang="en-US" dirty="0"/>
              <a:t> Business involves dealings in goods or services on a regular basis.</a:t>
            </a:r>
          </a:p>
          <a:p>
            <a:pPr algn="just"/>
            <a:r>
              <a:rPr lang="en-US" b="1" dirty="0"/>
              <a:t>Profit earning: </a:t>
            </a:r>
            <a:r>
              <a:rPr lang="en-US" dirty="0"/>
              <a:t>The main purpose of business is to earn income by way of profit. No business can survive for long without profit.</a:t>
            </a:r>
          </a:p>
          <a:p>
            <a:pPr algn="just"/>
            <a:endParaRPr lang="en-US" dirty="0"/>
          </a:p>
          <a:p>
            <a:pPr algn="just"/>
            <a:endParaRPr lang="en-US" dirty="0"/>
          </a:p>
        </p:txBody>
      </p:sp>
    </p:spTree>
    <p:extLst>
      <p:ext uri="{BB962C8B-B14F-4D97-AF65-F5344CB8AC3E}">
        <p14:creationId xmlns:p14="http://schemas.microsoft.com/office/powerpoint/2010/main" val="1865799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AFBC-1E40-47A4-84AC-6604A3BEB7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C0458A-7F65-4D58-A0DA-4A78DB0673D7}"/>
              </a:ext>
            </a:extLst>
          </p:cNvPr>
          <p:cNvSpPr>
            <a:spLocks noGrp="1"/>
          </p:cNvSpPr>
          <p:nvPr>
            <p:ph idx="1"/>
          </p:nvPr>
        </p:nvSpPr>
        <p:spPr/>
        <p:txBody>
          <a:bodyPr/>
          <a:lstStyle/>
          <a:p>
            <a:pPr marL="0" indent="0">
              <a:buNone/>
            </a:pPr>
            <a:r>
              <a:rPr lang="en-US" sz="2400" b="1" dirty="0"/>
              <a:t>On the basis of Ownership/Public Interest:</a:t>
            </a:r>
            <a:endParaRPr lang="en-US" sz="2400" dirty="0"/>
          </a:p>
          <a:p>
            <a:pPr lvl="0" algn="just"/>
            <a:r>
              <a:rPr lang="en-US" sz="2400" b="1" dirty="0"/>
              <a:t>Government Company: </a:t>
            </a:r>
            <a:r>
              <a:rPr lang="en-US" sz="2400" dirty="0"/>
              <a:t>A Government company is a company in which not less than 51 percent of the paid-up share capital is held by the Central government and/or by the State Government or partly by Central Government and partly by one or more State governments. </a:t>
            </a:r>
          </a:p>
          <a:p>
            <a:pPr lvl="0" algn="just"/>
            <a:r>
              <a:rPr lang="en-US" sz="2400" b="1" dirty="0"/>
              <a:t>Public company:</a:t>
            </a:r>
            <a:r>
              <a:rPr lang="en-US" sz="2400" dirty="0"/>
              <a:t> A public company is one which is not a private company. The minimum paid up capital is 5 lakh or above. It allows transferring their shares. It can be formed by a minimum of 7 members although there is not maximum limit to its membership. It must have the word "limited" (Ltd.) in its name.</a:t>
            </a:r>
          </a:p>
          <a:p>
            <a:endParaRPr lang="en-US" dirty="0"/>
          </a:p>
        </p:txBody>
      </p:sp>
    </p:spTree>
    <p:extLst>
      <p:ext uri="{BB962C8B-B14F-4D97-AF65-F5344CB8AC3E}">
        <p14:creationId xmlns:p14="http://schemas.microsoft.com/office/powerpoint/2010/main" val="35383895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0560-F5CD-4021-8A85-1084C44E47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6EA5F-54EE-4006-9811-05778607263E}"/>
              </a:ext>
            </a:extLst>
          </p:cNvPr>
          <p:cNvSpPr>
            <a:spLocks noGrp="1"/>
          </p:cNvSpPr>
          <p:nvPr>
            <p:ph idx="1"/>
          </p:nvPr>
        </p:nvSpPr>
        <p:spPr/>
        <p:txBody>
          <a:bodyPr/>
          <a:lstStyle/>
          <a:p>
            <a:pPr lvl="0" algn="just"/>
            <a:r>
              <a:rPr lang="en-US" sz="2400" b="1" dirty="0"/>
              <a:t>Private company:</a:t>
            </a:r>
            <a:r>
              <a:rPr lang="en-US" sz="2400" dirty="0"/>
              <a:t> A private company is one which</a:t>
            </a:r>
          </a:p>
          <a:p>
            <a:pPr marL="854075" lvl="0" algn="just">
              <a:buFont typeface="Wingdings" panose="05000000000000000000" pitchFamily="2" charset="2"/>
              <a:buChar char="ü"/>
            </a:pPr>
            <a:r>
              <a:rPr lang="en-US" sz="2400" dirty="0"/>
              <a:t>restricts the right to transfer its shares, if any;</a:t>
            </a:r>
          </a:p>
          <a:p>
            <a:pPr marL="854075" lvl="0" algn="just">
              <a:buFont typeface="Wingdings" panose="05000000000000000000" pitchFamily="2" charset="2"/>
              <a:buChar char="ü"/>
            </a:pPr>
            <a:r>
              <a:rPr lang="en-US" sz="2400" dirty="0"/>
              <a:t>limits the number of its members to 50, excluding present and past employees;</a:t>
            </a:r>
          </a:p>
          <a:p>
            <a:pPr marL="854075" lvl="0" algn="just">
              <a:buFont typeface="Wingdings" panose="05000000000000000000" pitchFamily="2" charset="2"/>
              <a:buChar char="ü"/>
            </a:pPr>
            <a:r>
              <a:rPr lang="en-US" sz="2400" dirty="0"/>
              <a:t>prohibits any invitation to the public to subscribe any shares or debentures;</a:t>
            </a:r>
          </a:p>
          <a:p>
            <a:pPr marL="854075" lvl="0" algn="just">
              <a:buFont typeface="Wingdings" panose="05000000000000000000" pitchFamily="2" charset="2"/>
              <a:buChar char="ü"/>
            </a:pPr>
            <a:r>
              <a:rPr lang="en-US" sz="2400" dirty="0"/>
              <a:t>prohibits any invitation or acceptance of deposits from persons other than its members.</a:t>
            </a:r>
          </a:p>
          <a:p>
            <a:pPr marL="854075" algn="just">
              <a:buFont typeface="Wingdings" panose="05000000000000000000" pitchFamily="2" charset="2"/>
              <a:buChar char="ü"/>
            </a:pPr>
            <a:r>
              <a:rPr lang="en-US" sz="2400" dirty="0"/>
              <a:t>It should have a minimum paid-up capital of one lakh or higher paid up capital. The name must end with words private limited (Pvt. Ltd.).</a:t>
            </a:r>
          </a:p>
          <a:p>
            <a:endParaRPr lang="en-US" dirty="0"/>
          </a:p>
        </p:txBody>
      </p:sp>
    </p:spTree>
    <p:extLst>
      <p:ext uri="{BB962C8B-B14F-4D97-AF65-F5344CB8AC3E}">
        <p14:creationId xmlns:p14="http://schemas.microsoft.com/office/powerpoint/2010/main" val="28483821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EC34-CF81-4F37-B865-A8428D232A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AA0B97-22ED-4904-A330-6C94E56E47DB}"/>
              </a:ext>
            </a:extLst>
          </p:cNvPr>
          <p:cNvSpPr>
            <a:spLocks noGrp="1"/>
          </p:cNvSpPr>
          <p:nvPr>
            <p:ph idx="1"/>
          </p:nvPr>
        </p:nvSpPr>
        <p:spPr/>
        <p:txBody>
          <a:bodyPr/>
          <a:lstStyle/>
          <a:p>
            <a:pPr marL="0" indent="0" algn="just">
              <a:buNone/>
            </a:pPr>
            <a:r>
              <a:rPr lang="en-US" sz="2400" b="1" dirty="0"/>
              <a:t>On basis of Nationality: </a:t>
            </a:r>
            <a:endParaRPr lang="en-US" sz="2400" dirty="0"/>
          </a:p>
          <a:p>
            <a:pPr lvl="0" algn="just"/>
            <a:r>
              <a:rPr lang="en-US" sz="2400" b="1" dirty="0"/>
              <a:t>Indian Company: </a:t>
            </a:r>
            <a:r>
              <a:rPr lang="en-US" sz="2400" dirty="0"/>
              <a:t>Any company incorporated in India under the Companies Act </a:t>
            </a:r>
            <a:r>
              <a:rPr lang="en-US" sz="2400"/>
              <a:t>of 1956/2013, </a:t>
            </a:r>
            <a:r>
              <a:rPr lang="en-US" sz="2400" dirty="0"/>
              <a:t>whether functioning in India or outside is called as an Indian Company.</a:t>
            </a:r>
          </a:p>
          <a:p>
            <a:pPr lvl="0" algn="just"/>
            <a:r>
              <a:rPr lang="en-US" sz="2400" b="1" dirty="0"/>
              <a:t>Foreign / Multi - National Company: </a:t>
            </a:r>
            <a:r>
              <a:rPr lang="en-US" sz="2400" dirty="0"/>
              <a:t>A foreign company is one which is registered outside India, but operates in India through its branches or agents.</a:t>
            </a:r>
          </a:p>
          <a:p>
            <a:endParaRPr lang="en-US" dirty="0"/>
          </a:p>
        </p:txBody>
      </p:sp>
    </p:spTree>
    <p:extLst>
      <p:ext uri="{BB962C8B-B14F-4D97-AF65-F5344CB8AC3E}">
        <p14:creationId xmlns:p14="http://schemas.microsoft.com/office/powerpoint/2010/main" val="15988955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F2C6-19C9-4021-B40A-A5F9ECF7EC62}"/>
              </a:ext>
            </a:extLst>
          </p:cNvPr>
          <p:cNvSpPr>
            <a:spLocks noGrp="1"/>
          </p:cNvSpPr>
          <p:nvPr>
            <p:ph type="title"/>
          </p:nvPr>
        </p:nvSpPr>
        <p:spPr/>
        <p:txBody>
          <a:bodyPr/>
          <a:lstStyle/>
          <a:p>
            <a:r>
              <a:rPr lang="en-US" b="1" dirty="0"/>
              <a:t>PRIVATE SECTOR AND </a:t>
            </a:r>
            <a:br>
              <a:rPr lang="en-US" b="1" dirty="0"/>
            </a:br>
            <a:r>
              <a:rPr lang="en-US" b="1" dirty="0"/>
              <a:t>PUBLIC SECTOR</a:t>
            </a:r>
          </a:p>
        </p:txBody>
      </p:sp>
      <p:sp>
        <p:nvSpPr>
          <p:cNvPr id="3" name="Content Placeholder 2">
            <a:extLst>
              <a:ext uri="{FF2B5EF4-FFF2-40B4-BE49-F238E27FC236}">
                <a16:creationId xmlns:a16="http://schemas.microsoft.com/office/drawing/2014/main" id="{6FA317DC-07E5-456D-9F41-311586480BA4}"/>
              </a:ext>
            </a:extLst>
          </p:cNvPr>
          <p:cNvSpPr>
            <a:spLocks noGrp="1"/>
          </p:cNvSpPr>
          <p:nvPr>
            <p:ph idx="1"/>
          </p:nvPr>
        </p:nvSpPr>
        <p:spPr/>
        <p:txBody>
          <a:bodyPr/>
          <a:lstStyle/>
          <a:p>
            <a:pPr algn="just"/>
            <a:r>
              <a:rPr lang="en-US" sz="2600" dirty="0"/>
              <a:t>There are all kinds of business </a:t>
            </a:r>
            <a:r>
              <a:rPr lang="en-US" sz="2600" dirty="0" err="1"/>
              <a:t>organisations</a:t>
            </a:r>
            <a:r>
              <a:rPr lang="en-US" sz="2600" dirty="0"/>
              <a:t> — small or large, industrial or trading, privately owned or government owned existing in our country.</a:t>
            </a:r>
          </a:p>
          <a:p>
            <a:pPr algn="just"/>
            <a:r>
              <a:rPr lang="en-US" sz="2600" dirty="0"/>
              <a:t>Since the Indian economy consists of both privately owned and government owned business enterprises, it is known as a mixed economy.</a:t>
            </a:r>
          </a:p>
          <a:p>
            <a:pPr algn="just"/>
            <a:r>
              <a:rPr lang="en-US" sz="2600" dirty="0"/>
              <a:t>The Government of India has opted for a mixed economy where both private and government enterprises are allowed to operate. </a:t>
            </a:r>
          </a:p>
          <a:p>
            <a:pPr algn="just"/>
            <a:r>
              <a:rPr lang="en-US" sz="2600" dirty="0"/>
              <a:t>The economy, therefore, may be classified into two sectors viz., private sector and public sector.</a:t>
            </a:r>
            <a:endParaRPr lang="en-US" dirty="0"/>
          </a:p>
        </p:txBody>
      </p:sp>
    </p:spTree>
    <p:extLst>
      <p:ext uri="{BB962C8B-B14F-4D97-AF65-F5344CB8AC3E}">
        <p14:creationId xmlns:p14="http://schemas.microsoft.com/office/powerpoint/2010/main" val="34649614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B29E-3EC8-452E-A723-78C7DDE8CD4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7479BCA-CCC5-4789-BEED-D03C967C3EF1}"/>
              </a:ext>
            </a:extLst>
          </p:cNvPr>
          <p:cNvPicPr>
            <a:picLocks noGrp="1" noChangeAspect="1"/>
          </p:cNvPicPr>
          <p:nvPr>
            <p:ph idx="1"/>
          </p:nvPr>
        </p:nvPicPr>
        <p:blipFill>
          <a:blip r:embed="rId2"/>
          <a:stretch>
            <a:fillRect/>
          </a:stretch>
        </p:blipFill>
        <p:spPr>
          <a:xfrm>
            <a:off x="304799" y="1752600"/>
            <a:ext cx="8671241" cy="4800600"/>
          </a:xfrm>
          <a:prstGeom prst="rect">
            <a:avLst/>
          </a:prstGeom>
        </p:spPr>
      </p:pic>
    </p:spTree>
    <p:extLst>
      <p:ext uri="{BB962C8B-B14F-4D97-AF65-F5344CB8AC3E}">
        <p14:creationId xmlns:p14="http://schemas.microsoft.com/office/powerpoint/2010/main" val="2038985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A713-F5D8-47D6-B981-9E903CBAFE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91A2D-0328-490D-8E64-41BAB9FB5223}"/>
              </a:ext>
            </a:extLst>
          </p:cNvPr>
          <p:cNvSpPr>
            <a:spLocks noGrp="1"/>
          </p:cNvSpPr>
          <p:nvPr>
            <p:ph idx="1"/>
          </p:nvPr>
        </p:nvSpPr>
        <p:spPr/>
        <p:txBody>
          <a:bodyPr/>
          <a:lstStyle/>
          <a:p>
            <a:pPr algn="just"/>
            <a:r>
              <a:rPr lang="en-US" sz="2400" dirty="0"/>
              <a:t>The </a:t>
            </a:r>
            <a:r>
              <a:rPr lang="en-US" sz="2400" b="1" dirty="0"/>
              <a:t>private sector </a:t>
            </a:r>
            <a:r>
              <a:rPr lang="en-US" sz="2400" dirty="0"/>
              <a:t>consists of business owned by individuals or a group of individuals.</a:t>
            </a:r>
          </a:p>
          <a:p>
            <a:pPr algn="just"/>
            <a:r>
              <a:rPr lang="en-US" sz="2400" dirty="0"/>
              <a:t>The various forms of </a:t>
            </a:r>
            <a:r>
              <a:rPr lang="en-US" sz="2400" dirty="0" err="1"/>
              <a:t>organisation</a:t>
            </a:r>
            <a:r>
              <a:rPr lang="en-US" sz="2400" dirty="0"/>
              <a:t> are sole proprietorship, partnership, joint Hindu family, cooperative and company.</a:t>
            </a:r>
          </a:p>
          <a:p>
            <a:pPr algn="just"/>
            <a:r>
              <a:rPr lang="en-US" sz="2400" dirty="0"/>
              <a:t>The </a:t>
            </a:r>
            <a:r>
              <a:rPr lang="en-US" sz="2400" b="1" dirty="0"/>
              <a:t>public sector </a:t>
            </a:r>
            <a:r>
              <a:rPr lang="en-US" sz="2400" dirty="0"/>
              <a:t>consists of various </a:t>
            </a:r>
            <a:r>
              <a:rPr lang="en-US" sz="2400" dirty="0" err="1"/>
              <a:t>organisations</a:t>
            </a:r>
            <a:r>
              <a:rPr lang="en-US" sz="2400" dirty="0"/>
              <a:t> owned and managed by the government. </a:t>
            </a:r>
          </a:p>
          <a:p>
            <a:pPr algn="just"/>
            <a:r>
              <a:rPr lang="en-US" sz="2400" dirty="0"/>
              <a:t>These </a:t>
            </a:r>
            <a:r>
              <a:rPr lang="en-US" sz="2400" dirty="0" err="1"/>
              <a:t>organisations</a:t>
            </a:r>
            <a:r>
              <a:rPr lang="en-US" sz="2400" dirty="0"/>
              <a:t> may either be partly or wholly owned by the central or state government. They may also be a part of the ministry or come into existence by a Special Act of the Parliament. </a:t>
            </a:r>
          </a:p>
          <a:p>
            <a:pPr algn="just"/>
            <a:r>
              <a:rPr lang="en-US" sz="2400" dirty="0"/>
              <a:t>The government, through these enterprises participates in the economic activities of the country.</a:t>
            </a:r>
          </a:p>
          <a:p>
            <a:endParaRPr lang="en-US" dirty="0"/>
          </a:p>
        </p:txBody>
      </p:sp>
    </p:spTree>
    <p:extLst>
      <p:ext uri="{BB962C8B-B14F-4D97-AF65-F5344CB8AC3E}">
        <p14:creationId xmlns:p14="http://schemas.microsoft.com/office/powerpoint/2010/main" val="39320261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D87C-2BAF-484A-8C4D-B57D815C3C8F}"/>
              </a:ext>
            </a:extLst>
          </p:cNvPr>
          <p:cNvSpPr>
            <a:spLocks noGrp="1"/>
          </p:cNvSpPr>
          <p:nvPr>
            <p:ph type="title"/>
          </p:nvPr>
        </p:nvSpPr>
        <p:spPr>
          <a:xfrm>
            <a:off x="104774" y="152400"/>
            <a:ext cx="7058025" cy="1143000"/>
          </a:xfrm>
        </p:spPr>
        <p:txBody>
          <a:bodyPr/>
          <a:lstStyle/>
          <a:p>
            <a:r>
              <a:rPr lang="en-US" b="1" dirty="0"/>
              <a:t>FORMS OF ORGANISING PUBLIC SECTOR ENTERPRISES</a:t>
            </a:r>
          </a:p>
        </p:txBody>
      </p:sp>
      <p:sp>
        <p:nvSpPr>
          <p:cNvPr id="3" name="Content Placeholder 2">
            <a:extLst>
              <a:ext uri="{FF2B5EF4-FFF2-40B4-BE49-F238E27FC236}">
                <a16:creationId xmlns:a16="http://schemas.microsoft.com/office/drawing/2014/main" id="{B1B537BF-D530-4A62-A6EE-5F05F7E605E7}"/>
              </a:ext>
            </a:extLst>
          </p:cNvPr>
          <p:cNvSpPr>
            <a:spLocks noGrp="1"/>
          </p:cNvSpPr>
          <p:nvPr>
            <p:ph idx="1"/>
          </p:nvPr>
        </p:nvSpPr>
        <p:spPr/>
        <p:txBody>
          <a:bodyPr/>
          <a:lstStyle/>
          <a:p>
            <a:pPr algn="just"/>
            <a:r>
              <a:rPr lang="en-US" sz="2400" dirty="0"/>
              <a:t>The government acts through its people, its offices, employees and they take decisions on behalf of the government. </a:t>
            </a:r>
          </a:p>
          <a:p>
            <a:pPr algn="just"/>
            <a:r>
              <a:rPr lang="en-US" sz="2400" dirty="0"/>
              <a:t>For this purpose, public enterprises were formed.</a:t>
            </a:r>
          </a:p>
          <a:p>
            <a:pPr algn="just"/>
            <a:r>
              <a:rPr lang="en-US" sz="2400" dirty="0"/>
              <a:t>A public enterprise may take any particular form of organization depending upon the nature of its operations and their relationship with the government.</a:t>
            </a:r>
          </a:p>
          <a:p>
            <a:pPr algn="just"/>
            <a:r>
              <a:rPr lang="en-US" sz="2400" dirty="0"/>
              <a:t>The forms of </a:t>
            </a:r>
            <a:r>
              <a:rPr lang="en-US" sz="2400" dirty="0" err="1"/>
              <a:t>organisation</a:t>
            </a:r>
            <a:r>
              <a:rPr lang="en-US" sz="2400" dirty="0"/>
              <a:t> which a public enterprise may take are as follows:</a:t>
            </a:r>
          </a:p>
          <a:p>
            <a:pPr lvl="2" algn="just">
              <a:buFont typeface="Wingdings" panose="05000000000000000000" pitchFamily="2" charset="2"/>
              <a:buChar char="ü"/>
            </a:pPr>
            <a:r>
              <a:rPr lang="en-US" sz="2400" dirty="0"/>
              <a:t>Departmental undertaking</a:t>
            </a:r>
          </a:p>
          <a:p>
            <a:pPr lvl="2" algn="just">
              <a:buFont typeface="Wingdings" panose="05000000000000000000" pitchFamily="2" charset="2"/>
              <a:buChar char="ü"/>
            </a:pPr>
            <a:r>
              <a:rPr lang="en-US" sz="2400" dirty="0"/>
              <a:t>Statutory corporation</a:t>
            </a:r>
          </a:p>
          <a:p>
            <a:pPr lvl="2" algn="just">
              <a:buFont typeface="Wingdings" panose="05000000000000000000" pitchFamily="2" charset="2"/>
              <a:buChar char="ü"/>
            </a:pPr>
            <a:r>
              <a:rPr lang="en-US" sz="2400" dirty="0"/>
              <a:t>Government company</a:t>
            </a:r>
          </a:p>
        </p:txBody>
      </p:sp>
    </p:spTree>
    <p:extLst>
      <p:ext uri="{BB962C8B-B14F-4D97-AF65-F5344CB8AC3E}">
        <p14:creationId xmlns:p14="http://schemas.microsoft.com/office/powerpoint/2010/main" val="40511896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00E4-37F3-42B2-A1EA-E15B570D78F7}"/>
              </a:ext>
            </a:extLst>
          </p:cNvPr>
          <p:cNvSpPr>
            <a:spLocks noGrp="1"/>
          </p:cNvSpPr>
          <p:nvPr>
            <p:ph type="title"/>
          </p:nvPr>
        </p:nvSpPr>
        <p:spPr/>
        <p:txBody>
          <a:bodyPr/>
          <a:lstStyle/>
          <a:p>
            <a:r>
              <a:rPr lang="en-US" dirty="0"/>
              <a:t>Departmental Undertakings</a:t>
            </a:r>
            <a:br>
              <a:rPr lang="en-US" dirty="0"/>
            </a:br>
            <a:endParaRPr lang="en-US" dirty="0"/>
          </a:p>
        </p:txBody>
      </p:sp>
      <p:sp>
        <p:nvSpPr>
          <p:cNvPr id="3" name="Content Placeholder 2">
            <a:extLst>
              <a:ext uri="{FF2B5EF4-FFF2-40B4-BE49-F238E27FC236}">
                <a16:creationId xmlns:a16="http://schemas.microsoft.com/office/drawing/2014/main" id="{7FEFD2BD-F2E6-486D-9646-D38145D0C2BE}"/>
              </a:ext>
            </a:extLst>
          </p:cNvPr>
          <p:cNvSpPr>
            <a:spLocks noGrp="1"/>
          </p:cNvSpPr>
          <p:nvPr>
            <p:ph idx="1"/>
          </p:nvPr>
        </p:nvSpPr>
        <p:spPr/>
        <p:txBody>
          <a:bodyPr/>
          <a:lstStyle/>
          <a:p>
            <a:pPr algn="just"/>
            <a:r>
              <a:rPr lang="en-US" sz="2400" dirty="0"/>
              <a:t>This is the oldest and most traditional form of </a:t>
            </a:r>
            <a:r>
              <a:rPr lang="en-US" sz="2400" dirty="0" err="1"/>
              <a:t>organising</a:t>
            </a:r>
            <a:r>
              <a:rPr lang="en-US" sz="2400" dirty="0"/>
              <a:t> public enterprises.</a:t>
            </a:r>
          </a:p>
          <a:p>
            <a:pPr algn="just"/>
            <a:r>
              <a:rPr lang="en-US" sz="2400" dirty="0"/>
              <a:t>These enterprises are established as departments of the ministry and are considered part or an extension of the ministry itself.</a:t>
            </a:r>
          </a:p>
          <a:p>
            <a:pPr algn="just"/>
            <a:r>
              <a:rPr lang="en-US" sz="2400" dirty="0"/>
              <a:t>They act through the officers of the Government and its employees are Government employees.</a:t>
            </a:r>
          </a:p>
          <a:p>
            <a:pPr algn="just"/>
            <a:r>
              <a:rPr lang="en-US" sz="2400" dirty="0"/>
              <a:t>These undertakings may be under the central or the state government and the rules of central/state government are applicable.</a:t>
            </a:r>
          </a:p>
          <a:p>
            <a:pPr algn="just"/>
            <a:r>
              <a:rPr lang="en-US" sz="2400" dirty="0"/>
              <a:t>Examples: railways and post and telegraph department.</a:t>
            </a:r>
          </a:p>
          <a:p>
            <a:pPr algn="just"/>
            <a:endParaRPr lang="en-US" dirty="0"/>
          </a:p>
        </p:txBody>
      </p:sp>
    </p:spTree>
    <p:extLst>
      <p:ext uri="{BB962C8B-B14F-4D97-AF65-F5344CB8AC3E}">
        <p14:creationId xmlns:p14="http://schemas.microsoft.com/office/powerpoint/2010/main" val="37162054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CA7B-72C1-4548-8106-ADFA98C49FFB}"/>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C3C22041-6069-45E2-9F62-271FE4837662}"/>
              </a:ext>
            </a:extLst>
          </p:cNvPr>
          <p:cNvSpPr>
            <a:spLocks noGrp="1"/>
          </p:cNvSpPr>
          <p:nvPr>
            <p:ph idx="1"/>
          </p:nvPr>
        </p:nvSpPr>
        <p:spPr/>
        <p:txBody>
          <a:bodyPr/>
          <a:lstStyle/>
          <a:p>
            <a:pPr algn="just"/>
            <a:r>
              <a:rPr lang="en-US" sz="2600" dirty="0"/>
              <a:t>The funding of these enterprises come directly from the Government Treasury and are an annual appropriation from the budget of the Government.</a:t>
            </a:r>
          </a:p>
          <a:p>
            <a:pPr algn="just"/>
            <a:r>
              <a:rPr lang="en-US" sz="2600" dirty="0"/>
              <a:t>The revenue earned by these is also paid into the Treasury.</a:t>
            </a:r>
          </a:p>
          <a:p>
            <a:pPr algn="just"/>
            <a:r>
              <a:rPr lang="en-US" sz="2600" dirty="0"/>
              <a:t>They are subject to accounting and audit controls applicable to other Government activities.</a:t>
            </a:r>
          </a:p>
          <a:p>
            <a:pPr algn="just"/>
            <a:r>
              <a:rPr lang="en-US" sz="2600" dirty="0"/>
              <a:t>The employees of the enterprise are Government servants and their recruitment and conditions of service are the same as that of other employees directly under the Government. </a:t>
            </a:r>
          </a:p>
          <a:p>
            <a:endParaRPr lang="en-US" dirty="0"/>
          </a:p>
          <a:p>
            <a:endParaRPr lang="en-US" dirty="0"/>
          </a:p>
        </p:txBody>
      </p:sp>
    </p:spTree>
    <p:extLst>
      <p:ext uri="{BB962C8B-B14F-4D97-AF65-F5344CB8AC3E}">
        <p14:creationId xmlns:p14="http://schemas.microsoft.com/office/powerpoint/2010/main" val="57849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EFC2-63E3-415F-9F8E-1752EBEF7F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9DF4C8-2E81-4B7C-A754-67E075B5D954}"/>
              </a:ext>
            </a:extLst>
          </p:cNvPr>
          <p:cNvSpPr>
            <a:spLocks noGrp="1"/>
          </p:cNvSpPr>
          <p:nvPr>
            <p:ph idx="1"/>
          </p:nvPr>
        </p:nvSpPr>
        <p:spPr/>
        <p:txBody>
          <a:bodyPr/>
          <a:lstStyle/>
          <a:p>
            <a:pPr algn="just"/>
            <a:r>
              <a:rPr lang="en-US" sz="2600" dirty="0"/>
              <a:t>They are headed by IAS officers and civil servants who are transferable from one ministry to another.</a:t>
            </a:r>
          </a:p>
          <a:p>
            <a:pPr algn="just"/>
            <a:r>
              <a:rPr lang="en-US" sz="2600" dirty="0"/>
              <a:t>It is generally considered to be a major subdivision of the Government department and is subject to direct control of the ministry;</a:t>
            </a:r>
          </a:p>
          <a:p>
            <a:pPr algn="just"/>
            <a:r>
              <a:rPr lang="en-US" sz="2600" dirty="0"/>
              <a:t>They are accountable to the ministry since their management is directly under the concerned ministry.</a:t>
            </a:r>
          </a:p>
        </p:txBody>
      </p:sp>
    </p:spTree>
    <p:extLst>
      <p:ext uri="{BB962C8B-B14F-4D97-AF65-F5344CB8AC3E}">
        <p14:creationId xmlns:p14="http://schemas.microsoft.com/office/powerpoint/2010/main" val="117331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A0DE-6E9A-4D90-BC8C-07C89B9F238F}"/>
              </a:ext>
            </a:extLst>
          </p:cNvPr>
          <p:cNvSpPr>
            <a:spLocks noGrp="1"/>
          </p:cNvSpPr>
          <p:nvPr>
            <p:ph type="title"/>
          </p:nvPr>
        </p:nvSpPr>
        <p:spPr/>
        <p:txBody>
          <a:bodyPr/>
          <a:lstStyle/>
          <a:p>
            <a:pPr algn="r"/>
            <a:r>
              <a:rPr lang="en-US" sz="2400" dirty="0" err="1"/>
              <a:t>Contd</a:t>
            </a:r>
            <a:r>
              <a:rPr lang="en-US" sz="2400" dirty="0"/>
              <a:t>…</a:t>
            </a:r>
          </a:p>
        </p:txBody>
      </p:sp>
      <p:sp>
        <p:nvSpPr>
          <p:cNvPr id="3" name="Content Placeholder 2">
            <a:extLst>
              <a:ext uri="{FF2B5EF4-FFF2-40B4-BE49-F238E27FC236}">
                <a16:creationId xmlns:a16="http://schemas.microsoft.com/office/drawing/2014/main" id="{BE58BE4B-5D4E-44D4-A2F5-D2DC17E2DDD9}"/>
              </a:ext>
            </a:extLst>
          </p:cNvPr>
          <p:cNvSpPr>
            <a:spLocks noGrp="1"/>
          </p:cNvSpPr>
          <p:nvPr>
            <p:ph idx="1"/>
          </p:nvPr>
        </p:nvSpPr>
        <p:spPr/>
        <p:txBody>
          <a:bodyPr/>
          <a:lstStyle/>
          <a:p>
            <a:pPr algn="just"/>
            <a:r>
              <a:rPr lang="en-US" b="1" dirty="0"/>
              <a:t>Uncertainty of return: </a:t>
            </a:r>
            <a:r>
              <a:rPr lang="en-US" dirty="0"/>
              <a:t>Every business invests money (capital) to run its activities with the objective of earning profit. But it is not certain as to what amount of profit will be earned in a given period. </a:t>
            </a:r>
          </a:p>
          <a:p>
            <a:pPr algn="just"/>
            <a:r>
              <a:rPr lang="en-US" b="1" dirty="0"/>
              <a:t>Element of risk: </a:t>
            </a:r>
            <a:r>
              <a:rPr lang="en-US" dirty="0"/>
              <a:t>Risk is the uncertainty associated with an exposure to loss. It is caused by some </a:t>
            </a:r>
            <a:r>
              <a:rPr lang="en-US" dirty="0" err="1"/>
              <a:t>unfavourable</a:t>
            </a:r>
            <a:r>
              <a:rPr lang="en-US" dirty="0"/>
              <a:t> or undesirable events.</a:t>
            </a:r>
          </a:p>
        </p:txBody>
      </p:sp>
    </p:spTree>
    <p:extLst>
      <p:ext uri="{BB962C8B-B14F-4D97-AF65-F5344CB8AC3E}">
        <p14:creationId xmlns:p14="http://schemas.microsoft.com/office/powerpoint/2010/main" val="3121579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9520-6ADB-4497-91EF-0C820EC9FB8F}"/>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1F365A53-732A-4018-9EA9-7BA10447DCBA}"/>
              </a:ext>
            </a:extLst>
          </p:cNvPr>
          <p:cNvSpPr>
            <a:spLocks noGrp="1"/>
          </p:cNvSpPr>
          <p:nvPr>
            <p:ph idx="1"/>
          </p:nvPr>
        </p:nvSpPr>
        <p:spPr/>
        <p:txBody>
          <a:bodyPr/>
          <a:lstStyle/>
          <a:p>
            <a:pPr algn="just"/>
            <a:r>
              <a:rPr lang="en-US" sz="2600" dirty="0"/>
              <a:t>These undertakings facilitate the Parliament to exercise effective control over their operations;</a:t>
            </a:r>
          </a:p>
          <a:p>
            <a:pPr algn="just"/>
            <a:r>
              <a:rPr lang="en-US" sz="2600" dirty="0"/>
              <a:t>These ensure a high degree of public accountability;</a:t>
            </a:r>
          </a:p>
          <a:p>
            <a:pPr algn="just"/>
            <a:r>
              <a:rPr lang="en-US" sz="2600" dirty="0"/>
              <a:t>The revenue earned by the enterprise goes directly to the treasury and hence is a source of income for the Government;</a:t>
            </a:r>
          </a:p>
          <a:p>
            <a:pPr algn="just"/>
            <a:r>
              <a:rPr lang="en-US" sz="2600" dirty="0"/>
              <a:t>Where national security is concerned, this form is most suitable since it is under the direct control and supervision of the concerned Ministry.</a:t>
            </a:r>
          </a:p>
        </p:txBody>
      </p:sp>
    </p:spTree>
    <p:extLst>
      <p:ext uri="{BB962C8B-B14F-4D97-AF65-F5344CB8AC3E}">
        <p14:creationId xmlns:p14="http://schemas.microsoft.com/office/powerpoint/2010/main" val="8375885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8CE0-954F-4FCC-B589-39076E69ADF0}"/>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C4856F4C-B4BC-4DDE-B141-95FBBFC83D12}"/>
              </a:ext>
            </a:extLst>
          </p:cNvPr>
          <p:cNvSpPr>
            <a:spLocks noGrp="1"/>
          </p:cNvSpPr>
          <p:nvPr>
            <p:ph idx="1"/>
          </p:nvPr>
        </p:nvSpPr>
        <p:spPr/>
        <p:txBody>
          <a:bodyPr/>
          <a:lstStyle/>
          <a:p>
            <a:pPr algn="just"/>
            <a:r>
              <a:rPr lang="en-US" sz="2600" dirty="0"/>
              <a:t>Fail to provide flexibility for smooth  operation of business.</a:t>
            </a:r>
          </a:p>
          <a:p>
            <a:pPr algn="just"/>
            <a:r>
              <a:rPr lang="en-US" sz="2600" dirty="0"/>
              <a:t>Delay in making prompt decisions.</a:t>
            </a:r>
          </a:p>
          <a:p>
            <a:pPr algn="just"/>
            <a:r>
              <a:rPr lang="en-US" sz="2600" dirty="0"/>
              <a:t>Unable to take advantage of business opportunities.</a:t>
            </a:r>
          </a:p>
          <a:p>
            <a:pPr algn="just"/>
            <a:r>
              <a:rPr lang="en-US" sz="2600" dirty="0"/>
              <a:t>There is red-</a:t>
            </a:r>
            <a:r>
              <a:rPr lang="en-US" sz="2600" dirty="0" err="1"/>
              <a:t>tapism</a:t>
            </a:r>
            <a:r>
              <a:rPr lang="en-US" sz="2600" dirty="0"/>
              <a:t> in day-to-day operations.</a:t>
            </a:r>
          </a:p>
          <a:p>
            <a:pPr algn="just"/>
            <a:r>
              <a:rPr lang="en-US" sz="2600" dirty="0"/>
              <a:t>There is a lot of political interference through the ministry.</a:t>
            </a:r>
          </a:p>
          <a:p>
            <a:pPr algn="just"/>
            <a:r>
              <a:rPr lang="en-US" sz="2600" dirty="0"/>
              <a:t>Insensitive to consumer needs and do not provide adequate services to them.</a:t>
            </a:r>
          </a:p>
        </p:txBody>
      </p:sp>
    </p:spTree>
    <p:extLst>
      <p:ext uri="{BB962C8B-B14F-4D97-AF65-F5344CB8AC3E}">
        <p14:creationId xmlns:p14="http://schemas.microsoft.com/office/powerpoint/2010/main" val="2163109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3563-469A-45B4-86F5-666E64EC4F64}"/>
              </a:ext>
            </a:extLst>
          </p:cNvPr>
          <p:cNvSpPr>
            <a:spLocks noGrp="1"/>
          </p:cNvSpPr>
          <p:nvPr>
            <p:ph type="title"/>
          </p:nvPr>
        </p:nvSpPr>
        <p:spPr/>
        <p:txBody>
          <a:bodyPr/>
          <a:lstStyle/>
          <a:p>
            <a:r>
              <a:rPr lang="en-US" b="1" dirty="0"/>
              <a:t>STATUTORY CORPORATIONS</a:t>
            </a:r>
            <a:endParaRPr lang="en-US" dirty="0"/>
          </a:p>
        </p:txBody>
      </p:sp>
      <p:sp>
        <p:nvSpPr>
          <p:cNvPr id="3" name="Content Placeholder 2">
            <a:extLst>
              <a:ext uri="{FF2B5EF4-FFF2-40B4-BE49-F238E27FC236}">
                <a16:creationId xmlns:a16="http://schemas.microsoft.com/office/drawing/2014/main" id="{27193A16-A930-46D4-A585-BB2486979151}"/>
              </a:ext>
            </a:extLst>
          </p:cNvPr>
          <p:cNvSpPr>
            <a:spLocks noGrp="1"/>
          </p:cNvSpPr>
          <p:nvPr>
            <p:ph idx="1"/>
          </p:nvPr>
        </p:nvSpPr>
        <p:spPr/>
        <p:txBody>
          <a:bodyPr/>
          <a:lstStyle/>
          <a:p>
            <a:pPr algn="just"/>
            <a:r>
              <a:rPr lang="en-US" sz="2600" dirty="0"/>
              <a:t>Statutory corporations are public enterprises brought into existence by a Special Act of the Parliament. </a:t>
            </a:r>
          </a:p>
          <a:p>
            <a:pPr algn="just"/>
            <a:r>
              <a:rPr lang="en-US" sz="2600" dirty="0"/>
              <a:t>The Act defines its powers and functions, rules and regulations governing its employees and its relationship with government departments.</a:t>
            </a:r>
          </a:p>
          <a:p>
            <a:r>
              <a:rPr lang="en-US" sz="2600" dirty="0"/>
              <a:t>It is financially independent with a clear control over a specified area or a particular type of commercial activity.</a:t>
            </a:r>
          </a:p>
          <a:p>
            <a:r>
              <a:rPr lang="en-US" sz="2600" dirty="0"/>
              <a:t>It is a corporate person and has the capacity of acting in its own name.</a:t>
            </a:r>
          </a:p>
        </p:txBody>
      </p:sp>
    </p:spTree>
    <p:extLst>
      <p:ext uri="{BB962C8B-B14F-4D97-AF65-F5344CB8AC3E}">
        <p14:creationId xmlns:p14="http://schemas.microsoft.com/office/powerpoint/2010/main" val="218453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endParaRPr lang="en-US" dirty="0"/>
          </a:p>
        </p:txBody>
      </p:sp>
      <p:sp>
        <p:nvSpPr>
          <p:cNvPr id="3" name="Content Placeholder 2"/>
          <p:cNvSpPr>
            <a:spLocks noGrp="1"/>
          </p:cNvSpPr>
          <p:nvPr>
            <p:ph idx="1"/>
          </p:nvPr>
        </p:nvSpPr>
        <p:spPr/>
        <p:txBody>
          <a:bodyPr/>
          <a:lstStyle/>
          <a:p>
            <a:pPr algn="just"/>
            <a:r>
              <a:rPr lang="en-US" sz="2400" dirty="0"/>
              <a:t>Set up under an Act of Parliament and are governed by the provisions of the Act. </a:t>
            </a:r>
          </a:p>
          <a:p>
            <a:pPr algn="just"/>
            <a:r>
              <a:rPr lang="en-US" sz="2400" dirty="0"/>
              <a:t>This type of </a:t>
            </a:r>
            <a:r>
              <a:rPr lang="en-US" sz="2400" dirty="0" err="1"/>
              <a:t>organisation</a:t>
            </a:r>
            <a:r>
              <a:rPr lang="en-US" sz="2400" dirty="0"/>
              <a:t> is wholly owned by the state.</a:t>
            </a:r>
          </a:p>
          <a:p>
            <a:pPr algn="just"/>
            <a:r>
              <a:rPr lang="en-US" sz="2400" dirty="0"/>
              <a:t>It can sue and be sued, enter into contract and acquire property in its own name.</a:t>
            </a:r>
          </a:p>
          <a:p>
            <a:pPr algn="just"/>
            <a:r>
              <a:rPr lang="en-US" sz="2400" dirty="0"/>
              <a:t>It obtains funds by borrowings from the government or from the public through revenues, derived from sale of goods and services.</a:t>
            </a:r>
          </a:p>
          <a:p>
            <a:pPr algn="just"/>
            <a:r>
              <a:rPr lang="en-US" sz="2400" dirty="0"/>
              <a:t>The employees of these enterprises are not government or civil servants and are not governed by government rules and regulations.</a:t>
            </a:r>
          </a:p>
          <a:p>
            <a:endParaRPr lang="en-US" sz="2600" dirty="0"/>
          </a:p>
          <a:p>
            <a:pPr algn="just"/>
            <a:endParaRPr lang="en-US" sz="2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pPr algn="just"/>
            <a:r>
              <a:rPr lang="en-US" sz="2400" dirty="0"/>
              <a:t>They enjoy independence in their functioning and a high degree of operational flexibility.</a:t>
            </a:r>
          </a:p>
          <a:p>
            <a:pPr algn="just"/>
            <a:r>
              <a:rPr lang="en-US" sz="2400" dirty="0"/>
              <a:t>The government generally does not interfere in their financial matters, including their income and receipts.</a:t>
            </a:r>
          </a:p>
          <a:p>
            <a:pPr algn="just"/>
            <a:r>
              <a:rPr lang="en-US" sz="2400" dirty="0"/>
              <a:t>It is a valuable instrument for economic development.</a:t>
            </a:r>
          </a:p>
          <a:p>
            <a:pPr algn="just"/>
            <a:r>
              <a:rPr lang="en-US" sz="2400" dirty="0"/>
              <a:t>It has the power of the government, combined with the initiative of private enterprises. </a:t>
            </a:r>
          </a:p>
          <a:p>
            <a:pPr algn="just"/>
            <a:r>
              <a:rPr lang="en-US" sz="2400" dirty="0"/>
              <a:t>Since they are autonomous </a:t>
            </a:r>
            <a:r>
              <a:rPr lang="en-US" sz="2400" dirty="0" err="1"/>
              <a:t>organisations</a:t>
            </a:r>
            <a:r>
              <a:rPr lang="en-US" sz="2400" dirty="0"/>
              <a:t> they frame their own policies and procedures within the powers assigned to them by the Act.</a:t>
            </a:r>
          </a:p>
          <a:p>
            <a:pPr algn="just"/>
            <a:endParaRPr lang="en-US" sz="2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pPr algn="just"/>
            <a:r>
              <a:rPr lang="en-US" sz="2400" dirty="0"/>
              <a:t>All actions are subject to many rules and regulations.</a:t>
            </a:r>
          </a:p>
          <a:p>
            <a:pPr algn="just"/>
            <a:r>
              <a:rPr lang="en-US" sz="2400" dirty="0"/>
              <a:t>Government and political interference has always been there in major decisions or where huge funds are involved</a:t>
            </a:r>
          </a:p>
          <a:p>
            <a:pPr algn="just"/>
            <a:r>
              <a:rPr lang="en-US" sz="2400" dirty="0"/>
              <a:t>There is dealing with public, rampant corruption exists.</a:t>
            </a:r>
          </a:p>
          <a:p>
            <a:pPr algn="just"/>
            <a:r>
              <a:rPr lang="en-US" sz="2400" dirty="0"/>
              <a:t>The Government appoints advisors to the Corporation Board. </a:t>
            </a:r>
          </a:p>
          <a:p>
            <a:pPr algn="just"/>
            <a:r>
              <a:rPr lang="en-US" sz="2400" dirty="0"/>
              <a:t>This curbs the freedom of the corporation in entering into contracts and other decisions.</a:t>
            </a:r>
          </a:p>
          <a:p>
            <a:pPr algn="just"/>
            <a:endParaRPr 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GOVERNMENT COMPANY</a:t>
            </a:r>
          </a:p>
        </p:txBody>
      </p:sp>
      <p:sp>
        <p:nvSpPr>
          <p:cNvPr id="3" name="Content Placeholder 2"/>
          <p:cNvSpPr>
            <a:spLocks noGrp="1"/>
          </p:cNvSpPr>
          <p:nvPr>
            <p:ph idx="1"/>
          </p:nvPr>
        </p:nvSpPr>
        <p:spPr/>
        <p:txBody>
          <a:bodyPr/>
          <a:lstStyle/>
          <a:p>
            <a:pPr algn="just"/>
            <a:r>
              <a:rPr lang="en-US" sz="2400" dirty="0"/>
              <a:t>A government company is established under The Companies Act, 2013 and is registered and governed by the provisions of The Act. </a:t>
            </a:r>
          </a:p>
          <a:p>
            <a:pPr algn="just"/>
            <a:r>
              <a:rPr lang="en-US" sz="2400" dirty="0"/>
              <a:t>According to the section 2(45) of the Companies Act 2013, a government company means any company in which not less than 51 per cent of the paid up capital is held by:</a:t>
            </a:r>
          </a:p>
          <a:p>
            <a:pPr lvl="1" algn="just"/>
            <a:r>
              <a:rPr lang="en-US" sz="2000" dirty="0"/>
              <a:t>the central government, or </a:t>
            </a:r>
          </a:p>
          <a:p>
            <a:pPr lvl="1" algn="just"/>
            <a:r>
              <a:rPr lang="en-US" sz="2000" dirty="0"/>
              <a:t>by any state government or </a:t>
            </a:r>
          </a:p>
          <a:p>
            <a:pPr lvl="1" algn="just"/>
            <a:r>
              <a:rPr lang="en-US" sz="2000" dirty="0"/>
              <a:t>partly by Central government and partly by one or more State governments and </a:t>
            </a:r>
          </a:p>
          <a:p>
            <a:pPr lvl="1" algn="just"/>
            <a:r>
              <a:rPr lang="en-US" sz="2000" dirty="0"/>
              <a:t>includes a company which is a subsidiary of a government company.</a:t>
            </a:r>
          </a:p>
          <a:p>
            <a:endParaRPr lang="en-US" sz="2400" dirty="0"/>
          </a:p>
          <a:p>
            <a:pPr algn="just"/>
            <a:endParaRPr lang="en-US" sz="2400" dirty="0"/>
          </a:p>
          <a:p>
            <a:pPr algn="just"/>
            <a:endParaRPr 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t>These are established for purely business purposes and in true spirit compete with companies in the private sector.</a:t>
            </a:r>
          </a:p>
          <a:p>
            <a:pPr algn="just"/>
            <a:r>
              <a:rPr lang="en-US" sz="2400" dirty="0"/>
              <a:t>A government company may be formed as a private limited company or a public limited company. </a:t>
            </a:r>
          </a:p>
          <a:p>
            <a:pPr algn="just"/>
            <a:r>
              <a:rPr lang="en-US" sz="2400" dirty="0"/>
              <a:t>The government exercises control over the paid up share capital of the company.</a:t>
            </a:r>
          </a:p>
          <a:p>
            <a:pPr algn="just"/>
            <a:r>
              <a:rPr lang="en-US" sz="2400" dirty="0"/>
              <a:t>The shares of the company are purchased in the name of the President of India.</a:t>
            </a:r>
          </a:p>
          <a:p>
            <a:pPr algn="just"/>
            <a:r>
              <a:rPr lang="en-US" sz="2400" dirty="0"/>
              <a:t>Since the government is the major shareholder and exercises control over the management of these companies,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pPr algn="just"/>
            <a:r>
              <a:rPr lang="en-US" sz="2400" dirty="0"/>
              <a:t>It is created under the Companies Act, 2013.</a:t>
            </a:r>
          </a:p>
          <a:p>
            <a:pPr algn="just"/>
            <a:endParaRPr lang="en-US" sz="2400" dirty="0"/>
          </a:p>
          <a:p>
            <a:pPr algn="just"/>
            <a:r>
              <a:rPr lang="en-US" sz="2400" dirty="0"/>
              <a:t>The company can file a suit in a court of law against any third party and be sued.</a:t>
            </a:r>
          </a:p>
          <a:p>
            <a:pPr algn="just"/>
            <a:endParaRPr lang="en-US" sz="2400" dirty="0"/>
          </a:p>
          <a:p>
            <a:pPr algn="just"/>
            <a:r>
              <a:rPr lang="en-US" sz="2400" dirty="0"/>
              <a:t>The company can enter into a contract and can acquire property in its own name.</a:t>
            </a:r>
          </a:p>
          <a:p>
            <a:pPr algn="just"/>
            <a:endParaRPr lang="en-US" sz="2400" dirty="0"/>
          </a:p>
          <a:p>
            <a:pPr algn="just"/>
            <a:r>
              <a:rPr lang="en-US" sz="2400" dirty="0"/>
              <a:t>The employees of the company are appointed according to their own rules and regulations as contained in the Memorandum and Articles of Association of the company.</a:t>
            </a:r>
          </a:p>
          <a:p>
            <a:pPr algn="just"/>
            <a:endParaRPr lang="en-US" sz="2400" dirty="0"/>
          </a:p>
          <a:p>
            <a:pPr algn="just"/>
            <a:endParaRPr 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t>The management is regulated by the provisions of the Companies Act, like any other public limited company.</a:t>
            </a:r>
          </a:p>
          <a:p>
            <a:pPr algn="just"/>
            <a:endParaRPr lang="en-US" sz="2400" dirty="0"/>
          </a:p>
          <a:p>
            <a:pPr algn="just"/>
            <a:r>
              <a:rPr lang="en-US" sz="2400" dirty="0"/>
              <a:t>These companies are exempted from the accounting and audit rules and procedures. </a:t>
            </a:r>
          </a:p>
          <a:p>
            <a:pPr algn="just"/>
            <a:endParaRPr lang="en-US" sz="2400" dirty="0"/>
          </a:p>
          <a:p>
            <a:pPr algn="just"/>
            <a:r>
              <a:rPr lang="en-US" sz="2400" dirty="0"/>
              <a:t>The government company obtains its funds from government shareholdings and other private shareholders. </a:t>
            </a:r>
          </a:p>
          <a:p>
            <a:pPr algn="just"/>
            <a:endParaRPr lang="en-US" sz="2400" dirty="0"/>
          </a:p>
          <a:p>
            <a:pPr algn="just"/>
            <a:r>
              <a:rPr lang="en-US" sz="2400" dirty="0"/>
              <a:t>It is also permitted to raise funds from the capital market.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3627-AE07-4410-8478-884D8135CEBD}"/>
              </a:ext>
            </a:extLst>
          </p:cNvPr>
          <p:cNvSpPr>
            <a:spLocks noGrp="1"/>
          </p:cNvSpPr>
          <p:nvPr>
            <p:ph type="title"/>
          </p:nvPr>
        </p:nvSpPr>
        <p:spPr>
          <a:xfrm>
            <a:off x="104774" y="152400"/>
            <a:ext cx="8658225" cy="1143000"/>
          </a:xfrm>
        </p:spPr>
        <p:txBody>
          <a:bodyPr/>
          <a:lstStyle/>
          <a:p>
            <a:r>
              <a:rPr lang="en-US" b="1" dirty="0"/>
              <a:t>CLASSIFICATION OF BUSINESS ACTIVITIES</a:t>
            </a:r>
          </a:p>
        </p:txBody>
      </p:sp>
      <p:sp>
        <p:nvSpPr>
          <p:cNvPr id="3" name="Content Placeholder 2">
            <a:extLst>
              <a:ext uri="{FF2B5EF4-FFF2-40B4-BE49-F238E27FC236}">
                <a16:creationId xmlns:a16="http://schemas.microsoft.com/office/drawing/2014/main" id="{3FF96851-7418-4DF4-988C-04DABC8B0531}"/>
              </a:ext>
            </a:extLst>
          </p:cNvPr>
          <p:cNvSpPr>
            <a:spLocks noGrp="1"/>
          </p:cNvSpPr>
          <p:nvPr>
            <p:ph idx="1"/>
          </p:nvPr>
        </p:nvSpPr>
        <p:spPr/>
        <p:txBody>
          <a:bodyPr/>
          <a:lstStyle/>
          <a:p>
            <a:pPr algn="just"/>
            <a:r>
              <a:rPr lang="en-US" dirty="0"/>
              <a:t>Business activities may be classified into two broad categories - industry and commerce. </a:t>
            </a:r>
          </a:p>
          <a:p>
            <a:pPr algn="just"/>
            <a:r>
              <a:rPr lang="en-US" dirty="0"/>
              <a:t>Industry is concerned with the production or processing of goods and materials.</a:t>
            </a:r>
          </a:p>
          <a:p>
            <a:pPr algn="just"/>
            <a:r>
              <a:rPr lang="en-US" dirty="0"/>
              <a:t>Commerce includes all those activities, which are necessary for facilitating the exchange of goods and services. </a:t>
            </a:r>
          </a:p>
          <a:p>
            <a:pPr algn="just"/>
            <a:r>
              <a:rPr lang="en-US" dirty="0"/>
              <a:t>On the basis of these two categories, business firms can be classified into industrial and commercial enterprises.</a:t>
            </a:r>
          </a:p>
          <a:p>
            <a:pPr algn="just"/>
            <a:endParaRPr lang="en-US" dirty="0"/>
          </a:p>
        </p:txBody>
      </p:sp>
    </p:spTree>
    <p:extLst>
      <p:ext uri="{BB962C8B-B14F-4D97-AF65-F5344CB8AC3E}">
        <p14:creationId xmlns:p14="http://schemas.microsoft.com/office/powerpoint/2010/main" val="30395563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pPr algn="just"/>
            <a:r>
              <a:rPr lang="en-US" sz="2400" dirty="0"/>
              <a:t>A government company can be established by fulfilling the requirements of the Indian Companies Act.</a:t>
            </a:r>
          </a:p>
          <a:p>
            <a:pPr algn="just"/>
            <a:endParaRPr lang="en-US" sz="2400" dirty="0"/>
          </a:p>
          <a:p>
            <a:pPr algn="just"/>
            <a:r>
              <a:rPr lang="en-US" sz="2400" dirty="0"/>
              <a:t>It has a separate legal entity, apart from the Government.</a:t>
            </a:r>
          </a:p>
          <a:p>
            <a:pPr algn="just"/>
            <a:endParaRPr lang="en-US" sz="2400" dirty="0"/>
          </a:p>
          <a:p>
            <a:pPr algn="just"/>
            <a:r>
              <a:rPr lang="en-US" sz="2400" dirty="0"/>
              <a:t>It enjoys autonomy in all management decisions and takes actions according to business prudence.</a:t>
            </a:r>
          </a:p>
          <a:p>
            <a:pPr algn="just"/>
            <a:endParaRPr lang="en-US" sz="2400" dirty="0"/>
          </a:p>
          <a:p>
            <a:pPr algn="just"/>
            <a:r>
              <a:rPr lang="en-US" sz="2400" dirty="0"/>
              <a:t>These companies by providing goods and services at reasonable prices are able to control the market and curb unhealthy business practices.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pPr algn="just"/>
            <a:r>
              <a:rPr lang="en-US" sz="2400" dirty="0"/>
              <a:t>Since the Government is the only shareholder in some of the companies, the provisions of the Companies Act does not have much relevance.</a:t>
            </a:r>
          </a:p>
          <a:p>
            <a:pPr algn="just"/>
            <a:endParaRPr lang="en-US" sz="2400" dirty="0"/>
          </a:p>
          <a:p>
            <a:pPr algn="just"/>
            <a:r>
              <a:rPr lang="en-US" sz="2400" dirty="0"/>
              <a:t>It evades constitutional responsibility, which a company financed by the government should have. </a:t>
            </a:r>
          </a:p>
          <a:p>
            <a:pPr algn="just"/>
            <a:endParaRPr lang="en-US" sz="2400" dirty="0"/>
          </a:p>
          <a:p>
            <a:pPr algn="just"/>
            <a:r>
              <a:rPr lang="en-US" sz="2400" dirty="0"/>
              <a:t>The government being the sole shareholder, the management and administration rests in the hands of the government.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sz="4000" b="1" dirty="0"/>
          </a:p>
          <a:p>
            <a:pPr algn="ctr">
              <a:buNone/>
            </a:pPr>
            <a:r>
              <a:rPr lang="en-US" sz="4000" b="1" dirty="0"/>
              <a:t>THANK YOU</a:t>
            </a:r>
          </a:p>
          <a:p>
            <a:pPr algn="ctr">
              <a:buNone/>
            </a:pPr>
            <a:endParaRPr lang="en-US" sz="4000" b="1" dirty="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10286217</Template>
  <TotalTime>461</TotalTime>
  <Words>6890</Words>
  <Application>Microsoft Office PowerPoint</Application>
  <PresentationFormat>On-screen Show (4:3)</PresentationFormat>
  <Paragraphs>413</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arial</vt:lpstr>
      <vt:lpstr>Calibri</vt:lpstr>
      <vt:lpstr>Wingdings</vt:lpstr>
      <vt:lpstr>Office Theme</vt:lpstr>
      <vt:lpstr>Accounting and Economics for Engineers (AEE)</vt:lpstr>
      <vt:lpstr>Accounting and Economics for Engineers (AEE)</vt:lpstr>
      <vt:lpstr>UNIT CONTENTS</vt:lpstr>
      <vt:lpstr>LEARNING OUTCOMES</vt:lpstr>
      <vt:lpstr>CONCEPT OF BUSINESS</vt:lpstr>
      <vt:lpstr>CHARACTERISTICS OF BUSINESS ACTIVITIES</vt:lpstr>
      <vt:lpstr>Contd…</vt:lpstr>
      <vt:lpstr>Contd…</vt:lpstr>
      <vt:lpstr>CLASSIFICATION OF BUSINESS ACTIVITIES</vt:lpstr>
      <vt:lpstr>INDUSTRY</vt:lpstr>
      <vt:lpstr>PowerPoint Presentation</vt:lpstr>
      <vt:lpstr>Secondary Industries</vt:lpstr>
      <vt:lpstr>Tertiary Industries</vt:lpstr>
      <vt:lpstr>COMMERCE</vt:lpstr>
      <vt:lpstr>Trade</vt:lpstr>
      <vt:lpstr>PowerPoint Presentation</vt:lpstr>
      <vt:lpstr>Auxiliaries to Trade</vt:lpstr>
      <vt:lpstr>OBJECTIVES OF BUSINESS</vt:lpstr>
      <vt:lpstr>Other Objectives of Business</vt:lpstr>
      <vt:lpstr>Business Organisation</vt:lpstr>
      <vt:lpstr>FORMS OF BUSINESS ORGANISATIONS</vt:lpstr>
      <vt:lpstr>Features of Business Organisation</vt:lpstr>
      <vt:lpstr>PowerPoint Presentation</vt:lpstr>
      <vt:lpstr>PowerPoint Presentation</vt:lpstr>
      <vt:lpstr>PowerPoint Presentation</vt:lpstr>
      <vt:lpstr>SOLE TRADER/  SOLE PROPRIETORSHIP</vt:lpstr>
      <vt:lpstr>Features of Sole Trader</vt:lpstr>
      <vt:lpstr>PowerPoint Presentation</vt:lpstr>
      <vt:lpstr>Advantages of Sole Trader</vt:lpstr>
      <vt:lpstr>PowerPoint Presentation</vt:lpstr>
      <vt:lpstr>PowerPoint Presentation</vt:lpstr>
      <vt:lpstr>Disadvantages of Sole Trader</vt:lpstr>
      <vt:lpstr>PowerPoint Presentation</vt:lpstr>
      <vt:lpstr>PARTNERSHIP</vt:lpstr>
      <vt:lpstr>PowerPoint Presentation</vt:lpstr>
      <vt:lpstr>Features of Partnership</vt:lpstr>
      <vt:lpstr>PowerPoint Presentation</vt:lpstr>
      <vt:lpstr>PowerPoint Presentation</vt:lpstr>
      <vt:lpstr>PowerPoint Presentation</vt:lpstr>
      <vt:lpstr>Advantages of Partnership</vt:lpstr>
      <vt:lpstr>Disadvantages of Partnership</vt:lpstr>
      <vt:lpstr>Partnership Deed</vt:lpstr>
      <vt:lpstr>PowerPoint Presentation</vt:lpstr>
      <vt:lpstr>PowerPoint Presentation</vt:lpstr>
      <vt:lpstr>Kinds of Partners</vt:lpstr>
      <vt:lpstr>PowerPoint Presentation</vt:lpstr>
      <vt:lpstr>PowerPoint Presentation</vt:lpstr>
      <vt:lpstr>PowerPoint Presentation</vt:lpstr>
      <vt:lpstr>JOINT STOCK COMPANY</vt:lpstr>
      <vt:lpstr>Features of a Company</vt:lpstr>
      <vt:lpstr>PowerPoint Presentation</vt:lpstr>
      <vt:lpstr>PowerPoint Presentation</vt:lpstr>
      <vt:lpstr>PowerPoint Presentation</vt:lpstr>
      <vt:lpstr>PowerPoint Presentation</vt:lpstr>
      <vt:lpstr>Advantages of a Company</vt:lpstr>
      <vt:lpstr>PowerPoint Presentation</vt:lpstr>
      <vt:lpstr>PowerPoint Presentation</vt:lpstr>
      <vt:lpstr>Disadvantages of a company</vt:lpstr>
      <vt:lpstr>PowerPoint Presentation</vt:lpstr>
      <vt:lpstr>Formation of Joint Stock Company</vt:lpstr>
      <vt:lpstr>Certificate of Incorporation</vt:lpstr>
      <vt:lpstr>PowerPoint Presentation</vt:lpstr>
      <vt:lpstr>PowerPoint Presentation</vt:lpstr>
      <vt:lpstr>Certificate of Commencement of Business</vt:lpstr>
      <vt:lpstr>PowerPoint Presentation</vt:lpstr>
      <vt:lpstr>PowerPoint Presentation</vt:lpstr>
      <vt:lpstr>Kinds of Companies</vt:lpstr>
      <vt:lpstr>PowerPoint Presentation</vt:lpstr>
      <vt:lpstr>PowerPoint Presentation</vt:lpstr>
      <vt:lpstr>PowerPoint Presentation</vt:lpstr>
      <vt:lpstr>PowerPoint Presentation</vt:lpstr>
      <vt:lpstr>PowerPoint Presentation</vt:lpstr>
      <vt:lpstr>PRIVATE SECTOR AND  PUBLIC SECTOR</vt:lpstr>
      <vt:lpstr>PowerPoint Presentation</vt:lpstr>
      <vt:lpstr>PowerPoint Presentation</vt:lpstr>
      <vt:lpstr>FORMS OF ORGANISING PUBLIC SECTOR ENTERPRISES</vt:lpstr>
      <vt:lpstr>Departmental Undertakings </vt:lpstr>
      <vt:lpstr>Features</vt:lpstr>
      <vt:lpstr>PowerPoint Presentation</vt:lpstr>
      <vt:lpstr>Advantages</vt:lpstr>
      <vt:lpstr>Disadvantages</vt:lpstr>
      <vt:lpstr>STATUTORY CORPORATIONS</vt:lpstr>
      <vt:lpstr>Features</vt:lpstr>
      <vt:lpstr>Advantages</vt:lpstr>
      <vt:lpstr>Disadvantages</vt:lpstr>
      <vt:lpstr>GOVERNMENT COMPANY</vt:lpstr>
      <vt:lpstr>PowerPoint Presentation</vt:lpstr>
      <vt:lpstr>Features</vt:lpstr>
      <vt:lpstr>PowerPoint Presentation</vt:lpstr>
      <vt:lpstr>Advantages</vt:lpstr>
      <vt:lpstr>Disadvantages</vt:lpstr>
      <vt:lpstr>PowerPoint Presentation</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CHINTU</dc:creator>
  <cp:keywords/>
  <dc:description/>
  <cp:lastModifiedBy>sudha</cp:lastModifiedBy>
  <cp:revision>147</cp:revision>
  <dcterms:created xsi:type="dcterms:W3CDTF">2020-08-11T04:53:05Z</dcterms:created>
  <dcterms:modified xsi:type="dcterms:W3CDTF">2020-08-26T02:06:59Z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TC102862171033</vt:lpwstr>
  </property>
</Properties>
</file>