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304" r:id="rId20"/>
    <p:sldId id="305" r:id="rId21"/>
    <p:sldId id="306" r:id="rId22"/>
    <p:sldId id="307" r:id="rId23"/>
    <p:sldId id="331" r:id="rId24"/>
    <p:sldId id="332" r:id="rId25"/>
    <p:sldId id="333" r:id="rId26"/>
    <p:sldId id="334" r:id="rId27"/>
    <p:sldId id="335" r:id="rId28"/>
    <p:sldId id="336" r:id="rId29"/>
    <p:sldId id="337" r:id="rId30"/>
    <p:sldId id="338" r:id="rId31"/>
    <p:sldId id="291" r:id="rId32"/>
    <p:sldId id="289" r:id="rId33"/>
    <p:sldId id="274" r:id="rId34"/>
    <p:sldId id="275" r:id="rId35"/>
    <p:sldId id="276" r:id="rId36"/>
    <p:sldId id="290" r:id="rId37"/>
    <p:sldId id="277" r:id="rId38"/>
    <p:sldId id="287" r:id="rId39"/>
    <p:sldId id="278" r:id="rId40"/>
    <p:sldId id="279" r:id="rId41"/>
    <p:sldId id="280" r:id="rId42"/>
    <p:sldId id="288" r:id="rId43"/>
    <p:sldId id="281" r:id="rId44"/>
    <p:sldId id="282" r:id="rId45"/>
    <p:sldId id="316" r:id="rId46"/>
    <p:sldId id="324" r:id="rId47"/>
    <p:sldId id="325" r:id="rId48"/>
    <p:sldId id="327" r:id="rId49"/>
    <p:sldId id="328" r:id="rId50"/>
    <p:sldId id="326" r:id="rId51"/>
    <p:sldId id="329" r:id="rId52"/>
    <p:sldId id="330" r:id="rId53"/>
    <p:sldId id="283" r:id="rId54"/>
    <p:sldId id="284" r:id="rId55"/>
    <p:sldId id="285" r:id="rId56"/>
    <p:sldId id="286" r:id="rId5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72" d="100"/>
          <a:sy n="72" d="100"/>
        </p:scale>
        <p:origin x="130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29852B2-AA38-4BEC-AAE4-8FAB7242515B}"/>
              </a:ext>
            </a:extLst>
          </p:cNvPr>
          <p:cNvSpPr>
            <a:spLocks noGrp="1" noChangeArrowheads="1"/>
          </p:cNvSpPr>
          <p:nvPr>
            <p:ph type="ctrTitle"/>
          </p:nvPr>
        </p:nvSpPr>
        <p:spPr>
          <a:xfrm>
            <a:off x="685800" y="228600"/>
            <a:ext cx="7772400" cy="990600"/>
          </a:xfrm>
        </p:spPr>
        <p:txBody>
          <a:bodyPr/>
          <a:lstStyle>
            <a:lvl1pPr algn="ctr">
              <a:defRPr sz="3600"/>
            </a:lvl1pPr>
          </a:lstStyle>
          <a:p>
            <a:pPr lvl="0"/>
            <a:r>
              <a:rPr lang="en-US" altLang="en-US" noProof="0"/>
              <a:t>Click to edit Master title style</a:t>
            </a:r>
          </a:p>
        </p:txBody>
      </p:sp>
      <p:sp>
        <p:nvSpPr>
          <p:cNvPr id="3075" name="Rectangle 3">
            <a:extLst>
              <a:ext uri="{FF2B5EF4-FFF2-40B4-BE49-F238E27FC236}">
                <a16:creationId xmlns:a16="http://schemas.microsoft.com/office/drawing/2014/main" id="{9BECC5B4-B826-4E48-873B-DEFEFFEA52AB}"/>
              </a:ext>
            </a:extLst>
          </p:cNvPr>
          <p:cNvSpPr>
            <a:spLocks noGrp="1" noChangeArrowheads="1"/>
          </p:cNvSpPr>
          <p:nvPr>
            <p:ph type="subTitle" idx="1"/>
          </p:nvPr>
        </p:nvSpPr>
        <p:spPr>
          <a:xfrm>
            <a:off x="1600200" y="1524000"/>
            <a:ext cx="5943600" cy="838200"/>
          </a:xfrm>
        </p:spPr>
        <p:txBody>
          <a:bodyPr/>
          <a:lstStyle>
            <a:lvl1pPr marL="0" indent="0" algn="ctr">
              <a:buFontTx/>
              <a:buNone/>
              <a:defRPr sz="2400"/>
            </a:lvl1pPr>
          </a:lstStyle>
          <a:p>
            <a:pPr lvl="0"/>
            <a:r>
              <a:rPr lang="en-US" altLang="en-US" noProof="0"/>
              <a:t>Click to edit Master subtitle style</a:t>
            </a:r>
          </a:p>
        </p:txBody>
      </p:sp>
      <p:sp>
        <p:nvSpPr>
          <p:cNvPr id="3076" name="Rectangle 4">
            <a:extLst>
              <a:ext uri="{FF2B5EF4-FFF2-40B4-BE49-F238E27FC236}">
                <a16:creationId xmlns:a16="http://schemas.microsoft.com/office/drawing/2014/main" id="{9DDA06A3-5051-4E4D-B323-04A7DCD6FC5B}"/>
              </a:ext>
            </a:extLst>
          </p:cNvPr>
          <p:cNvSpPr>
            <a:spLocks noGrp="1" noChangeArrowheads="1"/>
          </p:cNvSpPr>
          <p:nvPr>
            <p:ph type="dt" sz="half" idx="2"/>
          </p:nvPr>
        </p:nvSpPr>
        <p:spPr>
          <a:xfrm>
            <a:off x="104775" y="6400800"/>
            <a:ext cx="2133600" cy="381000"/>
          </a:xfrm>
        </p:spPr>
        <p:txBody>
          <a:bodyPr/>
          <a:lstStyle>
            <a:lvl1pPr>
              <a:defRPr/>
            </a:lvl1pPr>
          </a:lstStyle>
          <a:p>
            <a:endParaRPr lang="en-US" altLang="en-US"/>
          </a:p>
        </p:txBody>
      </p:sp>
      <p:sp>
        <p:nvSpPr>
          <p:cNvPr id="3077" name="Rectangle 5">
            <a:extLst>
              <a:ext uri="{FF2B5EF4-FFF2-40B4-BE49-F238E27FC236}">
                <a16:creationId xmlns:a16="http://schemas.microsoft.com/office/drawing/2014/main" id="{8BEB0DC3-E684-449E-992C-16A16DE1DEE6}"/>
              </a:ext>
            </a:extLst>
          </p:cNvPr>
          <p:cNvSpPr>
            <a:spLocks noGrp="1" noChangeArrowheads="1"/>
          </p:cNvSpPr>
          <p:nvPr>
            <p:ph type="ftr" sz="quarter" idx="3"/>
          </p:nvPr>
        </p:nvSpPr>
        <p:spPr>
          <a:xfrm>
            <a:off x="3124200" y="6400800"/>
            <a:ext cx="2895600" cy="381000"/>
          </a:xfrm>
        </p:spPr>
        <p:txBody>
          <a:bodyPr/>
          <a:lstStyle>
            <a:lvl1pPr>
              <a:defRPr/>
            </a:lvl1pPr>
          </a:lstStyle>
          <a:p>
            <a:endParaRPr lang="en-US" altLang="en-US"/>
          </a:p>
        </p:txBody>
      </p:sp>
      <p:sp>
        <p:nvSpPr>
          <p:cNvPr id="3078" name="Rectangle 6">
            <a:extLst>
              <a:ext uri="{FF2B5EF4-FFF2-40B4-BE49-F238E27FC236}">
                <a16:creationId xmlns:a16="http://schemas.microsoft.com/office/drawing/2014/main" id="{62FEA376-B51C-4C76-8333-05B8B30E53B4}"/>
              </a:ext>
            </a:extLst>
          </p:cNvPr>
          <p:cNvSpPr>
            <a:spLocks noGrp="1" noChangeArrowheads="1"/>
          </p:cNvSpPr>
          <p:nvPr>
            <p:ph type="sldNum" sz="quarter" idx="4"/>
          </p:nvPr>
        </p:nvSpPr>
        <p:spPr>
          <a:xfrm>
            <a:off x="6934200" y="6400800"/>
            <a:ext cx="2133600" cy="381000"/>
          </a:xfrm>
        </p:spPr>
        <p:txBody>
          <a:bodyPr/>
          <a:lstStyle>
            <a:lvl1pPr>
              <a:defRPr/>
            </a:lvl1pPr>
          </a:lstStyle>
          <a:p>
            <a:fld id="{2AA992CD-844E-4D0D-AF5B-93A507A88D2D}"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036A6-4736-48DE-AF20-EBABF1FC3F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67A9DC-CACA-4923-B180-3212C52ADA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213134-1A36-4D94-89E8-6507A2D31CCF}"/>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9E3260EA-1ACC-4DB1-B34D-104D51446CF6}"/>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B6CDA5B-C7FB-423B-8346-262160294ECD}"/>
              </a:ext>
            </a:extLst>
          </p:cNvPr>
          <p:cNvSpPr>
            <a:spLocks noGrp="1"/>
          </p:cNvSpPr>
          <p:nvPr>
            <p:ph type="sldNum" sz="quarter" idx="12"/>
          </p:nvPr>
        </p:nvSpPr>
        <p:spPr/>
        <p:txBody>
          <a:bodyPr/>
          <a:lstStyle>
            <a:lvl1pPr>
              <a:defRPr/>
            </a:lvl1pPr>
          </a:lstStyle>
          <a:p>
            <a:fld id="{AA22D74D-5E86-4870-A940-711EE221F501}" type="slidenum">
              <a:rPr lang="en-US" altLang="en-US"/>
              <a:pPr/>
              <a:t>‹#›</a:t>
            </a:fld>
            <a:endParaRPr lang="en-US" altLang="en-US"/>
          </a:p>
        </p:txBody>
      </p:sp>
    </p:spTree>
    <p:extLst>
      <p:ext uri="{BB962C8B-B14F-4D97-AF65-F5344CB8AC3E}">
        <p14:creationId xmlns:p14="http://schemas.microsoft.com/office/powerpoint/2010/main" val="2055616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BEFCFB-CC43-4461-9C9D-AFF571E195D3}"/>
              </a:ext>
            </a:extLst>
          </p:cNvPr>
          <p:cNvSpPr>
            <a:spLocks noGrp="1"/>
          </p:cNvSpPr>
          <p:nvPr>
            <p:ph type="title" orient="vert"/>
          </p:nvPr>
        </p:nvSpPr>
        <p:spPr>
          <a:xfrm>
            <a:off x="6599238" y="152400"/>
            <a:ext cx="2163762" cy="60817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49B364-D89C-4E73-A0FC-B8248114E462}"/>
              </a:ext>
            </a:extLst>
          </p:cNvPr>
          <p:cNvSpPr>
            <a:spLocks noGrp="1"/>
          </p:cNvSpPr>
          <p:nvPr>
            <p:ph type="body" orient="vert" idx="1"/>
          </p:nvPr>
        </p:nvSpPr>
        <p:spPr>
          <a:xfrm>
            <a:off x="104775" y="152400"/>
            <a:ext cx="6342063" cy="60817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3FBD43-0CD7-4A94-9DEE-2D12B8855272}"/>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6B2B8B4-A167-4850-9EB1-4A3DC24A3C7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6DE5507-EFCE-482E-8684-F9C69C8071D7}"/>
              </a:ext>
            </a:extLst>
          </p:cNvPr>
          <p:cNvSpPr>
            <a:spLocks noGrp="1"/>
          </p:cNvSpPr>
          <p:nvPr>
            <p:ph type="sldNum" sz="quarter" idx="12"/>
          </p:nvPr>
        </p:nvSpPr>
        <p:spPr/>
        <p:txBody>
          <a:bodyPr/>
          <a:lstStyle>
            <a:lvl1pPr>
              <a:defRPr/>
            </a:lvl1pPr>
          </a:lstStyle>
          <a:p>
            <a:fld id="{F756C47B-5048-4430-841D-54AC522BA4F7}" type="slidenum">
              <a:rPr lang="en-US" altLang="en-US"/>
              <a:pPr/>
              <a:t>‹#›</a:t>
            </a:fld>
            <a:endParaRPr lang="en-US" altLang="en-US"/>
          </a:p>
        </p:txBody>
      </p:sp>
    </p:spTree>
    <p:extLst>
      <p:ext uri="{BB962C8B-B14F-4D97-AF65-F5344CB8AC3E}">
        <p14:creationId xmlns:p14="http://schemas.microsoft.com/office/powerpoint/2010/main" val="1475224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D11A1-218F-4571-8DD8-6CD72AAD40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B9CC15-2698-40CE-80BC-38B6064CEC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6D836E-77DD-4AB3-9DCE-AF886344124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53FAE27-9654-48CD-B366-11399A9C6449}"/>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F0762B9-E651-4C10-8B08-BA9C4CB645FB}"/>
              </a:ext>
            </a:extLst>
          </p:cNvPr>
          <p:cNvSpPr>
            <a:spLocks noGrp="1"/>
          </p:cNvSpPr>
          <p:nvPr>
            <p:ph type="sldNum" sz="quarter" idx="12"/>
          </p:nvPr>
        </p:nvSpPr>
        <p:spPr/>
        <p:txBody>
          <a:bodyPr/>
          <a:lstStyle>
            <a:lvl1pPr>
              <a:defRPr/>
            </a:lvl1pPr>
          </a:lstStyle>
          <a:p>
            <a:fld id="{D7230C66-D94E-4617-92BD-5DA76AF4A902}" type="slidenum">
              <a:rPr lang="en-US" altLang="en-US"/>
              <a:pPr/>
              <a:t>‹#›</a:t>
            </a:fld>
            <a:endParaRPr lang="en-US" altLang="en-US"/>
          </a:p>
        </p:txBody>
      </p:sp>
    </p:spTree>
    <p:extLst>
      <p:ext uri="{BB962C8B-B14F-4D97-AF65-F5344CB8AC3E}">
        <p14:creationId xmlns:p14="http://schemas.microsoft.com/office/powerpoint/2010/main" val="3734119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35DD7-D36D-47FD-BD4A-006831451011}"/>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5AACE1-739C-4BFE-9B5D-0B8D2B57296F}"/>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8834FAC8-4E58-4A3B-A216-8D52C67B33C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908B07AB-9983-4070-99C7-D05E5BECD6B4}"/>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FE38F938-5511-431B-9F7F-E4AFDAB02092}"/>
              </a:ext>
            </a:extLst>
          </p:cNvPr>
          <p:cNvSpPr>
            <a:spLocks noGrp="1"/>
          </p:cNvSpPr>
          <p:nvPr>
            <p:ph type="sldNum" sz="quarter" idx="12"/>
          </p:nvPr>
        </p:nvSpPr>
        <p:spPr/>
        <p:txBody>
          <a:bodyPr/>
          <a:lstStyle>
            <a:lvl1pPr>
              <a:defRPr/>
            </a:lvl1pPr>
          </a:lstStyle>
          <a:p>
            <a:fld id="{5C8CA4C7-3F42-4EA1-B49F-ECBEE1551FF5}" type="slidenum">
              <a:rPr lang="en-US" altLang="en-US"/>
              <a:pPr/>
              <a:t>‹#›</a:t>
            </a:fld>
            <a:endParaRPr lang="en-US" altLang="en-US"/>
          </a:p>
        </p:txBody>
      </p:sp>
    </p:spTree>
    <p:extLst>
      <p:ext uri="{BB962C8B-B14F-4D97-AF65-F5344CB8AC3E}">
        <p14:creationId xmlns:p14="http://schemas.microsoft.com/office/powerpoint/2010/main" val="439000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C1712-DC3C-4455-BC1C-2ACAA88348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1E4848-D9C0-4A2B-A695-842F7B2E4206}"/>
              </a:ext>
            </a:extLst>
          </p:cNvPr>
          <p:cNvSpPr>
            <a:spLocks noGrp="1"/>
          </p:cNvSpPr>
          <p:nvPr>
            <p:ph sz="half" idx="1"/>
          </p:nvPr>
        </p:nvSpPr>
        <p:spPr>
          <a:xfrm>
            <a:off x="381000" y="1738313"/>
            <a:ext cx="41148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EAA5D0-8F60-445F-868D-409E51F0C2AD}"/>
              </a:ext>
            </a:extLst>
          </p:cNvPr>
          <p:cNvSpPr>
            <a:spLocks noGrp="1"/>
          </p:cNvSpPr>
          <p:nvPr>
            <p:ph sz="half" idx="2"/>
          </p:nvPr>
        </p:nvSpPr>
        <p:spPr>
          <a:xfrm>
            <a:off x="4648200" y="1738313"/>
            <a:ext cx="41148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BD1380-CB30-4DBF-A4E6-C16969DE31C1}"/>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F23806CD-092C-4F48-B7E5-894B84292970}"/>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2AFFE60C-917B-49A8-A0E1-C337F11604EB}"/>
              </a:ext>
            </a:extLst>
          </p:cNvPr>
          <p:cNvSpPr>
            <a:spLocks noGrp="1"/>
          </p:cNvSpPr>
          <p:nvPr>
            <p:ph type="sldNum" sz="quarter" idx="12"/>
          </p:nvPr>
        </p:nvSpPr>
        <p:spPr/>
        <p:txBody>
          <a:bodyPr/>
          <a:lstStyle>
            <a:lvl1pPr>
              <a:defRPr/>
            </a:lvl1pPr>
          </a:lstStyle>
          <a:p>
            <a:fld id="{A61F02E4-CABE-40E5-A46F-B41C71946484}" type="slidenum">
              <a:rPr lang="en-US" altLang="en-US"/>
              <a:pPr/>
              <a:t>‹#›</a:t>
            </a:fld>
            <a:endParaRPr lang="en-US" altLang="en-US"/>
          </a:p>
        </p:txBody>
      </p:sp>
    </p:spTree>
    <p:extLst>
      <p:ext uri="{BB962C8B-B14F-4D97-AF65-F5344CB8AC3E}">
        <p14:creationId xmlns:p14="http://schemas.microsoft.com/office/powerpoint/2010/main" val="1494167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988F-0089-46A5-920C-1344770D259B}"/>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429007-76C2-4024-8F56-2B1AB13D8CF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AB9F04-63C3-45B4-B2D3-F31FFD72B023}"/>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446977-2A3D-4019-80AD-A3D79D8E5E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08B452-9BD0-479C-BB28-F42FBD2F37B1}"/>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BFBEC-F05B-4A59-8614-F0B908D1C01D}"/>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9CBCB793-99DF-408D-BC2B-844CF387AE70}"/>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FFA15828-F107-4724-B5EF-A0F61703DB25}"/>
              </a:ext>
            </a:extLst>
          </p:cNvPr>
          <p:cNvSpPr>
            <a:spLocks noGrp="1"/>
          </p:cNvSpPr>
          <p:nvPr>
            <p:ph type="sldNum" sz="quarter" idx="12"/>
          </p:nvPr>
        </p:nvSpPr>
        <p:spPr/>
        <p:txBody>
          <a:bodyPr/>
          <a:lstStyle>
            <a:lvl1pPr>
              <a:defRPr/>
            </a:lvl1pPr>
          </a:lstStyle>
          <a:p>
            <a:fld id="{AAEE752D-25A6-4C7A-9B6E-AFC047B2E8F8}" type="slidenum">
              <a:rPr lang="en-US" altLang="en-US"/>
              <a:pPr/>
              <a:t>‹#›</a:t>
            </a:fld>
            <a:endParaRPr lang="en-US" altLang="en-US"/>
          </a:p>
        </p:txBody>
      </p:sp>
    </p:spTree>
    <p:extLst>
      <p:ext uri="{BB962C8B-B14F-4D97-AF65-F5344CB8AC3E}">
        <p14:creationId xmlns:p14="http://schemas.microsoft.com/office/powerpoint/2010/main" val="2590984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C59C5-6CD7-4BC2-A28C-3496911DC9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F78630-9684-471A-B3F0-8CB321F42C2B}"/>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2977435F-5421-48DE-9363-2DCE87C91D53}"/>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9F555275-2956-4BA3-9E7F-A7F7B9702D6A}"/>
              </a:ext>
            </a:extLst>
          </p:cNvPr>
          <p:cNvSpPr>
            <a:spLocks noGrp="1"/>
          </p:cNvSpPr>
          <p:nvPr>
            <p:ph type="sldNum" sz="quarter" idx="12"/>
          </p:nvPr>
        </p:nvSpPr>
        <p:spPr/>
        <p:txBody>
          <a:bodyPr/>
          <a:lstStyle>
            <a:lvl1pPr>
              <a:defRPr/>
            </a:lvl1pPr>
          </a:lstStyle>
          <a:p>
            <a:fld id="{EA25E4D9-61D4-4BC9-A219-744703D672FC}" type="slidenum">
              <a:rPr lang="en-US" altLang="en-US"/>
              <a:pPr/>
              <a:t>‹#›</a:t>
            </a:fld>
            <a:endParaRPr lang="en-US" altLang="en-US"/>
          </a:p>
        </p:txBody>
      </p:sp>
    </p:spTree>
    <p:extLst>
      <p:ext uri="{BB962C8B-B14F-4D97-AF65-F5344CB8AC3E}">
        <p14:creationId xmlns:p14="http://schemas.microsoft.com/office/powerpoint/2010/main" val="2056179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2A8761-0C73-4DA0-85FB-D8B22B9C6BE2}"/>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82D5F1A4-F18D-44F7-AAD5-8B992472E84E}"/>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4F4C3023-E78D-4F34-84B4-271761EDE83D}"/>
              </a:ext>
            </a:extLst>
          </p:cNvPr>
          <p:cNvSpPr>
            <a:spLocks noGrp="1"/>
          </p:cNvSpPr>
          <p:nvPr>
            <p:ph type="sldNum" sz="quarter" idx="12"/>
          </p:nvPr>
        </p:nvSpPr>
        <p:spPr/>
        <p:txBody>
          <a:bodyPr/>
          <a:lstStyle>
            <a:lvl1pPr>
              <a:defRPr/>
            </a:lvl1pPr>
          </a:lstStyle>
          <a:p>
            <a:fld id="{F0833388-052F-43AC-BA66-1F263CA7A03F}" type="slidenum">
              <a:rPr lang="en-US" altLang="en-US"/>
              <a:pPr/>
              <a:t>‹#›</a:t>
            </a:fld>
            <a:endParaRPr lang="en-US" altLang="en-US"/>
          </a:p>
        </p:txBody>
      </p:sp>
    </p:spTree>
    <p:extLst>
      <p:ext uri="{BB962C8B-B14F-4D97-AF65-F5344CB8AC3E}">
        <p14:creationId xmlns:p14="http://schemas.microsoft.com/office/powerpoint/2010/main" val="2635693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339C-F9F1-4809-B731-666D962139A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1B7015-0954-48A4-903C-2BAD596C366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E46816-A8FC-42F2-AC29-49022DE2DED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A619FE-08A5-422D-8F15-BCCC479A971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CD79791-AF36-421D-9996-FBAE0B0ECFBA}"/>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D8D99DD-2B47-4ADE-A00E-18C9BC7F5228}"/>
              </a:ext>
            </a:extLst>
          </p:cNvPr>
          <p:cNvSpPr>
            <a:spLocks noGrp="1"/>
          </p:cNvSpPr>
          <p:nvPr>
            <p:ph type="sldNum" sz="quarter" idx="12"/>
          </p:nvPr>
        </p:nvSpPr>
        <p:spPr/>
        <p:txBody>
          <a:bodyPr/>
          <a:lstStyle>
            <a:lvl1pPr>
              <a:defRPr/>
            </a:lvl1pPr>
          </a:lstStyle>
          <a:p>
            <a:fld id="{B6CD8CF9-983C-4D14-9FA8-1825D95765D6}" type="slidenum">
              <a:rPr lang="en-US" altLang="en-US"/>
              <a:pPr/>
              <a:t>‹#›</a:t>
            </a:fld>
            <a:endParaRPr lang="en-US" altLang="en-US"/>
          </a:p>
        </p:txBody>
      </p:sp>
    </p:spTree>
    <p:extLst>
      <p:ext uri="{BB962C8B-B14F-4D97-AF65-F5344CB8AC3E}">
        <p14:creationId xmlns:p14="http://schemas.microsoft.com/office/powerpoint/2010/main" val="1571214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B573-DEB4-4AFA-9C6F-11A1FFC7A9BC}"/>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BEBBDE-B992-45B9-872B-473A7426A64C}"/>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C33F209-0BFE-43AC-9AB4-FE946E288ED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DC08B5-5FCF-432A-B30D-19FF84D3C49A}"/>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F782BA2-EE19-4DC5-9D40-EE7EE9E1FA35}"/>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0BFB5F69-B6E0-4ECB-AAE4-0099DC3C8723}"/>
              </a:ext>
            </a:extLst>
          </p:cNvPr>
          <p:cNvSpPr>
            <a:spLocks noGrp="1"/>
          </p:cNvSpPr>
          <p:nvPr>
            <p:ph type="sldNum" sz="quarter" idx="12"/>
          </p:nvPr>
        </p:nvSpPr>
        <p:spPr/>
        <p:txBody>
          <a:bodyPr/>
          <a:lstStyle>
            <a:lvl1pPr>
              <a:defRPr/>
            </a:lvl1pPr>
          </a:lstStyle>
          <a:p>
            <a:fld id="{57099C16-C58A-43F9-ABEB-6AA4ACE5C424}" type="slidenum">
              <a:rPr lang="en-US" altLang="en-US"/>
              <a:pPr/>
              <a:t>‹#›</a:t>
            </a:fld>
            <a:endParaRPr lang="en-US" altLang="en-US"/>
          </a:p>
        </p:txBody>
      </p:sp>
    </p:spTree>
    <p:extLst>
      <p:ext uri="{BB962C8B-B14F-4D97-AF65-F5344CB8AC3E}">
        <p14:creationId xmlns:p14="http://schemas.microsoft.com/office/powerpoint/2010/main" val="1657545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87BF0B5-BAFB-49C8-ADC8-481AFBAB4A4C}"/>
              </a:ext>
            </a:extLst>
          </p:cNvPr>
          <p:cNvSpPr>
            <a:spLocks noGrp="1" noChangeArrowheads="1"/>
          </p:cNvSpPr>
          <p:nvPr>
            <p:ph type="title"/>
          </p:nvPr>
        </p:nvSpPr>
        <p:spPr bwMode="auto">
          <a:xfrm>
            <a:off x="104775" y="152400"/>
            <a:ext cx="6400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1D5F2F9-7D75-4539-8DE7-768B75BF2C11}"/>
              </a:ext>
            </a:extLst>
          </p:cNvPr>
          <p:cNvSpPr>
            <a:spLocks noGrp="1" noChangeArrowheads="1"/>
          </p:cNvSpPr>
          <p:nvPr>
            <p:ph type="body" idx="1"/>
          </p:nvPr>
        </p:nvSpPr>
        <p:spPr bwMode="auto">
          <a:xfrm>
            <a:off x="381000" y="1738313"/>
            <a:ext cx="8382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2BE72621-1353-42A5-98B4-228749528DEC}"/>
              </a:ext>
            </a:extLst>
          </p:cNvPr>
          <p:cNvSpPr>
            <a:spLocks noGrp="1" noChangeArrowheads="1"/>
          </p:cNvSpPr>
          <p:nvPr>
            <p:ph type="dt" sz="half" idx="2"/>
          </p:nvPr>
        </p:nvSpPr>
        <p:spPr bwMode="auto">
          <a:xfrm>
            <a:off x="119063" y="6400800"/>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258D409E-09FB-4445-8296-86CD40C11186}"/>
              </a:ext>
            </a:extLst>
          </p:cNvPr>
          <p:cNvSpPr>
            <a:spLocks noGrp="1" noChangeArrowheads="1"/>
          </p:cNvSpPr>
          <p:nvPr>
            <p:ph type="ftr" sz="quarter" idx="3"/>
          </p:nvPr>
        </p:nvSpPr>
        <p:spPr bwMode="auto">
          <a:xfrm>
            <a:off x="3124200" y="6400800"/>
            <a:ext cx="289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4CA4882F-5A4F-4574-9369-0A78B8B94593}"/>
              </a:ext>
            </a:extLst>
          </p:cNvPr>
          <p:cNvSpPr>
            <a:spLocks noGrp="1" noChangeArrowheads="1"/>
          </p:cNvSpPr>
          <p:nvPr>
            <p:ph type="sldNum" sz="quarter" idx="4"/>
          </p:nvPr>
        </p:nvSpPr>
        <p:spPr bwMode="auto">
          <a:xfrm>
            <a:off x="6934200" y="6400800"/>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C0104197-0AA5-4C70-AF66-551E4621461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200" kern="1200">
          <a:solidFill>
            <a:schemeClr val="tx1"/>
          </a:solidFill>
          <a:latin typeface="+mj-lt"/>
          <a:ea typeface="+mj-ea"/>
          <a:cs typeface="+mj-cs"/>
        </a:defRPr>
      </a:lvl1pPr>
      <a:lvl2pPr algn="l" rtl="0" eaLnBrk="1" fontAlgn="base" hangingPunct="1">
        <a:spcBef>
          <a:spcPct val="0"/>
        </a:spcBef>
        <a:spcAft>
          <a:spcPct val="0"/>
        </a:spcAft>
        <a:defRPr sz="3200">
          <a:solidFill>
            <a:schemeClr val="tx1"/>
          </a:solidFill>
          <a:latin typeface="Arial" panose="020B0604020202020204" pitchFamily="34" charset="0"/>
          <a:cs typeface="Arial" panose="020B0604020202020204" pitchFamily="34" charset="0"/>
        </a:defRPr>
      </a:lvl2pPr>
      <a:lvl3pPr algn="l" rtl="0" eaLnBrk="1" fontAlgn="base" hangingPunct="1">
        <a:spcBef>
          <a:spcPct val="0"/>
        </a:spcBef>
        <a:spcAft>
          <a:spcPct val="0"/>
        </a:spcAft>
        <a:defRPr sz="3200">
          <a:solidFill>
            <a:schemeClr val="tx1"/>
          </a:solidFill>
          <a:latin typeface="Arial" panose="020B0604020202020204" pitchFamily="34" charset="0"/>
          <a:cs typeface="Arial" panose="020B0604020202020204" pitchFamily="34" charset="0"/>
        </a:defRPr>
      </a:lvl3pPr>
      <a:lvl4pPr algn="l" rtl="0" eaLnBrk="1" fontAlgn="base" hangingPunct="1">
        <a:spcBef>
          <a:spcPct val="0"/>
        </a:spcBef>
        <a:spcAft>
          <a:spcPct val="0"/>
        </a:spcAft>
        <a:defRPr sz="3200">
          <a:solidFill>
            <a:schemeClr val="tx1"/>
          </a:solidFill>
          <a:latin typeface="Arial" panose="020B0604020202020204" pitchFamily="34" charset="0"/>
          <a:cs typeface="Arial" panose="020B0604020202020204" pitchFamily="34" charset="0"/>
        </a:defRPr>
      </a:lvl4pPr>
      <a:lvl5pPr algn="l" rtl="0" eaLnBrk="1" fontAlgn="base" hangingPunct="1">
        <a:spcBef>
          <a:spcPct val="0"/>
        </a:spcBef>
        <a:spcAft>
          <a:spcPct val="0"/>
        </a:spcAft>
        <a:defRPr sz="3200">
          <a:solidFill>
            <a:schemeClr val="tx1"/>
          </a:solidFill>
          <a:latin typeface="Arial" panose="020B0604020202020204" pitchFamily="34" charset="0"/>
          <a:cs typeface="Arial" panose="020B0604020202020204" pitchFamily="34" charset="0"/>
        </a:defRPr>
      </a:lvl5pPr>
      <a:lvl6pPr marL="457200" algn="l" rtl="0" eaLnBrk="1" fontAlgn="base" hangingPunct="1">
        <a:spcBef>
          <a:spcPct val="0"/>
        </a:spcBef>
        <a:spcAft>
          <a:spcPct val="0"/>
        </a:spcAft>
        <a:defRPr sz="3200">
          <a:solidFill>
            <a:schemeClr val="tx1"/>
          </a:solidFill>
          <a:latin typeface="Arial" panose="020B0604020202020204" pitchFamily="34" charset="0"/>
          <a:cs typeface="Arial" panose="020B0604020202020204" pitchFamily="34" charset="0"/>
        </a:defRPr>
      </a:lvl6pPr>
      <a:lvl7pPr marL="914400" algn="l" rtl="0" eaLnBrk="1" fontAlgn="base" hangingPunct="1">
        <a:spcBef>
          <a:spcPct val="0"/>
        </a:spcBef>
        <a:spcAft>
          <a:spcPct val="0"/>
        </a:spcAft>
        <a:defRPr sz="3200">
          <a:solidFill>
            <a:schemeClr val="tx1"/>
          </a:solidFill>
          <a:latin typeface="Arial" panose="020B0604020202020204" pitchFamily="34" charset="0"/>
          <a:cs typeface="Arial" panose="020B0604020202020204" pitchFamily="34" charset="0"/>
        </a:defRPr>
      </a:lvl7pPr>
      <a:lvl8pPr marL="1371600" algn="l" rtl="0" eaLnBrk="1" fontAlgn="base" hangingPunct="1">
        <a:spcBef>
          <a:spcPct val="0"/>
        </a:spcBef>
        <a:spcAft>
          <a:spcPct val="0"/>
        </a:spcAft>
        <a:defRPr sz="3200">
          <a:solidFill>
            <a:schemeClr val="tx1"/>
          </a:solidFill>
          <a:latin typeface="Arial" panose="020B0604020202020204" pitchFamily="34" charset="0"/>
          <a:cs typeface="Arial" panose="020B0604020202020204" pitchFamily="34" charset="0"/>
        </a:defRPr>
      </a:lvl8pPr>
      <a:lvl9pPr marL="1828800" algn="l" rtl="0" eaLnBrk="1" fontAlgn="base" hangingPunct="1">
        <a:spcBef>
          <a:spcPct val="0"/>
        </a:spcBef>
        <a:spcAft>
          <a:spcPct val="0"/>
        </a:spcAft>
        <a:defRPr sz="3200">
          <a:solidFill>
            <a:schemeClr val="tx1"/>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5E4F-1268-4A76-A63B-9D1FAAA91317}"/>
              </a:ext>
            </a:extLst>
          </p:cNvPr>
          <p:cNvSpPr>
            <a:spLocks noGrp="1"/>
          </p:cNvSpPr>
          <p:nvPr>
            <p:ph type="ctrTitle"/>
          </p:nvPr>
        </p:nvSpPr>
        <p:spPr/>
        <p:txBody>
          <a:bodyPr/>
          <a:lstStyle/>
          <a:p>
            <a:r>
              <a:rPr lang="en-US" b="1" dirty="0"/>
              <a:t>Accounting and Economics for Engineers (AEE)</a:t>
            </a:r>
          </a:p>
        </p:txBody>
      </p:sp>
      <p:sp>
        <p:nvSpPr>
          <p:cNvPr id="3" name="Subtitle 2">
            <a:extLst>
              <a:ext uri="{FF2B5EF4-FFF2-40B4-BE49-F238E27FC236}">
                <a16:creationId xmlns:a16="http://schemas.microsoft.com/office/drawing/2014/main" id="{E0313776-B425-488C-BFB8-19E7414A1640}"/>
              </a:ext>
            </a:extLst>
          </p:cNvPr>
          <p:cNvSpPr>
            <a:spLocks noGrp="1"/>
          </p:cNvSpPr>
          <p:nvPr>
            <p:ph type="subTitle" idx="1"/>
          </p:nvPr>
        </p:nvSpPr>
        <p:spPr>
          <a:xfrm>
            <a:off x="1600200" y="1447800"/>
            <a:ext cx="5943600" cy="838200"/>
          </a:xfrm>
        </p:spPr>
        <p:txBody>
          <a:bodyPr/>
          <a:lstStyle/>
          <a:p>
            <a:r>
              <a:rPr lang="en-US" b="1" dirty="0"/>
              <a:t>Unit - II</a:t>
            </a:r>
          </a:p>
          <a:p>
            <a:r>
              <a:rPr lang="en-IN" b="1" dirty="0"/>
              <a:t>Introduction to Financial Accounting</a:t>
            </a:r>
            <a:endParaRPr lang="en-US" b="1" dirty="0"/>
          </a:p>
        </p:txBody>
      </p:sp>
    </p:spTree>
    <p:extLst>
      <p:ext uri="{BB962C8B-B14F-4D97-AF65-F5344CB8AC3E}">
        <p14:creationId xmlns:p14="http://schemas.microsoft.com/office/powerpoint/2010/main" val="517469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65F0A-45E5-4A53-AE18-75056620C24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0C31B0C-CE92-42E1-BA28-86764362A680}"/>
              </a:ext>
            </a:extLst>
          </p:cNvPr>
          <p:cNvSpPr>
            <a:spLocks noGrp="1"/>
          </p:cNvSpPr>
          <p:nvPr>
            <p:ph idx="1"/>
          </p:nvPr>
        </p:nvSpPr>
        <p:spPr/>
        <p:txBody>
          <a:bodyPr/>
          <a:lstStyle/>
          <a:p>
            <a:endParaRPr lang="en-US"/>
          </a:p>
        </p:txBody>
      </p:sp>
      <p:pic>
        <p:nvPicPr>
          <p:cNvPr id="1026" name="Picture 2" descr="Generally Accepted Accounting Principles, Generally Accepted ...">
            <a:extLst>
              <a:ext uri="{FF2B5EF4-FFF2-40B4-BE49-F238E27FC236}">
                <a16:creationId xmlns:a16="http://schemas.microsoft.com/office/drawing/2014/main" id="{F6F888F8-469A-4DD5-9538-AB1CF49F1A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54" y="1447800"/>
            <a:ext cx="8806815"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620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B5FBE-51BD-4E39-8D3C-64FDD50E059D}"/>
              </a:ext>
            </a:extLst>
          </p:cNvPr>
          <p:cNvSpPr>
            <a:spLocks noGrp="1"/>
          </p:cNvSpPr>
          <p:nvPr>
            <p:ph type="title"/>
          </p:nvPr>
        </p:nvSpPr>
        <p:spPr/>
        <p:txBody>
          <a:bodyPr/>
          <a:lstStyle/>
          <a:p>
            <a:r>
              <a:rPr lang="en-US" dirty="0"/>
              <a:t>Accounting Concepts</a:t>
            </a:r>
          </a:p>
        </p:txBody>
      </p:sp>
      <p:sp>
        <p:nvSpPr>
          <p:cNvPr id="3" name="Content Placeholder 2">
            <a:extLst>
              <a:ext uri="{FF2B5EF4-FFF2-40B4-BE49-F238E27FC236}">
                <a16:creationId xmlns:a16="http://schemas.microsoft.com/office/drawing/2014/main" id="{E9D3A2F9-256C-4D72-A835-110EF7D52ACB}"/>
              </a:ext>
            </a:extLst>
          </p:cNvPr>
          <p:cNvSpPr>
            <a:spLocks noGrp="1"/>
          </p:cNvSpPr>
          <p:nvPr>
            <p:ph idx="1"/>
          </p:nvPr>
        </p:nvSpPr>
        <p:spPr/>
        <p:txBody>
          <a:bodyPr/>
          <a:lstStyle/>
          <a:p>
            <a:pPr algn="just">
              <a:spcAft>
                <a:spcPts val="600"/>
              </a:spcAft>
            </a:pPr>
            <a:r>
              <a:rPr lang="en-US" sz="2400" dirty="0"/>
              <a:t>Accounting concepts mean a general idea which conveys certain meaning. </a:t>
            </a:r>
          </a:p>
          <a:p>
            <a:pPr algn="just">
              <a:spcAft>
                <a:spcPts val="600"/>
              </a:spcAft>
            </a:pPr>
            <a:r>
              <a:rPr lang="en-US" sz="2400" dirty="0"/>
              <a:t>Accounting concepts may be considered as basis assumption or conditions on which the science of accounting is based. </a:t>
            </a:r>
          </a:p>
          <a:p>
            <a:pPr algn="just">
              <a:spcAft>
                <a:spcPts val="600"/>
              </a:spcAft>
            </a:pPr>
            <a:r>
              <a:rPr lang="en-US" sz="2400" dirty="0"/>
              <a:t>Concepts are based on logical consideration.</a:t>
            </a:r>
          </a:p>
          <a:p>
            <a:pPr algn="just">
              <a:spcAft>
                <a:spcPts val="600"/>
              </a:spcAft>
            </a:pPr>
            <a:r>
              <a:rPr lang="en-US" sz="2400" dirty="0"/>
              <a:t>Accounts and Financial statements are always interpreted in light of concepts which govern accounting method. </a:t>
            </a:r>
          </a:p>
          <a:p>
            <a:endParaRPr lang="en-US" dirty="0"/>
          </a:p>
        </p:txBody>
      </p:sp>
    </p:spTree>
    <p:extLst>
      <p:ext uri="{BB962C8B-B14F-4D97-AF65-F5344CB8AC3E}">
        <p14:creationId xmlns:p14="http://schemas.microsoft.com/office/powerpoint/2010/main" val="2799112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D436-09DC-4388-80A2-4F9911D54C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A0AEB0-3480-414B-BF02-4C7408B3CD53}"/>
              </a:ext>
            </a:extLst>
          </p:cNvPr>
          <p:cNvSpPr>
            <a:spLocks noGrp="1"/>
          </p:cNvSpPr>
          <p:nvPr>
            <p:ph idx="1"/>
          </p:nvPr>
        </p:nvSpPr>
        <p:spPr/>
        <p:txBody>
          <a:bodyPr/>
          <a:lstStyle/>
          <a:p>
            <a:pPr algn="just">
              <a:spcAft>
                <a:spcPts val="600"/>
              </a:spcAft>
            </a:pPr>
            <a:r>
              <a:rPr lang="en-US" sz="2400" b="1" dirty="0"/>
              <a:t>Business Entity Concept:  </a:t>
            </a:r>
          </a:p>
          <a:p>
            <a:pPr marL="400050" lvl="1" indent="0" algn="just">
              <a:spcAft>
                <a:spcPts val="600"/>
              </a:spcAft>
              <a:buNone/>
            </a:pPr>
            <a:r>
              <a:rPr lang="en-US" dirty="0"/>
              <a:t>According to entity concept, business is treated as a unit of entity form separate from its owner, creditors and management, etc. </a:t>
            </a:r>
          </a:p>
          <a:p>
            <a:pPr marL="400050" lvl="1" indent="0" algn="just">
              <a:spcAft>
                <a:spcPts val="600"/>
              </a:spcAft>
              <a:buNone/>
            </a:pPr>
            <a:r>
              <a:rPr lang="en-US" dirty="0"/>
              <a:t>All business transactions are recorded in the books of accounts from the point of view of business only. </a:t>
            </a:r>
          </a:p>
          <a:p>
            <a:pPr algn="just">
              <a:spcAft>
                <a:spcPts val="600"/>
              </a:spcAft>
            </a:pPr>
            <a:endParaRPr lang="en-US" sz="2400" dirty="0"/>
          </a:p>
          <a:p>
            <a:pPr algn="just">
              <a:spcAft>
                <a:spcPts val="600"/>
              </a:spcAft>
            </a:pPr>
            <a:r>
              <a:rPr lang="en-US" sz="2400" b="1" dirty="0"/>
              <a:t>Going Concern Concept: </a:t>
            </a:r>
          </a:p>
          <a:p>
            <a:pPr marL="396875" indent="0" algn="just">
              <a:spcAft>
                <a:spcPts val="600"/>
              </a:spcAft>
              <a:buNone/>
            </a:pPr>
            <a:r>
              <a:rPr lang="en-US" sz="2400" dirty="0"/>
              <a:t>Business transactions are recorded on the assumption that the business will continue for a long time.</a:t>
            </a:r>
          </a:p>
          <a:p>
            <a:pPr algn="just"/>
            <a:endParaRPr lang="en-US" dirty="0"/>
          </a:p>
        </p:txBody>
      </p:sp>
    </p:spTree>
    <p:extLst>
      <p:ext uri="{BB962C8B-B14F-4D97-AF65-F5344CB8AC3E}">
        <p14:creationId xmlns:p14="http://schemas.microsoft.com/office/powerpoint/2010/main" val="3786152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09F1A-7A5B-4DAE-85FE-48C36C97DB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8EAE2F-F704-46F8-8FD4-A0AFD20F053F}"/>
              </a:ext>
            </a:extLst>
          </p:cNvPr>
          <p:cNvSpPr>
            <a:spLocks noGrp="1"/>
          </p:cNvSpPr>
          <p:nvPr>
            <p:ph idx="1"/>
          </p:nvPr>
        </p:nvSpPr>
        <p:spPr/>
        <p:txBody>
          <a:bodyPr/>
          <a:lstStyle/>
          <a:p>
            <a:pPr algn="just">
              <a:spcAft>
                <a:spcPts val="600"/>
              </a:spcAft>
            </a:pPr>
            <a:r>
              <a:rPr lang="en-US" sz="2400" b="1" dirty="0"/>
              <a:t>Money Measurement Concept: </a:t>
            </a:r>
          </a:p>
          <a:p>
            <a:pPr marL="400050" lvl="1" indent="0" algn="just">
              <a:spcAft>
                <a:spcPts val="600"/>
              </a:spcAft>
              <a:buNone/>
            </a:pPr>
            <a:r>
              <a:rPr lang="en-US" dirty="0"/>
              <a:t>Money is common denominator in terms of which the exchange ability of goods and services are measured. </a:t>
            </a:r>
          </a:p>
          <a:p>
            <a:pPr marL="400050" lvl="1" indent="0" algn="just">
              <a:spcAft>
                <a:spcPts val="600"/>
              </a:spcAft>
              <a:buNone/>
            </a:pPr>
            <a:r>
              <a:rPr lang="en-US" dirty="0"/>
              <a:t>Only such transactions and events as can be interpreted in terms of money are recorded. </a:t>
            </a:r>
          </a:p>
          <a:p>
            <a:pPr marL="400050" lvl="1" indent="0" algn="just">
              <a:spcAft>
                <a:spcPts val="600"/>
              </a:spcAft>
              <a:buNone/>
            </a:pPr>
            <a:endParaRPr lang="en-US" dirty="0"/>
          </a:p>
          <a:p>
            <a:pPr algn="just">
              <a:spcAft>
                <a:spcPts val="600"/>
              </a:spcAft>
            </a:pPr>
            <a:r>
              <a:rPr lang="en-US" sz="2400" b="1" dirty="0"/>
              <a:t>Cost Concept: </a:t>
            </a:r>
          </a:p>
          <a:p>
            <a:pPr marL="400050" lvl="1" indent="0" algn="just">
              <a:spcAft>
                <a:spcPts val="600"/>
              </a:spcAft>
              <a:buNone/>
            </a:pPr>
            <a:r>
              <a:rPr lang="en-US" dirty="0"/>
              <a:t>According to cost concept the various assets acquired by enterprise should be recorded on the basis of actual cost incurred. </a:t>
            </a:r>
          </a:p>
        </p:txBody>
      </p:sp>
    </p:spTree>
    <p:extLst>
      <p:ext uri="{BB962C8B-B14F-4D97-AF65-F5344CB8AC3E}">
        <p14:creationId xmlns:p14="http://schemas.microsoft.com/office/powerpoint/2010/main" val="1813017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9D40-6EDA-4D99-9E12-9DD2672142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0B2A6E-5461-44DC-9A97-5A14D9A70A59}"/>
              </a:ext>
            </a:extLst>
          </p:cNvPr>
          <p:cNvSpPr>
            <a:spLocks noGrp="1"/>
          </p:cNvSpPr>
          <p:nvPr>
            <p:ph idx="1"/>
          </p:nvPr>
        </p:nvSpPr>
        <p:spPr/>
        <p:txBody>
          <a:bodyPr/>
          <a:lstStyle/>
          <a:p>
            <a:pPr algn="just">
              <a:spcAft>
                <a:spcPts val="600"/>
              </a:spcAft>
            </a:pPr>
            <a:r>
              <a:rPr lang="en-US" sz="2400" b="1" dirty="0"/>
              <a:t>Accounting Period Concept: </a:t>
            </a:r>
          </a:p>
          <a:p>
            <a:pPr marL="400050" lvl="1" indent="0" algn="just">
              <a:spcAft>
                <a:spcPts val="600"/>
              </a:spcAft>
              <a:buNone/>
            </a:pPr>
            <a:r>
              <a:rPr lang="en-US" dirty="0"/>
              <a:t>It is customary that the life of the business is divided into appropriate parts or segments of analyzing the results shown by the business. </a:t>
            </a:r>
          </a:p>
          <a:p>
            <a:pPr marL="400050" lvl="1" indent="0" algn="just">
              <a:spcAft>
                <a:spcPts val="600"/>
              </a:spcAft>
              <a:buNone/>
            </a:pPr>
            <a:r>
              <a:rPr lang="en-US" dirty="0"/>
              <a:t>Each part divided is known as an accounting period. </a:t>
            </a:r>
          </a:p>
          <a:p>
            <a:pPr marL="400050" lvl="1" indent="0" algn="just">
              <a:spcAft>
                <a:spcPts val="600"/>
              </a:spcAft>
              <a:buNone/>
            </a:pPr>
            <a:endParaRPr lang="en-US" dirty="0"/>
          </a:p>
          <a:p>
            <a:pPr algn="just">
              <a:spcAft>
                <a:spcPts val="600"/>
              </a:spcAft>
            </a:pPr>
            <a:r>
              <a:rPr lang="en-US" sz="2400" b="1" dirty="0"/>
              <a:t>Matching Concept: </a:t>
            </a:r>
          </a:p>
          <a:p>
            <a:pPr marL="400050" lvl="1" indent="0" algn="just">
              <a:spcAft>
                <a:spcPts val="600"/>
              </a:spcAft>
              <a:buNone/>
            </a:pPr>
            <a:r>
              <a:rPr lang="en-US" dirty="0"/>
              <a:t>This concept determines accurate profit/income to compare the revenues of the business with the cost that is incurred to earn that revenue. </a:t>
            </a:r>
          </a:p>
          <a:p>
            <a:endParaRPr lang="en-US" dirty="0"/>
          </a:p>
        </p:txBody>
      </p:sp>
    </p:spTree>
    <p:extLst>
      <p:ext uri="{BB962C8B-B14F-4D97-AF65-F5344CB8AC3E}">
        <p14:creationId xmlns:p14="http://schemas.microsoft.com/office/powerpoint/2010/main" val="1534058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E9727-A270-4A63-9AEB-A6C56083AA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513E05-306A-4312-9FF9-45F938A1A7C2}"/>
              </a:ext>
            </a:extLst>
          </p:cNvPr>
          <p:cNvSpPr>
            <a:spLocks noGrp="1"/>
          </p:cNvSpPr>
          <p:nvPr>
            <p:ph idx="1"/>
          </p:nvPr>
        </p:nvSpPr>
        <p:spPr/>
        <p:txBody>
          <a:bodyPr/>
          <a:lstStyle/>
          <a:p>
            <a:pPr algn="just">
              <a:spcAft>
                <a:spcPts val="600"/>
              </a:spcAft>
            </a:pPr>
            <a:r>
              <a:rPr lang="en-US" sz="2400" b="1" dirty="0"/>
              <a:t>Realization Concept: </a:t>
            </a:r>
          </a:p>
          <a:p>
            <a:pPr marL="400050" lvl="1" indent="0" algn="just">
              <a:spcAft>
                <a:spcPts val="600"/>
              </a:spcAft>
              <a:buNone/>
            </a:pPr>
            <a:r>
              <a:rPr lang="en-US" dirty="0"/>
              <a:t>This accounting concept explains that sell is supposed to be completed only when ownership of goods is passed on from the seller to the buyer. </a:t>
            </a:r>
          </a:p>
          <a:p>
            <a:pPr algn="just">
              <a:spcAft>
                <a:spcPts val="600"/>
              </a:spcAft>
            </a:pPr>
            <a:endParaRPr lang="en-US" sz="2400" dirty="0"/>
          </a:p>
          <a:p>
            <a:pPr algn="just">
              <a:spcAft>
                <a:spcPts val="600"/>
              </a:spcAft>
            </a:pPr>
            <a:r>
              <a:rPr lang="en-US" sz="2400" b="1" dirty="0"/>
              <a:t>Dual Aspect Concept: </a:t>
            </a:r>
          </a:p>
          <a:p>
            <a:pPr marL="400050" lvl="1" indent="0" algn="just">
              <a:spcAft>
                <a:spcPts val="600"/>
              </a:spcAft>
              <a:buNone/>
            </a:pPr>
            <a:r>
              <a:rPr lang="en-US" dirty="0"/>
              <a:t>This concept states that accounting system is set up in such a way that a record is made of the two aspects of each transaction that affects the record. </a:t>
            </a:r>
          </a:p>
        </p:txBody>
      </p:sp>
    </p:spTree>
    <p:extLst>
      <p:ext uri="{BB962C8B-B14F-4D97-AF65-F5344CB8AC3E}">
        <p14:creationId xmlns:p14="http://schemas.microsoft.com/office/powerpoint/2010/main" val="2034638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FE92B-4EDB-400F-9F49-8413CEDDCED2}"/>
              </a:ext>
            </a:extLst>
          </p:cNvPr>
          <p:cNvSpPr>
            <a:spLocks noGrp="1"/>
          </p:cNvSpPr>
          <p:nvPr>
            <p:ph type="title"/>
          </p:nvPr>
        </p:nvSpPr>
        <p:spPr/>
        <p:txBody>
          <a:bodyPr/>
          <a:lstStyle/>
          <a:p>
            <a:r>
              <a:rPr lang="en-US" dirty="0"/>
              <a:t>Accounting Conventions</a:t>
            </a:r>
          </a:p>
        </p:txBody>
      </p:sp>
      <p:sp>
        <p:nvSpPr>
          <p:cNvPr id="3" name="Content Placeholder 2">
            <a:extLst>
              <a:ext uri="{FF2B5EF4-FFF2-40B4-BE49-F238E27FC236}">
                <a16:creationId xmlns:a16="http://schemas.microsoft.com/office/drawing/2014/main" id="{D9FDBDD3-80CB-44FE-8041-AA38C2678281}"/>
              </a:ext>
            </a:extLst>
          </p:cNvPr>
          <p:cNvSpPr>
            <a:spLocks noGrp="1"/>
          </p:cNvSpPr>
          <p:nvPr>
            <p:ph idx="1"/>
          </p:nvPr>
        </p:nvSpPr>
        <p:spPr/>
        <p:txBody>
          <a:bodyPr/>
          <a:lstStyle/>
          <a:p>
            <a:pPr algn="just"/>
            <a:r>
              <a:rPr lang="en-US" dirty="0"/>
              <a:t>The term ‘Convention’ denotes customs or traditions or practice based on general agreement between the accounting bodies which guide the accountant while preparing the financial statements.</a:t>
            </a:r>
          </a:p>
          <a:p>
            <a:pPr algn="just"/>
            <a:endParaRPr lang="en-US" dirty="0"/>
          </a:p>
          <a:p>
            <a:endParaRPr lang="en-US" dirty="0"/>
          </a:p>
        </p:txBody>
      </p:sp>
    </p:spTree>
    <p:extLst>
      <p:ext uri="{BB962C8B-B14F-4D97-AF65-F5344CB8AC3E}">
        <p14:creationId xmlns:p14="http://schemas.microsoft.com/office/powerpoint/2010/main" val="3567464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E3635-7E2A-4DC8-9DD3-0D38BC09A2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64A1119-103F-471B-AC2F-4BE2928E1028}"/>
              </a:ext>
            </a:extLst>
          </p:cNvPr>
          <p:cNvSpPr>
            <a:spLocks noGrp="1"/>
          </p:cNvSpPr>
          <p:nvPr>
            <p:ph idx="1"/>
          </p:nvPr>
        </p:nvSpPr>
        <p:spPr/>
        <p:txBody>
          <a:bodyPr/>
          <a:lstStyle/>
          <a:p>
            <a:pPr algn="just">
              <a:spcAft>
                <a:spcPts val="600"/>
              </a:spcAft>
            </a:pPr>
            <a:r>
              <a:rPr lang="en-US" sz="2400" b="1" dirty="0"/>
              <a:t>Disclosure: </a:t>
            </a:r>
          </a:p>
          <a:p>
            <a:pPr marL="400050" lvl="1" indent="0" algn="just">
              <a:spcAft>
                <a:spcPts val="600"/>
              </a:spcAft>
              <a:buNone/>
            </a:pPr>
            <a:r>
              <a:rPr lang="en-US" dirty="0"/>
              <a:t>According to convention of full disclosure, accounting must disclose all the material facts and information so that interested parties after reading such accounting report can get a clear view of the state of affairs of the business. </a:t>
            </a:r>
          </a:p>
          <a:p>
            <a:pPr algn="just">
              <a:spcAft>
                <a:spcPts val="600"/>
              </a:spcAft>
            </a:pPr>
            <a:r>
              <a:rPr lang="en-US" sz="2400" b="1" dirty="0"/>
              <a:t>Materiality: </a:t>
            </a:r>
          </a:p>
          <a:p>
            <a:pPr marL="400050" lvl="1" indent="0" algn="just">
              <a:spcAft>
                <a:spcPts val="600"/>
              </a:spcAft>
              <a:buNone/>
            </a:pPr>
            <a:r>
              <a:rPr lang="en-US" dirty="0"/>
              <a:t>The term material means “relative importance” where account should report only what is material and ignore insignificant details while the preparing the final accounts. </a:t>
            </a:r>
          </a:p>
        </p:txBody>
      </p:sp>
    </p:spTree>
    <p:extLst>
      <p:ext uri="{BB962C8B-B14F-4D97-AF65-F5344CB8AC3E}">
        <p14:creationId xmlns:p14="http://schemas.microsoft.com/office/powerpoint/2010/main" val="3895080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5BF57-CE14-4FDD-9879-25A4128743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DDFBED-8862-4846-A0CD-785336D5BA5D}"/>
              </a:ext>
            </a:extLst>
          </p:cNvPr>
          <p:cNvSpPr>
            <a:spLocks noGrp="1"/>
          </p:cNvSpPr>
          <p:nvPr>
            <p:ph idx="1"/>
          </p:nvPr>
        </p:nvSpPr>
        <p:spPr/>
        <p:txBody>
          <a:bodyPr/>
          <a:lstStyle/>
          <a:p>
            <a:pPr algn="just"/>
            <a:r>
              <a:rPr lang="en-US" sz="2400" b="1" dirty="0"/>
              <a:t>Consistency: </a:t>
            </a:r>
          </a:p>
          <a:p>
            <a:pPr marL="400050" lvl="1" indent="0" algn="just">
              <a:buNone/>
            </a:pPr>
            <a:r>
              <a:rPr lang="en-US" dirty="0"/>
              <a:t>This accounting convention state that one’s a particular accounting practice, method or policy is adopted to prepare accounts, statements and reports. </a:t>
            </a:r>
          </a:p>
          <a:p>
            <a:pPr lvl="0" algn="just"/>
            <a:r>
              <a:rPr lang="en-US" sz="2400" b="1" dirty="0"/>
              <a:t>Conservatism:</a:t>
            </a:r>
            <a:r>
              <a:rPr lang="en-US" sz="2400" dirty="0"/>
              <a:t> </a:t>
            </a:r>
          </a:p>
          <a:p>
            <a:pPr marL="400050" lvl="1" indent="0" algn="just">
              <a:buNone/>
            </a:pPr>
            <a:r>
              <a:rPr lang="en-US" dirty="0"/>
              <a:t>There are two principles which stem directly from conservatism. </a:t>
            </a:r>
          </a:p>
          <a:p>
            <a:pPr lvl="1" algn="just"/>
            <a:r>
              <a:rPr lang="en-US" dirty="0"/>
              <a:t>The accountant should not anticipate income and should provide all possible losses, and</a:t>
            </a:r>
          </a:p>
          <a:p>
            <a:pPr lvl="1" algn="just"/>
            <a:r>
              <a:rPr lang="en-US" dirty="0"/>
              <a:t>Faced with the choice between two methods of valuing an asset the accountant should choose a method which leads to the lesser value.</a:t>
            </a:r>
          </a:p>
          <a:p>
            <a:pPr algn="just"/>
            <a:endParaRPr lang="en-US" dirty="0"/>
          </a:p>
        </p:txBody>
      </p:sp>
    </p:spTree>
    <p:extLst>
      <p:ext uri="{BB962C8B-B14F-4D97-AF65-F5344CB8AC3E}">
        <p14:creationId xmlns:p14="http://schemas.microsoft.com/office/powerpoint/2010/main" val="916872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D6764-E1E8-414E-AFCA-7F2629614831}"/>
              </a:ext>
            </a:extLst>
          </p:cNvPr>
          <p:cNvSpPr>
            <a:spLocks noGrp="1"/>
          </p:cNvSpPr>
          <p:nvPr>
            <p:ph type="title"/>
          </p:nvPr>
        </p:nvSpPr>
        <p:spPr/>
        <p:txBody>
          <a:bodyPr/>
          <a:lstStyle/>
          <a:p>
            <a:r>
              <a:rPr lang="en-US" b="1" dirty="0"/>
              <a:t>BASIS OF ACCOUNTING</a:t>
            </a:r>
          </a:p>
        </p:txBody>
      </p:sp>
      <p:sp>
        <p:nvSpPr>
          <p:cNvPr id="3" name="Content Placeholder 2">
            <a:extLst>
              <a:ext uri="{FF2B5EF4-FFF2-40B4-BE49-F238E27FC236}">
                <a16:creationId xmlns:a16="http://schemas.microsoft.com/office/drawing/2014/main" id="{857BF196-B07D-48A7-8195-EC25A68A18E6}"/>
              </a:ext>
            </a:extLst>
          </p:cNvPr>
          <p:cNvSpPr>
            <a:spLocks noGrp="1"/>
          </p:cNvSpPr>
          <p:nvPr>
            <p:ph idx="1"/>
          </p:nvPr>
        </p:nvSpPr>
        <p:spPr/>
        <p:txBody>
          <a:bodyPr/>
          <a:lstStyle/>
          <a:p>
            <a:pPr marL="0" indent="0" algn="just">
              <a:buNone/>
            </a:pPr>
            <a:r>
              <a:rPr lang="en-US" sz="2600" b="1" dirty="0"/>
              <a:t>Cash System of Accounting</a:t>
            </a:r>
          </a:p>
          <a:p>
            <a:pPr algn="just">
              <a:spcAft>
                <a:spcPts val="600"/>
              </a:spcAft>
            </a:pPr>
            <a:r>
              <a:rPr lang="en-US" sz="2400" dirty="0"/>
              <a:t>Under cash system of accounting entries are made only when cash is received or paid. </a:t>
            </a:r>
          </a:p>
          <a:p>
            <a:pPr algn="just">
              <a:spcAft>
                <a:spcPts val="600"/>
              </a:spcAft>
            </a:pPr>
            <a:r>
              <a:rPr lang="en-US" sz="2400" dirty="0"/>
              <a:t>No entry is made when amount is due for receipts or payments. </a:t>
            </a:r>
          </a:p>
          <a:p>
            <a:pPr algn="just">
              <a:spcAft>
                <a:spcPts val="600"/>
              </a:spcAft>
            </a:pPr>
            <a:r>
              <a:rPr lang="en-US" sz="2400" dirty="0"/>
              <a:t>Income is received is accounted irrespective of period for which relates. </a:t>
            </a:r>
          </a:p>
          <a:p>
            <a:pPr algn="just">
              <a:spcAft>
                <a:spcPts val="600"/>
              </a:spcAft>
            </a:pPr>
            <a:r>
              <a:rPr lang="en-US" sz="2400" dirty="0"/>
              <a:t>Similarly, expenses are restricted to the actual payments made in cash, during the current period is immaterial whether the payments have been made for previous year or subsequent year.</a:t>
            </a:r>
          </a:p>
        </p:txBody>
      </p:sp>
    </p:spTree>
    <p:extLst>
      <p:ext uri="{BB962C8B-B14F-4D97-AF65-F5344CB8AC3E}">
        <p14:creationId xmlns:p14="http://schemas.microsoft.com/office/powerpoint/2010/main" val="1748986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A406-4FDD-40AE-8D7E-C9078C9AE8C7}"/>
              </a:ext>
            </a:extLst>
          </p:cNvPr>
          <p:cNvSpPr>
            <a:spLocks noGrp="1"/>
          </p:cNvSpPr>
          <p:nvPr>
            <p:ph type="title"/>
          </p:nvPr>
        </p:nvSpPr>
        <p:spPr/>
        <p:txBody>
          <a:bodyPr/>
          <a:lstStyle/>
          <a:p>
            <a:r>
              <a:rPr lang="en-US" b="1" dirty="0"/>
              <a:t>UNIT CONTENTS</a:t>
            </a:r>
          </a:p>
        </p:txBody>
      </p:sp>
      <p:sp>
        <p:nvSpPr>
          <p:cNvPr id="3" name="Content Placeholder 2">
            <a:extLst>
              <a:ext uri="{FF2B5EF4-FFF2-40B4-BE49-F238E27FC236}">
                <a16:creationId xmlns:a16="http://schemas.microsoft.com/office/drawing/2014/main" id="{8179A087-C15D-49C5-813B-0C6880D49731}"/>
              </a:ext>
            </a:extLst>
          </p:cNvPr>
          <p:cNvSpPr>
            <a:spLocks noGrp="1"/>
          </p:cNvSpPr>
          <p:nvPr>
            <p:ph idx="1"/>
          </p:nvPr>
        </p:nvSpPr>
        <p:spPr/>
        <p:txBody>
          <a:bodyPr/>
          <a:lstStyle/>
          <a:p>
            <a:pPr marL="0" indent="0">
              <a:buNone/>
            </a:pPr>
            <a:r>
              <a:rPr lang="en-IN" b="1" dirty="0"/>
              <a:t>Financial Accounting</a:t>
            </a:r>
          </a:p>
          <a:p>
            <a:r>
              <a:rPr lang="en-IN" dirty="0"/>
              <a:t>Definition &amp; Importance</a:t>
            </a:r>
          </a:p>
          <a:p>
            <a:r>
              <a:rPr lang="en-IN" dirty="0"/>
              <a:t>Principles - Concepts &amp; Conventions</a:t>
            </a:r>
          </a:p>
          <a:p>
            <a:r>
              <a:rPr lang="en-IN" dirty="0"/>
              <a:t>Double entry book keeping system</a:t>
            </a:r>
          </a:p>
          <a:p>
            <a:r>
              <a:rPr lang="en-IN" dirty="0"/>
              <a:t>Bases of accounting - Cash basis &amp; Accrual basis</a:t>
            </a:r>
          </a:p>
          <a:p>
            <a:r>
              <a:rPr lang="en-IN" dirty="0"/>
              <a:t>Journal</a:t>
            </a:r>
          </a:p>
          <a:p>
            <a:r>
              <a:rPr lang="en-IN" dirty="0"/>
              <a:t>Ledger</a:t>
            </a:r>
          </a:p>
          <a:p>
            <a:r>
              <a:rPr lang="en-IN" dirty="0"/>
              <a:t>Subsidiary books</a:t>
            </a:r>
          </a:p>
          <a:p>
            <a:r>
              <a:rPr lang="en-IN" dirty="0"/>
              <a:t>Trial Balance</a:t>
            </a:r>
            <a:endParaRPr lang="en-US" dirty="0"/>
          </a:p>
        </p:txBody>
      </p:sp>
    </p:spTree>
    <p:extLst>
      <p:ext uri="{BB962C8B-B14F-4D97-AF65-F5344CB8AC3E}">
        <p14:creationId xmlns:p14="http://schemas.microsoft.com/office/powerpoint/2010/main" val="108765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A46C-5B39-402A-866C-56755ED99CD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657F4CB-F582-402C-923C-4CF318501C19}"/>
              </a:ext>
            </a:extLst>
          </p:cNvPr>
          <p:cNvSpPr>
            <a:spLocks noGrp="1"/>
          </p:cNvSpPr>
          <p:nvPr>
            <p:ph idx="1"/>
          </p:nvPr>
        </p:nvSpPr>
        <p:spPr/>
        <p:txBody>
          <a:bodyPr/>
          <a:lstStyle/>
          <a:p>
            <a:pPr>
              <a:spcAft>
                <a:spcPts val="600"/>
              </a:spcAft>
            </a:pPr>
            <a:r>
              <a:rPr lang="en-US" sz="2400" dirty="0"/>
              <a:t>The financial statement prepare under this system do not present a true and fair view of Income, operating results of enterprise. </a:t>
            </a:r>
          </a:p>
          <a:p>
            <a:pPr>
              <a:spcAft>
                <a:spcPts val="600"/>
              </a:spcAft>
            </a:pPr>
            <a:r>
              <a:rPr lang="en-US" sz="2400" dirty="0"/>
              <a:t>However, it is suitable in following cases:</a:t>
            </a:r>
          </a:p>
          <a:p>
            <a:pPr lvl="1">
              <a:spcAft>
                <a:spcPts val="600"/>
              </a:spcAft>
            </a:pPr>
            <a:r>
              <a:rPr lang="en-US" dirty="0"/>
              <a:t>For very small business </a:t>
            </a:r>
            <a:r>
              <a:rPr lang="en-US" dirty="0" err="1"/>
              <a:t>organisation</a:t>
            </a:r>
            <a:r>
              <a:rPr lang="en-US" dirty="0"/>
              <a:t>.</a:t>
            </a:r>
          </a:p>
          <a:p>
            <a:pPr lvl="1">
              <a:spcAft>
                <a:spcPts val="600"/>
              </a:spcAft>
            </a:pPr>
            <a:r>
              <a:rPr lang="en-US" dirty="0"/>
              <a:t>For individual to record his own transactions.</a:t>
            </a:r>
          </a:p>
          <a:p>
            <a:pPr lvl="1">
              <a:spcAft>
                <a:spcPts val="600"/>
              </a:spcAft>
            </a:pPr>
            <a:r>
              <a:rPr lang="en-US" dirty="0"/>
              <a:t>For professionals like Doctors, Lawyers, Chartered Accountant, etc.</a:t>
            </a:r>
          </a:p>
          <a:p>
            <a:pPr>
              <a:spcAft>
                <a:spcPts val="600"/>
              </a:spcAft>
            </a:pPr>
            <a:r>
              <a:rPr lang="en-US" sz="2400" dirty="0"/>
              <a:t>In cash system financial statements are prepared on the basis of Receipts and payments accounts.</a:t>
            </a:r>
          </a:p>
        </p:txBody>
      </p:sp>
    </p:spTree>
    <p:extLst>
      <p:ext uri="{BB962C8B-B14F-4D97-AF65-F5344CB8AC3E}">
        <p14:creationId xmlns:p14="http://schemas.microsoft.com/office/powerpoint/2010/main" val="845215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F2B8-EAFB-4994-81CF-EB560BFFE9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A95C4A-C816-47A5-A4F5-79BBF279487B}"/>
              </a:ext>
            </a:extLst>
          </p:cNvPr>
          <p:cNvSpPr>
            <a:spLocks noGrp="1"/>
          </p:cNvSpPr>
          <p:nvPr>
            <p:ph idx="1"/>
          </p:nvPr>
        </p:nvSpPr>
        <p:spPr/>
        <p:txBody>
          <a:bodyPr/>
          <a:lstStyle/>
          <a:p>
            <a:pPr marL="0" indent="0">
              <a:buNone/>
            </a:pPr>
            <a:r>
              <a:rPr lang="en-US" b="1" dirty="0"/>
              <a:t>Accrual System of Accounting</a:t>
            </a:r>
          </a:p>
          <a:p>
            <a:pPr algn="just">
              <a:spcAft>
                <a:spcPts val="600"/>
              </a:spcAft>
            </a:pPr>
            <a:r>
              <a:rPr lang="en-US" sz="2400" dirty="0"/>
              <a:t>This is also known as mercantile system of accounts. </a:t>
            </a:r>
          </a:p>
          <a:p>
            <a:pPr algn="just">
              <a:spcAft>
                <a:spcPts val="600"/>
              </a:spcAft>
            </a:pPr>
            <a:r>
              <a:rPr lang="en-US" sz="2400" dirty="0"/>
              <a:t>Under this system business transactions are recorded as and when it take place </a:t>
            </a:r>
            <a:r>
              <a:rPr lang="en-US" sz="2400" dirty="0" err="1"/>
              <a:t>irrespectful</a:t>
            </a:r>
            <a:r>
              <a:rPr lang="en-US" sz="2400" dirty="0"/>
              <a:t> of amount / cash received or paid. </a:t>
            </a:r>
          </a:p>
          <a:p>
            <a:pPr algn="just">
              <a:spcAft>
                <a:spcPts val="600"/>
              </a:spcAft>
            </a:pPr>
            <a:r>
              <a:rPr lang="en-US" sz="2400" dirty="0"/>
              <a:t>Income earned as well as expenses incurred are recorded related to the particular period. </a:t>
            </a:r>
          </a:p>
          <a:p>
            <a:endParaRPr lang="en-US" dirty="0"/>
          </a:p>
        </p:txBody>
      </p:sp>
    </p:spTree>
    <p:extLst>
      <p:ext uri="{BB962C8B-B14F-4D97-AF65-F5344CB8AC3E}">
        <p14:creationId xmlns:p14="http://schemas.microsoft.com/office/powerpoint/2010/main" val="3216019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D88D-5C46-4E1C-A351-27E0BC0EF6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10479F-84A4-4B5E-99A2-63862010920C}"/>
              </a:ext>
            </a:extLst>
          </p:cNvPr>
          <p:cNvSpPr>
            <a:spLocks noGrp="1"/>
          </p:cNvSpPr>
          <p:nvPr>
            <p:ph idx="1"/>
          </p:nvPr>
        </p:nvSpPr>
        <p:spPr/>
        <p:txBody>
          <a:bodyPr/>
          <a:lstStyle/>
          <a:p>
            <a:pPr marL="0" indent="0" algn="just">
              <a:spcAft>
                <a:spcPts val="600"/>
              </a:spcAft>
              <a:buNone/>
            </a:pPr>
            <a:r>
              <a:rPr lang="en-US" sz="2400" dirty="0"/>
              <a:t>The following are the essential features of accrual basis.</a:t>
            </a:r>
          </a:p>
          <a:p>
            <a:pPr algn="just">
              <a:spcAft>
                <a:spcPts val="600"/>
              </a:spcAft>
            </a:pPr>
            <a:r>
              <a:rPr lang="en-US" sz="2400" dirty="0"/>
              <a:t>Revenue is recognized on it is earned irrespective of whether cash is received or not.</a:t>
            </a:r>
          </a:p>
          <a:p>
            <a:pPr algn="just">
              <a:spcAft>
                <a:spcPts val="600"/>
              </a:spcAft>
            </a:pPr>
            <a:r>
              <a:rPr lang="en-US" sz="2400" dirty="0"/>
              <a:t>Costs are matched against revenues on the basis of relevant time period to determined periodic income.</a:t>
            </a:r>
          </a:p>
          <a:p>
            <a:pPr algn="just">
              <a:spcAft>
                <a:spcPts val="600"/>
              </a:spcAft>
            </a:pPr>
            <a:r>
              <a:rPr lang="en-US" sz="2400" dirty="0"/>
              <a:t>Costs which are not charged to income are carried forward.</a:t>
            </a:r>
          </a:p>
          <a:p>
            <a:pPr algn="just">
              <a:spcAft>
                <a:spcPts val="600"/>
              </a:spcAft>
            </a:pPr>
            <a:r>
              <a:rPr lang="en-US" sz="2400" dirty="0"/>
              <a:t>Any cost that lost its utility is written off as a loss.</a:t>
            </a:r>
          </a:p>
        </p:txBody>
      </p:sp>
    </p:spTree>
    <p:extLst>
      <p:ext uri="{BB962C8B-B14F-4D97-AF65-F5344CB8AC3E}">
        <p14:creationId xmlns:p14="http://schemas.microsoft.com/office/powerpoint/2010/main" val="1299302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1052D-225B-4EC5-9D43-626C0410B4B0}"/>
              </a:ext>
            </a:extLst>
          </p:cNvPr>
          <p:cNvSpPr>
            <a:spLocks noGrp="1"/>
          </p:cNvSpPr>
          <p:nvPr>
            <p:ph type="title"/>
          </p:nvPr>
        </p:nvSpPr>
        <p:spPr/>
        <p:txBody>
          <a:bodyPr/>
          <a:lstStyle/>
          <a:p>
            <a:r>
              <a:rPr lang="en-US" b="1" dirty="0"/>
              <a:t>Some Impartment terminologies in Accounting</a:t>
            </a:r>
            <a:endParaRPr lang="en-IN" dirty="0"/>
          </a:p>
        </p:txBody>
      </p:sp>
      <p:sp>
        <p:nvSpPr>
          <p:cNvPr id="3" name="Content Placeholder 2">
            <a:extLst>
              <a:ext uri="{FF2B5EF4-FFF2-40B4-BE49-F238E27FC236}">
                <a16:creationId xmlns:a16="http://schemas.microsoft.com/office/drawing/2014/main" id="{0F02CC55-BF6D-454E-931D-704E096450B5}"/>
              </a:ext>
            </a:extLst>
          </p:cNvPr>
          <p:cNvSpPr>
            <a:spLocks noGrp="1"/>
          </p:cNvSpPr>
          <p:nvPr>
            <p:ph idx="1"/>
          </p:nvPr>
        </p:nvSpPr>
        <p:spPr/>
        <p:txBody>
          <a:bodyPr/>
          <a:lstStyle/>
          <a:p>
            <a:pPr marL="0" indent="0">
              <a:buNone/>
            </a:pPr>
            <a:r>
              <a:rPr lang="en-US" dirty="0"/>
              <a:t>1. </a:t>
            </a:r>
            <a:r>
              <a:rPr lang="en-US" b="1" dirty="0"/>
              <a:t>Transactions</a:t>
            </a:r>
            <a:r>
              <a:rPr lang="en-US" sz="2400" dirty="0"/>
              <a:t>: Any sale or purchase of goods or services is called the transaction</a:t>
            </a:r>
            <a:r>
              <a:rPr lang="en-US" dirty="0"/>
              <a:t>. </a:t>
            </a:r>
          </a:p>
          <a:p>
            <a:pPr marL="0" indent="0">
              <a:buNone/>
            </a:pPr>
            <a:r>
              <a:rPr lang="en-US" dirty="0"/>
              <a:t>Transactions are two types.</a:t>
            </a:r>
          </a:p>
          <a:p>
            <a:pPr marL="514350" indent="-514350">
              <a:buAutoNum type="alphaLcParenR"/>
            </a:pPr>
            <a:r>
              <a:rPr lang="en-US" b="1" dirty="0"/>
              <a:t>Cash transaction</a:t>
            </a:r>
            <a:r>
              <a:rPr lang="en-US" dirty="0"/>
              <a:t>: cash transaction is one where cash receipt or payment is involved in the exchange. </a:t>
            </a:r>
          </a:p>
          <a:p>
            <a:pPr marL="514350" indent="-514350">
              <a:buAutoNum type="alphaLcParenR"/>
            </a:pPr>
            <a:r>
              <a:rPr lang="en-US" b="1" dirty="0"/>
              <a:t> Credit transaction</a:t>
            </a:r>
            <a:r>
              <a:rPr lang="en-US" dirty="0"/>
              <a:t>: Credit transaction will not have cash, either received or paid, for something given or received respectively</a:t>
            </a:r>
            <a:endParaRPr lang="en-IN" dirty="0"/>
          </a:p>
          <a:p>
            <a:endParaRPr lang="en-IN" dirty="0"/>
          </a:p>
        </p:txBody>
      </p:sp>
    </p:spTree>
    <p:extLst>
      <p:ext uri="{BB962C8B-B14F-4D97-AF65-F5344CB8AC3E}">
        <p14:creationId xmlns:p14="http://schemas.microsoft.com/office/powerpoint/2010/main" val="3773774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FAAE7-70F8-4C88-ACDB-6F88A077C9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B3C9D9-67DC-4F51-A2D7-06DA3DA96CDC}"/>
              </a:ext>
            </a:extLst>
          </p:cNvPr>
          <p:cNvSpPr>
            <a:spLocks noGrp="1"/>
          </p:cNvSpPr>
          <p:nvPr>
            <p:ph idx="1"/>
          </p:nvPr>
        </p:nvSpPr>
        <p:spPr/>
        <p:txBody>
          <a:bodyPr/>
          <a:lstStyle/>
          <a:p>
            <a:r>
              <a:rPr lang="en-US" sz="2400" dirty="0"/>
              <a:t>2 Goods: Those things which a firm purchases for resale are called goods</a:t>
            </a:r>
          </a:p>
          <a:p>
            <a:r>
              <a:rPr lang="en-US" sz="2400" dirty="0"/>
              <a:t>3. Purchases: It means purchase of goods, unless it is stated otherwise it also represents the goods purchased</a:t>
            </a:r>
          </a:p>
          <a:p>
            <a:r>
              <a:rPr lang="en-US" sz="2400" dirty="0"/>
              <a:t>4. Sales: It means sale of goods, unless it is stated otherwise it also represents these goods sold. </a:t>
            </a:r>
          </a:p>
          <a:p>
            <a:r>
              <a:rPr lang="en-US" sz="2400" dirty="0"/>
              <a:t>5. Expenses: Payments for the purchase of goods and services are known as expenses</a:t>
            </a:r>
          </a:p>
          <a:p>
            <a:r>
              <a:rPr lang="en-US" sz="2400" dirty="0"/>
              <a:t>Expenses also divided into two</a:t>
            </a:r>
          </a:p>
          <a:p>
            <a:r>
              <a:rPr lang="en-US" sz="2400" dirty="0"/>
              <a:t> a) Revenue Expenditure</a:t>
            </a:r>
          </a:p>
          <a:p>
            <a:r>
              <a:rPr lang="en-US" sz="2400" dirty="0"/>
              <a:t> b) Capital Expenditure</a:t>
            </a:r>
          </a:p>
          <a:p>
            <a:endParaRPr lang="en-IN" dirty="0"/>
          </a:p>
        </p:txBody>
      </p:sp>
    </p:spTree>
    <p:extLst>
      <p:ext uri="{BB962C8B-B14F-4D97-AF65-F5344CB8AC3E}">
        <p14:creationId xmlns:p14="http://schemas.microsoft.com/office/powerpoint/2010/main" val="327015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6D32-FBDD-4728-8B89-01AAD1587B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EFC403-D565-4A46-8B07-8809B94C378A}"/>
              </a:ext>
            </a:extLst>
          </p:cNvPr>
          <p:cNvSpPr>
            <a:spLocks noGrp="1"/>
          </p:cNvSpPr>
          <p:nvPr>
            <p:ph idx="1"/>
          </p:nvPr>
        </p:nvSpPr>
        <p:spPr/>
        <p:txBody>
          <a:bodyPr/>
          <a:lstStyle/>
          <a:p>
            <a:pPr marL="342900" indent="-342900">
              <a:buAutoNum type="alphaLcParenR"/>
            </a:pPr>
            <a:r>
              <a:rPr lang="en-US" sz="3200" dirty="0"/>
              <a:t>Revenue Expenditure: </a:t>
            </a:r>
            <a:r>
              <a:rPr lang="en-US" sz="2800" dirty="0"/>
              <a:t>It refers to expenses incurred for running the business. Ex: wages, salaries, rent, </a:t>
            </a:r>
            <a:r>
              <a:rPr lang="en-US" sz="2800" dirty="0" err="1"/>
              <a:t>etc</a:t>
            </a:r>
            <a:endParaRPr lang="en-US" sz="2800" dirty="0"/>
          </a:p>
          <a:p>
            <a:r>
              <a:rPr lang="en-US" sz="3200" dirty="0"/>
              <a:t>b) Capital Expenditure</a:t>
            </a:r>
            <a:r>
              <a:rPr lang="en-US" sz="2800" dirty="0"/>
              <a:t>: It refers to expenses incurred       to acquire fixed assets. </a:t>
            </a:r>
          </a:p>
          <a:p>
            <a:r>
              <a:rPr lang="en-US" sz="3200" dirty="0"/>
              <a:t>6. Revenue</a:t>
            </a:r>
            <a:r>
              <a:rPr lang="en-US" sz="2800" dirty="0"/>
              <a:t>: It is the amount realized or receivable from the sale of goods or services</a:t>
            </a:r>
          </a:p>
          <a:p>
            <a:r>
              <a:rPr lang="en-US" sz="2800" dirty="0"/>
              <a:t>*Revenues also divided into two parts</a:t>
            </a:r>
          </a:p>
          <a:p>
            <a:r>
              <a:rPr lang="en-US" sz="2800" dirty="0"/>
              <a:t>    a)  Revenue Receipt:</a:t>
            </a:r>
          </a:p>
          <a:p>
            <a:r>
              <a:rPr lang="en-US" sz="2800" dirty="0"/>
              <a:t>    b) Capital Receipts</a:t>
            </a:r>
          </a:p>
          <a:p>
            <a:endParaRPr lang="en-IN" dirty="0"/>
          </a:p>
        </p:txBody>
      </p:sp>
    </p:spTree>
    <p:extLst>
      <p:ext uri="{BB962C8B-B14F-4D97-AF65-F5344CB8AC3E}">
        <p14:creationId xmlns:p14="http://schemas.microsoft.com/office/powerpoint/2010/main" val="3884060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8ADB-8ECF-4724-B076-4EC1C9FE0EB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291C02A-EFD9-4576-B074-139C0DC29C4F}"/>
              </a:ext>
            </a:extLst>
          </p:cNvPr>
          <p:cNvSpPr>
            <a:spLocks noGrp="1"/>
          </p:cNvSpPr>
          <p:nvPr>
            <p:ph idx="1"/>
          </p:nvPr>
        </p:nvSpPr>
        <p:spPr/>
        <p:txBody>
          <a:bodyPr/>
          <a:lstStyle/>
          <a:p>
            <a:r>
              <a:rPr lang="en-US" sz="3200" dirty="0"/>
              <a:t>a)  Revenue Receipt</a:t>
            </a:r>
            <a:r>
              <a:rPr lang="en-US" sz="2400" dirty="0"/>
              <a:t>: </a:t>
            </a:r>
            <a:r>
              <a:rPr lang="en-US" sz="2800" dirty="0"/>
              <a:t>It refers to those receipts from customers for goods supplied or fees received. Ex: rent, commission, discount received, </a:t>
            </a:r>
            <a:r>
              <a:rPr lang="en-US" sz="2800" dirty="0" err="1"/>
              <a:t>etc</a:t>
            </a:r>
            <a:endParaRPr lang="en-US" sz="2800" dirty="0"/>
          </a:p>
          <a:p>
            <a:r>
              <a:rPr lang="en-US" sz="3200" dirty="0"/>
              <a:t>b) Capital Receipts: </a:t>
            </a:r>
            <a:r>
              <a:rPr lang="en-US" sz="2800" dirty="0"/>
              <a:t>It refers to receipts from sale of fixed assets</a:t>
            </a:r>
          </a:p>
          <a:p>
            <a:endParaRPr lang="en-IN" dirty="0"/>
          </a:p>
        </p:txBody>
      </p:sp>
    </p:spTree>
    <p:extLst>
      <p:ext uri="{BB962C8B-B14F-4D97-AF65-F5344CB8AC3E}">
        <p14:creationId xmlns:p14="http://schemas.microsoft.com/office/powerpoint/2010/main" val="3157436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43948-4581-404B-B8CA-6454DB1222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D0E1E6-9136-4D0C-8C55-539CD0833E58}"/>
              </a:ext>
            </a:extLst>
          </p:cNvPr>
          <p:cNvSpPr>
            <a:spLocks noGrp="1"/>
          </p:cNvSpPr>
          <p:nvPr>
            <p:ph idx="1"/>
          </p:nvPr>
        </p:nvSpPr>
        <p:spPr/>
        <p:txBody>
          <a:bodyPr/>
          <a:lstStyle/>
          <a:p>
            <a:r>
              <a:rPr lang="en-US" sz="2400" dirty="0"/>
              <a:t>7. Assets: : The valuable things owned by the business are known as assets. These are the properties owned by the business. It is of two types</a:t>
            </a:r>
          </a:p>
          <a:p>
            <a:pPr marL="342900" indent="-342900">
              <a:buAutoNum type="alphaLcParenR"/>
            </a:pPr>
            <a:r>
              <a:rPr lang="en-US" sz="2400" dirty="0"/>
              <a:t>Fixed Assets: It is of two types</a:t>
            </a:r>
          </a:p>
          <a:p>
            <a:r>
              <a:rPr lang="en-US" sz="2400" dirty="0"/>
              <a:t> </a:t>
            </a:r>
            <a:r>
              <a:rPr lang="en-US" sz="2400" dirty="0" err="1"/>
              <a:t>i</a:t>
            </a:r>
            <a:r>
              <a:rPr lang="en-US" sz="2400" dirty="0"/>
              <a:t>. Tangible Assets: The assets which can be seen, touch or felt and which are fixed and permanent in nature. Ex: land, buildings, machinery, furniture, etc. </a:t>
            </a:r>
          </a:p>
          <a:p>
            <a:r>
              <a:rPr lang="en-US" sz="2400" dirty="0"/>
              <a:t>ii. In-tangible Assets: The assets which cannot be felt or touched. Ex: goodwill, patents, copyrights, etc. </a:t>
            </a:r>
          </a:p>
          <a:p>
            <a:r>
              <a:rPr lang="en-US" sz="2400" dirty="0"/>
              <a:t>b) Current Assets: These are expected to be realized in cash or consumed during business operations in accounting year. Ex: debtors, stock, bills receivable, etc. </a:t>
            </a:r>
            <a:endParaRPr lang="en-IN" sz="2400" dirty="0"/>
          </a:p>
          <a:p>
            <a:endParaRPr lang="en-IN" dirty="0"/>
          </a:p>
        </p:txBody>
      </p:sp>
    </p:spTree>
    <p:extLst>
      <p:ext uri="{BB962C8B-B14F-4D97-AF65-F5344CB8AC3E}">
        <p14:creationId xmlns:p14="http://schemas.microsoft.com/office/powerpoint/2010/main" val="123799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E4BE0-C266-4B36-A877-CE29034CC6F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24547B-CFAC-4901-9EF2-4A4BBEFD2C2D}"/>
              </a:ext>
            </a:extLst>
          </p:cNvPr>
          <p:cNvSpPr>
            <a:spLocks noGrp="1"/>
          </p:cNvSpPr>
          <p:nvPr>
            <p:ph idx="1"/>
          </p:nvPr>
        </p:nvSpPr>
        <p:spPr/>
        <p:txBody>
          <a:bodyPr/>
          <a:lstStyle/>
          <a:p>
            <a:r>
              <a:rPr lang="en-US" sz="2400" dirty="0"/>
              <a:t>8. Liabilities: Liabilities are the obligations or debts payable by the enterprise in future in the term of money or goods. It refers to what the firm owes to outsiders.</a:t>
            </a:r>
          </a:p>
          <a:p>
            <a:r>
              <a:rPr lang="en-US" sz="2400" dirty="0"/>
              <a:t> 9. Debtors: Debtors means a person who owes money to the trader. </a:t>
            </a:r>
          </a:p>
          <a:p>
            <a:r>
              <a:rPr lang="en-US" sz="2400" dirty="0"/>
              <a:t>10. Creditors: A creditor is a person to whom something is owned by the business.</a:t>
            </a:r>
          </a:p>
          <a:p>
            <a:r>
              <a:rPr lang="en-US" sz="2400" dirty="0"/>
              <a:t> 11. Drawings: cash or goods withdrawn by the proprietor from the Business for his personal or household is termed  as “drawing</a:t>
            </a:r>
            <a:endParaRPr lang="en-IN" sz="2400" dirty="0"/>
          </a:p>
          <a:p>
            <a:endParaRPr lang="en-IN" dirty="0"/>
          </a:p>
        </p:txBody>
      </p:sp>
    </p:spTree>
    <p:extLst>
      <p:ext uri="{BB962C8B-B14F-4D97-AF65-F5344CB8AC3E}">
        <p14:creationId xmlns:p14="http://schemas.microsoft.com/office/powerpoint/2010/main" val="255283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13662-4380-4164-9C22-8124A3AE8C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897628-1191-41ED-9712-B0857C823D73}"/>
              </a:ext>
            </a:extLst>
          </p:cNvPr>
          <p:cNvSpPr>
            <a:spLocks noGrp="1"/>
          </p:cNvSpPr>
          <p:nvPr>
            <p:ph idx="1"/>
          </p:nvPr>
        </p:nvSpPr>
        <p:spPr/>
        <p:txBody>
          <a:bodyPr/>
          <a:lstStyle/>
          <a:p>
            <a:r>
              <a:rPr lang="en-US" sz="2400" dirty="0"/>
              <a:t>2. Reserve: An amount set aside out of profits or other surplus to meet contingencies. </a:t>
            </a:r>
          </a:p>
          <a:p>
            <a:r>
              <a:rPr lang="en-US" sz="2400" dirty="0"/>
              <a:t>13. Account: A summarized statements of transactions relating to a particular person, thing, Expense or income.</a:t>
            </a:r>
          </a:p>
          <a:p>
            <a:r>
              <a:rPr lang="en-US" sz="2400" dirty="0"/>
              <a:t> 14. Discount: There are two types of discounts</a:t>
            </a:r>
          </a:p>
          <a:p>
            <a:r>
              <a:rPr lang="en-US" sz="2400" dirty="0"/>
              <a:t> a) Cash discount: An allowable made to encourage frame payment or before the expiration of the period. </a:t>
            </a:r>
          </a:p>
          <a:p>
            <a:r>
              <a:rPr lang="en-US" sz="2400" dirty="0"/>
              <a:t> b) Trade discount: A deduction from the gross or catalogue price allowed to traders who buys them for resale. </a:t>
            </a:r>
            <a:endParaRPr lang="en-IN" sz="2400" dirty="0"/>
          </a:p>
          <a:p>
            <a:endParaRPr lang="en-IN" dirty="0"/>
          </a:p>
        </p:txBody>
      </p:sp>
    </p:spTree>
    <p:extLst>
      <p:ext uri="{BB962C8B-B14F-4D97-AF65-F5344CB8AC3E}">
        <p14:creationId xmlns:p14="http://schemas.microsoft.com/office/powerpoint/2010/main" val="459733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7B00-95CE-4FDF-82A7-920DEB001518}"/>
              </a:ext>
            </a:extLst>
          </p:cNvPr>
          <p:cNvSpPr>
            <a:spLocks noGrp="1"/>
          </p:cNvSpPr>
          <p:nvPr>
            <p:ph type="title"/>
          </p:nvPr>
        </p:nvSpPr>
        <p:spPr/>
        <p:txBody>
          <a:bodyPr/>
          <a:lstStyle/>
          <a:p>
            <a:r>
              <a:rPr lang="en-US" b="1" dirty="0"/>
              <a:t>LEARNING OUTCOMES</a:t>
            </a:r>
          </a:p>
        </p:txBody>
      </p:sp>
      <p:sp>
        <p:nvSpPr>
          <p:cNvPr id="3" name="Content Placeholder 2">
            <a:extLst>
              <a:ext uri="{FF2B5EF4-FFF2-40B4-BE49-F238E27FC236}">
                <a16:creationId xmlns:a16="http://schemas.microsoft.com/office/drawing/2014/main" id="{D9050BFB-45C8-44A2-BEE7-249CC742AECB}"/>
              </a:ext>
            </a:extLst>
          </p:cNvPr>
          <p:cNvSpPr>
            <a:spLocks noGrp="1"/>
          </p:cNvSpPr>
          <p:nvPr>
            <p:ph idx="1"/>
          </p:nvPr>
        </p:nvSpPr>
        <p:spPr/>
        <p:txBody>
          <a:bodyPr/>
          <a:lstStyle/>
          <a:p>
            <a:pPr marL="0" indent="0" algn="just">
              <a:buNone/>
            </a:pPr>
            <a:r>
              <a:rPr lang="en-IN" sz="2600" dirty="0"/>
              <a:t>At the end of this unit students will be able to:</a:t>
            </a:r>
            <a:endParaRPr lang="en-US" sz="2600" dirty="0"/>
          </a:p>
          <a:p>
            <a:pPr lvl="0" algn="just"/>
            <a:r>
              <a:rPr lang="en-IN" sz="2600" dirty="0"/>
              <a:t>Describe accounting concepts and conventions. (L2)</a:t>
            </a:r>
            <a:endParaRPr lang="en-US" sz="2600" dirty="0"/>
          </a:p>
          <a:p>
            <a:pPr lvl="0" algn="just"/>
            <a:r>
              <a:rPr lang="en-IN" sz="2600" dirty="0"/>
              <a:t>Understand the double entry system of book keeping. (L2)</a:t>
            </a:r>
            <a:endParaRPr lang="en-US" sz="2600" dirty="0"/>
          </a:p>
          <a:p>
            <a:pPr lvl="0" algn="just"/>
            <a:r>
              <a:rPr lang="en-IN" sz="2600" dirty="0"/>
              <a:t>Understand bases of accounting and their significance. (L2)</a:t>
            </a:r>
            <a:endParaRPr lang="en-US" sz="2600" dirty="0"/>
          </a:p>
          <a:p>
            <a:pPr lvl="0" algn="just"/>
            <a:r>
              <a:rPr lang="en-IN" sz="2600" dirty="0"/>
              <a:t>Build journal, ledger and various subsidiary books. (L4)</a:t>
            </a:r>
            <a:endParaRPr lang="en-US" sz="2600" dirty="0"/>
          </a:p>
          <a:p>
            <a:pPr algn="just"/>
            <a:r>
              <a:rPr lang="en-IN" sz="2600" dirty="0"/>
              <a:t>Describe the purpose and preparation of trial balance. (L2)</a:t>
            </a:r>
            <a:endParaRPr lang="en-US" sz="2600" dirty="0"/>
          </a:p>
        </p:txBody>
      </p:sp>
    </p:spTree>
    <p:extLst>
      <p:ext uri="{BB962C8B-B14F-4D97-AF65-F5344CB8AC3E}">
        <p14:creationId xmlns:p14="http://schemas.microsoft.com/office/powerpoint/2010/main" val="3032152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38A2E-F4C8-4DEF-B32A-4121D610B7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610C9C-9558-4A27-9AC5-1297231A27A0}"/>
              </a:ext>
            </a:extLst>
          </p:cNvPr>
          <p:cNvSpPr>
            <a:spLocks noGrp="1"/>
          </p:cNvSpPr>
          <p:nvPr>
            <p:ph idx="1"/>
          </p:nvPr>
        </p:nvSpPr>
        <p:spPr/>
        <p:txBody>
          <a:bodyPr/>
          <a:lstStyle/>
          <a:p>
            <a:r>
              <a:rPr lang="en-US" sz="3200" dirty="0"/>
              <a:t>Normal loss</a:t>
            </a:r>
            <a:r>
              <a:rPr lang="en-US" dirty="0"/>
              <a:t>: </a:t>
            </a:r>
            <a:r>
              <a:rPr lang="en-US" sz="2800" dirty="0"/>
              <a:t>Which loss occurred normally is called Normal loss.</a:t>
            </a:r>
          </a:p>
          <a:p>
            <a:r>
              <a:rPr lang="en-US" sz="3200" dirty="0"/>
              <a:t>Abnormal loss: </a:t>
            </a:r>
            <a:r>
              <a:rPr lang="en-US" sz="2800" dirty="0"/>
              <a:t>Which loss occurred accidently is called Abnormal loss.</a:t>
            </a:r>
          </a:p>
          <a:p>
            <a:endParaRPr lang="en-US" sz="2800" dirty="0"/>
          </a:p>
          <a:p>
            <a:r>
              <a:rPr lang="en-US" sz="3600" dirty="0"/>
              <a:t>** We have to use the term Purchases and sales only for goods not for any other assets **</a:t>
            </a:r>
            <a:endParaRPr lang="en-IN" sz="3600" dirty="0"/>
          </a:p>
          <a:p>
            <a:endParaRPr lang="en-IN" dirty="0"/>
          </a:p>
        </p:txBody>
      </p:sp>
    </p:spTree>
    <p:extLst>
      <p:ext uri="{BB962C8B-B14F-4D97-AF65-F5344CB8AC3E}">
        <p14:creationId xmlns:p14="http://schemas.microsoft.com/office/powerpoint/2010/main" val="3104449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74822-0F54-495B-B54F-71BD0865F940}"/>
              </a:ext>
            </a:extLst>
          </p:cNvPr>
          <p:cNvSpPr>
            <a:spLocks noGrp="1"/>
          </p:cNvSpPr>
          <p:nvPr>
            <p:ph type="title"/>
          </p:nvPr>
        </p:nvSpPr>
        <p:spPr/>
        <p:txBody>
          <a:bodyPr/>
          <a:lstStyle/>
          <a:p>
            <a:r>
              <a:rPr lang="en-US" dirty="0"/>
              <a:t>ACCOUNTING PROCESS</a:t>
            </a:r>
          </a:p>
        </p:txBody>
      </p:sp>
      <p:pic>
        <p:nvPicPr>
          <p:cNvPr id="4" name="Content Placeholder 3">
            <a:extLst>
              <a:ext uri="{FF2B5EF4-FFF2-40B4-BE49-F238E27FC236}">
                <a16:creationId xmlns:a16="http://schemas.microsoft.com/office/drawing/2014/main" id="{785FAEA6-B484-4AA7-BD8D-ED87F92E850E}"/>
              </a:ext>
            </a:extLst>
          </p:cNvPr>
          <p:cNvPicPr>
            <a:picLocks noGrp="1"/>
          </p:cNvPicPr>
          <p:nvPr>
            <p:ph idx="1"/>
          </p:nvPr>
        </p:nvPicPr>
        <p:blipFill>
          <a:blip r:embed="rId2"/>
          <a:srcRect/>
          <a:stretch>
            <a:fillRect/>
          </a:stretch>
        </p:blipFill>
        <p:spPr bwMode="auto">
          <a:xfrm>
            <a:off x="2438400" y="1295400"/>
            <a:ext cx="4343400" cy="5562600"/>
          </a:xfrm>
          <a:prstGeom prst="rect">
            <a:avLst/>
          </a:prstGeom>
          <a:noFill/>
          <a:ln w="9525">
            <a:noFill/>
            <a:miter lim="800000"/>
            <a:headEnd/>
            <a:tailEnd/>
          </a:ln>
        </p:spPr>
      </p:pic>
    </p:spTree>
    <p:extLst>
      <p:ext uri="{BB962C8B-B14F-4D97-AF65-F5344CB8AC3E}">
        <p14:creationId xmlns:p14="http://schemas.microsoft.com/office/powerpoint/2010/main" val="1192554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3A36F-211E-4E20-AC6F-91307517BC04}"/>
              </a:ext>
            </a:extLst>
          </p:cNvPr>
          <p:cNvSpPr>
            <a:spLocks noGrp="1"/>
          </p:cNvSpPr>
          <p:nvPr>
            <p:ph type="title"/>
          </p:nvPr>
        </p:nvSpPr>
        <p:spPr/>
        <p:txBody>
          <a:bodyPr/>
          <a:lstStyle/>
          <a:p>
            <a:r>
              <a:rPr lang="en-US" b="1" dirty="0"/>
              <a:t>TYPES OF ACCOUNTS &amp; RULES</a:t>
            </a:r>
          </a:p>
        </p:txBody>
      </p:sp>
      <p:pic>
        <p:nvPicPr>
          <p:cNvPr id="2060" name="Picture 12" descr="Types of Accounts - Accounting Simpler. Enjoy it!">
            <a:extLst>
              <a:ext uri="{FF2B5EF4-FFF2-40B4-BE49-F238E27FC236}">
                <a16:creationId xmlns:a16="http://schemas.microsoft.com/office/drawing/2014/main" id="{BF41AE35-DE88-437B-951E-E51A63B2CA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512" y="1676400"/>
            <a:ext cx="8562975" cy="4915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056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27F3D-EED0-4661-AB38-EE425216E78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FE31C94-22B2-4CED-9A54-1BFE273BBFE2}"/>
              </a:ext>
            </a:extLst>
          </p:cNvPr>
          <p:cNvSpPr>
            <a:spLocks noGrp="1"/>
          </p:cNvSpPr>
          <p:nvPr>
            <p:ph idx="1"/>
          </p:nvPr>
        </p:nvSpPr>
        <p:spPr>
          <a:xfrm>
            <a:off x="381000" y="1447800"/>
            <a:ext cx="8382000" cy="4495800"/>
          </a:xfrm>
        </p:spPr>
        <p:txBody>
          <a:bodyPr/>
          <a:lstStyle/>
          <a:p>
            <a:pPr marL="0" lvl="0" indent="0" algn="just">
              <a:spcAft>
                <a:spcPts val="600"/>
              </a:spcAft>
              <a:buNone/>
            </a:pPr>
            <a:r>
              <a:rPr lang="en-US" sz="2400" b="1" dirty="0"/>
              <a:t>Personal Accounts:</a:t>
            </a:r>
            <a:r>
              <a:rPr lang="en-US" sz="2400" dirty="0"/>
              <a:t> </a:t>
            </a:r>
          </a:p>
          <a:p>
            <a:pPr lvl="0" algn="just">
              <a:spcAft>
                <a:spcPts val="600"/>
              </a:spcAft>
            </a:pPr>
            <a:r>
              <a:rPr lang="en-US" sz="2400" dirty="0"/>
              <a:t>Accounts which shows transactions related to persons are called Personal Accounts. </a:t>
            </a:r>
          </a:p>
          <a:p>
            <a:pPr lvl="0" algn="just">
              <a:spcAft>
                <a:spcPts val="600"/>
              </a:spcAft>
            </a:pPr>
            <a:r>
              <a:rPr lang="en-US" sz="2400" dirty="0"/>
              <a:t>A separate account is kept on the name of each person for recording the benefits received from or given to the person.</a:t>
            </a:r>
          </a:p>
          <a:p>
            <a:pPr algn="just">
              <a:spcAft>
                <a:spcPts val="600"/>
              </a:spcAft>
            </a:pPr>
            <a:r>
              <a:rPr lang="en-US" sz="2400" dirty="0"/>
              <a:t>Ex: Gopal’s A/C, SBI A/C, ACS Finance Ltd. A/C, Capital A/C, etc.</a:t>
            </a:r>
          </a:p>
          <a:p>
            <a:pPr>
              <a:spcAft>
                <a:spcPts val="600"/>
              </a:spcAft>
            </a:pPr>
            <a:r>
              <a:rPr lang="en-US" sz="2400" dirty="0"/>
              <a:t>Rule:	</a:t>
            </a:r>
          </a:p>
          <a:p>
            <a:pPr marL="0" indent="0" algn="ctr">
              <a:spcAft>
                <a:spcPts val="600"/>
              </a:spcAft>
              <a:buNone/>
            </a:pPr>
            <a:r>
              <a:rPr lang="en-US" sz="2400" b="1" dirty="0"/>
              <a:t>Debit - The Receiver</a:t>
            </a:r>
          </a:p>
          <a:p>
            <a:pPr marL="0" indent="0" algn="ctr">
              <a:spcAft>
                <a:spcPts val="600"/>
              </a:spcAft>
              <a:buNone/>
            </a:pPr>
            <a:r>
              <a:rPr lang="en-US" sz="2400" b="1" dirty="0"/>
              <a:t>Credit - The Giver</a:t>
            </a:r>
          </a:p>
          <a:p>
            <a:endParaRPr lang="en-US" dirty="0"/>
          </a:p>
        </p:txBody>
      </p:sp>
    </p:spTree>
    <p:extLst>
      <p:ext uri="{BB962C8B-B14F-4D97-AF65-F5344CB8AC3E}">
        <p14:creationId xmlns:p14="http://schemas.microsoft.com/office/powerpoint/2010/main" val="923410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C7FB3-F2FF-4B2E-B254-F788199E0E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7881EA-A712-448A-BC3F-06A407ABE6BA}"/>
              </a:ext>
            </a:extLst>
          </p:cNvPr>
          <p:cNvSpPr>
            <a:spLocks noGrp="1"/>
          </p:cNvSpPr>
          <p:nvPr>
            <p:ph idx="1"/>
          </p:nvPr>
        </p:nvSpPr>
        <p:spPr>
          <a:xfrm>
            <a:off x="381000" y="1524000"/>
            <a:ext cx="8382000" cy="4710113"/>
          </a:xfrm>
        </p:spPr>
        <p:txBody>
          <a:bodyPr/>
          <a:lstStyle/>
          <a:p>
            <a:pPr marL="0" lvl="0" indent="0" algn="just">
              <a:buNone/>
            </a:pPr>
            <a:r>
              <a:rPr lang="en-US" b="1" dirty="0"/>
              <a:t>Real Account:</a:t>
            </a:r>
            <a:r>
              <a:rPr lang="en-US" dirty="0"/>
              <a:t> </a:t>
            </a:r>
          </a:p>
          <a:p>
            <a:pPr lvl="0" algn="just"/>
            <a:r>
              <a:rPr lang="en-US" sz="2400" dirty="0"/>
              <a:t>The accounts relating to properties or assets are known as Real Accounts. </a:t>
            </a:r>
          </a:p>
          <a:p>
            <a:pPr lvl="0" algn="just"/>
            <a:r>
              <a:rPr lang="en-US" sz="2400" dirty="0"/>
              <a:t>Every business needs assets such as machinery, furniture, etc., for running its activities. </a:t>
            </a:r>
          </a:p>
          <a:p>
            <a:pPr lvl="0" algn="just"/>
            <a:r>
              <a:rPr lang="en-US" sz="2400" dirty="0"/>
              <a:t>A separate account is maintained for each asset owned by the business. </a:t>
            </a:r>
          </a:p>
          <a:p>
            <a:pPr algn="just"/>
            <a:r>
              <a:rPr lang="en-US" sz="2400" dirty="0"/>
              <a:t>Ex:  cash A/C, furniture A/C, building A/C, machinery A/C etc.</a:t>
            </a:r>
          </a:p>
          <a:p>
            <a:pPr algn="just"/>
            <a:r>
              <a:rPr lang="en-US" sz="2400" dirty="0"/>
              <a:t>Rule: </a:t>
            </a:r>
          </a:p>
          <a:p>
            <a:pPr marL="0" indent="0" algn="ctr">
              <a:buNone/>
            </a:pPr>
            <a:r>
              <a:rPr lang="en-US" sz="2400" b="1" dirty="0"/>
              <a:t>Debit - What comes in</a:t>
            </a:r>
          </a:p>
          <a:p>
            <a:pPr marL="0" indent="0" algn="ctr">
              <a:buNone/>
            </a:pPr>
            <a:r>
              <a:rPr lang="en-US" sz="2400" b="1" dirty="0"/>
              <a:t>Credit - What goes out</a:t>
            </a:r>
          </a:p>
          <a:p>
            <a:pPr algn="just"/>
            <a:endParaRPr lang="en-US" dirty="0"/>
          </a:p>
          <a:p>
            <a:endParaRPr lang="en-US" dirty="0"/>
          </a:p>
        </p:txBody>
      </p:sp>
    </p:spTree>
    <p:extLst>
      <p:ext uri="{BB962C8B-B14F-4D97-AF65-F5344CB8AC3E}">
        <p14:creationId xmlns:p14="http://schemas.microsoft.com/office/powerpoint/2010/main" val="3561738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B18B5-89AD-4878-A081-02DF6D2D5F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681805-E216-454F-AAD6-A24ECDFDBDA6}"/>
              </a:ext>
            </a:extLst>
          </p:cNvPr>
          <p:cNvSpPr>
            <a:spLocks noGrp="1"/>
          </p:cNvSpPr>
          <p:nvPr>
            <p:ph idx="1"/>
          </p:nvPr>
        </p:nvSpPr>
        <p:spPr/>
        <p:txBody>
          <a:bodyPr/>
          <a:lstStyle/>
          <a:p>
            <a:pPr marL="0" lvl="0" indent="0" algn="just">
              <a:buNone/>
            </a:pPr>
            <a:r>
              <a:rPr lang="en-US" sz="2400" b="1" dirty="0"/>
              <a:t>Nominal Accounts:</a:t>
            </a:r>
            <a:r>
              <a:rPr lang="en-US" sz="2400" dirty="0"/>
              <a:t> </a:t>
            </a:r>
          </a:p>
          <a:p>
            <a:pPr lvl="0" algn="just"/>
            <a:r>
              <a:rPr lang="en-US" sz="2400" dirty="0"/>
              <a:t>Accounts relating to expenses, losses, incomes and gains are known as Nominal Account”. </a:t>
            </a:r>
          </a:p>
          <a:p>
            <a:pPr lvl="0" algn="just"/>
            <a:r>
              <a:rPr lang="en-US" sz="2400" dirty="0"/>
              <a:t>A separate account is maintained for each item of expenses, losses, income or gain. </a:t>
            </a:r>
          </a:p>
          <a:p>
            <a:pPr algn="just"/>
            <a:r>
              <a:rPr lang="en-US" sz="2400" dirty="0"/>
              <a:t>Ex: Salaries A/C, stationery A/C, wages A/C, postage A/C, rent received A/C, etc.</a:t>
            </a:r>
          </a:p>
          <a:p>
            <a:pPr algn="just"/>
            <a:r>
              <a:rPr lang="en-US" sz="2400" dirty="0"/>
              <a:t>Rule:</a:t>
            </a:r>
          </a:p>
          <a:p>
            <a:pPr marL="0" indent="0" algn="ctr">
              <a:buNone/>
            </a:pPr>
            <a:r>
              <a:rPr lang="en-US" sz="2400" b="1" dirty="0"/>
              <a:t>Debit - All expenses and losses</a:t>
            </a:r>
          </a:p>
          <a:p>
            <a:pPr marL="0" indent="0" algn="ctr">
              <a:buNone/>
            </a:pPr>
            <a:r>
              <a:rPr lang="en-US" sz="2400" b="1" dirty="0"/>
              <a:t>Credit - All incomes and gains</a:t>
            </a:r>
          </a:p>
          <a:p>
            <a:pPr marL="0" indent="0" algn="just">
              <a:buNone/>
            </a:pPr>
            <a:endParaRPr lang="en-US" dirty="0"/>
          </a:p>
          <a:p>
            <a:endParaRPr lang="en-US" dirty="0"/>
          </a:p>
        </p:txBody>
      </p:sp>
    </p:spTree>
    <p:extLst>
      <p:ext uri="{BB962C8B-B14F-4D97-AF65-F5344CB8AC3E}">
        <p14:creationId xmlns:p14="http://schemas.microsoft.com/office/powerpoint/2010/main" val="8909487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0536C-0CB8-4225-9EBA-4283A44EDBC2}"/>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0ADFF026-0FEE-445E-9EC3-3314AA628B68}"/>
              </a:ext>
            </a:extLst>
          </p:cNvPr>
          <p:cNvSpPr>
            <a:spLocks noGrp="1"/>
          </p:cNvSpPr>
          <p:nvPr>
            <p:ph idx="1"/>
          </p:nvPr>
        </p:nvSpPr>
        <p:spPr/>
        <p:txBody>
          <a:bodyPr/>
          <a:lstStyle/>
          <a:p>
            <a:endParaRPr lang="en-US"/>
          </a:p>
        </p:txBody>
      </p:sp>
      <p:pic>
        <p:nvPicPr>
          <p:cNvPr id="3076" name="Picture 4" descr="Types of Accounts - Basics Accounts Theory">
            <a:extLst>
              <a:ext uri="{FF2B5EF4-FFF2-40B4-BE49-F238E27FC236}">
                <a16:creationId xmlns:a16="http://schemas.microsoft.com/office/drawing/2014/main" id="{105DAD28-403E-4FE3-A18E-6182FB3B64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850" y="1597025"/>
            <a:ext cx="8506907" cy="510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1764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62D2E-76C1-4D1F-AF20-AD39D15E609A}"/>
              </a:ext>
            </a:extLst>
          </p:cNvPr>
          <p:cNvSpPr>
            <a:spLocks noGrp="1"/>
          </p:cNvSpPr>
          <p:nvPr>
            <p:ph type="title"/>
          </p:nvPr>
        </p:nvSpPr>
        <p:spPr/>
        <p:txBody>
          <a:bodyPr/>
          <a:lstStyle/>
          <a:p>
            <a:r>
              <a:rPr lang="en-US" dirty="0"/>
              <a:t>JOURNAL</a:t>
            </a:r>
          </a:p>
        </p:txBody>
      </p:sp>
      <p:sp>
        <p:nvSpPr>
          <p:cNvPr id="3" name="Content Placeholder 2">
            <a:extLst>
              <a:ext uri="{FF2B5EF4-FFF2-40B4-BE49-F238E27FC236}">
                <a16:creationId xmlns:a16="http://schemas.microsoft.com/office/drawing/2014/main" id="{40D33CDF-96B7-493F-AFDA-870F17B8EF3B}"/>
              </a:ext>
            </a:extLst>
          </p:cNvPr>
          <p:cNvSpPr>
            <a:spLocks noGrp="1"/>
          </p:cNvSpPr>
          <p:nvPr>
            <p:ph idx="1"/>
          </p:nvPr>
        </p:nvSpPr>
        <p:spPr/>
        <p:txBody>
          <a:bodyPr/>
          <a:lstStyle/>
          <a:p>
            <a:pPr algn="just"/>
            <a:r>
              <a:rPr lang="en-US" dirty="0"/>
              <a:t>The word Journal is derived from the Latin word ‘</a:t>
            </a:r>
            <a:r>
              <a:rPr lang="en-US" dirty="0" err="1"/>
              <a:t>journ</a:t>
            </a:r>
            <a:r>
              <a:rPr lang="en-US" dirty="0"/>
              <a:t>’ which means “a day”. </a:t>
            </a:r>
          </a:p>
          <a:p>
            <a:pPr algn="just"/>
            <a:r>
              <a:rPr lang="en-US" dirty="0"/>
              <a:t>Journal is the first book in which transactions are recorded in chronological order (date wise), the moment they take place in the business. </a:t>
            </a:r>
          </a:p>
          <a:p>
            <a:pPr algn="just"/>
            <a:r>
              <a:rPr lang="en-US" dirty="0"/>
              <a:t>It is also called Day Book, Book of original entry, First entry and Prime Entry book.</a:t>
            </a:r>
          </a:p>
          <a:p>
            <a:pPr algn="just"/>
            <a:r>
              <a:rPr lang="en-US" dirty="0"/>
              <a:t>The process of recording a transaction in the journal is called “</a:t>
            </a:r>
            <a:r>
              <a:rPr lang="en-US" dirty="0" err="1"/>
              <a:t>Journalising</a:t>
            </a:r>
            <a:r>
              <a:rPr lang="en-US" dirty="0"/>
              <a:t>”. </a:t>
            </a:r>
          </a:p>
          <a:p>
            <a:pPr algn="just"/>
            <a:r>
              <a:rPr lang="en-US" dirty="0"/>
              <a:t>The entries made in the book are called “Journal Entries”.</a:t>
            </a:r>
          </a:p>
        </p:txBody>
      </p:sp>
    </p:spTree>
    <p:extLst>
      <p:ext uri="{BB962C8B-B14F-4D97-AF65-F5344CB8AC3E}">
        <p14:creationId xmlns:p14="http://schemas.microsoft.com/office/powerpoint/2010/main" val="30485197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0FCDF-C861-453C-8ABC-C60A8E76D660}"/>
              </a:ext>
            </a:extLst>
          </p:cNvPr>
          <p:cNvSpPr>
            <a:spLocks noGrp="1"/>
          </p:cNvSpPr>
          <p:nvPr>
            <p:ph type="title"/>
          </p:nvPr>
        </p:nvSpPr>
        <p:spPr/>
        <p:txBody>
          <a:bodyPr/>
          <a:lstStyle/>
          <a:p>
            <a:endParaRPr lang="en-US"/>
          </a:p>
        </p:txBody>
      </p:sp>
      <p:graphicFrame>
        <p:nvGraphicFramePr>
          <p:cNvPr id="9" name="Content Placeholder 8">
            <a:extLst>
              <a:ext uri="{FF2B5EF4-FFF2-40B4-BE49-F238E27FC236}">
                <a16:creationId xmlns:a16="http://schemas.microsoft.com/office/drawing/2014/main" id="{C04F1ACF-F7B9-450F-BE06-18B81539EE04}"/>
              </a:ext>
            </a:extLst>
          </p:cNvPr>
          <p:cNvGraphicFramePr>
            <a:graphicFrameLocks noGrp="1"/>
          </p:cNvGraphicFramePr>
          <p:nvPr>
            <p:ph idx="1"/>
            <p:extLst>
              <p:ext uri="{D42A27DB-BD31-4B8C-83A1-F6EECF244321}">
                <p14:modId xmlns:p14="http://schemas.microsoft.com/office/powerpoint/2010/main" val="2993415562"/>
              </p:ext>
            </p:extLst>
          </p:nvPr>
        </p:nvGraphicFramePr>
        <p:xfrm>
          <a:off x="304800" y="2590800"/>
          <a:ext cx="8534401" cy="2819399"/>
        </p:xfrm>
        <a:graphic>
          <a:graphicData uri="http://schemas.openxmlformats.org/drawingml/2006/table">
            <a:tbl>
              <a:tblPr>
                <a:tableStyleId>{ED083AE6-46FA-4A59-8FB0-9F97EB10719F}</a:tableStyleId>
              </a:tblPr>
              <a:tblGrid>
                <a:gridCol w="1107166">
                  <a:extLst>
                    <a:ext uri="{9D8B030D-6E8A-4147-A177-3AD203B41FA5}">
                      <a16:colId xmlns:a16="http://schemas.microsoft.com/office/drawing/2014/main" val="4253297153"/>
                    </a:ext>
                  </a:extLst>
                </a:gridCol>
                <a:gridCol w="4105737">
                  <a:extLst>
                    <a:ext uri="{9D8B030D-6E8A-4147-A177-3AD203B41FA5}">
                      <a16:colId xmlns:a16="http://schemas.microsoft.com/office/drawing/2014/main" val="3753685980"/>
                    </a:ext>
                  </a:extLst>
                </a:gridCol>
                <a:gridCol w="1107166">
                  <a:extLst>
                    <a:ext uri="{9D8B030D-6E8A-4147-A177-3AD203B41FA5}">
                      <a16:colId xmlns:a16="http://schemas.microsoft.com/office/drawing/2014/main" val="3526949147"/>
                    </a:ext>
                  </a:extLst>
                </a:gridCol>
                <a:gridCol w="1107166">
                  <a:extLst>
                    <a:ext uri="{9D8B030D-6E8A-4147-A177-3AD203B41FA5}">
                      <a16:colId xmlns:a16="http://schemas.microsoft.com/office/drawing/2014/main" val="3112774628"/>
                    </a:ext>
                  </a:extLst>
                </a:gridCol>
                <a:gridCol w="1107166">
                  <a:extLst>
                    <a:ext uri="{9D8B030D-6E8A-4147-A177-3AD203B41FA5}">
                      <a16:colId xmlns:a16="http://schemas.microsoft.com/office/drawing/2014/main" val="495327156"/>
                    </a:ext>
                  </a:extLst>
                </a:gridCol>
              </a:tblGrid>
              <a:tr h="944798">
                <a:tc>
                  <a:txBody>
                    <a:bodyPr/>
                    <a:lstStyle/>
                    <a:p>
                      <a:pPr algn="ctr" fontAlgn="ctr"/>
                      <a:r>
                        <a:rPr lang="en-US" sz="2400" u="none" strike="noStrike" dirty="0">
                          <a:effectLst/>
                        </a:rPr>
                        <a:t>Date</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u="none" strike="noStrike" dirty="0">
                          <a:effectLst/>
                        </a:rPr>
                        <a:t>Particulars</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u="none" strike="noStrike" dirty="0">
                          <a:effectLst/>
                        </a:rPr>
                        <a:t>L.F.</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fontAlgn="ctr"/>
                      <a:r>
                        <a:rPr lang="en-US" sz="2400" u="none" strike="noStrike" dirty="0">
                          <a:effectLst/>
                        </a:rPr>
                        <a:t>No</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u="none" strike="noStrike" dirty="0">
                          <a:effectLst/>
                        </a:rPr>
                        <a:t>Debit</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fontAlgn="ctr"/>
                      <a:r>
                        <a:rPr lang="en-US" sz="2400" u="none" strike="noStrike" dirty="0">
                          <a:effectLst/>
                        </a:rPr>
                        <a:t>Rs.</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u="none" strike="noStrike" dirty="0">
                          <a:effectLst/>
                        </a:rPr>
                        <a:t>Credit</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fontAlgn="ctr"/>
                      <a:r>
                        <a:rPr lang="en-US" sz="2400" u="none" strike="noStrike" dirty="0">
                          <a:effectLst/>
                        </a:rPr>
                        <a:t>Rs.</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3264455678"/>
                  </a:ext>
                </a:extLst>
              </a:tr>
              <a:tr h="1874601">
                <a:tc>
                  <a:txBody>
                    <a:bodyPr/>
                    <a:lstStyle/>
                    <a:p>
                      <a:pPr algn="ctr" fontAlgn="ctr"/>
                      <a:r>
                        <a:rPr lang="en-US" sz="2400" u="none" strike="noStrike" dirty="0">
                          <a:effectLst/>
                        </a:rPr>
                        <a:t>2020</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fontAlgn="ctr"/>
                      <a:r>
                        <a:rPr lang="en-US" sz="2400" u="none" strike="noStrike" dirty="0">
                          <a:effectLst/>
                        </a:rPr>
                        <a:t>10-Jan</a:t>
                      </a:r>
                    </a:p>
                    <a:p>
                      <a:pPr algn="ctr" fontAlgn="ct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p>
                      <a:pPr algn="l" fontAlgn="t"/>
                      <a:r>
                        <a:rPr lang="en-US" sz="2400" u="none" strike="noStrike" dirty="0">
                          <a:effectLst/>
                        </a:rPr>
                        <a:t> </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u="none" strike="noStrike" dirty="0">
                          <a:effectLst/>
                        </a:rPr>
                        <a:t>Cash A/c                    Dr.</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fontAlgn="ctr"/>
                      <a:r>
                        <a:rPr lang="en-US" sz="2400" u="none" strike="noStrike" dirty="0">
                          <a:effectLst/>
                        </a:rPr>
                        <a:t>To Capital A/c</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fontAlgn="ctr"/>
                      <a:r>
                        <a:rPr lang="en-US" sz="2400" u="none" strike="noStrike" dirty="0">
                          <a:effectLst/>
                        </a:rPr>
                        <a:t>(Being started business with cash)</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ctr"/>
                      <a:r>
                        <a:rPr lang="en-US" sz="2400" u="none" strike="noStrike" dirty="0">
                          <a:effectLst/>
                        </a:rPr>
                        <a:t> </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u="none" strike="noStrike" dirty="0">
                          <a:effectLst/>
                        </a:rPr>
                        <a:t>500</a:t>
                      </a:r>
                    </a:p>
                    <a:p>
                      <a:pPr algn="ctr" fontAlgn="ct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fontAlgn="ct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fontAlgn="ct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400" u="none" strike="noStrike" dirty="0">
                          <a:effectLst/>
                        </a:rPr>
                        <a:t> </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fontAlgn="ctr"/>
                      <a:r>
                        <a:rPr lang="en-US" sz="2400" u="none" strike="noStrike" dirty="0">
                          <a:effectLst/>
                        </a:rPr>
                        <a:t>500</a:t>
                      </a:r>
                    </a:p>
                    <a:p>
                      <a:pPr algn="ctr" fontAlgn="ct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p>
                      <a:pPr algn="l" fontAlgn="t"/>
                      <a:r>
                        <a:rPr lang="en-US" sz="2400" u="none" strike="noStrike" dirty="0">
                          <a:effectLst/>
                        </a:rPr>
                        <a:t> </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1750040432"/>
                  </a:ext>
                </a:extLst>
              </a:tr>
            </a:tbl>
          </a:graphicData>
        </a:graphic>
      </p:graphicFrame>
      <p:sp>
        <p:nvSpPr>
          <p:cNvPr id="10" name="Rectangle 9">
            <a:extLst>
              <a:ext uri="{FF2B5EF4-FFF2-40B4-BE49-F238E27FC236}">
                <a16:creationId xmlns:a16="http://schemas.microsoft.com/office/drawing/2014/main" id="{E599629A-D4DB-4902-978D-83989065362F}"/>
              </a:ext>
            </a:extLst>
          </p:cNvPr>
          <p:cNvSpPr/>
          <p:nvPr/>
        </p:nvSpPr>
        <p:spPr>
          <a:xfrm>
            <a:off x="707752" y="2133600"/>
            <a:ext cx="8055248" cy="461665"/>
          </a:xfrm>
          <a:prstGeom prst="rect">
            <a:avLst/>
          </a:prstGeom>
        </p:spPr>
        <p:txBody>
          <a:bodyPr wrap="square">
            <a:spAutoFit/>
          </a:bodyPr>
          <a:lstStyle/>
          <a:p>
            <a:pPr marL="0" marR="0" algn="ctr">
              <a:spcBef>
                <a:spcPts val="0"/>
              </a:spcBef>
              <a:spcAft>
                <a:spcPts val="0"/>
              </a:spcAft>
            </a:pPr>
            <a:r>
              <a:rPr lang="en-US" sz="2400" dirty="0">
                <a:latin typeface="+mn-lt"/>
                <a:cs typeface="+mn-cs"/>
              </a:rPr>
              <a:t>Journal Entries in the Books of ……….</a:t>
            </a:r>
          </a:p>
        </p:txBody>
      </p:sp>
    </p:spTree>
    <p:extLst>
      <p:ext uri="{BB962C8B-B14F-4D97-AF65-F5344CB8AC3E}">
        <p14:creationId xmlns:p14="http://schemas.microsoft.com/office/powerpoint/2010/main" val="26567303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EDA61-3095-4D20-B25D-8785E27642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9FC044-B93C-4C86-A436-A5BA20A792B8}"/>
              </a:ext>
            </a:extLst>
          </p:cNvPr>
          <p:cNvSpPr>
            <a:spLocks noGrp="1"/>
          </p:cNvSpPr>
          <p:nvPr>
            <p:ph idx="1"/>
          </p:nvPr>
        </p:nvSpPr>
        <p:spPr/>
        <p:txBody>
          <a:bodyPr/>
          <a:lstStyle/>
          <a:p>
            <a:pPr lvl="0"/>
            <a:r>
              <a:rPr lang="en-US" b="1" dirty="0"/>
              <a:t>Date:</a:t>
            </a:r>
            <a:r>
              <a:rPr lang="en-US" dirty="0"/>
              <a:t> To write the date of the transaction.</a:t>
            </a:r>
          </a:p>
          <a:p>
            <a:r>
              <a:rPr lang="en-US" b="1" dirty="0"/>
              <a:t>Particulars:</a:t>
            </a:r>
            <a:r>
              <a:rPr lang="en-US" dirty="0"/>
              <a:t> To write the names of the accounts and its description. </a:t>
            </a:r>
          </a:p>
          <a:p>
            <a:pPr lvl="1" algn="just"/>
            <a:r>
              <a:rPr lang="en-US" dirty="0"/>
              <a:t>Every entry has two aspects i.e. Debit and Credit. </a:t>
            </a:r>
          </a:p>
          <a:p>
            <a:pPr lvl="1" algn="just"/>
            <a:r>
              <a:rPr lang="en-US" dirty="0"/>
              <a:t>The name of the account to be debited is written on left side followed by “Dr.” (indicates Debit). </a:t>
            </a:r>
          </a:p>
          <a:p>
            <a:pPr lvl="1" algn="just"/>
            <a:r>
              <a:rPr lang="en-US" dirty="0"/>
              <a:t>The name of the account to be credited is written in next line using “To” before the account name. </a:t>
            </a:r>
          </a:p>
          <a:p>
            <a:pPr lvl="1" algn="just"/>
            <a:r>
              <a:rPr lang="en-US" dirty="0"/>
              <a:t>In next line the description of the transaction is written within brackets, starting with the word “Being”. </a:t>
            </a:r>
          </a:p>
        </p:txBody>
      </p:sp>
    </p:spTree>
    <p:extLst>
      <p:ext uri="{BB962C8B-B14F-4D97-AF65-F5344CB8AC3E}">
        <p14:creationId xmlns:p14="http://schemas.microsoft.com/office/powerpoint/2010/main" val="49608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CBF7-4212-4A1C-80D2-FA1C7FE4D2B1}"/>
              </a:ext>
            </a:extLst>
          </p:cNvPr>
          <p:cNvSpPr>
            <a:spLocks noGrp="1"/>
          </p:cNvSpPr>
          <p:nvPr>
            <p:ph type="title"/>
          </p:nvPr>
        </p:nvSpPr>
        <p:spPr/>
        <p:txBody>
          <a:bodyPr/>
          <a:lstStyle/>
          <a:p>
            <a:r>
              <a:rPr lang="en-US" b="1" dirty="0"/>
              <a:t>FINANCIAL ACCOUNTING</a:t>
            </a:r>
          </a:p>
        </p:txBody>
      </p:sp>
      <p:sp>
        <p:nvSpPr>
          <p:cNvPr id="3" name="Content Placeholder 2">
            <a:extLst>
              <a:ext uri="{FF2B5EF4-FFF2-40B4-BE49-F238E27FC236}">
                <a16:creationId xmlns:a16="http://schemas.microsoft.com/office/drawing/2014/main" id="{500CA551-ECD8-4263-8444-EA2F66C92728}"/>
              </a:ext>
            </a:extLst>
          </p:cNvPr>
          <p:cNvSpPr>
            <a:spLocks noGrp="1"/>
          </p:cNvSpPr>
          <p:nvPr>
            <p:ph idx="1"/>
          </p:nvPr>
        </p:nvSpPr>
        <p:spPr/>
        <p:txBody>
          <a:bodyPr/>
          <a:lstStyle/>
          <a:p>
            <a:pPr algn="just">
              <a:spcAft>
                <a:spcPts val="600"/>
              </a:spcAft>
            </a:pPr>
            <a:r>
              <a:rPr lang="en-US" sz="2400" dirty="0"/>
              <a:t>Every trader generally starts business for the purpose of earning profit. </a:t>
            </a:r>
          </a:p>
          <a:p>
            <a:pPr algn="just">
              <a:spcAft>
                <a:spcPts val="600"/>
              </a:spcAft>
            </a:pPr>
            <a:r>
              <a:rPr lang="en-US" sz="2400" dirty="0"/>
              <a:t>He establishes business with capital, purchases machinery, raw materials, etc., buys and sells goods and incurs some expenses. </a:t>
            </a:r>
          </a:p>
          <a:p>
            <a:pPr algn="just">
              <a:spcAft>
                <a:spcPts val="600"/>
              </a:spcAft>
            </a:pPr>
            <a:r>
              <a:rPr lang="en-US" sz="2400" dirty="0"/>
              <a:t>At the end of the period he wants to know whether his business has made profit or loss. </a:t>
            </a:r>
          </a:p>
          <a:p>
            <a:pPr algn="just">
              <a:spcAft>
                <a:spcPts val="600"/>
              </a:spcAft>
            </a:pPr>
            <a:r>
              <a:rPr lang="en-US" sz="2400" dirty="0"/>
              <a:t>For this purpose, he prepares profit and loss account and also to know what he owns (assets) and what he owes (liabilities), he prepares Balance Sheet. </a:t>
            </a:r>
          </a:p>
        </p:txBody>
      </p:sp>
    </p:spTree>
    <p:extLst>
      <p:ext uri="{BB962C8B-B14F-4D97-AF65-F5344CB8AC3E}">
        <p14:creationId xmlns:p14="http://schemas.microsoft.com/office/powerpoint/2010/main" val="1533761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6C89-6354-4B6F-B6CC-2A299798B5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696D68-5ED7-428A-8631-6CBE2E5EA743}"/>
              </a:ext>
            </a:extLst>
          </p:cNvPr>
          <p:cNvSpPr>
            <a:spLocks noGrp="1"/>
          </p:cNvSpPr>
          <p:nvPr>
            <p:ph idx="1"/>
          </p:nvPr>
        </p:nvSpPr>
        <p:spPr/>
        <p:txBody>
          <a:bodyPr/>
          <a:lstStyle/>
          <a:p>
            <a:pPr algn="just"/>
            <a:r>
              <a:rPr lang="en-US" b="1" dirty="0"/>
              <a:t>Ledger Folio (L.F. No.):</a:t>
            </a:r>
            <a:r>
              <a:rPr lang="en-US" dirty="0"/>
              <a:t> To write the page number of the account in ledger.</a:t>
            </a:r>
          </a:p>
          <a:p>
            <a:pPr algn="just"/>
            <a:r>
              <a:rPr lang="en-US" b="1" dirty="0"/>
              <a:t>Debit (Rs.): </a:t>
            </a:r>
            <a:r>
              <a:rPr lang="en-US" dirty="0"/>
              <a:t> To write the amount to be debited.</a:t>
            </a:r>
          </a:p>
          <a:p>
            <a:pPr algn="just"/>
            <a:r>
              <a:rPr lang="en-US" b="1" dirty="0"/>
              <a:t>Credit (Rs.</a:t>
            </a:r>
            <a:r>
              <a:rPr lang="en-US" dirty="0"/>
              <a:t>)</a:t>
            </a:r>
            <a:r>
              <a:rPr lang="en-US" b="1" dirty="0"/>
              <a:t>:</a:t>
            </a:r>
            <a:r>
              <a:rPr lang="en-US" dirty="0"/>
              <a:t> To write the amount to be credited.</a:t>
            </a:r>
          </a:p>
        </p:txBody>
      </p:sp>
    </p:spTree>
    <p:extLst>
      <p:ext uri="{BB962C8B-B14F-4D97-AF65-F5344CB8AC3E}">
        <p14:creationId xmlns:p14="http://schemas.microsoft.com/office/powerpoint/2010/main" val="36815300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BFFE1-D0A0-4DEB-8996-8F72613329C5}"/>
              </a:ext>
            </a:extLst>
          </p:cNvPr>
          <p:cNvSpPr>
            <a:spLocks noGrp="1"/>
          </p:cNvSpPr>
          <p:nvPr>
            <p:ph type="title"/>
          </p:nvPr>
        </p:nvSpPr>
        <p:spPr/>
        <p:txBody>
          <a:bodyPr/>
          <a:lstStyle/>
          <a:p>
            <a:r>
              <a:rPr lang="en-US" dirty="0"/>
              <a:t>LEDGER</a:t>
            </a:r>
          </a:p>
        </p:txBody>
      </p:sp>
      <p:sp>
        <p:nvSpPr>
          <p:cNvPr id="3" name="Content Placeholder 2">
            <a:extLst>
              <a:ext uri="{FF2B5EF4-FFF2-40B4-BE49-F238E27FC236}">
                <a16:creationId xmlns:a16="http://schemas.microsoft.com/office/drawing/2014/main" id="{76063FD7-E6E3-4D0A-BD11-120535C405A1}"/>
              </a:ext>
            </a:extLst>
          </p:cNvPr>
          <p:cNvSpPr>
            <a:spLocks noGrp="1"/>
          </p:cNvSpPr>
          <p:nvPr>
            <p:ph idx="1"/>
          </p:nvPr>
        </p:nvSpPr>
        <p:spPr/>
        <p:txBody>
          <a:bodyPr/>
          <a:lstStyle/>
          <a:p>
            <a:pPr algn="just"/>
            <a:r>
              <a:rPr lang="en-US" dirty="0"/>
              <a:t>A ledger is a book which contains various accounts. </a:t>
            </a:r>
          </a:p>
          <a:p>
            <a:pPr algn="just"/>
            <a:r>
              <a:rPr lang="en-US" dirty="0"/>
              <a:t>The process of transferring entries from journal to ledger is called “Posting”. </a:t>
            </a:r>
          </a:p>
          <a:p>
            <a:pPr algn="just"/>
            <a:r>
              <a:rPr lang="en-US" dirty="0"/>
              <a:t>Posting into ledger is done periodically, may be weekly or fortnightly as per the convenience of the business. </a:t>
            </a:r>
          </a:p>
          <a:p>
            <a:pPr algn="just"/>
            <a:r>
              <a:rPr lang="en-US" dirty="0"/>
              <a:t>The format of ledger A/c is “T” shape. </a:t>
            </a:r>
          </a:p>
          <a:p>
            <a:pPr algn="just"/>
            <a:r>
              <a:rPr lang="en-US" dirty="0"/>
              <a:t>The left hand side is debit side (Dr.) and right hand side is credit side (Cr.). </a:t>
            </a:r>
          </a:p>
          <a:p>
            <a:endParaRPr lang="en-US" dirty="0"/>
          </a:p>
        </p:txBody>
      </p:sp>
    </p:spTree>
    <p:extLst>
      <p:ext uri="{BB962C8B-B14F-4D97-AF65-F5344CB8AC3E}">
        <p14:creationId xmlns:p14="http://schemas.microsoft.com/office/powerpoint/2010/main" val="3805659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1E1CC-634E-4F4F-BFCD-E01C89513C83}"/>
              </a:ext>
            </a:extLst>
          </p:cNvPr>
          <p:cNvSpPr>
            <a:spLocks noGrp="1"/>
          </p:cNvSpPr>
          <p:nvPr>
            <p:ph type="title"/>
          </p:nvPr>
        </p:nvSpPr>
        <p:spPr/>
        <p:txBody>
          <a:bodyPr/>
          <a:lstStyle/>
          <a:p>
            <a:endParaRPr lang="en-US"/>
          </a:p>
        </p:txBody>
      </p:sp>
      <p:graphicFrame>
        <p:nvGraphicFramePr>
          <p:cNvPr id="9" name="Content Placeholder 8">
            <a:extLst>
              <a:ext uri="{FF2B5EF4-FFF2-40B4-BE49-F238E27FC236}">
                <a16:creationId xmlns:a16="http://schemas.microsoft.com/office/drawing/2014/main" id="{F3110FD0-2D03-4E6A-AA9F-00F8E41B8A82}"/>
              </a:ext>
            </a:extLst>
          </p:cNvPr>
          <p:cNvGraphicFramePr>
            <a:graphicFrameLocks noGrp="1"/>
          </p:cNvGraphicFramePr>
          <p:nvPr>
            <p:ph idx="1"/>
            <p:extLst>
              <p:ext uri="{D42A27DB-BD31-4B8C-83A1-F6EECF244321}">
                <p14:modId xmlns:p14="http://schemas.microsoft.com/office/powerpoint/2010/main" val="3525700605"/>
              </p:ext>
            </p:extLst>
          </p:nvPr>
        </p:nvGraphicFramePr>
        <p:xfrm>
          <a:off x="228600" y="2819400"/>
          <a:ext cx="8839201" cy="1524000"/>
        </p:xfrm>
        <a:graphic>
          <a:graphicData uri="http://schemas.openxmlformats.org/drawingml/2006/table">
            <a:tbl>
              <a:tblPr>
                <a:tableStyleId>{ED083AE6-46FA-4A59-8FB0-9F97EB10719F}</a:tableStyleId>
              </a:tblPr>
              <a:tblGrid>
                <a:gridCol w="1039906">
                  <a:extLst>
                    <a:ext uri="{9D8B030D-6E8A-4147-A177-3AD203B41FA5}">
                      <a16:colId xmlns:a16="http://schemas.microsoft.com/office/drawing/2014/main" val="3171400571"/>
                    </a:ext>
                  </a:extLst>
                </a:gridCol>
                <a:gridCol w="1754841">
                  <a:extLst>
                    <a:ext uri="{9D8B030D-6E8A-4147-A177-3AD203B41FA5}">
                      <a16:colId xmlns:a16="http://schemas.microsoft.com/office/drawing/2014/main" val="4276371629"/>
                    </a:ext>
                  </a:extLst>
                </a:gridCol>
                <a:gridCol w="714935">
                  <a:extLst>
                    <a:ext uri="{9D8B030D-6E8A-4147-A177-3AD203B41FA5}">
                      <a16:colId xmlns:a16="http://schemas.microsoft.com/office/drawing/2014/main" val="3395825009"/>
                    </a:ext>
                  </a:extLst>
                </a:gridCol>
                <a:gridCol w="1039906">
                  <a:extLst>
                    <a:ext uri="{9D8B030D-6E8A-4147-A177-3AD203B41FA5}">
                      <a16:colId xmlns:a16="http://schemas.microsoft.com/office/drawing/2014/main" val="3452854738"/>
                    </a:ext>
                  </a:extLst>
                </a:gridCol>
                <a:gridCol w="1039906">
                  <a:extLst>
                    <a:ext uri="{9D8B030D-6E8A-4147-A177-3AD203B41FA5}">
                      <a16:colId xmlns:a16="http://schemas.microsoft.com/office/drawing/2014/main" val="1380161716"/>
                    </a:ext>
                  </a:extLst>
                </a:gridCol>
                <a:gridCol w="1538195">
                  <a:extLst>
                    <a:ext uri="{9D8B030D-6E8A-4147-A177-3AD203B41FA5}">
                      <a16:colId xmlns:a16="http://schemas.microsoft.com/office/drawing/2014/main" val="1703424101"/>
                    </a:ext>
                  </a:extLst>
                </a:gridCol>
                <a:gridCol w="671606">
                  <a:extLst>
                    <a:ext uri="{9D8B030D-6E8A-4147-A177-3AD203B41FA5}">
                      <a16:colId xmlns:a16="http://schemas.microsoft.com/office/drawing/2014/main" val="2403158698"/>
                    </a:ext>
                  </a:extLst>
                </a:gridCol>
                <a:gridCol w="1039906">
                  <a:extLst>
                    <a:ext uri="{9D8B030D-6E8A-4147-A177-3AD203B41FA5}">
                      <a16:colId xmlns:a16="http://schemas.microsoft.com/office/drawing/2014/main" val="3431534461"/>
                    </a:ext>
                  </a:extLst>
                </a:gridCol>
              </a:tblGrid>
              <a:tr h="800746">
                <a:tc>
                  <a:txBody>
                    <a:bodyPr/>
                    <a:lstStyle/>
                    <a:p>
                      <a:pPr algn="ctr" fontAlgn="ctr"/>
                      <a:r>
                        <a:rPr lang="en-US" sz="2000" u="none" strike="noStrike">
                          <a:effectLst/>
                        </a:rPr>
                        <a:t>Date</a:t>
                      </a:r>
                      <a:endParaRPr lang="en-US" sz="20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2000" u="none" strike="noStrike" dirty="0">
                          <a:effectLst/>
                        </a:rPr>
                        <a:t>Particulars</a:t>
                      </a:r>
                      <a:endParaRPr lang="en-US" sz="2000" b="0"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2000" u="none" strike="noStrike">
                          <a:effectLst/>
                        </a:rPr>
                        <a:t>JF. </a:t>
                      </a:r>
                      <a:br>
                        <a:rPr lang="en-US" sz="2000" u="none" strike="noStrike">
                          <a:effectLst/>
                        </a:rPr>
                      </a:br>
                      <a:r>
                        <a:rPr lang="en-US" sz="2000" u="none" strike="noStrike">
                          <a:effectLst/>
                        </a:rPr>
                        <a:t>No</a:t>
                      </a:r>
                      <a:endParaRPr lang="en-US" sz="20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2000" u="none" strike="noStrike">
                          <a:effectLst/>
                        </a:rPr>
                        <a:t>Amount (Rs.)</a:t>
                      </a:r>
                      <a:endParaRPr lang="en-US" sz="20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2000" u="none" strike="noStrike">
                          <a:effectLst/>
                        </a:rPr>
                        <a:t>Date</a:t>
                      </a:r>
                      <a:endParaRPr lang="en-US" sz="20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2000" u="none" strike="noStrike">
                          <a:effectLst/>
                        </a:rPr>
                        <a:t>Particulars</a:t>
                      </a:r>
                      <a:endParaRPr lang="en-US" sz="20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2000" u="none" strike="noStrike">
                          <a:effectLst/>
                        </a:rPr>
                        <a:t>JF. </a:t>
                      </a:r>
                      <a:br>
                        <a:rPr lang="en-US" sz="2000" u="none" strike="noStrike">
                          <a:effectLst/>
                        </a:rPr>
                      </a:br>
                      <a:r>
                        <a:rPr lang="en-US" sz="2000" u="none" strike="noStrike">
                          <a:effectLst/>
                        </a:rPr>
                        <a:t>No</a:t>
                      </a:r>
                      <a:endParaRPr lang="en-US" sz="20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2000" u="none" strike="noStrike">
                          <a:effectLst/>
                        </a:rPr>
                        <a:t>Amount (Rs.)</a:t>
                      </a:r>
                      <a:endParaRPr lang="en-US" sz="20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894356798"/>
                  </a:ext>
                </a:extLst>
              </a:tr>
              <a:tr h="723254">
                <a:tc>
                  <a:txBody>
                    <a:bodyPr/>
                    <a:lstStyle/>
                    <a:p>
                      <a:pPr algn="just" fontAlgn="ctr"/>
                      <a:r>
                        <a:rPr lang="en-US" sz="2000" u="none" strike="noStrike">
                          <a:effectLst/>
                        </a:rPr>
                        <a:t> </a:t>
                      </a:r>
                      <a:endParaRPr lang="en-US" sz="2000" b="0" i="1" u="none" strike="noStrike">
                        <a:solidFill>
                          <a:srgbClr val="000000"/>
                        </a:solidFill>
                        <a:effectLst/>
                        <a:latin typeface="Times New Roman" panose="02020603050405020304" pitchFamily="18" charset="0"/>
                      </a:endParaRPr>
                    </a:p>
                  </a:txBody>
                  <a:tcPr marL="6350" marR="6350" marT="6350" marB="0" anchor="ctr"/>
                </a:tc>
                <a:tc>
                  <a:txBody>
                    <a:bodyPr/>
                    <a:lstStyle/>
                    <a:p>
                      <a:pPr algn="just" fontAlgn="ctr"/>
                      <a:r>
                        <a:rPr lang="en-US" sz="2000" u="none" strike="noStrike">
                          <a:effectLst/>
                        </a:rPr>
                        <a:t> </a:t>
                      </a:r>
                      <a:endParaRPr lang="en-US" sz="2000" b="0" i="1" u="none" strike="noStrike">
                        <a:solidFill>
                          <a:srgbClr val="000000"/>
                        </a:solidFill>
                        <a:effectLst/>
                        <a:latin typeface="Times New Roman" panose="02020603050405020304" pitchFamily="18" charset="0"/>
                      </a:endParaRPr>
                    </a:p>
                  </a:txBody>
                  <a:tcPr marL="6350" marR="6350" marT="6350" marB="0" anchor="ctr"/>
                </a:tc>
                <a:tc>
                  <a:txBody>
                    <a:bodyPr/>
                    <a:lstStyle/>
                    <a:p>
                      <a:pPr algn="just" fontAlgn="ctr"/>
                      <a:r>
                        <a:rPr lang="en-US" sz="2000" u="none" strike="noStrike">
                          <a:effectLst/>
                        </a:rPr>
                        <a:t> </a:t>
                      </a:r>
                      <a:endParaRPr lang="en-US" sz="2000" b="0" i="1" u="none" strike="noStrike">
                        <a:solidFill>
                          <a:srgbClr val="000000"/>
                        </a:solidFill>
                        <a:effectLst/>
                        <a:latin typeface="Times New Roman" panose="02020603050405020304" pitchFamily="18" charset="0"/>
                      </a:endParaRPr>
                    </a:p>
                  </a:txBody>
                  <a:tcPr marL="6350" marR="6350" marT="6350" marB="0" anchor="ctr"/>
                </a:tc>
                <a:tc>
                  <a:txBody>
                    <a:bodyPr/>
                    <a:lstStyle/>
                    <a:p>
                      <a:pPr algn="just" fontAlgn="ctr"/>
                      <a:r>
                        <a:rPr lang="en-US" sz="2000" u="none" strike="noStrike" dirty="0">
                          <a:effectLst/>
                        </a:rPr>
                        <a:t> </a:t>
                      </a:r>
                      <a:endParaRPr lang="en-US" sz="2000" b="0" i="1"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just" fontAlgn="ctr"/>
                      <a:r>
                        <a:rPr lang="en-US" sz="2000" u="none" strike="noStrike">
                          <a:effectLst/>
                        </a:rPr>
                        <a:t> </a:t>
                      </a:r>
                      <a:endParaRPr lang="en-US" sz="2000" b="0" i="1" u="none" strike="noStrike">
                        <a:solidFill>
                          <a:srgbClr val="000000"/>
                        </a:solidFill>
                        <a:effectLst/>
                        <a:latin typeface="Times New Roman" panose="02020603050405020304" pitchFamily="18" charset="0"/>
                      </a:endParaRPr>
                    </a:p>
                  </a:txBody>
                  <a:tcPr marL="6350" marR="6350" marT="6350" marB="0" anchor="ctr"/>
                </a:tc>
                <a:tc>
                  <a:txBody>
                    <a:bodyPr/>
                    <a:lstStyle/>
                    <a:p>
                      <a:pPr algn="just" fontAlgn="ctr"/>
                      <a:r>
                        <a:rPr lang="en-US" sz="2000" u="none" strike="noStrike">
                          <a:effectLst/>
                        </a:rPr>
                        <a:t> </a:t>
                      </a:r>
                      <a:endParaRPr lang="en-US" sz="2000" b="0" i="1" u="none" strike="noStrike">
                        <a:solidFill>
                          <a:srgbClr val="000000"/>
                        </a:solidFill>
                        <a:effectLst/>
                        <a:latin typeface="Times New Roman" panose="02020603050405020304" pitchFamily="18" charset="0"/>
                      </a:endParaRPr>
                    </a:p>
                  </a:txBody>
                  <a:tcPr marL="6350" marR="6350" marT="6350" marB="0" anchor="ctr"/>
                </a:tc>
                <a:tc>
                  <a:txBody>
                    <a:bodyPr/>
                    <a:lstStyle/>
                    <a:p>
                      <a:pPr algn="just" fontAlgn="ctr"/>
                      <a:r>
                        <a:rPr lang="en-US" sz="2000" u="none" strike="noStrike">
                          <a:effectLst/>
                        </a:rPr>
                        <a:t> </a:t>
                      </a:r>
                      <a:endParaRPr lang="en-US" sz="2000" b="0" i="1" u="none" strike="noStrike">
                        <a:solidFill>
                          <a:srgbClr val="000000"/>
                        </a:solidFill>
                        <a:effectLst/>
                        <a:latin typeface="Times New Roman" panose="02020603050405020304" pitchFamily="18" charset="0"/>
                      </a:endParaRPr>
                    </a:p>
                  </a:txBody>
                  <a:tcPr marL="6350" marR="6350" marT="6350" marB="0" anchor="ctr"/>
                </a:tc>
                <a:tc>
                  <a:txBody>
                    <a:bodyPr/>
                    <a:lstStyle/>
                    <a:p>
                      <a:pPr algn="just" fontAlgn="ctr"/>
                      <a:r>
                        <a:rPr lang="en-US" sz="2000" u="none" strike="noStrike" dirty="0">
                          <a:effectLst/>
                        </a:rPr>
                        <a:t> </a:t>
                      </a:r>
                      <a:endParaRPr lang="en-US" sz="2000" b="0" i="1" u="none" strike="noStrike" dirty="0">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2613207831"/>
                  </a:ext>
                </a:extLst>
              </a:tr>
            </a:tbl>
          </a:graphicData>
        </a:graphic>
      </p:graphicFrame>
      <p:sp>
        <p:nvSpPr>
          <p:cNvPr id="10" name="Rectangle 9">
            <a:extLst>
              <a:ext uri="{FF2B5EF4-FFF2-40B4-BE49-F238E27FC236}">
                <a16:creationId xmlns:a16="http://schemas.microsoft.com/office/drawing/2014/main" id="{EEC584AA-88EF-404A-BB8B-35D9A94BBB64}"/>
              </a:ext>
            </a:extLst>
          </p:cNvPr>
          <p:cNvSpPr/>
          <p:nvPr/>
        </p:nvSpPr>
        <p:spPr>
          <a:xfrm>
            <a:off x="262378" y="2362200"/>
            <a:ext cx="8729221" cy="400110"/>
          </a:xfrm>
          <a:prstGeom prst="rect">
            <a:avLst/>
          </a:prstGeom>
        </p:spPr>
        <p:txBody>
          <a:bodyPr wrap="square">
            <a:spAutoFit/>
          </a:bodyPr>
          <a:lstStyle/>
          <a:p>
            <a:r>
              <a:rPr lang="en-US" sz="2000" dirty="0"/>
              <a:t>Dr. 			Name of the Account 			            Cr.</a:t>
            </a:r>
          </a:p>
        </p:txBody>
      </p:sp>
    </p:spTree>
    <p:extLst>
      <p:ext uri="{BB962C8B-B14F-4D97-AF65-F5344CB8AC3E}">
        <p14:creationId xmlns:p14="http://schemas.microsoft.com/office/powerpoint/2010/main" val="19492872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09AC8-049B-425A-BB0E-AF7FE04E04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C3DC5E-CF84-4A66-B2BD-99861C46F9A5}"/>
              </a:ext>
            </a:extLst>
          </p:cNvPr>
          <p:cNvSpPr>
            <a:spLocks noGrp="1"/>
          </p:cNvSpPr>
          <p:nvPr>
            <p:ph idx="1"/>
          </p:nvPr>
        </p:nvSpPr>
        <p:spPr/>
        <p:txBody>
          <a:bodyPr/>
          <a:lstStyle/>
          <a:p>
            <a:pPr lvl="0" algn="just"/>
            <a:r>
              <a:rPr lang="en-US" b="1" dirty="0"/>
              <a:t>Date:</a:t>
            </a:r>
            <a:r>
              <a:rPr lang="en-US" dirty="0"/>
              <a:t> Date of transaction as noted in Journal.</a:t>
            </a:r>
          </a:p>
          <a:p>
            <a:pPr algn="just"/>
            <a:r>
              <a:rPr lang="en-US" b="1" dirty="0"/>
              <a:t>Particulars:</a:t>
            </a:r>
            <a:r>
              <a:rPr lang="en-US" dirty="0"/>
              <a:t> Every entry on the debit side of this column must begin with the word 'To' and on credit side with the word 'By'.</a:t>
            </a:r>
          </a:p>
          <a:p>
            <a:pPr lvl="1" algn="just"/>
            <a:r>
              <a:rPr lang="en-US" dirty="0"/>
              <a:t>On the debit side of the account after the word 'To' write "Name of the Credit Part of the Journal entry.</a:t>
            </a:r>
          </a:p>
          <a:p>
            <a:pPr lvl="1" algn="just"/>
            <a:r>
              <a:rPr lang="en-US" dirty="0"/>
              <a:t>On the credit side of the account, after the word' By' write 'Name of the Debit Part of the Journal entry'.</a:t>
            </a:r>
          </a:p>
          <a:p>
            <a:pPr algn="just"/>
            <a:r>
              <a:rPr lang="en-US" b="1" dirty="0"/>
              <a:t>Journal Folio:</a:t>
            </a:r>
            <a:r>
              <a:rPr lang="en-US" dirty="0"/>
              <a:t> Write page number of Journal from where the entry is posted.</a:t>
            </a:r>
          </a:p>
          <a:p>
            <a:pPr algn="just"/>
            <a:r>
              <a:rPr lang="en-US" b="1" dirty="0"/>
              <a:t>Amount: </a:t>
            </a:r>
            <a:r>
              <a:rPr lang="en-US" dirty="0"/>
              <a:t>Write the amounts of the transaction. </a:t>
            </a:r>
          </a:p>
        </p:txBody>
      </p:sp>
    </p:spTree>
    <p:extLst>
      <p:ext uri="{BB962C8B-B14F-4D97-AF65-F5344CB8AC3E}">
        <p14:creationId xmlns:p14="http://schemas.microsoft.com/office/powerpoint/2010/main" val="7856482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2C158-EE36-492A-A226-00BA55BC0E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126E2C-F265-4D7F-B3CF-96162DBD13CA}"/>
              </a:ext>
            </a:extLst>
          </p:cNvPr>
          <p:cNvSpPr>
            <a:spLocks noGrp="1"/>
          </p:cNvSpPr>
          <p:nvPr>
            <p:ph idx="1"/>
          </p:nvPr>
        </p:nvSpPr>
        <p:spPr/>
        <p:txBody>
          <a:bodyPr/>
          <a:lstStyle/>
          <a:p>
            <a:pPr marL="0" indent="0">
              <a:buNone/>
            </a:pPr>
            <a:r>
              <a:rPr lang="en-US" b="1" dirty="0"/>
              <a:t>Balancing an Account:</a:t>
            </a:r>
            <a:endParaRPr lang="en-US" dirty="0"/>
          </a:p>
          <a:p>
            <a:pPr algn="just"/>
            <a:r>
              <a:rPr lang="en-US" dirty="0"/>
              <a:t>Accounts are balanced with a view to prepare the final accounts. </a:t>
            </a:r>
          </a:p>
          <a:p>
            <a:pPr algn="just"/>
            <a:r>
              <a:rPr lang="en-US" dirty="0"/>
              <a:t>Take the totals of the two sides of account and enter the higher balance on both the sides. </a:t>
            </a:r>
          </a:p>
          <a:p>
            <a:pPr algn="just"/>
            <a:r>
              <a:rPr lang="en-US" dirty="0"/>
              <a:t>Enter the difference amount and write “To/By balance c/d” against the balance. </a:t>
            </a:r>
          </a:p>
          <a:p>
            <a:pPr algn="just"/>
            <a:r>
              <a:rPr lang="en-US" dirty="0"/>
              <a:t>The balance is brought forward at the beginning of next period written as “To/By balance b/d”. </a:t>
            </a:r>
          </a:p>
          <a:p>
            <a:pPr algn="just"/>
            <a:r>
              <a:rPr lang="en-US" dirty="0"/>
              <a:t>If the debit and credit balance are equal it implies nil balance.</a:t>
            </a:r>
          </a:p>
          <a:p>
            <a:endParaRPr lang="en-US" dirty="0"/>
          </a:p>
        </p:txBody>
      </p:sp>
    </p:spTree>
    <p:extLst>
      <p:ext uri="{BB962C8B-B14F-4D97-AF65-F5344CB8AC3E}">
        <p14:creationId xmlns:p14="http://schemas.microsoft.com/office/powerpoint/2010/main" val="17749898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5687-850A-436F-918D-5308D9495B5C}"/>
              </a:ext>
            </a:extLst>
          </p:cNvPr>
          <p:cNvSpPr>
            <a:spLocks noGrp="1"/>
          </p:cNvSpPr>
          <p:nvPr>
            <p:ph type="title"/>
          </p:nvPr>
        </p:nvSpPr>
        <p:spPr/>
        <p:txBody>
          <a:bodyPr/>
          <a:lstStyle/>
          <a:p>
            <a:r>
              <a:rPr lang="en-US" b="1" dirty="0"/>
              <a:t>SUBSIDARY BOOKS</a:t>
            </a:r>
          </a:p>
        </p:txBody>
      </p:sp>
      <p:sp>
        <p:nvSpPr>
          <p:cNvPr id="3" name="Content Placeholder 2">
            <a:extLst>
              <a:ext uri="{FF2B5EF4-FFF2-40B4-BE49-F238E27FC236}">
                <a16:creationId xmlns:a16="http://schemas.microsoft.com/office/drawing/2014/main" id="{062D9E6D-DD5B-4ABD-9623-42EA25DE46DC}"/>
              </a:ext>
            </a:extLst>
          </p:cNvPr>
          <p:cNvSpPr>
            <a:spLocks noGrp="1"/>
          </p:cNvSpPr>
          <p:nvPr>
            <p:ph idx="1"/>
          </p:nvPr>
        </p:nvSpPr>
        <p:spPr>
          <a:xfrm>
            <a:off x="381000" y="1524000"/>
            <a:ext cx="8382000" cy="4710113"/>
          </a:xfrm>
        </p:spPr>
        <p:txBody>
          <a:bodyPr/>
          <a:lstStyle/>
          <a:p>
            <a:pPr algn="just">
              <a:spcAft>
                <a:spcPts val="600"/>
              </a:spcAft>
            </a:pPr>
            <a:r>
              <a:rPr lang="en-US" sz="2200" dirty="0"/>
              <a:t>As Business transactions are numerous and large in size, the Journal may be split up into number of separate Journals to record particular type of transaction. </a:t>
            </a:r>
          </a:p>
          <a:p>
            <a:pPr algn="just">
              <a:spcAft>
                <a:spcPts val="600"/>
              </a:spcAft>
            </a:pPr>
            <a:r>
              <a:rPr lang="en-US" sz="2200" dirty="0"/>
              <a:t>These journal are known as the subsidiary books. Some of the subsidiary books are:</a:t>
            </a:r>
          </a:p>
          <a:p>
            <a:pPr marL="1314450" lvl="2" indent="-457200" algn="just">
              <a:spcAft>
                <a:spcPts val="600"/>
              </a:spcAft>
              <a:buFont typeface="+mj-lt"/>
              <a:buAutoNum type="arabicPeriod"/>
            </a:pPr>
            <a:r>
              <a:rPr lang="en-US" dirty="0"/>
              <a:t>Purchase Book</a:t>
            </a:r>
          </a:p>
          <a:p>
            <a:pPr marL="1314450" lvl="2" indent="-457200" algn="just">
              <a:spcAft>
                <a:spcPts val="600"/>
              </a:spcAft>
              <a:buFont typeface="+mj-lt"/>
              <a:buAutoNum type="arabicPeriod"/>
            </a:pPr>
            <a:r>
              <a:rPr lang="en-US" dirty="0"/>
              <a:t>Purchase Return / Return Outward Book</a:t>
            </a:r>
          </a:p>
          <a:p>
            <a:pPr marL="1314450" lvl="2" indent="-457200" algn="just">
              <a:spcAft>
                <a:spcPts val="600"/>
              </a:spcAft>
              <a:buFont typeface="+mj-lt"/>
              <a:buAutoNum type="arabicPeriod"/>
            </a:pPr>
            <a:r>
              <a:rPr lang="en-US" dirty="0"/>
              <a:t>Sales Book</a:t>
            </a:r>
          </a:p>
          <a:p>
            <a:pPr marL="1314450" lvl="2" indent="-457200" algn="just">
              <a:spcAft>
                <a:spcPts val="600"/>
              </a:spcAft>
              <a:buFont typeface="+mj-lt"/>
              <a:buAutoNum type="arabicPeriod"/>
            </a:pPr>
            <a:r>
              <a:rPr lang="en-US" dirty="0"/>
              <a:t>Sales Return / Return Inward Book</a:t>
            </a:r>
          </a:p>
          <a:p>
            <a:pPr marL="1314450" lvl="2" indent="-457200" algn="just">
              <a:spcAft>
                <a:spcPts val="600"/>
              </a:spcAft>
              <a:buFont typeface="+mj-lt"/>
              <a:buAutoNum type="arabicPeriod"/>
            </a:pPr>
            <a:r>
              <a:rPr lang="en-US" dirty="0"/>
              <a:t>Bills Receivable Book</a:t>
            </a:r>
          </a:p>
          <a:p>
            <a:pPr marL="1314450" lvl="2" indent="-457200" algn="just">
              <a:spcAft>
                <a:spcPts val="600"/>
              </a:spcAft>
              <a:buFont typeface="+mj-lt"/>
              <a:buAutoNum type="arabicPeriod"/>
            </a:pPr>
            <a:r>
              <a:rPr lang="en-US" dirty="0"/>
              <a:t>Bills Payable Book</a:t>
            </a:r>
          </a:p>
          <a:p>
            <a:pPr marL="1314450" lvl="2" indent="-457200" algn="just">
              <a:spcAft>
                <a:spcPts val="600"/>
              </a:spcAft>
              <a:buFont typeface="+mj-lt"/>
              <a:buAutoNum type="arabicPeriod"/>
            </a:pPr>
            <a:r>
              <a:rPr lang="en-US" dirty="0"/>
              <a:t>Journal Proper</a:t>
            </a:r>
          </a:p>
        </p:txBody>
      </p:sp>
    </p:spTree>
    <p:extLst>
      <p:ext uri="{BB962C8B-B14F-4D97-AF65-F5344CB8AC3E}">
        <p14:creationId xmlns:p14="http://schemas.microsoft.com/office/powerpoint/2010/main" val="17825123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0B85-65EB-400D-BB02-7A88EC1EF949}"/>
              </a:ext>
            </a:extLst>
          </p:cNvPr>
          <p:cNvSpPr>
            <a:spLocks noGrp="1"/>
          </p:cNvSpPr>
          <p:nvPr>
            <p:ph type="title"/>
          </p:nvPr>
        </p:nvSpPr>
        <p:spPr/>
        <p:txBody>
          <a:bodyPr/>
          <a:lstStyle/>
          <a:p>
            <a:r>
              <a:rPr lang="en-US" dirty="0"/>
              <a:t>Purchase Day Book</a:t>
            </a:r>
          </a:p>
        </p:txBody>
      </p:sp>
      <p:sp>
        <p:nvSpPr>
          <p:cNvPr id="3" name="Content Placeholder 2">
            <a:extLst>
              <a:ext uri="{FF2B5EF4-FFF2-40B4-BE49-F238E27FC236}">
                <a16:creationId xmlns:a16="http://schemas.microsoft.com/office/drawing/2014/main" id="{135FAC11-3100-4A67-BC03-97EAFCE4ACF7}"/>
              </a:ext>
            </a:extLst>
          </p:cNvPr>
          <p:cNvSpPr>
            <a:spLocks noGrp="1"/>
          </p:cNvSpPr>
          <p:nvPr>
            <p:ph idx="1"/>
          </p:nvPr>
        </p:nvSpPr>
        <p:spPr/>
        <p:txBody>
          <a:bodyPr/>
          <a:lstStyle/>
          <a:p>
            <a:pPr algn="just">
              <a:spcAft>
                <a:spcPts val="600"/>
              </a:spcAft>
            </a:pPr>
            <a:r>
              <a:rPr lang="en-US" sz="2200" dirty="0"/>
              <a:t>The purchase day book records the transactions related to credit purchase of goods only. </a:t>
            </a:r>
          </a:p>
          <a:p>
            <a:pPr algn="just">
              <a:spcAft>
                <a:spcPts val="600"/>
              </a:spcAft>
            </a:pPr>
            <a:r>
              <a:rPr lang="en-US" sz="2200" dirty="0"/>
              <a:t>It follows that any cash purchase or purchase of things other than goods is not recorded in the purchase day book. </a:t>
            </a:r>
          </a:p>
          <a:p>
            <a:pPr algn="just">
              <a:spcAft>
                <a:spcPts val="600"/>
              </a:spcAft>
            </a:pPr>
            <a:r>
              <a:rPr lang="en-US" sz="2200" dirty="0"/>
              <a:t>Periodically, the totals of Purchase day book are posted to Purchase account in the ledger. </a:t>
            </a:r>
          </a:p>
          <a:p>
            <a:pPr algn="just">
              <a:spcAft>
                <a:spcPts val="600"/>
              </a:spcAft>
            </a:pPr>
            <a:r>
              <a:rPr lang="en-US" sz="2200" dirty="0"/>
              <a:t>The specimen Purchase day book is given below:</a:t>
            </a:r>
          </a:p>
          <a:p>
            <a:pPr algn="just">
              <a:spcAft>
                <a:spcPts val="600"/>
              </a:spcAft>
            </a:pPr>
            <a:endParaRPr lang="en-US" sz="2200" dirty="0"/>
          </a:p>
        </p:txBody>
      </p:sp>
      <p:pic>
        <p:nvPicPr>
          <p:cNvPr id="4" name="Picture 3">
            <a:extLst>
              <a:ext uri="{FF2B5EF4-FFF2-40B4-BE49-F238E27FC236}">
                <a16:creationId xmlns:a16="http://schemas.microsoft.com/office/drawing/2014/main" id="{9443DD8D-08F2-445E-B69D-50A06254BC5F}"/>
              </a:ext>
            </a:extLst>
          </p:cNvPr>
          <p:cNvPicPr>
            <a:picLocks noChangeAspect="1"/>
          </p:cNvPicPr>
          <p:nvPr/>
        </p:nvPicPr>
        <p:blipFill>
          <a:blip r:embed="rId2"/>
          <a:stretch>
            <a:fillRect/>
          </a:stretch>
        </p:blipFill>
        <p:spPr>
          <a:xfrm>
            <a:off x="381000" y="4724400"/>
            <a:ext cx="8481342" cy="1828800"/>
          </a:xfrm>
          <a:prstGeom prst="rect">
            <a:avLst/>
          </a:prstGeom>
        </p:spPr>
      </p:pic>
    </p:spTree>
    <p:extLst>
      <p:ext uri="{BB962C8B-B14F-4D97-AF65-F5344CB8AC3E}">
        <p14:creationId xmlns:p14="http://schemas.microsoft.com/office/powerpoint/2010/main" val="35228236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0B85-65EB-400D-BB02-7A88EC1EF949}"/>
              </a:ext>
            </a:extLst>
          </p:cNvPr>
          <p:cNvSpPr>
            <a:spLocks noGrp="1"/>
          </p:cNvSpPr>
          <p:nvPr>
            <p:ph type="title"/>
          </p:nvPr>
        </p:nvSpPr>
        <p:spPr/>
        <p:txBody>
          <a:bodyPr/>
          <a:lstStyle/>
          <a:p>
            <a:r>
              <a:rPr lang="en-US" dirty="0"/>
              <a:t>Purchase Returns/</a:t>
            </a:r>
            <a:br>
              <a:rPr lang="en-US" dirty="0"/>
            </a:br>
            <a:r>
              <a:rPr lang="en-US" dirty="0"/>
              <a:t>Return Outward Book</a:t>
            </a:r>
          </a:p>
        </p:txBody>
      </p:sp>
      <p:sp>
        <p:nvSpPr>
          <p:cNvPr id="3" name="Content Placeholder 2">
            <a:extLst>
              <a:ext uri="{FF2B5EF4-FFF2-40B4-BE49-F238E27FC236}">
                <a16:creationId xmlns:a16="http://schemas.microsoft.com/office/drawing/2014/main" id="{135FAC11-3100-4A67-BC03-97EAFCE4ACF7}"/>
              </a:ext>
            </a:extLst>
          </p:cNvPr>
          <p:cNvSpPr>
            <a:spLocks noGrp="1"/>
          </p:cNvSpPr>
          <p:nvPr>
            <p:ph idx="1"/>
          </p:nvPr>
        </p:nvSpPr>
        <p:spPr/>
        <p:txBody>
          <a:bodyPr/>
          <a:lstStyle/>
          <a:p>
            <a:pPr algn="just">
              <a:spcAft>
                <a:spcPts val="600"/>
              </a:spcAft>
            </a:pPr>
            <a:r>
              <a:rPr lang="en-US" sz="2200" dirty="0"/>
              <a:t>This book contains the transactions relating to goods that are returned by us to our creditors.</a:t>
            </a:r>
          </a:p>
          <a:p>
            <a:pPr algn="just">
              <a:spcAft>
                <a:spcPts val="600"/>
              </a:spcAft>
            </a:pPr>
            <a:r>
              <a:rPr lang="en-US" sz="2200" dirty="0"/>
              <a:t>Example, goods broken in transit, not according to the sample etc.</a:t>
            </a:r>
          </a:p>
          <a:p>
            <a:pPr algn="just">
              <a:spcAft>
                <a:spcPts val="600"/>
              </a:spcAft>
            </a:pPr>
            <a:r>
              <a:rPr lang="en-US" sz="2200" dirty="0"/>
              <a:t>The specimen Purchase day book is given below:</a:t>
            </a:r>
          </a:p>
          <a:p>
            <a:pPr algn="just">
              <a:spcAft>
                <a:spcPts val="600"/>
              </a:spcAft>
            </a:pPr>
            <a:endParaRPr lang="en-US" sz="2200" dirty="0"/>
          </a:p>
          <a:p>
            <a:pPr algn="just">
              <a:spcAft>
                <a:spcPts val="600"/>
              </a:spcAft>
            </a:pPr>
            <a:endParaRPr lang="en-US" sz="2200" dirty="0"/>
          </a:p>
        </p:txBody>
      </p:sp>
      <p:pic>
        <p:nvPicPr>
          <p:cNvPr id="6" name="Picture 5">
            <a:extLst>
              <a:ext uri="{FF2B5EF4-FFF2-40B4-BE49-F238E27FC236}">
                <a16:creationId xmlns:a16="http://schemas.microsoft.com/office/drawing/2014/main" id="{1D6028A8-8B0A-4895-AE6C-3C42A21EFA25}"/>
              </a:ext>
            </a:extLst>
          </p:cNvPr>
          <p:cNvPicPr>
            <a:picLocks noChangeAspect="1"/>
          </p:cNvPicPr>
          <p:nvPr/>
        </p:nvPicPr>
        <p:blipFill>
          <a:blip r:embed="rId2"/>
          <a:stretch>
            <a:fillRect/>
          </a:stretch>
        </p:blipFill>
        <p:spPr>
          <a:xfrm>
            <a:off x="381000" y="4114800"/>
            <a:ext cx="8396006" cy="1143000"/>
          </a:xfrm>
          <a:prstGeom prst="rect">
            <a:avLst/>
          </a:prstGeom>
        </p:spPr>
      </p:pic>
    </p:spTree>
    <p:extLst>
      <p:ext uri="{BB962C8B-B14F-4D97-AF65-F5344CB8AC3E}">
        <p14:creationId xmlns:p14="http://schemas.microsoft.com/office/powerpoint/2010/main" val="6947221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0B85-65EB-400D-BB02-7A88EC1EF949}"/>
              </a:ext>
            </a:extLst>
          </p:cNvPr>
          <p:cNvSpPr>
            <a:spLocks noGrp="1"/>
          </p:cNvSpPr>
          <p:nvPr>
            <p:ph type="title"/>
          </p:nvPr>
        </p:nvSpPr>
        <p:spPr/>
        <p:txBody>
          <a:bodyPr/>
          <a:lstStyle/>
          <a:p>
            <a:r>
              <a:rPr lang="en-US" dirty="0"/>
              <a:t>Sales Day Book</a:t>
            </a:r>
          </a:p>
        </p:txBody>
      </p:sp>
      <p:sp>
        <p:nvSpPr>
          <p:cNvPr id="3" name="Content Placeholder 2">
            <a:extLst>
              <a:ext uri="{FF2B5EF4-FFF2-40B4-BE49-F238E27FC236}">
                <a16:creationId xmlns:a16="http://schemas.microsoft.com/office/drawing/2014/main" id="{135FAC11-3100-4A67-BC03-97EAFCE4ACF7}"/>
              </a:ext>
            </a:extLst>
          </p:cNvPr>
          <p:cNvSpPr>
            <a:spLocks noGrp="1"/>
          </p:cNvSpPr>
          <p:nvPr>
            <p:ph idx="1"/>
          </p:nvPr>
        </p:nvSpPr>
        <p:spPr>
          <a:xfrm>
            <a:off x="381000" y="1524000"/>
            <a:ext cx="8382000" cy="5029200"/>
          </a:xfrm>
        </p:spPr>
        <p:txBody>
          <a:bodyPr/>
          <a:lstStyle/>
          <a:p>
            <a:pPr algn="just">
              <a:spcAft>
                <a:spcPts val="600"/>
              </a:spcAft>
            </a:pPr>
            <a:r>
              <a:rPr lang="en-US" sz="2200" dirty="0"/>
              <a:t>The sales day book records transaction of credit sale of goods to customers. </a:t>
            </a:r>
          </a:p>
          <a:p>
            <a:pPr algn="just">
              <a:spcAft>
                <a:spcPts val="600"/>
              </a:spcAft>
            </a:pPr>
            <a:r>
              <a:rPr lang="en-US" sz="2200" dirty="0"/>
              <a:t>Sale of other things, even on credit, will not be entered in the sales day book but will be entered in Journal Proper. </a:t>
            </a:r>
          </a:p>
          <a:p>
            <a:pPr algn="just">
              <a:spcAft>
                <a:spcPts val="600"/>
              </a:spcAft>
            </a:pPr>
            <a:r>
              <a:rPr lang="en-US" sz="2200" dirty="0"/>
              <a:t>If goods are sold for cash, it will be entered in cash book. Total of sales day book is periodically posted to sales account in the ledger. </a:t>
            </a:r>
          </a:p>
          <a:p>
            <a:pPr algn="just">
              <a:spcAft>
                <a:spcPts val="600"/>
              </a:spcAft>
            </a:pPr>
            <a:r>
              <a:rPr lang="en-US" sz="2200" dirty="0"/>
              <a:t>The specimen of a sales day book is given below:</a:t>
            </a:r>
          </a:p>
          <a:p>
            <a:pPr algn="just">
              <a:spcAft>
                <a:spcPts val="600"/>
              </a:spcAft>
            </a:pPr>
            <a:endParaRPr lang="en-US" sz="2200" dirty="0"/>
          </a:p>
        </p:txBody>
      </p:sp>
      <p:pic>
        <p:nvPicPr>
          <p:cNvPr id="5" name="Picture 4">
            <a:extLst>
              <a:ext uri="{FF2B5EF4-FFF2-40B4-BE49-F238E27FC236}">
                <a16:creationId xmlns:a16="http://schemas.microsoft.com/office/drawing/2014/main" id="{1327F593-F444-4B33-9C77-BF560F5572F3}"/>
              </a:ext>
            </a:extLst>
          </p:cNvPr>
          <p:cNvPicPr>
            <a:picLocks noChangeAspect="1"/>
          </p:cNvPicPr>
          <p:nvPr/>
        </p:nvPicPr>
        <p:blipFill>
          <a:blip r:embed="rId2"/>
          <a:stretch>
            <a:fillRect/>
          </a:stretch>
        </p:blipFill>
        <p:spPr>
          <a:xfrm>
            <a:off x="381000" y="4945435"/>
            <a:ext cx="8458200" cy="1517278"/>
          </a:xfrm>
          <a:prstGeom prst="rect">
            <a:avLst/>
          </a:prstGeom>
        </p:spPr>
      </p:pic>
    </p:spTree>
    <p:extLst>
      <p:ext uri="{BB962C8B-B14F-4D97-AF65-F5344CB8AC3E}">
        <p14:creationId xmlns:p14="http://schemas.microsoft.com/office/powerpoint/2010/main" val="8633125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0B85-65EB-400D-BB02-7A88EC1EF949}"/>
              </a:ext>
            </a:extLst>
          </p:cNvPr>
          <p:cNvSpPr>
            <a:spLocks noGrp="1"/>
          </p:cNvSpPr>
          <p:nvPr>
            <p:ph type="title"/>
          </p:nvPr>
        </p:nvSpPr>
        <p:spPr/>
        <p:txBody>
          <a:bodyPr/>
          <a:lstStyle/>
          <a:p>
            <a:r>
              <a:rPr lang="en-US" dirty="0"/>
              <a:t>Sales Returns/ </a:t>
            </a:r>
            <a:br>
              <a:rPr lang="en-US" dirty="0"/>
            </a:br>
            <a:r>
              <a:rPr lang="en-US" dirty="0"/>
              <a:t>Return Inward Book</a:t>
            </a:r>
          </a:p>
        </p:txBody>
      </p:sp>
      <p:sp>
        <p:nvSpPr>
          <p:cNvPr id="3" name="Content Placeholder 2">
            <a:extLst>
              <a:ext uri="{FF2B5EF4-FFF2-40B4-BE49-F238E27FC236}">
                <a16:creationId xmlns:a16="http://schemas.microsoft.com/office/drawing/2014/main" id="{135FAC11-3100-4A67-BC03-97EAFCE4ACF7}"/>
              </a:ext>
            </a:extLst>
          </p:cNvPr>
          <p:cNvSpPr>
            <a:spLocks noGrp="1"/>
          </p:cNvSpPr>
          <p:nvPr>
            <p:ph idx="1"/>
          </p:nvPr>
        </p:nvSpPr>
        <p:spPr>
          <a:xfrm>
            <a:off x="381000" y="1524000"/>
            <a:ext cx="8382000" cy="5029200"/>
          </a:xfrm>
        </p:spPr>
        <p:txBody>
          <a:bodyPr/>
          <a:lstStyle/>
          <a:p>
            <a:pPr algn="just">
              <a:spcAft>
                <a:spcPts val="600"/>
              </a:spcAft>
            </a:pPr>
            <a:r>
              <a:rPr lang="en-US" sz="2200" dirty="0"/>
              <a:t>The transactions relating to goods which are returned by the customers for various reasons, such as not according to sample, or not up to the mark etc. contain in this book. </a:t>
            </a:r>
          </a:p>
          <a:p>
            <a:pPr algn="just">
              <a:spcAft>
                <a:spcPts val="600"/>
              </a:spcAft>
            </a:pPr>
            <a:r>
              <a:rPr lang="en-US" sz="2200" dirty="0"/>
              <a:t>Generally when a customer returns good to suppliers he issues a Debit Note for the value of the goods returned by him. </a:t>
            </a:r>
          </a:p>
          <a:p>
            <a:pPr algn="just">
              <a:spcAft>
                <a:spcPts val="600"/>
              </a:spcAft>
            </a:pPr>
            <a:r>
              <a:rPr lang="en-US" sz="2200" dirty="0"/>
              <a:t>Similarly the supplier who receives those goods issues a Credit Note. </a:t>
            </a:r>
          </a:p>
          <a:p>
            <a:pPr algn="just">
              <a:spcAft>
                <a:spcPts val="600"/>
              </a:spcAft>
            </a:pPr>
            <a:r>
              <a:rPr lang="en-US" sz="2200" dirty="0"/>
              <a:t>The specimen of a sales returns book is given below:</a:t>
            </a:r>
          </a:p>
          <a:p>
            <a:pPr algn="just">
              <a:spcAft>
                <a:spcPts val="600"/>
              </a:spcAft>
            </a:pPr>
            <a:endParaRPr lang="en-US" sz="2200" dirty="0"/>
          </a:p>
        </p:txBody>
      </p:sp>
      <p:pic>
        <p:nvPicPr>
          <p:cNvPr id="6" name="Picture 5">
            <a:extLst>
              <a:ext uri="{FF2B5EF4-FFF2-40B4-BE49-F238E27FC236}">
                <a16:creationId xmlns:a16="http://schemas.microsoft.com/office/drawing/2014/main" id="{ED9CA51F-9CAC-4E0F-94AB-B249E784F752}"/>
              </a:ext>
            </a:extLst>
          </p:cNvPr>
          <p:cNvPicPr>
            <a:picLocks noChangeAspect="1"/>
          </p:cNvPicPr>
          <p:nvPr/>
        </p:nvPicPr>
        <p:blipFill>
          <a:blip r:embed="rId2"/>
          <a:stretch>
            <a:fillRect/>
          </a:stretch>
        </p:blipFill>
        <p:spPr>
          <a:xfrm>
            <a:off x="263104" y="4953000"/>
            <a:ext cx="8617791" cy="1371600"/>
          </a:xfrm>
          <a:prstGeom prst="rect">
            <a:avLst/>
          </a:prstGeom>
        </p:spPr>
      </p:pic>
    </p:spTree>
    <p:extLst>
      <p:ext uri="{BB962C8B-B14F-4D97-AF65-F5344CB8AC3E}">
        <p14:creationId xmlns:p14="http://schemas.microsoft.com/office/powerpoint/2010/main" val="736711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6AB58-EDC4-4D1F-BAA6-64FF3344A057}"/>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4896620C-5971-4864-A90A-7EF6CC67004B}"/>
              </a:ext>
            </a:extLst>
          </p:cNvPr>
          <p:cNvSpPr>
            <a:spLocks noGrp="1"/>
          </p:cNvSpPr>
          <p:nvPr>
            <p:ph idx="1"/>
          </p:nvPr>
        </p:nvSpPr>
        <p:spPr/>
        <p:txBody>
          <a:bodyPr/>
          <a:lstStyle/>
          <a:p>
            <a:pPr algn="just">
              <a:spcAft>
                <a:spcPts val="600"/>
              </a:spcAft>
            </a:pPr>
            <a:r>
              <a:rPr lang="en-US" sz="2400" b="1" dirty="0"/>
              <a:t>R.N. Anthony:</a:t>
            </a:r>
            <a:r>
              <a:rPr lang="en-US" sz="2400" dirty="0"/>
              <a:t> “Accounting system is a means of collecting summarizing, analyzing and reporting in monetary terms, the information about the business.</a:t>
            </a:r>
          </a:p>
          <a:p>
            <a:pPr algn="just">
              <a:spcAft>
                <a:spcPts val="600"/>
              </a:spcAft>
            </a:pPr>
            <a:endParaRPr lang="en-US" sz="2400" dirty="0"/>
          </a:p>
          <a:p>
            <a:pPr algn="just">
              <a:spcAft>
                <a:spcPts val="600"/>
              </a:spcAft>
            </a:pPr>
            <a:r>
              <a:rPr lang="en-US" sz="2400" b="1" dirty="0"/>
              <a:t>American Institute of Certified Public Accountants (AICPA): </a:t>
            </a:r>
            <a:r>
              <a:rPr lang="en-US" sz="2400" dirty="0"/>
              <a:t>“The art of recording, classifying and summarizing in a significant manner and in terms of money transactions and events, which are in part at least, of a financial character and interpreting the results thereof.”</a:t>
            </a:r>
          </a:p>
          <a:p>
            <a:endParaRPr lang="en-US" dirty="0"/>
          </a:p>
        </p:txBody>
      </p:sp>
    </p:spTree>
    <p:extLst>
      <p:ext uri="{BB962C8B-B14F-4D97-AF65-F5344CB8AC3E}">
        <p14:creationId xmlns:p14="http://schemas.microsoft.com/office/powerpoint/2010/main" val="18983383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2353C-7F10-4F4C-B681-B2EF045119FA}"/>
              </a:ext>
            </a:extLst>
          </p:cNvPr>
          <p:cNvSpPr>
            <a:spLocks noGrp="1"/>
          </p:cNvSpPr>
          <p:nvPr>
            <p:ph type="title"/>
          </p:nvPr>
        </p:nvSpPr>
        <p:spPr/>
        <p:txBody>
          <a:bodyPr/>
          <a:lstStyle/>
          <a:p>
            <a:r>
              <a:rPr lang="en-US" dirty="0"/>
              <a:t>Bills Receivable Book</a:t>
            </a:r>
          </a:p>
        </p:txBody>
      </p:sp>
      <p:sp>
        <p:nvSpPr>
          <p:cNvPr id="3" name="Content Placeholder 2">
            <a:extLst>
              <a:ext uri="{FF2B5EF4-FFF2-40B4-BE49-F238E27FC236}">
                <a16:creationId xmlns:a16="http://schemas.microsoft.com/office/drawing/2014/main" id="{2AA55443-FF1F-439D-AF2E-0BAE184DCBE3}"/>
              </a:ext>
            </a:extLst>
          </p:cNvPr>
          <p:cNvSpPr>
            <a:spLocks noGrp="1"/>
          </p:cNvSpPr>
          <p:nvPr>
            <p:ph idx="1"/>
          </p:nvPr>
        </p:nvSpPr>
        <p:spPr/>
        <p:txBody>
          <a:bodyPr/>
          <a:lstStyle/>
          <a:p>
            <a:pPr algn="just">
              <a:spcAft>
                <a:spcPts val="600"/>
              </a:spcAft>
            </a:pPr>
            <a:r>
              <a:rPr lang="en-US" sz="2200" dirty="0"/>
              <a:t>It is such a book where all bills received are recorded and therefrom posted directly to the credit of the respective customer’s account.  </a:t>
            </a:r>
          </a:p>
          <a:p>
            <a:pPr algn="just">
              <a:spcAft>
                <a:spcPts val="600"/>
              </a:spcAft>
            </a:pPr>
            <a:r>
              <a:rPr lang="en-US" sz="2200" dirty="0"/>
              <a:t>The total amounts of the bills so received during the period (either at the end of the week or month) is to be posted in one sum to the debit of Bills Receivable A/c.</a:t>
            </a:r>
          </a:p>
          <a:p>
            <a:pPr algn="just">
              <a:spcAft>
                <a:spcPts val="600"/>
              </a:spcAft>
            </a:pPr>
            <a:r>
              <a:rPr lang="en-US" sz="2200" dirty="0"/>
              <a:t>The specimen of a </a:t>
            </a:r>
            <a:r>
              <a:rPr lang="en-US" sz="2200"/>
              <a:t>Bills receivable book </a:t>
            </a:r>
            <a:r>
              <a:rPr lang="en-US" sz="2200" dirty="0"/>
              <a:t>is given below:</a:t>
            </a:r>
          </a:p>
          <a:p>
            <a:pPr algn="just">
              <a:spcAft>
                <a:spcPts val="600"/>
              </a:spcAft>
            </a:pPr>
            <a:endParaRPr lang="en-US" sz="2200" dirty="0"/>
          </a:p>
          <a:p>
            <a:pPr algn="just">
              <a:spcAft>
                <a:spcPts val="600"/>
              </a:spcAft>
            </a:pPr>
            <a:endParaRPr lang="en-US" sz="2200" dirty="0"/>
          </a:p>
        </p:txBody>
      </p:sp>
      <p:pic>
        <p:nvPicPr>
          <p:cNvPr id="4" name="Picture 3">
            <a:extLst>
              <a:ext uri="{FF2B5EF4-FFF2-40B4-BE49-F238E27FC236}">
                <a16:creationId xmlns:a16="http://schemas.microsoft.com/office/drawing/2014/main" id="{FDEA307F-9355-4258-B33B-2F5C61CF2DD9}"/>
              </a:ext>
            </a:extLst>
          </p:cNvPr>
          <p:cNvPicPr>
            <a:picLocks noChangeAspect="1"/>
          </p:cNvPicPr>
          <p:nvPr/>
        </p:nvPicPr>
        <p:blipFill>
          <a:blip r:embed="rId2"/>
          <a:stretch>
            <a:fillRect/>
          </a:stretch>
        </p:blipFill>
        <p:spPr>
          <a:xfrm>
            <a:off x="609600" y="4572000"/>
            <a:ext cx="8229600" cy="1830235"/>
          </a:xfrm>
          <a:prstGeom prst="rect">
            <a:avLst/>
          </a:prstGeom>
        </p:spPr>
      </p:pic>
    </p:spTree>
    <p:extLst>
      <p:ext uri="{BB962C8B-B14F-4D97-AF65-F5344CB8AC3E}">
        <p14:creationId xmlns:p14="http://schemas.microsoft.com/office/powerpoint/2010/main" val="5568352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2353C-7F10-4F4C-B681-B2EF045119FA}"/>
              </a:ext>
            </a:extLst>
          </p:cNvPr>
          <p:cNvSpPr>
            <a:spLocks noGrp="1"/>
          </p:cNvSpPr>
          <p:nvPr>
            <p:ph type="title"/>
          </p:nvPr>
        </p:nvSpPr>
        <p:spPr/>
        <p:txBody>
          <a:bodyPr/>
          <a:lstStyle/>
          <a:p>
            <a:r>
              <a:rPr lang="en-US" dirty="0"/>
              <a:t>Bills Payable Book</a:t>
            </a:r>
          </a:p>
        </p:txBody>
      </p:sp>
      <p:sp>
        <p:nvSpPr>
          <p:cNvPr id="3" name="Content Placeholder 2">
            <a:extLst>
              <a:ext uri="{FF2B5EF4-FFF2-40B4-BE49-F238E27FC236}">
                <a16:creationId xmlns:a16="http://schemas.microsoft.com/office/drawing/2014/main" id="{2AA55443-FF1F-439D-AF2E-0BAE184DCBE3}"/>
              </a:ext>
            </a:extLst>
          </p:cNvPr>
          <p:cNvSpPr>
            <a:spLocks noGrp="1"/>
          </p:cNvSpPr>
          <p:nvPr>
            <p:ph idx="1"/>
          </p:nvPr>
        </p:nvSpPr>
        <p:spPr/>
        <p:txBody>
          <a:bodyPr/>
          <a:lstStyle/>
          <a:p>
            <a:pPr algn="just">
              <a:spcAft>
                <a:spcPts val="600"/>
              </a:spcAft>
            </a:pPr>
            <a:r>
              <a:rPr lang="en-US" sz="2200" dirty="0"/>
              <a:t>Here all the particulars relating to bills accepted are recorded and therefrom posted directly to the debit of the respective creditor’s account. </a:t>
            </a:r>
          </a:p>
          <a:p>
            <a:pPr algn="just">
              <a:spcAft>
                <a:spcPts val="600"/>
              </a:spcAft>
            </a:pPr>
            <a:r>
              <a:rPr lang="en-US" sz="2200" dirty="0"/>
              <a:t>The total amounts of the bills so accepted during the period (either at the end of the week or month ) is to be posted in one sum to the credit of Bills Payable Account.</a:t>
            </a:r>
          </a:p>
          <a:p>
            <a:pPr algn="just">
              <a:spcAft>
                <a:spcPts val="600"/>
              </a:spcAft>
            </a:pPr>
            <a:r>
              <a:rPr lang="en-US" sz="2200" dirty="0"/>
              <a:t>The specimen of a Bills payable book is given below:</a:t>
            </a:r>
          </a:p>
          <a:p>
            <a:pPr algn="just">
              <a:spcAft>
                <a:spcPts val="600"/>
              </a:spcAft>
            </a:pPr>
            <a:endParaRPr lang="en-US" sz="2200" dirty="0"/>
          </a:p>
          <a:p>
            <a:pPr algn="just">
              <a:spcAft>
                <a:spcPts val="600"/>
              </a:spcAft>
            </a:pPr>
            <a:endParaRPr lang="en-US" sz="2200" dirty="0"/>
          </a:p>
        </p:txBody>
      </p:sp>
      <p:pic>
        <p:nvPicPr>
          <p:cNvPr id="5" name="Picture 4">
            <a:extLst>
              <a:ext uri="{FF2B5EF4-FFF2-40B4-BE49-F238E27FC236}">
                <a16:creationId xmlns:a16="http://schemas.microsoft.com/office/drawing/2014/main" id="{BF02222F-AF49-4B3A-9812-004D6F3E1C50}"/>
              </a:ext>
            </a:extLst>
          </p:cNvPr>
          <p:cNvPicPr>
            <a:picLocks noChangeAspect="1"/>
          </p:cNvPicPr>
          <p:nvPr/>
        </p:nvPicPr>
        <p:blipFill>
          <a:blip r:embed="rId2"/>
          <a:stretch>
            <a:fillRect/>
          </a:stretch>
        </p:blipFill>
        <p:spPr>
          <a:xfrm>
            <a:off x="345507" y="4633912"/>
            <a:ext cx="8417493" cy="1600201"/>
          </a:xfrm>
          <a:prstGeom prst="rect">
            <a:avLst/>
          </a:prstGeom>
        </p:spPr>
      </p:pic>
    </p:spTree>
    <p:extLst>
      <p:ext uri="{BB962C8B-B14F-4D97-AF65-F5344CB8AC3E}">
        <p14:creationId xmlns:p14="http://schemas.microsoft.com/office/powerpoint/2010/main" val="19723460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B955-6B17-46AD-B2A9-61F56C18DD63}"/>
              </a:ext>
            </a:extLst>
          </p:cNvPr>
          <p:cNvSpPr>
            <a:spLocks noGrp="1"/>
          </p:cNvSpPr>
          <p:nvPr>
            <p:ph type="title"/>
          </p:nvPr>
        </p:nvSpPr>
        <p:spPr/>
        <p:txBody>
          <a:bodyPr/>
          <a:lstStyle/>
          <a:p>
            <a:r>
              <a:rPr lang="en-US" dirty="0"/>
              <a:t>Journal Proper</a:t>
            </a:r>
          </a:p>
        </p:txBody>
      </p:sp>
      <p:sp>
        <p:nvSpPr>
          <p:cNvPr id="3" name="Content Placeholder 2">
            <a:extLst>
              <a:ext uri="{FF2B5EF4-FFF2-40B4-BE49-F238E27FC236}">
                <a16:creationId xmlns:a16="http://schemas.microsoft.com/office/drawing/2014/main" id="{DB579A27-8EDC-4A55-BD28-7EFFC5D52D6C}"/>
              </a:ext>
            </a:extLst>
          </p:cNvPr>
          <p:cNvSpPr>
            <a:spLocks noGrp="1"/>
          </p:cNvSpPr>
          <p:nvPr>
            <p:ph idx="1"/>
          </p:nvPr>
        </p:nvSpPr>
        <p:spPr/>
        <p:txBody>
          <a:bodyPr/>
          <a:lstStyle/>
          <a:p>
            <a:pPr algn="just">
              <a:spcAft>
                <a:spcPts val="600"/>
              </a:spcAft>
            </a:pPr>
            <a:r>
              <a:rPr lang="en-US" sz="2400" dirty="0"/>
              <a:t>Credit transactions that cannot be entered in any other subsidiary book are entered in journal proper.</a:t>
            </a:r>
          </a:p>
          <a:p>
            <a:pPr algn="just">
              <a:spcAft>
                <a:spcPts val="600"/>
              </a:spcAft>
            </a:pPr>
            <a:r>
              <a:rPr lang="en-US" sz="2400" dirty="0"/>
              <a:t>It will cover purchase or sale of assets, expense accruals, rectification entries, adjusting entries, opening entries and closing entries. </a:t>
            </a:r>
          </a:p>
          <a:p>
            <a:endParaRPr lang="en-US" dirty="0"/>
          </a:p>
        </p:txBody>
      </p:sp>
      <p:pic>
        <p:nvPicPr>
          <p:cNvPr id="4" name="Picture 3">
            <a:extLst>
              <a:ext uri="{FF2B5EF4-FFF2-40B4-BE49-F238E27FC236}">
                <a16:creationId xmlns:a16="http://schemas.microsoft.com/office/drawing/2014/main" id="{93725877-8B69-4F6E-B929-8A98F33E1C72}"/>
              </a:ext>
            </a:extLst>
          </p:cNvPr>
          <p:cNvPicPr>
            <a:picLocks noChangeAspect="1"/>
          </p:cNvPicPr>
          <p:nvPr/>
        </p:nvPicPr>
        <p:blipFill>
          <a:blip r:embed="rId2"/>
          <a:stretch>
            <a:fillRect/>
          </a:stretch>
        </p:blipFill>
        <p:spPr>
          <a:xfrm>
            <a:off x="367748" y="4572000"/>
            <a:ext cx="8666191" cy="1981200"/>
          </a:xfrm>
          <a:prstGeom prst="rect">
            <a:avLst/>
          </a:prstGeom>
        </p:spPr>
      </p:pic>
    </p:spTree>
    <p:extLst>
      <p:ext uri="{BB962C8B-B14F-4D97-AF65-F5344CB8AC3E}">
        <p14:creationId xmlns:p14="http://schemas.microsoft.com/office/powerpoint/2010/main" val="24653249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BBFAB-CD45-45B2-A7E5-82E227E2B564}"/>
              </a:ext>
            </a:extLst>
          </p:cNvPr>
          <p:cNvSpPr>
            <a:spLocks noGrp="1"/>
          </p:cNvSpPr>
          <p:nvPr>
            <p:ph type="title"/>
          </p:nvPr>
        </p:nvSpPr>
        <p:spPr/>
        <p:txBody>
          <a:bodyPr/>
          <a:lstStyle/>
          <a:p>
            <a:r>
              <a:rPr lang="en-US" b="1" dirty="0"/>
              <a:t>TRAIL BALANCE</a:t>
            </a:r>
          </a:p>
        </p:txBody>
      </p:sp>
      <p:sp>
        <p:nvSpPr>
          <p:cNvPr id="3" name="Content Placeholder 2">
            <a:extLst>
              <a:ext uri="{FF2B5EF4-FFF2-40B4-BE49-F238E27FC236}">
                <a16:creationId xmlns:a16="http://schemas.microsoft.com/office/drawing/2014/main" id="{F01E9466-6B8C-465C-A9A8-D84886BDE2D6}"/>
              </a:ext>
            </a:extLst>
          </p:cNvPr>
          <p:cNvSpPr>
            <a:spLocks noGrp="1"/>
          </p:cNvSpPr>
          <p:nvPr>
            <p:ph idx="1"/>
          </p:nvPr>
        </p:nvSpPr>
        <p:spPr/>
        <p:txBody>
          <a:bodyPr/>
          <a:lstStyle/>
          <a:p>
            <a:pPr algn="just"/>
            <a:r>
              <a:rPr lang="en-US" dirty="0"/>
              <a:t>The fundamental principle of double entry book keeping is that debit must be equal to credit. </a:t>
            </a:r>
          </a:p>
          <a:p>
            <a:pPr algn="just"/>
            <a:r>
              <a:rPr lang="en-US" dirty="0"/>
              <a:t>All ledger accounts are balances. </a:t>
            </a:r>
          </a:p>
          <a:p>
            <a:pPr algn="just"/>
            <a:r>
              <a:rPr lang="en-US" dirty="0"/>
              <a:t>A debit balance in a general ledger account indicates an excess of debit side over credit side of the account. </a:t>
            </a:r>
          </a:p>
          <a:p>
            <a:pPr algn="just"/>
            <a:r>
              <a:rPr lang="en-US" dirty="0"/>
              <a:t>A credit balance in a ledger account indicates the excess of credit side over debit side of the account. </a:t>
            </a:r>
          </a:p>
          <a:p>
            <a:endParaRPr lang="en-US" dirty="0"/>
          </a:p>
        </p:txBody>
      </p:sp>
    </p:spTree>
    <p:extLst>
      <p:ext uri="{BB962C8B-B14F-4D97-AF65-F5344CB8AC3E}">
        <p14:creationId xmlns:p14="http://schemas.microsoft.com/office/powerpoint/2010/main" val="16827378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44EAB-9908-4FCA-84C5-89CD058942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3B21B4-6DD1-4A29-9A92-48833A42BBD0}"/>
              </a:ext>
            </a:extLst>
          </p:cNvPr>
          <p:cNvSpPr>
            <a:spLocks noGrp="1"/>
          </p:cNvSpPr>
          <p:nvPr>
            <p:ph idx="1"/>
          </p:nvPr>
        </p:nvSpPr>
        <p:spPr/>
        <p:txBody>
          <a:bodyPr/>
          <a:lstStyle/>
          <a:p>
            <a:pPr algn="just"/>
            <a:r>
              <a:rPr lang="en-US" dirty="0"/>
              <a:t>A trial balance is a summary of all the ledger balances outstanding as on particular date. </a:t>
            </a:r>
          </a:p>
          <a:p>
            <a:pPr algn="just"/>
            <a:r>
              <a:rPr lang="en-US" dirty="0"/>
              <a:t>List of debit balances and credit balances should be equal. It said that Trial balance is tallied. </a:t>
            </a:r>
          </a:p>
          <a:p>
            <a:pPr algn="just"/>
            <a:r>
              <a:rPr lang="en-US" dirty="0"/>
              <a:t>When trial balance tallies are establishes the arithmetical accuracy of record.</a:t>
            </a:r>
          </a:p>
          <a:p>
            <a:pPr algn="just"/>
            <a:r>
              <a:rPr lang="en-US" dirty="0"/>
              <a:t> It is a statement prepared before preparing the final accounts. </a:t>
            </a:r>
          </a:p>
          <a:p>
            <a:pPr algn="just"/>
            <a:r>
              <a:rPr lang="en-US" dirty="0"/>
              <a:t>It is a link between books of account and final accounts i.e. the Trading &amp; Profit &amp; Loss A/c and Balance Sheet.</a:t>
            </a:r>
          </a:p>
          <a:p>
            <a:endParaRPr lang="en-US" dirty="0"/>
          </a:p>
        </p:txBody>
      </p:sp>
    </p:spTree>
    <p:extLst>
      <p:ext uri="{BB962C8B-B14F-4D97-AF65-F5344CB8AC3E}">
        <p14:creationId xmlns:p14="http://schemas.microsoft.com/office/powerpoint/2010/main" val="36663252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599C-6D8F-4399-9B8E-F29A020733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CFC8A7-704C-4C08-9ED8-55692080F894}"/>
              </a:ext>
            </a:extLst>
          </p:cNvPr>
          <p:cNvSpPr>
            <a:spLocks noGrp="1"/>
          </p:cNvSpPr>
          <p:nvPr>
            <p:ph idx="1"/>
          </p:nvPr>
        </p:nvSpPr>
        <p:spPr/>
        <p:txBody>
          <a:bodyPr/>
          <a:lstStyle/>
          <a:p>
            <a:pPr marL="0" indent="0">
              <a:buNone/>
            </a:pPr>
            <a:r>
              <a:rPr lang="en-US" dirty="0"/>
              <a:t>Trial balances are of two types:</a:t>
            </a:r>
          </a:p>
          <a:p>
            <a:pPr lvl="0" algn="just"/>
            <a:r>
              <a:rPr lang="en-US" b="1" dirty="0"/>
              <a:t>Gross Trial Balance:</a:t>
            </a:r>
            <a:r>
              <a:rPr lang="en-US" dirty="0"/>
              <a:t> It is prepared by taking all ledger account debit total and credit total, instead of considering ledger balances, as on a particular date.</a:t>
            </a:r>
          </a:p>
          <a:p>
            <a:pPr lvl="0" algn="just"/>
            <a:r>
              <a:rPr lang="en-US" b="1" dirty="0"/>
              <a:t>Net Trial balance: </a:t>
            </a:r>
            <a:r>
              <a:rPr lang="en-US" dirty="0"/>
              <a:t>It is list of debit &amp; credit balance, taken from ledger accounts on particular date. Normally, net trial balance is prepared, since it is transferred to final accounts and personal and real accounts balance are carried forward from current year to subsequent year.</a:t>
            </a:r>
          </a:p>
          <a:p>
            <a:endParaRPr lang="en-US" dirty="0"/>
          </a:p>
        </p:txBody>
      </p:sp>
    </p:spTree>
    <p:extLst>
      <p:ext uri="{BB962C8B-B14F-4D97-AF65-F5344CB8AC3E}">
        <p14:creationId xmlns:p14="http://schemas.microsoft.com/office/powerpoint/2010/main" val="34011314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4398A-28E4-4FFE-B8A9-054C5FD2F609}"/>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FAC19EB5-E551-49D0-B467-170AD7CB58DE}"/>
              </a:ext>
            </a:extLst>
          </p:cNvPr>
          <p:cNvGraphicFramePr>
            <a:graphicFrameLocks noGrp="1"/>
          </p:cNvGraphicFramePr>
          <p:nvPr>
            <p:ph idx="1"/>
            <p:extLst>
              <p:ext uri="{D42A27DB-BD31-4B8C-83A1-F6EECF244321}">
                <p14:modId xmlns:p14="http://schemas.microsoft.com/office/powerpoint/2010/main" val="3403040873"/>
              </p:ext>
            </p:extLst>
          </p:nvPr>
        </p:nvGraphicFramePr>
        <p:xfrm>
          <a:off x="990600" y="3048000"/>
          <a:ext cx="7239000" cy="1828800"/>
        </p:xfrm>
        <a:graphic>
          <a:graphicData uri="http://schemas.openxmlformats.org/drawingml/2006/table">
            <a:tbl>
              <a:tblPr>
                <a:tableStyleId>{ED083AE6-46FA-4A59-8FB0-9F97EB10719F}</a:tableStyleId>
              </a:tblPr>
              <a:tblGrid>
                <a:gridCol w="3177085">
                  <a:extLst>
                    <a:ext uri="{9D8B030D-6E8A-4147-A177-3AD203B41FA5}">
                      <a16:colId xmlns:a16="http://schemas.microsoft.com/office/drawing/2014/main" val="4259579049"/>
                    </a:ext>
                  </a:extLst>
                </a:gridCol>
                <a:gridCol w="2144155">
                  <a:extLst>
                    <a:ext uri="{9D8B030D-6E8A-4147-A177-3AD203B41FA5}">
                      <a16:colId xmlns:a16="http://schemas.microsoft.com/office/drawing/2014/main" val="1065607830"/>
                    </a:ext>
                  </a:extLst>
                </a:gridCol>
                <a:gridCol w="1917760">
                  <a:extLst>
                    <a:ext uri="{9D8B030D-6E8A-4147-A177-3AD203B41FA5}">
                      <a16:colId xmlns:a16="http://schemas.microsoft.com/office/drawing/2014/main" val="1679428812"/>
                    </a:ext>
                  </a:extLst>
                </a:gridCol>
              </a:tblGrid>
              <a:tr h="1323473">
                <a:tc>
                  <a:txBody>
                    <a:bodyPr/>
                    <a:lstStyle/>
                    <a:p>
                      <a:pPr marL="0" marR="0" algn="ctr">
                        <a:lnSpc>
                          <a:spcPct val="115000"/>
                        </a:lnSpc>
                        <a:spcBef>
                          <a:spcPts val="0"/>
                        </a:spcBef>
                        <a:spcAft>
                          <a:spcPts val="0"/>
                        </a:spcAft>
                      </a:pPr>
                      <a:r>
                        <a:rPr lang="en-US" sz="2400" dirty="0">
                          <a:effectLst/>
                        </a:rPr>
                        <a:t>Name of account</a:t>
                      </a:r>
                    </a:p>
                    <a:p>
                      <a:pPr marL="0" marR="0" algn="ctr">
                        <a:lnSpc>
                          <a:spcPct val="115000"/>
                        </a:lnSpc>
                        <a:spcBef>
                          <a:spcPts val="0"/>
                        </a:spcBef>
                        <a:spcAft>
                          <a:spcPts val="0"/>
                        </a:spcAft>
                      </a:pPr>
                      <a:r>
                        <a:rPr lang="en-US" sz="2400" dirty="0">
                          <a:effectLst/>
                        </a:rPr>
                        <a:t>(Particulars)</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400" dirty="0">
                          <a:effectLst/>
                        </a:rPr>
                        <a:t>Debit</a:t>
                      </a:r>
                      <a:br>
                        <a:rPr lang="en-US" sz="2400" dirty="0">
                          <a:effectLst/>
                        </a:rPr>
                      </a:br>
                      <a:r>
                        <a:rPr lang="en-US" sz="2400" dirty="0">
                          <a:effectLst/>
                        </a:rPr>
                        <a:t>Amount (Rs.)</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400">
                          <a:effectLst/>
                        </a:rPr>
                        <a:t>Credit</a:t>
                      </a:r>
                      <a:br>
                        <a:rPr lang="en-US" sz="2400">
                          <a:effectLst/>
                        </a:rPr>
                      </a:br>
                      <a:r>
                        <a:rPr lang="en-US" sz="2400">
                          <a:effectLst/>
                        </a:rPr>
                        <a:t>Amount(Rs.)</a:t>
                      </a:r>
                      <a:endParaRPr lang="en-US" sz="24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825673374"/>
                  </a:ext>
                </a:extLst>
              </a:tr>
              <a:tr h="505327">
                <a:tc>
                  <a:txBody>
                    <a:bodyPr/>
                    <a:lstStyle/>
                    <a:p>
                      <a:pPr marL="0" marR="0" algn="just">
                        <a:lnSpc>
                          <a:spcPct val="115000"/>
                        </a:lnSpc>
                        <a:spcBef>
                          <a:spcPts val="0"/>
                        </a:spcBef>
                        <a:spcAft>
                          <a:spcPts val="0"/>
                        </a:spcAft>
                      </a:pPr>
                      <a:r>
                        <a:rPr lang="en-US" sz="2400">
                          <a:effectLst/>
                        </a:rPr>
                        <a:t> </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2400" dirty="0">
                          <a:effectLst/>
                        </a:rPr>
                        <a:t> </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2400" dirty="0">
                          <a:effectLst/>
                        </a:rPr>
                        <a:t> </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91033516"/>
                  </a:ext>
                </a:extLst>
              </a:tr>
            </a:tbl>
          </a:graphicData>
        </a:graphic>
      </p:graphicFrame>
      <p:sp>
        <p:nvSpPr>
          <p:cNvPr id="6" name="Rectangle 5">
            <a:extLst>
              <a:ext uri="{FF2B5EF4-FFF2-40B4-BE49-F238E27FC236}">
                <a16:creationId xmlns:a16="http://schemas.microsoft.com/office/drawing/2014/main" id="{6F664806-BE75-4385-9B4C-5C8BAA29C4F5}"/>
              </a:ext>
            </a:extLst>
          </p:cNvPr>
          <p:cNvSpPr/>
          <p:nvPr/>
        </p:nvSpPr>
        <p:spPr>
          <a:xfrm>
            <a:off x="1019174" y="2401669"/>
            <a:ext cx="7238999" cy="480901"/>
          </a:xfrm>
          <a:prstGeom prst="rect">
            <a:avLst/>
          </a:prstGeom>
        </p:spPr>
        <p:txBody>
          <a:bodyPr wrap="square">
            <a:spAutoFit/>
          </a:bodyPr>
          <a:lstStyle/>
          <a:p>
            <a:pPr algn="ctr">
              <a:lnSpc>
                <a:spcPct val="115000"/>
              </a:lnSpc>
              <a:spcBef>
                <a:spcPts val="0"/>
              </a:spcBef>
              <a:spcAft>
                <a:spcPts val="0"/>
              </a:spcAft>
            </a:pPr>
            <a:r>
              <a:rPr lang="en-US" sz="2400" dirty="0">
                <a:latin typeface="+mn-lt"/>
                <a:cs typeface="+mn-cs"/>
              </a:rPr>
              <a:t>Trail balance of ……………… as on …………</a:t>
            </a:r>
          </a:p>
        </p:txBody>
      </p:sp>
    </p:spTree>
    <p:extLst>
      <p:ext uri="{BB962C8B-B14F-4D97-AF65-F5344CB8AC3E}">
        <p14:creationId xmlns:p14="http://schemas.microsoft.com/office/powerpoint/2010/main" val="3863794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BC3DA-B5E6-4536-ABD5-EEEE8319432C}"/>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4D67F046-02C0-4A4D-82EF-C160B2F82C3F}"/>
              </a:ext>
            </a:extLst>
          </p:cNvPr>
          <p:cNvSpPr>
            <a:spLocks noGrp="1"/>
          </p:cNvSpPr>
          <p:nvPr>
            <p:ph idx="1"/>
          </p:nvPr>
        </p:nvSpPr>
        <p:spPr/>
        <p:txBody>
          <a:bodyPr/>
          <a:lstStyle/>
          <a:p>
            <a:pPr marL="457200" lvl="0" indent="-457200" algn="just">
              <a:spcAft>
                <a:spcPts val="600"/>
              </a:spcAft>
              <a:buFont typeface="+mj-lt"/>
              <a:buAutoNum type="arabicPeriod"/>
            </a:pPr>
            <a:r>
              <a:rPr lang="en-US" sz="2600" dirty="0"/>
              <a:t>To maintain the permanent records of the business transactions.</a:t>
            </a:r>
          </a:p>
          <a:p>
            <a:pPr marL="457200" lvl="0" indent="-457200" algn="just">
              <a:spcAft>
                <a:spcPts val="600"/>
              </a:spcAft>
              <a:buFont typeface="+mj-lt"/>
              <a:buAutoNum type="arabicPeriod"/>
            </a:pPr>
            <a:r>
              <a:rPr lang="en-US" sz="2600" dirty="0"/>
              <a:t>To ascertain the profit earned or loss suffered during accounting period.</a:t>
            </a:r>
          </a:p>
          <a:p>
            <a:pPr marL="457200" lvl="0" indent="-457200" algn="just">
              <a:spcAft>
                <a:spcPts val="600"/>
              </a:spcAft>
              <a:buFont typeface="+mj-lt"/>
              <a:buAutoNum type="arabicPeriod"/>
            </a:pPr>
            <a:r>
              <a:rPr lang="en-US" sz="2600" dirty="0"/>
              <a:t>To know various business Assets and liabilities apart from the above main objectives.</a:t>
            </a:r>
          </a:p>
          <a:p>
            <a:pPr marL="457200" lvl="0" indent="-457200" algn="just">
              <a:spcAft>
                <a:spcPts val="600"/>
              </a:spcAft>
              <a:buFont typeface="+mj-lt"/>
              <a:buAutoNum type="arabicPeriod"/>
            </a:pPr>
            <a:r>
              <a:rPr lang="en-US" sz="2600" dirty="0"/>
              <a:t>To know amount due to businessman from his customers.</a:t>
            </a:r>
          </a:p>
          <a:p>
            <a:pPr marL="457200" lvl="0" indent="-457200" algn="just">
              <a:spcAft>
                <a:spcPts val="600"/>
              </a:spcAft>
              <a:buFont typeface="+mj-lt"/>
              <a:buAutoNum type="arabicPeriod"/>
            </a:pPr>
            <a:r>
              <a:rPr lang="en-US" sz="2600" dirty="0"/>
              <a:t>To know amount payable to Suppliers.</a:t>
            </a:r>
          </a:p>
          <a:p>
            <a:endParaRPr lang="en-US" dirty="0"/>
          </a:p>
        </p:txBody>
      </p:sp>
    </p:spTree>
    <p:extLst>
      <p:ext uri="{BB962C8B-B14F-4D97-AF65-F5344CB8AC3E}">
        <p14:creationId xmlns:p14="http://schemas.microsoft.com/office/powerpoint/2010/main" val="285164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B4474-51C0-46CF-BA86-40C2F7AC45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57A377-1C27-494F-BF12-4EAF5E440A1F}"/>
              </a:ext>
            </a:extLst>
          </p:cNvPr>
          <p:cNvSpPr>
            <a:spLocks noGrp="1"/>
          </p:cNvSpPr>
          <p:nvPr>
            <p:ph idx="1"/>
          </p:nvPr>
        </p:nvSpPr>
        <p:spPr/>
        <p:txBody>
          <a:bodyPr/>
          <a:lstStyle/>
          <a:p>
            <a:pPr marL="457200" indent="-457200" algn="just">
              <a:spcAft>
                <a:spcPts val="600"/>
              </a:spcAft>
              <a:buFont typeface="+mj-lt"/>
              <a:buAutoNum type="arabicPeriod" startAt="6"/>
            </a:pPr>
            <a:r>
              <a:rPr lang="en-US" sz="2400" dirty="0"/>
              <a:t>To know various taxes and duties payable to government.</a:t>
            </a:r>
          </a:p>
          <a:p>
            <a:pPr marL="457200" lvl="0" indent="-457200" algn="just">
              <a:spcAft>
                <a:spcPts val="600"/>
              </a:spcAft>
              <a:buFont typeface="+mj-lt"/>
              <a:buAutoNum type="arabicPeriod" startAt="6"/>
            </a:pPr>
            <a:r>
              <a:rPr lang="en-US" sz="2400" dirty="0"/>
              <a:t>To detect and prevent errors and frauds committed by employees and other person.</a:t>
            </a:r>
          </a:p>
          <a:p>
            <a:pPr marL="457200" lvl="0" indent="-457200" algn="just">
              <a:spcAft>
                <a:spcPts val="600"/>
              </a:spcAft>
              <a:buFont typeface="+mj-lt"/>
              <a:buAutoNum type="arabicPeriod" startAt="6"/>
            </a:pPr>
            <a:r>
              <a:rPr lang="en-US" sz="2400" dirty="0"/>
              <a:t>To provide valuable information for taking for taking various decisions.</a:t>
            </a:r>
          </a:p>
          <a:p>
            <a:pPr marL="457200" lvl="0" indent="-457200" algn="just">
              <a:spcAft>
                <a:spcPts val="600"/>
              </a:spcAft>
              <a:buFont typeface="+mj-lt"/>
              <a:buAutoNum type="arabicPeriod" startAt="6"/>
            </a:pPr>
            <a:r>
              <a:rPr lang="en-US" sz="2400" dirty="0"/>
              <a:t>To take decision on significant business matters.</a:t>
            </a:r>
          </a:p>
          <a:p>
            <a:pPr marL="457200" indent="-457200" algn="just">
              <a:spcAft>
                <a:spcPts val="600"/>
              </a:spcAft>
              <a:buFont typeface="+mj-lt"/>
              <a:buAutoNum type="arabicPeriod" startAt="6"/>
            </a:pPr>
            <a:r>
              <a:rPr lang="en-US" sz="2400" dirty="0"/>
              <a:t>To compare and measure the optional efficiency of his business with other firm, companies in same type of Industry</a:t>
            </a:r>
          </a:p>
        </p:txBody>
      </p:sp>
    </p:spTree>
    <p:extLst>
      <p:ext uri="{BB962C8B-B14F-4D97-AF65-F5344CB8AC3E}">
        <p14:creationId xmlns:p14="http://schemas.microsoft.com/office/powerpoint/2010/main" val="1555011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C936E-1F3B-4E95-81CA-E968FEA437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45DF6F-FE84-4539-9F3E-D8D87D9610B5}"/>
              </a:ext>
            </a:extLst>
          </p:cNvPr>
          <p:cNvSpPr>
            <a:spLocks noGrp="1"/>
          </p:cNvSpPr>
          <p:nvPr>
            <p:ph idx="1"/>
          </p:nvPr>
        </p:nvSpPr>
        <p:spPr/>
        <p:txBody>
          <a:bodyPr/>
          <a:lstStyle/>
          <a:p>
            <a:pPr marL="514350" lvl="0" indent="-514350" algn="just">
              <a:spcAft>
                <a:spcPts val="600"/>
              </a:spcAft>
              <a:buFont typeface="+mj-lt"/>
              <a:buAutoNum type="arabicPeriod" startAt="11"/>
            </a:pPr>
            <a:r>
              <a:rPr lang="en-US" sz="2600" dirty="0"/>
              <a:t>To review the progress of the business from year to year.</a:t>
            </a:r>
          </a:p>
          <a:p>
            <a:pPr marL="514350" lvl="0" indent="-514350" algn="just">
              <a:spcAft>
                <a:spcPts val="600"/>
              </a:spcAft>
              <a:buFont typeface="+mj-lt"/>
              <a:buAutoNum type="arabicPeriod" startAt="11"/>
            </a:pPr>
            <a:r>
              <a:rPr lang="en-US" sz="2600" dirty="0"/>
              <a:t>To maintain permanent record of all transactions of business for future reference.</a:t>
            </a:r>
          </a:p>
          <a:p>
            <a:pPr marL="514350" lvl="0" indent="-514350" algn="just">
              <a:spcAft>
                <a:spcPts val="600"/>
              </a:spcAft>
              <a:buFont typeface="+mj-lt"/>
              <a:buAutoNum type="arabicPeriod" startAt="11"/>
            </a:pPr>
            <a:r>
              <a:rPr lang="en-US" sz="2600" dirty="0"/>
              <a:t>To excise effective control on various expenses, incomes earned over business assets, business liabilities.</a:t>
            </a:r>
          </a:p>
          <a:p>
            <a:pPr marL="514350" lvl="0" indent="-514350" algn="just">
              <a:spcAft>
                <a:spcPts val="600"/>
              </a:spcAft>
              <a:buFont typeface="+mj-lt"/>
              <a:buAutoNum type="arabicPeriod" startAt="11"/>
            </a:pPr>
            <a:r>
              <a:rPr lang="en-US" sz="2600" dirty="0"/>
              <a:t>Other firms, Companies and within the firm compare current year with previous years. Such comparison is known as infra-firm comparison.</a:t>
            </a:r>
          </a:p>
          <a:p>
            <a:endParaRPr lang="en-US" dirty="0"/>
          </a:p>
        </p:txBody>
      </p:sp>
    </p:spTree>
    <p:extLst>
      <p:ext uri="{BB962C8B-B14F-4D97-AF65-F5344CB8AC3E}">
        <p14:creationId xmlns:p14="http://schemas.microsoft.com/office/powerpoint/2010/main" val="797442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F730-6DC9-4C04-B47F-B70F34778407}"/>
              </a:ext>
            </a:extLst>
          </p:cNvPr>
          <p:cNvSpPr>
            <a:spLocks noGrp="1"/>
          </p:cNvSpPr>
          <p:nvPr>
            <p:ph type="title"/>
          </p:nvPr>
        </p:nvSpPr>
        <p:spPr/>
        <p:txBody>
          <a:bodyPr/>
          <a:lstStyle/>
          <a:p>
            <a:r>
              <a:rPr lang="en-US" b="1" dirty="0"/>
              <a:t>ACCOUNTING PRINCIPLES</a:t>
            </a:r>
          </a:p>
        </p:txBody>
      </p:sp>
      <p:sp>
        <p:nvSpPr>
          <p:cNvPr id="3" name="Content Placeholder 2">
            <a:extLst>
              <a:ext uri="{FF2B5EF4-FFF2-40B4-BE49-F238E27FC236}">
                <a16:creationId xmlns:a16="http://schemas.microsoft.com/office/drawing/2014/main" id="{4548064B-CE7C-43F0-B687-3722E210F9D7}"/>
              </a:ext>
            </a:extLst>
          </p:cNvPr>
          <p:cNvSpPr>
            <a:spLocks noGrp="1"/>
          </p:cNvSpPr>
          <p:nvPr>
            <p:ph idx="1"/>
          </p:nvPr>
        </p:nvSpPr>
        <p:spPr>
          <a:xfrm>
            <a:off x="381000" y="1676400"/>
            <a:ext cx="8382000" cy="4648200"/>
          </a:xfrm>
        </p:spPr>
        <p:txBody>
          <a:bodyPr/>
          <a:lstStyle/>
          <a:p>
            <a:pPr algn="just">
              <a:spcAft>
                <a:spcPts val="600"/>
              </a:spcAft>
            </a:pPr>
            <a:r>
              <a:rPr lang="en-US" sz="2400" dirty="0"/>
              <a:t>The rules and conventions of accounting are commonly referred to as principles. </a:t>
            </a:r>
          </a:p>
          <a:p>
            <a:pPr algn="just">
              <a:spcAft>
                <a:spcPts val="600"/>
              </a:spcAft>
            </a:pPr>
            <a:r>
              <a:rPr lang="en-US" sz="2400" dirty="0"/>
              <a:t>Accounting principle are general law or rule that is to be used as a guide to action. </a:t>
            </a:r>
          </a:p>
          <a:p>
            <a:pPr algn="just">
              <a:spcAft>
                <a:spcPts val="600"/>
              </a:spcAft>
            </a:pPr>
            <a:r>
              <a:rPr lang="en-US" sz="2400" dirty="0"/>
              <a:t>It is judged on their general acceptability to the makers and users of financial statements and reports. </a:t>
            </a:r>
          </a:p>
          <a:p>
            <a:pPr algn="just">
              <a:spcAft>
                <a:spcPts val="600"/>
              </a:spcAft>
            </a:pPr>
            <a:r>
              <a:rPr lang="en-US" sz="2400" dirty="0"/>
              <a:t>They present a generally accepted and uniform view of the accounting profession in relation to good accounting practice and procedures. </a:t>
            </a:r>
          </a:p>
          <a:p>
            <a:pPr algn="just">
              <a:spcAft>
                <a:spcPts val="600"/>
              </a:spcAft>
            </a:pPr>
            <a:r>
              <a:rPr lang="en-US" sz="2400" dirty="0"/>
              <a:t>Therefore, it is named as “Generally Accepted Accounting Principles.” </a:t>
            </a:r>
          </a:p>
          <a:p>
            <a:endParaRPr lang="en-US" dirty="0"/>
          </a:p>
        </p:txBody>
      </p:sp>
    </p:spTree>
    <p:extLst>
      <p:ext uri="{BB962C8B-B14F-4D97-AF65-F5344CB8AC3E}">
        <p14:creationId xmlns:p14="http://schemas.microsoft.com/office/powerpoint/2010/main" val="3574977723"/>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321</TotalTime>
  <Words>3612</Words>
  <Application>Microsoft Office PowerPoint</Application>
  <PresentationFormat>On-screen Show (4:3)</PresentationFormat>
  <Paragraphs>307</Paragraphs>
  <Slides>56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56</vt:i4>
      </vt:variant>
    </vt:vector>
  </HeadingPairs>
  <TitlesOfParts>
    <vt:vector size="59" baseType="lpstr">
      <vt:lpstr>Arial</vt:lpstr>
      <vt:lpstr>Times New Roman</vt:lpstr>
      <vt:lpstr>Office Theme</vt:lpstr>
      <vt:lpstr>Accounting and Economics for Engineers (AEE)</vt:lpstr>
      <vt:lpstr>UNIT CONTENTS</vt:lpstr>
      <vt:lpstr>LEARNING OUTCOMES</vt:lpstr>
      <vt:lpstr>FINANCIAL ACCOUNTING</vt:lpstr>
      <vt:lpstr>Definition</vt:lpstr>
      <vt:lpstr>Objectives</vt:lpstr>
      <vt:lpstr>PowerPoint Presentation</vt:lpstr>
      <vt:lpstr>PowerPoint Presentation</vt:lpstr>
      <vt:lpstr>ACCOUNTING PRINCIPLES</vt:lpstr>
      <vt:lpstr>PowerPoint Presentation</vt:lpstr>
      <vt:lpstr>Accounting Concepts</vt:lpstr>
      <vt:lpstr>PowerPoint Presentation</vt:lpstr>
      <vt:lpstr>PowerPoint Presentation</vt:lpstr>
      <vt:lpstr>PowerPoint Presentation</vt:lpstr>
      <vt:lpstr>PowerPoint Presentation</vt:lpstr>
      <vt:lpstr>Accounting Conventions</vt:lpstr>
      <vt:lpstr>PowerPoint Presentation</vt:lpstr>
      <vt:lpstr>PowerPoint Presentation</vt:lpstr>
      <vt:lpstr>BASIS OF ACCOUNTING</vt:lpstr>
      <vt:lpstr>PowerPoint Presentation</vt:lpstr>
      <vt:lpstr>PowerPoint Presentation</vt:lpstr>
      <vt:lpstr>PowerPoint Presentation</vt:lpstr>
      <vt:lpstr>Some Impartment terminologies in Accounting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ACCOUNTING PROCESS</vt:lpstr>
      <vt:lpstr>TYPES OF ACCOUNTS &amp; RULES</vt:lpstr>
      <vt:lpstr>PowerPoint Presentation</vt:lpstr>
      <vt:lpstr>PowerPoint Presentation</vt:lpstr>
      <vt:lpstr>PowerPoint Presentation</vt:lpstr>
      <vt:lpstr>PowerPoint Presentation</vt:lpstr>
      <vt:lpstr>JOURNAL</vt:lpstr>
      <vt:lpstr>PowerPoint Presentation</vt:lpstr>
      <vt:lpstr>PowerPoint Presentation</vt:lpstr>
      <vt:lpstr>PowerPoint Presentation</vt:lpstr>
      <vt:lpstr>LEDGER</vt:lpstr>
      <vt:lpstr>PowerPoint Presentation</vt:lpstr>
      <vt:lpstr>PowerPoint Presentation</vt:lpstr>
      <vt:lpstr>PowerPoint Presentation</vt:lpstr>
      <vt:lpstr>SUBSIDARY BOOKS</vt:lpstr>
      <vt:lpstr>Purchase Day Book</vt:lpstr>
      <vt:lpstr>Purchase Returns/ Return Outward Book</vt:lpstr>
      <vt:lpstr>Sales Day Book</vt:lpstr>
      <vt:lpstr>Sales Returns/  Return Inward Book</vt:lpstr>
      <vt:lpstr>Bills Receivable Book</vt:lpstr>
      <vt:lpstr>Bills Payable Book</vt:lpstr>
      <vt:lpstr>Journal Proper</vt:lpstr>
      <vt:lpstr>TRAIL BALANCE</vt:lpstr>
      <vt:lpstr>PowerPoint Presentation</vt:lpstr>
      <vt:lpstr>PowerPoint Presentation</vt:lpstr>
      <vt:lpstr>PowerPoint Presentation</vt:lpstr>
    </vt:vector>
  </TitlesOfParts>
  <Manager/>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CHINTU</dc:creator>
  <cp:keywords/>
  <dc:description/>
  <cp:lastModifiedBy>sudha</cp:lastModifiedBy>
  <cp:revision>149</cp:revision>
  <dcterms:created xsi:type="dcterms:W3CDTF">2020-08-11T04:53:05Z</dcterms:created>
  <dcterms:modified xsi:type="dcterms:W3CDTF">2020-08-31T15:57:50Z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TC102862171033</vt:lpwstr>
  </property>
</Properties>
</file>