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309" r:id="rId3"/>
    <p:sldId id="310" r:id="rId4"/>
    <p:sldId id="311" r:id="rId5"/>
    <p:sldId id="312" r:id="rId6"/>
    <p:sldId id="313" r:id="rId7"/>
    <p:sldId id="314" r:id="rId8"/>
    <p:sldId id="315" r:id="rId9"/>
    <p:sldId id="316" r:id="rId10"/>
    <p:sldId id="317" r:id="rId11"/>
    <p:sldId id="318" r:id="rId12"/>
    <p:sldId id="319" r:id="rId13"/>
    <p:sldId id="320" r:id="rId14"/>
    <p:sldId id="322" r:id="rId15"/>
    <p:sldId id="323" r:id="rId16"/>
    <p:sldId id="324" r:id="rId17"/>
    <p:sldId id="325" r:id="rId18"/>
    <p:sldId id="326" r:id="rId19"/>
    <p:sldId id="327" r:id="rId20"/>
    <p:sldId id="328" r:id="rId21"/>
    <p:sldId id="329" r:id="rId22"/>
    <p:sldId id="330" r:id="rId23"/>
    <p:sldId id="331" r:id="rId24"/>
    <p:sldId id="333" r:id="rId25"/>
    <p:sldId id="334" r:id="rId26"/>
    <p:sldId id="335" r:id="rId27"/>
    <p:sldId id="336" r:id="rId28"/>
    <p:sldId id="337" r:id="rId29"/>
    <p:sldId id="338" r:id="rId30"/>
    <p:sldId id="339" r:id="rId31"/>
    <p:sldId id="340" r:id="rId32"/>
    <p:sldId id="341" r:id="rId33"/>
    <p:sldId id="256" r:id="rId34"/>
    <p:sldId id="260" r:id="rId35"/>
    <p:sldId id="263" r:id="rId36"/>
    <p:sldId id="259" r:id="rId37"/>
    <p:sldId id="258" r:id="rId38"/>
    <p:sldId id="261" r:id="rId39"/>
    <p:sldId id="262" r:id="rId40"/>
    <p:sldId id="264" r:id="rId41"/>
    <p:sldId id="265" r:id="rId42"/>
    <p:sldId id="268" r:id="rId43"/>
    <p:sldId id="267" r:id="rId44"/>
    <p:sldId id="266" r:id="rId45"/>
    <p:sldId id="269" r:id="rId46"/>
    <p:sldId id="270" r:id="rId47"/>
    <p:sldId id="271" r:id="rId48"/>
    <p:sldId id="272" r:id="rId49"/>
    <p:sldId id="274" r:id="rId50"/>
    <p:sldId id="275" r:id="rId51"/>
    <p:sldId id="273" r:id="rId52"/>
    <p:sldId id="276" r:id="rId53"/>
    <p:sldId id="277" r:id="rId54"/>
    <p:sldId id="280" r:id="rId55"/>
    <p:sldId id="281" r:id="rId56"/>
    <p:sldId id="282" r:id="rId57"/>
    <p:sldId id="283" r:id="rId58"/>
    <p:sldId id="279" r:id="rId59"/>
    <p:sldId id="284" r:id="rId60"/>
    <p:sldId id="287" r:id="rId61"/>
    <p:sldId id="285" r:id="rId62"/>
    <p:sldId id="286" r:id="rId63"/>
    <p:sldId id="289" r:id="rId64"/>
    <p:sldId id="293" r:id="rId65"/>
    <p:sldId id="292" r:id="rId66"/>
    <p:sldId id="291"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7" r:id="rId81"/>
    <p:sldId id="343" r:id="rId82"/>
    <p:sldId id="342" r:id="rId83"/>
    <p:sldId id="344" r:id="rId84"/>
    <p:sldId id="345" r:id="rId85"/>
    <p:sldId id="346" r:id="rId86"/>
    <p:sldId id="347" r:id="rId87"/>
    <p:sldId id="348" r:id="rId88"/>
    <p:sldId id="349" r:id="rId89"/>
    <p:sldId id="351" r:id="rId90"/>
    <p:sldId id="350"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94" autoAdjust="0"/>
    <p:restoredTop sz="94660"/>
  </p:normalViewPr>
  <p:slideViewPr>
    <p:cSldViewPr>
      <p:cViewPr varScale="1">
        <p:scale>
          <a:sx n="72" d="100"/>
          <a:sy n="72" d="100"/>
        </p:scale>
        <p:origin x="-12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1E1F790F-B0F5-4474-AB07-065B4D14D53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E1F790F-B0F5-4474-AB07-065B4D14D53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E1F790F-B0F5-4474-AB07-065B4D14D53E}"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E1F790F-B0F5-4474-AB07-065B4D14D5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4F5E1C9-2209-4253-BC8C-2C2ECC109A61}" type="datetimeFigureOut">
              <a:rPr lang="en-US" smtClean="0"/>
              <a:pPr/>
              <a:t>9/8/2020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E1F790F-B0F5-4474-AB07-065B4D14D53E}"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4F5E1C9-2209-4253-BC8C-2C2ECC109A61}" type="datetimeFigureOut">
              <a:rPr lang="en-US" smtClean="0"/>
              <a:pPr/>
              <a:t>9/8/2020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E1F790F-B0F5-4474-AB07-065B4D14D53E}"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685800"/>
            <a:ext cx="7772400" cy="1470025"/>
          </a:xfrm>
        </p:spPr>
        <p:txBody>
          <a:bodyPr>
            <a:normAutofit/>
          </a:bodyPr>
          <a:lstStyle/>
          <a:p>
            <a:r>
              <a:rPr lang="en-US" b="1" dirty="0" smtClean="0">
                <a:solidFill>
                  <a:schemeClr val="tx2">
                    <a:lumMod val="75000"/>
                  </a:schemeClr>
                </a:solidFill>
              </a:rPr>
              <a:t>COMPUTER</a:t>
            </a:r>
            <a:r>
              <a:rPr lang="en-US" dirty="0" smtClean="0">
                <a:solidFill>
                  <a:schemeClr val="tx2">
                    <a:lumMod val="75000"/>
                  </a:schemeClr>
                </a:solidFill>
              </a:rPr>
              <a:t> </a:t>
            </a:r>
            <a:r>
              <a:rPr lang="en-US" b="1" dirty="0" smtClean="0">
                <a:solidFill>
                  <a:schemeClr val="tx2">
                    <a:lumMod val="75000"/>
                  </a:schemeClr>
                </a:solidFill>
              </a:rPr>
              <a:t>ORGANIZATION</a:t>
            </a:r>
            <a:endParaRPr lang="en-US" b="1" dirty="0">
              <a:solidFill>
                <a:schemeClr val="tx2">
                  <a:lumMod val="75000"/>
                </a:schemeClr>
              </a:solidFill>
            </a:endParaRPr>
          </a:p>
        </p:txBody>
      </p:sp>
      <p:sp>
        <p:nvSpPr>
          <p:cNvPr id="3" name="Subtitle 2"/>
          <p:cNvSpPr>
            <a:spLocks noGrp="1"/>
          </p:cNvSpPr>
          <p:nvPr>
            <p:ph type="subTitle" idx="1"/>
          </p:nvPr>
        </p:nvSpPr>
        <p:spPr>
          <a:xfrm>
            <a:off x="1600200" y="2133600"/>
            <a:ext cx="6400800" cy="1752600"/>
          </a:xfrm>
        </p:spPr>
        <p:txBody>
          <a:bodyPr/>
          <a:lstStyle/>
          <a:p>
            <a:r>
              <a:rPr lang="en-US" dirty="0" smtClean="0">
                <a:solidFill>
                  <a:schemeClr val="tx2">
                    <a:lumMod val="75000"/>
                  </a:schemeClr>
                </a:solidFill>
              </a:rPr>
              <a:t>B.TECH III SEM </a:t>
            </a:r>
          </a:p>
          <a:p>
            <a:r>
              <a:rPr lang="en-US" dirty="0" smtClean="0">
                <a:solidFill>
                  <a:schemeClr val="tx2">
                    <a:lumMod val="75000"/>
                  </a:schemeClr>
                </a:solidFill>
              </a:rPr>
              <a:t>CSE-4</a:t>
            </a:r>
          </a:p>
        </p:txBody>
      </p:sp>
      <p:sp>
        <p:nvSpPr>
          <p:cNvPr id="4" name="TextBox 3"/>
          <p:cNvSpPr txBox="1"/>
          <p:nvPr/>
        </p:nvSpPr>
        <p:spPr>
          <a:xfrm>
            <a:off x="5105400" y="5257800"/>
            <a:ext cx="4038600" cy="1200329"/>
          </a:xfrm>
          <a:prstGeom prst="rect">
            <a:avLst/>
          </a:prstGeom>
          <a:noFill/>
        </p:spPr>
        <p:txBody>
          <a:bodyPr wrap="square" rtlCol="0">
            <a:spAutoFit/>
          </a:bodyPr>
          <a:lstStyle/>
          <a:p>
            <a:r>
              <a:rPr lang="en-US" dirty="0" smtClean="0">
                <a:latin typeface="Andalus" pitchFamily="18" charset="-78"/>
                <a:cs typeface="Andalus" pitchFamily="18" charset="-78"/>
              </a:rPr>
              <a:t>N SANTOSHI</a:t>
            </a:r>
          </a:p>
          <a:p>
            <a:r>
              <a:rPr lang="en-US" dirty="0" smtClean="0">
                <a:latin typeface="Andalus" pitchFamily="18" charset="-78"/>
                <a:cs typeface="Andalus" pitchFamily="18" charset="-78"/>
              </a:rPr>
              <a:t>ASSISTANT PROFESSOR</a:t>
            </a:r>
          </a:p>
          <a:p>
            <a:r>
              <a:rPr lang="en-US" dirty="0" smtClean="0">
                <a:latin typeface="Andalus" pitchFamily="18" charset="-78"/>
                <a:cs typeface="Andalus" pitchFamily="18" charset="-78"/>
              </a:rPr>
              <a:t>DEPARTMENT OF ECE</a:t>
            </a:r>
          </a:p>
          <a:p>
            <a:endParaRPr lang="en-US"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Memory in which any location can be reached in a short and fixed amount of time after specifying its address is called random-access memory (RAM)</a:t>
            </a:r>
          </a:p>
          <a:p>
            <a:r>
              <a:rPr lang="en-US" dirty="0" smtClean="0"/>
              <a:t>The time required to access one word is called memory access time. </a:t>
            </a:r>
          </a:p>
          <a:p>
            <a:r>
              <a:rPr lang="en-US" dirty="0" smtClean="0"/>
              <a:t>Memory which is only readable by the user and contents of which can’t be altered is called read only memory (ROM). It contains operating system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memory</a:t>
            </a:r>
            <a:endParaRPr lang="en-US" dirty="0"/>
          </a:p>
        </p:txBody>
      </p:sp>
      <p:sp>
        <p:nvSpPr>
          <p:cNvPr id="3" name="Content Placeholder 2"/>
          <p:cNvSpPr>
            <a:spLocks noGrp="1"/>
          </p:cNvSpPr>
          <p:nvPr>
            <p:ph idx="1"/>
          </p:nvPr>
        </p:nvSpPr>
        <p:spPr/>
        <p:txBody>
          <a:bodyPr/>
          <a:lstStyle/>
          <a:p>
            <a:r>
              <a:rPr lang="en-US" dirty="0" smtClean="0"/>
              <a:t>It is used where </a:t>
            </a:r>
            <a:r>
              <a:rPr lang="en-US" smtClean="0"/>
              <a:t>large amount </a:t>
            </a:r>
            <a:r>
              <a:rPr lang="en-US" dirty="0" smtClean="0"/>
              <a:t>of data &amp; programs have to be stored, particularly information that is accessed infrequently.</a:t>
            </a:r>
          </a:p>
          <a:p>
            <a:r>
              <a:rPr lang="fr-FR" dirty="0" err="1" smtClean="0"/>
              <a:t>Examples</a:t>
            </a:r>
            <a:r>
              <a:rPr lang="fr-FR" dirty="0" smtClean="0"/>
              <a:t>: - </a:t>
            </a:r>
            <a:r>
              <a:rPr lang="fr-FR" dirty="0" err="1" smtClean="0"/>
              <a:t>Magnetic</a:t>
            </a:r>
            <a:r>
              <a:rPr lang="fr-FR" dirty="0" smtClean="0"/>
              <a:t> </a:t>
            </a:r>
            <a:r>
              <a:rPr lang="fr-FR" dirty="0" err="1" smtClean="0"/>
              <a:t>disks</a:t>
            </a:r>
            <a:r>
              <a:rPr lang="fr-FR" dirty="0" smtClean="0"/>
              <a:t> &amp; tapes, </a:t>
            </a:r>
            <a:r>
              <a:rPr lang="fr-FR" dirty="0" err="1" smtClean="0"/>
              <a:t>optical</a:t>
            </a:r>
            <a:r>
              <a:rPr lang="fr-FR" dirty="0" smtClean="0"/>
              <a:t> </a:t>
            </a:r>
            <a:r>
              <a:rPr lang="fr-FR" dirty="0" err="1" smtClean="0"/>
              <a:t>disks</a:t>
            </a:r>
            <a:r>
              <a:rPr lang="fr-FR" dirty="0" smtClean="0"/>
              <a:t> (</a:t>
            </a:r>
            <a:r>
              <a:rPr lang="fr-FR" dirty="0" err="1" smtClean="0"/>
              <a:t>ie</a:t>
            </a:r>
            <a:r>
              <a:rPr lang="fr-FR" dirty="0" smtClean="0"/>
              <a:t> </a:t>
            </a:r>
            <a:r>
              <a:rPr lang="fr-FR" dirty="0" err="1" smtClean="0"/>
              <a:t>CD-ROM’s</a:t>
            </a:r>
            <a:r>
              <a:rPr lang="fr-FR" dirty="0" smtClean="0"/>
              <a:t>), </a:t>
            </a:r>
            <a:r>
              <a:rPr lang="fr-FR" dirty="0" err="1" smtClean="0"/>
              <a:t>floppies</a:t>
            </a:r>
            <a:r>
              <a:rPr lang="fr-FR" dirty="0" smtClean="0"/>
              <a:t>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units</a:t>
            </a:r>
            <a:endParaRPr lang="en-US" dirty="0"/>
          </a:p>
        </p:txBody>
      </p:sp>
      <p:sp>
        <p:nvSpPr>
          <p:cNvPr id="3" name="Content Placeholder 2"/>
          <p:cNvSpPr>
            <a:spLocks noGrp="1"/>
          </p:cNvSpPr>
          <p:nvPr>
            <p:ph idx="1"/>
          </p:nvPr>
        </p:nvSpPr>
        <p:spPr>
          <a:xfrm>
            <a:off x="1435608" y="1447800"/>
            <a:ext cx="7479792" cy="5791200"/>
          </a:xfrm>
        </p:spPr>
        <p:txBody>
          <a:bodyPr/>
          <a:lstStyle/>
          <a:p>
            <a:endParaRPr lang="en-US" dirty="0" smtClean="0"/>
          </a:p>
          <a:p>
            <a:r>
              <a:rPr lang="en-US" dirty="0" smtClean="0"/>
              <a:t>Joysticks</a:t>
            </a:r>
          </a:p>
          <a:p>
            <a:r>
              <a:rPr lang="en-US" dirty="0" smtClean="0"/>
              <a:t>Trackballs</a:t>
            </a:r>
          </a:p>
          <a:p>
            <a:r>
              <a:rPr lang="en-US" dirty="0" smtClean="0"/>
              <a:t> mouse</a:t>
            </a:r>
          </a:p>
          <a:p>
            <a:r>
              <a:rPr lang="en-US" dirty="0" smtClean="0"/>
              <a:t> scanners etc are other input devices</a:t>
            </a:r>
            <a:endParaRPr lang="en-US" dirty="0"/>
          </a:p>
        </p:txBody>
      </p:sp>
      <p:pic>
        <p:nvPicPr>
          <p:cNvPr id="1029" name="Picture 5"/>
          <p:cNvPicPr>
            <a:picLocks noChangeAspect="1" noChangeArrowheads="1"/>
          </p:cNvPicPr>
          <p:nvPr/>
        </p:nvPicPr>
        <p:blipFill>
          <a:blip r:embed="rId2"/>
          <a:srcRect/>
          <a:stretch>
            <a:fillRect/>
          </a:stretch>
        </p:blipFill>
        <p:spPr bwMode="auto">
          <a:xfrm>
            <a:off x="3581400" y="4495800"/>
            <a:ext cx="3095625"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units</a:t>
            </a:r>
            <a:endParaRPr lang="en-US" dirty="0"/>
          </a:p>
        </p:txBody>
      </p:sp>
      <p:sp>
        <p:nvSpPr>
          <p:cNvPr id="4" name="Rectangle 3"/>
          <p:cNvSpPr/>
          <p:nvPr/>
        </p:nvSpPr>
        <p:spPr>
          <a:xfrm>
            <a:off x="2286000" y="2828836"/>
            <a:ext cx="4572000" cy="369332"/>
          </a:xfrm>
          <a:prstGeom prst="rect">
            <a:avLst/>
          </a:prstGeom>
        </p:spPr>
        <p:txBody>
          <a:bodyPr>
            <a:spAutoFit/>
          </a:bodyPr>
          <a:lstStyle/>
          <a:p>
            <a:r>
              <a:rPr lang="en-US" dirty="0" smtClean="0"/>
              <a:t>.</a:t>
            </a:r>
          </a:p>
        </p:txBody>
      </p:sp>
      <p:pic>
        <p:nvPicPr>
          <p:cNvPr id="3074" name="Picture 2"/>
          <p:cNvPicPr>
            <a:picLocks noGrp="1" noChangeAspect="1" noChangeArrowheads="1"/>
          </p:cNvPicPr>
          <p:nvPr>
            <p:ph idx="1"/>
          </p:nvPr>
        </p:nvPicPr>
        <p:blipFill>
          <a:blip r:embed="rId2"/>
          <a:srcRect/>
          <a:stretch>
            <a:fillRect/>
          </a:stretch>
        </p:blipFill>
        <p:spPr bwMode="auto">
          <a:xfrm>
            <a:off x="3429000" y="4572000"/>
            <a:ext cx="3578028" cy="1876425"/>
          </a:xfrm>
          <a:prstGeom prst="rect">
            <a:avLst/>
          </a:prstGeom>
          <a:noFill/>
          <a:ln w="9525">
            <a:noFill/>
            <a:miter lim="800000"/>
            <a:headEnd/>
            <a:tailEnd/>
          </a:ln>
          <a:effectLst/>
        </p:spPr>
      </p:pic>
      <p:sp>
        <p:nvSpPr>
          <p:cNvPr id="7" name="TextBox 6"/>
          <p:cNvSpPr txBox="1"/>
          <p:nvPr/>
        </p:nvSpPr>
        <p:spPr>
          <a:xfrm>
            <a:off x="1600200" y="1752600"/>
            <a:ext cx="7391400" cy="2062103"/>
          </a:xfrm>
          <a:prstGeom prst="rect">
            <a:avLst/>
          </a:prstGeom>
          <a:noFill/>
        </p:spPr>
        <p:txBody>
          <a:bodyPr wrap="square" rtlCol="0">
            <a:spAutoFit/>
          </a:bodyPr>
          <a:lstStyle/>
          <a:p>
            <a:pPr>
              <a:buFont typeface="Arial" pitchFamily="34" charset="0"/>
              <a:buChar char="•"/>
            </a:pPr>
            <a:r>
              <a:rPr lang="en-US" sz="3200" dirty="0" smtClean="0"/>
              <a:t>sends the processed results to the outside world</a:t>
            </a:r>
          </a:p>
          <a:p>
            <a:pPr lvl="1">
              <a:buFont typeface="Arial" pitchFamily="34" charset="0"/>
              <a:buChar char="•"/>
            </a:pPr>
            <a:r>
              <a:rPr lang="en-US" sz="3200" dirty="0" smtClean="0"/>
              <a:t>Examples:- Printer, speakers, monitor etc.</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85000"/>
                    <a:lumOff val="15000"/>
                  </a:schemeClr>
                </a:solidFill>
              </a:rPr>
              <a:t>INTRODUCTION</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fontScale="92500" lnSpcReduction="10000"/>
          </a:bodyPr>
          <a:lstStyle/>
          <a:p>
            <a:endParaRPr lang="en-US" sz="2000" dirty="0" smtClean="0">
              <a:solidFill>
                <a:srgbClr val="002060"/>
              </a:solidFill>
            </a:endParaRPr>
          </a:p>
          <a:p>
            <a:r>
              <a:rPr lang="en-US" sz="2800" dirty="0" smtClean="0">
                <a:solidFill>
                  <a:srgbClr val="002060"/>
                </a:solidFill>
              </a:rPr>
              <a:t>ORGANIZATION AND ARCHITECTURE</a:t>
            </a:r>
          </a:p>
          <a:p>
            <a:pPr lvl="1"/>
            <a:r>
              <a:rPr lang="en-US" sz="3200" dirty="0" smtClean="0"/>
              <a:t>Computer Architecture refers to those attributes of a system that have a direct impact on the logical execution of a program</a:t>
            </a:r>
            <a:r>
              <a:rPr lang="en-US" sz="1600" dirty="0" smtClean="0"/>
              <a:t>. </a:t>
            </a:r>
          </a:p>
          <a:p>
            <a:pPr lvl="2"/>
            <a:r>
              <a:rPr lang="en-US" sz="2800" dirty="0" smtClean="0"/>
              <a:t>Examples: </a:t>
            </a:r>
          </a:p>
          <a:p>
            <a:pPr lvl="3"/>
            <a:r>
              <a:rPr lang="en-US" dirty="0" smtClean="0"/>
              <a:t> </a:t>
            </a:r>
            <a:r>
              <a:rPr lang="en-US" sz="2400" dirty="0" smtClean="0"/>
              <a:t>the instruction set </a:t>
            </a:r>
          </a:p>
          <a:p>
            <a:pPr lvl="3"/>
            <a:r>
              <a:rPr lang="en-US" sz="2400" dirty="0" smtClean="0"/>
              <a:t> the number of bits used to represent various data types</a:t>
            </a:r>
          </a:p>
          <a:p>
            <a:pPr lvl="3"/>
            <a:r>
              <a:rPr lang="en-US" sz="2400" dirty="0" smtClean="0"/>
              <a:t> I/O mechanisms</a:t>
            </a:r>
          </a:p>
          <a:p>
            <a:pPr lvl="3"/>
            <a:r>
              <a:rPr lang="en-US" sz="2400" dirty="0" smtClean="0"/>
              <a:t> memory addressing techniques</a:t>
            </a:r>
          </a:p>
        </p:txBody>
      </p:sp>
      <p:sp>
        <p:nvSpPr>
          <p:cNvPr id="4" name="TextBox 3"/>
          <p:cNvSpPr txBox="1"/>
          <p:nvPr/>
        </p:nvSpPr>
        <p:spPr>
          <a:xfrm>
            <a:off x="6172200" y="6400800"/>
            <a:ext cx="2971800" cy="369332"/>
          </a:xfrm>
          <a:prstGeom prst="rect">
            <a:avLst/>
          </a:prstGeom>
          <a:noFill/>
        </p:spPr>
        <p:txBody>
          <a:bodyPr wrap="square" rtlCol="0">
            <a:spAutoFit/>
          </a:bodyPr>
          <a:lstStyle/>
          <a:p>
            <a:r>
              <a:rPr lang="en-US" dirty="0" smtClean="0"/>
              <a:t>Reference: W. Stallings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Computer Organization refers to the operational units and their interconnections that realize the architectural specifications. </a:t>
            </a:r>
          </a:p>
          <a:p>
            <a:pPr lvl="1"/>
            <a:r>
              <a:rPr lang="en-US" dirty="0" smtClean="0"/>
              <a:t>Examples are things that are transparent to the programmer: </a:t>
            </a:r>
          </a:p>
          <a:p>
            <a:pPr lvl="2"/>
            <a:r>
              <a:rPr lang="en-US" dirty="0" smtClean="0"/>
              <a:t>control signals</a:t>
            </a:r>
          </a:p>
          <a:p>
            <a:pPr lvl="2"/>
            <a:r>
              <a:rPr lang="en-US" dirty="0" smtClean="0"/>
              <a:t> interfaces between computer and peripherals </a:t>
            </a:r>
          </a:p>
          <a:p>
            <a:pPr lvl="2"/>
            <a:r>
              <a:rPr lang="en-US" dirty="0" smtClean="0"/>
              <a:t>the memory technology being used</a:t>
            </a:r>
            <a:endParaRPr lang="en-US" dirty="0">
              <a:solidFill>
                <a:srgbClr val="002060"/>
              </a:solidFill>
            </a:endParaRPr>
          </a:p>
        </p:txBody>
      </p:sp>
      <p:sp>
        <p:nvSpPr>
          <p:cNvPr id="5" name="TextBox 4"/>
          <p:cNvSpPr txBox="1"/>
          <p:nvPr/>
        </p:nvSpPr>
        <p:spPr>
          <a:xfrm>
            <a:off x="6172200" y="6400800"/>
            <a:ext cx="2971800" cy="369332"/>
          </a:xfrm>
          <a:prstGeom prst="rect">
            <a:avLst/>
          </a:prstGeom>
          <a:noFill/>
        </p:spPr>
        <p:txBody>
          <a:bodyPr wrap="square" rtlCol="0">
            <a:spAutoFit/>
          </a:bodyPr>
          <a:lstStyle/>
          <a:p>
            <a:r>
              <a:rPr lang="en-US" dirty="0" smtClean="0"/>
              <a:t>Reference: W. Stallings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Function</a:t>
            </a:r>
            <a:endParaRPr lang="en-US" dirty="0"/>
          </a:p>
        </p:txBody>
      </p:sp>
      <p:sp>
        <p:nvSpPr>
          <p:cNvPr id="3" name="Content Placeholder 2"/>
          <p:cNvSpPr>
            <a:spLocks noGrp="1"/>
          </p:cNvSpPr>
          <p:nvPr>
            <p:ph idx="1"/>
          </p:nvPr>
        </p:nvSpPr>
        <p:spPr/>
        <p:txBody>
          <a:bodyPr/>
          <a:lstStyle/>
          <a:p>
            <a:r>
              <a:rPr lang="en-US" dirty="0" smtClean="0"/>
              <a:t>Structure is the way in which components relate to each other </a:t>
            </a:r>
          </a:p>
          <a:p>
            <a:pPr>
              <a:buNone/>
            </a:pPr>
            <a:endParaRPr lang="en-US" dirty="0" smtClean="0"/>
          </a:p>
          <a:p>
            <a:r>
              <a:rPr lang="en-US" dirty="0" smtClean="0"/>
              <a:t> Function is the operation of individual components as part of the structure</a:t>
            </a:r>
            <a:endParaRPr lang="en-US" dirty="0"/>
          </a:p>
        </p:txBody>
      </p:sp>
      <p:sp>
        <p:nvSpPr>
          <p:cNvPr id="4" name="TextBox 3"/>
          <p:cNvSpPr txBox="1"/>
          <p:nvPr/>
        </p:nvSpPr>
        <p:spPr>
          <a:xfrm>
            <a:off x="5943600" y="6248400"/>
            <a:ext cx="2971800" cy="646331"/>
          </a:xfrm>
          <a:prstGeom prst="rect">
            <a:avLst/>
          </a:prstGeom>
          <a:noFill/>
        </p:spPr>
        <p:txBody>
          <a:bodyPr wrap="square" rtlCol="0">
            <a:spAutoFit/>
          </a:bodyPr>
          <a:lstStyle/>
          <a:p>
            <a:r>
              <a:rPr lang="en-US" dirty="0" smtClean="0"/>
              <a:t>Reference: W. Stallings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13074" y="1336675"/>
            <a:ext cx="4683125" cy="4683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computer functions 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Data processing: Computer must be able to process data which may take a wide variety of forms and the range of processing. </a:t>
            </a:r>
          </a:p>
          <a:p>
            <a:r>
              <a:rPr lang="en-US" dirty="0" smtClean="0"/>
              <a:t>Data storage: Computer stores data either temporarily or permanently. </a:t>
            </a:r>
          </a:p>
          <a:p>
            <a:r>
              <a:rPr lang="en-US" dirty="0" smtClean="0"/>
              <a:t>Data movement: Computer must be able to move data between itself and the outside world. </a:t>
            </a:r>
          </a:p>
          <a:p>
            <a:r>
              <a:rPr lang="en-US" dirty="0" smtClean="0"/>
              <a:t>Control: There must be a control of the above three functions.</a:t>
            </a:r>
            <a:endParaRPr lang="en-US" dirty="0"/>
          </a:p>
        </p:txBody>
      </p:sp>
      <p:sp>
        <p:nvSpPr>
          <p:cNvPr id="4" name="TextBox 3"/>
          <p:cNvSpPr txBox="1"/>
          <p:nvPr/>
        </p:nvSpPr>
        <p:spPr>
          <a:xfrm>
            <a:off x="6553200" y="6096000"/>
            <a:ext cx="2286000" cy="369332"/>
          </a:xfrm>
          <a:prstGeom prst="rect">
            <a:avLst/>
          </a:prstGeom>
          <a:noFill/>
        </p:spPr>
        <p:txBody>
          <a:bodyPr wrap="square" rtlCol="0">
            <a:spAutoFit/>
          </a:bodyPr>
          <a:lstStyle/>
          <a:p>
            <a:r>
              <a:rPr lang="en-US" dirty="0" smtClean="0"/>
              <a:t>Reference: W. Stallings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movement operation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779837" y="2076450"/>
            <a:ext cx="2809875" cy="35433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br>
              <a:rPr lang="en-US" dirty="0" smtClean="0"/>
            </a:br>
            <a:endParaRPr lang="en-US" dirty="0"/>
          </a:p>
        </p:txBody>
      </p:sp>
      <p:sp>
        <p:nvSpPr>
          <p:cNvPr id="3" name="Subtitle 2"/>
          <p:cNvSpPr>
            <a:spLocks noGrp="1"/>
          </p:cNvSpPr>
          <p:nvPr>
            <p:ph type="subTitle" idx="1"/>
          </p:nvPr>
        </p:nvSpPr>
        <p:spPr>
          <a:xfrm>
            <a:off x="1447800" y="1828800"/>
            <a:ext cx="7406640" cy="4703136"/>
          </a:xfrm>
        </p:spPr>
        <p:txBody>
          <a:bodyPr>
            <a:normAutofit fontScale="25000" lnSpcReduction="20000"/>
          </a:bodyPr>
          <a:lstStyle/>
          <a:p>
            <a:pPr>
              <a:lnSpc>
                <a:spcPct val="120000"/>
              </a:lnSpc>
              <a:buFont typeface="Arial" pitchFamily="34" charset="0"/>
              <a:buChar char="•"/>
            </a:pPr>
            <a:r>
              <a:rPr lang="en-US" sz="12800" dirty="0" smtClean="0">
                <a:solidFill>
                  <a:schemeClr val="tx1"/>
                </a:solidFill>
              </a:rPr>
              <a:t>Definition of a computer</a:t>
            </a:r>
            <a:r>
              <a:rPr lang="en-US" sz="12800" dirty="0" smtClean="0">
                <a:solidFill>
                  <a:schemeClr val="accent1">
                    <a:lumMod val="50000"/>
                  </a:schemeClr>
                </a:solidFill>
              </a:rPr>
              <a:t>:  </a:t>
            </a:r>
            <a:r>
              <a:rPr lang="en-US" sz="12800" dirty="0" smtClean="0">
                <a:solidFill>
                  <a:srgbClr val="0070C0"/>
                </a:solidFill>
              </a:rPr>
              <a:t>A computer can be defined as a fast electronic calculating machine that accepts the (data) digitized input information process it as per the list of internally stored instructions and produces the resulting information</a:t>
            </a:r>
            <a:r>
              <a:rPr lang="en-US" sz="3200" dirty="0" smtClean="0">
                <a:solidFill>
                  <a:srgbClr val="0070C0"/>
                </a:solidFill>
              </a:rPr>
              <a:t>. </a:t>
            </a:r>
          </a:p>
          <a:p>
            <a:pPr>
              <a:lnSpc>
                <a:spcPct val="120000"/>
              </a:lnSpc>
              <a:buFont typeface="Arial" pitchFamily="34" charset="0"/>
              <a:buChar char="•"/>
            </a:pPr>
            <a:r>
              <a:rPr lang="en-US" sz="12800" dirty="0" smtClean="0">
                <a:solidFill>
                  <a:srgbClr val="0070C0"/>
                </a:solidFill>
              </a:rPr>
              <a:t>List of instructions are called programs &amp; internal storage is called computer memory. </a:t>
            </a:r>
            <a:endParaRPr lang="en-US" sz="12800"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operation</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3817937" y="2076450"/>
            <a:ext cx="2733675" cy="3543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from / to storage</a:t>
            </a:r>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3698875" y="2024062"/>
            <a:ext cx="2971800" cy="36480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from storage to i/o</a:t>
            </a:r>
            <a:endParaRPr lang="en-US" dirty="0"/>
          </a:p>
        </p:txBody>
      </p:sp>
      <p:pic>
        <p:nvPicPr>
          <p:cNvPr id="5123" name="Picture 3"/>
          <p:cNvPicPr>
            <a:picLocks noGrp="1" noChangeAspect="1" noChangeArrowheads="1"/>
          </p:cNvPicPr>
          <p:nvPr>
            <p:ph idx="1"/>
          </p:nvPr>
        </p:nvPicPr>
        <p:blipFill>
          <a:blip r:embed="rId2"/>
          <a:srcRect/>
          <a:stretch>
            <a:fillRect/>
          </a:stretch>
        </p:blipFill>
        <p:spPr bwMode="auto">
          <a:xfrm>
            <a:off x="3736975" y="2024062"/>
            <a:ext cx="2895600" cy="36480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bus</a:t>
            </a:r>
            <a:endParaRPr lang="en-US" dirty="0"/>
          </a:p>
        </p:txBody>
      </p:sp>
      <p:sp>
        <p:nvSpPr>
          <p:cNvPr id="3" name="Content Placeholder 2"/>
          <p:cNvSpPr>
            <a:spLocks noGrp="1"/>
          </p:cNvSpPr>
          <p:nvPr>
            <p:ph idx="1"/>
          </p:nvPr>
        </p:nvSpPr>
        <p:spPr/>
        <p:txBody>
          <a:bodyPr>
            <a:normAutofit lnSpcReduction="10000"/>
          </a:bodyPr>
          <a:lstStyle/>
          <a:p>
            <a:r>
              <a:rPr lang="en-US" dirty="0" smtClean="0"/>
              <a:t>Data bus- It defines the bit length of the processor.eg: 8bit processor have 8 bit </a:t>
            </a:r>
            <a:r>
              <a:rPr lang="en-US" smtClean="0"/>
              <a:t>data bus.</a:t>
            </a:r>
            <a:endParaRPr lang="en-US" dirty="0" smtClean="0"/>
          </a:p>
          <a:p>
            <a:r>
              <a:rPr lang="en-US" dirty="0" smtClean="0"/>
              <a:t>Address bus- It defines the max memory capacity of the processor.eg:8bit address means memory capacity=2^8=256 bytes</a:t>
            </a:r>
          </a:p>
          <a:p>
            <a:r>
              <a:rPr lang="en-US" dirty="0" smtClean="0"/>
              <a:t>Control bus- The physical connections that carry </a:t>
            </a:r>
            <a:r>
              <a:rPr lang="en-US" b="1" dirty="0" smtClean="0"/>
              <a:t>control</a:t>
            </a:r>
            <a:r>
              <a:rPr lang="en-US" dirty="0" smtClean="0"/>
              <a:t> information between the CPU and other devices within the computer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743200" y="2791619"/>
            <a:ext cx="3657600" cy="2676525"/>
          </a:xfrm>
          <a:prstGeom prst="rect">
            <a:avLst/>
          </a:prstGeom>
          <a:noFill/>
          <a:ln w="9525">
            <a:noFill/>
            <a:miter lim="800000"/>
            <a:headEnd/>
            <a:tailEnd/>
          </a:ln>
          <a:effectLst/>
        </p:spPr>
      </p:pic>
      <p:sp>
        <p:nvSpPr>
          <p:cNvPr id="6" name="TextBox 5"/>
          <p:cNvSpPr txBox="1"/>
          <p:nvPr/>
        </p:nvSpPr>
        <p:spPr>
          <a:xfrm>
            <a:off x="533400" y="1905000"/>
            <a:ext cx="8077200" cy="1569660"/>
          </a:xfrm>
          <a:prstGeom prst="rect">
            <a:avLst/>
          </a:prstGeom>
          <a:noFill/>
        </p:spPr>
        <p:txBody>
          <a:bodyPr wrap="square" rtlCol="0">
            <a:spAutoFit/>
          </a:bodyPr>
          <a:lstStyle/>
          <a:p>
            <a:pPr>
              <a:buFont typeface="Arial" pitchFamily="34" charset="0"/>
              <a:buChar char="•"/>
            </a:pPr>
            <a:r>
              <a:rPr lang="en-US" sz="3200" dirty="0" smtClean="0"/>
              <a:t>Structure is the way in which components relate to each other.</a:t>
            </a:r>
          </a:p>
          <a:p>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Four </a:t>
            </a:r>
            <a:r>
              <a:rPr lang="en-US" dirty="0"/>
              <a:t>main structural components:</a:t>
            </a:r>
          </a:p>
          <a:p>
            <a:pPr lvl="1">
              <a:buFont typeface="Wingdings" pitchFamily="2" charset="2"/>
              <a:buChar char="ü"/>
            </a:pPr>
            <a:r>
              <a:rPr lang="en-US" dirty="0" smtClean="0"/>
              <a:t>	Central </a:t>
            </a:r>
            <a:r>
              <a:rPr lang="en-US" dirty="0"/>
              <a:t>processing unit (CPU)</a:t>
            </a:r>
          </a:p>
          <a:p>
            <a:pPr lvl="1">
              <a:buFont typeface="Wingdings" pitchFamily="2" charset="2"/>
              <a:buChar char="ü"/>
            </a:pPr>
            <a:r>
              <a:rPr lang="en-US" dirty="0" smtClean="0"/>
              <a:t>	Main memory</a:t>
            </a:r>
          </a:p>
          <a:p>
            <a:pPr lvl="1">
              <a:buFont typeface="Wingdings" pitchFamily="2" charset="2"/>
              <a:buChar char="ü"/>
            </a:pPr>
            <a:r>
              <a:rPr lang="en-US" dirty="0" smtClean="0"/>
              <a:t>	 </a:t>
            </a:r>
            <a:r>
              <a:rPr lang="en-US" dirty="0"/>
              <a:t>I / </a:t>
            </a:r>
            <a:r>
              <a:rPr lang="en-US" dirty="0" smtClean="0"/>
              <a:t>O</a:t>
            </a:r>
          </a:p>
          <a:p>
            <a:pPr lvl="1">
              <a:buFont typeface="Wingdings" pitchFamily="2" charset="2"/>
              <a:buChar char="ü"/>
            </a:pPr>
            <a:r>
              <a:rPr lang="en-US" dirty="0" smtClean="0"/>
              <a:t> 	System </a:t>
            </a:r>
            <a:r>
              <a:rPr lang="en-US" dirty="0"/>
              <a:t>interconnections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srcRect/>
          <a:stretch>
            <a:fillRect/>
          </a:stretch>
        </p:blipFill>
        <p:spPr bwMode="auto">
          <a:xfrm>
            <a:off x="990600" y="1905000"/>
            <a:ext cx="7239000" cy="3938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CPU structural components:</a:t>
            </a:r>
          </a:p>
          <a:p>
            <a:pPr lvl="1">
              <a:buFont typeface="Wingdings" pitchFamily="2" charset="2"/>
              <a:buChar char="v"/>
            </a:pPr>
            <a:r>
              <a:rPr lang="en-US" dirty="0" smtClean="0"/>
              <a:t> </a:t>
            </a:r>
            <a:r>
              <a:rPr lang="en-US" dirty="0"/>
              <a:t>Control unit</a:t>
            </a:r>
          </a:p>
          <a:p>
            <a:pPr lvl="1">
              <a:buFont typeface="Wingdings" pitchFamily="2" charset="2"/>
              <a:buChar char="v"/>
            </a:pPr>
            <a:r>
              <a:rPr lang="en-US" dirty="0" smtClean="0"/>
              <a:t> </a:t>
            </a:r>
            <a:r>
              <a:rPr lang="en-US" dirty="0"/>
              <a:t>Arithmetic and logic unit (ALU)</a:t>
            </a:r>
          </a:p>
          <a:p>
            <a:pPr lvl="1">
              <a:buFont typeface="Wingdings" pitchFamily="2" charset="2"/>
              <a:buChar char="v"/>
            </a:pPr>
            <a:r>
              <a:rPr lang="en-US" dirty="0" smtClean="0"/>
              <a:t> </a:t>
            </a:r>
            <a:r>
              <a:rPr lang="en-US" dirty="0"/>
              <a:t>Registers</a:t>
            </a:r>
          </a:p>
          <a:p>
            <a:pPr lvl="1">
              <a:buFont typeface="Wingdings" pitchFamily="2" charset="2"/>
              <a:buChar char="v"/>
            </a:pPr>
            <a:r>
              <a:rPr lang="en-US" dirty="0" smtClean="0"/>
              <a:t> </a:t>
            </a:r>
            <a:r>
              <a:rPr lang="en-US" dirty="0"/>
              <a:t>CPU </a:t>
            </a:r>
            <a:r>
              <a:rPr lang="en-US" dirty="0" smtClean="0"/>
              <a:t>interconnections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762000" y="2057400"/>
            <a:ext cx="7748588"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Control unit structural components:</a:t>
            </a:r>
          </a:p>
          <a:p>
            <a:pPr marL="971550" lvl="1" indent="-514350">
              <a:buFont typeface="Wingdings" pitchFamily="2" charset="2"/>
              <a:buChar char="v"/>
            </a:pPr>
            <a:r>
              <a:rPr lang="en-US" dirty="0" smtClean="0"/>
              <a:t>Sequencing logic</a:t>
            </a:r>
          </a:p>
          <a:p>
            <a:pPr marL="971550" lvl="1" indent="-514350">
              <a:buFont typeface="Wingdings" pitchFamily="2" charset="2"/>
              <a:buChar char="v"/>
            </a:pPr>
            <a:r>
              <a:rPr lang="en-US" dirty="0" smtClean="0"/>
              <a:t>Control unit registers and decoders</a:t>
            </a:r>
          </a:p>
          <a:p>
            <a:pPr marL="971550" lvl="1" indent="-514350">
              <a:buFont typeface="Wingdings" pitchFamily="2" charset="2"/>
              <a:buChar char="v"/>
            </a:pPr>
            <a:r>
              <a:rPr lang="en-US" dirty="0" smtClean="0"/>
              <a:t>Control memory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different types of computers are</a:t>
            </a:r>
            <a:endParaRPr lang="en-US" dirty="0"/>
          </a:p>
        </p:txBody>
      </p:sp>
      <p:sp>
        <p:nvSpPr>
          <p:cNvPr id="3" name="Content Placeholder 2"/>
          <p:cNvSpPr>
            <a:spLocks noGrp="1"/>
          </p:cNvSpPr>
          <p:nvPr>
            <p:ph idx="1"/>
          </p:nvPr>
        </p:nvSpPr>
        <p:spPr/>
        <p:txBody>
          <a:bodyPr/>
          <a:lstStyle/>
          <a:p>
            <a:pPr>
              <a:lnSpc>
                <a:spcPct val="150000"/>
              </a:lnSpc>
            </a:pPr>
            <a:r>
              <a:rPr lang="en-US" dirty="0" smtClean="0">
                <a:solidFill>
                  <a:srgbClr val="0070C0"/>
                </a:solidFill>
              </a:rPr>
              <a:t>Personal computers</a:t>
            </a:r>
          </a:p>
          <a:p>
            <a:pPr>
              <a:lnSpc>
                <a:spcPct val="150000"/>
              </a:lnSpc>
            </a:pPr>
            <a:r>
              <a:rPr lang="en-US" dirty="0" smtClean="0">
                <a:solidFill>
                  <a:srgbClr val="0070C0"/>
                </a:solidFill>
              </a:rPr>
              <a:t>Note book computers</a:t>
            </a:r>
          </a:p>
          <a:p>
            <a:pPr>
              <a:lnSpc>
                <a:spcPct val="150000"/>
              </a:lnSpc>
            </a:pPr>
            <a:r>
              <a:rPr lang="en-US" dirty="0" smtClean="0">
                <a:solidFill>
                  <a:srgbClr val="0070C0"/>
                </a:solidFill>
              </a:rPr>
              <a:t>Work stations</a:t>
            </a:r>
          </a:p>
          <a:p>
            <a:pPr>
              <a:lnSpc>
                <a:spcPct val="150000"/>
              </a:lnSpc>
            </a:pPr>
            <a:r>
              <a:rPr lang="en-US" dirty="0" smtClean="0">
                <a:solidFill>
                  <a:srgbClr val="0070C0"/>
                </a:solidFill>
              </a:rPr>
              <a:t>Enterprise systems</a:t>
            </a:r>
          </a:p>
          <a:p>
            <a:pPr>
              <a:lnSpc>
                <a:spcPct val="150000"/>
              </a:lnSpc>
            </a:pPr>
            <a:r>
              <a:rPr lang="en-US" dirty="0" smtClean="0">
                <a:solidFill>
                  <a:srgbClr val="0070C0"/>
                </a:solidFill>
              </a:rPr>
              <a:t>Super computers</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14400" y="2057400"/>
            <a:ext cx="7239000" cy="377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 subsystems</a:t>
            </a:r>
            <a:endParaRPr lang="en-US" dirty="0"/>
          </a:p>
        </p:txBody>
      </p:sp>
      <p:sp>
        <p:nvSpPr>
          <p:cNvPr id="3" name="Content Placeholder 2"/>
          <p:cNvSpPr>
            <a:spLocks noGrp="1"/>
          </p:cNvSpPr>
          <p:nvPr>
            <p:ph idx="1"/>
          </p:nvPr>
        </p:nvSpPr>
        <p:spPr/>
        <p:txBody>
          <a:bodyPr/>
          <a:lstStyle/>
          <a:p>
            <a:r>
              <a:rPr lang="en-US" dirty="0" smtClean="0"/>
              <a:t>I/O subsystems controls all I/O devices.</a:t>
            </a:r>
          </a:p>
          <a:p>
            <a:r>
              <a:rPr lang="en-US" dirty="0" smtClean="0"/>
              <a:t>The I/O subsystems provide the mechanism for communication between the CPU and the outside world(I/O devices).</a:t>
            </a:r>
          </a:p>
          <a:p>
            <a:r>
              <a:rPr lang="en-US" dirty="0" smtClean="0"/>
              <a:t>Basic functions include:</a:t>
            </a:r>
          </a:p>
          <a:p>
            <a:pPr lvl="1"/>
            <a:r>
              <a:rPr lang="en-US" dirty="0" smtClean="0"/>
              <a:t>Issuing commands to the devices.</a:t>
            </a:r>
          </a:p>
          <a:p>
            <a:pPr lvl="1"/>
            <a:r>
              <a:rPr lang="en-US" dirty="0" smtClean="0"/>
              <a:t>Handling interrupts from devices.</a:t>
            </a:r>
          </a:p>
          <a:p>
            <a:pPr lvl="1"/>
            <a:r>
              <a:rPr lang="en-US" dirty="0" smtClean="0"/>
              <a:t>Responding errors from devices.</a:t>
            </a:r>
          </a:p>
          <a:p>
            <a:pPr lvl="1">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Components</a:t>
            </a:r>
            <a:endParaRPr lang="en-US" dirty="0"/>
          </a:p>
        </p:txBody>
      </p:sp>
      <p:sp>
        <p:nvSpPr>
          <p:cNvPr id="3" name="Content Placeholder 2"/>
          <p:cNvSpPr>
            <a:spLocks noGrp="1"/>
          </p:cNvSpPr>
          <p:nvPr>
            <p:ph idx="1"/>
          </p:nvPr>
        </p:nvSpPr>
        <p:spPr/>
        <p:txBody>
          <a:bodyPr>
            <a:normAutofit lnSpcReduction="10000"/>
          </a:bodyPr>
          <a:lstStyle/>
          <a:p>
            <a:r>
              <a:rPr lang="en-US" dirty="0"/>
              <a:t>The Control Unit (CU) and the Arithmetic and Logic Unit (ALU) constitute the </a:t>
            </a:r>
            <a:r>
              <a:rPr lang="en-US" dirty="0" smtClean="0"/>
              <a:t>Central Processing </a:t>
            </a:r>
            <a:r>
              <a:rPr lang="en-US" dirty="0"/>
              <a:t>Unit (CPU</a:t>
            </a:r>
            <a:r>
              <a:rPr lang="en-US" dirty="0" smtClean="0"/>
              <a:t>)</a:t>
            </a:r>
          </a:p>
          <a:p>
            <a:r>
              <a:rPr lang="en-US" dirty="0"/>
              <a:t>Data and instructions need to get into the system and results need to get out</a:t>
            </a:r>
          </a:p>
          <a:p>
            <a:pPr lvl="1"/>
            <a:r>
              <a:rPr lang="en-US" dirty="0" smtClean="0"/>
              <a:t> </a:t>
            </a:r>
            <a:r>
              <a:rPr lang="en-US" dirty="0"/>
              <a:t>Input/output (I/O module</a:t>
            </a:r>
            <a:r>
              <a:rPr lang="en-US" dirty="0" smtClean="0"/>
              <a:t>)</a:t>
            </a:r>
          </a:p>
          <a:p>
            <a:r>
              <a:rPr lang="en-US" dirty="0"/>
              <a:t>Temporary storage of code and results is needed</a:t>
            </a:r>
          </a:p>
          <a:p>
            <a:pPr lvl="1"/>
            <a:r>
              <a:rPr lang="en-US" dirty="0" smtClean="0"/>
              <a:t>Main </a:t>
            </a:r>
            <a:r>
              <a:rPr lang="en-US" dirty="0"/>
              <a:t>memory (RAM)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t>
            </a:r>
            <a:r>
              <a:rPr lang="en-US" dirty="0"/>
              <a:t>is a Register?</a:t>
            </a:r>
          </a:p>
        </p:txBody>
      </p:sp>
      <p:sp>
        <p:nvSpPr>
          <p:cNvPr id="3" name="Subtitle 2"/>
          <p:cNvSpPr>
            <a:spLocks noGrp="1"/>
          </p:cNvSpPr>
          <p:nvPr>
            <p:ph type="subTitle" idx="1"/>
          </p:nvPr>
        </p:nvSpPr>
        <p:spPr>
          <a:xfrm>
            <a:off x="1432560" y="1850064"/>
            <a:ext cx="7330440" cy="4169736"/>
          </a:xfrm>
        </p:spPr>
        <p:txBody>
          <a:bodyPr>
            <a:normAutofit fontScale="92500" lnSpcReduction="10000"/>
          </a:bodyPr>
          <a:lstStyle/>
          <a:p>
            <a:pPr marL="541782" indent="-514350">
              <a:buFont typeface="Wingdings" pitchFamily="2" charset="2"/>
              <a:buChar char="v"/>
            </a:pPr>
            <a:r>
              <a:rPr lang="en-US" dirty="0" smtClean="0"/>
              <a:t>A register is a very small amount of very fast memory that is built into the CPU (central processing unit).</a:t>
            </a:r>
          </a:p>
          <a:p>
            <a:pPr marL="541782" indent="-514350">
              <a:buFont typeface="Wingdings" pitchFamily="2" charset="2"/>
              <a:buChar char="v"/>
            </a:pPr>
            <a:r>
              <a:rPr lang="en-US" dirty="0" smtClean="0"/>
              <a:t>Contents can be accessed at extremely high speeds.</a:t>
            </a:r>
          </a:p>
          <a:p>
            <a:pPr marL="541782" indent="-514350">
              <a:buFont typeface="Wingdings" pitchFamily="2" charset="2"/>
              <a:buChar char="v"/>
            </a:pPr>
            <a:r>
              <a:rPr lang="en-US" dirty="0" smtClean="0"/>
              <a:t>Registers are used to store data temporarily during the execution of a program.</a:t>
            </a:r>
          </a:p>
          <a:p>
            <a:pPr marL="541782" indent="-514350">
              <a:buFont typeface="Wingdings" pitchFamily="2" charset="2"/>
              <a:buChar char="v"/>
            </a:pPr>
            <a:r>
              <a:rPr lang="en-US" dirty="0" smtClean="0"/>
              <a:t>Different processors have different register sizes.</a:t>
            </a:r>
          </a:p>
          <a:p>
            <a:pPr marL="541782" indent="-514350">
              <a:buFont typeface="Wingdings" pitchFamily="2" charset="2"/>
              <a:buChar char="v"/>
            </a:pPr>
            <a:r>
              <a:rPr lang="en-US" dirty="0" smtClean="0"/>
              <a:t>Registers are normally measured by the number of bits they can hold, for example, an 8-bit register means it can store 8 bits of data or a 32-bit register means it can store 32 bit of data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noAutofit/>
          </a:bodyPr>
          <a:lstStyle/>
          <a:p>
            <a:r>
              <a:rPr lang="en-US" sz="2800" dirty="0" smtClean="0"/>
              <a:t>List of Registers for the Basic Computer</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1371601" y="1752600"/>
            <a:ext cx="7315200" cy="3748087"/>
          </a:xfrm>
          <a:prstGeom prst="rect">
            <a:avLst/>
          </a:prstGeom>
          <a:noFill/>
          <a:ln w="9525">
            <a:noFill/>
            <a:miter lim="800000"/>
            <a:headEnd/>
            <a:tailEnd/>
          </a:ln>
          <a:effectLst/>
        </p:spPr>
      </p:pic>
      <p:sp>
        <p:nvSpPr>
          <p:cNvPr id="5" name="TextBox 4"/>
          <p:cNvSpPr txBox="1"/>
          <p:nvPr/>
        </p:nvSpPr>
        <p:spPr>
          <a:xfrm>
            <a:off x="5943600" y="5867400"/>
            <a:ext cx="3200400" cy="369332"/>
          </a:xfrm>
          <a:prstGeom prst="rect">
            <a:avLst/>
          </a:prstGeom>
          <a:noFill/>
        </p:spPr>
        <p:txBody>
          <a:bodyPr wrap="square" rtlCol="0">
            <a:spAutoFit/>
          </a:bodyPr>
          <a:lstStyle/>
          <a:p>
            <a:r>
              <a:rPr lang="en-US" dirty="0" smtClean="0"/>
              <a:t>Reference: </a:t>
            </a:r>
            <a:r>
              <a:rPr lang="en-US" dirty="0" err="1" smtClean="0"/>
              <a:t>morris</a:t>
            </a:r>
            <a:r>
              <a:rPr lang="en-US" dirty="0" smtClean="0"/>
              <a:t> </a:t>
            </a:r>
            <a:r>
              <a:rPr lang="en-US" dirty="0" err="1" smtClean="0"/>
              <a:t>mano</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Basic </a:t>
            </a:r>
            <a:r>
              <a:rPr lang="en-US" dirty="0" smtClean="0"/>
              <a:t>computer registers and memory</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1450" y="1814512"/>
            <a:ext cx="7486650" cy="40671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registers</a:t>
            </a:r>
            <a:br>
              <a:rPr lang="en-US" dirty="0" smtClean="0"/>
            </a:br>
            <a:endParaRPr lang="en-US" dirty="0"/>
          </a:p>
        </p:txBody>
      </p:sp>
      <p:sp>
        <p:nvSpPr>
          <p:cNvPr id="3" name="Content Placeholder 2"/>
          <p:cNvSpPr>
            <a:spLocks noGrp="1"/>
          </p:cNvSpPr>
          <p:nvPr>
            <p:ph idx="1"/>
          </p:nvPr>
        </p:nvSpPr>
        <p:spPr/>
        <p:txBody>
          <a:bodyPr>
            <a:noAutofit/>
          </a:bodyPr>
          <a:lstStyle/>
          <a:p>
            <a:r>
              <a:rPr lang="en-US" sz="2800" dirty="0" smtClean="0"/>
              <a:t>ACCUMULATOR (AC): The processor register AC consists of 16-bits. It is used to hold the results or partial results of arithmetic and logical operations. An accumulator is a register in which intermediate arithmetic and logic results are stored.</a:t>
            </a:r>
          </a:p>
          <a:p>
            <a:pPr>
              <a:buNone/>
            </a:pPr>
            <a:endParaRPr lang="en-US" sz="2800" dirty="0" smtClean="0"/>
          </a:p>
          <a:p>
            <a:r>
              <a:rPr lang="en-US" sz="2800" dirty="0" smtClean="0"/>
              <a:t>DATA REGISTER (DR): The register DR consists of 16-bits and it is used to hold memory operands (data). This register contains the data to be written into memory or receives the data read from memory.</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registers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TEMPORARY REGISTER (TR): Temporary register have 16-bits and it provides temporary storage of variables or results. </a:t>
            </a:r>
          </a:p>
          <a:p>
            <a:pPr>
              <a:buNone/>
            </a:pPr>
            <a:endParaRPr lang="en-US" sz="2800" dirty="0" smtClean="0"/>
          </a:p>
          <a:p>
            <a:r>
              <a:rPr lang="en-US" sz="2800" dirty="0" smtClean="0"/>
              <a:t>INSTRUCTION REGISTER (IR): The instruction register consists of 16-bits. The purpose of the instruction register is to hold a copy of the instruction which the processor is to execute. In our basic computer, instruction register (IR) holds instruction code which is read from memory.</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registers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ADDRESS REGISTER (AR): This register specifies the address in memory for next read or writes operations. The address register consists of 12-bits. </a:t>
            </a:r>
          </a:p>
          <a:p>
            <a:endParaRPr lang="en-US" dirty="0" smtClean="0"/>
          </a:p>
          <a:p>
            <a:r>
              <a:rPr lang="en-US" dirty="0" smtClean="0"/>
              <a:t>PROGRAM COUNTER (PC): Program counter has 12-bits and it holds the address of the next instruction to be read from memory after the current execution is executed. The instructions are read sequentially because the program counter automatically increments after fetching the current instruction.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registers</a:t>
            </a:r>
            <a:endParaRPr lang="en-US" dirty="0"/>
          </a:p>
        </p:txBody>
      </p:sp>
      <p:sp>
        <p:nvSpPr>
          <p:cNvPr id="3" name="Content Placeholder 2"/>
          <p:cNvSpPr>
            <a:spLocks noGrp="1"/>
          </p:cNvSpPr>
          <p:nvPr>
            <p:ph idx="1"/>
          </p:nvPr>
        </p:nvSpPr>
        <p:spPr/>
        <p:txBody>
          <a:bodyPr/>
          <a:lstStyle/>
          <a:p>
            <a:r>
              <a:rPr lang="en-US" dirty="0" smtClean="0"/>
              <a:t>INPUT REGISTER (INPR): Input register has 8-bits. INPR register receives a character from an input device and delivers it to the AC. </a:t>
            </a:r>
          </a:p>
          <a:p>
            <a:endParaRPr lang="en-US" dirty="0" smtClean="0"/>
          </a:p>
          <a:p>
            <a:r>
              <a:rPr lang="en-US" dirty="0" smtClean="0"/>
              <a:t>OUTPUT REGISTER (OUTR): Output register has 8-bits. The output register receives information from AC and transfer it to the output device.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units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057400" y="3352800"/>
            <a:ext cx="5943600" cy="3102249"/>
          </a:xfrm>
          <a:prstGeom prst="rect">
            <a:avLst/>
          </a:prstGeom>
          <a:noFill/>
          <a:ln w="9525">
            <a:noFill/>
            <a:miter lim="800000"/>
            <a:headEnd/>
            <a:tailEnd/>
          </a:ln>
          <a:effectLst/>
        </p:spPr>
      </p:pic>
      <p:sp>
        <p:nvSpPr>
          <p:cNvPr id="6" name="TextBox 5"/>
          <p:cNvSpPr txBox="1"/>
          <p:nvPr/>
        </p:nvSpPr>
        <p:spPr>
          <a:xfrm>
            <a:off x="1600200" y="1600200"/>
            <a:ext cx="6934200" cy="2092881"/>
          </a:xfrm>
          <a:prstGeom prst="rect">
            <a:avLst/>
          </a:prstGeom>
          <a:noFill/>
        </p:spPr>
        <p:txBody>
          <a:bodyPr wrap="square" rtlCol="0">
            <a:spAutoFit/>
          </a:bodyPr>
          <a:lstStyle/>
          <a:p>
            <a:r>
              <a:rPr lang="en-US" sz="2800" dirty="0" smtClean="0"/>
              <a:t>A computer consists of five functionally independent main parts: input, memory, arithmetic logic unit (ALU), output and control unit.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ADD AC,DR</a:t>
            </a:r>
          </a:p>
          <a:p>
            <a:pPr lvl="1"/>
            <a:r>
              <a:rPr lang="en-US" dirty="0" smtClean="0"/>
              <a:t>AC=AC+DR</a:t>
            </a:r>
          </a:p>
          <a:p>
            <a:pPr lvl="1"/>
            <a:r>
              <a:rPr lang="en-US" dirty="0" smtClean="0"/>
              <a:t>This instruction adds the contents of AC and DR stores the result in  Accumulator.</a:t>
            </a:r>
          </a:p>
          <a:p>
            <a:pPr lvl="1">
              <a:buNone/>
            </a:pPr>
            <a:r>
              <a:rPr lang="en-US" dirty="0" smtClean="0"/>
              <a:t>AC=1234H</a:t>
            </a:r>
          </a:p>
          <a:p>
            <a:pPr lvl="1">
              <a:buNone/>
            </a:pPr>
            <a:r>
              <a:rPr lang="en-US" dirty="0" smtClean="0"/>
              <a:t>DR=2222H</a:t>
            </a:r>
          </a:p>
          <a:p>
            <a:pPr lvl="1">
              <a:buNone/>
            </a:pPr>
            <a:r>
              <a:rPr lang="en-US" dirty="0" smtClean="0"/>
              <a:t>After execution AC=3456H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t>
            </a:r>
            <a:endParaRPr lang="en-US" dirty="0"/>
          </a:p>
        </p:txBody>
      </p:sp>
      <p:sp>
        <p:nvSpPr>
          <p:cNvPr id="3" name="Content Placeholder 2"/>
          <p:cNvSpPr>
            <a:spLocks noGrp="1"/>
          </p:cNvSpPr>
          <p:nvPr>
            <p:ph idx="1"/>
          </p:nvPr>
        </p:nvSpPr>
        <p:spPr/>
        <p:txBody>
          <a:bodyPr/>
          <a:lstStyle/>
          <a:p>
            <a:r>
              <a:rPr lang="en-US" dirty="0" smtClean="0"/>
              <a:t> A Computer Instruction is a binary code that That specify a sequence of micro-operations for the computer.</a:t>
            </a:r>
          </a:p>
          <a:p>
            <a:endParaRPr lang="en-US" dirty="0" smtClean="0"/>
          </a:p>
          <a:p>
            <a:r>
              <a:rPr lang="en-US" dirty="0" smtClean="0"/>
              <a:t>Micro-operations are detailed low-level instructions used in some designs to implement complex machine instructions.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a:t>
            </a:r>
            <a:endParaRPr lang="en-US" dirty="0"/>
          </a:p>
        </p:txBody>
      </p:sp>
      <p:sp>
        <p:nvSpPr>
          <p:cNvPr id="3" name="Content Placeholder 2"/>
          <p:cNvSpPr>
            <a:spLocks noGrp="1"/>
          </p:cNvSpPr>
          <p:nvPr>
            <p:ph idx="1"/>
          </p:nvPr>
        </p:nvSpPr>
        <p:spPr/>
        <p:txBody>
          <a:bodyPr/>
          <a:lstStyle/>
          <a:p>
            <a:r>
              <a:rPr lang="en-US" dirty="0" smtClean="0"/>
              <a:t> An Instruction set is a group of bits that instruct computer to perform a specific operation. </a:t>
            </a:r>
          </a:p>
          <a:p>
            <a:endParaRPr lang="en-US" dirty="0" smtClean="0"/>
          </a:p>
          <a:p>
            <a:r>
              <a:rPr lang="en-US" dirty="0" smtClean="0"/>
              <a:t>The basic computer has three instructions code formats, each of 16 bit.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Instructions </a:t>
            </a:r>
            <a:endParaRPr lang="en-US" dirty="0"/>
          </a:p>
        </p:txBody>
      </p:sp>
      <p:sp>
        <p:nvSpPr>
          <p:cNvPr id="3" name="Content Placeholder 2"/>
          <p:cNvSpPr>
            <a:spLocks noGrp="1"/>
          </p:cNvSpPr>
          <p:nvPr>
            <p:ph idx="1"/>
          </p:nvPr>
        </p:nvSpPr>
        <p:spPr/>
        <p:txBody>
          <a:bodyPr/>
          <a:lstStyle/>
          <a:p>
            <a:r>
              <a:rPr lang="en-US" dirty="0" smtClean="0"/>
              <a:t>These are of three types:</a:t>
            </a:r>
          </a:p>
          <a:p>
            <a:pPr lvl="1"/>
            <a:r>
              <a:rPr lang="en-US" dirty="0" smtClean="0"/>
              <a:t>Memory-Reference instruction </a:t>
            </a:r>
          </a:p>
          <a:p>
            <a:pPr lvl="1"/>
            <a:r>
              <a:rPr lang="en-US" dirty="0" smtClean="0"/>
              <a:t>Register-Reference instruction </a:t>
            </a:r>
          </a:p>
          <a:p>
            <a:pPr lvl="1"/>
            <a:r>
              <a:rPr lang="en-US" dirty="0" smtClean="0"/>
              <a:t>Input-Output instruction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Memory-Reference instruction </a:t>
            </a:r>
            <a:endParaRPr lang="en-US" dirty="0"/>
          </a:p>
        </p:txBody>
      </p:sp>
      <p:sp>
        <p:nvSpPr>
          <p:cNvPr id="3" name="Content Placeholder 2"/>
          <p:cNvSpPr>
            <a:spLocks noGrp="1"/>
          </p:cNvSpPr>
          <p:nvPr>
            <p:ph idx="1"/>
          </p:nvPr>
        </p:nvSpPr>
        <p:spPr/>
        <p:txBody>
          <a:bodyPr/>
          <a:lstStyle/>
          <a:p>
            <a:r>
              <a:rPr lang="en-US" dirty="0" smtClean="0"/>
              <a:t>An instruction that has one or more of its operand addresses referring to a location in memory, as opposed to one of the CPU registers or some other way of specifying an operand.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Register-Reference instruction </a:t>
            </a:r>
            <a:endParaRPr lang="en-US" dirty="0"/>
          </a:p>
        </p:txBody>
      </p:sp>
      <p:sp>
        <p:nvSpPr>
          <p:cNvPr id="3" name="Content Placeholder 2"/>
          <p:cNvSpPr>
            <a:spLocks noGrp="1"/>
          </p:cNvSpPr>
          <p:nvPr>
            <p:ph idx="1"/>
          </p:nvPr>
        </p:nvSpPr>
        <p:spPr/>
        <p:txBody>
          <a:bodyPr/>
          <a:lstStyle/>
          <a:p>
            <a:r>
              <a:rPr lang="en-US" dirty="0" smtClean="0"/>
              <a:t>A register-reference instruction specifies an operation on or a test of the AC register. </a:t>
            </a:r>
          </a:p>
          <a:p>
            <a:r>
              <a:rPr lang="en-US" dirty="0" smtClean="0"/>
              <a:t>An operand from memory is not needed; therefore, the other 12 bits are used to specify the operation or test to be executed.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instruction</a:t>
            </a:r>
            <a:endParaRPr lang="en-US" dirty="0"/>
          </a:p>
        </p:txBody>
      </p:sp>
      <p:sp>
        <p:nvSpPr>
          <p:cNvPr id="3" name="Content Placeholder 2"/>
          <p:cNvSpPr>
            <a:spLocks noGrp="1"/>
          </p:cNvSpPr>
          <p:nvPr>
            <p:ph idx="1"/>
          </p:nvPr>
        </p:nvSpPr>
        <p:spPr/>
        <p:txBody>
          <a:bodyPr/>
          <a:lstStyle/>
          <a:p>
            <a:r>
              <a:rPr lang="en-US" dirty="0" smtClean="0"/>
              <a:t>An input-output instruction does not need a reference to memory and is recognized by the operation code Ill with a 1 in the leftmost bit of the instruction. </a:t>
            </a:r>
          </a:p>
          <a:p>
            <a:r>
              <a:rPr lang="en-US" dirty="0" smtClean="0"/>
              <a:t> The remaining 12 bits are used to specify the type of input-output operation or test performed.</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Instructions format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369796" y="1752600"/>
            <a:ext cx="7240804" cy="4038600"/>
          </a:xfrm>
          <a:prstGeom prst="rect">
            <a:avLst/>
          </a:prstGeom>
          <a:noFill/>
          <a:ln w="9525">
            <a:noFill/>
            <a:miter lim="800000"/>
            <a:headEnd/>
            <a:tailEnd/>
          </a:ln>
          <a:effectLst/>
        </p:spPr>
      </p:pic>
      <p:sp>
        <p:nvSpPr>
          <p:cNvPr id="5" name="TextBox 4"/>
          <p:cNvSpPr txBox="1"/>
          <p:nvPr/>
        </p:nvSpPr>
        <p:spPr>
          <a:xfrm>
            <a:off x="6248400" y="6248400"/>
            <a:ext cx="2895600" cy="381000"/>
          </a:xfrm>
          <a:prstGeom prst="rect">
            <a:avLst/>
          </a:prstGeom>
          <a:noFill/>
        </p:spPr>
        <p:txBody>
          <a:bodyPr wrap="square" rtlCol="0">
            <a:spAutoFit/>
          </a:bodyPr>
          <a:lstStyle/>
          <a:p>
            <a:r>
              <a:rPr lang="en-US" dirty="0" smtClean="0"/>
              <a:t>Reference: Morris </a:t>
            </a:r>
            <a:r>
              <a:rPr lang="en-US" dirty="0" err="1" smtClean="0"/>
              <a:t>mano</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sp>
        <p:nvSpPr>
          <p:cNvPr id="3" name="Content Placeholder 2"/>
          <p:cNvSpPr>
            <a:spLocks noGrp="1"/>
          </p:cNvSpPr>
          <p:nvPr>
            <p:ph idx="1"/>
          </p:nvPr>
        </p:nvSpPr>
        <p:spPr/>
        <p:txBody>
          <a:bodyPr>
            <a:normAutofit lnSpcReduction="10000"/>
          </a:bodyPr>
          <a:lstStyle/>
          <a:p>
            <a:r>
              <a:rPr lang="en-US" dirty="0" smtClean="0"/>
              <a:t>The time period during which one instruction is fetched from memory and execute when a computer gives an instruction in machine language.</a:t>
            </a:r>
          </a:p>
          <a:p>
            <a:r>
              <a:rPr lang="en-US" dirty="0" smtClean="0"/>
              <a:t>Each instruction cycle in turn is subdivided into a sequence of </a:t>
            </a:r>
            <a:r>
              <a:rPr lang="en-US" dirty="0" err="1" smtClean="0"/>
              <a:t>subcycles</a:t>
            </a:r>
            <a:r>
              <a:rPr lang="en-US" dirty="0" smtClean="0"/>
              <a:t> or phases.</a:t>
            </a:r>
          </a:p>
          <a:p>
            <a:r>
              <a:rPr lang="en-US" dirty="0" smtClean="0"/>
              <a:t>After the execution the program counter is incremented to point to the next instruction.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Instruction Cycle</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Fetch the instruction </a:t>
            </a:r>
          </a:p>
          <a:p>
            <a:pPr marL="596646" indent="-514350">
              <a:buFont typeface="+mj-lt"/>
              <a:buAutoNum type="arabicPeriod"/>
            </a:pPr>
            <a:r>
              <a:rPr lang="en-US" dirty="0" smtClean="0"/>
              <a:t> Decode the instruction </a:t>
            </a:r>
          </a:p>
          <a:p>
            <a:pPr marL="596646" indent="-514350">
              <a:buFont typeface="+mj-lt"/>
              <a:buAutoNum type="arabicPeriod"/>
            </a:pPr>
            <a:r>
              <a:rPr lang="en-US" dirty="0" smtClean="0"/>
              <a:t>Read the effective address from memory if the instruction has an indirect address.</a:t>
            </a:r>
          </a:p>
          <a:p>
            <a:pPr marL="596646" indent="-514350">
              <a:buFont typeface="+mj-lt"/>
              <a:buAutoNum type="arabicPeriod"/>
            </a:pPr>
            <a:r>
              <a:rPr lang="en-US" dirty="0" smtClean="0"/>
              <a:t>Execute the instruction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524001" y="990600"/>
            <a:ext cx="6858000" cy="4876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524000" y="4648200"/>
            <a:ext cx="6629400" cy="1778452"/>
          </a:xfrm>
          <a:prstGeom prst="rect">
            <a:avLst/>
          </a:prstGeom>
          <a:noFill/>
          <a:ln w="9525">
            <a:noFill/>
            <a:miter lim="800000"/>
            <a:headEnd/>
            <a:tailEnd/>
          </a:ln>
          <a:effectLst/>
        </p:spPr>
      </p:pic>
      <p:sp>
        <p:nvSpPr>
          <p:cNvPr id="6" name="Rectangle 5"/>
          <p:cNvSpPr/>
          <p:nvPr/>
        </p:nvSpPr>
        <p:spPr>
          <a:xfrm>
            <a:off x="1371600" y="1828800"/>
            <a:ext cx="7010400" cy="646331"/>
          </a:xfrm>
          <a:prstGeom prst="rect">
            <a:avLst/>
          </a:prstGeom>
        </p:spPr>
        <p:txBody>
          <a:bodyPr wrap="square">
            <a:spAutoFit/>
          </a:bodyPr>
          <a:lstStyle/>
          <a:p>
            <a:r>
              <a:rPr lang="en-US" dirty="0" smtClean="0"/>
              <a:t>The program counter PC is loaded with the address of the first instruction in the program</a:t>
            </a:r>
            <a:endParaRPr lang="en-US" dirty="0"/>
          </a:p>
        </p:txBody>
      </p:sp>
      <p:sp>
        <p:nvSpPr>
          <p:cNvPr id="7" name="Rectangle 6"/>
          <p:cNvSpPr/>
          <p:nvPr/>
        </p:nvSpPr>
        <p:spPr>
          <a:xfrm>
            <a:off x="1295400" y="2590800"/>
            <a:ext cx="7543800" cy="369332"/>
          </a:xfrm>
          <a:prstGeom prst="rect">
            <a:avLst/>
          </a:prstGeom>
        </p:spPr>
        <p:txBody>
          <a:bodyPr wrap="square">
            <a:spAutoFit/>
          </a:bodyPr>
          <a:lstStyle/>
          <a:p>
            <a:r>
              <a:rPr lang="en-US" dirty="0" smtClean="0"/>
              <a:t>The sequence counter SC is cleared to 0, providing a decoded timing signal To.</a:t>
            </a:r>
            <a:endParaRPr lang="en-US" dirty="0"/>
          </a:p>
        </p:txBody>
      </p:sp>
      <p:sp>
        <p:nvSpPr>
          <p:cNvPr id="8" name="Rectangle 7"/>
          <p:cNvSpPr/>
          <p:nvPr/>
        </p:nvSpPr>
        <p:spPr>
          <a:xfrm>
            <a:off x="1447800" y="3200400"/>
            <a:ext cx="7315200" cy="646331"/>
          </a:xfrm>
          <a:prstGeom prst="rect">
            <a:avLst/>
          </a:prstGeom>
        </p:spPr>
        <p:txBody>
          <a:bodyPr wrap="square">
            <a:spAutoFit/>
          </a:bodyPr>
          <a:lstStyle/>
          <a:p>
            <a:r>
              <a:rPr lang="en-US" dirty="0" smtClean="0"/>
              <a:t>After each clock pulse, SC is incremented by one, so that the timing signals go through a sequence T0, T1, T2, and so on.</a:t>
            </a:r>
            <a:endParaRPr lang="en-US" dirty="0"/>
          </a:p>
        </p:txBody>
      </p:sp>
      <p:sp>
        <p:nvSpPr>
          <p:cNvPr id="9" name="Rectangle 8"/>
          <p:cNvSpPr/>
          <p:nvPr/>
        </p:nvSpPr>
        <p:spPr>
          <a:xfrm>
            <a:off x="1447800" y="3962400"/>
            <a:ext cx="7239000" cy="646331"/>
          </a:xfrm>
          <a:prstGeom prst="rect">
            <a:avLst/>
          </a:prstGeom>
        </p:spPr>
        <p:txBody>
          <a:bodyPr wrap="square">
            <a:spAutoFit/>
          </a:bodyPr>
          <a:lstStyle/>
          <a:p>
            <a:r>
              <a:rPr lang="en-US" dirty="0" smtClean="0"/>
              <a:t>The micro operations for the fetch and decode phases can be specified by the following register transfer statements.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Transfer for Fetch phase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743200" y="1600200"/>
            <a:ext cx="4543425" cy="50387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 is connected to the address inputs of memory, it is necessary to transfer the address from PC to AR during the clock transition associated with timing signal T0 </a:t>
            </a:r>
          </a:p>
          <a:p>
            <a:r>
              <a:rPr lang="en-US" dirty="0" smtClean="0"/>
              <a:t>The instruction read from memory is then placed in the instruction register IR with the clock transition associated with timing signal T1•</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At the same time, PC is incremented by one to prepare it for the address of the next instruction in the program.</a:t>
            </a:r>
          </a:p>
          <a:p>
            <a:r>
              <a:rPr lang="en-US" dirty="0" smtClean="0"/>
              <a:t>At time T2, the operation code in IR is decoded, the indirect bit is transferred to flip-flop I, and the address part of the instruction is transferred to AR . </a:t>
            </a:r>
          </a:p>
          <a:p>
            <a:r>
              <a:rPr lang="en-US" b="1" dirty="0" smtClean="0"/>
              <a:t>Note:</a:t>
            </a:r>
            <a:r>
              <a:rPr lang="en-US" dirty="0" smtClean="0"/>
              <a:t> SC is incremented after each clock pulse to produce the sequence To, T1, and T2•</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implement the first register transfer statement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86000" y="1447800"/>
            <a:ext cx="4724400" cy="609600"/>
          </a:xfrm>
          <a:prstGeom prst="rect">
            <a:avLst/>
          </a:prstGeom>
          <a:noFill/>
          <a:ln w="9525">
            <a:noFill/>
            <a:miter lim="800000"/>
            <a:headEnd/>
            <a:tailEnd/>
          </a:ln>
          <a:effectLst/>
        </p:spPr>
      </p:pic>
      <p:sp>
        <p:nvSpPr>
          <p:cNvPr id="5" name="Rectangle 4"/>
          <p:cNvSpPr/>
          <p:nvPr/>
        </p:nvSpPr>
        <p:spPr>
          <a:xfrm>
            <a:off x="1752600" y="2057400"/>
            <a:ext cx="6781800" cy="3600986"/>
          </a:xfrm>
          <a:prstGeom prst="rect">
            <a:avLst/>
          </a:prstGeom>
        </p:spPr>
        <p:txBody>
          <a:bodyPr wrap="square">
            <a:spAutoFit/>
          </a:bodyPr>
          <a:lstStyle/>
          <a:p>
            <a:r>
              <a:rPr lang="en-US" sz="2800" dirty="0" smtClean="0"/>
              <a:t>To provide the data path for the transfer of PC to AR we must apply timing signal T0 to achieve the following connection:</a:t>
            </a:r>
          </a:p>
          <a:p>
            <a:pPr marL="813816" lvl="1" indent="-457200">
              <a:buFont typeface="+mj-lt"/>
              <a:buAutoNum type="arabicPeriod"/>
            </a:pPr>
            <a:r>
              <a:rPr lang="en-US" sz="2400" dirty="0" smtClean="0"/>
              <a:t>Place the content of PC onto the bus by making the bus selection inputs S</a:t>
            </a:r>
            <a:r>
              <a:rPr lang="en-US" sz="2400" baseline="-25000" dirty="0" smtClean="0"/>
              <a:t>2</a:t>
            </a:r>
            <a:r>
              <a:rPr lang="en-US" sz="2400" dirty="0" smtClean="0"/>
              <a:t>S</a:t>
            </a:r>
            <a:r>
              <a:rPr lang="en-US" sz="2400" baseline="-25000" dirty="0" smtClean="0"/>
              <a:t>1</a:t>
            </a:r>
            <a:r>
              <a:rPr lang="en-US" sz="2400" dirty="0" smtClean="0"/>
              <a:t>S</a:t>
            </a:r>
            <a:r>
              <a:rPr lang="en-US" sz="2400" baseline="-25000" dirty="0" smtClean="0"/>
              <a:t>0</a:t>
            </a:r>
            <a:r>
              <a:rPr lang="en-US" sz="2400" dirty="0" smtClean="0"/>
              <a:t> equal to 010.</a:t>
            </a:r>
          </a:p>
          <a:p>
            <a:pPr marL="813816" lvl="1" indent="-457200">
              <a:buFont typeface="+mj-lt"/>
              <a:buAutoNum type="arabicPeriod"/>
            </a:pPr>
            <a:endParaRPr lang="en-US" sz="2400" dirty="0" smtClean="0"/>
          </a:p>
          <a:p>
            <a:pPr marL="813816" lvl="1" indent="-457200">
              <a:buFont typeface="+mj-lt"/>
              <a:buAutoNum type="arabicPeriod"/>
            </a:pPr>
            <a:r>
              <a:rPr lang="en-US" sz="2400" dirty="0" smtClean="0"/>
              <a:t>Transfer the content of the bus to AR by enabling the LD input of AR .</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implement the second register transfer statement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It is necessary to use timing signal T</a:t>
            </a:r>
            <a:r>
              <a:rPr lang="en-US" baseline="-25000" dirty="0" smtClean="0"/>
              <a:t>1</a:t>
            </a:r>
            <a:r>
              <a:rPr lang="en-US" dirty="0" smtClean="0"/>
              <a:t> to provide the following connections in the bus system.</a:t>
            </a:r>
          </a:p>
          <a:p>
            <a:pPr marL="916686" lvl="1" indent="-514350">
              <a:buFont typeface="+mj-lt"/>
              <a:buAutoNum type="arabicPeriod"/>
            </a:pPr>
            <a:r>
              <a:rPr lang="en-US" dirty="0" smtClean="0"/>
              <a:t>Enable the read input of memory.</a:t>
            </a:r>
          </a:p>
          <a:p>
            <a:pPr marL="916686" lvl="1" indent="-514350">
              <a:buFont typeface="+mj-lt"/>
              <a:buAutoNum type="arabicPeriod"/>
            </a:pPr>
            <a:r>
              <a:rPr lang="en-US" dirty="0" smtClean="0"/>
              <a:t>Place the content of memory onto the bus by making S</a:t>
            </a:r>
            <a:r>
              <a:rPr lang="en-US" baseline="-25000" dirty="0" smtClean="0"/>
              <a:t>2</a:t>
            </a:r>
            <a:r>
              <a:rPr lang="en-US" dirty="0" smtClean="0"/>
              <a:t>S</a:t>
            </a:r>
            <a:r>
              <a:rPr lang="en-US" baseline="-25000" dirty="0" smtClean="0"/>
              <a:t>1</a:t>
            </a:r>
            <a:r>
              <a:rPr lang="en-US" dirty="0" smtClean="0"/>
              <a:t>S</a:t>
            </a:r>
            <a:r>
              <a:rPr lang="en-US" baseline="-25000" dirty="0" smtClean="0"/>
              <a:t>0</a:t>
            </a:r>
            <a:r>
              <a:rPr lang="en-US" dirty="0" smtClean="0"/>
              <a:t> = Ill.</a:t>
            </a:r>
          </a:p>
          <a:p>
            <a:pPr marL="916686" lvl="1" indent="-514350">
              <a:buFont typeface="+mj-lt"/>
              <a:buAutoNum type="arabicPeriod"/>
            </a:pPr>
            <a:r>
              <a:rPr lang="en-US" dirty="0" smtClean="0"/>
              <a:t>Transfer the content o f the bus t o IR b y enabling the LD input of IR .</a:t>
            </a:r>
          </a:p>
          <a:p>
            <a:pPr marL="916686" lvl="1" indent="-514350">
              <a:buFont typeface="+mj-lt"/>
              <a:buAutoNum type="arabicPeriod"/>
            </a:pPr>
            <a:r>
              <a:rPr lang="en-US" dirty="0" smtClean="0"/>
              <a:t>Increment PC by enabling the INR input of PC .</a:t>
            </a:r>
            <a:endParaRPr lang="en-US" dirty="0"/>
          </a:p>
        </p:txBody>
      </p:sp>
      <p:pic>
        <p:nvPicPr>
          <p:cNvPr id="4" name="Picture 3"/>
          <p:cNvPicPr>
            <a:picLocks noChangeAspect="1" noChangeArrowheads="1"/>
          </p:cNvPicPr>
          <p:nvPr/>
        </p:nvPicPr>
        <p:blipFill>
          <a:blip r:embed="rId2"/>
          <a:srcRect/>
          <a:stretch>
            <a:fillRect/>
          </a:stretch>
        </p:blipFill>
        <p:spPr bwMode="auto">
          <a:xfrm>
            <a:off x="2743200" y="1600200"/>
            <a:ext cx="3657600" cy="7620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type of instruction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timing signal that is active after the decoding is T3.</a:t>
            </a:r>
          </a:p>
          <a:p>
            <a:r>
              <a:rPr lang="en-US" dirty="0" smtClean="0"/>
              <a:t>During time T3 the control unit determines the type of instruction that was just read from memory.</a:t>
            </a:r>
          </a:p>
          <a:p>
            <a:r>
              <a:rPr lang="en-US" dirty="0" smtClean="0"/>
              <a:t>Decoder output D, is equal to 1 if the operation code is equal to binary Ill.</a:t>
            </a:r>
          </a:p>
          <a:p>
            <a:r>
              <a:rPr lang="en-US" dirty="0" smtClean="0"/>
              <a:t>we determine that if D7 = I, the instruction must be a register-reference or input-output type.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D, = 0, the operation code must be one of the other seven values 000 through 110, specifying a memory-reference instruction.</a:t>
            </a:r>
          </a:p>
          <a:p>
            <a:r>
              <a:rPr lang="en-US" dirty="0" smtClean="0"/>
              <a:t>If D7 = 0 and I = 1, we have a </a:t>
            </a:r>
            <a:r>
              <a:rPr lang="en-US" dirty="0" err="1" smtClean="0"/>
              <a:t>memoryreference</a:t>
            </a:r>
            <a:r>
              <a:rPr lang="en-US" dirty="0" smtClean="0"/>
              <a:t> instruction with an indirect address.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Chart For Instruction Cycle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438400" y="1447800"/>
            <a:ext cx="5410200" cy="51816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981201" y="1905000"/>
            <a:ext cx="6324600" cy="25098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Central processing unit</a:t>
            </a:r>
            <a:endParaRPr lang="en-US" dirty="0"/>
          </a:p>
        </p:txBody>
      </p:sp>
      <p:sp>
        <p:nvSpPr>
          <p:cNvPr id="3" name="Content Placeholder 2"/>
          <p:cNvSpPr>
            <a:spLocks noGrp="1"/>
          </p:cNvSpPr>
          <p:nvPr>
            <p:ph idx="1"/>
          </p:nvPr>
        </p:nvSpPr>
        <p:spPr>
          <a:xfrm>
            <a:off x="1435608" y="1752600"/>
            <a:ext cx="7498080" cy="4495800"/>
          </a:xfrm>
        </p:spPr>
        <p:txBody>
          <a:bodyPr>
            <a:normAutofit fontScale="92500" lnSpcReduction="10000"/>
          </a:bodyPr>
          <a:lstStyle/>
          <a:p>
            <a:endParaRPr lang="en-US" dirty="0" smtClean="0"/>
          </a:p>
          <a:p>
            <a:r>
              <a:rPr lang="en-US" dirty="0" smtClean="0"/>
              <a:t>CPU is considered as the brain of the computer.</a:t>
            </a:r>
          </a:p>
          <a:p>
            <a:endParaRPr lang="en-US" dirty="0" smtClean="0"/>
          </a:p>
          <a:p>
            <a:r>
              <a:rPr lang="en-US" dirty="0" smtClean="0"/>
              <a:t>CPU has following three components.</a:t>
            </a:r>
          </a:p>
          <a:p>
            <a:pPr lvl="1">
              <a:lnSpc>
                <a:spcPct val="150000"/>
              </a:lnSpc>
            </a:pPr>
            <a:r>
              <a:rPr lang="en-US" dirty="0" smtClean="0"/>
              <a:t>ALU(Arithmetic Logic Unit)</a:t>
            </a:r>
          </a:p>
          <a:p>
            <a:pPr lvl="1">
              <a:lnSpc>
                <a:spcPct val="150000"/>
              </a:lnSpc>
            </a:pPr>
            <a:r>
              <a:rPr lang="en-US" dirty="0" smtClean="0"/>
              <a:t>Control Unit</a:t>
            </a:r>
          </a:p>
          <a:p>
            <a:pPr lvl="1">
              <a:lnSpc>
                <a:spcPct val="150000"/>
              </a:lnSpc>
            </a:pPr>
            <a:r>
              <a:rPr lang="en-US" dirty="0" smtClean="0"/>
              <a:t>Memory or Storage Unit</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Register Reference Instructions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Register Reference Instructions are those which refer registers instead of some memory address or memory location for data to operate 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reference instructions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00200" y="1600200"/>
            <a:ext cx="6886575" cy="4324350"/>
          </a:xfrm>
          <a:prstGeom prst="rect">
            <a:avLst/>
          </a:prstGeom>
          <a:noFill/>
          <a:ln w="9525">
            <a:noFill/>
            <a:miter lim="800000"/>
            <a:headEnd/>
            <a:tailEnd/>
          </a:ln>
          <a:effectLst/>
        </p:spPr>
      </p:pic>
      <p:sp>
        <p:nvSpPr>
          <p:cNvPr id="5" name="TextBox 4"/>
          <p:cNvSpPr txBox="1"/>
          <p:nvPr/>
        </p:nvSpPr>
        <p:spPr>
          <a:xfrm>
            <a:off x="6172200" y="6248400"/>
            <a:ext cx="2438400" cy="369332"/>
          </a:xfrm>
          <a:prstGeom prst="rect">
            <a:avLst/>
          </a:prstGeom>
          <a:noFill/>
        </p:spPr>
        <p:txBody>
          <a:bodyPr wrap="square" rtlCol="0">
            <a:spAutoFit/>
          </a:bodyPr>
          <a:lstStyle/>
          <a:p>
            <a:r>
              <a:rPr lang="en-US" dirty="0" smtClean="0"/>
              <a:t>Reference: Morris </a:t>
            </a:r>
            <a:r>
              <a:rPr lang="en-US" dirty="0" err="1" smtClean="0"/>
              <a:t>mano</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a total 12 register reference instructions in computer architecture that are in use and they are 1. CLA, 2. CMA, 3. CIL, 4. CIR, 5. INC, 6. SPA, 7. SNA, 8. SZA, 9. CLE, 10. CME, 11. SZE, 12. HLT </a:t>
            </a:r>
          </a:p>
          <a:p>
            <a:r>
              <a:rPr lang="en-US" dirty="0" smtClean="0"/>
              <a:t>Each instruction has its own functionality and all these register reference instructions operate on accumulator only</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752600" y="2667000"/>
            <a:ext cx="6700746" cy="3371850"/>
          </a:xfrm>
          <a:prstGeom prst="rect">
            <a:avLst/>
          </a:prstGeom>
          <a:noFill/>
          <a:ln w="9525">
            <a:noFill/>
            <a:miter lim="800000"/>
            <a:headEnd/>
            <a:tailEnd/>
          </a:ln>
          <a:effectLst/>
        </p:spPr>
      </p:pic>
      <p:sp>
        <p:nvSpPr>
          <p:cNvPr id="5" name="Rectangle 4"/>
          <p:cNvSpPr/>
          <p:nvPr/>
        </p:nvSpPr>
        <p:spPr>
          <a:xfrm>
            <a:off x="1371600" y="1524000"/>
            <a:ext cx="7162800" cy="954107"/>
          </a:xfrm>
          <a:prstGeom prst="rect">
            <a:avLst/>
          </a:prstGeom>
        </p:spPr>
        <p:txBody>
          <a:bodyPr wrap="square">
            <a:spAutoFit/>
          </a:bodyPr>
          <a:lstStyle/>
          <a:p>
            <a:r>
              <a:rPr lang="en-US" sz="2800" dirty="0" smtClean="0"/>
              <a:t>There are seven different memory-reference instructions.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to AC</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743200" y="5181600"/>
            <a:ext cx="5511800" cy="1066800"/>
          </a:xfrm>
          <a:prstGeom prst="rect">
            <a:avLst/>
          </a:prstGeom>
          <a:noFill/>
          <a:ln w="9525">
            <a:noFill/>
            <a:miter lim="800000"/>
            <a:headEnd/>
            <a:tailEnd/>
          </a:ln>
          <a:effectLst/>
        </p:spPr>
      </p:pic>
      <p:sp>
        <p:nvSpPr>
          <p:cNvPr id="5" name="Rectangle 4"/>
          <p:cNvSpPr/>
          <p:nvPr/>
        </p:nvSpPr>
        <p:spPr>
          <a:xfrm>
            <a:off x="1447800" y="1752600"/>
            <a:ext cx="6934200" cy="3539430"/>
          </a:xfrm>
          <a:prstGeom prst="rect">
            <a:avLst/>
          </a:prstGeom>
        </p:spPr>
        <p:txBody>
          <a:bodyPr wrap="square">
            <a:spAutoFit/>
          </a:bodyPr>
          <a:lstStyle/>
          <a:p>
            <a:r>
              <a:rPr lang="en-US" sz="3200" dirty="0" smtClean="0"/>
              <a:t>This is an instruction that performs the AND logic operation on pairs of bits in AC and the memory word specified by the effective address. The result of the operation is transferred to AC . The </a:t>
            </a:r>
            <a:r>
              <a:rPr lang="en-US" sz="3200" dirty="0" err="1" smtClean="0"/>
              <a:t>microoperations</a:t>
            </a:r>
            <a:r>
              <a:rPr lang="en-US" sz="3200" dirty="0" smtClean="0"/>
              <a:t> that execute this instruction are:</a:t>
            </a:r>
            <a:endParaRPr lang="en-US" sz="3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chart for memory reference instructions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057400" y="1447800"/>
            <a:ext cx="6096000" cy="554041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 instructions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219200" y="1981200"/>
            <a:ext cx="7924800" cy="33528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Addressing modes</a:t>
            </a:r>
            <a:br>
              <a:rPr lang="en-US" dirty="0" smtClean="0"/>
            </a:br>
            <a:endParaRPr lang="en-US" dirty="0"/>
          </a:p>
        </p:txBody>
      </p:sp>
      <p:sp>
        <p:nvSpPr>
          <p:cNvPr id="3" name="Content Placeholder 2"/>
          <p:cNvSpPr>
            <a:spLocks noGrp="1"/>
          </p:cNvSpPr>
          <p:nvPr>
            <p:ph idx="1"/>
          </p:nvPr>
        </p:nvSpPr>
        <p:spPr/>
        <p:txBody>
          <a:bodyPr/>
          <a:lstStyle/>
          <a:p>
            <a:r>
              <a:rPr lang="en-US" dirty="0" smtClean="0"/>
              <a:t>The operation field of an instruction specifies the operation to be performed.</a:t>
            </a:r>
          </a:p>
          <a:p>
            <a:r>
              <a:rPr lang="en-US" dirty="0" smtClean="0"/>
              <a:t>This operation must be executed on some data stored in computer registers or memory words.</a:t>
            </a:r>
          </a:p>
          <a:p>
            <a:r>
              <a:rPr lang="en-US" dirty="0" smtClean="0"/>
              <a:t>The way the operands are chosen during program execution is dependent on the addressing mode of the instruction.</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addressing modes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Implied Mode</a:t>
            </a:r>
          </a:p>
          <a:p>
            <a:r>
              <a:rPr lang="en-US" dirty="0" smtClean="0"/>
              <a:t>Immediate Mode</a:t>
            </a:r>
          </a:p>
          <a:p>
            <a:r>
              <a:rPr lang="en-US" dirty="0" smtClean="0"/>
              <a:t>Register Mode</a:t>
            </a:r>
          </a:p>
          <a:p>
            <a:r>
              <a:rPr lang="en-US" dirty="0" smtClean="0"/>
              <a:t>Register Indirect Mode</a:t>
            </a:r>
          </a:p>
          <a:p>
            <a:r>
              <a:rPr lang="en-US" dirty="0" err="1" smtClean="0"/>
              <a:t>Autoincrement</a:t>
            </a:r>
            <a:r>
              <a:rPr lang="en-US" dirty="0" smtClean="0"/>
              <a:t> or </a:t>
            </a:r>
            <a:r>
              <a:rPr lang="en-US" dirty="0" err="1" smtClean="0"/>
              <a:t>Autodecrement</a:t>
            </a:r>
            <a:r>
              <a:rPr lang="en-US" dirty="0" smtClean="0"/>
              <a:t> Mode</a:t>
            </a:r>
          </a:p>
          <a:p>
            <a:r>
              <a:rPr lang="en-US" dirty="0" smtClean="0"/>
              <a:t>Direct Address Mode</a:t>
            </a:r>
          </a:p>
          <a:p>
            <a:r>
              <a:rPr lang="en-US" dirty="0" smtClean="0"/>
              <a:t>Indirect Address Mode</a:t>
            </a:r>
          </a:p>
          <a:p>
            <a:r>
              <a:rPr lang="en-US" dirty="0" smtClean="0"/>
              <a:t>Relative Address Mode</a:t>
            </a:r>
          </a:p>
          <a:p>
            <a:r>
              <a:rPr lang="en-US" dirty="0" smtClean="0"/>
              <a:t>Indexed Addressing Mode</a:t>
            </a:r>
          </a:p>
          <a:p>
            <a:r>
              <a:rPr lang="en-US" dirty="0" smtClean="0"/>
              <a:t>Base Register Addressing Mode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Implied addressing mode</a:t>
            </a:r>
            <a:endParaRPr lang="en-US" dirty="0"/>
          </a:p>
        </p:txBody>
      </p:sp>
      <p:sp>
        <p:nvSpPr>
          <p:cNvPr id="3" name="Content Placeholder 2"/>
          <p:cNvSpPr>
            <a:spLocks noGrp="1"/>
          </p:cNvSpPr>
          <p:nvPr>
            <p:ph idx="1"/>
          </p:nvPr>
        </p:nvSpPr>
        <p:spPr/>
        <p:txBody>
          <a:bodyPr/>
          <a:lstStyle/>
          <a:p>
            <a:r>
              <a:rPr lang="en-US" dirty="0" smtClean="0"/>
              <a:t>In this mode the operands are specified implicitly in the definition of the instruction.</a:t>
            </a:r>
          </a:p>
          <a:p>
            <a:r>
              <a:rPr lang="en-US" dirty="0" smtClean="0"/>
              <a:t>Example: CMA,CLA,CLE</a:t>
            </a:r>
          </a:p>
          <a:p>
            <a:r>
              <a:rPr lang="en-US" dirty="0" smtClean="0"/>
              <a:t>all register reference instructions that use an accumulator are implied-mode instructions.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logic unit (ALU)</a:t>
            </a:r>
            <a:endParaRPr lang="en-US" dirty="0"/>
          </a:p>
        </p:txBody>
      </p:sp>
      <p:sp>
        <p:nvSpPr>
          <p:cNvPr id="3" name="Content Placeholder 2"/>
          <p:cNvSpPr>
            <a:spLocks noGrp="1"/>
          </p:cNvSpPr>
          <p:nvPr>
            <p:ph idx="1"/>
          </p:nvPr>
        </p:nvSpPr>
        <p:spPr/>
        <p:txBody>
          <a:bodyPr/>
          <a:lstStyle/>
          <a:p>
            <a:r>
              <a:rPr lang="en-US" dirty="0" smtClean="0"/>
              <a:t>Most of the computer operators are executed in ALU of the processor like addition, subtraction, division, multiplication, comparing etc.</a:t>
            </a:r>
          </a:p>
          <a:p>
            <a:r>
              <a:rPr lang="en-US" dirty="0" smtClean="0"/>
              <a:t>The operands are brought into the ALU from memory and stored in high speed storage elements called register.</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Mode</a:t>
            </a:r>
            <a:endParaRPr lang="en-US" dirty="0"/>
          </a:p>
        </p:txBody>
      </p:sp>
      <p:sp>
        <p:nvSpPr>
          <p:cNvPr id="3" name="Content Placeholder 2"/>
          <p:cNvSpPr>
            <a:spLocks noGrp="1"/>
          </p:cNvSpPr>
          <p:nvPr>
            <p:ph idx="1"/>
          </p:nvPr>
        </p:nvSpPr>
        <p:spPr>
          <a:xfrm>
            <a:off x="1295400" y="1447800"/>
            <a:ext cx="7498080" cy="4800600"/>
          </a:xfrm>
        </p:spPr>
        <p:txBody>
          <a:bodyPr>
            <a:normAutofit lnSpcReduction="10000"/>
          </a:bodyPr>
          <a:lstStyle/>
          <a:p>
            <a:r>
              <a:rPr lang="en-US" dirty="0" smtClean="0"/>
              <a:t>In this mode the operand is specified in the instruction itself. In other words, an immediate-mode instruction has an operand field rather than an address field.</a:t>
            </a:r>
          </a:p>
          <a:p>
            <a:r>
              <a:rPr lang="en-US" dirty="0" smtClean="0"/>
              <a:t>Immediate- mode instructions are useful for initializing registers to a constant value.</a:t>
            </a:r>
          </a:p>
          <a:p>
            <a:r>
              <a:rPr lang="en-US" dirty="0" err="1" smtClean="0"/>
              <a:t>Eg</a:t>
            </a:r>
            <a:r>
              <a:rPr lang="en-US" dirty="0" smtClean="0"/>
              <a:t>: ADD A,1234H</a:t>
            </a:r>
          </a:p>
          <a:p>
            <a:r>
              <a:rPr lang="en-US" dirty="0" smtClean="0"/>
              <a:t>A=2222H</a:t>
            </a:r>
          </a:p>
          <a:p>
            <a:r>
              <a:rPr lang="en-US" dirty="0" smtClean="0"/>
              <a:t>AFTER EXECUTION A=3456H</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Mode</a:t>
            </a:r>
            <a:endParaRPr lang="en-US" dirty="0"/>
          </a:p>
        </p:txBody>
      </p:sp>
      <p:sp>
        <p:nvSpPr>
          <p:cNvPr id="3" name="Content Placeholder 2"/>
          <p:cNvSpPr>
            <a:spLocks noGrp="1"/>
          </p:cNvSpPr>
          <p:nvPr>
            <p:ph idx="1"/>
          </p:nvPr>
        </p:nvSpPr>
        <p:spPr/>
        <p:txBody>
          <a:bodyPr/>
          <a:lstStyle/>
          <a:p>
            <a:r>
              <a:rPr lang="en-US" dirty="0" smtClean="0"/>
              <a:t>In this mode the operands are in registers that reside within the CPU. The particular register is selected from a register field in the instruction.</a:t>
            </a:r>
          </a:p>
          <a:p>
            <a:r>
              <a:rPr lang="en-US" dirty="0" err="1" smtClean="0"/>
              <a:t>Eg</a:t>
            </a:r>
            <a:r>
              <a:rPr lang="en-US" dirty="0" smtClean="0"/>
              <a:t>: Add A,DR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Indirect Mode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mode the instruction specifies a register in the CPU whose contents give the address of the operand in memory. In other words, the selected register contains the address of the operand rather than the operand itself.</a:t>
            </a:r>
          </a:p>
          <a:p>
            <a:r>
              <a:rPr lang="en-US" dirty="0" smtClean="0"/>
              <a:t>The advantage of a register indirect mode instruction is that the address field of the instruction uses fewer bits to select a register than would have been required to specify a memory address directly.</a:t>
            </a:r>
          </a:p>
          <a:p>
            <a:r>
              <a:rPr lang="en-US" dirty="0" err="1" smtClean="0"/>
              <a:t>Eg</a:t>
            </a:r>
            <a:r>
              <a:rPr lang="en-US" dirty="0" smtClean="0"/>
              <a:t>: ADD A,[AR]</a:t>
            </a:r>
          </a:p>
          <a:p>
            <a:r>
              <a:rPr lang="en-US" dirty="0" smtClean="0"/>
              <a:t>AR=5000H</a:t>
            </a:r>
          </a:p>
          <a:p>
            <a:r>
              <a:rPr lang="en-US" dirty="0" smtClean="0"/>
              <a:t>5000H=1234H </a:t>
            </a:r>
          </a:p>
          <a:p>
            <a:r>
              <a:rPr lang="en-US" dirty="0" smtClean="0"/>
              <a:t>ADD A,[5000H]</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Autoincrement</a:t>
            </a:r>
            <a:r>
              <a:rPr lang="en-US" dirty="0" smtClean="0"/>
              <a:t> or </a:t>
            </a:r>
            <a:r>
              <a:rPr lang="en-US" dirty="0" err="1" smtClean="0"/>
              <a:t>Autodecrement</a:t>
            </a:r>
            <a:r>
              <a:rPr lang="en-US" dirty="0" smtClean="0"/>
              <a:t> Mode</a:t>
            </a:r>
            <a:endParaRPr lang="en-US" dirty="0"/>
          </a:p>
        </p:txBody>
      </p:sp>
      <p:sp>
        <p:nvSpPr>
          <p:cNvPr id="3" name="Content Placeholder 2"/>
          <p:cNvSpPr>
            <a:spLocks noGrp="1"/>
          </p:cNvSpPr>
          <p:nvPr>
            <p:ph idx="1"/>
          </p:nvPr>
        </p:nvSpPr>
        <p:spPr/>
        <p:txBody>
          <a:bodyPr/>
          <a:lstStyle/>
          <a:p>
            <a:r>
              <a:rPr lang="en-US" dirty="0" smtClean="0"/>
              <a:t>This is similar to the register indirect mode except that the register is incremented or decremented after (or before) its value is used to access memory.</a:t>
            </a:r>
          </a:p>
          <a:p>
            <a:r>
              <a:rPr lang="en-US" dirty="0" smtClean="0"/>
              <a:t>MOV A,[AR]</a:t>
            </a:r>
          </a:p>
          <a:p>
            <a:r>
              <a:rPr lang="en-US" dirty="0" smtClean="0"/>
              <a:t>INC AR</a:t>
            </a:r>
          </a:p>
          <a:p>
            <a:r>
              <a:rPr lang="en-US" dirty="0" smtClean="0"/>
              <a:t>LOOP</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Address Mode</a:t>
            </a:r>
            <a:endParaRPr lang="en-US" dirty="0"/>
          </a:p>
        </p:txBody>
      </p:sp>
      <p:sp>
        <p:nvSpPr>
          <p:cNvPr id="3" name="Content Placeholder 2"/>
          <p:cNvSpPr>
            <a:spLocks noGrp="1"/>
          </p:cNvSpPr>
          <p:nvPr>
            <p:ph idx="1"/>
          </p:nvPr>
        </p:nvSpPr>
        <p:spPr/>
        <p:txBody>
          <a:bodyPr/>
          <a:lstStyle/>
          <a:p>
            <a:r>
              <a:rPr lang="en-US" dirty="0" smtClean="0"/>
              <a:t>In this mode the effective address is equal to the address part of the instruction. The operand resides in memory and its address is given directly by the address field of the instruction. </a:t>
            </a:r>
          </a:p>
          <a:p>
            <a:r>
              <a:rPr lang="en-US" dirty="0" smtClean="0"/>
              <a:t>In a branch-type instruction the address field specifies the actual branch address.</a:t>
            </a:r>
          </a:p>
          <a:p>
            <a:r>
              <a:rPr lang="en-US" dirty="0" err="1" smtClean="0"/>
              <a:t>Eg</a:t>
            </a:r>
            <a:r>
              <a:rPr lang="en-US" dirty="0" smtClean="0"/>
              <a:t>: ADD A ,[5000H]</a:t>
            </a:r>
          </a:p>
          <a:p>
            <a:r>
              <a:rPr lang="en-US" dirty="0" err="1" smtClean="0"/>
              <a:t>Eg</a:t>
            </a:r>
            <a:r>
              <a:rPr lang="en-US" dirty="0" smtClean="0"/>
              <a:t> </a:t>
            </a:r>
            <a:r>
              <a:rPr lang="en-US" smtClean="0"/>
              <a:t>: BUN 2000H</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 Mode:</a:t>
            </a:r>
            <a:endParaRPr lang="en-US" dirty="0"/>
          </a:p>
        </p:txBody>
      </p:sp>
      <p:sp>
        <p:nvSpPr>
          <p:cNvPr id="3" name="Content Placeholder 2"/>
          <p:cNvSpPr>
            <a:spLocks noGrp="1"/>
          </p:cNvSpPr>
          <p:nvPr>
            <p:ph idx="1"/>
          </p:nvPr>
        </p:nvSpPr>
        <p:spPr/>
        <p:txBody>
          <a:bodyPr/>
          <a:lstStyle/>
          <a:p>
            <a:r>
              <a:rPr lang="en-US" dirty="0" smtClean="0"/>
              <a:t>In this mode the address field of the instruction gives the address where the effective address is stored in memory. Control fetches the instruction from memory and uses its address part to access memory again to read the effective address.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Address Mode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mode the content of the program counter is added to the address part of the instruction in order to obtain the effective address.</a:t>
            </a:r>
          </a:p>
          <a:p>
            <a:r>
              <a:rPr lang="en-US" dirty="0" smtClean="0"/>
              <a:t>The address part of the instruction is usually a signed number (in 2' s complement representation) which can be either positive or negative.</a:t>
            </a:r>
          </a:p>
          <a:p>
            <a:r>
              <a:rPr lang="en-US" dirty="0" smtClean="0"/>
              <a:t>When this number is added to the content of the program counter, the result produces an effective address whose position in memory is relative to the address of the next instruction.</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Addressing Mode</a:t>
            </a:r>
            <a:endParaRPr lang="en-US" dirty="0"/>
          </a:p>
        </p:txBody>
      </p:sp>
      <p:sp>
        <p:nvSpPr>
          <p:cNvPr id="3" name="Content Placeholder 2"/>
          <p:cNvSpPr>
            <a:spLocks noGrp="1"/>
          </p:cNvSpPr>
          <p:nvPr>
            <p:ph idx="1"/>
          </p:nvPr>
        </p:nvSpPr>
        <p:spPr/>
        <p:txBody>
          <a:bodyPr>
            <a:normAutofit/>
          </a:bodyPr>
          <a:lstStyle/>
          <a:p>
            <a:r>
              <a:rPr lang="en-US" dirty="0" smtClean="0"/>
              <a:t>In this mode the content of an index register is added to the address part of the instruction to obtain the effective address.</a:t>
            </a:r>
          </a:p>
          <a:p>
            <a:r>
              <a:rPr lang="en-US" dirty="0" smtClean="0"/>
              <a:t>The index register is a special CPU register that contains an index value.</a:t>
            </a:r>
          </a:p>
          <a:p>
            <a:r>
              <a:rPr lang="en-US" dirty="0" smtClean="0"/>
              <a:t>The address field of the instruction defines the beginning address of a data array in memory.</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Register Addressing Mode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mode the content of a base register is added to the address part of the instruction to obtain the effective address.</a:t>
            </a:r>
          </a:p>
          <a:p>
            <a:r>
              <a:rPr lang="en-US" dirty="0" smtClean="0"/>
              <a:t>This is similar to the indexed addressing mode except that the register is now called a base register instead of an index register.</a:t>
            </a:r>
          </a:p>
          <a:p>
            <a:r>
              <a:rPr lang="en-US" dirty="0" smtClean="0"/>
              <a:t>An index register is assumed to hold an index number that is relative to the address part of the instruction.</a:t>
            </a:r>
          </a:p>
          <a:p>
            <a:r>
              <a:rPr lang="en-US" dirty="0" smtClean="0"/>
              <a:t>A base register is assumed to hold a base address and the address field of the instruction gives a displacement relative to this base address.</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Numeric example for Addressing modes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336658" y="1447800"/>
            <a:ext cx="569623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Unit</a:t>
            </a:r>
            <a:br>
              <a:rPr lang="en-US" dirty="0" smtClean="0"/>
            </a:br>
            <a:endParaRPr lang="en-US" dirty="0"/>
          </a:p>
        </p:txBody>
      </p:sp>
      <p:sp>
        <p:nvSpPr>
          <p:cNvPr id="3" name="Content Placeholder 2"/>
          <p:cNvSpPr>
            <a:spLocks noGrp="1"/>
          </p:cNvSpPr>
          <p:nvPr>
            <p:ph idx="1"/>
          </p:nvPr>
        </p:nvSpPr>
        <p:spPr/>
        <p:txBody>
          <a:bodyPr/>
          <a:lstStyle/>
          <a:p>
            <a:r>
              <a:rPr lang="en-US" dirty="0" smtClean="0"/>
              <a:t>This unit controls the operations of all parts of the computer but does not carry out any actual data processing operations.</a:t>
            </a:r>
          </a:p>
          <a:p>
            <a:endParaRPr lang="en-US" dirty="0" smtClean="0"/>
          </a:p>
          <a:p>
            <a:r>
              <a:rPr lang="en-US" dirty="0" smtClean="0"/>
              <a:t>This unit controls the operations of all parts of the computer but does not carry out any actual data processing operations.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752600" y="1676400"/>
            <a:ext cx="6614127" cy="4514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INSTRUCTION SET</a:t>
            </a:r>
            <a:br>
              <a:rPr lang="en-US" dirty="0" smtClean="0"/>
            </a:br>
            <a:endParaRPr lang="en-US" dirty="0"/>
          </a:p>
        </p:txBody>
      </p:sp>
      <p:sp>
        <p:nvSpPr>
          <p:cNvPr id="3" name="Content Placeholder 2"/>
          <p:cNvSpPr>
            <a:spLocks noGrp="1"/>
          </p:cNvSpPr>
          <p:nvPr>
            <p:ph idx="1"/>
          </p:nvPr>
        </p:nvSpPr>
        <p:spPr/>
        <p:txBody>
          <a:bodyPr/>
          <a:lstStyle/>
          <a:p>
            <a:r>
              <a:rPr lang="en-US" dirty="0" smtClean="0"/>
              <a:t>computer instructions can be classified into three categories:</a:t>
            </a:r>
          </a:p>
          <a:p>
            <a:pPr marL="596646" indent="-514350">
              <a:buFont typeface="+mj-lt"/>
              <a:buAutoNum type="arabicPeriod"/>
            </a:pPr>
            <a:r>
              <a:rPr lang="en-US" dirty="0" smtClean="0"/>
              <a:t>Data transfer instructions</a:t>
            </a:r>
          </a:p>
          <a:p>
            <a:pPr marL="596646" indent="-514350">
              <a:buFont typeface="+mj-lt"/>
              <a:buAutoNum type="arabicPeriod"/>
            </a:pPr>
            <a:r>
              <a:rPr lang="en-US" dirty="0" smtClean="0"/>
              <a:t>Data manipulation instructions</a:t>
            </a:r>
          </a:p>
          <a:p>
            <a:pPr marL="596646" indent="-514350">
              <a:buFont typeface="+mj-lt"/>
              <a:buAutoNum type="arabicPeriod"/>
            </a:pPr>
            <a:r>
              <a:rPr lang="en-US" dirty="0" smtClean="0"/>
              <a:t>Program control instructions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instructions</a:t>
            </a:r>
            <a:endParaRPr lang="en-US" dirty="0"/>
          </a:p>
        </p:txBody>
      </p:sp>
      <p:sp>
        <p:nvSpPr>
          <p:cNvPr id="3" name="Content Placeholder 2"/>
          <p:cNvSpPr>
            <a:spLocks noGrp="1"/>
          </p:cNvSpPr>
          <p:nvPr>
            <p:ph idx="1"/>
          </p:nvPr>
        </p:nvSpPr>
        <p:spPr/>
        <p:txBody>
          <a:bodyPr/>
          <a:lstStyle/>
          <a:p>
            <a:r>
              <a:rPr lang="en-US" dirty="0" smtClean="0"/>
              <a:t>Data transfer instructions cause transfer of data from one location to another without changing the binary information content. </a:t>
            </a:r>
          </a:p>
          <a:p>
            <a:r>
              <a:rPr lang="en-US" dirty="0" smtClean="0"/>
              <a:t>Data manipulation instructions are those that perform arithmetic, logic, and shift operations.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instructions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2209800" y="1905001"/>
            <a:ext cx="5562600" cy="4280010"/>
          </a:xfrm>
          <a:prstGeom prst="rect">
            <a:avLst/>
          </a:prstGeom>
          <a:noFill/>
          <a:ln w="9525">
            <a:noFill/>
            <a:miter lim="800000"/>
            <a:headEnd/>
            <a:tailEnd/>
          </a:ln>
          <a:effectLst/>
        </p:spPr>
      </p:pic>
      <p:sp>
        <p:nvSpPr>
          <p:cNvPr id="4" name="TextBox 3"/>
          <p:cNvSpPr txBox="1"/>
          <p:nvPr/>
        </p:nvSpPr>
        <p:spPr>
          <a:xfrm>
            <a:off x="2286000" y="5867400"/>
            <a:ext cx="4495800" cy="369332"/>
          </a:xfrm>
          <a:prstGeom prst="rect">
            <a:avLst/>
          </a:prstGeom>
          <a:noFill/>
        </p:spPr>
        <p:txBody>
          <a:bodyPr wrap="square" rtlCol="0">
            <a:spAutoFit/>
          </a:bodyPr>
          <a:lstStyle/>
          <a:p>
            <a:r>
              <a:rPr lang="en-US" dirty="0" err="1" smtClean="0"/>
              <a:t>Mov</a:t>
            </a:r>
            <a:r>
              <a:rPr lang="en-US" dirty="0" smtClean="0"/>
              <a:t> AC,R1</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ADDRESSING MODES FOR LOAD INSTRUCTION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35349" y="1600200"/>
            <a:ext cx="8208651" cy="4267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Instructions</a:t>
            </a:r>
            <a:endParaRPr lang="en-US" dirty="0"/>
          </a:p>
        </p:txBody>
      </p:sp>
      <p:sp>
        <p:nvSpPr>
          <p:cNvPr id="3" name="Content Placeholder 2"/>
          <p:cNvSpPr>
            <a:spLocks noGrp="1"/>
          </p:cNvSpPr>
          <p:nvPr>
            <p:ph idx="1"/>
          </p:nvPr>
        </p:nvSpPr>
        <p:spPr/>
        <p:txBody>
          <a:bodyPr>
            <a:normAutofit lnSpcReduction="10000"/>
          </a:bodyPr>
          <a:lstStyle/>
          <a:p>
            <a:r>
              <a:rPr lang="en-US" dirty="0" smtClean="0"/>
              <a:t>Data manipulation instructions perform operations on data and provide the computational capabilities for the computer. </a:t>
            </a:r>
          </a:p>
          <a:p>
            <a:r>
              <a:rPr lang="en-US" dirty="0" smtClean="0"/>
              <a:t>The data manipulation instructions in a typical computer are usually divided into three basic types:</a:t>
            </a:r>
          </a:p>
          <a:p>
            <a:pPr marL="596646" indent="-514350">
              <a:buFont typeface="+mj-lt"/>
              <a:buAutoNum type="arabicPeriod"/>
            </a:pPr>
            <a:r>
              <a:rPr lang="en-US" dirty="0" smtClean="0"/>
              <a:t>Arithmetic instructions</a:t>
            </a:r>
          </a:p>
          <a:p>
            <a:pPr marL="596646" indent="-514350">
              <a:buFont typeface="+mj-lt"/>
              <a:buAutoNum type="arabicPeriod"/>
            </a:pPr>
            <a:r>
              <a:rPr lang="en-US" dirty="0" smtClean="0"/>
              <a:t>Logical and bit manipulation instructions</a:t>
            </a:r>
          </a:p>
          <a:p>
            <a:pPr marL="596646" indent="-514350">
              <a:buFont typeface="+mj-lt"/>
              <a:buAutoNum type="arabicPeriod"/>
            </a:pPr>
            <a:r>
              <a:rPr lang="en-US" dirty="0" smtClean="0"/>
              <a:t>Shift instructions</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Instructions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174408" y="1473670"/>
            <a:ext cx="7146985" cy="4774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and Bit Manipulation Instructions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81200" y="1590609"/>
            <a:ext cx="6248400" cy="4632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INSTRUCTIONS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677946" y="1729185"/>
            <a:ext cx="6704053" cy="4443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Control</a:t>
            </a:r>
            <a:endParaRPr lang="en-US"/>
          </a:p>
        </p:txBody>
      </p:sp>
      <p:sp>
        <p:nvSpPr>
          <p:cNvPr id="3" name="Content Placeholder 2"/>
          <p:cNvSpPr>
            <a:spLocks noGrp="1"/>
          </p:cNvSpPr>
          <p:nvPr>
            <p:ph idx="1"/>
          </p:nvPr>
        </p:nvSpPr>
        <p:spPr/>
        <p:txBody>
          <a:bodyPr/>
          <a:lstStyle/>
          <a:p>
            <a:r>
              <a:rPr lang="en-US" dirty="0" smtClean="0"/>
              <a:t>Program control instructions provide decision-making capabilities and change the path taken by the program when executed in the computer. </a:t>
            </a:r>
          </a:p>
          <a:p>
            <a:r>
              <a:rPr lang="en-US" dirty="0" smtClean="0"/>
              <a:t>The instruction set of a particular computer determines the register transfer operations and control decisions that are available to the user.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unit</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Its function is to store programs and data. It is basically of two types</a:t>
            </a:r>
          </a:p>
          <a:p>
            <a:pPr lvl="1">
              <a:buFont typeface="Arial" pitchFamily="34" charset="0"/>
              <a:buChar char="•"/>
            </a:pPr>
            <a:r>
              <a:rPr lang="en-US" dirty="0" smtClean="0"/>
              <a:t>Primary memory </a:t>
            </a:r>
          </a:p>
          <a:p>
            <a:pPr lvl="1">
              <a:buFont typeface="Arial" pitchFamily="34" charset="0"/>
              <a:buChar char="•"/>
            </a:pPr>
            <a:r>
              <a:rPr lang="en-US" dirty="0" smtClean="0"/>
              <a:t>Secondary memory </a:t>
            </a:r>
          </a:p>
          <a:p>
            <a:pPr lvl="1">
              <a:buFont typeface="Arial" pitchFamily="34" charset="0"/>
              <a:buChar char="•"/>
            </a:pPr>
            <a:endParaRPr lang="en-US" dirty="0" smtClean="0"/>
          </a:p>
          <a:p>
            <a:pPr lvl="1">
              <a:buFont typeface="Arial" pitchFamily="34" charset="0"/>
              <a:buChar char="•"/>
            </a:pPr>
            <a:r>
              <a:rPr lang="en-US" dirty="0" smtClean="0"/>
              <a:t>Primary memory is computer memory that is accessed directly by the CPU. </a:t>
            </a:r>
          </a:p>
          <a:p>
            <a:pPr lvl="2">
              <a:buFont typeface="Arial" pitchFamily="34" charset="0"/>
              <a:buChar char="•"/>
            </a:pPr>
            <a:r>
              <a:rPr lang="en-US" dirty="0" smtClean="0"/>
              <a:t>This includes several types of memory, such as the processor cache and ROM,RAM.</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Control</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506607" y="1600200"/>
            <a:ext cx="7712162"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950</TotalTime>
  <Words>2953</Words>
  <Application>Microsoft Office PowerPoint</Application>
  <PresentationFormat>On-screen Show (4:3)</PresentationFormat>
  <Paragraphs>314</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Solstice</vt:lpstr>
      <vt:lpstr>COMPUTER ORGANIZATION</vt:lpstr>
      <vt:lpstr>INTRODUCTION </vt:lpstr>
      <vt:lpstr>The different types of computers are</vt:lpstr>
      <vt:lpstr>Functional units</vt:lpstr>
      <vt:lpstr>Slide 5</vt:lpstr>
      <vt:lpstr> Central processing unit</vt:lpstr>
      <vt:lpstr>Arithmetic logic unit (ALU)</vt:lpstr>
      <vt:lpstr>Control Unit </vt:lpstr>
      <vt:lpstr>Memory unit</vt:lpstr>
      <vt:lpstr>Slide 10</vt:lpstr>
      <vt:lpstr>Secondary memory</vt:lpstr>
      <vt:lpstr>Input units</vt:lpstr>
      <vt:lpstr>Output units</vt:lpstr>
      <vt:lpstr>INTRODUCTION</vt:lpstr>
      <vt:lpstr>Slide 15</vt:lpstr>
      <vt:lpstr>Structure and Function</vt:lpstr>
      <vt:lpstr>Function</vt:lpstr>
      <vt:lpstr>All computer functions are</vt:lpstr>
      <vt:lpstr>Data movement operation</vt:lpstr>
      <vt:lpstr>Storage operation</vt:lpstr>
      <vt:lpstr>Processing from / to storage</vt:lpstr>
      <vt:lpstr>Processing from storage to i/o</vt:lpstr>
      <vt:lpstr>System bus</vt:lpstr>
      <vt:lpstr>Structure</vt:lpstr>
      <vt:lpstr> </vt:lpstr>
      <vt:lpstr>Slide 26</vt:lpstr>
      <vt:lpstr>Slide 27</vt:lpstr>
      <vt:lpstr>Slide 28</vt:lpstr>
      <vt:lpstr>Slide 29</vt:lpstr>
      <vt:lpstr>Slide 30</vt:lpstr>
      <vt:lpstr>Input output subsystems</vt:lpstr>
      <vt:lpstr>Computer Components</vt:lpstr>
      <vt:lpstr>What is a Register?</vt:lpstr>
      <vt:lpstr>List of Registers for the Basic Computer</vt:lpstr>
      <vt:lpstr> Basic computer registers and memory </vt:lpstr>
      <vt:lpstr>Computer registers </vt:lpstr>
      <vt:lpstr>Computer registers</vt:lpstr>
      <vt:lpstr>Computer registers</vt:lpstr>
      <vt:lpstr>Computer registers</vt:lpstr>
      <vt:lpstr>example</vt:lpstr>
      <vt:lpstr>Instruction</vt:lpstr>
      <vt:lpstr>Instruction Set</vt:lpstr>
      <vt:lpstr>Types of Instructions </vt:lpstr>
      <vt:lpstr>Memory-Reference instruction </vt:lpstr>
      <vt:lpstr>Register-Reference instruction </vt:lpstr>
      <vt:lpstr>Input-Output instruction</vt:lpstr>
      <vt:lpstr>Various Instructions format</vt:lpstr>
      <vt:lpstr>Instruction Cycle</vt:lpstr>
      <vt:lpstr>Phases of Instruction Cycle</vt:lpstr>
      <vt:lpstr>Slide 50</vt:lpstr>
      <vt:lpstr>Register Transfer for Fetch phase</vt:lpstr>
      <vt:lpstr>Slide 52</vt:lpstr>
      <vt:lpstr>Slide 53</vt:lpstr>
      <vt:lpstr>To implement the first register transfer statement</vt:lpstr>
      <vt:lpstr>To implement the second register transfer statement</vt:lpstr>
      <vt:lpstr>Determining type of instruction</vt:lpstr>
      <vt:lpstr>Slide 57</vt:lpstr>
      <vt:lpstr>Flow Chart For Instruction Cycle</vt:lpstr>
      <vt:lpstr>Slide 59</vt:lpstr>
      <vt:lpstr>Definition of Register Reference Instructions</vt:lpstr>
      <vt:lpstr>Register reference instructions</vt:lpstr>
      <vt:lpstr>Slide 62</vt:lpstr>
      <vt:lpstr>Memory reference instructions</vt:lpstr>
      <vt:lpstr>AND to AC</vt:lpstr>
      <vt:lpstr>Flow chart for memory reference instructions</vt:lpstr>
      <vt:lpstr>Input and output instructions</vt:lpstr>
      <vt:lpstr>Addressing modes </vt:lpstr>
      <vt:lpstr>Types of addressing modes </vt:lpstr>
      <vt:lpstr>Implied addressing mode</vt:lpstr>
      <vt:lpstr>Immediate Mode</vt:lpstr>
      <vt:lpstr>Register Mode</vt:lpstr>
      <vt:lpstr>Register Indirect Mode</vt:lpstr>
      <vt:lpstr>Autoincrement or Autodecrement Mode</vt:lpstr>
      <vt:lpstr>Direct Address Mode</vt:lpstr>
      <vt:lpstr>Indirect Address Mode:</vt:lpstr>
      <vt:lpstr>Relative Address Mode</vt:lpstr>
      <vt:lpstr>Indexed Addressing Mode</vt:lpstr>
      <vt:lpstr>Base Register Addressing Mode</vt:lpstr>
      <vt:lpstr>Numeric example for Addressing modes</vt:lpstr>
      <vt:lpstr>Slide 80</vt:lpstr>
      <vt:lpstr>INSTRUCTION SET </vt:lpstr>
      <vt:lpstr>Data transfer instructions</vt:lpstr>
      <vt:lpstr>Data transfer instructions</vt:lpstr>
      <vt:lpstr>ADDRESSING MODES FOR LOAD INSTRUCTION </vt:lpstr>
      <vt:lpstr>Data Manipulation Instructions</vt:lpstr>
      <vt:lpstr>Arithmetic Instructions</vt:lpstr>
      <vt:lpstr>Logical and Bit Manipulation Instructions</vt:lpstr>
      <vt:lpstr>SHIFT INSTRUCTIONS</vt:lpstr>
      <vt:lpstr>Program Control</vt:lpstr>
      <vt:lpstr>Program 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sai</dc:creator>
  <cp:lastModifiedBy>sai</cp:lastModifiedBy>
  <cp:revision>122</cp:revision>
  <dcterms:created xsi:type="dcterms:W3CDTF">2020-08-20T12:40:09Z</dcterms:created>
  <dcterms:modified xsi:type="dcterms:W3CDTF">2020-09-08T11:47:57Z</dcterms:modified>
</cp:coreProperties>
</file>