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258" r:id="rId4"/>
    <p:sldId id="262" r:id="rId5"/>
    <p:sldId id="263" r:id="rId6"/>
    <p:sldId id="260" r:id="rId7"/>
    <p:sldId id="264" r:id="rId8"/>
    <p:sldId id="265" r:id="rId9"/>
    <p:sldId id="259"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1" r:id="rId24"/>
    <p:sldId id="282" r:id="rId25"/>
    <p:sldId id="283" r:id="rId26"/>
    <p:sldId id="284" r:id="rId27"/>
    <p:sldId id="285" r:id="rId28"/>
    <p:sldId id="286" r:id="rId29"/>
    <p:sldId id="287" r:id="rId30"/>
    <p:sldId id="288" r:id="rId31"/>
    <p:sldId id="291" r:id="rId32"/>
    <p:sldId id="290" r:id="rId33"/>
    <p:sldId id="289" r:id="rId34"/>
    <p:sldId id="292" r:id="rId35"/>
    <p:sldId id="293" r:id="rId36"/>
    <p:sldId id="294" r:id="rId37"/>
    <p:sldId id="296" r:id="rId38"/>
    <p:sldId id="297" r:id="rId39"/>
    <p:sldId id="298" r:id="rId40"/>
    <p:sldId id="295" r:id="rId41"/>
    <p:sldId id="299" r:id="rId42"/>
    <p:sldId id="301" r:id="rId43"/>
    <p:sldId id="302" r:id="rId44"/>
    <p:sldId id="300" r:id="rId45"/>
    <p:sldId id="303" r:id="rId46"/>
    <p:sldId id="304" r:id="rId47"/>
    <p:sldId id="305" r:id="rId48"/>
    <p:sldId id="314" r:id="rId49"/>
    <p:sldId id="308" r:id="rId50"/>
    <p:sldId id="307" r:id="rId51"/>
    <p:sldId id="309" r:id="rId52"/>
    <p:sldId id="310" r:id="rId53"/>
    <p:sldId id="311" r:id="rId54"/>
    <p:sldId id="312" r:id="rId55"/>
    <p:sldId id="313" r:id="rId56"/>
    <p:sldId id="315" r:id="rId57"/>
    <p:sldId id="316" r:id="rId58"/>
    <p:sldId id="318" r:id="rId59"/>
    <p:sldId id="317" r:id="rId60"/>
    <p:sldId id="320" r:id="rId61"/>
    <p:sldId id="321" r:id="rId62"/>
    <p:sldId id="324" r:id="rId63"/>
    <p:sldId id="322" r:id="rId64"/>
    <p:sldId id="323" r:id="rId65"/>
    <p:sldId id="327" r:id="rId66"/>
    <p:sldId id="328" r:id="rId67"/>
    <p:sldId id="326" r:id="rId68"/>
    <p:sldId id="325" r:id="rId69"/>
    <p:sldId id="329" r:id="rId70"/>
    <p:sldId id="330" r:id="rId71"/>
    <p:sldId id="331" r:id="rId72"/>
    <p:sldId id="332" r:id="rId73"/>
    <p:sldId id="333" r:id="rId74"/>
    <p:sldId id="336" r:id="rId75"/>
    <p:sldId id="337" r:id="rId76"/>
    <p:sldId id="338" r:id="rId77"/>
    <p:sldId id="335" r:id="rId78"/>
    <p:sldId id="334" r:id="rId79"/>
    <p:sldId id="339" r:id="rId80"/>
    <p:sldId id="340" r:id="rId81"/>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486" y="-102"/>
      </p:cViewPr>
      <p:guideLst>
        <p:guide orient="horz" pos="2160"/>
        <p:guide pos="374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2138D52-5D3D-48E5-84E8-5378F75A7397}"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85900" y="274641"/>
            <a:ext cx="723138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138D52-5D3D-48E5-84E8-5378F75A7397}"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2138D52-5D3D-48E5-84E8-5378F75A7397}"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138D52-5D3D-48E5-84E8-5378F75A73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909478-6FEB-43BD-AB2E-945BA6C41D14}" type="datetimeFigureOut">
              <a:rPr lang="en-US" smtClean="0"/>
              <a:pPr/>
              <a:t>10/8/2020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138D52-5D3D-48E5-84E8-5378F75A7397}"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909478-6FEB-43BD-AB2E-945BA6C41D14}" type="datetimeFigureOut">
              <a:rPr lang="en-US" smtClean="0"/>
              <a:pPr/>
              <a:t>10/8/2020</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138D52-5D3D-48E5-84E8-5378F75A7397}"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6840" y="685805"/>
            <a:ext cx="10104120" cy="1470025"/>
          </a:xfrm>
        </p:spPr>
        <p:txBody>
          <a:bodyPr>
            <a:normAutofit/>
          </a:bodyPr>
          <a:lstStyle/>
          <a:p>
            <a:r>
              <a:rPr lang="en-US" b="1" dirty="0" smtClean="0">
                <a:solidFill>
                  <a:schemeClr val="tx2">
                    <a:lumMod val="75000"/>
                  </a:schemeClr>
                </a:solidFill>
              </a:rPr>
              <a:t>COMPUTER</a:t>
            </a:r>
            <a:r>
              <a:rPr lang="en-US" dirty="0" smtClean="0">
                <a:solidFill>
                  <a:schemeClr val="tx2">
                    <a:lumMod val="75000"/>
                  </a:schemeClr>
                </a:solidFill>
              </a:rPr>
              <a:t> </a:t>
            </a:r>
            <a:r>
              <a:rPr lang="en-US" b="1" dirty="0" smtClean="0">
                <a:solidFill>
                  <a:schemeClr val="tx2">
                    <a:lumMod val="75000"/>
                  </a:schemeClr>
                </a:solidFill>
              </a:rPr>
              <a:t>ORGANIZATION</a:t>
            </a:r>
            <a:endParaRPr lang="en-US" b="1" dirty="0">
              <a:solidFill>
                <a:schemeClr val="tx2">
                  <a:lumMod val="75000"/>
                </a:schemeClr>
              </a:solidFill>
            </a:endParaRPr>
          </a:p>
        </p:txBody>
      </p:sp>
      <p:sp>
        <p:nvSpPr>
          <p:cNvPr id="3" name="Subtitle 2"/>
          <p:cNvSpPr>
            <a:spLocks noGrp="1"/>
          </p:cNvSpPr>
          <p:nvPr>
            <p:ph type="subTitle" idx="1"/>
          </p:nvPr>
        </p:nvSpPr>
        <p:spPr>
          <a:xfrm>
            <a:off x="2080260" y="2133600"/>
            <a:ext cx="8321040" cy="1752600"/>
          </a:xfrm>
        </p:spPr>
        <p:txBody>
          <a:bodyPr/>
          <a:lstStyle/>
          <a:p>
            <a:r>
              <a:rPr lang="en-US" dirty="0" smtClean="0">
                <a:solidFill>
                  <a:schemeClr val="tx2">
                    <a:lumMod val="75000"/>
                  </a:schemeClr>
                </a:solidFill>
              </a:rPr>
              <a:t>B.TECH III SEM </a:t>
            </a:r>
          </a:p>
          <a:p>
            <a:r>
              <a:rPr lang="en-US" dirty="0" smtClean="0">
                <a:solidFill>
                  <a:schemeClr val="tx2">
                    <a:lumMod val="75000"/>
                  </a:schemeClr>
                </a:solidFill>
              </a:rPr>
              <a:t>CSE-4</a:t>
            </a:r>
          </a:p>
        </p:txBody>
      </p:sp>
      <p:sp>
        <p:nvSpPr>
          <p:cNvPr id="4" name="TextBox 3"/>
          <p:cNvSpPr txBox="1"/>
          <p:nvPr/>
        </p:nvSpPr>
        <p:spPr>
          <a:xfrm>
            <a:off x="6637020" y="5257804"/>
            <a:ext cx="5250180" cy="1200329"/>
          </a:xfrm>
          <a:prstGeom prst="rect">
            <a:avLst/>
          </a:prstGeom>
          <a:noFill/>
        </p:spPr>
        <p:txBody>
          <a:bodyPr wrap="square" rtlCol="0">
            <a:spAutoFit/>
          </a:bodyPr>
          <a:lstStyle/>
          <a:p>
            <a:r>
              <a:rPr lang="en-US" dirty="0" smtClean="0">
                <a:latin typeface="Andalus" pitchFamily="18" charset="-78"/>
                <a:cs typeface="Andalus" pitchFamily="18" charset="-78"/>
              </a:rPr>
              <a:t>N SANTOSHI</a:t>
            </a:r>
          </a:p>
          <a:p>
            <a:r>
              <a:rPr lang="en-US" dirty="0" smtClean="0">
                <a:latin typeface="Andalus" pitchFamily="18" charset="-78"/>
                <a:cs typeface="Andalus" pitchFamily="18" charset="-78"/>
              </a:rPr>
              <a:t>ASSISTANT PROFESSOR</a:t>
            </a:r>
          </a:p>
          <a:p>
            <a:r>
              <a:rPr lang="en-US" dirty="0" smtClean="0">
                <a:latin typeface="Andalus" pitchFamily="18" charset="-78"/>
                <a:cs typeface="Andalus" pitchFamily="18" charset="-78"/>
              </a:rPr>
              <a:t>DEPARTMENT OF ECE</a:t>
            </a:r>
          </a:p>
          <a:p>
            <a:endParaRPr lang="en-US"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signed-magnitude representation of a negative number consists of the magnitude and a negative sign.</a:t>
            </a:r>
          </a:p>
          <a:p>
            <a:r>
              <a:rPr lang="en-US" dirty="0" smtClean="0"/>
              <a:t>The negative number is represented in either the 1's or 2's complement of its positive value.</a:t>
            </a:r>
          </a:p>
          <a:p>
            <a:r>
              <a:rPr lang="en-US" dirty="0" smtClean="0"/>
              <a:t>For example, consider the signed number 14 stored in an 8-bit register.</a:t>
            </a:r>
          </a:p>
          <a:p>
            <a:r>
              <a:rPr lang="en-US" dirty="0" smtClean="0"/>
              <a:t>+ 14 is represented by a sign bit of 0 in the leftmost position followed by the binary equivalent of 14: 00001110.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Although there is only one way to represent + 14, there are three different ways to represent - 14 with eight bits.</a:t>
            </a:r>
          </a:p>
          <a:p>
            <a:r>
              <a:rPr lang="en-US" dirty="0" smtClean="0"/>
              <a:t>In signed-magnitude representation         1 0001110</a:t>
            </a:r>
          </a:p>
          <a:p>
            <a:r>
              <a:rPr lang="en-US" dirty="0" smtClean="0"/>
              <a:t>In signed-1's complement representation 1 1110001</a:t>
            </a:r>
          </a:p>
          <a:p>
            <a:r>
              <a:rPr lang="en-US" dirty="0" smtClean="0"/>
              <a:t>In signed-2's complement representation 1 11 10010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1' s complement imposes difficulties because it has two representations of 0   ( + 0 and - 0).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addition of two numbers in the signed-magnitude system follows the rules of ordinary arithmetic. If the signs are the same, we add the two magnitudes and give the sum the common sign. </a:t>
            </a:r>
          </a:p>
          <a:p>
            <a:r>
              <a:rPr lang="en-US" dirty="0" smtClean="0"/>
              <a:t>If the signs are different, we subtract the smaller magnitude from the larger and give the result the sign </a:t>
            </a:r>
            <a:r>
              <a:rPr lang="en-US" dirty="0" smtClean="0"/>
              <a:t>of </a:t>
            </a:r>
            <a:r>
              <a:rPr lang="en-US" dirty="0" smtClean="0"/>
              <a:t>the larger magnitude.</a:t>
            </a:r>
          </a:p>
          <a:p>
            <a:r>
              <a:rPr lang="en-US" dirty="0" smtClean="0"/>
              <a:t>For example,( + 25) + (- 37) = - (37 - 25) = - 12 and is done by subtracting the smaller magnitude 25 from the larger magnitude 37 and using the sign of 37 for the sign of the result.</a:t>
            </a:r>
          </a:p>
          <a:p>
            <a:r>
              <a:rPr lang="en-US" dirty="0" smtClean="0"/>
              <a:t>This is a process that requires the comparison of the signs and the magnitudes and then performing either addition or subtraction.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2's complement addition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rule for adding numbers in the signed-2's complement system does not require a comparison or subtraction, only addition and complementation.</a:t>
            </a:r>
          </a:p>
          <a:p>
            <a:r>
              <a:rPr lang="en-US" dirty="0" smtClean="0"/>
              <a:t>The procedure is very simple and can be stated as follows: Add the two numbers, including their sign bits, and discard any carry out of the sign (leftmost) bit position.</a:t>
            </a:r>
          </a:p>
          <a:p>
            <a:r>
              <a:rPr lang="en-US" dirty="0" smtClean="0"/>
              <a:t>Note that negative numbers must initially be in 2' s complement and that if the sum obtained after the addition is negative, it is in 2's complement form.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7650" name="Picture 2"/>
          <p:cNvPicPr>
            <a:picLocks noGrp="1" noChangeAspect="1" noChangeArrowheads="1"/>
          </p:cNvPicPr>
          <p:nvPr>
            <p:ph idx="1"/>
          </p:nvPr>
        </p:nvPicPr>
        <p:blipFill>
          <a:blip r:embed="rId3"/>
          <a:srcRect/>
          <a:stretch>
            <a:fillRect/>
          </a:stretch>
        </p:blipFill>
        <p:spPr bwMode="auto">
          <a:xfrm>
            <a:off x="1584960" y="1524000"/>
            <a:ext cx="10302240" cy="3033340"/>
          </a:xfrm>
          <a:prstGeom prst="rect">
            <a:avLst/>
          </a:prstGeom>
          <a:noFill/>
          <a:ln w="9525">
            <a:noFill/>
            <a:miter lim="800000"/>
            <a:headEnd/>
            <a:tailEnd/>
          </a:ln>
          <a:effectLst/>
        </p:spPr>
      </p:pic>
      <p:sp>
        <p:nvSpPr>
          <p:cNvPr id="5" name="Rectangle 4"/>
          <p:cNvSpPr/>
          <p:nvPr/>
        </p:nvSpPr>
        <p:spPr>
          <a:xfrm>
            <a:off x="1882140" y="4343401"/>
            <a:ext cx="10005060" cy="1200329"/>
          </a:xfrm>
          <a:prstGeom prst="rect">
            <a:avLst/>
          </a:prstGeom>
        </p:spPr>
        <p:txBody>
          <a:bodyPr wrap="square">
            <a:spAutoFit/>
          </a:bodyPr>
          <a:lstStyle/>
          <a:p>
            <a:r>
              <a:rPr lang="en-US" sz="2400" dirty="0" smtClean="0"/>
              <a:t>In each of the four cases, the operation performed is always addition, including the sign bits. Any carry out of the sign bit position is discarded, and negative results are automatically in 2' s complement form.</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To determine the value of a negative number when in signed-2's complement, it is necessary to convert it to a positive number to place it in a more familiar form.</a:t>
            </a:r>
          </a:p>
          <a:p>
            <a:r>
              <a:rPr lang="en-US" dirty="0" smtClean="0"/>
              <a:t>For example, the signed binary number   1111 1001 is negative because the leftmost bit is I. Its 2' s complement is 00000111, which is the binary equivalent of +7. We therefore recognize the original negative number to be equal to - 7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Subtraction</a:t>
            </a:r>
            <a:endParaRPr lang="en-US" dirty="0"/>
          </a:p>
        </p:txBody>
      </p:sp>
      <p:sp>
        <p:nvSpPr>
          <p:cNvPr id="3" name="Content Placeholder 2"/>
          <p:cNvSpPr>
            <a:spLocks noGrp="1"/>
          </p:cNvSpPr>
          <p:nvPr>
            <p:ph idx="1"/>
          </p:nvPr>
        </p:nvSpPr>
        <p:spPr/>
        <p:txBody>
          <a:bodyPr/>
          <a:lstStyle/>
          <a:p>
            <a:r>
              <a:rPr lang="en-US" dirty="0" smtClean="0"/>
              <a:t>Take the 2‘s complement of the subtrahend (including the sign bit) and add it to the minuend (including the sign bit). A carry out of the sign bit position is discarded.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sp>
        <p:nvSpPr>
          <p:cNvPr id="3" name="Content Placeholder 2"/>
          <p:cNvSpPr>
            <a:spLocks noGrp="1"/>
          </p:cNvSpPr>
          <p:nvPr>
            <p:ph idx="1"/>
          </p:nvPr>
        </p:nvSpPr>
        <p:spPr/>
        <p:txBody>
          <a:bodyPr>
            <a:normAutofit fontScale="92500"/>
          </a:bodyPr>
          <a:lstStyle/>
          <a:p>
            <a:r>
              <a:rPr lang="en-US" dirty="0" smtClean="0"/>
              <a:t>When two numbers of n digits each are added and the sum occupies n+1 digits, we say that an overflow occurred.</a:t>
            </a:r>
          </a:p>
          <a:p>
            <a:r>
              <a:rPr lang="en-US" dirty="0" smtClean="0"/>
              <a:t>An overflow is a problem in digital computers because the width of registers is finite. </a:t>
            </a:r>
          </a:p>
          <a:p>
            <a:r>
              <a:rPr lang="en-US" dirty="0" smtClean="0"/>
              <a:t>A result that contains n+1 bits cannot be accommodated in a register with a standard length of n bits. </a:t>
            </a:r>
          </a:p>
          <a:p>
            <a:r>
              <a:rPr lang="en-US" dirty="0" smtClean="0"/>
              <a:t>For this </a:t>
            </a:r>
            <a:r>
              <a:rPr lang="en-US" dirty="0" smtClean="0"/>
              <a:t>reason, many computers detect the occurrence of an overflow, and when it occurs, a corresponding flip-flop is set which can then be checked by the user.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1386844" y="1219200"/>
            <a:ext cx="9860599" cy="2500312"/>
          </a:xfrm>
          <a:prstGeom prst="rect">
            <a:avLst/>
          </a:prstGeom>
          <a:noFill/>
          <a:ln w="9525">
            <a:noFill/>
            <a:miter lim="800000"/>
            <a:headEnd/>
            <a:tailEnd/>
          </a:ln>
          <a:effectLst/>
        </p:spPr>
      </p:pic>
      <p:sp>
        <p:nvSpPr>
          <p:cNvPr id="5" name="Rectangle 4"/>
          <p:cNvSpPr/>
          <p:nvPr/>
        </p:nvSpPr>
        <p:spPr>
          <a:xfrm>
            <a:off x="1882140" y="3581400"/>
            <a:ext cx="8717280" cy="2308324"/>
          </a:xfrm>
          <a:prstGeom prst="rect">
            <a:avLst/>
          </a:prstGeom>
        </p:spPr>
        <p:txBody>
          <a:bodyPr wrap="square">
            <a:spAutoFit/>
          </a:bodyPr>
          <a:lstStyle/>
          <a:p>
            <a:r>
              <a:rPr lang="en-US" sz="2400" dirty="0" smtClean="0"/>
              <a:t>Note that the 8-bit result that should have been positive has a negative sign bit and the 8-bit result that should have been negative has a positive sign bit. If, however, the carry out of the sign bit position is taken as the sign bit of the result, the 9-bit answer so obtained will be correct. Since the answer cannot be accommodated within 8 bits, we say that an overflow occurred.</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SYSTEMS</a:t>
            </a:r>
            <a:br>
              <a:rPr lang="en-US" dirty="0" smtClean="0"/>
            </a:br>
            <a:endParaRPr lang="en-US" dirty="0"/>
          </a:p>
        </p:txBody>
      </p:sp>
      <p:sp>
        <p:nvSpPr>
          <p:cNvPr id="3" name="Subtitle 2"/>
          <p:cNvSpPr>
            <a:spLocks noGrp="1"/>
          </p:cNvSpPr>
          <p:nvPr>
            <p:ph type="subTitle" idx="1"/>
          </p:nvPr>
        </p:nvSpPr>
        <p:spPr>
          <a:xfrm>
            <a:off x="1862329" y="1850064"/>
            <a:ext cx="9727692" cy="4093536"/>
          </a:xfrm>
        </p:spPr>
        <p:txBody>
          <a:bodyPr>
            <a:normAutofit/>
          </a:bodyPr>
          <a:lstStyle/>
          <a:p>
            <a:pPr>
              <a:buFont typeface="Wingdings" pitchFamily="2" charset="2"/>
              <a:buChar char="q"/>
            </a:pPr>
            <a:r>
              <a:rPr lang="en-US" dirty="0" smtClean="0"/>
              <a:t>DECIMAL NUMBER SYSTEM</a:t>
            </a:r>
          </a:p>
          <a:p>
            <a:pPr>
              <a:buFont typeface="Wingdings" pitchFamily="2" charset="2"/>
              <a:buChar char="§"/>
            </a:pPr>
            <a:r>
              <a:rPr lang="en-US" dirty="0" smtClean="0"/>
              <a:t>    0,1,2,3,4,5,6,7,8,9</a:t>
            </a:r>
          </a:p>
          <a:p>
            <a:pPr>
              <a:buFont typeface="Wingdings" pitchFamily="2" charset="2"/>
              <a:buChar char="q"/>
            </a:pPr>
            <a:r>
              <a:rPr lang="en-US" dirty="0" smtClean="0"/>
              <a:t>BINARY NUMBER SYSTEM</a:t>
            </a:r>
          </a:p>
          <a:p>
            <a:pPr>
              <a:buFont typeface="Wingdings" pitchFamily="2" charset="2"/>
              <a:buChar char="§"/>
            </a:pPr>
            <a:r>
              <a:rPr lang="en-US" dirty="0" smtClean="0"/>
              <a:t>    0,1</a:t>
            </a:r>
          </a:p>
          <a:p>
            <a:pPr>
              <a:buFont typeface="Wingdings" pitchFamily="2" charset="2"/>
              <a:buChar char="q"/>
            </a:pPr>
            <a:r>
              <a:rPr lang="en-US" dirty="0" smtClean="0"/>
              <a:t>OCTAL NUMBER SYSTEM</a:t>
            </a:r>
          </a:p>
          <a:p>
            <a:pPr>
              <a:buFont typeface="Wingdings" pitchFamily="2" charset="2"/>
              <a:buChar char="§"/>
            </a:pPr>
            <a:r>
              <a:rPr lang="en-US" dirty="0" smtClean="0"/>
              <a:t>   0,1,2,3,4,5,6,7</a:t>
            </a:r>
          </a:p>
          <a:p>
            <a:pPr>
              <a:buFont typeface="Wingdings" pitchFamily="2" charset="2"/>
              <a:buChar char="q"/>
            </a:pPr>
            <a:r>
              <a:rPr lang="en-US" dirty="0" smtClean="0"/>
              <a:t>HEXADECIMAL NUMBER SYSTEM</a:t>
            </a:r>
          </a:p>
          <a:p>
            <a:pPr>
              <a:buFont typeface="Wingdings" pitchFamily="2" charset="2"/>
              <a:buChar char="§"/>
            </a:pPr>
            <a:r>
              <a:rPr lang="en-US" dirty="0" smtClean="0"/>
              <a:t>  0,1,2,3,4,5,6,7,8,9,A,B,C,D,E,F</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Decimal Fixed-Point Representation</a:t>
            </a:r>
            <a:endParaRPr lang="en-US" dirty="0"/>
          </a:p>
        </p:txBody>
      </p:sp>
      <p:pic>
        <p:nvPicPr>
          <p:cNvPr id="29698" name="Picture 2"/>
          <p:cNvPicPr>
            <a:picLocks noGrp="1" noChangeAspect="1" noChangeArrowheads="1"/>
          </p:cNvPicPr>
          <p:nvPr>
            <p:ph idx="1"/>
          </p:nvPr>
        </p:nvPicPr>
        <p:blipFill>
          <a:blip r:embed="rId2"/>
          <a:stretch>
            <a:fillRect/>
          </a:stretch>
        </p:blipFill>
        <p:spPr bwMode="auto">
          <a:xfrm>
            <a:off x="5192712" y="3657600"/>
            <a:ext cx="3095625" cy="381000"/>
          </a:xfrm>
          <a:prstGeom prst="rect">
            <a:avLst/>
          </a:prstGeom>
          <a:noFill/>
          <a:ln w="9525">
            <a:noFill/>
            <a:miter lim="800000"/>
            <a:headEnd/>
            <a:tailEnd/>
          </a:ln>
          <a:effectLst/>
        </p:spPr>
      </p:pic>
      <p:sp>
        <p:nvSpPr>
          <p:cNvPr id="5" name="Rectangle 4"/>
          <p:cNvSpPr/>
          <p:nvPr/>
        </p:nvSpPr>
        <p:spPr>
          <a:xfrm>
            <a:off x="1882140" y="1676400"/>
            <a:ext cx="9509760" cy="3108543"/>
          </a:xfrm>
          <a:prstGeom prst="rect">
            <a:avLst/>
          </a:prstGeom>
        </p:spPr>
        <p:txBody>
          <a:bodyPr wrap="square">
            <a:spAutoFit/>
          </a:bodyPr>
          <a:lstStyle/>
          <a:p>
            <a:pPr>
              <a:buFont typeface="Arial" pitchFamily="34" charset="0"/>
              <a:buChar char="•"/>
            </a:pPr>
            <a:r>
              <a:rPr lang="en-US" sz="2800" dirty="0" smtClean="0"/>
              <a:t>The representation of decimal numbers in registers is a function of the binary code used to represent a decimal digit.</a:t>
            </a:r>
          </a:p>
          <a:p>
            <a:pPr>
              <a:buFont typeface="Arial" pitchFamily="34" charset="0"/>
              <a:buChar char="•"/>
            </a:pPr>
            <a:r>
              <a:rPr lang="en-US" sz="2800" dirty="0" smtClean="0"/>
              <a:t>A 4-bit decimal code requires four flip-flops for each decimal digit. </a:t>
            </a:r>
          </a:p>
          <a:p>
            <a:pPr>
              <a:buFont typeface="Arial" pitchFamily="34" charset="0"/>
              <a:buChar char="•"/>
            </a:pPr>
            <a:r>
              <a:rPr lang="en-US" sz="2800" dirty="0" smtClean="0"/>
              <a:t>The representation of 4385 in BCD requires I6 flip-flops, four flip-flops for each digit. The number will be represented in a register with I6 flip-flops as follows: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66292" y="838200"/>
            <a:ext cx="9747504" cy="5715000"/>
          </a:xfrm>
        </p:spPr>
        <p:txBody>
          <a:bodyPr>
            <a:normAutofit fontScale="92500"/>
          </a:bodyPr>
          <a:lstStyle/>
          <a:p>
            <a:r>
              <a:rPr lang="en-US" dirty="0" smtClean="0"/>
              <a:t>By representing numbers in decimal we are wasting a considerable amount of storage space since the number of bits needed to store a decimal number in a binary code is greater than the number of bits needed for its equivalent binary representation.</a:t>
            </a:r>
          </a:p>
          <a:p>
            <a:r>
              <a:rPr lang="en-US" dirty="0" smtClean="0"/>
              <a:t>However, there are some advantages in the use of decimal representation because computer input and output data are generated by people who use the decimal system.</a:t>
            </a:r>
          </a:p>
          <a:p>
            <a:r>
              <a:rPr lang="en-US" dirty="0" smtClean="0"/>
              <a:t>However, there are some advantages in the use of decimal representation because computer input and output data are generated by people who use the decimal system.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this reason, some computers and all electronic calculators perform arithmetic operations directly with the decimal data (in a binary code) and thus eliminate the need for conversion to binary and back to decimal.</a:t>
            </a:r>
          </a:p>
          <a:p>
            <a:r>
              <a:rPr lang="en-US" dirty="0" smtClean="0"/>
              <a:t>The sign of a decimal number is usually represented with four bits to conform with the 4-bit code of the decimal digits. It is customary to designate a plus with four 0' s and a minus with the BCD equivalent of 9, which is 1001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3"/>
          <a:stretch>
            <a:fillRect/>
          </a:stretch>
        </p:blipFill>
        <p:spPr bwMode="auto">
          <a:xfrm>
            <a:off x="4659312" y="3400425"/>
            <a:ext cx="4162425" cy="895350"/>
          </a:xfrm>
          <a:prstGeom prst="rect">
            <a:avLst/>
          </a:prstGeom>
          <a:noFill/>
          <a:ln w="9525">
            <a:noFill/>
            <a:miter lim="800000"/>
            <a:headEnd/>
            <a:tailEnd/>
          </a:ln>
          <a:effectLst/>
        </p:spPr>
      </p:pic>
      <p:sp>
        <p:nvSpPr>
          <p:cNvPr id="5" name="Rectangle 4"/>
          <p:cNvSpPr/>
          <p:nvPr/>
        </p:nvSpPr>
        <p:spPr>
          <a:xfrm>
            <a:off x="1981201" y="1676401"/>
            <a:ext cx="9906000" cy="1200329"/>
          </a:xfrm>
          <a:prstGeom prst="rect">
            <a:avLst/>
          </a:prstGeom>
        </p:spPr>
        <p:txBody>
          <a:bodyPr wrap="square">
            <a:spAutoFit/>
          </a:bodyPr>
          <a:lstStyle/>
          <a:p>
            <a:r>
              <a:rPr lang="en-US" sz="3600" dirty="0" smtClean="0"/>
              <a:t>Consider the addition (+375) + (-240) = + 135 done in the signed- 10’s complement system.</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9 in the leftmost position of the second number indicates that the number is negative. 9760 is the 10's complement of 0240.</a:t>
            </a:r>
          </a:p>
          <a:p>
            <a:r>
              <a:rPr lang="en-US" dirty="0" smtClean="0"/>
              <a:t>The two numbers are added and the end carry is discarded to obtain +135.</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Floating-Point Representation</a:t>
            </a:r>
            <a:endParaRPr lang="en-US" dirty="0"/>
          </a:p>
        </p:txBody>
      </p:sp>
      <p:sp>
        <p:nvSpPr>
          <p:cNvPr id="3" name="Content Placeholder 2"/>
          <p:cNvSpPr>
            <a:spLocks noGrp="1"/>
          </p:cNvSpPr>
          <p:nvPr>
            <p:ph idx="1"/>
          </p:nvPr>
        </p:nvSpPr>
        <p:spPr>
          <a:xfrm>
            <a:off x="1866293" y="1447800"/>
            <a:ext cx="9723729" cy="5181600"/>
          </a:xfrm>
        </p:spPr>
        <p:txBody>
          <a:bodyPr>
            <a:noAutofit/>
          </a:bodyPr>
          <a:lstStyle/>
          <a:p>
            <a:r>
              <a:rPr lang="en-US" sz="2400" dirty="0" smtClean="0"/>
              <a:t>The floating-point representation of a number has two parts.</a:t>
            </a:r>
          </a:p>
          <a:p>
            <a:r>
              <a:rPr lang="en-US" sz="2400" dirty="0" smtClean="0"/>
              <a:t>The first part represents a signed, fixed-point number called the mantissa. The second part designates the position of the decimal (or binary) point and is called the exponent.</a:t>
            </a:r>
          </a:p>
          <a:p>
            <a:r>
              <a:rPr lang="en-US" sz="2400" dirty="0" smtClean="0"/>
              <a:t>The fixed-point mantissa may be a fraction or an integer.</a:t>
            </a:r>
          </a:p>
          <a:p>
            <a:r>
              <a:rPr lang="en-US" sz="2400" dirty="0" smtClean="0"/>
              <a:t>For example, the decimal number +6132.789 is represented in floating-point with a fraction and an exponent as follows:</a:t>
            </a:r>
          </a:p>
          <a:p>
            <a:r>
              <a:rPr lang="en-US" sz="2400" dirty="0" smtClean="0"/>
              <a:t>Example</a:t>
            </a:r>
          </a:p>
          <a:p>
            <a:endParaRPr lang="en-US" sz="2800" dirty="0" smtClean="0"/>
          </a:p>
          <a:p>
            <a:endParaRPr lang="en-US" sz="2800" dirty="0" smtClean="0"/>
          </a:p>
          <a:p>
            <a:endParaRPr lang="en-US" sz="2800" dirty="0" smtClean="0"/>
          </a:p>
        </p:txBody>
      </p:sp>
      <p:pic>
        <p:nvPicPr>
          <p:cNvPr id="37891" name="Picture 3"/>
          <p:cNvPicPr>
            <a:picLocks noChangeAspect="1" noChangeArrowheads="1"/>
          </p:cNvPicPr>
          <p:nvPr/>
        </p:nvPicPr>
        <p:blipFill>
          <a:blip r:embed="rId2"/>
          <a:srcRect/>
          <a:stretch>
            <a:fillRect/>
          </a:stretch>
        </p:blipFill>
        <p:spPr bwMode="auto">
          <a:xfrm>
            <a:off x="4556761" y="5715005"/>
            <a:ext cx="341757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representation is equivalent to the scientific notation +0. 6132789 X 10</a:t>
            </a:r>
            <a:r>
              <a:rPr lang="en-US" baseline="30000" dirty="0" smtClean="0"/>
              <a:t>+4.</a:t>
            </a:r>
          </a:p>
          <a:p>
            <a:r>
              <a:rPr lang="en-US" dirty="0" smtClean="0"/>
              <a:t>Floating-point is always interpreted to represent a number in the following form:</a:t>
            </a:r>
          </a:p>
          <a:p>
            <a:endParaRPr lang="en-US" baseline="30000" dirty="0" smtClean="0"/>
          </a:p>
          <a:p>
            <a:endParaRPr lang="en-US" baseline="30000" dirty="0" smtClean="0"/>
          </a:p>
          <a:p>
            <a:r>
              <a:rPr lang="en-US" dirty="0" smtClean="0"/>
              <a:t>Only the mantissa m and the exponent e are physically represented in the register (including their signs).</a:t>
            </a:r>
            <a:endParaRPr lang="en-US" baseline="30000" dirty="0" smtClean="0"/>
          </a:p>
          <a:p>
            <a:endParaRPr lang="en-US" dirty="0" smtClean="0"/>
          </a:p>
          <a:p>
            <a:endParaRPr lang="en-US" dirty="0"/>
          </a:p>
        </p:txBody>
      </p:sp>
      <p:pic>
        <p:nvPicPr>
          <p:cNvPr id="38915" name="Picture 3"/>
          <p:cNvPicPr>
            <a:picLocks noChangeAspect="1" noChangeArrowheads="1"/>
          </p:cNvPicPr>
          <p:nvPr/>
        </p:nvPicPr>
        <p:blipFill>
          <a:blip r:embed="rId3"/>
          <a:srcRect/>
          <a:stretch>
            <a:fillRect/>
          </a:stretch>
        </p:blipFill>
        <p:spPr bwMode="auto">
          <a:xfrm>
            <a:off x="5151120" y="3581401"/>
            <a:ext cx="2179320" cy="55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floating-point binary number is represented in a similar manner except that it uses base 2 for the exponent. For example, the binary number +1001. 11 is represented with a n 8-bit fraction and 6-bit exponent a s follows:</a:t>
            </a:r>
          </a:p>
          <a:p>
            <a:endParaRPr lang="en-US" dirty="0"/>
          </a:p>
        </p:txBody>
      </p:sp>
      <p:pic>
        <p:nvPicPr>
          <p:cNvPr id="39938" name="Picture 2"/>
          <p:cNvPicPr>
            <a:picLocks noChangeAspect="1" noChangeArrowheads="1"/>
          </p:cNvPicPr>
          <p:nvPr/>
        </p:nvPicPr>
        <p:blipFill>
          <a:blip r:embed="rId3"/>
          <a:srcRect/>
          <a:stretch>
            <a:fillRect/>
          </a:stretch>
        </p:blipFill>
        <p:spPr bwMode="auto">
          <a:xfrm>
            <a:off x="4457700" y="4876800"/>
            <a:ext cx="416052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fraction has a 0 in the leftmost position to denote positive. The binary point of the fraction follows the sign bit but is not shown in the register. The exponent has the equivalent binary number +4. The floating-point number is equivalent to</a:t>
            </a:r>
            <a:endParaRPr lang="en-US" dirty="0"/>
          </a:p>
        </p:txBody>
      </p:sp>
      <p:pic>
        <p:nvPicPr>
          <p:cNvPr id="40962" name="Picture 2"/>
          <p:cNvPicPr>
            <a:picLocks noChangeAspect="1" noChangeArrowheads="1"/>
          </p:cNvPicPr>
          <p:nvPr/>
        </p:nvPicPr>
        <p:blipFill>
          <a:blip r:embed="rId3"/>
          <a:srcRect/>
          <a:stretch>
            <a:fillRect/>
          </a:stretch>
        </p:blipFill>
        <p:spPr bwMode="auto">
          <a:xfrm>
            <a:off x="2575560" y="5105400"/>
            <a:ext cx="8420100" cy="524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Normalisation</a:t>
            </a:r>
            <a:endParaRPr lang="en-US" dirty="0"/>
          </a:p>
        </p:txBody>
      </p:sp>
      <p:sp>
        <p:nvSpPr>
          <p:cNvPr id="3" name="Content Placeholder 2"/>
          <p:cNvSpPr>
            <a:spLocks noGrp="1"/>
          </p:cNvSpPr>
          <p:nvPr>
            <p:ph idx="1"/>
          </p:nvPr>
        </p:nvSpPr>
        <p:spPr/>
        <p:txBody>
          <a:bodyPr/>
          <a:lstStyle/>
          <a:p>
            <a:r>
              <a:rPr lang="en-US" b="1" dirty="0" err="1" smtClean="0"/>
              <a:t>Normalisation</a:t>
            </a:r>
            <a:r>
              <a:rPr lang="en-US" dirty="0" smtClean="0"/>
              <a:t> is the process of moving the binary </a:t>
            </a:r>
            <a:r>
              <a:rPr lang="en-US" b="1" dirty="0" smtClean="0"/>
              <a:t>point</a:t>
            </a:r>
            <a:r>
              <a:rPr lang="en-US" dirty="0" smtClean="0"/>
              <a:t> so that the first digit after the </a:t>
            </a:r>
            <a:r>
              <a:rPr lang="en-US" b="1" dirty="0" smtClean="0"/>
              <a:t>point</a:t>
            </a:r>
            <a:r>
              <a:rPr lang="en-US" dirty="0" smtClean="0"/>
              <a:t> is a significant digit. </a:t>
            </a:r>
          </a:p>
          <a:p>
            <a:r>
              <a:rPr lang="en-US" dirty="0" smtClean="0"/>
              <a:t>A floating-point number is said to be normalized if the most significant digit of the mantissa is nonzero. </a:t>
            </a:r>
          </a:p>
          <a:p>
            <a:r>
              <a:rPr lang="en-US" dirty="0" smtClean="0"/>
              <a:t>For example, the decimal number 350 is normalized but 00035 is not.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Complements</a:t>
            </a:r>
            <a:endParaRPr lang="en-US" dirty="0"/>
          </a:p>
        </p:txBody>
      </p:sp>
      <p:sp>
        <p:nvSpPr>
          <p:cNvPr id="3" name="Content Placeholder 2"/>
          <p:cNvSpPr>
            <a:spLocks noGrp="1"/>
          </p:cNvSpPr>
          <p:nvPr>
            <p:ph idx="1"/>
          </p:nvPr>
        </p:nvSpPr>
        <p:spPr/>
        <p:txBody>
          <a:bodyPr/>
          <a:lstStyle/>
          <a:p>
            <a:r>
              <a:rPr lang="en-US" dirty="0" smtClean="0"/>
              <a:t>There are two types of complements for each base r system: the </a:t>
            </a:r>
            <a:r>
              <a:rPr lang="en-US" dirty="0" err="1" smtClean="0"/>
              <a:t>r's</a:t>
            </a:r>
            <a:r>
              <a:rPr lang="en-US" dirty="0" smtClean="0"/>
              <a:t> complement and the (r - l)'s complement.</a:t>
            </a:r>
          </a:p>
          <a:p>
            <a:r>
              <a:rPr lang="en-US" dirty="0" smtClean="0"/>
              <a:t>When the value of the base r is substituted in the name, the two types are referred to as the 2's and I's complement for binary numbers and the 10's and 9's complement for decimal numbers.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example, the 8-bit binary number 00011010 is not normalized because of the three leading 0' s. The number can be normalized by shifting it three positions to the left and discarding the leading O's to obtain 11010000.</a:t>
            </a:r>
          </a:p>
          <a:p>
            <a:r>
              <a:rPr lang="en-US" dirty="0" smtClean="0"/>
              <a:t>The three shifts multiply the number by 2</a:t>
            </a:r>
            <a:r>
              <a:rPr lang="en-US" baseline="30000" dirty="0" smtClean="0"/>
              <a:t>3</a:t>
            </a:r>
            <a:r>
              <a:rPr lang="en-US" dirty="0" smtClean="0"/>
              <a:t> = 8. To keep the same value for the floating-point number, the exponent must be subtracted by 3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Alphanumeric representation</a:t>
            </a:r>
            <a:endParaRPr lang="en-US" dirty="0"/>
          </a:p>
        </p:txBody>
      </p:sp>
      <p:sp>
        <p:nvSpPr>
          <p:cNvPr id="3" name="Content Placeholder 2"/>
          <p:cNvSpPr>
            <a:spLocks noGrp="1"/>
          </p:cNvSpPr>
          <p:nvPr>
            <p:ph idx="1"/>
          </p:nvPr>
        </p:nvSpPr>
        <p:spPr/>
        <p:txBody>
          <a:bodyPr>
            <a:normAutofit/>
          </a:bodyPr>
          <a:lstStyle/>
          <a:p>
            <a:r>
              <a:rPr lang="en-US" dirty="0" smtClean="0"/>
              <a:t>Many applications of digital computers require the handling of data that consist not only of numbers, but also of the letters of the alphabet and certain special characters. </a:t>
            </a:r>
          </a:p>
          <a:p>
            <a:r>
              <a:rPr lang="en-US" dirty="0" smtClean="0"/>
              <a:t>An alphanumeric character set is a set of elements that includes the 10 decimal digits, the 26 letters of the alphabet and a number of special characters, such as $, + , and =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standard alphanumeric binary code is the ASCII (American Standard Code for Information Interchange), which uses seven bits to code 128 characters.</a:t>
            </a:r>
          </a:p>
          <a:p>
            <a:r>
              <a:rPr lang="en-US" dirty="0" smtClean="0"/>
              <a:t>Binary codes play an important part in digital computer operations. </a:t>
            </a:r>
          </a:p>
          <a:p>
            <a:r>
              <a:rPr lang="en-US" dirty="0" smtClean="0"/>
              <a:t>The codes must be in binary because registers can only hold binary information.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ASCII CODES</a:t>
            </a:r>
            <a:br>
              <a:rPr lang="en-US" dirty="0" smtClean="0"/>
            </a:br>
            <a:endParaRPr lang="en-US" dirty="0"/>
          </a:p>
        </p:txBody>
      </p:sp>
      <p:pic>
        <p:nvPicPr>
          <p:cNvPr id="41986" name="Picture 2"/>
          <p:cNvPicPr>
            <a:picLocks noGrp="1" noChangeAspect="1" noChangeArrowheads="1"/>
          </p:cNvPicPr>
          <p:nvPr>
            <p:ph idx="1"/>
          </p:nvPr>
        </p:nvPicPr>
        <p:blipFill>
          <a:blip r:embed="rId3"/>
          <a:srcRect/>
          <a:stretch>
            <a:fillRect/>
          </a:stretch>
        </p:blipFill>
        <p:spPr bwMode="auto">
          <a:xfrm>
            <a:off x="3154029" y="990604"/>
            <a:ext cx="6058550" cy="55508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ASCII code is the standard code commonly used for the transmission of binary information. </a:t>
            </a:r>
          </a:p>
          <a:p>
            <a:r>
              <a:rPr lang="en-US" dirty="0" smtClean="0"/>
              <a:t>Each character is represented by a 7-bit code and usually an eighth bit is inserted for parity.</a:t>
            </a:r>
          </a:p>
          <a:p>
            <a:r>
              <a:rPr lang="en-US" dirty="0" smtClean="0"/>
              <a:t>The code consists of 128 characters.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EBCDIC</a:t>
            </a:r>
            <a:endParaRPr lang="en-US" dirty="0"/>
          </a:p>
        </p:txBody>
      </p:sp>
      <p:sp>
        <p:nvSpPr>
          <p:cNvPr id="3" name="Content Placeholder 2"/>
          <p:cNvSpPr>
            <a:spLocks noGrp="1"/>
          </p:cNvSpPr>
          <p:nvPr>
            <p:ph idx="1"/>
          </p:nvPr>
        </p:nvSpPr>
        <p:spPr/>
        <p:txBody>
          <a:bodyPr/>
          <a:lstStyle/>
          <a:p>
            <a:r>
              <a:rPr lang="en-US" dirty="0" smtClean="0"/>
              <a:t>Another alphanumeric (sometimes called </a:t>
            </a:r>
            <a:r>
              <a:rPr lang="en-US" dirty="0" err="1" smtClean="0"/>
              <a:t>alphameric</a:t>
            </a:r>
            <a:r>
              <a:rPr lang="en-US" dirty="0" smtClean="0"/>
              <a:t>) code used in IBM equipment is the EBCDIC (Extended BCD Interchange Code). </a:t>
            </a:r>
          </a:p>
          <a:p>
            <a:r>
              <a:rPr lang="en-US" dirty="0" smtClean="0"/>
              <a:t>It uses eight bits for each character (and a ninth bit for parity). EBCDIC has the same character symbols as ASCII but the bit assignment to characters is different.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Adders</a:t>
            </a:r>
            <a:br>
              <a:rPr lang="en-US" dirty="0" smtClean="0"/>
            </a:br>
            <a:endParaRPr lang="en-US" dirty="0"/>
          </a:p>
        </p:txBody>
      </p:sp>
      <p:sp>
        <p:nvSpPr>
          <p:cNvPr id="3" name="Content Placeholder 2"/>
          <p:cNvSpPr>
            <a:spLocks noGrp="1"/>
          </p:cNvSpPr>
          <p:nvPr>
            <p:ph idx="1"/>
          </p:nvPr>
        </p:nvSpPr>
        <p:spPr/>
        <p:txBody>
          <a:bodyPr/>
          <a:lstStyle/>
          <a:p>
            <a:r>
              <a:rPr lang="en-US" dirty="0" smtClean="0"/>
              <a:t>Binary addition is a fundamental operation in most digital circuits.</a:t>
            </a:r>
          </a:p>
          <a:p>
            <a:r>
              <a:rPr lang="en-US" dirty="0" smtClean="0"/>
              <a:t>There are a variety of adders, each has certain performance. </a:t>
            </a:r>
          </a:p>
          <a:p>
            <a:r>
              <a:rPr lang="en-US" dirty="0" smtClean="0"/>
              <a:t>Each type of adder is selected depending on where the adder is to be used. </a:t>
            </a:r>
          </a:p>
          <a:p>
            <a:r>
              <a:rPr lang="en-US" dirty="0" smtClean="0"/>
              <a:t>Ripple carry adder is suitable for small bit applications.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adder</a:t>
            </a:r>
            <a:endParaRPr lang="en-US" dirty="0"/>
          </a:p>
        </p:txBody>
      </p:sp>
      <p:sp>
        <p:nvSpPr>
          <p:cNvPr id="3" name="Content Placeholder 2"/>
          <p:cNvSpPr>
            <a:spLocks noGrp="1"/>
          </p:cNvSpPr>
          <p:nvPr>
            <p:ph idx="1"/>
          </p:nvPr>
        </p:nvSpPr>
        <p:spPr/>
        <p:txBody>
          <a:bodyPr/>
          <a:lstStyle/>
          <a:p>
            <a:r>
              <a:rPr lang="en-US" dirty="0" smtClean="0"/>
              <a:t> combinational circuit that adds two bits is called a half adder.</a:t>
            </a:r>
          </a:p>
          <a:p>
            <a:r>
              <a:rPr lang="en-US" dirty="0" smtClean="0"/>
              <a:t>A full adder is one that adds three bits Full Adder sum 3 inputs carry.</a:t>
            </a:r>
            <a:endParaRPr lang="en-US" dirty="0"/>
          </a:p>
        </p:txBody>
      </p:sp>
      <p:pic>
        <p:nvPicPr>
          <p:cNvPr id="51202" name="Picture 2"/>
          <p:cNvPicPr>
            <a:picLocks noChangeAspect="1" noChangeArrowheads="1"/>
          </p:cNvPicPr>
          <p:nvPr/>
        </p:nvPicPr>
        <p:blipFill>
          <a:blip r:embed="rId3"/>
          <a:srcRect/>
          <a:stretch>
            <a:fillRect/>
          </a:stretch>
        </p:blipFill>
        <p:spPr bwMode="auto">
          <a:xfrm>
            <a:off x="2476504" y="4267205"/>
            <a:ext cx="7491411"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a:t>
            </a:r>
            <a:endParaRPr lang="en-US" dirty="0"/>
          </a:p>
        </p:txBody>
      </p:sp>
      <p:pic>
        <p:nvPicPr>
          <p:cNvPr id="52226" name="Picture 2"/>
          <p:cNvPicPr>
            <a:picLocks noGrp="1" noChangeAspect="1" noChangeArrowheads="1"/>
          </p:cNvPicPr>
          <p:nvPr>
            <p:ph idx="1"/>
          </p:nvPr>
        </p:nvPicPr>
        <p:blipFill>
          <a:blip r:embed="rId2"/>
          <a:stretch>
            <a:fillRect/>
          </a:stretch>
        </p:blipFill>
        <p:spPr bwMode="auto">
          <a:xfrm>
            <a:off x="4740275" y="2171700"/>
            <a:ext cx="40005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N-bit binary adder/ripple carry adder</a:t>
            </a:r>
            <a:endParaRPr lang="en-US" dirty="0"/>
          </a:p>
        </p:txBody>
      </p:sp>
      <p:sp>
        <p:nvSpPr>
          <p:cNvPr id="3" name="Content Placeholder 2"/>
          <p:cNvSpPr>
            <a:spLocks noGrp="1"/>
          </p:cNvSpPr>
          <p:nvPr>
            <p:ph idx="1"/>
          </p:nvPr>
        </p:nvSpPr>
        <p:spPr/>
        <p:txBody>
          <a:bodyPr/>
          <a:lstStyle/>
          <a:p>
            <a:r>
              <a:rPr lang="en-US" dirty="0" smtClean="0"/>
              <a:t>The ripple carry adder is constructed by cascading full adder blocks in series.</a:t>
            </a:r>
          </a:p>
          <a:p>
            <a:r>
              <a:rPr lang="en-US" dirty="0" smtClean="0"/>
              <a:t>The carryout of one stage is fed directly to the carry-in of the next stage .</a:t>
            </a:r>
          </a:p>
          <a:p>
            <a:r>
              <a:rPr lang="en-US" dirty="0" smtClean="0"/>
              <a:t>For an n-bit ripple adder, it requires n full adders/n-1 full adders and 1 half adder.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Subtraction of Unsigned Numbers</a:t>
            </a:r>
            <a:endParaRPr lang="en-US" dirty="0"/>
          </a:p>
        </p:txBody>
      </p:sp>
      <p:sp>
        <p:nvSpPr>
          <p:cNvPr id="3" name="Content Placeholder 2"/>
          <p:cNvSpPr>
            <a:spLocks noGrp="1"/>
          </p:cNvSpPr>
          <p:nvPr>
            <p:ph idx="1"/>
          </p:nvPr>
        </p:nvSpPr>
        <p:spPr/>
        <p:txBody>
          <a:bodyPr/>
          <a:lstStyle/>
          <a:p>
            <a:r>
              <a:rPr lang="en-US" dirty="0" smtClean="0"/>
              <a:t>Unsigned 2’s Complement Subtraction Example</a:t>
            </a:r>
          </a:p>
          <a:p>
            <a:r>
              <a:rPr lang="en-US" dirty="0" smtClean="0"/>
              <a:t>Find 01010100</a:t>
            </a:r>
            <a:r>
              <a:rPr lang="en-US" baseline="-25000" dirty="0" smtClean="0"/>
              <a:t>2</a:t>
            </a:r>
            <a:r>
              <a:rPr lang="en-US" dirty="0" smtClean="0"/>
              <a:t> – 01000011</a:t>
            </a:r>
            <a:r>
              <a:rPr lang="en-US" baseline="-25000" dirty="0" smtClean="0"/>
              <a:t>2</a:t>
            </a:r>
          </a:p>
          <a:p>
            <a:endParaRPr lang="en-US" dirty="0"/>
          </a:p>
        </p:txBody>
      </p:sp>
      <p:pic>
        <p:nvPicPr>
          <p:cNvPr id="4" name="Picture 2"/>
          <p:cNvPicPr>
            <a:picLocks noChangeAspect="1" noChangeArrowheads="1"/>
          </p:cNvPicPr>
          <p:nvPr/>
        </p:nvPicPr>
        <p:blipFill>
          <a:blip r:embed="rId3"/>
          <a:srcRect/>
          <a:stretch>
            <a:fillRect/>
          </a:stretch>
        </p:blipFill>
        <p:spPr bwMode="auto">
          <a:xfrm>
            <a:off x="2773682" y="3048000"/>
            <a:ext cx="7514848"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 of ripple carry adder</a:t>
            </a:r>
            <a:endParaRPr lang="en-US" dirty="0"/>
          </a:p>
        </p:txBody>
      </p:sp>
      <p:pic>
        <p:nvPicPr>
          <p:cNvPr id="50178" name="Picture 2"/>
          <p:cNvPicPr>
            <a:picLocks noGrp="1" noChangeAspect="1" noChangeArrowheads="1"/>
          </p:cNvPicPr>
          <p:nvPr>
            <p:ph idx="1"/>
          </p:nvPr>
        </p:nvPicPr>
        <p:blipFill>
          <a:blip r:embed="rId3"/>
          <a:srcRect/>
          <a:stretch>
            <a:fillRect/>
          </a:stretch>
        </p:blipFill>
        <p:spPr bwMode="auto">
          <a:xfrm>
            <a:off x="1386840" y="2645853"/>
            <a:ext cx="9891555" cy="2221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To implement the add </a:t>
            </a:r>
            <a:r>
              <a:rPr lang="en-US" dirty="0" err="1" smtClean="0"/>
              <a:t>microoperation</a:t>
            </a:r>
            <a:r>
              <a:rPr lang="en-US" dirty="0" smtClean="0"/>
              <a:t> with hardware, we need the registers that hold the data and the digital component that performs the arithmetic addition. The digital circuit that forms the arithmetic sum of two bits and a previous carry is called a full-adder.</a:t>
            </a:r>
          </a:p>
          <a:p>
            <a:r>
              <a:rPr lang="en-US" dirty="0" smtClean="0"/>
              <a:t>The digital circuit that generates the arithmetic sum of two binary numbers of any length is called a binary adder.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binary adder is constructed with full-adder circuits connected in cascade, with the output carry from one full-adder connected to the input carry of the next full-adder.</a:t>
            </a:r>
          </a:p>
          <a:p>
            <a:r>
              <a:rPr lang="en-US" dirty="0" smtClean="0"/>
              <a:t>The </a:t>
            </a:r>
            <a:r>
              <a:rPr lang="en-US" dirty="0" err="1" smtClean="0"/>
              <a:t>augend</a:t>
            </a:r>
            <a:r>
              <a:rPr lang="en-US" dirty="0" smtClean="0"/>
              <a:t> bits of A and the addend bits of B are designated by subscript numbers from right to left, with subscript 0 denoting the low-order bit. The carries are connected in a chain through the full-adders. The input carry to the binary adder is C</a:t>
            </a:r>
            <a:r>
              <a:rPr lang="en-US" baseline="-25000" dirty="0" smtClean="0"/>
              <a:t>0 </a:t>
            </a:r>
            <a:r>
              <a:rPr lang="en-US" dirty="0" smtClean="0"/>
              <a:t>and the output carry is C</a:t>
            </a:r>
            <a:r>
              <a:rPr lang="en-US" baseline="-25000" dirty="0" smtClean="0"/>
              <a:t>4</a:t>
            </a:r>
            <a:r>
              <a:rPr lang="en-US" dirty="0" smtClean="0"/>
              <a:t>. The S outputs of the full-adders generate the required sum bits.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n-bit binary adder requires n full-adders. The output carry from each full-adder is connected to the input carry of the next-high-order full-adder.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We can add two n-bit numbers easily.</a:t>
            </a:r>
          </a:p>
          <a:p>
            <a:r>
              <a:rPr lang="en-US" dirty="0" smtClean="0"/>
              <a:t>It is advantageous for less number of bit operations.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Ripple</a:t>
            </a:r>
            <a:r>
              <a:rPr lang="en-US" dirty="0" smtClean="0"/>
              <a:t>-</a:t>
            </a:r>
            <a:r>
              <a:rPr lang="en-US" b="1" dirty="0" smtClean="0"/>
              <a:t>carry adder</a:t>
            </a:r>
            <a:r>
              <a:rPr lang="en-US" dirty="0" smtClean="0"/>
              <a:t>, illustrating the delay of the </a:t>
            </a:r>
            <a:r>
              <a:rPr lang="en-US" b="1" dirty="0" smtClean="0"/>
              <a:t>carry</a:t>
            </a:r>
            <a:r>
              <a:rPr lang="en-US" dirty="0" smtClean="0"/>
              <a:t> bit.</a:t>
            </a:r>
          </a:p>
          <a:p>
            <a:r>
              <a:rPr lang="en-US" dirty="0" smtClean="0"/>
              <a:t>The </a:t>
            </a:r>
            <a:r>
              <a:rPr lang="en-US" b="1" dirty="0" smtClean="0"/>
              <a:t>disadvantage</a:t>
            </a:r>
            <a:r>
              <a:rPr lang="en-US" dirty="0" smtClean="0"/>
              <a:t> of the </a:t>
            </a:r>
            <a:r>
              <a:rPr lang="en-US" b="1" dirty="0" smtClean="0"/>
              <a:t>ripple</a:t>
            </a:r>
            <a:r>
              <a:rPr lang="en-US" dirty="0" smtClean="0"/>
              <a:t>-</a:t>
            </a:r>
            <a:r>
              <a:rPr lang="en-US" b="1" dirty="0" smtClean="0"/>
              <a:t>carry adder</a:t>
            </a:r>
            <a:r>
              <a:rPr lang="en-US" dirty="0" smtClean="0"/>
              <a:t> is that it can get very slow when one needs to add many bits. </a:t>
            </a:r>
          </a:p>
          <a:p>
            <a:r>
              <a:rPr lang="en-US" dirty="0" smtClean="0"/>
              <a:t>To reduce the computation time, there are faster ways to add two binary numbers by using </a:t>
            </a:r>
            <a:r>
              <a:rPr lang="en-US" b="1" dirty="0" smtClean="0"/>
              <a:t>carry</a:t>
            </a:r>
            <a:r>
              <a:rPr lang="en-US" dirty="0" smtClean="0"/>
              <a:t> look ahead </a:t>
            </a:r>
            <a:r>
              <a:rPr lang="en-US" b="1" dirty="0" smtClean="0"/>
              <a:t>adders</a:t>
            </a: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latin typeface="arial" panose="020B0604020202020204" pitchFamily="34" charset="0"/>
              </a:rPr>
              <a:t>Carry Look Ahead Adder (CLA)</a:t>
            </a:r>
            <a:endParaRPr lang="en-US" dirty="0"/>
          </a:p>
        </p:txBody>
      </p:sp>
      <p:sp>
        <p:nvSpPr>
          <p:cNvPr id="3" name="Content Placeholder 2"/>
          <p:cNvSpPr>
            <a:spLocks noGrp="1"/>
          </p:cNvSpPr>
          <p:nvPr>
            <p:ph idx="1"/>
          </p:nvPr>
        </p:nvSpPr>
        <p:spPr/>
        <p:txBody>
          <a:bodyPr/>
          <a:lstStyle/>
          <a:p>
            <a:r>
              <a:rPr lang="en-US" b="1" dirty="0" smtClean="0">
                <a:latin typeface="arial" panose="020B0604020202020204" pitchFamily="34" charset="0"/>
              </a:rPr>
              <a:t>Carry look ahead adder’s (CLA) logic diagram</a:t>
            </a:r>
            <a:r>
              <a:rPr lang="en-US" dirty="0" smtClean="0">
                <a:latin typeface="arial" panose="020B0604020202020204" pitchFamily="34" charset="0"/>
              </a:rPr>
              <a:t> is given below. It contains </a:t>
            </a:r>
            <a:r>
              <a:rPr lang="en-US" b="1" dirty="0" smtClean="0">
                <a:latin typeface="arial" panose="020B0604020202020204" pitchFamily="34" charset="0"/>
              </a:rPr>
              <a:t>3 blocks</a:t>
            </a:r>
            <a:r>
              <a:rPr lang="en-US" dirty="0" smtClean="0">
                <a:latin typeface="arial" panose="020B0604020202020204" pitchFamily="34" charset="0"/>
              </a:rPr>
              <a:t>; “</a:t>
            </a:r>
            <a:r>
              <a:rPr lang="en-US" b="1" dirty="0" smtClean="0">
                <a:latin typeface="arial" panose="020B0604020202020204" pitchFamily="34" charset="0"/>
              </a:rPr>
              <a:t>P and G generator</a:t>
            </a:r>
            <a:r>
              <a:rPr lang="en-US" dirty="0" smtClean="0">
                <a:latin typeface="arial" panose="020B0604020202020204" pitchFamily="34" charset="0"/>
              </a:rPr>
              <a:t>”, “</a:t>
            </a:r>
            <a:r>
              <a:rPr lang="en-US" b="1" dirty="0" err="1" smtClean="0">
                <a:latin typeface="arial" panose="020B0604020202020204" pitchFamily="34" charset="0"/>
              </a:rPr>
              <a:t>Carrylook</a:t>
            </a:r>
            <a:r>
              <a:rPr lang="en-US" b="1" dirty="0" smtClean="0">
                <a:latin typeface="arial" panose="020B0604020202020204" pitchFamily="34" charset="0"/>
              </a:rPr>
              <a:t> ahead</a:t>
            </a:r>
            <a:r>
              <a:rPr lang="en-US" dirty="0" smtClean="0">
                <a:latin typeface="arial" panose="020B0604020202020204" pitchFamily="34" charset="0"/>
              </a:rPr>
              <a:t>” block and “</a:t>
            </a:r>
            <a:r>
              <a:rPr lang="en-US" b="1" dirty="0" smtClean="0">
                <a:latin typeface="arial" panose="020B0604020202020204" pitchFamily="34" charset="0"/>
              </a:rPr>
              <a:t>adder block</a:t>
            </a:r>
          </a:p>
          <a:p>
            <a:r>
              <a:rPr lang="en-US" dirty="0" smtClean="0">
                <a:latin typeface="arial" panose="020B0604020202020204" pitchFamily="34" charset="0"/>
              </a:rPr>
              <a:t>Input “</a:t>
            </a:r>
            <a:r>
              <a:rPr lang="en-US" b="1" dirty="0" err="1" smtClean="0">
                <a:latin typeface="arial" panose="020B0604020202020204" pitchFamily="34" charset="0"/>
              </a:rPr>
              <a:t>Augend</a:t>
            </a:r>
            <a:r>
              <a:rPr lang="en-US" dirty="0" smtClean="0">
                <a:latin typeface="arial" panose="020B0604020202020204" pitchFamily="34" charset="0"/>
              </a:rPr>
              <a:t>”, “</a:t>
            </a:r>
            <a:r>
              <a:rPr lang="en-US" b="1" dirty="0" smtClean="0">
                <a:latin typeface="arial" panose="020B0604020202020204" pitchFamily="34" charset="0"/>
              </a:rPr>
              <a:t>Addend</a:t>
            </a:r>
            <a:r>
              <a:rPr lang="en-US" dirty="0" smtClean="0">
                <a:latin typeface="arial" panose="020B0604020202020204" pitchFamily="34" charset="0"/>
              </a:rPr>
              <a:t>” is provided to the “P and G generator” block whose output is connected with </a:t>
            </a:r>
            <a:r>
              <a:rPr lang="en-US" b="1" dirty="0" smtClean="0">
                <a:latin typeface="arial" panose="020B0604020202020204" pitchFamily="34" charset="0"/>
              </a:rPr>
              <a:t>CLA</a:t>
            </a:r>
            <a:r>
              <a:rPr lang="en-US" dirty="0" smtClean="0">
                <a:latin typeface="arial" panose="020B0604020202020204" pitchFamily="34" charset="0"/>
              </a:rPr>
              <a:t> and the</a:t>
            </a:r>
            <a:r>
              <a:rPr lang="en-US" b="1" dirty="0" smtClean="0">
                <a:latin typeface="arial" panose="020B0604020202020204" pitchFamily="34" charset="0"/>
              </a:rPr>
              <a:t> adder block</a:t>
            </a:r>
            <a:r>
              <a:rPr lang="en-US" dirty="0" smtClean="0">
                <a:latin typeface="arial" panose="020B0604020202020204" pitchFamily="34" charset="0"/>
              </a:rPr>
              <a:t>.</a:t>
            </a:r>
            <a:endParaRPr lang="en-IN"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922" y="274638"/>
            <a:ext cx="8443875" cy="258762"/>
          </a:xfrm>
        </p:spPr>
        <p:txBody>
          <a:bodyPr>
            <a:normAutofit fontScale="90000"/>
          </a:bodyPr>
          <a:lstStyle/>
          <a:p>
            <a:endParaRPr lang="en-US" dirty="0"/>
          </a:p>
        </p:txBody>
      </p:sp>
      <p:sp>
        <p:nvSpPr>
          <p:cNvPr id="3" name="Content Placeholder 2"/>
          <p:cNvSpPr>
            <a:spLocks noGrp="1"/>
          </p:cNvSpPr>
          <p:nvPr>
            <p:ph idx="1"/>
          </p:nvPr>
        </p:nvSpPr>
        <p:spPr>
          <a:xfrm>
            <a:off x="1684020" y="762000"/>
            <a:ext cx="9747504" cy="4800600"/>
          </a:xfrm>
        </p:spPr>
        <p:txBody>
          <a:bodyPr/>
          <a:lstStyle/>
          <a:p>
            <a:r>
              <a:rPr lang="en-US" sz="2000" b="1" dirty="0" smtClean="0">
                <a:latin typeface="arial" panose="020B0604020202020204" pitchFamily="34" charset="0"/>
              </a:rPr>
              <a:t>Carry =    AB + </a:t>
            </a:r>
            <a:r>
              <a:rPr lang="en-US" sz="2000" b="1" dirty="0" err="1" smtClean="0">
                <a:latin typeface="arial" panose="020B0604020202020204" pitchFamily="34" charset="0"/>
              </a:rPr>
              <a:t>C</a:t>
            </a:r>
            <a:r>
              <a:rPr lang="en-US" sz="2000" b="1" baseline="-25000" dirty="0" err="1" smtClean="0">
                <a:latin typeface="arial" panose="020B0604020202020204" pitchFamily="34" charset="0"/>
              </a:rPr>
              <a:t>in</a:t>
            </a:r>
            <a:r>
              <a:rPr lang="en-US" sz="2000" b="1" baseline="-25000" dirty="0" smtClean="0">
                <a:latin typeface="arial" panose="020B0604020202020204" pitchFamily="34" charset="0"/>
              </a:rPr>
              <a:t> </a:t>
            </a:r>
            <a:r>
              <a:rPr lang="en-US" sz="2000" b="1" dirty="0" smtClean="0">
                <a:latin typeface="arial" panose="020B0604020202020204" pitchFamily="34" charset="0"/>
              </a:rPr>
              <a:t>(A XOR B)</a:t>
            </a:r>
          </a:p>
          <a:p>
            <a:pPr algn="just"/>
            <a:r>
              <a:rPr lang="en-US" sz="2000" b="1" dirty="0" smtClean="0">
                <a:latin typeface="arial" panose="020B0604020202020204" pitchFamily="34" charset="0"/>
              </a:rPr>
              <a:t>P = (A XOR B)</a:t>
            </a:r>
            <a:r>
              <a:rPr lang="en-US" sz="2000" dirty="0" smtClean="0">
                <a:latin typeface="arial" panose="020B0604020202020204" pitchFamily="34" charset="0"/>
              </a:rPr>
              <a:t>: </a:t>
            </a:r>
            <a:r>
              <a:rPr lang="en-US" sz="2000" b="1" dirty="0" smtClean="0">
                <a:latin typeface="arial" panose="020B0604020202020204" pitchFamily="34" charset="0"/>
              </a:rPr>
              <a:t>P</a:t>
            </a:r>
            <a:r>
              <a:rPr lang="en-US" sz="2000" dirty="0" smtClean="0">
                <a:latin typeface="arial" panose="020B0604020202020204" pitchFamily="34" charset="0"/>
              </a:rPr>
              <a:t> is known as </a:t>
            </a:r>
            <a:r>
              <a:rPr lang="en-US" sz="2000" b="1" dirty="0" smtClean="0">
                <a:latin typeface="arial" panose="020B0604020202020204" pitchFamily="34" charset="0"/>
              </a:rPr>
              <a:t>Carry propagate</a:t>
            </a:r>
            <a:r>
              <a:rPr lang="en-US" sz="2000" dirty="0" smtClean="0">
                <a:latin typeface="arial" panose="020B0604020202020204" pitchFamily="34" charset="0"/>
              </a:rPr>
              <a:t>, because it propagates the </a:t>
            </a:r>
            <a:r>
              <a:rPr lang="en-US" sz="2000" b="1" dirty="0" err="1" smtClean="0">
                <a:latin typeface="arial" panose="020B0604020202020204" pitchFamily="34" charset="0"/>
              </a:rPr>
              <a:t>C</a:t>
            </a:r>
            <a:r>
              <a:rPr lang="en-US" sz="2000" b="1" baseline="-25000" dirty="0" err="1" smtClean="0">
                <a:latin typeface="arial" panose="020B0604020202020204" pitchFamily="34" charset="0"/>
              </a:rPr>
              <a:t>in</a:t>
            </a:r>
            <a:r>
              <a:rPr lang="en-US" sz="2000" dirty="0" smtClean="0">
                <a:latin typeface="arial" panose="020B0604020202020204" pitchFamily="34" charset="0"/>
              </a:rPr>
              <a:t> from previous stage to the next stage.</a:t>
            </a:r>
            <a:endParaRPr lang="en-US" sz="2000" dirty="0" smtClean="0">
              <a:latin typeface="Arial" panose="020B0604020202020204" pitchFamily="34" charset="0"/>
            </a:endParaRPr>
          </a:p>
          <a:p>
            <a:pPr algn="just"/>
            <a:r>
              <a:rPr lang="en-US" sz="2000" b="1" dirty="0" smtClean="0">
                <a:latin typeface="arial" panose="020B0604020202020204" pitchFamily="34" charset="0"/>
              </a:rPr>
              <a:t>G = AB: </a:t>
            </a:r>
            <a:r>
              <a:rPr lang="en-US" sz="2000" dirty="0" smtClean="0">
                <a:latin typeface="arial" panose="020B0604020202020204" pitchFamily="34" charset="0"/>
              </a:rPr>
              <a:t> </a:t>
            </a:r>
            <a:r>
              <a:rPr lang="en-US" sz="2000" b="1" dirty="0" smtClean="0">
                <a:latin typeface="arial" panose="020B0604020202020204" pitchFamily="34" charset="0"/>
              </a:rPr>
              <a:t>G</a:t>
            </a:r>
            <a:r>
              <a:rPr lang="en-US" sz="2000" dirty="0" smtClean="0">
                <a:latin typeface="arial" panose="020B0604020202020204" pitchFamily="34" charset="0"/>
              </a:rPr>
              <a:t> is known as </a:t>
            </a:r>
            <a:r>
              <a:rPr lang="en-US" sz="2000" b="1" dirty="0" smtClean="0">
                <a:latin typeface="arial" panose="020B0604020202020204" pitchFamily="34" charset="0"/>
              </a:rPr>
              <a:t>Carry Generate</a:t>
            </a:r>
            <a:r>
              <a:rPr lang="en-US" sz="2000" dirty="0" smtClean="0">
                <a:latin typeface="arial" panose="020B0604020202020204" pitchFamily="34" charset="0"/>
              </a:rPr>
              <a:t>, because it can directly generate carry bit without any </a:t>
            </a:r>
            <a:r>
              <a:rPr lang="en-US" sz="2000" dirty="0" err="1" smtClean="0">
                <a:latin typeface="arial" panose="020B0604020202020204" pitchFamily="34" charset="0"/>
              </a:rPr>
              <a:t>C</a:t>
            </a:r>
            <a:r>
              <a:rPr lang="en-US" sz="2000" baseline="-25000" dirty="0" err="1" smtClean="0">
                <a:latin typeface="arial" panose="020B0604020202020204" pitchFamily="34" charset="0"/>
              </a:rPr>
              <a:t>in</a:t>
            </a:r>
            <a:r>
              <a:rPr lang="en-US" sz="2000" dirty="0" smtClean="0">
                <a:latin typeface="arial" panose="020B0604020202020204" pitchFamily="34" charset="0"/>
              </a:rPr>
              <a:t>.</a:t>
            </a:r>
            <a:endParaRPr lang="en-US" sz="2000" dirty="0" smtClean="0">
              <a:latin typeface="Arial" panose="020B0604020202020204" pitchFamily="34" charset="0"/>
            </a:endParaRPr>
          </a:p>
          <a:p>
            <a:endParaRPr lang="en-US" dirty="0"/>
          </a:p>
        </p:txBody>
      </p:sp>
      <p:sp>
        <p:nvSpPr>
          <p:cNvPr id="4" name="TextBox 3"/>
          <p:cNvSpPr txBox="1"/>
          <p:nvPr/>
        </p:nvSpPr>
        <p:spPr>
          <a:xfrm>
            <a:off x="4457700" y="5105400"/>
            <a:ext cx="5547360"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 xmlns:a16="http://schemas.microsoft.com/office/drawing/2014/main" id="{1B6A01CB-127C-4E9A-A7E8-434604F5FCE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80261" y="3124201"/>
            <a:ext cx="9078987" cy="339464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chemeClr val="tx1"/>
                </a:solidFill>
                <a:latin typeface="arial" panose="020B0604020202020204" pitchFamily="34" charset="0"/>
              </a:rPr>
              <a:t>Carry </a:t>
            </a:r>
            <a:r>
              <a:rPr lang="en-US" sz="4400" b="1" dirty="0" err="1" smtClean="0">
                <a:solidFill>
                  <a:schemeClr val="tx1"/>
                </a:solidFill>
                <a:latin typeface="arial" panose="020B0604020202020204" pitchFamily="34" charset="0"/>
              </a:rPr>
              <a:t>Lookahead</a:t>
            </a:r>
            <a:r>
              <a:rPr lang="en-US" sz="4400" b="1" dirty="0" smtClean="0">
                <a:solidFill>
                  <a:schemeClr val="tx1"/>
                </a:solidFill>
                <a:latin typeface="arial" panose="020B0604020202020204" pitchFamily="34" charset="0"/>
              </a:rPr>
              <a:t> (CLA) Block Diagram</a:t>
            </a:r>
            <a:r>
              <a:rPr lang="en-US" b="1" dirty="0" smtClean="0">
                <a:solidFill>
                  <a:srgbClr val="2C2F34"/>
                </a:solidFill>
                <a:effectLst/>
                <a:latin typeface="Arial" panose="020B0604020202020204" pitchFamily="34" charset="0"/>
              </a:rPr>
              <a:t/>
            </a:r>
            <a:br>
              <a:rPr lang="en-US" b="1" dirty="0" smtClean="0">
                <a:solidFill>
                  <a:srgbClr val="2C2F34"/>
                </a:solidFill>
                <a:effectLst/>
                <a:latin typeface="Arial" panose="020B0604020202020204" pitchFamily="34" charset="0"/>
              </a:rPr>
            </a:br>
            <a:endParaRPr lang="en-US" dirty="0"/>
          </a:p>
        </p:txBody>
      </p:sp>
      <p:sp>
        <p:nvSpPr>
          <p:cNvPr id="3" name="Content Placeholder 2"/>
          <p:cNvSpPr>
            <a:spLocks noGrp="1"/>
          </p:cNvSpPr>
          <p:nvPr>
            <p:ph idx="1"/>
          </p:nvPr>
        </p:nvSpPr>
        <p:spPr/>
        <p:txBody>
          <a:bodyPr/>
          <a:lstStyle/>
          <a:p>
            <a:endParaRPr lang="en-US" dirty="0"/>
          </a:p>
        </p:txBody>
      </p:sp>
      <p:pic>
        <p:nvPicPr>
          <p:cNvPr id="4" name="Picture 3">
            <a:extLst>
              <a:ext uri="{FF2B5EF4-FFF2-40B4-BE49-F238E27FC236}">
                <a16:creationId xmlns="" xmlns:a16="http://schemas.microsoft.com/office/drawing/2014/main" id="{B6281B91-1F3C-4D7A-A8F8-1944E1A0016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400000">
            <a:off x="3453884" y="2177297"/>
            <a:ext cx="5486400" cy="3875009"/>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742" y="274638"/>
            <a:ext cx="8741055" cy="639762"/>
          </a:xfrm>
        </p:spPr>
        <p:txBody>
          <a:bodyPr>
            <a:normAutofit fontScale="90000"/>
          </a:bodyPr>
          <a:lstStyle/>
          <a:p>
            <a:endParaRPr lang="en-US" dirty="0"/>
          </a:p>
        </p:txBody>
      </p:sp>
      <p:sp>
        <p:nvSpPr>
          <p:cNvPr id="3" name="Content Placeholder 2"/>
          <p:cNvSpPr>
            <a:spLocks noGrp="1"/>
          </p:cNvSpPr>
          <p:nvPr>
            <p:ph idx="1"/>
          </p:nvPr>
        </p:nvSpPr>
        <p:spPr>
          <a:xfrm>
            <a:off x="1783081" y="838200"/>
            <a:ext cx="9747504" cy="4800600"/>
          </a:xfrm>
        </p:spPr>
        <p:txBody>
          <a:bodyPr>
            <a:normAutofit/>
          </a:bodyPr>
          <a:lstStyle/>
          <a:p>
            <a:r>
              <a:rPr lang="en-US" sz="2400" dirty="0" smtClean="0"/>
              <a:t>Let us consider a full adder. We have the inputs signals A, B, and </a:t>
            </a:r>
            <a:r>
              <a:rPr lang="en-US" sz="2400" dirty="0" err="1" smtClean="0"/>
              <a:t>Cin</a:t>
            </a:r>
            <a:r>
              <a:rPr lang="en-US" sz="2400" dirty="0" smtClean="0"/>
              <a:t>. If we consider the addition of these three variables in every possible case, we get a truth table like the one below.</a:t>
            </a:r>
            <a:endParaRPr lang="en-US" sz="2400" dirty="0"/>
          </a:p>
        </p:txBody>
      </p:sp>
      <p:pic>
        <p:nvPicPr>
          <p:cNvPr id="65541" name="Picture 5"/>
          <p:cNvPicPr>
            <a:picLocks noChangeAspect="1" noChangeArrowheads="1"/>
          </p:cNvPicPr>
          <p:nvPr/>
        </p:nvPicPr>
        <p:blipFill>
          <a:blip r:embed="rId2"/>
          <a:srcRect/>
          <a:stretch>
            <a:fillRect/>
          </a:stretch>
        </p:blipFill>
        <p:spPr bwMode="auto">
          <a:xfrm>
            <a:off x="2575561" y="2743200"/>
            <a:ext cx="7974330" cy="348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Fixed-Point Representation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Positive integers, including zero, can be represented as unsigned numbers.</a:t>
            </a:r>
          </a:p>
          <a:p>
            <a:r>
              <a:rPr lang="en-US" dirty="0" smtClean="0"/>
              <a:t>To represent negative integers, we need a notation for negative values.</a:t>
            </a:r>
          </a:p>
          <a:p>
            <a:r>
              <a:rPr lang="en-US" dirty="0" smtClean="0"/>
              <a:t>In ordinary arithmetic, a negative number is indicated by a minus sign and a positive number by a plus sign.</a:t>
            </a:r>
          </a:p>
          <a:p>
            <a:r>
              <a:rPr lang="en-US" dirty="0" smtClean="0"/>
              <a:t>Because of hardware limitations, computers must represent everything with 1's and 0's, including the sign of a number.</a:t>
            </a:r>
          </a:p>
          <a:p>
            <a:r>
              <a:rPr lang="en-US" dirty="0" smtClean="0"/>
              <a:t>sign bit equal to 0 for positive and to 1 for negative.</a:t>
            </a:r>
            <a:endParaRPr lang="en-US" baseline="-25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 analyzing the truth table, we see that the Carry is 1 when</a:t>
            </a:r>
          </a:p>
          <a:p>
            <a:pPr marL="870966" lvl="1" indent="-514350">
              <a:buFont typeface="+mj-lt"/>
              <a:buAutoNum type="arabicPeriod"/>
            </a:pPr>
            <a:r>
              <a:rPr lang="en-US" dirty="0" smtClean="0"/>
              <a:t>Either the value of A or B is one, as well as </a:t>
            </a:r>
            <a:r>
              <a:rPr lang="en-US" dirty="0" err="1" smtClean="0"/>
              <a:t>Cin</a:t>
            </a:r>
            <a:r>
              <a:rPr lang="en-US" dirty="0" smtClean="0"/>
              <a:t>, is 1, or</a:t>
            </a:r>
          </a:p>
          <a:p>
            <a:pPr marL="870966" lvl="1" indent="-514350">
              <a:buFont typeface="+mj-lt"/>
              <a:buAutoNum type="arabicPeriod"/>
            </a:pPr>
            <a:r>
              <a:rPr lang="en-US" dirty="0" smtClean="0"/>
              <a:t>Both A and B have the value 1.</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0" y="274638"/>
            <a:ext cx="9236355" cy="715962"/>
          </a:xfrm>
        </p:spPr>
        <p:txBody>
          <a:bodyPr>
            <a:normAutofit fontScale="90000"/>
          </a:bodyPr>
          <a:lstStyle/>
          <a:p>
            <a:endParaRPr lang="en-US" dirty="0"/>
          </a:p>
        </p:txBody>
      </p:sp>
      <p:sp>
        <p:nvSpPr>
          <p:cNvPr id="3" name="Content Placeholder 2"/>
          <p:cNvSpPr>
            <a:spLocks noGrp="1"/>
          </p:cNvSpPr>
          <p:nvPr>
            <p:ph idx="1"/>
          </p:nvPr>
        </p:nvSpPr>
        <p:spPr>
          <a:xfrm>
            <a:off x="1783081" y="838200"/>
            <a:ext cx="9747504" cy="4800600"/>
          </a:xfrm>
        </p:spPr>
        <p:txBody>
          <a:bodyPr>
            <a:normAutofit lnSpcReduction="10000"/>
          </a:bodyPr>
          <a:lstStyle/>
          <a:p>
            <a:r>
              <a:rPr lang="en-US" sz="2400" dirty="0" smtClean="0"/>
              <a:t>Let us now consider two new variables, </a:t>
            </a:r>
            <a:r>
              <a:rPr lang="en-US" sz="2400" b="1" dirty="0" smtClean="0"/>
              <a:t>Carry Generate (</a:t>
            </a:r>
            <a:r>
              <a:rPr lang="en-US" sz="2400" b="1" dirty="0" err="1" smtClean="0"/>
              <a:t>Gi</a:t>
            </a:r>
            <a:r>
              <a:rPr lang="en-US" sz="2400" b="1" dirty="0" smtClean="0"/>
              <a:t>)</a:t>
            </a:r>
            <a:r>
              <a:rPr lang="en-US" sz="2400" dirty="0" smtClean="0"/>
              <a:t> and </a:t>
            </a:r>
            <a:r>
              <a:rPr lang="en-US" sz="2400" b="1" dirty="0" smtClean="0"/>
              <a:t>Carry Propagate (Pi)</a:t>
            </a:r>
            <a:r>
              <a:rPr lang="en-US" sz="2400" dirty="0" smtClean="0"/>
              <a:t>.</a:t>
            </a:r>
          </a:p>
          <a:p>
            <a:r>
              <a:rPr lang="en-US" sz="2400" b="1" dirty="0" smtClean="0"/>
              <a:t>Case1:</a:t>
            </a:r>
            <a:r>
              <a:rPr lang="en-US" sz="2400" dirty="0" smtClean="0"/>
              <a:t> we see that an output carry is propagated, when we give an input carry. We will refer to this with Pi. So, the mathematical expression of Pi can we represented as :</a:t>
            </a:r>
          </a:p>
          <a:p>
            <a:endParaRPr lang="en-US" sz="2400" dirty="0" smtClean="0"/>
          </a:p>
          <a:p>
            <a:endParaRPr lang="en-US" dirty="0" smtClean="0"/>
          </a:p>
          <a:p>
            <a:r>
              <a:rPr lang="en-US" sz="2600" b="1" dirty="0" smtClean="0"/>
              <a:t>case 2:</a:t>
            </a:r>
            <a:r>
              <a:rPr lang="en-US" sz="2600" dirty="0" smtClean="0"/>
              <a:t> we see that an output carry is generated when both inputs, A and B, are high, regardless of the value of the input carry.  We will refer to this output carry as </a:t>
            </a:r>
            <a:r>
              <a:rPr lang="en-US" sz="2600" dirty="0" err="1" smtClean="0"/>
              <a:t>Gi</a:t>
            </a:r>
            <a:r>
              <a:rPr lang="en-US" sz="2600" dirty="0" smtClean="0"/>
              <a:t>. Thus, we can mathematically express </a:t>
            </a:r>
            <a:r>
              <a:rPr lang="en-US" sz="2600" dirty="0" err="1" smtClean="0"/>
              <a:t>Gi</a:t>
            </a:r>
            <a:r>
              <a:rPr lang="en-US" sz="2600" dirty="0" smtClean="0"/>
              <a:t> as : </a:t>
            </a:r>
            <a:br>
              <a:rPr lang="en-US" sz="2600" dirty="0" smtClean="0"/>
            </a:br>
            <a:endParaRPr lang="en-US" sz="2600" dirty="0"/>
          </a:p>
        </p:txBody>
      </p:sp>
      <p:pic>
        <p:nvPicPr>
          <p:cNvPr id="66563" name="Picture 3"/>
          <p:cNvPicPr>
            <a:picLocks noChangeAspect="1" noChangeArrowheads="1"/>
          </p:cNvPicPr>
          <p:nvPr/>
        </p:nvPicPr>
        <p:blipFill>
          <a:blip r:embed="rId3"/>
          <a:srcRect/>
          <a:stretch>
            <a:fillRect/>
          </a:stretch>
        </p:blipFill>
        <p:spPr bwMode="auto">
          <a:xfrm>
            <a:off x="4061460" y="2819400"/>
            <a:ext cx="2476500" cy="53662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4"/>
          <a:srcRect/>
          <a:stretch>
            <a:fillRect/>
          </a:stretch>
        </p:blipFill>
        <p:spPr bwMode="auto">
          <a:xfrm>
            <a:off x="4358642" y="5334000"/>
            <a:ext cx="2983749"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Originally, for a full adder we have the following equations:</a:t>
            </a:r>
          </a:p>
          <a:p>
            <a:endParaRPr lang="en-US" sz="2400" dirty="0" smtClean="0"/>
          </a:p>
          <a:p>
            <a:endParaRPr lang="en-US" sz="2400" dirty="0" smtClean="0"/>
          </a:p>
          <a:p>
            <a:endParaRPr lang="en-US" sz="2400" dirty="0" smtClean="0"/>
          </a:p>
          <a:p>
            <a:r>
              <a:rPr lang="en-US" sz="2000" dirty="0" smtClean="0"/>
              <a:t>Or 		carry</a:t>
            </a:r>
            <a:r>
              <a:rPr lang="en-US" sz="2000" baseline="-25000" dirty="0" smtClean="0"/>
              <a:t>i+1</a:t>
            </a:r>
            <a:r>
              <a:rPr lang="en-US" sz="2000" dirty="0" smtClean="0"/>
              <a:t>=</a:t>
            </a:r>
            <a:r>
              <a:rPr lang="en-US" sz="2000" dirty="0" err="1" smtClean="0"/>
              <a:t>AB+BC</a:t>
            </a:r>
            <a:r>
              <a:rPr lang="en-US" sz="2000" baseline="-25000" dirty="0" err="1" smtClean="0"/>
              <a:t>i</a:t>
            </a:r>
            <a:r>
              <a:rPr lang="en-US" sz="2000" dirty="0" err="1" smtClean="0"/>
              <a:t>+AC</a:t>
            </a:r>
            <a:r>
              <a:rPr lang="en-US" sz="2000" baseline="-25000" dirty="0" err="1" smtClean="0"/>
              <a:t>i</a:t>
            </a:r>
            <a:endParaRPr lang="en-US" sz="2000" baseline="-25000" dirty="0" smtClean="0"/>
          </a:p>
          <a:p>
            <a:endParaRPr lang="en-US" sz="2000" baseline="-25000" dirty="0" smtClean="0"/>
          </a:p>
          <a:p>
            <a:r>
              <a:rPr lang="en-US" sz="2400" dirty="0" smtClean="0"/>
              <a:t>Thus, we can rewrite the equations of the full adder in terms of Carry Propagate (Pi) and Carry Generate (</a:t>
            </a:r>
            <a:r>
              <a:rPr lang="en-US" sz="2400" dirty="0" err="1" smtClean="0"/>
              <a:t>Gi</a:t>
            </a:r>
            <a:r>
              <a:rPr lang="en-US" sz="2400" dirty="0" smtClean="0"/>
              <a:t>) as :</a:t>
            </a:r>
          </a:p>
          <a:p>
            <a:endParaRPr lang="en-US" dirty="0"/>
          </a:p>
        </p:txBody>
      </p:sp>
      <p:pic>
        <p:nvPicPr>
          <p:cNvPr id="67587" name="Picture 3"/>
          <p:cNvPicPr>
            <a:picLocks noChangeAspect="1" noChangeArrowheads="1"/>
          </p:cNvPicPr>
          <p:nvPr/>
        </p:nvPicPr>
        <p:blipFill>
          <a:blip r:embed="rId3"/>
          <a:srcRect/>
          <a:stretch>
            <a:fillRect/>
          </a:stretch>
        </p:blipFill>
        <p:spPr bwMode="auto">
          <a:xfrm>
            <a:off x="4207132" y="2209800"/>
            <a:ext cx="3110929" cy="990600"/>
          </a:xfrm>
          <a:prstGeom prst="rect">
            <a:avLst/>
          </a:prstGeom>
          <a:noFill/>
          <a:ln w="9525">
            <a:noFill/>
            <a:miter lim="800000"/>
            <a:headEnd/>
            <a:tailEnd/>
          </a:ln>
          <a:effectLst/>
        </p:spPr>
      </p:pic>
      <p:pic>
        <p:nvPicPr>
          <p:cNvPr id="67588" name="Picture 4"/>
          <p:cNvPicPr>
            <a:picLocks noChangeAspect="1" noChangeArrowheads="1"/>
          </p:cNvPicPr>
          <p:nvPr/>
        </p:nvPicPr>
        <p:blipFill>
          <a:blip r:embed="rId4"/>
          <a:srcRect/>
          <a:stretch>
            <a:fillRect/>
          </a:stretch>
        </p:blipFill>
        <p:spPr bwMode="auto">
          <a:xfrm>
            <a:off x="4556761" y="4953000"/>
            <a:ext cx="2872740" cy="94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The equations of Sum and Carry can be represented by a logic circuit given below.</a:t>
            </a:r>
            <a:endParaRPr lang="en-US" sz="3600" dirty="0"/>
          </a:p>
        </p:txBody>
      </p:sp>
      <p:sp>
        <p:nvSpPr>
          <p:cNvPr id="3" name="Content Placeholder 2"/>
          <p:cNvSpPr>
            <a:spLocks noGrp="1"/>
          </p:cNvSpPr>
          <p:nvPr>
            <p:ph idx="1"/>
          </p:nvPr>
        </p:nvSpPr>
        <p:spPr/>
        <p:txBody>
          <a:bodyPr/>
          <a:lstStyle/>
          <a:p>
            <a:endParaRPr lang="en-US" dirty="0"/>
          </a:p>
        </p:txBody>
      </p:sp>
      <p:pic>
        <p:nvPicPr>
          <p:cNvPr id="68610" name="Picture 2"/>
          <p:cNvPicPr>
            <a:picLocks noChangeAspect="1" noChangeArrowheads="1"/>
          </p:cNvPicPr>
          <p:nvPr/>
        </p:nvPicPr>
        <p:blipFill>
          <a:blip r:embed="rId2"/>
          <a:srcRect/>
          <a:stretch>
            <a:fillRect/>
          </a:stretch>
        </p:blipFill>
        <p:spPr bwMode="auto">
          <a:xfrm>
            <a:off x="2278383" y="2819400"/>
            <a:ext cx="8283894"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100" dirty="0" smtClean="0"/>
              <a:t>We can calculate the output carry C1, C2, C3, and C4 using the above derived equations as:</a:t>
            </a:r>
            <a:endParaRPr lang="en-US" sz="3100" dirty="0"/>
          </a:p>
        </p:txBody>
      </p:sp>
      <p:sp>
        <p:nvSpPr>
          <p:cNvPr id="3" name="Content Placeholder 2"/>
          <p:cNvSpPr>
            <a:spLocks noGrp="1"/>
          </p:cNvSpPr>
          <p:nvPr>
            <p:ph idx="1"/>
          </p:nvPr>
        </p:nvSpPr>
        <p:spPr/>
        <p:txBody>
          <a:bodyPr/>
          <a:lstStyle/>
          <a:p>
            <a:endParaRPr lang="en-US" dirty="0"/>
          </a:p>
        </p:txBody>
      </p:sp>
      <p:pic>
        <p:nvPicPr>
          <p:cNvPr id="69634" name="Picture 2"/>
          <p:cNvPicPr>
            <a:picLocks noChangeAspect="1" noChangeArrowheads="1"/>
          </p:cNvPicPr>
          <p:nvPr/>
        </p:nvPicPr>
        <p:blipFill>
          <a:blip r:embed="rId2"/>
          <a:srcRect/>
          <a:stretch>
            <a:fillRect/>
          </a:stretch>
        </p:blipFill>
        <p:spPr bwMode="auto">
          <a:xfrm>
            <a:off x="1783085" y="2362200"/>
            <a:ext cx="9150751"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Circuit Diagram of 4-bit Carry-</a:t>
            </a:r>
            <a:r>
              <a:rPr lang="en-US" dirty="0" err="1" smtClean="0"/>
              <a:t>Lookahead</a:t>
            </a:r>
            <a:r>
              <a:rPr lang="en-US" dirty="0" smtClean="0"/>
              <a:t> Adder</a:t>
            </a:r>
            <a:endParaRPr lang="en-US" dirty="0"/>
          </a:p>
        </p:txBody>
      </p:sp>
      <p:pic>
        <p:nvPicPr>
          <p:cNvPr id="70658" name="Picture 2"/>
          <p:cNvPicPr>
            <a:picLocks noGrp="1" noChangeAspect="1" noChangeArrowheads="1"/>
          </p:cNvPicPr>
          <p:nvPr>
            <p:ph idx="1"/>
          </p:nvPr>
        </p:nvPicPr>
        <p:blipFill>
          <a:blip r:embed="rId2"/>
          <a:stretch>
            <a:fillRect/>
          </a:stretch>
        </p:blipFill>
        <p:spPr bwMode="auto">
          <a:xfrm>
            <a:off x="3668712" y="1762125"/>
            <a:ext cx="6143625" cy="417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 shift-and add</a:t>
            </a:r>
            <a:endParaRPr lang="en-US" dirty="0"/>
          </a:p>
        </p:txBody>
      </p:sp>
      <p:sp>
        <p:nvSpPr>
          <p:cNvPr id="3" name="Content Placeholder 2"/>
          <p:cNvSpPr>
            <a:spLocks noGrp="1"/>
          </p:cNvSpPr>
          <p:nvPr>
            <p:ph idx="1"/>
          </p:nvPr>
        </p:nvSpPr>
        <p:spPr/>
        <p:txBody>
          <a:bodyPr>
            <a:normAutofit/>
          </a:bodyPr>
          <a:lstStyle/>
          <a:p>
            <a:r>
              <a:rPr lang="en-US" sz="2400" dirty="0" smtClean="0"/>
              <a:t>A multiplication algorithm is an algorithm (or method)to multiply two numbers. Depending on the size of the </a:t>
            </a:r>
            <a:r>
              <a:rPr lang="en-US" sz="2400" dirty="0" err="1" smtClean="0"/>
              <a:t>numbers,different</a:t>
            </a:r>
            <a:r>
              <a:rPr lang="en-US" sz="2400" dirty="0" smtClean="0"/>
              <a:t> algorithms are in use. Efficient </a:t>
            </a:r>
            <a:r>
              <a:rPr lang="en-US" sz="2400" dirty="0" err="1" smtClean="0"/>
              <a:t>multiplicationalgorithms</a:t>
            </a:r>
            <a:r>
              <a:rPr lang="en-US" sz="2400" dirty="0" smtClean="0"/>
              <a:t> have existed since the advent of the decimal system.</a:t>
            </a:r>
            <a:endParaRPr lang="en-US" sz="2400" dirty="0"/>
          </a:p>
        </p:txBody>
      </p:sp>
      <p:pic>
        <p:nvPicPr>
          <p:cNvPr id="73731" name="Picture 3"/>
          <p:cNvPicPr>
            <a:picLocks noChangeAspect="1" noChangeArrowheads="1"/>
          </p:cNvPicPr>
          <p:nvPr/>
        </p:nvPicPr>
        <p:blipFill>
          <a:blip r:embed="rId3"/>
          <a:srcRect/>
          <a:stretch>
            <a:fillRect/>
          </a:stretch>
        </p:blipFill>
        <p:spPr bwMode="auto">
          <a:xfrm>
            <a:off x="3962401" y="3733805"/>
            <a:ext cx="4110990"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620" y="274638"/>
            <a:ext cx="8939175" cy="792162"/>
          </a:xfrm>
        </p:spPr>
        <p:txBody>
          <a:bodyPr/>
          <a:lstStyle/>
          <a:p>
            <a:endParaRPr lang="en-US" dirty="0"/>
          </a:p>
        </p:txBody>
      </p:sp>
      <p:sp>
        <p:nvSpPr>
          <p:cNvPr id="3" name="Content Placeholder 2"/>
          <p:cNvSpPr>
            <a:spLocks noGrp="1"/>
          </p:cNvSpPr>
          <p:nvPr>
            <p:ph idx="1"/>
          </p:nvPr>
        </p:nvSpPr>
        <p:spPr>
          <a:xfrm>
            <a:off x="1684020" y="762000"/>
            <a:ext cx="9945624" cy="5638800"/>
          </a:xfrm>
        </p:spPr>
        <p:txBody>
          <a:bodyPr>
            <a:normAutofit lnSpcReduction="10000"/>
          </a:bodyPr>
          <a:lstStyle/>
          <a:p>
            <a:r>
              <a:rPr lang="en-US" dirty="0" smtClean="0"/>
              <a:t>Instead of as many number of registers as there are bits in multiplier, it is convenient to provide an adder for the summation of only two successive binary numbers.</a:t>
            </a:r>
          </a:p>
          <a:p>
            <a:r>
              <a:rPr lang="en-US" dirty="0" smtClean="0"/>
              <a:t>Instead of shifting the multiplicand to the left , the partial product will be shifted to the right.</a:t>
            </a:r>
          </a:p>
          <a:p>
            <a:r>
              <a:rPr lang="en-US" dirty="0" smtClean="0"/>
              <a:t>when the corresponding bit of multiplier is 0, there is no need to add all zeros to the partial product. </a:t>
            </a:r>
          </a:p>
          <a:p>
            <a:r>
              <a:rPr lang="en-US" dirty="0" err="1" smtClean="0"/>
              <a:t>Eg</a:t>
            </a:r>
            <a:r>
              <a:rPr lang="en-US" dirty="0" smtClean="0"/>
              <a:t>:		10011</a:t>
            </a:r>
          </a:p>
          <a:p>
            <a:r>
              <a:rPr lang="en-US" dirty="0" smtClean="0"/>
              <a:t>               X  11</a:t>
            </a:r>
          </a:p>
          <a:p>
            <a:r>
              <a:rPr lang="en-US" dirty="0" smtClean="0"/>
              <a:t>      ---------------------------</a:t>
            </a:r>
          </a:p>
          <a:p>
            <a:r>
              <a:rPr lang="en-US" dirty="0" smtClean="0"/>
              <a:t>            111001</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pic>
        <p:nvPicPr>
          <p:cNvPr id="74754" name="Picture 2"/>
          <p:cNvPicPr>
            <a:picLocks noGrp="1" noChangeAspect="1" noChangeArrowheads="1"/>
          </p:cNvPicPr>
          <p:nvPr>
            <p:ph idx="1"/>
          </p:nvPr>
        </p:nvPicPr>
        <p:blipFill>
          <a:blip r:embed="rId3"/>
          <a:stretch>
            <a:fillRect/>
          </a:stretch>
        </p:blipFill>
        <p:spPr bwMode="auto">
          <a:xfrm>
            <a:off x="4130675" y="2176462"/>
            <a:ext cx="5219700"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multiplicand is in register B and multiplier is in Q. The SC is initially set a number equal to the number of bits in multiplier.</a:t>
            </a:r>
          </a:p>
          <a:p>
            <a:r>
              <a:rPr lang="en-US" dirty="0" smtClean="0"/>
              <a:t>The counter is decremented by 1 after forming each partial product. </a:t>
            </a:r>
          </a:p>
          <a:p>
            <a:r>
              <a:rPr lang="en-US" dirty="0" smtClean="0"/>
              <a:t>The sum of A and B forms a partial product which is transferred to the EA register. </a:t>
            </a:r>
          </a:p>
          <a:p>
            <a:r>
              <a:rPr lang="en-US" dirty="0" smtClean="0"/>
              <a:t>Both the partial product and multiplier are shifted to the right. </a:t>
            </a:r>
            <a:r>
              <a:rPr lang="en-US" dirty="0" err="1" smtClean="0"/>
              <a:t>shrEAQ</a:t>
            </a:r>
            <a:r>
              <a:rPr lang="en-US" dirty="0" smtClean="0"/>
              <a:t>. </a:t>
            </a:r>
          </a:p>
          <a:p>
            <a:r>
              <a:rPr lang="en-US" dirty="0" smtClean="0"/>
              <a:t>The LSB of A is shifted into MSB of Q, The bit from E is shifted into MSB of A, and 0 is shifted into E. </a:t>
            </a:r>
          </a:p>
          <a:p>
            <a:r>
              <a:rPr lang="en-US" dirty="0" smtClean="0"/>
              <a:t>In this manner the right most bit of the multiplier will be the one which must be inspected next.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addition to the sign, a number may have a binary (or decimal) point.</a:t>
            </a:r>
          </a:p>
          <a:p>
            <a:r>
              <a:rPr lang="en-US" dirty="0" smtClean="0"/>
              <a:t>The position of the binary point is needed to represent fractions, integers, or mixed integer-fraction numbers.</a:t>
            </a:r>
          </a:p>
          <a:p>
            <a:r>
              <a:rPr lang="en-US" dirty="0" smtClean="0"/>
              <a:t>There are two ways of specifying the position of the binary point in a register:</a:t>
            </a:r>
          </a:p>
          <a:p>
            <a:pPr marL="916686" lvl="1" indent="-514350">
              <a:buFont typeface="+mj-lt"/>
              <a:buAutoNum type="arabicPeriod"/>
            </a:pPr>
            <a:r>
              <a:rPr lang="en-US" dirty="0" smtClean="0"/>
              <a:t>by giving it a fixed position or </a:t>
            </a:r>
          </a:p>
          <a:p>
            <a:pPr marL="916686" lvl="1" indent="-514350">
              <a:buFont typeface="+mj-lt"/>
              <a:buAutoNum type="arabicPeriod"/>
            </a:pPr>
            <a:r>
              <a:rPr lang="en-US" dirty="0" smtClean="0"/>
              <a:t>by employing a floating-point representation.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140" y="0"/>
            <a:ext cx="9747504" cy="1143000"/>
          </a:xfrm>
        </p:spPr>
        <p:txBody>
          <a:bodyPr>
            <a:normAutofit fontScale="90000"/>
          </a:bodyPr>
          <a:lstStyle/>
          <a:p>
            <a:r>
              <a:rPr lang="en-US" sz="4000" dirty="0" smtClean="0"/>
              <a:t>FLOW CHART</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556760" y="685800"/>
            <a:ext cx="237744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START</a:t>
            </a:r>
            <a:endParaRPr lang="en-US" dirty="0">
              <a:solidFill>
                <a:schemeClr val="tx1"/>
              </a:solidFill>
            </a:endParaRPr>
          </a:p>
        </p:txBody>
      </p:sp>
      <p:cxnSp>
        <p:nvCxnSpPr>
          <p:cNvPr id="7" name="Straight Arrow Connector 6"/>
          <p:cNvCxnSpPr>
            <a:stCxn id="4" idx="4"/>
          </p:cNvCxnSpPr>
          <p:nvPr/>
        </p:nvCxnSpPr>
        <p:spPr>
          <a:xfrm rot="5400000">
            <a:off x="5593080" y="1295164"/>
            <a:ext cx="3048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368040" y="1447800"/>
            <a:ext cx="5547360" cy="533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MULTIPLICAND IN B</a:t>
            </a:r>
          </a:p>
          <a:p>
            <a:pPr algn="ctr"/>
            <a:r>
              <a:rPr lang="en-US" dirty="0" smtClean="0">
                <a:solidFill>
                  <a:schemeClr val="tx1"/>
                </a:solidFill>
              </a:rPr>
              <a:t>MULTIPLIER IN  Q, SC=n</a:t>
            </a:r>
            <a:endParaRPr lang="en-US" dirty="0">
              <a:solidFill>
                <a:schemeClr val="tx1"/>
              </a:solidFill>
            </a:endParaRPr>
          </a:p>
        </p:txBody>
      </p:sp>
      <p:cxnSp>
        <p:nvCxnSpPr>
          <p:cNvPr id="14" name="Straight Arrow Connector 13"/>
          <p:cNvCxnSpPr/>
          <p:nvPr/>
        </p:nvCxnSpPr>
        <p:spPr>
          <a:xfrm rot="5400000">
            <a:off x="5632212" y="2094471"/>
            <a:ext cx="2286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259581" y="2209800"/>
            <a:ext cx="316992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A=0,E=0</a:t>
            </a:r>
            <a:endParaRPr lang="en-US" dirty="0"/>
          </a:p>
        </p:txBody>
      </p:sp>
      <p:cxnSp>
        <p:nvCxnSpPr>
          <p:cNvPr id="24" name="Straight Arrow Connector 23"/>
          <p:cNvCxnSpPr>
            <a:stCxn id="15" idx="2"/>
          </p:cNvCxnSpPr>
          <p:nvPr/>
        </p:nvCxnSpPr>
        <p:spPr>
          <a:xfrm rot="5400000">
            <a:off x="5654040" y="2781064"/>
            <a:ext cx="3810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Diamond 24"/>
          <p:cNvSpPr/>
          <p:nvPr/>
        </p:nvSpPr>
        <p:spPr>
          <a:xfrm>
            <a:off x="5151120" y="2971800"/>
            <a:ext cx="1287780" cy="914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Qn</a:t>
            </a:r>
            <a:endParaRPr lang="en-US" dirty="0"/>
          </a:p>
        </p:txBody>
      </p:sp>
      <p:cxnSp>
        <p:nvCxnSpPr>
          <p:cNvPr id="27" name="Straight Arrow Connector 26"/>
          <p:cNvCxnSpPr>
            <a:stCxn id="25" idx="3"/>
          </p:cNvCxnSpPr>
          <p:nvPr/>
        </p:nvCxnSpPr>
        <p:spPr>
          <a:xfrm>
            <a:off x="6438900" y="3429000"/>
            <a:ext cx="12877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7575312" y="3580371"/>
            <a:ext cx="3048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10800000">
            <a:off x="4358641" y="3429000"/>
            <a:ext cx="7924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5400000">
            <a:off x="4115835" y="3770871"/>
            <a:ext cx="6858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537960" y="2895600"/>
            <a:ext cx="1485900" cy="369332"/>
          </a:xfrm>
          <a:prstGeom prst="rect">
            <a:avLst/>
          </a:prstGeom>
          <a:noFill/>
        </p:spPr>
        <p:txBody>
          <a:bodyPr wrap="square" rtlCol="0">
            <a:spAutoFit/>
          </a:bodyPr>
          <a:lstStyle/>
          <a:p>
            <a:r>
              <a:rPr lang="en-US" dirty="0" smtClean="0"/>
              <a:t>=1</a:t>
            </a:r>
            <a:endParaRPr lang="en-US" dirty="0"/>
          </a:p>
        </p:txBody>
      </p:sp>
      <p:sp>
        <p:nvSpPr>
          <p:cNvPr id="35" name="TextBox 34"/>
          <p:cNvSpPr txBox="1"/>
          <p:nvPr/>
        </p:nvSpPr>
        <p:spPr>
          <a:xfrm>
            <a:off x="4457702" y="2819400"/>
            <a:ext cx="990601" cy="369332"/>
          </a:xfrm>
          <a:prstGeom prst="rect">
            <a:avLst/>
          </a:prstGeom>
          <a:noFill/>
        </p:spPr>
        <p:txBody>
          <a:bodyPr wrap="square" rtlCol="0">
            <a:spAutoFit/>
          </a:bodyPr>
          <a:lstStyle/>
          <a:p>
            <a:r>
              <a:rPr lang="en-US" dirty="0" smtClean="0"/>
              <a:t>=0</a:t>
            </a:r>
            <a:endParaRPr lang="en-US" dirty="0"/>
          </a:p>
        </p:txBody>
      </p:sp>
      <p:sp>
        <p:nvSpPr>
          <p:cNvPr id="36" name="Rectangle 35"/>
          <p:cNvSpPr/>
          <p:nvPr/>
        </p:nvSpPr>
        <p:spPr>
          <a:xfrm>
            <a:off x="7132320" y="3733800"/>
            <a:ext cx="14859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EA=A+B</a:t>
            </a:r>
            <a:endParaRPr lang="en-US" dirty="0"/>
          </a:p>
        </p:txBody>
      </p:sp>
      <p:sp>
        <p:nvSpPr>
          <p:cNvPr id="37" name="Rectangle 36"/>
          <p:cNvSpPr/>
          <p:nvPr/>
        </p:nvSpPr>
        <p:spPr>
          <a:xfrm>
            <a:off x="4853941" y="4648200"/>
            <a:ext cx="257556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SHR EAQ</a:t>
            </a:r>
          </a:p>
          <a:p>
            <a:pPr algn="ctr"/>
            <a:r>
              <a:rPr lang="en-US" dirty="0" smtClean="0"/>
              <a:t>SC=SC-1</a:t>
            </a:r>
            <a:endParaRPr lang="en-US" dirty="0"/>
          </a:p>
        </p:txBody>
      </p:sp>
      <p:cxnSp>
        <p:nvCxnSpPr>
          <p:cNvPr id="39" name="Straight Arrow Connector 38"/>
          <p:cNvCxnSpPr/>
          <p:nvPr/>
        </p:nvCxnSpPr>
        <p:spPr>
          <a:xfrm>
            <a:off x="4556760" y="4114800"/>
            <a:ext cx="12877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a:off x="5616854" y="4343283"/>
            <a:ext cx="456406" cy="10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hape 50"/>
          <p:cNvCxnSpPr>
            <a:stCxn id="36" idx="2"/>
          </p:cNvCxnSpPr>
          <p:nvPr/>
        </p:nvCxnSpPr>
        <p:spPr>
          <a:xfrm rot="5400000">
            <a:off x="7179946" y="3648077"/>
            <a:ext cx="152400" cy="1238250"/>
          </a:xfrm>
          <a:prstGeom prst="bentConnector2">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5400000" flipH="1" flipV="1">
            <a:off x="6637258" y="4419364"/>
            <a:ext cx="1588"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6484620" y="4495564"/>
            <a:ext cx="3048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37" idx="2"/>
          </p:cNvCxnSpPr>
          <p:nvPr/>
        </p:nvCxnSpPr>
        <p:spPr>
          <a:xfrm rot="5400000">
            <a:off x="6065520" y="5181364"/>
            <a:ext cx="152400" cy="2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Diamond 60"/>
          <p:cNvSpPr/>
          <p:nvPr/>
        </p:nvSpPr>
        <p:spPr>
          <a:xfrm>
            <a:off x="5448301" y="5257800"/>
            <a:ext cx="1386840" cy="5334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a:t>
            </a:r>
            <a:endParaRPr lang="en-US" dirty="0"/>
          </a:p>
        </p:txBody>
      </p:sp>
      <p:cxnSp>
        <p:nvCxnSpPr>
          <p:cNvPr id="65" name="Shape 64"/>
          <p:cNvCxnSpPr>
            <a:stCxn id="61" idx="3"/>
          </p:cNvCxnSpPr>
          <p:nvPr/>
        </p:nvCxnSpPr>
        <p:spPr>
          <a:xfrm>
            <a:off x="6835140" y="5524500"/>
            <a:ext cx="594360" cy="4953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67" name="Shape 66"/>
          <p:cNvCxnSpPr>
            <a:stCxn id="61" idx="1"/>
          </p:cNvCxnSpPr>
          <p:nvPr/>
        </p:nvCxnSpPr>
        <p:spPr>
          <a:xfrm rot="10800000">
            <a:off x="2575561" y="2743200"/>
            <a:ext cx="2872740" cy="27813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2575560" y="2743200"/>
            <a:ext cx="32689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7132320" y="5105400"/>
            <a:ext cx="1188720" cy="369332"/>
          </a:xfrm>
          <a:prstGeom prst="rect">
            <a:avLst/>
          </a:prstGeom>
          <a:noFill/>
        </p:spPr>
        <p:txBody>
          <a:bodyPr wrap="square" rtlCol="0">
            <a:spAutoFit/>
          </a:bodyPr>
          <a:lstStyle/>
          <a:p>
            <a:r>
              <a:rPr lang="en-US" dirty="0" smtClean="0"/>
              <a:t>=0</a:t>
            </a:r>
            <a:endParaRPr lang="en-US" dirty="0"/>
          </a:p>
        </p:txBody>
      </p:sp>
      <p:sp>
        <p:nvSpPr>
          <p:cNvPr id="74" name="TextBox 73"/>
          <p:cNvSpPr txBox="1"/>
          <p:nvPr/>
        </p:nvSpPr>
        <p:spPr>
          <a:xfrm>
            <a:off x="3169920" y="5181600"/>
            <a:ext cx="2179320" cy="369332"/>
          </a:xfrm>
          <a:prstGeom prst="rect">
            <a:avLst/>
          </a:prstGeom>
          <a:noFill/>
        </p:spPr>
        <p:txBody>
          <a:bodyPr wrap="square" rtlCol="0">
            <a:spAutoFit/>
          </a:bodyPr>
          <a:lstStyle/>
          <a:p>
            <a:r>
              <a:rPr lang="en-US" dirty="0" smtClean="0"/>
              <a:t>≠0</a:t>
            </a:r>
            <a:endParaRPr lang="en-US" dirty="0"/>
          </a:p>
        </p:txBody>
      </p:sp>
      <p:sp>
        <p:nvSpPr>
          <p:cNvPr id="75" name="Oval 74"/>
          <p:cNvSpPr/>
          <p:nvPr/>
        </p:nvSpPr>
        <p:spPr>
          <a:xfrm>
            <a:off x="5844541" y="6019800"/>
            <a:ext cx="3863340" cy="685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END</a:t>
            </a:r>
          </a:p>
          <a:p>
            <a:pPr algn="ctr"/>
            <a:r>
              <a:rPr lang="en-US" dirty="0" smtClean="0"/>
              <a:t>product is in AQ</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Numeric example for binary multiplier</a:t>
            </a:r>
            <a:endParaRPr lang="en-US" dirty="0"/>
          </a:p>
        </p:txBody>
      </p:sp>
      <p:pic>
        <p:nvPicPr>
          <p:cNvPr id="73730" name="Picture 2"/>
          <p:cNvPicPr>
            <a:picLocks noGrp="1" noChangeAspect="1" noChangeArrowheads="1"/>
          </p:cNvPicPr>
          <p:nvPr>
            <p:ph idx="1"/>
          </p:nvPr>
        </p:nvPicPr>
        <p:blipFill>
          <a:blip r:embed="rId3"/>
          <a:srcRect/>
          <a:stretch>
            <a:fillRect/>
          </a:stretch>
        </p:blipFill>
        <p:spPr bwMode="auto">
          <a:xfrm>
            <a:off x="1783081" y="1524000"/>
            <a:ext cx="9317741"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Booth’s multiplier</a:t>
            </a:r>
            <a:endParaRPr lang="en-US" dirty="0"/>
          </a:p>
        </p:txBody>
      </p:sp>
      <p:sp>
        <p:nvSpPr>
          <p:cNvPr id="3" name="Content Placeholder 2"/>
          <p:cNvSpPr>
            <a:spLocks noGrp="1"/>
          </p:cNvSpPr>
          <p:nvPr>
            <p:ph idx="1"/>
          </p:nvPr>
        </p:nvSpPr>
        <p:spPr/>
        <p:txBody>
          <a:bodyPr>
            <a:normAutofit/>
          </a:bodyPr>
          <a:lstStyle/>
          <a:p>
            <a:r>
              <a:rPr lang="en-US" dirty="0" smtClean="0"/>
              <a:t>Booth's multiplication algorithm is an algorithm which multiplies 2 signed integers in 2's complement. </a:t>
            </a:r>
          </a:p>
          <a:p>
            <a:r>
              <a:rPr lang="en-US" dirty="0" smtClean="0"/>
              <a:t>The multiplicand and multiplier are placed in the m and Q registers respectively.</a:t>
            </a:r>
          </a:p>
          <a:p>
            <a:r>
              <a:rPr lang="en-US" dirty="0" smtClean="0"/>
              <a:t>A 1 bit register is placed logically to the right of the LSB (least significant bit) Q0 of Q </a:t>
            </a:r>
            <a:r>
              <a:rPr lang="en-US" dirty="0" err="1" smtClean="0"/>
              <a:t>register.This</a:t>
            </a:r>
            <a:r>
              <a:rPr lang="en-US" dirty="0" smtClean="0"/>
              <a:t> is denoted by Q-1.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endParaRPr lang="en-US"/>
          </a:p>
        </p:txBody>
      </p:sp>
      <p:pic>
        <p:nvPicPr>
          <p:cNvPr id="82946" name="Picture 2"/>
          <p:cNvPicPr>
            <a:picLocks noChangeAspect="1" noChangeArrowheads="1"/>
          </p:cNvPicPr>
          <p:nvPr/>
        </p:nvPicPr>
        <p:blipFill>
          <a:blip r:embed="rId3"/>
          <a:srcRect/>
          <a:stretch>
            <a:fillRect/>
          </a:stretch>
        </p:blipFill>
        <p:spPr bwMode="auto">
          <a:xfrm>
            <a:off x="2121615" y="1409700"/>
            <a:ext cx="6292297"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sp>
        <p:nvSpPr>
          <p:cNvPr id="3" name="Content Placeholder 2"/>
          <p:cNvSpPr>
            <a:spLocks noGrp="1"/>
          </p:cNvSpPr>
          <p:nvPr>
            <p:ph idx="1"/>
          </p:nvPr>
        </p:nvSpPr>
        <p:spPr/>
        <p:txBody>
          <a:bodyPr/>
          <a:lstStyle/>
          <a:p>
            <a:endParaRPr lang="en-US" dirty="0"/>
          </a:p>
        </p:txBody>
      </p:sp>
      <p:pic>
        <p:nvPicPr>
          <p:cNvPr id="83970" name="Picture 2"/>
          <p:cNvPicPr>
            <a:picLocks noChangeAspect="1" noChangeArrowheads="1"/>
          </p:cNvPicPr>
          <p:nvPr/>
        </p:nvPicPr>
        <p:blipFill>
          <a:blip r:embed="rId3"/>
          <a:srcRect/>
          <a:stretch>
            <a:fillRect/>
          </a:stretch>
        </p:blipFill>
        <p:spPr bwMode="auto">
          <a:xfrm>
            <a:off x="1463554" y="1719263"/>
            <a:ext cx="9730229" cy="4452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Set M as 0111 which is 7 and Q as 0101 which is 5. Now start the multiplication operation and observe the results including the intermediate results.</a:t>
            </a:r>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84994" name="Picture 2"/>
          <p:cNvPicPr>
            <a:picLocks noChangeAspect="1" noChangeArrowheads="1"/>
          </p:cNvPicPr>
          <p:nvPr/>
        </p:nvPicPr>
        <p:blipFill>
          <a:blip r:embed="rId3"/>
          <a:srcRect/>
          <a:stretch>
            <a:fillRect/>
          </a:stretch>
        </p:blipFill>
        <p:spPr bwMode="auto">
          <a:xfrm>
            <a:off x="2575565" y="2119317"/>
            <a:ext cx="8812376" cy="40702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Multiplier Q=7=0111  and multiplicand  M=  -6 = 1010(as </a:t>
            </a:r>
            <a:r>
              <a:rPr lang="en-US" sz="2000" dirty="0" err="1" smtClean="0"/>
              <a:t>negetive</a:t>
            </a:r>
            <a:r>
              <a:rPr lang="en-US" sz="2000" dirty="0" smtClean="0"/>
              <a:t> results are automatically in 2’s complement form). [A flip-flop (a fictitious bit position)is used to the right of </a:t>
            </a:r>
            <a:r>
              <a:rPr lang="en-US" sz="2000" dirty="0" err="1" smtClean="0"/>
              <a:t>lsb</a:t>
            </a:r>
            <a:r>
              <a:rPr lang="en-US" sz="2000" dirty="0" smtClean="0"/>
              <a:t> of the multiplier and it is initialized to 0]</a:t>
            </a:r>
            <a:endParaRPr lang="en-US" sz="2000" dirty="0"/>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Product= AQ= 1101 0110, it shows that the product is negative number so to get the number in familiar form we take 2’s complement of magnitude. </a:t>
            </a:r>
            <a:r>
              <a:rPr lang="en-US" b="1" dirty="0" smtClean="0"/>
              <a:t>The result is -42 .</a:t>
            </a:r>
          </a:p>
          <a:p>
            <a:endParaRPr lang="en-US" dirty="0"/>
          </a:p>
        </p:txBody>
      </p:sp>
      <p:graphicFrame>
        <p:nvGraphicFramePr>
          <p:cNvPr id="12" name="Table 11"/>
          <p:cNvGraphicFramePr>
            <a:graphicFrameLocks noGrp="1"/>
          </p:cNvGraphicFramePr>
          <p:nvPr/>
        </p:nvGraphicFramePr>
        <p:xfrm>
          <a:off x="2179320" y="1600201"/>
          <a:ext cx="8519160" cy="3951698"/>
        </p:xfrm>
        <a:graphic>
          <a:graphicData uri="http://schemas.openxmlformats.org/drawingml/2006/table">
            <a:tbl>
              <a:tblPr firstRow="1" bandRow="1">
                <a:tableStyleId>{5C22544A-7EE6-4342-B048-85BDC9FD1C3A}</a:tableStyleId>
              </a:tblPr>
              <a:tblGrid>
                <a:gridCol w="1703832"/>
                <a:gridCol w="1703832"/>
                <a:gridCol w="1703832"/>
                <a:gridCol w="1703832"/>
                <a:gridCol w="1703832"/>
              </a:tblGrid>
              <a:tr h="1188720">
                <a:tc>
                  <a:txBody>
                    <a:bodyPr/>
                    <a:lstStyle/>
                    <a:p>
                      <a:r>
                        <a:rPr lang="en-US" sz="1800" dirty="0" smtClean="0"/>
                        <a:t>INTIAL VALUES</a:t>
                      </a:r>
                      <a:endParaRPr lang="en-US" sz="1800" dirty="0"/>
                    </a:p>
                  </a:txBody>
                  <a:tcPr marL="118872" marR="118872"/>
                </a:tc>
                <a:tc>
                  <a:txBody>
                    <a:bodyPr/>
                    <a:lstStyle/>
                    <a:p>
                      <a:r>
                        <a:rPr lang="en-US" sz="1800" dirty="0" smtClean="0"/>
                        <a:t>   M</a:t>
                      </a:r>
                    </a:p>
                    <a:p>
                      <a:r>
                        <a:rPr lang="en-US" sz="1800" dirty="0" smtClean="0"/>
                        <a:t>1010 </a:t>
                      </a:r>
                      <a:endParaRPr lang="en-US" sz="1800" dirty="0"/>
                    </a:p>
                  </a:txBody>
                  <a:tcPr marL="118872" marR="118872"/>
                </a:tc>
                <a:tc>
                  <a:txBody>
                    <a:bodyPr/>
                    <a:lstStyle/>
                    <a:p>
                      <a:r>
                        <a:rPr lang="en-US" sz="1800" dirty="0" smtClean="0"/>
                        <a:t>   A</a:t>
                      </a:r>
                    </a:p>
                    <a:p>
                      <a:r>
                        <a:rPr lang="en-US" sz="1800" dirty="0" smtClean="0"/>
                        <a:t>0000 </a:t>
                      </a:r>
                      <a:endParaRPr lang="en-US" sz="1800" dirty="0"/>
                    </a:p>
                  </a:txBody>
                  <a:tcPr marL="118872" marR="118872"/>
                </a:tc>
                <a:tc>
                  <a:txBody>
                    <a:bodyPr/>
                    <a:lstStyle/>
                    <a:p>
                      <a:r>
                        <a:rPr lang="en-US" sz="1800" dirty="0" smtClean="0"/>
                        <a:t>   Q</a:t>
                      </a:r>
                    </a:p>
                    <a:p>
                      <a:r>
                        <a:rPr lang="en-US" sz="1800" dirty="0" smtClean="0"/>
                        <a:t>0111 </a:t>
                      </a:r>
                      <a:endParaRPr lang="en-US" sz="1800" dirty="0"/>
                    </a:p>
                  </a:txBody>
                  <a:tcPr marL="118872" marR="118872"/>
                </a:tc>
                <a:tc>
                  <a:txBody>
                    <a:bodyPr/>
                    <a:lstStyle/>
                    <a:p>
                      <a:r>
                        <a:rPr lang="en-US" sz="1800" dirty="0" smtClean="0"/>
                        <a:t> Q-1</a:t>
                      </a:r>
                    </a:p>
                    <a:p>
                      <a:r>
                        <a:rPr lang="en-US" sz="1800" dirty="0" smtClean="0"/>
                        <a:t>   0</a:t>
                      </a:r>
                      <a:endParaRPr lang="en-US" sz="1800" dirty="0"/>
                    </a:p>
                  </a:txBody>
                  <a:tcPr marL="118872" marR="118872"/>
                </a:tc>
              </a:tr>
              <a:tr h="914400">
                <a:tc>
                  <a:txBody>
                    <a:bodyPr/>
                    <a:lstStyle/>
                    <a:p>
                      <a:r>
                        <a:rPr lang="en-US" sz="1800" dirty="0" smtClean="0"/>
                        <a:t>A=A-M</a:t>
                      </a:r>
                    </a:p>
                    <a:p>
                      <a:r>
                        <a:rPr lang="en-US" sz="1800" dirty="0" smtClean="0"/>
                        <a:t>SHIFT</a:t>
                      </a:r>
                      <a:endParaRPr lang="en-US" sz="1800" dirty="0"/>
                    </a:p>
                  </a:txBody>
                  <a:tcPr marL="118872" marR="118872"/>
                </a:tc>
                <a:tc>
                  <a:txBody>
                    <a:bodyPr/>
                    <a:lstStyle/>
                    <a:p>
                      <a:r>
                        <a:rPr lang="en-US" sz="1800" dirty="0" smtClean="0"/>
                        <a:t>1010</a:t>
                      </a:r>
                    </a:p>
                    <a:p>
                      <a:r>
                        <a:rPr lang="en-US" sz="1800" dirty="0" smtClean="0"/>
                        <a:t>1010</a:t>
                      </a:r>
                      <a:endParaRPr lang="en-US" sz="1800" dirty="0"/>
                    </a:p>
                  </a:txBody>
                  <a:tcPr marL="118872" marR="118872"/>
                </a:tc>
                <a:tc>
                  <a:txBody>
                    <a:bodyPr/>
                    <a:lstStyle/>
                    <a:p>
                      <a:r>
                        <a:rPr lang="en-US" sz="1800" dirty="0" smtClean="0"/>
                        <a:t> 0110 </a:t>
                      </a:r>
                    </a:p>
                    <a:p>
                      <a:r>
                        <a:rPr lang="en-US" sz="1800" dirty="0" smtClean="0"/>
                        <a:t> 0011</a:t>
                      </a:r>
                      <a:endParaRPr lang="en-US" sz="1800" dirty="0"/>
                    </a:p>
                  </a:txBody>
                  <a:tcPr marL="118872" marR="118872"/>
                </a:tc>
                <a:tc>
                  <a:txBody>
                    <a:bodyPr/>
                    <a:lstStyle/>
                    <a:p>
                      <a:r>
                        <a:rPr lang="en-US" sz="1800" dirty="0" smtClean="0"/>
                        <a:t> 0111 </a:t>
                      </a:r>
                    </a:p>
                    <a:p>
                      <a:r>
                        <a:rPr lang="en-US" sz="1800" dirty="0" smtClean="0"/>
                        <a:t> 0011</a:t>
                      </a:r>
                      <a:endParaRPr lang="en-US" sz="1800" dirty="0"/>
                    </a:p>
                  </a:txBody>
                  <a:tcPr marL="118872" marR="118872"/>
                </a:tc>
                <a:tc>
                  <a:txBody>
                    <a:bodyPr/>
                    <a:lstStyle/>
                    <a:p>
                      <a:r>
                        <a:rPr lang="en-US" sz="1800" dirty="0" smtClean="0"/>
                        <a:t>    0</a:t>
                      </a:r>
                    </a:p>
                    <a:p>
                      <a:r>
                        <a:rPr lang="en-US" sz="1800" dirty="0" smtClean="0"/>
                        <a:t>    1</a:t>
                      </a:r>
                      <a:endParaRPr lang="en-US" sz="1800" dirty="0"/>
                    </a:p>
                  </a:txBody>
                  <a:tcPr marL="118872" marR="118872"/>
                </a:tc>
              </a:tr>
              <a:tr h="467089">
                <a:tc>
                  <a:txBody>
                    <a:bodyPr/>
                    <a:lstStyle/>
                    <a:p>
                      <a:r>
                        <a:rPr lang="en-US" sz="1800" dirty="0" smtClean="0"/>
                        <a:t>SHIFT</a:t>
                      </a:r>
                      <a:endParaRPr lang="en-US" sz="1800" dirty="0"/>
                    </a:p>
                  </a:txBody>
                  <a:tcPr marL="118872" marR="118872"/>
                </a:tc>
                <a:tc>
                  <a:txBody>
                    <a:bodyPr/>
                    <a:lstStyle/>
                    <a:p>
                      <a:r>
                        <a:rPr lang="en-US" sz="1800" dirty="0" smtClean="0"/>
                        <a:t> 1010</a:t>
                      </a:r>
                      <a:endParaRPr lang="en-US" sz="1800" dirty="0"/>
                    </a:p>
                  </a:txBody>
                  <a:tcPr marL="118872" marR="118872"/>
                </a:tc>
                <a:tc>
                  <a:txBody>
                    <a:bodyPr/>
                    <a:lstStyle/>
                    <a:p>
                      <a:r>
                        <a:rPr lang="en-US" sz="1800" dirty="0" smtClean="0"/>
                        <a:t> 0001</a:t>
                      </a:r>
                      <a:endParaRPr lang="en-US" sz="1800" dirty="0"/>
                    </a:p>
                  </a:txBody>
                  <a:tcPr marL="118872" marR="118872"/>
                </a:tc>
                <a:tc>
                  <a:txBody>
                    <a:bodyPr/>
                    <a:lstStyle/>
                    <a:p>
                      <a:r>
                        <a:rPr lang="en-US" sz="1800" dirty="0" smtClean="0"/>
                        <a:t> 1001</a:t>
                      </a:r>
                      <a:endParaRPr lang="en-US" sz="1800" dirty="0"/>
                    </a:p>
                  </a:txBody>
                  <a:tcPr marL="118872" marR="118872"/>
                </a:tc>
                <a:tc>
                  <a:txBody>
                    <a:bodyPr/>
                    <a:lstStyle/>
                    <a:p>
                      <a:r>
                        <a:rPr lang="en-US" sz="1800" dirty="0" smtClean="0"/>
                        <a:t>    1</a:t>
                      </a:r>
                      <a:endParaRPr lang="en-US" sz="1800" dirty="0"/>
                    </a:p>
                  </a:txBody>
                  <a:tcPr marL="118872" marR="118872"/>
                </a:tc>
              </a:tr>
              <a:tr h="467089">
                <a:tc>
                  <a:txBody>
                    <a:bodyPr/>
                    <a:lstStyle/>
                    <a:p>
                      <a:r>
                        <a:rPr lang="en-US" sz="1800" dirty="0" smtClean="0"/>
                        <a:t>SHIFT</a:t>
                      </a:r>
                      <a:endParaRPr lang="en-US" sz="1800" dirty="0"/>
                    </a:p>
                  </a:txBody>
                  <a:tcPr marL="118872" marR="118872"/>
                </a:tc>
                <a:tc>
                  <a:txBody>
                    <a:bodyPr/>
                    <a:lstStyle/>
                    <a:p>
                      <a:r>
                        <a:rPr lang="en-US" sz="1800" dirty="0" smtClean="0"/>
                        <a:t> 1010</a:t>
                      </a:r>
                      <a:endParaRPr lang="en-US" sz="1800" dirty="0"/>
                    </a:p>
                  </a:txBody>
                  <a:tcPr marL="118872" marR="118872"/>
                </a:tc>
                <a:tc>
                  <a:txBody>
                    <a:bodyPr/>
                    <a:lstStyle/>
                    <a:p>
                      <a:r>
                        <a:rPr lang="en-US" sz="1800" dirty="0" smtClean="0"/>
                        <a:t> 0000</a:t>
                      </a:r>
                      <a:endParaRPr lang="en-US" sz="1800" dirty="0"/>
                    </a:p>
                  </a:txBody>
                  <a:tcPr marL="118872" marR="118872"/>
                </a:tc>
                <a:tc>
                  <a:txBody>
                    <a:bodyPr/>
                    <a:lstStyle/>
                    <a:p>
                      <a:r>
                        <a:rPr lang="en-US" sz="1800" dirty="0" smtClean="0"/>
                        <a:t> 1100</a:t>
                      </a:r>
                      <a:endParaRPr lang="en-US" sz="1800" dirty="0"/>
                    </a:p>
                  </a:txBody>
                  <a:tcPr marL="118872" marR="118872"/>
                </a:tc>
                <a:tc>
                  <a:txBody>
                    <a:bodyPr/>
                    <a:lstStyle/>
                    <a:p>
                      <a:r>
                        <a:rPr lang="en-US" sz="1800" dirty="0" smtClean="0"/>
                        <a:t>    1</a:t>
                      </a:r>
                      <a:endParaRPr lang="en-US" sz="1800" dirty="0"/>
                    </a:p>
                  </a:txBody>
                  <a:tcPr marL="118872" marR="118872"/>
                </a:tc>
              </a:tr>
              <a:tr h="914400">
                <a:tc>
                  <a:txBody>
                    <a:bodyPr/>
                    <a:lstStyle/>
                    <a:p>
                      <a:r>
                        <a:rPr lang="en-US" sz="1800" dirty="0" smtClean="0"/>
                        <a:t>A=A+M</a:t>
                      </a:r>
                    </a:p>
                    <a:p>
                      <a:r>
                        <a:rPr lang="en-US" sz="1800" dirty="0" smtClean="0"/>
                        <a:t>SHIFT</a:t>
                      </a:r>
                      <a:endParaRPr lang="en-US" sz="1800" dirty="0"/>
                    </a:p>
                  </a:txBody>
                  <a:tcPr marL="118872" marR="118872"/>
                </a:tc>
                <a:tc>
                  <a:txBody>
                    <a:bodyPr/>
                    <a:lstStyle/>
                    <a:p>
                      <a:r>
                        <a:rPr lang="en-US" sz="1800" dirty="0" smtClean="0"/>
                        <a:t> 1010</a:t>
                      </a:r>
                    </a:p>
                    <a:p>
                      <a:r>
                        <a:rPr lang="en-US" sz="1800" dirty="0" smtClean="0"/>
                        <a:t> 1010</a:t>
                      </a:r>
                      <a:endParaRPr lang="en-US" sz="1800" dirty="0"/>
                    </a:p>
                  </a:txBody>
                  <a:tcPr marL="118872" marR="118872"/>
                </a:tc>
                <a:tc>
                  <a:txBody>
                    <a:bodyPr/>
                    <a:lstStyle/>
                    <a:p>
                      <a:r>
                        <a:rPr lang="en-US" sz="1800" dirty="0" smtClean="0"/>
                        <a:t> 1010</a:t>
                      </a:r>
                    </a:p>
                    <a:p>
                      <a:r>
                        <a:rPr lang="en-US" sz="1800" dirty="0" smtClean="0"/>
                        <a:t> 1101</a:t>
                      </a:r>
                      <a:endParaRPr lang="en-US" sz="1800" dirty="0"/>
                    </a:p>
                  </a:txBody>
                  <a:tcPr marL="118872" marR="118872"/>
                </a:tc>
                <a:tc>
                  <a:txBody>
                    <a:bodyPr/>
                    <a:lstStyle/>
                    <a:p>
                      <a:r>
                        <a:rPr lang="en-US" sz="1800" dirty="0" smtClean="0"/>
                        <a:t> 1100</a:t>
                      </a:r>
                    </a:p>
                    <a:p>
                      <a:r>
                        <a:rPr lang="en-US" sz="1800" dirty="0" smtClean="0"/>
                        <a:t> 0110</a:t>
                      </a:r>
                      <a:endParaRPr lang="en-US" sz="1800" dirty="0"/>
                    </a:p>
                  </a:txBody>
                  <a:tcPr marL="118872" marR="118872"/>
                </a:tc>
                <a:tc>
                  <a:txBody>
                    <a:bodyPr/>
                    <a:lstStyle/>
                    <a:p>
                      <a:r>
                        <a:rPr lang="en-US" sz="1800" dirty="0" smtClean="0"/>
                        <a:t>    1</a:t>
                      </a:r>
                    </a:p>
                    <a:p>
                      <a:r>
                        <a:rPr lang="en-US" sz="1800" dirty="0" smtClean="0"/>
                        <a:t>    0</a:t>
                      </a:r>
                      <a:endParaRPr lang="en-US" sz="1800" dirty="0"/>
                    </a:p>
                  </a:txBody>
                  <a:tcPr marL="118872" marR="118872"/>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It can handle signed integers in 2's complement notion</a:t>
            </a:r>
          </a:p>
          <a:p>
            <a:pPr fontAlgn="base"/>
            <a:r>
              <a:rPr lang="en-US" dirty="0" smtClean="0"/>
              <a:t>It decreases the number of addition and subtraction</a:t>
            </a:r>
          </a:p>
          <a:p>
            <a:pPr fontAlgn="base"/>
            <a:r>
              <a:rPr lang="en-US" dirty="0" smtClean="0"/>
              <a:t>It requires less hardware than combinational multiplier</a:t>
            </a:r>
          </a:p>
          <a:p>
            <a:pPr fontAlgn="base"/>
            <a:r>
              <a:rPr lang="en-US" dirty="0" smtClean="0"/>
              <a:t>It is faster than straightforward sequential multiplier</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save multiplier</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882141" y="2057405"/>
            <a:ext cx="6141720" cy="2031325"/>
          </a:xfrm>
          <a:prstGeom prst="rect">
            <a:avLst/>
          </a:prstGeom>
        </p:spPr>
        <p:style>
          <a:lnRef idx="2">
            <a:schemeClr val="dk1"/>
          </a:lnRef>
          <a:fillRef idx="1001">
            <a:schemeClr val="lt1"/>
          </a:fillRef>
          <a:effectRef idx="0">
            <a:schemeClr val="dk1"/>
          </a:effectRef>
          <a:fontRef idx="minor">
            <a:schemeClr val="dk1"/>
          </a:fontRef>
        </p:style>
        <p:txBody>
          <a:bodyPr wrap="square" rtlCol="0">
            <a:spAutoFit/>
          </a:bodyPr>
          <a:lstStyle/>
          <a:p>
            <a:r>
              <a:rPr lang="en-US" dirty="0" smtClean="0"/>
              <a:t>	1110</a:t>
            </a:r>
          </a:p>
          <a:p>
            <a:r>
              <a:rPr lang="en-US" dirty="0" smtClean="0"/>
              <a:t>	1010</a:t>
            </a:r>
          </a:p>
          <a:p>
            <a:r>
              <a:rPr lang="en-US" dirty="0" smtClean="0"/>
              <a:t>	0000</a:t>
            </a:r>
          </a:p>
          <a:p>
            <a:r>
              <a:rPr lang="en-US" dirty="0" smtClean="0"/>
              <a:t>           </a:t>
            </a:r>
            <a:r>
              <a:rPr lang="en-US" dirty="0" smtClean="0">
                <a:solidFill>
                  <a:schemeClr val="accent6">
                    <a:lumMod val="60000"/>
                    <a:lumOff val="40000"/>
                  </a:schemeClr>
                </a:solidFill>
              </a:rPr>
              <a:t>1</a:t>
            </a:r>
            <a:r>
              <a:rPr lang="en-US" dirty="0" smtClean="0"/>
              <a:t>1110</a:t>
            </a:r>
          </a:p>
          <a:p>
            <a:r>
              <a:rPr lang="en-US" dirty="0" smtClean="0"/>
              <a:t>         </a:t>
            </a:r>
            <a:r>
              <a:rPr lang="en-US" dirty="0" smtClean="0">
                <a:solidFill>
                  <a:schemeClr val="accent6">
                    <a:lumMod val="60000"/>
                    <a:lumOff val="40000"/>
                  </a:schemeClr>
                </a:solidFill>
              </a:rPr>
              <a:t>1</a:t>
            </a:r>
            <a:r>
              <a:rPr lang="en-US" dirty="0" smtClean="0"/>
              <a:t>0000</a:t>
            </a:r>
          </a:p>
          <a:p>
            <a:r>
              <a:rPr lang="en-US" dirty="0" smtClean="0"/>
              <a:t>         1110</a:t>
            </a:r>
          </a:p>
          <a:p>
            <a:r>
              <a:rPr lang="en-US" dirty="0" smtClean="0"/>
              <a:t>       10001100 </a:t>
            </a:r>
            <a:endParaRPr lang="en-US" dirty="0"/>
          </a:p>
        </p:txBody>
      </p:sp>
      <p:cxnSp>
        <p:nvCxnSpPr>
          <p:cNvPr id="6" name="Straight Connector 5"/>
          <p:cNvCxnSpPr/>
          <p:nvPr/>
        </p:nvCxnSpPr>
        <p:spPr>
          <a:xfrm>
            <a:off x="2278380" y="2667000"/>
            <a:ext cx="24765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78380" y="3733800"/>
            <a:ext cx="2476500" cy="1588"/>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250180" y="2133605"/>
            <a:ext cx="2476500" cy="2031325"/>
          </a:xfrm>
          <a:prstGeom prst="rect">
            <a:avLst/>
          </a:prstGeom>
          <a:noFill/>
        </p:spPr>
        <p:txBody>
          <a:bodyPr wrap="square" rtlCol="0">
            <a:spAutoFit/>
          </a:bodyPr>
          <a:lstStyle/>
          <a:p>
            <a:r>
              <a:rPr lang="en-US" dirty="0" smtClean="0"/>
              <a:t>Multiplicand</a:t>
            </a:r>
          </a:p>
          <a:p>
            <a:r>
              <a:rPr lang="en-US" dirty="0" smtClean="0"/>
              <a:t>Multiplier</a:t>
            </a:r>
          </a:p>
          <a:p>
            <a:r>
              <a:rPr lang="en-US" dirty="0" smtClean="0"/>
              <a:t>Partial product</a:t>
            </a:r>
          </a:p>
          <a:p>
            <a:r>
              <a:rPr lang="en-US" dirty="0" smtClean="0"/>
              <a:t>Partial product</a:t>
            </a:r>
          </a:p>
          <a:p>
            <a:r>
              <a:rPr lang="en-US" dirty="0" smtClean="0"/>
              <a:t>Partial product</a:t>
            </a:r>
          </a:p>
          <a:p>
            <a:r>
              <a:rPr lang="en-US" dirty="0" smtClean="0"/>
              <a:t>Partial product</a:t>
            </a:r>
          </a:p>
          <a:p>
            <a:r>
              <a:rPr lang="en-US" dirty="0" smtClean="0"/>
              <a:t>Final product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7042" name="Picture 2"/>
          <p:cNvPicPr>
            <a:picLocks noGrp="1" noChangeAspect="1" noChangeArrowheads="1"/>
          </p:cNvPicPr>
          <p:nvPr>
            <p:ph idx="1"/>
          </p:nvPr>
        </p:nvPicPr>
        <p:blipFill>
          <a:blip r:embed="rId2"/>
          <a:srcRect/>
          <a:stretch>
            <a:fillRect/>
          </a:stretch>
        </p:blipFill>
        <p:spPr bwMode="auto">
          <a:xfrm>
            <a:off x="3360986" y="1676403"/>
            <a:ext cx="6148777" cy="39623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two positions most widely used are</a:t>
            </a:r>
          </a:p>
          <a:p>
            <a:pPr marL="916686" lvl="1" indent="-514350">
              <a:buFont typeface="+mj-lt"/>
              <a:buAutoNum type="arabicPeriod"/>
            </a:pPr>
            <a:r>
              <a:rPr lang="en-US" dirty="0" smtClean="0"/>
              <a:t> binary point in the extreme left of the register to make the stored number a fraction</a:t>
            </a:r>
          </a:p>
          <a:p>
            <a:pPr marL="916686" lvl="1" indent="-514350">
              <a:buFont typeface="+mj-lt"/>
              <a:buAutoNum type="arabicPeriod"/>
            </a:pPr>
            <a:r>
              <a:rPr lang="en-US" dirty="0" smtClean="0"/>
              <a:t> binary point in the extreme right of the register to make the stored number an integer.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8067" name="Picture 3"/>
          <p:cNvPicPr>
            <a:picLocks noGrp="1" noChangeAspect="1" noChangeArrowheads="1"/>
          </p:cNvPicPr>
          <p:nvPr>
            <p:ph idx="1"/>
          </p:nvPr>
        </p:nvPicPr>
        <p:blipFill>
          <a:blip r:embed="rId2"/>
          <a:stretch>
            <a:fillRect/>
          </a:stretch>
        </p:blipFill>
        <p:spPr bwMode="auto">
          <a:xfrm>
            <a:off x="4059149" y="1447800"/>
            <a:ext cx="5362752" cy="48006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81202" y="1191547"/>
            <a:ext cx="9195462" cy="5133054"/>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 restoring </a:t>
            </a:r>
            <a:r>
              <a:rPr lang="en-US" sz="4400" dirty="0" smtClean="0"/>
              <a:t>division Algorithm</a:t>
            </a:r>
            <a:endParaRPr lang="en-US" dirty="0"/>
          </a:p>
        </p:txBody>
      </p:sp>
      <p:pic>
        <p:nvPicPr>
          <p:cNvPr id="87043" name="Picture 3"/>
          <p:cNvPicPr>
            <a:picLocks noGrp="1" noChangeAspect="1" noChangeArrowheads="1"/>
          </p:cNvPicPr>
          <p:nvPr>
            <p:ph idx="1"/>
          </p:nvPr>
        </p:nvPicPr>
        <p:blipFill>
          <a:blip r:embed="rId3"/>
          <a:srcRect/>
          <a:stretch>
            <a:fillRect/>
          </a:stretch>
        </p:blipFill>
        <p:spPr bwMode="auto">
          <a:xfrm>
            <a:off x="3566160" y="1143000"/>
            <a:ext cx="525018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11(dividend)/3(divisor)=3(quotient) and 2(remainder)</a:t>
            </a:r>
            <a:br>
              <a:rPr lang="en-US" sz="3200" dirty="0" smtClean="0"/>
            </a:br>
            <a:r>
              <a:rPr lang="en-US" sz="3200" dirty="0" smtClean="0"/>
              <a:t>-M=11101</a:t>
            </a:r>
            <a:endParaRPr lang="en-US" sz="3200" dirty="0"/>
          </a:p>
        </p:txBody>
      </p:sp>
      <p:graphicFrame>
        <p:nvGraphicFramePr>
          <p:cNvPr id="4" name="Content Placeholder 3"/>
          <p:cNvGraphicFramePr>
            <a:graphicFrameLocks noGrp="1"/>
          </p:cNvGraphicFramePr>
          <p:nvPr>
            <p:ph idx="1"/>
          </p:nvPr>
        </p:nvGraphicFramePr>
        <p:xfrm>
          <a:off x="2080260" y="1447800"/>
          <a:ext cx="9509760" cy="5181600"/>
        </p:xfrm>
        <a:graphic>
          <a:graphicData uri="http://schemas.openxmlformats.org/drawingml/2006/table">
            <a:tbl>
              <a:tblPr>
                <a:tableStyleId>{3C2FFA5D-87B4-456A-9821-1D502468CF0F}</a:tableStyleId>
              </a:tblPr>
              <a:tblGrid>
                <a:gridCol w="1124114"/>
                <a:gridCol w="1826150"/>
                <a:gridCol w="1860607"/>
                <a:gridCol w="1929515"/>
                <a:gridCol w="2769374"/>
              </a:tblGrid>
              <a:tr h="365760">
                <a:tc>
                  <a:txBody>
                    <a:bodyPr/>
                    <a:lstStyle/>
                    <a:p>
                      <a:r>
                        <a:rPr lang="en-US" sz="1800" dirty="0" smtClean="0"/>
                        <a:t>N</a:t>
                      </a:r>
                      <a:endParaRPr lang="en-US" sz="1800" dirty="0"/>
                    </a:p>
                  </a:txBody>
                  <a:tcPr marL="118872" marR="118872"/>
                </a:tc>
                <a:tc>
                  <a:txBody>
                    <a:bodyPr/>
                    <a:lstStyle/>
                    <a:p>
                      <a:r>
                        <a:rPr lang="en-US" sz="1800" dirty="0" smtClean="0"/>
                        <a:t>M</a:t>
                      </a:r>
                      <a:endParaRPr lang="en-US" sz="1800" dirty="0"/>
                    </a:p>
                  </a:txBody>
                  <a:tcPr marL="118872" marR="118872"/>
                </a:tc>
                <a:tc>
                  <a:txBody>
                    <a:bodyPr/>
                    <a:lstStyle/>
                    <a:p>
                      <a:r>
                        <a:rPr lang="en-US" sz="1800" dirty="0" smtClean="0"/>
                        <a:t>A</a:t>
                      </a:r>
                      <a:endParaRPr lang="en-US" sz="1800" dirty="0"/>
                    </a:p>
                  </a:txBody>
                  <a:tcPr marL="118872" marR="118872"/>
                </a:tc>
                <a:tc>
                  <a:txBody>
                    <a:bodyPr/>
                    <a:lstStyle/>
                    <a:p>
                      <a:r>
                        <a:rPr lang="en-US" sz="1800" dirty="0" smtClean="0"/>
                        <a:t>Q</a:t>
                      </a:r>
                      <a:endParaRPr lang="en-US" sz="1800" dirty="0"/>
                    </a:p>
                  </a:txBody>
                  <a:tcPr marL="118872" marR="118872"/>
                </a:tc>
                <a:tc>
                  <a:txBody>
                    <a:bodyPr/>
                    <a:lstStyle/>
                    <a:p>
                      <a:r>
                        <a:rPr lang="en-US" sz="1800" dirty="0" smtClean="0"/>
                        <a:t>Operation</a:t>
                      </a:r>
                      <a:endParaRPr lang="en-US" sz="1800" dirty="0"/>
                    </a:p>
                  </a:txBody>
                  <a:tcPr marL="118872" marR="118872"/>
                </a:tc>
              </a:tr>
              <a:tr h="365760">
                <a:tc>
                  <a:txBody>
                    <a:bodyPr/>
                    <a:lstStyle/>
                    <a:p>
                      <a:r>
                        <a:rPr lang="en-US" sz="1800" dirty="0" smtClean="0"/>
                        <a:t>4</a:t>
                      </a:r>
                      <a:endParaRPr lang="en-US" sz="1800" dirty="0"/>
                    </a:p>
                  </a:txBody>
                  <a:tcPr marL="118872" marR="118872"/>
                </a:tc>
                <a:tc>
                  <a:txBody>
                    <a:bodyPr/>
                    <a:lstStyle/>
                    <a:p>
                      <a:r>
                        <a:rPr lang="en-US" sz="1800" dirty="0" smtClean="0"/>
                        <a:t>00011</a:t>
                      </a:r>
                      <a:endParaRPr lang="en-US" sz="1800" dirty="0"/>
                    </a:p>
                  </a:txBody>
                  <a:tcPr marL="118872" marR="118872"/>
                </a:tc>
                <a:tc>
                  <a:txBody>
                    <a:bodyPr/>
                    <a:lstStyle/>
                    <a:p>
                      <a:r>
                        <a:rPr lang="en-US" sz="1800" dirty="0" smtClean="0"/>
                        <a:t>00000</a:t>
                      </a:r>
                      <a:endParaRPr lang="en-US" sz="1800" dirty="0"/>
                    </a:p>
                  </a:txBody>
                  <a:tcPr marL="118872" marR="118872"/>
                </a:tc>
                <a:tc>
                  <a:txBody>
                    <a:bodyPr/>
                    <a:lstStyle/>
                    <a:p>
                      <a:r>
                        <a:rPr lang="en-US" sz="1800" dirty="0" smtClean="0"/>
                        <a:t>1011</a:t>
                      </a:r>
                      <a:endParaRPr lang="en-US" sz="1800" dirty="0"/>
                    </a:p>
                  </a:txBody>
                  <a:tcPr marL="118872" marR="118872"/>
                </a:tc>
                <a:tc>
                  <a:txBody>
                    <a:bodyPr/>
                    <a:lstStyle/>
                    <a:p>
                      <a:r>
                        <a:rPr lang="en-US" sz="1800" dirty="0" err="1" smtClean="0"/>
                        <a:t>intialization</a:t>
                      </a:r>
                      <a:endParaRPr lang="en-US" sz="18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00001</a:t>
                      </a:r>
                      <a:endParaRPr lang="en-US" sz="1800" dirty="0"/>
                    </a:p>
                  </a:txBody>
                  <a:tcPr marL="118872" marR="118872"/>
                </a:tc>
                <a:tc>
                  <a:txBody>
                    <a:bodyPr/>
                    <a:lstStyle/>
                    <a:p>
                      <a:r>
                        <a:rPr lang="en-US" sz="1800" dirty="0" smtClean="0"/>
                        <a:t>011?</a:t>
                      </a:r>
                      <a:endParaRPr lang="en-US" sz="1800" dirty="0"/>
                    </a:p>
                  </a:txBody>
                  <a:tcPr marL="118872" marR="118872"/>
                </a:tc>
                <a:tc>
                  <a:txBody>
                    <a:bodyPr/>
                    <a:lstStyle/>
                    <a:p>
                      <a:r>
                        <a:rPr lang="en-US" sz="1800" dirty="0" smtClean="0"/>
                        <a:t>SL</a:t>
                      </a:r>
                      <a:r>
                        <a:rPr lang="en-US" sz="1800" baseline="0" dirty="0" smtClean="0"/>
                        <a:t>  AQ</a:t>
                      </a:r>
                      <a:endParaRPr lang="en-US" sz="18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11110</a:t>
                      </a:r>
                      <a:endParaRPr lang="en-US" sz="1800" dirty="0"/>
                    </a:p>
                  </a:txBody>
                  <a:tcPr marL="118872" marR="118872"/>
                </a:tc>
                <a:tc>
                  <a:txBody>
                    <a:bodyPr/>
                    <a:lstStyle/>
                    <a:p>
                      <a:r>
                        <a:rPr lang="en-US" sz="1800" dirty="0" smtClean="0"/>
                        <a:t>011?</a:t>
                      </a:r>
                      <a:endParaRPr lang="en-US" sz="1800" dirty="0"/>
                    </a:p>
                  </a:txBody>
                  <a:tcPr marL="118872" marR="118872"/>
                </a:tc>
                <a:tc>
                  <a:txBody>
                    <a:bodyPr/>
                    <a:lstStyle/>
                    <a:p>
                      <a:r>
                        <a:rPr lang="en-US" sz="1800" dirty="0" smtClean="0"/>
                        <a:t>A=A-M</a:t>
                      </a:r>
                      <a:endParaRPr lang="en-US" sz="1800" dirty="0"/>
                    </a:p>
                  </a:txBody>
                  <a:tcPr marL="118872" marR="118872"/>
                </a:tc>
              </a:tr>
              <a:tr h="365760">
                <a:tc>
                  <a:txBody>
                    <a:bodyPr/>
                    <a:lstStyle/>
                    <a:p>
                      <a:r>
                        <a:rPr lang="en-US" sz="1800" dirty="0" smtClean="0"/>
                        <a:t>3</a:t>
                      </a:r>
                      <a:endParaRPr lang="en-US" sz="1800" dirty="0"/>
                    </a:p>
                  </a:txBody>
                  <a:tcPr marL="118872" marR="118872"/>
                </a:tc>
                <a:tc>
                  <a:txBody>
                    <a:bodyPr/>
                    <a:lstStyle/>
                    <a:p>
                      <a:endParaRPr lang="en-US" sz="1800" dirty="0"/>
                    </a:p>
                  </a:txBody>
                  <a:tcPr marL="118872" marR="118872"/>
                </a:tc>
                <a:tc>
                  <a:txBody>
                    <a:bodyPr/>
                    <a:lstStyle/>
                    <a:p>
                      <a:r>
                        <a:rPr lang="en-US" sz="1800" dirty="0" smtClean="0"/>
                        <a:t>11110</a:t>
                      </a:r>
                      <a:endParaRPr lang="en-US" sz="1800" dirty="0"/>
                    </a:p>
                  </a:txBody>
                  <a:tcPr marL="118872" marR="118872"/>
                </a:tc>
                <a:tc>
                  <a:txBody>
                    <a:bodyPr/>
                    <a:lstStyle/>
                    <a:p>
                      <a:r>
                        <a:rPr lang="en-US" sz="1800" dirty="0" smtClean="0"/>
                        <a:t>0110</a:t>
                      </a:r>
                      <a:endParaRPr lang="en-US" sz="1800" dirty="0"/>
                    </a:p>
                  </a:txBody>
                  <a:tcPr marL="118872" marR="118872"/>
                </a:tc>
                <a:tc>
                  <a:txBody>
                    <a:bodyPr/>
                    <a:lstStyle/>
                    <a:p>
                      <a:r>
                        <a:rPr lang="en-US" sz="1800" dirty="0" smtClean="0"/>
                        <a:t>Q</a:t>
                      </a:r>
                      <a:r>
                        <a:rPr lang="en-US" sz="1800" baseline="-25000" dirty="0" smtClean="0"/>
                        <a:t>0</a:t>
                      </a:r>
                      <a:endParaRPr lang="en-US" sz="1800" baseline="-250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11100</a:t>
                      </a:r>
                      <a:endParaRPr lang="en-US" sz="1800" dirty="0"/>
                    </a:p>
                  </a:txBody>
                  <a:tcPr marL="118872" marR="118872"/>
                </a:tc>
                <a:tc>
                  <a:txBody>
                    <a:bodyPr/>
                    <a:lstStyle/>
                    <a:p>
                      <a:r>
                        <a:rPr lang="en-US" sz="1800" dirty="0" smtClean="0"/>
                        <a:t>110?</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SL</a:t>
                      </a:r>
                      <a:r>
                        <a:rPr lang="en-US" sz="1800" baseline="0" dirty="0" smtClean="0"/>
                        <a:t>  AQ</a:t>
                      </a:r>
                      <a:endParaRPr lang="en-US" sz="18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11111</a:t>
                      </a:r>
                      <a:endParaRPr lang="en-US" sz="1800" dirty="0"/>
                    </a:p>
                  </a:txBody>
                  <a:tcPr marL="118872" marR="118872"/>
                </a:tc>
                <a:tc>
                  <a:txBody>
                    <a:bodyPr/>
                    <a:lstStyle/>
                    <a:p>
                      <a:r>
                        <a:rPr lang="en-US" sz="1800" dirty="0" smtClean="0"/>
                        <a:t>110?</a:t>
                      </a:r>
                      <a:endParaRPr lang="en-US" sz="1800" dirty="0"/>
                    </a:p>
                  </a:txBody>
                  <a:tcPr marL="118872" marR="118872"/>
                </a:tc>
                <a:tc>
                  <a:txBody>
                    <a:bodyPr/>
                    <a:lstStyle/>
                    <a:p>
                      <a:r>
                        <a:rPr lang="en-US" sz="1800" dirty="0" smtClean="0"/>
                        <a:t>A=A+M</a:t>
                      </a:r>
                      <a:endParaRPr lang="en-US" sz="1800" dirty="0"/>
                    </a:p>
                  </a:txBody>
                  <a:tcPr marL="118872" marR="118872"/>
                </a:tc>
              </a:tr>
              <a:tr h="365760">
                <a:tc>
                  <a:txBody>
                    <a:bodyPr/>
                    <a:lstStyle/>
                    <a:p>
                      <a:r>
                        <a:rPr lang="en-US" sz="1800" dirty="0" smtClean="0"/>
                        <a:t>2</a:t>
                      </a:r>
                      <a:endParaRPr lang="en-US" sz="1800" dirty="0"/>
                    </a:p>
                  </a:txBody>
                  <a:tcPr marL="118872" marR="118872"/>
                </a:tc>
                <a:tc>
                  <a:txBody>
                    <a:bodyPr/>
                    <a:lstStyle/>
                    <a:p>
                      <a:endParaRPr lang="en-US" sz="1800" dirty="0"/>
                    </a:p>
                  </a:txBody>
                  <a:tcPr marL="118872" marR="118872"/>
                </a:tc>
                <a:tc>
                  <a:txBody>
                    <a:bodyPr/>
                    <a:lstStyle/>
                    <a:p>
                      <a:r>
                        <a:rPr lang="en-US" sz="1800" dirty="0" smtClean="0"/>
                        <a:t>11111</a:t>
                      </a:r>
                      <a:endParaRPr lang="en-US" sz="1800" dirty="0"/>
                    </a:p>
                  </a:txBody>
                  <a:tcPr marL="118872" marR="118872"/>
                </a:tc>
                <a:tc>
                  <a:txBody>
                    <a:bodyPr/>
                    <a:lstStyle/>
                    <a:p>
                      <a:r>
                        <a:rPr lang="en-US" sz="1800" dirty="0" smtClean="0"/>
                        <a:t>1100</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endParaRPr lang="en-US" sz="18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11111</a:t>
                      </a:r>
                      <a:endParaRPr lang="en-US" sz="1800" dirty="0"/>
                    </a:p>
                  </a:txBody>
                  <a:tcPr marL="118872" marR="118872"/>
                </a:tc>
                <a:tc>
                  <a:txBody>
                    <a:bodyPr/>
                    <a:lstStyle/>
                    <a:p>
                      <a:r>
                        <a:rPr lang="en-US" sz="1800" dirty="0" smtClean="0"/>
                        <a:t>100?</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SL</a:t>
                      </a:r>
                      <a:r>
                        <a:rPr lang="en-US" sz="1800" baseline="0" dirty="0" smtClean="0"/>
                        <a:t>  AQ</a:t>
                      </a:r>
                      <a:endParaRPr lang="en-US" sz="1800" dirty="0"/>
                    </a:p>
                  </a:txBody>
                  <a:tcPr marL="118872" marR="118872"/>
                </a:tc>
              </a:tr>
              <a:tr h="375699">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00010</a:t>
                      </a:r>
                      <a:endParaRPr lang="en-US" sz="1800" dirty="0"/>
                    </a:p>
                  </a:txBody>
                  <a:tcPr marL="118872" marR="118872"/>
                </a:tc>
                <a:tc>
                  <a:txBody>
                    <a:bodyPr/>
                    <a:lstStyle/>
                    <a:p>
                      <a:r>
                        <a:rPr lang="en-US" sz="1800" dirty="0" smtClean="0"/>
                        <a:t>100?</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A=A+M</a:t>
                      </a:r>
                      <a:endParaRPr lang="en-US" sz="1800" dirty="0"/>
                    </a:p>
                  </a:txBody>
                  <a:tcPr marL="118872" marR="118872"/>
                </a:tc>
              </a:tr>
              <a:tr h="365760">
                <a:tc>
                  <a:txBody>
                    <a:bodyPr/>
                    <a:lstStyle/>
                    <a:p>
                      <a:r>
                        <a:rPr lang="en-US" sz="1800" dirty="0" smtClean="0"/>
                        <a:t>1</a:t>
                      </a:r>
                      <a:endParaRPr lang="en-US" sz="1800" dirty="0"/>
                    </a:p>
                  </a:txBody>
                  <a:tcPr marL="118872" marR="118872"/>
                </a:tc>
                <a:tc>
                  <a:txBody>
                    <a:bodyPr/>
                    <a:lstStyle/>
                    <a:p>
                      <a:endParaRPr lang="en-US" sz="1800" dirty="0"/>
                    </a:p>
                  </a:txBody>
                  <a:tcPr marL="118872" marR="118872"/>
                </a:tc>
                <a:tc>
                  <a:txBody>
                    <a:bodyPr/>
                    <a:lstStyle/>
                    <a:p>
                      <a:r>
                        <a:rPr lang="en-US" sz="1800" dirty="0" smtClean="0"/>
                        <a:t>00010</a:t>
                      </a:r>
                      <a:endParaRPr lang="en-US" sz="1800" dirty="0"/>
                    </a:p>
                  </a:txBody>
                  <a:tcPr marL="118872" marR="118872"/>
                </a:tc>
                <a:tc>
                  <a:txBody>
                    <a:bodyPr/>
                    <a:lstStyle/>
                    <a:p>
                      <a:r>
                        <a:rPr lang="en-US" sz="1800" dirty="0" smtClean="0"/>
                        <a:t>1001</a:t>
                      </a:r>
                      <a:endParaRPr lang="en-US" sz="1800" dirty="0"/>
                    </a:p>
                  </a:txBody>
                  <a:tcPr marL="118872" marR="118872"/>
                </a:tc>
                <a:tc>
                  <a:txBody>
                    <a:bodyPr/>
                    <a:lstStyle/>
                    <a:p>
                      <a:r>
                        <a:rPr lang="en-US" sz="1800" dirty="0" smtClean="0"/>
                        <a:t>Q</a:t>
                      </a:r>
                      <a:r>
                        <a:rPr lang="en-US" sz="1800" baseline="-25000" dirty="0" smtClean="0"/>
                        <a:t>0</a:t>
                      </a:r>
                      <a:endParaRPr lang="en-US" sz="1800"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00101</a:t>
                      </a:r>
                      <a:endParaRPr lang="en-US" sz="1800" dirty="0"/>
                    </a:p>
                  </a:txBody>
                  <a:tcPr marL="118872" marR="118872"/>
                </a:tc>
                <a:tc>
                  <a:txBody>
                    <a:bodyPr/>
                    <a:lstStyle/>
                    <a:p>
                      <a:r>
                        <a:rPr lang="en-US" sz="1800" dirty="0" smtClean="0"/>
                        <a:t>001?</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SL</a:t>
                      </a:r>
                      <a:r>
                        <a:rPr lang="en-US" sz="1800" baseline="0" dirty="0" smtClean="0"/>
                        <a:t>  AQ</a:t>
                      </a:r>
                      <a:endParaRPr lang="en-US" sz="1800" b="1" dirty="0"/>
                    </a:p>
                  </a:txBody>
                  <a:tcPr marL="118872" marR="118872"/>
                </a:tc>
              </a:tr>
              <a:tr h="365760">
                <a:tc>
                  <a:txBody>
                    <a:bodyPr/>
                    <a:lstStyle/>
                    <a:p>
                      <a:endParaRPr lang="en-US" sz="1800" dirty="0"/>
                    </a:p>
                  </a:txBody>
                  <a:tcPr marL="118872" marR="118872"/>
                </a:tc>
                <a:tc>
                  <a:txBody>
                    <a:bodyPr/>
                    <a:lstStyle/>
                    <a:p>
                      <a:endParaRPr lang="en-US" sz="1800" dirty="0"/>
                    </a:p>
                  </a:txBody>
                  <a:tcPr marL="118872" marR="118872"/>
                </a:tc>
                <a:tc>
                  <a:txBody>
                    <a:bodyPr/>
                    <a:lstStyle/>
                    <a:p>
                      <a:r>
                        <a:rPr lang="en-US" sz="1800" dirty="0" smtClean="0"/>
                        <a:t>00010</a:t>
                      </a:r>
                      <a:endParaRPr lang="en-US" sz="1800" dirty="0"/>
                    </a:p>
                  </a:txBody>
                  <a:tcPr marL="118872" marR="118872"/>
                </a:tc>
                <a:tc>
                  <a:txBody>
                    <a:bodyPr/>
                    <a:lstStyle/>
                    <a:p>
                      <a:r>
                        <a:rPr lang="en-US" sz="1800" dirty="0" smtClean="0"/>
                        <a:t>001?</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A=A-M</a:t>
                      </a:r>
                      <a:endParaRPr lang="en-US" sz="1800" dirty="0"/>
                    </a:p>
                  </a:txBody>
                  <a:tcPr marL="118872" marR="118872"/>
                </a:tc>
              </a:tr>
              <a:tr h="416781">
                <a:tc>
                  <a:txBody>
                    <a:bodyPr/>
                    <a:lstStyle/>
                    <a:p>
                      <a:r>
                        <a:rPr lang="en-US" sz="1800" dirty="0" smtClean="0"/>
                        <a:t>0</a:t>
                      </a:r>
                      <a:endParaRPr lang="en-US" sz="1800" dirty="0"/>
                    </a:p>
                  </a:txBody>
                  <a:tcPr marL="118872" marR="118872"/>
                </a:tc>
                <a:tc>
                  <a:txBody>
                    <a:bodyPr/>
                    <a:lstStyle/>
                    <a:p>
                      <a:endParaRPr lang="en-US" sz="1800" dirty="0"/>
                    </a:p>
                  </a:txBody>
                  <a:tcPr marL="118872" marR="118872"/>
                </a:tc>
                <a:tc>
                  <a:txBody>
                    <a:bodyPr/>
                    <a:lstStyle/>
                    <a:p>
                      <a:r>
                        <a:rPr lang="en-US" sz="1800" dirty="0" smtClean="0"/>
                        <a:t>00010</a:t>
                      </a:r>
                      <a:endParaRPr lang="en-US" sz="1800" dirty="0"/>
                    </a:p>
                  </a:txBody>
                  <a:tcPr marL="118872" marR="118872"/>
                </a:tc>
                <a:tc>
                  <a:txBody>
                    <a:bodyPr/>
                    <a:lstStyle/>
                    <a:p>
                      <a:r>
                        <a:rPr lang="en-US" sz="1800" dirty="0" smtClean="0"/>
                        <a:t>0011</a:t>
                      </a:r>
                      <a:endParaRPr lang="en-US" sz="1800" dirty="0"/>
                    </a:p>
                  </a:txBody>
                  <a:tcPr marL="118872" marR="118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a:p>
                  </a:txBody>
                  <a:tcPr marL="118872" marR="118872"/>
                </a:tc>
              </a:tr>
            </a:tbl>
          </a:graphicData>
        </a:graphic>
      </p:graphicFrame>
      <p:cxnSp>
        <p:nvCxnSpPr>
          <p:cNvPr id="10" name="Straight Arrow Connector 9"/>
          <p:cNvCxnSpPr/>
          <p:nvPr/>
        </p:nvCxnSpPr>
        <p:spPr>
          <a:xfrm rot="10800000">
            <a:off x="9410700" y="3124200"/>
            <a:ext cx="2971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707880" y="2971800"/>
            <a:ext cx="297180" cy="369332"/>
          </a:xfrm>
          <a:prstGeom prst="rect">
            <a:avLst/>
          </a:prstGeom>
          <a:noFill/>
        </p:spPr>
        <p:txBody>
          <a:bodyPr wrap="square" rtlCol="0">
            <a:spAutoFit/>
          </a:bodyPr>
          <a:lstStyle/>
          <a:p>
            <a:r>
              <a:rPr lang="en-US" dirty="0" smtClean="0"/>
              <a:t>0</a:t>
            </a:r>
            <a:endParaRPr lang="en-US" dirty="0"/>
          </a:p>
        </p:txBody>
      </p:sp>
      <p:cxnSp>
        <p:nvCxnSpPr>
          <p:cNvPr id="12" name="Straight Arrow Connector 11"/>
          <p:cNvCxnSpPr/>
          <p:nvPr/>
        </p:nvCxnSpPr>
        <p:spPr>
          <a:xfrm rot="10800000">
            <a:off x="9410700" y="4191000"/>
            <a:ext cx="2971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707880" y="4038600"/>
            <a:ext cx="297180" cy="369332"/>
          </a:xfrm>
          <a:prstGeom prst="rect">
            <a:avLst/>
          </a:prstGeom>
          <a:noFill/>
        </p:spPr>
        <p:txBody>
          <a:bodyPr wrap="square" rtlCol="0">
            <a:spAutoFit/>
          </a:bodyPr>
          <a:lstStyle/>
          <a:p>
            <a:r>
              <a:rPr lang="en-US" dirty="0" smtClean="0"/>
              <a:t>0</a:t>
            </a:r>
            <a:endParaRPr lang="en-US" dirty="0"/>
          </a:p>
        </p:txBody>
      </p:sp>
      <p:cxnSp>
        <p:nvCxnSpPr>
          <p:cNvPr id="16" name="Straight Arrow Connector 15"/>
          <p:cNvCxnSpPr/>
          <p:nvPr/>
        </p:nvCxnSpPr>
        <p:spPr>
          <a:xfrm rot="10800000">
            <a:off x="9311640" y="5257800"/>
            <a:ext cx="2971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9707880" y="5105400"/>
            <a:ext cx="297180" cy="369332"/>
          </a:xfrm>
          <a:prstGeom prst="rect">
            <a:avLst/>
          </a:prstGeom>
          <a:noFill/>
        </p:spPr>
        <p:txBody>
          <a:bodyPr wrap="square" rtlCol="0">
            <a:spAutoFit/>
          </a:bodyPr>
          <a:lstStyle/>
          <a:p>
            <a:r>
              <a:rPr lang="en-US" dirty="0" smtClean="0"/>
              <a:t>1</a:t>
            </a:r>
            <a:endParaRPr lang="en-US" dirty="0"/>
          </a:p>
        </p:txBody>
      </p:sp>
      <p:cxnSp>
        <p:nvCxnSpPr>
          <p:cNvPr id="21" name="Straight Arrow Connector 20"/>
          <p:cNvCxnSpPr/>
          <p:nvPr/>
        </p:nvCxnSpPr>
        <p:spPr>
          <a:xfrm rot="10800000">
            <a:off x="9410700" y="6400800"/>
            <a:ext cx="29718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9707880" y="6248400"/>
            <a:ext cx="297180" cy="369332"/>
          </a:xfrm>
          <a:prstGeom prst="rect">
            <a:avLst/>
          </a:prstGeom>
          <a:noFill/>
        </p:spPr>
        <p:txBody>
          <a:bodyPr wrap="square" rtlCol="0">
            <a:sp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Floating-Point Arithmetic Operations</a:t>
            </a:r>
            <a:endParaRPr lang="en-US" dirty="0"/>
          </a:p>
        </p:txBody>
      </p:sp>
      <p:pic>
        <p:nvPicPr>
          <p:cNvPr id="89090" name="Picture 2"/>
          <p:cNvPicPr>
            <a:picLocks noGrp="1" noChangeAspect="1" noChangeArrowheads="1"/>
          </p:cNvPicPr>
          <p:nvPr>
            <p:ph idx="1"/>
          </p:nvPr>
        </p:nvPicPr>
        <p:blipFill>
          <a:blip r:embed="rId2"/>
          <a:srcRect/>
          <a:stretch>
            <a:fillRect/>
          </a:stretch>
        </p:blipFill>
        <p:spPr bwMode="auto">
          <a:xfrm>
            <a:off x="2872742" y="2362200"/>
            <a:ext cx="8165390" cy="295275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There are three registers, BR, AC , and QR.</a:t>
            </a:r>
          </a:p>
          <a:p>
            <a:r>
              <a:rPr lang="en-US" dirty="0" smtClean="0"/>
              <a:t>Each register is subdivided into two parts.</a:t>
            </a:r>
          </a:p>
          <a:p>
            <a:r>
              <a:rPr lang="en-US" dirty="0" smtClean="0"/>
              <a:t>The mantissa part has the same uppercase letter symbols as in fixed-point representation. The exponent part uses the corresponding lowercase letter symbol.</a:t>
            </a:r>
          </a:p>
          <a:p>
            <a:r>
              <a:rPr lang="en-US" dirty="0" smtClean="0"/>
              <a:t>each floating-point number has a mantissa in signed magnitude representation and a biased exponent.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Thus the AC has a mantissa whose sign is in A, and a magnitude that is in A. The exponent is in the part of the register denoted by the lowercase letter symbol a. most significant bit of A, labeled by A1•</a:t>
            </a:r>
          </a:p>
          <a:p>
            <a:r>
              <a:rPr lang="en-US" dirty="0" smtClean="0"/>
              <a:t>Similarly, register BR </a:t>
            </a:r>
            <a:r>
              <a:rPr lang="en-US" dirty="0" err="1" smtClean="0"/>
              <a:t>i</a:t>
            </a:r>
            <a:r>
              <a:rPr lang="en-US" dirty="0" smtClean="0"/>
              <a:t> s subdivided into B</a:t>
            </a:r>
            <a:r>
              <a:rPr lang="en-US" baseline="-25000" dirty="0" smtClean="0"/>
              <a:t>S</a:t>
            </a:r>
            <a:r>
              <a:rPr lang="en-US" dirty="0" smtClean="0"/>
              <a:t>, B, and b, and QR into</a:t>
            </a:r>
          </a:p>
          <a:p>
            <a:r>
              <a:rPr lang="en-US" dirty="0" smtClean="0"/>
              <a:t>A parallel-adder adds the two mantissas and transfers the sum into A and the carry into E. A separate parallel-adder is used for the exponents. Q</a:t>
            </a:r>
            <a:r>
              <a:rPr lang="en-US" baseline="-25000" dirty="0" smtClean="0"/>
              <a:t>S</a:t>
            </a:r>
            <a:r>
              <a:rPr lang="en-US" dirty="0" smtClean="0"/>
              <a:t>, Q , and q.</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spc="5" dirty="0" smtClean="0">
                <a:solidFill>
                  <a:schemeClr val="tx1"/>
                </a:solidFill>
                <a:latin typeface="Arial"/>
                <a:cs typeface="Arial"/>
              </a:rPr>
              <a:t>Floating point Addition </a:t>
            </a:r>
            <a:r>
              <a:rPr lang="en-US" sz="4400" spc="30" dirty="0" smtClean="0">
                <a:solidFill>
                  <a:schemeClr val="tx1"/>
                </a:solidFill>
                <a:latin typeface="Arial"/>
                <a:cs typeface="Arial"/>
              </a:rPr>
              <a:t>and</a:t>
            </a:r>
            <a:r>
              <a:rPr lang="en-US" sz="4400" spc="-90" dirty="0" smtClean="0">
                <a:solidFill>
                  <a:schemeClr val="tx1"/>
                </a:solidFill>
                <a:latin typeface="Arial"/>
                <a:cs typeface="Arial"/>
              </a:rPr>
              <a:t> </a:t>
            </a:r>
            <a:r>
              <a:rPr lang="en-US" sz="4400" spc="-20" dirty="0" smtClean="0">
                <a:solidFill>
                  <a:schemeClr val="tx1"/>
                </a:solidFill>
                <a:latin typeface="Arial"/>
                <a:cs typeface="Arial"/>
              </a:rPr>
              <a:t>Subtraction</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pPr marL="12700">
              <a:spcBef>
                <a:spcPts val="130"/>
              </a:spcBef>
            </a:pPr>
            <a:r>
              <a:rPr lang="en-US" spc="-30" dirty="0" smtClean="0">
                <a:latin typeface="Arial"/>
                <a:cs typeface="Arial"/>
              </a:rPr>
              <a:t>In </a:t>
            </a:r>
            <a:r>
              <a:rPr lang="en-US" spc="15" dirty="0" smtClean="0">
                <a:latin typeface="Arial"/>
                <a:cs typeface="Arial"/>
              </a:rPr>
              <a:t>floating-point</a:t>
            </a:r>
            <a:r>
              <a:rPr lang="en-US" spc="10" dirty="0" smtClean="0">
                <a:latin typeface="Arial"/>
                <a:cs typeface="Arial"/>
              </a:rPr>
              <a:t> arithmetic:</a:t>
            </a:r>
            <a:endParaRPr lang="en-US" dirty="0" smtClean="0">
              <a:latin typeface="Arial"/>
              <a:cs typeface="Arial"/>
            </a:endParaRPr>
          </a:p>
          <a:p>
            <a:r>
              <a:rPr lang="en-US" dirty="0" smtClean="0"/>
              <a:t>two floating-point operands are in AC and BR . </a:t>
            </a:r>
          </a:p>
          <a:p>
            <a:r>
              <a:rPr lang="en-US" dirty="0" smtClean="0"/>
              <a:t>The sum or difference is formed in the AC .</a:t>
            </a:r>
            <a:endParaRPr lang="en-US" dirty="0" smtClean="0">
              <a:latin typeface="Arial"/>
              <a:cs typeface="Arial"/>
            </a:endParaRPr>
          </a:p>
          <a:p>
            <a:pPr marL="289560" indent="-132715">
              <a:spcBef>
                <a:spcPts val="885"/>
              </a:spcBef>
              <a:buClr>
                <a:srgbClr val="009FE4"/>
              </a:buClr>
              <a:buSzPct val="105263"/>
              <a:buFont typeface="Latin Modern Math"/>
              <a:buChar char="•"/>
              <a:tabLst>
                <a:tab pos="290195" algn="l"/>
              </a:tabLst>
            </a:pPr>
            <a:r>
              <a:rPr lang="en-US" spc="-40" dirty="0" smtClean="0">
                <a:latin typeface="Arial"/>
                <a:cs typeface="Arial"/>
              </a:rPr>
              <a:t>There </a:t>
            </a:r>
            <a:r>
              <a:rPr lang="en-US" spc="15" dirty="0" smtClean="0">
                <a:latin typeface="Arial"/>
                <a:cs typeface="Arial"/>
              </a:rPr>
              <a:t>are </a:t>
            </a:r>
            <a:r>
              <a:rPr lang="en-US" spc="-5" dirty="0" smtClean="0">
                <a:latin typeface="Arial"/>
                <a:cs typeface="Arial"/>
              </a:rPr>
              <a:t>four </a:t>
            </a:r>
            <a:r>
              <a:rPr lang="en-US" spc="10" dirty="0" smtClean="0">
                <a:latin typeface="Arial"/>
                <a:cs typeface="Arial"/>
              </a:rPr>
              <a:t>basic </a:t>
            </a:r>
            <a:r>
              <a:rPr lang="en-US" spc="-20" dirty="0" smtClean="0">
                <a:latin typeface="Arial"/>
                <a:cs typeface="Arial"/>
              </a:rPr>
              <a:t>phases </a:t>
            </a:r>
            <a:r>
              <a:rPr lang="en-US" spc="25" dirty="0" smtClean="0">
                <a:latin typeface="Arial"/>
                <a:cs typeface="Arial"/>
              </a:rPr>
              <a:t>of </a:t>
            </a:r>
            <a:r>
              <a:rPr lang="en-US" spc="20" dirty="0" smtClean="0">
                <a:latin typeface="Arial"/>
                <a:cs typeface="Arial"/>
              </a:rPr>
              <a:t>the </a:t>
            </a:r>
            <a:r>
              <a:rPr lang="en-US" spc="10" dirty="0" smtClean="0">
                <a:latin typeface="Arial"/>
                <a:cs typeface="Arial"/>
              </a:rPr>
              <a:t>algorithm </a:t>
            </a:r>
            <a:r>
              <a:rPr lang="en-US" spc="-5" dirty="0" smtClean="0">
                <a:latin typeface="Arial"/>
                <a:cs typeface="Arial"/>
              </a:rPr>
              <a:t>for </a:t>
            </a:r>
            <a:r>
              <a:rPr lang="en-US" spc="25" dirty="0" smtClean="0">
                <a:latin typeface="Arial"/>
                <a:cs typeface="Arial"/>
              </a:rPr>
              <a:t>addition </a:t>
            </a:r>
            <a:r>
              <a:rPr lang="en-US" spc="45" dirty="0" smtClean="0">
                <a:latin typeface="Arial"/>
                <a:cs typeface="Arial"/>
              </a:rPr>
              <a:t>and</a:t>
            </a:r>
            <a:r>
              <a:rPr lang="en-US" spc="-10" dirty="0" smtClean="0">
                <a:latin typeface="Arial"/>
                <a:cs typeface="Arial"/>
              </a:rPr>
              <a:t> </a:t>
            </a:r>
            <a:r>
              <a:rPr lang="en-US" spc="5" dirty="0" smtClean="0">
                <a:latin typeface="Arial"/>
                <a:cs typeface="Arial"/>
              </a:rPr>
              <a:t>subtraction:</a:t>
            </a:r>
            <a:endParaRPr lang="en-US" dirty="0" smtClean="0">
              <a:latin typeface="Arial"/>
              <a:cs typeface="Arial"/>
            </a:endParaRPr>
          </a:p>
          <a:p>
            <a:pPr marL="916686" lvl="1" indent="-514350">
              <a:buFont typeface="+mj-lt"/>
              <a:buAutoNum type="arabicPeriod"/>
            </a:pPr>
            <a:r>
              <a:rPr lang="en-US" dirty="0" smtClean="0">
                <a:latin typeface="Arial"/>
                <a:cs typeface="Arial"/>
              </a:rPr>
              <a:t>Check </a:t>
            </a:r>
            <a:r>
              <a:rPr lang="en-US" spc="-20" dirty="0" smtClean="0">
                <a:latin typeface="Arial"/>
                <a:cs typeface="Arial"/>
              </a:rPr>
              <a:t>for</a:t>
            </a:r>
            <a:r>
              <a:rPr lang="en-US" spc="-10" dirty="0" smtClean="0">
                <a:latin typeface="Arial"/>
                <a:cs typeface="Arial"/>
              </a:rPr>
              <a:t> </a:t>
            </a:r>
            <a:r>
              <a:rPr lang="en-US" spc="-55" dirty="0" smtClean="0">
                <a:latin typeface="Arial"/>
                <a:cs typeface="Arial"/>
              </a:rPr>
              <a:t>zeros</a:t>
            </a:r>
          </a:p>
          <a:p>
            <a:pPr marL="916686" lvl="1" indent="-514350">
              <a:buFont typeface="+mj-lt"/>
              <a:buAutoNum type="arabicPeriod"/>
            </a:pPr>
            <a:r>
              <a:rPr lang="en-US" spc="-15" dirty="0" smtClean="0">
                <a:latin typeface="Arial"/>
                <a:cs typeface="Arial"/>
              </a:rPr>
              <a:t>Align </a:t>
            </a:r>
            <a:r>
              <a:rPr lang="en-US" dirty="0" smtClean="0">
                <a:latin typeface="Arial"/>
                <a:cs typeface="Arial"/>
              </a:rPr>
              <a:t>the</a:t>
            </a:r>
            <a:r>
              <a:rPr lang="en-US" spc="15" dirty="0" smtClean="0">
                <a:latin typeface="Arial"/>
                <a:cs typeface="Arial"/>
              </a:rPr>
              <a:t> </a:t>
            </a:r>
            <a:r>
              <a:rPr lang="en-US" spc="-25" dirty="0" smtClean="0">
                <a:latin typeface="Arial"/>
                <a:cs typeface="Arial"/>
              </a:rPr>
              <a:t>mantissas</a:t>
            </a:r>
          </a:p>
          <a:p>
            <a:pPr marL="916686" lvl="1" indent="-514350">
              <a:buFont typeface="+mj-lt"/>
              <a:buAutoNum type="arabicPeriod"/>
            </a:pPr>
            <a:r>
              <a:rPr lang="en-US" spc="30" dirty="0" smtClean="0">
                <a:latin typeface="Arial"/>
                <a:cs typeface="Arial"/>
              </a:rPr>
              <a:t>Add </a:t>
            </a:r>
            <a:r>
              <a:rPr lang="en-US" spc="-25" dirty="0" smtClean="0">
                <a:latin typeface="Arial"/>
                <a:cs typeface="Arial"/>
              </a:rPr>
              <a:t>or </a:t>
            </a:r>
            <a:r>
              <a:rPr lang="en-US" spc="-10" dirty="0" smtClean="0">
                <a:latin typeface="Arial"/>
                <a:cs typeface="Arial"/>
              </a:rPr>
              <a:t>subtract </a:t>
            </a:r>
            <a:r>
              <a:rPr lang="en-US" dirty="0" smtClean="0">
                <a:latin typeface="Arial"/>
                <a:cs typeface="Arial"/>
              </a:rPr>
              <a:t>the</a:t>
            </a:r>
            <a:r>
              <a:rPr lang="en-US" spc="10" dirty="0" smtClean="0">
                <a:latin typeface="Arial"/>
                <a:cs typeface="Arial"/>
              </a:rPr>
              <a:t> mantissas</a:t>
            </a:r>
          </a:p>
          <a:p>
            <a:pPr marL="916686" lvl="1" indent="-514350">
              <a:buFont typeface="+mj-lt"/>
              <a:buAutoNum type="arabicPeriod"/>
            </a:pPr>
            <a:r>
              <a:rPr lang="en-US" spc="-30" dirty="0" smtClean="0">
                <a:latin typeface="Arial"/>
                <a:cs typeface="Arial"/>
              </a:rPr>
              <a:t>Normalize </a:t>
            </a:r>
            <a:r>
              <a:rPr lang="en-US" dirty="0" smtClean="0">
                <a:latin typeface="Arial"/>
                <a:cs typeface="Arial"/>
              </a:rPr>
              <a:t>the</a:t>
            </a:r>
            <a:r>
              <a:rPr lang="en-US" spc="45" dirty="0" smtClean="0">
                <a:latin typeface="Arial"/>
                <a:cs typeface="Arial"/>
              </a:rPr>
              <a:t> </a:t>
            </a:r>
            <a:r>
              <a:rPr lang="en-US" spc="-40" dirty="0" smtClean="0">
                <a:latin typeface="Arial"/>
                <a:cs typeface="Arial"/>
              </a:rPr>
              <a:t>result.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697" y="0"/>
            <a:ext cx="9747504" cy="1143000"/>
          </a:xfrm>
        </p:spPr>
        <p:txBody>
          <a:bodyPr>
            <a:normAutofit/>
          </a:bodyPr>
          <a:lstStyle/>
          <a:p>
            <a:r>
              <a:rPr lang="en-US" sz="2800" dirty="0" smtClean="0"/>
              <a:t>Flow chart</a:t>
            </a:r>
            <a:endParaRPr lang="en-US" sz="2800" dirty="0"/>
          </a:p>
        </p:txBody>
      </p:sp>
      <p:pic>
        <p:nvPicPr>
          <p:cNvPr id="4" name="Content Placeholder 3"/>
          <p:cNvPicPr>
            <a:picLocks noGrp="1" noChangeAspect="1"/>
          </p:cNvPicPr>
          <p:nvPr>
            <p:ph idx="1"/>
          </p:nvPr>
        </p:nvPicPr>
        <p:blipFill>
          <a:blip r:embed="rId2"/>
          <a:stretch>
            <a:fillRect/>
          </a:stretch>
        </p:blipFill>
        <p:spPr>
          <a:xfrm>
            <a:off x="3070860" y="762001"/>
            <a:ext cx="7132320" cy="585299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FLOATING POINT MULTIPLICATION</a:t>
            </a:r>
            <a:endParaRPr lang="en-US" sz="3200" dirty="0"/>
          </a:p>
        </p:txBody>
      </p:sp>
      <p:sp>
        <p:nvSpPr>
          <p:cNvPr id="3" name="Content Placeholder 2"/>
          <p:cNvSpPr>
            <a:spLocks noGrp="1"/>
          </p:cNvSpPr>
          <p:nvPr>
            <p:ph idx="1"/>
          </p:nvPr>
        </p:nvSpPr>
        <p:spPr/>
        <p:txBody>
          <a:bodyPr/>
          <a:lstStyle/>
          <a:p>
            <a:pPr marL="596646" indent="-514350">
              <a:buFont typeface="+mj-lt"/>
              <a:buAutoNum type="arabicPeriod"/>
            </a:pPr>
            <a:r>
              <a:rPr lang="en-US" sz="2400" dirty="0" smtClean="0"/>
              <a:t>Check for zeros.</a:t>
            </a:r>
          </a:p>
          <a:p>
            <a:pPr marL="596646" indent="-514350">
              <a:buFont typeface="+mj-lt"/>
              <a:buAutoNum type="arabicPeriod"/>
            </a:pPr>
            <a:r>
              <a:rPr lang="en-US" sz="2400" dirty="0" smtClean="0"/>
              <a:t>Add the exponents.</a:t>
            </a:r>
          </a:p>
          <a:p>
            <a:pPr marL="596646" indent="-514350">
              <a:buFont typeface="+mj-lt"/>
              <a:buAutoNum type="arabicPeriod"/>
            </a:pPr>
            <a:r>
              <a:rPr lang="en-US" sz="2400" dirty="0" smtClean="0"/>
              <a:t>Multiply the mantissas.</a:t>
            </a:r>
          </a:p>
          <a:p>
            <a:pPr marL="596646" indent="-514350">
              <a:buFont typeface="+mj-lt"/>
              <a:buAutoNum type="arabicPeriod"/>
            </a:pPr>
            <a:r>
              <a:rPr lang="en-US" sz="2400" dirty="0" smtClean="0"/>
              <a:t>Normalize the product</a:t>
            </a:r>
            <a:r>
              <a:rPr lang="en-US" dirty="0" smtClean="0"/>
              <a:t>.</a:t>
            </a:r>
            <a:endParaRPr lang="en-US" dirty="0"/>
          </a:p>
        </p:txBody>
      </p:sp>
      <p:sp>
        <p:nvSpPr>
          <p:cNvPr id="4" name="TextBox 3"/>
          <p:cNvSpPr txBox="1"/>
          <p:nvPr/>
        </p:nvSpPr>
        <p:spPr>
          <a:xfrm>
            <a:off x="8007350" y="4648200"/>
            <a:ext cx="908050"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6762119" y="1323976"/>
            <a:ext cx="5125081" cy="5534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Representation</a:t>
            </a:r>
            <a:endParaRPr lang="en-US" dirty="0"/>
          </a:p>
        </p:txBody>
      </p:sp>
      <p:sp>
        <p:nvSpPr>
          <p:cNvPr id="3" name="Content Placeholder 2"/>
          <p:cNvSpPr>
            <a:spLocks noGrp="1"/>
          </p:cNvSpPr>
          <p:nvPr>
            <p:ph idx="1"/>
          </p:nvPr>
        </p:nvSpPr>
        <p:spPr/>
        <p:txBody>
          <a:bodyPr>
            <a:normAutofit/>
          </a:bodyPr>
          <a:lstStyle/>
          <a:p>
            <a:r>
              <a:rPr lang="en-US" dirty="0" smtClean="0"/>
              <a:t>When an integer binary number is positive, the sign is represented by 0 and the magnitude by a positive binary  number. When the number is negative, the sign is represented by 1 but the rest of the number may be represented in one of three possible ways:</a:t>
            </a:r>
          </a:p>
          <a:p>
            <a:pPr marL="916686" lvl="1" indent="-514350">
              <a:buFont typeface="+mj-lt"/>
              <a:buAutoNum type="arabicPeriod"/>
            </a:pPr>
            <a:r>
              <a:rPr lang="en-US" dirty="0" smtClean="0"/>
              <a:t>Signed-magnitude representation</a:t>
            </a:r>
          </a:p>
          <a:p>
            <a:pPr marL="916686" lvl="1" indent="-514350">
              <a:buFont typeface="+mj-lt"/>
              <a:buAutoNum type="arabicPeriod"/>
            </a:pPr>
            <a:r>
              <a:rPr lang="en-US" dirty="0" smtClean="0"/>
              <a:t>Signed-1' s complement representation</a:t>
            </a:r>
          </a:p>
          <a:p>
            <a:pPr marL="916686" lvl="1" indent="-514350">
              <a:buFont typeface="+mj-lt"/>
              <a:buAutoNum type="arabicPeriod"/>
            </a:pPr>
            <a:r>
              <a:rPr lang="en-US" dirty="0" smtClean="0"/>
              <a:t>Signed 2' s complement representation</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Floating point Division</a:t>
            </a:r>
            <a:endParaRPr lang="en-US" dirty="0"/>
          </a:p>
        </p:txBody>
      </p:sp>
      <p:sp>
        <p:nvSpPr>
          <p:cNvPr id="3" name="Content Placeholder 2"/>
          <p:cNvSpPr>
            <a:spLocks noGrp="1"/>
          </p:cNvSpPr>
          <p:nvPr>
            <p:ph idx="1"/>
          </p:nvPr>
        </p:nvSpPr>
        <p:spPr/>
        <p:txBody>
          <a:bodyPr>
            <a:normAutofit/>
          </a:bodyPr>
          <a:lstStyle/>
          <a:p>
            <a:pPr marL="596646" indent="-514350">
              <a:buNone/>
            </a:pPr>
            <a:r>
              <a:rPr lang="en-US" sz="2800" dirty="0" smtClean="0"/>
              <a:t>1.  Check for zeros.</a:t>
            </a:r>
          </a:p>
          <a:p>
            <a:pPr marL="596646" indent="-514350">
              <a:buNone/>
            </a:pPr>
            <a:r>
              <a:rPr lang="en-US" sz="2800" dirty="0" smtClean="0"/>
              <a:t>2.  Initialize registers and </a:t>
            </a:r>
          </a:p>
          <a:p>
            <a:pPr marL="596646" indent="-514350">
              <a:buNone/>
            </a:pPr>
            <a:r>
              <a:rPr lang="en-US" sz="2800" dirty="0" smtClean="0"/>
              <a:t>     evaluate the sign.</a:t>
            </a:r>
          </a:p>
          <a:p>
            <a:pPr marL="596646" indent="-514350">
              <a:buNone/>
            </a:pPr>
            <a:r>
              <a:rPr lang="en-US" sz="2800" dirty="0" smtClean="0"/>
              <a:t>3.  Align the dividend.</a:t>
            </a:r>
          </a:p>
          <a:p>
            <a:pPr marL="596646" indent="-514350">
              <a:buNone/>
            </a:pPr>
            <a:r>
              <a:rPr lang="en-US" sz="2800" dirty="0" smtClean="0"/>
              <a:t>4.  Subtract the exponents.</a:t>
            </a:r>
          </a:p>
          <a:p>
            <a:pPr marL="596646" indent="-514350">
              <a:buNone/>
            </a:pPr>
            <a:r>
              <a:rPr lang="en-US" sz="2800" dirty="0" smtClean="0"/>
              <a:t>5.  Divide the mantissas.</a:t>
            </a:r>
            <a:endParaRPr lang="en-US" sz="2800" dirty="0"/>
          </a:p>
        </p:txBody>
      </p:sp>
      <p:pic>
        <p:nvPicPr>
          <p:cNvPr id="5" name="Picture 4"/>
          <p:cNvPicPr>
            <a:picLocks noChangeAspect="1"/>
          </p:cNvPicPr>
          <p:nvPr/>
        </p:nvPicPr>
        <p:blipFill>
          <a:blip r:embed="rId2"/>
          <a:stretch>
            <a:fillRect/>
          </a:stretch>
        </p:blipFill>
        <p:spPr>
          <a:xfrm>
            <a:off x="6477000" y="1143000"/>
            <a:ext cx="4588809"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numbers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3070864" y="1371601"/>
            <a:ext cx="6654315" cy="503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2133</TotalTime>
  <Words>3218</Words>
  <Application>Microsoft Office PowerPoint</Application>
  <PresentationFormat>Custom</PresentationFormat>
  <Paragraphs>367</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Solstice</vt:lpstr>
      <vt:lpstr>COMPUTER ORGANIZATION</vt:lpstr>
      <vt:lpstr>NUMBER SYSTEMS </vt:lpstr>
      <vt:lpstr>Complements</vt:lpstr>
      <vt:lpstr>Subtraction of Unsigned Numbers</vt:lpstr>
      <vt:lpstr>Fixed-Point Representation</vt:lpstr>
      <vt:lpstr>Slide 6</vt:lpstr>
      <vt:lpstr>Slide 7</vt:lpstr>
      <vt:lpstr>Integer Representation</vt:lpstr>
      <vt:lpstr>Signed numbers</vt:lpstr>
      <vt:lpstr>Slide 10</vt:lpstr>
      <vt:lpstr>Slide 11</vt:lpstr>
      <vt:lpstr>Slide 12</vt:lpstr>
      <vt:lpstr>Arithmetic Addition</vt:lpstr>
      <vt:lpstr>2's complement addition</vt:lpstr>
      <vt:lpstr>Example</vt:lpstr>
      <vt:lpstr>Slide 16</vt:lpstr>
      <vt:lpstr>Arithmetic Subtraction</vt:lpstr>
      <vt:lpstr>Overflow</vt:lpstr>
      <vt:lpstr>example</vt:lpstr>
      <vt:lpstr>Decimal Fixed-Point Representation</vt:lpstr>
      <vt:lpstr>Slide 21</vt:lpstr>
      <vt:lpstr>Slide 22</vt:lpstr>
      <vt:lpstr>Slide 23</vt:lpstr>
      <vt:lpstr>Slide 24</vt:lpstr>
      <vt:lpstr>Floating-Point Representation</vt:lpstr>
      <vt:lpstr>Slide 26</vt:lpstr>
      <vt:lpstr>Slide 27</vt:lpstr>
      <vt:lpstr>Slide 28</vt:lpstr>
      <vt:lpstr>Normalisation</vt:lpstr>
      <vt:lpstr>Slide 30</vt:lpstr>
      <vt:lpstr>Alphanumeric representation</vt:lpstr>
      <vt:lpstr>Slide 32</vt:lpstr>
      <vt:lpstr>ASCII CODES </vt:lpstr>
      <vt:lpstr>Slide 34</vt:lpstr>
      <vt:lpstr>EBCDIC</vt:lpstr>
      <vt:lpstr>Adders </vt:lpstr>
      <vt:lpstr>Full adder</vt:lpstr>
      <vt:lpstr>Truth table </vt:lpstr>
      <vt:lpstr>N-bit binary adder/ripple carry adder</vt:lpstr>
      <vt:lpstr>Block diagram of ripple carry adder</vt:lpstr>
      <vt:lpstr>Slide 41</vt:lpstr>
      <vt:lpstr>Slide 42</vt:lpstr>
      <vt:lpstr>Slide 43</vt:lpstr>
      <vt:lpstr>Advantages</vt:lpstr>
      <vt:lpstr>Disadvantages </vt:lpstr>
      <vt:lpstr>Carry Look Ahead Adder (CLA)</vt:lpstr>
      <vt:lpstr>Slide 47</vt:lpstr>
      <vt:lpstr>Carry Lookahead (CLA) Block Diagram </vt:lpstr>
      <vt:lpstr>Slide 49</vt:lpstr>
      <vt:lpstr>Slide 50</vt:lpstr>
      <vt:lpstr>Slide 51</vt:lpstr>
      <vt:lpstr>Slide 52</vt:lpstr>
      <vt:lpstr> The equations of Sum and Carry can be represented by a logic circuit given below.</vt:lpstr>
      <vt:lpstr> We can calculate the output carry C1, C2, C3, and C4 using the above derived equations as:</vt:lpstr>
      <vt:lpstr>Circuit Diagram of 4-bit Carry-Lookahead Adder</vt:lpstr>
      <vt:lpstr>Multiplication – shift-and add</vt:lpstr>
      <vt:lpstr>Slide 57</vt:lpstr>
      <vt:lpstr>Hardware implementation</vt:lpstr>
      <vt:lpstr>Slide 59</vt:lpstr>
      <vt:lpstr>FLOW CHART </vt:lpstr>
      <vt:lpstr>Numeric example for binary multiplier</vt:lpstr>
      <vt:lpstr>Booth’s multiplier</vt:lpstr>
      <vt:lpstr>Flow chart</vt:lpstr>
      <vt:lpstr>Hardware implementation</vt:lpstr>
      <vt:lpstr>Set M as 0111 which is 7 and Q as 0101 which is 5. Now start the multiplication operation and observe the results including the intermediate results. </vt:lpstr>
      <vt:lpstr>Multiplier Q=7=0111  and multiplicand  M=  -6 = 1010(as negetive results are automatically in 2’s complement form). [A flip-flop (a fictitious bit position)is used to the right of lsb of the multiplier and it is initialized to 0]</vt:lpstr>
      <vt:lpstr>Slide 67</vt:lpstr>
      <vt:lpstr>Carry save multiplier</vt:lpstr>
      <vt:lpstr>Slide 69</vt:lpstr>
      <vt:lpstr>Slide 70</vt:lpstr>
      <vt:lpstr>Slide 71</vt:lpstr>
      <vt:lpstr>Non restoring division Algorithm</vt:lpstr>
      <vt:lpstr>11(dividend)/3(divisor)=3(quotient) and 2(remainder) -M=11101</vt:lpstr>
      <vt:lpstr>Floating-Point Arithmetic Operations</vt:lpstr>
      <vt:lpstr>Slide 75</vt:lpstr>
      <vt:lpstr>Slide 76</vt:lpstr>
      <vt:lpstr>Floating point Addition and Subtraction</vt:lpstr>
      <vt:lpstr>Flow chart</vt:lpstr>
      <vt:lpstr>FLOATING POINT MULTIPLICATION</vt:lpstr>
      <vt:lpstr>Floating point Division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sai</cp:lastModifiedBy>
  <cp:revision>178</cp:revision>
  <dcterms:created xsi:type="dcterms:W3CDTF">2020-09-06T12:52:09Z</dcterms:created>
  <dcterms:modified xsi:type="dcterms:W3CDTF">2020-10-08T07:40:08Z</dcterms:modified>
</cp:coreProperties>
</file>