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1887200" cy="6858000"/>
  <p:notesSz cx="6858000" cy="9144000"/>
  <p:embeddedFontLst>
    <p:embeddedFont>
      <p:font typeface="Verdana" pitchFamily="34" charset="0"/>
      <p:regular r:id="rId24"/>
      <p:bold r:id="rId25"/>
      <p:italic r:id="rId26"/>
      <p:boldItalic r:id="rId27"/>
    </p:embeddedFont>
    <p:embeddedFont>
      <p:font typeface="Gill Sans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744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vM8YyMVpm/3Xq1l+UEDJuzLAf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56" y="0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5682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48361c8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48361c8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1862328" y="359898"/>
            <a:ext cx="9628632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1862328" y="1850064"/>
            <a:ext cx="962863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2"/>
          <p:cNvSpPr/>
          <p:nvPr/>
        </p:nvSpPr>
        <p:spPr>
          <a:xfrm>
            <a:off x="1197863" y="1413802"/>
            <a:ext cx="273406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2"/>
          <p:cNvSpPr/>
          <p:nvPr/>
        </p:nvSpPr>
        <p:spPr>
          <a:xfrm>
            <a:off x="1504329" y="1345016"/>
            <a:ext cx="83210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body" idx="1"/>
          </p:nvPr>
        </p:nvSpPr>
        <p:spPr>
          <a:xfrm rot="5400000">
            <a:off x="4339742" y="-1025652"/>
            <a:ext cx="4800600" cy="974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 rot="5400000">
            <a:off x="7178357" y="2011683"/>
            <a:ext cx="5851525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 rot="5400000">
            <a:off x="2175827" y="-415286"/>
            <a:ext cx="5851525" cy="7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/>
          <p:nvPr/>
        </p:nvSpPr>
        <p:spPr>
          <a:xfrm>
            <a:off x="2967757" y="-54"/>
            <a:ext cx="89154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351910" y="2600325"/>
            <a:ext cx="83210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351910" y="1066800"/>
            <a:ext cx="832104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4"/>
          <p:cNvSpPr/>
          <p:nvPr/>
        </p:nvSpPr>
        <p:spPr>
          <a:xfrm>
            <a:off x="2971800" y="0"/>
            <a:ext cx="9906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2824017" y="2814656"/>
            <a:ext cx="273406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3130483" y="2745870"/>
            <a:ext cx="83210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1866290" y="274320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1866290" y="1524000"/>
            <a:ext cx="47548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858914" y="1524000"/>
            <a:ext cx="47548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594360" y="5160336"/>
            <a:ext cx="10698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1"/>
          </p:nvPr>
        </p:nvSpPr>
        <p:spPr>
          <a:xfrm>
            <a:off x="594360" y="328278"/>
            <a:ext cx="5230368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2"/>
          </p:nvPr>
        </p:nvSpPr>
        <p:spPr>
          <a:xfrm>
            <a:off x="6062472" y="328278"/>
            <a:ext cx="5230368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3"/>
          </p:nvPr>
        </p:nvSpPr>
        <p:spPr>
          <a:xfrm>
            <a:off x="594360" y="969336"/>
            <a:ext cx="5230368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4"/>
          </p:nvPr>
        </p:nvSpPr>
        <p:spPr>
          <a:xfrm>
            <a:off x="6062472" y="969336"/>
            <a:ext cx="5230368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>
          <a:xfrm>
            <a:off x="1866290" y="274320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1319479" y="0"/>
            <a:ext cx="1056772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8"/>
          <p:cNvSpPr/>
          <p:nvPr/>
        </p:nvSpPr>
        <p:spPr>
          <a:xfrm>
            <a:off x="1319479" y="-54"/>
            <a:ext cx="95098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594360" y="216778"/>
            <a:ext cx="4953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594360" y="1406964"/>
            <a:ext cx="4953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2"/>
          </p:nvPr>
        </p:nvSpPr>
        <p:spPr>
          <a:xfrm>
            <a:off x="594360" y="2133601"/>
            <a:ext cx="1059942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7652965" y="1066800"/>
            <a:ext cx="356616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0"/>
          <p:cNvSpPr/>
          <p:nvPr/>
        </p:nvSpPr>
        <p:spPr>
          <a:xfrm>
            <a:off x="990600" y="1066800"/>
            <a:ext cx="59436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30"/>
          <p:cNvSpPr>
            <a:spLocks noGrp="1"/>
          </p:cNvSpPr>
          <p:nvPr>
            <p:ph type="pic" idx="2"/>
          </p:nvPr>
        </p:nvSpPr>
        <p:spPr>
          <a:xfrm>
            <a:off x="1089660" y="1143004"/>
            <a:ext cx="574548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30"/>
          <p:cNvSpPr/>
          <p:nvPr/>
        </p:nvSpPr>
        <p:spPr>
          <a:xfrm rot="-2131329">
            <a:off x="515743" y="954341"/>
            <a:ext cx="89154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30"/>
          <p:cNvSpPr/>
          <p:nvPr/>
        </p:nvSpPr>
        <p:spPr>
          <a:xfrm rot="2103354" flipH="1">
            <a:off x="6504767" y="936786"/>
            <a:ext cx="843991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1089660" y="4800600"/>
            <a:ext cx="574548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-1060704" y="-815922"/>
            <a:ext cx="213055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219462" y="21103"/>
            <a:ext cx="2212848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21"/>
          <p:cNvSpPr/>
          <p:nvPr/>
        </p:nvSpPr>
        <p:spPr>
          <a:xfrm rot="2315675">
            <a:off x="237746" y="1055077"/>
            <a:ext cx="1463432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21"/>
          <p:cNvSpPr/>
          <p:nvPr/>
        </p:nvSpPr>
        <p:spPr>
          <a:xfrm>
            <a:off x="1316736" y="-54"/>
            <a:ext cx="10570465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1319479" y="-54"/>
            <a:ext cx="95098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386840" y="685809"/>
            <a:ext cx="1010412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B1D14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B1D14"/>
                </a:solidFill>
              </a:rPr>
              <a:t>COMPUTER</a:t>
            </a:r>
            <a:r>
              <a:rPr lang="en-US">
                <a:solidFill>
                  <a:srgbClr val="3B1D14"/>
                </a:solidFill>
              </a:rPr>
              <a:t> </a:t>
            </a:r>
            <a:r>
              <a:rPr lang="en-US" b="1">
                <a:solidFill>
                  <a:srgbClr val="3B1D14"/>
                </a:solidFill>
              </a:rPr>
              <a:t>ORGANIZATION</a:t>
            </a:r>
            <a:endParaRPr b="1">
              <a:solidFill>
                <a:srgbClr val="3B1D14"/>
              </a:solidFill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080260" y="2133600"/>
            <a:ext cx="83210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>
                <a:solidFill>
                  <a:srgbClr val="3B1D14"/>
                </a:solidFill>
              </a:rPr>
              <a:t>B.TECH III SEM 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>
                <a:solidFill>
                  <a:srgbClr val="3B1D14"/>
                </a:solidFill>
              </a:rPr>
              <a:t>CSE-4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637020" y="5257808"/>
            <a:ext cx="52501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SANTOSHI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3870" b="1"/>
              <a:t>Hardwired Control Unit Design</a:t>
            </a:r>
            <a:br>
              <a:rPr lang="en-US" sz="3870" b="1"/>
            </a:br>
            <a:r>
              <a:rPr lang="en-US" sz="3870" b="1"/>
              <a:t>Methods (cont.)</a:t>
            </a:r>
            <a:endParaRPr sz="387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Let us consider 2’s complement multiplier control circuit for illustration.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799" y="2667000"/>
            <a:ext cx="555456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3870" b="1"/>
              <a:t>Hardwired Control Unit Design</a:t>
            </a:r>
            <a:br>
              <a:rPr lang="en-US" sz="3870" b="1"/>
            </a:br>
            <a:r>
              <a:rPr lang="en-US" sz="3870" b="1"/>
              <a:t>Methods (cont.)</a:t>
            </a:r>
            <a:endParaRPr sz="3870"/>
          </a:p>
        </p:txBody>
      </p:sp>
      <p:pic>
        <p:nvPicPr>
          <p:cNvPr id="164" name="Google Shape;164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06825" y="1662112"/>
            <a:ext cx="5867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3870" b="1"/>
              <a:t>Hardwired Control Unit Design</a:t>
            </a:r>
            <a:br>
              <a:rPr lang="en-US" sz="3870" b="1"/>
            </a:br>
            <a:r>
              <a:rPr lang="en-US" sz="3870" b="1"/>
              <a:t>Methods (cont.)</a:t>
            </a:r>
            <a:endParaRPr sz="3870"/>
          </a:p>
        </p:txBody>
      </p:sp>
      <p:pic>
        <p:nvPicPr>
          <p:cNvPr id="170" name="Google Shape;17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690687"/>
            <a:ext cx="7340600" cy="508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State-table Method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Classical method of sequential circuit design.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Attempts to minimize the amount of hardware.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It starts with the construction of state transition table. In every state the control unit generates a set of control signals.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Control unit transmits from one state to another state depending on its:</a:t>
            </a:r>
            <a:endParaRPr/>
          </a:p>
          <a:p>
            <a:pPr marL="916686" lvl="1" indent="-5143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/>
              <a:t>Current state</a:t>
            </a:r>
            <a:endParaRPr/>
          </a:p>
          <a:p>
            <a:pPr marL="916686" lvl="1" indent="-5143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/>
              <a:t>Input to the controller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State Assignment: States are assigned as S1,S2,S3…;each such assignment specifies a particular state of the controller at the specific time step. State table derived from state assignment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2’s complement multiplier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State table construction is necessary.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Associate a state with every micro-operation block giving nine states from S0 through S8.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There are four primary input signals BEGIN, COUNT, Q0 and Q-1, so sixteen possible input combinations.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Each entry in the table indicates next state followed by list of control signals that are activated.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pic>
        <p:nvPicPr>
          <p:cNvPr id="194" name="Google Shape;19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52400"/>
            <a:ext cx="7623163" cy="672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pic>
        <p:nvPicPr>
          <p:cNvPr id="200" name="Google Shape;20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609600"/>
            <a:ext cx="9485531" cy="628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209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28600"/>
            <a:ext cx="9448799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209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8257"/>
            <a:ext cx="8458200" cy="683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CONTROL UNIT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CPU is partitioned into Arithmetic Logic Unit (ALU) and Control Unit (CU).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The function of control unit is to generate relevant timing and control signals to all operations in the computer.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It controls the flow of data between the processor and memory and peripherals</a:t>
            </a:r>
            <a:endParaRPr sz="2200"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3276600"/>
            <a:ext cx="6926263" cy="275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209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140" y="304800"/>
            <a:ext cx="881492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48361c86a_0_0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a48361c86a_0_0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6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3870"/>
              <a:t>There are two methods to implement the control unit:</a:t>
            </a:r>
            <a:endParaRPr sz="387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 b="1"/>
              <a:t>Hardwired: </a:t>
            </a:r>
            <a:r>
              <a:rPr lang="en-US"/>
              <a:t>The control signals are generated as an output of a set of basic logic gates, the input of which derives from the binary bits in the Instruction Register.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 b="1"/>
              <a:t>Microprogrammed: </a:t>
            </a:r>
            <a:r>
              <a:rPr lang="en-US"/>
              <a:t>The control signals are generated by a microprogram that is stored in Control Read Only Memory.	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 Hardwired and Microprogrammed control unit generates the </a:t>
            </a:r>
            <a:r>
              <a:rPr lang="en-US" b="1"/>
              <a:t>control signals to </a:t>
            </a:r>
            <a:r>
              <a:rPr lang="en-US"/>
              <a:t>fetch and execute instructions.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Hardwired Control Unit</a:t>
            </a:r>
            <a:endParaRPr/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565444"/>
            <a:ext cx="5921375" cy="529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Hardwired Control Unit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Char char="⚫"/>
            </a:pPr>
            <a:r>
              <a:rPr lang="en-US" sz="2720"/>
              <a:t>The decoder/encoder is a combinational circuit that generates a set of required control signals.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Char char="⚫"/>
            </a:pPr>
            <a:r>
              <a:rPr lang="en-US" sz="2720"/>
              <a:t>A control step counter is used to keep track of the control steps.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Char char="⚫"/>
            </a:pPr>
            <a:r>
              <a:rPr lang="en-US" sz="2720"/>
              <a:t>Each count of this counter corresponds to one control step.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Char char="⚫"/>
            </a:pPr>
            <a:r>
              <a:rPr lang="en-US" sz="2720"/>
              <a:t>The required control signals are determined by the following information: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	1. contents of the control step counter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	2. contents of IR register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	3. contents of the condition code flags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	4. External input signals, like MFC and interrupt request.</a:t>
            </a:r>
            <a:endParaRPr sz="2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Detailed Block Description</a:t>
            </a:r>
            <a:endParaRPr/>
          </a:p>
        </p:txBody>
      </p:sp>
      <p:pic>
        <p:nvPicPr>
          <p:cNvPr id="133" name="Google Shape;13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9801" y="1676400"/>
            <a:ext cx="7707312" cy="450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Detailed Block Description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The step decoder generate a separate clock signal for each step, or time slot, in the control sequence.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The instruction decoder decodes the instruction loaded in IR.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The output of the instruction decoder consists of a separate line for each of the ‘m’ machine instruction.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According to the code in the IR, only one line amongst all output lines of decoder is set to 1 and all other lines are set to 0.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The input signals to encoder are combined to generate the individual control signals like add, read, etc.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The End signal starts the a new instruction fetch cycle by resetting the control step counter to its starting value.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When run=1, the counter to be incremented by one at the end of every clock cycle.</a:t>
            </a:r>
            <a:endParaRPr/>
          </a:p>
          <a:p>
            <a:pPr marL="36576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92"/>
              <a:buChar char="⚫"/>
            </a:pPr>
            <a:r>
              <a:rPr lang="en-US" sz="2240"/>
              <a:t>When run=0, the counter stops counting and this is needed whenever the WMFC signal is activated.</a:t>
            </a:r>
            <a:endParaRPr sz="22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b="1"/>
              <a:t>Hardwired Control Unit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6"/>
              <a:buChar char="⚫"/>
            </a:pPr>
            <a:r>
              <a:rPr lang="en-US" sz="2720"/>
              <a:t>Advantages of Hardwired Control Unit: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1. Fast because control signals are generated by combinational circuits.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2. The delay in generation of control signals depends upon the number of gates.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Char char="⚫"/>
            </a:pPr>
            <a:r>
              <a:rPr lang="en-US" sz="2720"/>
              <a:t>Disadvantages of Hardwired Control Unit: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1. More the control signals required by CPU, more complex will be the design of control unit.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2. No Flexibility. Modification in control signal is very difficult i.e. it requires rearranging of wires in the hardware circuit.</a:t>
            </a:r>
            <a:endParaRPr/>
          </a:p>
          <a:p>
            <a:pPr marL="36576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76"/>
              <a:buNone/>
            </a:pPr>
            <a:r>
              <a:rPr lang="en-US" sz="2720"/>
              <a:t>	3. Difficult to add new feature in existing design of control unit.</a:t>
            </a:r>
            <a:endParaRPr sz="27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870"/>
              <a:buFont typeface="Gill Sans"/>
              <a:buNone/>
            </a:pPr>
            <a:r>
              <a:rPr lang="en-US" sz="3870" b="1" i="1"/>
              <a:t>Hardwired Control Unit Design Methods</a:t>
            </a:r>
            <a:endParaRPr sz="3870"/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646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State-table Method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Delay-element Method: Uses clocked delay element (D-Flip Flop)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 Sequence-counter Method: Uses counter for timing purposes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PLA Method: Uses programmable logic array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Custom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Noto Sans Symbols</vt:lpstr>
      <vt:lpstr>Verdana</vt:lpstr>
      <vt:lpstr>Gill Sans</vt:lpstr>
      <vt:lpstr>Solstice</vt:lpstr>
      <vt:lpstr>COMPUTER ORGANIZATION</vt:lpstr>
      <vt:lpstr>CONTROL UNIT</vt:lpstr>
      <vt:lpstr>There are two methods to implement the control unit:</vt:lpstr>
      <vt:lpstr>Hardwired Control Unit</vt:lpstr>
      <vt:lpstr>Hardwired Control Unit</vt:lpstr>
      <vt:lpstr>Detailed Block Description</vt:lpstr>
      <vt:lpstr>Detailed Block Description</vt:lpstr>
      <vt:lpstr>Hardwired Control Unit</vt:lpstr>
      <vt:lpstr>Hardwired Control Unit Design Methods</vt:lpstr>
      <vt:lpstr>Hardwired Control Unit Design Methods (cont.)</vt:lpstr>
      <vt:lpstr>Hardwired Control Unit Design Methods (cont.)</vt:lpstr>
      <vt:lpstr>Hardwired Control Unit Design Methods (cont.)</vt:lpstr>
      <vt:lpstr>State-table Method</vt:lpstr>
      <vt:lpstr>PowerPoint Presentation</vt:lpstr>
      <vt:lpstr>2’s complement multiplier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</dc:title>
  <dc:creator>VLSI</dc:creator>
  <cp:lastModifiedBy>hp</cp:lastModifiedBy>
  <cp:revision>1</cp:revision>
  <dcterms:created xsi:type="dcterms:W3CDTF">2020-10-06T04:59:53Z</dcterms:created>
  <dcterms:modified xsi:type="dcterms:W3CDTF">2021-02-08T05:43:57Z</dcterms:modified>
</cp:coreProperties>
</file>