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8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</p:sldIdLst>
  <p:sldSz cx="9144000" cy="6870700"/>
  <p:notesSz cx="9144000" cy="687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71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4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4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4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4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26" Type="http://schemas.openxmlformats.org/officeDocument/2006/relationships/image" Target="../media/image25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5" Type="http://schemas.openxmlformats.org/officeDocument/2006/relationships/image" Target="../media/image24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29" Type="http://schemas.openxmlformats.org/officeDocument/2006/relationships/image" Target="../media/image28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24" Type="http://schemas.openxmlformats.org/officeDocument/2006/relationships/image" Target="../media/image23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28" Type="http://schemas.openxmlformats.org/officeDocument/2006/relationships/image" Target="../media/image27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Relationship Id="rId27" Type="http://schemas.openxmlformats.org/officeDocument/2006/relationships/image" Target="../media/image26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ctrTitle"/>
          </p:nvPr>
        </p:nvSpPr>
        <p:spPr>
          <a:xfrm>
            <a:off x="533716" y="234492"/>
            <a:ext cx="808291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subTitle" idx="4"/>
          </p:nvPr>
        </p:nvSpPr>
        <p:spPr>
          <a:xfrm>
            <a:off x="1372552" y="3847592"/>
            <a:ext cx="6405245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2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9395" name="Holder 3"/>
          <p:cNvSpPr>
            <a:spLocks noGrp="1"/>
          </p:cNvSpPr>
          <p:nvPr>
            <p:ph sz="half" idx="2"/>
          </p:nvPr>
        </p:nvSpPr>
        <p:spPr>
          <a:xfrm>
            <a:off x="457517" y="1580261"/>
            <a:ext cx="3980402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9396" name="Holder 4"/>
          <p:cNvSpPr>
            <a:spLocks noGrp="1"/>
          </p:cNvSpPr>
          <p:nvPr>
            <p:ph sz="half" idx="3"/>
          </p:nvPr>
        </p:nvSpPr>
        <p:spPr>
          <a:xfrm>
            <a:off x="4712430" y="1580261"/>
            <a:ext cx="3980402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939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939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939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1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861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9" name="bg object 16"/>
          <p:cNvSpPr/>
          <p:nvPr/>
        </p:nvSpPr>
        <p:spPr>
          <a:xfrm>
            <a:off x="8141722" y="152472"/>
            <a:ext cx="101968" cy="102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0" name="bg object 17"/>
          <p:cNvSpPr/>
          <p:nvPr/>
        </p:nvSpPr>
        <p:spPr>
          <a:xfrm>
            <a:off x="8310644" y="152472"/>
            <a:ext cx="101968" cy="102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1" name="bg object 18"/>
          <p:cNvSpPr/>
          <p:nvPr/>
        </p:nvSpPr>
        <p:spPr>
          <a:xfrm>
            <a:off x="8478043" y="152472"/>
            <a:ext cx="101968" cy="102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2" name="bg object 19"/>
          <p:cNvSpPr/>
          <p:nvPr/>
        </p:nvSpPr>
        <p:spPr>
          <a:xfrm>
            <a:off x="8141722" y="321712"/>
            <a:ext cx="101968" cy="102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3" name="bg object 20"/>
          <p:cNvSpPr/>
          <p:nvPr/>
        </p:nvSpPr>
        <p:spPr>
          <a:xfrm>
            <a:off x="8310644" y="321712"/>
            <a:ext cx="101968" cy="102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4" name="bg object 21"/>
          <p:cNvSpPr/>
          <p:nvPr/>
        </p:nvSpPr>
        <p:spPr>
          <a:xfrm>
            <a:off x="8478043" y="321712"/>
            <a:ext cx="101968" cy="102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5" name="bg object 22"/>
          <p:cNvSpPr/>
          <p:nvPr/>
        </p:nvSpPr>
        <p:spPr>
          <a:xfrm>
            <a:off x="8645442" y="321712"/>
            <a:ext cx="100444" cy="1021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6" name="bg object 23"/>
          <p:cNvSpPr/>
          <p:nvPr/>
        </p:nvSpPr>
        <p:spPr>
          <a:xfrm>
            <a:off x="8141722" y="489429"/>
            <a:ext cx="101968" cy="102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7" name="bg object 24"/>
          <p:cNvSpPr/>
          <p:nvPr/>
        </p:nvSpPr>
        <p:spPr>
          <a:xfrm>
            <a:off x="8310644" y="489429"/>
            <a:ext cx="101968" cy="102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8" name="bg object 25"/>
          <p:cNvSpPr/>
          <p:nvPr/>
        </p:nvSpPr>
        <p:spPr>
          <a:xfrm>
            <a:off x="8478043" y="489429"/>
            <a:ext cx="101968" cy="102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69" name="bg object 26"/>
          <p:cNvSpPr/>
          <p:nvPr/>
        </p:nvSpPr>
        <p:spPr>
          <a:xfrm>
            <a:off x="8645442" y="489429"/>
            <a:ext cx="100444" cy="102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0" name="bg object 27"/>
          <p:cNvSpPr/>
          <p:nvPr/>
        </p:nvSpPr>
        <p:spPr>
          <a:xfrm>
            <a:off x="8812853" y="489429"/>
            <a:ext cx="101955" cy="102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1" name="bg object 28"/>
          <p:cNvSpPr/>
          <p:nvPr/>
        </p:nvSpPr>
        <p:spPr>
          <a:xfrm>
            <a:off x="8141722" y="657145"/>
            <a:ext cx="101968" cy="100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2" name="bg object 29"/>
          <p:cNvSpPr/>
          <p:nvPr/>
        </p:nvSpPr>
        <p:spPr>
          <a:xfrm>
            <a:off x="8310644" y="657145"/>
            <a:ext cx="101968" cy="1006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3" name="bg object 30"/>
          <p:cNvSpPr/>
          <p:nvPr/>
        </p:nvSpPr>
        <p:spPr>
          <a:xfrm>
            <a:off x="8478043" y="657145"/>
            <a:ext cx="101968" cy="1006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4" name="bg object 31"/>
          <p:cNvSpPr/>
          <p:nvPr/>
        </p:nvSpPr>
        <p:spPr>
          <a:xfrm>
            <a:off x="8645442" y="657145"/>
            <a:ext cx="100444" cy="100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5" name="bg object 32"/>
          <p:cNvSpPr/>
          <p:nvPr/>
        </p:nvSpPr>
        <p:spPr>
          <a:xfrm>
            <a:off x="8141722" y="824861"/>
            <a:ext cx="101968" cy="1021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6" name="bg object 33"/>
          <p:cNvSpPr/>
          <p:nvPr/>
        </p:nvSpPr>
        <p:spPr>
          <a:xfrm>
            <a:off x="8310644" y="824861"/>
            <a:ext cx="101968" cy="1021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7" name="bg object 34"/>
          <p:cNvSpPr/>
          <p:nvPr/>
        </p:nvSpPr>
        <p:spPr>
          <a:xfrm>
            <a:off x="8478043" y="824861"/>
            <a:ext cx="101968" cy="1021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8" name="bg object 35"/>
          <p:cNvSpPr/>
          <p:nvPr/>
        </p:nvSpPr>
        <p:spPr>
          <a:xfrm>
            <a:off x="8645442" y="824861"/>
            <a:ext cx="100444" cy="1021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79" name="bg object 36"/>
          <p:cNvSpPr/>
          <p:nvPr/>
        </p:nvSpPr>
        <p:spPr>
          <a:xfrm>
            <a:off x="8812853" y="824861"/>
            <a:ext cx="101955" cy="1021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0" name="bg object 37"/>
          <p:cNvSpPr/>
          <p:nvPr/>
        </p:nvSpPr>
        <p:spPr>
          <a:xfrm>
            <a:off x="8141722" y="994101"/>
            <a:ext cx="101968" cy="1006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1" name="bg object 38"/>
          <p:cNvSpPr/>
          <p:nvPr/>
        </p:nvSpPr>
        <p:spPr>
          <a:xfrm>
            <a:off x="8310644" y="994101"/>
            <a:ext cx="101968" cy="10063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2" name="bg object 39"/>
          <p:cNvSpPr/>
          <p:nvPr/>
        </p:nvSpPr>
        <p:spPr>
          <a:xfrm>
            <a:off x="8478043" y="994101"/>
            <a:ext cx="101968" cy="10063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3" name="bg object 40"/>
          <p:cNvSpPr/>
          <p:nvPr/>
        </p:nvSpPr>
        <p:spPr>
          <a:xfrm>
            <a:off x="8645442" y="994101"/>
            <a:ext cx="100444" cy="10063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4" name="bg object 41"/>
          <p:cNvSpPr/>
          <p:nvPr/>
        </p:nvSpPr>
        <p:spPr>
          <a:xfrm>
            <a:off x="8141722" y="1161830"/>
            <a:ext cx="101968" cy="1006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5" name="bg object 42"/>
          <p:cNvSpPr/>
          <p:nvPr/>
        </p:nvSpPr>
        <p:spPr>
          <a:xfrm>
            <a:off x="8310644" y="1161830"/>
            <a:ext cx="101968" cy="10062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6" name="bg object 43"/>
          <p:cNvSpPr/>
          <p:nvPr/>
        </p:nvSpPr>
        <p:spPr>
          <a:xfrm>
            <a:off x="8478043" y="1161830"/>
            <a:ext cx="101968" cy="1006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7" name="bg object 44"/>
          <p:cNvSpPr/>
          <p:nvPr/>
        </p:nvSpPr>
        <p:spPr>
          <a:xfrm>
            <a:off x="8645442" y="1161830"/>
            <a:ext cx="100444" cy="1006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8" name="bg object 45"/>
          <p:cNvSpPr/>
          <p:nvPr/>
        </p:nvSpPr>
        <p:spPr>
          <a:xfrm>
            <a:off x="8310644" y="1329546"/>
            <a:ext cx="101968" cy="1006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8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939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939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18" Type="http://schemas.openxmlformats.org/officeDocument/2006/relationships/image" Target="../media/image12.png" /><Relationship Id="rId26" Type="http://schemas.openxmlformats.org/officeDocument/2006/relationships/image" Target="../media/image20.png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5.png" /><Relationship Id="rId34" Type="http://schemas.openxmlformats.org/officeDocument/2006/relationships/image" Target="../media/image28.png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17" Type="http://schemas.openxmlformats.org/officeDocument/2006/relationships/image" Target="../media/image11.png" /><Relationship Id="rId25" Type="http://schemas.openxmlformats.org/officeDocument/2006/relationships/image" Target="../media/image19.png" /><Relationship Id="rId33" Type="http://schemas.openxmlformats.org/officeDocument/2006/relationships/image" Target="../media/image27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png" /><Relationship Id="rId20" Type="http://schemas.openxmlformats.org/officeDocument/2006/relationships/image" Target="../media/image14.png" /><Relationship Id="rId29" Type="http://schemas.openxmlformats.org/officeDocument/2006/relationships/image" Target="../media/image23.pn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24" Type="http://schemas.openxmlformats.org/officeDocument/2006/relationships/image" Target="../media/image18.png" /><Relationship Id="rId32" Type="http://schemas.openxmlformats.org/officeDocument/2006/relationships/image" Target="../media/image26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23" Type="http://schemas.openxmlformats.org/officeDocument/2006/relationships/image" Target="../media/image17.png" /><Relationship Id="rId28" Type="http://schemas.openxmlformats.org/officeDocument/2006/relationships/image" Target="../media/image22.png" /><Relationship Id="rId10" Type="http://schemas.openxmlformats.org/officeDocument/2006/relationships/image" Target="../media/image4.png" /><Relationship Id="rId19" Type="http://schemas.openxmlformats.org/officeDocument/2006/relationships/image" Target="../media/image13.png" /><Relationship Id="rId31" Type="http://schemas.openxmlformats.org/officeDocument/2006/relationships/image" Target="../media/image25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Relationship Id="rId22" Type="http://schemas.openxmlformats.org/officeDocument/2006/relationships/image" Target="../media/image16.png" /><Relationship Id="rId27" Type="http://schemas.openxmlformats.org/officeDocument/2006/relationships/image" Target="../media/image21.png" /><Relationship Id="rId30" Type="http://schemas.openxmlformats.org/officeDocument/2006/relationships/image" Target="../media/image24.png" /><Relationship Id="rId35" Type="http://schemas.openxmlformats.org/officeDocument/2006/relationships/image" Target="../media/image29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945405" y="146376"/>
            <a:ext cx="15240" cy="1538605"/>
          </a:xfrm>
          <a:custGeom>
            <a:avLst/>
            <a:gdLst/>
            <a:ahLst/>
            <a:cxnLst/>
            <a:rect l="l" t="t" r="r" b="b"/>
            <a:pathLst>
              <a:path w="15240" h="1538605">
                <a:moveTo>
                  <a:pt x="13703" y="0"/>
                </a:moveTo>
                <a:lnTo>
                  <a:pt x="0" y="0"/>
                </a:lnTo>
                <a:lnTo>
                  <a:pt x="1524" y="1538427"/>
                </a:lnTo>
                <a:lnTo>
                  <a:pt x="15227" y="1538427"/>
                </a:lnTo>
                <a:lnTo>
                  <a:pt x="1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8141722" y="152472"/>
            <a:ext cx="101968" cy="102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8310644" y="152472"/>
            <a:ext cx="101968" cy="1021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8478043" y="152472"/>
            <a:ext cx="101968" cy="102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141722" y="321712"/>
            <a:ext cx="101968" cy="102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8310644" y="321712"/>
            <a:ext cx="101968" cy="102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8478043" y="321712"/>
            <a:ext cx="101968" cy="102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8645442" y="321712"/>
            <a:ext cx="100444" cy="1021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8141722" y="489429"/>
            <a:ext cx="101968" cy="102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8310644" y="489429"/>
            <a:ext cx="101968" cy="1021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bg object 26"/>
          <p:cNvSpPr/>
          <p:nvPr/>
        </p:nvSpPr>
        <p:spPr>
          <a:xfrm>
            <a:off x="8478043" y="489429"/>
            <a:ext cx="101968" cy="1021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7" name="bg object 27"/>
          <p:cNvSpPr/>
          <p:nvPr/>
        </p:nvSpPr>
        <p:spPr>
          <a:xfrm>
            <a:off x="8645442" y="489429"/>
            <a:ext cx="100444" cy="1021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8" name="bg object 28"/>
          <p:cNvSpPr/>
          <p:nvPr/>
        </p:nvSpPr>
        <p:spPr>
          <a:xfrm>
            <a:off x="8812853" y="489429"/>
            <a:ext cx="101955" cy="1021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bg object 29"/>
          <p:cNvSpPr/>
          <p:nvPr/>
        </p:nvSpPr>
        <p:spPr>
          <a:xfrm>
            <a:off x="8141722" y="657145"/>
            <a:ext cx="101968" cy="1006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bg object 30"/>
          <p:cNvSpPr/>
          <p:nvPr/>
        </p:nvSpPr>
        <p:spPr>
          <a:xfrm>
            <a:off x="8310644" y="657145"/>
            <a:ext cx="101968" cy="100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1" name="bg object 31"/>
          <p:cNvSpPr/>
          <p:nvPr/>
        </p:nvSpPr>
        <p:spPr>
          <a:xfrm>
            <a:off x="8478043" y="657145"/>
            <a:ext cx="101968" cy="1006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2" name="bg object 32"/>
          <p:cNvSpPr/>
          <p:nvPr/>
        </p:nvSpPr>
        <p:spPr>
          <a:xfrm>
            <a:off x="8645442" y="657145"/>
            <a:ext cx="100444" cy="1006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bg object 33"/>
          <p:cNvSpPr/>
          <p:nvPr/>
        </p:nvSpPr>
        <p:spPr>
          <a:xfrm>
            <a:off x="8141722" y="824861"/>
            <a:ext cx="101968" cy="1021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4" name="bg object 34"/>
          <p:cNvSpPr/>
          <p:nvPr/>
        </p:nvSpPr>
        <p:spPr>
          <a:xfrm>
            <a:off x="8310644" y="824861"/>
            <a:ext cx="101968" cy="1021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5" name="bg object 35"/>
          <p:cNvSpPr/>
          <p:nvPr/>
        </p:nvSpPr>
        <p:spPr>
          <a:xfrm>
            <a:off x="8478043" y="824861"/>
            <a:ext cx="101968" cy="1021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bg object 36"/>
          <p:cNvSpPr/>
          <p:nvPr/>
        </p:nvSpPr>
        <p:spPr>
          <a:xfrm>
            <a:off x="8645442" y="824861"/>
            <a:ext cx="100444" cy="1021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bg object 37"/>
          <p:cNvSpPr/>
          <p:nvPr/>
        </p:nvSpPr>
        <p:spPr>
          <a:xfrm>
            <a:off x="8812853" y="824861"/>
            <a:ext cx="101955" cy="10215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bg object 38"/>
          <p:cNvSpPr/>
          <p:nvPr/>
        </p:nvSpPr>
        <p:spPr>
          <a:xfrm>
            <a:off x="8141722" y="994101"/>
            <a:ext cx="101968" cy="100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bg object 39"/>
          <p:cNvSpPr/>
          <p:nvPr/>
        </p:nvSpPr>
        <p:spPr>
          <a:xfrm>
            <a:off x="8310644" y="994101"/>
            <a:ext cx="101968" cy="1006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bg object 40"/>
          <p:cNvSpPr/>
          <p:nvPr/>
        </p:nvSpPr>
        <p:spPr>
          <a:xfrm>
            <a:off x="8478043" y="994101"/>
            <a:ext cx="101968" cy="1006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bg object 41"/>
          <p:cNvSpPr/>
          <p:nvPr/>
        </p:nvSpPr>
        <p:spPr>
          <a:xfrm>
            <a:off x="8645442" y="994101"/>
            <a:ext cx="100444" cy="1006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2" name="bg object 42"/>
          <p:cNvSpPr/>
          <p:nvPr/>
        </p:nvSpPr>
        <p:spPr>
          <a:xfrm>
            <a:off x="8141722" y="1161830"/>
            <a:ext cx="101968" cy="1006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bg object 43"/>
          <p:cNvSpPr/>
          <p:nvPr/>
        </p:nvSpPr>
        <p:spPr>
          <a:xfrm>
            <a:off x="8310644" y="1161830"/>
            <a:ext cx="101968" cy="1006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bg object 44"/>
          <p:cNvSpPr/>
          <p:nvPr/>
        </p:nvSpPr>
        <p:spPr>
          <a:xfrm>
            <a:off x="8478043" y="1161830"/>
            <a:ext cx="101968" cy="1006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bg object 45"/>
          <p:cNvSpPr/>
          <p:nvPr/>
        </p:nvSpPr>
        <p:spPr>
          <a:xfrm>
            <a:off x="8645442" y="1161830"/>
            <a:ext cx="100444" cy="1006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bg object 46"/>
          <p:cNvSpPr/>
          <p:nvPr/>
        </p:nvSpPr>
        <p:spPr>
          <a:xfrm>
            <a:off x="8310644" y="1329546"/>
            <a:ext cx="101968" cy="1006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bg object 47"/>
          <p:cNvSpPr/>
          <p:nvPr/>
        </p:nvSpPr>
        <p:spPr>
          <a:xfrm>
            <a:off x="8645442" y="1329546"/>
            <a:ext cx="100444" cy="10062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Holder 2"/>
          <p:cNvSpPr>
            <a:spLocks noGrp="1"/>
          </p:cNvSpPr>
          <p:nvPr>
            <p:ph type="title"/>
          </p:nvPr>
        </p:nvSpPr>
        <p:spPr>
          <a:xfrm>
            <a:off x="533716" y="109400"/>
            <a:ext cx="808291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09" name="Holder 3"/>
          <p:cNvSpPr>
            <a:spLocks noGrp="1"/>
          </p:cNvSpPr>
          <p:nvPr>
            <p:ph type="body" idx="1"/>
          </p:nvPr>
        </p:nvSpPr>
        <p:spPr>
          <a:xfrm>
            <a:off x="533716" y="1616168"/>
            <a:ext cx="5745480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>
          <a:xfrm>
            <a:off x="3111119" y="6389751"/>
            <a:ext cx="2928112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>
          <a:xfrm>
            <a:off x="457517" y="6389751"/>
            <a:ext cx="2104580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>
          <a:xfrm>
            <a:off x="6588252" y="6389751"/>
            <a:ext cx="2104580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 /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 /><Relationship Id="rId1" Type="http://schemas.openxmlformats.org/officeDocument/2006/relationships/slideLayout" Target="../slideLayouts/slideLayout4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 /><Relationship Id="rId1" Type="http://schemas.openxmlformats.org/officeDocument/2006/relationships/slideLayout" Target="../slideLayouts/slideLayout4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 /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 /><Relationship Id="rId2" Type="http://schemas.openxmlformats.org/officeDocument/2006/relationships/image" Target="../media/image65.jpe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 /><Relationship Id="rId2" Type="http://schemas.openxmlformats.org/officeDocument/2006/relationships/image" Target="../media/image67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0.jpeg" /><Relationship Id="rId4" Type="http://schemas.openxmlformats.org/officeDocument/2006/relationships/image" Target="../media/image69.jpeg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5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>
            <a:spLocks noGrp="1"/>
          </p:cNvSpPr>
          <p:nvPr>
            <p:ph type="title"/>
          </p:nvPr>
        </p:nvSpPr>
        <p:spPr>
          <a:xfrm>
            <a:off x="1686248" y="2452305"/>
            <a:ext cx="575754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9860" marR="5080" indent="-1407795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0000"/>
                </a:solidFill>
              </a:rPr>
              <a:t>CONTROL</a:t>
            </a:r>
            <a:r>
              <a:rPr sz="6000" spc="-220" dirty="0">
                <a:solidFill>
                  <a:srgbClr val="000000"/>
                </a:solidFill>
              </a:rPr>
              <a:t> </a:t>
            </a:r>
            <a:r>
              <a:rPr sz="6000" spc="-10" dirty="0">
                <a:solidFill>
                  <a:srgbClr val="000000"/>
                </a:solidFill>
              </a:rPr>
              <a:t>UNIT  </a:t>
            </a:r>
            <a:r>
              <a:rPr sz="6000" spc="-15" dirty="0">
                <a:solidFill>
                  <a:srgbClr val="000000"/>
                </a:solidFill>
              </a:rPr>
              <a:t>DESIGN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 Unit</a:t>
            </a:r>
            <a:r>
              <a:rPr sz="3900" spc="-55" dirty="0"/>
              <a:t> </a:t>
            </a:r>
            <a:r>
              <a:rPr sz="3900" spc="-5" dirty="0"/>
              <a:t>Design  Methods</a:t>
            </a:r>
            <a:r>
              <a:rPr sz="3900" spc="-15" dirty="0"/>
              <a:t> </a:t>
            </a:r>
            <a:r>
              <a:rPr sz="3900" spc="-5" dirty="0"/>
              <a:t>(cont.)</a:t>
            </a:r>
            <a:endParaRPr sz="3900"/>
          </a:p>
        </p:txBody>
      </p:sp>
      <p:sp>
        <p:nvSpPr>
          <p:cNvPr id="1048655" name="object 3"/>
          <p:cNvSpPr/>
          <p:nvPr/>
        </p:nvSpPr>
        <p:spPr>
          <a:xfrm>
            <a:off x="1217453" y="1600945"/>
            <a:ext cx="6694474" cy="4674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 txBox="1"/>
          <p:nvPr/>
        </p:nvSpPr>
        <p:spPr>
          <a:xfrm>
            <a:off x="2056974" y="6333886"/>
            <a:ext cx="4994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Control signals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2’s </a:t>
            </a:r>
            <a:r>
              <a:rPr sz="2000" dirty="0">
                <a:latin typeface="Arial"/>
                <a:cs typeface="Arial"/>
              </a:rPr>
              <a:t>complement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multiplier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4108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</a:t>
            </a:r>
            <a:r>
              <a:rPr sz="3600" spc="-85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658" name="object 3"/>
          <p:cNvSpPr txBox="1"/>
          <p:nvPr/>
        </p:nvSpPr>
        <p:spPr>
          <a:xfrm>
            <a:off x="533716" y="1526806"/>
            <a:ext cx="8048625" cy="29927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0520" indent="-338455" algn="just">
              <a:lnSpc>
                <a:spcPct val="100000"/>
              </a:lnSpc>
              <a:spcBef>
                <a:spcPts val="89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Classical method of sequential circuit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350520" indent="-338455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Attempts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minimize the amount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hardware.</a:t>
            </a:r>
            <a:endParaRPr sz="2400">
              <a:latin typeface="Arial"/>
              <a:cs typeface="Arial"/>
            </a:endParaRPr>
          </a:p>
          <a:p>
            <a:pPr marL="350520" marR="5080" indent="-338455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It starts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the construction of state transition table.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every state the control unit generates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control  signals.</a:t>
            </a:r>
            <a:endParaRPr sz="2400">
              <a:latin typeface="Arial"/>
              <a:cs typeface="Arial"/>
            </a:endParaRPr>
          </a:p>
          <a:p>
            <a:pPr marL="350520" marR="5715" indent="-338455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Control unit transmits from one state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another state  </a:t>
            </a:r>
            <a:r>
              <a:rPr sz="2400" spc="-5" dirty="0">
                <a:latin typeface="Arial"/>
                <a:cs typeface="Arial"/>
              </a:rPr>
              <a:t>depending 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990263" y="4532599"/>
            <a:ext cx="2861945" cy="8610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68630" indent="-45656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Current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468630" indent="-45656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Input </a:t>
            </a:r>
            <a:r>
              <a:rPr sz="2000" spc="-5" dirty="0">
                <a:latin typeface="Arial"/>
                <a:cs typeface="Arial"/>
              </a:rPr>
              <a:t>to 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4163256" y="459451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533716" y="5367534"/>
            <a:ext cx="4132579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26720" indent="-349885">
              <a:lnSpc>
                <a:spcPct val="1209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  <a:tab pos="1786889" algn="l"/>
              </a:tabLst>
            </a:pPr>
            <a:r>
              <a:rPr sz="2400" spc="-5" dirty="0">
                <a:latin typeface="Arial"/>
                <a:cs typeface="Arial"/>
              </a:rPr>
              <a:t>The state	Si (i=1,2…)  has been marked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above</a:t>
            </a:r>
            <a:endParaRPr sz="24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each block of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flowchart.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62" name="object 7"/>
          <p:cNvSpPr/>
          <p:nvPr/>
        </p:nvSpPr>
        <p:spPr>
          <a:xfrm>
            <a:off x="4350873" y="4487209"/>
            <a:ext cx="4565459" cy="208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64" name="object 3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4"/>
          <p:cNvSpPr txBox="1"/>
          <p:nvPr/>
        </p:nvSpPr>
        <p:spPr>
          <a:xfrm>
            <a:off x="533716" y="1627436"/>
            <a:ext cx="8049259" cy="352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State Assignment: </a:t>
            </a:r>
            <a:r>
              <a:rPr sz="2400" spc="-5" dirty="0">
                <a:latin typeface="Arial"/>
                <a:cs typeface="Arial"/>
              </a:rPr>
              <a:t>States are assigned as  S1,S2,S3…;each such assignment specifies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particular  state </a:t>
            </a:r>
            <a:r>
              <a:rPr sz="2400" spc="-1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controller at the specific time step. State  table derived from state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assignment</a:t>
            </a:r>
            <a:endParaRPr sz="2400">
              <a:latin typeface="Arial"/>
              <a:cs typeface="Arial"/>
            </a:endParaRPr>
          </a:p>
          <a:p>
            <a:pPr marL="350520" marR="5715" indent="-338455" algn="just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Char char="•"/>
              <a:tabLst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State Minimization: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 </a:t>
            </a:r>
            <a:r>
              <a:rPr sz="2400" spc="-10" dirty="0">
                <a:latin typeface="Arial"/>
                <a:cs typeface="Arial"/>
              </a:rPr>
              <a:t>states </a:t>
            </a:r>
            <a:r>
              <a:rPr sz="2400" spc="-5" dirty="0">
                <a:latin typeface="Arial"/>
                <a:cs typeface="Arial"/>
              </a:rPr>
              <a:t>{Sa,Sb,…Sc} can be  merged </a:t>
            </a:r>
            <a:r>
              <a:rPr sz="2400" dirty="0">
                <a:latin typeface="Arial"/>
                <a:cs typeface="Arial"/>
              </a:rPr>
              <a:t>to a </a:t>
            </a:r>
            <a:r>
              <a:rPr sz="2400" spc="-5" dirty="0">
                <a:latin typeface="Arial"/>
                <a:cs typeface="Arial"/>
              </a:rPr>
              <a:t>single state S’ if Si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Sj is pair </a:t>
            </a:r>
            <a:r>
              <a:rPr sz="2400" dirty="0">
                <a:latin typeface="Arial"/>
                <a:cs typeface="Arial"/>
              </a:rPr>
              <a:t>wise  </a:t>
            </a:r>
            <a:r>
              <a:rPr sz="2400" spc="-5" dirty="0">
                <a:latin typeface="Arial"/>
                <a:cs typeface="Arial"/>
              </a:rPr>
              <a:t>compatible</a:t>
            </a:r>
            <a:endParaRPr sz="2400">
              <a:latin typeface="Arial"/>
              <a:cs typeface="Arial"/>
            </a:endParaRPr>
          </a:p>
          <a:p>
            <a:pPr marL="350520" marR="6350" indent="-338455" algn="just">
              <a:lnSpc>
                <a:spcPct val="100000"/>
              </a:lnSpc>
              <a:spcBef>
                <a:spcPts val="810"/>
              </a:spcBef>
              <a:buClr>
                <a:srgbClr val="000000"/>
              </a:buClr>
              <a:buChar char="•"/>
              <a:tabLst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State Encoding: </a:t>
            </a:r>
            <a:r>
              <a:rPr sz="2400" spc="-5" dirty="0">
                <a:latin typeface="Arial"/>
                <a:cs typeface="Arial"/>
              </a:rPr>
              <a:t>State variables are defined and states  are encoded in terms of state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67" name="object 3"/>
          <p:cNvSpPr txBox="1"/>
          <p:nvPr/>
        </p:nvSpPr>
        <p:spPr>
          <a:xfrm>
            <a:off x="673197" y="1657574"/>
            <a:ext cx="8318500" cy="34620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63220" indent="-338455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Font typeface="Arial"/>
              <a:buChar char="•"/>
              <a:tabLst>
                <a:tab pos="362585" algn="l"/>
                <a:tab pos="363855" algn="l"/>
              </a:tabLst>
            </a:pP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2’s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complement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multiplier</a:t>
            </a:r>
            <a:endParaRPr sz="2400">
              <a:latin typeface="Arial"/>
              <a:cs typeface="Arial"/>
            </a:endParaRPr>
          </a:p>
          <a:p>
            <a:pPr marL="767715" lvl="1" indent="-287020">
              <a:lnSpc>
                <a:spcPct val="100000"/>
              </a:lnSpc>
              <a:spcBef>
                <a:spcPts val="805"/>
              </a:spcBef>
              <a:buChar char="•"/>
              <a:tabLst>
                <a:tab pos="767715" algn="l"/>
                <a:tab pos="768350" algn="l"/>
              </a:tabLst>
            </a:pPr>
            <a:r>
              <a:rPr sz="2000" spc="-5" dirty="0">
                <a:latin typeface="Arial"/>
                <a:cs typeface="Arial"/>
              </a:rPr>
              <a:t>State table </a:t>
            </a:r>
            <a:r>
              <a:rPr sz="2000" dirty="0">
                <a:latin typeface="Arial"/>
                <a:cs typeface="Arial"/>
              </a:rPr>
              <a:t>construction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necessary.</a:t>
            </a:r>
            <a:endParaRPr sz="2000">
              <a:latin typeface="Arial"/>
              <a:cs typeface="Arial"/>
            </a:endParaRPr>
          </a:p>
          <a:p>
            <a:pPr marL="767715" marR="97155" lvl="1" indent="-286385">
              <a:lnSpc>
                <a:spcPct val="100000"/>
              </a:lnSpc>
              <a:spcBef>
                <a:spcPts val="795"/>
              </a:spcBef>
              <a:buChar char="•"/>
              <a:tabLst>
                <a:tab pos="767715" algn="l"/>
                <a:tab pos="768350" algn="l"/>
                <a:tab pos="2004695" algn="l"/>
                <a:tab pos="2280285" algn="l"/>
                <a:tab pos="2965450" algn="l"/>
                <a:tab pos="3552825" algn="l"/>
                <a:tab pos="4309110" algn="l"/>
                <a:tab pos="6205220" algn="l"/>
                <a:tab pos="6932295" algn="l"/>
                <a:tab pos="7731759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	a	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	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	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ery	</a:t>
            </a:r>
            <a:r>
              <a:rPr sz="2000" spc="-5" dirty="0">
                <a:latin typeface="Arial"/>
                <a:cs typeface="Arial"/>
              </a:rPr>
              <a:t>mi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	b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	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	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ne  </a:t>
            </a:r>
            <a:r>
              <a:rPr sz="2000" spc="-5" dirty="0">
                <a:latin typeface="Arial"/>
                <a:cs typeface="Arial"/>
              </a:rPr>
              <a:t>states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1950" spc="7" baseline="-21367" dirty="0">
                <a:latin typeface="Arial"/>
                <a:cs typeface="Arial"/>
              </a:rPr>
              <a:t>0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1950" spc="7" baseline="-21367" dirty="0">
                <a:latin typeface="Arial"/>
                <a:cs typeface="Arial"/>
              </a:rPr>
              <a:t>8.</a:t>
            </a:r>
            <a:endParaRPr sz="1950" baseline="-21367">
              <a:latin typeface="Arial"/>
              <a:cs typeface="Arial"/>
            </a:endParaRPr>
          </a:p>
          <a:p>
            <a:pPr marL="767715" marR="93980" lvl="1" indent="-286385">
              <a:lnSpc>
                <a:spcPct val="100000"/>
              </a:lnSpc>
              <a:spcBef>
                <a:spcPts val="810"/>
              </a:spcBef>
              <a:buChar char="•"/>
              <a:tabLst>
                <a:tab pos="767715" algn="l"/>
                <a:tab pos="768350" algn="l"/>
              </a:tabLst>
            </a:pPr>
            <a:r>
              <a:rPr sz="2000" spc="-5" dirty="0">
                <a:latin typeface="Arial"/>
                <a:cs typeface="Arial"/>
              </a:rPr>
              <a:t>There are four primary input </a:t>
            </a:r>
            <a:r>
              <a:rPr sz="2000" dirty="0">
                <a:latin typeface="Arial"/>
                <a:cs typeface="Arial"/>
              </a:rPr>
              <a:t>signals </a:t>
            </a:r>
            <a:r>
              <a:rPr sz="2000" spc="-5" dirty="0">
                <a:latin typeface="Arial"/>
                <a:cs typeface="Arial"/>
              </a:rPr>
              <a:t>BEGIN, </a:t>
            </a:r>
            <a:r>
              <a:rPr sz="2000" spc="-40" dirty="0">
                <a:latin typeface="Arial"/>
                <a:cs typeface="Arial"/>
              </a:rPr>
              <a:t>COUNT, 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1950" baseline="-21367" dirty="0">
                <a:latin typeface="Arial"/>
                <a:cs typeface="Arial"/>
              </a:rPr>
              <a:t>0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1950" baseline="-21367" dirty="0">
                <a:latin typeface="Arial"/>
                <a:cs typeface="Arial"/>
              </a:rPr>
              <a:t>-1</a:t>
            </a:r>
            <a:r>
              <a:rPr sz="2000" dirty="0">
                <a:latin typeface="Arial"/>
                <a:cs typeface="Arial"/>
              </a:rPr>
              <a:t>,  so </a:t>
            </a:r>
            <a:r>
              <a:rPr sz="2000" spc="-5" dirty="0">
                <a:latin typeface="Arial"/>
                <a:cs typeface="Arial"/>
              </a:rPr>
              <a:t>sixteen </a:t>
            </a:r>
            <a:r>
              <a:rPr sz="2000" dirty="0">
                <a:latin typeface="Arial"/>
                <a:cs typeface="Arial"/>
              </a:rPr>
              <a:t>possible input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combinations.</a:t>
            </a:r>
            <a:endParaRPr sz="2000">
              <a:latin typeface="Arial"/>
              <a:cs typeface="Arial"/>
            </a:endParaRPr>
          </a:p>
          <a:p>
            <a:pPr marL="767715" marR="93980" lvl="1" indent="-286385">
              <a:lnSpc>
                <a:spcPct val="100000"/>
              </a:lnSpc>
              <a:spcBef>
                <a:spcPts val="805"/>
              </a:spcBef>
              <a:buChar char="•"/>
              <a:tabLst>
                <a:tab pos="767715" algn="l"/>
                <a:tab pos="768350" algn="l"/>
                <a:tab pos="1480185" algn="l"/>
                <a:tab pos="2175510" algn="l"/>
                <a:tab pos="2503805" algn="l"/>
                <a:tab pos="2989580" algn="l"/>
                <a:tab pos="3671570" algn="l"/>
                <a:tab pos="4805045" algn="l"/>
                <a:tab pos="5415280" algn="l"/>
                <a:tab pos="6097270" algn="l"/>
                <a:tab pos="7160895" algn="l"/>
                <a:tab pos="7560945" algn="l"/>
                <a:tab pos="8004175" algn="l"/>
              </a:tabLst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ach	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ry	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	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ab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es	ne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t	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ll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ed	by	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st	of  control signals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activated.</a:t>
            </a:r>
            <a:endParaRPr sz="2000">
              <a:latin typeface="Arial"/>
              <a:cs typeface="Arial"/>
            </a:endParaRPr>
          </a:p>
          <a:p>
            <a:pPr marL="767715" lvl="1" indent="-287020">
              <a:lnSpc>
                <a:spcPct val="100000"/>
              </a:lnSpc>
              <a:spcBef>
                <a:spcPts val="795"/>
              </a:spcBef>
              <a:buChar char="•"/>
              <a:tabLst>
                <a:tab pos="767715" algn="l"/>
                <a:tab pos="768350" algn="l"/>
              </a:tabLst>
            </a:pPr>
            <a:r>
              <a:rPr sz="2000" dirty="0">
                <a:latin typeface="Arial"/>
                <a:cs typeface="Arial"/>
              </a:rPr>
              <a:t>Note: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68" name="object 4"/>
          <p:cNvSpPr/>
          <p:nvPr/>
        </p:nvSpPr>
        <p:spPr>
          <a:xfrm>
            <a:off x="989183" y="5184002"/>
            <a:ext cx="7764310" cy="160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70" name="object 3"/>
          <p:cNvSpPr txBox="1"/>
          <p:nvPr/>
        </p:nvSpPr>
        <p:spPr>
          <a:xfrm>
            <a:off x="2056974" y="6410122"/>
            <a:ext cx="4869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Flowchart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2’s </a:t>
            </a:r>
            <a:r>
              <a:rPr sz="2000" dirty="0">
                <a:latin typeface="Arial"/>
                <a:cs typeface="Arial"/>
              </a:rPr>
              <a:t>complement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multiplication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71" name="object 4"/>
          <p:cNvSpPr/>
          <p:nvPr/>
        </p:nvSpPr>
        <p:spPr>
          <a:xfrm>
            <a:off x="760909" y="914828"/>
            <a:ext cx="6858830" cy="5426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73" name="object 3"/>
          <p:cNvSpPr/>
          <p:nvPr/>
        </p:nvSpPr>
        <p:spPr>
          <a:xfrm>
            <a:off x="1369637" y="1744265"/>
            <a:ext cx="6237935" cy="4659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75" name="object 3"/>
          <p:cNvSpPr/>
          <p:nvPr/>
        </p:nvSpPr>
        <p:spPr>
          <a:xfrm>
            <a:off x="1369637" y="1645167"/>
            <a:ext cx="6030963" cy="4987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77" name="object 3"/>
          <p:cNvSpPr txBox="1"/>
          <p:nvPr/>
        </p:nvSpPr>
        <p:spPr>
          <a:xfrm>
            <a:off x="2361330" y="6410122"/>
            <a:ext cx="3997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State table for multiplier </a:t>
            </a:r>
            <a:r>
              <a:rPr sz="2000" dirty="0">
                <a:latin typeface="Arial"/>
                <a:cs typeface="Arial"/>
              </a:rPr>
              <a:t>control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78" name="object 4"/>
          <p:cNvSpPr/>
          <p:nvPr/>
        </p:nvSpPr>
        <p:spPr>
          <a:xfrm>
            <a:off x="1141368" y="1372244"/>
            <a:ext cx="6555981" cy="4955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5629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State-table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680" name="object 3"/>
          <p:cNvSpPr txBox="1"/>
          <p:nvPr/>
        </p:nvSpPr>
        <p:spPr>
          <a:xfrm>
            <a:off x="2361330" y="6410122"/>
            <a:ext cx="4785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State table for multiplier </a:t>
            </a:r>
            <a:r>
              <a:rPr sz="2000" dirty="0">
                <a:latin typeface="Arial"/>
                <a:cs typeface="Arial"/>
              </a:rPr>
              <a:t>control unit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(cont.)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81" name="object 4"/>
          <p:cNvSpPr/>
          <p:nvPr/>
        </p:nvSpPr>
        <p:spPr>
          <a:xfrm>
            <a:off x="1065269" y="1591801"/>
            <a:ext cx="6842099" cy="473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4869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Delay-element</a:t>
            </a:r>
            <a:r>
              <a:rPr sz="3600" spc="-85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683" name="object 3"/>
          <p:cNvSpPr txBox="1"/>
          <p:nvPr/>
        </p:nvSpPr>
        <p:spPr>
          <a:xfrm>
            <a:off x="533716" y="1627436"/>
            <a:ext cx="8047990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Control signals or groups of control signals are activated  in proper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spcBef>
                <a:spcPts val="79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There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 time delay between activation of two  consecutive control signals or groups of control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84" name="object 4"/>
          <p:cNvSpPr txBox="1"/>
          <p:nvPr/>
        </p:nvSpPr>
        <p:spPr>
          <a:xfrm>
            <a:off x="533716" y="3293943"/>
            <a:ext cx="5838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  <a:tab pos="1155065" algn="l"/>
                <a:tab pos="2378710" algn="l"/>
                <a:tab pos="3229610" algn="l"/>
                <a:tab pos="3394075" algn="l"/>
                <a:tab pos="3897629" algn="l"/>
                <a:tab pos="4933950" algn="l"/>
                <a:tab pos="5315585" algn="l"/>
              </a:tabLst>
            </a:pPr>
            <a:r>
              <a:rPr sz="2400" spc="-5" dirty="0">
                <a:latin typeface="Arial"/>
                <a:cs typeface="Arial"/>
              </a:rPr>
              <a:t>For	synchronous	operation,	delay 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		D	f</a:t>
            </a:r>
            <a:r>
              <a:rPr sz="2400" spc="-10" dirty="0">
                <a:latin typeface="Arial"/>
                <a:cs typeface="Arial"/>
              </a:rPr>
              <a:t>li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-f</a:t>
            </a:r>
            <a:r>
              <a:rPr sz="2400" spc="-5" dirty="0">
                <a:latin typeface="Arial"/>
                <a:cs typeface="Arial"/>
              </a:rPr>
              <a:t>lop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  </a:t>
            </a:r>
            <a:r>
              <a:rPr sz="2400" spc="-5" dirty="0">
                <a:latin typeface="Arial"/>
                <a:cs typeface="Arial"/>
              </a:rPr>
              <a:t>common clock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85" name="object 5"/>
          <p:cNvSpPr txBox="1"/>
          <p:nvPr/>
        </p:nvSpPr>
        <p:spPr>
          <a:xfrm>
            <a:off x="6531197" y="3293943"/>
            <a:ext cx="2052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  <a:tabLst>
                <a:tab pos="1596390" algn="l"/>
                <a:tab pos="1718310" algn="l"/>
              </a:tabLst>
            </a:pPr>
            <a:r>
              <a:rPr sz="2400" spc="-5" dirty="0">
                <a:latin typeface="Arial"/>
                <a:cs typeface="Arial"/>
              </a:rPr>
              <a:t>ele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ts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 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tr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ed	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>
            <a:spLocks noGrp="1"/>
          </p:cNvSpPr>
          <p:nvPr>
            <p:ph type="title"/>
          </p:nvPr>
        </p:nvSpPr>
        <p:spPr>
          <a:xfrm>
            <a:off x="522245" y="311150"/>
            <a:ext cx="290893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I</a:t>
            </a:r>
            <a:r>
              <a:rPr sz="3900" spc="-5" dirty="0"/>
              <a:t>n</a:t>
            </a:r>
            <a:r>
              <a:rPr sz="3900" spc="-10" dirty="0"/>
              <a:t>tr</a:t>
            </a:r>
            <a:r>
              <a:rPr sz="3900" spc="-5" dirty="0"/>
              <a:t>oduc</a:t>
            </a:r>
            <a:r>
              <a:rPr sz="3900" spc="-10" dirty="0"/>
              <a:t>ti</a:t>
            </a:r>
            <a:r>
              <a:rPr sz="3900" spc="-5" dirty="0"/>
              <a:t>on</a:t>
            </a:r>
            <a:endParaRPr sz="3900" dirty="0"/>
          </a:p>
        </p:txBody>
      </p:sp>
      <p:sp>
        <p:nvSpPr>
          <p:cNvPr id="1048636" name="object 3"/>
          <p:cNvSpPr txBox="1"/>
          <p:nvPr/>
        </p:nvSpPr>
        <p:spPr>
          <a:xfrm>
            <a:off x="381000" y="1073150"/>
            <a:ext cx="7837170" cy="5437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marR="425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0680" algn="l"/>
                <a:tab pos="361315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execute instructions, the processor must have some  means of generating the control signals needed in the  proper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sequence.</a:t>
            </a:r>
            <a:endParaRPr sz="2400" dirty="0">
              <a:latin typeface="Arial"/>
              <a:cs typeface="Arial"/>
            </a:endParaRPr>
          </a:p>
          <a:p>
            <a:pPr marL="360680" marR="5080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360680" algn="l"/>
                <a:tab pos="36131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wide variety of techniques have been used for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  unit implementation. Most of these fall into one of two  categories: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2400" b="1" spc="15" dirty="0">
                <a:latin typeface="Times New Roman"/>
                <a:cs typeface="Times New Roman"/>
              </a:rPr>
              <a:t>Types: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There </a:t>
            </a:r>
            <a:r>
              <a:rPr lang="en-US" sz="2400" spc="-15" dirty="0">
                <a:latin typeface="Times New Roman"/>
                <a:cs typeface="Times New Roman"/>
              </a:rPr>
              <a:t>are two </a:t>
            </a:r>
            <a:r>
              <a:rPr lang="en-US" sz="2400" spc="-5" dirty="0">
                <a:latin typeface="Times New Roman"/>
                <a:cs typeface="Times New Roman"/>
              </a:rPr>
              <a:t>methods to </a:t>
            </a:r>
            <a:r>
              <a:rPr lang="en-US" sz="2400" spc="-35" dirty="0">
                <a:latin typeface="Times New Roman"/>
                <a:cs typeface="Times New Roman"/>
              </a:rPr>
              <a:t>implement </a:t>
            </a:r>
            <a:r>
              <a:rPr lang="en-US" sz="2400" spc="-15" dirty="0">
                <a:latin typeface="Times New Roman"/>
                <a:cs typeface="Times New Roman"/>
              </a:rPr>
              <a:t>the </a:t>
            </a:r>
            <a:r>
              <a:rPr lang="en-US" sz="2400" spc="10" dirty="0">
                <a:latin typeface="Times New Roman"/>
                <a:cs typeface="Times New Roman"/>
              </a:rPr>
              <a:t>control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unit: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 marR="17145" indent="-229235" algn="just">
              <a:lnSpc>
                <a:spcPct val="109600"/>
              </a:lnSpc>
              <a:spcBef>
                <a:spcPts val="860"/>
              </a:spcBef>
              <a:buFont typeface="Times New Roman"/>
              <a:buChar char="•"/>
              <a:tabLst>
                <a:tab pos="470534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Hardwired: </a:t>
            </a:r>
            <a:r>
              <a:rPr lang="en-US" sz="2400" spc="5" dirty="0">
                <a:latin typeface="Times New Roman"/>
                <a:cs typeface="Times New Roman"/>
              </a:rPr>
              <a:t>The </a:t>
            </a:r>
            <a:r>
              <a:rPr lang="en-US" sz="2400" spc="10" dirty="0">
                <a:latin typeface="Times New Roman"/>
                <a:cs typeface="Times New Roman"/>
              </a:rPr>
              <a:t>control </a:t>
            </a:r>
            <a:r>
              <a:rPr lang="en-US" sz="2400" spc="-30" dirty="0">
                <a:latin typeface="Times New Roman"/>
                <a:cs typeface="Times New Roman"/>
              </a:rPr>
              <a:t>signals </a:t>
            </a:r>
            <a:r>
              <a:rPr lang="en-US" sz="2400" spc="-15" dirty="0">
                <a:latin typeface="Times New Roman"/>
                <a:cs typeface="Times New Roman"/>
              </a:rPr>
              <a:t>are </a:t>
            </a:r>
            <a:r>
              <a:rPr lang="en-US" sz="2400" spc="-20" dirty="0">
                <a:latin typeface="Times New Roman"/>
                <a:cs typeface="Times New Roman"/>
              </a:rPr>
              <a:t>generated </a:t>
            </a:r>
            <a:r>
              <a:rPr lang="en-US" sz="2400" spc="-10" dirty="0">
                <a:latin typeface="Times New Roman"/>
                <a:cs typeface="Times New Roman"/>
              </a:rPr>
              <a:t>as </a:t>
            </a:r>
            <a:r>
              <a:rPr lang="en-US" sz="2400" spc="-5" dirty="0">
                <a:latin typeface="Times New Roman"/>
                <a:cs typeface="Times New Roman"/>
              </a:rPr>
              <a:t>an </a:t>
            </a:r>
            <a:r>
              <a:rPr lang="en-US" sz="2400" dirty="0">
                <a:latin typeface="Times New Roman"/>
                <a:cs typeface="Times New Roman"/>
              </a:rPr>
              <a:t>output </a:t>
            </a:r>
            <a:r>
              <a:rPr lang="en-US" sz="2400" spc="25" dirty="0">
                <a:latin typeface="Times New Roman"/>
                <a:cs typeface="Times New Roman"/>
              </a:rPr>
              <a:t>of </a:t>
            </a:r>
            <a:r>
              <a:rPr lang="en-US" sz="2400" spc="10" dirty="0">
                <a:latin typeface="Times New Roman"/>
                <a:cs typeface="Times New Roman"/>
              </a:rPr>
              <a:t>a set </a:t>
            </a:r>
            <a:r>
              <a:rPr lang="en-US" sz="2400" spc="25" dirty="0">
                <a:latin typeface="Times New Roman"/>
                <a:cs typeface="Times New Roman"/>
              </a:rPr>
              <a:t>of </a:t>
            </a:r>
            <a:r>
              <a:rPr lang="en-US" sz="2400" spc="-20" dirty="0">
                <a:latin typeface="Times New Roman"/>
                <a:cs typeface="Times New Roman"/>
              </a:rPr>
              <a:t>basic  </a:t>
            </a:r>
            <a:r>
              <a:rPr lang="en-US" sz="2400" spc="-35" dirty="0">
                <a:latin typeface="Times New Roman"/>
                <a:cs typeface="Times New Roman"/>
              </a:rPr>
              <a:t>logic </a:t>
            </a:r>
            <a:r>
              <a:rPr lang="en-US" sz="2400" spc="-10" dirty="0">
                <a:latin typeface="Times New Roman"/>
                <a:cs typeface="Times New Roman"/>
              </a:rPr>
              <a:t>gates, </a:t>
            </a:r>
            <a:r>
              <a:rPr lang="en-US" sz="2400" spc="-15" dirty="0">
                <a:latin typeface="Times New Roman"/>
                <a:cs typeface="Times New Roman"/>
              </a:rPr>
              <a:t>the </a:t>
            </a:r>
            <a:r>
              <a:rPr lang="en-US" sz="2400" spc="-20" dirty="0">
                <a:latin typeface="Times New Roman"/>
                <a:cs typeface="Times New Roman"/>
              </a:rPr>
              <a:t>input </a:t>
            </a:r>
            <a:r>
              <a:rPr lang="en-US" sz="2400" spc="25" dirty="0">
                <a:latin typeface="Times New Roman"/>
                <a:cs typeface="Times New Roman"/>
              </a:rPr>
              <a:t>of </a:t>
            </a:r>
            <a:r>
              <a:rPr lang="en-US" sz="2400" spc="-20" dirty="0">
                <a:latin typeface="Times New Roman"/>
                <a:cs typeface="Times New Roman"/>
              </a:rPr>
              <a:t>which derives </a:t>
            </a:r>
            <a:r>
              <a:rPr lang="en-US" sz="2400" spc="5" dirty="0">
                <a:latin typeface="Times New Roman"/>
                <a:cs typeface="Times New Roman"/>
              </a:rPr>
              <a:t>from </a:t>
            </a:r>
            <a:r>
              <a:rPr lang="en-US" sz="2400" spc="-15" dirty="0">
                <a:latin typeface="Times New Roman"/>
                <a:cs typeface="Times New Roman"/>
              </a:rPr>
              <a:t>the </a:t>
            </a:r>
            <a:r>
              <a:rPr lang="en-US" sz="2400" spc="-20" dirty="0">
                <a:latin typeface="Times New Roman"/>
                <a:cs typeface="Times New Roman"/>
              </a:rPr>
              <a:t>binary </a:t>
            </a:r>
            <a:r>
              <a:rPr lang="en-US" sz="2400" spc="-15" dirty="0">
                <a:latin typeface="Times New Roman"/>
                <a:cs typeface="Times New Roman"/>
              </a:rPr>
              <a:t>bits </a:t>
            </a:r>
            <a:r>
              <a:rPr lang="en-US" sz="2400" spc="-40" dirty="0">
                <a:latin typeface="Times New Roman"/>
                <a:cs typeface="Times New Roman"/>
              </a:rPr>
              <a:t>in </a:t>
            </a:r>
            <a:r>
              <a:rPr lang="en-US" sz="2400" spc="-15" dirty="0">
                <a:latin typeface="Times New Roman"/>
                <a:cs typeface="Times New Roman"/>
              </a:rPr>
              <a:t>the </a:t>
            </a:r>
            <a:r>
              <a:rPr lang="en-US" sz="2400" spc="-10" dirty="0">
                <a:latin typeface="Times New Roman"/>
                <a:cs typeface="Times New Roman"/>
              </a:rPr>
              <a:t>Instruction  </a:t>
            </a:r>
            <a:r>
              <a:rPr lang="en-US" sz="2400" spc="-15" dirty="0">
                <a:latin typeface="Times New Roman"/>
                <a:cs typeface="Times New Roman"/>
              </a:rPr>
              <a:t>Register.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 marR="11430" indent="-229235" algn="just">
              <a:lnSpc>
                <a:spcPct val="107300"/>
              </a:lnSpc>
              <a:spcBef>
                <a:spcPts val="70"/>
              </a:spcBef>
              <a:buSzPct val="78571"/>
              <a:buFont typeface="Times New Roman"/>
              <a:buChar char="•"/>
              <a:tabLst>
                <a:tab pos="470534" algn="l"/>
              </a:tabLst>
            </a:pPr>
            <a:r>
              <a:rPr lang="en-US" sz="2400" b="1" spc="5" dirty="0" err="1">
                <a:latin typeface="Times New Roman"/>
                <a:cs typeface="Times New Roman"/>
              </a:rPr>
              <a:t>Microprogrammed</a:t>
            </a:r>
            <a:r>
              <a:rPr lang="en-US" sz="2400" b="1" spc="5" dirty="0">
                <a:latin typeface="Times New Roman"/>
                <a:cs typeface="Times New Roman"/>
              </a:rPr>
              <a:t>: </a:t>
            </a:r>
            <a:r>
              <a:rPr lang="en-US" sz="2400" spc="5" dirty="0">
                <a:latin typeface="Times New Roman"/>
                <a:cs typeface="Times New Roman"/>
              </a:rPr>
              <a:t>The </a:t>
            </a:r>
            <a:r>
              <a:rPr lang="en-US" sz="2400" spc="10" dirty="0">
                <a:latin typeface="Times New Roman"/>
                <a:cs typeface="Times New Roman"/>
              </a:rPr>
              <a:t>control </a:t>
            </a:r>
            <a:r>
              <a:rPr lang="en-US" sz="2400" spc="-30" dirty="0">
                <a:latin typeface="Times New Roman"/>
                <a:cs typeface="Times New Roman"/>
              </a:rPr>
              <a:t>signals </a:t>
            </a:r>
            <a:r>
              <a:rPr lang="en-US" sz="2400" spc="-15" dirty="0">
                <a:latin typeface="Times New Roman"/>
                <a:cs typeface="Times New Roman"/>
              </a:rPr>
              <a:t>are </a:t>
            </a:r>
            <a:r>
              <a:rPr lang="en-US" sz="2400" spc="-20" dirty="0">
                <a:latin typeface="Times New Roman"/>
                <a:cs typeface="Times New Roman"/>
              </a:rPr>
              <a:t>generated </a:t>
            </a:r>
            <a:r>
              <a:rPr lang="en-US" sz="2400" spc="25" dirty="0">
                <a:latin typeface="Times New Roman"/>
                <a:cs typeface="Times New Roman"/>
              </a:rPr>
              <a:t>by </a:t>
            </a:r>
            <a:r>
              <a:rPr lang="en-US" sz="2400" spc="10" dirty="0">
                <a:latin typeface="Times New Roman"/>
                <a:cs typeface="Times New Roman"/>
              </a:rPr>
              <a:t>a </a:t>
            </a:r>
            <a:r>
              <a:rPr lang="en-US" sz="2400" spc="-5" dirty="0" err="1">
                <a:latin typeface="Times New Roman"/>
                <a:cs typeface="Times New Roman"/>
              </a:rPr>
              <a:t>microprogram</a:t>
            </a:r>
            <a:r>
              <a:rPr lang="en-US" sz="2400" spc="-5" dirty="0">
                <a:latin typeface="Times New Roman"/>
                <a:cs typeface="Times New Roman"/>
              </a:rPr>
              <a:t>  </a:t>
            </a:r>
            <a:r>
              <a:rPr lang="en-US" sz="2400" spc="-15" dirty="0">
                <a:latin typeface="Times New Roman"/>
                <a:cs typeface="Times New Roman"/>
              </a:rPr>
              <a:t>that </a:t>
            </a:r>
            <a:r>
              <a:rPr lang="en-US" sz="2400" spc="-45" dirty="0">
                <a:latin typeface="Times New Roman"/>
                <a:cs typeface="Times New Roman"/>
              </a:rPr>
              <a:t>is </a:t>
            </a:r>
            <a:r>
              <a:rPr lang="en-US" sz="2400" spc="5" dirty="0">
                <a:latin typeface="Times New Roman"/>
                <a:cs typeface="Times New Roman"/>
              </a:rPr>
              <a:t>stored </a:t>
            </a:r>
            <a:r>
              <a:rPr lang="en-US" sz="2400" spc="-40" dirty="0">
                <a:latin typeface="Times New Roman"/>
                <a:cs typeface="Times New Roman"/>
              </a:rPr>
              <a:t>in </a:t>
            </a:r>
            <a:r>
              <a:rPr lang="en-US" sz="2400" spc="5" dirty="0">
                <a:latin typeface="Times New Roman"/>
                <a:cs typeface="Times New Roman"/>
              </a:rPr>
              <a:t>Control </a:t>
            </a:r>
            <a:r>
              <a:rPr lang="en-US" sz="2400" spc="10" dirty="0">
                <a:latin typeface="Times New Roman"/>
                <a:cs typeface="Times New Roman"/>
              </a:rPr>
              <a:t>Read </a:t>
            </a:r>
            <a:r>
              <a:rPr lang="en-US" sz="2400" spc="-20" dirty="0">
                <a:latin typeface="Times New Roman"/>
                <a:cs typeface="Times New Roman"/>
              </a:rPr>
              <a:t>Only</a:t>
            </a:r>
            <a:r>
              <a:rPr lang="en-US" sz="2400" spc="-8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Memory.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2"/>
          <p:cNvSpPr txBox="1"/>
          <p:nvPr/>
        </p:nvSpPr>
        <p:spPr>
          <a:xfrm>
            <a:off x="533716" y="783386"/>
            <a:ext cx="6974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30066"/>
                </a:solidFill>
                <a:latin typeface="Arial"/>
                <a:cs typeface="Arial"/>
              </a:rPr>
              <a:t>Rules for Delay-element</a:t>
            </a:r>
            <a:r>
              <a:rPr sz="3600" b="1" spc="-8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0066"/>
                </a:solidFill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8692" name="object 3"/>
          <p:cNvSpPr txBox="1"/>
          <p:nvPr/>
        </p:nvSpPr>
        <p:spPr>
          <a:xfrm>
            <a:off x="533716" y="1627436"/>
            <a:ext cx="8049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>
              <a:lnSpc>
                <a:spcPct val="100000"/>
              </a:lnSpc>
              <a:spcBef>
                <a:spcPts val="100"/>
              </a:spcBef>
              <a:tabLst>
                <a:tab pos="468630" algn="l"/>
                <a:tab pos="1374140" algn="l"/>
                <a:tab pos="2909570" algn="l"/>
                <a:tab pos="3376929" algn="l"/>
                <a:tab pos="4063365" algn="l"/>
                <a:tab pos="5764530" algn="l"/>
              </a:tabLst>
            </a:pP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	seq</a:t>
            </a:r>
            <a:r>
              <a:rPr sz="2400" spc="-5" dirty="0">
                <a:latin typeface="Arial"/>
                <a:cs typeface="Arial"/>
              </a:rPr>
              <a:t>uen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o	s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ccess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ve	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ope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ons  </a:t>
            </a:r>
            <a:r>
              <a:rPr sz="2400" spc="-5" dirty="0">
                <a:latin typeface="Arial"/>
                <a:cs typeface="Arial"/>
              </a:rPr>
              <a:t>requires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delay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93" name="object 4"/>
          <p:cNvSpPr/>
          <p:nvPr/>
        </p:nvSpPr>
        <p:spPr>
          <a:xfrm>
            <a:off x="1597907" y="2820707"/>
            <a:ext cx="6032487" cy="2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Rules for Delay-element</a:t>
            </a:r>
            <a:r>
              <a:rPr spc="-85" dirty="0"/>
              <a:t> </a:t>
            </a:r>
            <a:r>
              <a:rPr spc="-5" dirty="0"/>
              <a:t>Method  (cont.)</a:t>
            </a:r>
          </a:p>
        </p:txBody>
      </p:sp>
      <p:sp>
        <p:nvSpPr>
          <p:cNvPr id="1048695" name="object 3"/>
          <p:cNvSpPr txBox="1"/>
          <p:nvPr/>
        </p:nvSpPr>
        <p:spPr>
          <a:xfrm>
            <a:off x="533716" y="1627436"/>
            <a:ext cx="8049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2. The signals that are intended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activate same control  lines are logically </a:t>
            </a:r>
            <a:r>
              <a:rPr sz="2400" spc="-10" dirty="0">
                <a:latin typeface="Arial"/>
                <a:cs typeface="Arial"/>
              </a:rPr>
              <a:t>ORed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get one common output  signals.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96" name="object 4"/>
          <p:cNvSpPr/>
          <p:nvPr/>
        </p:nvSpPr>
        <p:spPr>
          <a:xfrm>
            <a:off x="1141368" y="3049412"/>
            <a:ext cx="6731000" cy="320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79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Rules for Delay-element</a:t>
            </a:r>
            <a:r>
              <a:rPr sz="3600" spc="-85" dirty="0"/>
              <a:t> </a:t>
            </a:r>
            <a:r>
              <a:rPr sz="3600" spc="-5" dirty="0"/>
              <a:t>Method  (cont.)</a:t>
            </a:r>
            <a:endParaRPr sz="3600"/>
          </a:p>
        </p:txBody>
      </p:sp>
      <p:sp>
        <p:nvSpPr>
          <p:cNvPr id="1048698" name="object 3"/>
          <p:cNvSpPr txBox="1"/>
          <p:nvPr/>
        </p:nvSpPr>
        <p:spPr>
          <a:xfrm>
            <a:off x="533716" y="1627436"/>
            <a:ext cx="380237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3. 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lines in the flowchart  merge </a:t>
            </a:r>
            <a:r>
              <a:rPr sz="2400" dirty="0">
                <a:latin typeface="Arial"/>
                <a:cs typeface="Arial"/>
              </a:rPr>
              <a:t>to a </a:t>
            </a:r>
            <a:r>
              <a:rPr sz="2400" spc="-5" dirty="0">
                <a:latin typeface="Arial"/>
                <a:cs typeface="Arial"/>
              </a:rPr>
              <a:t>common line  are transformed into </a:t>
            </a:r>
            <a:r>
              <a:rPr sz="2400" dirty="0">
                <a:latin typeface="Arial"/>
                <a:cs typeface="Arial"/>
              </a:rPr>
              <a:t>n  </a:t>
            </a:r>
            <a:r>
              <a:rPr sz="2400" spc="-5" dirty="0">
                <a:latin typeface="Arial"/>
                <a:cs typeface="Arial"/>
              </a:rPr>
              <a:t>input 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99" name="object 4"/>
          <p:cNvSpPr txBox="1"/>
          <p:nvPr/>
        </p:nvSpPr>
        <p:spPr>
          <a:xfrm>
            <a:off x="533716" y="4127952"/>
            <a:ext cx="380237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4.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decision box can be  implemented by </a:t>
            </a:r>
            <a:r>
              <a:rPr sz="2400" spc="-10" dirty="0">
                <a:latin typeface="Arial"/>
                <a:cs typeface="Arial"/>
              </a:rPr>
              <a:t>two  </a:t>
            </a:r>
            <a:r>
              <a:rPr sz="2400" spc="-5" dirty="0">
                <a:latin typeface="Arial"/>
                <a:cs typeface="Arial"/>
              </a:rPr>
              <a:t>AND gates as shown in  figure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00" name="object 5"/>
          <p:cNvSpPr/>
          <p:nvPr/>
        </p:nvSpPr>
        <p:spPr>
          <a:xfrm>
            <a:off x="4945907" y="1753409"/>
            <a:ext cx="3195815" cy="172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6"/>
          <p:cNvSpPr/>
          <p:nvPr/>
        </p:nvSpPr>
        <p:spPr>
          <a:xfrm>
            <a:off x="4757320" y="4040476"/>
            <a:ext cx="4078079" cy="1829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2" name="object 7"/>
          <p:cNvSpPr txBox="1"/>
          <p:nvPr/>
        </p:nvSpPr>
        <p:spPr>
          <a:xfrm>
            <a:off x="6013697" y="3457529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03" name="object 8"/>
          <p:cNvSpPr txBox="1"/>
          <p:nvPr/>
        </p:nvSpPr>
        <p:spPr>
          <a:xfrm>
            <a:off x="6013697" y="6049529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2"/>
          <p:cNvSpPr txBox="1">
            <a:spLocks noGrp="1"/>
          </p:cNvSpPr>
          <p:nvPr>
            <p:ph type="title"/>
          </p:nvPr>
        </p:nvSpPr>
        <p:spPr>
          <a:xfrm>
            <a:off x="533716" y="234492"/>
            <a:ext cx="66713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Controller specification for</a:t>
            </a:r>
            <a:r>
              <a:rPr sz="3600" spc="-50" dirty="0"/>
              <a:t> </a:t>
            </a:r>
            <a:r>
              <a:rPr sz="3600" spc="-5" dirty="0"/>
              <a:t>the  Fetch</a:t>
            </a:r>
            <a:r>
              <a:rPr sz="3600" spc="-30" dirty="0"/>
              <a:t> </a:t>
            </a:r>
            <a:r>
              <a:rPr sz="3600" spc="-5" dirty="0"/>
              <a:t>Sequence</a:t>
            </a:r>
            <a:endParaRPr sz="3600"/>
          </a:p>
        </p:txBody>
      </p:sp>
      <p:sp>
        <p:nvSpPr>
          <p:cNvPr id="1048705" name="object 3"/>
          <p:cNvSpPr txBox="1"/>
          <p:nvPr/>
        </p:nvSpPr>
        <p:spPr>
          <a:xfrm>
            <a:off x="533716" y="1526806"/>
            <a:ext cx="8048625" cy="49644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890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Address of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instruction is in PC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(S01)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79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Content of PC loaded into MAR (C01),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S02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80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Address (MAR) is placed on address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80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Control unit issues </a:t>
            </a:r>
            <a:r>
              <a:rPr sz="2400" spc="-10" dirty="0">
                <a:latin typeface="Arial"/>
                <a:cs typeface="Arial"/>
              </a:rPr>
              <a:t>READ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79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Result (data from memory) appears on 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80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Data from data bus copied into MDR (C02),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S03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spcBef>
                <a:spcPts val="805"/>
              </a:spcBef>
              <a:buChar char="•"/>
              <a:tabLst>
                <a:tab pos="349885" algn="l"/>
                <a:tab pos="351155" algn="l"/>
                <a:tab pos="925194" algn="l"/>
                <a:tab pos="2754630" algn="l"/>
                <a:tab pos="3229610" algn="l"/>
                <a:tab pos="3549015" algn="l"/>
                <a:tab pos="4040504" algn="l"/>
                <a:tab pos="5175885" algn="l"/>
                <a:tab pos="5871210" algn="l"/>
                <a:tab pos="6614159" algn="l"/>
                <a:tab pos="7426325" algn="l"/>
              </a:tabLst>
            </a:pP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C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	1	(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allel</a:t>
            </a:r>
            <a:r>
              <a:rPr sz="2400" dirty="0">
                <a:latin typeface="Arial"/>
                <a:cs typeface="Arial"/>
              </a:rPr>
              <a:t>	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	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	f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tch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  </a:t>
            </a:r>
            <a:r>
              <a:rPr sz="2400" spc="-5" dirty="0">
                <a:latin typeface="Arial"/>
                <a:cs typeface="Arial"/>
              </a:rPr>
              <a:t>memory) (C03),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S03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795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Data (instruction) moved from MDR </a:t>
            </a:r>
            <a:r>
              <a:rPr sz="2400" dirty="0">
                <a:latin typeface="Arial"/>
                <a:cs typeface="Arial"/>
              </a:rPr>
              <a:t>to IR </a:t>
            </a:r>
            <a:r>
              <a:rPr sz="2400" spc="-5" dirty="0">
                <a:latin typeface="Arial"/>
                <a:cs typeface="Arial"/>
              </a:rPr>
              <a:t>(C04),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S04</a:t>
            </a:r>
            <a:endParaRPr sz="2400">
              <a:latin typeface="Arial"/>
              <a:cs typeface="Arial"/>
            </a:endParaRPr>
          </a:p>
          <a:p>
            <a:pPr marL="350520" marR="6350" indent="-338455">
              <a:lnSpc>
                <a:spcPct val="100000"/>
              </a:lnSpc>
              <a:spcBef>
                <a:spcPts val="810"/>
              </a:spcBef>
              <a:buChar char="•"/>
              <a:tabLst>
                <a:tab pos="349885" algn="l"/>
                <a:tab pos="351155" algn="l"/>
                <a:tab pos="6583680" algn="l"/>
                <a:tab pos="6959600" algn="l"/>
                <a:tab pos="7762875" algn="l"/>
              </a:tabLst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ow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rt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tc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	0	;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(C05),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06" name="object 4"/>
          <p:cNvSpPr/>
          <p:nvPr/>
        </p:nvSpPr>
        <p:spPr>
          <a:xfrm>
            <a:off x="7913452" y="5908239"/>
            <a:ext cx="381000" cy="76835"/>
          </a:xfrm>
          <a:custGeom>
            <a:avLst/>
            <a:gdLst/>
            <a:ahLst/>
            <a:cxnLst/>
            <a:rect l="l" t="t" r="r" b="b"/>
            <a:pathLst>
              <a:path w="381000" h="76835">
                <a:moveTo>
                  <a:pt x="76085" y="0"/>
                </a:moveTo>
                <a:lnTo>
                  <a:pt x="0" y="38112"/>
                </a:lnTo>
                <a:lnTo>
                  <a:pt x="76085" y="76225"/>
                </a:lnTo>
                <a:lnTo>
                  <a:pt x="76085" y="45732"/>
                </a:lnTo>
                <a:lnTo>
                  <a:pt x="63919" y="45732"/>
                </a:lnTo>
                <a:lnTo>
                  <a:pt x="63919" y="32016"/>
                </a:lnTo>
                <a:lnTo>
                  <a:pt x="76085" y="32016"/>
                </a:lnTo>
                <a:lnTo>
                  <a:pt x="76085" y="0"/>
                </a:lnTo>
                <a:close/>
              </a:path>
              <a:path w="381000" h="76835">
                <a:moveTo>
                  <a:pt x="76085" y="32016"/>
                </a:moveTo>
                <a:lnTo>
                  <a:pt x="63919" y="32016"/>
                </a:lnTo>
                <a:lnTo>
                  <a:pt x="63919" y="45732"/>
                </a:lnTo>
                <a:lnTo>
                  <a:pt x="76085" y="45732"/>
                </a:lnTo>
                <a:lnTo>
                  <a:pt x="76085" y="32016"/>
                </a:lnTo>
                <a:close/>
              </a:path>
              <a:path w="381000" h="76835">
                <a:moveTo>
                  <a:pt x="380453" y="32016"/>
                </a:moveTo>
                <a:lnTo>
                  <a:pt x="76085" y="32016"/>
                </a:lnTo>
                <a:lnTo>
                  <a:pt x="76085" y="45732"/>
                </a:lnTo>
                <a:lnTo>
                  <a:pt x="380453" y="45732"/>
                </a:lnTo>
                <a:lnTo>
                  <a:pt x="380453" y="3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object 5"/>
          <p:cNvSpPr/>
          <p:nvPr/>
        </p:nvSpPr>
        <p:spPr>
          <a:xfrm>
            <a:off x="6848176" y="5908239"/>
            <a:ext cx="228282" cy="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6391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Delay-element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709" name="object 3"/>
          <p:cNvSpPr txBox="1"/>
          <p:nvPr/>
        </p:nvSpPr>
        <p:spPr>
          <a:xfrm>
            <a:off x="533716" y="1627436"/>
            <a:ext cx="6790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  <a:tab pos="1491615" algn="l"/>
                <a:tab pos="2144395" algn="l"/>
                <a:tab pos="3131820" algn="l"/>
                <a:tab pos="3630929" algn="l"/>
                <a:tab pos="4518660" algn="l"/>
                <a:tab pos="5763260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</a:t>
            </a:r>
            <a:r>
              <a:rPr sz="2400" spc="-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ba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	on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	e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	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d  </a:t>
            </a:r>
            <a:r>
              <a:rPr sz="2400" spc="-5" dirty="0">
                <a:latin typeface="Arial"/>
                <a:cs typeface="Arial"/>
              </a:rPr>
              <a:t>fetch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10" name="object 4"/>
          <p:cNvSpPr txBox="1"/>
          <p:nvPr/>
        </p:nvSpPr>
        <p:spPr>
          <a:xfrm>
            <a:off x="7617783" y="1627436"/>
            <a:ext cx="963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7" name="object 5"/>
          <p:cNvGrpSpPr/>
          <p:nvPr/>
        </p:nvGrpSpPr>
        <p:grpSpPr>
          <a:xfrm>
            <a:off x="0" y="2425808"/>
            <a:ext cx="9131300" cy="4435475"/>
            <a:chOff x="0" y="2425808"/>
            <a:chExt cx="9131300" cy="4435475"/>
          </a:xfrm>
        </p:grpSpPr>
        <p:sp>
          <p:nvSpPr>
            <p:cNvPr id="1048711" name="object 6"/>
            <p:cNvSpPr/>
            <p:nvPr/>
          </p:nvSpPr>
          <p:spPr>
            <a:xfrm>
              <a:off x="1873379" y="2425808"/>
              <a:ext cx="6966855" cy="10154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2" name="object 7"/>
            <p:cNvSpPr/>
            <p:nvPr/>
          </p:nvSpPr>
          <p:spPr>
            <a:xfrm>
              <a:off x="0" y="3430589"/>
              <a:ext cx="9131300" cy="3430904"/>
            </a:xfrm>
            <a:custGeom>
              <a:avLst/>
              <a:gdLst/>
              <a:ahLst/>
              <a:cxnLst/>
              <a:rect l="l" t="t" r="r" b="b"/>
              <a:pathLst>
                <a:path w="9131300" h="3430904">
                  <a:moveTo>
                    <a:pt x="0" y="0"/>
                  </a:moveTo>
                  <a:lnTo>
                    <a:pt x="0" y="3430586"/>
                  </a:lnTo>
                  <a:lnTo>
                    <a:pt x="9130906" y="3430586"/>
                  </a:lnTo>
                  <a:lnTo>
                    <a:pt x="91309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3" name="object 8"/>
            <p:cNvSpPr/>
            <p:nvPr/>
          </p:nvSpPr>
          <p:spPr>
            <a:xfrm>
              <a:off x="1861178" y="3413816"/>
              <a:ext cx="6979056" cy="3156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4" name="object 9"/>
            <p:cNvSpPr/>
            <p:nvPr/>
          </p:nvSpPr>
          <p:spPr>
            <a:xfrm>
              <a:off x="3874547" y="3576964"/>
              <a:ext cx="147955" cy="739775"/>
            </a:xfrm>
            <a:custGeom>
              <a:avLst/>
              <a:gdLst/>
              <a:ahLst/>
              <a:cxnLst/>
              <a:rect l="l" t="t" r="r" b="b"/>
              <a:pathLst>
                <a:path w="147954" h="739775">
                  <a:moveTo>
                    <a:pt x="71526" y="383463"/>
                  </a:moveTo>
                  <a:lnTo>
                    <a:pt x="71526" y="724230"/>
                  </a:lnTo>
                  <a:lnTo>
                    <a:pt x="74574" y="727278"/>
                  </a:lnTo>
                  <a:lnTo>
                    <a:pt x="74574" y="728802"/>
                  </a:lnTo>
                  <a:lnTo>
                    <a:pt x="80657" y="731850"/>
                  </a:lnTo>
                  <a:lnTo>
                    <a:pt x="83705" y="731850"/>
                  </a:lnTo>
                  <a:lnTo>
                    <a:pt x="88264" y="733374"/>
                  </a:lnTo>
                  <a:lnTo>
                    <a:pt x="97396" y="734898"/>
                  </a:lnTo>
                  <a:lnTo>
                    <a:pt x="108051" y="736422"/>
                  </a:lnTo>
                  <a:lnTo>
                    <a:pt x="120218" y="737958"/>
                  </a:lnTo>
                  <a:lnTo>
                    <a:pt x="133921" y="739482"/>
                  </a:lnTo>
                  <a:lnTo>
                    <a:pt x="147612" y="739482"/>
                  </a:lnTo>
                  <a:lnTo>
                    <a:pt x="147612" y="725754"/>
                  </a:lnTo>
                  <a:lnTo>
                    <a:pt x="120218" y="725754"/>
                  </a:lnTo>
                  <a:lnTo>
                    <a:pt x="98920" y="722706"/>
                  </a:lnTo>
                  <a:lnTo>
                    <a:pt x="91312" y="721182"/>
                  </a:lnTo>
                  <a:lnTo>
                    <a:pt x="83705" y="721182"/>
                  </a:lnTo>
                  <a:lnTo>
                    <a:pt x="83705" y="719658"/>
                  </a:lnTo>
                  <a:lnTo>
                    <a:pt x="82181" y="718134"/>
                  </a:lnTo>
                  <a:lnTo>
                    <a:pt x="83705" y="718134"/>
                  </a:lnTo>
                  <a:lnTo>
                    <a:pt x="83705" y="384225"/>
                  </a:lnTo>
                  <a:lnTo>
                    <a:pt x="73050" y="384225"/>
                  </a:lnTo>
                  <a:lnTo>
                    <a:pt x="71526" y="383463"/>
                  </a:lnTo>
                  <a:close/>
                </a:path>
                <a:path w="147954" h="739775">
                  <a:moveTo>
                    <a:pt x="83705" y="718134"/>
                  </a:moveTo>
                  <a:lnTo>
                    <a:pt x="83705" y="721182"/>
                  </a:lnTo>
                  <a:lnTo>
                    <a:pt x="91312" y="721182"/>
                  </a:lnTo>
                  <a:lnTo>
                    <a:pt x="88264" y="719658"/>
                  </a:lnTo>
                  <a:lnTo>
                    <a:pt x="85216" y="719658"/>
                  </a:lnTo>
                  <a:lnTo>
                    <a:pt x="83705" y="718134"/>
                  </a:lnTo>
                  <a:close/>
                </a:path>
                <a:path w="147954" h="739775">
                  <a:moveTo>
                    <a:pt x="83705" y="718134"/>
                  </a:moveTo>
                  <a:lnTo>
                    <a:pt x="82181" y="718134"/>
                  </a:lnTo>
                  <a:lnTo>
                    <a:pt x="83705" y="719658"/>
                  </a:lnTo>
                  <a:lnTo>
                    <a:pt x="83705" y="718134"/>
                  </a:lnTo>
                  <a:close/>
                </a:path>
                <a:path w="147954" h="739775">
                  <a:moveTo>
                    <a:pt x="71526" y="382701"/>
                  </a:moveTo>
                  <a:lnTo>
                    <a:pt x="71526" y="383463"/>
                  </a:lnTo>
                  <a:lnTo>
                    <a:pt x="73050" y="384225"/>
                  </a:lnTo>
                  <a:lnTo>
                    <a:pt x="71526" y="382701"/>
                  </a:lnTo>
                  <a:close/>
                </a:path>
                <a:path w="147954" h="739775">
                  <a:moveTo>
                    <a:pt x="83705" y="381165"/>
                  </a:moveTo>
                  <a:lnTo>
                    <a:pt x="71526" y="381165"/>
                  </a:lnTo>
                  <a:lnTo>
                    <a:pt x="71526" y="382701"/>
                  </a:lnTo>
                  <a:lnTo>
                    <a:pt x="73050" y="384225"/>
                  </a:lnTo>
                  <a:lnTo>
                    <a:pt x="83705" y="384225"/>
                  </a:lnTo>
                  <a:lnTo>
                    <a:pt x="83705" y="381165"/>
                  </a:lnTo>
                  <a:close/>
                </a:path>
                <a:path w="147954" h="739775">
                  <a:moveTo>
                    <a:pt x="68783" y="369582"/>
                  </a:moveTo>
                  <a:lnTo>
                    <a:pt x="21310" y="376593"/>
                  </a:lnTo>
                  <a:lnTo>
                    <a:pt x="33477" y="376593"/>
                  </a:lnTo>
                  <a:lnTo>
                    <a:pt x="45656" y="378117"/>
                  </a:lnTo>
                  <a:lnTo>
                    <a:pt x="63919" y="381165"/>
                  </a:lnTo>
                  <a:lnTo>
                    <a:pt x="66954" y="382701"/>
                  </a:lnTo>
                  <a:lnTo>
                    <a:pt x="70002" y="382701"/>
                  </a:lnTo>
                  <a:lnTo>
                    <a:pt x="71526" y="383463"/>
                  </a:lnTo>
                  <a:lnTo>
                    <a:pt x="71526" y="381165"/>
                  </a:lnTo>
                  <a:lnTo>
                    <a:pt x="83705" y="381165"/>
                  </a:lnTo>
                  <a:lnTo>
                    <a:pt x="83705" y="378117"/>
                  </a:lnTo>
                  <a:lnTo>
                    <a:pt x="82181" y="378117"/>
                  </a:lnTo>
                  <a:lnTo>
                    <a:pt x="82181" y="376593"/>
                  </a:lnTo>
                  <a:lnTo>
                    <a:pt x="79133" y="373545"/>
                  </a:lnTo>
                  <a:lnTo>
                    <a:pt x="77609" y="373545"/>
                  </a:lnTo>
                  <a:lnTo>
                    <a:pt x="77609" y="372021"/>
                  </a:lnTo>
                  <a:lnTo>
                    <a:pt x="76085" y="372021"/>
                  </a:lnTo>
                  <a:lnTo>
                    <a:pt x="74574" y="370497"/>
                  </a:lnTo>
                  <a:lnTo>
                    <a:pt x="71526" y="370497"/>
                  </a:lnTo>
                  <a:lnTo>
                    <a:pt x="68783" y="369582"/>
                  </a:lnTo>
                  <a:close/>
                </a:path>
                <a:path w="147954" h="739775">
                  <a:moveTo>
                    <a:pt x="7607" y="362877"/>
                  </a:moveTo>
                  <a:lnTo>
                    <a:pt x="3048" y="362877"/>
                  </a:lnTo>
                  <a:lnTo>
                    <a:pt x="0" y="365925"/>
                  </a:lnTo>
                  <a:lnTo>
                    <a:pt x="0" y="373545"/>
                  </a:lnTo>
                  <a:lnTo>
                    <a:pt x="3048" y="376593"/>
                  </a:lnTo>
                  <a:lnTo>
                    <a:pt x="7607" y="376593"/>
                  </a:lnTo>
                  <a:lnTo>
                    <a:pt x="7607" y="362877"/>
                  </a:lnTo>
                  <a:close/>
                </a:path>
                <a:path w="147954" h="739775">
                  <a:moveTo>
                    <a:pt x="21310" y="362877"/>
                  </a:moveTo>
                  <a:lnTo>
                    <a:pt x="7607" y="362877"/>
                  </a:lnTo>
                  <a:lnTo>
                    <a:pt x="7607" y="376593"/>
                  </a:lnTo>
                  <a:lnTo>
                    <a:pt x="21310" y="376593"/>
                  </a:lnTo>
                  <a:lnTo>
                    <a:pt x="35001" y="375069"/>
                  </a:lnTo>
                  <a:lnTo>
                    <a:pt x="47180" y="373545"/>
                  </a:lnTo>
                  <a:lnTo>
                    <a:pt x="57823" y="372021"/>
                  </a:lnTo>
                  <a:lnTo>
                    <a:pt x="66954" y="370497"/>
                  </a:lnTo>
                  <a:lnTo>
                    <a:pt x="68783" y="369582"/>
                  </a:lnTo>
                  <a:lnTo>
                    <a:pt x="66954" y="368973"/>
                  </a:lnTo>
                  <a:lnTo>
                    <a:pt x="57823" y="367449"/>
                  </a:lnTo>
                  <a:lnTo>
                    <a:pt x="47180" y="365925"/>
                  </a:lnTo>
                  <a:lnTo>
                    <a:pt x="35001" y="364401"/>
                  </a:lnTo>
                  <a:lnTo>
                    <a:pt x="21310" y="362877"/>
                  </a:lnTo>
                  <a:close/>
                </a:path>
                <a:path w="147954" h="739775">
                  <a:moveTo>
                    <a:pt x="71526" y="356012"/>
                  </a:moveTo>
                  <a:lnTo>
                    <a:pt x="70002" y="356781"/>
                  </a:lnTo>
                  <a:lnTo>
                    <a:pt x="66954" y="356781"/>
                  </a:lnTo>
                  <a:lnTo>
                    <a:pt x="63919" y="358305"/>
                  </a:lnTo>
                  <a:lnTo>
                    <a:pt x="56311" y="359829"/>
                  </a:lnTo>
                  <a:lnTo>
                    <a:pt x="45656" y="361353"/>
                  </a:lnTo>
                  <a:lnTo>
                    <a:pt x="33477" y="362877"/>
                  </a:lnTo>
                  <a:lnTo>
                    <a:pt x="21310" y="362877"/>
                  </a:lnTo>
                  <a:lnTo>
                    <a:pt x="35001" y="364401"/>
                  </a:lnTo>
                  <a:lnTo>
                    <a:pt x="47180" y="365925"/>
                  </a:lnTo>
                  <a:lnTo>
                    <a:pt x="57823" y="367449"/>
                  </a:lnTo>
                  <a:lnTo>
                    <a:pt x="66954" y="368973"/>
                  </a:lnTo>
                  <a:lnTo>
                    <a:pt x="68783" y="369582"/>
                  </a:lnTo>
                  <a:lnTo>
                    <a:pt x="70002" y="368973"/>
                  </a:lnTo>
                  <a:lnTo>
                    <a:pt x="74574" y="368973"/>
                  </a:lnTo>
                  <a:lnTo>
                    <a:pt x="76085" y="367449"/>
                  </a:lnTo>
                  <a:lnTo>
                    <a:pt x="77609" y="367449"/>
                  </a:lnTo>
                  <a:lnTo>
                    <a:pt x="82181" y="362877"/>
                  </a:lnTo>
                  <a:lnTo>
                    <a:pt x="82181" y="361353"/>
                  </a:lnTo>
                  <a:lnTo>
                    <a:pt x="83705" y="361353"/>
                  </a:lnTo>
                  <a:lnTo>
                    <a:pt x="83705" y="358305"/>
                  </a:lnTo>
                  <a:lnTo>
                    <a:pt x="71526" y="358305"/>
                  </a:lnTo>
                  <a:lnTo>
                    <a:pt x="71526" y="356012"/>
                  </a:lnTo>
                  <a:close/>
                </a:path>
                <a:path w="147954" h="739775">
                  <a:moveTo>
                    <a:pt x="83705" y="355244"/>
                  </a:moveTo>
                  <a:lnTo>
                    <a:pt x="73050" y="355244"/>
                  </a:lnTo>
                  <a:lnTo>
                    <a:pt x="71526" y="356781"/>
                  </a:lnTo>
                  <a:lnTo>
                    <a:pt x="71526" y="358305"/>
                  </a:lnTo>
                  <a:lnTo>
                    <a:pt x="83705" y="358305"/>
                  </a:lnTo>
                  <a:lnTo>
                    <a:pt x="83705" y="355244"/>
                  </a:lnTo>
                  <a:close/>
                </a:path>
                <a:path w="147954" h="739775">
                  <a:moveTo>
                    <a:pt x="73050" y="355244"/>
                  </a:moveTo>
                  <a:lnTo>
                    <a:pt x="71526" y="356012"/>
                  </a:lnTo>
                  <a:lnTo>
                    <a:pt x="71526" y="356781"/>
                  </a:lnTo>
                  <a:lnTo>
                    <a:pt x="73050" y="355244"/>
                  </a:lnTo>
                  <a:close/>
                </a:path>
                <a:path w="147954" h="739775">
                  <a:moveTo>
                    <a:pt x="147612" y="0"/>
                  </a:moveTo>
                  <a:lnTo>
                    <a:pt x="133921" y="0"/>
                  </a:lnTo>
                  <a:lnTo>
                    <a:pt x="120218" y="1524"/>
                  </a:lnTo>
                  <a:lnTo>
                    <a:pt x="108051" y="3048"/>
                  </a:lnTo>
                  <a:lnTo>
                    <a:pt x="97396" y="4572"/>
                  </a:lnTo>
                  <a:lnTo>
                    <a:pt x="88264" y="6095"/>
                  </a:lnTo>
                  <a:lnTo>
                    <a:pt x="83705" y="7619"/>
                  </a:lnTo>
                  <a:lnTo>
                    <a:pt x="80657" y="7619"/>
                  </a:lnTo>
                  <a:lnTo>
                    <a:pt x="74574" y="10667"/>
                  </a:lnTo>
                  <a:lnTo>
                    <a:pt x="74574" y="12191"/>
                  </a:lnTo>
                  <a:lnTo>
                    <a:pt x="71526" y="15239"/>
                  </a:lnTo>
                  <a:lnTo>
                    <a:pt x="71526" y="356012"/>
                  </a:lnTo>
                  <a:lnTo>
                    <a:pt x="73050" y="355244"/>
                  </a:lnTo>
                  <a:lnTo>
                    <a:pt x="83705" y="355244"/>
                  </a:lnTo>
                  <a:lnTo>
                    <a:pt x="83705" y="21336"/>
                  </a:lnTo>
                  <a:lnTo>
                    <a:pt x="82181" y="21336"/>
                  </a:lnTo>
                  <a:lnTo>
                    <a:pt x="83705" y="19812"/>
                  </a:lnTo>
                  <a:lnTo>
                    <a:pt x="83705" y="18287"/>
                  </a:lnTo>
                  <a:lnTo>
                    <a:pt x="91312" y="18287"/>
                  </a:lnTo>
                  <a:lnTo>
                    <a:pt x="98920" y="16763"/>
                  </a:lnTo>
                  <a:lnTo>
                    <a:pt x="109575" y="15239"/>
                  </a:lnTo>
                  <a:lnTo>
                    <a:pt x="121742" y="13715"/>
                  </a:lnTo>
                  <a:lnTo>
                    <a:pt x="147612" y="13715"/>
                  </a:lnTo>
                  <a:lnTo>
                    <a:pt x="147612" y="0"/>
                  </a:lnTo>
                  <a:close/>
                </a:path>
                <a:path w="147954" h="739775">
                  <a:moveTo>
                    <a:pt x="83705" y="19812"/>
                  </a:moveTo>
                  <a:lnTo>
                    <a:pt x="82181" y="21336"/>
                  </a:lnTo>
                  <a:lnTo>
                    <a:pt x="83705" y="21336"/>
                  </a:lnTo>
                  <a:lnTo>
                    <a:pt x="83705" y="19812"/>
                  </a:lnTo>
                  <a:close/>
                </a:path>
                <a:path w="147954" h="739775">
                  <a:moveTo>
                    <a:pt x="88264" y="18287"/>
                  </a:moveTo>
                  <a:lnTo>
                    <a:pt x="83705" y="18287"/>
                  </a:lnTo>
                  <a:lnTo>
                    <a:pt x="83705" y="21336"/>
                  </a:lnTo>
                  <a:lnTo>
                    <a:pt x="85216" y="19812"/>
                  </a:lnTo>
                  <a:lnTo>
                    <a:pt x="88264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6391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Delay-element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716" name="object 3"/>
          <p:cNvSpPr txBox="1"/>
          <p:nvPr/>
        </p:nvSpPr>
        <p:spPr>
          <a:xfrm>
            <a:off x="533716" y="1627436"/>
            <a:ext cx="80492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  <a:tab pos="2581275" algn="l"/>
                <a:tab pos="2985770" algn="l"/>
                <a:tab pos="4355465" algn="l"/>
                <a:tab pos="5419090" algn="l"/>
                <a:tab pos="6059805" algn="l"/>
                <a:tab pos="6817995" algn="l"/>
              </a:tabLst>
            </a:pPr>
            <a:r>
              <a:rPr sz="2400" dirty="0">
                <a:latin typeface="Arial"/>
                <a:cs typeface="Arial"/>
              </a:rPr>
              <a:t>Im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iplie</a:t>
            </a:r>
            <a:r>
              <a:rPr sz="2400" dirty="0">
                <a:latin typeface="Arial"/>
                <a:cs typeface="Arial"/>
              </a:rPr>
              <a:t>r	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tr</a:t>
            </a:r>
            <a:r>
              <a:rPr sz="2400" spc="-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	f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rt  </a:t>
            </a:r>
            <a:r>
              <a:rPr sz="2400" spc="-5" dirty="0">
                <a:latin typeface="Arial"/>
                <a:cs typeface="Arial"/>
              </a:rPr>
              <a:t>by using transformation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17" name="object 4"/>
          <p:cNvSpPr/>
          <p:nvPr/>
        </p:nvSpPr>
        <p:spPr>
          <a:xfrm>
            <a:off x="533716" y="853462"/>
            <a:ext cx="8391302" cy="584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6391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Delay-element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719" name="object 3"/>
          <p:cNvSpPr/>
          <p:nvPr/>
        </p:nvSpPr>
        <p:spPr>
          <a:xfrm>
            <a:off x="1765306" y="1067291"/>
            <a:ext cx="5615508" cy="525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0" name="object 4"/>
          <p:cNvSpPr txBox="1"/>
          <p:nvPr/>
        </p:nvSpPr>
        <p:spPr>
          <a:xfrm>
            <a:off x="2056974" y="6410122"/>
            <a:ext cx="4806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Multiplier </a:t>
            </a:r>
            <a:r>
              <a:rPr sz="2000" dirty="0">
                <a:latin typeface="Arial"/>
                <a:cs typeface="Arial"/>
              </a:rPr>
              <a:t>control unit using delay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object 2"/>
          <p:cNvSpPr txBox="1">
            <a:spLocks noGrp="1"/>
          </p:cNvSpPr>
          <p:nvPr>
            <p:ph type="title"/>
          </p:nvPr>
        </p:nvSpPr>
        <p:spPr>
          <a:xfrm>
            <a:off x="533716" y="294208"/>
            <a:ext cx="6391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Delay-element Method</a:t>
            </a:r>
            <a:r>
              <a:rPr sz="3600" spc="-70" dirty="0"/>
              <a:t> </a:t>
            </a:r>
            <a:r>
              <a:rPr sz="3600" spc="-5" dirty="0"/>
              <a:t>(cont.)</a:t>
            </a:r>
            <a:endParaRPr sz="3600"/>
          </a:p>
        </p:txBody>
      </p:sp>
      <p:sp>
        <p:nvSpPr>
          <p:cNvPr id="1048722" name="object 3"/>
          <p:cNvSpPr txBox="1"/>
          <p:nvPr/>
        </p:nvSpPr>
        <p:spPr>
          <a:xfrm>
            <a:off x="1828704" y="6410122"/>
            <a:ext cx="5593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Multiplier </a:t>
            </a:r>
            <a:r>
              <a:rPr sz="2000" dirty="0">
                <a:latin typeface="Arial"/>
                <a:cs typeface="Arial"/>
              </a:rPr>
              <a:t>control unit using delay elements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(cont.)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3" name="object 4"/>
          <p:cNvSpPr/>
          <p:nvPr/>
        </p:nvSpPr>
        <p:spPr>
          <a:xfrm>
            <a:off x="1327029" y="1524707"/>
            <a:ext cx="6282067" cy="4764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75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25" name="object 3"/>
          <p:cNvSpPr txBox="1"/>
          <p:nvPr/>
        </p:nvSpPr>
        <p:spPr>
          <a:xfrm>
            <a:off x="533716" y="1627434"/>
            <a:ext cx="8048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5"/>
              </a:spcBef>
              <a:buChar char="•"/>
              <a:tabLst>
                <a:tab pos="349885" algn="l"/>
                <a:tab pos="351155" algn="l"/>
              </a:tabLst>
            </a:pPr>
            <a:r>
              <a:rPr sz="2000" spc="-5" dirty="0">
                <a:latin typeface="Arial"/>
                <a:cs typeface="Arial"/>
              </a:rPr>
              <a:t>Step 1: </a:t>
            </a:r>
            <a:r>
              <a:rPr sz="2000" spc="-10" dirty="0">
                <a:latin typeface="Arial"/>
                <a:cs typeface="Arial"/>
              </a:rPr>
              <a:t>Identify </a:t>
            </a:r>
            <a:r>
              <a:rPr sz="2000" spc="-5" dirty="0">
                <a:latin typeface="Arial"/>
                <a:cs typeface="Arial"/>
              </a:rPr>
              <a:t>the distinct phases in the flowchart. Employ </a:t>
            </a:r>
            <a:r>
              <a:rPr sz="2000" dirty="0">
                <a:latin typeface="Arial"/>
                <a:cs typeface="Arial"/>
              </a:rPr>
              <a:t>log p  number of </a:t>
            </a:r>
            <a:r>
              <a:rPr sz="2000" spc="-5" dirty="0">
                <a:latin typeface="Arial"/>
                <a:cs typeface="Arial"/>
              </a:rPr>
              <a:t>flip flops to </a:t>
            </a:r>
            <a:r>
              <a:rPr sz="2000" dirty="0">
                <a:latin typeface="Arial"/>
                <a:cs typeface="Arial"/>
              </a:rPr>
              <a:t>handle p number </a:t>
            </a:r>
            <a:r>
              <a:rPr sz="2000" spc="-5" dirty="0">
                <a:latin typeface="Arial"/>
                <a:cs typeface="Arial"/>
              </a:rPr>
              <a:t>distinct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2" name="object 4"/>
          <p:cNvGrpSpPr/>
          <p:nvPr/>
        </p:nvGrpSpPr>
        <p:grpSpPr>
          <a:xfrm>
            <a:off x="1445723" y="2357192"/>
            <a:ext cx="6323330" cy="1075055"/>
            <a:chOff x="1445723" y="2357192"/>
            <a:chExt cx="6323330" cy="1075055"/>
          </a:xfrm>
        </p:grpSpPr>
        <p:sp>
          <p:nvSpPr>
            <p:cNvPr id="1048726" name="object 5"/>
            <p:cNvSpPr/>
            <p:nvPr/>
          </p:nvSpPr>
          <p:spPr>
            <a:xfrm>
              <a:off x="1978361" y="2363288"/>
              <a:ext cx="1217930" cy="1069340"/>
            </a:xfrm>
            <a:custGeom>
              <a:avLst/>
              <a:gdLst/>
              <a:ahLst/>
              <a:cxnLst/>
              <a:rect l="l" t="t" r="r" b="b"/>
              <a:pathLst>
                <a:path w="1217930" h="1069339">
                  <a:moveTo>
                    <a:pt x="1217455" y="0"/>
                  </a:moveTo>
                  <a:lnTo>
                    <a:pt x="0" y="0"/>
                  </a:lnTo>
                  <a:lnTo>
                    <a:pt x="0" y="1068819"/>
                  </a:lnTo>
                  <a:lnTo>
                    <a:pt x="1217455" y="1068819"/>
                  </a:lnTo>
                  <a:lnTo>
                    <a:pt x="121745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27" name="object 6"/>
            <p:cNvSpPr/>
            <p:nvPr/>
          </p:nvSpPr>
          <p:spPr>
            <a:xfrm>
              <a:off x="1972278" y="2357192"/>
              <a:ext cx="1231265" cy="1075055"/>
            </a:xfrm>
            <a:custGeom>
              <a:avLst/>
              <a:gdLst/>
              <a:ahLst/>
              <a:cxnLst/>
              <a:rect l="l" t="t" r="r" b="b"/>
              <a:pathLst>
                <a:path w="1231264" h="1075054">
                  <a:moveTo>
                    <a:pt x="1231150" y="0"/>
                  </a:moveTo>
                  <a:lnTo>
                    <a:pt x="0" y="0"/>
                  </a:lnTo>
                  <a:lnTo>
                    <a:pt x="0" y="1074915"/>
                  </a:lnTo>
                  <a:lnTo>
                    <a:pt x="13690" y="1074915"/>
                  </a:lnTo>
                  <a:lnTo>
                    <a:pt x="13690" y="13728"/>
                  </a:lnTo>
                  <a:lnTo>
                    <a:pt x="6083" y="13728"/>
                  </a:lnTo>
                  <a:lnTo>
                    <a:pt x="13690" y="6096"/>
                  </a:lnTo>
                  <a:lnTo>
                    <a:pt x="1231150" y="6096"/>
                  </a:lnTo>
                  <a:lnTo>
                    <a:pt x="1231150" y="0"/>
                  </a:lnTo>
                  <a:close/>
                </a:path>
                <a:path w="1231264" h="1075054">
                  <a:moveTo>
                    <a:pt x="1217447" y="6096"/>
                  </a:moveTo>
                  <a:lnTo>
                    <a:pt x="1217447" y="1074915"/>
                  </a:lnTo>
                  <a:lnTo>
                    <a:pt x="1231150" y="1074915"/>
                  </a:lnTo>
                  <a:lnTo>
                    <a:pt x="1231150" y="13728"/>
                  </a:lnTo>
                  <a:lnTo>
                    <a:pt x="1223543" y="13728"/>
                  </a:lnTo>
                  <a:lnTo>
                    <a:pt x="1217447" y="6096"/>
                  </a:lnTo>
                  <a:close/>
                </a:path>
                <a:path w="1231264" h="1075054">
                  <a:moveTo>
                    <a:pt x="13690" y="6096"/>
                  </a:moveTo>
                  <a:lnTo>
                    <a:pt x="6083" y="13728"/>
                  </a:lnTo>
                  <a:lnTo>
                    <a:pt x="13690" y="13728"/>
                  </a:lnTo>
                  <a:lnTo>
                    <a:pt x="13690" y="6096"/>
                  </a:lnTo>
                  <a:close/>
                </a:path>
                <a:path w="1231264" h="1075054">
                  <a:moveTo>
                    <a:pt x="1217447" y="6096"/>
                  </a:moveTo>
                  <a:lnTo>
                    <a:pt x="13690" y="6096"/>
                  </a:lnTo>
                  <a:lnTo>
                    <a:pt x="13690" y="13728"/>
                  </a:lnTo>
                  <a:lnTo>
                    <a:pt x="1217447" y="13728"/>
                  </a:lnTo>
                  <a:lnTo>
                    <a:pt x="1217447" y="6096"/>
                  </a:lnTo>
                  <a:close/>
                </a:path>
                <a:path w="1231264" h="1075054">
                  <a:moveTo>
                    <a:pt x="1231150" y="6096"/>
                  </a:moveTo>
                  <a:lnTo>
                    <a:pt x="1217447" y="6096"/>
                  </a:lnTo>
                  <a:lnTo>
                    <a:pt x="1223543" y="13728"/>
                  </a:lnTo>
                  <a:lnTo>
                    <a:pt x="1231150" y="13728"/>
                  </a:lnTo>
                  <a:lnTo>
                    <a:pt x="123115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28" name="object 7"/>
            <p:cNvSpPr/>
            <p:nvPr/>
          </p:nvSpPr>
          <p:spPr>
            <a:xfrm>
              <a:off x="4261085" y="2515764"/>
              <a:ext cx="456565" cy="381635"/>
            </a:xfrm>
            <a:custGeom>
              <a:avLst/>
              <a:gdLst/>
              <a:ahLst/>
              <a:cxnLst/>
              <a:rect l="l" t="t" r="r" b="b"/>
              <a:pathLst>
                <a:path w="456564" h="381635">
                  <a:moveTo>
                    <a:pt x="228282" y="0"/>
                  </a:moveTo>
                  <a:lnTo>
                    <a:pt x="0" y="0"/>
                  </a:lnTo>
                  <a:lnTo>
                    <a:pt x="0" y="381177"/>
                  </a:lnTo>
                  <a:lnTo>
                    <a:pt x="228282" y="381177"/>
                  </a:lnTo>
                  <a:lnTo>
                    <a:pt x="280695" y="376221"/>
                  </a:lnTo>
                  <a:lnTo>
                    <a:pt x="328771" y="362063"/>
                  </a:lnTo>
                  <a:lnTo>
                    <a:pt x="371150" y="339770"/>
                  </a:lnTo>
                  <a:lnTo>
                    <a:pt x="406476" y="310410"/>
                  </a:lnTo>
                  <a:lnTo>
                    <a:pt x="433391" y="275048"/>
                  </a:lnTo>
                  <a:lnTo>
                    <a:pt x="450535" y="234752"/>
                  </a:lnTo>
                  <a:lnTo>
                    <a:pt x="456552" y="190588"/>
                  </a:lnTo>
                  <a:lnTo>
                    <a:pt x="450535" y="146905"/>
                  </a:lnTo>
                  <a:lnTo>
                    <a:pt x="433391" y="106795"/>
                  </a:lnTo>
                  <a:lnTo>
                    <a:pt x="406476" y="71407"/>
                  </a:lnTo>
                  <a:lnTo>
                    <a:pt x="371150" y="41886"/>
                  </a:lnTo>
                  <a:lnTo>
                    <a:pt x="328771" y="19380"/>
                  </a:lnTo>
                  <a:lnTo>
                    <a:pt x="280695" y="5036"/>
                  </a:lnTo>
                  <a:lnTo>
                    <a:pt x="22828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29" name="object 8"/>
            <p:cNvSpPr/>
            <p:nvPr/>
          </p:nvSpPr>
          <p:spPr>
            <a:xfrm>
              <a:off x="1445723" y="2509668"/>
              <a:ext cx="3279775" cy="922655"/>
            </a:xfrm>
            <a:custGeom>
              <a:avLst/>
              <a:gdLst/>
              <a:ahLst/>
              <a:cxnLst/>
              <a:rect l="l" t="t" r="r" b="b"/>
              <a:pathLst>
                <a:path w="3279775" h="922654">
                  <a:moveTo>
                    <a:pt x="53263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532638" y="13716"/>
                  </a:lnTo>
                  <a:lnTo>
                    <a:pt x="532638" y="0"/>
                  </a:lnTo>
                  <a:close/>
                </a:path>
                <a:path w="3279775" h="922654">
                  <a:moveTo>
                    <a:pt x="3279521" y="196684"/>
                  </a:moveTo>
                  <a:lnTo>
                    <a:pt x="3277997" y="187540"/>
                  </a:lnTo>
                  <a:lnTo>
                    <a:pt x="3277997" y="176860"/>
                  </a:lnTo>
                  <a:lnTo>
                    <a:pt x="3274136" y="160096"/>
                  </a:lnTo>
                  <a:lnTo>
                    <a:pt x="3273437" y="157035"/>
                  </a:lnTo>
                  <a:lnTo>
                    <a:pt x="3268865" y="138747"/>
                  </a:lnTo>
                  <a:lnTo>
                    <a:pt x="3265830" y="132676"/>
                  </a:lnTo>
                  <a:lnTo>
                    <a:pt x="3265830" y="178384"/>
                  </a:lnTo>
                  <a:lnTo>
                    <a:pt x="3265830" y="216509"/>
                  </a:lnTo>
                  <a:lnTo>
                    <a:pt x="3261258" y="234797"/>
                  </a:lnTo>
                  <a:lnTo>
                    <a:pt x="3261258" y="233273"/>
                  </a:lnTo>
                  <a:lnTo>
                    <a:pt x="3256699" y="251574"/>
                  </a:lnTo>
                  <a:lnTo>
                    <a:pt x="3249079" y="268351"/>
                  </a:lnTo>
                  <a:lnTo>
                    <a:pt x="3239947" y="285115"/>
                  </a:lnTo>
                  <a:lnTo>
                    <a:pt x="3227781" y="300367"/>
                  </a:lnTo>
                  <a:lnTo>
                    <a:pt x="3229305" y="300367"/>
                  </a:lnTo>
                  <a:lnTo>
                    <a:pt x="3201911" y="327812"/>
                  </a:lnTo>
                  <a:lnTo>
                    <a:pt x="3185172" y="340004"/>
                  </a:lnTo>
                  <a:lnTo>
                    <a:pt x="3186684" y="338480"/>
                  </a:lnTo>
                  <a:lnTo>
                    <a:pt x="3168434" y="350685"/>
                  </a:lnTo>
                  <a:lnTo>
                    <a:pt x="3168434" y="349148"/>
                  </a:lnTo>
                  <a:lnTo>
                    <a:pt x="3150171" y="359829"/>
                  </a:lnTo>
                  <a:lnTo>
                    <a:pt x="3130385" y="367449"/>
                  </a:lnTo>
                  <a:lnTo>
                    <a:pt x="3131909" y="367449"/>
                  </a:lnTo>
                  <a:lnTo>
                    <a:pt x="3110598" y="373545"/>
                  </a:lnTo>
                  <a:lnTo>
                    <a:pt x="3089287" y="378129"/>
                  </a:lnTo>
                  <a:lnTo>
                    <a:pt x="3066465" y="381177"/>
                  </a:lnTo>
                  <a:lnTo>
                    <a:pt x="2822981" y="381177"/>
                  </a:lnTo>
                  <a:lnTo>
                    <a:pt x="2822981" y="13716"/>
                  </a:lnTo>
                  <a:lnTo>
                    <a:pt x="3066465" y="13716"/>
                  </a:lnTo>
                  <a:lnTo>
                    <a:pt x="3089287" y="16764"/>
                  </a:lnTo>
                  <a:lnTo>
                    <a:pt x="3110598" y="21348"/>
                  </a:lnTo>
                  <a:lnTo>
                    <a:pt x="3131909" y="27444"/>
                  </a:lnTo>
                  <a:lnTo>
                    <a:pt x="3130385" y="27444"/>
                  </a:lnTo>
                  <a:lnTo>
                    <a:pt x="3150171" y="35064"/>
                  </a:lnTo>
                  <a:lnTo>
                    <a:pt x="3168434" y="45732"/>
                  </a:lnTo>
                  <a:lnTo>
                    <a:pt x="3168434" y="44208"/>
                  </a:lnTo>
                  <a:lnTo>
                    <a:pt x="3186684" y="56413"/>
                  </a:lnTo>
                  <a:lnTo>
                    <a:pt x="3185172" y="54889"/>
                  </a:lnTo>
                  <a:lnTo>
                    <a:pt x="3201911" y="67081"/>
                  </a:lnTo>
                  <a:lnTo>
                    <a:pt x="3229305" y="94526"/>
                  </a:lnTo>
                  <a:lnTo>
                    <a:pt x="3227781" y="94526"/>
                  </a:lnTo>
                  <a:lnTo>
                    <a:pt x="3239947" y="109778"/>
                  </a:lnTo>
                  <a:lnTo>
                    <a:pt x="3249079" y="126542"/>
                  </a:lnTo>
                  <a:lnTo>
                    <a:pt x="3256699" y="143319"/>
                  </a:lnTo>
                  <a:lnTo>
                    <a:pt x="3261258" y="161620"/>
                  </a:lnTo>
                  <a:lnTo>
                    <a:pt x="3261258" y="160096"/>
                  </a:lnTo>
                  <a:lnTo>
                    <a:pt x="3265830" y="178384"/>
                  </a:lnTo>
                  <a:lnTo>
                    <a:pt x="3265830" y="132676"/>
                  </a:lnTo>
                  <a:lnTo>
                    <a:pt x="3238436" y="86906"/>
                  </a:lnTo>
                  <a:lnTo>
                    <a:pt x="3209518" y="57937"/>
                  </a:lnTo>
                  <a:lnTo>
                    <a:pt x="3205327" y="54889"/>
                  </a:lnTo>
                  <a:lnTo>
                    <a:pt x="3192780" y="45732"/>
                  </a:lnTo>
                  <a:lnTo>
                    <a:pt x="3190494" y="44208"/>
                  </a:lnTo>
                  <a:lnTo>
                    <a:pt x="3174517" y="33540"/>
                  </a:lnTo>
                  <a:lnTo>
                    <a:pt x="3156254" y="24396"/>
                  </a:lnTo>
                  <a:lnTo>
                    <a:pt x="3134944" y="15240"/>
                  </a:lnTo>
                  <a:lnTo>
                    <a:pt x="3113646" y="9144"/>
                  </a:lnTo>
                  <a:lnTo>
                    <a:pt x="3098419" y="6096"/>
                  </a:lnTo>
                  <a:lnTo>
                    <a:pt x="3090811" y="4572"/>
                  </a:lnTo>
                  <a:lnTo>
                    <a:pt x="3067989" y="1524"/>
                  </a:lnTo>
                  <a:lnTo>
                    <a:pt x="3045155" y="0"/>
                  </a:lnTo>
                  <a:lnTo>
                    <a:pt x="2809278" y="0"/>
                  </a:lnTo>
                  <a:lnTo>
                    <a:pt x="2809278" y="76225"/>
                  </a:lnTo>
                  <a:lnTo>
                    <a:pt x="1750098" y="76225"/>
                  </a:lnTo>
                  <a:lnTo>
                    <a:pt x="1750098" y="89954"/>
                  </a:lnTo>
                  <a:lnTo>
                    <a:pt x="2809278" y="89954"/>
                  </a:lnTo>
                  <a:lnTo>
                    <a:pt x="2809278" y="304939"/>
                  </a:lnTo>
                  <a:lnTo>
                    <a:pt x="1978367" y="304939"/>
                  </a:lnTo>
                  <a:lnTo>
                    <a:pt x="1978367" y="311721"/>
                  </a:lnTo>
                  <a:lnTo>
                    <a:pt x="1972284" y="311035"/>
                  </a:lnTo>
                  <a:lnTo>
                    <a:pt x="1940153" y="922439"/>
                  </a:lnTo>
                  <a:lnTo>
                    <a:pt x="1953933" y="922439"/>
                  </a:lnTo>
                  <a:lnTo>
                    <a:pt x="1985645" y="318655"/>
                  </a:lnTo>
                  <a:lnTo>
                    <a:pt x="2809278" y="318655"/>
                  </a:lnTo>
                  <a:lnTo>
                    <a:pt x="2809278" y="394893"/>
                  </a:lnTo>
                  <a:lnTo>
                    <a:pt x="3045155" y="394893"/>
                  </a:lnTo>
                  <a:lnTo>
                    <a:pt x="3067989" y="393369"/>
                  </a:lnTo>
                  <a:lnTo>
                    <a:pt x="3090811" y="390321"/>
                  </a:lnTo>
                  <a:lnTo>
                    <a:pt x="3106026" y="387273"/>
                  </a:lnTo>
                  <a:lnTo>
                    <a:pt x="3113646" y="385749"/>
                  </a:lnTo>
                  <a:lnTo>
                    <a:pt x="3134944" y="379653"/>
                  </a:lnTo>
                  <a:lnTo>
                    <a:pt x="3156254" y="370497"/>
                  </a:lnTo>
                  <a:lnTo>
                    <a:pt x="3174517" y="361353"/>
                  </a:lnTo>
                  <a:lnTo>
                    <a:pt x="3190468" y="350685"/>
                  </a:lnTo>
                  <a:lnTo>
                    <a:pt x="3192780" y="349148"/>
                  </a:lnTo>
                  <a:lnTo>
                    <a:pt x="3205327" y="340004"/>
                  </a:lnTo>
                  <a:lnTo>
                    <a:pt x="3209518" y="336956"/>
                  </a:lnTo>
                  <a:lnTo>
                    <a:pt x="3224733" y="323240"/>
                  </a:lnTo>
                  <a:lnTo>
                    <a:pt x="3250603" y="291211"/>
                  </a:lnTo>
                  <a:lnTo>
                    <a:pt x="3268865" y="256146"/>
                  </a:lnTo>
                  <a:lnTo>
                    <a:pt x="3274136" y="234797"/>
                  </a:lnTo>
                  <a:lnTo>
                    <a:pt x="3277997" y="218033"/>
                  </a:lnTo>
                  <a:lnTo>
                    <a:pt x="3277997" y="207352"/>
                  </a:lnTo>
                  <a:lnTo>
                    <a:pt x="3279521" y="196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30" name="object 9"/>
            <p:cNvSpPr/>
            <p:nvPr/>
          </p:nvSpPr>
          <p:spPr>
            <a:xfrm>
              <a:off x="6391636" y="2515764"/>
              <a:ext cx="1369695" cy="916940"/>
            </a:xfrm>
            <a:custGeom>
              <a:avLst/>
              <a:gdLst/>
              <a:ahLst/>
              <a:cxnLst/>
              <a:rect l="l" t="t" r="r" b="b"/>
              <a:pathLst>
                <a:path w="1369695" h="916939">
                  <a:moveTo>
                    <a:pt x="1369631" y="0"/>
                  </a:moveTo>
                  <a:lnTo>
                    <a:pt x="0" y="0"/>
                  </a:lnTo>
                  <a:lnTo>
                    <a:pt x="0" y="916343"/>
                  </a:lnTo>
                  <a:lnTo>
                    <a:pt x="1369631" y="916343"/>
                  </a:lnTo>
                  <a:lnTo>
                    <a:pt x="136963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31" name="object 10"/>
            <p:cNvSpPr/>
            <p:nvPr/>
          </p:nvSpPr>
          <p:spPr>
            <a:xfrm>
              <a:off x="4717637" y="2509668"/>
              <a:ext cx="3051810" cy="922655"/>
            </a:xfrm>
            <a:custGeom>
              <a:avLst/>
              <a:gdLst/>
              <a:ahLst/>
              <a:cxnLst/>
              <a:rect l="l" t="t" r="r" b="b"/>
              <a:pathLst>
                <a:path w="3051809" h="922654">
                  <a:moveTo>
                    <a:pt x="3051238" y="0"/>
                  </a:moveTo>
                  <a:lnTo>
                    <a:pt x="1667916" y="0"/>
                  </a:lnTo>
                  <a:lnTo>
                    <a:pt x="1667916" y="231762"/>
                  </a:lnTo>
                  <a:lnTo>
                    <a:pt x="1661820" y="228701"/>
                  </a:lnTo>
                  <a:lnTo>
                    <a:pt x="1597901" y="196684"/>
                  </a:lnTo>
                  <a:lnTo>
                    <a:pt x="1597901" y="228701"/>
                  </a:lnTo>
                  <a:lnTo>
                    <a:pt x="0" y="228701"/>
                  </a:lnTo>
                  <a:lnTo>
                    <a:pt x="0" y="242430"/>
                  </a:lnTo>
                  <a:lnTo>
                    <a:pt x="754824" y="242430"/>
                  </a:lnTo>
                  <a:lnTo>
                    <a:pt x="754824" y="922439"/>
                  </a:lnTo>
                  <a:lnTo>
                    <a:pt x="768515" y="922439"/>
                  </a:lnTo>
                  <a:lnTo>
                    <a:pt x="768515" y="242430"/>
                  </a:lnTo>
                  <a:lnTo>
                    <a:pt x="1597901" y="242430"/>
                  </a:lnTo>
                  <a:lnTo>
                    <a:pt x="1597901" y="272923"/>
                  </a:lnTo>
                  <a:lnTo>
                    <a:pt x="1658759" y="242430"/>
                  </a:lnTo>
                  <a:lnTo>
                    <a:pt x="1667916" y="237845"/>
                  </a:lnTo>
                  <a:lnTo>
                    <a:pt x="1667916" y="922439"/>
                  </a:lnTo>
                  <a:lnTo>
                    <a:pt x="1681607" y="922439"/>
                  </a:lnTo>
                  <a:lnTo>
                    <a:pt x="1681607" y="13716"/>
                  </a:lnTo>
                  <a:lnTo>
                    <a:pt x="3037548" y="13716"/>
                  </a:lnTo>
                  <a:lnTo>
                    <a:pt x="3037548" y="922439"/>
                  </a:lnTo>
                  <a:lnTo>
                    <a:pt x="3051238" y="922439"/>
                  </a:lnTo>
                  <a:lnTo>
                    <a:pt x="3051238" y="13716"/>
                  </a:lnTo>
                  <a:lnTo>
                    <a:pt x="3051238" y="6096"/>
                  </a:lnTo>
                  <a:lnTo>
                    <a:pt x="3051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32" name="object 11"/>
          <p:cNvSpPr txBox="1"/>
          <p:nvPr/>
        </p:nvSpPr>
        <p:spPr>
          <a:xfrm>
            <a:off x="2145760" y="2390234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33" name="object 12"/>
          <p:cNvSpPr txBox="1"/>
          <p:nvPr/>
        </p:nvSpPr>
        <p:spPr>
          <a:xfrm>
            <a:off x="2906668" y="2466472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34" name="object 13"/>
          <p:cNvSpPr txBox="1"/>
          <p:nvPr/>
        </p:nvSpPr>
        <p:spPr>
          <a:xfrm>
            <a:off x="763426" y="2328296"/>
            <a:ext cx="608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35" name="object 14"/>
          <p:cNvSpPr txBox="1"/>
          <p:nvPr/>
        </p:nvSpPr>
        <p:spPr>
          <a:xfrm>
            <a:off x="5557158" y="2493407"/>
            <a:ext cx="635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Count  enable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5"/>
          <p:cNvGrpSpPr/>
          <p:nvPr/>
        </p:nvGrpSpPr>
        <p:grpSpPr>
          <a:xfrm>
            <a:off x="1445723" y="3430589"/>
            <a:ext cx="6551930" cy="2668270"/>
            <a:chOff x="1445723" y="3430589"/>
            <a:chExt cx="6551930" cy="2668270"/>
          </a:xfrm>
        </p:grpSpPr>
        <p:sp>
          <p:nvSpPr>
            <p:cNvPr id="1048736" name="object 16"/>
            <p:cNvSpPr/>
            <p:nvPr/>
          </p:nvSpPr>
          <p:spPr>
            <a:xfrm>
              <a:off x="1978361" y="3430589"/>
              <a:ext cx="1217930" cy="686435"/>
            </a:xfrm>
            <a:custGeom>
              <a:avLst/>
              <a:gdLst/>
              <a:ahLst/>
              <a:cxnLst/>
              <a:rect l="l" t="t" r="r" b="b"/>
              <a:pathLst>
                <a:path w="1217930" h="686435">
                  <a:moveTo>
                    <a:pt x="0" y="686112"/>
                  </a:moveTo>
                  <a:lnTo>
                    <a:pt x="1217455" y="686112"/>
                  </a:lnTo>
                  <a:lnTo>
                    <a:pt x="1217455" y="0"/>
                  </a:lnTo>
                  <a:lnTo>
                    <a:pt x="0" y="0"/>
                  </a:lnTo>
                  <a:lnTo>
                    <a:pt x="0" y="686112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37" name="object 17"/>
            <p:cNvSpPr/>
            <p:nvPr/>
          </p:nvSpPr>
          <p:spPr>
            <a:xfrm>
              <a:off x="1972278" y="3430589"/>
              <a:ext cx="1231265" cy="694055"/>
            </a:xfrm>
            <a:custGeom>
              <a:avLst/>
              <a:gdLst/>
              <a:ahLst/>
              <a:cxnLst/>
              <a:rect l="l" t="t" r="r" b="b"/>
              <a:pathLst>
                <a:path w="1231264" h="694054">
                  <a:moveTo>
                    <a:pt x="13690" y="0"/>
                  </a:moveTo>
                  <a:lnTo>
                    <a:pt x="0" y="0"/>
                  </a:lnTo>
                  <a:lnTo>
                    <a:pt x="0" y="693745"/>
                  </a:lnTo>
                  <a:lnTo>
                    <a:pt x="1231150" y="693745"/>
                  </a:lnTo>
                  <a:lnTo>
                    <a:pt x="1231150" y="686112"/>
                  </a:lnTo>
                  <a:lnTo>
                    <a:pt x="13690" y="686112"/>
                  </a:lnTo>
                  <a:lnTo>
                    <a:pt x="6083" y="680016"/>
                  </a:lnTo>
                  <a:lnTo>
                    <a:pt x="13690" y="680016"/>
                  </a:lnTo>
                  <a:lnTo>
                    <a:pt x="13690" y="0"/>
                  </a:lnTo>
                  <a:close/>
                </a:path>
                <a:path w="1231264" h="694054">
                  <a:moveTo>
                    <a:pt x="13690" y="680016"/>
                  </a:moveTo>
                  <a:lnTo>
                    <a:pt x="6083" y="680016"/>
                  </a:lnTo>
                  <a:lnTo>
                    <a:pt x="13690" y="686112"/>
                  </a:lnTo>
                  <a:lnTo>
                    <a:pt x="13690" y="680016"/>
                  </a:lnTo>
                  <a:close/>
                </a:path>
                <a:path w="1231264" h="694054">
                  <a:moveTo>
                    <a:pt x="1217447" y="680016"/>
                  </a:moveTo>
                  <a:lnTo>
                    <a:pt x="13690" y="680016"/>
                  </a:lnTo>
                  <a:lnTo>
                    <a:pt x="13690" y="686112"/>
                  </a:lnTo>
                  <a:lnTo>
                    <a:pt x="1217447" y="686112"/>
                  </a:lnTo>
                  <a:lnTo>
                    <a:pt x="1217447" y="680016"/>
                  </a:lnTo>
                  <a:close/>
                </a:path>
                <a:path w="1231264" h="694054">
                  <a:moveTo>
                    <a:pt x="1231150" y="0"/>
                  </a:moveTo>
                  <a:lnTo>
                    <a:pt x="1217447" y="0"/>
                  </a:lnTo>
                  <a:lnTo>
                    <a:pt x="1217447" y="686112"/>
                  </a:lnTo>
                  <a:lnTo>
                    <a:pt x="1223543" y="680016"/>
                  </a:lnTo>
                  <a:lnTo>
                    <a:pt x="1231150" y="680016"/>
                  </a:lnTo>
                  <a:lnTo>
                    <a:pt x="1231150" y="0"/>
                  </a:lnTo>
                  <a:close/>
                </a:path>
                <a:path w="1231264" h="694054">
                  <a:moveTo>
                    <a:pt x="1231150" y="680016"/>
                  </a:moveTo>
                  <a:lnTo>
                    <a:pt x="1223543" y="680016"/>
                  </a:lnTo>
                  <a:lnTo>
                    <a:pt x="1217447" y="686112"/>
                  </a:lnTo>
                  <a:lnTo>
                    <a:pt x="1231150" y="686112"/>
                  </a:lnTo>
                  <a:lnTo>
                    <a:pt x="1231150" y="680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38" name="object 18"/>
            <p:cNvSpPr/>
            <p:nvPr/>
          </p:nvSpPr>
          <p:spPr>
            <a:xfrm>
              <a:off x="4261085" y="3583060"/>
              <a:ext cx="532765" cy="381635"/>
            </a:xfrm>
            <a:custGeom>
              <a:avLst/>
              <a:gdLst/>
              <a:ahLst/>
              <a:cxnLst/>
              <a:rect l="l" t="t" r="r" b="b"/>
              <a:pathLst>
                <a:path w="532764" h="381635">
                  <a:moveTo>
                    <a:pt x="400240" y="0"/>
                  </a:moveTo>
                  <a:lnTo>
                    <a:pt x="0" y="0"/>
                  </a:lnTo>
                  <a:lnTo>
                    <a:pt x="133921" y="190588"/>
                  </a:lnTo>
                  <a:lnTo>
                    <a:pt x="0" y="381177"/>
                  </a:lnTo>
                  <a:lnTo>
                    <a:pt x="400240" y="381177"/>
                  </a:lnTo>
                  <a:lnTo>
                    <a:pt x="532638" y="190588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39" name="object 19"/>
            <p:cNvSpPr/>
            <p:nvPr/>
          </p:nvSpPr>
          <p:spPr>
            <a:xfrm>
              <a:off x="4248918" y="3576964"/>
              <a:ext cx="554355" cy="394970"/>
            </a:xfrm>
            <a:custGeom>
              <a:avLst/>
              <a:gdLst/>
              <a:ahLst/>
              <a:cxnLst/>
              <a:rect l="l" t="t" r="r" b="b"/>
              <a:pathLst>
                <a:path w="554354" h="394970">
                  <a:moveTo>
                    <a:pt x="138849" y="197446"/>
                  </a:moveTo>
                  <a:lnTo>
                    <a:pt x="0" y="394893"/>
                  </a:lnTo>
                  <a:lnTo>
                    <a:pt x="415455" y="394893"/>
                  </a:lnTo>
                  <a:lnTo>
                    <a:pt x="417584" y="391845"/>
                  </a:lnTo>
                  <a:lnTo>
                    <a:pt x="18262" y="391845"/>
                  </a:lnTo>
                  <a:lnTo>
                    <a:pt x="12166" y="381165"/>
                  </a:lnTo>
                  <a:lnTo>
                    <a:pt x="25674" y="381165"/>
                  </a:lnTo>
                  <a:lnTo>
                    <a:pt x="150522" y="201256"/>
                  </a:lnTo>
                  <a:lnTo>
                    <a:pt x="141528" y="201256"/>
                  </a:lnTo>
                  <a:lnTo>
                    <a:pt x="138849" y="197446"/>
                  </a:lnTo>
                  <a:close/>
                </a:path>
                <a:path w="554354" h="394970">
                  <a:moveTo>
                    <a:pt x="25674" y="381165"/>
                  </a:moveTo>
                  <a:lnTo>
                    <a:pt x="12166" y="381165"/>
                  </a:lnTo>
                  <a:lnTo>
                    <a:pt x="18262" y="391845"/>
                  </a:lnTo>
                  <a:lnTo>
                    <a:pt x="25674" y="381165"/>
                  </a:lnTo>
                  <a:close/>
                </a:path>
                <a:path w="554354" h="394970">
                  <a:moveTo>
                    <a:pt x="409973" y="381165"/>
                  </a:moveTo>
                  <a:lnTo>
                    <a:pt x="25674" y="381165"/>
                  </a:lnTo>
                  <a:lnTo>
                    <a:pt x="18262" y="391845"/>
                  </a:lnTo>
                  <a:lnTo>
                    <a:pt x="417584" y="391845"/>
                  </a:lnTo>
                  <a:lnTo>
                    <a:pt x="422908" y="384225"/>
                  </a:lnTo>
                  <a:lnTo>
                    <a:pt x="407847" y="384225"/>
                  </a:lnTo>
                  <a:lnTo>
                    <a:pt x="409973" y="381165"/>
                  </a:lnTo>
                  <a:close/>
                </a:path>
                <a:path w="554354" h="394970">
                  <a:moveTo>
                    <a:pt x="537598" y="197446"/>
                  </a:moveTo>
                  <a:lnTo>
                    <a:pt x="407847" y="384225"/>
                  </a:lnTo>
                  <a:lnTo>
                    <a:pt x="412407" y="381165"/>
                  </a:lnTo>
                  <a:lnTo>
                    <a:pt x="425046" y="381165"/>
                  </a:lnTo>
                  <a:lnTo>
                    <a:pt x="550741" y="201256"/>
                  </a:lnTo>
                  <a:lnTo>
                    <a:pt x="540245" y="201256"/>
                  </a:lnTo>
                  <a:lnTo>
                    <a:pt x="537598" y="197446"/>
                  </a:lnTo>
                  <a:close/>
                </a:path>
                <a:path w="554354" h="394970">
                  <a:moveTo>
                    <a:pt x="425046" y="381165"/>
                  </a:moveTo>
                  <a:lnTo>
                    <a:pt x="412407" y="381165"/>
                  </a:lnTo>
                  <a:lnTo>
                    <a:pt x="407847" y="384225"/>
                  </a:lnTo>
                  <a:lnTo>
                    <a:pt x="422908" y="384225"/>
                  </a:lnTo>
                  <a:lnTo>
                    <a:pt x="425046" y="381165"/>
                  </a:lnTo>
                  <a:close/>
                </a:path>
                <a:path w="554354" h="394970">
                  <a:moveTo>
                    <a:pt x="141528" y="193636"/>
                  </a:moveTo>
                  <a:lnTo>
                    <a:pt x="138849" y="197446"/>
                  </a:lnTo>
                  <a:lnTo>
                    <a:pt x="141528" y="201256"/>
                  </a:lnTo>
                  <a:lnTo>
                    <a:pt x="141528" y="193636"/>
                  </a:lnTo>
                  <a:close/>
                </a:path>
                <a:path w="554354" h="394970">
                  <a:moveTo>
                    <a:pt x="151563" y="193636"/>
                  </a:moveTo>
                  <a:lnTo>
                    <a:pt x="141528" y="193636"/>
                  </a:lnTo>
                  <a:lnTo>
                    <a:pt x="141528" y="201256"/>
                  </a:lnTo>
                  <a:lnTo>
                    <a:pt x="150522" y="201256"/>
                  </a:lnTo>
                  <a:lnTo>
                    <a:pt x="153695" y="196684"/>
                  </a:lnTo>
                  <a:lnTo>
                    <a:pt x="151563" y="193636"/>
                  </a:lnTo>
                  <a:close/>
                </a:path>
                <a:path w="554354" h="394970">
                  <a:moveTo>
                    <a:pt x="540245" y="193636"/>
                  </a:moveTo>
                  <a:lnTo>
                    <a:pt x="537598" y="197446"/>
                  </a:lnTo>
                  <a:lnTo>
                    <a:pt x="540245" y="201256"/>
                  </a:lnTo>
                  <a:lnTo>
                    <a:pt x="540245" y="193636"/>
                  </a:lnTo>
                  <a:close/>
                </a:path>
                <a:path w="554354" h="394970">
                  <a:moveTo>
                    <a:pt x="551789" y="193636"/>
                  </a:moveTo>
                  <a:lnTo>
                    <a:pt x="540245" y="193636"/>
                  </a:lnTo>
                  <a:lnTo>
                    <a:pt x="540245" y="201256"/>
                  </a:lnTo>
                  <a:lnTo>
                    <a:pt x="550741" y="201256"/>
                  </a:lnTo>
                  <a:lnTo>
                    <a:pt x="553935" y="196684"/>
                  </a:lnTo>
                  <a:lnTo>
                    <a:pt x="551789" y="193636"/>
                  </a:lnTo>
                  <a:close/>
                </a:path>
                <a:path w="554354" h="394970">
                  <a:moveTo>
                    <a:pt x="415455" y="0"/>
                  </a:moveTo>
                  <a:lnTo>
                    <a:pt x="0" y="0"/>
                  </a:lnTo>
                  <a:lnTo>
                    <a:pt x="138849" y="197446"/>
                  </a:lnTo>
                  <a:lnTo>
                    <a:pt x="141528" y="193636"/>
                  </a:lnTo>
                  <a:lnTo>
                    <a:pt x="151563" y="193636"/>
                  </a:lnTo>
                  <a:lnTo>
                    <a:pt x="25723" y="13715"/>
                  </a:lnTo>
                  <a:lnTo>
                    <a:pt x="12166" y="13715"/>
                  </a:lnTo>
                  <a:lnTo>
                    <a:pt x="18262" y="3048"/>
                  </a:lnTo>
                  <a:lnTo>
                    <a:pt x="417601" y="3048"/>
                  </a:lnTo>
                  <a:lnTo>
                    <a:pt x="415455" y="0"/>
                  </a:lnTo>
                  <a:close/>
                </a:path>
                <a:path w="554354" h="394970">
                  <a:moveTo>
                    <a:pt x="407847" y="10667"/>
                  </a:moveTo>
                  <a:lnTo>
                    <a:pt x="537598" y="197446"/>
                  </a:lnTo>
                  <a:lnTo>
                    <a:pt x="540245" y="193636"/>
                  </a:lnTo>
                  <a:lnTo>
                    <a:pt x="551789" y="193636"/>
                  </a:lnTo>
                  <a:lnTo>
                    <a:pt x="425112" y="13715"/>
                  </a:lnTo>
                  <a:lnTo>
                    <a:pt x="412407" y="13715"/>
                  </a:lnTo>
                  <a:lnTo>
                    <a:pt x="407847" y="10667"/>
                  </a:lnTo>
                  <a:close/>
                </a:path>
                <a:path w="554354" h="394970">
                  <a:moveTo>
                    <a:pt x="18262" y="3048"/>
                  </a:moveTo>
                  <a:lnTo>
                    <a:pt x="12166" y="13715"/>
                  </a:lnTo>
                  <a:lnTo>
                    <a:pt x="25723" y="13715"/>
                  </a:lnTo>
                  <a:lnTo>
                    <a:pt x="18262" y="3048"/>
                  </a:lnTo>
                  <a:close/>
                </a:path>
                <a:path w="554354" h="394970">
                  <a:moveTo>
                    <a:pt x="417601" y="3048"/>
                  </a:moveTo>
                  <a:lnTo>
                    <a:pt x="18262" y="3048"/>
                  </a:lnTo>
                  <a:lnTo>
                    <a:pt x="25723" y="13715"/>
                  </a:lnTo>
                  <a:lnTo>
                    <a:pt x="409965" y="13715"/>
                  </a:lnTo>
                  <a:lnTo>
                    <a:pt x="407847" y="10667"/>
                  </a:lnTo>
                  <a:lnTo>
                    <a:pt x="422966" y="10667"/>
                  </a:lnTo>
                  <a:lnTo>
                    <a:pt x="417601" y="3048"/>
                  </a:lnTo>
                  <a:close/>
                </a:path>
                <a:path w="554354" h="394970">
                  <a:moveTo>
                    <a:pt x="422966" y="10667"/>
                  </a:moveTo>
                  <a:lnTo>
                    <a:pt x="407847" y="10667"/>
                  </a:lnTo>
                  <a:lnTo>
                    <a:pt x="412407" y="13715"/>
                  </a:lnTo>
                  <a:lnTo>
                    <a:pt x="425112" y="13715"/>
                  </a:lnTo>
                  <a:lnTo>
                    <a:pt x="422966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0" name="object 20"/>
            <p:cNvSpPr/>
            <p:nvPr/>
          </p:nvSpPr>
          <p:spPr>
            <a:xfrm>
              <a:off x="6391636" y="3430589"/>
              <a:ext cx="1369695" cy="991235"/>
            </a:xfrm>
            <a:custGeom>
              <a:avLst/>
              <a:gdLst/>
              <a:ahLst/>
              <a:cxnLst/>
              <a:rect l="l" t="t" r="r" b="b"/>
              <a:pathLst>
                <a:path w="1369695" h="991235">
                  <a:moveTo>
                    <a:pt x="0" y="991052"/>
                  </a:moveTo>
                  <a:lnTo>
                    <a:pt x="1369631" y="991052"/>
                  </a:lnTo>
                  <a:lnTo>
                    <a:pt x="1369631" y="0"/>
                  </a:lnTo>
                  <a:lnTo>
                    <a:pt x="0" y="0"/>
                  </a:lnTo>
                  <a:lnTo>
                    <a:pt x="0" y="991052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1" name="object 21"/>
            <p:cNvSpPr/>
            <p:nvPr/>
          </p:nvSpPr>
          <p:spPr>
            <a:xfrm>
              <a:off x="1445723" y="3430596"/>
              <a:ext cx="6323330" cy="1906270"/>
            </a:xfrm>
            <a:custGeom>
              <a:avLst/>
              <a:gdLst/>
              <a:ahLst/>
              <a:cxnLst/>
              <a:rect l="l" t="t" r="r" b="b"/>
              <a:pathLst>
                <a:path w="6323330" h="1906270">
                  <a:moveTo>
                    <a:pt x="532638" y="161607"/>
                  </a:moveTo>
                  <a:lnTo>
                    <a:pt x="76098" y="161607"/>
                  </a:lnTo>
                  <a:lnTo>
                    <a:pt x="76098" y="173812"/>
                  </a:lnTo>
                  <a:lnTo>
                    <a:pt x="532638" y="173812"/>
                  </a:lnTo>
                  <a:lnTo>
                    <a:pt x="532638" y="161607"/>
                  </a:lnTo>
                  <a:close/>
                </a:path>
                <a:path w="6323330" h="1906270">
                  <a:moveTo>
                    <a:pt x="1954009" y="0"/>
                  </a:moveTo>
                  <a:lnTo>
                    <a:pt x="1940242" y="0"/>
                  </a:lnTo>
                  <a:lnTo>
                    <a:pt x="1896503" y="832485"/>
                  </a:lnTo>
                  <a:lnTo>
                    <a:pt x="0" y="832485"/>
                  </a:lnTo>
                  <a:lnTo>
                    <a:pt x="0" y="846201"/>
                  </a:lnTo>
                  <a:lnTo>
                    <a:pt x="1902269" y="846201"/>
                  </a:lnTo>
                  <a:lnTo>
                    <a:pt x="1902269" y="839266"/>
                  </a:lnTo>
                  <a:lnTo>
                    <a:pt x="1909889" y="840105"/>
                  </a:lnTo>
                  <a:lnTo>
                    <a:pt x="1954009" y="0"/>
                  </a:lnTo>
                  <a:close/>
                </a:path>
                <a:path w="6323330" h="1906270">
                  <a:moveTo>
                    <a:pt x="2815361" y="451307"/>
                  </a:moveTo>
                  <a:lnTo>
                    <a:pt x="2282736" y="451307"/>
                  </a:lnTo>
                  <a:lnTo>
                    <a:pt x="2282736" y="457403"/>
                  </a:lnTo>
                  <a:lnTo>
                    <a:pt x="2276640" y="457403"/>
                  </a:lnTo>
                  <a:lnTo>
                    <a:pt x="2276640" y="1061186"/>
                  </a:lnTo>
                  <a:lnTo>
                    <a:pt x="76098" y="1061186"/>
                  </a:lnTo>
                  <a:lnTo>
                    <a:pt x="76098" y="1074902"/>
                  </a:lnTo>
                  <a:lnTo>
                    <a:pt x="2282736" y="1074902"/>
                  </a:lnTo>
                  <a:lnTo>
                    <a:pt x="2282736" y="1067282"/>
                  </a:lnTo>
                  <a:lnTo>
                    <a:pt x="2290343" y="1067282"/>
                  </a:lnTo>
                  <a:lnTo>
                    <a:pt x="2290343" y="465023"/>
                  </a:lnTo>
                  <a:lnTo>
                    <a:pt x="2815361" y="465023"/>
                  </a:lnTo>
                  <a:lnTo>
                    <a:pt x="2815361" y="451307"/>
                  </a:lnTo>
                  <a:close/>
                </a:path>
                <a:path w="6323330" h="1906270">
                  <a:moveTo>
                    <a:pt x="6323152" y="0"/>
                  </a:moveTo>
                  <a:lnTo>
                    <a:pt x="6309449" y="0"/>
                  </a:lnTo>
                  <a:lnTo>
                    <a:pt x="6309449" y="984948"/>
                  </a:lnTo>
                  <a:lnTo>
                    <a:pt x="4953520" y="984948"/>
                  </a:lnTo>
                  <a:lnTo>
                    <a:pt x="4953520" y="0"/>
                  </a:lnTo>
                  <a:lnTo>
                    <a:pt x="4939830" y="0"/>
                  </a:lnTo>
                  <a:lnTo>
                    <a:pt x="4939830" y="378129"/>
                  </a:lnTo>
                  <a:lnTo>
                    <a:pt x="4933734" y="375069"/>
                  </a:lnTo>
                  <a:lnTo>
                    <a:pt x="4869815" y="343052"/>
                  </a:lnTo>
                  <a:lnTo>
                    <a:pt x="4869815" y="375069"/>
                  </a:lnTo>
                  <a:lnTo>
                    <a:pt x="4040428" y="375069"/>
                  </a:lnTo>
                  <a:lnTo>
                    <a:pt x="4040428" y="0"/>
                  </a:lnTo>
                  <a:lnTo>
                    <a:pt x="4026738" y="0"/>
                  </a:lnTo>
                  <a:lnTo>
                    <a:pt x="4026738" y="375069"/>
                  </a:lnTo>
                  <a:lnTo>
                    <a:pt x="3347999" y="375069"/>
                  </a:lnTo>
                  <a:lnTo>
                    <a:pt x="3347999" y="388785"/>
                  </a:lnTo>
                  <a:lnTo>
                    <a:pt x="4026738" y="388785"/>
                  </a:lnTo>
                  <a:lnTo>
                    <a:pt x="4026738" y="1905876"/>
                  </a:lnTo>
                  <a:lnTo>
                    <a:pt x="4040428" y="1905876"/>
                  </a:lnTo>
                  <a:lnTo>
                    <a:pt x="4040428" y="388785"/>
                  </a:lnTo>
                  <a:lnTo>
                    <a:pt x="4869815" y="388785"/>
                  </a:lnTo>
                  <a:lnTo>
                    <a:pt x="4869815" y="419290"/>
                  </a:lnTo>
                  <a:lnTo>
                    <a:pt x="4930699" y="388785"/>
                  </a:lnTo>
                  <a:lnTo>
                    <a:pt x="4939830" y="384213"/>
                  </a:lnTo>
                  <a:lnTo>
                    <a:pt x="4939830" y="998677"/>
                  </a:lnTo>
                  <a:lnTo>
                    <a:pt x="6323152" y="998677"/>
                  </a:lnTo>
                  <a:lnTo>
                    <a:pt x="6323152" y="991044"/>
                  </a:lnTo>
                  <a:lnTo>
                    <a:pt x="6323152" y="984948"/>
                  </a:lnTo>
                  <a:lnTo>
                    <a:pt x="632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2" name="object 22"/>
            <p:cNvSpPr/>
            <p:nvPr/>
          </p:nvSpPr>
          <p:spPr>
            <a:xfrm>
              <a:off x="6391636" y="5107759"/>
              <a:ext cx="1598295" cy="381635"/>
            </a:xfrm>
            <a:custGeom>
              <a:avLst/>
              <a:gdLst/>
              <a:ahLst/>
              <a:cxnLst/>
              <a:rect l="l" t="t" r="r" b="b"/>
              <a:pathLst>
                <a:path w="1598295" h="381635">
                  <a:moveTo>
                    <a:pt x="1597914" y="0"/>
                  </a:moveTo>
                  <a:lnTo>
                    <a:pt x="0" y="0"/>
                  </a:lnTo>
                  <a:lnTo>
                    <a:pt x="0" y="381176"/>
                  </a:lnTo>
                  <a:lnTo>
                    <a:pt x="1597914" y="381176"/>
                  </a:lnTo>
                  <a:lnTo>
                    <a:pt x="159791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3" name="object 23"/>
            <p:cNvSpPr/>
            <p:nvPr/>
          </p:nvSpPr>
          <p:spPr>
            <a:xfrm>
              <a:off x="6385553" y="4421641"/>
              <a:ext cx="1611630" cy="1677670"/>
            </a:xfrm>
            <a:custGeom>
              <a:avLst/>
              <a:gdLst/>
              <a:ahLst/>
              <a:cxnLst/>
              <a:rect l="l" t="t" r="r" b="b"/>
              <a:pathLst>
                <a:path w="1611629" h="1677670">
                  <a:moveTo>
                    <a:pt x="1611604" y="680021"/>
                  </a:moveTo>
                  <a:lnTo>
                    <a:pt x="1597901" y="680021"/>
                  </a:lnTo>
                  <a:lnTo>
                    <a:pt x="1597901" y="693750"/>
                  </a:lnTo>
                  <a:lnTo>
                    <a:pt x="1597901" y="1061199"/>
                  </a:lnTo>
                  <a:lnTo>
                    <a:pt x="13690" y="1061199"/>
                  </a:lnTo>
                  <a:lnTo>
                    <a:pt x="13690" y="693750"/>
                  </a:lnTo>
                  <a:lnTo>
                    <a:pt x="1597901" y="693750"/>
                  </a:lnTo>
                  <a:lnTo>
                    <a:pt x="1597901" y="680021"/>
                  </a:lnTo>
                  <a:lnTo>
                    <a:pt x="1074394" y="680021"/>
                  </a:lnTo>
                  <a:lnTo>
                    <a:pt x="1102550" y="623608"/>
                  </a:lnTo>
                  <a:lnTo>
                    <a:pt x="1109395" y="609892"/>
                  </a:lnTo>
                  <a:lnTo>
                    <a:pt x="1078966" y="609892"/>
                  </a:lnTo>
                  <a:lnTo>
                    <a:pt x="1078966" y="0"/>
                  </a:lnTo>
                  <a:lnTo>
                    <a:pt x="1065263" y="0"/>
                  </a:lnTo>
                  <a:lnTo>
                    <a:pt x="1065263" y="609892"/>
                  </a:lnTo>
                  <a:lnTo>
                    <a:pt x="1033310" y="609892"/>
                  </a:lnTo>
                  <a:lnTo>
                    <a:pt x="1068311" y="680021"/>
                  </a:lnTo>
                  <a:lnTo>
                    <a:pt x="313474" y="680021"/>
                  </a:lnTo>
                  <a:lnTo>
                    <a:pt x="341630" y="623608"/>
                  </a:lnTo>
                  <a:lnTo>
                    <a:pt x="348488" y="609892"/>
                  </a:lnTo>
                  <a:lnTo>
                    <a:pt x="318058" y="609892"/>
                  </a:lnTo>
                  <a:lnTo>
                    <a:pt x="318058" y="0"/>
                  </a:lnTo>
                  <a:lnTo>
                    <a:pt x="304355" y="0"/>
                  </a:lnTo>
                  <a:lnTo>
                    <a:pt x="304355" y="609892"/>
                  </a:lnTo>
                  <a:lnTo>
                    <a:pt x="272402" y="609892"/>
                  </a:lnTo>
                  <a:lnTo>
                    <a:pt x="307390" y="680021"/>
                  </a:lnTo>
                  <a:lnTo>
                    <a:pt x="0" y="680021"/>
                  </a:lnTo>
                  <a:lnTo>
                    <a:pt x="0" y="1074928"/>
                  </a:lnTo>
                  <a:lnTo>
                    <a:pt x="228269" y="1074928"/>
                  </a:lnTo>
                  <a:lnTo>
                    <a:pt x="228269" y="1600949"/>
                  </a:lnTo>
                  <a:lnTo>
                    <a:pt x="196303" y="1600949"/>
                  </a:lnTo>
                  <a:lnTo>
                    <a:pt x="234353" y="1677187"/>
                  </a:lnTo>
                  <a:lnTo>
                    <a:pt x="265544" y="1614665"/>
                  </a:lnTo>
                  <a:lnTo>
                    <a:pt x="272402" y="1600949"/>
                  </a:lnTo>
                  <a:lnTo>
                    <a:pt x="241960" y="1600949"/>
                  </a:lnTo>
                  <a:lnTo>
                    <a:pt x="241960" y="1074928"/>
                  </a:lnTo>
                  <a:lnTo>
                    <a:pt x="1611604" y="1074928"/>
                  </a:lnTo>
                  <a:lnTo>
                    <a:pt x="1611604" y="1067295"/>
                  </a:lnTo>
                  <a:lnTo>
                    <a:pt x="1611604" y="1061199"/>
                  </a:lnTo>
                  <a:lnTo>
                    <a:pt x="1611604" y="693750"/>
                  </a:lnTo>
                  <a:lnTo>
                    <a:pt x="1611604" y="686117"/>
                  </a:lnTo>
                  <a:lnTo>
                    <a:pt x="1611604" y="680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4" name="object 24"/>
            <p:cNvSpPr/>
            <p:nvPr/>
          </p:nvSpPr>
          <p:spPr>
            <a:xfrm>
              <a:off x="6810140" y="5482840"/>
              <a:ext cx="1065530" cy="616585"/>
            </a:xfrm>
            <a:custGeom>
              <a:avLst/>
              <a:gdLst/>
              <a:ahLst/>
              <a:cxnLst/>
              <a:rect l="l" t="t" r="r" b="b"/>
              <a:pathLst>
                <a:path w="1065529" h="616585">
                  <a:moveTo>
                    <a:pt x="45656" y="512305"/>
                  </a:moveTo>
                  <a:lnTo>
                    <a:pt x="42608" y="509257"/>
                  </a:lnTo>
                  <a:lnTo>
                    <a:pt x="35001" y="509257"/>
                  </a:lnTo>
                  <a:lnTo>
                    <a:pt x="31953" y="512305"/>
                  </a:lnTo>
                  <a:lnTo>
                    <a:pt x="31953" y="518401"/>
                  </a:lnTo>
                  <a:lnTo>
                    <a:pt x="35001" y="521449"/>
                  </a:lnTo>
                  <a:lnTo>
                    <a:pt x="42608" y="521449"/>
                  </a:lnTo>
                  <a:lnTo>
                    <a:pt x="45656" y="518401"/>
                  </a:lnTo>
                  <a:lnTo>
                    <a:pt x="45656" y="512305"/>
                  </a:lnTo>
                  <a:close/>
                </a:path>
                <a:path w="1065529" h="616585">
                  <a:moveTo>
                    <a:pt x="45656" y="486384"/>
                  </a:moveTo>
                  <a:lnTo>
                    <a:pt x="42608" y="483336"/>
                  </a:lnTo>
                  <a:lnTo>
                    <a:pt x="35001" y="483336"/>
                  </a:lnTo>
                  <a:lnTo>
                    <a:pt x="31953" y="486384"/>
                  </a:lnTo>
                  <a:lnTo>
                    <a:pt x="31953" y="494004"/>
                  </a:lnTo>
                  <a:lnTo>
                    <a:pt x="35001" y="495528"/>
                  </a:lnTo>
                  <a:lnTo>
                    <a:pt x="42608" y="495528"/>
                  </a:lnTo>
                  <a:lnTo>
                    <a:pt x="45656" y="494004"/>
                  </a:lnTo>
                  <a:lnTo>
                    <a:pt x="45656" y="486384"/>
                  </a:lnTo>
                  <a:close/>
                </a:path>
                <a:path w="1065529" h="616585">
                  <a:moveTo>
                    <a:pt x="45656" y="460463"/>
                  </a:moveTo>
                  <a:lnTo>
                    <a:pt x="42608" y="457415"/>
                  </a:lnTo>
                  <a:lnTo>
                    <a:pt x="35001" y="457415"/>
                  </a:lnTo>
                  <a:lnTo>
                    <a:pt x="31953" y="460463"/>
                  </a:lnTo>
                  <a:lnTo>
                    <a:pt x="31953" y="468083"/>
                  </a:lnTo>
                  <a:lnTo>
                    <a:pt x="35001" y="471131"/>
                  </a:lnTo>
                  <a:lnTo>
                    <a:pt x="42608" y="471131"/>
                  </a:lnTo>
                  <a:lnTo>
                    <a:pt x="45656" y="468083"/>
                  </a:lnTo>
                  <a:lnTo>
                    <a:pt x="45656" y="460463"/>
                  </a:lnTo>
                  <a:close/>
                </a:path>
                <a:path w="1065529" h="616585">
                  <a:moveTo>
                    <a:pt x="45656" y="436067"/>
                  </a:moveTo>
                  <a:lnTo>
                    <a:pt x="42608" y="433019"/>
                  </a:lnTo>
                  <a:lnTo>
                    <a:pt x="35001" y="433019"/>
                  </a:lnTo>
                  <a:lnTo>
                    <a:pt x="31953" y="436067"/>
                  </a:lnTo>
                  <a:lnTo>
                    <a:pt x="31953" y="442163"/>
                  </a:lnTo>
                  <a:lnTo>
                    <a:pt x="35001" y="445211"/>
                  </a:lnTo>
                  <a:lnTo>
                    <a:pt x="42608" y="445211"/>
                  </a:lnTo>
                  <a:lnTo>
                    <a:pt x="45656" y="442163"/>
                  </a:lnTo>
                  <a:lnTo>
                    <a:pt x="45656" y="436067"/>
                  </a:lnTo>
                  <a:close/>
                </a:path>
                <a:path w="1065529" h="616585">
                  <a:moveTo>
                    <a:pt x="45656" y="410146"/>
                  </a:moveTo>
                  <a:lnTo>
                    <a:pt x="42608" y="407098"/>
                  </a:lnTo>
                  <a:lnTo>
                    <a:pt x="35001" y="407098"/>
                  </a:lnTo>
                  <a:lnTo>
                    <a:pt x="31953" y="410146"/>
                  </a:lnTo>
                  <a:lnTo>
                    <a:pt x="31953" y="417766"/>
                  </a:lnTo>
                  <a:lnTo>
                    <a:pt x="35001" y="419290"/>
                  </a:lnTo>
                  <a:lnTo>
                    <a:pt x="42608" y="419290"/>
                  </a:lnTo>
                  <a:lnTo>
                    <a:pt x="45656" y="417766"/>
                  </a:lnTo>
                  <a:lnTo>
                    <a:pt x="45656" y="410146"/>
                  </a:lnTo>
                  <a:close/>
                </a:path>
                <a:path w="1065529" h="616585">
                  <a:moveTo>
                    <a:pt x="45656" y="384225"/>
                  </a:moveTo>
                  <a:lnTo>
                    <a:pt x="42608" y="381177"/>
                  </a:lnTo>
                  <a:lnTo>
                    <a:pt x="35001" y="381177"/>
                  </a:lnTo>
                  <a:lnTo>
                    <a:pt x="31953" y="384225"/>
                  </a:lnTo>
                  <a:lnTo>
                    <a:pt x="31953" y="391845"/>
                  </a:lnTo>
                  <a:lnTo>
                    <a:pt x="35001" y="394893"/>
                  </a:lnTo>
                  <a:lnTo>
                    <a:pt x="42608" y="394893"/>
                  </a:lnTo>
                  <a:lnTo>
                    <a:pt x="45656" y="391845"/>
                  </a:lnTo>
                  <a:lnTo>
                    <a:pt x="45656" y="384225"/>
                  </a:lnTo>
                  <a:close/>
                </a:path>
                <a:path w="1065529" h="616585">
                  <a:moveTo>
                    <a:pt x="45656" y="359829"/>
                  </a:moveTo>
                  <a:lnTo>
                    <a:pt x="42608" y="356781"/>
                  </a:lnTo>
                  <a:lnTo>
                    <a:pt x="35001" y="356781"/>
                  </a:lnTo>
                  <a:lnTo>
                    <a:pt x="31953" y="359829"/>
                  </a:lnTo>
                  <a:lnTo>
                    <a:pt x="31953" y="365925"/>
                  </a:lnTo>
                  <a:lnTo>
                    <a:pt x="35001" y="368973"/>
                  </a:lnTo>
                  <a:lnTo>
                    <a:pt x="42608" y="368973"/>
                  </a:lnTo>
                  <a:lnTo>
                    <a:pt x="45656" y="365925"/>
                  </a:lnTo>
                  <a:lnTo>
                    <a:pt x="45656" y="359829"/>
                  </a:lnTo>
                  <a:close/>
                </a:path>
                <a:path w="1065529" h="616585">
                  <a:moveTo>
                    <a:pt x="45656" y="333908"/>
                  </a:moveTo>
                  <a:lnTo>
                    <a:pt x="42608" y="330860"/>
                  </a:lnTo>
                  <a:lnTo>
                    <a:pt x="35001" y="330860"/>
                  </a:lnTo>
                  <a:lnTo>
                    <a:pt x="31953" y="333908"/>
                  </a:lnTo>
                  <a:lnTo>
                    <a:pt x="31953" y="341541"/>
                  </a:lnTo>
                  <a:lnTo>
                    <a:pt x="35001" y="343065"/>
                  </a:lnTo>
                  <a:lnTo>
                    <a:pt x="42608" y="343065"/>
                  </a:lnTo>
                  <a:lnTo>
                    <a:pt x="45656" y="341541"/>
                  </a:lnTo>
                  <a:lnTo>
                    <a:pt x="45656" y="333908"/>
                  </a:lnTo>
                  <a:close/>
                </a:path>
                <a:path w="1065529" h="616585">
                  <a:moveTo>
                    <a:pt x="45656" y="307987"/>
                  </a:moveTo>
                  <a:lnTo>
                    <a:pt x="42608" y="304939"/>
                  </a:lnTo>
                  <a:lnTo>
                    <a:pt x="35001" y="304939"/>
                  </a:lnTo>
                  <a:lnTo>
                    <a:pt x="31953" y="307987"/>
                  </a:lnTo>
                  <a:lnTo>
                    <a:pt x="31953" y="315620"/>
                  </a:lnTo>
                  <a:lnTo>
                    <a:pt x="35001" y="318668"/>
                  </a:lnTo>
                  <a:lnTo>
                    <a:pt x="42608" y="318668"/>
                  </a:lnTo>
                  <a:lnTo>
                    <a:pt x="45656" y="315620"/>
                  </a:lnTo>
                  <a:lnTo>
                    <a:pt x="45656" y="307987"/>
                  </a:lnTo>
                  <a:close/>
                </a:path>
                <a:path w="1065529" h="616585">
                  <a:moveTo>
                    <a:pt x="45656" y="283591"/>
                  </a:moveTo>
                  <a:lnTo>
                    <a:pt x="42608" y="280543"/>
                  </a:lnTo>
                  <a:lnTo>
                    <a:pt x="35001" y="280543"/>
                  </a:lnTo>
                  <a:lnTo>
                    <a:pt x="31953" y="283591"/>
                  </a:lnTo>
                  <a:lnTo>
                    <a:pt x="31953" y="289699"/>
                  </a:lnTo>
                  <a:lnTo>
                    <a:pt x="35001" y="292747"/>
                  </a:lnTo>
                  <a:lnTo>
                    <a:pt x="42608" y="292747"/>
                  </a:lnTo>
                  <a:lnTo>
                    <a:pt x="45656" y="289699"/>
                  </a:lnTo>
                  <a:lnTo>
                    <a:pt x="45656" y="283591"/>
                  </a:lnTo>
                  <a:close/>
                </a:path>
                <a:path w="1065529" h="616585">
                  <a:moveTo>
                    <a:pt x="45656" y="257670"/>
                  </a:moveTo>
                  <a:lnTo>
                    <a:pt x="42608" y="254622"/>
                  </a:lnTo>
                  <a:lnTo>
                    <a:pt x="35001" y="254622"/>
                  </a:lnTo>
                  <a:lnTo>
                    <a:pt x="31953" y="257670"/>
                  </a:lnTo>
                  <a:lnTo>
                    <a:pt x="31953" y="265303"/>
                  </a:lnTo>
                  <a:lnTo>
                    <a:pt x="35001" y="266827"/>
                  </a:lnTo>
                  <a:lnTo>
                    <a:pt x="42608" y="266827"/>
                  </a:lnTo>
                  <a:lnTo>
                    <a:pt x="45656" y="265303"/>
                  </a:lnTo>
                  <a:lnTo>
                    <a:pt x="45656" y="257670"/>
                  </a:lnTo>
                  <a:close/>
                </a:path>
                <a:path w="1065529" h="616585">
                  <a:moveTo>
                    <a:pt x="45656" y="231749"/>
                  </a:moveTo>
                  <a:lnTo>
                    <a:pt x="42608" y="228701"/>
                  </a:lnTo>
                  <a:lnTo>
                    <a:pt x="35001" y="228701"/>
                  </a:lnTo>
                  <a:lnTo>
                    <a:pt x="31953" y="231749"/>
                  </a:lnTo>
                  <a:lnTo>
                    <a:pt x="31953" y="239382"/>
                  </a:lnTo>
                  <a:lnTo>
                    <a:pt x="35001" y="242430"/>
                  </a:lnTo>
                  <a:lnTo>
                    <a:pt x="42608" y="242430"/>
                  </a:lnTo>
                  <a:lnTo>
                    <a:pt x="45656" y="239382"/>
                  </a:lnTo>
                  <a:lnTo>
                    <a:pt x="45656" y="231749"/>
                  </a:lnTo>
                  <a:close/>
                </a:path>
                <a:path w="1065529" h="616585">
                  <a:moveTo>
                    <a:pt x="45656" y="207365"/>
                  </a:moveTo>
                  <a:lnTo>
                    <a:pt x="42608" y="204317"/>
                  </a:lnTo>
                  <a:lnTo>
                    <a:pt x="35001" y="204317"/>
                  </a:lnTo>
                  <a:lnTo>
                    <a:pt x="31953" y="207365"/>
                  </a:lnTo>
                  <a:lnTo>
                    <a:pt x="31953" y="213461"/>
                  </a:lnTo>
                  <a:lnTo>
                    <a:pt x="35001" y="216509"/>
                  </a:lnTo>
                  <a:lnTo>
                    <a:pt x="42608" y="216509"/>
                  </a:lnTo>
                  <a:lnTo>
                    <a:pt x="45656" y="213461"/>
                  </a:lnTo>
                  <a:lnTo>
                    <a:pt x="45656" y="207365"/>
                  </a:lnTo>
                  <a:close/>
                </a:path>
                <a:path w="1065529" h="616585">
                  <a:moveTo>
                    <a:pt x="45656" y="181457"/>
                  </a:moveTo>
                  <a:lnTo>
                    <a:pt x="42608" y="178396"/>
                  </a:lnTo>
                  <a:lnTo>
                    <a:pt x="35001" y="178396"/>
                  </a:lnTo>
                  <a:lnTo>
                    <a:pt x="31953" y="181457"/>
                  </a:lnTo>
                  <a:lnTo>
                    <a:pt x="31953" y="189064"/>
                  </a:lnTo>
                  <a:lnTo>
                    <a:pt x="35001" y="190601"/>
                  </a:lnTo>
                  <a:lnTo>
                    <a:pt x="42608" y="190601"/>
                  </a:lnTo>
                  <a:lnTo>
                    <a:pt x="45656" y="189064"/>
                  </a:lnTo>
                  <a:lnTo>
                    <a:pt x="45656" y="181457"/>
                  </a:lnTo>
                  <a:close/>
                </a:path>
                <a:path w="1065529" h="616585">
                  <a:moveTo>
                    <a:pt x="45656" y="155524"/>
                  </a:moveTo>
                  <a:lnTo>
                    <a:pt x="42608" y="152476"/>
                  </a:lnTo>
                  <a:lnTo>
                    <a:pt x="35001" y="152476"/>
                  </a:lnTo>
                  <a:lnTo>
                    <a:pt x="31953" y="155524"/>
                  </a:lnTo>
                  <a:lnTo>
                    <a:pt x="31953" y="163144"/>
                  </a:lnTo>
                  <a:lnTo>
                    <a:pt x="35001" y="166192"/>
                  </a:lnTo>
                  <a:lnTo>
                    <a:pt x="42608" y="166192"/>
                  </a:lnTo>
                  <a:lnTo>
                    <a:pt x="45656" y="163144"/>
                  </a:lnTo>
                  <a:lnTo>
                    <a:pt x="45656" y="155524"/>
                  </a:lnTo>
                  <a:close/>
                </a:path>
                <a:path w="1065529" h="616585">
                  <a:moveTo>
                    <a:pt x="45656" y="131127"/>
                  </a:moveTo>
                  <a:lnTo>
                    <a:pt x="42608" y="128079"/>
                  </a:lnTo>
                  <a:lnTo>
                    <a:pt x="35001" y="128079"/>
                  </a:lnTo>
                  <a:lnTo>
                    <a:pt x="31953" y="131127"/>
                  </a:lnTo>
                  <a:lnTo>
                    <a:pt x="31953" y="137223"/>
                  </a:lnTo>
                  <a:lnTo>
                    <a:pt x="35001" y="140271"/>
                  </a:lnTo>
                  <a:lnTo>
                    <a:pt x="42608" y="140271"/>
                  </a:lnTo>
                  <a:lnTo>
                    <a:pt x="45656" y="137223"/>
                  </a:lnTo>
                  <a:lnTo>
                    <a:pt x="45656" y="131127"/>
                  </a:lnTo>
                  <a:close/>
                </a:path>
                <a:path w="1065529" h="616585">
                  <a:moveTo>
                    <a:pt x="45656" y="105206"/>
                  </a:moveTo>
                  <a:lnTo>
                    <a:pt x="42608" y="102158"/>
                  </a:lnTo>
                  <a:lnTo>
                    <a:pt x="35001" y="102158"/>
                  </a:lnTo>
                  <a:lnTo>
                    <a:pt x="31953" y="105206"/>
                  </a:lnTo>
                  <a:lnTo>
                    <a:pt x="31953" y="111302"/>
                  </a:lnTo>
                  <a:lnTo>
                    <a:pt x="35001" y="114350"/>
                  </a:lnTo>
                  <a:lnTo>
                    <a:pt x="42608" y="114350"/>
                  </a:lnTo>
                  <a:lnTo>
                    <a:pt x="45656" y="111302"/>
                  </a:lnTo>
                  <a:lnTo>
                    <a:pt x="45656" y="105206"/>
                  </a:lnTo>
                  <a:close/>
                </a:path>
                <a:path w="1065529" h="616585">
                  <a:moveTo>
                    <a:pt x="45656" y="79286"/>
                  </a:moveTo>
                  <a:lnTo>
                    <a:pt x="42608" y="76238"/>
                  </a:lnTo>
                  <a:lnTo>
                    <a:pt x="35001" y="76238"/>
                  </a:lnTo>
                  <a:lnTo>
                    <a:pt x="31953" y="79286"/>
                  </a:lnTo>
                  <a:lnTo>
                    <a:pt x="31953" y="86906"/>
                  </a:lnTo>
                  <a:lnTo>
                    <a:pt x="35001" y="89954"/>
                  </a:lnTo>
                  <a:lnTo>
                    <a:pt x="42608" y="89954"/>
                  </a:lnTo>
                  <a:lnTo>
                    <a:pt x="45656" y="86906"/>
                  </a:lnTo>
                  <a:lnTo>
                    <a:pt x="45656" y="79286"/>
                  </a:lnTo>
                  <a:close/>
                </a:path>
                <a:path w="1065529" h="616585">
                  <a:moveTo>
                    <a:pt x="45656" y="54889"/>
                  </a:moveTo>
                  <a:lnTo>
                    <a:pt x="42608" y="51841"/>
                  </a:lnTo>
                  <a:lnTo>
                    <a:pt x="35001" y="51841"/>
                  </a:lnTo>
                  <a:lnTo>
                    <a:pt x="31953" y="54889"/>
                  </a:lnTo>
                  <a:lnTo>
                    <a:pt x="31953" y="60985"/>
                  </a:lnTo>
                  <a:lnTo>
                    <a:pt x="35001" y="64033"/>
                  </a:lnTo>
                  <a:lnTo>
                    <a:pt x="42608" y="64033"/>
                  </a:lnTo>
                  <a:lnTo>
                    <a:pt x="45656" y="60985"/>
                  </a:lnTo>
                  <a:lnTo>
                    <a:pt x="45656" y="54889"/>
                  </a:lnTo>
                  <a:close/>
                </a:path>
                <a:path w="1065529" h="616585">
                  <a:moveTo>
                    <a:pt x="45656" y="28968"/>
                  </a:moveTo>
                  <a:lnTo>
                    <a:pt x="42608" y="25920"/>
                  </a:lnTo>
                  <a:lnTo>
                    <a:pt x="35001" y="25920"/>
                  </a:lnTo>
                  <a:lnTo>
                    <a:pt x="31953" y="28968"/>
                  </a:lnTo>
                  <a:lnTo>
                    <a:pt x="31953" y="35064"/>
                  </a:lnTo>
                  <a:lnTo>
                    <a:pt x="35001" y="38125"/>
                  </a:lnTo>
                  <a:lnTo>
                    <a:pt x="42608" y="38125"/>
                  </a:lnTo>
                  <a:lnTo>
                    <a:pt x="45656" y="35064"/>
                  </a:lnTo>
                  <a:lnTo>
                    <a:pt x="45656" y="28968"/>
                  </a:lnTo>
                  <a:close/>
                </a:path>
                <a:path w="1065529" h="616585">
                  <a:moveTo>
                    <a:pt x="45656" y="3048"/>
                  </a:moveTo>
                  <a:lnTo>
                    <a:pt x="42608" y="0"/>
                  </a:lnTo>
                  <a:lnTo>
                    <a:pt x="35001" y="0"/>
                  </a:lnTo>
                  <a:lnTo>
                    <a:pt x="31953" y="3048"/>
                  </a:lnTo>
                  <a:lnTo>
                    <a:pt x="31953" y="10680"/>
                  </a:lnTo>
                  <a:lnTo>
                    <a:pt x="35001" y="13728"/>
                  </a:lnTo>
                  <a:lnTo>
                    <a:pt x="42608" y="13728"/>
                  </a:lnTo>
                  <a:lnTo>
                    <a:pt x="45656" y="10680"/>
                  </a:lnTo>
                  <a:lnTo>
                    <a:pt x="45656" y="3048"/>
                  </a:lnTo>
                  <a:close/>
                </a:path>
                <a:path w="1065529" h="616585">
                  <a:moveTo>
                    <a:pt x="76085" y="539750"/>
                  </a:moveTo>
                  <a:lnTo>
                    <a:pt x="45656" y="539750"/>
                  </a:lnTo>
                  <a:lnTo>
                    <a:pt x="45656" y="536702"/>
                  </a:lnTo>
                  <a:lnTo>
                    <a:pt x="42608" y="533654"/>
                  </a:lnTo>
                  <a:lnTo>
                    <a:pt x="35001" y="533654"/>
                  </a:lnTo>
                  <a:lnTo>
                    <a:pt x="31953" y="536702"/>
                  </a:lnTo>
                  <a:lnTo>
                    <a:pt x="31953" y="539750"/>
                  </a:lnTo>
                  <a:lnTo>
                    <a:pt x="0" y="539750"/>
                  </a:lnTo>
                  <a:lnTo>
                    <a:pt x="38036" y="615988"/>
                  </a:lnTo>
                  <a:lnTo>
                    <a:pt x="72275" y="547370"/>
                  </a:lnTo>
                  <a:lnTo>
                    <a:pt x="76085" y="539750"/>
                  </a:lnTo>
                  <a:close/>
                </a:path>
                <a:path w="1065529" h="616585">
                  <a:moveTo>
                    <a:pt x="1034834" y="512305"/>
                  </a:moveTo>
                  <a:lnTo>
                    <a:pt x="1031786" y="509257"/>
                  </a:lnTo>
                  <a:lnTo>
                    <a:pt x="1024178" y="509257"/>
                  </a:lnTo>
                  <a:lnTo>
                    <a:pt x="1021130" y="512305"/>
                  </a:lnTo>
                  <a:lnTo>
                    <a:pt x="1021130" y="518401"/>
                  </a:lnTo>
                  <a:lnTo>
                    <a:pt x="1024178" y="521449"/>
                  </a:lnTo>
                  <a:lnTo>
                    <a:pt x="1031786" y="521449"/>
                  </a:lnTo>
                  <a:lnTo>
                    <a:pt x="1034834" y="518401"/>
                  </a:lnTo>
                  <a:lnTo>
                    <a:pt x="1034834" y="512305"/>
                  </a:lnTo>
                  <a:close/>
                </a:path>
                <a:path w="1065529" h="616585">
                  <a:moveTo>
                    <a:pt x="1034834" y="486384"/>
                  </a:moveTo>
                  <a:lnTo>
                    <a:pt x="1031786" y="483336"/>
                  </a:lnTo>
                  <a:lnTo>
                    <a:pt x="1024178" y="483336"/>
                  </a:lnTo>
                  <a:lnTo>
                    <a:pt x="1021130" y="486384"/>
                  </a:lnTo>
                  <a:lnTo>
                    <a:pt x="1021130" y="494004"/>
                  </a:lnTo>
                  <a:lnTo>
                    <a:pt x="1024178" y="495528"/>
                  </a:lnTo>
                  <a:lnTo>
                    <a:pt x="1031786" y="495528"/>
                  </a:lnTo>
                  <a:lnTo>
                    <a:pt x="1034834" y="494004"/>
                  </a:lnTo>
                  <a:lnTo>
                    <a:pt x="1034834" y="486384"/>
                  </a:lnTo>
                  <a:close/>
                </a:path>
                <a:path w="1065529" h="616585">
                  <a:moveTo>
                    <a:pt x="1034834" y="460463"/>
                  </a:moveTo>
                  <a:lnTo>
                    <a:pt x="1031786" y="457415"/>
                  </a:lnTo>
                  <a:lnTo>
                    <a:pt x="1024178" y="457415"/>
                  </a:lnTo>
                  <a:lnTo>
                    <a:pt x="1021130" y="460463"/>
                  </a:lnTo>
                  <a:lnTo>
                    <a:pt x="1021130" y="468083"/>
                  </a:lnTo>
                  <a:lnTo>
                    <a:pt x="1024178" y="471131"/>
                  </a:lnTo>
                  <a:lnTo>
                    <a:pt x="1031786" y="471131"/>
                  </a:lnTo>
                  <a:lnTo>
                    <a:pt x="1034834" y="468083"/>
                  </a:lnTo>
                  <a:lnTo>
                    <a:pt x="1034834" y="460463"/>
                  </a:lnTo>
                  <a:close/>
                </a:path>
                <a:path w="1065529" h="616585">
                  <a:moveTo>
                    <a:pt x="1034834" y="436067"/>
                  </a:moveTo>
                  <a:lnTo>
                    <a:pt x="1031786" y="433019"/>
                  </a:lnTo>
                  <a:lnTo>
                    <a:pt x="1024178" y="433019"/>
                  </a:lnTo>
                  <a:lnTo>
                    <a:pt x="1021130" y="436067"/>
                  </a:lnTo>
                  <a:lnTo>
                    <a:pt x="1021130" y="442163"/>
                  </a:lnTo>
                  <a:lnTo>
                    <a:pt x="1024178" y="445211"/>
                  </a:lnTo>
                  <a:lnTo>
                    <a:pt x="1031786" y="445211"/>
                  </a:lnTo>
                  <a:lnTo>
                    <a:pt x="1034834" y="442163"/>
                  </a:lnTo>
                  <a:lnTo>
                    <a:pt x="1034834" y="436067"/>
                  </a:lnTo>
                  <a:close/>
                </a:path>
                <a:path w="1065529" h="616585">
                  <a:moveTo>
                    <a:pt x="1034834" y="410146"/>
                  </a:moveTo>
                  <a:lnTo>
                    <a:pt x="1031786" y="407098"/>
                  </a:lnTo>
                  <a:lnTo>
                    <a:pt x="1024178" y="407098"/>
                  </a:lnTo>
                  <a:lnTo>
                    <a:pt x="1021130" y="410146"/>
                  </a:lnTo>
                  <a:lnTo>
                    <a:pt x="1021130" y="417766"/>
                  </a:lnTo>
                  <a:lnTo>
                    <a:pt x="1024178" y="419290"/>
                  </a:lnTo>
                  <a:lnTo>
                    <a:pt x="1031786" y="419290"/>
                  </a:lnTo>
                  <a:lnTo>
                    <a:pt x="1034834" y="417766"/>
                  </a:lnTo>
                  <a:lnTo>
                    <a:pt x="1034834" y="410146"/>
                  </a:lnTo>
                  <a:close/>
                </a:path>
                <a:path w="1065529" h="616585">
                  <a:moveTo>
                    <a:pt x="1034834" y="384225"/>
                  </a:moveTo>
                  <a:lnTo>
                    <a:pt x="1031786" y="381177"/>
                  </a:lnTo>
                  <a:lnTo>
                    <a:pt x="1024178" y="381177"/>
                  </a:lnTo>
                  <a:lnTo>
                    <a:pt x="1021130" y="384225"/>
                  </a:lnTo>
                  <a:lnTo>
                    <a:pt x="1021130" y="391845"/>
                  </a:lnTo>
                  <a:lnTo>
                    <a:pt x="1024178" y="394893"/>
                  </a:lnTo>
                  <a:lnTo>
                    <a:pt x="1031786" y="394893"/>
                  </a:lnTo>
                  <a:lnTo>
                    <a:pt x="1034834" y="391845"/>
                  </a:lnTo>
                  <a:lnTo>
                    <a:pt x="1034834" y="384225"/>
                  </a:lnTo>
                  <a:close/>
                </a:path>
                <a:path w="1065529" h="616585">
                  <a:moveTo>
                    <a:pt x="1034834" y="359829"/>
                  </a:moveTo>
                  <a:lnTo>
                    <a:pt x="1031786" y="356781"/>
                  </a:lnTo>
                  <a:lnTo>
                    <a:pt x="1024178" y="356781"/>
                  </a:lnTo>
                  <a:lnTo>
                    <a:pt x="1021130" y="359829"/>
                  </a:lnTo>
                  <a:lnTo>
                    <a:pt x="1021130" y="365925"/>
                  </a:lnTo>
                  <a:lnTo>
                    <a:pt x="1024178" y="368973"/>
                  </a:lnTo>
                  <a:lnTo>
                    <a:pt x="1031786" y="368973"/>
                  </a:lnTo>
                  <a:lnTo>
                    <a:pt x="1034834" y="365925"/>
                  </a:lnTo>
                  <a:lnTo>
                    <a:pt x="1034834" y="359829"/>
                  </a:lnTo>
                  <a:close/>
                </a:path>
                <a:path w="1065529" h="616585">
                  <a:moveTo>
                    <a:pt x="1034834" y="333908"/>
                  </a:moveTo>
                  <a:lnTo>
                    <a:pt x="1031786" y="330860"/>
                  </a:lnTo>
                  <a:lnTo>
                    <a:pt x="1024178" y="330860"/>
                  </a:lnTo>
                  <a:lnTo>
                    <a:pt x="1021130" y="333908"/>
                  </a:lnTo>
                  <a:lnTo>
                    <a:pt x="1021130" y="341541"/>
                  </a:lnTo>
                  <a:lnTo>
                    <a:pt x="1024178" y="343065"/>
                  </a:lnTo>
                  <a:lnTo>
                    <a:pt x="1031786" y="343065"/>
                  </a:lnTo>
                  <a:lnTo>
                    <a:pt x="1034834" y="341541"/>
                  </a:lnTo>
                  <a:lnTo>
                    <a:pt x="1034834" y="333908"/>
                  </a:lnTo>
                  <a:close/>
                </a:path>
                <a:path w="1065529" h="616585">
                  <a:moveTo>
                    <a:pt x="1034834" y="307987"/>
                  </a:moveTo>
                  <a:lnTo>
                    <a:pt x="1031786" y="304939"/>
                  </a:lnTo>
                  <a:lnTo>
                    <a:pt x="1024178" y="304939"/>
                  </a:lnTo>
                  <a:lnTo>
                    <a:pt x="1021130" y="307987"/>
                  </a:lnTo>
                  <a:lnTo>
                    <a:pt x="1021130" y="315620"/>
                  </a:lnTo>
                  <a:lnTo>
                    <a:pt x="1024178" y="318668"/>
                  </a:lnTo>
                  <a:lnTo>
                    <a:pt x="1031786" y="318668"/>
                  </a:lnTo>
                  <a:lnTo>
                    <a:pt x="1034834" y="315620"/>
                  </a:lnTo>
                  <a:lnTo>
                    <a:pt x="1034834" y="307987"/>
                  </a:lnTo>
                  <a:close/>
                </a:path>
                <a:path w="1065529" h="616585">
                  <a:moveTo>
                    <a:pt x="1034834" y="283591"/>
                  </a:moveTo>
                  <a:lnTo>
                    <a:pt x="1031786" y="280543"/>
                  </a:lnTo>
                  <a:lnTo>
                    <a:pt x="1024178" y="280543"/>
                  </a:lnTo>
                  <a:lnTo>
                    <a:pt x="1021130" y="283591"/>
                  </a:lnTo>
                  <a:lnTo>
                    <a:pt x="1021130" y="289699"/>
                  </a:lnTo>
                  <a:lnTo>
                    <a:pt x="1024178" y="292747"/>
                  </a:lnTo>
                  <a:lnTo>
                    <a:pt x="1031786" y="292747"/>
                  </a:lnTo>
                  <a:lnTo>
                    <a:pt x="1034834" y="289699"/>
                  </a:lnTo>
                  <a:lnTo>
                    <a:pt x="1034834" y="283591"/>
                  </a:lnTo>
                  <a:close/>
                </a:path>
                <a:path w="1065529" h="616585">
                  <a:moveTo>
                    <a:pt x="1034834" y="257670"/>
                  </a:moveTo>
                  <a:lnTo>
                    <a:pt x="1031786" y="254622"/>
                  </a:lnTo>
                  <a:lnTo>
                    <a:pt x="1024178" y="254622"/>
                  </a:lnTo>
                  <a:lnTo>
                    <a:pt x="1021130" y="257670"/>
                  </a:lnTo>
                  <a:lnTo>
                    <a:pt x="1021130" y="265303"/>
                  </a:lnTo>
                  <a:lnTo>
                    <a:pt x="1024178" y="266827"/>
                  </a:lnTo>
                  <a:lnTo>
                    <a:pt x="1031786" y="266827"/>
                  </a:lnTo>
                  <a:lnTo>
                    <a:pt x="1034834" y="265303"/>
                  </a:lnTo>
                  <a:lnTo>
                    <a:pt x="1034834" y="257670"/>
                  </a:lnTo>
                  <a:close/>
                </a:path>
                <a:path w="1065529" h="616585">
                  <a:moveTo>
                    <a:pt x="1034834" y="231749"/>
                  </a:moveTo>
                  <a:lnTo>
                    <a:pt x="1031786" y="228701"/>
                  </a:lnTo>
                  <a:lnTo>
                    <a:pt x="1024178" y="228701"/>
                  </a:lnTo>
                  <a:lnTo>
                    <a:pt x="1021130" y="231749"/>
                  </a:lnTo>
                  <a:lnTo>
                    <a:pt x="1021130" y="239382"/>
                  </a:lnTo>
                  <a:lnTo>
                    <a:pt x="1024178" y="242430"/>
                  </a:lnTo>
                  <a:lnTo>
                    <a:pt x="1031786" y="242430"/>
                  </a:lnTo>
                  <a:lnTo>
                    <a:pt x="1034834" y="239382"/>
                  </a:lnTo>
                  <a:lnTo>
                    <a:pt x="1034834" y="231749"/>
                  </a:lnTo>
                  <a:close/>
                </a:path>
                <a:path w="1065529" h="616585">
                  <a:moveTo>
                    <a:pt x="1034834" y="207365"/>
                  </a:moveTo>
                  <a:lnTo>
                    <a:pt x="1031786" y="204317"/>
                  </a:lnTo>
                  <a:lnTo>
                    <a:pt x="1024178" y="204317"/>
                  </a:lnTo>
                  <a:lnTo>
                    <a:pt x="1021130" y="207365"/>
                  </a:lnTo>
                  <a:lnTo>
                    <a:pt x="1021130" y="213461"/>
                  </a:lnTo>
                  <a:lnTo>
                    <a:pt x="1024178" y="216509"/>
                  </a:lnTo>
                  <a:lnTo>
                    <a:pt x="1031786" y="216509"/>
                  </a:lnTo>
                  <a:lnTo>
                    <a:pt x="1034834" y="213461"/>
                  </a:lnTo>
                  <a:lnTo>
                    <a:pt x="1034834" y="207365"/>
                  </a:lnTo>
                  <a:close/>
                </a:path>
                <a:path w="1065529" h="616585">
                  <a:moveTo>
                    <a:pt x="1034834" y="181457"/>
                  </a:moveTo>
                  <a:lnTo>
                    <a:pt x="1031786" y="178396"/>
                  </a:lnTo>
                  <a:lnTo>
                    <a:pt x="1024178" y="178396"/>
                  </a:lnTo>
                  <a:lnTo>
                    <a:pt x="1021130" y="181457"/>
                  </a:lnTo>
                  <a:lnTo>
                    <a:pt x="1021130" y="189064"/>
                  </a:lnTo>
                  <a:lnTo>
                    <a:pt x="1024178" y="190601"/>
                  </a:lnTo>
                  <a:lnTo>
                    <a:pt x="1031786" y="190601"/>
                  </a:lnTo>
                  <a:lnTo>
                    <a:pt x="1034834" y="189064"/>
                  </a:lnTo>
                  <a:lnTo>
                    <a:pt x="1034834" y="181457"/>
                  </a:lnTo>
                  <a:close/>
                </a:path>
                <a:path w="1065529" h="616585">
                  <a:moveTo>
                    <a:pt x="1034834" y="155524"/>
                  </a:moveTo>
                  <a:lnTo>
                    <a:pt x="1031786" y="152476"/>
                  </a:lnTo>
                  <a:lnTo>
                    <a:pt x="1024178" y="152476"/>
                  </a:lnTo>
                  <a:lnTo>
                    <a:pt x="1021130" y="155524"/>
                  </a:lnTo>
                  <a:lnTo>
                    <a:pt x="1021130" y="163144"/>
                  </a:lnTo>
                  <a:lnTo>
                    <a:pt x="1024178" y="166192"/>
                  </a:lnTo>
                  <a:lnTo>
                    <a:pt x="1031786" y="166192"/>
                  </a:lnTo>
                  <a:lnTo>
                    <a:pt x="1034834" y="163144"/>
                  </a:lnTo>
                  <a:lnTo>
                    <a:pt x="1034834" y="155524"/>
                  </a:lnTo>
                  <a:close/>
                </a:path>
                <a:path w="1065529" h="616585">
                  <a:moveTo>
                    <a:pt x="1034834" y="131127"/>
                  </a:moveTo>
                  <a:lnTo>
                    <a:pt x="1031786" y="128079"/>
                  </a:lnTo>
                  <a:lnTo>
                    <a:pt x="1024178" y="128079"/>
                  </a:lnTo>
                  <a:lnTo>
                    <a:pt x="1021130" y="131127"/>
                  </a:lnTo>
                  <a:lnTo>
                    <a:pt x="1021130" y="137223"/>
                  </a:lnTo>
                  <a:lnTo>
                    <a:pt x="1024178" y="140271"/>
                  </a:lnTo>
                  <a:lnTo>
                    <a:pt x="1031786" y="140271"/>
                  </a:lnTo>
                  <a:lnTo>
                    <a:pt x="1034834" y="137223"/>
                  </a:lnTo>
                  <a:lnTo>
                    <a:pt x="1034834" y="131127"/>
                  </a:lnTo>
                  <a:close/>
                </a:path>
                <a:path w="1065529" h="616585">
                  <a:moveTo>
                    <a:pt x="1034834" y="105206"/>
                  </a:moveTo>
                  <a:lnTo>
                    <a:pt x="1031786" y="102158"/>
                  </a:lnTo>
                  <a:lnTo>
                    <a:pt x="1024178" y="102158"/>
                  </a:lnTo>
                  <a:lnTo>
                    <a:pt x="1021130" y="105206"/>
                  </a:lnTo>
                  <a:lnTo>
                    <a:pt x="1021130" y="111302"/>
                  </a:lnTo>
                  <a:lnTo>
                    <a:pt x="1024178" y="114350"/>
                  </a:lnTo>
                  <a:lnTo>
                    <a:pt x="1031786" y="114350"/>
                  </a:lnTo>
                  <a:lnTo>
                    <a:pt x="1034834" y="111302"/>
                  </a:lnTo>
                  <a:lnTo>
                    <a:pt x="1034834" y="105206"/>
                  </a:lnTo>
                  <a:close/>
                </a:path>
                <a:path w="1065529" h="616585">
                  <a:moveTo>
                    <a:pt x="1034834" y="79286"/>
                  </a:moveTo>
                  <a:lnTo>
                    <a:pt x="1031786" y="76238"/>
                  </a:lnTo>
                  <a:lnTo>
                    <a:pt x="1024178" y="76238"/>
                  </a:lnTo>
                  <a:lnTo>
                    <a:pt x="1021130" y="79286"/>
                  </a:lnTo>
                  <a:lnTo>
                    <a:pt x="1021130" y="86906"/>
                  </a:lnTo>
                  <a:lnTo>
                    <a:pt x="1024178" y="89954"/>
                  </a:lnTo>
                  <a:lnTo>
                    <a:pt x="1031786" y="89954"/>
                  </a:lnTo>
                  <a:lnTo>
                    <a:pt x="1034834" y="86906"/>
                  </a:lnTo>
                  <a:lnTo>
                    <a:pt x="1034834" y="79286"/>
                  </a:lnTo>
                  <a:close/>
                </a:path>
                <a:path w="1065529" h="616585">
                  <a:moveTo>
                    <a:pt x="1034834" y="54889"/>
                  </a:moveTo>
                  <a:lnTo>
                    <a:pt x="1031786" y="51841"/>
                  </a:lnTo>
                  <a:lnTo>
                    <a:pt x="1024178" y="51841"/>
                  </a:lnTo>
                  <a:lnTo>
                    <a:pt x="1021130" y="54889"/>
                  </a:lnTo>
                  <a:lnTo>
                    <a:pt x="1021130" y="60985"/>
                  </a:lnTo>
                  <a:lnTo>
                    <a:pt x="1024178" y="64033"/>
                  </a:lnTo>
                  <a:lnTo>
                    <a:pt x="1031786" y="64033"/>
                  </a:lnTo>
                  <a:lnTo>
                    <a:pt x="1034834" y="60985"/>
                  </a:lnTo>
                  <a:lnTo>
                    <a:pt x="1034834" y="54889"/>
                  </a:lnTo>
                  <a:close/>
                </a:path>
                <a:path w="1065529" h="616585">
                  <a:moveTo>
                    <a:pt x="1034834" y="28968"/>
                  </a:moveTo>
                  <a:lnTo>
                    <a:pt x="1031786" y="25920"/>
                  </a:lnTo>
                  <a:lnTo>
                    <a:pt x="1024178" y="25920"/>
                  </a:lnTo>
                  <a:lnTo>
                    <a:pt x="1021130" y="28968"/>
                  </a:lnTo>
                  <a:lnTo>
                    <a:pt x="1021130" y="35064"/>
                  </a:lnTo>
                  <a:lnTo>
                    <a:pt x="1024178" y="38125"/>
                  </a:lnTo>
                  <a:lnTo>
                    <a:pt x="1031786" y="38125"/>
                  </a:lnTo>
                  <a:lnTo>
                    <a:pt x="1034834" y="35064"/>
                  </a:lnTo>
                  <a:lnTo>
                    <a:pt x="1034834" y="28968"/>
                  </a:lnTo>
                  <a:close/>
                </a:path>
                <a:path w="1065529" h="616585">
                  <a:moveTo>
                    <a:pt x="1034834" y="3048"/>
                  </a:moveTo>
                  <a:lnTo>
                    <a:pt x="1031786" y="0"/>
                  </a:lnTo>
                  <a:lnTo>
                    <a:pt x="1024178" y="0"/>
                  </a:lnTo>
                  <a:lnTo>
                    <a:pt x="1021130" y="3048"/>
                  </a:lnTo>
                  <a:lnTo>
                    <a:pt x="1021130" y="10680"/>
                  </a:lnTo>
                  <a:lnTo>
                    <a:pt x="1024178" y="13728"/>
                  </a:lnTo>
                  <a:lnTo>
                    <a:pt x="1031786" y="13728"/>
                  </a:lnTo>
                  <a:lnTo>
                    <a:pt x="1034834" y="10680"/>
                  </a:lnTo>
                  <a:lnTo>
                    <a:pt x="1034834" y="3048"/>
                  </a:lnTo>
                  <a:close/>
                </a:path>
                <a:path w="1065529" h="616585">
                  <a:moveTo>
                    <a:pt x="1065263" y="539750"/>
                  </a:moveTo>
                  <a:lnTo>
                    <a:pt x="1034834" y="539750"/>
                  </a:lnTo>
                  <a:lnTo>
                    <a:pt x="1034834" y="536702"/>
                  </a:lnTo>
                  <a:lnTo>
                    <a:pt x="1031786" y="533654"/>
                  </a:lnTo>
                  <a:lnTo>
                    <a:pt x="1024178" y="533654"/>
                  </a:lnTo>
                  <a:lnTo>
                    <a:pt x="1021130" y="536702"/>
                  </a:lnTo>
                  <a:lnTo>
                    <a:pt x="1021130" y="539750"/>
                  </a:lnTo>
                  <a:lnTo>
                    <a:pt x="989177" y="539750"/>
                  </a:lnTo>
                  <a:lnTo>
                    <a:pt x="1027226" y="615988"/>
                  </a:lnTo>
                  <a:lnTo>
                    <a:pt x="1061453" y="547370"/>
                  </a:lnTo>
                  <a:lnTo>
                    <a:pt x="1065263" y="539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45" name="object 25"/>
          <p:cNvSpPr txBox="1"/>
          <p:nvPr/>
        </p:nvSpPr>
        <p:spPr>
          <a:xfrm>
            <a:off x="7155059" y="574458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…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46" name="object 26"/>
          <p:cNvSpPr txBox="1"/>
          <p:nvPr/>
        </p:nvSpPr>
        <p:spPr>
          <a:xfrm>
            <a:off x="6926789" y="4745589"/>
            <a:ext cx="381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…</a:t>
            </a:r>
            <a:r>
              <a:rPr sz="1800" dirty="0">
                <a:latin typeface="Arial"/>
                <a:cs typeface="Arial"/>
              </a:rPr>
              <a:t>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47" name="object 27"/>
          <p:cNvSpPr txBox="1"/>
          <p:nvPr/>
        </p:nvSpPr>
        <p:spPr>
          <a:xfrm>
            <a:off x="2152097" y="3471829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48" name="object 28"/>
          <p:cNvSpPr txBox="1"/>
          <p:nvPr/>
        </p:nvSpPr>
        <p:spPr>
          <a:xfrm>
            <a:off x="2906668" y="345752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49" name="object 29"/>
          <p:cNvSpPr txBox="1"/>
          <p:nvPr/>
        </p:nvSpPr>
        <p:spPr>
          <a:xfrm>
            <a:off x="3183121" y="3381291"/>
            <a:ext cx="1090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  <a:tab pos="10775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Reset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0" name="object 30"/>
          <p:cNvSpPr txBox="1"/>
          <p:nvPr/>
        </p:nvSpPr>
        <p:spPr>
          <a:xfrm>
            <a:off x="991698" y="3457529"/>
            <a:ext cx="431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1" name="object 31"/>
          <p:cNvSpPr txBox="1"/>
          <p:nvPr/>
        </p:nvSpPr>
        <p:spPr>
          <a:xfrm>
            <a:off x="915612" y="3991183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2" name="object 32"/>
          <p:cNvSpPr txBox="1"/>
          <p:nvPr/>
        </p:nvSpPr>
        <p:spPr>
          <a:xfrm>
            <a:off x="915612" y="4372348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3" name="object 33"/>
          <p:cNvSpPr txBox="1"/>
          <p:nvPr/>
        </p:nvSpPr>
        <p:spPr>
          <a:xfrm>
            <a:off x="6391636" y="2515764"/>
            <a:ext cx="1369695" cy="190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90805" marR="2838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odu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k  </a:t>
            </a:r>
            <a:r>
              <a:rPr sz="1800" spc="-10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4" name="object 34"/>
          <p:cNvSpPr txBox="1"/>
          <p:nvPr/>
        </p:nvSpPr>
        <p:spPr>
          <a:xfrm>
            <a:off x="6391636" y="5107759"/>
            <a:ext cx="1598295" cy="3816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I/k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5" name="object 35"/>
          <p:cNvSpPr txBox="1"/>
          <p:nvPr/>
        </p:nvSpPr>
        <p:spPr>
          <a:xfrm>
            <a:off x="6470250" y="6049529"/>
            <a:ext cx="50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c2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6" name="object 36"/>
          <p:cNvSpPr txBox="1"/>
          <p:nvPr/>
        </p:nvSpPr>
        <p:spPr>
          <a:xfrm>
            <a:off x="7712043" y="6049529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7" name="object 37"/>
          <p:cNvSpPr txBox="1"/>
          <p:nvPr/>
        </p:nvSpPr>
        <p:spPr>
          <a:xfrm>
            <a:off x="230790" y="4734476"/>
            <a:ext cx="5093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Step 2: Identify the maximum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spc="-5" dirty="0">
                <a:latin typeface="Arial"/>
                <a:cs typeface="Arial"/>
              </a:rPr>
              <a:t>of distinct  steps, </a:t>
            </a:r>
            <a:r>
              <a:rPr sz="1800" dirty="0">
                <a:latin typeface="Arial"/>
                <a:cs typeface="Arial"/>
              </a:rPr>
              <a:t>k,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phases. </a:t>
            </a:r>
            <a:r>
              <a:rPr sz="1800" spc="-5" dirty="0">
                <a:latin typeface="Arial"/>
                <a:cs typeface="Arial"/>
              </a:rPr>
              <a:t>Employ a </a:t>
            </a:r>
            <a:r>
              <a:rPr sz="1800" spc="-10" dirty="0">
                <a:latin typeface="Arial"/>
                <a:cs typeface="Arial"/>
              </a:rPr>
              <a:t>mod </a:t>
            </a:r>
            <a:r>
              <a:rPr sz="1800" dirty="0">
                <a:latin typeface="Arial"/>
                <a:cs typeface="Arial"/>
              </a:rPr>
              <a:t>k  </a:t>
            </a:r>
            <a:r>
              <a:rPr sz="1800" spc="-10" dirty="0">
                <a:latin typeface="Arial"/>
                <a:cs typeface="Arial"/>
              </a:rPr>
              <a:t>counter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generate </a:t>
            </a:r>
            <a:r>
              <a:rPr sz="1800" spc="-5" dirty="0">
                <a:latin typeface="Arial"/>
                <a:cs typeface="Arial"/>
              </a:rPr>
              <a:t>control signals for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of the 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8" name="object 38"/>
          <p:cNvSpPr txBox="1"/>
          <p:nvPr/>
        </p:nvSpPr>
        <p:spPr>
          <a:xfrm>
            <a:off x="230790" y="5969482"/>
            <a:ext cx="5092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Step 3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design a </a:t>
            </a:r>
            <a:r>
              <a:rPr sz="1800" spc="-10" dirty="0">
                <a:latin typeface="Arial"/>
                <a:cs typeface="Arial"/>
              </a:rPr>
              <a:t>combinational </a:t>
            </a:r>
            <a:r>
              <a:rPr sz="1800" spc="-5" dirty="0">
                <a:latin typeface="Arial"/>
                <a:cs typeface="Arial"/>
              </a:rPr>
              <a:t>logic circuit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generate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sequence </a:t>
            </a:r>
            <a:r>
              <a:rPr sz="1800" spc="-5" dirty="0">
                <a:latin typeface="Arial"/>
                <a:cs typeface="Arial"/>
              </a:rPr>
              <a:t>of control signals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control the micro </a:t>
            </a:r>
            <a:r>
              <a:rPr sz="1800" spc="-10" dirty="0">
                <a:latin typeface="Arial"/>
                <a:cs typeface="Arial"/>
              </a:rPr>
              <a:t>operations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each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9" name="object 39"/>
          <p:cNvSpPr txBox="1"/>
          <p:nvPr/>
        </p:nvSpPr>
        <p:spPr>
          <a:xfrm>
            <a:off x="5557158" y="3535290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60" name="object 40"/>
          <p:cNvSpPr txBox="1"/>
          <p:nvPr/>
        </p:nvSpPr>
        <p:spPr>
          <a:xfrm>
            <a:off x="5557158" y="5060001"/>
            <a:ext cx="656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Enable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61" name="object 41"/>
          <p:cNvSpPr/>
          <p:nvPr/>
        </p:nvSpPr>
        <p:spPr>
          <a:xfrm>
            <a:off x="5478545" y="5284631"/>
            <a:ext cx="913130" cy="104139"/>
          </a:xfrm>
          <a:custGeom>
            <a:avLst/>
            <a:gdLst/>
            <a:ahLst/>
            <a:cxnLst/>
            <a:rect l="l" t="t" r="r" b="b"/>
            <a:pathLst>
              <a:path w="913129" h="104139">
                <a:moveTo>
                  <a:pt x="876960" y="59420"/>
                </a:moveTo>
                <a:lnTo>
                  <a:pt x="821778" y="91478"/>
                </a:lnTo>
                <a:lnTo>
                  <a:pt x="818743" y="93002"/>
                </a:lnTo>
                <a:lnTo>
                  <a:pt x="817219" y="97574"/>
                </a:lnTo>
                <a:lnTo>
                  <a:pt x="820254" y="100634"/>
                </a:lnTo>
                <a:lnTo>
                  <a:pt x="821778" y="103682"/>
                </a:lnTo>
                <a:lnTo>
                  <a:pt x="824826" y="103682"/>
                </a:lnTo>
                <a:lnTo>
                  <a:pt x="827862" y="102158"/>
                </a:lnTo>
                <a:lnTo>
                  <a:pt x="900186" y="59460"/>
                </a:lnTo>
                <a:lnTo>
                  <a:pt x="876960" y="59420"/>
                </a:lnTo>
                <a:close/>
              </a:path>
              <a:path w="913129" h="104139">
                <a:moveTo>
                  <a:pt x="900912" y="59031"/>
                </a:moveTo>
                <a:lnTo>
                  <a:pt x="900186" y="59460"/>
                </a:lnTo>
                <a:lnTo>
                  <a:pt x="900912" y="59461"/>
                </a:lnTo>
                <a:lnTo>
                  <a:pt x="900912" y="59031"/>
                </a:lnTo>
                <a:close/>
              </a:path>
              <a:path w="913129" h="104139">
                <a:moveTo>
                  <a:pt x="888696" y="52602"/>
                </a:moveTo>
                <a:lnTo>
                  <a:pt x="876960" y="59420"/>
                </a:lnTo>
                <a:lnTo>
                  <a:pt x="900186" y="59460"/>
                </a:lnTo>
                <a:lnTo>
                  <a:pt x="900912" y="59031"/>
                </a:lnTo>
                <a:lnTo>
                  <a:pt x="900912" y="57937"/>
                </a:lnTo>
                <a:lnTo>
                  <a:pt x="897877" y="57937"/>
                </a:lnTo>
                <a:lnTo>
                  <a:pt x="888696" y="52602"/>
                </a:lnTo>
                <a:close/>
              </a:path>
              <a:path w="913129" h="104139">
                <a:moveTo>
                  <a:pt x="0" y="44221"/>
                </a:moveTo>
                <a:lnTo>
                  <a:pt x="0" y="57937"/>
                </a:lnTo>
                <a:lnTo>
                  <a:pt x="876960" y="59420"/>
                </a:lnTo>
                <a:lnTo>
                  <a:pt x="888696" y="52602"/>
                </a:lnTo>
                <a:lnTo>
                  <a:pt x="876805" y="45692"/>
                </a:lnTo>
                <a:lnTo>
                  <a:pt x="0" y="44221"/>
                </a:lnTo>
                <a:close/>
              </a:path>
              <a:path w="913129" h="104139">
                <a:moveTo>
                  <a:pt x="824826" y="0"/>
                </a:moveTo>
                <a:lnTo>
                  <a:pt x="821778" y="1524"/>
                </a:lnTo>
                <a:lnTo>
                  <a:pt x="818743" y="7619"/>
                </a:lnTo>
                <a:lnTo>
                  <a:pt x="818743" y="12192"/>
                </a:lnTo>
                <a:lnTo>
                  <a:pt x="821778" y="13715"/>
                </a:lnTo>
                <a:lnTo>
                  <a:pt x="876805" y="45692"/>
                </a:lnTo>
                <a:lnTo>
                  <a:pt x="900912" y="45732"/>
                </a:lnTo>
                <a:lnTo>
                  <a:pt x="900912" y="59031"/>
                </a:lnTo>
                <a:lnTo>
                  <a:pt x="913091" y="51841"/>
                </a:lnTo>
                <a:lnTo>
                  <a:pt x="827862" y="3048"/>
                </a:lnTo>
                <a:lnTo>
                  <a:pt x="824826" y="0"/>
                </a:lnTo>
                <a:close/>
              </a:path>
              <a:path w="913129" h="104139">
                <a:moveTo>
                  <a:pt x="897877" y="47269"/>
                </a:moveTo>
                <a:lnTo>
                  <a:pt x="888696" y="52602"/>
                </a:lnTo>
                <a:lnTo>
                  <a:pt x="897877" y="57937"/>
                </a:lnTo>
                <a:lnTo>
                  <a:pt x="897877" y="47269"/>
                </a:lnTo>
                <a:close/>
              </a:path>
              <a:path w="913129" h="104139">
                <a:moveTo>
                  <a:pt x="900912" y="47269"/>
                </a:moveTo>
                <a:lnTo>
                  <a:pt x="897877" y="47269"/>
                </a:lnTo>
                <a:lnTo>
                  <a:pt x="897877" y="57937"/>
                </a:lnTo>
                <a:lnTo>
                  <a:pt x="900912" y="57937"/>
                </a:lnTo>
                <a:lnTo>
                  <a:pt x="900912" y="47269"/>
                </a:lnTo>
                <a:close/>
              </a:path>
              <a:path w="913129" h="104139">
                <a:moveTo>
                  <a:pt x="876805" y="45692"/>
                </a:moveTo>
                <a:lnTo>
                  <a:pt x="888696" y="52602"/>
                </a:lnTo>
                <a:lnTo>
                  <a:pt x="897877" y="47269"/>
                </a:lnTo>
                <a:lnTo>
                  <a:pt x="900912" y="47269"/>
                </a:lnTo>
                <a:lnTo>
                  <a:pt x="900912" y="45732"/>
                </a:lnTo>
                <a:lnTo>
                  <a:pt x="876805" y="45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75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63" name="object 3"/>
          <p:cNvSpPr/>
          <p:nvPr/>
        </p:nvSpPr>
        <p:spPr>
          <a:xfrm>
            <a:off x="456544" y="1677183"/>
            <a:ext cx="8309127" cy="4955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>
            <a:spLocks noGrp="1"/>
          </p:cNvSpPr>
          <p:nvPr>
            <p:ph type="title"/>
          </p:nvPr>
        </p:nvSpPr>
        <p:spPr>
          <a:xfrm>
            <a:off x="566373" y="158750"/>
            <a:ext cx="7162484" cy="1453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Times New Roman"/>
                <a:cs typeface="Times New Roman"/>
              </a:rPr>
              <a:t>HARDWIRED </a:t>
            </a:r>
            <a:r>
              <a:rPr sz="1550" b="1" spc="-10" dirty="0">
                <a:latin typeface="Times New Roman"/>
                <a:cs typeface="Times New Roman"/>
              </a:rPr>
              <a:t>CONTROL</a:t>
            </a:r>
            <a:r>
              <a:rPr sz="1550" b="1" spc="250" dirty="0">
                <a:latin typeface="Times New Roman"/>
                <a:cs typeface="Times New Roman"/>
              </a:rPr>
              <a:t> </a:t>
            </a:r>
            <a:r>
              <a:rPr sz="1550" b="1" spc="-15" dirty="0">
                <a:latin typeface="Times New Roman"/>
                <a:cs typeface="Times New Roman"/>
              </a:rPr>
              <a:t>UNIT</a:t>
            </a:r>
            <a:endParaRPr sz="15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894"/>
              </a:spcBef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hardwired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-35" dirty="0">
                <a:latin typeface="Times New Roman"/>
                <a:cs typeface="Times New Roman"/>
              </a:rPr>
              <a:t>unit </a:t>
            </a:r>
            <a:r>
              <a:rPr sz="1600" spc="-20" dirty="0">
                <a:latin typeface="Times New Roman"/>
                <a:cs typeface="Times New Roman"/>
              </a:rPr>
              <a:t>generates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-30" dirty="0">
                <a:latin typeface="Times New Roman"/>
                <a:cs typeface="Times New Roman"/>
              </a:rPr>
              <a:t>signals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execute </a:t>
            </a:r>
            <a:r>
              <a:rPr sz="1600" spc="-15" dirty="0">
                <a:latin typeface="Times New Roman"/>
                <a:cs typeface="Times New Roman"/>
              </a:rPr>
              <a:t>the instructions  </a:t>
            </a:r>
            <a:r>
              <a:rPr sz="1600" spc="-40" dirty="0">
                <a:latin typeface="Times New Roman"/>
                <a:cs typeface="Times New Roman"/>
              </a:rPr>
              <a:t>in </a:t>
            </a:r>
            <a:r>
              <a:rPr sz="1600" spc="1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proper </a:t>
            </a:r>
            <a:r>
              <a:rPr sz="1600" spc="5" dirty="0">
                <a:latin typeface="Times New Roman"/>
                <a:cs typeface="Times New Roman"/>
              </a:rPr>
              <a:t>sequence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at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correct </a:t>
            </a:r>
            <a:r>
              <a:rPr sz="1600" spc="-35" dirty="0">
                <a:latin typeface="Times New Roman"/>
                <a:cs typeface="Times New Roman"/>
              </a:rPr>
              <a:t>time.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hardwired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-35" dirty="0">
                <a:latin typeface="Times New Roman"/>
                <a:cs typeface="Times New Roman"/>
              </a:rPr>
              <a:t>unit </a:t>
            </a:r>
            <a:r>
              <a:rPr sz="1600" spc="-4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created  </a:t>
            </a:r>
            <a:r>
              <a:rPr sz="1600" spc="-35" dirty="0">
                <a:latin typeface="Times New Roman"/>
                <a:cs typeface="Times New Roman"/>
              </a:rPr>
              <a:t>with </a:t>
            </a:r>
            <a:r>
              <a:rPr sz="1600" spc="-15" dirty="0">
                <a:latin typeface="Times New Roman"/>
                <a:cs typeface="Times New Roman"/>
              </a:rPr>
              <a:t>the hardware; </a:t>
            </a:r>
            <a:r>
              <a:rPr sz="1600" spc="-45" dirty="0">
                <a:latin typeface="Times New Roman"/>
                <a:cs typeface="Times New Roman"/>
              </a:rPr>
              <a:t>it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is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circuitry </a:t>
            </a:r>
            <a:r>
              <a:rPr sz="1600" spc="10" dirty="0">
                <a:latin typeface="Times New Roman"/>
                <a:cs typeface="Times New Roman"/>
              </a:rPr>
              <a:t>approach. </a:t>
            </a:r>
            <a:r>
              <a:rPr sz="1600" spc="-10" dirty="0">
                <a:latin typeface="Times New Roman"/>
                <a:cs typeface="Times New Roman"/>
              </a:rPr>
              <a:t>It </a:t>
            </a:r>
            <a:r>
              <a:rPr sz="1600" spc="-45" dirty="0">
                <a:latin typeface="Times New Roman"/>
                <a:cs typeface="Times New Roman"/>
              </a:rPr>
              <a:t>is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designed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20" dirty="0">
                <a:latin typeface="Times New Roman"/>
                <a:cs typeface="Times New Roman"/>
              </a:rPr>
              <a:t>RISC </a:t>
            </a:r>
            <a:r>
              <a:rPr sz="1600" spc="-15" dirty="0">
                <a:latin typeface="Times New Roman"/>
                <a:cs typeface="Times New Roman"/>
              </a:rPr>
              <a:t>style  instruction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set.</a:t>
            </a:r>
          </a:p>
        </p:txBody>
      </p:sp>
      <p:sp>
        <p:nvSpPr>
          <p:cNvPr id="1048638" name="object 3"/>
          <p:cNvSpPr/>
          <p:nvPr/>
        </p:nvSpPr>
        <p:spPr>
          <a:xfrm>
            <a:off x="838200" y="1911350"/>
            <a:ext cx="5871556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65" name="object 3"/>
          <p:cNvSpPr/>
          <p:nvPr/>
        </p:nvSpPr>
        <p:spPr>
          <a:xfrm>
            <a:off x="1902275" y="739479"/>
            <a:ext cx="4827206" cy="558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6" name="object 4"/>
          <p:cNvSpPr txBox="1"/>
          <p:nvPr/>
        </p:nvSpPr>
        <p:spPr>
          <a:xfrm>
            <a:off x="1980876" y="6410122"/>
            <a:ext cx="4869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Flowchart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2’s </a:t>
            </a:r>
            <a:r>
              <a:rPr sz="2000" dirty="0">
                <a:latin typeface="Arial"/>
                <a:cs typeface="Arial"/>
              </a:rPr>
              <a:t>complement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multiplication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68" name="object 3"/>
          <p:cNvSpPr txBox="1"/>
          <p:nvPr/>
        </p:nvSpPr>
        <p:spPr>
          <a:xfrm>
            <a:off x="1524336" y="6352945"/>
            <a:ext cx="5658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Flowchart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2’s </a:t>
            </a:r>
            <a:r>
              <a:rPr sz="2000" dirty="0">
                <a:latin typeface="Arial"/>
                <a:cs typeface="Arial"/>
              </a:rPr>
              <a:t>complement </a:t>
            </a:r>
            <a:r>
              <a:rPr sz="2000" spc="-5" dirty="0">
                <a:latin typeface="Arial"/>
                <a:cs typeface="Arial"/>
              </a:rPr>
              <a:t>multiplication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(cont.)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69" name="object 4"/>
          <p:cNvSpPr/>
          <p:nvPr/>
        </p:nvSpPr>
        <p:spPr>
          <a:xfrm>
            <a:off x="1293539" y="1448469"/>
            <a:ext cx="6387071" cy="480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71" name="object 3"/>
          <p:cNvSpPr txBox="1"/>
          <p:nvPr/>
        </p:nvSpPr>
        <p:spPr>
          <a:xfrm>
            <a:off x="1524336" y="6352945"/>
            <a:ext cx="5658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Flowchart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2’s </a:t>
            </a:r>
            <a:r>
              <a:rPr sz="2000" dirty="0">
                <a:latin typeface="Arial"/>
                <a:cs typeface="Arial"/>
              </a:rPr>
              <a:t>complement </a:t>
            </a:r>
            <a:r>
              <a:rPr sz="2000" spc="-5" dirty="0">
                <a:latin typeface="Arial"/>
                <a:cs typeface="Arial"/>
              </a:rPr>
              <a:t>multiplication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(cont.)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72" name="object 4"/>
          <p:cNvSpPr/>
          <p:nvPr/>
        </p:nvSpPr>
        <p:spPr>
          <a:xfrm>
            <a:off x="1115485" y="1600945"/>
            <a:ext cx="6493598" cy="4584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774" name="object 3"/>
          <p:cNvSpPr/>
          <p:nvPr/>
        </p:nvSpPr>
        <p:spPr>
          <a:xfrm>
            <a:off x="304363" y="1600945"/>
            <a:ext cx="7913457" cy="285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632" name="object 3"/>
          <p:cNvSpPr txBox="1"/>
          <p:nvPr/>
        </p:nvSpPr>
        <p:spPr>
          <a:xfrm>
            <a:off x="991698" y="6352945"/>
            <a:ext cx="6073140" cy="6229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Multiplier </a:t>
            </a:r>
            <a:r>
              <a:rPr sz="2000" dirty="0">
                <a:latin typeface="Arial"/>
                <a:cs typeface="Arial"/>
              </a:rPr>
              <a:t>control unit using Sequence counter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33" name="object 4"/>
          <p:cNvSpPr/>
          <p:nvPr/>
        </p:nvSpPr>
        <p:spPr>
          <a:xfrm>
            <a:off x="324147" y="786748"/>
            <a:ext cx="7817573" cy="546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624" name="object 3"/>
          <p:cNvSpPr/>
          <p:nvPr/>
        </p:nvSpPr>
        <p:spPr>
          <a:xfrm>
            <a:off x="477850" y="1143529"/>
            <a:ext cx="7968234" cy="545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title"/>
          </p:nvPr>
        </p:nvSpPr>
        <p:spPr>
          <a:xfrm>
            <a:off x="533716" y="141745"/>
            <a:ext cx="57569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Sequence-counter</a:t>
            </a:r>
            <a:r>
              <a:rPr sz="3600" spc="-9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1048621" name="object 3"/>
          <p:cNvSpPr/>
          <p:nvPr/>
        </p:nvSpPr>
        <p:spPr>
          <a:xfrm>
            <a:off x="152181" y="1603993"/>
            <a:ext cx="8761103" cy="2665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3"/>
          <p:cNvSpPr txBox="1"/>
          <p:nvPr/>
        </p:nvSpPr>
        <p:spPr>
          <a:xfrm>
            <a:off x="533400" y="311150"/>
            <a:ext cx="7239000" cy="572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Micro-Programmed </a:t>
            </a:r>
            <a:r>
              <a:rPr sz="1800" b="1" spc="-5" dirty="0">
                <a:latin typeface="Times New Roman"/>
                <a:cs typeface="Times New Roman"/>
              </a:rPr>
              <a:t>Control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Unit</a:t>
            </a:r>
            <a:endParaRPr sz="1800" dirty="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11800"/>
              </a:lnSpc>
              <a:spcBef>
                <a:spcPts val="1345"/>
              </a:spcBef>
            </a:pP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micro-programmed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35" dirty="0">
                <a:latin typeface="Times New Roman"/>
                <a:cs typeface="Times New Roman"/>
              </a:rPr>
              <a:t>unit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implemented </a:t>
            </a:r>
            <a:r>
              <a:rPr sz="1400" spc="-20" dirty="0">
                <a:latin typeface="Times New Roman"/>
                <a:cs typeface="Times New Roman"/>
              </a:rPr>
              <a:t>using programming </a:t>
            </a:r>
            <a:r>
              <a:rPr sz="1400" spc="10" dirty="0">
                <a:latin typeface="Times New Roman"/>
                <a:cs typeface="Times New Roman"/>
              </a:rPr>
              <a:t>approach. </a:t>
            </a:r>
            <a:r>
              <a:rPr sz="1400" spc="15" dirty="0">
                <a:latin typeface="Times New Roman"/>
                <a:cs typeface="Times New Roman"/>
              </a:rPr>
              <a:t>A  </a:t>
            </a:r>
            <a:r>
              <a:rPr sz="1400" spc="5" dirty="0">
                <a:latin typeface="Times New Roman"/>
                <a:cs typeface="Times New Roman"/>
              </a:rPr>
              <a:t>sequence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microoperations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-20" dirty="0">
                <a:latin typeface="Times New Roman"/>
                <a:cs typeface="Times New Roman"/>
              </a:rPr>
              <a:t>carried </a:t>
            </a:r>
            <a:r>
              <a:rPr sz="1400" spc="5" dirty="0">
                <a:latin typeface="Times New Roman"/>
                <a:cs typeface="Times New Roman"/>
              </a:rPr>
              <a:t>out </a:t>
            </a:r>
            <a:r>
              <a:rPr sz="1400" spc="25" dirty="0">
                <a:latin typeface="Times New Roman"/>
                <a:cs typeface="Times New Roman"/>
              </a:rPr>
              <a:t>by </a:t>
            </a:r>
            <a:r>
              <a:rPr sz="1400" spc="-20" dirty="0">
                <a:latin typeface="Times New Roman"/>
                <a:cs typeface="Times New Roman"/>
              </a:rPr>
              <a:t>executing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program </a:t>
            </a:r>
            <a:r>
              <a:rPr sz="1400" spc="-5" dirty="0">
                <a:latin typeface="Times New Roman"/>
                <a:cs typeface="Times New Roman"/>
              </a:rPr>
              <a:t>consisting </a:t>
            </a:r>
            <a:r>
              <a:rPr sz="1400" spc="-10" dirty="0">
                <a:latin typeface="Times New Roman"/>
                <a:cs typeface="Times New Roman"/>
              </a:rPr>
              <a:t>of  micro-instructions.</a:t>
            </a:r>
            <a:endParaRPr sz="14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11800"/>
              </a:lnSpc>
              <a:spcBef>
                <a:spcPts val="1350"/>
              </a:spcBef>
            </a:pPr>
            <a:r>
              <a:rPr sz="1400" spc="-10" dirty="0">
                <a:latin typeface="Times New Roman"/>
                <a:cs typeface="Times New Roman"/>
              </a:rPr>
              <a:t>Micro-program, </a:t>
            </a:r>
            <a:r>
              <a:rPr sz="1400" spc="-5" dirty="0">
                <a:latin typeface="Times New Roman"/>
                <a:cs typeface="Times New Roman"/>
              </a:rPr>
              <a:t>consisting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micro-instructions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10" dirty="0">
                <a:latin typeface="Times New Roman"/>
                <a:cs typeface="Times New Roman"/>
              </a:rPr>
              <a:t>of 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unit.</a:t>
            </a:r>
            <a:endParaRPr sz="1400" dirty="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11600"/>
              </a:lnSpc>
              <a:spcBef>
                <a:spcPts val="1355"/>
              </a:spcBef>
            </a:pPr>
            <a:r>
              <a:rPr sz="1400" spc="-15" dirty="0">
                <a:latin typeface="Times New Roman"/>
                <a:cs typeface="Times New Roman"/>
              </a:rPr>
              <a:t>Execution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micro-instruction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responsible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generation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a set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control  </a:t>
            </a:r>
            <a:r>
              <a:rPr sz="1400" spc="-20" dirty="0">
                <a:latin typeface="Times New Roman"/>
                <a:cs typeface="Times New Roman"/>
              </a:rPr>
              <a:t>signals.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spc="-20" dirty="0">
                <a:latin typeface="Times New Roman"/>
                <a:cs typeface="Times New Roman"/>
              </a:rPr>
              <a:t>Important</a:t>
            </a:r>
            <a:r>
              <a:rPr sz="1550" b="1" spc="-15" dirty="0">
                <a:latin typeface="Times New Roman"/>
                <a:cs typeface="Times New Roman"/>
              </a:rPr>
              <a:t> </a:t>
            </a:r>
            <a:r>
              <a:rPr sz="1550" b="1" spc="-25" dirty="0">
                <a:latin typeface="Times New Roman"/>
                <a:cs typeface="Times New Roman"/>
              </a:rPr>
              <a:t>Terms</a:t>
            </a:r>
            <a:endParaRPr sz="1550" dirty="0">
              <a:latin typeface="Times New Roman"/>
              <a:cs typeface="Times New Roman"/>
            </a:endParaRPr>
          </a:p>
          <a:p>
            <a:pPr marL="469900" marR="21590" indent="-229235" algn="just">
              <a:lnSpc>
                <a:spcPct val="113900"/>
              </a:lnSpc>
              <a:spcBef>
                <a:spcPts val="1360"/>
              </a:spcBef>
              <a:buFont typeface="Times New Roman"/>
              <a:buChar char="•"/>
              <a:tabLst>
                <a:tab pos="470534" algn="l"/>
              </a:tabLst>
            </a:pPr>
            <a:r>
              <a:rPr sz="1400" b="1" i="1" dirty="0">
                <a:latin typeface="Times New Roman"/>
                <a:cs typeface="Times New Roman"/>
              </a:rPr>
              <a:t>Control </a:t>
            </a:r>
            <a:r>
              <a:rPr sz="1400" b="1" i="1" spc="5" dirty="0">
                <a:latin typeface="Times New Roman"/>
                <a:cs typeface="Times New Roman"/>
              </a:rPr>
              <a:t>Word: </a:t>
            </a:r>
            <a:r>
              <a:rPr sz="1400" spc="5" dirty="0">
                <a:latin typeface="Times New Roman"/>
                <a:cs typeface="Times New Roman"/>
              </a:rPr>
              <a:t>- The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30" dirty="0">
                <a:latin typeface="Times New Roman"/>
                <a:cs typeface="Times New Roman"/>
              </a:rPr>
              <a:t>variables </a:t>
            </a:r>
            <a:r>
              <a:rPr sz="1400" spc="-10" dirty="0">
                <a:latin typeface="Times New Roman"/>
                <a:cs typeface="Times New Roman"/>
              </a:rPr>
              <a:t>at </a:t>
            </a:r>
            <a:r>
              <a:rPr sz="1400" spc="-15" dirty="0">
                <a:latin typeface="Times New Roman"/>
                <a:cs typeface="Times New Roman"/>
              </a:rPr>
              <a:t>any </a:t>
            </a:r>
            <a:r>
              <a:rPr sz="1400" spc="-35" dirty="0">
                <a:latin typeface="Times New Roman"/>
                <a:cs typeface="Times New Roman"/>
              </a:rPr>
              <a:t>time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represented </a:t>
            </a:r>
            <a:r>
              <a:rPr sz="1400" spc="25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1’s </a:t>
            </a:r>
            <a:r>
              <a:rPr sz="1400" spc="-15" dirty="0">
                <a:latin typeface="Times New Roman"/>
                <a:cs typeface="Times New Roman"/>
              </a:rPr>
              <a:t>and  </a:t>
            </a:r>
            <a:r>
              <a:rPr sz="1400" spc="20" dirty="0">
                <a:latin typeface="Times New Roman"/>
                <a:cs typeface="Times New Roman"/>
              </a:rPr>
              <a:t>0’s, </a:t>
            </a:r>
            <a:r>
              <a:rPr sz="1400" spc="-10" dirty="0">
                <a:latin typeface="Times New Roman"/>
                <a:cs typeface="Times New Roman"/>
              </a:rPr>
              <a:t>known as </a:t>
            </a:r>
            <a:r>
              <a:rPr sz="1400" spc="5" dirty="0">
                <a:latin typeface="Times New Roman"/>
                <a:cs typeface="Times New Roman"/>
              </a:rPr>
              <a:t>Control </a:t>
            </a:r>
            <a:r>
              <a:rPr sz="1400" spc="15" dirty="0">
                <a:latin typeface="Times New Roman"/>
                <a:cs typeface="Times New Roman"/>
              </a:rPr>
              <a:t>Word. </a:t>
            </a:r>
            <a:r>
              <a:rPr sz="1400" spc="5" dirty="0">
                <a:latin typeface="Times New Roman"/>
                <a:cs typeface="Times New Roman"/>
              </a:rPr>
              <a:t>Control words </a:t>
            </a:r>
            <a:r>
              <a:rPr sz="1400" spc="10" dirty="0">
                <a:latin typeface="Times New Roman"/>
                <a:cs typeface="Times New Roman"/>
              </a:rPr>
              <a:t>can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programmed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perform 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operations.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470534" algn="l"/>
              </a:tabLst>
            </a:pPr>
            <a:r>
              <a:rPr sz="1400" b="1" i="1" spc="5" dirty="0">
                <a:latin typeface="Times New Roman"/>
                <a:cs typeface="Times New Roman"/>
              </a:rPr>
              <a:t>Micro-Operations: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operations performed </a:t>
            </a:r>
            <a:r>
              <a:rPr sz="1400" spc="30" dirty="0">
                <a:latin typeface="Times New Roman"/>
                <a:cs typeface="Times New Roman"/>
              </a:rPr>
              <a:t>on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20" dirty="0">
                <a:latin typeface="Times New Roman"/>
                <a:cs typeface="Times New Roman"/>
              </a:rPr>
              <a:t>inside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 dirty="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270"/>
              </a:spcBef>
            </a:pPr>
            <a:r>
              <a:rPr sz="1400" spc="-20" dirty="0">
                <a:latin typeface="Times New Roman"/>
                <a:cs typeface="Times New Roman"/>
              </a:rPr>
              <a:t>registers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-30" dirty="0">
                <a:latin typeface="Times New Roman"/>
                <a:cs typeface="Times New Roman"/>
              </a:rPr>
              <a:t>called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micro-operations.</a:t>
            </a:r>
            <a:endParaRPr sz="1400" dirty="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ts val="1880"/>
              </a:lnSpc>
              <a:spcBef>
                <a:spcPts val="15"/>
              </a:spcBef>
              <a:buFont typeface="Times New Roman"/>
              <a:buChar char="•"/>
              <a:tabLst>
                <a:tab pos="470534" algn="l"/>
              </a:tabLst>
            </a:pPr>
            <a:r>
              <a:rPr sz="1400" b="1" i="1" spc="10" dirty="0">
                <a:latin typeface="Times New Roman"/>
                <a:cs typeface="Times New Roman"/>
              </a:rPr>
              <a:t>Micro-Programs: </a:t>
            </a:r>
            <a:r>
              <a:rPr sz="1400" spc="-20" dirty="0">
                <a:latin typeface="Times New Roman"/>
                <a:cs typeface="Times New Roman"/>
              </a:rPr>
              <a:t>Microprogramming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20" dirty="0">
                <a:latin typeface="Times New Roman"/>
                <a:cs typeface="Times New Roman"/>
              </a:rPr>
              <a:t>concept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30" dirty="0">
                <a:latin typeface="Times New Roman"/>
                <a:cs typeface="Times New Roman"/>
              </a:rPr>
              <a:t>generating </a:t>
            </a:r>
            <a:r>
              <a:rPr sz="1400" spc="10" dirty="0">
                <a:latin typeface="Times New Roman"/>
                <a:cs typeface="Times New Roman"/>
              </a:rPr>
              <a:t>control  </a:t>
            </a:r>
            <a:r>
              <a:rPr sz="1400" spc="-30" dirty="0">
                <a:latin typeface="Times New Roman"/>
                <a:cs typeface="Times New Roman"/>
              </a:rPr>
              <a:t>signals </a:t>
            </a:r>
            <a:r>
              <a:rPr sz="1400" spc="-20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programs. </a:t>
            </a:r>
            <a:r>
              <a:rPr sz="1400" spc="10" dirty="0">
                <a:latin typeface="Times New Roman"/>
                <a:cs typeface="Times New Roman"/>
              </a:rPr>
              <a:t>These </a:t>
            </a:r>
            <a:r>
              <a:rPr sz="1400" spc="-5" dirty="0">
                <a:latin typeface="Times New Roman"/>
                <a:cs typeface="Times New Roman"/>
              </a:rPr>
              <a:t>programs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-30" dirty="0">
                <a:latin typeface="Times New Roman"/>
                <a:cs typeface="Times New Roman"/>
              </a:rPr>
              <a:t>called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micro-programs.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470534" algn="l"/>
              </a:tabLst>
            </a:pPr>
            <a:r>
              <a:rPr sz="1400" b="1" i="1" dirty="0">
                <a:latin typeface="Times New Roman"/>
                <a:cs typeface="Times New Roman"/>
              </a:rPr>
              <a:t>Micro-Instructions: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instructions that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5" dirty="0">
                <a:latin typeface="Times New Roman"/>
                <a:cs typeface="Times New Roman"/>
              </a:rPr>
              <a:t>micro-program </a:t>
            </a:r>
            <a:r>
              <a:rPr sz="1400" spc="-15" dirty="0">
                <a:latin typeface="Times New Roman"/>
                <a:cs typeface="Times New Roman"/>
              </a:rPr>
              <a:t>are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called</a:t>
            </a:r>
            <a:endParaRPr sz="1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latin typeface="Times New Roman"/>
                <a:cs typeface="Times New Roman"/>
              </a:rPr>
              <a:t>micro-instructions.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400" b="1" i="1" dirty="0">
                <a:latin typeface="Times New Roman"/>
                <a:cs typeface="Times New Roman"/>
              </a:rPr>
              <a:t>Micro-Code: </a:t>
            </a:r>
            <a:r>
              <a:rPr sz="1400" spc="-5" dirty="0">
                <a:latin typeface="Times New Roman"/>
                <a:cs typeface="Times New Roman"/>
              </a:rPr>
              <a:t>Micro-program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group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microinstructions.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micro-</a:t>
            </a:r>
            <a:endParaRPr sz="1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Times New Roman"/>
                <a:cs typeface="Times New Roman"/>
              </a:rPr>
              <a:t>program </a:t>
            </a:r>
            <a:r>
              <a:rPr sz="1400" spc="10" dirty="0">
                <a:latin typeface="Times New Roman"/>
                <a:cs typeface="Times New Roman"/>
              </a:rPr>
              <a:t>can </a:t>
            </a:r>
            <a:r>
              <a:rPr sz="1400" spc="-15" dirty="0">
                <a:latin typeface="Times New Roman"/>
                <a:cs typeface="Times New Roman"/>
              </a:rPr>
              <a:t>also </a:t>
            </a:r>
            <a:r>
              <a:rPr sz="1400" spc="30" dirty="0">
                <a:latin typeface="Times New Roman"/>
                <a:cs typeface="Times New Roman"/>
              </a:rPr>
              <a:t>be </a:t>
            </a:r>
            <a:r>
              <a:rPr sz="1400" spc="-20" dirty="0">
                <a:latin typeface="Times New Roman"/>
                <a:cs typeface="Times New Roman"/>
              </a:rPr>
              <a:t>termed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micro-code.</a:t>
            </a:r>
            <a:endParaRPr sz="1400" dirty="0">
              <a:latin typeface="Times New Roman"/>
              <a:cs typeface="Times New Roman"/>
            </a:endParaRPr>
          </a:p>
          <a:p>
            <a:pPr marL="469900" marR="20955" indent="-229235">
              <a:lnSpc>
                <a:spcPts val="1880"/>
              </a:lnSpc>
              <a:spcBef>
                <a:spcPts val="20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400" b="1" i="1" dirty="0">
                <a:latin typeface="Times New Roman"/>
                <a:cs typeface="Times New Roman"/>
              </a:rPr>
              <a:t>Control </a:t>
            </a:r>
            <a:r>
              <a:rPr sz="1400" b="1" i="1" spc="5" dirty="0">
                <a:latin typeface="Times New Roman"/>
                <a:cs typeface="Times New Roman"/>
              </a:rPr>
              <a:t>Memory: </a:t>
            </a:r>
            <a:r>
              <a:rPr sz="1400" spc="-10" dirty="0">
                <a:latin typeface="Times New Roman"/>
                <a:cs typeface="Times New Roman"/>
              </a:rPr>
              <a:t>Micro-programs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read </a:t>
            </a:r>
            <a:r>
              <a:rPr sz="1400" spc="-20" dirty="0">
                <a:latin typeface="Times New Roman"/>
                <a:cs typeface="Times New Roman"/>
              </a:rPr>
              <a:t>only </a:t>
            </a:r>
            <a:r>
              <a:rPr sz="1400" spc="-15" dirty="0">
                <a:latin typeface="Times New Roman"/>
                <a:cs typeface="Times New Roman"/>
              </a:rPr>
              <a:t>memory  </a:t>
            </a:r>
            <a:r>
              <a:rPr sz="1400" spc="-5" dirty="0">
                <a:latin typeface="Times New Roman"/>
                <a:cs typeface="Times New Roman"/>
              </a:rPr>
              <a:t>(ROM).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called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memory.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049406" name="Arrow: Curved Left 1049405"/>
          <p:cNvSpPr/>
          <p:nvPr/>
        </p:nvSpPr>
        <p:spPr>
          <a:xfrm>
            <a:off x="2364723" y="-1073368"/>
            <a:ext cx="4912507" cy="8187510"/>
          </a:xfrm>
          <a:prstGeom prst="curvedLeft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9407" name="TextBox 1049406"/>
          <p:cNvSpPr txBox="1"/>
          <p:nvPr/>
        </p:nvSpPr>
        <p:spPr>
          <a:xfrm>
            <a:off x="2572000" y="322580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/>
          <p:nvPr/>
        </p:nvSpPr>
        <p:spPr>
          <a:xfrm>
            <a:off x="1131568" y="996950"/>
            <a:ext cx="6793231" cy="1637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5" dirty="0">
                <a:latin typeface="Times New Roman"/>
                <a:cs typeface="Times New Roman"/>
              </a:rPr>
              <a:t>Micro-Programmed </a:t>
            </a:r>
            <a:r>
              <a:rPr lang="en-US" b="1" dirty="0">
                <a:latin typeface="Times New Roman"/>
                <a:cs typeface="Times New Roman"/>
              </a:rPr>
              <a:t>control</a:t>
            </a:r>
            <a:r>
              <a:rPr lang="en-US" b="1" spc="6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Organization</a:t>
            </a:r>
            <a:endParaRPr lang="en-US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US" spc="5" dirty="0">
                <a:latin typeface="Times New Roman"/>
                <a:cs typeface="Times New Roman"/>
              </a:rPr>
              <a:t>Control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Memory</a:t>
            </a:r>
            <a:endParaRPr lang="en-US" spc="5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pc="5" dirty="0">
                <a:latin typeface="Times New Roman"/>
                <a:cs typeface="Times New Roman"/>
              </a:rPr>
              <a:t>Control Address</a:t>
            </a:r>
            <a:r>
              <a:rPr spc="-15" dirty="0">
                <a:latin typeface="Times New Roman"/>
                <a:cs typeface="Times New Roman"/>
              </a:rPr>
              <a:t> Register</a:t>
            </a:r>
            <a:endParaRPr lang="en-US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Sequencer 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Next </a:t>
            </a:r>
            <a:r>
              <a:rPr i="1" dirty="0">
                <a:latin typeface="Times New Roman"/>
                <a:cs typeface="Times New Roman"/>
              </a:rPr>
              <a:t>Address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Generator</a:t>
            </a:r>
            <a:r>
              <a:rPr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pc="5" dirty="0">
                <a:latin typeface="Times New Roman"/>
                <a:cs typeface="Times New Roman"/>
              </a:rPr>
              <a:t>Control </a:t>
            </a:r>
            <a:r>
              <a:rPr spc="-20" dirty="0">
                <a:latin typeface="Times New Roman"/>
                <a:cs typeface="Times New Roman"/>
              </a:rPr>
              <a:t>Data </a:t>
            </a:r>
            <a:r>
              <a:rPr spc="-15" dirty="0">
                <a:latin typeface="Times New Roman"/>
                <a:cs typeface="Times New Roman"/>
              </a:rPr>
              <a:t>Register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Pipeline</a:t>
            </a:r>
            <a:r>
              <a:rPr i="1" spc="10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Register)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48619" name="object 4"/>
          <p:cNvSpPr/>
          <p:nvPr/>
        </p:nvSpPr>
        <p:spPr>
          <a:xfrm>
            <a:off x="1131568" y="3587750"/>
            <a:ext cx="6793231" cy="143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3"/>
          <p:cNvSpPr txBox="1"/>
          <p:nvPr/>
        </p:nvSpPr>
        <p:spPr>
          <a:xfrm>
            <a:off x="685800" y="996950"/>
            <a:ext cx="7162800" cy="49839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550" b="1" i="1" spc="5" dirty="0">
                <a:latin typeface="Times New Roman"/>
                <a:cs typeface="Times New Roman"/>
              </a:rPr>
              <a:t>Types </a:t>
            </a:r>
            <a:r>
              <a:rPr sz="1550" b="1" i="1" spc="-10" dirty="0">
                <a:latin typeface="Times New Roman"/>
                <a:cs typeface="Times New Roman"/>
              </a:rPr>
              <a:t>of memory </a:t>
            </a:r>
            <a:r>
              <a:rPr sz="1550" b="1" i="1" spc="10" dirty="0">
                <a:latin typeface="Times New Roman"/>
                <a:cs typeface="Times New Roman"/>
              </a:rPr>
              <a:t>in</a:t>
            </a:r>
            <a:r>
              <a:rPr sz="1550" b="1" i="1" spc="5" dirty="0">
                <a:latin typeface="Times New Roman"/>
                <a:cs typeface="Times New Roman"/>
              </a:rPr>
              <a:t> </a:t>
            </a:r>
            <a:r>
              <a:rPr sz="1550" b="1" i="1" spc="25" dirty="0">
                <a:latin typeface="Times New Roman"/>
                <a:cs typeface="Times New Roman"/>
              </a:rPr>
              <a:t>MPC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buAutoNum type="arabicPeriod"/>
              <a:tabLst>
                <a:tab pos="203200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Main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Memory</a:t>
            </a:r>
            <a:endParaRPr sz="1400" dirty="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11700"/>
              </a:lnSpc>
              <a:spcBef>
                <a:spcPts val="1350"/>
              </a:spcBef>
            </a:pP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35" dirty="0">
                <a:latin typeface="Times New Roman"/>
                <a:cs typeface="Times New Roman"/>
              </a:rPr>
              <a:t>main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used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storing </a:t>
            </a:r>
            <a:r>
              <a:rPr sz="1400" dirty="0">
                <a:latin typeface="Times New Roman"/>
                <a:cs typeface="Times New Roman"/>
              </a:rPr>
              <a:t>programs.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content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35" dirty="0">
                <a:latin typeface="Times New Roman"/>
                <a:cs typeface="Times New Roman"/>
              </a:rPr>
              <a:t>main </a:t>
            </a:r>
            <a:r>
              <a:rPr sz="1400" spc="-15" dirty="0">
                <a:latin typeface="Times New Roman"/>
                <a:cs typeface="Times New Roman"/>
              </a:rPr>
              <a:t>memory  </a:t>
            </a:r>
            <a:r>
              <a:rPr sz="1400" spc="10" dirty="0">
                <a:latin typeface="Times New Roman"/>
                <a:cs typeface="Times New Roman"/>
              </a:rPr>
              <a:t>can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-30" dirty="0">
                <a:latin typeface="Times New Roman"/>
                <a:cs typeface="Times New Roman"/>
              </a:rPr>
              <a:t>altered </a:t>
            </a:r>
            <a:r>
              <a:rPr sz="1400" spc="-20" dirty="0">
                <a:latin typeface="Times New Roman"/>
                <a:cs typeface="Times New Roman"/>
              </a:rPr>
              <a:t>when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manipulated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each </a:t>
            </a:r>
            <a:r>
              <a:rPr sz="1400" spc="-35" dirty="0">
                <a:latin typeface="Times New Roman"/>
                <a:cs typeface="Times New Roman"/>
              </a:rPr>
              <a:t>time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program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changed.  </a:t>
            </a:r>
            <a:r>
              <a:rPr sz="1400" dirty="0">
                <a:latin typeface="Times New Roman"/>
                <a:cs typeface="Times New Roman"/>
              </a:rPr>
              <a:t>Program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35" dirty="0">
                <a:latin typeface="Times New Roman"/>
                <a:cs typeface="Times New Roman"/>
              </a:rPr>
              <a:t>main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10" dirty="0">
                <a:latin typeface="Times New Roman"/>
                <a:cs typeface="Times New Roman"/>
              </a:rPr>
              <a:t>contains </a:t>
            </a:r>
            <a:r>
              <a:rPr sz="1400" spc="-25" dirty="0">
                <a:latin typeface="Times New Roman"/>
                <a:cs typeface="Times New Roman"/>
              </a:rPr>
              <a:t>machine </a:t>
            </a:r>
            <a:r>
              <a:rPr sz="1400" spc="-15" dirty="0">
                <a:latin typeface="Times New Roman"/>
                <a:cs typeface="Times New Roman"/>
              </a:rPr>
              <a:t>instructions and</a:t>
            </a:r>
            <a:r>
              <a:rPr sz="1400" spc="-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buAutoNum type="arabicPeriod" startAt="2"/>
              <a:tabLst>
                <a:tab pos="203200" algn="l"/>
              </a:tabLst>
            </a:pPr>
            <a:r>
              <a:rPr sz="1400" b="1" spc="5" dirty="0">
                <a:latin typeface="Times New Roman"/>
                <a:cs typeface="Times New Roman"/>
              </a:rPr>
              <a:t>Control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Memory</a:t>
            </a: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1700"/>
              </a:lnSpc>
              <a:spcBef>
                <a:spcPts val="1355"/>
              </a:spcBef>
            </a:pPr>
            <a:r>
              <a:rPr sz="1400" spc="-15" dirty="0">
                <a:latin typeface="Times New Roman"/>
                <a:cs typeface="Times New Roman"/>
              </a:rPr>
              <a:t>Memory that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part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35" dirty="0">
                <a:latin typeface="Times New Roman"/>
                <a:cs typeface="Times New Roman"/>
              </a:rPr>
              <a:t>unit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called </a:t>
            </a:r>
            <a:r>
              <a:rPr sz="1400" spc="5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memory. </a:t>
            </a:r>
            <a:r>
              <a:rPr sz="1400" spc="5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 </a:t>
            </a:r>
            <a:r>
              <a:rPr sz="1400" spc="-5" dirty="0">
                <a:latin typeface="Times New Roman"/>
                <a:cs typeface="Times New Roman"/>
              </a:rPr>
              <a:t>holds </a:t>
            </a:r>
            <a:r>
              <a:rPr sz="1400" spc="-10" dirty="0">
                <a:latin typeface="Times New Roman"/>
                <a:cs typeface="Times New Roman"/>
              </a:rPr>
              <a:t>microprograms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cannot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-30" dirty="0">
                <a:latin typeface="Times New Roman"/>
                <a:cs typeface="Times New Roman"/>
              </a:rPr>
              <a:t>altered </a:t>
            </a:r>
            <a:r>
              <a:rPr sz="1400" spc="25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user.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microprogram </a:t>
            </a:r>
            <a:r>
              <a:rPr sz="1400" spc="-10" dirty="0">
                <a:latin typeface="Times New Roman"/>
                <a:cs typeface="Times New Roman"/>
              </a:rPr>
              <a:t>consists 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microinstructions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execute </a:t>
            </a:r>
            <a:r>
              <a:rPr sz="1400" spc="-20" dirty="0">
                <a:latin typeface="Times New Roman"/>
                <a:cs typeface="Times New Roman"/>
              </a:rPr>
              <a:t>register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microoperations.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925"/>
              </a:spcBef>
            </a:pPr>
            <a:r>
              <a:rPr sz="1400" spc="-25" dirty="0">
                <a:latin typeface="Times New Roman"/>
                <a:cs typeface="Times New Roman"/>
              </a:rPr>
              <a:t>Machine </a:t>
            </a:r>
            <a:r>
              <a:rPr sz="1400" spc="-15" dirty="0">
                <a:latin typeface="Times New Roman"/>
                <a:cs typeface="Times New Roman"/>
              </a:rPr>
              <a:t>instruction </a:t>
            </a:r>
            <a:r>
              <a:rPr sz="1400" spc="-45" dirty="0">
                <a:latin typeface="Times New Roman"/>
                <a:cs typeface="Times New Roman"/>
              </a:rPr>
              <a:t>initiates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series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microinstructions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memory. 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microinstruction </a:t>
            </a:r>
            <a:r>
              <a:rPr sz="1400" spc="-20" dirty="0">
                <a:latin typeface="Times New Roman"/>
                <a:cs typeface="Times New Roman"/>
              </a:rPr>
              <a:t>generates </a:t>
            </a:r>
            <a:r>
              <a:rPr sz="1400" spc="-10" dirty="0">
                <a:latin typeface="Times New Roman"/>
                <a:cs typeface="Times New Roman"/>
              </a:rPr>
              <a:t>microoperations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fetch </a:t>
            </a:r>
            <a:r>
              <a:rPr sz="1400" spc="-15" dirty="0">
                <a:latin typeface="Times New Roman"/>
                <a:cs typeface="Times New Roman"/>
              </a:rPr>
              <a:t>instructions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20" dirty="0">
                <a:latin typeface="Times New Roman"/>
                <a:cs typeface="Times New Roman"/>
              </a:rPr>
              <a:t>main  </a:t>
            </a:r>
            <a:r>
              <a:rPr sz="1400" spc="-15" dirty="0">
                <a:latin typeface="Times New Roman"/>
                <a:cs typeface="Times New Roman"/>
              </a:rPr>
              <a:t>memory,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0" dirty="0">
                <a:latin typeface="Times New Roman"/>
                <a:cs typeface="Times New Roman"/>
              </a:rPr>
              <a:t>evaluate </a:t>
            </a:r>
            <a:r>
              <a:rPr sz="1400" spc="-20" dirty="0">
                <a:latin typeface="Times New Roman"/>
                <a:cs typeface="Times New Roman"/>
              </a:rPr>
              <a:t>effective  </a:t>
            </a:r>
            <a:r>
              <a:rPr sz="1400" spc="15" dirty="0">
                <a:latin typeface="Times New Roman"/>
                <a:cs typeface="Times New Roman"/>
              </a:rPr>
              <a:t>address,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execute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operations </a:t>
            </a:r>
            <a:r>
              <a:rPr sz="1400" spc="-15" dirty="0">
                <a:latin typeface="Times New Roman"/>
                <a:cs typeface="Times New Roman"/>
              </a:rPr>
              <a:t>specified </a:t>
            </a:r>
            <a:r>
              <a:rPr sz="1400" spc="-10" dirty="0">
                <a:latin typeface="Times New Roman"/>
                <a:cs typeface="Times New Roman"/>
              </a:rPr>
              <a:t>by  </a:t>
            </a:r>
            <a:r>
              <a:rPr sz="1400" spc="-15" dirty="0">
                <a:latin typeface="Times New Roman"/>
                <a:cs typeface="Times New Roman"/>
              </a:rPr>
              <a:t>instructions </a:t>
            </a:r>
            <a:r>
              <a:rPr sz="1400" spc="25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repeat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cycle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next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instruction.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1550" b="1" i="1" spc="5" dirty="0">
                <a:latin typeface="Times New Roman"/>
                <a:cs typeface="Times New Roman"/>
              </a:rPr>
              <a:t>Sequencer </a:t>
            </a:r>
            <a:r>
              <a:rPr sz="1550" b="1" i="1" spc="30" dirty="0">
                <a:latin typeface="Times New Roman"/>
                <a:cs typeface="Times New Roman"/>
              </a:rPr>
              <a:t>and </a:t>
            </a:r>
            <a:r>
              <a:rPr sz="1550" b="1" i="1" spc="15" dirty="0">
                <a:latin typeface="Times New Roman"/>
                <a:cs typeface="Times New Roman"/>
              </a:rPr>
              <a:t>Pipeline</a:t>
            </a:r>
            <a:r>
              <a:rPr sz="1550" b="1" i="1" spc="60" dirty="0">
                <a:latin typeface="Times New Roman"/>
                <a:cs typeface="Times New Roman"/>
              </a:rPr>
              <a:t> </a:t>
            </a:r>
            <a:r>
              <a:rPr sz="1550" b="1" i="1" spc="5" dirty="0">
                <a:latin typeface="Times New Roman"/>
                <a:cs typeface="Times New Roman"/>
              </a:rPr>
              <a:t>Register</a:t>
            </a:r>
            <a:endParaRPr sz="155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6199"/>
              </a:lnSpc>
              <a:spcBef>
                <a:spcPts val="795"/>
              </a:spcBef>
            </a:pPr>
            <a:r>
              <a:rPr sz="1400" b="1" i="1" spc="5" dirty="0">
                <a:latin typeface="Times New Roman"/>
                <a:cs typeface="Times New Roman"/>
              </a:rPr>
              <a:t>Sequencer</a:t>
            </a:r>
            <a:r>
              <a:rPr sz="1400" spc="5" dirty="0">
                <a:latin typeface="Times New Roman"/>
                <a:cs typeface="Times New Roman"/>
              </a:rPr>
              <a:t>: The </a:t>
            </a:r>
            <a:r>
              <a:rPr sz="1400" spc="-20" dirty="0">
                <a:latin typeface="Times New Roman"/>
                <a:cs typeface="Times New Roman"/>
              </a:rPr>
              <a:t>next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15" dirty="0">
                <a:latin typeface="Times New Roman"/>
                <a:cs typeface="Times New Roman"/>
              </a:rPr>
              <a:t>generator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called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sequencer,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45" dirty="0">
                <a:latin typeface="Times New Roman"/>
                <a:cs typeface="Times New Roman"/>
              </a:rPr>
              <a:t>it </a:t>
            </a:r>
            <a:r>
              <a:rPr sz="1400" spc="-25" dirty="0">
                <a:latin typeface="Times New Roman"/>
                <a:cs typeface="Times New Roman"/>
              </a:rPr>
              <a:t>determines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5" dirty="0">
                <a:latin typeface="Times New Roman"/>
                <a:cs typeface="Times New Roman"/>
              </a:rPr>
              <a:t>sequence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read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memory.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/>
          <p:nvPr/>
        </p:nvSpPr>
        <p:spPr>
          <a:xfrm>
            <a:off x="304800" y="234950"/>
            <a:ext cx="7467600" cy="6482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985" indent="-229235">
              <a:lnSpc>
                <a:spcPct val="111700"/>
              </a:lnSpc>
              <a:spcBef>
                <a:spcPts val="9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15" dirty="0">
                <a:latin typeface="Times New Roman"/>
                <a:cs typeface="Times New Roman"/>
              </a:rPr>
              <a:t>A </a:t>
            </a:r>
            <a:r>
              <a:rPr sz="1600" spc="-25" dirty="0">
                <a:latin typeface="Times New Roman"/>
                <a:cs typeface="Times New Roman"/>
              </a:rPr>
              <a:t>Hard-wired </a:t>
            </a:r>
            <a:r>
              <a:rPr sz="1600" spc="5" dirty="0">
                <a:latin typeface="Times New Roman"/>
                <a:cs typeface="Times New Roman"/>
              </a:rPr>
              <a:t>Control consists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two </a:t>
            </a:r>
            <a:r>
              <a:rPr sz="1600" spc="15" dirty="0">
                <a:latin typeface="Times New Roman"/>
                <a:cs typeface="Times New Roman"/>
              </a:rPr>
              <a:t>decoders, </a:t>
            </a:r>
            <a:r>
              <a:rPr sz="1600" spc="1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sequence </a:t>
            </a:r>
            <a:r>
              <a:rPr sz="1600" spc="-5" dirty="0">
                <a:latin typeface="Times New Roman"/>
                <a:cs typeface="Times New Roman"/>
              </a:rPr>
              <a:t>counter,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a  </a:t>
            </a:r>
            <a:r>
              <a:rPr sz="1600" spc="-15" dirty="0">
                <a:latin typeface="Times New Roman"/>
                <a:cs typeface="Times New Roman"/>
              </a:rPr>
              <a:t>number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35" dirty="0">
                <a:latin typeface="Times New Roman"/>
                <a:cs typeface="Times New Roman"/>
              </a:rPr>
              <a:t>logic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gates.</a:t>
            </a:r>
            <a:endParaRPr sz="1600" dirty="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111600"/>
              </a:lnSpc>
              <a:spcBef>
                <a:spcPts val="22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-15" dirty="0">
                <a:latin typeface="Times New Roman"/>
                <a:cs typeface="Times New Roman"/>
              </a:rPr>
              <a:t>An instruction </a:t>
            </a:r>
            <a:r>
              <a:rPr sz="1600" spc="-10" dirty="0">
                <a:latin typeface="Times New Roman"/>
                <a:cs typeface="Times New Roman"/>
              </a:rPr>
              <a:t>fetched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-15" dirty="0">
                <a:latin typeface="Times New Roman"/>
                <a:cs typeface="Times New Roman"/>
              </a:rPr>
              <a:t>the memory </a:t>
            </a:r>
            <a:r>
              <a:rPr sz="1600" spc="-35" dirty="0">
                <a:latin typeface="Times New Roman"/>
                <a:cs typeface="Times New Roman"/>
              </a:rPr>
              <a:t>unit </a:t>
            </a:r>
            <a:r>
              <a:rPr sz="1600" spc="-4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placed </a:t>
            </a:r>
            <a:r>
              <a:rPr sz="1600" spc="-40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instruction  </a:t>
            </a:r>
            <a:r>
              <a:rPr sz="1600" spc="-20" dirty="0">
                <a:latin typeface="Times New Roman"/>
                <a:cs typeface="Times New Roman"/>
              </a:rPr>
              <a:t>register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(IR).</a:t>
            </a:r>
            <a:endParaRPr sz="1600" dirty="0">
              <a:latin typeface="Times New Roman"/>
              <a:cs typeface="Times New Roman"/>
            </a:endParaRPr>
          </a:p>
          <a:p>
            <a:pPr marL="469900" marR="13970" indent="-229235">
              <a:lnSpc>
                <a:spcPct val="107300"/>
              </a:lnSpc>
              <a:spcBef>
                <a:spcPts val="37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component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an </a:t>
            </a:r>
            <a:r>
              <a:rPr sz="1600" spc="-15" dirty="0">
                <a:latin typeface="Times New Roman"/>
                <a:cs typeface="Times New Roman"/>
              </a:rPr>
              <a:t>instruction </a:t>
            </a:r>
            <a:r>
              <a:rPr sz="1600" spc="-20" dirty="0">
                <a:latin typeface="Times New Roman"/>
                <a:cs typeface="Times New Roman"/>
              </a:rPr>
              <a:t>register </a:t>
            </a:r>
            <a:r>
              <a:rPr sz="1600" spc="-15" dirty="0">
                <a:latin typeface="Times New Roman"/>
                <a:cs typeface="Times New Roman"/>
              </a:rPr>
              <a:t>includes; </a:t>
            </a:r>
            <a:r>
              <a:rPr sz="1600" spc="5" dirty="0">
                <a:latin typeface="Times New Roman"/>
                <a:cs typeface="Times New Roman"/>
              </a:rPr>
              <a:t>I </a:t>
            </a:r>
            <a:r>
              <a:rPr sz="1600" spc="-15" dirty="0">
                <a:latin typeface="Times New Roman"/>
                <a:cs typeface="Times New Roman"/>
              </a:rPr>
              <a:t>bit, the </a:t>
            </a:r>
            <a:r>
              <a:rPr sz="1600" spc="-5" dirty="0">
                <a:latin typeface="Times New Roman"/>
                <a:cs typeface="Times New Roman"/>
              </a:rPr>
              <a:t>operation code,  </a:t>
            </a:r>
            <a:r>
              <a:rPr sz="1600" spc="-15" dirty="0">
                <a:latin typeface="Times New Roman"/>
                <a:cs typeface="Times New Roman"/>
              </a:rPr>
              <a:t>and bits </a:t>
            </a:r>
            <a:r>
              <a:rPr sz="1600" spc="10" dirty="0">
                <a:latin typeface="Times New Roman"/>
                <a:cs typeface="Times New Roman"/>
              </a:rPr>
              <a:t>0 </a:t>
            </a:r>
            <a:r>
              <a:rPr sz="1600" spc="-10" dirty="0">
                <a:latin typeface="Times New Roman"/>
                <a:cs typeface="Times New Roman"/>
              </a:rPr>
              <a:t>through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11.</a:t>
            </a: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00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spc="35" dirty="0">
                <a:latin typeface="Times New Roman"/>
                <a:cs typeface="Times New Roman"/>
              </a:rPr>
              <a:t>code </a:t>
            </a:r>
            <a:r>
              <a:rPr sz="1600" spc="-40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bits </a:t>
            </a:r>
            <a:r>
              <a:rPr sz="1600" spc="-10" dirty="0">
                <a:latin typeface="Times New Roman"/>
                <a:cs typeface="Times New Roman"/>
              </a:rPr>
              <a:t>12 through 14 </a:t>
            </a:r>
            <a:r>
              <a:rPr sz="1600" spc="-15" dirty="0">
                <a:latin typeface="Times New Roman"/>
                <a:cs typeface="Times New Roman"/>
              </a:rPr>
              <a:t>are </a:t>
            </a:r>
            <a:r>
              <a:rPr sz="1600" spc="25" dirty="0">
                <a:latin typeface="Times New Roman"/>
                <a:cs typeface="Times New Roman"/>
              </a:rPr>
              <a:t>coded </a:t>
            </a:r>
            <a:r>
              <a:rPr sz="1600" spc="-35" dirty="0">
                <a:latin typeface="Times New Roman"/>
                <a:cs typeface="Times New Roman"/>
              </a:rPr>
              <a:t>with </a:t>
            </a:r>
            <a:r>
              <a:rPr sz="1600" spc="10" dirty="0">
                <a:latin typeface="Times New Roman"/>
                <a:cs typeface="Times New Roman"/>
              </a:rPr>
              <a:t>a 3 x 8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decoder.</a:t>
            </a: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9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outputs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20" dirty="0">
                <a:latin typeface="Times New Roman"/>
                <a:cs typeface="Times New Roman"/>
              </a:rPr>
              <a:t>decoder </a:t>
            </a:r>
            <a:r>
              <a:rPr sz="1600" spc="-15" dirty="0">
                <a:latin typeface="Times New Roman"/>
                <a:cs typeface="Times New Roman"/>
              </a:rPr>
              <a:t>are designated </a:t>
            </a:r>
            <a:r>
              <a:rPr sz="1600" spc="25" dirty="0">
                <a:latin typeface="Times New Roman"/>
                <a:cs typeface="Times New Roman"/>
              </a:rPr>
              <a:t>by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symbols </a:t>
            </a:r>
            <a:r>
              <a:rPr sz="1600" spc="-15" dirty="0">
                <a:latin typeface="Times New Roman"/>
                <a:cs typeface="Times New Roman"/>
              </a:rPr>
              <a:t>D0 </a:t>
            </a:r>
            <a:r>
              <a:rPr sz="1600" spc="-10" dirty="0">
                <a:latin typeface="Times New Roman"/>
                <a:cs typeface="Times New Roman"/>
              </a:rPr>
              <a:t>through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D7.</a:t>
            </a:r>
            <a:endParaRPr sz="1600" dirty="0">
              <a:latin typeface="Times New Roman"/>
              <a:cs typeface="Times New Roman"/>
            </a:endParaRPr>
          </a:p>
          <a:p>
            <a:pPr marL="469900" marR="7620" indent="-229235">
              <a:lnSpc>
                <a:spcPct val="111800"/>
              </a:lnSpc>
              <a:spcBef>
                <a:spcPts val="22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spc="35" dirty="0">
                <a:latin typeface="Times New Roman"/>
                <a:cs typeface="Times New Roman"/>
              </a:rPr>
              <a:t>code </a:t>
            </a:r>
            <a:r>
              <a:rPr sz="1600" spc="-10" dirty="0">
                <a:latin typeface="Times New Roman"/>
                <a:cs typeface="Times New Roman"/>
              </a:rPr>
              <a:t>at </a:t>
            </a:r>
            <a:r>
              <a:rPr sz="1600" spc="-15" dirty="0">
                <a:latin typeface="Times New Roman"/>
                <a:cs typeface="Times New Roman"/>
              </a:rPr>
              <a:t>bit </a:t>
            </a:r>
            <a:r>
              <a:rPr sz="1600" spc="-10" dirty="0">
                <a:latin typeface="Times New Roman"/>
                <a:cs typeface="Times New Roman"/>
              </a:rPr>
              <a:t>15 </a:t>
            </a:r>
            <a:r>
              <a:rPr sz="1600" spc="-4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transferred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flip-flop </a:t>
            </a:r>
            <a:r>
              <a:rPr sz="1600" spc="-15" dirty="0">
                <a:latin typeface="Times New Roman"/>
                <a:cs typeface="Times New Roman"/>
              </a:rPr>
              <a:t>designated </a:t>
            </a:r>
            <a:r>
              <a:rPr sz="1600" spc="25" dirty="0">
                <a:latin typeface="Times New Roman"/>
                <a:cs typeface="Times New Roman"/>
              </a:rPr>
              <a:t>by </a:t>
            </a:r>
            <a:r>
              <a:rPr sz="1600" spc="-15" dirty="0">
                <a:latin typeface="Times New Roman"/>
                <a:cs typeface="Times New Roman"/>
              </a:rPr>
              <a:t>the  </a:t>
            </a:r>
            <a:r>
              <a:rPr sz="1600" spc="10" dirty="0">
                <a:latin typeface="Times New Roman"/>
                <a:cs typeface="Times New Roman"/>
              </a:rPr>
              <a:t>symbol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I.</a:t>
            </a:r>
            <a:endParaRPr sz="1600" dirty="0">
              <a:latin typeface="Times New Roman"/>
              <a:cs typeface="Times New Roman"/>
            </a:endParaRPr>
          </a:p>
          <a:p>
            <a:pPr marL="469900" marR="27305" indent="-229235">
              <a:lnSpc>
                <a:spcPct val="111800"/>
              </a:lnSpc>
              <a:spcBef>
                <a:spcPts val="295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spc="25" dirty="0">
                <a:latin typeface="Times New Roman"/>
                <a:cs typeface="Times New Roman"/>
              </a:rPr>
              <a:t>codes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-35" dirty="0">
                <a:latin typeface="Times New Roman"/>
                <a:cs typeface="Times New Roman"/>
              </a:rPr>
              <a:t>Bits </a:t>
            </a:r>
            <a:r>
              <a:rPr sz="1600" spc="10" dirty="0">
                <a:latin typeface="Times New Roman"/>
                <a:cs typeface="Times New Roman"/>
              </a:rPr>
              <a:t>0 </a:t>
            </a:r>
            <a:r>
              <a:rPr sz="1600" spc="-10" dirty="0">
                <a:latin typeface="Times New Roman"/>
                <a:cs typeface="Times New Roman"/>
              </a:rPr>
              <a:t>through 11 </a:t>
            </a:r>
            <a:r>
              <a:rPr sz="1600" spc="-15" dirty="0">
                <a:latin typeface="Times New Roman"/>
                <a:cs typeface="Times New Roman"/>
              </a:rPr>
              <a:t>are </a:t>
            </a:r>
            <a:r>
              <a:rPr sz="1600" spc="-20" dirty="0">
                <a:latin typeface="Times New Roman"/>
                <a:cs typeface="Times New Roman"/>
              </a:rPr>
              <a:t>applied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-35" dirty="0">
                <a:latin typeface="Times New Roman"/>
                <a:cs typeface="Times New Roman"/>
              </a:rPr>
              <a:t>logic  </a:t>
            </a:r>
            <a:r>
              <a:rPr sz="1600" spc="-10" dirty="0">
                <a:latin typeface="Times New Roman"/>
                <a:cs typeface="Times New Roman"/>
              </a:rPr>
              <a:t>gates.</a:t>
            </a: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20"/>
              </a:spcBef>
              <a:buSzPct val="67857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600" spc="5" dirty="0">
                <a:latin typeface="Times New Roman"/>
                <a:cs typeface="Times New Roman"/>
              </a:rPr>
              <a:t>The Sequence </a:t>
            </a:r>
            <a:r>
              <a:rPr sz="1600" dirty="0">
                <a:latin typeface="Times New Roman"/>
                <a:cs typeface="Times New Roman"/>
              </a:rPr>
              <a:t>counter </a:t>
            </a:r>
            <a:r>
              <a:rPr sz="1600" spc="15" dirty="0">
                <a:latin typeface="Times New Roman"/>
                <a:cs typeface="Times New Roman"/>
              </a:rPr>
              <a:t>(SC) </a:t>
            </a:r>
            <a:r>
              <a:rPr sz="1600" spc="10" dirty="0">
                <a:latin typeface="Times New Roman"/>
                <a:cs typeface="Times New Roman"/>
              </a:rPr>
              <a:t>can count </a:t>
            </a:r>
            <a:r>
              <a:rPr sz="1600" spc="-40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binary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10" dirty="0">
                <a:latin typeface="Times New Roman"/>
                <a:cs typeface="Times New Roman"/>
              </a:rPr>
              <a:t>0 </a:t>
            </a:r>
            <a:r>
              <a:rPr sz="1600" spc="-10" dirty="0">
                <a:latin typeface="Times New Roman"/>
                <a:cs typeface="Times New Roman"/>
              </a:rPr>
              <a:t>through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15.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spc="10" dirty="0">
                <a:latin typeface="Times New Roman"/>
                <a:cs typeface="Times New Roman"/>
              </a:rPr>
              <a:t>Hardwired </a:t>
            </a:r>
            <a:r>
              <a:rPr sz="1600" b="1" i="1" dirty="0">
                <a:latin typeface="Times New Roman"/>
                <a:cs typeface="Times New Roman"/>
              </a:rPr>
              <a:t>Control </a:t>
            </a:r>
            <a:r>
              <a:rPr sz="1600" b="1" i="1" spc="15" dirty="0">
                <a:latin typeface="Times New Roman"/>
                <a:cs typeface="Times New Roman"/>
              </a:rPr>
              <a:t>Unit </a:t>
            </a:r>
            <a:r>
              <a:rPr sz="1600" b="1" i="1" spc="5" dirty="0">
                <a:latin typeface="Times New Roman"/>
                <a:cs typeface="Times New Roman"/>
              </a:rPr>
              <a:t>block</a:t>
            </a:r>
            <a:r>
              <a:rPr sz="1600" b="1" i="1" spc="-60" dirty="0">
                <a:latin typeface="Times New Roman"/>
                <a:cs typeface="Times New Roman"/>
              </a:rPr>
              <a:t> </a:t>
            </a:r>
            <a:r>
              <a:rPr sz="1600" b="1" i="1" spc="25" dirty="0">
                <a:latin typeface="Times New Roman"/>
                <a:cs typeface="Times New Roman"/>
              </a:rPr>
              <a:t>diagram</a:t>
            </a:r>
            <a:endParaRPr sz="1600" dirty="0">
              <a:latin typeface="Times New Roman"/>
              <a:cs typeface="Times New Roman"/>
            </a:endParaRPr>
          </a:p>
          <a:p>
            <a:pPr marL="469900" marR="20955" indent="-229235">
              <a:lnSpc>
                <a:spcPct val="116199"/>
              </a:lnSpc>
              <a:spcBef>
                <a:spcPts val="1245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600" b="1" i="1" spc="5" dirty="0">
                <a:latin typeface="Times New Roman"/>
                <a:cs typeface="Times New Roman"/>
              </a:rPr>
              <a:t>The</a:t>
            </a:r>
            <a:r>
              <a:rPr sz="1600" b="1" i="1" spc="-8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decoder/encoder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combinational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circuit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generates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set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of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required  </a:t>
            </a:r>
            <a:r>
              <a:rPr sz="1600" spc="10" dirty="0">
                <a:latin typeface="Times New Roman"/>
                <a:cs typeface="Times New Roman"/>
              </a:rPr>
              <a:t>control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signals.</a:t>
            </a:r>
            <a:endParaRPr sz="1600" dirty="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1880"/>
              </a:lnSpc>
              <a:spcBef>
                <a:spcPts val="15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600" b="1" i="1" spc="15" dirty="0">
                <a:latin typeface="Times New Roman"/>
                <a:cs typeface="Times New Roman"/>
              </a:rPr>
              <a:t>A </a:t>
            </a:r>
            <a:r>
              <a:rPr sz="1600" b="1" i="1" spc="-10" dirty="0">
                <a:latin typeface="Times New Roman"/>
                <a:cs typeface="Times New Roman"/>
              </a:rPr>
              <a:t>control </a:t>
            </a:r>
            <a:r>
              <a:rPr sz="1600" b="1" i="1" spc="-15" dirty="0">
                <a:latin typeface="Times New Roman"/>
                <a:cs typeface="Times New Roman"/>
              </a:rPr>
              <a:t>step </a:t>
            </a:r>
            <a:r>
              <a:rPr sz="1600" b="1" i="1" dirty="0">
                <a:latin typeface="Times New Roman"/>
                <a:cs typeface="Times New Roman"/>
              </a:rPr>
              <a:t>counter </a:t>
            </a:r>
            <a:r>
              <a:rPr sz="1600" spc="-4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used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keep </a:t>
            </a:r>
            <a:r>
              <a:rPr sz="1600" dirty="0">
                <a:latin typeface="Times New Roman"/>
                <a:cs typeface="Times New Roman"/>
              </a:rPr>
              <a:t>track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15" dirty="0">
                <a:latin typeface="Times New Roman"/>
                <a:cs typeface="Times New Roman"/>
              </a:rPr>
              <a:t>steps.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count 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3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counter </a:t>
            </a:r>
            <a:r>
              <a:rPr sz="1600" spc="15" dirty="0">
                <a:latin typeface="Times New Roman"/>
                <a:cs typeface="Times New Roman"/>
              </a:rPr>
              <a:t>corresponds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one </a:t>
            </a:r>
            <a:r>
              <a:rPr sz="1600" spc="10" dirty="0">
                <a:latin typeface="Times New Roman"/>
                <a:cs typeface="Times New Roman"/>
              </a:rPr>
              <a:t>control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step.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required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-30" dirty="0">
                <a:latin typeface="Times New Roman"/>
                <a:cs typeface="Times New Roman"/>
              </a:rPr>
              <a:t>signals </a:t>
            </a:r>
            <a:r>
              <a:rPr sz="1600" spc="-15" dirty="0">
                <a:latin typeface="Times New Roman"/>
                <a:cs typeface="Times New Roman"/>
              </a:rPr>
              <a:t>are </a:t>
            </a:r>
            <a:r>
              <a:rPr sz="1600" spc="-25" dirty="0">
                <a:latin typeface="Times New Roman"/>
                <a:cs typeface="Times New Roman"/>
              </a:rPr>
              <a:t>determined </a:t>
            </a:r>
            <a:r>
              <a:rPr sz="1600" spc="25" dirty="0">
                <a:latin typeface="Times New Roman"/>
                <a:cs typeface="Times New Roman"/>
              </a:rPr>
              <a:t>by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following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information: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Contents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control </a:t>
            </a:r>
            <a:r>
              <a:rPr sz="1600" spc="5" dirty="0">
                <a:latin typeface="Times New Roman"/>
                <a:cs typeface="Times New Roman"/>
              </a:rPr>
              <a:t>step </a:t>
            </a:r>
            <a:r>
              <a:rPr sz="1600" dirty="0">
                <a:latin typeface="Times New Roman"/>
                <a:cs typeface="Times New Roman"/>
              </a:rPr>
              <a:t>counter</a:t>
            </a: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Contents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IR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register</a:t>
            </a: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Contents </a:t>
            </a:r>
            <a:r>
              <a:rPr sz="1600" spc="2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condition </a:t>
            </a:r>
            <a:r>
              <a:rPr sz="1600" spc="35" dirty="0">
                <a:latin typeface="Times New Roman"/>
                <a:cs typeface="Times New Roman"/>
              </a:rPr>
              <a:t>code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flags</a:t>
            </a:r>
            <a:endParaRPr sz="16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70534" algn="l"/>
              </a:tabLst>
            </a:pPr>
            <a:r>
              <a:rPr sz="1600" spc="-25" dirty="0">
                <a:latin typeface="Times New Roman"/>
                <a:cs typeface="Times New Roman"/>
              </a:rPr>
              <a:t>External </a:t>
            </a:r>
            <a:r>
              <a:rPr sz="1600" spc="-20" dirty="0">
                <a:latin typeface="Times New Roman"/>
                <a:cs typeface="Times New Roman"/>
              </a:rPr>
              <a:t>input signals, </a:t>
            </a:r>
            <a:r>
              <a:rPr sz="1600" spc="-50" dirty="0">
                <a:latin typeface="Times New Roman"/>
                <a:cs typeface="Times New Roman"/>
              </a:rPr>
              <a:t>like </a:t>
            </a:r>
            <a:r>
              <a:rPr sz="1600" spc="5" dirty="0">
                <a:latin typeface="Times New Roman"/>
                <a:cs typeface="Times New Roman"/>
              </a:rPr>
              <a:t>MFC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interrupt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request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838200" y="430530"/>
            <a:ext cx="7239000" cy="586429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latin typeface="Times New Roman"/>
                <a:cs typeface="Times New Roman"/>
              </a:rPr>
              <a:t>Functions:</a:t>
            </a:r>
          </a:p>
          <a:p>
            <a:pPr marL="193040" indent="-180975" algn="just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3675" algn="l"/>
              </a:tabLst>
            </a:pPr>
            <a:r>
              <a:rPr sz="1400" spc="-25" dirty="0">
                <a:latin typeface="Times New Roman"/>
                <a:cs typeface="Times New Roman"/>
              </a:rPr>
              <a:t>Incrementing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register</a:t>
            </a:r>
            <a:endParaRPr sz="1400" dirty="0">
              <a:latin typeface="Times New Roman"/>
              <a:cs typeface="Times New Roman"/>
            </a:endParaRPr>
          </a:p>
          <a:p>
            <a:pPr marL="193040" indent="-180975" algn="just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193675" algn="l"/>
              </a:tabLst>
            </a:pPr>
            <a:r>
              <a:rPr sz="1400" spc="-10" dirty="0">
                <a:latin typeface="Times New Roman"/>
                <a:cs typeface="Times New Roman"/>
              </a:rPr>
              <a:t>Loading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CAR.</a:t>
            </a:r>
            <a:endParaRPr sz="1400" dirty="0">
              <a:latin typeface="Times New Roman"/>
              <a:cs typeface="Times New Roman"/>
            </a:endParaRPr>
          </a:p>
          <a:p>
            <a:pPr marL="193040" indent="-180975" algn="just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3675" algn="l"/>
              </a:tabLst>
            </a:pPr>
            <a:r>
              <a:rPr sz="1400" spc="-15" dirty="0">
                <a:latin typeface="Times New Roman"/>
                <a:cs typeface="Times New Roman"/>
              </a:rPr>
              <a:t>Loading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-50" dirty="0">
                <a:latin typeface="Times New Roman"/>
                <a:cs typeface="Times New Roman"/>
              </a:rPr>
              <a:t>initial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address</a:t>
            </a:r>
            <a:endParaRPr sz="1400" dirty="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11800"/>
              </a:lnSpc>
              <a:spcBef>
                <a:spcPts val="894"/>
              </a:spcBef>
            </a:pPr>
            <a:r>
              <a:rPr sz="1400" b="1" i="1" spc="25" dirty="0">
                <a:latin typeface="Times New Roman"/>
                <a:cs typeface="Times New Roman"/>
              </a:rPr>
              <a:t>Pipeline</a:t>
            </a:r>
            <a:r>
              <a:rPr sz="1400" b="1" i="1" spc="-160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Register:</a:t>
            </a:r>
            <a:r>
              <a:rPr sz="1400" b="1" i="1" spc="-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register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holds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present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microinstruction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while 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next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computed </a:t>
            </a:r>
            <a:r>
              <a:rPr sz="1400" spc="-15" dirty="0">
                <a:latin typeface="Times New Roman"/>
                <a:cs typeface="Times New Roman"/>
              </a:rPr>
              <a:t>and read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the memory. </a:t>
            </a:r>
            <a:r>
              <a:rPr sz="1400" spc="-20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20" dirty="0">
                <a:latin typeface="Times New Roman"/>
                <a:cs typeface="Times New Roman"/>
              </a:rPr>
              <a:t>register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30" dirty="0">
                <a:latin typeface="Times New Roman"/>
                <a:cs typeface="Times New Roman"/>
              </a:rPr>
              <a:t>called  pipeline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register.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i="1" dirty="0">
                <a:latin typeface="Times New Roman"/>
                <a:cs typeface="Times New Roman"/>
              </a:rPr>
              <a:t>Selection </a:t>
            </a:r>
            <a:r>
              <a:rPr sz="1550" b="1" i="1" spc="-10" dirty="0">
                <a:latin typeface="Times New Roman"/>
                <a:cs typeface="Times New Roman"/>
              </a:rPr>
              <a:t>of </a:t>
            </a:r>
            <a:r>
              <a:rPr sz="1550" b="1" i="1" spc="15" dirty="0">
                <a:latin typeface="Times New Roman"/>
                <a:cs typeface="Times New Roman"/>
              </a:rPr>
              <a:t>address </a:t>
            </a:r>
            <a:r>
              <a:rPr sz="1550" b="1" i="1" spc="-5" dirty="0">
                <a:latin typeface="Times New Roman"/>
                <a:cs typeface="Times New Roman"/>
              </a:rPr>
              <a:t>for </a:t>
            </a:r>
            <a:r>
              <a:rPr sz="1550" b="1" i="1" dirty="0">
                <a:latin typeface="Times New Roman"/>
                <a:cs typeface="Times New Roman"/>
              </a:rPr>
              <a:t>Control</a:t>
            </a:r>
            <a:r>
              <a:rPr sz="1550" b="1" i="1" spc="55" dirty="0">
                <a:latin typeface="Times New Roman"/>
                <a:cs typeface="Times New Roman"/>
              </a:rPr>
              <a:t> </a:t>
            </a:r>
            <a:r>
              <a:rPr sz="1550" b="1" i="1" spc="-5" dirty="0">
                <a:latin typeface="Times New Roman"/>
                <a:cs typeface="Times New Roman"/>
              </a:rPr>
              <a:t>Memory</a:t>
            </a: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b="1" i="1" spc="10" dirty="0">
                <a:latin typeface="Times New Roman"/>
                <a:cs typeface="Times New Roman"/>
              </a:rPr>
              <a:t>Address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20" dirty="0">
                <a:latin typeface="Times New Roman"/>
                <a:cs typeface="Times New Roman"/>
              </a:rPr>
              <a:t>Sequencing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300"/>
              </a:lnSpc>
              <a:spcBef>
                <a:spcPts val="975"/>
              </a:spcBef>
            </a:pPr>
            <a:r>
              <a:rPr sz="1400" spc="5" dirty="0">
                <a:latin typeface="Times New Roman"/>
                <a:cs typeface="Times New Roman"/>
              </a:rPr>
              <a:t>Address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Sequencing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Sequencer: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Next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Address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Generator.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Selection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address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 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memory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15" dirty="0">
                <a:latin typeface="Times New Roman"/>
                <a:cs typeface="Times New Roman"/>
              </a:rPr>
              <a:t>Routine: Microinstruction are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i="1" spc="-5" dirty="0">
                <a:latin typeface="Times New Roman"/>
                <a:cs typeface="Times New Roman"/>
              </a:rPr>
              <a:t>in</a:t>
            </a:r>
            <a:r>
              <a:rPr sz="1400" i="1" spc="90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groups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spc="-15" dirty="0">
                <a:latin typeface="Times New Roman"/>
                <a:cs typeface="Times New Roman"/>
              </a:rPr>
              <a:t>Mapping</a:t>
            </a:r>
            <a:endParaRPr sz="1400" dirty="0">
              <a:latin typeface="Times New Roman"/>
              <a:cs typeface="Times New Roman"/>
            </a:endParaRPr>
          </a:p>
          <a:p>
            <a:pPr marL="12700" marR="648970">
              <a:lnSpc>
                <a:spcPct val="156400"/>
              </a:lnSpc>
              <a:tabLst>
                <a:tab pos="1461770" algn="l"/>
              </a:tabLst>
            </a:pPr>
            <a:r>
              <a:rPr sz="1400" spc="-5" dirty="0">
                <a:latin typeface="Times New Roman"/>
                <a:cs typeface="Times New Roman"/>
              </a:rPr>
              <a:t>Instruction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Code	</a:t>
            </a:r>
            <a:r>
              <a:rPr sz="1400" spc="5" dirty="0">
                <a:latin typeface="Times New Roman"/>
                <a:cs typeface="Times New Roman"/>
              </a:rPr>
              <a:t>Address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i="1" spc="5" dirty="0">
                <a:latin typeface="Times New Roman"/>
                <a:cs typeface="Times New Roman"/>
              </a:rPr>
              <a:t>where </a:t>
            </a:r>
            <a:r>
              <a:rPr sz="1400" i="1" dirty="0">
                <a:latin typeface="Times New Roman"/>
                <a:cs typeface="Times New Roman"/>
              </a:rPr>
              <a:t>routine </a:t>
            </a:r>
            <a:r>
              <a:rPr sz="1400" i="1" spc="-5" dirty="0">
                <a:latin typeface="Times New Roman"/>
                <a:cs typeface="Times New Roman"/>
              </a:rPr>
              <a:t>is </a:t>
            </a:r>
            <a:r>
              <a:rPr sz="1400" i="1" dirty="0">
                <a:latin typeface="Times New Roman"/>
                <a:cs typeface="Times New Roman"/>
              </a:rPr>
              <a:t>located</a:t>
            </a:r>
            <a:r>
              <a:rPr sz="1400" dirty="0">
                <a:latin typeface="Times New Roman"/>
                <a:cs typeface="Times New Roman"/>
              </a:rPr>
              <a:t>)  </a:t>
            </a:r>
            <a:r>
              <a:rPr sz="1400" spc="5" dirty="0">
                <a:latin typeface="Times New Roman"/>
                <a:cs typeface="Times New Roman"/>
              </a:rPr>
              <a:t>Address </a:t>
            </a:r>
            <a:r>
              <a:rPr sz="1400" spc="-10" dirty="0">
                <a:latin typeface="Times New Roman"/>
                <a:cs typeface="Times New Roman"/>
              </a:rPr>
              <a:t>Sequencing </a:t>
            </a:r>
            <a:r>
              <a:rPr sz="1400" spc="-20" dirty="0">
                <a:latin typeface="Times New Roman"/>
                <a:cs typeface="Times New Roman"/>
              </a:rPr>
              <a:t>Capabilities: </a:t>
            </a:r>
            <a:r>
              <a:rPr sz="1400" b="1" i="1" spc="-10" dirty="0">
                <a:latin typeface="Times New Roman"/>
                <a:cs typeface="Times New Roman"/>
              </a:rPr>
              <a:t>control </a:t>
            </a:r>
            <a:r>
              <a:rPr sz="1400" b="1" i="1" spc="25" dirty="0">
                <a:latin typeface="Times New Roman"/>
                <a:cs typeface="Times New Roman"/>
              </a:rPr>
              <a:t>memory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10" dirty="0">
                <a:latin typeface="Times New Roman"/>
                <a:cs typeface="Times New Roman"/>
              </a:rPr>
              <a:t>address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70534" algn="l"/>
              </a:tabLst>
            </a:pPr>
            <a:r>
              <a:rPr sz="1400" spc="-25" dirty="0">
                <a:latin typeface="Times New Roman"/>
                <a:cs typeface="Times New Roman"/>
              </a:rPr>
              <a:t>Incrementing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 address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register</a:t>
            </a:r>
            <a:endParaRPr sz="1400" dirty="0">
              <a:latin typeface="Times New Roman"/>
              <a:cs typeface="Times New Roman"/>
            </a:endParaRPr>
          </a:p>
          <a:p>
            <a:pPr marL="469900" marR="13970" lvl="1" indent="-229235">
              <a:lnSpc>
                <a:spcPct val="111700"/>
              </a:lnSpc>
              <a:buAutoNum type="arabicPeriod"/>
              <a:tabLst>
                <a:tab pos="470534" algn="l"/>
                <a:tab pos="1611630" algn="l"/>
                <a:tab pos="3419475" algn="l"/>
                <a:tab pos="4932680" algn="l"/>
                <a:tab pos="5769610" algn="l"/>
              </a:tabLst>
            </a:pPr>
            <a:r>
              <a:rPr sz="1400" spc="-45" dirty="0">
                <a:latin typeface="Times New Roman"/>
                <a:cs typeface="Times New Roman"/>
              </a:rPr>
              <a:t>U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40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ra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40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ra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-3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40" dirty="0">
                <a:latin typeface="Times New Roman"/>
                <a:cs typeface="Times New Roman"/>
              </a:rPr>
              <a:t>b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t  </a:t>
            </a:r>
            <a:r>
              <a:rPr sz="1400" spc="-10" dirty="0">
                <a:latin typeface="Times New Roman"/>
                <a:cs typeface="Times New Roman"/>
              </a:rPr>
              <a:t>conditions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70534" algn="l"/>
              </a:tabLst>
            </a:pPr>
            <a:r>
              <a:rPr sz="1400" spc="-15" dirty="0">
                <a:latin typeface="Times New Roman"/>
                <a:cs typeface="Times New Roman"/>
              </a:rPr>
              <a:t>Mapping </a:t>
            </a:r>
            <a:r>
              <a:rPr sz="1400" spc="20" dirty="0">
                <a:latin typeface="Times New Roman"/>
                <a:cs typeface="Times New Roman"/>
              </a:rPr>
              <a:t>process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i="1" spc="5" dirty="0">
                <a:latin typeface="Times New Roman"/>
                <a:cs typeface="Times New Roman"/>
              </a:rPr>
              <a:t>bits </a:t>
            </a:r>
            <a:r>
              <a:rPr sz="1400" i="1" spc="-10" dirty="0">
                <a:latin typeface="Times New Roman"/>
                <a:cs typeface="Times New Roman"/>
              </a:rPr>
              <a:t>of </a:t>
            </a:r>
            <a:r>
              <a:rPr sz="1400" i="1" spc="10" dirty="0">
                <a:latin typeface="Times New Roman"/>
                <a:cs typeface="Times New Roman"/>
              </a:rPr>
              <a:t>the </a:t>
            </a:r>
            <a:r>
              <a:rPr sz="1400" i="1" spc="-10" dirty="0">
                <a:latin typeface="Times New Roman"/>
                <a:cs typeface="Times New Roman"/>
              </a:rPr>
              <a:t>instruction </a:t>
            </a:r>
            <a:r>
              <a:rPr sz="1400" i="1" spc="10" dirty="0">
                <a:latin typeface="Times New Roman"/>
                <a:cs typeface="Times New Roman"/>
              </a:rPr>
              <a:t>address </a:t>
            </a:r>
            <a:r>
              <a:rPr sz="1400" i="1" spc="-15" dirty="0">
                <a:latin typeface="Times New Roman"/>
                <a:cs typeface="Times New Roman"/>
              </a:rPr>
              <a:t>for </a:t>
            </a:r>
            <a:r>
              <a:rPr sz="1400" i="1" spc="-10" dirty="0">
                <a:latin typeface="Times New Roman"/>
                <a:cs typeface="Times New Roman"/>
              </a:rPr>
              <a:t>control </a:t>
            </a:r>
            <a:r>
              <a:rPr sz="1400" i="1" dirty="0">
                <a:latin typeface="Times New Roman"/>
                <a:cs typeface="Times New Roman"/>
              </a:rPr>
              <a:t>memory</a:t>
            </a:r>
            <a:r>
              <a:rPr sz="1400" i="1" spc="2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70534" algn="l"/>
              </a:tabLst>
            </a:pPr>
            <a:r>
              <a:rPr sz="1400" spc="15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facility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subroutine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return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92237"/>
            <a:ext cx="6781800" cy="425291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object 2"/>
          <p:cNvSpPr txBox="1"/>
          <p:nvPr/>
        </p:nvSpPr>
        <p:spPr>
          <a:xfrm>
            <a:off x="914400" y="234950"/>
            <a:ext cx="5967730" cy="2503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5" dirty="0">
                <a:latin typeface="Times New Roman"/>
                <a:cs typeface="Times New Roman"/>
              </a:rPr>
              <a:t>Multiplexer</a:t>
            </a:r>
            <a:endParaRPr sz="155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470534" algn="l"/>
              </a:tabLst>
            </a:pPr>
            <a:r>
              <a:rPr sz="1400" spc="5" dirty="0">
                <a:latin typeface="Times New Roman"/>
                <a:cs typeface="Times New Roman"/>
              </a:rPr>
              <a:t>CAR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Increment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JMP/CALL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70534" algn="l"/>
              </a:tabLst>
            </a:pPr>
            <a:r>
              <a:rPr sz="1400" spc="-15" dirty="0">
                <a:latin typeface="Times New Roman"/>
                <a:cs typeface="Times New Roman"/>
              </a:rPr>
              <a:t>Mapping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Subroutine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Return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9000"/>
              </a:lnSpc>
              <a:spcBef>
                <a:spcPts val="930"/>
              </a:spcBef>
            </a:pPr>
            <a:r>
              <a:rPr sz="1550" b="1" i="1" dirty="0">
                <a:latin typeface="Times New Roman"/>
                <a:cs typeface="Times New Roman"/>
              </a:rPr>
              <a:t>Control </a:t>
            </a:r>
            <a:r>
              <a:rPr sz="1550" b="1" i="1" spc="10" dirty="0">
                <a:latin typeface="Times New Roman"/>
                <a:cs typeface="Times New Roman"/>
              </a:rPr>
              <a:t>Address </a:t>
            </a:r>
            <a:r>
              <a:rPr sz="1550" b="1" i="1" spc="5" dirty="0">
                <a:latin typeface="Times New Roman"/>
                <a:cs typeface="Times New Roman"/>
              </a:rPr>
              <a:t>Register </a:t>
            </a:r>
            <a:r>
              <a:rPr sz="1550" b="1" i="1" spc="10" dirty="0">
                <a:latin typeface="Times New Roman"/>
                <a:cs typeface="Times New Roman"/>
              </a:rPr>
              <a:t>CAR</a:t>
            </a:r>
            <a:r>
              <a:rPr sz="1550" b="1" spc="10" dirty="0">
                <a:latin typeface="Times New Roman"/>
                <a:cs typeface="Times New Roman"/>
              </a:rPr>
              <a:t>: </a:t>
            </a:r>
            <a:r>
              <a:rPr sz="1400" spc="5" dirty="0">
                <a:latin typeface="Times New Roman"/>
                <a:cs typeface="Times New Roman"/>
              </a:rPr>
              <a:t>CAR </a:t>
            </a:r>
            <a:r>
              <a:rPr sz="1400" spc="-20" dirty="0">
                <a:latin typeface="Times New Roman"/>
                <a:cs typeface="Times New Roman"/>
              </a:rPr>
              <a:t>receive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4 </a:t>
            </a:r>
            <a:r>
              <a:rPr sz="1400" spc="-15" dirty="0">
                <a:latin typeface="Times New Roman"/>
                <a:cs typeface="Times New Roman"/>
              </a:rPr>
              <a:t>different  </a:t>
            </a:r>
            <a:r>
              <a:rPr sz="1400" spc="5" dirty="0">
                <a:latin typeface="Times New Roman"/>
                <a:cs typeface="Times New Roman"/>
              </a:rPr>
              <a:t>paths: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470534" algn="l"/>
              </a:tabLst>
            </a:pPr>
            <a:r>
              <a:rPr sz="1400" spc="-15" dirty="0">
                <a:latin typeface="Times New Roman"/>
                <a:cs typeface="Times New Roman"/>
              </a:rPr>
              <a:t>Incrementer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Branch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memory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48776" name="object 2"/>
          <p:cNvSpPr txBox="1"/>
          <p:nvPr/>
        </p:nvSpPr>
        <p:spPr>
          <a:xfrm>
            <a:off x="934356" y="2738120"/>
            <a:ext cx="7828644" cy="395864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290"/>
              </a:spcBef>
              <a:buAutoNum type="arabicPeriod" startAt="3"/>
              <a:tabLst>
                <a:tab pos="470534" algn="l"/>
              </a:tabLst>
            </a:pPr>
            <a:r>
              <a:rPr sz="1400" spc="-15" dirty="0">
                <a:latin typeface="Times New Roman"/>
                <a:cs typeface="Times New Roman"/>
              </a:rPr>
              <a:t>Mapping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Logic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AutoNum type="arabicPeriod" startAt="3"/>
              <a:tabLst>
                <a:tab pos="470534" algn="l"/>
              </a:tabLst>
            </a:pPr>
            <a:r>
              <a:rPr sz="1400" spc="5" dirty="0">
                <a:latin typeface="Times New Roman"/>
                <a:cs typeface="Times New Roman"/>
              </a:rPr>
              <a:t>SBR </a:t>
            </a:r>
            <a:r>
              <a:rPr sz="1400" spc="-10" dirty="0">
                <a:latin typeface="Times New Roman"/>
                <a:cs typeface="Times New Roman"/>
              </a:rPr>
              <a:t>Subroutine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Register</a:t>
            </a:r>
            <a:endParaRPr sz="1400" dirty="0">
              <a:latin typeface="Times New Roman"/>
              <a:cs typeface="Times New Roman"/>
            </a:endParaRPr>
          </a:p>
          <a:p>
            <a:pPr marL="12700" marR="14604">
              <a:lnSpc>
                <a:spcPct val="109000"/>
              </a:lnSpc>
              <a:spcBef>
                <a:spcPts val="855"/>
              </a:spcBef>
            </a:pPr>
            <a:r>
              <a:rPr sz="1550" b="1" i="1" spc="20" dirty="0">
                <a:latin typeface="Times New Roman"/>
                <a:cs typeface="Times New Roman"/>
              </a:rPr>
              <a:t>SBR </a:t>
            </a:r>
            <a:r>
              <a:rPr sz="1550" b="1" i="1" spc="15" dirty="0">
                <a:latin typeface="Times New Roman"/>
                <a:cs typeface="Times New Roman"/>
              </a:rPr>
              <a:t>Subroutine </a:t>
            </a:r>
            <a:r>
              <a:rPr sz="1550" b="1" i="1" spc="5" dirty="0">
                <a:latin typeface="Times New Roman"/>
                <a:cs typeface="Times New Roman"/>
              </a:rPr>
              <a:t>Register</a:t>
            </a:r>
            <a:r>
              <a:rPr sz="1400" b="1" spc="5" dirty="0">
                <a:latin typeface="Times New Roman"/>
                <a:cs typeface="Times New Roman"/>
              </a:rPr>
              <a:t>: </a:t>
            </a:r>
            <a:r>
              <a:rPr sz="1400" spc="-10" dirty="0">
                <a:latin typeface="Times New Roman"/>
                <a:cs typeface="Times New Roman"/>
              </a:rPr>
              <a:t>Return </a:t>
            </a:r>
            <a:r>
              <a:rPr sz="1400" spc="5" dirty="0">
                <a:latin typeface="Times New Roman"/>
                <a:cs typeface="Times New Roman"/>
              </a:rPr>
              <a:t>Address cannot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ROM. </a:t>
            </a:r>
            <a:r>
              <a:rPr sz="1400" spc="-10" dirty="0">
                <a:latin typeface="Times New Roman"/>
                <a:cs typeface="Times New Roman"/>
              </a:rPr>
              <a:t>Return  </a:t>
            </a:r>
            <a:r>
              <a:rPr sz="1400" spc="5" dirty="0">
                <a:latin typeface="Times New Roman"/>
                <a:cs typeface="Times New Roman"/>
              </a:rPr>
              <a:t>Address </a:t>
            </a:r>
            <a:r>
              <a:rPr sz="1400" spc="10" dirty="0">
                <a:latin typeface="Times New Roman"/>
                <a:cs typeface="Times New Roman"/>
              </a:rPr>
              <a:t>for a </a:t>
            </a:r>
            <a:r>
              <a:rPr sz="1400" spc="-10" dirty="0">
                <a:latin typeface="Times New Roman"/>
                <a:cs typeface="Times New Roman"/>
              </a:rPr>
              <a:t>subroutine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SBR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550" b="1" i="1" spc="15" dirty="0">
                <a:latin typeface="Times New Roman"/>
                <a:cs typeface="Times New Roman"/>
              </a:rPr>
              <a:t>Conditional</a:t>
            </a:r>
            <a:r>
              <a:rPr sz="1550" b="1" i="1" spc="65" dirty="0">
                <a:latin typeface="Times New Roman"/>
                <a:cs typeface="Times New Roman"/>
              </a:rPr>
              <a:t> </a:t>
            </a:r>
            <a:r>
              <a:rPr sz="1550" b="1" i="1" spc="15" dirty="0">
                <a:latin typeface="Times New Roman"/>
                <a:cs typeface="Times New Roman"/>
              </a:rPr>
              <a:t>Branching</a:t>
            </a:r>
            <a:endParaRPr sz="1550" dirty="0">
              <a:latin typeface="Times New Roman"/>
              <a:cs typeface="Times New Roman"/>
            </a:endParaRPr>
          </a:p>
          <a:p>
            <a:pPr marL="469900" marR="5080" indent="-229235" algn="just">
              <a:lnSpc>
                <a:spcPct val="111600"/>
              </a:lnSpc>
              <a:spcBef>
                <a:spcPts val="720"/>
              </a:spcBef>
              <a:buChar char="•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Status </a:t>
            </a:r>
            <a:r>
              <a:rPr sz="1400" spc="-15" dirty="0">
                <a:latin typeface="Times New Roman"/>
                <a:cs typeface="Times New Roman"/>
              </a:rPr>
              <a:t>Bits: </a:t>
            </a:r>
            <a:r>
              <a:rPr sz="1400" spc="5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conditional </a:t>
            </a:r>
            <a:r>
              <a:rPr sz="1400" spc="5" dirty="0">
                <a:latin typeface="Times New Roman"/>
                <a:cs typeface="Times New Roman"/>
              </a:rPr>
              <a:t>branch </a:t>
            </a:r>
            <a:r>
              <a:rPr sz="1400" spc="-5" dirty="0">
                <a:latin typeface="Times New Roman"/>
                <a:cs typeface="Times New Roman"/>
              </a:rPr>
              <a:t>decisions </a:t>
            </a:r>
            <a:r>
              <a:rPr sz="1400" spc="-20" dirty="0">
                <a:latin typeface="Times New Roman"/>
                <a:cs typeface="Times New Roman"/>
              </a:rPr>
              <a:t>generated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b="1" i="1" dirty="0">
                <a:latin typeface="Times New Roman"/>
                <a:cs typeface="Times New Roman"/>
              </a:rPr>
              <a:t>Branch  </a:t>
            </a:r>
            <a:r>
              <a:rPr sz="1400" b="1" i="1" spc="25" dirty="0">
                <a:latin typeface="Times New Roman"/>
                <a:cs typeface="Times New Roman"/>
              </a:rPr>
              <a:t>Logic</a:t>
            </a:r>
            <a:endParaRPr sz="1400" dirty="0">
              <a:latin typeface="Times New Roman"/>
              <a:cs typeface="Times New Roman"/>
            </a:endParaRPr>
          </a:p>
          <a:p>
            <a:pPr marL="469900" marR="15240" indent="-229235" algn="just">
              <a:lnSpc>
                <a:spcPct val="109500"/>
              </a:lnSpc>
              <a:spcBef>
                <a:spcPts val="114"/>
              </a:spcBef>
              <a:buChar char="•"/>
              <a:tabLst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Branch Logic: </a:t>
            </a:r>
            <a:r>
              <a:rPr sz="1400" spc="15" dirty="0">
                <a:latin typeface="Times New Roman"/>
                <a:cs typeface="Times New Roman"/>
              </a:rPr>
              <a:t>Test </a:t>
            </a:r>
            <a:r>
              <a:rPr sz="1400" spc="-15" dirty="0">
                <a:latin typeface="Times New Roman"/>
                <a:cs typeface="Times New Roman"/>
              </a:rPr>
              <a:t>the specified </a:t>
            </a:r>
            <a:r>
              <a:rPr sz="1400" spc="-5" dirty="0">
                <a:latin typeface="Times New Roman"/>
                <a:cs typeface="Times New Roman"/>
              </a:rPr>
              <a:t>condition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Branch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indicated 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45" dirty="0">
                <a:latin typeface="Times New Roman"/>
                <a:cs typeface="Times New Roman"/>
              </a:rPr>
              <a:t>if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condition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met; </a:t>
            </a:r>
            <a:r>
              <a:rPr sz="1400" spc="-15" dirty="0">
                <a:latin typeface="Times New Roman"/>
                <a:cs typeface="Times New Roman"/>
              </a:rPr>
              <a:t>otherwise, the </a:t>
            </a:r>
            <a:r>
              <a:rPr sz="1400" spc="10" dirty="0">
                <a:latin typeface="Times New Roman"/>
                <a:cs typeface="Times New Roman"/>
              </a:rPr>
              <a:t>control address </a:t>
            </a:r>
            <a:r>
              <a:rPr sz="1400" spc="-20" dirty="0">
                <a:latin typeface="Times New Roman"/>
                <a:cs typeface="Times New Roman"/>
              </a:rPr>
              <a:t>register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20" dirty="0">
                <a:latin typeface="Times New Roman"/>
                <a:cs typeface="Times New Roman"/>
              </a:rPr>
              <a:t>just  incremented.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b="1" i="1" spc="30" dirty="0">
                <a:latin typeface="Times New Roman"/>
                <a:cs typeface="Times New Roman"/>
              </a:rPr>
              <a:t>Mapping </a:t>
            </a:r>
            <a:r>
              <a:rPr sz="1550" b="1" i="1" spc="-10" dirty="0">
                <a:latin typeface="Times New Roman"/>
                <a:cs typeface="Times New Roman"/>
              </a:rPr>
              <a:t>of</a:t>
            </a:r>
            <a:r>
              <a:rPr sz="1550" b="1" i="1" spc="-30" dirty="0">
                <a:latin typeface="Times New Roman"/>
                <a:cs typeface="Times New Roman"/>
              </a:rPr>
              <a:t> </a:t>
            </a:r>
            <a:r>
              <a:rPr sz="1550" b="1" i="1" spc="5" dirty="0">
                <a:latin typeface="Times New Roman"/>
                <a:cs typeface="Times New Roman"/>
              </a:rPr>
              <a:t>Instruction</a:t>
            </a:r>
            <a:endParaRPr sz="1550" dirty="0">
              <a:latin typeface="Times New Roman"/>
              <a:cs typeface="Times New Roman"/>
            </a:endParaRPr>
          </a:p>
          <a:p>
            <a:pPr marL="12700" marR="26034">
              <a:lnSpc>
                <a:spcPct val="111700"/>
              </a:lnSpc>
              <a:spcBef>
                <a:spcPts val="800"/>
              </a:spcBef>
            </a:pPr>
            <a:r>
              <a:rPr sz="1400" spc="-15" dirty="0">
                <a:latin typeface="Times New Roman"/>
                <a:cs typeface="Times New Roman"/>
              </a:rPr>
              <a:t>Mapping: transformation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instruction </a:t>
            </a:r>
            <a:r>
              <a:rPr sz="1400" spc="35" dirty="0">
                <a:latin typeface="Times New Roman"/>
                <a:cs typeface="Times New Roman"/>
              </a:rPr>
              <a:t>code </a:t>
            </a:r>
            <a:r>
              <a:rPr sz="1400" spc="-15" dirty="0">
                <a:latin typeface="Times New Roman"/>
                <a:cs typeface="Times New Roman"/>
              </a:rPr>
              <a:t>bits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microinstruction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40" dirty="0">
                <a:latin typeface="Times New Roman"/>
                <a:cs typeface="Times New Roman"/>
              </a:rPr>
              <a:t>in 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20" dirty="0">
                <a:latin typeface="Times New Roman"/>
                <a:cs typeface="Times New Roman"/>
              </a:rPr>
              <a:t>where routine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located.</a:t>
            </a:r>
            <a:endParaRPr sz="1400" dirty="0">
              <a:latin typeface="Times New Roman"/>
              <a:cs typeface="Times New Roman"/>
            </a:endParaRPr>
          </a:p>
          <a:p>
            <a:pPr marL="12700" marR="1913255">
              <a:lnSpc>
                <a:spcPts val="2700"/>
              </a:lnSpc>
              <a:spcBef>
                <a:spcPts val="185"/>
              </a:spcBef>
            </a:pPr>
            <a:r>
              <a:rPr sz="1400" dirty="0">
                <a:latin typeface="Times New Roman"/>
                <a:cs typeface="Times New Roman"/>
              </a:rPr>
              <a:t>Each </a:t>
            </a:r>
            <a:r>
              <a:rPr sz="1400" spc="5" dirty="0">
                <a:latin typeface="Times New Roman"/>
                <a:cs typeface="Times New Roman"/>
              </a:rPr>
              <a:t>computer </a:t>
            </a:r>
            <a:r>
              <a:rPr sz="1400" spc="-10" dirty="0">
                <a:latin typeface="Times New Roman"/>
                <a:cs typeface="Times New Roman"/>
              </a:rPr>
              <a:t>instruction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5" dirty="0">
                <a:latin typeface="Times New Roman"/>
                <a:cs typeface="Times New Roman"/>
              </a:rPr>
              <a:t>own </a:t>
            </a:r>
            <a:r>
              <a:rPr sz="1400" spc="-5" dirty="0">
                <a:latin typeface="Times New Roman"/>
                <a:cs typeface="Times New Roman"/>
              </a:rPr>
              <a:t>microprogram  </a:t>
            </a:r>
            <a:r>
              <a:rPr sz="1400" spc="-10" dirty="0">
                <a:latin typeface="Times New Roman"/>
                <a:cs typeface="Times New Roman"/>
              </a:rPr>
              <a:t>Routine </a:t>
            </a:r>
            <a:r>
              <a:rPr sz="1400" spc="5" dirty="0">
                <a:latin typeface="Times New Roman"/>
                <a:cs typeface="Times New Roman"/>
              </a:rPr>
              <a:t>stored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given </a:t>
            </a:r>
            <a:r>
              <a:rPr sz="1400" spc="-5" dirty="0">
                <a:latin typeface="Times New Roman"/>
                <a:cs typeface="Times New Roman"/>
              </a:rPr>
              <a:t>location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control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memory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object 3"/>
          <p:cNvSpPr/>
          <p:nvPr/>
        </p:nvSpPr>
        <p:spPr>
          <a:xfrm>
            <a:off x="2362200" y="1301750"/>
            <a:ext cx="3736233" cy="366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object 2"/>
          <p:cNvSpPr txBox="1"/>
          <p:nvPr/>
        </p:nvSpPr>
        <p:spPr>
          <a:xfrm>
            <a:off x="228600" y="2721"/>
            <a:ext cx="8610600" cy="671876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40"/>
              </a:spcBef>
            </a:pPr>
            <a:r>
              <a:rPr sz="1400" spc="10" dirty="0">
                <a:latin typeface="Times New Roman"/>
                <a:cs typeface="Times New Roman"/>
              </a:rPr>
              <a:t>4 </a:t>
            </a:r>
            <a:r>
              <a:rPr sz="1400" spc="-15" dirty="0">
                <a:latin typeface="Times New Roman"/>
                <a:cs typeface="Times New Roman"/>
              </a:rPr>
              <a:t>bit </a:t>
            </a:r>
            <a:r>
              <a:rPr sz="1400" spc="35" dirty="0">
                <a:latin typeface="Times New Roman"/>
                <a:cs typeface="Times New Roman"/>
              </a:rPr>
              <a:t>Opcode </a:t>
            </a:r>
            <a:r>
              <a:rPr sz="1400" spc="15" dirty="0">
                <a:latin typeface="Times New Roman"/>
                <a:cs typeface="Times New Roman"/>
              </a:rPr>
              <a:t>= </a:t>
            </a:r>
            <a:r>
              <a:rPr sz="1400" dirty="0">
                <a:latin typeface="Times New Roman"/>
                <a:cs typeface="Times New Roman"/>
              </a:rPr>
              <a:t>specify </a:t>
            </a:r>
            <a:r>
              <a:rPr sz="1400" spc="-10" dirty="0">
                <a:latin typeface="Times New Roman"/>
                <a:cs typeface="Times New Roman"/>
              </a:rPr>
              <a:t>up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16 distinct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instruction</a:t>
            </a:r>
            <a:endParaRPr sz="1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44"/>
              </a:spcBef>
            </a:pPr>
            <a:r>
              <a:rPr sz="1400" spc="-15" dirty="0">
                <a:latin typeface="Times New Roman"/>
                <a:cs typeface="Times New Roman"/>
              </a:rPr>
              <a:t>Mapping </a:t>
            </a:r>
            <a:r>
              <a:rPr sz="1400" spc="25" dirty="0">
                <a:latin typeface="Times New Roman"/>
                <a:cs typeface="Times New Roman"/>
              </a:rPr>
              <a:t>Process: </a:t>
            </a:r>
            <a:r>
              <a:rPr sz="1400" spc="-5" dirty="0">
                <a:latin typeface="Times New Roman"/>
                <a:cs typeface="Times New Roman"/>
              </a:rPr>
              <a:t>Converts </a:t>
            </a:r>
            <a:r>
              <a:rPr sz="1400" i="1" spc="10" dirty="0">
                <a:latin typeface="Times New Roman"/>
                <a:cs typeface="Times New Roman"/>
              </a:rPr>
              <a:t>the 4-bit </a:t>
            </a:r>
            <a:r>
              <a:rPr sz="1400" i="1" spc="15" dirty="0">
                <a:latin typeface="Times New Roman"/>
                <a:cs typeface="Times New Roman"/>
              </a:rPr>
              <a:t>Opcode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i="1" spc="10" dirty="0">
                <a:latin typeface="Times New Roman"/>
                <a:cs typeface="Times New Roman"/>
              </a:rPr>
              <a:t>a 7-bit </a:t>
            </a:r>
            <a:r>
              <a:rPr sz="1400" i="1" spc="-10" dirty="0">
                <a:latin typeface="Times New Roman"/>
                <a:cs typeface="Times New Roman"/>
              </a:rPr>
              <a:t>control </a:t>
            </a:r>
            <a:r>
              <a:rPr sz="1400" i="1" dirty="0">
                <a:latin typeface="Times New Roman"/>
                <a:cs typeface="Times New Roman"/>
              </a:rPr>
              <a:t>memory</a:t>
            </a:r>
            <a:r>
              <a:rPr sz="1400" i="1" spc="14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address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483234" algn="l"/>
              </a:tabLst>
            </a:pPr>
            <a:r>
              <a:rPr sz="1400" spc="-5" dirty="0">
                <a:latin typeface="Times New Roman"/>
                <a:cs typeface="Times New Roman"/>
              </a:rPr>
              <a:t>Place </a:t>
            </a:r>
            <a:r>
              <a:rPr sz="1400" spc="10" dirty="0">
                <a:latin typeface="Times New Roman"/>
                <a:cs typeface="Times New Roman"/>
              </a:rPr>
              <a:t>a “0”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most </a:t>
            </a:r>
            <a:r>
              <a:rPr sz="1400" spc="-30" dirty="0">
                <a:latin typeface="Times New Roman"/>
                <a:cs typeface="Times New Roman"/>
              </a:rPr>
              <a:t>significant </a:t>
            </a:r>
            <a:r>
              <a:rPr sz="1400" spc="-15" dirty="0">
                <a:latin typeface="Times New Roman"/>
                <a:cs typeface="Times New Roman"/>
              </a:rPr>
              <a:t>bit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address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83234" algn="l"/>
              </a:tabLst>
            </a:pPr>
            <a:r>
              <a:rPr sz="1400" spc="-5" dirty="0">
                <a:latin typeface="Times New Roman"/>
                <a:cs typeface="Times New Roman"/>
              </a:rPr>
              <a:t>Transfer </a:t>
            </a:r>
            <a:r>
              <a:rPr sz="1400" spc="-15" dirty="0">
                <a:latin typeface="Times New Roman"/>
                <a:cs typeface="Times New Roman"/>
              </a:rPr>
              <a:t>4-bit </a:t>
            </a:r>
            <a:r>
              <a:rPr sz="1400" spc="-5" dirty="0">
                <a:latin typeface="Times New Roman"/>
                <a:cs typeface="Times New Roman"/>
              </a:rPr>
              <a:t>Operation </a:t>
            </a:r>
            <a:r>
              <a:rPr sz="1400" spc="35" dirty="0">
                <a:latin typeface="Times New Roman"/>
                <a:cs typeface="Times New Roman"/>
              </a:rPr>
              <a:t>code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bits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83234" algn="l"/>
              </a:tabLst>
            </a:pPr>
            <a:r>
              <a:rPr sz="1400" spc="-20" dirty="0">
                <a:latin typeface="Times New Roman"/>
                <a:cs typeface="Times New Roman"/>
              </a:rPr>
              <a:t>Clear </a:t>
            </a:r>
            <a:r>
              <a:rPr sz="1400" spc="-15" dirty="0">
                <a:latin typeface="Times New Roman"/>
                <a:cs typeface="Times New Roman"/>
              </a:rPr>
              <a:t>the two </a:t>
            </a:r>
            <a:r>
              <a:rPr sz="1400" spc="-20" dirty="0">
                <a:latin typeface="Times New Roman"/>
                <a:cs typeface="Times New Roman"/>
              </a:rPr>
              <a:t>least </a:t>
            </a:r>
            <a:r>
              <a:rPr sz="1400" spc="-30" dirty="0">
                <a:latin typeface="Times New Roman"/>
                <a:cs typeface="Times New Roman"/>
              </a:rPr>
              <a:t>significant </a:t>
            </a:r>
            <a:r>
              <a:rPr sz="1400" spc="-15" dirty="0">
                <a:latin typeface="Times New Roman"/>
                <a:cs typeface="Times New Roman"/>
              </a:rPr>
              <a:t>bits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CAR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550" b="1" i="1" spc="15" dirty="0">
                <a:latin typeface="Times New Roman"/>
                <a:cs typeface="Times New Roman"/>
              </a:rPr>
              <a:t>Subroutine</a:t>
            </a:r>
            <a:endParaRPr sz="1550" dirty="0">
              <a:latin typeface="Times New Roman"/>
              <a:cs typeface="Times New Roman"/>
            </a:endParaRPr>
          </a:p>
          <a:p>
            <a:pPr marL="25400" marR="46355">
              <a:lnSpc>
                <a:spcPct val="107100"/>
              </a:lnSpc>
              <a:spcBef>
                <a:spcPts val="944"/>
              </a:spcBef>
            </a:pPr>
            <a:r>
              <a:rPr sz="1400" spc="-10" dirty="0">
                <a:latin typeface="Times New Roman"/>
                <a:cs typeface="Times New Roman"/>
              </a:rPr>
              <a:t>Subroutines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programs </a:t>
            </a:r>
            <a:r>
              <a:rPr sz="1400" spc="-15" dirty="0">
                <a:latin typeface="Times New Roman"/>
                <a:cs typeface="Times New Roman"/>
              </a:rPr>
              <a:t>that are </a:t>
            </a:r>
            <a:r>
              <a:rPr sz="1400" dirty="0">
                <a:latin typeface="Times New Roman"/>
                <a:cs typeface="Times New Roman"/>
              </a:rPr>
              <a:t>used </a:t>
            </a:r>
            <a:r>
              <a:rPr sz="1400" spc="25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other routines. </a:t>
            </a:r>
            <a:r>
              <a:rPr sz="1400" spc="-10" dirty="0">
                <a:latin typeface="Times New Roman"/>
                <a:cs typeface="Times New Roman"/>
              </a:rPr>
              <a:t>Subroutine </a:t>
            </a:r>
            <a:r>
              <a:rPr sz="1400" spc="10" dirty="0">
                <a:latin typeface="Times New Roman"/>
                <a:cs typeface="Times New Roman"/>
              </a:rPr>
              <a:t>can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-30" dirty="0">
                <a:latin typeface="Times New Roman"/>
                <a:cs typeface="Times New Roman"/>
              </a:rPr>
              <a:t>called 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point </a:t>
            </a:r>
            <a:r>
              <a:rPr sz="1400" spc="-45" dirty="0">
                <a:latin typeface="Times New Roman"/>
                <a:cs typeface="Times New Roman"/>
              </a:rPr>
              <a:t>within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35" dirty="0">
                <a:latin typeface="Times New Roman"/>
                <a:cs typeface="Times New Roman"/>
              </a:rPr>
              <a:t>main </a:t>
            </a:r>
            <a:r>
              <a:rPr sz="1400" spc="35" dirty="0">
                <a:latin typeface="Times New Roman"/>
                <a:cs typeface="Times New Roman"/>
              </a:rPr>
              <a:t>body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microprogram</a:t>
            </a:r>
            <a:endParaRPr sz="1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Subroutine </a:t>
            </a:r>
            <a:r>
              <a:rPr sz="1400" spc="-5" dirty="0">
                <a:latin typeface="Times New Roman"/>
                <a:cs typeface="Times New Roman"/>
              </a:rPr>
              <a:t>must </a:t>
            </a:r>
            <a:r>
              <a:rPr sz="1400" spc="-20" dirty="0">
                <a:latin typeface="Times New Roman"/>
                <a:cs typeface="Times New Roman"/>
              </a:rPr>
              <a:t>have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provision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for:</a:t>
            </a:r>
          </a:p>
          <a:p>
            <a:pPr marL="482600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10" dirty="0">
                <a:latin typeface="Times New Roman"/>
                <a:cs typeface="Times New Roman"/>
              </a:rPr>
              <a:t>Storing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return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20" dirty="0">
                <a:latin typeface="Times New Roman"/>
                <a:cs typeface="Times New Roman"/>
              </a:rPr>
              <a:t>during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subroutine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</a:t>
            </a:r>
            <a:endParaRPr sz="1400" dirty="0">
              <a:latin typeface="Times New Roman"/>
              <a:cs typeface="Times New Roman"/>
            </a:endParaRPr>
          </a:p>
          <a:p>
            <a:pPr marL="482600" marR="37465" indent="-229235">
              <a:lnSpc>
                <a:spcPct val="107300"/>
              </a:lnSpc>
              <a:spcBef>
                <a:spcPts val="75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5" dirty="0">
                <a:latin typeface="Times New Roman"/>
                <a:cs typeface="Times New Roman"/>
              </a:rPr>
              <a:t>Restoring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address </a:t>
            </a:r>
            <a:r>
              <a:rPr sz="1400" spc="-20" dirty="0">
                <a:latin typeface="Times New Roman"/>
                <a:cs typeface="Times New Roman"/>
              </a:rPr>
              <a:t>during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subroutine </a:t>
            </a:r>
            <a:r>
              <a:rPr sz="1400" spc="-20" dirty="0">
                <a:latin typeface="Times New Roman"/>
                <a:cs typeface="Times New Roman"/>
              </a:rPr>
              <a:t>return </a:t>
            </a:r>
            <a:r>
              <a:rPr sz="1400" spc="-10" dirty="0">
                <a:latin typeface="Times New Roman"/>
                <a:cs typeface="Times New Roman"/>
              </a:rPr>
              <a:t>(Last-In </a:t>
            </a:r>
            <a:r>
              <a:rPr sz="1400" spc="-5" dirty="0">
                <a:latin typeface="Times New Roman"/>
                <a:cs typeface="Times New Roman"/>
              </a:rPr>
              <a:t>First </a:t>
            </a:r>
            <a:r>
              <a:rPr sz="1400" dirty="0">
                <a:latin typeface="Times New Roman"/>
                <a:cs typeface="Times New Roman"/>
              </a:rPr>
              <a:t>Out(LIFO)  </a:t>
            </a:r>
            <a:r>
              <a:rPr sz="1400" spc="-15" dirty="0">
                <a:latin typeface="Times New Roman"/>
                <a:cs typeface="Times New Roman"/>
              </a:rPr>
              <a:t>Register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Stack)</a:t>
            </a:r>
            <a:endParaRPr sz="1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85"/>
              </a:spcBef>
            </a:pPr>
            <a:r>
              <a:rPr sz="1550" b="1" i="1" spc="5" dirty="0">
                <a:latin typeface="Times New Roman"/>
                <a:cs typeface="Times New Roman"/>
              </a:rPr>
              <a:t>Micro-instruction</a:t>
            </a:r>
            <a:r>
              <a:rPr sz="1550" b="1" i="1" spc="229" dirty="0">
                <a:latin typeface="Times New Roman"/>
                <a:cs typeface="Times New Roman"/>
              </a:rPr>
              <a:t> </a:t>
            </a:r>
            <a:r>
              <a:rPr sz="1550" b="1" i="1" spc="5" dirty="0">
                <a:latin typeface="Times New Roman"/>
                <a:cs typeface="Times New Roman"/>
              </a:rPr>
              <a:t>Types</a:t>
            </a:r>
            <a:endParaRPr sz="1550" dirty="0">
              <a:latin typeface="Times New Roman"/>
              <a:cs typeface="Times New Roman"/>
            </a:endParaRPr>
          </a:p>
          <a:p>
            <a:pPr marL="482600" marR="40640" indent="-229235">
              <a:lnSpc>
                <a:spcPct val="111600"/>
              </a:lnSpc>
              <a:spcBef>
                <a:spcPts val="875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20" dirty="0">
                <a:latin typeface="Times New Roman"/>
                <a:cs typeface="Times New Roman"/>
              </a:rPr>
              <a:t>Vertical </a:t>
            </a:r>
            <a:r>
              <a:rPr sz="1400" spc="-15" dirty="0">
                <a:latin typeface="Times New Roman"/>
                <a:cs typeface="Times New Roman"/>
              </a:rPr>
              <a:t>Micro-Programming </a:t>
            </a:r>
            <a:r>
              <a:rPr sz="1400" spc="5" dirty="0">
                <a:latin typeface="Times New Roman"/>
                <a:cs typeface="Times New Roman"/>
              </a:rPr>
              <a:t>: </a:t>
            </a:r>
            <a:r>
              <a:rPr sz="1400" dirty="0">
                <a:latin typeface="Times New Roman"/>
                <a:cs typeface="Times New Roman"/>
              </a:rPr>
              <a:t>Each </a:t>
            </a:r>
            <a:r>
              <a:rPr sz="1400" spc="-15" dirty="0">
                <a:latin typeface="Times New Roman"/>
                <a:cs typeface="Times New Roman"/>
              </a:rPr>
              <a:t>micro-instruction specifies </a:t>
            </a:r>
            <a:r>
              <a:rPr sz="1400" spc="-30" dirty="0">
                <a:latin typeface="Times New Roman"/>
                <a:cs typeface="Times New Roman"/>
              </a:rPr>
              <a:t>single </a:t>
            </a:r>
            <a:r>
              <a:rPr sz="1400" spc="-15" dirty="0">
                <a:latin typeface="Times New Roman"/>
                <a:cs typeface="Times New Roman"/>
              </a:rPr>
              <a:t>(or  </a:t>
            </a:r>
            <a:r>
              <a:rPr sz="1400" spc="-20" dirty="0">
                <a:latin typeface="Times New Roman"/>
                <a:cs typeface="Times New Roman"/>
              </a:rPr>
              <a:t>few) </a:t>
            </a:r>
            <a:r>
              <a:rPr sz="1400" spc="-10" dirty="0">
                <a:latin typeface="Times New Roman"/>
                <a:cs typeface="Times New Roman"/>
              </a:rPr>
              <a:t>micro-operations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25" dirty="0">
                <a:latin typeface="Times New Roman"/>
                <a:cs typeface="Times New Roman"/>
              </a:rPr>
              <a:t>be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performed</a:t>
            </a:r>
            <a:endParaRPr sz="1400" dirty="0">
              <a:latin typeface="Times New Roman"/>
              <a:cs typeface="Times New Roman"/>
            </a:endParaRPr>
          </a:p>
          <a:p>
            <a:pPr marL="482600" marR="47625" indent="-229235">
              <a:lnSpc>
                <a:spcPct val="111800"/>
              </a:lnSpc>
              <a:spcBef>
                <a:spcPts val="750"/>
              </a:spcBef>
              <a:buChar char="•"/>
              <a:tabLst>
                <a:tab pos="482600" algn="l"/>
                <a:tab pos="483234" algn="l"/>
                <a:tab pos="2914650" algn="l"/>
              </a:tabLst>
            </a:pPr>
            <a:r>
              <a:rPr sz="1400" spc="-15" dirty="0">
                <a:latin typeface="Times New Roman"/>
                <a:cs typeface="Times New Roman"/>
              </a:rPr>
              <a:t>Horizontal 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Micro-Programming	</a:t>
            </a:r>
            <a:r>
              <a:rPr sz="1400" spc="5" dirty="0">
                <a:latin typeface="Times New Roman"/>
                <a:cs typeface="Times New Roman"/>
              </a:rPr>
              <a:t>: </a:t>
            </a:r>
            <a:r>
              <a:rPr sz="1400" dirty="0">
                <a:latin typeface="Times New Roman"/>
                <a:cs typeface="Times New Roman"/>
              </a:rPr>
              <a:t>Each </a:t>
            </a:r>
            <a:r>
              <a:rPr sz="1400" spc="-15" dirty="0">
                <a:latin typeface="Times New Roman"/>
                <a:cs typeface="Times New Roman"/>
              </a:rPr>
              <a:t>micro-instruction specifies </a:t>
            </a:r>
            <a:r>
              <a:rPr sz="1400" spc="-20" dirty="0">
                <a:latin typeface="Times New Roman"/>
                <a:cs typeface="Times New Roman"/>
              </a:rPr>
              <a:t>many  different </a:t>
            </a:r>
            <a:r>
              <a:rPr sz="1400" spc="-10" dirty="0">
                <a:latin typeface="Times New Roman"/>
                <a:cs typeface="Times New Roman"/>
              </a:rPr>
              <a:t>micro-operations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performed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parallel</a:t>
            </a:r>
            <a:endParaRPr sz="1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sz="1400" b="1" i="1" spc="5" dirty="0">
                <a:latin typeface="Times New Roman"/>
                <a:cs typeface="Times New Roman"/>
              </a:rPr>
              <a:t>Vertical</a:t>
            </a:r>
            <a:r>
              <a:rPr sz="1400" b="1" i="1" spc="75" dirty="0">
                <a:latin typeface="Times New Roman"/>
                <a:cs typeface="Times New Roman"/>
              </a:rPr>
              <a:t> </a:t>
            </a:r>
            <a:r>
              <a:rPr sz="1400" b="1" i="1" spc="20" dirty="0">
                <a:latin typeface="Times New Roman"/>
                <a:cs typeface="Times New Roman"/>
              </a:rPr>
              <a:t>Micro-programming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1100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10" dirty="0">
                <a:latin typeface="Times New Roman"/>
                <a:cs typeface="Times New Roman"/>
              </a:rPr>
              <a:t>Width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narrow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10" dirty="0">
                <a:latin typeface="Times New Roman"/>
                <a:cs typeface="Times New Roman"/>
              </a:rPr>
              <a:t>n control </a:t>
            </a:r>
            <a:r>
              <a:rPr sz="1400" spc="-30" dirty="0">
                <a:latin typeface="Times New Roman"/>
                <a:cs typeface="Times New Roman"/>
              </a:rPr>
              <a:t>signals </a:t>
            </a:r>
            <a:r>
              <a:rPr sz="1400" spc="10" dirty="0">
                <a:latin typeface="Times New Roman"/>
                <a:cs typeface="Times New Roman"/>
              </a:rPr>
              <a:t>encoded </a:t>
            </a:r>
            <a:r>
              <a:rPr sz="1400" spc="-35" dirty="0">
                <a:latin typeface="Times New Roman"/>
                <a:cs typeface="Times New Roman"/>
              </a:rPr>
              <a:t>into </a:t>
            </a:r>
            <a:r>
              <a:rPr sz="1400" spc="-10" dirty="0">
                <a:latin typeface="Times New Roman"/>
                <a:cs typeface="Times New Roman"/>
              </a:rPr>
              <a:t>log</a:t>
            </a:r>
            <a:r>
              <a:rPr sz="1350" spc="-15" baseline="-9259" dirty="0">
                <a:latin typeface="Times New Roman"/>
                <a:cs typeface="Times New Roman"/>
              </a:rPr>
              <a:t>2 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bits</a:t>
            </a:r>
            <a:endParaRPr sz="1400" dirty="0">
              <a:latin typeface="Times New Roman"/>
              <a:cs typeface="Times New Roman"/>
            </a:endParaRPr>
          </a:p>
          <a:p>
            <a:pPr marL="482600" indent="-229235">
              <a:lnSpc>
                <a:spcPct val="100000"/>
              </a:lnSpc>
              <a:spcBef>
                <a:spcPts val="950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45" dirty="0">
                <a:latin typeface="Times New Roman"/>
                <a:cs typeface="Times New Roman"/>
              </a:rPr>
              <a:t>Limited </a:t>
            </a:r>
            <a:r>
              <a:rPr sz="1400" spc="-40" dirty="0">
                <a:latin typeface="Times New Roman"/>
                <a:cs typeface="Times New Roman"/>
              </a:rPr>
              <a:t>ability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express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parallelism</a:t>
            </a:r>
            <a:endParaRPr sz="1400" dirty="0">
              <a:latin typeface="Times New Roman"/>
              <a:cs typeface="Times New Roman"/>
            </a:endParaRPr>
          </a:p>
          <a:p>
            <a:pPr marL="482600" marR="55880" indent="-229235">
              <a:lnSpc>
                <a:spcPct val="107300"/>
              </a:lnSpc>
              <a:spcBef>
                <a:spcPts val="900"/>
              </a:spcBef>
              <a:buChar char="•"/>
              <a:tabLst>
                <a:tab pos="482600" algn="l"/>
                <a:tab pos="483234" algn="l"/>
              </a:tabLst>
            </a:pPr>
            <a:r>
              <a:rPr sz="1400" spc="-5" dirty="0">
                <a:latin typeface="Times New Roman"/>
                <a:cs typeface="Times New Roman"/>
              </a:rPr>
              <a:t>Considerable encoding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25" dirty="0">
                <a:latin typeface="Times New Roman"/>
                <a:cs typeface="Times New Roman"/>
              </a:rPr>
              <a:t>information </a:t>
            </a:r>
            <a:r>
              <a:rPr sz="1400" spc="-20" dirty="0">
                <a:latin typeface="Times New Roman"/>
                <a:cs typeface="Times New Roman"/>
              </a:rPr>
              <a:t>requires external </a:t>
            </a:r>
            <a:r>
              <a:rPr sz="1400" spc="-15" dirty="0">
                <a:latin typeface="Times New Roman"/>
                <a:cs typeface="Times New Roman"/>
              </a:rPr>
              <a:t>memory </a:t>
            </a:r>
            <a:r>
              <a:rPr sz="1400" spc="-20" dirty="0">
                <a:latin typeface="Times New Roman"/>
                <a:cs typeface="Times New Roman"/>
              </a:rPr>
              <a:t>word  </a:t>
            </a:r>
            <a:r>
              <a:rPr sz="1400" spc="20" dirty="0">
                <a:latin typeface="Times New Roman"/>
                <a:cs typeface="Times New Roman"/>
              </a:rPr>
              <a:t>decoder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0" dirty="0">
                <a:latin typeface="Times New Roman"/>
                <a:cs typeface="Times New Roman"/>
              </a:rPr>
              <a:t>identify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exact </a:t>
            </a:r>
            <a:r>
              <a:rPr sz="1400" spc="10" dirty="0">
                <a:latin typeface="Times New Roman"/>
                <a:cs typeface="Times New Roman"/>
              </a:rPr>
              <a:t>control </a:t>
            </a:r>
            <a:r>
              <a:rPr sz="1400" spc="-50" dirty="0">
                <a:latin typeface="Times New Roman"/>
                <a:cs typeface="Times New Roman"/>
              </a:rPr>
              <a:t>line </a:t>
            </a:r>
            <a:r>
              <a:rPr sz="1400" spc="-20" dirty="0">
                <a:latin typeface="Times New Roman"/>
                <a:cs typeface="Times New Roman"/>
              </a:rPr>
              <a:t>being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manipulated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Footer Placeholder 85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780" name="Slide Number Placeholder 8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BDFF1D3E-FBD9-4B03-8A3B-2E9B342A5CDD}" type="slidenum">
              <a:rPr lang="en-US"/>
              <a:t>45</a:t>
            </a:fld>
            <a:endParaRPr lang="en-US"/>
          </a:p>
        </p:txBody>
      </p:sp>
      <p:sp>
        <p:nvSpPr>
          <p:cNvPr id="10487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30200"/>
            <a:ext cx="7772400" cy="615553"/>
          </a:xfrm>
        </p:spPr>
        <p:txBody>
          <a:bodyPr/>
          <a:lstStyle/>
          <a:p>
            <a:r>
              <a:rPr lang="en-US"/>
              <a:t>Microprogram Example</a:t>
            </a:r>
          </a:p>
        </p:txBody>
      </p:sp>
      <p:sp>
        <p:nvSpPr>
          <p:cNvPr id="1048782" name="Rectangle 3"/>
          <p:cNvSpPr>
            <a:spLocks noChangeArrowheads="1"/>
          </p:cNvSpPr>
          <p:nvPr/>
        </p:nvSpPr>
        <p:spPr bwMode="auto">
          <a:xfrm>
            <a:off x="1219201" y="2192339"/>
            <a:ext cx="1641475" cy="61632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Computer </a:t>
            </a:r>
          </a:p>
          <a:p>
            <a:pPr>
              <a:lnSpc>
                <a:spcPct val="102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Configuration</a:t>
            </a:r>
          </a:p>
        </p:txBody>
      </p:sp>
      <p:grpSp>
        <p:nvGrpSpPr>
          <p:cNvPr id="124" name="Group 4"/>
          <p:cNvGrpSpPr/>
          <p:nvPr/>
        </p:nvGrpSpPr>
        <p:grpSpPr bwMode="auto">
          <a:xfrm>
            <a:off x="3417888" y="1527176"/>
            <a:ext cx="4506912" cy="5076825"/>
            <a:chOff x="1619" y="958"/>
            <a:chExt cx="2839" cy="3198"/>
          </a:xfrm>
        </p:grpSpPr>
        <p:sp>
          <p:nvSpPr>
            <p:cNvPr id="1048783" name="Rectangle 5"/>
            <p:cNvSpPr>
              <a:spLocks noChangeArrowheads="1"/>
            </p:cNvSpPr>
            <p:nvPr/>
          </p:nvSpPr>
          <p:spPr bwMode="auto">
            <a:xfrm>
              <a:off x="1913" y="1144"/>
              <a:ext cx="367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048784" name="Rectangle 6"/>
            <p:cNvSpPr>
              <a:spLocks noChangeArrowheads="1"/>
            </p:cNvSpPr>
            <p:nvPr/>
          </p:nvSpPr>
          <p:spPr bwMode="auto">
            <a:xfrm>
              <a:off x="1884" y="1136"/>
              <a:ext cx="408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85" name="Arc 7"/>
            <p:cNvSpPr/>
            <p:nvPr/>
          </p:nvSpPr>
          <p:spPr bwMode="auto">
            <a:xfrm>
              <a:off x="1934" y="1057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86" name="Line 8"/>
            <p:cNvSpPr>
              <a:spLocks noChangeShapeType="1"/>
            </p:cNvSpPr>
            <p:nvPr/>
          </p:nvSpPr>
          <p:spPr bwMode="auto">
            <a:xfrm flipV="1">
              <a:off x="1962" y="963"/>
              <a:ext cx="0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87" name="Arc 9"/>
            <p:cNvSpPr/>
            <p:nvPr/>
          </p:nvSpPr>
          <p:spPr bwMode="auto">
            <a:xfrm>
              <a:off x="2186" y="1057"/>
              <a:ext cx="57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88" name="Line 10"/>
            <p:cNvSpPr>
              <a:spLocks noChangeShapeType="1"/>
            </p:cNvSpPr>
            <p:nvPr/>
          </p:nvSpPr>
          <p:spPr bwMode="auto">
            <a:xfrm flipV="1">
              <a:off x="2214" y="963"/>
              <a:ext cx="0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89" name="Arc 11"/>
            <p:cNvSpPr/>
            <p:nvPr/>
          </p:nvSpPr>
          <p:spPr bwMode="auto">
            <a:xfrm>
              <a:off x="2060" y="1389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0" name="Line 12"/>
            <p:cNvSpPr>
              <a:spLocks noChangeShapeType="1"/>
            </p:cNvSpPr>
            <p:nvPr/>
          </p:nvSpPr>
          <p:spPr bwMode="auto">
            <a:xfrm flipV="1">
              <a:off x="2088" y="1287"/>
              <a:ext cx="0" cy="1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1" name="Rectangle 13"/>
            <p:cNvSpPr>
              <a:spLocks noChangeArrowheads="1"/>
            </p:cNvSpPr>
            <p:nvPr/>
          </p:nvSpPr>
          <p:spPr bwMode="auto">
            <a:xfrm>
              <a:off x="1959" y="1468"/>
              <a:ext cx="279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1048792" name="Rectangle 14"/>
            <p:cNvSpPr>
              <a:spLocks noChangeArrowheads="1"/>
            </p:cNvSpPr>
            <p:nvPr/>
          </p:nvSpPr>
          <p:spPr bwMode="auto">
            <a:xfrm>
              <a:off x="1758" y="1467"/>
              <a:ext cx="660" cy="1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3" name="Rectangle 15"/>
            <p:cNvSpPr>
              <a:spLocks noChangeArrowheads="1"/>
            </p:cNvSpPr>
            <p:nvPr/>
          </p:nvSpPr>
          <p:spPr bwMode="auto">
            <a:xfrm>
              <a:off x="1704" y="1320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48794" name="Rectangle 16"/>
            <p:cNvSpPr>
              <a:spLocks noChangeArrowheads="1"/>
            </p:cNvSpPr>
            <p:nvPr/>
          </p:nvSpPr>
          <p:spPr bwMode="auto">
            <a:xfrm>
              <a:off x="2334" y="1320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795" name="Arc 17"/>
            <p:cNvSpPr/>
            <p:nvPr/>
          </p:nvSpPr>
          <p:spPr bwMode="auto">
            <a:xfrm>
              <a:off x="2060" y="1836"/>
              <a:ext cx="56" cy="6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6" name="Line 18"/>
            <p:cNvSpPr>
              <a:spLocks noChangeShapeType="1"/>
            </p:cNvSpPr>
            <p:nvPr/>
          </p:nvSpPr>
          <p:spPr bwMode="auto">
            <a:xfrm flipV="1">
              <a:off x="2088" y="1611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7" name="Rectangle 19"/>
            <p:cNvSpPr>
              <a:spLocks noChangeArrowheads="1"/>
            </p:cNvSpPr>
            <p:nvPr/>
          </p:nvSpPr>
          <p:spPr bwMode="auto">
            <a:xfrm>
              <a:off x="1951" y="1922"/>
              <a:ext cx="273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048798" name="Rectangle 20"/>
            <p:cNvSpPr>
              <a:spLocks noChangeArrowheads="1"/>
            </p:cNvSpPr>
            <p:nvPr/>
          </p:nvSpPr>
          <p:spPr bwMode="auto">
            <a:xfrm>
              <a:off x="1758" y="1914"/>
              <a:ext cx="660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799" name="Rectangle 21"/>
            <p:cNvSpPr>
              <a:spLocks noChangeArrowheads="1"/>
            </p:cNvSpPr>
            <p:nvPr/>
          </p:nvSpPr>
          <p:spPr bwMode="auto">
            <a:xfrm>
              <a:off x="1704" y="1780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48800" name="Rectangle 22"/>
            <p:cNvSpPr>
              <a:spLocks noChangeArrowheads="1"/>
            </p:cNvSpPr>
            <p:nvPr/>
          </p:nvSpPr>
          <p:spPr bwMode="auto">
            <a:xfrm>
              <a:off x="2334" y="1780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01" name="Arc 23"/>
            <p:cNvSpPr/>
            <p:nvPr/>
          </p:nvSpPr>
          <p:spPr bwMode="auto">
            <a:xfrm>
              <a:off x="3325" y="1710"/>
              <a:ext cx="70" cy="56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02" name="Line 24"/>
            <p:cNvSpPr>
              <a:spLocks noChangeShapeType="1"/>
            </p:cNvSpPr>
            <p:nvPr/>
          </p:nvSpPr>
          <p:spPr bwMode="auto">
            <a:xfrm>
              <a:off x="2098" y="1739"/>
              <a:ext cx="12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03" name="Rectangle 25"/>
            <p:cNvSpPr>
              <a:spLocks noChangeArrowheads="1"/>
            </p:cNvSpPr>
            <p:nvPr/>
          </p:nvSpPr>
          <p:spPr bwMode="auto">
            <a:xfrm>
              <a:off x="2824" y="1597"/>
              <a:ext cx="566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1048804" name="Arc 26"/>
            <p:cNvSpPr/>
            <p:nvPr/>
          </p:nvSpPr>
          <p:spPr bwMode="auto">
            <a:xfrm>
              <a:off x="2060" y="2160"/>
              <a:ext cx="56" cy="6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05" name="Line 27"/>
            <p:cNvSpPr>
              <a:spLocks noChangeShapeType="1"/>
            </p:cNvSpPr>
            <p:nvPr/>
          </p:nvSpPr>
          <p:spPr bwMode="auto">
            <a:xfrm flipV="1">
              <a:off x="2088" y="2065"/>
              <a:ext cx="0" cy="1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06" name="Rectangle 28"/>
            <p:cNvSpPr>
              <a:spLocks noChangeArrowheads="1"/>
            </p:cNvSpPr>
            <p:nvPr/>
          </p:nvSpPr>
          <p:spPr bwMode="auto">
            <a:xfrm>
              <a:off x="3479" y="1584"/>
              <a:ext cx="548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Memory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807" name="Rectangle 29"/>
            <p:cNvSpPr>
              <a:spLocks noChangeArrowheads="1"/>
            </p:cNvSpPr>
            <p:nvPr/>
          </p:nvSpPr>
          <p:spPr bwMode="auto">
            <a:xfrm>
              <a:off x="3451" y="1728"/>
              <a:ext cx="616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2048 x 16</a:t>
              </a:r>
            </a:p>
          </p:txBody>
        </p:sp>
        <p:sp>
          <p:nvSpPr>
            <p:cNvPr id="1048808" name="Freeform 30"/>
            <p:cNvSpPr/>
            <p:nvPr/>
          </p:nvSpPr>
          <p:spPr bwMode="auto">
            <a:xfrm>
              <a:off x="1624" y="970"/>
              <a:ext cx="1894" cy="1262"/>
            </a:xfrm>
            <a:custGeom>
              <a:avLst/>
              <a:gdLst>
                <a:gd name="T0" fmla="*/ 0 w 2041"/>
                <a:gd name="T1" fmla="*/ 0 h 1401"/>
                <a:gd name="T2" fmla="*/ 0 w 2041"/>
                <a:gd name="T3" fmla="*/ 1400 h 1401"/>
                <a:gd name="T4" fmla="*/ 2040 w 2041"/>
                <a:gd name="T5" fmla="*/ 1400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1" h="1401">
                  <a:moveTo>
                    <a:pt x="0" y="0"/>
                  </a:moveTo>
                  <a:lnTo>
                    <a:pt x="0" y="1400"/>
                  </a:lnTo>
                  <a:lnTo>
                    <a:pt x="2040" y="140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809" name="Line 31"/>
            <p:cNvSpPr>
              <a:spLocks noChangeShapeType="1"/>
            </p:cNvSpPr>
            <p:nvPr/>
          </p:nvSpPr>
          <p:spPr bwMode="auto">
            <a:xfrm>
              <a:off x="1619" y="965"/>
              <a:ext cx="3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0" name="Line 32"/>
            <p:cNvSpPr>
              <a:spLocks noChangeShapeType="1"/>
            </p:cNvSpPr>
            <p:nvPr/>
          </p:nvSpPr>
          <p:spPr bwMode="auto">
            <a:xfrm flipV="1">
              <a:off x="2218" y="966"/>
              <a:ext cx="2231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1" name="Rectangle 33"/>
            <p:cNvSpPr>
              <a:spLocks noChangeArrowheads="1"/>
            </p:cNvSpPr>
            <p:nvPr/>
          </p:nvSpPr>
          <p:spPr bwMode="auto">
            <a:xfrm>
              <a:off x="3570" y="2399"/>
              <a:ext cx="367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048812" name="Rectangle 34"/>
            <p:cNvSpPr>
              <a:spLocks noChangeArrowheads="1"/>
            </p:cNvSpPr>
            <p:nvPr/>
          </p:nvSpPr>
          <p:spPr bwMode="auto">
            <a:xfrm>
              <a:off x="3443" y="2404"/>
              <a:ext cx="572" cy="1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3" name="Arc 35"/>
            <p:cNvSpPr/>
            <p:nvPr/>
          </p:nvSpPr>
          <p:spPr bwMode="auto">
            <a:xfrm>
              <a:off x="3493" y="2325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4" name="Line 36"/>
            <p:cNvSpPr>
              <a:spLocks noChangeShapeType="1"/>
            </p:cNvSpPr>
            <p:nvPr/>
          </p:nvSpPr>
          <p:spPr bwMode="auto">
            <a:xfrm flipV="1">
              <a:off x="3515" y="2230"/>
              <a:ext cx="0" cy="1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5" name="Arc 37"/>
            <p:cNvSpPr/>
            <p:nvPr/>
          </p:nvSpPr>
          <p:spPr bwMode="auto">
            <a:xfrm>
              <a:off x="3701" y="2325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6" name="Line 38"/>
            <p:cNvSpPr>
              <a:spLocks noChangeShapeType="1"/>
            </p:cNvSpPr>
            <p:nvPr/>
          </p:nvSpPr>
          <p:spPr bwMode="auto">
            <a:xfrm flipV="1">
              <a:off x="3729" y="1979"/>
              <a:ext cx="0" cy="3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7" name="Arc 39"/>
            <p:cNvSpPr/>
            <p:nvPr/>
          </p:nvSpPr>
          <p:spPr bwMode="auto">
            <a:xfrm>
              <a:off x="3916" y="2325"/>
              <a:ext cx="57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8" name="Line 40"/>
            <p:cNvSpPr>
              <a:spLocks noChangeShapeType="1"/>
            </p:cNvSpPr>
            <p:nvPr/>
          </p:nvSpPr>
          <p:spPr bwMode="auto">
            <a:xfrm flipV="1">
              <a:off x="3944" y="2224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19" name="Rectangle 41"/>
            <p:cNvSpPr>
              <a:spLocks noChangeArrowheads="1"/>
            </p:cNvSpPr>
            <p:nvPr/>
          </p:nvSpPr>
          <p:spPr bwMode="auto">
            <a:xfrm>
              <a:off x="3598" y="2802"/>
              <a:ext cx="279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</a:t>
              </a:r>
            </a:p>
          </p:txBody>
        </p:sp>
        <p:sp>
          <p:nvSpPr>
            <p:cNvPr id="1048820" name="Rectangle 42"/>
            <p:cNvSpPr>
              <a:spLocks noChangeArrowheads="1"/>
            </p:cNvSpPr>
            <p:nvPr/>
          </p:nvSpPr>
          <p:spPr bwMode="auto">
            <a:xfrm>
              <a:off x="3399" y="2815"/>
              <a:ext cx="660" cy="1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1" name="Rectangle 43"/>
            <p:cNvSpPr>
              <a:spLocks noChangeArrowheads="1"/>
            </p:cNvSpPr>
            <p:nvPr/>
          </p:nvSpPr>
          <p:spPr bwMode="auto">
            <a:xfrm>
              <a:off x="3344" y="2679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48822" name="Rectangle 44"/>
            <p:cNvSpPr>
              <a:spLocks noChangeArrowheads="1"/>
            </p:cNvSpPr>
            <p:nvPr/>
          </p:nvSpPr>
          <p:spPr bwMode="auto">
            <a:xfrm>
              <a:off x="3976" y="2679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23" name="Arc 45"/>
            <p:cNvSpPr/>
            <p:nvPr/>
          </p:nvSpPr>
          <p:spPr bwMode="auto">
            <a:xfrm>
              <a:off x="3701" y="2737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4" name="Line 46"/>
            <p:cNvSpPr>
              <a:spLocks noChangeShapeType="1"/>
            </p:cNvSpPr>
            <p:nvPr/>
          </p:nvSpPr>
          <p:spPr bwMode="auto">
            <a:xfrm flipV="1">
              <a:off x="3729" y="2556"/>
              <a:ext cx="0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5" name="Rectangle 47"/>
            <p:cNvSpPr>
              <a:spLocks noChangeArrowheads="1"/>
            </p:cNvSpPr>
            <p:nvPr/>
          </p:nvSpPr>
          <p:spPr bwMode="auto">
            <a:xfrm>
              <a:off x="3391" y="3254"/>
              <a:ext cx="674" cy="3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Arithmetic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logic and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shift unit</a:t>
              </a:r>
            </a:p>
          </p:txBody>
        </p:sp>
        <p:sp>
          <p:nvSpPr>
            <p:cNvPr id="1048826" name="Rectangle 48"/>
            <p:cNvSpPr>
              <a:spLocks noChangeArrowheads="1"/>
            </p:cNvSpPr>
            <p:nvPr/>
          </p:nvSpPr>
          <p:spPr bwMode="auto">
            <a:xfrm>
              <a:off x="3399" y="3262"/>
              <a:ext cx="660" cy="35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7" name="Arc 49"/>
            <p:cNvSpPr/>
            <p:nvPr/>
          </p:nvSpPr>
          <p:spPr bwMode="auto">
            <a:xfrm>
              <a:off x="3701" y="3183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8" name="Line 50"/>
            <p:cNvSpPr>
              <a:spLocks noChangeShapeType="1"/>
            </p:cNvSpPr>
            <p:nvPr/>
          </p:nvSpPr>
          <p:spPr bwMode="auto">
            <a:xfrm flipV="1">
              <a:off x="3729" y="2959"/>
              <a:ext cx="0" cy="2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29" name="Rectangle 51"/>
            <p:cNvSpPr>
              <a:spLocks noChangeArrowheads="1"/>
            </p:cNvSpPr>
            <p:nvPr/>
          </p:nvSpPr>
          <p:spPr bwMode="auto">
            <a:xfrm>
              <a:off x="3605" y="3865"/>
              <a:ext cx="279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1048830" name="Rectangle 52"/>
            <p:cNvSpPr>
              <a:spLocks noChangeArrowheads="1"/>
            </p:cNvSpPr>
            <p:nvPr/>
          </p:nvSpPr>
          <p:spPr bwMode="auto">
            <a:xfrm>
              <a:off x="3399" y="3874"/>
              <a:ext cx="660" cy="1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31" name="Rectangle 53"/>
            <p:cNvSpPr>
              <a:spLocks noChangeArrowheads="1"/>
            </p:cNvSpPr>
            <p:nvPr/>
          </p:nvSpPr>
          <p:spPr bwMode="auto">
            <a:xfrm>
              <a:off x="3344" y="3726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48832" name="Rectangle 54"/>
            <p:cNvSpPr>
              <a:spLocks noChangeArrowheads="1"/>
            </p:cNvSpPr>
            <p:nvPr/>
          </p:nvSpPr>
          <p:spPr bwMode="auto">
            <a:xfrm>
              <a:off x="3958" y="3733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33" name="Arc 55"/>
            <p:cNvSpPr/>
            <p:nvPr/>
          </p:nvSpPr>
          <p:spPr bwMode="auto">
            <a:xfrm>
              <a:off x="3701" y="3796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34" name="Line 56"/>
            <p:cNvSpPr>
              <a:spLocks noChangeShapeType="1"/>
            </p:cNvSpPr>
            <p:nvPr/>
          </p:nvSpPr>
          <p:spPr bwMode="auto">
            <a:xfrm flipV="1">
              <a:off x="3729" y="3615"/>
              <a:ext cx="0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35" name="Line 57"/>
            <p:cNvSpPr>
              <a:spLocks noChangeShapeType="1"/>
            </p:cNvSpPr>
            <p:nvPr/>
          </p:nvSpPr>
          <p:spPr bwMode="auto">
            <a:xfrm>
              <a:off x="3146" y="3057"/>
              <a:ext cx="1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36" name="Arc 58"/>
            <p:cNvSpPr/>
            <p:nvPr/>
          </p:nvSpPr>
          <p:spPr bwMode="auto">
            <a:xfrm>
              <a:off x="3916" y="3183"/>
              <a:ext cx="57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37" name="Freeform 59"/>
            <p:cNvSpPr/>
            <p:nvPr/>
          </p:nvSpPr>
          <p:spPr bwMode="auto">
            <a:xfrm>
              <a:off x="3940" y="3132"/>
              <a:ext cx="380" cy="65"/>
            </a:xfrm>
            <a:custGeom>
              <a:avLst/>
              <a:gdLst>
                <a:gd name="T0" fmla="*/ 0 w 409"/>
                <a:gd name="T1" fmla="*/ 72 h 73"/>
                <a:gd name="T2" fmla="*/ 0 w 409"/>
                <a:gd name="T3" fmla="*/ 0 h 73"/>
                <a:gd name="T4" fmla="*/ 408 w 409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" h="73">
                  <a:moveTo>
                    <a:pt x="0" y="72"/>
                  </a:moveTo>
                  <a:lnTo>
                    <a:pt x="0" y="0"/>
                  </a:lnTo>
                  <a:lnTo>
                    <a:pt x="4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838" name="Freeform 60"/>
            <p:cNvSpPr/>
            <p:nvPr/>
          </p:nvSpPr>
          <p:spPr bwMode="auto">
            <a:xfrm>
              <a:off x="3725" y="2232"/>
              <a:ext cx="595" cy="1924"/>
            </a:xfrm>
            <a:custGeom>
              <a:avLst/>
              <a:gdLst>
                <a:gd name="T0" fmla="*/ 0 w 641"/>
                <a:gd name="T1" fmla="*/ 2000 h 2137"/>
                <a:gd name="T2" fmla="*/ 0 w 641"/>
                <a:gd name="T3" fmla="*/ 2136 h 2137"/>
                <a:gd name="T4" fmla="*/ 640 w 641"/>
                <a:gd name="T5" fmla="*/ 2136 h 2137"/>
                <a:gd name="T6" fmla="*/ 640 w 641"/>
                <a:gd name="T7" fmla="*/ 0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2137">
                  <a:moveTo>
                    <a:pt x="0" y="2000"/>
                  </a:moveTo>
                  <a:lnTo>
                    <a:pt x="0" y="2136"/>
                  </a:lnTo>
                  <a:lnTo>
                    <a:pt x="640" y="2136"/>
                  </a:lnTo>
                  <a:lnTo>
                    <a:pt x="64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839" name="Line 61"/>
            <p:cNvSpPr>
              <a:spLocks noChangeShapeType="1"/>
            </p:cNvSpPr>
            <p:nvPr/>
          </p:nvSpPr>
          <p:spPr bwMode="auto">
            <a:xfrm>
              <a:off x="3945" y="2229"/>
              <a:ext cx="3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40" name="Line 62"/>
            <p:cNvSpPr>
              <a:spLocks noChangeShapeType="1"/>
            </p:cNvSpPr>
            <p:nvPr/>
          </p:nvSpPr>
          <p:spPr bwMode="auto">
            <a:xfrm flipV="1">
              <a:off x="4449" y="963"/>
              <a:ext cx="0" cy="20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41" name="Rectangle 63"/>
            <p:cNvSpPr>
              <a:spLocks noChangeArrowheads="1"/>
            </p:cNvSpPr>
            <p:nvPr/>
          </p:nvSpPr>
          <p:spPr bwMode="auto">
            <a:xfrm>
              <a:off x="1822" y="2902"/>
              <a:ext cx="354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SBR</a:t>
              </a:r>
            </a:p>
          </p:txBody>
        </p:sp>
        <p:sp>
          <p:nvSpPr>
            <p:cNvPr id="1048842" name="Rectangle 64"/>
            <p:cNvSpPr>
              <a:spLocks noChangeArrowheads="1"/>
            </p:cNvSpPr>
            <p:nvPr/>
          </p:nvSpPr>
          <p:spPr bwMode="auto">
            <a:xfrm>
              <a:off x="1802" y="2894"/>
              <a:ext cx="364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43" name="Rectangle 65"/>
            <p:cNvSpPr>
              <a:spLocks noChangeArrowheads="1"/>
            </p:cNvSpPr>
            <p:nvPr/>
          </p:nvSpPr>
          <p:spPr bwMode="auto">
            <a:xfrm>
              <a:off x="1742" y="2747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48844" name="Rectangle 66"/>
            <p:cNvSpPr>
              <a:spLocks noChangeArrowheads="1"/>
            </p:cNvSpPr>
            <p:nvPr/>
          </p:nvSpPr>
          <p:spPr bwMode="auto">
            <a:xfrm>
              <a:off x="2084" y="2747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45" name="Rectangle 67"/>
            <p:cNvSpPr>
              <a:spLocks noChangeArrowheads="1"/>
            </p:cNvSpPr>
            <p:nvPr/>
          </p:nvSpPr>
          <p:spPr bwMode="auto">
            <a:xfrm>
              <a:off x="2402" y="2898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CAR</a:t>
              </a:r>
            </a:p>
          </p:txBody>
        </p:sp>
        <p:sp>
          <p:nvSpPr>
            <p:cNvPr id="1048846" name="Rectangle 68"/>
            <p:cNvSpPr>
              <a:spLocks noChangeArrowheads="1"/>
            </p:cNvSpPr>
            <p:nvPr/>
          </p:nvSpPr>
          <p:spPr bwMode="auto">
            <a:xfrm>
              <a:off x="2403" y="2894"/>
              <a:ext cx="364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47" name="Rectangle 69"/>
            <p:cNvSpPr>
              <a:spLocks noChangeArrowheads="1"/>
            </p:cNvSpPr>
            <p:nvPr/>
          </p:nvSpPr>
          <p:spPr bwMode="auto">
            <a:xfrm>
              <a:off x="2334" y="2747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48848" name="Rectangle 70"/>
            <p:cNvSpPr>
              <a:spLocks noChangeArrowheads="1"/>
            </p:cNvSpPr>
            <p:nvPr/>
          </p:nvSpPr>
          <p:spPr bwMode="auto">
            <a:xfrm>
              <a:off x="2677" y="2747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49" name="Rectangle 71"/>
            <p:cNvSpPr>
              <a:spLocks noChangeArrowheads="1"/>
            </p:cNvSpPr>
            <p:nvPr/>
          </p:nvSpPr>
          <p:spPr bwMode="auto">
            <a:xfrm>
              <a:off x="1798" y="3219"/>
              <a:ext cx="988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Control memory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850" name="Rectangle 72"/>
            <p:cNvSpPr>
              <a:spLocks noChangeArrowheads="1"/>
            </p:cNvSpPr>
            <p:nvPr/>
          </p:nvSpPr>
          <p:spPr bwMode="auto">
            <a:xfrm>
              <a:off x="2041" y="3320"/>
              <a:ext cx="553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128 x 20</a:t>
              </a:r>
            </a:p>
          </p:txBody>
        </p:sp>
        <p:sp>
          <p:nvSpPr>
            <p:cNvPr id="1048851" name="Rectangle 73"/>
            <p:cNvSpPr>
              <a:spLocks noChangeArrowheads="1"/>
            </p:cNvSpPr>
            <p:nvPr/>
          </p:nvSpPr>
          <p:spPr bwMode="auto">
            <a:xfrm>
              <a:off x="1802" y="3233"/>
              <a:ext cx="950" cy="2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2" name="Rectangle 74"/>
            <p:cNvSpPr>
              <a:spLocks noChangeArrowheads="1"/>
            </p:cNvSpPr>
            <p:nvPr/>
          </p:nvSpPr>
          <p:spPr bwMode="auto">
            <a:xfrm>
              <a:off x="1631" y="2692"/>
              <a:ext cx="1292" cy="1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3" name="Rectangle 75"/>
            <p:cNvSpPr>
              <a:spLocks noChangeArrowheads="1"/>
            </p:cNvSpPr>
            <p:nvPr/>
          </p:nvSpPr>
          <p:spPr bwMode="auto">
            <a:xfrm>
              <a:off x="1921" y="3623"/>
              <a:ext cx="753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Control unit</a:t>
              </a:r>
            </a:p>
          </p:txBody>
        </p:sp>
        <p:sp>
          <p:nvSpPr>
            <p:cNvPr id="1048854" name="Arc 76"/>
            <p:cNvSpPr/>
            <p:nvPr/>
          </p:nvSpPr>
          <p:spPr bwMode="auto">
            <a:xfrm>
              <a:off x="2565" y="2816"/>
              <a:ext cx="57" cy="6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5" name="Freeform 77"/>
            <p:cNvSpPr/>
            <p:nvPr/>
          </p:nvSpPr>
          <p:spPr bwMode="auto">
            <a:xfrm>
              <a:off x="2589" y="2519"/>
              <a:ext cx="550" cy="535"/>
            </a:xfrm>
            <a:custGeom>
              <a:avLst/>
              <a:gdLst>
                <a:gd name="T0" fmla="*/ 0 w 593"/>
                <a:gd name="T1" fmla="*/ 344 h 593"/>
                <a:gd name="T2" fmla="*/ 0 w 593"/>
                <a:gd name="T3" fmla="*/ 0 h 593"/>
                <a:gd name="T4" fmla="*/ 592 w 593"/>
                <a:gd name="T5" fmla="*/ 0 h 593"/>
                <a:gd name="T6" fmla="*/ 592 w 593"/>
                <a:gd name="T7" fmla="*/ 59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593">
                  <a:moveTo>
                    <a:pt x="0" y="344"/>
                  </a:moveTo>
                  <a:lnTo>
                    <a:pt x="0" y="0"/>
                  </a:lnTo>
                  <a:lnTo>
                    <a:pt x="592" y="0"/>
                  </a:lnTo>
                  <a:lnTo>
                    <a:pt x="592" y="5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856" name="Rectangle 78"/>
            <p:cNvSpPr>
              <a:spLocks noChangeArrowheads="1"/>
            </p:cNvSpPr>
            <p:nvPr/>
          </p:nvSpPr>
          <p:spPr bwMode="auto">
            <a:xfrm>
              <a:off x="3399" y="1467"/>
              <a:ext cx="660" cy="5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7" name="Arc 79"/>
            <p:cNvSpPr/>
            <p:nvPr/>
          </p:nvSpPr>
          <p:spPr bwMode="auto">
            <a:xfrm>
              <a:off x="3701" y="1389"/>
              <a:ext cx="56" cy="69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8" name="Line 80"/>
            <p:cNvSpPr>
              <a:spLocks noChangeShapeType="1"/>
            </p:cNvSpPr>
            <p:nvPr/>
          </p:nvSpPr>
          <p:spPr bwMode="auto">
            <a:xfrm flipV="1">
              <a:off x="3729" y="963"/>
              <a:ext cx="0" cy="4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59" name="Oval 81"/>
            <p:cNvSpPr>
              <a:spLocks noChangeArrowheads="1"/>
            </p:cNvSpPr>
            <p:nvPr/>
          </p:nvSpPr>
          <p:spPr bwMode="auto">
            <a:xfrm>
              <a:off x="3718" y="3036"/>
              <a:ext cx="22" cy="2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60" name="Oval 82"/>
            <p:cNvSpPr>
              <a:spLocks noChangeArrowheads="1"/>
            </p:cNvSpPr>
            <p:nvPr/>
          </p:nvSpPr>
          <p:spPr bwMode="auto">
            <a:xfrm>
              <a:off x="3714" y="958"/>
              <a:ext cx="23" cy="2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61" name="Oval 83"/>
            <p:cNvSpPr>
              <a:spLocks noChangeArrowheads="1"/>
            </p:cNvSpPr>
            <p:nvPr/>
          </p:nvSpPr>
          <p:spPr bwMode="auto">
            <a:xfrm>
              <a:off x="4311" y="3120"/>
              <a:ext cx="23" cy="2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62" name="Oval 84"/>
            <p:cNvSpPr>
              <a:spLocks noChangeArrowheads="1"/>
            </p:cNvSpPr>
            <p:nvPr/>
          </p:nvSpPr>
          <p:spPr bwMode="auto">
            <a:xfrm>
              <a:off x="2076" y="1726"/>
              <a:ext cx="23" cy="2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Footer Placeholder 49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864" name="Slide Number Placeholder 50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19965D80-2AA5-40D4-AAE8-F9D0069548CC}" type="slidenum">
              <a:rPr lang="en-US"/>
              <a:t>46</a:t>
            </a:fld>
            <a:endParaRPr lang="en-US"/>
          </a:p>
        </p:txBody>
      </p:sp>
      <p:sp>
        <p:nvSpPr>
          <p:cNvPr id="1048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2550"/>
            <a:ext cx="7772400" cy="615553"/>
          </a:xfrm>
        </p:spPr>
        <p:txBody>
          <a:bodyPr/>
          <a:lstStyle/>
          <a:p>
            <a:r>
              <a:rPr lang="en-US"/>
              <a:t>Microprogram Example</a:t>
            </a:r>
          </a:p>
        </p:txBody>
      </p:sp>
      <p:grpSp>
        <p:nvGrpSpPr>
          <p:cNvPr id="126" name="Group 3"/>
          <p:cNvGrpSpPr/>
          <p:nvPr/>
        </p:nvGrpSpPr>
        <p:grpSpPr bwMode="auto">
          <a:xfrm>
            <a:off x="1347788" y="1073151"/>
            <a:ext cx="7110412" cy="5095875"/>
            <a:chOff x="544" y="959"/>
            <a:chExt cx="4479" cy="3210"/>
          </a:xfrm>
        </p:grpSpPr>
        <p:sp>
          <p:nvSpPr>
            <p:cNvPr id="1048866" name="Rectangle 4"/>
            <p:cNvSpPr>
              <a:spLocks noChangeArrowheads="1"/>
            </p:cNvSpPr>
            <p:nvPr/>
          </p:nvSpPr>
          <p:spPr bwMode="auto">
            <a:xfrm>
              <a:off x="563" y="2957"/>
              <a:ext cx="1918" cy="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</a:pPr>
              <a:r>
                <a:rPr kumimoji="1" lang="en-US" altLang="ko-KR" sz="2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Microinstruction Format</a:t>
              </a:r>
            </a:p>
          </p:txBody>
        </p:sp>
        <p:sp>
          <p:nvSpPr>
            <p:cNvPr id="1048867" name="Rectangle 5"/>
            <p:cNvSpPr>
              <a:spLocks noChangeArrowheads="1"/>
            </p:cNvSpPr>
            <p:nvPr/>
          </p:nvSpPr>
          <p:spPr bwMode="auto">
            <a:xfrm>
              <a:off x="3723" y="2065"/>
              <a:ext cx="1300" cy="1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EA is the effective address</a:t>
              </a:r>
            </a:p>
          </p:txBody>
        </p:sp>
        <p:sp>
          <p:nvSpPr>
            <p:cNvPr id="1048868" name="Rectangle 6"/>
            <p:cNvSpPr>
              <a:spLocks noChangeArrowheads="1"/>
            </p:cNvSpPr>
            <p:nvPr/>
          </p:nvSpPr>
          <p:spPr bwMode="auto">
            <a:xfrm>
              <a:off x="1185" y="2089"/>
              <a:ext cx="16" cy="1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69" name="Rectangle 7"/>
            <p:cNvSpPr>
              <a:spLocks noChangeArrowheads="1"/>
            </p:cNvSpPr>
            <p:nvPr/>
          </p:nvSpPr>
          <p:spPr bwMode="auto">
            <a:xfrm>
              <a:off x="1017" y="1995"/>
              <a:ext cx="2562" cy="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0" name="Line 8"/>
            <p:cNvSpPr>
              <a:spLocks noChangeShapeType="1"/>
            </p:cNvSpPr>
            <p:nvPr/>
          </p:nvSpPr>
          <p:spPr bwMode="auto">
            <a:xfrm>
              <a:off x="1017" y="2130"/>
              <a:ext cx="2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1" name="Line 9"/>
            <p:cNvSpPr>
              <a:spLocks noChangeShapeType="1"/>
            </p:cNvSpPr>
            <p:nvPr/>
          </p:nvSpPr>
          <p:spPr bwMode="auto">
            <a:xfrm>
              <a:off x="1712" y="1995"/>
              <a:ext cx="0" cy="7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2" name="Line 10"/>
            <p:cNvSpPr>
              <a:spLocks noChangeShapeType="1"/>
            </p:cNvSpPr>
            <p:nvPr/>
          </p:nvSpPr>
          <p:spPr bwMode="auto">
            <a:xfrm>
              <a:off x="2190" y="2001"/>
              <a:ext cx="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3" name="Rectangle 11"/>
            <p:cNvSpPr>
              <a:spLocks noChangeArrowheads="1"/>
            </p:cNvSpPr>
            <p:nvPr/>
          </p:nvSpPr>
          <p:spPr bwMode="auto">
            <a:xfrm>
              <a:off x="1052" y="1981"/>
              <a:ext cx="2045" cy="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Symbol            OP-code             Description</a:t>
              </a:r>
            </a:p>
          </p:txBody>
        </p:sp>
        <p:sp>
          <p:nvSpPr>
            <p:cNvPr id="1048874" name="Rectangle 12"/>
            <p:cNvSpPr>
              <a:spLocks noChangeArrowheads="1"/>
            </p:cNvSpPr>
            <p:nvPr/>
          </p:nvSpPr>
          <p:spPr bwMode="auto">
            <a:xfrm>
              <a:off x="1111" y="2682"/>
              <a:ext cx="14" cy="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5" name="Rectangle 13"/>
            <p:cNvSpPr>
              <a:spLocks noChangeArrowheads="1"/>
            </p:cNvSpPr>
            <p:nvPr/>
          </p:nvSpPr>
          <p:spPr bwMode="auto">
            <a:xfrm>
              <a:off x="737" y="2127"/>
              <a:ext cx="3085" cy="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	  0000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 + M[EA]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BRANCH	  0001 	if (AC &lt; 0) then (PC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EA)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STORE	  0010	M[EA]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EXCHANGE	  0011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 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M[EA], M[EA]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</a:t>
              </a:r>
            </a:p>
            <a:p>
              <a:pPr latinLnBrk="1">
                <a:lnSpc>
                  <a:spcPct val="94000"/>
                </a:lnSpc>
              </a:pPr>
              <a:endParaRPr kumimoji="1" lang="en-US" altLang="ko-KR" sz="12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876" name="Rectangle 14"/>
            <p:cNvSpPr>
              <a:spLocks noChangeArrowheads="1"/>
            </p:cNvSpPr>
            <p:nvPr/>
          </p:nvSpPr>
          <p:spPr bwMode="auto">
            <a:xfrm>
              <a:off x="544" y="959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2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Computer instruction format</a:t>
              </a:r>
            </a:p>
          </p:txBody>
        </p:sp>
        <p:sp>
          <p:nvSpPr>
            <p:cNvPr id="1048877" name="Rectangle 15"/>
            <p:cNvSpPr>
              <a:spLocks noChangeArrowheads="1"/>
            </p:cNvSpPr>
            <p:nvPr/>
          </p:nvSpPr>
          <p:spPr bwMode="auto">
            <a:xfrm>
              <a:off x="1062" y="1344"/>
              <a:ext cx="2292" cy="15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78" name="Rectangle 16"/>
            <p:cNvSpPr>
              <a:spLocks noChangeArrowheads="1"/>
            </p:cNvSpPr>
            <p:nvPr/>
          </p:nvSpPr>
          <p:spPr bwMode="auto">
            <a:xfrm>
              <a:off x="1069" y="1352"/>
              <a:ext cx="14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48879" name="Rectangle 17"/>
            <p:cNvSpPr>
              <a:spLocks noChangeArrowheads="1"/>
            </p:cNvSpPr>
            <p:nvPr/>
          </p:nvSpPr>
          <p:spPr bwMode="auto">
            <a:xfrm>
              <a:off x="1281" y="1346"/>
              <a:ext cx="477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048880" name="Rectangle 18"/>
            <p:cNvSpPr>
              <a:spLocks noChangeArrowheads="1"/>
            </p:cNvSpPr>
            <p:nvPr/>
          </p:nvSpPr>
          <p:spPr bwMode="auto">
            <a:xfrm>
              <a:off x="1018" y="1216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48881" name="Rectangle 19"/>
            <p:cNvSpPr>
              <a:spLocks noChangeArrowheads="1"/>
            </p:cNvSpPr>
            <p:nvPr/>
          </p:nvSpPr>
          <p:spPr bwMode="auto">
            <a:xfrm>
              <a:off x="1166" y="1216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048882" name="Rectangle 20"/>
            <p:cNvSpPr>
              <a:spLocks noChangeArrowheads="1"/>
            </p:cNvSpPr>
            <p:nvPr/>
          </p:nvSpPr>
          <p:spPr bwMode="auto">
            <a:xfrm>
              <a:off x="1566" y="1216"/>
              <a:ext cx="220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48883" name="Line 21"/>
            <p:cNvSpPr>
              <a:spLocks noChangeShapeType="1"/>
            </p:cNvSpPr>
            <p:nvPr/>
          </p:nvSpPr>
          <p:spPr bwMode="auto">
            <a:xfrm>
              <a:off x="1757" y="1344"/>
              <a:ext cx="0" cy="1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84" name="Rectangle 22"/>
            <p:cNvSpPr>
              <a:spLocks noChangeArrowheads="1"/>
            </p:cNvSpPr>
            <p:nvPr/>
          </p:nvSpPr>
          <p:spPr bwMode="auto">
            <a:xfrm>
              <a:off x="1720" y="1216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48885" name="Rectangle 23"/>
            <p:cNvSpPr>
              <a:spLocks noChangeArrowheads="1"/>
            </p:cNvSpPr>
            <p:nvPr/>
          </p:nvSpPr>
          <p:spPr bwMode="auto">
            <a:xfrm>
              <a:off x="2328" y="1358"/>
              <a:ext cx="50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1048886" name="Rectangle 24"/>
            <p:cNvSpPr>
              <a:spLocks noChangeArrowheads="1"/>
            </p:cNvSpPr>
            <p:nvPr/>
          </p:nvSpPr>
          <p:spPr bwMode="auto">
            <a:xfrm>
              <a:off x="3214" y="1216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887" name="Rectangle 25"/>
            <p:cNvSpPr>
              <a:spLocks noChangeArrowheads="1"/>
            </p:cNvSpPr>
            <p:nvPr/>
          </p:nvSpPr>
          <p:spPr bwMode="auto">
            <a:xfrm>
              <a:off x="584" y="1696"/>
              <a:ext cx="222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2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Four computer instructions</a:t>
              </a:r>
            </a:p>
          </p:txBody>
        </p:sp>
        <p:sp>
          <p:nvSpPr>
            <p:cNvPr id="1048888" name="Rectangle 26"/>
            <p:cNvSpPr>
              <a:spLocks noChangeArrowheads="1"/>
            </p:cNvSpPr>
            <p:nvPr/>
          </p:nvSpPr>
          <p:spPr bwMode="auto">
            <a:xfrm>
              <a:off x="1039" y="3406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1048889" name="Rectangle 27"/>
            <p:cNvSpPr>
              <a:spLocks noChangeArrowheads="1"/>
            </p:cNvSpPr>
            <p:nvPr/>
          </p:nvSpPr>
          <p:spPr bwMode="auto">
            <a:xfrm>
              <a:off x="980" y="3400"/>
              <a:ext cx="2173" cy="14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0" name="Line 28"/>
            <p:cNvSpPr>
              <a:spLocks noChangeShapeType="1"/>
            </p:cNvSpPr>
            <p:nvPr/>
          </p:nvSpPr>
          <p:spPr bwMode="auto">
            <a:xfrm>
              <a:off x="1294" y="340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1" name="Line 29"/>
            <p:cNvSpPr>
              <a:spLocks noChangeShapeType="1"/>
            </p:cNvSpPr>
            <p:nvPr/>
          </p:nvSpPr>
          <p:spPr bwMode="auto">
            <a:xfrm>
              <a:off x="1616" y="340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2" name="Line 30"/>
            <p:cNvSpPr>
              <a:spLocks noChangeShapeType="1"/>
            </p:cNvSpPr>
            <p:nvPr/>
          </p:nvSpPr>
          <p:spPr bwMode="auto">
            <a:xfrm>
              <a:off x="1930" y="340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3" name="Line 31"/>
            <p:cNvSpPr>
              <a:spLocks noChangeShapeType="1"/>
            </p:cNvSpPr>
            <p:nvPr/>
          </p:nvSpPr>
          <p:spPr bwMode="auto">
            <a:xfrm>
              <a:off x="2209" y="340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4" name="Line 32"/>
            <p:cNvSpPr>
              <a:spLocks noChangeShapeType="1"/>
            </p:cNvSpPr>
            <p:nvPr/>
          </p:nvSpPr>
          <p:spPr bwMode="auto">
            <a:xfrm>
              <a:off x="2482" y="340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895" name="Rectangle 33"/>
            <p:cNvSpPr>
              <a:spLocks noChangeArrowheads="1"/>
            </p:cNvSpPr>
            <p:nvPr/>
          </p:nvSpPr>
          <p:spPr bwMode="auto">
            <a:xfrm>
              <a:off x="1353" y="3406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1048896" name="Rectangle 34"/>
            <p:cNvSpPr>
              <a:spLocks noChangeArrowheads="1"/>
            </p:cNvSpPr>
            <p:nvPr/>
          </p:nvSpPr>
          <p:spPr bwMode="auto">
            <a:xfrm>
              <a:off x="1668" y="3406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F3</a:t>
              </a:r>
            </a:p>
          </p:txBody>
        </p:sp>
        <p:sp>
          <p:nvSpPr>
            <p:cNvPr id="1048897" name="Rectangle 35"/>
            <p:cNvSpPr>
              <a:spLocks noChangeArrowheads="1"/>
            </p:cNvSpPr>
            <p:nvPr/>
          </p:nvSpPr>
          <p:spPr bwMode="auto">
            <a:xfrm>
              <a:off x="1940" y="3406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1048898" name="Rectangle 36"/>
            <p:cNvSpPr>
              <a:spLocks noChangeArrowheads="1"/>
            </p:cNvSpPr>
            <p:nvPr/>
          </p:nvSpPr>
          <p:spPr bwMode="auto">
            <a:xfrm>
              <a:off x="2226" y="3406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1048899" name="Rectangle 37"/>
            <p:cNvSpPr>
              <a:spLocks noChangeArrowheads="1"/>
            </p:cNvSpPr>
            <p:nvPr/>
          </p:nvSpPr>
          <p:spPr bwMode="auto">
            <a:xfrm>
              <a:off x="2660" y="3406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</a:t>
              </a:r>
            </a:p>
          </p:txBody>
        </p:sp>
        <p:sp>
          <p:nvSpPr>
            <p:cNvPr id="1048900" name="Rectangle 38"/>
            <p:cNvSpPr>
              <a:spLocks noChangeArrowheads="1"/>
            </p:cNvSpPr>
            <p:nvPr/>
          </p:nvSpPr>
          <p:spPr bwMode="auto">
            <a:xfrm>
              <a:off x="1087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8901" name="Rectangle 39"/>
            <p:cNvSpPr>
              <a:spLocks noChangeArrowheads="1"/>
            </p:cNvSpPr>
            <p:nvPr/>
          </p:nvSpPr>
          <p:spPr bwMode="auto">
            <a:xfrm>
              <a:off x="1401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8902" name="Rectangle 40"/>
            <p:cNvSpPr>
              <a:spLocks noChangeArrowheads="1"/>
            </p:cNvSpPr>
            <p:nvPr/>
          </p:nvSpPr>
          <p:spPr bwMode="auto">
            <a:xfrm>
              <a:off x="1723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8903" name="Rectangle 41"/>
            <p:cNvSpPr>
              <a:spLocks noChangeArrowheads="1"/>
            </p:cNvSpPr>
            <p:nvPr/>
          </p:nvSpPr>
          <p:spPr bwMode="auto">
            <a:xfrm>
              <a:off x="1996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8904" name="Rectangle 42"/>
            <p:cNvSpPr>
              <a:spLocks noChangeArrowheads="1"/>
            </p:cNvSpPr>
            <p:nvPr/>
          </p:nvSpPr>
          <p:spPr bwMode="auto">
            <a:xfrm>
              <a:off x="2275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8905" name="Rectangle 43"/>
            <p:cNvSpPr>
              <a:spLocks noChangeArrowheads="1"/>
            </p:cNvSpPr>
            <p:nvPr/>
          </p:nvSpPr>
          <p:spPr bwMode="auto">
            <a:xfrm>
              <a:off x="2715" y="327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8906" name="Rectangle 44"/>
            <p:cNvSpPr>
              <a:spLocks noChangeArrowheads="1"/>
            </p:cNvSpPr>
            <p:nvPr/>
          </p:nvSpPr>
          <p:spPr bwMode="auto">
            <a:xfrm>
              <a:off x="1855" y="3660"/>
              <a:ext cx="1605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F1, F2, F3: Microoperation fields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907" name="Rectangle 45"/>
            <p:cNvSpPr>
              <a:spLocks noChangeArrowheads="1"/>
            </p:cNvSpPr>
            <p:nvPr/>
          </p:nvSpPr>
          <p:spPr bwMode="auto">
            <a:xfrm>
              <a:off x="1855" y="3776"/>
              <a:ext cx="1449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CD: Condition for branching 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908" name="Rectangle 46"/>
            <p:cNvSpPr>
              <a:spLocks noChangeArrowheads="1"/>
            </p:cNvSpPr>
            <p:nvPr/>
          </p:nvSpPr>
          <p:spPr bwMode="auto">
            <a:xfrm>
              <a:off x="1855" y="3892"/>
              <a:ext cx="874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BR: Branch field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8909" name="Rectangle 47"/>
            <p:cNvSpPr>
              <a:spLocks noChangeArrowheads="1"/>
            </p:cNvSpPr>
            <p:nvPr/>
          </p:nvSpPr>
          <p:spPr bwMode="auto">
            <a:xfrm>
              <a:off x="1855" y="4009"/>
              <a:ext cx="919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AD: Address field</a:t>
              </a:r>
            </a:p>
          </p:txBody>
        </p:sp>
        <p:sp>
          <p:nvSpPr>
            <p:cNvPr id="1048910" name="Line 48"/>
            <p:cNvSpPr>
              <a:spLocks noChangeShapeType="1"/>
            </p:cNvSpPr>
            <p:nvPr/>
          </p:nvSpPr>
          <p:spPr bwMode="auto">
            <a:xfrm>
              <a:off x="1205" y="1356"/>
              <a:ext cx="0" cy="1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Footer Placeholder 20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1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3E081E4E-CA60-4813-96E9-6B3B3F4BA83F}" type="slidenum">
              <a:rPr lang="en-US"/>
              <a:t>47</a:t>
            </a:fld>
            <a:endParaRPr lang="en-US"/>
          </a:p>
        </p:txBody>
      </p:sp>
      <p:sp>
        <p:nvSpPr>
          <p:cNvPr id="104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50825"/>
            <a:ext cx="7772400" cy="615553"/>
          </a:xfrm>
        </p:spPr>
        <p:txBody>
          <a:bodyPr/>
          <a:lstStyle/>
          <a:p>
            <a:r>
              <a:rPr lang="en-US"/>
              <a:t>Microinstruction Fields</a:t>
            </a:r>
          </a:p>
        </p:txBody>
      </p:sp>
      <p:grpSp>
        <p:nvGrpSpPr>
          <p:cNvPr id="128" name="Group 3"/>
          <p:cNvGrpSpPr/>
          <p:nvPr/>
        </p:nvGrpSpPr>
        <p:grpSpPr bwMode="auto">
          <a:xfrm>
            <a:off x="1643064" y="1560513"/>
            <a:ext cx="2776537" cy="2106612"/>
            <a:chOff x="374" y="661"/>
            <a:chExt cx="1749" cy="1327"/>
          </a:xfrm>
        </p:grpSpPr>
        <p:sp>
          <p:nvSpPr>
            <p:cNvPr id="1048914" name="Rectangle 4"/>
            <p:cNvSpPr>
              <a:spLocks noChangeArrowheads="1"/>
            </p:cNvSpPr>
            <p:nvPr/>
          </p:nvSpPr>
          <p:spPr bwMode="auto">
            <a:xfrm>
              <a:off x="397" y="661"/>
              <a:ext cx="1726" cy="12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525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240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955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670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F1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+ DR	ADD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	CLRAC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+ 1	INCAC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	DRTAC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101	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DR(0-10)	DRTAR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110	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PC	PCTAR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111	M[AR]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	WRITE</a:t>
              </a:r>
            </a:p>
          </p:txBody>
        </p:sp>
        <p:grpSp>
          <p:nvGrpSpPr>
            <p:cNvPr id="129" name="Group 5"/>
            <p:cNvGrpSpPr/>
            <p:nvPr/>
          </p:nvGrpSpPr>
          <p:grpSpPr bwMode="auto">
            <a:xfrm>
              <a:off x="374" y="665"/>
              <a:ext cx="1594" cy="1323"/>
              <a:chOff x="374" y="665"/>
              <a:chExt cx="1594" cy="1323"/>
            </a:xfrm>
          </p:grpSpPr>
          <p:sp>
            <p:nvSpPr>
              <p:cNvPr id="1048915" name="Rectangle 6"/>
              <p:cNvSpPr>
                <a:spLocks noChangeArrowheads="1"/>
              </p:cNvSpPr>
              <p:nvPr/>
            </p:nvSpPr>
            <p:spPr bwMode="auto">
              <a:xfrm>
                <a:off x="374" y="665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916" name="Line 7"/>
              <p:cNvSpPr>
                <a:spLocks noChangeShapeType="1"/>
              </p:cNvSpPr>
              <p:nvPr/>
            </p:nvSpPr>
            <p:spPr bwMode="auto">
              <a:xfrm>
                <a:off x="379" y="814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917" name="Line 8"/>
              <p:cNvSpPr>
                <a:spLocks noChangeShapeType="1"/>
              </p:cNvSpPr>
              <p:nvPr/>
            </p:nvSpPr>
            <p:spPr bwMode="auto">
              <a:xfrm>
                <a:off x="653" y="665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9"/>
          <p:cNvGrpSpPr/>
          <p:nvPr/>
        </p:nvGrpSpPr>
        <p:grpSpPr bwMode="auto">
          <a:xfrm>
            <a:off x="5300664" y="1560513"/>
            <a:ext cx="3640137" cy="2108200"/>
            <a:chOff x="2858" y="660"/>
            <a:chExt cx="2293" cy="1328"/>
          </a:xfrm>
        </p:grpSpPr>
        <p:sp>
          <p:nvSpPr>
            <p:cNvPr id="1048918" name="Rectangle 10"/>
            <p:cNvSpPr>
              <a:spLocks noChangeArrowheads="1"/>
            </p:cNvSpPr>
            <p:nvPr/>
          </p:nvSpPr>
          <p:spPr bwMode="auto">
            <a:xfrm>
              <a:off x="2880" y="660"/>
              <a:ext cx="2271" cy="12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52500" indent="-381000" defTabSz="152400" eaLnBrk="0" hangingPunct="0"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24000" indent="-381000" defTabSz="152400" eaLnBrk="0" hangingPunct="0"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95500" indent="-381000" defTabSz="152400" eaLnBrk="0" hangingPunct="0"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67000" indent="-381000" defTabSz="152400" eaLnBrk="0" hangingPunct="0"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F2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- DR	SUB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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	OR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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	AND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	DR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M[AR]	READ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101	DR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	ACTDR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110	DR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 + 1	INCDR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111	DR(0-10)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PC	PCTDR</a:t>
              </a:r>
            </a:p>
          </p:txBody>
        </p:sp>
        <p:sp>
          <p:nvSpPr>
            <p:cNvPr id="1048919" name="Rectangle 11"/>
            <p:cNvSpPr>
              <a:spLocks noChangeArrowheads="1"/>
            </p:cNvSpPr>
            <p:nvPr/>
          </p:nvSpPr>
          <p:spPr bwMode="auto">
            <a:xfrm>
              <a:off x="2858" y="665"/>
              <a:ext cx="1589" cy="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20" name="Line 12"/>
            <p:cNvSpPr>
              <a:spLocks noChangeShapeType="1"/>
            </p:cNvSpPr>
            <p:nvPr/>
          </p:nvSpPr>
          <p:spPr bwMode="auto">
            <a:xfrm>
              <a:off x="2863" y="814"/>
              <a:ext cx="1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21" name="Line 13"/>
            <p:cNvSpPr>
              <a:spLocks noChangeShapeType="1"/>
            </p:cNvSpPr>
            <p:nvPr/>
          </p:nvSpPr>
          <p:spPr bwMode="auto">
            <a:xfrm>
              <a:off x="3137" y="665"/>
              <a:ext cx="0" cy="1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4"/>
          <p:cNvGrpSpPr/>
          <p:nvPr/>
        </p:nvGrpSpPr>
        <p:grpSpPr bwMode="auto">
          <a:xfrm>
            <a:off x="3581400" y="4044951"/>
            <a:ext cx="4108450" cy="2100263"/>
            <a:chOff x="1430" y="2411"/>
            <a:chExt cx="2588" cy="1323"/>
          </a:xfrm>
        </p:grpSpPr>
        <p:sp>
          <p:nvSpPr>
            <p:cNvPr id="1048922" name="Rectangle 15"/>
            <p:cNvSpPr>
              <a:spLocks noChangeArrowheads="1"/>
            </p:cNvSpPr>
            <p:nvPr/>
          </p:nvSpPr>
          <p:spPr bwMode="auto">
            <a:xfrm>
              <a:off x="1459" y="2412"/>
              <a:ext cx="2559" cy="1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525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240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955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67000" indent="-381000" defTabSz="152400" eaLnBrk="0" hangingPunct="0"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F3	Microoperation	Symbol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000	None	NOP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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	XOR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AC’	COM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shl AC	SHL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shr AC	SHR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101	PC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PC + 1	INCPC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110	PC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AR	ARTPC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111	Reserved</a:t>
              </a:r>
            </a:p>
          </p:txBody>
        </p:sp>
        <p:grpSp>
          <p:nvGrpSpPr>
            <p:cNvPr id="132" name="Group 16"/>
            <p:cNvGrpSpPr/>
            <p:nvPr/>
          </p:nvGrpSpPr>
          <p:grpSpPr bwMode="auto">
            <a:xfrm>
              <a:off x="1430" y="2411"/>
              <a:ext cx="1594" cy="1323"/>
              <a:chOff x="1430" y="2411"/>
              <a:chExt cx="1594" cy="1323"/>
            </a:xfrm>
          </p:grpSpPr>
          <p:sp>
            <p:nvSpPr>
              <p:cNvPr id="1048923" name="Rectangle 17"/>
              <p:cNvSpPr>
                <a:spLocks noChangeArrowheads="1"/>
              </p:cNvSpPr>
              <p:nvPr/>
            </p:nvSpPr>
            <p:spPr bwMode="auto">
              <a:xfrm>
                <a:off x="1430" y="2411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924" name="Line 18"/>
              <p:cNvSpPr>
                <a:spLocks noChangeShapeType="1"/>
              </p:cNvSpPr>
              <p:nvPr/>
            </p:nvSpPr>
            <p:spPr bwMode="auto">
              <a:xfrm>
                <a:off x="1435" y="2560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925" name="Line 19"/>
              <p:cNvSpPr>
                <a:spLocks noChangeShapeType="1"/>
              </p:cNvSpPr>
              <p:nvPr/>
            </p:nvSpPr>
            <p:spPr bwMode="auto">
              <a:xfrm>
                <a:off x="1709" y="2411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Footer Placeholder 16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27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21521E55-EBCB-41CB-837D-7FDD37530753}" type="slidenum">
              <a:rPr lang="en-US"/>
              <a:t>48</a:t>
            </a:fld>
            <a:endParaRPr lang="en-US"/>
          </a:p>
        </p:txBody>
      </p:sp>
      <p:sp>
        <p:nvSpPr>
          <p:cNvPr id="10489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716" y="109400"/>
            <a:ext cx="8082917" cy="615553"/>
          </a:xfrm>
        </p:spPr>
        <p:txBody>
          <a:bodyPr/>
          <a:lstStyle/>
          <a:p>
            <a:r>
              <a:rPr lang="en-US"/>
              <a:t>Microinstruction Fields</a:t>
            </a:r>
          </a:p>
        </p:txBody>
      </p:sp>
      <p:grpSp>
        <p:nvGrpSpPr>
          <p:cNvPr id="134" name="Group 3"/>
          <p:cNvGrpSpPr/>
          <p:nvPr/>
        </p:nvGrpSpPr>
        <p:grpSpPr bwMode="auto">
          <a:xfrm>
            <a:off x="2287588" y="2319339"/>
            <a:ext cx="4235450" cy="1031875"/>
            <a:chOff x="1063" y="1030"/>
            <a:chExt cx="3700" cy="467"/>
          </a:xfrm>
        </p:grpSpPr>
        <p:sp>
          <p:nvSpPr>
            <p:cNvPr id="1048929" name="Rectangle 4"/>
            <p:cNvSpPr>
              <a:spLocks noChangeArrowheads="1"/>
            </p:cNvSpPr>
            <p:nvPr/>
          </p:nvSpPr>
          <p:spPr bwMode="auto">
            <a:xfrm>
              <a:off x="1063" y="1030"/>
              <a:ext cx="3700" cy="4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52500" indent="-3810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24000" indent="-3810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95500" indent="-3810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67000" indent="-3810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CD	Condition      Symbol	    Comments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	Always = 1	U	Unconditional branch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	DR(15)	 I	Indirect address bit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	AC(15)	S	Sign bit of AC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	AC = 0	Z	Zero value in AC</a:t>
              </a:r>
            </a:p>
          </p:txBody>
        </p:sp>
        <p:sp>
          <p:nvSpPr>
            <p:cNvPr id="1048930" name="Rectangle 5"/>
            <p:cNvSpPr>
              <a:spLocks noChangeArrowheads="1"/>
            </p:cNvSpPr>
            <p:nvPr/>
          </p:nvSpPr>
          <p:spPr bwMode="auto">
            <a:xfrm>
              <a:off x="1063" y="1036"/>
              <a:ext cx="3656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1" name="Line 6"/>
            <p:cNvSpPr>
              <a:spLocks noChangeShapeType="1"/>
            </p:cNvSpPr>
            <p:nvPr/>
          </p:nvSpPr>
          <p:spPr bwMode="auto">
            <a:xfrm>
              <a:off x="148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2" name="Line 7"/>
            <p:cNvSpPr>
              <a:spLocks noChangeShapeType="1"/>
            </p:cNvSpPr>
            <p:nvPr/>
          </p:nvSpPr>
          <p:spPr bwMode="auto">
            <a:xfrm>
              <a:off x="2393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3" name="Line 8"/>
            <p:cNvSpPr>
              <a:spLocks noChangeShapeType="1"/>
            </p:cNvSpPr>
            <p:nvPr/>
          </p:nvSpPr>
          <p:spPr bwMode="auto">
            <a:xfrm>
              <a:off x="302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4" name="Line 9"/>
            <p:cNvSpPr>
              <a:spLocks noChangeShapeType="1"/>
            </p:cNvSpPr>
            <p:nvPr/>
          </p:nvSpPr>
          <p:spPr bwMode="auto">
            <a:xfrm>
              <a:off x="1063" y="1130"/>
              <a:ext cx="3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" name="Group 10"/>
          <p:cNvGrpSpPr/>
          <p:nvPr/>
        </p:nvGrpSpPr>
        <p:grpSpPr bwMode="auto">
          <a:xfrm>
            <a:off x="1455738" y="4054475"/>
            <a:ext cx="5346700" cy="1843088"/>
            <a:chOff x="514" y="1809"/>
            <a:chExt cx="4532" cy="802"/>
          </a:xfrm>
        </p:grpSpPr>
        <p:sp>
          <p:nvSpPr>
            <p:cNvPr id="1048935" name="Rectangle 11"/>
            <p:cNvSpPr>
              <a:spLocks noChangeArrowheads="1"/>
            </p:cNvSpPr>
            <p:nvPr/>
          </p:nvSpPr>
          <p:spPr bwMode="auto">
            <a:xfrm>
              <a:off x="1008" y="1828"/>
              <a:ext cx="4021" cy="7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6" name="Line 12"/>
            <p:cNvSpPr>
              <a:spLocks noChangeShapeType="1"/>
            </p:cNvSpPr>
            <p:nvPr/>
          </p:nvSpPr>
          <p:spPr bwMode="auto">
            <a:xfrm>
              <a:off x="1429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7" name="Line 13"/>
            <p:cNvSpPr>
              <a:spLocks noChangeShapeType="1"/>
            </p:cNvSpPr>
            <p:nvPr/>
          </p:nvSpPr>
          <p:spPr bwMode="auto">
            <a:xfrm>
              <a:off x="2116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8" name="Line 14"/>
            <p:cNvSpPr>
              <a:spLocks noChangeShapeType="1"/>
            </p:cNvSpPr>
            <p:nvPr/>
          </p:nvSpPr>
          <p:spPr bwMode="auto">
            <a:xfrm>
              <a:off x="1025" y="1930"/>
              <a:ext cx="4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39" name="Rectangle 15"/>
            <p:cNvSpPr>
              <a:spLocks noChangeArrowheads="1"/>
            </p:cNvSpPr>
            <p:nvPr/>
          </p:nvSpPr>
          <p:spPr bwMode="auto">
            <a:xfrm>
              <a:off x="514" y="1809"/>
              <a:ext cx="4424" cy="8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        Symbol	              Function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00	           JMP        CAR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AD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01	           CALL      CAR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AD, SBR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CAR + 1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	            RET        CAR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SBR (Return from subroutine)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11	            MAP       CAR(2-5)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DR(11-14), CAR(0,1,6) 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4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83837AED-45D3-471C-B3FC-9C23ADEB9B51}" type="slidenum">
              <a:rPr lang="en-US"/>
              <a:t>49</a:t>
            </a:fld>
            <a:endParaRPr lang="en-US"/>
          </a:p>
        </p:txBody>
      </p:sp>
      <p:sp>
        <p:nvSpPr>
          <p:cNvPr id="10489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72400" cy="615553"/>
          </a:xfrm>
        </p:spPr>
        <p:txBody>
          <a:bodyPr/>
          <a:lstStyle/>
          <a:p>
            <a:r>
              <a:rPr lang="en-US"/>
              <a:t>Symbolic Microinstruction</a:t>
            </a:r>
          </a:p>
        </p:txBody>
      </p:sp>
      <p:sp>
        <p:nvSpPr>
          <p:cNvPr id="1048943" name="Rectangle 3"/>
          <p:cNvSpPr>
            <a:spLocks noChangeArrowheads="1"/>
          </p:cNvSpPr>
          <p:nvPr/>
        </p:nvSpPr>
        <p:spPr bwMode="auto">
          <a:xfrm>
            <a:off x="1206500" y="1641475"/>
            <a:ext cx="7708900" cy="4611688"/>
          </a:xfrm>
          <a:prstGeom prst="rect">
            <a:avLst/>
          </a:prstGeom>
          <a:noFill/>
          <a:ln>
            <a:noFill/>
          </a:ln>
          <a:effectLst/>
        </p:spPr>
        <p:txBody>
          <a:bodyPr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18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2000" b="1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Sample Format	Label:       Micro-ops 	CD 	BR	 AD</a:t>
            </a:r>
          </a:p>
          <a:p>
            <a:pPr>
              <a:lnSpc>
                <a:spcPct val="90000"/>
              </a:lnSpc>
            </a:pPr>
            <a:endParaRPr kumimoji="1" lang="en-US" altLang="ko-KR" sz="1600">
              <a:ea typeface="굴림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ko-KR" sz="1600">
              <a:ea typeface="굴림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000"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Label 	may be empty or may specify symbolic address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		terminated with colon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Micro-ops 	consists of 1, 2, or 3 symbols separated by commas 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CD 		one of {U, I, S, Z}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		U: Unconditional Branch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		 I:  Indirect address bit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		S:  Sign of AC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		Z:  Zero value in AC 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BR 		one of {JMP, CALL, RET, MAP}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AD		one of {Symbolic address, NEXT, empty}</a:t>
            </a:r>
          </a:p>
        </p:txBody>
      </p:sp>
      <p:sp>
        <p:nvSpPr>
          <p:cNvPr id="1048944" name="Rectangle 4"/>
          <p:cNvSpPr>
            <a:spLocks noChangeArrowheads="1"/>
          </p:cNvSpPr>
          <p:nvPr/>
        </p:nvSpPr>
        <p:spPr bwMode="auto">
          <a:xfrm>
            <a:off x="3429000" y="1630364"/>
            <a:ext cx="5257800" cy="32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2209800" y="1454150"/>
            <a:ext cx="4905375" cy="4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1713321" y="387350"/>
            <a:ext cx="54381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</a:t>
            </a:r>
            <a:r>
              <a:rPr sz="3900" spc="-75" dirty="0"/>
              <a:t> </a:t>
            </a:r>
            <a:r>
              <a:rPr sz="3900" spc="-5" dirty="0"/>
              <a:t>Unit</a:t>
            </a:r>
            <a:endParaRPr sz="39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46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67AFA46A-F293-44E2-A391-49B05C8B579C}" type="slidenum">
              <a:rPr lang="en-US"/>
              <a:t>50</a:t>
            </a:fld>
            <a:endParaRPr lang="en-US"/>
          </a:p>
        </p:txBody>
      </p:sp>
      <p:sp>
        <p:nvSpPr>
          <p:cNvPr id="1048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6050"/>
            <a:ext cx="7772400" cy="615553"/>
          </a:xfrm>
        </p:spPr>
        <p:txBody>
          <a:bodyPr/>
          <a:lstStyle/>
          <a:p>
            <a:r>
              <a:rPr lang="en-US"/>
              <a:t>Fetch Routine</a:t>
            </a:r>
          </a:p>
        </p:txBody>
      </p:sp>
      <p:sp>
        <p:nvSpPr>
          <p:cNvPr id="1048948" name="Rectangle 3"/>
          <p:cNvSpPr>
            <a:spLocks noChangeArrowheads="1"/>
          </p:cNvSpPr>
          <p:nvPr/>
        </p:nvSpPr>
        <p:spPr bwMode="auto">
          <a:xfrm>
            <a:off x="1219200" y="615950"/>
            <a:ext cx="7634288" cy="1197764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en-US" altLang="ko-KR" sz="2800"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2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Fetch routine</a:t>
            </a:r>
          </a:p>
          <a:p>
            <a:pPr lvl="1">
              <a:lnSpc>
                <a:spcPct val="90000"/>
              </a:lnSpc>
            </a:pPr>
            <a:r>
              <a:rPr kumimoji="1"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</a:t>
            </a:r>
            <a:r>
              <a:rPr kumimoji="1" lang="en-US" altLang="ko-KR" sz="2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Read instruction from memory</a:t>
            </a:r>
          </a:p>
          <a:p>
            <a:pPr lvl="1">
              <a:lnSpc>
                <a:spcPct val="90000"/>
              </a:lnSpc>
            </a:pPr>
            <a:r>
              <a:rPr kumimoji="1"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 Decode instruction and update PC</a:t>
            </a:r>
          </a:p>
        </p:txBody>
      </p:sp>
      <p:grpSp>
        <p:nvGrpSpPr>
          <p:cNvPr id="138" name="Group 4"/>
          <p:cNvGrpSpPr/>
          <p:nvPr/>
        </p:nvGrpSpPr>
        <p:grpSpPr bwMode="auto">
          <a:xfrm>
            <a:off x="1811338" y="1987551"/>
            <a:ext cx="5624512" cy="4075113"/>
            <a:chOff x="1141" y="1602"/>
            <a:chExt cx="3543" cy="2567"/>
          </a:xfrm>
        </p:grpSpPr>
        <p:sp>
          <p:nvSpPr>
            <p:cNvPr id="1048949" name="Rectangle 5"/>
            <p:cNvSpPr>
              <a:spLocks noChangeArrowheads="1"/>
            </p:cNvSpPr>
            <p:nvPr/>
          </p:nvSpPr>
          <p:spPr bwMode="auto">
            <a:xfrm>
              <a:off x="1507" y="1804"/>
              <a:ext cx="2993" cy="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 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</a:rPr>
                <a:t>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M[AR], PC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PC + 1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DR(0-10), CAR(2-5)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DR(11-14), CAR(0,1,6) </a:t>
              </a:r>
              <a:r>
                <a:rPr kumimoji="1" lang="en-US" altLang="ko-KR" sz="1400" b="1">
                  <a:latin typeface="Symbol" panose="05050102010706020507" pitchFamily="18" charset="2"/>
                  <a:ea typeface="굴림" pitchFamily="50" charset="-127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1048950" name="Rectangle 6"/>
            <p:cNvSpPr>
              <a:spLocks noChangeArrowheads="1"/>
            </p:cNvSpPr>
            <p:nvPr/>
          </p:nvSpPr>
          <p:spPr bwMode="auto">
            <a:xfrm>
              <a:off x="1141" y="2394"/>
              <a:ext cx="2928" cy="2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1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Symbolic microprogram for fetch routine:</a:t>
              </a:r>
            </a:p>
          </p:txBody>
        </p:sp>
        <p:sp>
          <p:nvSpPr>
            <p:cNvPr id="1048951" name="Rectangle 7"/>
            <p:cNvSpPr>
              <a:spLocks noChangeArrowheads="1"/>
            </p:cNvSpPr>
            <p:nvPr/>
          </p:nvSpPr>
          <p:spPr bwMode="auto">
            <a:xfrm>
              <a:off x="2042" y="2658"/>
              <a:ext cx="1794" cy="5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64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PCTAR           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READ, INCPC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DRTAR               U   MAP              </a:t>
              </a:r>
            </a:p>
          </p:txBody>
        </p:sp>
        <p:sp>
          <p:nvSpPr>
            <p:cNvPr id="1048952" name="Rectangle 8"/>
            <p:cNvSpPr>
              <a:spLocks noChangeArrowheads="1"/>
            </p:cNvSpPr>
            <p:nvPr/>
          </p:nvSpPr>
          <p:spPr bwMode="auto">
            <a:xfrm>
              <a:off x="1378" y="2641"/>
              <a:ext cx="495" cy="3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1000"/>
                </a:lnSpc>
              </a:pPr>
              <a:endPara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01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FETCH:</a:t>
              </a:r>
            </a:p>
          </p:txBody>
        </p:sp>
        <p:sp>
          <p:nvSpPr>
            <p:cNvPr id="1048953" name="Rectangle 9"/>
            <p:cNvSpPr>
              <a:spLocks noChangeArrowheads="1"/>
            </p:cNvSpPr>
            <p:nvPr/>
          </p:nvSpPr>
          <p:spPr bwMode="auto">
            <a:xfrm>
              <a:off x="1141" y="3298"/>
              <a:ext cx="2736" cy="2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1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Binary microporgram for fetch routine:</a:t>
              </a:r>
            </a:p>
          </p:txBody>
        </p:sp>
        <p:sp>
          <p:nvSpPr>
            <p:cNvPr id="1048954" name="Rectangle 10"/>
            <p:cNvSpPr>
              <a:spLocks noChangeArrowheads="1"/>
            </p:cNvSpPr>
            <p:nvPr/>
          </p:nvSpPr>
          <p:spPr bwMode="auto">
            <a:xfrm>
              <a:off x="1337" y="3800"/>
              <a:ext cx="3104" cy="3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1000000           110         000         000           00             00      1000001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1000001           000         100         101           00             00      1000010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1000010           101         000         000           00             11      0000000</a:t>
              </a:r>
            </a:p>
          </p:txBody>
        </p:sp>
        <p:sp>
          <p:nvSpPr>
            <p:cNvPr id="1048955" name="Rectangle 11"/>
            <p:cNvSpPr>
              <a:spLocks noChangeArrowheads="1"/>
            </p:cNvSpPr>
            <p:nvPr/>
          </p:nvSpPr>
          <p:spPr bwMode="auto">
            <a:xfrm>
              <a:off x="1359" y="3551"/>
              <a:ext cx="3006" cy="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Binary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address            F1           F2          F3           CD            BR           AD</a:t>
              </a:r>
            </a:p>
          </p:txBody>
        </p:sp>
        <p:sp>
          <p:nvSpPr>
            <p:cNvPr id="1048956" name="Rectangle 12"/>
            <p:cNvSpPr>
              <a:spLocks noChangeArrowheads="1"/>
            </p:cNvSpPr>
            <p:nvPr/>
          </p:nvSpPr>
          <p:spPr bwMode="auto">
            <a:xfrm>
              <a:off x="1184" y="3545"/>
              <a:ext cx="3383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57" name="Line 13"/>
            <p:cNvSpPr>
              <a:spLocks noChangeShapeType="1"/>
            </p:cNvSpPr>
            <p:nvPr/>
          </p:nvSpPr>
          <p:spPr bwMode="auto">
            <a:xfrm>
              <a:off x="1194" y="3801"/>
              <a:ext cx="33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58" name="Rectangle 14"/>
            <p:cNvSpPr>
              <a:spLocks noChangeArrowheads="1"/>
            </p:cNvSpPr>
            <p:nvPr/>
          </p:nvSpPr>
          <p:spPr bwMode="auto">
            <a:xfrm>
              <a:off x="1184" y="1812"/>
              <a:ext cx="3500" cy="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59" name="Rectangle 15"/>
            <p:cNvSpPr>
              <a:spLocks noChangeArrowheads="1"/>
            </p:cNvSpPr>
            <p:nvPr/>
          </p:nvSpPr>
          <p:spPr bwMode="auto">
            <a:xfrm>
              <a:off x="1184" y="2637"/>
              <a:ext cx="2612" cy="5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60" name="Rectangle 16"/>
            <p:cNvSpPr>
              <a:spLocks noChangeArrowheads="1"/>
            </p:cNvSpPr>
            <p:nvPr/>
          </p:nvSpPr>
          <p:spPr bwMode="auto">
            <a:xfrm>
              <a:off x="1141" y="1602"/>
              <a:ext cx="2539" cy="2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Microinstructions for fetch routine: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Footer Placeholder 16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62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679D5107-8F37-4E11-AEC6-CBD1E4BE10EE}" type="slidenum">
              <a:rPr lang="en-US"/>
              <a:t>51</a:t>
            </a:fld>
            <a:endParaRPr lang="en-US"/>
          </a:p>
        </p:txBody>
      </p:sp>
      <p:sp>
        <p:nvSpPr>
          <p:cNvPr id="104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9864"/>
            <a:ext cx="7772400" cy="615553"/>
          </a:xfrm>
        </p:spPr>
        <p:txBody>
          <a:bodyPr/>
          <a:lstStyle/>
          <a:p>
            <a:r>
              <a:rPr lang="en-US"/>
              <a:t>Symbolic Microprogram</a:t>
            </a:r>
          </a:p>
        </p:txBody>
      </p:sp>
      <p:sp>
        <p:nvSpPr>
          <p:cNvPr id="1048964" name="Rectangle 3"/>
          <p:cNvSpPr>
            <a:spLocks noChangeArrowheads="1"/>
          </p:cNvSpPr>
          <p:nvPr/>
        </p:nvSpPr>
        <p:spPr bwMode="auto">
          <a:xfrm>
            <a:off x="1400176" y="1016000"/>
            <a:ext cx="7515225" cy="1128514"/>
          </a:xfrm>
          <a:prstGeom prst="rect">
            <a:avLst/>
          </a:prstGeom>
          <a:noFill/>
          <a:ln>
            <a:noFill/>
          </a:ln>
          <a:effectLst/>
        </p:spPr>
        <p:txBody>
          <a:bodyPr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Control memory:   128  20-bit words</a:t>
            </a:r>
          </a:p>
          <a:p>
            <a:pPr>
              <a:buFontTx/>
              <a:buChar char="•"/>
            </a:pPr>
            <a:r>
              <a: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First 64 words:   	   Routines for 16 machine instructions</a:t>
            </a:r>
          </a:p>
          <a:p>
            <a:pPr>
              <a:buFontTx/>
              <a:buChar char="•"/>
            </a:pPr>
            <a:r>
              <a: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Last 64 words:  	   Used for other purpose (e.g., fetch routine and other subroutines)</a:t>
            </a:r>
          </a:p>
          <a:p>
            <a:pPr>
              <a:buFontTx/>
              <a:buChar char="•"/>
            </a:pPr>
            <a:r>
              <a: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Mapping:                OP-code XXXX into 0XXXX00, first address for 16 routines are</a:t>
            </a:r>
          </a:p>
          <a:p>
            <a:r>
              <a: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                                  0(0 0000 00), 4(0 0001 00), 8, 12, 16, 20, ..., 60</a:t>
            </a:r>
          </a:p>
        </p:txBody>
      </p:sp>
      <p:sp>
        <p:nvSpPr>
          <p:cNvPr id="1048965" name="Rectangle 4"/>
          <p:cNvSpPr>
            <a:spLocks noChangeArrowheads="1"/>
          </p:cNvSpPr>
          <p:nvPr/>
        </p:nvSpPr>
        <p:spPr bwMode="auto">
          <a:xfrm>
            <a:off x="1295400" y="998538"/>
            <a:ext cx="7620000" cy="1136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" name="Group 5"/>
          <p:cNvGrpSpPr/>
          <p:nvPr/>
        </p:nvGrpSpPr>
        <p:grpSpPr bwMode="auto">
          <a:xfrm>
            <a:off x="1384300" y="2292350"/>
            <a:ext cx="5778500" cy="4338638"/>
            <a:chOff x="872" y="1440"/>
            <a:chExt cx="2920" cy="2733"/>
          </a:xfrm>
        </p:grpSpPr>
        <p:sp>
          <p:nvSpPr>
            <p:cNvPr id="1048966" name="Rectangle 6"/>
            <p:cNvSpPr>
              <a:spLocks noChangeArrowheads="1"/>
            </p:cNvSpPr>
            <p:nvPr/>
          </p:nvSpPr>
          <p:spPr bwMode="auto">
            <a:xfrm>
              <a:off x="1645" y="1769"/>
              <a:ext cx="686" cy="23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 0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 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ARTPC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 8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ACTDR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 12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ACTDR, DRTAC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ORG  64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READ, INCPC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DRTAR</a:t>
              </a:r>
            </a:p>
          </p:txBody>
        </p:sp>
        <p:sp>
          <p:nvSpPr>
            <p:cNvPr id="1048967" name="Rectangle 7"/>
            <p:cNvSpPr>
              <a:spLocks noChangeArrowheads="1"/>
            </p:cNvSpPr>
            <p:nvPr/>
          </p:nvSpPr>
          <p:spPr bwMode="auto">
            <a:xfrm>
              <a:off x="2598" y="1769"/>
              <a:ext cx="138" cy="23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8968" name="Rectangle 8"/>
            <p:cNvSpPr>
              <a:spLocks noChangeArrowheads="1"/>
            </p:cNvSpPr>
            <p:nvPr/>
          </p:nvSpPr>
          <p:spPr bwMode="auto">
            <a:xfrm>
              <a:off x="2885" y="1769"/>
              <a:ext cx="294" cy="23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MAP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1048969" name="Rectangle 9"/>
            <p:cNvSpPr>
              <a:spLocks noChangeArrowheads="1"/>
            </p:cNvSpPr>
            <p:nvPr/>
          </p:nvSpPr>
          <p:spPr bwMode="auto">
            <a:xfrm>
              <a:off x="3341" y="1769"/>
              <a:ext cx="383" cy="2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OVER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48970" name="Rectangle 10"/>
            <p:cNvSpPr>
              <a:spLocks noChangeArrowheads="1"/>
            </p:cNvSpPr>
            <p:nvPr/>
          </p:nvSpPr>
          <p:spPr bwMode="auto">
            <a:xfrm>
              <a:off x="954" y="1769"/>
              <a:ext cx="560" cy="2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BRANCH: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OVER: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STORE: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EXCHANGE: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FETCH: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endParaRPr kumimoji="1" lang="en-US" altLang="ko-KR" sz="10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INDRCT:</a:t>
              </a:r>
            </a:p>
          </p:txBody>
        </p:sp>
        <p:sp>
          <p:nvSpPr>
            <p:cNvPr id="1048971" name="Rectangle 11"/>
            <p:cNvSpPr>
              <a:spLocks noChangeArrowheads="1"/>
            </p:cNvSpPr>
            <p:nvPr/>
          </p:nvSpPr>
          <p:spPr bwMode="auto">
            <a:xfrm>
              <a:off x="1009" y="1645"/>
              <a:ext cx="2543" cy="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 dirty="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Label              </a:t>
              </a:r>
              <a:r>
                <a:rPr kumimoji="1" lang="en-US" altLang="ko-KR" sz="1200" b="1" dirty="0" err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Microops</a:t>
              </a:r>
              <a:r>
                <a:rPr kumimoji="1" lang="en-US" altLang="ko-KR" sz="1200" b="1" dirty="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          CD          BR                AD</a:t>
              </a:r>
            </a:p>
          </p:txBody>
        </p:sp>
        <p:sp>
          <p:nvSpPr>
            <p:cNvPr id="1048972" name="Rectangle 12"/>
            <p:cNvSpPr>
              <a:spLocks noChangeArrowheads="1"/>
            </p:cNvSpPr>
            <p:nvPr/>
          </p:nvSpPr>
          <p:spPr bwMode="auto">
            <a:xfrm>
              <a:off x="923" y="1637"/>
              <a:ext cx="2867" cy="2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73" name="Line 13"/>
            <p:cNvSpPr>
              <a:spLocks noChangeShapeType="1"/>
            </p:cNvSpPr>
            <p:nvPr/>
          </p:nvSpPr>
          <p:spPr bwMode="auto">
            <a:xfrm>
              <a:off x="923" y="1773"/>
              <a:ext cx="28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74" name="Rectangle 14"/>
            <p:cNvSpPr>
              <a:spLocks noChangeArrowheads="1"/>
            </p:cNvSpPr>
            <p:nvPr/>
          </p:nvSpPr>
          <p:spPr bwMode="auto">
            <a:xfrm>
              <a:off x="872" y="1440"/>
              <a:ext cx="2208" cy="2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1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Partial Symbolic Microprogram</a:t>
              </a:r>
            </a:p>
          </p:txBody>
        </p:sp>
        <p:sp>
          <p:nvSpPr>
            <p:cNvPr id="1048975" name="Line 15"/>
            <p:cNvSpPr>
              <a:spLocks noChangeShapeType="1"/>
            </p:cNvSpPr>
            <p:nvPr/>
          </p:nvSpPr>
          <p:spPr bwMode="auto">
            <a:xfrm>
              <a:off x="924" y="3583"/>
              <a:ext cx="2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7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B2A6B5BC-7DFE-4023-8326-B4CCF6C1AAD6}" type="slidenum">
              <a:rPr lang="en-US"/>
              <a:t>52</a:t>
            </a:fld>
            <a:endParaRPr lang="en-US"/>
          </a:p>
        </p:txBody>
      </p:sp>
      <p:sp>
        <p:nvSpPr>
          <p:cNvPr id="104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088"/>
            <a:ext cx="7772400" cy="615553"/>
          </a:xfrm>
        </p:spPr>
        <p:txBody>
          <a:bodyPr/>
          <a:lstStyle/>
          <a:p>
            <a:r>
              <a:rPr lang="en-US"/>
              <a:t>Binary Microprogram</a:t>
            </a:r>
          </a:p>
        </p:txBody>
      </p:sp>
      <p:grpSp>
        <p:nvGrpSpPr>
          <p:cNvPr id="142" name="Group 3"/>
          <p:cNvGrpSpPr/>
          <p:nvPr/>
        </p:nvGrpSpPr>
        <p:grpSpPr bwMode="auto">
          <a:xfrm>
            <a:off x="457200" y="1717676"/>
            <a:ext cx="8542338" cy="4689475"/>
            <a:chOff x="130" y="1078"/>
            <a:chExt cx="5381" cy="2954"/>
          </a:xfrm>
        </p:grpSpPr>
        <p:sp>
          <p:nvSpPr>
            <p:cNvPr id="1048979" name="Rectangle 4"/>
            <p:cNvSpPr>
              <a:spLocks noChangeArrowheads="1"/>
            </p:cNvSpPr>
            <p:nvPr/>
          </p:nvSpPr>
          <p:spPr bwMode="auto">
            <a:xfrm>
              <a:off x="795" y="1517"/>
              <a:ext cx="23" cy="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80" name="Rectangle 5"/>
            <p:cNvSpPr>
              <a:spLocks noChangeArrowheads="1"/>
            </p:cNvSpPr>
            <p:nvPr/>
          </p:nvSpPr>
          <p:spPr bwMode="auto">
            <a:xfrm>
              <a:off x="463" y="1078"/>
              <a:ext cx="5036" cy="2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81" name="Line 6"/>
            <p:cNvSpPr>
              <a:spLocks noChangeShapeType="1"/>
            </p:cNvSpPr>
            <p:nvPr/>
          </p:nvSpPr>
          <p:spPr bwMode="auto">
            <a:xfrm>
              <a:off x="474" y="1339"/>
              <a:ext cx="5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82" name="Line 7"/>
            <p:cNvSpPr>
              <a:spLocks noChangeShapeType="1"/>
            </p:cNvSpPr>
            <p:nvPr/>
          </p:nvSpPr>
          <p:spPr bwMode="auto">
            <a:xfrm>
              <a:off x="473" y="3340"/>
              <a:ext cx="5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83" name="Line 8"/>
            <p:cNvSpPr>
              <a:spLocks noChangeShapeType="1"/>
            </p:cNvSpPr>
            <p:nvPr/>
          </p:nvSpPr>
          <p:spPr bwMode="auto">
            <a:xfrm flipV="1">
              <a:off x="1330" y="1226"/>
              <a:ext cx="41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984" name="Rectangle 9"/>
            <p:cNvSpPr>
              <a:spLocks noChangeArrowheads="1"/>
            </p:cNvSpPr>
            <p:nvPr/>
          </p:nvSpPr>
          <p:spPr bwMode="auto">
            <a:xfrm>
              <a:off x="130" y="1084"/>
              <a:ext cx="5297" cy="2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                 Address		 	Binary Microinstruction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Micro Routine         Decimal    Binary            	F1          	F2         	F3       	CD     	BR       	    AD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ADD		0        0000000	000	000       	000       	01 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		1        0000001          	000        	100       	000      	00       	00    	0000010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                  	2        0000010          	001        	000       	000      	00 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                  	3        0000011          	000        	000       	000       	00       	00    	1000000  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BRANCH	  	4        0000100          	000        	000       	000       	10       	00    	0000110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	5        0000101          	000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 	6        0000110          	000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 	7        0000111          	000        	000        	110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	STORE	  	8        0001000          	000 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  	9        0001001          	000         	101       	000       	00      	00    	0001010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		10      0001010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		11      0001011          	000         	000       	000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	EXCHANGE           	12      0001100          	000         	000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		13      0001101          	001         	000       	000       	00      	00    	0001110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		14      0001110          	100         	101       	000       	00      	00    	0001111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 		15      0001111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endParaRPr kumimoji="1" lang="en-US" altLang="ko-KR" sz="12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FETCH                	64      1000000          	110         	000       	000       	00      	00    	1000001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               		65      1000001          	000         	100       	101       	00      	00    	1000010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		66      1000010           	101         	000       	000       	00      	11    	0000000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	INDRCT               	67      1000011          	000          	100       	000       	00      	00    	1000100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       		68      1000100          	101          	000       	000       	00      	10    	0000000</a:t>
              </a:r>
            </a:p>
          </p:txBody>
        </p:sp>
        <p:sp>
          <p:nvSpPr>
            <p:cNvPr id="1048985" name="Rectangle 10"/>
            <p:cNvSpPr>
              <a:spLocks noChangeArrowheads="1"/>
            </p:cNvSpPr>
            <p:nvPr/>
          </p:nvSpPr>
          <p:spPr bwMode="auto">
            <a:xfrm>
              <a:off x="1495" y="2539"/>
              <a:ext cx="333" cy="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Footer Placeholder 168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8987" name="Slide Number Placeholder 169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8F5E2F79-A8A8-43C0-9B46-1F17230C7A31}" type="slidenum">
              <a:rPr lang="en-US"/>
              <a:t>53</a:t>
            </a:fld>
            <a:endParaRPr lang="en-US"/>
          </a:p>
        </p:txBody>
      </p:sp>
      <p:sp>
        <p:nvSpPr>
          <p:cNvPr id="1048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750"/>
            <a:ext cx="8229600" cy="615553"/>
          </a:xfrm>
        </p:spPr>
        <p:txBody>
          <a:bodyPr/>
          <a:lstStyle/>
          <a:p>
            <a:r>
              <a:rPr lang="en-US"/>
              <a:t>Design of Control Unit</a:t>
            </a:r>
          </a:p>
        </p:txBody>
      </p:sp>
      <p:grpSp>
        <p:nvGrpSpPr>
          <p:cNvPr id="144" name="Group 3"/>
          <p:cNvGrpSpPr/>
          <p:nvPr/>
        </p:nvGrpSpPr>
        <p:grpSpPr bwMode="auto">
          <a:xfrm>
            <a:off x="1905000" y="1377950"/>
            <a:ext cx="5240338" cy="4622800"/>
            <a:chOff x="1200" y="1142"/>
            <a:chExt cx="3301" cy="2912"/>
          </a:xfrm>
        </p:grpSpPr>
        <p:sp>
          <p:nvSpPr>
            <p:cNvPr id="1048989" name="Rectangle 4"/>
            <p:cNvSpPr>
              <a:spLocks noChangeArrowheads="1"/>
            </p:cNvSpPr>
            <p:nvPr/>
          </p:nvSpPr>
          <p:spPr bwMode="auto">
            <a:xfrm>
              <a:off x="1638" y="1142"/>
              <a:ext cx="1649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        microoperation fields</a:t>
              </a:r>
            </a:p>
          </p:txBody>
        </p:sp>
        <p:sp>
          <p:nvSpPr>
            <p:cNvPr id="1048990" name="Rectangle 5"/>
            <p:cNvSpPr>
              <a:spLocks noChangeArrowheads="1"/>
            </p:cNvSpPr>
            <p:nvPr/>
          </p:nvSpPr>
          <p:spPr bwMode="auto">
            <a:xfrm>
              <a:off x="1286" y="1698"/>
              <a:ext cx="73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 x 8 decoder</a:t>
              </a:r>
            </a:p>
          </p:txBody>
        </p:sp>
        <p:sp>
          <p:nvSpPr>
            <p:cNvPr id="1048991" name="Rectangle 6"/>
            <p:cNvSpPr>
              <a:spLocks noChangeArrowheads="1"/>
            </p:cNvSpPr>
            <p:nvPr/>
          </p:nvSpPr>
          <p:spPr bwMode="auto">
            <a:xfrm>
              <a:off x="1200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8992" name="Rectangle 7"/>
            <p:cNvSpPr>
              <a:spLocks noChangeArrowheads="1"/>
            </p:cNvSpPr>
            <p:nvPr/>
          </p:nvSpPr>
          <p:spPr bwMode="auto">
            <a:xfrm>
              <a:off x="1286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48993" name="Rectangle 8"/>
            <p:cNvSpPr>
              <a:spLocks noChangeArrowheads="1"/>
            </p:cNvSpPr>
            <p:nvPr/>
          </p:nvSpPr>
          <p:spPr bwMode="auto">
            <a:xfrm>
              <a:off x="1379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48994" name="Rectangle 9"/>
            <p:cNvSpPr>
              <a:spLocks noChangeArrowheads="1"/>
            </p:cNvSpPr>
            <p:nvPr/>
          </p:nvSpPr>
          <p:spPr bwMode="auto">
            <a:xfrm>
              <a:off x="1457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48995" name="Rectangle 10"/>
            <p:cNvSpPr>
              <a:spLocks noChangeArrowheads="1"/>
            </p:cNvSpPr>
            <p:nvPr/>
          </p:nvSpPr>
          <p:spPr bwMode="auto">
            <a:xfrm>
              <a:off x="1562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8996" name="Rectangle 11"/>
            <p:cNvSpPr>
              <a:spLocks noChangeArrowheads="1"/>
            </p:cNvSpPr>
            <p:nvPr/>
          </p:nvSpPr>
          <p:spPr bwMode="auto">
            <a:xfrm>
              <a:off x="1649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8997" name="Rectangle 12"/>
            <p:cNvSpPr>
              <a:spLocks noChangeArrowheads="1"/>
            </p:cNvSpPr>
            <p:nvPr/>
          </p:nvSpPr>
          <p:spPr bwMode="auto">
            <a:xfrm>
              <a:off x="1731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8998" name="Rectangle 13"/>
            <p:cNvSpPr>
              <a:spLocks noChangeArrowheads="1"/>
            </p:cNvSpPr>
            <p:nvPr/>
          </p:nvSpPr>
          <p:spPr bwMode="auto">
            <a:xfrm>
              <a:off x="1828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8999" name="Rectangle 14"/>
            <p:cNvSpPr>
              <a:spLocks noChangeArrowheads="1"/>
            </p:cNvSpPr>
            <p:nvPr/>
          </p:nvSpPr>
          <p:spPr bwMode="auto">
            <a:xfrm>
              <a:off x="1208" y="1647"/>
              <a:ext cx="782" cy="3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0" name="Arc 15"/>
            <p:cNvSpPr/>
            <p:nvPr/>
          </p:nvSpPr>
          <p:spPr bwMode="auto">
            <a:xfrm>
              <a:off x="1261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1" name="Line 16"/>
            <p:cNvSpPr>
              <a:spLocks noChangeShapeType="1"/>
            </p:cNvSpPr>
            <p:nvPr/>
          </p:nvSpPr>
          <p:spPr bwMode="auto">
            <a:xfrm>
              <a:off x="1290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2" name="Line 17"/>
            <p:cNvSpPr>
              <a:spLocks noChangeShapeType="1"/>
            </p:cNvSpPr>
            <p:nvPr/>
          </p:nvSpPr>
          <p:spPr bwMode="auto">
            <a:xfrm>
              <a:off x="1384" y="1990"/>
              <a:ext cx="0" cy="20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3" name="Line 18"/>
            <p:cNvSpPr>
              <a:spLocks noChangeShapeType="1"/>
            </p:cNvSpPr>
            <p:nvPr/>
          </p:nvSpPr>
          <p:spPr bwMode="auto">
            <a:xfrm>
              <a:off x="1470" y="1990"/>
              <a:ext cx="0" cy="19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4" name="Line 19"/>
            <p:cNvSpPr>
              <a:spLocks noChangeShapeType="1"/>
            </p:cNvSpPr>
            <p:nvPr/>
          </p:nvSpPr>
          <p:spPr bwMode="auto">
            <a:xfrm flipH="1">
              <a:off x="1556" y="1990"/>
              <a:ext cx="0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5" name="Arc 20"/>
            <p:cNvSpPr/>
            <p:nvPr/>
          </p:nvSpPr>
          <p:spPr bwMode="auto">
            <a:xfrm>
              <a:off x="1620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6" name="Line 21"/>
            <p:cNvSpPr>
              <a:spLocks noChangeShapeType="1"/>
            </p:cNvSpPr>
            <p:nvPr/>
          </p:nvSpPr>
          <p:spPr bwMode="auto">
            <a:xfrm>
              <a:off x="1650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7" name="Arc 22"/>
            <p:cNvSpPr/>
            <p:nvPr/>
          </p:nvSpPr>
          <p:spPr bwMode="auto">
            <a:xfrm>
              <a:off x="1706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8" name="Line 23"/>
            <p:cNvSpPr>
              <a:spLocks noChangeShapeType="1"/>
            </p:cNvSpPr>
            <p:nvPr/>
          </p:nvSpPr>
          <p:spPr bwMode="auto">
            <a:xfrm>
              <a:off x="1736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09" name="Line 24"/>
            <p:cNvSpPr>
              <a:spLocks noChangeShapeType="1"/>
            </p:cNvSpPr>
            <p:nvPr/>
          </p:nvSpPr>
          <p:spPr bwMode="auto">
            <a:xfrm flipH="1">
              <a:off x="1822" y="1990"/>
              <a:ext cx="0" cy="5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0" name="Arc 25"/>
            <p:cNvSpPr/>
            <p:nvPr/>
          </p:nvSpPr>
          <p:spPr bwMode="auto">
            <a:xfrm>
              <a:off x="1886" y="2073"/>
              <a:ext cx="59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1" name="Line 26"/>
            <p:cNvSpPr>
              <a:spLocks noChangeShapeType="1"/>
            </p:cNvSpPr>
            <p:nvPr/>
          </p:nvSpPr>
          <p:spPr bwMode="auto">
            <a:xfrm>
              <a:off x="1915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2" name="Arc 27"/>
            <p:cNvSpPr/>
            <p:nvPr/>
          </p:nvSpPr>
          <p:spPr bwMode="auto">
            <a:xfrm>
              <a:off x="1349" y="1578"/>
              <a:ext cx="5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3" name="Line 28"/>
            <p:cNvSpPr>
              <a:spLocks noChangeShapeType="1"/>
            </p:cNvSpPr>
            <p:nvPr/>
          </p:nvSpPr>
          <p:spPr bwMode="auto">
            <a:xfrm flipV="1">
              <a:off x="1378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4" name="Arc 29"/>
            <p:cNvSpPr/>
            <p:nvPr/>
          </p:nvSpPr>
          <p:spPr bwMode="auto">
            <a:xfrm>
              <a:off x="1568" y="1578"/>
              <a:ext cx="5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5" name="Line 30"/>
            <p:cNvSpPr>
              <a:spLocks noChangeShapeType="1"/>
            </p:cNvSpPr>
            <p:nvPr/>
          </p:nvSpPr>
          <p:spPr bwMode="auto">
            <a:xfrm flipV="1">
              <a:off x="1597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6" name="Arc 31"/>
            <p:cNvSpPr/>
            <p:nvPr/>
          </p:nvSpPr>
          <p:spPr bwMode="auto">
            <a:xfrm>
              <a:off x="1786" y="1578"/>
              <a:ext cx="6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7" name="Line 32"/>
            <p:cNvSpPr>
              <a:spLocks noChangeShapeType="1"/>
            </p:cNvSpPr>
            <p:nvPr/>
          </p:nvSpPr>
          <p:spPr bwMode="auto">
            <a:xfrm flipV="1">
              <a:off x="1816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18" name="Rectangle 33"/>
            <p:cNvSpPr>
              <a:spLocks noChangeArrowheads="1"/>
            </p:cNvSpPr>
            <p:nvPr/>
          </p:nvSpPr>
          <p:spPr bwMode="auto">
            <a:xfrm>
              <a:off x="1504" y="1274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1049019" name="Rectangle 34"/>
            <p:cNvSpPr>
              <a:spLocks noChangeArrowheads="1"/>
            </p:cNvSpPr>
            <p:nvPr/>
          </p:nvSpPr>
          <p:spPr bwMode="auto">
            <a:xfrm>
              <a:off x="2349" y="1698"/>
              <a:ext cx="73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 x 8 decoder</a:t>
              </a:r>
            </a:p>
          </p:txBody>
        </p:sp>
        <p:sp>
          <p:nvSpPr>
            <p:cNvPr id="1049020" name="Rectangle 35"/>
            <p:cNvSpPr>
              <a:spLocks noChangeArrowheads="1"/>
            </p:cNvSpPr>
            <p:nvPr/>
          </p:nvSpPr>
          <p:spPr bwMode="auto">
            <a:xfrm>
              <a:off x="2261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9021" name="Rectangle 36"/>
            <p:cNvSpPr>
              <a:spLocks noChangeArrowheads="1"/>
            </p:cNvSpPr>
            <p:nvPr/>
          </p:nvSpPr>
          <p:spPr bwMode="auto">
            <a:xfrm>
              <a:off x="2349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49022" name="Rectangle 37"/>
            <p:cNvSpPr>
              <a:spLocks noChangeArrowheads="1"/>
            </p:cNvSpPr>
            <p:nvPr/>
          </p:nvSpPr>
          <p:spPr bwMode="auto">
            <a:xfrm>
              <a:off x="2442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49023" name="Rectangle 38"/>
            <p:cNvSpPr>
              <a:spLocks noChangeArrowheads="1"/>
            </p:cNvSpPr>
            <p:nvPr/>
          </p:nvSpPr>
          <p:spPr bwMode="auto">
            <a:xfrm>
              <a:off x="2520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49024" name="Rectangle 39"/>
            <p:cNvSpPr>
              <a:spLocks noChangeArrowheads="1"/>
            </p:cNvSpPr>
            <p:nvPr/>
          </p:nvSpPr>
          <p:spPr bwMode="auto">
            <a:xfrm>
              <a:off x="2619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9025" name="Rectangle 40"/>
            <p:cNvSpPr>
              <a:spLocks noChangeArrowheads="1"/>
            </p:cNvSpPr>
            <p:nvPr/>
          </p:nvSpPr>
          <p:spPr bwMode="auto">
            <a:xfrm>
              <a:off x="2711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9026" name="Rectangle 41"/>
            <p:cNvSpPr>
              <a:spLocks noChangeArrowheads="1"/>
            </p:cNvSpPr>
            <p:nvPr/>
          </p:nvSpPr>
          <p:spPr bwMode="auto">
            <a:xfrm>
              <a:off x="2794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9027" name="Rectangle 42"/>
            <p:cNvSpPr>
              <a:spLocks noChangeArrowheads="1"/>
            </p:cNvSpPr>
            <p:nvPr/>
          </p:nvSpPr>
          <p:spPr bwMode="auto">
            <a:xfrm>
              <a:off x="2898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9028" name="Rectangle 43"/>
            <p:cNvSpPr>
              <a:spLocks noChangeArrowheads="1"/>
            </p:cNvSpPr>
            <p:nvPr/>
          </p:nvSpPr>
          <p:spPr bwMode="auto">
            <a:xfrm>
              <a:off x="2271" y="1647"/>
              <a:ext cx="781" cy="3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29" name="Arc 44"/>
            <p:cNvSpPr/>
            <p:nvPr/>
          </p:nvSpPr>
          <p:spPr bwMode="auto">
            <a:xfrm>
              <a:off x="2323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0" name="Line 45"/>
            <p:cNvSpPr>
              <a:spLocks noChangeShapeType="1"/>
            </p:cNvSpPr>
            <p:nvPr/>
          </p:nvSpPr>
          <p:spPr bwMode="auto">
            <a:xfrm>
              <a:off x="2353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1" name="Arc 46"/>
            <p:cNvSpPr/>
            <p:nvPr/>
          </p:nvSpPr>
          <p:spPr bwMode="auto">
            <a:xfrm>
              <a:off x="2417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2" name="Line 47"/>
            <p:cNvSpPr>
              <a:spLocks noChangeShapeType="1"/>
            </p:cNvSpPr>
            <p:nvPr/>
          </p:nvSpPr>
          <p:spPr bwMode="auto">
            <a:xfrm>
              <a:off x="2447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3" name="Arc 48"/>
            <p:cNvSpPr/>
            <p:nvPr/>
          </p:nvSpPr>
          <p:spPr bwMode="auto">
            <a:xfrm>
              <a:off x="2503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4" name="Line 49"/>
            <p:cNvSpPr>
              <a:spLocks noChangeShapeType="1"/>
            </p:cNvSpPr>
            <p:nvPr/>
          </p:nvSpPr>
          <p:spPr bwMode="auto">
            <a:xfrm>
              <a:off x="2533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5" name="Arc 50"/>
            <p:cNvSpPr/>
            <p:nvPr/>
          </p:nvSpPr>
          <p:spPr bwMode="auto">
            <a:xfrm>
              <a:off x="2589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6" name="Line 51"/>
            <p:cNvSpPr>
              <a:spLocks noChangeShapeType="1"/>
            </p:cNvSpPr>
            <p:nvPr/>
          </p:nvSpPr>
          <p:spPr bwMode="auto">
            <a:xfrm>
              <a:off x="2618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7" name="Line 52"/>
            <p:cNvSpPr>
              <a:spLocks noChangeShapeType="1"/>
            </p:cNvSpPr>
            <p:nvPr/>
          </p:nvSpPr>
          <p:spPr bwMode="auto">
            <a:xfrm>
              <a:off x="2712" y="1990"/>
              <a:ext cx="0" cy="4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8" name="Arc 53"/>
            <p:cNvSpPr/>
            <p:nvPr/>
          </p:nvSpPr>
          <p:spPr bwMode="auto">
            <a:xfrm>
              <a:off x="2769" y="2073"/>
              <a:ext cx="59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39" name="Line 54"/>
            <p:cNvSpPr>
              <a:spLocks noChangeShapeType="1"/>
            </p:cNvSpPr>
            <p:nvPr/>
          </p:nvSpPr>
          <p:spPr bwMode="auto">
            <a:xfrm>
              <a:off x="2798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0" name="Arc 55"/>
            <p:cNvSpPr/>
            <p:nvPr/>
          </p:nvSpPr>
          <p:spPr bwMode="auto">
            <a:xfrm>
              <a:off x="2854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1" name="Line 56"/>
            <p:cNvSpPr>
              <a:spLocks noChangeShapeType="1"/>
            </p:cNvSpPr>
            <p:nvPr/>
          </p:nvSpPr>
          <p:spPr bwMode="auto">
            <a:xfrm>
              <a:off x="2884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2" name="Arc 57"/>
            <p:cNvSpPr/>
            <p:nvPr/>
          </p:nvSpPr>
          <p:spPr bwMode="auto">
            <a:xfrm>
              <a:off x="2948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3" name="Line 58"/>
            <p:cNvSpPr>
              <a:spLocks noChangeShapeType="1"/>
            </p:cNvSpPr>
            <p:nvPr/>
          </p:nvSpPr>
          <p:spPr bwMode="auto">
            <a:xfrm>
              <a:off x="2978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4" name="Arc 59"/>
            <p:cNvSpPr/>
            <p:nvPr/>
          </p:nvSpPr>
          <p:spPr bwMode="auto">
            <a:xfrm>
              <a:off x="2411" y="1578"/>
              <a:ext cx="6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5" name="Line 60"/>
            <p:cNvSpPr>
              <a:spLocks noChangeShapeType="1"/>
            </p:cNvSpPr>
            <p:nvPr/>
          </p:nvSpPr>
          <p:spPr bwMode="auto">
            <a:xfrm flipV="1">
              <a:off x="2441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6" name="Arc 61"/>
            <p:cNvSpPr/>
            <p:nvPr/>
          </p:nvSpPr>
          <p:spPr bwMode="auto">
            <a:xfrm>
              <a:off x="2630" y="1578"/>
              <a:ext cx="6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7" name="Line 62"/>
            <p:cNvSpPr>
              <a:spLocks noChangeShapeType="1"/>
            </p:cNvSpPr>
            <p:nvPr/>
          </p:nvSpPr>
          <p:spPr bwMode="auto">
            <a:xfrm flipV="1">
              <a:off x="2659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8" name="Arc 63"/>
            <p:cNvSpPr/>
            <p:nvPr/>
          </p:nvSpPr>
          <p:spPr bwMode="auto">
            <a:xfrm>
              <a:off x="2848" y="1578"/>
              <a:ext cx="6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49" name="Line 64"/>
            <p:cNvSpPr>
              <a:spLocks noChangeShapeType="1"/>
            </p:cNvSpPr>
            <p:nvPr/>
          </p:nvSpPr>
          <p:spPr bwMode="auto">
            <a:xfrm flipV="1">
              <a:off x="2878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50" name="Rectangle 65"/>
            <p:cNvSpPr>
              <a:spLocks noChangeArrowheads="1"/>
            </p:cNvSpPr>
            <p:nvPr/>
          </p:nvSpPr>
          <p:spPr bwMode="auto">
            <a:xfrm>
              <a:off x="2567" y="1274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1049051" name="Rectangle 66"/>
            <p:cNvSpPr>
              <a:spLocks noChangeArrowheads="1"/>
            </p:cNvSpPr>
            <p:nvPr/>
          </p:nvSpPr>
          <p:spPr bwMode="auto">
            <a:xfrm>
              <a:off x="3410" y="1698"/>
              <a:ext cx="73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 x 8 decoder</a:t>
              </a:r>
            </a:p>
          </p:txBody>
        </p:sp>
        <p:sp>
          <p:nvSpPr>
            <p:cNvPr id="1049052" name="Rectangle 67"/>
            <p:cNvSpPr>
              <a:spLocks noChangeArrowheads="1"/>
            </p:cNvSpPr>
            <p:nvPr/>
          </p:nvSpPr>
          <p:spPr bwMode="auto">
            <a:xfrm>
              <a:off x="3325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9053" name="Rectangle 68"/>
            <p:cNvSpPr>
              <a:spLocks noChangeArrowheads="1"/>
            </p:cNvSpPr>
            <p:nvPr/>
          </p:nvSpPr>
          <p:spPr bwMode="auto">
            <a:xfrm>
              <a:off x="3410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49054" name="Rectangle 69"/>
            <p:cNvSpPr>
              <a:spLocks noChangeArrowheads="1"/>
            </p:cNvSpPr>
            <p:nvPr/>
          </p:nvSpPr>
          <p:spPr bwMode="auto">
            <a:xfrm>
              <a:off x="3504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49055" name="Rectangle 70"/>
            <p:cNvSpPr>
              <a:spLocks noChangeArrowheads="1"/>
            </p:cNvSpPr>
            <p:nvPr/>
          </p:nvSpPr>
          <p:spPr bwMode="auto">
            <a:xfrm>
              <a:off x="3582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49056" name="Rectangle 71"/>
            <p:cNvSpPr>
              <a:spLocks noChangeArrowheads="1"/>
            </p:cNvSpPr>
            <p:nvPr/>
          </p:nvSpPr>
          <p:spPr bwMode="auto">
            <a:xfrm>
              <a:off x="3689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9057" name="Rectangle 72"/>
            <p:cNvSpPr>
              <a:spLocks noChangeArrowheads="1"/>
            </p:cNvSpPr>
            <p:nvPr/>
          </p:nvSpPr>
          <p:spPr bwMode="auto">
            <a:xfrm>
              <a:off x="3775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9058" name="Rectangle 73"/>
            <p:cNvSpPr>
              <a:spLocks noChangeArrowheads="1"/>
            </p:cNvSpPr>
            <p:nvPr/>
          </p:nvSpPr>
          <p:spPr bwMode="auto">
            <a:xfrm>
              <a:off x="3856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9059" name="Rectangle 74"/>
            <p:cNvSpPr>
              <a:spLocks noChangeArrowheads="1"/>
            </p:cNvSpPr>
            <p:nvPr/>
          </p:nvSpPr>
          <p:spPr bwMode="auto">
            <a:xfrm>
              <a:off x="3960" y="186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9060" name="Rectangle 75"/>
            <p:cNvSpPr>
              <a:spLocks noChangeArrowheads="1"/>
            </p:cNvSpPr>
            <p:nvPr/>
          </p:nvSpPr>
          <p:spPr bwMode="auto">
            <a:xfrm>
              <a:off x="3333" y="1647"/>
              <a:ext cx="782" cy="34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1" name="Arc 76"/>
            <p:cNvSpPr/>
            <p:nvPr/>
          </p:nvSpPr>
          <p:spPr bwMode="auto">
            <a:xfrm>
              <a:off x="3386" y="2073"/>
              <a:ext cx="59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2" name="Line 77"/>
            <p:cNvSpPr>
              <a:spLocks noChangeShapeType="1"/>
            </p:cNvSpPr>
            <p:nvPr/>
          </p:nvSpPr>
          <p:spPr bwMode="auto">
            <a:xfrm>
              <a:off x="3415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3" name="Arc 78"/>
            <p:cNvSpPr/>
            <p:nvPr/>
          </p:nvSpPr>
          <p:spPr bwMode="auto">
            <a:xfrm>
              <a:off x="3480" y="2073"/>
              <a:ext cx="59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4" name="Line 79"/>
            <p:cNvSpPr>
              <a:spLocks noChangeShapeType="1"/>
            </p:cNvSpPr>
            <p:nvPr/>
          </p:nvSpPr>
          <p:spPr bwMode="auto">
            <a:xfrm>
              <a:off x="3509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5" name="Arc 80"/>
            <p:cNvSpPr/>
            <p:nvPr/>
          </p:nvSpPr>
          <p:spPr bwMode="auto">
            <a:xfrm>
              <a:off x="3565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6" name="Line 81"/>
            <p:cNvSpPr>
              <a:spLocks noChangeShapeType="1"/>
            </p:cNvSpPr>
            <p:nvPr/>
          </p:nvSpPr>
          <p:spPr bwMode="auto">
            <a:xfrm>
              <a:off x="3595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7" name="Arc 82"/>
            <p:cNvSpPr/>
            <p:nvPr/>
          </p:nvSpPr>
          <p:spPr bwMode="auto">
            <a:xfrm>
              <a:off x="3651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8" name="Line 83"/>
            <p:cNvSpPr>
              <a:spLocks noChangeShapeType="1"/>
            </p:cNvSpPr>
            <p:nvPr/>
          </p:nvSpPr>
          <p:spPr bwMode="auto">
            <a:xfrm>
              <a:off x="3681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69" name="Arc 84"/>
            <p:cNvSpPr/>
            <p:nvPr/>
          </p:nvSpPr>
          <p:spPr bwMode="auto">
            <a:xfrm>
              <a:off x="3745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0" name="Line 85"/>
            <p:cNvSpPr>
              <a:spLocks noChangeShapeType="1"/>
            </p:cNvSpPr>
            <p:nvPr/>
          </p:nvSpPr>
          <p:spPr bwMode="auto">
            <a:xfrm>
              <a:off x="3775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1" name="Arc 86"/>
            <p:cNvSpPr/>
            <p:nvPr/>
          </p:nvSpPr>
          <p:spPr bwMode="auto">
            <a:xfrm>
              <a:off x="3831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2" name="Line 87"/>
            <p:cNvSpPr>
              <a:spLocks noChangeShapeType="1"/>
            </p:cNvSpPr>
            <p:nvPr/>
          </p:nvSpPr>
          <p:spPr bwMode="auto">
            <a:xfrm>
              <a:off x="3861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3" name="Arc 88"/>
            <p:cNvSpPr/>
            <p:nvPr/>
          </p:nvSpPr>
          <p:spPr bwMode="auto">
            <a:xfrm>
              <a:off x="3917" y="2073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4" name="Line 89"/>
            <p:cNvSpPr>
              <a:spLocks noChangeShapeType="1"/>
            </p:cNvSpPr>
            <p:nvPr/>
          </p:nvSpPr>
          <p:spPr bwMode="auto">
            <a:xfrm>
              <a:off x="3946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5" name="Arc 90"/>
            <p:cNvSpPr/>
            <p:nvPr/>
          </p:nvSpPr>
          <p:spPr bwMode="auto">
            <a:xfrm>
              <a:off x="4011" y="2073"/>
              <a:ext cx="59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6" name="Line 91"/>
            <p:cNvSpPr>
              <a:spLocks noChangeShapeType="1"/>
            </p:cNvSpPr>
            <p:nvPr/>
          </p:nvSpPr>
          <p:spPr bwMode="auto">
            <a:xfrm>
              <a:off x="4040" y="1990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7" name="Arc 92"/>
            <p:cNvSpPr/>
            <p:nvPr/>
          </p:nvSpPr>
          <p:spPr bwMode="auto">
            <a:xfrm>
              <a:off x="3474" y="1578"/>
              <a:ext cx="5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8" name="Line 93"/>
            <p:cNvSpPr>
              <a:spLocks noChangeShapeType="1"/>
            </p:cNvSpPr>
            <p:nvPr/>
          </p:nvSpPr>
          <p:spPr bwMode="auto">
            <a:xfrm flipV="1">
              <a:off x="3503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79" name="Arc 94"/>
            <p:cNvSpPr/>
            <p:nvPr/>
          </p:nvSpPr>
          <p:spPr bwMode="auto">
            <a:xfrm>
              <a:off x="3693" y="1578"/>
              <a:ext cx="5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0" name="Line 95"/>
            <p:cNvSpPr>
              <a:spLocks noChangeShapeType="1"/>
            </p:cNvSpPr>
            <p:nvPr/>
          </p:nvSpPr>
          <p:spPr bwMode="auto">
            <a:xfrm flipV="1">
              <a:off x="3722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1" name="Arc 96"/>
            <p:cNvSpPr/>
            <p:nvPr/>
          </p:nvSpPr>
          <p:spPr bwMode="auto">
            <a:xfrm>
              <a:off x="3911" y="1578"/>
              <a:ext cx="6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2" name="Line 97"/>
            <p:cNvSpPr>
              <a:spLocks noChangeShapeType="1"/>
            </p:cNvSpPr>
            <p:nvPr/>
          </p:nvSpPr>
          <p:spPr bwMode="auto">
            <a:xfrm flipV="1">
              <a:off x="3940" y="1436"/>
              <a:ext cx="0" cy="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3" name="Rectangle 98"/>
            <p:cNvSpPr>
              <a:spLocks noChangeArrowheads="1"/>
            </p:cNvSpPr>
            <p:nvPr/>
          </p:nvSpPr>
          <p:spPr bwMode="auto">
            <a:xfrm>
              <a:off x="3629" y="1274"/>
              <a:ext cx="228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F3</a:t>
              </a:r>
            </a:p>
          </p:txBody>
        </p:sp>
        <p:sp>
          <p:nvSpPr>
            <p:cNvPr id="1049084" name="Rectangle 99"/>
            <p:cNvSpPr>
              <a:spLocks noChangeArrowheads="1"/>
            </p:cNvSpPr>
            <p:nvPr/>
          </p:nvSpPr>
          <p:spPr bwMode="auto">
            <a:xfrm>
              <a:off x="3325" y="2405"/>
              <a:ext cx="594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Arithmetic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085" name="Rectangle 100"/>
            <p:cNvSpPr>
              <a:spLocks noChangeArrowheads="1"/>
            </p:cNvSpPr>
            <p:nvPr/>
          </p:nvSpPr>
          <p:spPr bwMode="auto">
            <a:xfrm>
              <a:off x="3325" y="2508"/>
              <a:ext cx="542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logic and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086" name="Rectangle 101"/>
            <p:cNvSpPr>
              <a:spLocks noChangeArrowheads="1"/>
            </p:cNvSpPr>
            <p:nvPr/>
          </p:nvSpPr>
          <p:spPr bwMode="auto">
            <a:xfrm>
              <a:off x="3325" y="2613"/>
              <a:ext cx="526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shift unit</a:t>
              </a:r>
            </a:p>
          </p:txBody>
        </p:sp>
        <p:sp>
          <p:nvSpPr>
            <p:cNvPr id="1049087" name="Rectangle 102"/>
            <p:cNvSpPr>
              <a:spLocks noChangeArrowheads="1"/>
            </p:cNvSpPr>
            <p:nvPr/>
          </p:nvSpPr>
          <p:spPr bwMode="auto">
            <a:xfrm>
              <a:off x="3247" y="2324"/>
              <a:ext cx="688" cy="4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8" name="Arc 103"/>
            <p:cNvSpPr/>
            <p:nvPr/>
          </p:nvSpPr>
          <p:spPr bwMode="auto">
            <a:xfrm>
              <a:off x="3170" y="2367"/>
              <a:ext cx="74" cy="56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89" name="Line 104"/>
            <p:cNvSpPr>
              <a:spLocks noChangeShapeType="1"/>
            </p:cNvSpPr>
            <p:nvPr/>
          </p:nvSpPr>
          <p:spPr bwMode="auto">
            <a:xfrm>
              <a:off x="2704" y="2402"/>
              <a:ext cx="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0" name="Rectangle 105"/>
            <p:cNvSpPr>
              <a:spLocks noChangeArrowheads="1"/>
            </p:cNvSpPr>
            <p:nvPr/>
          </p:nvSpPr>
          <p:spPr bwMode="auto">
            <a:xfrm>
              <a:off x="2718" y="2263"/>
              <a:ext cx="32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049091" name="Arc 106"/>
            <p:cNvSpPr/>
            <p:nvPr/>
          </p:nvSpPr>
          <p:spPr bwMode="auto">
            <a:xfrm>
              <a:off x="3170" y="2457"/>
              <a:ext cx="74" cy="56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2" name="Line 107"/>
            <p:cNvSpPr>
              <a:spLocks noChangeShapeType="1"/>
            </p:cNvSpPr>
            <p:nvPr/>
          </p:nvSpPr>
          <p:spPr bwMode="auto">
            <a:xfrm>
              <a:off x="1826" y="2492"/>
              <a:ext cx="13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3" name="Rectangle 108"/>
            <p:cNvSpPr>
              <a:spLocks noChangeArrowheads="1"/>
            </p:cNvSpPr>
            <p:nvPr/>
          </p:nvSpPr>
          <p:spPr bwMode="auto">
            <a:xfrm>
              <a:off x="1833" y="2367"/>
              <a:ext cx="32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049094" name="Arc 109"/>
            <p:cNvSpPr/>
            <p:nvPr/>
          </p:nvSpPr>
          <p:spPr bwMode="auto">
            <a:xfrm>
              <a:off x="3170" y="2538"/>
              <a:ext cx="74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5" name="Line 110"/>
            <p:cNvSpPr>
              <a:spLocks noChangeShapeType="1"/>
            </p:cNvSpPr>
            <p:nvPr/>
          </p:nvSpPr>
          <p:spPr bwMode="auto">
            <a:xfrm flipH="1">
              <a:off x="1544" y="2574"/>
              <a:ext cx="16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6" name="Rectangle 111"/>
            <p:cNvSpPr>
              <a:spLocks noChangeArrowheads="1"/>
            </p:cNvSpPr>
            <p:nvPr/>
          </p:nvSpPr>
          <p:spPr bwMode="auto">
            <a:xfrm>
              <a:off x="1574" y="2568"/>
              <a:ext cx="449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DRTAC</a:t>
              </a:r>
            </a:p>
          </p:txBody>
        </p:sp>
        <p:sp>
          <p:nvSpPr>
            <p:cNvPr id="1049097" name="Line 112"/>
            <p:cNvSpPr>
              <a:spLocks noChangeShapeType="1"/>
            </p:cNvSpPr>
            <p:nvPr/>
          </p:nvSpPr>
          <p:spPr bwMode="auto">
            <a:xfrm flipH="1">
              <a:off x="2919" y="2744"/>
              <a:ext cx="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8" name="Rectangle 113"/>
            <p:cNvSpPr>
              <a:spLocks noChangeArrowheads="1"/>
            </p:cNvSpPr>
            <p:nvPr/>
          </p:nvSpPr>
          <p:spPr bwMode="auto">
            <a:xfrm>
              <a:off x="3247" y="3039"/>
              <a:ext cx="688" cy="15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099" name="Rectangle 114"/>
            <p:cNvSpPr>
              <a:spLocks noChangeArrowheads="1"/>
            </p:cNvSpPr>
            <p:nvPr/>
          </p:nvSpPr>
          <p:spPr bwMode="auto">
            <a:xfrm>
              <a:off x="3450" y="3037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1049100" name="Arc 115"/>
            <p:cNvSpPr/>
            <p:nvPr/>
          </p:nvSpPr>
          <p:spPr bwMode="auto">
            <a:xfrm>
              <a:off x="3170" y="3088"/>
              <a:ext cx="74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1" name="Line 116"/>
            <p:cNvSpPr>
              <a:spLocks noChangeShapeType="1"/>
            </p:cNvSpPr>
            <p:nvPr/>
          </p:nvSpPr>
          <p:spPr bwMode="auto">
            <a:xfrm>
              <a:off x="2935" y="3125"/>
              <a:ext cx="2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2" name="Rectangle 117"/>
            <p:cNvSpPr>
              <a:spLocks noChangeArrowheads="1"/>
            </p:cNvSpPr>
            <p:nvPr/>
          </p:nvSpPr>
          <p:spPr bwMode="auto">
            <a:xfrm>
              <a:off x="2910" y="2958"/>
              <a:ext cx="347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049103" name="Line 118"/>
            <p:cNvSpPr>
              <a:spLocks noChangeShapeType="1"/>
            </p:cNvSpPr>
            <p:nvPr/>
          </p:nvSpPr>
          <p:spPr bwMode="auto">
            <a:xfrm flipH="1">
              <a:off x="2927" y="2748"/>
              <a:ext cx="0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4" name="Arc 119"/>
            <p:cNvSpPr/>
            <p:nvPr/>
          </p:nvSpPr>
          <p:spPr bwMode="auto">
            <a:xfrm>
              <a:off x="3565" y="2958"/>
              <a:ext cx="60" cy="7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5" name="Line 120"/>
            <p:cNvSpPr>
              <a:spLocks noChangeShapeType="1"/>
            </p:cNvSpPr>
            <p:nvPr/>
          </p:nvSpPr>
          <p:spPr bwMode="auto">
            <a:xfrm flipV="1">
              <a:off x="3595" y="2816"/>
              <a:ext cx="0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6" name="Rectangle 121"/>
            <p:cNvSpPr>
              <a:spLocks noChangeArrowheads="1"/>
            </p:cNvSpPr>
            <p:nvPr/>
          </p:nvSpPr>
          <p:spPr bwMode="auto">
            <a:xfrm>
              <a:off x="2091" y="3255"/>
              <a:ext cx="680" cy="3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07" name="Rectangle 122"/>
            <p:cNvSpPr>
              <a:spLocks noChangeArrowheads="1"/>
            </p:cNvSpPr>
            <p:nvPr/>
          </p:nvSpPr>
          <p:spPr bwMode="auto">
            <a:xfrm>
              <a:off x="2053" y="2828"/>
              <a:ext cx="357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From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108" name="Rectangle 123"/>
            <p:cNvSpPr>
              <a:spLocks noChangeArrowheads="1"/>
            </p:cNvSpPr>
            <p:nvPr/>
          </p:nvSpPr>
          <p:spPr bwMode="auto">
            <a:xfrm>
              <a:off x="2098" y="2932"/>
              <a:ext cx="24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049109" name="Rectangle 124"/>
            <p:cNvSpPr>
              <a:spLocks noChangeArrowheads="1"/>
            </p:cNvSpPr>
            <p:nvPr/>
          </p:nvSpPr>
          <p:spPr bwMode="auto">
            <a:xfrm>
              <a:off x="2449" y="2828"/>
              <a:ext cx="357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From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110" name="Rectangle 125"/>
            <p:cNvSpPr>
              <a:spLocks noChangeArrowheads="1"/>
            </p:cNvSpPr>
            <p:nvPr/>
          </p:nvSpPr>
          <p:spPr bwMode="auto">
            <a:xfrm>
              <a:off x="2364" y="2932"/>
              <a:ext cx="51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DR(0-10)</a:t>
              </a:r>
            </a:p>
          </p:txBody>
        </p:sp>
        <p:sp>
          <p:nvSpPr>
            <p:cNvPr id="1049111" name="Arc 126"/>
            <p:cNvSpPr/>
            <p:nvPr/>
          </p:nvSpPr>
          <p:spPr bwMode="auto">
            <a:xfrm>
              <a:off x="2191" y="3173"/>
              <a:ext cx="59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12" name="Line 127"/>
            <p:cNvSpPr>
              <a:spLocks noChangeShapeType="1"/>
            </p:cNvSpPr>
            <p:nvPr/>
          </p:nvSpPr>
          <p:spPr bwMode="auto">
            <a:xfrm flipV="1">
              <a:off x="2220" y="3068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13" name="Arc 128"/>
            <p:cNvSpPr/>
            <p:nvPr/>
          </p:nvSpPr>
          <p:spPr bwMode="auto">
            <a:xfrm>
              <a:off x="2589" y="3173"/>
              <a:ext cx="60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14" name="Line 129"/>
            <p:cNvSpPr>
              <a:spLocks noChangeShapeType="1"/>
            </p:cNvSpPr>
            <p:nvPr/>
          </p:nvSpPr>
          <p:spPr bwMode="auto">
            <a:xfrm flipV="1">
              <a:off x="2618" y="3068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15" name="Rectangle 130"/>
            <p:cNvSpPr>
              <a:spLocks noChangeArrowheads="1"/>
            </p:cNvSpPr>
            <p:nvPr/>
          </p:nvSpPr>
          <p:spPr bwMode="auto">
            <a:xfrm>
              <a:off x="1731" y="3296"/>
              <a:ext cx="400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Select</a:t>
              </a:r>
            </a:p>
          </p:txBody>
        </p:sp>
        <p:sp>
          <p:nvSpPr>
            <p:cNvPr id="1049116" name="Rectangle 131"/>
            <p:cNvSpPr>
              <a:spLocks noChangeArrowheads="1"/>
            </p:cNvSpPr>
            <p:nvPr/>
          </p:nvSpPr>
          <p:spPr bwMode="auto">
            <a:xfrm>
              <a:off x="2120" y="325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9117" name="Rectangle 132"/>
            <p:cNvSpPr>
              <a:spLocks noChangeArrowheads="1"/>
            </p:cNvSpPr>
            <p:nvPr/>
          </p:nvSpPr>
          <p:spPr bwMode="auto">
            <a:xfrm>
              <a:off x="2520" y="3252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9118" name="Rectangle 133"/>
            <p:cNvSpPr>
              <a:spLocks noChangeArrowheads="1"/>
            </p:cNvSpPr>
            <p:nvPr/>
          </p:nvSpPr>
          <p:spPr bwMode="auto">
            <a:xfrm>
              <a:off x="2129" y="3378"/>
              <a:ext cx="681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Multiplexers</a:t>
              </a:r>
            </a:p>
          </p:txBody>
        </p:sp>
        <p:sp>
          <p:nvSpPr>
            <p:cNvPr id="1049119" name="Arc 134"/>
            <p:cNvSpPr/>
            <p:nvPr/>
          </p:nvSpPr>
          <p:spPr bwMode="auto">
            <a:xfrm>
              <a:off x="2014" y="3424"/>
              <a:ext cx="75" cy="56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0" name="Line 135"/>
            <p:cNvSpPr>
              <a:spLocks noChangeShapeType="1"/>
            </p:cNvSpPr>
            <p:nvPr/>
          </p:nvSpPr>
          <p:spPr bwMode="auto">
            <a:xfrm>
              <a:off x="1474" y="3453"/>
              <a:ext cx="5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1" name="Freeform 136"/>
            <p:cNvSpPr/>
            <p:nvPr/>
          </p:nvSpPr>
          <p:spPr bwMode="auto">
            <a:xfrm>
              <a:off x="3943" y="3120"/>
              <a:ext cx="180" cy="841"/>
            </a:xfrm>
            <a:custGeom>
              <a:avLst/>
              <a:gdLst>
                <a:gd name="T0" fmla="*/ 0 w 185"/>
                <a:gd name="T1" fmla="*/ 0 h 905"/>
                <a:gd name="T2" fmla="*/ 184 w 185"/>
                <a:gd name="T3" fmla="*/ 0 h 905"/>
                <a:gd name="T4" fmla="*/ 184 w 185"/>
                <a:gd name="T5" fmla="*/ 90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905">
                  <a:moveTo>
                    <a:pt x="0" y="0"/>
                  </a:moveTo>
                  <a:lnTo>
                    <a:pt x="184" y="0"/>
                  </a:lnTo>
                  <a:lnTo>
                    <a:pt x="184" y="90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122" name="Rectangle 137"/>
            <p:cNvSpPr>
              <a:spLocks noChangeArrowheads="1"/>
            </p:cNvSpPr>
            <p:nvPr/>
          </p:nvSpPr>
          <p:spPr bwMode="auto">
            <a:xfrm>
              <a:off x="2052" y="3886"/>
              <a:ext cx="688" cy="15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3" name="Rectangle 138"/>
            <p:cNvSpPr>
              <a:spLocks noChangeArrowheads="1"/>
            </p:cNvSpPr>
            <p:nvPr/>
          </p:nvSpPr>
          <p:spPr bwMode="auto">
            <a:xfrm>
              <a:off x="2254" y="3885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1049124" name="Arc 139"/>
            <p:cNvSpPr/>
            <p:nvPr/>
          </p:nvSpPr>
          <p:spPr bwMode="auto">
            <a:xfrm>
              <a:off x="1975" y="3929"/>
              <a:ext cx="74" cy="56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5" name="Line 140"/>
            <p:cNvSpPr>
              <a:spLocks noChangeShapeType="1"/>
            </p:cNvSpPr>
            <p:nvPr/>
          </p:nvSpPr>
          <p:spPr bwMode="auto">
            <a:xfrm>
              <a:off x="1771" y="3964"/>
              <a:ext cx="2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6" name="Rectangle 141"/>
            <p:cNvSpPr>
              <a:spLocks noChangeArrowheads="1"/>
            </p:cNvSpPr>
            <p:nvPr/>
          </p:nvSpPr>
          <p:spPr bwMode="auto">
            <a:xfrm>
              <a:off x="1711" y="3822"/>
              <a:ext cx="347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049127" name="Line 142"/>
            <p:cNvSpPr>
              <a:spLocks noChangeShapeType="1"/>
            </p:cNvSpPr>
            <p:nvPr/>
          </p:nvSpPr>
          <p:spPr bwMode="auto">
            <a:xfrm>
              <a:off x="2744" y="3964"/>
              <a:ext cx="1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28" name="Rectangle 143"/>
            <p:cNvSpPr>
              <a:spLocks noChangeArrowheads="1"/>
            </p:cNvSpPr>
            <p:nvPr/>
          </p:nvSpPr>
          <p:spPr bwMode="auto">
            <a:xfrm>
              <a:off x="4122" y="3840"/>
              <a:ext cx="37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Clock</a:t>
              </a:r>
            </a:p>
          </p:txBody>
        </p:sp>
        <p:grpSp>
          <p:nvGrpSpPr>
            <p:cNvPr id="145" name="Group 144"/>
            <p:cNvGrpSpPr/>
            <p:nvPr/>
          </p:nvGrpSpPr>
          <p:grpSpPr bwMode="auto">
            <a:xfrm>
              <a:off x="1552" y="3883"/>
              <a:ext cx="220" cy="171"/>
              <a:chOff x="872" y="4116"/>
              <a:chExt cx="225" cy="184"/>
            </a:xfrm>
          </p:grpSpPr>
          <p:sp>
            <p:nvSpPr>
              <p:cNvPr id="1049129" name="Arc 145"/>
              <p:cNvSpPr/>
              <p:nvPr/>
            </p:nvSpPr>
            <p:spPr bwMode="auto">
              <a:xfrm>
                <a:off x="912" y="4121"/>
                <a:ext cx="185" cy="84"/>
              </a:xfrm>
              <a:custGeom>
                <a:avLst/>
                <a:gdLst>
                  <a:gd name="G0" fmla="+- 117 0 0"/>
                  <a:gd name="G1" fmla="+- 21600 0 0"/>
                  <a:gd name="G2" fmla="+- 21600 0 0"/>
                  <a:gd name="T0" fmla="*/ 0 w 21717"/>
                  <a:gd name="T1" fmla="*/ 0 h 21600"/>
                  <a:gd name="T2" fmla="*/ 21717 w 21717"/>
                  <a:gd name="T3" fmla="*/ 21600 h 21600"/>
                  <a:gd name="T4" fmla="*/ 117 w 2171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17" h="21600" fill="none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</a:path>
                  <a:path w="21717" h="21600" stroke="0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  <a:lnTo>
                      <a:pt x="11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30" name="Arc 146"/>
              <p:cNvSpPr/>
              <p:nvPr/>
            </p:nvSpPr>
            <p:spPr bwMode="auto">
              <a:xfrm>
                <a:off x="912" y="4204"/>
                <a:ext cx="184" cy="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31" name="Arc 147"/>
              <p:cNvSpPr/>
              <p:nvPr/>
            </p:nvSpPr>
            <p:spPr bwMode="auto">
              <a:xfrm>
                <a:off x="872" y="4121"/>
                <a:ext cx="49" cy="84"/>
              </a:xfrm>
              <a:custGeom>
                <a:avLst/>
                <a:gdLst>
                  <a:gd name="G0" fmla="+- 450 0 0"/>
                  <a:gd name="G1" fmla="+- 21600 0 0"/>
                  <a:gd name="G2" fmla="+- 21600 0 0"/>
                  <a:gd name="T0" fmla="*/ 0 w 22050"/>
                  <a:gd name="T1" fmla="*/ 5 h 21600"/>
                  <a:gd name="T2" fmla="*/ 22050 w 22050"/>
                  <a:gd name="T3" fmla="*/ 21600 h 21600"/>
                  <a:gd name="T4" fmla="*/ 450 w 2205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0" h="21600" fill="none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</a:path>
                  <a:path w="22050" h="21600" stroke="0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  <a:lnTo>
                      <a:pt x="45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32" name="Arc 148"/>
              <p:cNvSpPr/>
              <p:nvPr/>
            </p:nvSpPr>
            <p:spPr bwMode="auto">
              <a:xfrm>
                <a:off x="872" y="4204"/>
                <a:ext cx="48" cy="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33" name="Line 149"/>
              <p:cNvSpPr>
                <a:spLocks noChangeShapeType="1"/>
              </p:cNvSpPr>
              <p:nvPr/>
            </p:nvSpPr>
            <p:spPr bwMode="auto">
              <a:xfrm>
                <a:off x="880" y="4116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34" name="Line 150"/>
              <p:cNvSpPr>
                <a:spLocks noChangeShapeType="1"/>
              </p:cNvSpPr>
              <p:nvPr/>
            </p:nvSpPr>
            <p:spPr bwMode="auto">
              <a:xfrm>
                <a:off x="880" y="4300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9135" name="Line 151"/>
            <p:cNvSpPr>
              <a:spLocks noChangeShapeType="1"/>
            </p:cNvSpPr>
            <p:nvPr/>
          </p:nvSpPr>
          <p:spPr bwMode="auto">
            <a:xfrm>
              <a:off x="1474" y="3928"/>
              <a:ext cx="1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36" name="Line 152"/>
            <p:cNvSpPr>
              <a:spLocks noChangeShapeType="1"/>
            </p:cNvSpPr>
            <p:nvPr/>
          </p:nvSpPr>
          <p:spPr bwMode="auto">
            <a:xfrm>
              <a:off x="1384" y="4010"/>
              <a:ext cx="2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37" name="Arc 153"/>
            <p:cNvSpPr/>
            <p:nvPr/>
          </p:nvSpPr>
          <p:spPr bwMode="auto">
            <a:xfrm>
              <a:off x="2371" y="3806"/>
              <a:ext cx="59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38" name="Line 154"/>
            <p:cNvSpPr>
              <a:spLocks noChangeShapeType="1"/>
            </p:cNvSpPr>
            <p:nvPr/>
          </p:nvSpPr>
          <p:spPr bwMode="auto">
            <a:xfrm flipV="1">
              <a:off x="2400" y="3619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39" name="Line 155"/>
            <p:cNvSpPr>
              <a:spLocks noChangeShapeType="1"/>
            </p:cNvSpPr>
            <p:nvPr/>
          </p:nvSpPr>
          <p:spPr bwMode="auto">
            <a:xfrm flipH="1">
              <a:off x="3945" y="2429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40" name="Line 156"/>
            <p:cNvSpPr>
              <a:spLocks noChangeShapeType="1"/>
            </p:cNvSpPr>
            <p:nvPr/>
          </p:nvSpPr>
          <p:spPr bwMode="auto">
            <a:xfrm flipH="1">
              <a:off x="3947" y="2616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41" name="Arc 157"/>
            <p:cNvSpPr/>
            <p:nvPr/>
          </p:nvSpPr>
          <p:spPr bwMode="auto">
            <a:xfrm>
              <a:off x="3937" y="2402"/>
              <a:ext cx="74" cy="5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42" name="Arc 158"/>
            <p:cNvSpPr/>
            <p:nvPr/>
          </p:nvSpPr>
          <p:spPr bwMode="auto">
            <a:xfrm>
              <a:off x="3933" y="2593"/>
              <a:ext cx="74" cy="56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143" name="Rectangle 159"/>
            <p:cNvSpPr>
              <a:spLocks noChangeArrowheads="1"/>
            </p:cNvSpPr>
            <p:nvPr/>
          </p:nvSpPr>
          <p:spPr bwMode="auto">
            <a:xfrm>
              <a:off x="4140" y="2348"/>
              <a:ext cx="254" cy="3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AC</a:t>
              </a:r>
            </a:p>
            <a:p>
              <a:pPr>
                <a:lnSpc>
                  <a:spcPct val="90000"/>
                </a:lnSpc>
              </a:pPr>
              <a:endParaRPr kumimoji="1" lang="en-US" altLang="ko-KR" sz="12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</a:t>
              </a:r>
            </a:p>
          </p:txBody>
        </p:sp>
        <p:grpSp>
          <p:nvGrpSpPr>
            <p:cNvPr id="146" name="Group 160"/>
            <p:cNvGrpSpPr/>
            <p:nvPr/>
          </p:nvGrpSpPr>
          <p:grpSpPr bwMode="auto">
            <a:xfrm>
              <a:off x="3876" y="3083"/>
              <a:ext cx="67" cy="67"/>
              <a:chOff x="3248" y="3252"/>
              <a:chExt cx="68" cy="72"/>
            </a:xfrm>
          </p:grpSpPr>
          <p:sp>
            <p:nvSpPr>
              <p:cNvPr id="1049144" name="Line 161"/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45" name="Line 162"/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163"/>
            <p:cNvGrpSpPr/>
            <p:nvPr/>
          </p:nvGrpSpPr>
          <p:grpSpPr bwMode="auto">
            <a:xfrm>
              <a:off x="2681" y="3934"/>
              <a:ext cx="66" cy="68"/>
              <a:chOff x="3248" y="3252"/>
              <a:chExt cx="68" cy="72"/>
            </a:xfrm>
          </p:grpSpPr>
          <p:sp>
            <p:nvSpPr>
              <p:cNvPr id="1049146" name="Line 164"/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147" name="Line 165"/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9148" name="Rectangle 166"/>
            <p:cNvSpPr>
              <a:spLocks noChangeArrowheads="1"/>
            </p:cNvSpPr>
            <p:nvPr/>
          </p:nvSpPr>
          <p:spPr bwMode="auto">
            <a:xfrm rot="-5400000">
              <a:off x="1330" y="2937"/>
              <a:ext cx="449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DRTAR</a:t>
              </a:r>
            </a:p>
          </p:txBody>
        </p:sp>
        <p:sp>
          <p:nvSpPr>
            <p:cNvPr id="1049149" name="Rectangle 167"/>
            <p:cNvSpPr>
              <a:spLocks noChangeArrowheads="1"/>
            </p:cNvSpPr>
            <p:nvPr/>
          </p:nvSpPr>
          <p:spPr bwMode="auto">
            <a:xfrm rot="-5400000">
              <a:off x="1086" y="2926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PCTAR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Footer Placeholder 125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9151" name="Slide Number Placeholder 12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F15E6631-4A9F-4EDF-A5D2-218F1AD9EC6B}" type="slidenum">
              <a:rPr lang="en-US"/>
              <a:t>54</a:t>
            </a:fld>
            <a:endParaRPr lang="en-US"/>
          </a:p>
        </p:txBody>
      </p:sp>
      <p:sp>
        <p:nvSpPr>
          <p:cNvPr id="1049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9725"/>
            <a:ext cx="7772400" cy="615553"/>
          </a:xfrm>
        </p:spPr>
        <p:txBody>
          <a:bodyPr/>
          <a:lstStyle/>
          <a:p>
            <a:r>
              <a:rPr lang="en-US"/>
              <a:t>Microprogram Sequencer</a:t>
            </a:r>
          </a:p>
        </p:txBody>
      </p:sp>
      <p:sp>
        <p:nvSpPr>
          <p:cNvPr id="1049153" name="Rectangle 3"/>
          <p:cNvSpPr>
            <a:spLocks noChangeArrowheads="1"/>
          </p:cNvSpPr>
          <p:nvPr/>
        </p:nvSpPr>
        <p:spPr bwMode="auto">
          <a:xfrm>
            <a:off x="1282701" y="1293814"/>
            <a:ext cx="34925" cy="123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54" name="Rectangle 4"/>
          <p:cNvSpPr>
            <a:spLocks noChangeArrowheads="1"/>
          </p:cNvSpPr>
          <p:nvPr/>
        </p:nvSpPr>
        <p:spPr bwMode="auto">
          <a:xfrm>
            <a:off x="3878264" y="2125663"/>
            <a:ext cx="267703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9155" name="Rectangle 5"/>
          <p:cNvSpPr>
            <a:spLocks noChangeArrowheads="1"/>
          </p:cNvSpPr>
          <p:nvPr/>
        </p:nvSpPr>
        <p:spPr bwMode="auto">
          <a:xfrm>
            <a:off x="4121151" y="2125663"/>
            <a:ext cx="267703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9156" name="Rectangle 6"/>
          <p:cNvSpPr>
            <a:spLocks noChangeArrowheads="1"/>
          </p:cNvSpPr>
          <p:nvPr/>
        </p:nvSpPr>
        <p:spPr bwMode="auto">
          <a:xfrm>
            <a:off x="4357689" y="2125663"/>
            <a:ext cx="267703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9157" name="Rectangle 7"/>
          <p:cNvSpPr>
            <a:spLocks noChangeArrowheads="1"/>
          </p:cNvSpPr>
          <p:nvPr/>
        </p:nvSpPr>
        <p:spPr bwMode="auto">
          <a:xfrm>
            <a:off x="4586289" y="2125663"/>
            <a:ext cx="267703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9158" name="Rectangle 8"/>
          <p:cNvSpPr>
            <a:spLocks noChangeArrowheads="1"/>
          </p:cNvSpPr>
          <p:nvPr/>
        </p:nvSpPr>
        <p:spPr bwMode="auto">
          <a:xfrm>
            <a:off x="3811588" y="2314575"/>
            <a:ext cx="34925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S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1</a:t>
            </a: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159" name="Rectangle 9"/>
          <p:cNvSpPr>
            <a:spLocks noChangeArrowheads="1"/>
          </p:cNvSpPr>
          <p:nvPr/>
        </p:nvSpPr>
        <p:spPr bwMode="auto">
          <a:xfrm>
            <a:off x="3879850" y="2149476"/>
            <a:ext cx="979488" cy="606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0" name="Arc 10"/>
          <p:cNvSpPr/>
          <p:nvPr/>
        </p:nvSpPr>
        <p:spPr bwMode="auto">
          <a:xfrm>
            <a:off x="3971925" y="2012951"/>
            <a:ext cx="103188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1" name="Line 11"/>
          <p:cNvSpPr>
            <a:spLocks noChangeShapeType="1"/>
          </p:cNvSpPr>
          <p:nvPr/>
        </p:nvSpPr>
        <p:spPr bwMode="auto">
          <a:xfrm flipV="1">
            <a:off x="4022725" y="1778001"/>
            <a:ext cx="0" cy="27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2" name="Arc 12"/>
          <p:cNvSpPr/>
          <p:nvPr/>
        </p:nvSpPr>
        <p:spPr bwMode="auto">
          <a:xfrm>
            <a:off x="4202114" y="2012951"/>
            <a:ext cx="104775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3" name="Arc 13"/>
          <p:cNvSpPr/>
          <p:nvPr/>
        </p:nvSpPr>
        <p:spPr bwMode="auto">
          <a:xfrm>
            <a:off x="4433889" y="2012951"/>
            <a:ext cx="103187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4" name="Line 14"/>
          <p:cNvSpPr>
            <a:spLocks noChangeShapeType="1"/>
          </p:cNvSpPr>
          <p:nvPr/>
        </p:nvSpPr>
        <p:spPr bwMode="auto">
          <a:xfrm flipV="1">
            <a:off x="4484688" y="1651001"/>
            <a:ext cx="0" cy="398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5" name="Arc 15"/>
          <p:cNvSpPr/>
          <p:nvPr/>
        </p:nvSpPr>
        <p:spPr bwMode="auto">
          <a:xfrm>
            <a:off x="4664076" y="2012951"/>
            <a:ext cx="104775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6" name="Line 16"/>
          <p:cNvSpPr>
            <a:spLocks noChangeShapeType="1"/>
          </p:cNvSpPr>
          <p:nvPr/>
        </p:nvSpPr>
        <p:spPr bwMode="auto">
          <a:xfrm flipV="1">
            <a:off x="4716463" y="1912939"/>
            <a:ext cx="0" cy="136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7" name="Arc 17"/>
          <p:cNvSpPr/>
          <p:nvPr/>
        </p:nvSpPr>
        <p:spPr bwMode="auto">
          <a:xfrm>
            <a:off x="3744914" y="2368551"/>
            <a:ext cx="130175" cy="936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8" name="Line 18"/>
          <p:cNvSpPr>
            <a:spLocks noChangeShapeType="1"/>
          </p:cNvSpPr>
          <p:nvPr/>
        </p:nvSpPr>
        <p:spPr bwMode="auto">
          <a:xfrm flipH="1">
            <a:off x="3078164" y="2427288"/>
            <a:ext cx="693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69" name="Arc 19"/>
          <p:cNvSpPr/>
          <p:nvPr/>
        </p:nvSpPr>
        <p:spPr bwMode="auto">
          <a:xfrm>
            <a:off x="3744914" y="2578100"/>
            <a:ext cx="130175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0" name="Line 20"/>
          <p:cNvSpPr>
            <a:spLocks noChangeShapeType="1"/>
          </p:cNvSpPr>
          <p:nvPr/>
        </p:nvSpPr>
        <p:spPr bwMode="auto">
          <a:xfrm flipH="1">
            <a:off x="3078164" y="2636838"/>
            <a:ext cx="693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1" name="Rectangle 21"/>
          <p:cNvSpPr>
            <a:spLocks noChangeArrowheads="1"/>
          </p:cNvSpPr>
          <p:nvPr/>
        </p:nvSpPr>
        <p:spPr bwMode="auto">
          <a:xfrm>
            <a:off x="4092575" y="2368550"/>
            <a:ext cx="609142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MUX1</a:t>
            </a:r>
          </a:p>
        </p:txBody>
      </p:sp>
      <p:sp>
        <p:nvSpPr>
          <p:cNvPr id="1049172" name="Rectangle 22"/>
          <p:cNvSpPr>
            <a:spLocks noChangeArrowheads="1"/>
          </p:cNvSpPr>
          <p:nvPr/>
        </p:nvSpPr>
        <p:spPr bwMode="auto">
          <a:xfrm>
            <a:off x="3624263" y="1422401"/>
            <a:ext cx="788678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External</a:t>
            </a:r>
          </a:p>
          <a:p>
            <a:pPr latinLnBrk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173" name="Rectangle 23"/>
          <p:cNvSpPr>
            <a:spLocks noChangeArrowheads="1"/>
          </p:cNvSpPr>
          <p:nvPr/>
        </p:nvSpPr>
        <p:spPr bwMode="auto">
          <a:xfrm>
            <a:off x="3719513" y="1576388"/>
            <a:ext cx="626776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(MAP)</a:t>
            </a:r>
          </a:p>
        </p:txBody>
      </p:sp>
      <p:sp>
        <p:nvSpPr>
          <p:cNvPr id="1049174" name="Line 24"/>
          <p:cNvSpPr>
            <a:spLocks noChangeShapeType="1"/>
          </p:cNvSpPr>
          <p:nvPr/>
        </p:nvSpPr>
        <p:spPr bwMode="auto">
          <a:xfrm>
            <a:off x="4722813" y="1922463"/>
            <a:ext cx="544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5" name="Line 25"/>
          <p:cNvSpPr>
            <a:spLocks noChangeShapeType="1"/>
          </p:cNvSpPr>
          <p:nvPr/>
        </p:nvSpPr>
        <p:spPr bwMode="auto">
          <a:xfrm>
            <a:off x="4260850" y="1795463"/>
            <a:ext cx="1550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6" name="Line 26"/>
          <p:cNvSpPr>
            <a:spLocks noChangeShapeType="1"/>
          </p:cNvSpPr>
          <p:nvPr/>
        </p:nvSpPr>
        <p:spPr bwMode="auto">
          <a:xfrm>
            <a:off x="4500563" y="1651000"/>
            <a:ext cx="2457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7" name="Line 27"/>
          <p:cNvSpPr>
            <a:spLocks noChangeShapeType="1"/>
          </p:cNvSpPr>
          <p:nvPr/>
        </p:nvSpPr>
        <p:spPr bwMode="auto">
          <a:xfrm>
            <a:off x="5259388" y="1930400"/>
            <a:ext cx="0" cy="1214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78" name="Rectangle 28"/>
          <p:cNvSpPr>
            <a:spLocks noChangeArrowheads="1"/>
          </p:cNvSpPr>
          <p:nvPr/>
        </p:nvSpPr>
        <p:spPr bwMode="auto">
          <a:xfrm>
            <a:off x="5553075" y="2355850"/>
            <a:ext cx="506550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SBR</a:t>
            </a:r>
          </a:p>
        </p:txBody>
      </p:sp>
      <p:sp>
        <p:nvSpPr>
          <p:cNvPr id="1049179" name="Rectangle 29"/>
          <p:cNvSpPr>
            <a:spLocks noChangeArrowheads="1"/>
          </p:cNvSpPr>
          <p:nvPr/>
        </p:nvSpPr>
        <p:spPr bwMode="auto">
          <a:xfrm>
            <a:off x="5497513" y="2359025"/>
            <a:ext cx="584200" cy="2603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0" name="Arc 30"/>
          <p:cNvSpPr/>
          <p:nvPr/>
        </p:nvSpPr>
        <p:spPr bwMode="auto">
          <a:xfrm>
            <a:off x="6102351" y="2443163"/>
            <a:ext cx="130175" cy="93662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1" name="Line 31"/>
          <p:cNvSpPr>
            <a:spLocks noChangeShapeType="1"/>
          </p:cNvSpPr>
          <p:nvPr/>
        </p:nvSpPr>
        <p:spPr bwMode="auto">
          <a:xfrm>
            <a:off x="6218238" y="2493963"/>
            <a:ext cx="527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2" name="Rectangle 32"/>
          <p:cNvSpPr>
            <a:spLocks noChangeArrowheads="1"/>
          </p:cNvSpPr>
          <p:nvPr/>
        </p:nvSpPr>
        <p:spPr bwMode="auto">
          <a:xfrm>
            <a:off x="6154738" y="2247900"/>
            <a:ext cx="551434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Load</a:t>
            </a:r>
          </a:p>
        </p:txBody>
      </p:sp>
      <p:sp>
        <p:nvSpPr>
          <p:cNvPr id="1049183" name="Line 33"/>
          <p:cNvSpPr>
            <a:spLocks noChangeShapeType="1"/>
          </p:cNvSpPr>
          <p:nvPr/>
        </p:nvSpPr>
        <p:spPr bwMode="auto">
          <a:xfrm flipV="1">
            <a:off x="6727825" y="1355725"/>
            <a:ext cx="0" cy="1150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4" name="Line 34"/>
          <p:cNvSpPr>
            <a:spLocks noChangeShapeType="1"/>
          </p:cNvSpPr>
          <p:nvPr/>
        </p:nvSpPr>
        <p:spPr bwMode="auto">
          <a:xfrm flipV="1">
            <a:off x="5803900" y="17875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5" name="Arc 35"/>
          <p:cNvSpPr/>
          <p:nvPr/>
        </p:nvSpPr>
        <p:spPr bwMode="auto">
          <a:xfrm>
            <a:off x="5751514" y="2625726"/>
            <a:ext cx="104775" cy="119063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6" name="Line 36"/>
          <p:cNvSpPr>
            <a:spLocks noChangeShapeType="1"/>
          </p:cNvSpPr>
          <p:nvPr/>
        </p:nvSpPr>
        <p:spPr bwMode="auto">
          <a:xfrm>
            <a:off x="5803900" y="27447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7" name="Line 37"/>
          <p:cNvSpPr>
            <a:spLocks noChangeShapeType="1"/>
          </p:cNvSpPr>
          <p:nvPr/>
        </p:nvSpPr>
        <p:spPr bwMode="auto">
          <a:xfrm>
            <a:off x="5265738" y="2849563"/>
            <a:ext cx="546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88" name="Rectangle 38"/>
          <p:cNvSpPr>
            <a:spLocks noChangeArrowheads="1"/>
          </p:cNvSpPr>
          <p:nvPr/>
        </p:nvSpPr>
        <p:spPr bwMode="auto">
          <a:xfrm>
            <a:off x="4789489" y="3135313"/>
            <a:ext cx="1061189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Incrementer</a:t>
            </a:r>
          </a:p>
        </p:txBody>
      </p:sp>
      <p:sp>
        <p:nvSpPr>
          <p:cNvPr id="1049189" name="Rectangle 39"/>
          <p:cNvSpPr>
            <a:spLocks noChangeArrowheads="1"/>
          </p:cNvSpPr>
          <p:nvPr/>
        </p:nvSpPr>
        <p:spPr bwMode="auto">
          <a:xfrm>
            <a:off x="4805363" y="3140075"/>
            <a:ext cx="977900" cy="247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0" name="Arc 40"/>
          <p:cNvSpPr/>
          <p:nvPr/>
        </p:nvSpPr>
        <p:spPr bwMode="auto">
          <a:xfrm>
            <a:off x="4284664" y="3698875"/>
            <a:ext cx="103187" cy="1158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1" name="Line 41"/>
          <p:cNvSpPr>
            <a:spLocks noChangeShapeType="1"/>
          </p:cNvSpPr>
          <p:nvPr/>
        </p:nvSpPr>
        <p:spPr bwMode="auto">
          <a:xfrm>
            <a:off x="4335463" y="2779714"/>
            <a:ext cx="0" cy="930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2" name="Rectangle 42"/>
          <p:cNvSpPr>
            <a:spLocks noChangeArrowheads="1"/>
          </p:cNvSpPr>
          <p:nvPr/>
        </p:nvSpPr>
        <p:spPr bwMode="auto">
          <a:xfrm>
            <a:off x="4014789" y="3830638"/>
            <a:ext cx="514565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CAR</a:t>
            </a:r>
          </a:p>
        </p:txBody>
      </p:sp>
      <p:sp>
        <p:nvSpPr>
          <p:cNvPr id="1049193" name="Rectangle 43"/>
          <p:cNvSpPr>
            <a:spLocks noChangeArrowheads="1"/>
          </p:cNvSpPr>
          <p:nvPr/>
        </p:nvSpPr>
        <p:spPr bwMode="auto">
          <a:xfrm>
            <a:off x="3879851" y="3833813"/>
            <a:ext cx="815975" cy="2587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4" name="Freeform 44"/>
          <p:cNvSpPr/>
          <p:nvPr/>
        </p:nvSpPr>
        <p:spPr bwMode="auto">
          <a:xfrm>
            <a:off x="3090863" y="1368426"/>
            <a:ext cx="3632200" cy="842963"/>
          </a:xfrm>
          <a:custGeom>
            <a:avLst/>
            <a:gdLst>
              <a:gd name="T0" fmla="*/ 0 w 2137"/>
              <a:gd name="T1" fmla="*/ 544 h 545"/>
              <a:gd name="T2" fmla="*/ 232 w 2137"/>
              <a:gd name="T3" fmla="*/ 544 h 545"/>
              <a:gd name="T4" fmla="*/ 232 w 2137"/>
              <a:gd name="T5" fmla="*/ 0 h 545"/>
              <a:gd name="T6" fmla="*/ 2136 w 2137"/>
              <a:gd name="T7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7" h="545">
                <a:moveTo>
                  <a:pt x="0" y="544"/>
                </a:moveTo>
                <a:lnTo>
                  <a:pt x="232" y="544"/>
                </a:lnTo>
                <a:lnTo>
                  <a:pt x="232" y="0"/>
                </a:lnTo>
                <a:lnTo>
                  <a:pt x="213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195" name="Line 45"/>
          <p:cNvSpPr>
            <a:spLocks noChangeShapeType="1"/>
          </p:cNvSpPr>
          <p:nvPr/>
        </p:nvSpPr>
        <p:spPr bwMode="auto">
          <a:xfrm>
            <a:off x="6958013" y="1647826"/>
            <a:ext cx="0" cy="451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6" name="Rectangle 46"/>
          <p:cNvSpPr>
            <a:spLocks noChangeArrowheads="1"/>
          </p:cNvSpPr>
          <p:nvPr/>
        </p:nvSpPr>
        <p:spPr bwMode="auto">
          <a:xfrm>
            <a:off x="2411413" y="2149476"/>
            <a:ext cx="666750" cy="606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197" name="Rectangle 47"/>
          <p:cNvSpPr>
            <a:spLocks noChangeArrowheads="1"/>
          </p:cNvSpPr>
          <p:nvPr/>
        </p:nvSpPr>
        <p:spPr bwMode="auto">
          <a:xfrm>
            <a:off x="2543175" y="2220914"/>
            <a:ext cx="561052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Input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198" name="Rectangle 48"/>
          <p:cNvSpPr>
            <a:spLocks noChangeArrowheads="1"/>
          </p:cNvSpPr>
          <p:nvPr/>
        </p:nvSpPr>
        <p:spPr bwMode="auto">
          <a:xfrm>
            <a:off x="2543175" y="2393950"/>
            <a:ext cx="543420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1049199" name="Arc 49"/>
          <p:cNvSpPr/>
          <p:nvPr/>
        </p:nvSpPr>
        <p:spPr bwMode="auto">
          <a:xfrm>
            <a:off x="2278064" y="2159001"/>
            <a:ext cx="128587" cy="936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0" name="Line 50"/>
          <p:cNvSpPr>
            <a:spLocks noChangeShapeType="1"/>
          </p:cNvSpPr>
          <p:nvPr/>
        </p:nvSpPr>
        <p:spPr bwMode="auto">
          <a:xfrm flipH="1">
            <a:off x="1541463" y="2216150"/>
            <a:ext cx="760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1" name="Arc 51"/>
          <p:cNvSpPr/>
          <p:nvPr/>
        </p:nvSpPr>
        <p:spPr bwMode="auto">
          <a:xfrm>
            <a:off x="2278064" y="2368551"/>
            <a:ext cx="128587" cy="936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2" name="Line 52"/>
          <p:cNvSpPr>
            <a:spLocks noChangeShapeType="1"/>
          </p:cNvSpPr>
          <p:nvPr/>
        </p:nvSpPr>
        <p:spPr bwMode="auto">
          <a:xfrm flipH="1">
            <a:off x="1771651" y="2427288"/>
            <a:ext cx="530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3" name="Arc 53"/>
          <p:cNvSpPr/>
          <p:nvPr/>
        </p:nvSpPr>
        <p:spPr bwMode="auto">
          <a:xfrm>
            <a:off x="2278064" y="2578100"/>
            <a:ext cx="12858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4" name="Line 54"/>
          <p:cNvSpPr>
            <a:spLocks noChangeShapeType="1"/>
          </p:cNvSpPr>
          <p:nvPr/>
        </p:nvSpPr>
        <p:spPr bwMode="auto">
          <a:xfrm flipH="1">
            <a:off x="2084389" y="2636838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05" name="Rectangle 55"/>
          <p:cNvSpPr>
            <a:spLocks noChangeArrowheads="1"/>
          </p:cNvSpPr>
          <p:nvPr/>
        </p:nvSpPr>
        <p:spPr bwMode="auto">
          <a:xfrm>
            <a:off x="2371725" y="2125664"/>
            <a:ext cx="280988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0</a:t>
            </a: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206" name="Rectangle 56"/>
          <p:cNvSpPr>
            <a:spLocks noChangeArrowheads="1"/>
          </p:cNvSpPr>
          <p:nvPr/>
        </p:nvSpPr>
        <p:spPr bwMode="auto">
          <a:xfrm>
            <a:off x="2366964" y="2538413"/>
            <a:ext cx="277321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049207" name="Rectangle 57"/>
          <p:cNvSpPr>
            <a:spLocks noChangeArrowheads="1"/>
          </p:cNvSpPr>
          <p:nvPr/>
        </p:nvSpPr>
        <p:spPr bwMode="auto">
          <a:xfrm>
            <a:off x="2474913" y="3422650"/>
            <a:ext cx="609142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MUX2</a:t>
            </a:r>
          </a:p>
        </p:txBody>
      </p:sp>
      <p:sp>
        <p:nvSpPr>
          <p:cNvPr id="1049208" name="Rectangle 58"/>
          <p:cNvSpPr>
            <a:spLocks noChangeArrowheads="1"/>
          </p:cNvSpPr>
          <p:nvPr/>
        </p:nvSpPr>
        <p:spPr bwMode="auto">
          <a:xfrm>
            <a:off x="2427288" y="3665538"/>
            <a:ext cx="634790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1049209" name="Rectangle 59"/>
          <p:cNvSpPr>
            <a:spLocks noChangeArrowheads="1"/>
          </p:cNvSpPr>
          <p:nvPr/>
        </p:nvSpPr>
        <p:spPr bwMode="auto">
          <a:xfrm>
            <a:off x="2411413" y="3200401"/>
            <a:ext cx="666750" cy="682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0" name="Arc 60"/>
          <p:cNvSpPr/>
          <p:nvPr/>
        </p:nvSpPr>
        <p:spPr bwMode="auto">
          <a:xfrm>
            <a:off x="2278064" y="3286126"/>
            <a:ext cx="128587" cy="936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1" name="Line 61"/>
          <p:cNvSpPr>
            <a:spLocks noChangeShapeType="1"/>
          </p:cNvSpPr>
          <p:nvPr/>
        </p:nvSpPr>
        <p:spPr bwMode="auto">
          <a:xfrm flipH="1">
            <a:off x="2084389" y="3343275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2" name="Arc 62"/>
          <p:cNvSpPr/>
          <p:nvPr/>
        </p:nvSpPr>
        <p:spPr bwMode="auto">
          <a:xfrm>
            <a:off x="2278064" y="3422651"/>
            <a:ext cx="128587" cy="936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3" name="Line 63"/>
          <p:cNvSpPr>
            <a:spLocks noChangeShapeType="1"/>
          </p:cNvSpPr>
          <p:nvPr/>
        </p:nvSpPr>
        <p:spPr bwMode="auto">
          <a:xfrm flipH="1">
            <a:off x="2084389" y="3479800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4" name="Arc 64"/>
          <p:cNvSpPr/>
          <p:nvPr/>
        </p:nvSpPr>
        <p:spPr bwMode="auto">
          <a:xfrm>
            <a:off x="2278064" y="3557588"/>
            <a:ext cx="12858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5" name="Line 65"/>
          <p:cNvSpPr>
            <a:spLocks noChangeShapeType="1"/>
          </p:cNvSpPr>
          <p:nvPr/>
        </p:nvSpPr>
        <p:spPr bwMode="auto">
          <a:xfrm flipH="1">
            <a:off x="2084389" y="3616325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6" name="Arc 66"/>
          <p:cNvSpPr/>
          <p:nvPr/>
        </p:nvSpPr>
        <p:spPr bwMode="auto">
          <a:xfrm>
            <a:off x="2278064" y="3705225"/>
            <a:ext cx="12858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7" name="Line 67"/>
          <p:cNvSpPr>
            <a:spLocks noChangeShapeType="1"/>
          </p:cNvSpPr>
          <p:nvPr/>
        </p:nvSpPr>
        <p:spPr bwMode="auto">
          <a:xfrm flipH="1">
            <a:off x="2084389" y="3763963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18" name="Rectangle 68"/>
          <p:cNvSpPr>
            <a:spLocks noChangeArrowheads="1"/>
          </p:cNvSpPr>
          <p:nvPr/>
        </p:nvSpPr>
        <p:spPr bwMode="auto">
          <a:xfrm>
            <a:off x="1852614" y="3198813"/>
            <a:ext cx="267703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9219" name="Rectangle 69"/>
          <p:cNvSpPr>
            <a:spLocks noChangeArrowheads="1"/>
          </p:cNvSpPr>
          <p:nvPr/>
        </p:nvSpPr>
        <p:spPr bwMode="auto">
          <a:xfrm>
            <a:off x="1831976" y="3348038"/>
            <a:ext cx="226025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49220" name="Rectangle 70"/>
          <p:cNvSpPr>
            <a:spLocks noChangeArrowheads="1"/>
          </p:cNvSpPr>
          <p:nvPr/>
        </p:nvSpPr>
        <p:spPr bwMode="auto">
          <a:xfrm>
            <a:off x="1841500" y="3482975"/>
            <a:ext cx="285336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49221" name="Rectangle 71"/>
          <p:cNvSpPr>
            <a:spLocks noChangeArrowheads="1"/>
          </p:cNvSpPr>
          <p:nvPr/>
        </p:nvSpPr>
        <p:spPr bwMode="auto">
          <a:xfrm>
            <a:off x="1857376" y="3632200"/>
            <a:ext cx="277321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049222" name="Arc 72"/>
          <p:cNvSpPr/>
          <p:nvPr/>
        </p:nvSpPr>
        <p:spPr bwMode="auto">
          <a:xfrm>
            <a:off x="2584451" y="3889375"/>
            <a:ext cx="104775" cy="115888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23" name="Line 73"/>
          <p:cNvSpPr>
            <a:spLocks noChangeShapeType="1"/>
          </p:cNvSpPr>
          <p:nvPr/>
        </p:nvSpPr>
        <p:spPr bwMode="auto">
          <a:xfrm>
            <a:off x="2636838" y="4005264"/>
            <a:ext cx="0" cy="261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24" name="Arc 74"/>
          <p:cNvSpPr/>
          <p:nvPr/>
        </p:nvSpPr>
        <p:spPr bwMode="auto">
          <a:xfrm>
            <a:off x="2816225" y="3889375"/>
            <a:ext cx="103188" cy="115888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25" name="Line 75"/>
          <p:cNvSpPr>
            <a:spLocks noChangeShapeType="1"/>
          </p:cNvSpPr>
          <p:nvPr/>
        </p:nvSpPr>
        <p:spPr bwMode="auto">
          <a:xfrm>
            <a:off x="2867025" y="4005264"/>
            <a:ext cx="0" cy="47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26" name="Freeform 76"/>
          <p:cNvSpPr/>
          <p:nvPr/>
        </p:nvSpPr>
        <p:spPr bwMode="auto">
          <a:xfrm>
            <a:off x="2098675" y="2632076"/>
            <a:ext cx="1538288" cy="347663"/>
          </a:xfrm>
          <a:custGeom>
            <a:avLst/>
            <a:gdLst>
              <a:gd name="T0" fmla="*/ 0 w 905"/>
              <a:gd name="T1" fmla="*/ 0 h 225"/>
              <a:gd name="T2" fmla="*/ 0 w 905"/>
              <a:gd name="T3" fmla="*/ 224 h 225"/>
              <a:gd name="T4" fmla="*/ 904 w 905"/>
              <a:gd name="T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225">
                <a:moveTo>
                  <a:pt x="0" y="0"/>
                </a:moveTo>
                <a:lnTo>
                  <a:pt x="0" y="224"/>
                </a:lnTo>
                <a:lnTo>
                  <a:pt x="904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227" name="Line 77"/>
          <p:cNvSpPr>
            <a:spLocks noChangeShapeType="1"/>
          </p:cNvSpPr>
          <p:nvPr/>
        </p:nvSpPr>
        <p:spPr bwMode="auto">
          <a:xfrm>
            <a:off x="3105150" y="3554413"/>
            <a:ext cx="515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28" name="Rectangle 78"/>
          <p:cNvSpPr>
            <a:spLocks noChangeArrowheads="1"/>
          </p:cNvSpPr>
          <p:nvPr/>
        </p:nvSpPr>
        <p:spPr bwMode="auto">
          <a:xfrm>
            <a:off x="3092451" y="3348038"/>
            <a:ext cx="493713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1049229" name="Line 79"/>
          <p:cNvSpPr>
            <a:spLocks noChangeShapeType="1"/>
          </p:cNvSpPr>
          <p:nvPr/>
        </p:nvSpPr>
        <p:spPr bwMode="auto">
          <a:xfrm flipV="1">
            <a:off x="3643313" y="2965451"/>
            <a:ext cx="0" cy="595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0" name="Rectangle 80"/>
          <p:cNvSpPr>
            <a:spLocks noChangeArrowheads="1"/>
          </p:cNvSpPr>
          <p:nvPr/>
        </p:nvSpPr>
        <p:spPr bwMode="auto">
          <a:xfrm>
            <a:off x="3232150" y="3768725"/>
            <a:ext cx="601128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1049231" name="Line 81"/>
          <p:cNvSpPr>
            <a:spLocks noChangeShapeType="1"/>
          </p:cNvSpPr>
          <p:nvPr/>
        </p:nvSpPr>
        <p:spPr bwMode="auto">
          <a:xfrm flipH="1">
            <a:off x="3702050" y="3976688"/>
            <a:ext cx="177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2" name="Freeform 82"/>
          <p:cNvSpPr/>
          <p:nvPr/>
        </p:nvSpPr>
        <p:spPr bwMode="auto">
          <a:xfrm>
            <a:off x="3892550" y="3895726"/>
            <a:ext cx="84138" cy="136525"/>
          </a:xfrm>
          <a:custGeom>
            <a:avLst/>
            <a:gdLst>
              <a:gd name="T0" fmla="*/ 0 w 49"/>
              <a:gd name="T1" fmla="*/ 0 h 89"/>
              <a:gd name="T2" fmla="*/ 48 w 49"/>
              <a:gd name="T3" fmla="*/ 48 h 89"/>
              <a:gd name="T4" fmla="*/ 0 w 49"/>
              <a:gd name="T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89">
                <a:moveTo>
                  <a:pt x="0" y="0"/>
                </a:moveTo>
                <a:lnTo>
                  <a:pt x="48" y="48"/>
                </a:lnTo>
                <a:lnTo>
                  <a:pt x="0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9233" name="Arc 83"/>
          <p:cNvSpPr/>
          <p:nvPr/>
        </p:nvSpPr>
        <p:spPr bwMode="auto">
          <a:xfrm>
            <a:off x="4284664" y="4540251"/>
            <a:ext cx="103187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4" name="Line 84"/>
          <p:cNvSpPr>
            <a:spLocks noChangeShapeType="1"/>
          </p:cNvSpPr>
          <p:nvPr/>
        </p:nvSpPr>
        <p:spPr bwMode="auto">
          <a:xfrm>
            <a:off x="4335463" y="4117975"/>
            <a:ext cx="0" cy="433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5" name="Line 85"/>
          <p:cNvSpPr>
            <a:spLocks noChangeShapeType="1"/>
          </p:cNvSpPr>
          <p:nvPr/>
        </p:nvSpPr>
        <p:spPr bwMode="auto">
          <a:xfrm>
            <a:off x="4341813" y="4322763"/>
            <a:ext cx="925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6" name="Arc 86"/>
          <p:cNvSpPr/>
          <p:nvPr/>
        </p:nvSpPr>
        <p:spPr bwMode="auto">
          <a:xfrm>
            <a:off x="5208589" y="3392488"/>
            <a:ext cx="104775" cy="119062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7" name="Line 87"/>
          <p:cNvSpPr>
            <a:spLocks noChangeShapeType="1"/>
          </p:cNvSpPr>
          <p:nvPr/>
        </p:nvSpPr>
        <p:spPr bwMode="auto">
          <a:xfrm flipV="1">
            <a:off x="5259388" y="3486151"/>
            <a:ext cx="0" cy="841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8" name="Line 88"/>
          <p:cNvSpPr>
            <a:spLocks noChangeShapeType="1"/>
          </p:cNvSpPr>
          <p:nvPr/>
        </p:nvSpPr>
        <p:spPr bwMode="auto">
          <a:xfrm>
            <a:off x="1782763" y="2433639"/>
            <a:ext cx="0" cy="3951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39" name="Line 89"/>
          <p:cNvSpPr>
            <a:spLocks noChangeShapeType="1"/>
          </p:cNvSpPr>
          <p:nvPr/>
        </p:nvSpPr>
        <p:spPr bwMode="auto">
          <a:xfrm>
            <a:off x="1552575" y="2224088"/>
            <a:ext cx="0" cy="4379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0" name="Line 90"/>
          <p:cNvSpPr>
            <a:spLocks noChangeShapeType="1"/>
          </p:cNvSpPr>
          <p:nvPr/>
        </p:nvSpPr>
        <p:spPr bwMode="auto">
          <a:xfrm>
            <a:off x="2024063" y="4254500"/>
            <a:ext cx="0" cy="1911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1" name="Line 91"/>
          <p:cNvSpPr>
            <a:spLocks noChangeShapeType="1"/>
          </p:cNvSpPr>
          <p:nvPr/>
        </p:nvSpPr>
        <p:spPr bwMode="auto">
          <a:xfrm>
            <a:off x="2255838" y="4464051"/>
            <a:ext cx="0" cy="149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2" name="Line 92"/>
          <p:cNvSpPr>
            <a:spLocks noChangeShapeType="1"/>
          </p:cNvSpPr>
          <p:nvPr/>
        </p:nvSpPr>
        <p:spPr bwMode="auto">
          <a:xfrm>
            <a:off x="2011364" y="4246563"/>
            <a:ext cx="65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3" name="Line 93"/>
          <p:cNvSpPr>
            <a:spLocks noChangeShapeType="1"/>
          </p:cNvSpPr>
          <p:nvPr/>
        </p:nvSpPr>
        <p:spPr bwMode="auto">
          <a:xfrm>
            <a:off x="2262189" y="4459288"/>
            <a:ext cx="6238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4" name="Rectangle 94"/>
          <p:cNvSpPr>
            <a:spLocks noChangeArrowheads="1"/>
          </p:cNvSpPr>
          <p:nvPr/>
        </p:nvSpPr>
        <p:spPr bwMode="auto">
          <a:xfrm>
            <a:off x="2574926" y="4676776"/>
            <a:ext cx="3738563" cy="752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45" name="Rectangle 95"/>
          <p:cNvSpPr>
            <a:spLocks noChangeArrowheads="1"/>
          </p:cNvSpPr>
          <p:nvPr/>
        </p:nvSpPr>
        <p:spPr bwMode="auto">
          <a:xfrm>
            <a:off x="3702051" y="4881563"/>
            <a:ext cx="1370569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Control memory</a:t>
            </a:r>
          </a:p>
        </p:txBody>
      </p:sp>
      <p:sp>
        <p:nvSpPr>
          <p:cNvPr id="1049246" name="Rectangle 96"/>
          <p:cNvSpPr>
            <a:spLocks noChangeArrowheads="1"/>
          </p:cNvSpPr>
          <p:nvPr/>
        </p:nvSpPr>
        <p:spPr bwMode="auto">
          <a:xfrm>
            <a:off x="2719388" y="5213350"/>
            <a:ext cx="867226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Microops</a:t>
            </a:r>
          </a:p>
        </p:txBody>
      </p:sp>
      <p:sp>
        <p:nvSpPr>
          <p:cNvPr id="1049247" name="Rectangle 97"/>
          <p:cNvSpPr>
            <a:spLocks noChangeArrowheads="1"/>
          </p:cNvSpPr>
          <p:nvPr/>
        </p:nvSpPr>
        <p:spPr bwMode="auto">
          <a:xfrm>
            <a:off x="3862388" y="5213350"/>
            <a:ext cx="403958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1049248" name="Rectangle 98"/>
          <p:cNvSpPr>
            <a:spLocks noChangeArrowheads="1"/>
          </p:cNvSpPr>
          <p:nvPr/>
        </p:nvSpPr>
        <p:spPr bwMode="auto">
          <a:xfrm>
            <a:off x="4637088" y="5213350"/>
            <a:ext cx="403958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1049249" name="Rectangle 99"/>
          <p:cNvSpPr>
            <a:spLocks noChangeArrowheads="1"/>
          </p:cNvSpPr>
          <p:nvPr/>
        </p:nvSpPr>
        <p:spPr bwMode="auto">
          <a:xfrm>
            <a:off x="5489575" y="5213350"/>
            <a:ext cx="403958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1049250" name="Arc 100"/>
          <p:cNvSpPr/>
          <p:nvPr/>
        </p:nvSpPr>
        <p:spPr bwMode="auto">
          <a:xfrm>
            <a:off x="3441700" y="5667376"/>
            <a:ext cx="103188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1" name="Arc 101"/>
          <p:cNvSpPr/>
          <p:nvPr/>
        </p:nvSpPr>
        <p:spPr bwMode="auto">
          <a:xfrm>
            <a:off x="5357814" y="5667376"/>
            <a:ext cx="103187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2" name="Line 102"/>
          <p:cNvSpPr>
            <a:spLocks noChangeShapeType="1"/>
          </p:cNvSpPr>
          <p:nvPr/>
        </p:nvSpPr>
        <p:spPr bwMode="auto">
          <a:xfrm>
            <a:off x="5400675" y="5445125"/>
            <a:ext cx="0" cy="242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3" name="Line 103"/>
          <p:cNvSpPr>
            <a:spLocks noChangeShapeType="1"/>
          </p:cNvSpPr>
          <p:nvPr/>
        </p:nvSpPr>
        <p:spPr bwMode="auto">
          <a:xfrm>
            <a:off x="5027613" y="5445126"/>
            <a:ext cx="0" cy="1158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4" name="Line 104"/>
          <p:cNvSpPr>
            <a:spLocks noChangeShapeType="1"/>
          </p:cNvSpPr>
          <p:nvPr/>
        </p:nvSpPr>
        <p:spPr bwMode="auto">
          <a:xfrm>
            <a:off x="4638675" y="5435600"/>
            <a:ext cx="0" cy="958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5" name="Arc 105"/>
          <p:cNvSpPr/>
          <p:nvPr/>
        </p:nvSpPr>
        <p:spPr bwMode="auto">
          <a:xfrm>
            <a:off x="6051550" y="5667376"/>
            <a:ext cx="103188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6" name="Arc 106"/>
          <p:cNvSpPr/>
          <p:nvPr/>
        </p:nvSpPr>
        <p:spPr bwMode="auto">
          <a:xfrm>
            <a:off x="2747964" y="5667376"/>
            <a:ext cx="104775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7" name="Line 107"/>
          <p:cNvSpPr>
            <a:spLocks noChangeShapeType="1"/>
          </p:cNvSpPr>
          <p:nvPr/>
        </p:nvSpPr>
        <p:spPr bwMode="auto">
          <a:xfrm>
            <a:off x="2798763" y="5435600"/>
            <a:ext cx="0" cy="242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8" name="Line 108"/>
          <p:cNvSpPr>
            <a:spLocks noChangeShapeType="1"/>
          </p:cNvSpPr>
          <p:nvPr/>
        </p:nvSpPr>
        <p:spPr bwMode="auto">
          <a:xfrm flipH="1">
            <a:off x="2254250" y="5943600"/>
            <a:ext cx="162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59" name="Line 109"/>
          <p:cNvSpPr>
            <a:spLocks noChangeShapeType="1"/>
          </p:cNvSpPr>
          <p:nvPr/>
        </p:nvSpPr>
        <p:spPr bwMode="auto">
          <a:xfrm>
            <a:off x="2030413" y="6154738"/>
            <a:ext cx="2201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0" name="Line 110"/>
          <p:cNvSpPr>
            <a:spLocks noChangeShapeType="1"/>
          </p:cNvSpPr>
          <p:nvPr/>
        </p:nvSpPr>
        <p:spPr bwMode="auto">
          <a:xfrm>
            <a:off x="1800225" y="6367463"/>
            <a:ext cx="2827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1" name="Line 111"/>
          <p:cNvSpPr>
            <a:spLocks noChangeShapeType="1"/>
          </p:cNvSpPr>
          <p:nvPr/>
        </p:nvSpPr>
        <p:spPr bwMode="auto">
          <a:xfrm>
            <a:off x="1568451" y="6577013"/>
            <a:ext cx="3459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2" name="Line 112"/>
          <p:cNvSpPr>
            <a:spLocks noChangeShapeType="1"/>
          </p:cNvSpPr>
          <p:nvPr/>
        </p:nvSpPr>
        <p:spPr bwMode="auto">
          <a:xfrm flipH="1">
            <a:off x="5783264" y="6154738"/>
            <a:ext cx="1182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3" name="Line 113"/>
          <p:cNvSpPr>
            <a:spLocks noChangeShapeType="1"/>
          </p:cNvSpPr>
          <p:nvPr/>
        </p:nvSpPr>
        <p:spPr bwMode="auto">
          <a:xfrm>
            <a:off x="5794375" y="5775325"/>
            <a:ext cx="0" cy="400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4" name="Rectangle 114"/>
          <p:cNvSpPr>
            <a:spLocks noChangeArrowheads="1"/>
          </p:cNvSpPr>
          <p:nvPr/>
        </p:nvSpPr>
        <p:spPr bwMode="auto">
          <a:xfrm>
            <a:off x="3233739" y="1998663"/>
            <a:ext cx="277321" cy="2559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49265" name="Rectangle 115"/>
          <p:cNvSpPr>
            <a:spLocks noChangeArrowheads="1"/>
          </p:cNvSpPr>
          <p:nvPr/>
        </p:nvSpPr>
        <p:spPr bwMode="auto">
          <a:xfrm>
            <a:off x="2371725" y="2316164"/>
            <a:ext cx="280988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1</a:t>
            </a: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266" name="Rectangle 116"/>
          <p:cNvSpPr>
            <a:spLocks noChangeArrowheads="1"/>
          </p:cNvSpPr>
          <p:nvPr/>
        </p:nvSpPr>
        <p:spPr bwMode="auto">
          <a:xfrm>
            <a:off x="3811588" y="2495550"/>
            <a:ext cx="34925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S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0</a:t>
            </a: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9267" name="Line 117"/>
          <p:cNvSpPr>
            <a:spLocks noChangeShapeType="1"/>
          </p:cNvSpPr>
          <p:nvPr/>
        </p:nvSpPr>
        <p:spPr bwMode="auto">
          <a:xfrm>
            <a:off x="6105525" y="5445125"/>
            <a:ext cx="0" cy="242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8" name="Line 118"/>
          <p:cNvSpPr>
            <a:spLocks noChangeShapeType="1"/>
          </p:cNvSpPr>
          <p:nvPr/>
        </p:nvSpPr>
        <p:spPr bwMode="auto">
          <a:xfrm flipH="1">
            <a:off x="5259388" y="5773738"/>
            <a:ext cx="10207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69" name="Line 119"/>
          <p:cNvSpPr>
            <a:spLocks noChangeShapeType="1"/>
          </p:cNvSpPr>
          <p:nvPr/>
        </p:nvSpPr>
        <p:spPr bwMode="auto">
          <a:xfrm flipV="1">
            <a:off x="4260850" y="1787526"/>
            <a:ext cx="0" cy="27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70" name="Line 120"/>
          <p:cNvSpPr>
            <a:spLocks noChangeShapeType="1"/>
          </p:cNvSpPr>
          <p:nvPr/>
        </p:nvSpPr>
        <p:spPr bwMode="auto">
          <a:xfrm>
            <a:off x="3484563" y="5435600"/>
            <a:ext cx="0" cy="242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71" name="Line 121"/>
          <p:cNvSpPr>
            <a:spLocks noChangeShapeType="1"/>
          </p:cNvSpPr>
          <p:nvPr/>
        </p:nvSpPr>
        <p:spPr bwMode="auto">
          <a:xfrm>
            <a:off x="4238625" y="5435600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72" name="Line 122"/>
          <p:cNvSpPr>
            <a:spLocks noChangeShapeType="1"/>
          </p:cNvSpPr>
          <p:nvPr/>
        </p:nvSpPr>
        <p:spPr bwMode="auto">
          <a:xfrm>
            <a:off x="3876675" y="5416551"/>
            <a:ext cx="0" cy="549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273" name="Text Box 123"/>
          <p:cNvSpPr txBox="1">
            <a:spLocks noChangeArrowheads="1"/>
          </p:cNvSpPr>
          <p:nvPr/>
        </p:nvSpPr>
        <p:spPr bwMode="auto">
          <a:xfrm>
            <a:off x="5538788" y="5380038"/>
            <a:ext cx="469900" cy="3286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7000"/>
              </a:lnSpc>
            </a:pPr>
            <a:r>
              <a:rPr kumimoji="1" lang="en-US" altLang="ko-KR" sz="16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049274" name="Text Box 124"/>
          <p:cNvSpPr txBox="1">
            <a:spLocks noChangeArrowheads="1"/>
          </p:cNvSpPr>
          <p:nvPr/>
        </p:nvSpPr>
        <p:spPr bwMode="auto">
          <a:xfrm>
            <a:off x="2919413" y="5370513"/>
            <a:ext cx="469900" cy="3286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7000"/>
              </a:lnSpc>
            </a:pPr>
            <a:r>
              <a:rPr kumimoji="1" lang="en-US" altLang="ko-KR" sz="16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rPr>
              <a:t>. . 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Footer Placeholder 47"/>
          <p:cNvSpPr>
            <a:spLocks noGrp="1"/>
          </p:cNvSpPr>
          <p:nvPr>
            <p:ph type="ftr" sz="quarter" idx="4294967295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1049276" name="Slide Number Placeholder 4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1575"/>
            <a:ext cx="2133600" cy="476250"/>
          </a:xfrm>
          <a:prstGeom prst="rect">
            <a:avLst/>
          </a:prstGeom>
        </p:spPr>
        <p:txBody>
          <a:bodyPr/>
          <a:lstStyle/>
          <a:p>
            <a:fld id="{36A918AE-E73A-48F0-B8D5-A55B193D3AAC}" type="slidenum">
              <a:rPr lang="en-US"/>
              <a:t>55</a:t>
            </a:fld>
            <a:endParaRPr lang="en-US"/>
          </a:p>
        </p:txBody>
      </p:sp>
      <p:sp>
        <p:nvSpPr>
          <p:cNvPr id="1049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41338"/>
            <a:ext cx="7772400" cy="1046440"/>
          </a:xfrm>
        </p:spPr>
        <p:txBody>
          <a:bodyPr/>
          <a:lstStyle/>
          <a:p>
            <a:r>
              <a:rPr lang="en-US" sz="3400"/>
              <a:t>Input Logic for Microprogram Sequencer</a:t>
            </a:r>
          </a:p>
        </p:txBody>
      </p:sp>
      <p:grpSp>
        <p:nvGrpSpPr>
          <p:cNvPr id="150" name="Group 3"/>
          <p:cNvGrpSpPr/>
          <p:nvPr/>
        </p:nvGrpSpPr>
        <p:grpSpPr bwMode="auto">
          <a:xfrm>
            <a:off x="1262064" y="1677989"/>
            <a:ext cx="6738937" cy="4600575"/>
            <a:chOff x="795" y="1053"/>
            <a:chExt cx="4245" cy="2898"/>
          </a:xfrm>
        </p:grpSpPr>
        <p:sp>
          <p:nvSpPr>
            <p:cNvPr id="1049278" name="Line 4"/>
            <p:cNvSpPr>
              <a:spLocks noChangeShapeType="1"/>
            </p:cNvSpPr>
            <p:nvPr/>
          </p:nvSpPr>
          <p:spPr bwMode="auto">
            <a:xfrm flipH="1">
              <a:off x="3402" y="1400"/>
              <a:ext cx="2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79" name="Line 5"/>
            <p:cNvSpPr>
              <a:spLocks noChangeShapeType="1"/>
            </p:cNvSpPr>
            <p:nvPr/>
          </p:nvSpPr>
          <p:spPr bwMode="auto">
            <a:xfrm flipH="1">
              <a:off x="3402" y="1520"/>
              <a:ext cx="2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0" name="Rectangle 6"/>
            <p:cNvSpPr>
              <a:spLocks noChangeArrowheads="1"/>
            </p:cNvSpPr>
            <p:nvPr/>
          </p:nvSpPr>
          <p:spPr bwMode="auto">
            <a:xfrm>
              <a:off x="3006" y="1208"/>
              <a:ext cx="396" cy="34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1" name="Rectangle 7"/>
            <p:cNvSpPr>
              <a:spLocks noChangeArrowheads="1"/>
            </p:cNvSpPr>
            <p:nvPr/>
          </p:nvSpPr>
          <p:spPr bwMode="auto">
            <a:xfrm>
              <a:off x="3072" y="1249"/>
              <a:ext cx="353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Input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282" name="Rectangle 8"/>
            <p:cNvSpPr>
              <a:spLocks noChangeArrowheads="1"/>
            </p:cNvSpPr>
            <p:nvPr/>
          </p:nvSpPr>
          <p:spPr bwMode="auto">
            <a:xfrm>
              <a:off x="3078" y="1346"/>
              <a:ext cx="34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1049283" name="Arc 9"/>
            <p:cNvSpPr/>
            <p:nvPr/>
          </p:nvSpPr>
          <p:spPr bwMode="auto">
            <a:xfrm>
              <a:off x="2925" y="1225"/>
              <a:ext cx="78" cy="53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4" name="Arc 10"/>
            <p:cNvSpPr/>
            <p:nvPr/>
          </p:nvSpPr>
          <p:spPr bwMode="auto">
            <a:xfrm>
              <a:off x="2925" y="1338"/>
              <a:ext cx="78" cy="53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5" name="Line 11"/>
            <p:cNvSpPr>
              <a:spLocks noChangeShapeType="1"/>
            </p:cNvSpPr>
            <p:nvPr/>
          </p:nvSpPr>
          <p:spPr bwMode="auto">
            <a:xfrm flipH="1">
              <a:off x="2649" y="1366"/>
              <a:ext cx="2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6" name="Arc 12"/>
            <p:cNvSpPr/>
            <p:nvPr/>
          </p:nvSpPr>
          <p:spPr bwMode="auto">
            <a:xfrm>
              <a:off x="2925" y="1459"/>
              <a:ext cx="78" cy="53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7" name="Line 13"/>
            <p:cNvSpPr>
              <a:spLocks noChangeShapeType="1"/>
            </p:cNvSpPr>
            <p:nvPr/>
          </p:nvSpPr>
          <p:spPr bwMode="auto">
            <a:xfrm flipH="1">
              <a:off x="2641" y="1484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88" name="Rectangle 14"/>
            <p:cNvSpPr>
              <a:spLocks noChangeArrowheads="1"/>
            </p:cNvSpPr>
            <p:nvPr/>
          </p:nvSpPr>
          <p:spPr bwMode="auto">
            <a:xfrm>
              <a:off x="2975" y="1304"/>
              <a:ext cx="17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</a:t>
              </a:r>
              <a:r>
                <a:rPr kumimoji="1" lang="en-US" altLang="ko-KR" sz="1200" b="1" baseline="-25000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289" name="Rectangle 15"/>
            <p:cNvSpPr>
              <a:spLocks noChangeArrowheads="1"/>
            </p:cNvSpPr>
            <p:nvPr/>
          </p:nvSpPr>
          <p:spPr bwMode="auto">
            <a:xfrm>
              <a:off x="2983" y="1395"/>
              <a:ext cx="177" cy="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</a:t>
              </a:r>
              <a:r>
                <a:rPr kumimoji="1" lang="en-US" altLang="ko-KR" sz="1200" b="1" baseline="-25000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49290" name="Rectangle 16"/>
            <p:cNvSpPr>
              <a:spLocks noChangeArrowheads="1"/>
            </p:cNvSpPr>
            <p:nvPr/>
          </p:nvSpPr>
          <p:spPr bwMode="auto">
            <a:xfrm>
              <a:off x="2983" y="1193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49291" name="Rectangle 17"/>
            <p:cNvSpPr>
              <a:spLocks noChangeArrowheads="1"/>
            </p:cNvSpPr>
            <p:nvPr/>
          </p:nvSpPr>
          <p:spPr bwMode="auto">
            <a:xfrm>
              <a:off x="1484" y="1143"/>
              <a:ext cx="384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MUX2</a:t>
              </a:r>
            </a:p>
          </p:txBody>
        </p:sp>
        <p:sp>
          <p:nvSpPr>
            <p:cNvPr id="1049292" name="Rectangle 18"/>
            <p:cNvSpPr>
              <a:spLocks noChangeArrowheads="1"/>
            </p:cNvSpPr>
            <p:nvPr/>
          </p:nvSpPr>
          <p:spPr bwMode="auto">
            <a:xfrm>
              <a:off x="1471" y="1302"/>
              <a:ext cx="400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Select</a:t>
              </a:r>
            </a:p>
          </p:txBody>
        </p:sp>
        <p:sp>
          <p:nvSpPr>
            <p:cNvPr id="1049293" name="Rectangle 19"/>
            <p:cNvSpPr>
              <a:spLocks noChangeArrowheads="1"/>
            </p:cNvSpPr>
            <p:nvPr/>
          </p:nvSpPr>
          <p:spPr bwMode="auto">
            <a:xfrm>
              <a:off x="1468" y="1055"/>
              <a:ext cx="396" cy="3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94" name="Line 20"/>
            <p:cNvSpPr>
              <a:spLocks noChangeShapeType="1"/>
            </p:cNvSpPr>
            <p:nvPr/>
          </p:nvSpPr>
          <p:spPr bwMode="auto">
            <a:xfrm flipH="1">
              <a:off x="1291" y="1135"/>
              <a:ext cx="1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95" name="Line 21"/>
            <p:cNvSpPr>
              <a:spLocks noChangeShapeType="1"/>
            </p:cNvSpPr>
            <p:nvPr/>
          </p:nvSpPr>
          <p:spPr bwMode="auto">
            <a:xfrm flipH="1">
              <a:off x="1285" y="1212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96" name="Line 22"/>
            <p:cNvSpPr>
              <a:spLocks noChangeShapeType="1"/>
            </p:cNvSpPr>
            <p:nvPr/>
          </p:nvSpPr>
          <p:spPr bwMode="auto">
            <a:xfrm flipH="1">
              <a:off x="1273" y="1289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97" name="Line 23"/>
            <p:cNvSpPr>
              <a:spLocks noChangeShapeType="1"/>
            </p:cNvSpPr>
            <p:nvPr/>
          </p:nvSpPr>
          <p:spPr bwMode="auto">
            <a:xfrm flipH="1">
              <a:off x="1285" y="1372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298" name="Rectangle 24"/>
            <p:cNvSpPr>
              <a:spLocks noChangeArrowheads="1"/>
            </p:cNvSpPr>
            <p:nvPr/>
          </p:nvSpPr>
          <p:spPr bwMode="auto">
            <a:xfrm>
              <a:off x="1151" y="1053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9299" name="Rectangle 25"/>
            <p:cNvSpPr>
              <a:spLocks noChangeArrowheads="1"/>
            </p:cNvSpPr>
            <p:nvPr/>
          </p:nvSpPr>
          <p:spPr bwMode="auto">
            <a:xfrm>
              <a:off x="1168" y="1137"/>
              <a:ext cx="142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49300" name="Rectangle 26"/>
            <p:cNvSpPr>
              <a:spLocks noChangeArrowheads="1"/>
            </p:cNvSpPr>
            <p:nvPr/>
          </p:nvSpPr>
          <p:spPr bwMode="auto">
            <a:xfrm>
              <a:off x="1135" y="1213"/>
              <a:ext cx="180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49301" name="Rectangle 27"/>
            <p:cNvSpPr>
              <a:spLocks noChangeArrowheads="1"/>
            </p:cNvSpPr>
            <p:nvPr/>
          </p:nvSpPr>
          <p:spPr bwMode="auto">
            <a:xfrm>
              <a:off x="1151" y="1298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049302" name="Arc 28"/>
            <p:cNvSpPr/>
            <p:nvPr/>
          </p:nvSpPr>
          <p:spPr bwMode="auto">
            <a:xfrm>
              <a:off x="1571" y="1443"/>
              <a:ext cx="62" cy="65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03" name="Arc 29"/>
            <p:cNvSpPr/>
            <p:nvPr/>
          </p:nvSpPr>
          <p:spPr bwMode="auto">
            <a:xfrm>
              <a:off x="1709" y="1443"/>
              <a:ext cx="61" cy="65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04" name="Line 30"/>
            <p:cNvSpPr>
              <a:spLocks noChangeShapeType="1"/>
            </p:cNvSpPr>
            <p:nvPr/>
          </p:nvSpPr>
          <p:spPr bwMode="auto">
            <a:xfrm>
              <a:off x="1868" y="1254"/>
              <a:ext cx="10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05" name="Rectangle 31"/>
            <p:cNvSpPr>
              <a:spLocks noChangeArrowheads="1"/>
            </p:cNvSpPr>
            <p:nvPr/>
          </p:nvSpPr>
          <p:spPr bwMode="auto">
            <a:xfrm>
              <a:off x="1872" y="1119"/>
              <a:ext cx="311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049306" name="Rectangle 32"/>
            <p:cNvSpPr>
              <a:spLocks noChangeArrowheads="1"/>
            </p:cNvSpPr>
            <p:nvPr/>
          </p:nvSpPr>
          <p:spPr bwMode="auto">
            <a:xfrm>
              <a:off x="1213" y="1649"/>
              <a:ext cx="899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CD Field of CS</a:t>
              </a:r>
            </a:p>
          </p:txBody>
        </p:sp>
        <p:sp>
          <p:nvSpPr>
            <p:cNvPr id="1049307" name="Rectangle 33"/>
            <p:cNvSpPr>
              <a:spLocks noChangeArrowheads="1"/>
            </p:cNvSpPr>
            <p:nvPr/>
          </p:nvSpPr>
          <p:spPr bwMode="auto">
            <a:xfrm>
              <a:off x="795" y="1105"/>
              <a:ext cx="429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From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49308" name="Rectangle 34"/>
            <p:cNvSpPr>
              <a:spLocks noChangeArrowheads="1"/>
            </p:cNvSpPr>
            <p:nvPr/>
          </p:nvSpPr>
          <p:spPr bwMode="auto">
            <a:xfrm>
              <a:off x="2125" y="1290"/>
              <a:ext cx="541" cy="2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BR field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of CS</a:t>
              </a:r>
            </a:p>
          </p:txBody>
        </p:sp>
        <p:sp>
          <p:nvSpPr>
            <p:cNvPr id="1049309" name="Line 35"/>
            <p:cNvSpPr>
              <a:spLocks noChangeShapeType="1"/>
            </p:cNvSpPr>
            <p:nvPr/>
          </p:nvSpPr>
          <p:spPr bwMode="auto">
            <a:xfrm>
              <a:off x="3403" y="1230"/>
              <a:ext cx="3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10" name="Rectangle 36"/>
            <p:cNvSpPr>
              <a:spLocks noChangeArrowheads="1"/>
            </p:cNvSpPr>
            <p:nvPr/>
          </p:nvSpPr>
          <p:spPr bwMode="auto">
            <a:xfrm>
              <a:off x="3760" y="1056"/>
              <a:ext cx="1280" cy="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L(load SBR with PC) for subroutine Call</a:t>
              </a:r>
            </a:p>
          </p:txBody>
        </p:sp>
        <p:sp>
          <p:nvSpPr>
            <p:cNvPr id="1049311" name="Rectangle 37"/>
            <p:cNvSpPr>
              <a:spLocks noChangeArrowheads="1"/>
            </p:cNvSpPr>
            <p:nvPr/>
          </p:nvSpPr>
          <p:spPr bwMode="auto">
            <a:xfrm>
              <a:off x="3619" y="1328"/>
              <a:ext cx="233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14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  <a:endPara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14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9312" name="Rectangle 38"/>
            <p:cNvSpPr>
              <a:spLocks noChangeArrowheads="1"/>
            </p:cNvSpPr>
            <p:nvPr/>
          </p:nvSpPr>
          <p:spPr bwMode="auto">
            <a:xfrm>
              <a:off x="3814" y="1334"/>
              <a:ext cx="992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for next address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selection</a:t>
              </a:r>
            </a:p>
          </p:txBody>
        </p:sp>
        <p:sp>
          <p:nvSpPr>
            <p:cNvPr id="1049313" name="Rectangle 39"/>
            <p:cNvSpPr>
              <a:spLocks noChangeArrowheads="1"/>
            </p:cNvSpPr>
            <p:nvPr/>
          </p:nvSpPr>
          <p:spPr bwMode="auto">
            <a:xfrm>
              <a:off x="1249" y="2326"/>
              <a:ext cx="3103" cy="10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I1I0T    Meaning   Source of Address                  S</a:t>
              </a:r>
              <a:r>
                <a:rPr kumimoji="1" lang="en-US" altLang="ko-KR" sz="14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14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     L</a:t>
              </a:r>
            </a:p>
            <a:p>
              <a:pPr>
                <a:lnSpc>
                  <a:spcPct val="90000"/>
                </a:lnSpc>
              </a:pPr>
              <a:endParaRPr kumimoji="1" lang="en-US" altLang="ko-KR" sz="1400" b="1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000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001        JMP        CS(AD)                                       01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010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011       CALL       CS(AD) and SBR &lt;- CAR+1     01       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10x        RET         SBR                                           10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11x        MAP         DR(11-14)                                 11       0</a:t>
              </a:r>
            </a:p>
          </p:txBody>
        </p:sp>
        <p:sp>
          <p:nvSpPr>
            <p:cNvPr id="1049314" name="Rectangle 40"/>
            <p:cNvSpPr>
              <a:spLocks noChangeArrowheads="1"/>
            </p:cNvSpPr>
            <p:nvPr/>
          </p:nvSpPr>
          <p:spPr bwMode="auto">
            <a:xfrm>
              <a:off x="1241" y="2307"/>
              <a:ext cx="3175" cy="10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15" name="Line 41"/>
            <p:cNvSpPr>
              <a:spLocks noChangeShapeType="1"/>
            </p:cNvSpPr>
            <p:nvPr/>
          </p:nvSpPr>
          <p:spPr bwMode="auto">
            <a:xfrm>
              <a:off x="1246" y="2506"/>
              <a:ext cx="31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16" name="Rectangle 42"/>
            <p:cNvSpPr>
              <a:spLocks noChangeArrowheads="1"/>
            </p:cNvSpPr>
            <p:nvPr/>
          </p:nvSpPr>
          <p:spPr bwMode="auto">
            <a:xfrm>
              <a:off x="3457" y="1056"/>
              <a:ext cx="184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49317" name="Rectangle 43"/>
            <p:cNvSpPr>
              <a:spLocks noChangeArrowheads="1"/>
            </p:cNvSpPr>
            <p:nvPr/>
          </p:nvSpPr>
          <p:spPr bwMode="auto">
            <a:xfrm>
              <a:off x="1936" y="3423"/>
              <a:ext cx="1035" cy="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S1 = I1</a:t>
              </a:r>
              <a:endParaRPr kumimoji="1" lang="en-US" altLang="ko-KR" sz="1800" b="1" baseline="-25000">
                <a:latin typeface="Arial" panose="020B0604020202020204" pitchFamily="34" charset="0"/>
                <a:ea typeface="굴림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S</a:t>
              </a:r>
              <a:r>
                <a:rPr kumimoji="1" lang="en-US" altLang="ko-KR" sz="18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= I</a:t>
              </a:r>
              <a:r>
                <a:rPr kumimoji="1" lang="en-US" altLang="ko-KR" sz="18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0</a:t>
              </a: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</a:t>
              </a:r>
              <a:r>
                <a:rPr kumimoji="1" lang="en-US" altLang="ko-KR" sz="18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 + I1’T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L = I</a:t>
              </a:r>
              <a:r>
                <a:rPr kumimoji="1" lang="en-US" altLang="ko-KR" sz="1800" b="1" baseline="-25000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1</a:t>
              </a: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’I0T</a:t>
              </a:r>
            </a:p>
          </p:txBody>
        </p:sp>
        <p:sp>
          <p:nvSpPr>
            <p:cNvPr id="1049318" name="Rectangle 44"/>
            <p:cNvSpPr>
              <a:spLocks noChangeArrowheads="1"/>
            </p:cNvSpPr>
            <p:nvPr/>
          </p:nvSpPr>
          <p:spPr bwMode="auto">
            <a:xfrm>
              <a:off x="1013" y="2080"/>
              <a:ext cx="899" cy="2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latin typeface="Arial" panose="020B0604020202020204" pitchFamily="34" charset="0"/>
                  <a:ea typeface="굴림" pitchFamily="50" charset="-127"/>
                  <a:cs typeface="Times New Roman" panose="02020603050405020304" pitchFamily="18" charset="0"/>
                </a:rPr>
                <a:t>Input Logic</a:t>
              </a:r>
            </a:p>
          </p:txBody>
        </p:sp>
        <p:sp>
          <p:nvSpPr>
            <p:cNvPr id="1049319" name="Line 45"/>
            <p:cNvSpPr>
              <a:spLocks noChangeShapeType="1"/>
            </p:cNvSpPr>
            <p:nvPr/>
          </p:nvSpPr>
          <p:spPr bwMode="auto">
            <a:xfrm>
              <a:off x="1742" y="1494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320" name="Line 46"/>
            <p:cNvSpPr>
              <a:spLocks noChangeShapeType="1"/>
            </p:cNvSpPr>
            <p:nvPr/>
          </p:nvSpPr>
          <p:spPr bwMode="auto">
            <a:xfrm>
              <a:off x="1604" y="1494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1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6797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Microprogrammed Control</a:t>
            </a:r>
            <a:r>
              <a:rPr sz="3600" spc="-70" dirty="0"/>
              <a:t> </a:t>
            </a:r>
            <a:r>
              <a:rPr sz="3600" spc="-5" dirty="0"/>
              <a:t>Unit</a:t>
            </a:r>
            <a:endParaRPr sz="3600"/>
          </a:p>
        </p:txBody>
      </p:sp>
      <p:sp>
        <p:nvSpPr>
          <p:cNvPr id="1049322" name="object 3"/>
          <p:cNvSpPr txBox="1"/>
          <p:nvPr/>
        </p:nvSpPr>
        <p:spPr>
          <a:xfrm>
            <a:off x="533716" y="1370425"/>
            <a:ext cx="8050530" cy="451739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Control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Word(CW):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latin typeface="Arial"/>
                <a:cs typeface="Arial"/>
              </a:rPr>
              <a:t>A word where </a:t>
            </a:r>
            <a:r>
              <a:rPr sz="2000" spc="-5" dirty="0">
                <a:latin typeface="Arial"/>
                <a:cs typeface="Arial"/>
              </a:rPr>
              <a:t>individual bits </a:t>
            </a:r>
            <a:r>
              <a:rPr sz="2000" dirty="0">
                <a:latin typeface="Arial"/>
                <a:cs typeface="Arial"/>
              </a:rPr>
              <a:t>represents </a:t>
            </a:r>
            <a:r>
              <a:rPr sz="2000" spc="-5" dirty="0">
                <a:latin typeface="Arial"/>
                <a:cs typeface="Arial"/>
              </a:rPr>
              <a:t>the various </a:t>
            </a:r>
            <a:r>
              <a:rPr sz="2000" dirty="0">
                <a:latin typeface="Arial"/>
                <a:cs typeface="Arial"/>
              </a:rPr>
              <a:t>control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signals.</a:t>
            </a:r>
            <a:endParaRPr sz="20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885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Microroutine:</a:t>
            </a:r>
            <a:endParaRPr sz="2400">
              <a:latin typeface="Arial"/>
              <a:cs typeface="Arial"/>
            </a:endParaRPr>
          </a:p>
          <a:p>
            <a:pPr marL="353060" marR="5080" indent="-3175">
              <a:lnSpc>
                <a:spcPct val="103400"/>
              </a:lnSpc>
              <a:spcBef>
                <a:spcPts val="1125"/>
              </a:spcBef>
              <a:tabLst>
                <a:tab pos="2203450" algn="l"/>
                <a:tab pos="2880995" algn="l"/>
                <a:tab pos="4617085" algn="l"/>
                <a:tab pos="4956810" algn="l"/>
                <a:tab pos="6326505" algn="l"/>
                <a:tab pos="75558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sequence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5" dirty="0">
                <a:latin typeface="Arial"/>
                <a:cs typeface="Arial"/>
              </a:rPr>
              <a:t>CWs	corresponding	to	the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control	sequence	</a:t>
            </a:r>
            <a:r>
              <a:rPr sz="2000" dirty="0">
                <a:latin typeface="Arial"/>
                <a:cs typeface="Arial"/>
              </a:rPr>
              <a:t>of a  machine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Microinstruction: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individual </a:t>
            </a:r>
            <a:r>
              <a:rPr sz="2000" dirty="0">
                <a:latin typeface="Arial"/>
                <a:cs typeface="Arial"/>
              </a:rPr>
              <a:t>control word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microroutine.</a:t>
            </a:r>
            <a:endParaRPr sz="20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885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Control Store:</a:t>
            </a:r>
            <a:endParaRPr sz="2400">
              <a:latin typeface="Arial"/>
              <a:cs typeface="Arial"/>
            </a:endParaRPr>
          </a:p>
          <a:p>
            <a:pPr marL="353060" marR="5080" indent="-3175">
              <a:lnSpc>
                <a:spcPct val="104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microroutine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all instructions in instruction set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computer  </a:t>
            </a:r>
            <a:r>
              <a:rPr sz="2000" dirty="0">
                <a:latin typeface="Arial"/>
                <a:cs typeface="Arial"/>
              </a:rPr>
              <a:t>are stored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special memory called control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3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3855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24" name="object 3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25" name="object 4"/>
          <p:cNvSpPr txBox="1"/>
          <p:nvPr/>
        </p:nvSpPr>
        <p:spPr>
          <a:xfrm>
            <a:off x="533716" y="1551198"/>
            <a:ext cx="804799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Each line in microroutine/microprogram describes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set  </a:t>
            </a:r>
            <a:r>
              <a:rPr sz="2400" spc="-5" dirty="0">
                <a:latin typeface="Arial"/>
                <a:cs typeface="Arial"/>
              </a:rPr>
              <a:t>of micro-operations occurring at one time and is known  as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microinstruction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0520" marR="5080" indent="-338455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1155" algn="l"/>
              </a:tabLst>
            </a:pP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formats of microinstruction depending on the  encoding of control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signals.</a:t>
            </a:r>
            <a:endParaRPr sz="2400">
              <a:latin typeface="Arial"/>
              <a:cs typeface="Arial"/>
            </a:endParaRPr>
          </a:p>
          <a:p>
            <a:pPr marL="468630" indent="-456565" algn="just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469265" algn="l"/>
              </a:tabLst>
            </a:pPr>
            <a:r>
              <a:rPr sz="2400" spc="-5" dirty="0">
                <a:latin typeface="Arial"/>
                <a:cs typeface="Arial"/>
              </a:rPr>
              <a:t>Horizontal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microinstructions</a:t>
            </a:r>
            <a:endParaRPr sz="2400">
              <a:latin typeface="Arial"/>
              <a:cs typeface="Arial"/>
            </a:endParaRPr>
          </a:p>
          <a:p>
            <a:pPr marL="468630" indent="-456565" algn="just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</a:tabLst>
            </a:pPr>
            <a:r>
              <a:rPr sz="2400" spc="-20" dirty="0">
                <a:latin typeface="Arial"/>
                <a:cs typeface="Arial"/>
              </a:rPr>
              <a:t>Vertical</a:t>
            </a:r>
            <a:r>
              <a:rPr sz="2400" spc="-5" dirty="0">
                <a:latin typeface="Arial"/>
                <a:cs typeface="Arial"/>
              </a:rPr>
              <a:t> microinstructions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6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6213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Horizontal</a:t>
            </a:r>
            <a:r>
              <a:rPr sz="3600" spc="-60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27" name="object 3"/>
          <p:cNvSpPr txBox="1"/>
          <p:nvPr/>
        </p:nvSpPr>
        <p:spPr>
          <a:xfrm>
            <a:off x="533716" y="1549677"/>
            <a:ext cx="8044815" cy="3420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95"/>
              </a:spcBef>
              <a:buChar char="•"/>
              <a:tabLst>
                <a:tab pos="349885" algn="l"/>
                <a:tab pos="351155" algn="l"/>
                <a:tab pos="1336040" algn="l"/>
                <a:tab pos="1887220" algn="l"/>
                <a:tab pos="3191510" algn="l"/>
                <a:tab pos="4612640" algn="l"/>
                <a:tab pos="5560695" algn="l"/>
              </a:tabLst>
            </a:pP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direc</a:t>
            </a:r>
            <a:r>
              <a:rPr sz="2800" spc="-10" dirty="0">
                <a:latin typeface="Arial"/>
                <a:cs typeface="Arial"/>
              </a:rPr>
              <a:t>tl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ontrols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icro-operat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  or each control</a:t>
            </a:r>
            <a:r>
              <a:rPr sz="2800" dirty="0">
                <a:latin typeface="Arial"/>
                <a:cs typeface="Arial"/>
              </a:rPr>
              <a:t> signal.</a:t>
            </a:r>
            <a:endParaRPr sz="2800">
              <a:latin typeface="Arial"/>
              <a:cs typeface="Arial"/>
            </a:endParaRPr>
          </a:p>
          <a:p>
            <a:pPr marL="350520" marR="6985" indent="-338455">
              <a:lnSpc>
                <a:spcPct val="100000"/>
              </a:lnSpc>
              <a:spcBef>
                <a:spcPts val="810"/>
              </a:spcBef>
              <a:buChar char="•"/>
              <a:tabLst>
                <a:tab pos="349885" algn="l"/>
                <a:tab pos="351155" algn="l"/>
                <a:tab pos="750570" algn="l"/>
                <a:tab pos="2536825" algn="l"/>
                <a:tab pos="5212080" algn="l"/>
                <a:tab pos="5970270" algn="l"/>
                <a:tab pos="6649084" algn="l"/>
              </a:tabLst>
            </a:pPr>
            <a:r>
              <a:rPr sz="2800" spc="-5" dirty="0">
                <a:latin typeface="Arial"/>
                <a:cs typeface="Arial"/>
              </a:rPr>
              <a:t>A	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oriz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ntal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ic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oins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ruc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has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th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follo</a:t>
            </a:r>
            <a:r>
              <a:rPr sz="2800" spc="-5" dirty="0">
                <a:latin typeface="Arial"/>
                <a:cs typeface="Arial"/>
              </a:rPr>
              <a:t>wing  general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800" spc="-5" dirty="0">
                <a:latin typeface="Arial"/>
                <a:cs typeface="Arial"/>
              </a:rPr>
              <a:t>long microinstruction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word</a:t>
            </a:r>
            <a:endParaRPr sz="280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800" spc="-5" dirty="0">
                <a:latin typeface="Arial"/>
                <a:cs typeface="Arial"/>
              </a:rPr>
              <a:t>high degree 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parallelism</a:t>
            </a:r>
            <a:endParaRPr sz="280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800" spc="-5" dirty="0">
                <a:latin typeface="Arial"/>
                <a:cs typeface="Arial"/>
              </a:rPr>
              <a:t>little encoding of control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8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6213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Horizontal</a:t>
            </a:r>
            <a:r>
              <a:rPr sz="3600" spc="-60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29" name="object 3"/>
          <p:cNvSpPr/>
          <p:nvPr/>
        </p:nvSpPr>
        <p:spPr>
          <a:xfrm>
            <a:off x="456544" y="1962298"/>
            <a:ext cx="8688057" cy="411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30" name="object 4"/>
          <p:cNvSpPr/>
          <p:nvPr/>
        </p:nvSpPr>
        <p:spPr>
          <a:xfrm>
            <a:off x="5462085" y="6120168"/>
            <a:ext cx="3682516" cy="320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 txBox="1">
            <a:spLocks noGrp="1"/>
          </p:cNvSpPr>
          <p:nvPr>
            <p:ph type="title"/>
          </p:nvPr>
        </p:nvSpPr>
        <p:spPr>
          <a:xfrm>
            <a:off x="533716" y="736125"/>
            <a:ext cx="54381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</a:t>
            </a:r>
            <a:r>
              <a:rPr sz="3900" spc="-75" dirty="0"/>
              <a:t> </a:t>
            </a:r>
            <a:r>
              <a:rPr sz="3900" spc="-5" dirty="0"/>
              <a:t>Unit</a:t>
            </a:r>
            <a:endParaRPr sz="3900"/>
          </a:p>
        </p:txBody>
      </p:sp>
      <p:sp>
        <p:nvSpPr>
          <p:cNvPr id="1048643" name="object 3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4"/>
          <p:cNvSpPr txBox="1"/>
          <p:nvPr/>
        </p:nvSpPr>
        <p:spPr>
          <a:xfrm>
            <a:off x="533716" y="1597763"/>
            <a:ext cx="8051165" cy="46101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Advantages of Hardwired Control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Unit:</a:t>
            </a:r>
            <a:endParaRPr sz="2400">
              <a:latin typeface="Arial"/>
              <a:cs typeface="Arial"/>
            </a:endParaRPr>
          </a:p>
          <a:p>
            <a:pPr marL="920750" marR="5080" lvl="1" indent="-51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AutoNum type="arabicPeriod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Fast </a:t>
            </a:r>
            <a:r>
              <a:rPr sz="2000" spc="-5" dirty="0">
                <a:latin typeface="Arial"/>
                <a:cs typeface="Arial"/>
              </a:rPr>
              <a:t>because control </a:t>
            </a:r>
            <a:r>
              <a:rPr sz="2000" dirty="0">
                <a:latin typeface="Arial"/>
                <a:cs typeface="Arial"/>
              </a:rPr>
              <a:t>signals </a:t>
            </a:r>
            <a:r>
              <a:rPr sz="2000" spc="-5" dirty="0">
                <a:latin typeface="Arial"/>
                <a:cs typeface="Arial"/>
              </a:rPr>
              <a:t>are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combinational  </a:t>
            </a:r>
            <a:r>
              <a:rPr sz="2000" dirty="0">
                <a:latin typeface="Arial"/>
                <a:cs typeface="Arial"/>
              </a:rPr>
              <a:t>circuits.</a:t>
            </a:r>
            <a:endParaRPr sz="2000">
              <a:latin typeface="Arial"/>
              <a:cs typeface="Arial"/>
            </a:endParaRPr>
          </a:p>
          <a:p>
            <a:pPr marL="920750" marR="5715" lvl="1" indent="-51308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920750" algn="l"/>
                <a:tab pos="92138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delay </a:t>
            </a:r>
            <a:r>
              <a:rPr sz="2000" spc="-5" dirty="0">
                <a:latin typeface="Arial"/>
                <a:cs typeface="Arial"/>
              </a:rPr>
              <a:t>in generation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control signals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depends upon the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number of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gates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2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839"/>
              </a:spcBef>
              <a:buClr>
                <a:srgbClr val="000000"/>
              </a:buClr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Disadvantages of Hardwired Control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Unit:</a:t>
            </a:r>
            <a:endParaRPr sz="2400">
              <a:latin typeface="Arial"/>
              <a:cs typeface="Arial"/>
            </a:endParaRPr>
          </a:p>
          <a:p>
            <a:pPr marL="920750" marR="8890" lvl="1" indent="-51308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AutoNum type="arabicPeriod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More the control signals </a:t>
            </a:r>
            <a:r>
              <a:rPr sz="2000" spc="-5" dirty="0">
                <a:latin typeface="Arial"/>
                <a:cs typeface="Arial"/>
              </a:rPr>
              <a:t>required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CPU,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more complex </a:t>
            </a:r>
            <a:r>
              <a:rPr sz="2000" spc="-5" dirty="0">
                <a:latin typeface="Arial"/>
                <a:cs typeface="Arial"/>
              </a:rPr>
              <a:t>will 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design of control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  <a:p>
            <a:pPr marL="920750" marR="6350" lvl="1" indent="-51308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AutoNum type="arabicPeriod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Flexibility</a:t>
            </a:r>
            <a:r>
              <a:rPr sz="2000" spc="-15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Modification in control signal is very </a:t>
            </a:r>
            <a:r>
              <a:rPr sz="2000" spc="-10" dirty="0">
                <a:latin typeface="Arial"/>
                <a:cs typeface="Arial"/>
              </a:rPr>
              <a:t>difficult </a:t>
            </a:r>
            <a:r>
              <a:rPr sz="2000" spc="-5" dirty="0">
                <a:latin typeface="Arial"/>
                <a:cs typeface="Arial"/>
              </a:rPr>
              <a:t>i.e. it  </a:t>
            </a:r>
            <a:r>
              <a:rPr sz="2000" dirty="0">
                <a:latin typeface="Arial"/>
                <a:cs typeface="Arial"/>
              </a:rPr>
              <a:t>requires rearranging of wires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dirty="0">
                <a:latin typeface="Arial"/>
                <a:cs typeface="Arial"/>
              </a:rPr>
              <a:t>hardware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circuit.</a:t>
            </a:r>
            <a:endParaRPr sz="2000">
              <a:latin typeface="Arial"/>
              <a:cs typeface="Arial"/>
            </a:endParaRPr>
          </a:p>
          <a:p>
            <a:pPr marL="920750" lvl="1" indent="-51308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AutoNum type="arabicPeriod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Difficult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add new feature </a:t>
            </a:r>
            <a:r>
              <a:rPr sz="2000" spc="-5" dirty="0">
                <a:latin typeface="Arial"/>
                <a:cs typeface="Arial"/>
              </a:rPr>
              <a:t>in existing </a:t>
            </a:r>
            <a:r>
              <a:rPr sz="2000" dirty="0">
                <a:latin typeface="Arial"/>
                <a:cs typeface="Arial"/>
              </a:rPr>
              <a:t>design of control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1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6213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Horizontal</a:t>
            </a:r>
            <a:r>
              <a:rPr sz="3600" spc="-60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32" name="object 3"/>
          <p:cNvSpPr txBox="1"/>
          <p:nvPr/>
        </p:nvSpPr>
        <p:spPr>
          <a:xfrm>
            <a:off x="1980964" y="1551198"/>
            <a:ext cx="5320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Execution of horizontal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microinstruction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3" name="object 4"/>
          <p:cNvSpPr txBox="1"/>
          <p:nvPr/>
        </p:nvSpPr>
        <p:spPr>
          <a:xfrm>
            <a:off x="1425505" y="2953926"/>
            <a:ext cx="6426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on all control lines with bit value equal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4" name="object 5"/>
          <p:cNvSpPr txBox="1"/>
          <p:nvPr/>
        </p:nvSpPr>
        <p:spPr>
          <a:xfrm>
            <a:off x="615894" y="3786428"/>
            <a:ext cx="271272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165" marR="5080" indent="-673100">
              <a:lnSpc>
                <a:spcPct val="128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condition bit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5" name="object 6"/>
          <p:cNvSpPr txBox="1"/>
          <p:nvPr/>
        </p:nvSpPr>
        <p:spPr>
          <a:xfrm>
            <a:off x="5398283" y="3786428"/>
            <a:ext cx="2710815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marR="5080" indent="-1068070">
              <a:lnSpc>
                <a:spcPct val="128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condition bit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</a:t>
            </a:r>
            <a:r>
              <a:rPr sz="2400" spc="-25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6" name="object 7"/>
          <p:cNvSpPr txBox="1"/>
          <p:nvPr/>
        </p:nvSpPr>
        <p:spPr>
          <a:xfrm>
            <a:off x="533716" y="5189158"/>
            <a:ext cx="247840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5"/>
              </a:spcBef>
            </a:pPr>
            <a:r>
              <a:rPr sz="2400" spc="-5" dirty="0">
                <a:latin typeface="Arial"/>
                <a:cs typeface="Arial"/>
              </a:rPr>
              <a:t>Execute the </a:t>
            </a:r>
            <a:r>
              <a:rPr sz="2400" spc="-10" dirty="0">
                <a:latin typeface="Arial"/>
                <a:cs typeface="Arial"/>
              </a:rPr>
              <a:t>next  </a:t>
            </a:r>
            <a:r>
              <a:rPr sz="2400" spc="-5" dirty="0">
                <a:latin typeface="Arial"/>
                <a:cs typeface="Arial"/>
              </a:rPr>
              <a:t>microinstruction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7" name="object 8"/>
          <p:cNvSpPr txBox="1"/>
          <p:nvPr/>
        </p:nvSpPr>
        <p:spPr>
          <a:xfrm>
            <a:off x="4974571" y="5189158"/>
            <a:ext cx="3722370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" marR="5080" indent="-23495">
              <a:lnSpc>
                <a:spcPct val="127800"/>
              </a:lnSpc>
              <a:spcBef>
                <a:spcPts val="105"/>
              </a:spcBef>
            </a:pP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microinstruction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 executed is indicated in the  address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field.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9338" name="object 9"/>
          <p:cNvSpPr/>
          <p:nvPr/>
        </p:nvSpPr>
        <p:spPr>
          <a:xfrm>
            <a:off x="1587252" y="3426011"/>
            <a:ext cx="5566803" cy="1911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39" name="object 10"/>
          <p:cNvSpPr/>
          <p:nvPr/>
        </p:nvSpPr>
        <p:spPr>
          <a:xfrm>
            <a:off x="4109009" y="1972968"/>
            <a:ext cx="546231" cy="917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0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603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Vertical</a:t>
            </a:r>
            <a:r>
              <a:rPr sz="3600" spc="-75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41" name="object 3"/>
          <p:cNvSpPr txBox="1"/>
          <p:nvPr/>
        </p:nvSpPr>
        <p:spPr>
          <a:xfrm>
            <a:off x="533716" y="1549677"/>
            <a:ext cx="5628005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95"/>
              </a:spcBef>
              <a:buChar char="•"/>
              <a:tabLst>
                <a:tab pos="349885" algn="l"/>
                <a:tab pos="351155" algn="l"/>
                <a:tab pos="838835" algn="l"/>
                <a:tab pos="2277110" algn="l"/>
                <a:tab pos="5041900" algn="l"/>
              </a:tabLst>
            </a:pPr>
            <a:r>
              <a:rPr sz="2800" spc="-5" dirty="0">
                <a:latin typeface="Arial"/>
                <a:cs typeface="Arial"/>
              </a:rPr>
              <a:t>A	</a:t>
            </a:r>
            <a:r>
              <a:rPr sz="2800" spc="-17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er</a:t>
            </a:r>
            <a:r>
              <a:rPr sz="2800" spc="-10" dirty="0">
                <a:latin typeface="Arial"/>
                <a:cs typeface="Arial"/>
              </a:rPr>
              <a:t>ti</a:t>
            </a:r>
            <a:r>
              <a:rPr sz="2800" spc="-5" dirty="0">
                <a:latin typeface="Arial"/>
                <a:cs typeface="Arial"/>
              </a:rPr>
              <a:t>cal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icro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ns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ruc</a:t>
            </a:r>
            <a:r>
              <a:rPr sz="2800" spc="-10" dirty="0">
                <a:latin typeface="Arial"/>
                <a:cs typeface="Arial"/>
              </a:rPr>
              <a:t>tio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has  general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800" spc="-5" dirty="0">
                <a:latin typeface="Arial"/>
                <a:cs typeface="Arial"/>
              </a:rPr>
              <a:t>short microinstruction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9342" name="object 4"/>
          <p:cNvSpPr txBox="1"/>
          <p:nvPr/>
        </p:nvSpPr>
        <p:spPr>
          <a:xfrm>
            <a:off x="6407930" y="1549677"/>
            <a:ext cx="217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875" algn="l"/>
              </a:tabLst>
            </a:pPr>
            <a:r>
              <a:rPr sz="2800" spc="-10" dirty="0">
                <a:latin typeface="Arial"/>
                <a:cs typeface="Arial"/>
              </a:rPr>
              <a:t>the	following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9343" name="object 5"/>
          <p:cNvSpPr txBox="1"/>
          <p:nvPr/>
        </p:nvSpPr>
        <p:spPr>
          <a:xfrm>
            <a:off x="7566031" y="3033214"/>
            <a:ext cx="1014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micro-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9344" name="object 6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45" name="object 7"/>
          <p:cNvSpPr txBox="1"/>
          <p:nvPr/>
        </p:nvSpPr>
        <p:spPr>
          <a:xfrm>
            <a:off x="3826935" y="3033214"/>
            <a:ext cx="3441700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  <a:tabLst>
                <a:tab pos="715645" algn="l"/>
                <a:tab pos="2282825" algn="l"/>
              </a:tabLst>
            </a:pPr>
            <a:r>
              <a:rPr sz="2800" spc="-5" dirty="0">
                <a:latin typeface="Arial"/>
                <a:cs typeface="Arial"/>
              </a:rPr>
              <a:t>to	express	parallel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932939" algn="l"/>
                <a:tab pos="2705735" algn="l"/>
              </a:tabLst>
            </a:pPr>
            <a:r>
              <a:rPr sz="2800" spc="-5" dirty="0">
                <a:latin typeface="Arial"/>
                <a:cs typeface="Arial"/>
              </a:rPr>
              <a:t>encoding	</a:t>
            </a:r>
            <a:r>
              <a:rPr sz="2800" dirty="0">
                <a:latin typeface="Arial"/>
                <a:cs typeface="Arial"/>
              </a:rPr>
              <a:t>of	</a:t>
            </a:r>
            <a:r>
              <a:rPr sz="2800" spc="-1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9346" name="object 8"/>
          <p:cNvSpPr txBox="1"/>
          <p:nvPr/>
        </p:nvSpPr>
        <p:spPr>
          <a:xfrm>
            <a:off x="7489945" y="3989207"/>
            <a:ext cx="1092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9347" name="object 9"/>
          <p:cNvSpPr txBox="1"/>
          <p:nvPr/>
        </p:nvSpPr>
        <p:spPr>
          <a:xfrm>
            <a:off x="990263" y="3033214"/>
            <a:ext cx="2626360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  <a:tab pos="1703070" algn="l"/>
              </a:tabLst>
            </a:pPr>
            <a:r>
              <a:rPr sz="2800" spc="-5" dirty="0">
                <a:latin typeface="Arial"/>
                <a:cs typeface="Arial"/>
              </a:rPr>
              <a:t>li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ited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bility  operations</a:t>
            </a:r>
            <a:endParaRPr sz="2800">
              <a:latin typeface="Arial"/>
              <a:cs typeface="Arial"/>
            </a:endParaRPr>
          </a:p>
          <a:p>
            <a:pPr marL="354965" marR="246379" indent="-34290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ble  information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603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Vertical</a:t>
            </a:r>
            <a:r>
              <a:rPr sz="3600" spc="-75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grpSp>
        <p:nvGrpSpPr>
          <p:cNvPr id="158" name="object 3"/>
          <p:cNvGrpSpPr/>
          <p:nvPr/>
        </p:nvGrpSpPr>
        <p:grpSpPr>
          <a:xfrm>
            <a:off x="0" y="1761029"/>
            <a:ext cx="9131300" cy="5100320"/>
            <a:chOff x="0" y="1761029"/>
            <a:chExt cx="9131300" cy="5100320"/>
          </a:xfrm>
        </p:grpSpPr>
        <p:sp>
          <p:nvSpPr>
            <p:cNvPr id="1049349" name="object 4"/>
            <p:cNvSpPr/>
            <p:nvPr/>
          </p:nvSpPr>
          <p:spPr>
            <a:xfrm>
              <a:off x="516026" y="1761029"/>
              <a:ext cx="8476398" cy="1686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350" name="object 5"/>
            <p:cNvSpPr/>
            <p:nvPr/>
          </p:nvSpPr>
          <p:spPr>
            <a:xfrm>
              <a:off x="0" y="3430589"/>
              <a:ext cx="9131300" cy="3430904"/>
            </a:xfrm>
            <a:custGeom>
              <a:avLst/>
              <a:gdLst/>
              <a:ahLst/>
              <a:cxnLst/>
              <a:rect l="l" t="t" r="r" b="b"/>
              <a:pathLst>
                <a:path w="9131300" h="3430904">
                  <a:moveTo>
                    <a:pt x="0" y="0"/>
                  </a:moveTo>
                  <a:lnTo>
                    <a:pt x="0" y="3430586"/>
                  </a:lnTo>
                  <a:lnTo>
                    <a:pt x="9130906" y="3430586"/>
                  </a:lnTo>
                  <a:lnTo>
                    <a:pt x="91309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351" name="object 6"/>
            <p:cNvSpPr/>
            <p:nvPr/>
          </p:nvSpPr>
          <p:spPr>
            <a:xfrm>
              <a:off x="442848" y="3413822"/>
              <a:ext cx="8549576" cy="1009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352" name="object 7"/>
            <p:cNvSpPr/>
            <p:nvPr/>
          </p:nvSpPr>
          <p:spPr>
            <a:xfrm>
              <a:off x="442848" y="4536002"/>
              <a:ext cx="8549576" cy="3079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353" name="object 8"/>
            <p:cNvSpPr/>
            <p:nvPr/>
          </p:nvSpPr>
          <p:spPr>
            <a:xfrm>
              <a:off x="442848" y="4956816"/>
              <a:ext cx="8549576" cy="307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object 2"/>
          <p:cNvSpPr txBox="1">
            <a:spLocks noGrp="1"/>
          </p:cNvSpPr>
          <p:nvPr>
            <p:ph type="title"/>
          </p:nvPr>
        </p:nvSpPr>
        <p:spPr>
          <a:xfrm>
            <a:off x="533716" y="783386"/>
            <a:ext cx="5603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Vertical</a:t>
            </a:r>
            <a:r>
              <a:rPr sz="3600" spc="-75" dirty="0"/>
              <a:t> </a:t>
            </a:r>
            <a:r>
              <a:rPr sz="3600" spc="-5" dirty="0"/>
              <a:t>Microinstructions</a:t>
            </a:r>
            <a:endParaRPr sz="3600"/>
          </a:p>
        </p:txBody>
      </p:sp>
      <p:sp>
        <p:nvSpPr>
          <p:cNvPr id="1049355" name="object 3"/>
          <p:cNvSpPr txBox="1"/>
          <p:nvPr/>
        </p:nvSpPr>
        <p:spPr>
          <a:xfrm>
            <a:off x="533716" y="1549677"/>
            <a:ext cx="8049895" cy="364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715" indent="-33845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Many similar control signals can be encoded into  few microinstruction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  <a:p>
            <a:pPr marL="755015" marR="5080" lvl="1" indent="-286385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For example, for 32 </a:t>
            </a:r>
            <a:r>
              <a:rPr sz="2800" spc="-10" dirty="0">
                <a:latin typeface="Arial"/>
                <a:cs typeface="Arial"/>
              </a:rPr>
              <a:t>ALU </a:t>
            </a:r>
            <a:r>
              <a:rPr sz="2800" spc="-5" dirty="0">
                <a:latin typeface="Arial"/>
                <a:cs typeface="Arial"/>
              </a:rPr>
              <a:t>operations, only 5  encoded bits will be required in vertical  microinstruction.</a:t>
            </a:r>
            <a:endParaRPr sz="2800">
              <a:latin typeface="Arial"/>
              <a:cs typeface="Arial"/>
            </a:endParaRPr>
          </a:p>
          <a:p>
            <a:pPr marL="350520" marR="8890" indent="-338455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1155" algn="l"/>
              </a:tabLst>
            </a:pPr>
            <a:r>
              <a:rPr sz="2800" spc="-25" dirty="0">
                <a:latin typeface="Arial"/>
                <a:cs typeface="Arial"/>
              </a:rPr>
              <a:t>However, </a:t>
            </a:r>
            <a:r>
              <a:rPr sz="2800" spc="-5" dirty="0">
                <a:latin typeface="Arial"/>
                <a:cs typeface="Arial"/>
              </a:rPr>
              <a:t>these encoded bits need to be </a:t>
            </a:r>
            <a:r>
              <a:rPr sz="2800" spc="-10" dirty="0">
                <a:latin typeface="Arial"/>
                <a:cs typeface="Arial"/>
              </a:rPr>
              <a:t>passed  </a:t>
            </a:r>
            <a:r>
              <a:rPr sz="2800" spc="-5" dirty="0">
                <a:latin typeface="Arial"/>
                <a:cs typeface="Arial"/>
              </a:rPr>
              <a:t>from respective decoders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individual  control </a:t>
            </a:r>
            <a:r>
              <a:rPr sz="2800" dirty="0">
                <a:latin typeface="Arial"/>
                <a:cs typeface="Arial"/>
              </a:rPr>
              <a:t>signals.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6" name="object 2"/>
          <p:cNvSpPr txBox="1">
            <a:spLocks noGrp="1"/>
          </p:cNvSpPr>
          <p:nvPr>
            <p:ph type="title"/>
          </p:nvPr>
        </p:nvSpPr>
        <p:spPr>
          <a:xfrm>
            <a:off x="533716" y="842783"/>
            <a:ext cx="5927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Microprogrammed control</a:t>
            </a:r>
            <a:r>
              <a:rPr sz="3200" spc="-110" dirty="0"/>
              <a:t> </a:t>
            </a:r>
            <a:r>
              <a:rPr sz="3200" spc="-5" dirty="0"/>
              <a:t>unit</a:t>
            </a:r>
            <a:endParaRPr sz="3200"/>
          </a:p>
        </p:txBody>
      </p:sp>
      <p:sp>
        <p:nvSpPr>
          <p:cNvPr id="1049357" name="object 3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358" name="object 4"/>
          <p:cNvSpPr txBox="1"/>
          <p:nvPr/>
        </p:nvSpPr>
        <p:spPr>
          <a:xfrm>
            <a:off x="533716" y="1631807"/>
            <a:ext cx="8049259" cy="48577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005"/>
              </a:spcBef>
              <a:buClr>
                <a:srgbClr val="000000"/>
              </a:buClr>
              <a:buChar char="•"/>
              <a:tabLst>
                <a:tab pos="351790" algn="l"/>
                <a:tab pos="35242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Advantages:</a:t>
            </a:r>
            <a:endParaRPr sz="2000">
              <a:latin typeface="Arial"/>
              <a:cs typeface="Arial"/>
            </a:endParaRPr>
          </a:p>
          <a:p>
            <a:pPr marL="755015" marR="6350" lvl="1" indent="-28638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simplifies 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z="1800" spc="-5" dirty="0">
                <a:latin typeface="Arial"/>
                <a:cs typeface="Arial"/>
              </a:rPr>
              <a:t>of control </a:t>
            </a:r>
            <a:r>
              <a:rPr sz="1800" spc="-10" dirty="0">
                <a:latin typeface="Arial"/>
                <a:cs typeface="Arial"/>
              </a:rPr>
              <a:t>unit. </a:t>
            </a:r>
            <a:r>
              <a:rPr sz="1800" spc="-5" dirty="0">
                <a:latin typeface="Arial"/>
                <a:cs typeface="Arial"/>
              </a:rPr>
              <a:t>Thus it is </a:t>
            </a:r>
            <a:r>
              <a:rPr sz="1800" spc="-10" dirty="0">
                <a:latin typeface="Arial"/>
                <a:cs typeface="Arial"/>
              </a:rPr>
              <a:t>both, cheaper and </a:t>
            </a:r>
            <a:r>
              <a:rPr sz="1800" spc="-5" dirty="0">
                <a:latin typeface="Arial"/>
                <a:cs typeface="Arial"/>
              </a:rPr>
              <a:t>less  error </a:t>
            </a:r>
            <a:r>
              <a:rPr sz="1800" spc="-10" dirty="0">
                <a:latin typeface="Arial"/>
                <a:cs typeface="Arial"/>
              </a:rPr>
              <a:t>prone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implement.</a:t>
            </a:r>
            <a:endParaRPr sz="1800">
              <a:latin typeface="Arial"/>
              <a:cs typeface="Arial"/>
            </a:endParaRPr>
          </a:p>
          <a:p>
            <a:pPr marL="755015" lvl="1" indent="-28702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755650" algn="l"/>
              </a:tabLst>
            </a:pPr>
            <a:r>
              <a:rPr sz="1800" spc="-10" dirty="0">
                <a:latin typeface="Arial"/>
                <a:cs typeface="Arial"/>
              </a:rPr>
              <a:t>Control functions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implemented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1800" spc="-10" dirty="0">
                <a:latin typeface="Arial"/>
                <a:cs typeface="Arial"/>
              </a:rPr>
              <a:t>rather than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hardware.</a:t>
            </a:r>
            <a:endParaRPr sz="1800">
              <a:latin typeface="Arial"/>
              <a:cs typeface="Arial"/>
            </a:endParaRPr>
          </a:p>
          <a:p>
            <a:pPr marL="755015" marR="8255" lvl="1" indent="-286385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AutoNum type="arabicPeriod"/>
              <a:tabLst>
                <a:tab pos="755650" algn="l"/>
                <a:tab pos="1489710" algn="l"/>
                <a:tab pos="2480945" algn="l"/>
                <a:tab pos="3063875" algn="l"/>
                <a:tab pos="3532504" algn="l"/>
                <a:tab pos="4623435" algn="l"/>
                <a:tab pos="5029835" algn="l"/>
                <a:tab pos="6676390" algn="l"/>
                <a:tab pos="7309484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f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ch</a:t>
            </a:r>
            <a:r>
              <a:rPr sz="1800" spc="-15" dirty="0">
                <a:latin typeface="Arial"/>
                <a:cs typeface="Arial"/>
              </a:rPr>
              <a:t>ang</a:t>
            </a:r>
            <a:r>
              <a:rPr sz="1800" spc="-5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	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mm</a:t>
            </a:r>
            <a:r>
              <a:rPr sz="1800" spc="-15" dirty="0">
                <a:latin typeface="Arial"/>
                <a:cs typeface="Arial"/>
              </a:rPr>
              <a:t>oda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  </a:t>
            </a:r>
            <a:r>
              <a:rPr sz="1800" spc="-5" dirty="0">
                <a:latin typeface="Arial"/>
                <a:cs typeface="Arial"/>
              </a:rPr>
              <a:t>specification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correct </a:t>
            </a:r>
            <a:r>
              <a:rPr sz="1800" spc="-10" dirty="0">
                <a:latin typeface="Arial"/>
                <a:cs typeface="Arial"/>
              </a:rPr>
              <a:t>design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  <a:p>
            <a:pPr marL="755015" lvl="1" indent="-28702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AutoNum type="arabicPeriod"/>
              <a:tabLst>
                <a:tab pos="75565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Debugging and maintenance </a:t>
            </a:r>
            <a:r>
              <a:rPr sz="1800" spc="-5" dirty="0">
                <a:latin typeface="Arial"/>
                <a:cs typeface="Arial"/>
              </a:rPr>
              <a:t>of a </a:t>
            </a:r>
            <a:r>
              <a:rPr sz="1800" spc="-10" dirty="0">
                <a:latin typeface="Arial"/>
                <a:cs typeface="Arial"/>
              </a:rPr>
              <a:t>microprogrammed CPU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easy</a:t>
            </a:r>
            <a:r>
              <a:rPr sz="1800" spc="-4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1790" indent="-33972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Char char="•"/>
              <a:tabLst>
                <a:tab pos="351790" algn="l"/>
                <a:tab pos="35242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Disadvantages:</a:t>
            </a:r>
            <a:endParaRPr sz="2000">
              <a:latin typeface="Arial"/>
              <a:cs typeface="Arial"/>
            </a:endParaRPr>
          </a:p>
          <a:p>
            <a:pPr marL="755015" marR="6350" lvl="1" indent="-286385">
              <a:lnSpc>
                <a:spcPct val="100000"/>
              </a:lnSpc>
              <a:spcBef>
                <a:spcPts val="815"/>
              </a:spcBef>
              <a:buClr>
                <a:srgbClr val="000000"/>
              </a:buClr>
              <a:buAutoNum type="arabicPeriod"/>
              <a:tabLst>
                <a:tab pos="75565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Slower </a:t>
            </a:r>
            <a:r>
              <a:rPr sz="1800" spc="-5" dirty="0">
                <a:latin typeface="Arial"/>
                <a:cs typeface="Arial"/>
              </a:rPr>
              <a:t>than the hardwired control unit, because time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required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access the microinstruction from 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store.</a:t>
            </a:r>
            <a:endParaRPr sz="1800">
              <a:latin typeface="Arial"/>
              <a:cs typeface="Arial"/>
            </a:endParaRPr>
          </a:p>
          <a:p>
            <a:pPr marL="755015" marR="5080" lvl="1" indent="-28638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755650" algn="l"/>
                <a:tab pos="1280160" algn="l"/>
                <a:tab pos="2270760" algn="l"/>
                <a:tab pos="2566035" algn="l"/>
                <a:tab pos="3608070" algn="l"/>
                <a:tab pos="3931285" algn="l"/>
                <a:tab pos="4618990" algn="l"/>
                <a:tab pos="5256530" algn="l"/>
                <a:tab pos="6337300" algn="l"/>
                <a:tab pos="6887845" algn="l"/>
                <a:tab pos="7397750" algn="l"/>
                <a:tab pos="7719059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ex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	</a:t>
            </a:r>
            <a:r>
              <a:rPr sz="1800" spc="-15" dirty="0">
                <a:latin typeface="Arial"/>
                <a:cs typeface="Arial"/>
              </a:rPr>
              <a:t>du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  control </a:t>
            </a:r>
            <a:r>
              <a:rPr sz="1800" spc="-10" dirty="0">
                <a:latin typeface="Arial"/>
                <a:cs typeface="Arial"/>
              </a:rPr>
              <a:t>memory and </a:t>
            </a:r>
            <a:r>
              <a:rPr sz="1800" spc="-5" dirty="0">
                <a:latin typeface="Arial"/>
                <a:cs typeface="Arial"/>
              </a:rPr>
              <a:t>its access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circuitry.</a:t>
            </a:r>
            <a:endParaRPr sz="1800">
              <a:latin typeface="Arial"/>
              <a:cs typeface="Arial"/>
            </a:endParaRPr>
          </a:p>
          <a:p>
            <a:pPr marL="755015" marR="8255" lvl="1" indent="-2863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755650" algn="l"/>
                <a:tab pos="1280160" algn="l"/>
                <a:tab pos="2080260" algn="l"/>
                <a:tab pos="3033395" algn="l"/>
                <a:tab pos="3354070" algn="l"/>
                <a:tab pos="5334000" algn="l"/>
                <a:tab pos="6148070" algn="l"/>
                <a:tab pos="6644640" algn="l"/>
                <a:tab pos="6939915" algn="l"/>
                <a:tab pos="7588250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cr</a:t>
            </a:r>
            <a:r>
              <a:rPr sz="1800" spc="-15" dirty="0">
                <a:latin typeface="Arial"/>
                <a:cs typeface="Arial"/>
              </a:rPr>
              <a:t>op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an  </a:t>
            </a:r>
            <a:r>
              <a:rPr sz="1800" spc="-15" dirty="0">
                <a:latin typeface="Arial"/>
                <a:cs typeface="Arial"/>
              </a:rPr>
              <a:t>hardwired </a:t>
            </a:r>
            <a:r>
              <a:rPr sz="1800" spc="-5" dirty="0">
                <a:latin typeface="Arial"/>
                <a:cs typeface="Arial"/>
              </a:rPr>
              <a:t>control </a:t>
            </a:r>
            <a:r>
              <a:rPr sz="1800" spc="-10" dirty="0">
                <a:latin typeface="Arial"/>
                <a:cs typeface="Arial"/>
              </a:rPr>
              <a:t>unit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smaller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"/>
          <p:cNvGraphicFramePr>
            <a:graphicFrameLocks noGrp="1"/>
          </p:cNvGraphicFramePr>
          <p:nvPr/>
        </p:nvGraphicFramePr>
        <p:xfrm>
          <a:off x="374366" y="146376"/>
          <a:ext cx="8204199" cy="6542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02854">
                <a:tc gridSpan="4">
                  <a:txBody>
                    <a:bodyPr/>
                    <a:lstStyle/>
                    <a:p>
                      <a:pPr marL="165100" marR="37147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32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Comparison between Hardwired</a:t>
                      </a:r>
                      <a:r>
                        <a:rPr sz="3200" b="1" spc="-13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and  Microprogrammed Control</a:t>
                      </a:r>
                      <a:r>
                        <a:rPr sz="3200" b="1" spc="-8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Sr.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Microprogrammed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Speed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7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565150">
                        <a:lnSpc>
                          <a:spcPts val="1920"/>
                        </a:lnSpc>
                        <a:spcBef>
                          <a:spcPts val="6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 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Cheaper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1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551815">
                        <a:lnSpc>
                          <a:spcPts val="192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approach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circuit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Programming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Flexibility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Not flexible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Flexible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37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57480">
                        <a:lnSpc>
                          <a:spcPts val="192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handle  complex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instruction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Difficult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Easier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Complicated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Systematic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37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412115">
                        <a:lnSpc>
                          <a:spcPts val="1920"/>
                        </a:lnSpc>
                        <a:spcBef>
                          <a:spcPts val="6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Decoding and  sequencing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logic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Complex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Easy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Application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RISC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µp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CISC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µp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Control memory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Absent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Present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Chip area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49392" name="object 3"/>
          <p:cNvSpPr/>
          <p:nvPr/>
        </p:nvSpPr>
        <p:spPr>
          <a:xfrm>
            <a:off x="8645442" y="1329546"/>
            <a:ext cx="100444" cy="100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3" name="object 2"/>
          <p:cNvSpPr txBox="1">
            <a:spLocks noGrp="1"/>
          </p:cNvSpPr>
          <p:nvPr>
            <p:ph type="title"/>
          </p:nvPr>
        </p:nvSpPr>
        <p:spPr>
          <a:xfrm>
            <a:off x="2833668" y="3329009"/>
            <a:ext cx="3449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00000"/>
                </a:solidFill>
              </a:rPr>
              <a:t>Thank</a:t>
            </a:r>
            <a:r>
              <a:rPr sz="5400" spc="-95" dirty="0">
                <a:solidFill>
                  <a:srgbClr val="000000"/>
                </a:solidFill>
              </a:rPr>
              <a:t> </a:t>
            </a:r>
            <a:r>
              <a:rPr sz="5400" spc="-10" dirty="0">
                <a:solidFill>
                  <a:srgbClr val="000000"/>
                </a:solidFill>
              </a:rPr>
              <a:t>you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 Unit</a:t>
            </a:r>
            <a:r>
              <a:rPr sz="3900" spc="-55" dirty="0"/>
              <a:t> </a:t>
            </a:r>
            <a:r>
              <a:rPr sz="3900" spc="-5" dirty="0"/>
              <a:t>Design  Methods</a:t>
            </a:r>
            <a:endParaRPr sz="3900"/>
          </a:p>
        </p:txBody>
      </p:sp>
      <p:sp>
        <p:nvSpPr>
          <p:cNvPr id="1048646" name="object 3"/>
          <p:cNvSpPr/>
          <p:nvPr/>
        </p:nvSpPr>
        <p:spPr>
          <a:xfrm>
            <a:off x="0" y="3430589"/>
            <a:ext cx="9131300" cy="3430904"/>
          </a:xfrm>
          <a:custGeom>
            <a:avLst/>
            <a:gdLst/>
            <a:ahLst/>
            <a:cxnLst/>
            <a:rect l="l" t="t" r="r" b="b"/>
            <a:pathLst>
              <a:path w="9131300" h="3430904">
                <a:moveTo>
                  <a:pt x="0" y="0"/>
                </a:moveTo>
                <a:lnTo>
                  <a:pt x="0" y="3430586"/>
                </a:lnTo>
                <a:lnTo>
                  <a:pt x="9130906" y="3430586"/>
                </a:lnTo>
                <a:lnTo>
                  <a:pt x="9130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4"/>
          <p:cNvSpPr txBox="1"/>
          <p:nvPr/>
        </p:nvSpPr>
        <p:spPr>
          <a:xfrm>
            <a:off x="533716" y="1645932"/>
            <a:ext cx="5462905" cy="30772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4184" indent="-45212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AutoNum type="arabicPeriod"/>
              <a:tabLst>
                <a:tab pos="464184" algn="l"/>
                <a:tab pos="4648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State-table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464184" indent="-45212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AutoNum type="arabicPeriod"/>
              <a:tabLst>
                <a:tab pos="464184" algn="l"/>
                <a:tab pos="4648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Delay-element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Uses clocked delay element (D-Flip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Flop)</a:t>
            </a:r>
          </a:p>
          <a:p>
            <a:pPr marL="464184" indent="-45212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AutoNum type="arabicPeriod"/>
              <a:tabLst>
                <a:tab pos="464184" algn="l"/>
                <a:tab pos="4648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Sequence-counter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Uses counter </a:t>
            </a:r>
            <a:r>
              <a:rPr sz="2000" spc="-5" dirty="0">
                <a:latin typeface="Arial"/>
                <a:cs typeface="Arial"/>
              </a:rPr>
              <a:t>for timing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purposes</a:t>
            </a:r>
          </a:p>
          <a:p>
            <a:pPr marL="464184" indent="-45212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64184" algn="l"/>
                <a:tab pos="4648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PLA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811530" lvl="1" indent="-34353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811530" algn="l"/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Uses programmable </a:t>
            </a:r>
            <a:r>
              <a:rPr sz="2000" spc="-5" dirty="0">
                <a:latin typeface="Arial"/>
                <a:cs typeface="Arial"/>
              </a:rPr>
              <a:t>logic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 txBox="1"/>
          <p:nvPr/>
        </p:nvSpPr>
        <p:spPr>
          <a:xfrm>
            <a:off x="533716" y="1627436"/>
            <a:ext cx="8048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49885" algn="l"/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Let us consider </a:t>
            </a:r>
            <a:r>
              <a:rPr sz="2400" spc="-20" dirty="0">
                <a:latin typeface="Arial"/>
                <a:cs typeface="Arial"/>
              </a:rPr>
              <a:t>2’s </a:t>
            </a:r>
            <a:r>
              <a:rPr sz="2400" spc="-5" dirty="0">
                <a:latin typeface="Arial"/>
                <a:cs typeface="Arial"/>
              </a:rPr>
              <a:t>complement multiplier control circuit  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illustration.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49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 Unit</a:t>
            </a:r>
            <a:r>
              <a:rPr sz="3900" spc="-55" dirty="0"/>
              <a:t> </a:t>
            </a:r>
            <a:r>
              <a:rPr sz="3900" spc="-5" dirty="0"/>
              <a:t>Design  Methods</a:t>
            </a:r>
            <a:r>
              <a:rPr sz="3900" spc="-15" dirty="0"/>
              <a:t> </a:t>
            </a:r>
            <a:r>
              <a:rPr sz="3900" spc="-5" dirty="0"/>
              <a:t>(cont.)</a:t>
            </a:r>
            <a:endParaRPr sz="3900"/>
          </a:p>
        </p:txBody>
      </p:sp>
      <p:sp>
        <p:nvSpPr>
          <p:cNvPr id="1048650" name="object 4"/>
          <p:cNvSpPr/>
          <p:nvPr/>
        </p:nvSpPr>
        <p:spPr>
          <a:xfrm>
            <a:off x="2815367" y="2134599"/>
            <a:ext cx="6163360" cy="447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Hardwired Control Unit</a:t>
            </a:r>
            <a:r>
              <a:rPr sz="3900" spc="-55" dirty="0"/>
              <a:t> </a:t>
            </a:r>
            <a:r>
              <a:rPr sz="3900" spc="-5" dirty="0"/>
              <a:t>Design  Methods</a:t>
            </a:r>
            <a:r>
              <a:rPr sz="3900" spc="-15" dirty="0"/>
              <a:t> </a:t>
            </a:r>
            <a:r>
              <a:rPr sz="3900" spc="-5" dirty="0"/>
              <a:t>(cont.)</a:t>
            </a:r>
            <a:endParaRPr sz="3900"/>
          </a:p>
        </p:txBody>
      </p:sp>
      <p:sp>
        <p:nvSpPr>
          <p:cNvPr id="1048652" name="object 3"/>
          <p:cNvSpPr/>
          <p:nvPr/>
        </p:nvSpPr>
        <p:spPr>
          <a:xfrm>
            <a:off x="1141368" y="1524707"/>
            <a:ext cx="6403809" cy="465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 txBox="1"/>
          <p:nvPr/>
        </p:nvSpPr>
        <p:spPr>
          <a:xfrm>
            <a:off x="2056974" y="6333886"/>
            <a:ext cx="4817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Multiplier </a:t>
            </a:r>
            <a:r>
              <a:rPr sz="2000" dirty="0">
                <a:latin typeface="Arial"/>
                <a:cs typeface="Arial"/>
              </a:rPr>
              <a:t>control circuit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control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CONTROL UNIT  DESIGN</vt:lpstr>
      <vt:lpstr>Introduction</vt:lpstr>
      <vt:lpstr>HARDWIRED CONTROL UNIT The hardwired control unit generates the control signals to execute the instructions  in a proper sequence and at the correct time. The hardwired control unit is created  with the hardware; it is a circuitry approach. It is designed for the RISC style  instruction set.</vt:lpstr>
      <vt:lpstr>PowerPoint Presentation</vt:lpstr>
      <vt:lpstr>Hardwired Control Unit</vt:lpstr>
      <vt:lpstr>Hardwired Control Unit</vt:lpstr>
      <vt:lpstr>Hardwired Control Unit Design  Methods</vt:lpstr>
      <vt:lpstr>Hardwired Control Unit Design  Methods (cont.)</vt:lpstr>
      <vt:lpstr>Hardwired Control Unit Design  Methods (cont.)</vt:lpstr>
      <vt:lpstr>Hardwired Control Unit Design  Methods (cont.)</vt:lpstr>
      <vt:lpstr>State-table Method</vt:lpstr>
      <vt:lpstr>State-table Method (cont.)</vt:lpstr>
      <vt:lpstr>State-table Method (cont.)</vt:lpstr>
      <vt:lpstr>State-table Method (cont.)</vt:lpstr>
      <vt:lpstr>State-table Method (cont.)</vt:lpstr>
      <vt:lpstr>State-table Method (cont.)</vt:lpstr>
      <vt:lpstr>State-table Method (cont.)</vt:lpstr>
      <vt:lpstr>State-table Method (cont.)</vt:lpstr>
      <vt:lpstr>Delay-element Method</vt:lpstr>
      <vt:lpstr>PowerPoint Presentation</vt:lpstr>
      <vt:lpstr>Rules for Delay-element Method  (cont.)</vt:lpstr>
      <vt:lpstr>Rules for Delay-element Method  (cont.)</vt:lpstr>
      <vt:lpstr>Controller specification for the  Fetch Sequence</vt:lpstr>
      <vt:lpstr>Delay-element Method (cont.)</vt:lpstr>
      <vt:lpstr>Delay-element Method (cont.)</vt:lpstr>
      <vt:lpstr>Delay-element Method (cont.)</vt:lpstr>
      <vt:lpstr>Delay-element Method (cont.)</vt:lpstr>
      <vt:lpstr>Sequence-counter Method</vt:lpstr>
      <vt:lpstr>Sequence-counter Method</vt:lpstr>
      <vt:lpstr>Sequence-counter Method</vt:lpstr>
      <vt:lpstr>Sequence-counter Method</vt:lpstr>
      <vt:lpstr>Sequence-counter Method</vt:lpstr>
      <vt:lpstr>Sequence-counter Method</vt:lpstr>
      <vt:lpstr>Sequence-counter Method</vt:lpstr>
      <vt:lpstr>Sequence-counter Method</vt:lpstr>
      <vt:lpstr>Sequence-counter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Microprogram Example</vt:lpstr>
      <vt:lpstr>Microprogram Example</vt:lpstr>
      <vt:lpstr>Microinstruction Fields</vt:lpstr>
      <vt:lpstr>Microinstruction Fields</vt:lpstr>
      <vt:lpstr>Symbolic Microinstruction</vt:lpstr>
      <vt:lpstr>Fetch Routine</vt:lpstr>
      <vt:lpstr>Symbolic Microprogram</vt:lpstr>
      <vt:lpstr>Binary Microprogram</vt:lpstr>
      <vt:lpstr>Design of Control Unit</vt:lpstr>
      <vt:lpstr>Microprogram Sequencer</vt:lpstr>
      <vt:lpstr>Input Logic for Microprogram Sequencer</vt:lpstr>
      <vt:lpstr>Microprogrammed Control Unit</vt:lpstr>
      <vt:lpstr>Microinstructions</vt:lpstr>
      <vt:lpstr>Horizontal Microinstructions</vt:lpstr>
      <vt:lpstr>Horizontal Microinstructions</vt:lpstr>
      <vt:lpstr>Horizontal Microinstructions</vt:lpstr>
      <vt:lpstr>Vertical Microinstructions</vt:lpstr>
      <vt:lpstr>Vertical Microinstructions</vt:lpstr>
      <vt:lpstr>Vertical Microinstructions</vt:lpstr>
      <vt:lpstr>Microprogrammed control unit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Unit Design</dc:title>
  <dc:creator>Vinit Raut</dc:creator>
  <cp:lastModifiedBy>gayathri boda</cp:lastModifiedBy>
  <cp:revision>1</cp:revision>
  <dcterms:created xsi:type="dcterms:W3CDTF">2020-10-04T02:46:41Z</dcterms:created>
  <dcterms:modified xsi:type="dcterms:W3CDTF">2021-02-09T12:47:47Z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2018-05-08T00:00:00Z</vt:filetime>
  </property>
  <property fmtid="{D5CDD505-2E9C-101B-9397-08002B2CF9AE}" pid="3" name="Creator">
    <vt:lpwstr>Microsoft Office PowerPoint</vt:lpwstr>
  </property>
  <property fmtid="{D5CDD505-2E9C-101B-9397-08002B2CF9AE}" pid="4" name="LastSaved">
    <vt:filetime>2020-10-04T00:00:00Z</vt:filetime>
  </property>
</Properties>
</file>