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57" r:id="rId4"/>
    <p:sldId id="261" r:id="rId5"/>
    <p:sldId id="258"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2B4D37-F9A5-4D7D-8553-A4B2D5EB3071}"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2B4D37-F9A5-4D7D-8553-A4B2D5EB307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0C9799-C19A-41BC-807A-4923B2F9B9C9}"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2B4D37-F9A5-4D7D-8553-A4B2D5EB3071}"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30C9799-C19A-41BC-807A-4923B2F9B9C9}" type="datetimeFigureOut">
              <a:rPr lang="en-US" smtClean="0"/>
              <a:pPr/>
              <a:t>9/8/2020</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A52B4D37-F9A5-4D7D-8553-A4B2D5EB307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30C9799-C19A-41BC-807A-4923B2F9B9C9}" type="datetimeFigureOut">
              <a:rPr lang="en-US" smtClean="0"/>
              <a:pPr/>
              <a:t>9/8/2020</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52B4D37-F9A5-4D7D-8553-A4B2D5EB307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14356"/>
            <a:ext cx="8077200" cy="1673352"/>
          </a:xfrm>
        </p:spPr>
        <p:txBody>
          <a:bodyPr/>
          <a:lstStyle/>
          <a:p>
            <a:r>
              <a:rPr lang="en-IN" b="1" dirty="0" smtClean="0">
                <a:solidFill>
                  <a:schemeClr val="tx1"/>
                </a:solidFill>
                <a:latin typeface="Bradley Hand ITC" pitchFamily="66" charset="0"/>
                <a:ea typeface="Yu Gothic UI Light" pitchFamily="34" charset="-128"/>
              </a:rPr>
              <a:t>HUMAN VALUES AND PROFESSIONAL ETHICS</a:t>
            </a:r>
            <a:endParaRPr lang="en-US" b="1" dirty="0">
              <a:solidFill>
                <a:schemeClr val="tx1"/>
              </a:solidFill>
              <a:latin typeface="Bradley Hand ITC" pitchFamily="66" charset="0"/>
              <a:ea typeface="Yu Gothic UI Light" pitchFamily="34" charset="-128"/>
            </a:endParaRPr>
          </a:p>
        </p:txBody>
      </p:sp>
      <p:sp>
        <p:nvSpPr>
          <p:cNvPr id="3" name="Subtitle 2"/>
          <p:cNvSpPr>
            <a:spLocks noGrp="1"/>
          </p:cNvSpPr>
          <p:nvPr>
            <p:ph type="subTitle" idx="1"/>
          </p:nvPr>
        </p:nvSpPr>
        <p:spPr>
          <a:xfrm>
            <a:off x="428596" y="2428868"/>
            <a:ext cx="4714876" cy="3857652"/>
          </a:xfrm>
        </p:spPr>
        <p:txBody>
          <a:bodyPr>
            <a:normAutofit/>
          </a:bodyPr>
          <a:lstStyle/>
          <a:p>
            <a:r>
              <a:rPr lang="en-IN" sz="3500" b="1" dirty="0" smtClean="0">
                <a:solidFill>
                  <a:schemeClr val="accent2">
                    <a:lumMod val="60000"/>
                    <a:lumOff val="40000"/>
                  </a:schemeClr>
                </a:solidFill>
                <a:latin typeface="Gabriola" pitchFamily="82" charset="0"/>
              </a:rPr>
              <a:t>GROUP -9</a:t>
            </a:r>
          </a:p>
          <a:p>
            <a:r>
              <a:rPr lang="en-IN" sz="3500" b="1" dirty="0" smtClean="0">
                <a:solidFill>
                  <a:schemeClr val="accent2">
                    <a:lumMod val="60000"/>
                    <a:lumOff val="40000"/>
                  </a:schemeClr>
                </a:solidFill>
                <a:latin typeface="Gabriola" pitchFamily="82" charset="0"/>
              </a:rPr>
              <a:t>19131A05K7- S.BHAVITHA</a:t>
            </a:r>
          </a:p>
          <a:p>
            <a:r>
              <a:rPr lang="en-IN" sz="3500" b="1" dirty="0" smtClean="0">
                <a:solidFill>
                  <a:schemeClr val="accent2">
                    <a:lumMod val="60000"/>
                    <a:lumOff val="40000"/>
                  </a:schemeClr>
                </a:solidFill>
                <a:latin typeface="Gabriola" pitchFamily="82" charset="0"/>
              </a:rPr>
              <a:t>19131A05M3- S.FIROZA </a:t>
            </a:r>
          </a:p>
          <a:p>
            <a:r>
              <a:rPr lang="en-IN" sz="3500" b="1" dirty="0" smtClean="0">
                <a:solidFill>
                  <a:schemeClr val="accent2">
                    <a:lumMod val="60000"/>
                    <a:lumOff val="40000"/>
                  </a:schemeClr>
                </a:solidFill>
                <a:latin typeface="Gabriola" pitchFamily="82" charset="0"/>
              </a:rPr>
              <a:t>19131A05N7- T.HIMA BINDU</a:t>
            </a:r>
          </a:p>
          <a:p>
            <a:r>
              <a:rPr lang="en-IN" sz="3500" b="1" dirty="0" smtClean="0">
                <a:solidFill>
                  <a:schemeClr val="accent2">
                    <a:lumMod val="60000"/>
                    <a:lumOff val="40000"/>
                  </a:schemeClr>
                </a:solidFill>
                <a:latin typeface="Gabriola" pitchFamily="82" charset="0"/>
              </a:rPr>
              <a:t>19131A05P1- </a:t>
            </a:r>
            <a:r>
              <a:rPr lang="en-IN" sz="3500" b="1" dirty="0" smtClean="0">
                <a:solidFill>
                  <a:schemeClr val="accent2">
                    <a:lumMod val="60000"/>
                    <a:lumOff val="40000"/>
                  </a:schemeClr>
                </a:solidFill>
                <a:latin typeface="Gabriola" pitchFamily="82" charset="0"/>
              </a:rPr>
              <a:t>B.V.S.S.L</a:t>
            </a:r>
            <a:r>
              <a:rPr lang="en-IN" sz="3500" b="1" dirty="0" smtClean="0">
                <a:solidFill>
                  <a:schemeClr val="accent2">
                    <a:lumMod val="60000"/>
                    <a:lumOff val="40000"/>
                  </a:schemeClr>
                </a:solidFill>
                <a:latin typeface="Gabriola" pitchFamily="82" charset="0"/>
              </a:rPr>
              <a:t>. GAYATHRI </a:t>
            </a:r>
          </a:p>
          <a:p>
            <a:r>
              <a:rPr lang="en-IN" sz="3500" b="1" dirty="0" smtClean="0">
                <a:solidFill>
                  <a:schemeClr val="accent2">
                    <a:lumMod val="60000"/>
                    <a:lumOff val="40000"/>
                  </a:schemeClr>
                </a:solidFill>
                <a:latin typeface="Gabriola" pitchFamily="82" charset="0"/>
              </a:rPr>
              <a:t>19131A05P7- M.VANDANA</a:t>
            </a:r>
          </a:p>
          <a:p>
            <a:r>
              <a:rPr lang="en-IN" sz="3500" b="1" dirty="0" smtClean="0">
                <a:solidFill>
                  <a:schemeClr val="accent2">
                    <a:lumMod val="60000"/>
                    <a:lumOff val="40000"/>
                  </a:schemeClr>
                </a:solidFill>
                <a:latin typeface="Gabriola" pitchFamily="82" charset="0"/>
              </a:rPr>
              <a:t>19131A05P9- V.GREESHMA </a:t>
            </a:r>
            <a:endParaRPr lang="en-US" sz="3500" b="1" dirty="0">
              <a:solidFill>
                <a:schemeClr val="accent2">
                  <a:lumMod val="60000"/>
                  <a:lumOff val="40000"/>
                </a:schemeClr>
              </a:solidFill>
              <a:latin typeface="Gabriola" pitchFamily="82" charset="0"/>
            </a:endParaRPr>
          </a:p>
        </p:txBody>
      </p:sp>
      <p:sp>
        <p:nvSpPr>
          <p:cNvPr id="1026" name="AutoShape 2" descr="Gandhian Philosophy - NEXT IAS - Current Affairs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Gandhian Philosophy - NEXT IAS - Current Affairs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0" name="Picture 6" descr="C:\Users\KRISHNA RAO\Desktop\images.png"/>
          <p:cNvPicPr>
            <a:picLocks noChangeAspect="1" noChangeArrowheads="1"/>
          </p:cNvPicPr>
          <p:nvPr/>
        </p:nvPicPr>
        <p:blipFill>
          <a:blip r:embed="rId2"/>
          <a:srcRect/>
          <a:stretch>
            <a:fillRect/>
          </a:stretch>
        </p:blipFill>
        <p:spPr bwMode="auto">
          <a:xfrm>
            <a:off x="5643570" y="3214686"/>
            <a:ext cx="2143125" cy="21431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071570"/>
          </a:xfrm>
        </p:spPr>
        <p:txBody>
          <a:bodyPr>
            <a:noAutofit/>
          </a:bodyPr>
          <a:lstStyle/>
          <a:p>
            <a:r>
              <a:rPr lang="en-IN" sz="3000" b="1" dirty="0" smtClean="0">
                <a:solidFill>
                  <a:schemeClr val="bg1">
                    <a:lumMod val="95000"/>
                    <a:lumOff val="5000"/>
                  </a:schemeClr>
                </a:solidFill>
                <a:latin typeface="Ink Free" pitchFamily="66" charset="0"/>
              </a:rPr>
              <a:t>WHAT WAS MAHATMA GANDHI’S VIEW ON ETHICS?</a:t>
            </a:r>
            <a:br>
              <a:rPr lang="en-IN" sz="3000" b="1" dirty="0" smtClean="0">
                <a:solidFill>
                  <a:schemeClr val="bg1">
                    <a:lumMod val="95000"/>
                    <a:lumOff val="5000"/>
                  </a:schemeClr>
                </a:solidFill>
                <a:latin typeface="Ink Free" pitchFamily="66" charset="0"/>
              </a:rPr>
            </a:br>
            <a:endParaRPr lang="en-US" sz="3000" dirty="0"/>
          </a:p>
        </p:txBody>
      </p:sp>
      <p:sp>
        <p:nvSpPr>
          <p:cNvPr id="3" name="Content Placeholder 2"/>
          <p:cNvSpPr>
            <a:spLocks noGrp="1"/>
          </p:cNvSpPr>
          <p:nvPr>
            <p:ph idx="1"/>
          </p:nvPr>
        </p:nvSpPr>
        <p:spPr/>
        <p:txBody>
          <a:bodyPr>
            <a:normAutofit/>
          </a:bodyPr>
          <a:lstStyle/>
          <a:p>
            <a:pPr>
              <a:buNone/>
            </a:pPr>
            <a:r>
              <a:rPr lang="en-US" b="1" dirty="0" smtClean="0">
                <a:solidFill>
                  <a:schemeClr val="accent6">
                    <a:lumMod val="10000"/>
                  </a:schemeClr>
                </a:solidFill>
                <a:latin typeface="Gabriola" pitchFamily="82" charset="0"/>
              </a:rPr>
              <a:t>Some of the ethical teachings of the Gandhi are </a:t>
            </a:r>
          </a:p>
          <a:p>
            <a:r>
              <a:rPr lang="en-US" b="1" dirty="0" smtClean="0">
                <a:solidFill>
                  <a:schemeClr val="accent6">
                    <a:lumMod val="10000"/>
                  </a:schemeClr>
                </a:solidFill>
                <a:latin typeface="Gabriola" pitchFamily="82" charset="0"/>
              </a:rPr>
              <a:t>Non-Violence </a:t>
            </a:r>
          </a:p>
          <a:p>
            <a:r>
              <a:rPr lang="en-US" b="1" dirty="0" smtClean="0">
                <a:solidFill>
                  <a:schemeClr val="accent6">
                    <a:lumMod val="10000"/>
                  </a:schemeClr>
                </a:solidFill>
                <a:latin typeface="Gabriola" pitchFamily="82" charset="0"/>
              </a:rPr>
              <a:t>Truth </a:t>
            </a:r>
          </a:p>
          <a:p>
            <a:r>
              <a:rPr lang="en-US" b="1" dirty="0" smtClean="0">
                <a:solidFill>
                  <a:schemeClr val="accent6">
                    <a:lumMod val="10000"/>
                  </a:schemeClr>
                </a:solidFill>
                <a:latin typeface="Gabriola" pitchFamily="82" charset="0"/>
              </a:rPr>
              <a:t>Non-stealing </a:t>
            </a:r>
          </a:p>
          <a:p>
            <a:r>
              <a:rPr lang="en-US" b="1" dirty="0" smtClean="0">
                <a:solidFill>
                  <a:schemeClr val="accent6">
                    <a:lumMod val="10000"/>
                  </a:schemeClr>
                </a:solidFill>
                <a:latin typeface="Gabriola" pitchFamily="82" charset="0"/>
              </a:rPr>
              <a:t>Celibacy </a:t>
            </a:r>
          </a:p>
          <a:p>
            <a:r>
              <a:rPr lang="en-US" b="1" dirty="0" smtClean="0">
                <a:solidFill>
                  <a:schemeClr val="accent6">
                    <a:lumMod val="10000"/>
                  </a:schemeClr>
                </a:solidFill>
                <a:latin typeface="Gabriola" pitchFamily="82" charset="0"/>
              </a:rPr>
              <a:t>Non-possessiveness </a:t>
            </a:r>
          </a:p>
          <a:p>
            <a:r>
              <a:rPr lang="en-US" b="1" dirty="0" smtClean="0">
                <a:solidFill>
                  <a:schemeClr val="accent6">
                    <a:lumMod val="10000"/>
                  </a:schemeClr>
                </a:solidFill>
                <a:latin typeface="Gabriola" pitchFamily="82" charset="0"/>
              </a:rPr>
              <a:t>Character  </a:t>
            </a:r>
          </a:p>
          <a:p>
            <a:r>
              <a:rPr lang="en-US" b="1" dirty="0" smtClean="0">
                <a:solidFill>
                  <a:schemeClr val="accent6">
                    <a:lumMod val="10000"/>
                  </a:schemeClr>
                </a:solidFill>
                <a:latin typeface="Gabriola" pitchFamily="82" charset="0"/>
              </a:rPr>
              <a:t>Life Moral Teachings.</a:t>
            </a:r>
          </a:p>
          <a:p>
            <a:endParaRPr lang="en-US" dirty="0"/>
          </a:p>
        </p:txBody>
      </p:sp>
      <p:pic>
        <p:nvPicPr>
          <p:cNvPr id="4" name="Picture 5" descr="C:\Users\KRISHNA RAO\Desktop\images.jpg"/>
          <p:cNvPicPr>
            <a:picLocks noChangeAspect="1" noChangeArrowheads="1"/>
          </p:cNvPicPr>
          <p:nvPr/>
        </p:nvPicPr>
        <p:blipFill>
          <a:blip r:embed="rId2"/>
          <a:srcRect/>
          <a:stretch>
            <a:fillRect/>
          </a:stretch>
        </p:blipFill>
        <p:spPr bwMode="auto">
          <a:xfrm>
            <a:off x="5857884" y="3000372"/>
            <a:ext cx="2619375" cy="1743075"/>
          </a:xfrm>
          <a:prstGeom prst="rect">
            <a:avLst/>
          </a:prstGeom>
          <a:noFill/>
          <a:ln>
            <a:solidFill>
              <a:srgbClr val="92D050"/>
            </a:solidFill>
          </a:ln>
          <a:effectLst>
            <a:outerShdw blurRad="76200" dir="13500000" sy="23000" kx="1200000" algn="br" rotWithShape="0">
              <a:prstClr val="black">
                <a:alpha val="20000"/>
              </a:prstClr>
            </a:outerShdw>
            <a:softEdge rad="1270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normAutofit fontScale="90000"/>
          </a:bodyPr>
          <a:lstStyle/>
          <a:p>
            <a:r>
              <a:rPr lang="en-IN" dirty="0" smtClean="0">
                <a:solidFill>
                  <a:schemeClr val="bg1"/>
                </a:solidFill>
                <a:latin typeface="Ink Free" pitchFamily="66" charset="0"/>
              </a:rPr>
              <a:t>WHAT IS GANDHIAN THEORY?</a:t>
            </a:r>
            <a:endParaRPr lang="en-US" dirty="0">
              <a:solidFill>
                <a:schemeClr val="bg1"/>
              </a:solidFill>
              <a:latin typeface="Ink Free" pitchFamily="66" charset="0"/>
            </a:endParaRPr>
          </a:p>
        </p:txBody>
      </p:sp>
      <p:pic>
        <p:nvPicPr>
          <p:cNvPr id="4098" name="Picture 2" descr="C:\Users\KRISHNA RAO\Desktop\images (1).jpg"/>
          <p:cNvPicPr>
            <a:picLocks noGrp="1" noChangeAspect="1" noChangeArrowheads="1"/>
          </p:cNvPicPr>
          <p:nvPr>
            <p:ph idx="1"/>
          </p:nvPr>
        </p:nvPicPr>
        <p:blipFill>
          <a:blip r:embed="rId2"/>
          <a:srcRect/>
          <a:stretch>
            <a:fillRect/>
          </a:stretch>
        </p:blipFill>
        <p:spPr bwMode="auto">
          <a:xfrm>
            <a:off x="5000628" y="1928802"/>
            <a:ext cx="3500462" cy="2071702"/>
          </a:xfrm>
          <a:prstGeom prst="rect">
            <a:avLst/>
          </a:prstGeom>
          <a:noFill/>
          <a:effectLst>
            <a:softEdge rad="127000"/>
          </a:effectLst>
        </p:spPr>
      </p:pic>
      <p:sp>
        <p:nvSpPr>
          <p:cNvPr id="5" name="TextBox 4"/>
          <p:cNvSpPr txBox="1"/>
          <p:nvPr/>
        </p:nvSpPr>
        <p:spPr>
          <a:xfrm>
            <a:off x="357158" y="1748909"/>
            <a:ext cx="4714908" cy="5109091"/>
          </a:xfrm>
          <a:prstGeom prst="rect">
            <a:avLst/>
          </a:prstGeom>
          <a:noFill/>
        </p:spPr>
        <p:txBody>
          <a:bodyPr wrap="square" rtlCol="0">
            <a:spAutoFit/>
          </a:bodyPr>
          <a:lstStyle/>
          <a:p>
            <a:r>
              <a:rPr lang="en-IN" sz="2200" b="1" dirty="0" smtClean="0">
                <a:solidFill>
                  <a:schemeClr val="accent6">
                    <a:lumMod val="10000"/>
                  </a:schemeClr>
                </a:solidFill>
                <a:latin typeface="Ink Free" pitchFamily="66" charset="0"/>
              </a:rPr>
              <a:t>Gandhian is a body of ideas that describes the inspiration, vision and the life work of Mohandas Gandhi.</a:t>
            </a:r>
          </a:p>
          <a:p>
            <a:r>
              <a:rPr lang="en-IN" sz="2200" b="1" dirty="0" smtClean="0">
                <a:solidFill>
                  <a:schemeClr val="accent6">
                    <a:lumMod val="10000"/>
                  </a:schemeClr>
                </a:solidFill>
                <a:latin typeface="Ink Free" pitchFamily="66" charset="0"/>
              </a:rPr>
              <a:t>The two pillars of Gandhism are TRUTH and NON-VIOLNCE.</a:t>
            </a:r>
          </a:p>
          <a:p>
            <a:r>
              <a:rPr lang="en-US" sz="2200" b="1" dirty="0">
                <a:solidFill>
                  <a:schemeClr val="accent6">
                    <a:lumMod val="10000"/>
                  </a:schemeClr>
                </a:solidFill>
                <a:latin typeface="Ink Free" pitchFamily="66" charset="0"/>
              </a:rPr>
              <a:t>The term "Gandhism" also encompasses what Gandhi's ideas, words, and actions mean to people around the world and how they used them for guidance in building their own future. Gandhism also permeates into the realm of the individual human being, non-political and </a:t>
            </a:r>
            <a:r>
              <a:rPr lang="en-US" sz="2200" b="1" dirty="0" smtClean="0">
                <a:solidFill>
                  <a:schemeClr val="accent6">
                    <a:lumMod val="10000"/>
                  </a:schemeClr>
                </a:solidFill>
                <a:latin typeface="Ink Free" pitchFamily="66" charset="0"/>
              </a:rPr>
              <a:t>non-social.</a:t>
            </a:r>
            <a:endParaRPr lang="en-IN" sz="2200" b="1" dirty="0" smtClean="0">
              <a:solidFill>
                <a:schemeClr val="accent6">
                  <a:lumMod val="10000"/>
                </a:schemeClr>
              </a:solidFill>
              <a:latin typeface="Ink Free" pitchFamily="66" charset="0"/>
            </a:endParaRPr>
          </a:p>
          <a:p>
            <a:r>
              <a:rPr lang="en-IN"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latin typeface="Ink Free" pitchFamily="66" charset="0"/>
              </a:rPr>
              <a:t>More than ever before, Mahatma Gandhi's teachings are valid today, when people are trying to find solutions to the rampant greed, widespread violence, and runaway consumptive style of living</a:t>
            </a:r>
          </a:p>
          <a:p>
            <a:r>
              <a:rPr lang="en-US" b="1" dirty="0" smtClean="0">
                <a:latin typeface="Ink Free" pitchFamily="66" charset="0"/>
              </a:rPr>
              <a:t>Truth</a:t>
            </a:r>
            <a:r>
              <a:rPr lang="en-US" b="1" dirty="0" smtClean="0">
                <a:latin typeface="Ink Free" pitchFamily="66" charset="0"/>
              </a:rPr>
              <a:t>, nonviolence, Sarvodaya and Satyagraha and their significance constitute Gandhian philosophy and are the four pillars of Gandhian thought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572560" cy="1143008"/>
          </a:xfrm>
        </p:spPr>
        <p:txBody>
          <a:bodyPr>
            <a:normAutofit fontScale="90000"/>
          </a:bodyPr>
          <a:lstStyle/>
          <a:p>
            <a:r>
              <a:rPr lang="en-IN" dirty="0" smtClean="0">
                <a:solidFill>
                  <a:schemeClr val="accent6">
                    <a:lumMod val="10000"/>
                  </a:schemeClr>
                </a:solidFill>
                <a:latin typeface="Ink Free" pitchFamily="66" charset="0"/>
              </a:rPr>
              <a:t/>
            </a:r>
            <a:br>
              <a:rPr lang="en-IN" dirty="0" smtClean="0">
                <a:solidFill>
                  <a:schemeClr val="accent6">
                    <a:lumMod val="10000"/>
                  </a:schemeClr>
                </a:solidFill>
                <a:latin typeface="Ink Free" pitchFamily="66" charset="0"/>
              </a:rPr>
            </a:br>
            <a:r>
              <a:rPr lang="en-IN" dirty="0" smtClean="0">
                <a:solidFill>
                  <a:schemeClr val="bg1"/>
                </a:solidFill>
                <a:latin typeface="Ink Free" pitchFamily="66" charset="0"/>
              </a:rPr>
              <a:t>LINK BETWEEN SATYAGRAHA AND SWARAJ</a:t>
            </a:r>
            <a:endParaRPr lang="en-US" dirty="0">
              <a:solidFill>
                <a:schemeClr val="bg1"/>
              </a:solidFill>
              <a:latin typeface="Ink Free" pitchFamily="66" charset="0"/>
            </a:endParaRPr>
          </a:p>
        </p:txBody>
      </p:sp>
      <p:sp>
        <p:nvSpPr>
          <p:cNvPr id="3" name="Content Placeholder 2"/>
          <p:cNvSpPr>
            <a:spLocks noGrp="1"/>
          </p:cNvSpPr>
          <p:nvPr>
            <p:ph idx="1"/>
          </p:nvPr>
        </p:nvSpPr>
        <p:spPr/>
        <p:txBody>
          <a:bodyPr>
            <a:normAutofit fontScale="70000" lnSpcReduction="20000"/>
          </a:bodyPr>
          <a:lstStyle/>
          <a:p>
            <a:pPr>
              <a:buNone/>
            </a:pPr>
            <a:r>
              <a:rPr lang="en-US" sz="3400" b="1" dirty="0" smtClean="0">
                <a:solidFill>
                  <a:schemeClr val="accent6">
                    <a:lumMod val="10000"/>
                  </a:schemeClr>
                </a:solidFill>
                <a:latin typeface="Ink Free" pitchFamily="66" charset="0"/>
              </a:rPr>
              <a:t>Swaraj lays stress on governance not by a hierarchical government, but self governance through individuals and community building.</a:t>
            </a:r>
          </a:p>
          <a:p>
            <a:pPr>
              <a:buNone/>
            </a:pPr>
            <a:r>
              <a:rPr lang="en-US" sz="3400" b="1" dirty="0" smtClean="0">
                <a:solidFill>
                  <a:schemeClr val="accent6">
                    <a:lumMod val="10000"/>
                  </a:schemeClr>
                </a:solidFill>
                <a:latin typeface="Ink Free" pitchFamily="66" charset="0"/>
              </a:rPr>
              <a:t/>
            </a:r>
            <a:br>
              <a:rPr lang="en-US" sz="3400" b="1" dirty="0" smtClean="0">
                <a:solidFill>
                  <a:schemeClr val="accent6">
                    <a:lumMod val="10000"/>
                  </a:schemeClr>
                </a:solidFill>
                <a:latin typeface="Ink Free" pitchFamily="66" charset="0"/>
              </a:rPr>
            </a:br>
            <a:endParaRPr lang="en-US" sz="3400" b="1" dirty="0" smtClean="0">
              <a:solidFill>
                <a:schemeClr val="accent6">
                  <a:lumMod val="10000"/>
                </a:schemeClr>
              </a:solidFill>
              <a:latin typeface="Ink Free" pitchFamily="66" charset="0"/>
            </a:endParaRPr>
          </a:p>
          <a:p>
            <a:pPr>
              <a:buNone/>
            </a:pPr>
            <a:r>
              <a:rPr lang="en-US" sz="3400" b="1" dirty="0" smtClean="0">
                <a:solidFill>
                  <a:schemeClr val="accent6">
                    <a:lumMod val="10000"/>
                  </a:schemeClr>
                </a:solidFill>
                <a:latin typeface="Ink Free" pitchFamily="66" charset="0"/>
              </a:rPr>
              <a:t>Gandhi explains “It is Swaraj when we learn to rule ourselves”.</a:t>
            </a:r>
          </a:p>
          <a:p>
            <a:pPr>
              <a:buNone/>
            </a:pPr>
            <a:r>
              <a:rPr lang="en-US" sz="3400" b="1" dirty="0" smtClean="0">
                <a:solidFill>
                  <a:schemeClr val="accent6">
                    <a:lumMod val="10000"/>
                  </a:schemeClr>
                </a:solidFill>
                <a:latin typeface="Ink Free" pitchFamily="66" charset="0"/>
              </a:rPr>
              <a:t>The word ‘Satya’ means ‘Truth’ and ‘Graha’ means ‘Force’, Satyagraha therefore means ‘Truth force’ or the force obtained by the practice of truth.</a:t>
            </a:r>
          </a:p>
          <a:p>
            <a:pPr>
              <a:buNone/>
            </a:pPr>
            <a:r>
              <a:rPr lang="en-US" sz="3400" b="1" dirty="0" smtClean="0">
                <a:solidFill>
                  <a:schemeClr val="accent6">
                    <a:lumMod val="10000"/>
                  </a:schemeClr>
                </a:solidFill>
                <a:latin typeface="Ink Free" pitchFamily="66" charset="0"/>
              </a:rPr>
              <a:t/>
            </a:r>
            <a:br>
              <a:rPr lang="en-US" sz="3400" b="1" dirty="0" smtClean="0">
                <a:solidFill>
                  <a:schemeClr val="accent6">
                    <a:lumMod val="10000"/>
                  </a:schemeClr>
                </a:solidFill>
                <a:latin typeface="Ink Free" pitchFamily="66" charset="0"/>
              </a:rPr>
            </a:br>
            <a:endParaRPr lang="en-US" sz="3400" b="1" dirty="0" smtClean="0">
              <a:solidFill>
                <a:schemeClr val="accent6">
                  <a:lumMod val="10000"/>
                </a:schemeClr>
              </a:solidFill>
              <a:latin typeface="Ink Free" pitchFamily="66" charset="0"/>
            </a:endParaRPr>
          </a:p>
          <a:p>
            <a:pPr>
              <a:buNone/>
            </a:pPr>
            <a:r>
              <a:rPr lang="en-US" sz="3400" b="1" dirty="0" smtClean="0">
                <a:solidFill>
                  <a:schemeClr val="accent6">
                    <a:lumMod val="10000"/>
                  </a:schemeClr>
                </a:solidFill>
                <a:latin typeface="Ink Free" pitchFamily="66" charset="0"/>
              </a:rPr>
              <a:t>The essential elements of Satyagraha are civil-disobedience and non-cooperation as a means to attain freedom.</a:t>
            </a:r>
          </a:p>
          <a:p>
            <a:pPr>
              <a:buNone/>
            </a:pPr>
            <a:endParaRPr lang="en-US" dirty="0">
              <a:solidFill>
                <a:schemeClr val="accent6">
                  <a:lumMod val="10000"/>
                </a:schemeClr>
              </a:solidFill>
              <a:latin typeface="Gabriola"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Ink Free" pitchFamily="66" charset="0"/>
              </a:rPr>
              <a:t>For freedom to the achieved, it has to be through a non-violent ways. He viewed it as a relationship between a mother and an offspring. Swaraj being the mother and satyagraha the offspring is inseparable.</a:t>
            </a:r>
            <a:endParaRPr lang="en-US" b="1" dirty="0">
              <a:latin typeface="Ink Free" pitchFamily="66"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221</TotalTime>
  <Words>249</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HUMAN VALUES AND PROFESSIONAL ETHICS</vt:lpstr>
      <vt:lpstr>WHAT WAS MAHATMA GANDHI’S VIEW ON ETHICS? </vt:lpstr>
      <vt:lpstr>WHAT IS GANDHIAN THEORY?</vt:lpstr>
      <vt:lpstr>Slide 4</vt:lpstr>
      <vt:lpstr> LINK BETWEEN SATYAGRAHA AND SWARAJ</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VALUES AND PROFESSIONAL ETHICS</dc:title>
  <dc:creator>Windows User</dc:creator>
  <cp:lastModifiedBy>Windows User</cp:lastModifiedBy>
  <cp:revision>26</cp:revision>
  <dcterms:created xsi:type="dcterms:W3CDTF">2020-09-07T07:18:41Z</dcterms:created>
  <dcterms:modified xsi:type="dcterms:W3CDTF">2020-09-08T08:47:11Z</dcterms:modified>
</cp:coreProperties>
</file>