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da-DK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da-DK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da-DK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da-DK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da-DK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da-DK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da-DK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da-DK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da-DK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da-DK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da-DK" sz="3300" spc="-1" strike="noStrike">
                <a:solidFill>
                  <a:srgbClr val="050505"/>
                </a:solidFill>
                <a:latin typeface="Times New Roman"/>
              </a:rPr>
              <a:t>Klik for at redigere titeltekstens format</a:t>
            </a:r>
            <a:endParaRPr b="0" lang="da-DK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50505"/>
                </a:solidFill>
                <a:latin typeface="Arial"/>
              </a:rPr>
              <a:t>Klik for at redigere dispositionstekstens format</a:t>
            </a:r>
            <a:endParaRPr b="0" lang="da-DK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da-DK" sz="2100" spc="-1" strike="noStrike">
                <a:solidFill>
                  <a:srgbClr val="050505"/>
                </a:solidFill>
                <a:latin typeface="Arial"/>
              </a:rPr>
              <a:t>Andet dispositionsniveau</a:t>
            </a:r>
            <a:endParaRPr b="0" lang="da-DK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050505"/>
                </a:solidFill>
                <a:latin typeface="Arial"/>
              </a:rPr>
              <a:t>Tredje dispositionsniveau</a:t>
            </a:r>
            <a:endParaRPr b="0" lang="da-DK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Fjerde dispositionsniveau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Femte dispositionsniveau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Sjette dispositionsniveau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Syvende dispositionsniveau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a-DK" sz="1400" spc="-1" strike="noStrike">
                <a:latin typeface="Arial"/>
              </a:rPr>
              <a:t>&lt;dato/klokkeslæt&gt;</a:t>
            </a:r>
            <a:endParaRPr b="0" lang="da-DK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a-DK" sz="1400" spc="-1" strike="noStrike">
                <a:latin typeface="Arial"/>
              </a:rPr>
              <a:t>&lt;sidefod&gt;</a:t>
            </a:r>
            <a:endParaRPr b="0" lang="da-DK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917E4DC-592B-4258-8E87-21AC31BF07AF}" type="slidenum">
              <a:rPr b="0" lang="da-DK" sz="1400" spc="-1" strike="noStrike">
                <a:latin typeface="Arial"/>
              </a:rPr>
              <a:t>&lt;nummer&gt;</a:t>
            </a:fld>
            <a:endParaRPr b="0" lang="da-DK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da-DK" sz="3300" spc="-1" strike="noStrike">
                <a:solidFill>
                  <a:srgbClr val="050505"/>
                </a:solidFill>
                <a:latin typeface="Times New Roman"/>
              </a:rPr>
              <a:t>DTU Skadesøkonomi implementeret i QGIS</a:t>
            </a:r>
            <a:endParaRPr b="0" lang="da-DK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a-DK" sz="3200" spc="-1" strike="noStrike">
                <a:latin typeface="Times New Roman"/>
              </a:rPr>
              <a:t>En kortfattet gennemgang</a:t>
            </a:r>
            <a:endParaRPr b="0" lang="da-DK" sz="3200" spc="-1" strike="noStrike">
              <a:latin typeface="Times New Roman"/>
            </a:endParaRPr>
          </a:p>
          <a:p>
            <a:pPr algn="ctr"/>
            <a:endParaRPr b="0" lang="da-DK" sz="3200" spc="-1" strike="noStrike">
              <a:latin typeface="Times New Roman"/>
            </a:endParaRPr>
          </a:p>
          <a:p>
            <a:pPr algn="ctr"/>
            <a:r>
              <a:rPr b="0" lang="da-DK" sz="2400" spc="-1" strike="noStrike">
                <a:latin typeface="Times New Roman"/>
              </a:rPr>
              <a:t>Bo Victor Thomsen, AestasGIS</a:t>
            </a:r>
            <a:endParaRPr b="0" lang="da-DK" sz="2400" spc="-1" strike="noStrike">
              <a:latin typeface="Times New Roman"/>
            </a:endParaRPr>
          </a:p>
          <a:p>
            <a:pPr algn="ctr"/>
            <a:endParaRPr b="0" lang="da-DK" sz="2400" spc="-1" strike="noStrike">
              <a:latin typeface="Times New Roman"/>
            </a:endParaRPr>
          </a:p>
          <a:p>
            <a:pPr algn="ctr"/>
            <a:endParaRPr b="0" lang="da-DK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da-DK" sz="3300" spc="-1" strike="noStrike">
                <a:solidFill>
                  <a:srgbClr val="050505"/>
                </a:solidFill>
                <a:latin typeface="Times New Roman"/>
              </a:rPr>
              <a:t>Historie</a:t>
            </a:r>
            <a:endParaRPr b="0" lang="da-DK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50505"/>
                </a:solidFill>
                <a:latin typeface="Arial"/>
              </a:rPr>
              <a:t>Udgangspunktet: 9 ESRI ArcGIS Python baserede scripts til beregning af i alt 13 forskellige modeller.</a:t>
            </a:r>
            <a:endParaRPr b="0" lang="da-DK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50505"/>
                </a:solidFill>
                <a:latin typeface="Arial"/>
              </a:rPr>
              <a:t>Ønsket: At få konverteret disse scripts til QGIS i et samlet, overskueligt system.</a:t>
            </a:r>
            <a:endParaRPr b="0" lang="da-DK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"/>
            </a:pPr>
            <a:r>
              <a:rPr b="0" lang="da-DK" sz="2100" spc="-1" strike="noStrike">
                <a:solidFill>
                  <a:srgbClr val="050505"/>
                </a:solidFill>
                <a:latin typeface="Arial"/>
              </a:rPr>
              <a:t>Model resultater skulle konverteres til et ”celle” format</a:t>
            </a:r>
            <a:endParaRPr b="0" lang="da-DK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"/>
            </a:pPr>
            <a:r>
              <a:rPr b="0" lang="da-DK" sz="2100" spc="-1" strike="noStrike">
                <a:solidFill>
                  <a:srgbClr val="050505"/>
                </a:solidFill>
                <a:latin typeface="Arial"/>
              </a:rPr>
              <a:t>Risko beregninger skulle tilføjes</a:t>
            </a:r>
            <a:endParaRPr b="0" lang="da-DK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"/>
            </a:pPr>
            <a:r>
              <a:rPr b="0" lang="da-DK" sz="2100" spc="-1" strike="noStrike">
                <a:solidFill>
                  <a:srgbClr val="050505"/>
                </a:solidFill>
                <a:latin typeface="Arial"/>
              </a:rPr>
              <a:t>Nye modeller for skybrud og vandløb</a:t>
            </a:r>
            <a:endParaRPr b="0" lang="da-DK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"/>
            </a:pPr>
            <a:r>
              <a:rPr b="0" lang="da-DK" sz="2100" spc="-1" strike="noStrike">
                <a:solidFill>
                  <a:srgbClr val="050505"/>
                </a:solidFill>
                <a:latin typeface="Arial"/>
              </a:rPr>
              <a:t>At få det til at køre hurtigere  </a:t>
            </a:r>
            <a:endParaRPr b="0" lang="da-DK" sz="21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da-DK" sz="3300" spc="-1" strike="noStrike">
                <a:solidFill>
                  <a:srgbClr val="050505"/>
                </a:solidFill>
                <a:latin typeface="Times New Roman"/>
              </a:rPr>
              <a:t>Metode</a:t>
            </a:r>
            <a:endParaRPr b="0" lang="da-DK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50505"/>
                </a:solidFill>
                <a:latin typeface="Arial"/>
              </a:rPr>
              <a:t>At opfatte data som tabeller i en relationel database</a:t>
            </a:r>
            <a:endParaRPr b="0" lang="da-DK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50505"/>
                </a:solidFill>
                <a:latin typeface="Arial"/>
              </a:rPr>
              <a:t>At udvikle modelberegninger som SQL forespørgsler</a:t>
            </a:r>
            <a:endParaRPr b="0" lang="da-DK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50505"/>
                </a:solidFill>
                <a:latin typeface="Arial"/>
              </a:rPr>
              <a:t>At lade databasesystemet foretage beregninger for maksimal hastighed.</a:t>
            </a:r>
            <a:endParaRPr b="0" lang="da-DK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50505"/>
                </a:solidFill>
                <a:latin typeface="Arial"/>
              </a:rPr>
              <a:t>At bruge QGIS som administrationsværktøj for databasen</a:t>
            </a:r>
            <a:endParaRPr b="0" lang="da-DK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"/>
            </a:pPr>
            <a:r>
              <a:rPr b="0" lang="da-DK" sz="2100" spc="-1" strike="noStrike">
                <a:solidFill>
                  <a:srgbClr val="050505"/>
                </a:solidFill>
                <a:latin typeface="Arial"/>
              </a:rPr>
              <a:t>Skærmbilleder til alle administrations- og brugerfunktioner.</a:t>
            </a:r>
            <a:endParaRPr b="0" lang="da-DK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"/>
            </a:pPr>
            <a:r>
              <a:rPr b="0" lang="da-DK" sz="2100" spc="-1" strike="noStrike">
                <a:solidFill>
                  <a:srgbClr val="050505"/>
                </a:solidFill>
                <a:latin typeface="Arial"/>
              </a:rPr>
              <a:t>Holder styr på udformning af forespørgsler, tabel- og feltnavne.</a:t>
            </a:r>
            <a:endParaRPr b="0" lang="da-DK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"/>
            </a:pPr>
            <a:r>
              <a:rPr b="0" lang="da-DK" sz="2100" spc="-1" strike="noStrike">
                <a:solidFill>
                  <a:srgbClr val="050505"/>
                </a:solidFill>
                <a:latin typeface="Arial"/>
              </a:rPr>
              <a:t>”</a:t>
            </a:r>
            <a:r>
              <a:rPr b="0" lang="da-DK" sz="2100" spc="-1" strike="noStrike">
                <a:solidFill>
                  <a:srgbClr val="050505"/>
                </a:solidFill>
                <a:latin typeface="Arial"/>
              </a:rPr>
              <a:t>Generiske” forespørgsler konverteres til aktuelle forespørgsler og gemmes som tekster i en parametertabel</a:t>
            </a:r>
            <a:endParaRPr b="0" lang="da-DK" sz="21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da-DK" sz="3300" spc="-1" strike="noStrike">
                <a:solidFill>
                  <a:srgbClr val="050505"/>
                </a:solidFill>
                <a:latin typeface="Times New Roman"/>
              </a:rPr>
              <a:t>Lidt nørderi...</a:t>
            </a:r>
            <a:endParaRPr b="0" lang="da-DK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620000" y="1368000"/>
            <a:ext cx="8100000" cy="374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50505"/>
                </a:solidFill>
                <a:latin typeface="Arial"/>
              </a:rPr>
              <a:t>Original SQL:   </a:t>
            </a:r>
            <a:r>
              <a:rPr b="0" lang="da-DK" sz="1800" spc="-1" strike="noStrike">
                <a:solidFill>
                  <a:srgbClr val="050505"/>
                </a:solidFill>
                <a:latin typeface="Source Code Pro"/>
              </a:rPr>
              <a:t>SELECT id, geom FROM bygninger</a:t>
            </a:r>
            <a:endParaRPr b="0" lang="da-DK" sz="1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50505"/>
                </a:solidFill>
                <a:latin typeface="Arial"/>
              </a:rPr>
              <a:t>Generisk SQL: </a:t>
            </a:r>
            <a:r>
              <a:rPr b="0" lang="da-DK" sz="1800" spc="-1" strike="noStrike">
                <a:solidFill>
                  <a:srgbClr val="050505"/>
                </a:solidFill>
                <a:latin typeface="Source Code Pro"/>
              </a:rPr>
              <a:t>SELECT {f1}, {f2} FROM {t1}</a:t>
            </a:r>
            <a:endParaRPr b="0" lang="da-DK" sz="1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050505"/>
                </a:solidFill>
                <a:latin typeface="Arial"/>
              </a:rPr>
              <a:t>id, geom, bygninger</a:t>
            </a:r>
            <a:r>
              <a:rPr b="0" lang="da-DK" sz="2400" spc="-1" strike="noStrike">
                <a:solidFill>
                  <a:srgbClr val="050505"/>
                </a:solidFill>
                <a:latin typeface="Arial"/>
              </a:rPr>
              <a:t> udskiftes til </a:t>
            </a:r>
            <a:r>
              <a:rPr b="0" lang="da-DK" sz="1800" spc="-1" strike="noStrike">
                <a:solidFill>
                  <a:srgbClr val="050505"/>
                </a:solidFill>
                <a:latin typeface="Arial"/>
              </a:rPr>
              <a:t>{f1}, {f2}, {t1} (kaldet ”tokens”)</a:t>
            </a:r>
            <a:endParaRPr b="0" lang="da-DK" sz="1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50505"/>
                </a:solidFill>
                <a:latin typeface="Arial"/>
              </a:rPr>
              <a:t>Generisk SQL og sammenhæng mellem navne og tokens gemmes som data i parametertabel</a:t>
            </a:r>
            <a:endParaRPr b="0" lang="da-DK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50505"/>
                </a:solidFill>
                <a:latin typeface="Arial"/>
              </a:rPr>
              <a:t>Sammenhæng </a:t>
            </a:r>
            <a:r>
              <a:rPr b="0" i="1" lang="da-DK" sz="2400" spc="-1" strike="noStrike">
                <a:solidFill>
                  <a:srgbClr val="050505"/>
                </a:solidFill>
                <a:latin typeface="Arial"/>
              </a:rPr>
              <a:t>kan</a:t>
            </a:r>
            <a:r>
              <a:rPr b="0" lang="da-DK" sz="2400" spc="-1" strike="noStrike">
                <a:solidFill>
                  <a:srgbClr val="050505"/>
                </a:solidFill>
                <a:latin typeface="Arial"/>
              </a:rPr>
              <a:t> ændres, f.eks at </a:t>
            </a:r>
            <a:r>
              <a:rPr b="0" lang="da-DK" sz="1800" spc="-1" strike="noStrike">
                <a:solidFill>
                  <a:srgbClr val="050505"/>
                </a:solidFill>
                <a:latin typeface="Source Code Pro"/>
              </a:rPr>
              <a:t>{f1}, {f2}, {t1}</a:t>
            </a:r>
            <a:r>
              <a:rPr b="0" lang="da-DK" sz="2400" spc="-1" strike="noStrike">
                <a:solidFill>
                  <a:srgbClr val="050505"/>
                </a:solidFill>
                <a:latin typeface="Arial"/>
              </a:rPr>
              <a:t> ændres til betyde </a:t>
            </a:r>
            <a:r>
              <a:rPr b="0" lang="da-DK" sz="1800" spc="-1" strike="noStrike">
                <a:solidFill>
                  <a:srgbClr val="050505"/>
                </a:solidFill>
                <a:latin typeface="Arial"/>
              </a:rPr>
              <a:t>fid, byggeo, bygning2</a:t>
            </a:r>
            <a:endParaRPr b="0" lang="da-DK" sz="1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50505"/>
                </a:solidFill>
                <a:latin typeface="Arial"/>
              </a:rPr>
              <a:t>Ny SQL forespørgsel: </a:t>
            </a:r>
            <a:br/>
            <a:r>
              <a:rPr b="0" lang="da-DK" sz="1800" spc="-1" strike="noStrike">
                <a:solidFill>
                  <a:srgbClr val="050505"/>
                </a:solidFill>
                <a:latin typeface="Source Code Pro"/>
              </a:rPr>
              <a:t>SELECT fid, byggeo FROM bygning2</a:t>
            </a:r>
            <a:endParaRPr b="0" lang="da-DK" sz="18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da-DK" sz="3300" spc="-1" strike="noStrike">
                <a:solidFill>
                  <a:srgbClr val="050505"/>
                </a:solidFill>
                <a:latin typeface="Times New Roman"/>
              </a:rPr>
              <a:t>Status</a:t>
            </a:r>
            <a:endParaRPr b="0" lang="da-DK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620000" y="1080000"/>
            <a:ext cx="8100000" cy="35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Symbol" charset="2"/>
              <a:buChar char=""/>
            </a:pPr>
            <a:r>
              <a:rPr b="0" lang="da-DK" sz="2000" spc="-1" strike="noStrike">
                <a:solidFill>
                  <a:srgbClr val="050505"/>
                </a:solidFill>
                <a:latin typeface="Arial"/>
              </a:rPr>
              <a:t>Hvad er lavet</a:t>
            </a:r>
            <a:endParaRPr b="0" lang="da-DK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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Brugerflade og grundlæggende funktionalitet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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Opsætning i PostgreSQL database system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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Administration af modeller 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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Generering af modeller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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Generering af celler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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13 modeller (queries, tabeldefinitioner, feltdefinitioner)</a:t>
            </a:r>
            <a:br/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Symbol" charset="2"/>
              <a:buChar char=""/>
            </a:pPr>
            <a:r>
              <a:rPr b="0" lang="da-DK" sz="2000" spc="-1" strike="noStrike">
                <a:solidFill>
                  <a:srgbClr val="050505"/>
                </a:solidFill>
                <a:latin typeface="Arial"/>
              </a:rPr>
              <a:t>Hvad mangler (ønsker)</a:t>
            </a:r>
            <a:endParaRPr b="0" lang="da-DK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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Ledetekster skal strammes op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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Modellerne Skybrud og Vandløb færdiggøres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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Intern fejlhåndtering strammes op (Bruger skal oplyses om fejl er en brugerfejl eller en systemfejl)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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Konvertering af opsætning til andre database systemer (GeoPackage, MS-SQL Server, Oracle,...)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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Offentlig beta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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Undervisning/kurser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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Brugervejledning og dokumentation!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"/>
            </a:pPr>
            <a:r>
              <a:rPr b="0" lang="da-DK" sz="1500" spc="-1" strike="noStrike">
                <a:solidFill>
                  <a:srgbClr val="050505"/>
                </a:solidFill>
                <a:latin typeface="Arial"/>
              </a:rPr>
              <a:t>?? </a:t>
            </a: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"/>
            </a:pP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Wingdings" charset="2"/>
              <a:buChar char=""/>
            </a:pPr>
            <a:endParaRPr b="0" lang="da-DK" sz="15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2021-10-05T04:53:42Z</dcterms:created>
  <dc:creator/>
  <dc:description/>
  <dc:language>da-DK</dc:language>
  <cp:lastModifiedBy/>
  <dcterms:modified xsi:type="dcterms:W3CDTF">2021-10-05T10:11:54Z</dcterms:modified>
  <cp:revision>8</cp:revision>
  <dc:subject/>
  <dc:title>DNA</dc:title>
</cp:coreProperties>
</file>