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5"/>
  </p:notesMasterIdLst>
  <p:handoutMasterIdLst>
    <p:handoutMasterId r:id="rId16"/>
  </p:handoutMasterIdLst>
  <p:sldIdLst>
    <p:sldId id="265" r:id="rId3"/>
    <p:sldId id="266" r:id="rId4"/>
    <p:sldId id="270" r:id="rId5"/>
    <p:sldId id="272" r:id="rId6"/>
    <p:sldId id="273" r:id="rId7"/>
    <p:sldId id="274" r:id="rId8"/>
    <p:sldId id="275" r:id="rId9"/>
    <p:sldId id="281" r:id="rId10"/>
    <p:sldId id="282" r:id="rId11"/>
    <p:sldId id="278" r:id="rId12"/>
    <p:sldId id="27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3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il/faq/index.html" TargetMode="External"/><Relationship Id="rId2" Type="http://schemas.openxmlformats.org/officeDocument/2006/relationships/hyperlink" Target="http://www.tutorialspoint.com/bootstr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craft.com/jsc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Bao Vue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 Monitor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92888" y="1824167"/>
            <a:ext cx="4754562" cy="135546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02265" y="1579563"/>
            <a:ext cx="4242457" cy="39782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88" y="3475057"/>
            <a:ext cx="4804102" cy="7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Ocean is not as easy as I thought it’d be</a:t>
            </a:r>
          </a:p>
          <a:p>
            <a:r>
              <a:rPr lang="en-US" dirty="0"/>
              <a:t>The most time consuming issues ended up being minor errors / problems</a:t>
            </a:r>
          </a:p>
          <a:p>
            <a:r>
              <a:rPr lang="en-US" dirty="0"/>
              <a:t>How to design an application</a:t>
            </a:r>
          </a:p>
          <a:p>
            <a:r>
              <a:rPr lang="en-US" dirty="0"/>
              <a:t>Code that’s testable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  Points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29134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guntas y Respuestas- 8 de marzo, 2013 - Jaime, mi dulce guerrer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48" y="1173480"/>
            <a:ext cx="6242304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Manage Servers</a:t>
            </a:r>
          </a:p>
          <a:p>
            <a:pPr lvl="1"/>
            <a:r>
              <a:rPr lang="en-US" dirty="0"/>
              <a:t>Over 100 servers</a:t>
            </a:r>
          </a:p>
          <a:p>
            <a:pPr lvl="1"/>
            <a:r>
              <a:rPr lang="en-US" dirty="0"/>
              <a:t>No centralized location to manage</a:t>
            </a:r>
          </a:p>
          <a:p>
            <a:pPr lvl="1"/>
            <a:r>
              <a:rPr lang="en-US" dirty="0"/>
              <a:t>Very reactive protocol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GUI </a:t>
            </a:r>
          </a:p>
          <a:p>
            <a:pPr lvl="1"/>
            <a:r>
              <a:rPr lang="en-US" dirty="0"/>
              <a:t>Table with server information</a:t>
            </a:r>
          </a:p>
          <a:p>
            <a:pPr lvl="2"/>
            <a:r>
              <a:rPr lang="en-US" dirty="0"/>
              <a:t>IP address</a:t>
            </a:r>
          </a:p>
          <a:p>
            <a:pPr lvl="2"/>
            <a:r>
              <a:rPr lang="en-US" dirty="0"/>
              <a:t>Service list</a:t>
            </a:r>
          </a:p>
          <a:p>
            <a:pPr lvl="2"/>
            <a:r>
              <a:rPr lang="en-US" dirty="0"/>
              <a:t>Memory usage</a:t>
            </a:r>
          </a:p>
          <a:p>
            <a:pPr lvl="2"/>
            <a:r>
              <a:rPr lang="en-US" dirty="0"/>
              <a:t>Server status</a:t>
            </a:r>
          </a:p>
          <a:p>
            <a:r>
              <a:rPr lang="en-US" dirty="0"/>
              <a:t>Send email to notify user of server being down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53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588" y="2492902"/>
            <a:ext cx="4754562" cy="30167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4"/>
            <a:ext cx="4754880" cy="45909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Authentication and Authorization</a:t>
            </a:r>
          </a:p>
          <a:p>
            <a:pPr lvl="1"/>
            <a:r>
              <a:rPr lang="en-US" dirty="0"/>
              <a:t>Form based authentication</a:t>
            </a:r>
          </a:p>
          <a:p>
            <a:pPr lvl="2"/>
            <a:r>
              <a:rPr lang="en-US" dirty="0"/>
              <a:t>J security check</a:t>
            </a:r>
          </a:p>
          <a:p>
            <a:pPr lvl="2"/>
            <a:r>
              <a:rPr lang="en-US" dirty="0"/>
              <a:t>All security declared in the deployment descriptor for the application aka web.xml</a:t>
            </a:r>
          </a:p>
          <a:p>
            <a:pPr lvl="2"/>
            <a:r>
              <a:rPr lang="en-US" dirty="0"/>
              <a:t>A security constraint is defined which tells the server:</a:t>
            </a:r>
          </a:p>
          <a:p>
            <a:pPr lvl="3"/>
            <a:r>
              <a:rPr lang="en-US" dirty="0"/>
              <a:t>Use the login form to collect user data</a:t>
            </a:r>
          </a:p>
          <a:p>
            <a:pPr lvl="3"/>
            <a:r>
              <a:rPr lang="en-US" dirty="0"/>
              <a:t>Verify that the user is authorized to access the application</a:t>
            </a:r>
          </a:p>
          <a:p>
            <a:pPr lvl="4"/>
            <a:r>
              <a:rPr lang="en-US" dirty="0"/>
              <a:t>If user is authorized, display the  page to the user</a:t>
            </a:r>
          </a:p>
          <a:p>
            <a:pPr lvl="4"/>
            <a:r>
              <a:rPr lang="en-US" dirty="0"/>
              <a:t>If user not authorized, display error page</a:t>
            </a:r>
          </a:p>
          <a:p>
            <a:pPr lvl="1"/>
            <a:r>
              <a:rPr lang="en-US" dirty="0"/>
              <a:t>Registered users are given “employee” access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2671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080" y="1589141"/>
            <a:ext cx="9791700" cy="4906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Front End</a:t>
            </a:r>
          </a:p>
          <a:p>
            <a:pPr lvl="1"/>
            <a:r>
              <a:rPr lang="en-US" dirty="0"/>
              <a:t>More info: </a:t>
            </a:r>
            <a:r>
              <a:rPr lang="en-US" dirty="0">
                <a:hlinkClick r:id="rId2"/>
              </a:rPr>
              <a:t>http://www.tutorialspoint.com/bootstrap/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JavaMail</a:t>
            </a:r>
            <a:r>
              <a:rPr lang="en-US" dirty="0"/>
              <a:t> API v1.5.2</a:t>
            </a:r>
          </a:p>
          <a:p>
            <a:pPr lvl="1"/>
            <a:r>
              <a:rPr lang="en-US" dirty="0"/>
              <a:t>Back End</a:t>
            </a:r>
          </a:p>
          <a:p>
            <a:pPr lvl="1"/>
            <a:r>
              <a:rPr lang="en-US" dirty="0"/>
              <a:t>More info: </a:t>
            </a:r>
            <a:r>
              <a:rPr lang="en-US" dirty="0">
                <a:hlinkClick r:id="rId3"/>
              </a:rPr>
              <a:t>http://www.oracle.com/technetwork/java/javamail/faq/index.html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Java Secure Channel (JSCH)</a:t>
            </a:r>
          </a:p>
          <a:p>
            <a:pPr lvl="1"/>
            <a:r>
              <a:rPr lang="en-US" dirty="0"/>
              <a:t>Java Implementation of SSH2</a:t>
            </a:r>
          </a:p>
          <a:p>
            <a:pPr lvl="2"/>
            <a:r>
              <a:rPr lang="en-US" dirty="0"/>
              <a:t>Secure Shell provides an encrypted channel for logging into another computer over a network</a:t>
            </a:r>
          </a:p>
          <a:p>
            <a:pPr lvl="1"/>
            <a:r>
              <a:rPr lang="en-US" dirty="0"/>
              <a:t>More info: </a:t>
            </a:r>
            <a:r>
              <a:rPr lang="en-US" dirty="0">
                <a:hlinkClick r:id="rId4"/>
              </a:rPr>
              <a:t>http://www.jcraft.com/jsch/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8997" y="307318"/>
            <a:ext cx="9029700" cy="1325563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8124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, and javascript framework </a:t>
            </a:r>
          </a:p>
          <a:p>
            <a:pPr lvl="1"/>
            <a:r>
              <a:rPr lang="en-US" dirty="0"/>
              <a:t>a lot of documentation online</a:t>
            </a:r>
          </a:p>
          <a:p>
            <a:pPr lvl="1"/>
            <a:r>
              <a:rPr lang="en-US" dirty="0"/>
              <a:t>easily create responsive web sites which automatically adjust themselves to look good on all devices</a:t>
            </a:r>
          </a:p>
          <a:p>
            <a:pPr lvl="1"/>
            <a:r>
              <a:rPr lang="en-US" dirty="0"/>
              <a:t>design templates for typography, forms, buttons, tables, navigation, modals, image carousels and many others</a:t>
            </a:r>
          </a:p>
          <a:p>
            <a:pPr lvl="1"/>
            <a:r>
              <a:rPr lang="en-US" dirty="0"/>
              <a:t>2 ways to get bootstrap:</a:t>
            </a:r>
          </a:p>
          <a:p>
            <a:pPr lvl="2"/>
            <a:r>
              <a:rPr lang="en-US" dirty="0"/>
              <a:t>Download Bootstrap from getbootstrap.com</a:t>
            </a:r>
          </a:p>
          <a:p>
            <a:pPr lvl="2"/>
            <a:r>
              <a:rPr lang="en-US" dirty="0"/>
              <a:t>Include Bootstrap from a CDN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1148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JavaMail</a:t>
            </a:r>
            <a:r>
              <a:rPr lang="en-US" dirty="0"/>
              <a:t> API v1.5.2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936" y="1731032"/>
            <a:ext cx="469486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827" y="1900895"/>
            <a:ext cx="5223641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t" anchorCtr="1">
            <a:spAutoFit/>
          </a:bodyPr>
          <a:lstStyle/>
          <a:p>
            <a:r>
              <a:rPr lang="en-US" dirty="0" err="1"/>
              <a:t>JavaMail</a:t>
            </a:r>
            <a:r>
              <a:rPr lang="en-US" dirty="0"/>
              <a:t> API is divided into two main parts: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application-independent part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API is used by the application components to send or receive mail messages</a:t>
            </a:r>
          </a:p>
          <a:p>
            <a:pPr marL="342900" indent="-342900">
              <a:buAutoNum type="arabicPeriod"/>
            </a:pPr>
            <a:r>
              <a:rPr lang="en-US" dirty="0"/>
              <a:t>A service-dependent part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Service Provider Interface (SPI) speaks the protocol-specific languages. In my case,  Simple Mail Transfer Protocol (SMTP)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an email: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 Session by using Session class. The Session object acts as the connection factory for the </a:t>
            </a:r>
            <a:r>
              <a:rPr lang="en-US" dirty="0" err="1"/>
              <a:t>JavaMail</a:t>
            </a:r>
            <a:r>
              <a:rPr lang="en-US" dirty="0"/>
              <a:t> API, which handles both configuration setting and authentication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default </a:t>
            </a:r>
            <a:r>
              <a:rPr lang="en-US" dirty="0" err="1"/>
              <a:t>MimeMessage</a:t>
            </a:r>
            <a:r>
              <a:rPr lang="en-US" dirty="0"/>
              <a:t> object and pass your session into it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This will create your message body in the email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the Address object to address the email to the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the message using the Transport object. Transport class is used as a message transport mechanism. This class normally uses the SMTP protocol to send a message.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JavaMail</a:t>
            </a:r>
            <a:r>
              <a:rPr lang="en-US" dirty="0"/>
              <a:t> API v1.5.2</a:t>
            </a:r>
          </a:p>
        </p:txBody>
      </p:sp>
    </p:spTree>
    <p:extLst>
      <p:ext uri="{BB962C8B-B14F-4D97-AF65-F5344CB8AC3E}">
        <p14:creationId xmlns:p14="http://schemas.microsoft.com/office/powerpoint/2010/main" val="8362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creating a connection to the remote server: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JSCH object and open a session with your credentials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execution channel (aka where you will be executing your commands to the remote server)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your input from the remote server via </a:t>
            </a:r>
            <a:r>
              <a:rPr lang="en-US" dirty="0" err="1"/>
              <a:t>InputStream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your stream from above via </a:t>
            </a:r>
            <a:r>
              <a:rPr lang="en-US" dirty="0" err="1"/>
              <a:t>BufferedReader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Disconnect your channel and disconnect session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4100" y="354614"/>
            <a:ext cx="9029700" cy="1325563"/>
          </a:xfrm>
        </p:spPr>
        <p:txBody>
          <a:bodyPr/>
          <a:lstStyle/>
          <a:p>
            <a:r>
              <a:rPr lang="en-US" dirty="0"/>
              <a:t>Java Secure Channel (JSCH)</a:t>
            </a:r>
          </a:p>
        </p:txBody>
      </p:sp>
    </p:spTree>
    <p:extLst>
      <p:ext uri="{BB962C8B-B14F-4D97-AF65-F5344CB8AC3E}">
        <p14:creationId xmlns:p14="http://schemas.microsoft.com/office/powerpoint/2010/main" val="10766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410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Cloud skipper design template</vt:lpstr>
      <vt:lpstr>Server Monitor</vt:lpstr>
      <vt:lpstr>Problem Statement</vt:lpstr>
      <vt:lpstr>Objectives</vt:lpstr>
      <vt:lpstr>Security</vt:lpstr>
      <vt:lpstr>Technologies Used</vt:lpstr>
      <vt:lpstr>Technologies Used</vt:lpstr>
      <vt:lpstr>JavaMail API v1.5.2 </vt:lpstr>
      <vt:lpstr>JavaMail API v1.5.2</vt:lpstr>
      <vt:lpstr>Java Secure Channel (JSCH)</vt:lpstr>
      <vt:lpstr>Unit Testing</vt:lpstr>
      <vt:lpstr>Key Learning  Points &amp;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2016-12-14T03:09:56Z</dcterms:created>
  <dcterms:modified xsi:type="dcterms:W3CDTF">2016-12-14T23:12:47Z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