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42" d="100"/>
          <a:sy n="42" d="100"/>
        </p:scale>
        <p:origin x="39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Rental Count per Film</a:t>
            </a:r>
            <a:r>
              <a:rPr lang="en-US" baseline="0" dirty="0"/>
              <a:t> Title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'Q1'!$C$1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'Q1'!$A$2:$A$6</c:f>
              <c:strCache>
                <c:ptCount val="5"/>
                <c:pt idx="0">
                  <c:v>Juggler Hardly</c:v>
                </c:pt>
                <c:pt idx="1">
                  <c:v>Scalawag Duck</c:v>
                </c:pt>
                <c:pt idx="2">
                  <c:v>Robbers Joon</c:v>
                </c:pt>
                <c:pt idx="3">
                  <c:v>Timberland Sky</c:v>
                </c:pt>
                <c:pt idx="4">
                  <c:v>Apache Divine</c:v>
                </c:pt>
              </c:strCache>
              <c:extLst/>
            </c:strRef>
          </c:cat>
          <c:val>
            <c:numRef>
              <c:f>'Q1'!$C$2:$C$6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31</c:v>
                </c:pt>
                <c:pt idx="3">
                  <c:v>31</c:v>
                </c:pt>
                <c:pt idx="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0-4D63-BE38-8353632A4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9940016"/>
        <c:axId val="1259943344"/>
      </c:barChart>
      <c:catAx>
        <c:axId val="125994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943344"/>
        <c:crosses val="autoZero"/>
        <c:auto val="1"/>
        <c:lblAlgn val="ctr"/>
        <c:lblOffset val="100"/>
        <c:noMultiLvlLbl val="0"/>
      </c:catAx>
      <c:valAx>
        <c:axId val="1259943344"/>
        <c:scaling>
          <c:orientation val="minMax"/>
          <c:max val="33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9400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5503-47E0-4344-800D-041E88E0A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2199B-8B66-4B13-AAEC-53084C62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0E53-86E4-4802-BB5D-A2994B76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4CF6-6D57-45CE-BDEC-303FF6A2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8786-4480-478E-8701-73C0C9A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E44-8EAB-464D-BC06-965B389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DAF3-EC8D-4C17-B919-2EC8C669A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6CC5-C588-4C44-9DAA-EE80DD69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13FE-84B2-4DED-BF94-5B32CD51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4F3B-DA32-4C4B-BC20-CF33E443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2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A170F-AA1A-4A70-B087-EC7B4BFB4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BFFBD-9C49-4A09-8A4A-DDFB88EE3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AA59-42B4-4EE8-BED1-9622D51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2AC8C-BD13-44CD-A385-CBC6BC35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61F5-8D44-436A-97BD-1A3CEEDF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1225-3AA8-49B5-9FBB-57966B1B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DC63-F041-4C76-9720-6E578D18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1374-BCC0-4FF0-866B-EEF8DA2F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F5B6-3566-4AAA-B8EC-2154CF3A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2100-14DF-42F5-A0CE-B4E0009C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98D9-B1D0-4377-B48C-8B16BE32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3707-8B97-45E0-B419-FF5DFD27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29500-B945-4513-B7E2-FABCC905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3D2F-DDB4-4532-8F1D-DB56C057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E29B-B26F-4074-BC8B-2BDD5636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33AF-75A6-46B5-A3D6-D6772C33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AE0D-C638-4731-AC1D-68EA91C8D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84A23-2A5B-4961-A54C-5DE8C8BB2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1A68-C5F3-419F-A5B3-14D05927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69A5-FA38-40D9-820A-CF80683F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6DC7-055A-4166-850D-22C8CE3B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FA86-4EE6-43E2-AF85-1456A677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3781A-FA71-4814-B8C6-57BE2DC8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DFBC-C6F3-4153-9DB6-90E3633B3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2CA6-8F9E-4426-9D78-72342081B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2D13C-A3A1-4C3B-BED1-0E4C27FA8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3AD94-5C81-48EC-AC2C-4416E396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F9961-AC13-4FF5-AD0A-992D4372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CB039-61D5-417C-BE35-C08F138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0C20-6554-43D3-9927-9FD747D2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685C-5B03-4B9A-AB3C-2C1BF5E4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F0842-179F-4A6C-A002-26DB347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97A90-B064-4175-801A-DDB258A6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49AD7-FD1C-4F70-BA02-1ED20EA7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EABD3-691D-45C4-80D0-03CA8C70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D8102-DB73-41FA-B4C9-4551EB43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E86A-2686-4D7C-A0F0-6F2A10EE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8D70-A307-4B99-A812-843D2B99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920D7-742E-46DB-9279-B6CBDCAE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0999-8404-41D6-9E2C-A4BB7FCA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8C887-31C9-4443-A457-6D3DF3C4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4CD0-25ED-49E2-A3A4-F09F5169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DE2-4613-4D47-9116-B17CDD85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90F20-2605-4A94-BBCE-BEA284336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737E1-0C9E-46B9-8E87-EFC3DFD6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3AAFD-E91B-4443-93E8-695B750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1752-8C57-4898-B012-C41EDC65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6FD5C-CA54-4E9F-A427-7CDCED3A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3C5B3-68B5-47F0-96E1-E0D3103C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FEAE-6143-4292-BF68-0AE0BEDF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6CCD-7798-4C89-80FB-129BFFD00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795A-CEA5-4048-91B5-C7A1BCE591E0}" type="datetimeFigureOut">
              <a:rPr lang="en-US" smtClean="0"/>
              <a:t>28/06/2022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34A41-D164-4277-9577-A31363CAB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4917-ABDC-4F3C-AA4D-BE9E7E1C0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89EE-5A4F-4613-8A6E-B994CCE6B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4ECF-FFBD-4C43-96ED-7A1AB924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1: What is the most frequently rented family movie?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2B29A-23A3-44E2-AD34-F8460779E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586398"/>
              </p:ext>
            </p:extLst>
          </p:nvPr>
        </p:nvGraphicFramePr>
        <p:xfrm>
          <a:off x="838200" y="1825625"/>
          <a:ext cx="9982200" cy="286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3C8111-6B63-4D39-89FB-733CE0BC37BE}"/>
              </a:ext>
            </a:extLst>
          </p:cNvPr>
          <p:cNvSpPr txBox="1"/>
          <p:nvPr/>
        </p:nvSpPr>
        <p:spPr>
          <a:xfrm>
            <a:off x="1016000" y="51435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Juggler Hardly and Scalawag Duck (32 times each)</a:t>
            </a:r>
          </a:p>
          <a:p>
            <a:endParaRPr lang="en-US" dirty="0"/>
          </a:p>
          <a:p>
            <a:r>
              <a:rPr lang="en-US" dirty="0"/>
              <a:t>Query Code: Question 1</a:t>
            </a:r>
          </a:p>
        </p:txBody>
      </p:sp>
    </p:spTree>
    <p:extLst>
      <p:ext uri="{BB962C8B-B14F-4D97-AF65-F5344CB8AC3E}">
        <p14:creationId xmlns:p14="http://schemas.microsoft.com/office/powerpoint/2010/main" val="263464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AFFA-5BB0-4167-8FB3-EFB92694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 2: Create a table showing the length of each rental and its quartile distribution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297982-5ED1-4620-BE78-7B4DD0BEE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466500"/>
              </p:ext>
            </p:extLst>
          </p:nvPr>
        </p:nvGraphicFramePr>
        <p:xfrm>
          <a:off x="999858" y="1690688"/>
          <a:ext cx="10601592" cy="3462425"/>
        </p:xfrm>
        <a:graphic>
          <a:graphicData uri="http://schemas.openxmlformats.org/drawingml/2006/table">
            <a:tbl>
              <a:tblPr/>
              <a:tblGrid>
                <a:gridCol w="3194952">
                  <a:extLst>
                    <a:ext uri="{9D8B030D-6E8A-4147-A177-3AD203B41FA5}">
                      <a16:colId xmlns:a16="http://schemas.microsoft.com/office/drawing/2014/main" val="36419382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34494932"/>
                    </a:ext>
                  </a:extLst>
                </a:gridCol>
                <a:gridCol w="2249324">
                  <a:extLst>
                    <a:ext uri="{9D8B030D-6E8A-4147-A177-3AD203B41FA5}">
                      <a16:colId xmlns:a16="http://schemas.microsoft.com/office/drawing/2014/main" val="3790561967"/>
                    </a:ext>
                  </a:extLst>
                </a:gridCol>
                <a:gridCol w="2642716">
                  <a:extLst>
                    <a:ext uri="{9D8B030D-6E8A-4147-A177-3AD203B41FA5}">
                      <a16:colId xmlns:a16="http://schemas.microsoft.com/office/drawing/2014/main" val="316768157"/>
                    </a:ext>
                  </a:extLst>
                </a:gridCol>
              </a:tblGrid>
              <a:tr h="10505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 Title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Length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Quartile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339485"/>
                  </a:ext>
                </a:extLst>
              </a:tr>
              <a:tr h="60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Strictly Scarface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751202"/>
                  </a:ext>
                </a:extLst>
              </a:tr>
              <a:tr h="60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Telegraph Voyage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273868"/>
                  </a:ext>
                </a:extLst>
              </a:tr>
              <a:tr h="60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Backlash Undefeated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89075"/>
                  </a:ext>
                </a:extLst>
              </a:tr>
              <a:tr h="60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 Lambs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41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7D3B00-94D1-44F7-A887-6061D011D9F1}"/>
              </a:ext>
            </a:extLst>
          </p:cNvPr>
          <p:cNvSpPr txBox="1"/>
          <p:nvPr/>
        </p:nvSpPr>
        <p:spPr>
          <a:xfrm>
            <a:off x="910936" y="5386276"/>
            <a:ext cx="85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Code: Question 2</a:t>
            </a:r>
          </a:p>
        </p:txBody>
      </p:sp>
    </p:spTree>
    <p:extLst>
      <p:ext uri="{BB962C8B-B14F-4D97-AF65-F5344CB8AC3E}">
        <p14:creationId xmlns:p14="http://schemas.microsoft.com/office/powerpoint/2010/main" val="314000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8386-8AA0-47B5-98D0-83EBE4BC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 3: Provide a table with the family-friendly film category, each of the quartiles, and the corresponding count of movies within each category and quartile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EA4C-D848-4F9C-BD43-65302886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648EE7-143B-4233-A3B8-63C562BB6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96354"/>
              </p:ext>
            </p:extLst>
          </p:nvPr>
        </p:nvGraphicFramePr>
        <p:xfrm>
          <a:off x="965675" y="1825625"/>
          <a:ext cx="8771450" cy="2981153"/>
        </p:xfrm>
        <a:graphic>
          <a:graphicData uri="http://schemas.openxmlformats.org/drawingml/2006/table">
            <a:tbl>
              <a:tblPr/>
              <a:tblGrid>
                <a:gridCol w="3093313">
                  <a:extLst>
                    <a:ext uri="{9D8B030D-6E8A-4147-A177-3AD203B41FA5}">
                      <a16:colId xmlns:a16="http://schemas.microsoft.com/office/drawing/2014/main" val="811500803"/>
                    </a:ext>
                  </a:extLst>
                </a:gridCol>
                <a:gridCol w="2787582">
                  <a:extLst>
                    <a:ext uri="{9D8B030D-6E8A-4147-A177-3AD203B41FA5}">
                      <a16:colId xmlns:a16="http://schemas.microsoft.com/office/drawing/2014/main" val="3516848905"/>
                    </a:ext>
                  </a:extLst>
                </a:gridCol>
                <a:gridCol w="2890555">
                  <a:extLst>
                    <a:ext uri="{9D8B030D-6E8A-4147-A177-3AD203B41FA5}">
                      <a16:colId xmlns:a16="http://schemas.microsoft.com/office/drawing/2014/main" val="1121032547"/>
                    </a:ext>
                  </a:extLst>
                </a:gridCol>
              </a:tblGrid>
              <a:tr h="425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Quartile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631701"/>
                  </a:ext>
                </a:extLst>
              </a:tr>
              <a:tr h="425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71338"/>
                  </a:ext>
                </a:extLst>
              </a:tr>
              <a:tr h="425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80518"/>
                  </a:ext>
                </a:extLst>
              </a:tr>
              <a:tr h="425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91520"/>
                  </a:ext>
                </a:extLst>
              </a:tr>
              <a:tr h="425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316804"/>
                  </a:ext>
                </a:extLst>
              </a:tr>
              <a:tr h="425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326059"/>
                  </a:ext>
                </a:extLst>
              </a:tr>
              <a:tr h="4258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18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DBE6DD-90DC-499C-ABAB-1D0D12794D05}"/>
              </a:ext>
            </a:extLst>
          </p:cNvPr>
          <p:cNvSpPr txBox="1"/>
          <p:nvPr/>
        </p:nvSpPr>
        <p:spPr>
          <a:xfrm>
            <a:off x="1235676" y="5078627"/>
            <a:ext cx="85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Code: Question 3</a:t>
            </a:r>
          </a:p>
        </p:txBody>
      </p:sp>
    </p:spTree>
    <p:extLst>
      <p:ext uri="{BB962C8B-B14F-4D97-AF65-F5344CB8AC3E}">
        <p14:creationId xmlns:p14="http://schemas.microsoft.com/office/powerpoint/2010/main" val="9054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509A-642E-435D-B2E6-B71BA017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4: Draw a table showing the full names, payment dates and the total amount paid by 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C2AD98-3EC9-4095-9FCF-B167E416C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09056"/>
              </p:ext>
            </p:extLst>
          </p:nvPr>
        </p:nvGraphicFramePr>
        <p:xfrm>
          <a:off x="940037" y="1828801"/>
          <a:ext cx="8178326" cy="3110667"/>
        </p:xfrm>
        <a:graphic>
          <a:graphicData uri="http://schemas.openxmlformats.org/drawingml/2006/table">
            <a:tbl>
              <a:tblPr/>
              <a:tblGrid>
                <a:gridCol w="3106054">
                  <a:extLst>
                    <a:ext uri="{9D8B030D-6E8A-4147-A177-3AD203B41FA5}">
                      <a16:colId xmlns:a16="http://schemas.microsoft.com/office/drawing/2014/main" val="3570634291"/>
                    </a:ext>
                  </a:extLst>
                </a:gridCol>
                <a:gridCol w="3618981">
                  <a:extLst>
                    <a:ext uri="{9D8B030D-6E8A-4147-A177-3AD203B41FA5}">
                      <a16:colId xmlns:a16="http://schemas.microsoft.com/office/drawing/2014/main" val="2145624490"/>
                    </a:ext>
                  </a:extLst>
                </a:gridCol>
                <a:gridCol w="1453291">
                  <a:extLst>
                    <a:ext uri="{9D8B030D-6E8A-4147-A177-3AD203B41FA5}">
                      <a16:colId xmlns:a16="http://schemas.microsoft.com/office/drawing/2014/main" val="3574959270"/>
                    </a:ext>
                  </a:extLst>
                </a:gridCol>
              </a:tblGrid>
              <a:tr h="44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 Date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768026"/>
                  </a:ext>
                </a:extLst>
              </a:tr>
              <a:tr h="44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Connie Wallace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2007-04-30T23:31:44.996Z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733018"/>
                  </a:ext>
                </a:extLst>
              </a:tr>
              <a:tr h="44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 Satterfield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2007-03-23T01:24:08.996Z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06685"/>
                  </a:ext>
                </a:extLst>
              </a:tr>
              <a:tr h="44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Jason Morrissey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2007-03-20T06:17:32.996Z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79217"/>
                  </a:ext>
                </a:extLst>
              </a:tr>
              <a:tr h="44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Ernest Stepp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2007-04-28T06:10:35.996Z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636274"/>
                  </a:ext>
                </a:extLst>
              </a:tr>
              <a:tr h="44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Marilyn Ross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2007-04-09T19:17:08.996Z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5253"/>
                  </a:ext>
                </a:extLst>
              </a:tr>
              <a:tr h="4443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Wyman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2007-04-28T00:05:52.996Z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257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C2E45C-DDB6-4A51-A566-F8299329680A}"/>
              </a:ext>
            </a:extLst>
          </p:cNvPr>
          <p:cNvSpPr txBox="1"/>
          <p:nvPr/>
        </p:nvSpPr>
        <p:spPr>
          <a:xfrm>
            <a:off x="1235676" y="5078627"/>
            <a:ext cx="858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Code: Question 4</a:t>
            </a:r>
          </a:p>
        </p:txBody>
      </p:sp>
    </p:spTree>
    <p:extLst>
      <p:ext uri="{BB962C8B-B14F-4D97-AF65-F5344CB8AC3E}">
        <p14:creationId xmlns:p14="http://schemas.microsoft.com/office/powerpoint/2010/main" val="215640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193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Question 1: What is the most frequently rented family movie?</vt:lpstr>
      <vt:lpstr>Question 2: Create a table showing the length of each rental and its quartile distribution </vt:lpstr>
      <vt:lpstr>Question 3: Provide a table with the family-friendly film category, each of the quartiles, and the corresponding count of movies within each category and quartile combination</vt:lpstr>
      <vt:lpstr>Question 4: Draw a table showing the full names, payment dates and the total amount paid by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 Udacity Course</dc:title>
  <dc:creator>Tadiwanashe Mangwengwende</dc:creator>
  <cp:lastModifiedBy>Tadiwanashe Mangwengwende</cp:lastModifiedBy>
  <cp:revision>5</cp:revision>
  <dcterms:created xsi:type="dcterms:W3CDTF">2022-06-27T22:02:05Z</dcterms:created>
  <dcterms:modified xsi:type="dcterms:W3CDTF">2022-06-28T13:36:30Z</dcterms:modified>
</cp:coreProperties>
</file>