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62"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744" autoAdjust="0"/>
  </p:normalViewPr>
  <p:slideViewPr>
    <p:cSldViewPr snapToGrid="0">
      <p:cViewPr varScale="1">
        <p:scale>
          <a:sx n="106" d="100"/>
          <a:sy n="106" d="100"/>
        </p:scale>
        <p:origin x="17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340B6-0631-43E0-9432-D78FDD03D67D}" type="datetimeFigureOut">
              <a:rPr lang="en-US" smtClean="0"/>
              <a:t>10/15/2016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C80B4-CEF5-4D78-AFC0-D5C4277B824F}" type="slidenum">
              <a:rPr lang="en-US" smtClean="0"/>
              <a:t>‹#›</a:t>
            </a:fld>
            <a:endParaRPr lang="en-US"/>
          </a:p>
        </p:txBody>
      </p:sp>
    </p:spTree>
    <p:extLst>
      <p:ext uri="{BB962C8B-B14F-4D97-AF65-F5344CB8AC3E}">
        <p14:creationId xmlns:p14="http://schemas.microsoft.com/office/powerpoint/2010/main" val="34365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https://www.statista.com/topics/1298/mental-health-issues/</a:t>
            </a:r>
            <a:endParaRPr lang="en-US" dirty="0"/>
          </a:p>
        </p:txBody>
      </p:sp>
      <p:sp>
        <p:nvSpPr>
          <p:cNvPr id="4" name="Slide Number Placeholder 3"/>
          <p:cNvSpPr>
            <a:spLocks noGrp="1"/>
          </p:cNvSpPr>
          <p:nvPr>
            <p:ph type="sldNum" sz="quarter" idx="10"/>
          </p:nvPr>
        </p:nvSpPr>
        <p:spPr/>
        <p:txBody>
          <a:bodyPr/>
          <a:lstStyle/>
          <a:p>
            <a:fld id="{C71C80B4-CEF5-4D78-AFC0-D5C4277B824F}" type="slidenum">
              <a:rPr lang="en-US" smtClean="0"/>
              <a:t>3</a:t>
            </a:fld>
            <a:endParaRPr lang="en-US"/>
          </a:p>
        </p:txBody>
      </p:sp>
    </p:spTree>
    <p:extLst>
      <p:ext uri="{BB962C8B-B14F-4D97-AF65-F5344CB8AC3E}">
        <p14:creationId xmlns:p14="http://schemas.microsoft.com/office/powerpoint/2010/main" val="403846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Our advertising team would visit sports teams and provide them a brief session on mental health and how it can affect performance. </a:t>
            </a: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bullying</a:t>
            </a:r>
            <a:endParaRPr lang="en-US" sz="1200" b="1" dirty="0" smtClean="0"/>
          </a:p>
        </p:txBody>
      </p:sp>
      <p:sp>
        <p:nvSpPr>
          <p:cNvPr id="4" name="Slide Number Placeholder 3"/>
          <p:cNvSpPr>
            <a:spLocks noGrp="1"/>
          </p:cNvSpPr>
          <p:nvPr>
            <p:ph type="sldNum" sz="quarter" idx="10"/>
          </p:nvPr>
        </p:nvSpPr>
        <p:spPr/>
        <p:txBody>
          <a:bodyPr/>
          <a:lstStyle/>
          <a:p>
            <a:fld id="{C71C80B4-CEF5-4D78-AFC0-D5C4277B824F}" type="slidenum">
              <a:rPr lang="en-US" smtClean="0"/>
              <a:t>5</a:t>
            </a:fld>
            <a:endParaRPr lang="en-US"/>
          </a:p>
        </p:txBody>
      </p:sp>
    </p:spTree>
    <p:extLst>
      <p:ext uri="{BB962C8B-B14F-4D97-AF65-F5344CB8AC3E}">
        <p14:creationId xmlns:p14="http://schemas.microsoft.com/office/powerpoint/2010/main" val="155901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4CD8D701-F690-4441-9E17-B2B416151EB3}" type="datetimeFigureOut">
              <a:rPr lang="en-US" smtClean="0"/>
              <a:t>10/15/2016</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8B411821-F44C-4768-8BEC-2C3B645B3A71}" type="slidenum">
              <a:rPr lang="en-US" smtClean="0"/>
              <a:t>‹#›</a:t>
            </a:fld>
            <a:endParaRPr lang="en-US"/>
          </a:p>
        </p:txBody>
      </p:sp>
    </p:spTree>
    <p:extLst>
      <p:ext uri="{BB962C8B-B14F-4D97-AF65-F5344CB8AC3E}">
        <p14:creationId xmlns:p14="http://schemas.microsoft.com/office/powerpoint/2010/main" val="39939555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8D701-F690-4441-9E17-B2B416151EB3}"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105185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8D701-F690-4441-9E17-B2B416151EB3}"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87006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8D701-F690-4441-9E17-B2B416151EB3}"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4132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4CD8D701-F690-4441-9E17-B2B416151EB3}" type="datetimeFigureOut">
              <a:rPr lang="en-US" smtClean="0"/>
              <a:t>10/15/2016</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19368754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D8D701-F690-4441-9E17-B2B416151EB3}"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97063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8D701-F690-4441-9E17-B2B416151EB3}"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155562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D8D701-F690-4441-9E17-B2B416151EB3}"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204506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8D701-F690-4441-9E17-B2B416151EB3}"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11821-F44C-4768-8BEC-2C3B645B3A71}" type="slidenum">
              <a:rPr lang="en-US" smtClean="0"/>
              <a:t>‹#›</a:t>
            </a:fld>
            <a:endParaRPr lang="en-US"/>
          </a:p>
        </p:txBody>
      </p:sp>
    </p:spTree>
    <p:extLst>
      <p:ext uri="{BB962C8B-B14F-4D97-AF65-F5344CB8AC3E}">
        <p14:creationId xmlns:p14="http://schemas.microsoft.com/office/powerpoint/2010/main" val="4188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4CD8D701-F690-4441-9E17-B2B416151EB3}" type="datetimeFigureOut">
              <a:rPr lang="en-US" smtClean="0"/>
              <a:t>10/15/2016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8B411821-F44C-4768-8BEC-2C3B645B3A71}"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37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CD8D701-F690-4441-9E17-B2B416151EB3}" type="datetimeFigureOut">
              <a:rPr lang="en-US" smtClean="0"/>
              <a:t>10/15/2016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8B411821-F44C-4768-8BEC-2C3B645B3A71}"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431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4CD8D701-F690-4441-9E17-B2B416151EB3}" type="datetimeFigureOut">
              <a:rPr lang="en-US" smtClean="0"/>
              <a:t>10/15/2016</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B411821-F44C-4768-8BEC-2C3B645B3A71}" type="slidenum">
              <a:rPr lang="en-US" smtClean="0"/>
              <a:t>‹#›</a:t>
            </a:fld>
            <a:endParaRPr lang="en-US"/>
          </a:p>
        </p:txBody>
      </p:sp>
    </p:spTree>
    <p:extLst>
      <p:ext uri="{BB962C8B-B14F-4D97-AF65-F5344CB8AC3E}">
        <p14:creationId xmlns:p14="http://schemas.microsoft.com/office/powerpoint/2010/main" val="8193783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870513" y="560850"/>
            <a:ext cx="7402974" cy="7276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smtClean="0"/>
              <a:t>Athletic Mental Awareness</a:t>
            </a:r>
            <a:endParaRPr lang="en-US" sz="4400" dirty="0"/>
          </a:p>
        </p:txBody>
      </p:sp>
      <p:sp>
        <p:nvSpPr>
          <p:cNvPr id="5" name="TextBox 4"/>
          <p:cNvSpPr txBox="1"/>
          <p:nvPr/>
        </p:nvSpPr>
        <p:spPr>
          <a:xfrm>
            <a:off x="2876081" y="4262631"/>
            <a:ext cx="3391838" cy="461665"/>
          </a:xfrm>
          <a:prstGeom prst="rect">
            <a:avLst/>
          </a:prstGeom>
          <a:noFill/>
        </p:spPr>
        <p:txBody>
          <a:bodyPr wrap="square" rtlCol="0">
            <a:spAutoFit/>
          </a:bodyPr>
          <a:lstStyle/>
          <a:p>
            <a:r>
              <a:rPr lang="en-US" sz="2400" dirty="0" smtClean="0"/>
              <a:t>Awareness + Wellness</a:t>
            </a:r>
            <a:endParaRPr lang="en-US" dirty="0"/>
          </a:p>
        </p:txBody>
      </p:sp>
      <p:sp>
        <p:nvSpPr>
          <p:cNvPr id="6" name="TextBox 5"/>
          <p:cNvSpPr txBox="1"/>
          <p:nvPr/>
        </p:nvSpPr>
        <p:spPr>
          <a:xfrm>
            <a:off x="344488" y="6155450"/>
            <a:ext cx="6267796" cy="307777"/>
          </a:xfrm>
          <a:prstGeom prst="rect">
            <a:avLst/>
          </a:prstGeom>
          <a:noFill/>
        </p:spPr>
        <p:txBody>
          <a:bodyPr wrap="square" rtlCol="0">
            <a:spAutoFit/>
          </a:bodyPr>
          <a:lstStyle/>
          <a:p>
            <a:r>
              <a:rPr lang="en-US" sz="1400" dirty="0" smtClean="0"/>
              <a:t>Kayla Looney	Economics</a:t>
            </a:r>
            <a:endParaRPr lang="en-US" sz="1400" dirty="0"/>
          </a:p>
        </p:txBody>
      </p:sp>
      <p:sp>
        <p:nvSpPr>
          <p:cNvPr id="7" name="TextBox 6"/>
          <p:cNvSpPr txBox="1"/>
          <p:nvPr/>
        </p:nvSpPr>
        <p:spPr>
          <a:xfrm>
            <a:off x="344488" y="5795334"/>
            <a:ext cx="6267796" cy="307777"/>
          </a:xfrm>
          <a:prstGeom prst="rect">
            <a:avLst/>
          </a:prstGeom>
          <a:noFill/>
        </p:spPr>
        <p:txBody>
          <a:bodyPr wrap="square" rtlCol="0">
            <a:spAutoFit/>
          </a:bodyPr>
          <a:lstStyle/>
          <a:p>
            <a:r>
              <a:rPr lang="en-US" sz="1400" dirty="0" smtClean="0"/>
              <a:t>Frazer Bayley	</a:t>
            </a:r>
            <a:r>
              <a:rPr lang="en-US" sz="1400" dirty="0"/>
              <a:t>Psychology, Computer Science</a:t>
            </a:r>
            <a:endParaRPr lang="en-US" sz="1400" dirty="0"/>
          </a:p>
        </p:txBody>
      </p:sp>
      <p:sp>
        <p:nvSpPr>
          <p:cNvPr id="8" name="TextBox 7"/>
          <p:cNvSpPr txBox="1"/>
          <p:nvPr/>
        </p:nvSpPr>
        <p:spPr>
          <a:xfrm>
            <a:off x="344488" y="5435218"/>
            <a:ext cx="6267796" cy="307777"/>
          </a:xfrm>
          <a:prstGeom prst="rect">
            <a:avLst/>
          </a:prstGeom>
          <a:noFill/>
        </p:spPr>
        <p:txBody>
          <a:bodyPr wrap="square" rtlCol="0">
            <a:spAutoFit/>
          </a:bodyPr>
          <a:lstStyle/>
          <a:p>
            <a:r>
              <a:rPr lang="en-US" sz="1400" dirty="0" smtClean="0"/>
              <a:t>Brian Davis	</a:t>
            </a:r>
            <a:r>
              <a:rPr lang="en-US" sz="1400" dirty="0" smtClean="0"/>
              <a:t>Computer </a:t>
            </a:r>
            <a:r>
              <a:rPr lang="en-US" sz="1400" dirty="0" smtClean="0"/>
              <a:t>Science, Veteran </a:t>
            </a:r>
            <a:endParaRPr lang="en-US" sz="1400" dirty="0"/>
          </a:p>
        </p:txBody>
      </p:sp>
      <p:sp>
        <p:nvSpPr>
          <p:cNvPr id="9" name="TextBox 8"/>
          <p:cNvSpPr txBox="1"/>
          <p:nvPr/>
        </p:nvSpPr>
        <p:spPr>
          <a:xfrm>
            <a:off x="344488" y="5075102"/>
            <a:ext cx="6957752" cy="307777"/>
          </a:xfrm>
          <a:prstGeom prst="rect">
            <a:avLst/>
          </a:prstGeom>
          <a:noFill/>
        </p:spPr>
        <p:txBody>
          <a:bodyPr wrap="square" rtlCol="0">
            <a:spAutoFit/>
          </a:bodyPr>
          <a:lstStyle/>
          <a:p>
            <a:r>
              <a:rPr lang="en-US" sz="1400" dirty="0" smtClean="0"/>
              <a:t>Anu Deodhar	Computer Science, Business Administration </a:t>
            </a:r>
            <a:endParaRPr lang="en-US" sz="1400" dirty="0"/>
          </a:p>
        </p:txBody>
      </p:sp>
      <p:pic>
        <p:nvPicPr>
          <p:cNvPr id="10" name="Picture 2" descr="Image result for mindful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3361" y="1122882"/>
            <a:ext cx="3139749" cy="31397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3291219" y="1653155"/>
            <a:ext cx="2561563" cy="2503929"/>
          </a:xfrm>
          <a:prstGeom prst="rect">
            <a:avLst/>
          </a:prstGeom>
        </p:spPr>
      </p:pic>
    </p:spTree>
    <p:extLst>
      <p:ext uri="{BB962C8B-B14F-4D97-AF65-F5344CB8AC3E}">
        <p14:creationId xmlns:p14="http://schemas.microsoft.com/office/powerpoint/2010/main" val="2963802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gray">
          <a:xfrm>
            <a:off x="342900" y="280988"/>
            <a:ext cx="8459788" cy="998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Problem</a:t>
            </a:r>
            <a:endParaRPr lang="en-US" dirty="0"/>
          </a:p>
        </p:txBody>
      </p:sp>
      <p:sp>
        <p:nvSpPr>
          <p:cNvPr id="3" name="AutoShape 4"/>
          <p:cNvSpPr>
            <a:spLocks noChangeArrowheads="1"/>
          </p:cNvSpPr>
          <p:nvPr/>
        </p:nvSpPr>
        <p:spPr bwMode="gray">
          <a:xfrm>
            <a:off x="215900" y="1177925"/>
            <a:ext cx="1798638" cy="1179513"/>
          </a:xfrm>
          <a:prstGeom prst="roundRect">
            <a:avLst>
              <a:gd name="adj" fmla="val 16667"/>
            </a:avLst>
          </a:prstGeom>
          <a:solidFill>
            <a:srgbClr val="23426B"/>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Athletes suffer from mental health issues</a:t>
            </a:r>
            <a:endParaRPr lang="en-US" sz="1600" b="1" dirty="0">
              <a:solidFill>
                <a:schemeClr val="bg1"/>
              </a:solidFill>
            </a:endParaRPr>
          </a:p>
        </p:txBody>
      </p:sp>
      <p:sp>
        <p:nvSpPr>
          <p:cNvPr id="4" name="Text Box 5"/>
          <p:cNvSpPr txBox="1">
            <a:spLocks noChangeArrowheads="1"/>
          </p:cNvSpPr>
          <p:nvPr/>
        </p:nvSpPr>
        <p:spPr bwMode="gray">
          <a:xfrm>
            <a:off x="2120900" y="1349375"/>
            <a:ext cx="688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Many athletes have mental health issues. </a:t>
            </a:r>
            <a:r>
              <a:rPr lang="en-US" sz="1400" dirty="0" smtClean="0"/>
              <a:t>According to Fox Sports, “</a:t>
            </a:r>
            <a:r>
              <a:rPr lang="en-US" sz="1400" dirty="0"/>
              <a:t>In 2013, Chief Medical Officer, Dr. Brian </a:t>
            </a:r>
            <a:r>
              <a:rPr lang="en-US" sz="1400" dirty="0" err="1"/>
              <a:t>Hainline</a:t>
            </a:r>
            <a:r>
              <a:rPr lang="en-US" sz="1400" dirty="0"/>
              <a:t> declared mental health as the No. 1 health and safety concern in the </a:t>
            </a:r>
            <a:r>
              <a:rPr lang="en-US" sz="1400" dirty="0" smtClean="0"/>
              <a:t>NCAA”.</a:t>
            </a:r>
            <a:endParaRPr lang="en-US" sz="1400" dirty="0"/>
          </a:p>
        </p:txBody>
      </p:sp>
      <p:sp>
        <p:nvSpPr>
          <p:cNvPr id="5" name="AutoShape 7"/>
          <p:cNvSpPr>
            <a:spLocks noChangeArrowheads="1"/>
          </p:cNvSpPr>
          <p:nvPr/>
        </p:nvSpPr>
        <p:spPr bwMode="gray">
          <a:xfrm>
            <a:off x="215900" y="4583113"/>
            <a:ext cx="1798638" cy="1179512"/>
          </a:xfrm>
          <a:prstGeom prst="roundRect">
            <a:avLst>
              <a:gd name="adj" fmla="val 16667"/>
            </a:avLst>
          </a:prstGeom>
          <a:solidFill>
            <a:srgbClr val="3C73B9"/>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No current </a:t>
            </a:r>
            <a:r>
              <a:rPr lang="en-US" sz="1600" b="1" dirty="0" smtClean="0">
                <a:solidFill>
                  <a:schemeClr val="bg1"/>
                </a:solidFill>
              </a:rPr>
              <a:t>coping mechanisms </a:t>
            </a:r>
            <a:endParaRPr lang="en-US" sz="1600" b="1" dirty="0">
              <a:solidFill>
                <a:schemeClr val="bg1"/>
              </a:solidFill>
            </a:endParaRPr>
          </a:p>
        </p:txBody>
      </p:sp>
      <p:sp>
        <p:nvSpPr>
          <p:cNvPr id="6" name="Text Box 8"/>
          <p:cNvSpPr txBox="1">
            <a:spLocks noChangeArrowheads="1"/>
          </p:cNvSpPr>
          <p:nvPr/>
        </p:nvSpPr>
        <p:spPr bwMode="gray">
          <a:xfrm>
            <a:off x="2120900" y="4754563"/>
            <a:ext cx="6883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Currently, student athletes do not have a way to cope with mental health issues. </a:t>
            </a:r>
            <a:endParaRPr lang="en-US" sz="1400" dirty="0"/>
          </a:p>
        </p:txBody>
      </p:sp>
      <p:sp>
        <p:nvSpPr>
          <p:cNvPr id="7" name="AutoShape 10"/>
          <p:cNvSpPr>
            <a:spLocks noChangeArrowheads="1"/>
          </p:cNvSpPr>
          <p:nvPr/>
        </p:nvSpPr>
        <p:spPr bwMode="gray">
          <a:xfrm>
            <a:off x="230188" y="2878138"/>
            <a:ext cx="1798637" cy="1182687"/>
          </a:xfrm>
          <a:prstGeom prst="roundRect">
            <a:avLst>
              <a:gd name="adj" fmla="val 16667"/>
            </a:avLst>
          </a:prstGeom>
          <a:solidFill>
            <a:schemeClr val="tx1"/>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No athlete-specific app</a:t>
            </a:r>
            <a:endParaRPr lang="en-US" sz="1600" b="1" dirty="0">
              <a:solidFill>
                <a:schemeClr val="bg1"/>
              </a:solidFill>
            </a:endParaRPr>
          </a:p>
        </p:txBody>
      </p:sp>
      <p:sp>
        <p:nvSpPr>
          <p:cNvPr id="8" name="Text Box 11"/>
          <p:cNvSpPr txBox="1">
            <a:spLocks noChangeArrowheads="1"/>
          </p:cNvSpPr>
          <p:nvPr/>
        </p:nvSpPr>
        <p:spPr bwMode="gray">
          <a:xfrm>
            <a:off x="2120900" y="3051175"/>
            <a:ext cx="70866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There are mindfulness apps for iOS and Android, but none of them address concerns specific to student athletes. </a:t>
            </a:r>
            <a:r>
              <a:rPr lang="en-US" sz="1400" dirty="0" smtClean="0"/>
              <a:t>Our app specifically targets student athletes and is focused on their unique needs. </a:t>
            </a:r>
            <a:endParaRPr lang="en-US" sz="1400" b="1" dirty="0"/>
          </a:p>
        </p:txBody>
      </p:sp>
    </p:spTree>
    <p:extLst>
      <p:ext uri="{BB962C8B-B14F-4D97-AF65-F5344CB8AC3E}">
        <p14:creationId xmlns:p14="http://schemas.microsoft.com/office/powerpoint/2010/main" val="4176569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gray">
          <a:xfrm>
            <a:off x="342900" y="280988"/>
            <a:ext cx="8459788" cy="998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Solution</a:t>
            </a:r>
            <a:endParaRPr lang="en-US" dirty="0"/>
          </a:p>
        </p:txBody>
      </p:sp>
      <p:sp>
        <p:nvSpPr>
          <p:cNvPr id="3" name="AutoShape 4"/>
          <p:cNvSpPr>
            <a:spLocks noChangeArrowheads="1"/>
          </p:cNvSpPr>
          <p:nvPr/>
        </p:nvSpPr>
        <p:spPr bwMode="gray">
          <a:xfrm>
            <a:off x="215900" y="1177925"/>
            <a:ext cx="1798638" cy="1179513"/>
          </a:xfrm>
          <a:prstGeom prst="roundRect">
            <a:avLst>
              <a:gd name="adj" fmla="val 16667"/>
            </a:avLst>
          </a:prstGeom>
          <a:solidFill>
            <a:srgbClr val="23426B"/>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Value Proposition</a:t>
            </a:r>
            <a:endParaRPr lang="en-US" sz="1600" b="1" dirty="0">
              <a:solidFill>
                <a:schemeClr val="bg1"/>
              </a:solidFill>
            </a:endParaRPr>
          </a:p>
        </p:txBody>
      </p:sp>
      <p:sp>
        <p:nvSpPr>
          <p:cNvPr id="4" name="Text Box 5"/>
          <p:cNvSpPr txBox="1">
            <a:spLocks noChangeArrowheads="1"/>
          </p:cNvSpPr>
          <p:nvPr/>
        </p:nvSpPr>
        <p:spPr bwMode="gray">
          <a:xfrm>
            <a:off x="2120900" y="1349375"/>
            <a:ext cx="6883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Our project allows student athletes to reflect on their day and strive for mindfulness. </a:t>
            </a:r>
            <a:r>
              <a:rPr lang="en-US" sz="1400" dirty="0" smtClean="0"/>
              <a:t>As a result of using this app, students will enhance their mental state which will translate to increased athletic performance. </a:t>
            </a:r>
            <a:r>
              <a:rPr lang="en-US" sz="1400" dirty="0" smtClean="0"/>
              <a:t>Additionally</a:t>
            </a:r>
            <a:r>
              <a:rPr lang="en-US" sz="1400" dirty="0" smtClean="0"/>
              <a:t>, our app looks at bullying and tries to identify when an athlete is being a bully or is </a:t>
            </a:r>
            <a:r>
              <a:rPr lang="en-US" sz="1400" smtClean="0"/>
              <a:t>being bullied. </a:t>
            </a:r>
            <a:endParaRPr lang="en-US" sz="1400" b="1" dirty="0"/>
          </a:p>
        </p:txBody>
      </p:sp>
      <p:sp>
        <p:nvSpPr>
          <p:cNvPr id="5" name="AutoShape 7"/>
          <p:cNvSpPr>
            <a:spLocks noChangeArrowheads="1"/>
          </p:cNvSpPr>
          <p:nvPr/>
        </p:nvSpPr>
        <p:spPr bwMode="gray">
          <a:xfrm>
            <a:off x="215900" y="4583113"/>
            <a:ext cx="1798638" cy="1179512"/>
          </a:xfrm>
          <a:prstGeom prst="roundRect">
            <a:avLst>
              <a:gd name="adj" fmla="val 16667"/>
            </a:avLst>
          </a:prstGeom>
          <a:solidFill>
            <a:srgbClr val="3C73B9"/>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Recent Trends</a:t>
            </a:r>
            <a:endParaRPr lang="en-US" sz="1600" b="1" dirty="0">
              <a:solidFill>
                <a:schemeClr val="bg1"/>
              </a:solidFill>
            </a:endParaRPr>
          </a:p>
        </p:txBody>
      </p:sp>
      <p:sp>
        <p:nvSpPr>
          <p:cNvPr id="6" name="AutoShape 10"/>
          <p:cNvSpPr>
            <a:spLocks noChangeArrowheads="1"/>
          </p:cNvSpPr>
          <p:nvPr/>
        </p:nvSpPr>
        <p:spPr bwMode="gray">
          <a:xfrm>
            <a:off x="230188" y="2878138"/>
            <a:ext cx="1798637" cy="1182687"/>
          </a:xfrm>
          <a:prstGeom prst="roundRect">
            <a:avLst>
              <a:gd name="adj" fmla="val 16667"/>
            </a:avLst>
          </a:prstGeom>
          <a:solidFill>
            <a:schemeClr val="tx1"/>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Use Cases</a:t>
            </a:r>
            <a:endParaRPr lang="en-US" sz="1600" b="1" dirty="0">
              <a:solidFill>
                <a:schemeClr val="bg1"/>
              </a:solidFill>
            </a:endParaRPr>
          </a:p>
        </p:txBody>
      </p:sp>
      <p:sp>
        <p:nvSpPr>
          <p:cNvPr id="7" name="Text Box 11"/>
          <p:cNvSpPr txBox="1">
            <a:spLocks noChangeArrowheads="1"/>
          </p:cNvSpPr>
          <p:nvPr/>
        </p:nvSpPr>
        <p:spPr bwMode="gray">
          <a:xfrm>
            <a:off x="2120900" y="3051175"/>
            <a:ext cx="70866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Student athletes can use this app at the end of their day to mindfully reflect on their day. </a:t>
            </a:r>
            <a:r>
              <a:rPr lang="en-US" sz="1400" dirty="0" smtClean="0"/>
              <a:t>By reflecting daily, the app can visualize the data and present trends to the athlete which will allow them to better be in touch with their mind and body. </a:t>
            </a:r>
            <a:endParaRPr lang="en-US" sz="1400" b="1" dirty="0"/>
          </a:p>
        </p:txBody>
      </p:sp>
      <p:sp>
        <p:nvSpPr>
          <p:cNvPr id="8" name="Text Box 8"/>
          <p:cNvSpPr txBox="1">
            <a:spLocks noChangeArrowheads="1"/>
          </p:cNvSpPr>
          <p:nvPr/>
        </p:nvSpPr>
        <p:spPr bwMode="gray">
          <a:xfrm>
            <a:off x="2120900" y="4754563"/>
            <a:ext cx="6883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According to the NCAA, the second leading cause of </a:t>
            </a:r>
            <a:r>
              <a:rPr lang="en-US" sz="1400" b="1" dirty="0"/>
              <a:t>deaths among student </a:t>
            </a:r>
            <a:r>
              <a:rPr lang="en-US" sz="1400" b="1" dirty="0" smtClean="0"/>
              <a:t>athletes is eating disorders and the third is suicide. </a:t>
            </a:r>
            <a:r>
              <a:rPr lang="en-US" sz="1400" dirty="0" smtClean="0"/>
              <a:t>By making the student athletes more mindful of their bodies (as well as the app recording how many meals they ate that day), we hope  to change the statistics. </a:t>
            </a:r>
            <a:endParaRPr lang="en-US" sz="1400" dirty="0"/>
          </a:p>
        </p:txBody>
      </p:sp>
    </p:spTree>
    <p:extLst>
      <p:ext uri="{BB962C8B-B14F-4D97-AF65-F5344CB8AC3E}">
        <p14:creationId xmlns:p14="http://schemas.microsoft.com/office/powerpoint/2010/main" val="41335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gray">
          <a:xfrm>
            <a:off x="342900" y="280988"/>
            <a:ext cx="8459788" cy="998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Market Size</a:t>
            </a:r>
            <a:endParaRPr lang="en-US" dirty="0"/>
          </a:p>
        </p:txBody>
      </p:sp>
      <p:sp>
        <p:nvSpPr>
          <p:cNvPr id="3" name="AutoShape 4"/>
          <p:cNvSpPr>
            <a:spLocks noChangeArrowheads="1"/>
          </p:cNvSpPr>
          <p:nvPr/>
        </p:nvSpPr>
        <p:spPr bwMode="gray">
          <a:xfrm>
            <a:off x="215900" y="1177927"/>
            <a:ext cx="1798638" cy="1179513"/>
          </a:xfrm>
          <a:prstGeom prst="roundRect">
            <a:avLst>
              <a:gd name="adj" fmla="val 16667"/>
            </a:avLst>
          </a:prstGeom>
          <a:solidFill>
            <a:srgbClr val="23426B"/>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Industry</a:t>
            </a:r>
            <a:endParaRPr lang="en-US" sz="1600" b="1" dirty="0">
              <a:solidFill>
                <a:schemeClr val="bg1"/>
              </a:solidFill>
            </a:endParaRPr>
          </a:p>
        </p:txBody>
      </p:sp>
      <p:sp>
        <p:nvSpPr>
          <p:cNvPr id="4" name="Text Box 5"/>
          <p:cNvSpPr txBox="1">
            <a:spLocks noChangeArrowheads="1"/>
          </p:cNvSpPr>
          <p:nvPr/>
        </p:nvSpPr>
        <p:spPr bwMode="gray">
          <a:xfrm>
            <a:off x="2120900" y="1349375"/>
            <a:ext cx="688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Our target industry is </a:t>
            </a:r>
            <a:r>
              <a:rPr lang="en-US" sz="1400" b="1" dirty="0" smtClean="0"/>
              <a:t>mental health. Our primary focus is college sports. However, we can easily scale to high school and middle school sports. </a:t>
            </a:r>
            <a:endParaRPr lang="en-US" sz="1400" b="1" dirty="0"/>
          </a:p>
        </p:txBody>
      </p:sp>
      <p:sp>
        <p:nvSpPr>
          <p:cNvPr id="5" name="AutoShape 7"/>
          <p:cNvSpPr>
            <a:spLocks noChangeArrowheads="1"/>
          </p:cNvSpPr>
          <p:nvPr/>
        </p:nvSpPr>
        <p:spPr bwMode="gray">
          <a:xfrm>
            <a:off x="215900" y="4583113"/>
            <a:ext cx="1798638" cy="1179512"/>
          </a:xfrm>
          <a:prstGeom prst="roundRect">
            <a:avLst>
              <a:gd name="adj" fmla="val 16667"/>
            </a:avLst>
          </a:prstGeom>
          <a:solidFill>
            <a:srgbClr val="3C73B9"/>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Competitors</a:t>
            </a:r>
            <a:endParaRPr lang="en-US" sz="1600" b="1" dirty="0">
              <a:solidFill>
                <a:schemeClr val="bg1"/>
              </a:solidFill>
            </a:endParaRPr>
          </a:p>
        </p:txBody>
      </p:sp>
      <p:sp>
        <p:nvSpPr>
          <p:cNvPr id="6" name="AutoShape 10"/>
          <p:cNvSpPr>
            <a:spLocks noChangeArrowheads="1"/>
          </p:cNvSpPr>
          <p:nvPr/>
        </p:nvSpPr>
        <p:spPr bwMode="gray">
          <a:xfrm>
            <a:off x="230188" y="2878138"/>
            <a:ext cx="1798637" cy="1182687"/>
          </a:xfrm>
          <a:prstGeom prst="roundRect">
            <a:avLst>
              <a:gd name="adj" fmla="val 16667"/>
            </a:avLst>
          </a:prstGeom>
          <a:solidFill>
            <a:schemeClr val="tx1"/>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Valuation</a:t>
            </a:r>
            <a:endParaRPr lang="en-US" sz="1600" b="1" dirty="0">
              <a:solidFill>
                <a:schemeClr val="bg1"/>
              </a:solidFill>
            </a:endParaRPr>
          </a:p>
        </p:txBody>
      </p:sp>
      <p:sp>
        <p:nvSpPr>
          <p:cNvPr id="7" name="Text Box 11"/>
          <p:cNvSpPr txBox="1">
            <a:spLocks noChangeArrowheads="1"/>
          </p:cNvSpPr>
          <p:nvPr/>
        </p:nvSpPr>
        <p:spPr bwMode="gray">
          <a:xfrm>
            <a:off x="2120900" y="3051175"/>
            <a:ext cx="7086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The valuation for mental health services is $179.3 billion.</a:t>
            </a:r>
            <a:endParaRPr lang="en-US" sz="1400" b="1" dirty="0"/>
          </a:p>
        </p:txBody>
      </p:sp>
      <p:sp>
        <p:nvSpPr>
          <p:cNvPr id="8" name="Text Box 8"/>
          <p:cNvSpPr txBox="1">
            <a:spLocks noChangeArrowheads="1"/>
          </p:cNvSpPr>
          <p:nvPr/>
        </p:nvSpPr>
        <p:spPr bwMode="gray">
          <a:xfrm>
            <a:off x="2120900" y="4754563"/>
            <a:ext cx="6883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Currently there are no other apps that specifically target student athletics. </a:t>
            </a:r>
            <a:r>
              <a:rPr lang="en-US" sz="1400" dirty="0" smtClean="0"/>
              <a:t>Our app will be the first to address both the student and the athlete. With questions regarding academics, social life, and physical ability, we are able to focus on all aspects of their busy lives.</a:t>
            </a:r>
            <a:endParaRPr lang="en-US" sz="1400" b="1" dirty="0"/>
          </a:p>
        </p:txBody>
      </p:sp>
    </p:spTree>
    <p:extLst>
      <p:ext uri="{BB962C8B-B14F-4D97-AF65-F5344CB8AC3E}">
        <p14:creationId xmlns:p14="http://schemas.microsoft.com/office/powerpoint/2010/main" val="4101599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gray">
          <a:xfrm>
            <a:off x="342900" y="280988"/>
            <a:ext cx="8459788" cy="998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Business Model</a:t>
            </a:r>
            <a:endParaRPr lang="en-US" dirty="0"/>
          </a:p>
        </p:txBody>
      </p:sp>
      <p:sp>
        <p:nvSpPr>
          <p:cNvPr id="3" name="AutoShape 4"/>
          <p:cNvSpPr>
            <a:spLocks noChangeArrowheads="1"/>
          </p:cNvSpPr>
          <p:nvPr/>
        </p:nvSpPr>
        <p:spPr bwMode="gray">
          <a:xfrm>
            <a:off x="215900" y="1177925"/>
            <a:ext cx="1798638" cy="1179513"/>
          </a:xfrm>
          <a:prstGeom prst="roundRect">
            <a:avLst>
              <a:gd name="adj" fmla="val 16667"/>
            </a:avLst>
          </a:prstGeom>
          <a:solidFill>
            <a:srgbClr val="23426B"/>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Revenue</a:t>
            </a:r>
            <a:endParaRPr lang="en-US" sz="1600" b="1" dirty="0">
              <a:solidFill>
                <a:schemeClr val="bg1"/>
              </a:solidFill>
            </a:endParaRPr>
          </a:p>
        </p:txBody>
      </p:sp>
      <p:sp>
        <p:nvSpPr>
          <p:cNvPr id="4" name="Text Box 5"/>
          <p:cNvSpPr txBox="1">
            <a:spLocks noChangeArrowheads="1"/>
          </p:cNvSpPr>
          <p:nvPr/>
        </p:nvSpPr>
        <p:spPr bwMode="gray">
          <a:xfrm>
            <a:off x="2120900" y="1349375"/>
            <a:ext cx="688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We will have both a free version and a paid-for version. </a:t>
            </a:r>
            <a:r>
              <a:rPr lang="en-US" sz="1400" dirty="0" smtClean="0"/>
              <a:t>In the free version, we will use in-app advertising to generate revenues. Additionally, we could have teams custom-brand their app for their athletes for a one-time or recurring fee.</a:t>
            </a:r>
            <a:endParaRPr lang="en-US" sz="1400" b="1" dirty="0"/>
          </a:p>
        </p:txBody>
      </p:sp>
      <p:sp>
        <p:nvSpPr>
          <p:cNvPr id="5" name="AutoShape 7"/>
          <p:cNvSpPr>
            <a:spLocks noChangeArrowheads="1"/>
          </p:cNvSpPr>
          <p:nvPr/>
        </p:nvSpPr>
        <p:spPr bwMode="gray">
          <a:xfrm>
            <a:off x="215900" y="4583113"/>
            <a:ext cx="1798638" cy="1179512"/>
          </a:xfrm>
          <a:prstGeom prst="roundRect">
            <a:avLst>
              <a:gd name="adj" fmla="val 16667"/>
            </a:avLst>
          </a:prstGeom>
          <a:solidFill>
            <a:srgbClr val="3C73B9"/>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Marketing Strategy</a:t>
            </a:r>
            <a:endParaRPr lang="en-US" sz="1600" b="1" dirty="0">
              <a:solidFill>
                <a:schemeClr val="bg1"/>
              </a:solidFill>
            </a:endParaRPr>
          </a:p>
        </p:txBody>
      </p:sp>
      <p:sp>
        <p:nvSpPr>
          <p:cNvPr id="6" name="AutoShape 10"/>
          <p:cNvSpPr>
            <a:spLocks noChangeArrowheads="1"/>
          </p:cNvSpPr>
          <p:nvPr/>
        </p:nvSpPr>
        <p:spPr bwMode="gray">
          <a:xfrm>
            <a:off x="230188" y="2878138"/>
            <a:ext cx="1798637" cy="1182687"/>
          </a:xfrm>
          <a:prstGeom prst="roundRect">
            <a:avLst>
              <a:gd name="adj" fmla="val 16667"/>
            </a:avLst>
          </a:prstGeom>
          <a:solidFill>
            <a:schemeClr val="tx1"/>
          </a:solidFill>
          <a:ln>
            <a:noFill/>
          </a:ln>
          <a:effectLst/>
          <a:extLst>
            <a:ext uri="{91240B29-F687-4F45-9708-019B960494DF}">
              <a14:hiddenLine xmlns:a14="http://schemas.microsoft.com/office/drawing/2010/main" w="12700">
                <a:solidFill>
                  <a:srgbClr val="33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dirty="0" smtClean="0">
                <a:solidFill>
                  <a:schemeClr val="bg1"/>
                </a:solidFill>
              </a:rPr>
              <a:t>Pricing</a:t>
            </a:r>
            <a:endParaRPr lang="en-US" sz="1600" b="1" dirty="0">
              <a:solidFill>
                <a:schemeClr val="bg1"/>
              </a:solidFill>
            </a:endParaRPr>
          </a:p>
        </p:txBody>
      </p:sp>
      <p:sp>
        <p:nvSpPr>
          <p:cNvPr id="7" name="Text Box 11"/>
          <p:cNvSpPr txBox="1">
            <a:spLocks noChangeArrowheads="1"/>
          </p:cNvSpPr>
          <p:nvPr/>
        </p:nvSpPr>
        <p:spPr bwMode="gray">
          <a:xfrm>
            <a:off x="2120900" y="3051175"/>
            <a:ext cx="68235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The paid-for version will cost $0.99 to make the app affordable for students on a budget. If teams want to have their logo in their app, a fee would be negotiated on a case by case basis. </a:t>
            </a:r>
            <a:endParaRPr lang="en-US" sz="1400" b="1" dirty="0"/>
          </a:p>
        </p:txBody>
      </p:sp>
      <p:sp>
        <p:nvSpPr>
          <p:cNvPr id="8" name="Text Box 8"/>
          <p:cNvSpPr txBox="1">
            <a:spLocks noChangeArrowheads="1"/>
          </p:cNvSpPr>
          <p:nvPr/>
        </p:nvSpPr>
        <p:spPr bwMode="gray">
          <a:xfrm>
            <a:off x="2120900" y="4754563"/>
            <a:ext cx="688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228600" indent="-11430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spcBef>
                <a:spcPct val="50000"/>
              </a:spcBef>
            </a:pPr>
            <a:r>
              <a:rPr lang="en-US" sz="1400" b="1" dirty="0" smtClean="0"/>
              <a:t>Our advertising team would visit </a:t>
            </a:r>
            <a:r>
              <a:rPr lang="en-US" sz="1400" b="1" dirty="0" smtClean="0"/>
              <a:t>big pharmaceutical companies to set up a partnership. </a:t>
            </a:r>
            <a:r>
              <a:rPr lang="en-US" sz="1400" dirty="0"/>
              <a:t>H</a:t>
            </a:r>
            <a:r>
              <a:rPr lang="en-US" sz="1400" dirty="0" smtClean="0"/>
              <a:t>aving a large pharmaceutical company as a partner would bring in a large amount of money. We expect a lot of pharmaceutical companies to want to advertise in our app due to the targeted nature of our app. Additionally we could seek to secure funding with the Department of Public Health as mental health is a nation-wide issue.</a:t>
            </a:r>
            <a:endParaRPr lang="en-US" sz="1400" b="1" dirty="0"/>
          </a:p>
        </p:txBody>
      </p:sp>
    </p:spTree>
    <p:extLst>
      <p:ext uri="{BB962C8B-B14F-4D97-AF65-F5344CB8AC3E}">
        <p14:creationId xmlns:p14="http://schemas.microsoft.com/office/powerpoint/2010/main" val="56250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gray">
          <a:xfrm>
            <a:off x="342900" y="280988"/>
            <a:ext cx="8459788" cy="998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Closing</a:t>
            </a:r>
            <a:endParaRPr lang="en-US" dirty="0"/>
          </a:p>
        </p:txBody>
      </p:sp>
    </p:spTree>
    <p:extLst>
      <p:ext uri="{BB962C8B-B14F-4D97-AF65-F5344CB8AC3E}">
        <p14:creationId xmlns:p14="http://schemas.microsoft.com/office/powerpoint/2010/main" val="4224928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178</TotalTime>
  <Words>584</Words>
  <Application>Microsoft Office PowerPoint</Application>
  <PresentationFormat>On-screen Show (4:3)</PresentationFormat>
  <Paragraphs>40</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Garamond</vt:lpstr>
      <vt:lpstr>GE Inspira Pitch</vt:lpstr>
      <vt:lpstr>Savon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Kayla Looney</dc:creator>
  <cp:lastModifiedBy>Kayla Looney</cp:lastModifiedBy>
  <cp:revision>7</cp:revision>
  <dcterms:created xsi:type="dcterms:W3CDTF">2016-10-16T00:06:38Z</dcterms:created>
  <dcterms:modified xsi:type="dcterms:W3CDTF">2016-10-16T03:04:39Z</dcterms:modified>
</cp:coreProperties>
</file>