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818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9600" y="3057525"/>
            <a:ext cx="5715000" cy="1476375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23925" cy="76200"/>
          </a:xfrm>
          <a:prstGeom prst="rect">
            <a:avLst/>
          </a:prstGeom>
          <a:solidFill>
            <a:srgbClr val="0084D1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923925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1847850" y="0"/>
            <a:ext cx="919162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2767013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3690937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457200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5453063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6376988" y="0"/>
            <a:ext cx="919162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729615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8220075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609600" y="3057525"/>
            <a:ext cx="6172200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AFAF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Sistema de gestão para autoescolas</a:t>
            </a:r>
            <a:endParaRPr lang="en-US" sz="3600" dirty="0"/>
          </a:p>
        </p:txBody>
      </p:sp>
      <p:sp>
        <p:nvSpPr>
          <p:cNvPr id="14" name="Text 12"/>
          <p:cNvSpPr/>
          <p:nvPr/>
        </p:nvSpPr>
        <p:spPr>
          <a:xfrm>
            <a:off x="609600" y="4305300"/>
            <a:ext cx="61722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spc="-27" kern="0" dirty="0">
                <a:solidFill>
                  <a:srgbClr val="E4E4E7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Lívia Faria (020451), Lucas Faria (019790) e Wesley Júnior (020321)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818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23925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847850" y="0"/>
            <a:ext cx="919162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2767013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690937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457200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5453063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376988" y="0"/>
            <a:ext cx="919162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729615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8220075" y="0"/>
            <a:ext cx="923925" cy="76200"/>
          </a:xfrm>
          <a:prstGeom prst="rect">
            <a:avLst/>
          </a:prstGeom>
          <a:solidFill>
            <a:srgbClr val="0084D1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0" y="609600"/>
            <a:ext cx="3524250" cy="3924300"/>
          </a:xfrm>
          <a:prstGeom prst="rect">
            <a:avLst/>
          </a:prstGeom>
        </p:spPr>
      </p:pic>
      <p:sp>
        <p:nvSpPr>
          <p:cNvPr id="13" name="Text 10"/>
          <p:cNvSpPr/>
          <p:nvPr/>
        </p:nvSpPr>
        <p:spPr>
          <a:xfrm>
            <a:off x="609600" y="923925"/>
            <a:ext cx="383857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250" b="1" spc="-50" kern="0" dirty="0">
                <a:solidFill>
                  <a:srgbClr val="FAFAF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📌 Conclusão</a:t>
            </a:r>
            <a:endParaRPr lang="en-US" sz="2250" dirty="0"/>
          </a:p>
        </p:txBody>
      </p:sp>
      <p:sp>
        <p:nvSpPr>
          <p:cNvPr id="14" name="Text 11"/>
          <p:cNvSpPr/>
          <p:nvPr/>
        </p:nvSpPr>
        <p:spPr>
          <a:xfrm>
            <a:off x="609600" y="1590675"/>
            <a:ext cx="4229100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plataforma busca oferecer uma solução acessível para a gestão financeira pessoal e empresarial, ajudando usuários a tomarem decisões mais conscientes sobre seu dinheiro. Com funcionalidades intuitivas e ferramentas inteligentes, a solução poderá contribuir para a educação financeira e o crescimento econômico sustentável.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609600" y="4400550"/>
            <a:ext cx="3838575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50"/>
              </a:lnSpc>
              <a:buNone/>
            </a:pPr>
            <a:r>
              <a:rPr lang="en-US" sz="750" dirty="0">
                <a:solidFill>
                  <a:srgbClr val="A1A1A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Sistema de gestão para autoescolas</a:t>
            </a:r>
            <a:endParaRPr lang="en-US" sz="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818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23925" y="0"/>
            <a:ext cx="923925" cy="76200"/>
          </a:xfrm>
          <a:prstGeom prst="rect">
            <a:avLst/>
          </a:prstGeom>
          <a:solidFill>
            <a:srgbClr val="0084D1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847850" y="0"/>
            <a:ext cx="919162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2767013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690937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457200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5453063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376988" y="0"/>
            <a:ext cx="919162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729615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8220075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609600" y="942975"/>
            <a:ext cx="5114925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AFAF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🎯 Objetivo do projeto</a:t>
            </a:r>
            <a:endParaRPr lang="en-US" sz="3600" dirty="0"/>
          </a:p>
        </p:txBody>
      </p:sp>
      <p:sp>
        <p:nvSpPr>
          <p:cNvPr id="13" name="Text 11"/>
          <p:cNvSpPr/>
          <p:nvPr/>
        </p:nvSpPr>
        <p:spPr>
          <a:xfrm>
            <a:off x="609600" y="1857375"/>
            <a:ext cx="7429500" cy="1190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spc="-13" kern="0" dirty="0">
                <a:solidFill>
                  <a:srgbClr val="E4E4E7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Desenvolver um sistema de banco de dados para autoescolas.</a:t>
            </a:r>
            <a:endParaRPr lang="en-US" sz="1350" dirty="0"/>
          </a:p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spc="-13" kern="0" dirty="0">
                <a:solidFill>
                  <a:srgbClr val="E4E4E7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Foco na preparação teórica dos alunos para o exame do DETRAN.</a:t>
            </a:r>
            <a:endParaRPr lang="en-US" sz="1350" dirty="0"/>
          </a:p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spc="-13" kern="0" dirty="0">
                <a:solidFill>
                  <a:srgbClr val="E4E4E7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Proposta: simulados, gerenciamento de aulas, desempenho e segurança dos dados.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609600" y="4400550"/>
            <a:ext cx="3838575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50"/>
              </a:lnSpc>
              <a:buNone/>
            </a:pPr>
            <a:r>
              <a:rPr lang="en-US" sz="750" dirty="0">
                <a:solidFill>
                  <a:srgbClr val="A1A1A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Sistema de gestão para autoescolas</a:t>
            </a:r>
            <a:endParaRPr lang="en-US" sz="750" dirty="0"/>
          </a:p>
        </p:txBody>
      </p:sp>
      <p:sp>
        <p:nvSpPr>
          <p:cNvPr id="15" name="Text 13"/>
          <p:cNvSpPr/>
          <p:nvPr/>
        </p:nvSpPr>
        <p:spPr>
          <a:xfrm>
            <a:off x="8091488" y="4400550"/>
            <a:ext cx="104775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50"/>
              </a:lnSpc>
              <a:buNone/>
            </a:pPr>
            <a:r>
              <a:rPr lang="en-US" sz="750" dirty="0">
                <a:solidFill>
                  <a:srgbClr val="A1A1A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15/04/2025</a:t>
            </a:r>
            <a:endParaRPr lang="en-US" sz="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818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23925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847850" y="0"/>
            <a:ext cx="919162" cy="76200"/>
          </a:xfrm>
          <a:prstGeom prst="rect">
            <a:avLst/>
          </a:prstGeom>
          <a:solidFill>
            <a:srgbClr val="0084D1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2767013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690937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457200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5453063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376988" y="0"/>
            <a:ext cx="919162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729615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8220075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763" y="1381125"/>
            <a:ext cx="2081212" cy="714375"/>
          </a:xfrm>
          <a:prstGeom prst="rect">
            <a:avLst/>
          </a:prstGeom>
        </p:spPr>
      </p:pic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888" y="2509838"/>
            <a:ext cx="1200150" cy="1195388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4024313" y="942975"/>
            <a:ext cx="5114925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AFAF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🔎 Cenário atual</a:t>
            </a:r>
            <a:endParaRPr lang="en-US" sz="3600" dirty="0"/>
          </a:p>
        </p:txBody>
      </p:sp>
      <p:sp>
        <p:nvSpPr>
          <p:cNvPr id="15" name="Text 11"/>
          <p:cNvSpPr/>
          <p:nvPr/>
        </p:nvSpPr>
        <p:spPr>
          <a:xfrm>
            <a:off x="4024313" y="1857375"/>
            <a:ext cx="5114925" cy="1905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spc="-13" kern="0" dirty="0">
                <a:solidFill>
                  <a:srgbClr val="E4E4E7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Plataformas como Drivin-in e Autoclique oferecem simulados e cursos.</a:t>
            </a:r>
            <a:endParaRPr lang="en-US" sz="1350" dirty="0"/>
          </a:p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spc="-13" kern="0" dirty="0">
                <a:solidFill>
                  <a:srgbClr val="E4E4E7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Muitas autoescolas ainda não usam sistemas integrados e seguros.</a:t>
            </a:r>
            <a:endParaRPr lang="en-US" sz="1350" dirty="0"/>
          </a:p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spc="-13" kern="0" dirty="0">
                <a:solidFill>
                  <a:srgbClr val="E4E4E7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Oportunidade para centralizar simulados, aulas e progresso dos alunos.</a:t>
            </a:r>
            <a:endParaRPr lang="en-US" sz="1350" dirty="0"/>
          </a:p>
        </p:txBody>
      </p:sp>
      <p:sp>
        <p:nvSpPr>
          <p:cNvPr id="16" name="Text 12"/>
          <p:cNvSpPr/>
          <p:nvPr/>
        </p:nvSpPr>
        <p:spPr>
          <a:xfrm>
            <a:off x="609600" y="4400550"/>
            <a:ext cx="3838575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50"/>
              </a:lnSpc>
              <a:buNone/>
            </a:pPr>
            <a:r>
              <a:rPr lang="en-US" sz="750" dirty="0">
                <a:solidFill>
                  <a:srgbClr val="A1A1A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Sistema de gestão para autoescolas</a:t>
            </a:r>
            <a:endParaRPr lang="en-US" sz="750" dirty="0"/>
          </a:p>
        </p:txBody>
      </p:sp>
      <p:sp>
        <p:nvSpPr>
          <p:cNvPr id="17" name="Text 13"/>
          <p:cNvSpPr/>
          <p:nvPr/>
        </p:nvSpPr>
        <p:spPr>
          <a:xfrm>
            <a:off x="8091488" y="4400550"/>
            <a:ext cx="104775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50"/>
              </a:lnSpc>
              <a:buNone/>
            </a:pPr>
            <a:r>
              <a:rPr lang="en-US" sz="750" dirty="0">
                <a:solidFill>
                  <a:srgbClr val="A1A1A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15/04/2025</a:t>
            </a:r>
            <a:endParaRPr lang="en-US" sz="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818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23925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847850" y="0"/>
            <a:ext cx="919162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2767013" y="0"/>
            <a:ext cx="923925" cy="76200"/>
          </a:xfrm>
          <a:prstGeom prst="rect">
            <a:avLst/>
          </a:prstGeom>
          <a:solidFill>
            <a:srgbClr val="0084D1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690937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457200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5453063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376988" y="0"/>
            <a:ext cx="919162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729615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8220075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609600" y="942975"/>
            <a:ext cx="5662613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AFAF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 Requisitos funcionais</a:t>
            </a:r>
            <a:endParaRPr lang="en-US" sz="3600" dirty="0"/>
          </a:p>
        </p:txBody>
      </p:sp>
      <p:sp>
        <p:nvSpPr>
          <p:cNvPr id="13" name="Text 11"/>
          <p:cNvSpPr/>
          <p:nvPr/>
        </p:nvSpPr>
        <p:spPr>
          <a:xfrm>
            <a:off x="609600" y="1857375"/>
            <a:ext cx="5634038" cy="21431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spc="-13" kern="0" dirty="0">
                <a:solidFill>
                  <a:srgbClr val="E4E4E7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Gerenciar usuários (alunos, instrutores, administradores etc.).</a:t>
            </a:r>
            <a:endParaRPr lang="en-US" sz="1350" dirty="0"/>
          </a:p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spc="-13" kern="0" dirty="0">
                <a:solidFill>
                  <a:srgbClr val="E4E4E7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Cadastrar simulados com questões e respostas.</a:t>
            </a:r>
            <a:endParaRPr lang="en-US" sz="1350" dirty="0"/>
          </a:p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spc="-13" kern="0" dirty="0">
                <a:solidFill>
                  <a:srgbClr val="E4E4E7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Registrar o desempenho dos alunos.</a:t>
            </a:r>
            <a:endParaRPr lang="en-US" sz="1350" dirty="0"/>
          </a:p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spc="-13" kern="0" dirty="0">
                <a:solidFill>
                  <a:srgbClr val="E4E4E7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Gerenciar aulas teóricas.</a:t>
            </a:r>
            <a:endParaRPr lang="en-US" sz="1350" dirty="0"/>
          </a:p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spc="-13" kern="0" dirty="0">
                <a:solidFill>
                  <a:srgbClr val="E4E4E7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Controle de acesso baseado em perfis.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609600" y="4400550"/>
            <a:ext cx="3838575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50"/>
              </a:lnSpc>
              <a:buNone/>
            </a:pPr>
            <a:r>
              <a:rPr lang="en-US" sz="750" dirty="0">
                <a:solidFill>
                  <a:srgbClr val="A1A1A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Sistema de gestão para autoescolas</a:t>
            </a:r>
            <a:endParaRPr lang="en-US" sz="750" dirty="0"/>
          </a:p>
        </p:txBody>
      </p:sp>
      <p:sp>
        <p:nvSpPr>
          <p:cNvPr id="15" name="Text 13"/>
          <p:cNvSpPr/>
          <p:nvPr/>
        </p:nvSpPr>
        <p:spPr>
          <a:xfrm>
            <a:off x="8091488" y="4400550"/>
            <a:ext cx="104775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50"/>
              </a:lnSpc>
              <a:buNone/>
            </a:pPr>
            <a:r>
              <a:rPr lang="en-US" sz="750" dirty="0">
                <a:solidFill>
                  <a:srgbClr val="A1A1A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15/04/2025</a:t>
            </a:r>
            <a:endParaRPr lang="en-US" sz="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818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23925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847850" y="0"/>
            <a:ext cx="919162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2767013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690937" y="0"/>
            <a:ext cx="923925" cy="76200"/>
          </a:xfrm>
          <a:prstGeom prst="rect">
            <a:avLst/>
          </a:prstGeom>
          <a:solidFill>
            <a:srgbClr val="0084D1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457200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5453063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376988" y="0"/>
            <a:ext cx="919162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729615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8220075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609600" y="942975"/>
            <a:ext cx="65913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AFAF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🔒 Requisitos não funcionais</a:t>
            </a:r>
            <a:endParaRPr lang="en-US" sz="3600" dirty="0"/>
          </a:p>
        </p:txBody>
      </p:sp>
      <p:sp>
        <p:nvSpPr>
          <p:cNvPr id="13" name="Text 11"/>
          <p:cNvSpPr/>
          <p:nvPr/>
        </p:nvSpPr>
        <p:spPr>
          <a:xfrm>
            <a:off x="609600" y="1857375"/>
            <a:ext cx="5662613" cy="1666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b="1" spc="-13" kern="0" dirty="0">
                <a:solidFill>
                  <a:srgbClr val="E4E4E7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Integridade e consistência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E4E4E7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associação correta entre dados.</a:t>
            </a:r>
            <a:endParaRPr lang="en-US" sz="1350" dirty="0"/>
          </a:p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b="1" spc="-13" kern="0" dirty="0">
                <a:solidFill>
                  <a:srgbClr val="E4E4E7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Segurança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E4E4E7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uso de roles no SQL Server.</a:t>
            </a:r>
            <a:endParaRPr lang="en-US" sz="1350" dirty="0"/>
          </a:p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b="1" spc="-13" kern="0" dirty="0">
                <a:solidFill>
                  <a:srgbClr val="E4E4E7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Escalabilidade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E4E4E7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estrutura modular para expansão.</a:t>
            </a:r>
            <a:endParaRPr lang="en-US" sz="1350" dirty="0"/>
          </a:p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b="1" spc="-13" kern="0" dirty="0">
                <a:solidFill>
                  <a:srgbClr val="E4E4E7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Eficiência</a:t>
            </a:r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E4E4E7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 uso de visões e procedimentos otimizados.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609600" y="4400550"/>
            <a:ext cx="3838575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50"/>
              </a:lnSpc>
              <a:buNone/>
            </a:pPr>
            <a:r>
              <a:rPr lang="en-US" sz="750" dirty="0">
                <a:solidFill>
                  <a:srgbClr val="A1A1A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Sistema de gestão para autoescolas</a:t>
            </a:r>
            <a:endParaRPr lang="en-US" sz="750" dirty="0"/>
          </a:p>
        </p:txBody>
      </p:sp>
      <p:sp>
        <p:nvSpPr>
          <p:cNvPr id="15" name="Text 13"/>
          <p:cNvSpPr/>
          <p:nvPr/>
        </p:nvSpPr>
        <p:spPr>
          <a:xfrm>
            <a:off x="8091488" y="4400550"/>
            <a:ext cx="104775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50"/>
              </a:lnSpc>
              <a:buNone/>
            </a:pPr>
            <a:r>
              <a:rPr lang="en-US" sz="750" dirty="0">
                <a:solidFill>
                  <a:srgbClr val="A1A1A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15/04/2025</a:t>
            </a:r>
            <a:endParaRPr lang="en-US" sz="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818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23925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847850" y="0"/>
            <a:ext cx="919162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2767013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690937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4572000" y="0"/>
            <a:ext cx="881063" cy="76200"/>
          </a:xfrm>
          <a:prstGeom prst="rect">
            <a:avLst/>
          </a:prstGeom>
          <a:solidFill>
            <a:srgbClr val="0084D1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5453063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376988" y="0"/>
            <a:ext cx="919162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729615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8220075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609600" y="942975"/>
            <a:ext cx="7939087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AFAF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📐 Entidades e atributos principais</a:t>
            </a:r>
            <a:endParaRPr lang="en-US" sz="3600" dirty="0"/>
          </a:p>
        </p:txBody>
      </p:sp>
      <p:sp>
        <p:nvSpPr>
          <p:cNvPr id="13" name="Text 11"/>
          <p:cNvSpPr/>
          <p:nvPr/>
        </p:nvSpPr>
        <p:spPr>
          <a:xfrm>
            <a:off x="609600" y="4400550"/>
            <a:ext cx="3838575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50"/>
              </a:lnSpc>
              <a:buNone/>
            </a:pPr>
            <a:r>
              <a:rPr lang="en-US" sz="750" dirty="0">
                <a:solidFill>
                  <a:srgbClr val="A1A1A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Sistema de gestão para autoescolas</a:t>
            </a:r>
            <a:endParaRPr lang="en-US" sz="750" dirty="0"/>
          </a:p>
        </p:txBody>
      </p:sp>
      <p:sp>
        <p:nvSpPr>
          <p:cNvPr id="14" name="Text 12"/>
          <p:cNvSpPr/>
          <p:nvPr/>
        </p:nvSpPr>
        <p:spPr>
          <a:xfrm>
            <a:off x="8091488" y="4400550"/>
            <a:ext cx="104775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50"/>
              </a:lnSpc>
              <a:buNone/>
            </a:pPr>
            <a:r>
              <a:rPr lang="en-US" sz="750" dirty="0">
                <a:solidFill>
                  <a:srgbClr val="A1A1A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15/04/2025</a:t>
            </a:r>
            <a:endParaRPr lang="en-US" sz="750" dirty="0"/>
          </a:p>
        </p:txBody>
      </p:sp>
      <p:sp>
        <p:nvSpPr>
          <p:cNvPr id="15" name="Text 13"/>
          <p:cNvSpPr/>
          <p:nvPr/>
        </p:nvSpPr>
        <p:spPr>
          <a:xfrm>
            <a:off x="609600" y="1719263"/>
            <a:ext cx="8320088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modelagem define as estruturas fundamentais do sistema, garantindo organização, integridade e escalabilidade dos dados.</a:t>
            </a:r>
            <a:endParaRPr lang="en-US" sz="1350" dirty="0"/>
          </a:p>
        </p:txBody>
      </p:sp>
      <p:sp>
        <p:nvSpPr>
          <p:cNvPr id="16" name="Text 14"/>
          <p:cNvSpPr/>
          <p:nvPr/>
        </p:nvSpPr>
        <p:spPr>
          <a:xfrm>
            <a:off x="609600" y="2928938"/>
            <a:ext cx="4162425" cy="1190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Aluno</a:t>
            </a:r>
            <a:endParaRPr lang="en-US" sz="1350" dirty="0"/>
          </a:p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Instrutor</a:t>
            </a:r>
            <a:endParaRPr lang="en-US" sz="1350" dirty="0"/>
          </a:p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Administrador</a:t>
            </a:r>
            <a:endParaRPr lang="en-US" sz="1350" dirty="0"/>
          </a:p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Avaliador</a:t>
            </a:r>
            <a:endParaRPr lang="en-US" sz="1350" dirty="0"/>
          </a:p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Analista de dados</a:t>
            </a:r>
            <a:endParaRPr lang="en-US" sz="1350" dirty="0"/>
          </a:p>
        </p:txBody>
      </p:sp>
      <p:sp>
        <p:nvSpPr>
          <p:cNvPr id="17" name="Text 15"/>
          <p:cNvSpPr/>
          <p:nvPr/>
        </p:nvSpPr>
        <p:spPr>
          <a:xfrm>
            <a:off x="4767263" y="2928938"/>
            <a:ext cx="4162425" cy="1190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Simulado</a:t>
            </a:r>
            <a:endParaRPr lang="en-US" sz="1350" dirty="0"/>
          </a:p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Questão</a:t>
            </a:r>
            <a:endParaRPr lang="en-US" sz="1350" dirty="0"/>
          </a:p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Resposta</a:t>
            </a:r>
            <a:endParaRPr lang="en-US" sz="1350" dirty="0"/>
          </a:p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Aula</a:t>
            </a:r>
            <a:endParaRPr lang="en-US" sz="1350" dirty="0"/>
          </a:p>
          <a:p>
            <a:pPr algn="l" marL="342900" indent="-342900">
              <a:lnSpc>
                <a:spcPts val="1890"/>
              </a:lnSpc>
              <a:buSzPct val="100000"/>
              <a:buChar char="•"/>
            </a:pPr>
            <a:r>
              <a:rPr lang="en-US" sz="1350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Histórico de simulados</a:t>
            </a:r>
            <a:endParaRPr lang="en-US" sz="1350" dirty="0"/>
          </a:p>
        </p:txBody>
      </p:sp>
      <p:sp>
        <p:nvSpPr>
          <p:cNvPr id="18" name="Text 16"/>
          <p:cNvSpPr/>
          <p:nvPr/>
        </p:nvSpPr>
        <p:spPr>
          <a:xfrm>
            <a:off x="609600" y="2486025"/>
            <a:ext cx="23622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AFAF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🔹 Entidades de usuário</a:t>
            </a:r>
            <a:endParaRPr lang="en-US" sz="1350" dirty="0"/>
          </a:p>
        </p:txBody>
      </p:sp>
      <p:sp>
        <p:nvSpPr>
          <p:cNvPr id="19" name="Text 17"/>
          <p:cNvSpPr/>
          <p:nvPr/>
        </p:nvSpPr>
        <p:spPr>
          <a:xfrm>
            <a:off x="4767263" y="2486025"/>
            <a:ext cx="3662363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82"/>
              </a:lnSpc>
              <a:buNone/>
            </a:pPr>
            <a:r>
              <a:rPr lang="en-US" sz="1350" b="1" spc="-27" kern="0" dirty="0">
                <a:solidFill>
                  <a:srgbClr val="FAFAF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🔹 Entidades acadêmicas e de avaliação</a:t>
            </a:r>
            <a:endParaRPr lang="en-US" sz="13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818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23925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847850" y="0"/>
            <a:ext cx="919162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2767013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690937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457200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5453063" y="0"/>
            <a:ext cx="923925" cy="76200"/>
          </a:xfrm>
          <a:prstGeom prst="rect">
            <a:avLst/>
          </a:prstGeom>
          <a:solidFill>
            <a:srgbClr val="0084D1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376988" y="0"/>
            <a:ext cx="919162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729615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8220075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609600" y="942975"/>
            <a:ext cx="8377238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AFAF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🗂️ Modelo Entidade-Relacionamento</a:t>
            </a:r>
            <a:endParaRPr lang="en-US" sz="3600" dirty="0"/>
          </a:p>
        </p:txBody>
      </p:sp>
      <p:sp>
        <p:nvSpPr>
          <p:cNvPr id="13" name="Text 11"/>
          <p:cNvSpPr/>
          <p:nvPr/>
        </p:nvSpPr>
        <p:spPr>
          <a:xfrm>
            <a:off x="609600" y="1719263"/>
            <a:ext cx="8320088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estrutura do banco de dados foi modelada com foco na integridade das relações entre os dados e na escalabilidade do sistema.</a:t>
            </a:r>
            <a:endParaRPr lang="en-US" sz="13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818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23925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847850" y="0"/>
            <a:ext cx="919162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2767013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690937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4572000" y="0"/>
            <a:ext cx="881063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5453063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376988" y="0"/>
            <a:ext cx="919162" cy="76200"/>
          </a:xfrm>
          <a:prstGeom prst="rect">
            <a:avLst/>
          </a:prstGeom>
          <a:solidFill>
            <a:srgbClr val="0084D1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729615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8220075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963" y="352425"/>
            <a:ext cx="8220075" cy="44343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818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923925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847850" y="0"/>
            <a:ext cx="919162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2767013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690937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4572000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5453063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376988" y="0"/>
            <a:ext cx="919162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7296150" y="0"/>
            <a:ext cx="923925" cy="76200"/>
          </a:xfrm>
          <a:prstGeom prst="rect">
            <a:avLst/>
          </a:prstGeom>
          <a:solidFill>
            <a:srgbClr val="0084D1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8220075" y="0"/>
            <a:ext cx="923925" cy="76200"/>
          </a:xfrm>
          <a:prstGeom prst="rect">
            <a:avLst/>
          </a:prstGeom>
          <a:solidFill>
            <a:srgbClr val="3F3F46"/>
          </a:solidFill>
          <a:ln w="12700">
            <a:solidFill>
              <a:srgbClr val="18181B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609600" y="942975"/>
            <a:ext cx="7939087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AFAF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🔐 Administração e segurança</a:t>
            </a:r>
            <a:endParaRPr lang="en-US" sz="3600" dirty="0"/>
          </a:p>
        </p:txBody>
      </p:sp>
      <p:sp>
        <p:nvSpPr>
          <p:cNvPr id="13" name="Text 11"/>
          <p:cNvSpPr/>
          <p:nvPr/>
        </p:nvSpPr>
        <p:spPr>
          <a:xfrm>
            <a:off x="609600" y="1719263"/>
            <a:ext cx="8220075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90"/>
              </a:lnSpc>
              <a:buNone/>
            </a:pPr>
            <a:r>
              <a:rPr lang="en-US" sz="1350" spc="-13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segurança é garantida por uma administração baseada em papéis (roles) e controle preciso de permissões.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609600" y="2424113"/>
            <a:ext cx="3076575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782"/>
              </a:lnSpc>
              <a:buSzPct val="100000"/>
              <a:buChar char="•"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Controle por perfil de usuário</a:t>
            </a:r>
            <a:endParaRPr lang="en-US" sz="1350" dirty="0"/>
          </a:p>
        </p:txBody>
      </p:sp>
      <p:sp>
        <p:nvSpPr>
          <p:cNvPr id="15" name="Text 13"/>
          <p:cNvSpPr/>
          <p:nvPr/>
        </p:nvSpPr>
        <p:spPr>
          <a:xfrm>
            <a:off x="609600" y="3381375"/>
            <a:ext cx="3624263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782"/>
              </a:lnSpc>
              <a:buSzPct val="100000"/>
              <a:buChar char="•"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Privilégios personalizados no banco</a:t>
            </a:r>
            <a:endParaRPr lang="en-US" sz="1350" dirty="0"/>
          </a:p>
        </p:txBody>
      </p:sp>
      <p:sp>
        <p:nvSpPr>
          <p:cNvPr id="16" name="Text 14"/>
          <p:cNvSpPr/>
          <p:nvPr/>
        </p:nvSpPr>
        <p:spPr>
          <a:xfrm>
            <a:off x="5105400" y="2424113"/>
            <a:ext cx="310038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782"/>
              </a:lnSpc>
              <a:buSzPct val="100000"/>
              <a:buChar char="•"/>
            </a:pPr>
            <a:r>
              <a:rPr lang="en-US" sz="1350" b="1" spc="-27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Restrições de leitura e escrita</a:t>
            </a:r>
            <a:endParaRPr lang="en-US" sz="1350" dirty="0"/>
          </a:p>
        </p:txBody>
      </p:sp>
      <p:sp>
        <p:nvSpPr>
          <p:cNvPr id="17" name="Text 15"/>
          <p:cNvSpPr/>
          <p:nvPr/>
        </p:nvSpPr>
        <p:spPr>
          <a:xfrm>
            <a:off x="695325" y="2762250"/>
            <a:ext cx="4114800" cy="390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Cada tipo de usuário (aluno, instrutor, avaliador etc.) tem permissões específicas, alinhadas à sua função.</a:t>
            </a:r>
            <a:endParaRPr lang="en-US" sz="1125" dirty="0"/>
          </a:p>
        </p:txBody>
      </p:sp>
      <p:sp>
        <p:nvSpPr>
          <p:cNvPr id="18" name="Text 16"/>
          <p:cNvSpPr/>
          <p:nvPr/>
        </p:nvSpPr>
        <p:spPr>
          <a:xfrm>
            <a:off x="5214938" y="2762250"/>
            <a:ext cx="3586163" cy="585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Ex: alunos não acessam dados de outros usuários, avaliadores não visualizam desempenho.</a:t>
            </a:r>
            <a:endParaRPr lang="en-US" sz="1125" dirty="0"/>
          </a:p>
        </p:txBody>
      </p:sp>
      <p:sp>
        <p:nvSpPr>
          <p:cNvPr id="19" name="Text 17"/>
          <p:cNvSpPr/>
          <p:nvPr/>
        </p:nvSpPr>
        <p:spPr>
          <a:xfrm>
            <a:off x="695325" y="3719512"/>
            <a:ext cx="4114800" cy="390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30"/>
              </a:lnSpc>
              <a:buNone/>
            </a:pPr>
            <a:r>
              <a:rPr lang="en-US" sz="1125" spc="-11" kern="0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Cada tipo de usuário (aluno, instrutor, avaliador etc.) tem permissões específicas, alinhadas à sua função.</a:t>
            </a:r>
            <a:endParaRPr lang="en-US" sz="1125" dirty="0"/>
          </a:p>
        </p:txBody>
      </p:sp>
      <p:sp>
        <p:nvSpPr>
          <p:cNvPr id="20" name="Text 18"/>
          <p:cNvSpPr/>
          <p:nvPr/>
        </p:nvSpPr>
        <p:spPr>
          <a:xfrm>
            <a:off x="609600" y="4400550"/>
            <a:ext cx="3838575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50"/>
              </a:lnSpc>
              <a:buNone/>
            </a:pPr>
            <a:r>
              <a:rPr lang="en-US" sz="750" dirty="0">
                <a:solidFill>
                  <a:srgbClr val="A1A1A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Sistema de gestão para autoescolas</a:t>
            </a:r>
            <a:endParaRPr lang="en-US" sz="750" dirty="0"/>
          </a:p>
        </p:txBody>
      </p:sp>
      <p:sp>
        <p:nvSpPr>
          <p:cNvPr id="21" name="Text 19"/>
          <p:cNvSpPr/>
          <p:nvPr/>
        </p:nvSpPr>
        <p:spPr>
          <a:xfrm>
            <a:off x="8091488" y="4400550"/>
            <a:ext cx="1047750" cy="133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050"/>
              </a:lnSpc>
              <a:buNone/>
            </a:pPr>
            <a:r>
              <a:rPr lang="en-US" sz="750" dirty="0">
                <a:solidFill>
                  <a:srgbClr val="A1A1AA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15/04/2025</a:t>
            </a:r>
            <a:endParaRPr lang="en-US" sz="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2025-04-01T23:27:01Z</dcterms:created>
  <dcterms:modified xsi:type="dcterms:W3CDTF">2025-04-01T23:27:01Z</dcterms:modified>
</cp:coreProperties>
</file>