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68" r:id="rId4"/>
    <p:sldId id="269" r:id="rId5"/>
    <p:sldId id="259" r:id="rId6"/>
    <p:sldId id="260" r:id="rId7"/>
    <p:sldId id="266" r:id="rId8"/>
    <p:sldId id="271" r:id="rId9"/>
    <p:sldId id="272" r:id="rId10"/>
    <p:sldId id="261" r:id="rId11"/>
    <p:sldId id="270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EB17BB-5CF5-4690-8795-4425AF0188FC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D71337-6D1E-4750-8C84-8CA3DFDE84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36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34903-E435-4AFA-A96E-4C6D0601207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277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34903-E435-4AFA-A96E-4C6D0601207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4593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3D4AD-8BA7-4CC0-827F-BCE71F5578E0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691C-A9E3-448E-BD7E-1A075418D337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692" y="0"/>
            <a:ext cx="7360508" cy="134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31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3D4AD-8BA7-4CC0-827F-BCE71F5578E0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691C-A9E3-448E-BD7E-1A075418D33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692" y="0"/>
            <a:ext cx="7360508" cy="134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661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3D4AD-8BA7-4CC0-827F-BCE71F5578E0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691C-A9E3-448E-BD7E-1A075418D33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692" y="0"/>
            <a:ext cx="7360508" cy="134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8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3D4AD-8BA7-4CC0-827F-BCE71F5578E0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691C-A9E3-448E-BD7E-1A075418D33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692" y="0"/>
            <a:ext cx="7360508" cy="134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19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3D4AD-8BA7-4CC0-827F-BCE71F5578E0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691C-A9E3-448E-BD7E-1A075418D33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692" y="0"/>
            <a:ext cx="7360508" cy="134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31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3D4AD-8BA7-4CC0-827F-BCE71F5578E0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691C-A9E3-448E-BD7E-1A075418D33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692" y="0"/>
            <a:ext cx="7360508" cy="134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727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3D4AD-8BA7-4CC0-827F-BCE71F5578E0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691C-A9E3-448E-BD7E-1A075418D337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692" y="0"/>
            <a:ext cx="7360508" cy="134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360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3D4AD-8BA7-4CC0-827F-BCE71F5578E0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691C-A9E3-448E-BD7E-1A075418D337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692" y="0"/>
            <a:ext cx="7360508" cy="134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15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3D4AD-8BA7-4CC0-827F-BCE71F5578E0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691C-A9E3-448E-BD7E-1A075418D337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692" y="0"/>
            <a:ext cx="7360508" cy="134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35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3D4AD-8BA7-4CC0-827F-BCE71F5578E0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691C-A9E3-448E-BD7E-1A075418D33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692" y="0"/>
            <a:ext cx="7360508" cy="134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319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3D4AD-8BA7-4CC0-827F-BCE71F5578E0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691C-A9E3-448E-BD7E-1A075418D33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692" y="0"/>
            <a:ext cx="7360508" cy="134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489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3D4AD-8BA7-4CC0-827F-BCE71F5578E0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E691C-A9E3-448E-BD7E-1A075418D33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692" y="0"/>
            <a:ext cx="7360508" cy="134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836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bw3sley.github.io/gpa-calculator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77121" y="1469016"/>
            <a:ext cx="7772400" cy="1298575"/>
          </a:xfrm>
        </p:spPr>
        <p:txBody>
          <a:bodyPr>
            <a:normAutofit/>
          </a:bodyPr>
          <a:lstStyle/>
          <a:p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Ensino do MkDocs como método de documentação à projetos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625282" y="3006235"/>
            <a:ext cx="6468972" cy="155630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pt-BR" dirty="0">
                <a:latin typeface="Arial" pitchFamily="34" charset="0"/>
                <a:cs typeface="Arial" pitchFamily="34" charset="0"/>
              </a:rPr>
              <a:t>Lucas Geraldo Ribeiro de Faria </a:t>
            </a:r>
          </a:p>
          <a:p>
            <a:pPr algn="r"/>
            <a:r>
              <a:rPr lang="pt-BR" dirty="0">
                <a:latin typeface="Arial" pitchFamily="34" charset="0"/>
                <a:cs typeface="Arial" pitchFamily="34" charset="0"/>
              </a:rPr>
              <a:t>Wesley Bernardes de Souza Júnior</a:t>
            </a:r>
          </a:p>
          <a:p>
            <a:pPr algn="r"/>
            <a:r>
              <a:rPr lang="pt-BR" dirty="0">
                <a:latin typeface="Arial" pitchFamily="34" charset="0"/>
                <a:cs typeface="Arial" pitchFamily="34" charset="0"/>
              </a:rPr>
              <a:t>  </a:t>
            </a:r>
          </a:p>
          <a:p>
            <a:pPr algn="r"/>
            <a:r>
              <a:rPr lang="pt-BR" dirty="0">
                <a:latin typeface="Arial" pitchFamily="34" charset="0"/>
                <a:cs typeface="Arial" pitchFamily="34" charset="0"/>
              </a:rPr>
              <a:t>  </a:t>
            </a:r>
          </a:p>
        </p:txBody>
      </p:sp>
      <p:sp>
        <p:nvSpPr>
          <p:cNvPr id="5" name="Retângulo 4"/>
          <p:cNvSpPr/>
          <p:nvPr/>
        </p:nvSpPr>
        <p:spPr>
          <a:xfrm>
            <a:off x="2158734" y="4647091"/>
            <a:ext cx="40629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i="1" dirty="0"/>
              <a:t>Realização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850" y="5417348"/>
            <a:ext cx="1296000" cy="1296000"/>
          </a:xfrm>
          <a:prstGeom prst="rect">
            <a:avLst/>
          </a:prstGeom>
        </p:spPr>
      </p:pic>
      <p:pic>
        <p:nvPicPr>
          <p:cNvPr id="4" name="Picture 2" descr="C:\Users\00001611\Desktop\logo_fepi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35" y="5482794"/>
            <a:ext cx="1093221" cy="11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7329656" y="4762997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/>
              <a:t>Apoio</a:t>
            </a:r>
          </a:p>
        </p:txBody>
      </p:sp>
      <p:pic>
        <p:nvPicPr>
          <p:cNvPr id="9" name="Picture 2" descr="C:\Users\00001611\Desktop\fape.original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5883" y="5417348"/>
            <a:ext cx="1328371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222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23826"/>
            <a:ext cx="8475414" cy="1648991"/>
          </a:xfrm>
        </p:spPr>
        <p:txBody>
          <a:bodyPr>
            <a:normAutofit/>
          </a:bodyPr>
          <a:lstStyle/>
          <a:p>
            <a:r>
              <a:rPr lang="pt-BR" sz="3200" b="1" dirty="0">
                <a:solidFill>
                  <a:srgbClr val="0070C0"/>
                </a:solidFill>
                <a:latin typeface="Arial Black" pitchFamily="34" charset="0"/>
              </a:rPr>
              <a:t>      </a:t>
            </a:r>
            <a:endParaRPr lang="pt-BR" sz="2400" dirty="0">
              <a:solidFill>
                <a:srgbClr val="000099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 bwMode="hidden">
          <a:xfrm>
            <a:off x="1883610" y="1512390"/>
            <a:ext cx="8424780" cy="46973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Resultados</a:t>
            </a:r>
          </a:p>
          <a:p>
            <a:pPr marL="0" indent="0" algn="ctr">
              <a:buNone/>
            </a:pPr>
            <a:endParaRPr lang="pt-BR" sz="3600" b="1" dirty="0">
              <a:solidFill>
                <a:srgbClr val="0070C0"/>
              </a:solidFill>
            </a:endParaRPr>
          </a:p>
          <a:p>
            <a:pPr algn="just">
              <a:buFont typeface="Wingdings" pitchFamily="2" charset="2"/>
              <a:buChar char="q"/>
            </a:pPr>
            <a:r>
              <a:rPr lang="pt-BR" dirty="0">
                <a:latin typeface="Arial" pitchFamily="34" charset="0"/>
                <a:cs typeface="Arial" pitchFamily="34" charset="0"/>
              </a:rPr>
              <a:t> Com o aprendizado das aulas, os resultados obtidos no manuseio do MkDocs, operou-se corretamente, segundo proposto pela equipe. O aplicativo executou de forma requerida pelo professor, atingindo resultados exatos.</a:t>
            </a:r>
          </a:p>
          <a:p>
            <a:pPr marL="0" indent="0" algn="just">
              <a:buNone/>
            </a:pP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852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6530327E-088F-77E5-C23B-FCDB772D5395}"/>
              </a:ext>
            </a:extLst>
          </p:cNvPr>
          <p:cNvSpPr>
            <a:spLocks noGrp="1"/>
          </p:cNvSpPr>
          <p:nvPr>
            <p:ph idx="1"/>
          </p:nvPr>
        </p:nvSpPr>
        <p:spPr bwMode="hidden"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Resultados</a:t>
            </a:r>
          </a:p>
          <a:p>
            <a:pPr marL="0" indent="0" algn="ctr">
              <a:buNone/>
            </a:pPr>
            <a:endParaRPr lang="pt-BR" sz="3600" b="1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Imagem 5">
            <a:hlinkClick r:id="rId2"/>
            <a:extLst>
              <a:ext uri="{FF2B5EF4-FFF2-40B4-BE49-F238E27FC236}">
                <a16:creationId xmlns:a16="http://schemas.microsoft.com/office/drawing/2014/main" id="{9BB69AF2-0C90-2E99-8EF7-320580805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627" y="2632588"/>
            <a:ext cx="4640746" cy="341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246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23826"/>
            <a:ext cx="8475414" cy="1648991"/>
          </a:xfrm>
        </p:spPr>
        <p:txBody>
          <a:bodyPr>
            <a:normAutofit/>
          </a:bodyPr>
          <a:lstStyle/>
          <a:p>
            <a:r>
              <a:rPr lang="pt-BR" sz="3200" b="1" dirty="0">
                <a:solidFill>
                  <a:srgbClr val="0070C0"/>
                </a:solidFill>
                <a:latin typeface="Arial Black" pitchFamily="34" charset="0"/>
              </a:rPr>
              <a:t>      </a:t>
            </a:r>
            <a:endParaRPr lang="pt-BR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 bwMode="hidden">
          <a:xfrm>
            <a:off x="1981200" y="1340769"/>
            <a:ext cx="8435280" cy="471338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Discussão</a:t>
            </a:r>
          </a:p>
          <a:p>
            <a:pPr marL="0" indent="0" algn="ctr">
              <a:buNone/>
            </a:pPr>
            <a:r>
              <a:rPr lang="pt-B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dirty="0">
                <a:latin typeface="Arial" pitchFamily="34" charset="0"/>
                <a:cs typeface="Arial" pitchFamily="34" charset="0"/>
              </a:rPr>
              <a:t>A forma usual de se documentar, passou a deixar seus projetos fora da visualização de novos espectadores. Com o auxilio da ferramenta MkDocs, torna-se viável para criação de um projeto, apresentando em seu resultado uma página estática , onde a mesma está em um servidor Web, garantindo velocidade  onde todo seu trabalho poderá ser visto a qualquer hora ou lugar.</a:t>
            </a:r>
            <a:endParaRPr lang="pt-BR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631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23826"/>
            <a:ext cx="8475414" cy="1648991"/>
          </a:xfrm>
        </p:spPr>
        <p:txBody>
          <a:bodyPr>
            <a:normAutofit/>
          </a:bodyPr>
          <a:lstStyle/>
          <a:p>
            <a:r>
              <a:rPr lang="pt-BR" sz="3200" b="1" dirty="0">
                <a:solidFill>
                  <a:srgbClr val="0070C0"/>
                </a:solidFill>
                <a:latin typeface="Arial Black" pitchFamily="34" charset="0"/>
              </a:rPr>
              <a:t>      </a:t>
            </a:r>
            <a:endParaRPr lang="pt-BR" sz="2400" dirty="0">
              <a:solidFill>
                <a:srgbClr val="000099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958838" y="1916833"/>
            <a:ext cx="831362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endParaRPr lang="pt-BR" sz="2800" dirty="0"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buFont typeface="Wingdings" pitchFamily="2" charset="2"/>
              <a:buChar char="q"/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Em vista disso, foi possível demonstrar que o MkDocs possibilita maior facilidade durante a documentação.</a:t>
            </a:r>
          </a:p>
          <a:p>
            <a:pPr marL="457200" indent="-457200" algn="just">
              <a:buFont typeface="Wingdings" pitchFamily="2" charset="2"/>
              <a:buChar char="q"/>
            </a:pPr>
            <a:endParaRPr lang="pt-BR" sz="2800" dirty="0"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buFont typeface="Wingdings" pitchFamily="2" charset="2"/>
              <a:buChar char="q"/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Como as tecnologias evoluem, os ambientes escolares também devem evoluir, assim, contribuindo com a inovação do ensino.</a:t>
            </a:r>
          </a:p>
          <a:p>
            <a:endParaRPr lang="pt-BR" sz="2800" dirty="0">
              <a:latin typeface="Arial" pitchFamily="34" charset="0"/>
              <a:cs typeface="Arial" pitchFamily="34" charset="0"/>
            </a:endParaRPr>
          </a:p>
          <a:p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 bwMode="hidden">
          <a:xfrm>
            <a:off x="1981200" y="1340768"/>
            <a:ext cx="8229600" cy="6480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Conclusões</a:t>
            </a:r>
          </a:p>
        </p:txBody>
      </p:sp>
    </p:spTree>
    <p:extLst>
      <p:ext uri="{BB962C8B-B14F-4D97-AF65-F5344CB8AC3E}">
        <p14:creationId xmlns:p14="http://schemas.microsoft.com/office/powerpoint/2010/main" val="840893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 bwMode="hidden">
          <a:xfrm>
            <a:off x="1993150" y="1700809"/>
            <a:ext cx="8229600" cy="7200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Referências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958838" y="2060848"/>
            <a:ext cx="8263912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800" dirty="0">
              <a:highlight>
                <a:srgbClr val="FFFF00"/>
              </a:highlight>
              <a:latin typeface="Arial" pitchFamily="34" charset="0"/>
              <a:cs typeface="Arial" pitchFamily="34" charset="0"/>
            </a:endParaRPr>
          </a:p>
          <a:p>
            <a:r>
              <a:rPr lang="pt-BR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LOPATIN, Ben. Documentando seu aplicativo autônomo. In: </a:t>
            </a:r>
            <a:r>
              <a:rPr lang="pt-BR" sz="2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Django Aplicativos Autônomos</a:t>
            </a:r>
            <a:r>
              <a:rPr lang="pt-BR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pt-BR" sz="2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Apress</a:t>
            </a:r>
            <a:r>
              <a:rPr lang="pt-BR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Berkeley, CA, 2020. p. 131-137.</a:t>
            </a:r>
            <a:endParaRPr lang="pt-BR" sz="2800" b="0" i="0" dirty="0">
              <a:solidFill>
                <a:srgbClr val="222222"/>
              </a:solidFill>
              <a:effectLst/>
              <a:highlight>
                <a:srgbClr val="FFFF00"/>
              </a:highlight>
              <a:latin typeface="Arial" pitchFamily="34" charset="0"/>
              <a:cs typeface="Arial" pitchFamily="34" charset="0"/>
            </a:endParaRPr>
          </a:p>
          <a:p>
            <a:endParaRPr lang="pt-BR" sz="2800" dirty="0">
              <a:solidFill>
                <a:srgbClr val="222222"/>
              </a:solidFill>
              <a:highlight>
                <a:srgbClr val="FFFF00"/>
              </a:highlight>
              <a:latin typeface="Arial" pitchFamily="34" charset="0"/>
              <a:cs typeface="Arial" pitchFamily="34" charset="0"/>
            </a:endParaRPr>
          </a:p>
          <a:p>
            <a:r>
              <a:rPr lang="pt-BR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CHRISTIE, Tom. </a:t>
            </a:r>
            <a:r>
              <a:rPr lang="pt-BR" sz="2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MkDocs</a:t>
            </a:r>
            <a:r>
              <a:rPr lang="pt-BR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Documentação do projeto com </a:t>
            </a:r>
            <a:r>
              <a:rPr lang="pt-BR" sz="2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MarkDown</a:t>
            </a:r>
            <a:r>
              <a:rPr lang="pt-BR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2014.</a:t>
            </a:r>
            <a:endParaRPr lang="pt-BR" sz="2800" dirty="0">
              <a:highlight>
                <a:srgbClr val="FFFF00"/>
              </a:highlight>
              <a:latin typeface="Arial" pitchFamily="34" charset="0"/>
              <a:cs typeface="Arial" pitchFamily="34" charset="0"/>
            </a:endParaRPr>
          </a:p>
          <a:p>
            <a:endParaRPr lang="pt-BR" sz="2800" dirty="0">
              <a:latin typeface="Arial" pitchFamily="34" charset="0"/>
              <a:cs typeface="Arial" pitchFamily="34" charset="0"/>
            </a:endParaRPr>
          </a:p>
          <a:p>
            <a:endParaRPr lang="pt-BR" sz="2800" dirty="0">
              <a:latin typeface="Arial" pitchFamily="34" charset="0"/>
              <a:cs typeface="Arial" pitchFamily="34" charset="0"/>
            </a:endParaRPr>
          </a:p>
          <a:p>
            <a:endParaRPr lang="pt-BR" sz="2800" dirty="0">
              <a:latin typeface="Arial" pitchFamily="34" charset="0"/>
              <a:cs typeface="Arial" pitchFamily="34" charset="0"/>
            </a:endParaRPr>
          </a:p>
          <a:p>
            <a:endParaRPr lang="pt-BR" sz="2800" dirty="0">
              <a:latin typeface="Arial" pitchFamily="34" charset="0"/>
              <a:cs typeface="Arial" pitchFamily="34" charset="0"/>
            </a:endParaRPr>
          </a:p>
          <a:p>
            <a:endParaRPr lang="pt-BR" sz="2800" dirty="0">
              <a:latin typeface="Arial" pitchFamily="34" charset="0"/>
              <a:cs typeface="Arial" pitchFamily="34" charset="0"/>
            </a:endParaRPr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040549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39142" y="1379525"/>
            <a:ext cx="8229600" cy="4925144"/>
          </a:xfrm>
        </p:spPr>
        <p:txBody>
          <a:bodyPr/>
          <a:lstStyle/>
          <a:p>
            <a:pPr marL="0" indent="0" algn="ctr">
              <a:buNone/>
            </a:pPr>
            <a:r>
              <a:rPr lang="pt-BR" b="1" dirty="0"/>
              <a:t>Agradecimentos</a:t>
            </a:r>
          </a:p>
          <a:p>
            <a:pPr marL="0" indent="0" algn="ctr">
              <a:buNone/>
            </a:pPr>
            <a:endParaRPr lang="pt-BR" b="1" dirty="0"/>
          </a:p>
        </p:txBody>
      </p:sp>
      <p:pic>
        <p:nvPicPr>
          <p:cNvPr id="1027" name="Picture 3" descr="C:\Users\00001611\Desktop\logo_fep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022" y="3302097"/>
            <a:ext cx="1057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262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75520" y="1412776"/>
            <a:ext cx="8712968" cy="457008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Introdução</a:t>
            </a:r>
          </a:p>
          <a:p>
            <a:pPr marL="0" indent="0" algn="ctr">
              <a:buNone/>
            </a:pP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buFont typeface="Wingdings" pitchFamily="2" charset="2"/>
              <a:buChar char="q"/>
            </a:pPr>
            <a:r>
              <a:rPr lang="pt-BR" dirty="0">
                <a:latin typeface="Arial" pitchFamily="34" charset="0"/>
                <a:cs typeface="Arial" pitchFamily="34" charset="0"/>
              </a:rPr>
              <a:t>O MkDocs (</a:t>
            </a:r>
            <a:r>
              <a:rPr lang="pt-BR" b="1" dirty="0">
                <a:latin typeface="Source Serif Pro" panose="020B0604020202020204" pitchFamily="18" charset="0"/>
              </a:rPr>
              <a:t>www.mkdocs.org)</a:t>
            </a:r>
            <a:r>
              <a:rPr lang="pt-BR" dirty="0">
                <a:latin typeface="Arial" pitchFamily="34" charset="0"/>
                <a:cs typeface="Arial" pitchFamily="34" charset="0"/>
              </a:rPr>
              <a:t>, se baseia no futuro de um projeto, o que antes era escrito e esquecido, revolucionou com sua metodologia totalmente on-line.</a:t>
            </a:r>
          </a:p>
          <a:p>
            <a:pPr marL="457200" indent="-457200" algn="just">
              <a:buFont typeface="Wingdings" pitchFamily="2" charset="2"/>
              <a:buChar char="q"/>
            </a:pPr>
            <a:endParaRPr lang="pt-BR" dirty="0"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buFont typeface="Wingdings" pitchFamily="2" charset="2"/>
              <a:buChar char="q"/>
            </a:pPr>
            <a:r>
              <a:rPr lang="pt-BR" dirty="0">
                <a:latin typeface="Arial" pitchFamily="34" charset="0"/>
                <a:cs typeface="Arial" pitchFamily="34" charset="0"/>
              </a:rPr>
              <a:t>Consiste em um gerador de site estático e muito simples de usar. Os sites construídos podem ser hospedados facilmente em muitos lugares, inclusive utilizando o GitHub 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Pages</a:t>
            </a:r>
            <a:r>
              <a:rPr lang="pt-BR" dirty="0">
                <a:latin typeface="Arial" pitchFamily="34" charset="0"/>
                <a:cs typeface="Arial" pitchFamily="34" charset="0"/>
              </a:rPr>
              <a:t>.</a:t>
            </a:r>
            <a:endParaRPr lang="pt-BR" dirty="0"/>
          </a:p>
          <a:p>
            <a:pPr marL="0" indent="0">
              <a:buNone/>
            </a:pPr>
            <a:endParaRPr lang="pt-BR" sz="3000" dirty="0"/>
          </a:p>
          <a:p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23869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9EEE51-C9B0-A7A1-C15D-823661311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739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Introdução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E09B3EE-4010-4406-826A-23D3A10305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21"/>
          <a:stretch/>
        </p:blipFill>
        <p:spPr>
          <a:xfrm>
            <a:off x="1953208" y="1903445"/>
            <a:ext cx="8285583" cy="473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91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9EEE51-C9B0-A7A1-C15D-823661311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408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Introdução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C05E1D9-E3F9-9EE8-2EC3-F5F2521F69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76"/>
          <a:stretch/>
        </p:blipFill>
        <p:spPr>
          <a:xfrm>
            <a:off x="1831910" y="1884783"/>
            <a:ext cx="8528180" cy="485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27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23826"/>
            <a:ext cx="8475414" cy="1648991"/>
          </a:xfrm>
        </p:spPr>
        <p:txBody>
          <a:bodyPr>
            <a:normAutofit/>
          </a:bodyPr>
          <a:lstStyle/>
          <a:p>
            <a:r>
              <a:rPr lang="pt-BR" sz="3200" b="1" dirty="0">
                <a:solidFill>
                  <a:srgbClr val="0070C0"/>
                </a:solidFill>
                <a:latin typeface="Arial Black" pitchFamily="34" charset="0"/>
              </a:rPr>
              <a:t>      </a:t>
            </a:r>
            <a:endParaRPr lang="pt-BR" sz="2400" dirty="0">
              <a:solidFill>
                <a:srgbClr val="000099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 bwMode="hidden">
          <a:xfrm>
            <a:off x="1981200" y="1340769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Objetivos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135560" y="2204864"/>
            <a:ext cx="808719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itchFamily="2" charset="2"/>
              <a:buChar char="q"/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Viabilizar o uso da ferramenta como aprendizado universal, denotar a facilidade sobre a ferramenta e a comparação com documentação em papéis e ferramentas primordiais, solucionando o problema do projeto ser esquecido.</a:t>
            </a:r>
          </a:p>
          <a:p>
            <a:endParaRPr lang="pt-BR" sz="2800" dirty="0">
              <a:latin typeface="Arial" pitchFamily="34" charset="0"/>
              <a:cs typeface="Arial" pitchFamily="34" charset="0"/>
            </a:endParaRP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9355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 bwMode="hidden">
          <a:xfrm>
            <a:off x="1981200" y="1340769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Material e Métodos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116324" y="1988840"/>
            <a:ext cx="8228148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itchFamily="2" charset="2"/>
              <a:buChar char="q"/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Google Acadêmico para pesquisas de outros projetos, documentação do MkDocs para pesquisas e manuseio da ferramenta.</a:t>
            </a:r>
          </a:p>
          <a:p>
            <a:pPr algn="just"/>
            <a:endParaRPr lang="pt-BR" sz="2800" dirty="0"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buFont typeface="Wingdings" pitchFamily="2" charset="2"/>
              <a:buChar char="q"/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A metodologia escolhida foi o eXtreme Programming- XP, por meio da disponibilidade da equipe, seguindo valores de comunicação, simplicidade, feedback, coragem e respeito.</a:t>
            </a:r>
          </a:p>
          <a:p>
            <a:pPr marL="457200" indent="-457200" algn="just">
              <a:buFont typeface="Wingdings" pitchFamily="2" charset="2"/>
              <a:buChar char="q"/>
            </a:pPr>
            <a:endParaRPr lang="pt-BR" sz="2800" dirty="0"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buFont typeface="Wingdings" pitchFamily="2" charset="2"/>
              <a:buChar char="q"/>
            </a:pPr>
            <a:endParaRPr lang="pt-BR" sz="2800" dirty="0">
              <a:latin typeface="Arial" pitchFamily="34" charset="0"/>
              <a:cs typeface="Arial" pitchFamily="34" charset="0"/>
            </a:endParaRP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558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436608-B956-71F6-3F95-B4EBD5998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9320" y="1508760"/>
            <a:ext cx="8244840" cy="474440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Material e Métodos</a:t>
            </a:r>
          </a:p>
          <a:p>
            <a:pPr marL="457200" indent="-457200" algn="just">
              <a:buFont typeface="Wingdings" pitchFamily="2" charset="2"/>
              <a:buChar char="q"/>
            </a:pPr>
            <a:endParaRPr lang="pt-BR" sz="2800" dirty="0"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buFont typeface="Wingdings" pitchFamily="2" charset="2"/>
              <a:buChar char="q"/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Com foco explícito nos escopo, para isso recomendou-se a priorização de funcionalidades que representam maior valor possíveis para o negócio. </a:t>
            </a:r>
          </a:p>
          <a:p>
            <a:pPr marL="457200" indent="-457200" algn="just">
              <a:buFont typeface="Wingdings" pitchFamily="2" charset="2"/>
              <a:buChar char="q"/>
            </a:pPr>
            <a:endParaRPr lang="pt-BR" sz="2800" dirty="0"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buFont typeface="Wingdings" pitchFamily="2" charset="2"/>
              <a:buChar char="q"/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Com os estudos em sala de aula, nas aulas de Introdução à desenvolvimento de sistemas, aprendemos sobre todas as perspectivas da criação de um projeto, modelos de caso de uso, práticas de requisitos, modelagem e escopo.</a:t>
            </a:r>
            <a:endParaRPr lang="pt-BR" sz="2800" b="1" dirty="0">
              <a:latin typeface="Arial" pitchFamily="34" charset="0"/>
              <a:cs typeface="Arial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6414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7C2FEA-D246-45EF-0317-F7FC7DF15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64"/>
            <a:ext cx="10515600" cy="5245735"/>
          </a:xfrm>
        </p:spPr>
        <p:txBody>
          <a:bodyPr/>
          <a:lstStyle/>
          <a:p>
            <a:pPr marL="0" indent="0" algn="ctr">
              <a:buNone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Material e Métodos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BB2823B-B3A5-09B6-597F-5C8783EAF7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991" y="1823694"/>
            <a:ext cx="6026017" cy="503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991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7C2FEA-D246-45EF-0317-F7FC7DF15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64"/>
            <a:ext cx="10515600" cy="5245735"/>
          </a:xfrm>
        </p:spPr>
        <p:txBody>
          <a:bodyPr/>
          <a:lstStyle/>
          <a:p>
            <a:pPr marL="0" indent="0" algn="ctr">
              <a:buNone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Material e Métodos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9F0533E-92CB-A87D-B612-4AB9C0635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126" y="4829590"/>
            <a:ext cx="1137091" cy="1137091"/>
          </a:xfrm>
          <a:prstGeom prst="rect">
            <a:avLst/>
          </a:prstGeom>
        </p:spPr>
      </p:pic>
      <p:pic>
        <p:nvPicPr>
          <p:cNvPr id="3076" name="Picture 4" descr="MkDocs Markdown Reference | Markdown Guide">
            <a:extLst>
              <a:ext uri="{FF2B5EF4-FFF2-40B4-BE49-F238E27FC236}">
                <a16:creationId xmlns:a16="http://schemas.microsoft.com/office/drawing/2014/main" id="{D697D38B-4790-8774-C707-4284A3ED9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607" y="4610516"/>
            <a:ext cx="1320980" cy="132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AB9BB9C-27C7-EACB-6B99-35C5F4AAF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6326" y="4654330"/>
            <a:ext cx="1300548" cy="130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4946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440</Words>
  <Application>Microsoft Office PowerPoint</Application>
  <PresentationFormat>Widescreen</PresentationFormat>
  <Paragraphs>62</Paragraphs>
  <Slides>15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Source Serif Pro</vt:lpstr>
      <vt:lpstr>Wingdings</vt:lpstr>
      <vt:lpstr>Tema do Office</vt:lpstr>
      <vt:lpstr>Ensino do MkDocs como método de documentação à projetos </vt:lpstr>
      <vt:lpstr>Apresentação do PowerPoint</vt:lpstr>
      <vt:lpstr>Apresentação do PowerPoint</vt:lpstr>
      <vt:lpstr>Apresentação do PowerPoint</vt:lpstr>
      <vt:lpstr>      </vt:lpstr>
      <vt:lpstr>Apresentação do PowerPoint</vt:lpstr>
      <vt:lpstr>Apresentação do PowerPoint</vt:lpstr>
      <vt:lpstr>Apresentação do PowerPoint</vt:lpstr>
      <vt:lpstr>Apresentação do PowerPoint</vt:lpstr>
      <vt:lpstr>      </vt:lpstr>
      <vt:lpstr>Apresentação do PowerPoint</vt:lpstr>
      <vt:lpstr>      </vt:lpstr>
      <vt:lpstr>      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do Trabalho</dc:title>
  <dc:creator>Leopoldo Uberto Ribeiro Junior</dc:creator>
  <cp:lastModifiedBy>Lucas  Geraldo Ribeiro De Faria</cp:lastModifiedBy>
  <cp:revision>14</cp:revision>
  <dcterms:created xsi:type="dcterms:W3CDTF">2022-09-06T13:29:02Z</dcterms:created>
  <dcterms:modified xsi:type="dcterms:W3CDTF">2022-10-06T22:16:45Z</dcterms:modified>
</cp:coreProperties>
</file>