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CFB5-5908-4A2C-AEB4-AF01C9846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08FA66F-9345-4626-8BB4-A1CC3D5D8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F48BD28-B068-4EAB-9793-C50CE230502E}"/>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5" name="Footer Placeholder 4">
            <a:extLst>
              <a:ext uri="{FF2B5EF4-FFF2-40B4-BE49-F238E27FC236}">
                <a16:creationId xmlns:a16="http://schemas.microsoft.com/office/drawing/2014/main" id="{A337817C-F929-4D73-AF00-40A3FE8B20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292CAA-BABF-44C3-AD38-36230271A7C0}"/>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52583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7319-6EF0-4157-84BB-FCC7935C81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5DC3F2-1978-42EC-B55A-CB5020FB96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B7807F-1601-464F-8180-A255821C32CE}"/>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5" name="Footer Placeholder 4">
            <a:extLst>
              <a:ext uri="{FF2B5EF4-FFF2-40B4-BE49-F238E27FC236}">
                <a16:creationId xmlns:a16="http://schemas.microsoft.com/office/drawing/2014/main" id="{FF8BBA56-A8B4-4726-BA7D-904B26F3F9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38C762-FBEF-47A5-90C0-03224041746A}"/>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226994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BDF96-BEFC-4158-A06E-62A6DF6C6C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ABB9E5-F908-452C-8E1F-44F6C77BF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300D41-D394-4952-989F-D048D07A06DF}"/>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5" name="Footer Placeholder 4">
            <a:extLst>
              <a:ext uri="{FF2B5EF4-FFF2-40B4-BE49-F238E27FC236}">
                <a16:creationId xmlns:a16="http://schemas.microsoft.com/office/drawing/2014/main" id="{558B15C3-FEC7-4AC0-BB6D-77E2CBE45C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468083-E1FD-4C88-AC90-625909CF5D54}"/>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319359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A92E-1EB4-4B67-939E-0BC48B6CCC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202FFA-676C-4221-903D-33CCE7BB6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CE57EB-6F15-4B75-887C-B4C40C5A495D}"/>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5" name="Footer Placeholder 4">
            <a:extLst>
              <a:ext uri="{FF2B5EF4-FFF2-40B4-BE49-F238E27FC236}">
                <a16:creationId xmlns:a16="http://schemas.microsoft.com/office/drawing/2014/main" id="{1A06EE61-051A-4523-AB5F-E061E400D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AFA4B0-33A0-40F7-AE27-C64739FCF3FD}"/>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162952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DF99-FE8F-4434-92E3-142D545F0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6DD5E89-FB5B-48D9-A33E-4D1B3B9F41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11E65-06B1-426C-9751-0D1E49DD7BBC}"/>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5" name="Footer Placeholder 4">
            <a:extLst>
              <a:ext uri="{FF2B5EF4-FFF2-40B4-BE49-F238E27FC236}">
                <a16:creationId xmlns:a16="http://schemas.microsoft.com/office/drawing/2014/main" id="{F4E6CFC5-9E2F-4249-BB94-489315BD53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FFA770-E9FC-4C12-A6C9-AF237B359DEC}"/>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408488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9D6B-F963-4871-894D-59F2B5915D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7C2288-2F7A-4B84-ABE0-F77D1F142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658FEF3-315F-4682-85F6-4ABF8FBD2B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517D03-195F-4151-9122-F61FA6803444}"/>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6" name="Footer Placeholder 5">
            <a:extLst>
              <a:ext uri="{FF2B5EF4-FFF2-40B4-BE49-F238E27FC236}">
                <a16:creationId xmlns:a16="http://schemas.microsoft.com/office/drawing/2014/main" id="{DAB083F3-6B07-48F9-9E53-F49F4042D0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CC4751-D6D5-4550-A20B-1350A0259AD9}"/>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184678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DD09-231D-4B2A-B318-8B63C98CDB3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A01FB8-6ABD-402E-961D-1C758F8E2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5A9E3-6D6D-48A0-9171-DFA3A3361B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9E0B8B9-3C57-4C3A-8983-37CEB576B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13372-2A99-41A5-9383-6FC3E314C2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99412-A86B-4A8E-B028-3F403F54965D}"/>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8" name="Footer Placeholder 7">
            <a:extLst>
              <a:ext uri="{FF2B5EF4-FFF2-40B4-BE49-F238E27FC236}">
                <a16:creationId xmlns:a16="http://schemas.microsoft.com/office/drawing/2014/main" id="{F6D43A6F-9E69-4DDE-8466-E657CF2A560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97624FC-AA7D-47ED-955F-E548519E9B94}"/>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131803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C9D7-174A-4EDB-8B6C-1B839A4876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5A7EDE-9CFF-4802-979D-FD9618AAA1F7}"/>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4" name="Footer Placeholder 3">
            <a:extLst>
              <a:ext uri="{FF2B5EF4-FFF2-40B4-BE49-F238E27FC236}">
                <a16:creationId xmlns:a16="http://schemas.microsoft.com/office/drawing/2014/main" id="{33D4CE9A-72B3-4823-9749-C3C46531D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02ECA5-27C5-419C-8775-AAA39EF930E0}"/>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406917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AC954-F3AE-40D3-BC76-DAB10A692086}"/>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3" name="Footer Placeholder 2">
            <a:extLst>
              <a:ext uri="{FF2B5EF4-FFF2-40B4-BE49-F238E27FC236}">
                <a16:creationId xmlns:a16="http://schemas.microsoft.com/office/drawing/2014/main" id="{149BFEF2-FF06-45FF-B29F-D1B5A91350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1EBCEA-CF1B-42A0-A0B4-3E3E9E5D3016}"/>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130519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CCA-8F64-4C79-AA4E-3BC3D6963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7B6519-C247-4836-8C5B-8AF5F0E8B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940DF9-2C32-4366-9CC9-71BDDFE7D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40484-9647-49D7-A539-F45B3910514F}"/>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6" name="Footer Placeholder 5">
            <a:extLst>
              <a:ext uri="{FF2B5EF4-FFF2-40B4-BE49-F238E27FC236}">
                <a16:creationId xmlns:a16="http://schemas.microsoft.com/office/drawing/2014/main" id="{6894E332-A842-4610-AF89-9431A16190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A28A5B-3358-4C31-9B5F-8AA08EF9EEDE}"/>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70982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A685-FC66-4147-9614-471953C65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8BBBCE-4536-45A5-BA92-227F664DF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FBC0C7-72D4-49DD-BE6D-EA3992277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7CD8E-D0B4-403A-84B9-8D0FD64D5DF4}"/>
              </a:ext>
            </a:extLst>
          </p:cNvPr>
          <p:cNvSpPr>
            <a:spLocks noGrp="1"/>
          </p:cNvSpPr>
          <p:nvPr>
            <p:ph type="dt" sz="half" idx="10"/>
          </p:nvPr>
        </p:nvSpPr>
        <p:spPr/>
        <p:txBody>
          <a:bodyPr/>
          <a:lstStyle/>
          <a:p>
            <a:fld id="{B4FDCE2A-0265-4394-BE33-724D612D8F7F}" type="datetimeFigureOut">
              <a:rPr lang="en-GB" smtClean="0"/>
              <a:t>11/04/2020</a:t>
            </a:fld>
            <a:endParaRPr lang="en-GB"/>
          </a:p>
        </p:txBody>
      </p:sp>
      <p:sp>
        <p:nvSpPr>
          <p:cNvPr id="6" name="Footer Placeholder 5">
            <a:extLst>
              <a:ext uri="{FF2B5EF4-FFF2-40B4-BE49-F238E27FC236}">
                <a16:creationId xmlns:a16="http://schemas.microsoft.com/office/drawing/2014/main" id="{3B2718F2-AD40-4DD1-A6FF-A3B3D50545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8C5030-C3D6-4B0E-A700-7343BF4DDED5}"/>
              </a:ext>
            </a:extLst>
          </p:cNvPr>
          <p:cNvSpPr>
            <a:spLocks noGrp="1"/>
          </p:cNvSpPr>
          <p:nvPr>
            <p:ph type="sldNum" sz="quarter" idx="12"/>
          </p:nvPr>
        </p:nvSpPr>
        <p:spPr/>
        <p:txBody>
          <a:bodyPr/>
          <a:lstStyle/>
          <a:p>
            <a:fld id="{1E956BC2-1089-4355-869A-8210581E61CB}" type="slidenum">
              <a:rPr lang="en-GB" smtClean="0"/>
              <a:t>‹#›</a:t>
            </a:fld>
            <a:endParaRPr lang="en-GB"/>
          </a:p>
        </p:txBody>
      </p:sp>
    </p:spTree>
    <p:extLst>
      <p:ext uri="{BB962C8B-B14F-4D97-AF65-F5344CB8AC3E}">
        <p14:creationId xmlns:p14="http://schemas.microsoft.com/office/powerpoint/2010/main" val="290984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7DC019-5A1E-464E-B240-6F42909F7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DDC08B-FF05-4CAC-BD27-AAD37996A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8EEE5D-E4C7-46CD-84A4-089BAF2C4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DCE2A-0265-4394-BE33-724D612D8F7F}" type="datetimeFigureOut">
              <a:rPr lang="en-GB" smtClean="0"/>
              <a:t>11/04/2020</a:t>
            </a:fld>
            <a:endParaRPr lang="en-GB"/>
          </a:p>
        </p:txBody>
      </p:sp>
      <p:sp>
        <p:nvSpPr>
          <p:cNvPr id="5" name="Footer Placeholder 4">
            <a:extLst>
              <a:ext uri="{FF2B5EF4-FFF2-40B4-BE49-F238E27FC236}">
                <a16:creationId xmlns:a16="http://schemas.microsoft.com/office/drawing/2014/main" id="{76BD114F-5F84-4C36-872B-A45CD967F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0AAED1E-E802-4C15-8EBB-2B1F1F36D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56BC2-1089-4355-869A-8210581E61CB}" type="slidenum">
              <a:rPr lang="en-GB" smtClean="0"/>
              <a:t>‹#›</a:t>
            </a:fld>
            <a:endParaRPr lang="en-GB"/>
          </a:p>
        </p:txBody>
      </p:sp>
    </p:spTree>
    <p:extLst>
      <p:ext uri="{BB962C8B-B14F-4D97-AF65-F5344CB8AC3E}">
        <p14:creationId xmlns:p14="http://schemas.microsoft.com/office/powerpoint/2010/main" val="242449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etoffice.gov.uk/research/climate/maps-and-data/uk-climate-averages" TargetMode="External"/><Relationship Id="rId2" Type="http://schemas.openxmlformats.org/officeDocument/2006/relationships/hyperlink" Target="https://data.police.uk/data/" TargetMode="External"/><Relationship Id="rId1" Type="http://schemas.openxmlformats.org/officeDocument/2006/relationships/slideLayout" Target="../slideLayouts/slideLayout2.xml"/><Relationship Id="rId4" Type="http://schemas.openxmlformats.org/officeDocument/2006/relationships/hyperlink" Target="https://foursquare.com/developers/app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94C9-F24D-4144-86EA-F8DB2A391285}"/>
              </a:ext>
            </a:extLst>
          </p:cNvPr>
          <p:cNvSpPr>
            <a:spLocks noGrp="1"/>
          </p:cNvSpPr>
          <p:nvPr>
            <p:ph type="ctrTitle"/>
          </p:nvPr>
        </p:nvSpPr>
        <p:spPr/>
        <p:txBody>
          <a:bodyPr>
            <a:normAutofit fontScale="90000"/>
          </a:bodyPr>
          <a:lstStyle/>
          <a:p>
            <a:r>
              <a:rPr lang="en-GB" b="1" dirty="0"/>
              <a:t>IBM Data Science Capstone Project:</a:t>
            </a:r>
            <a:br>
              <a:rPr lang="en-GB" b="1" dirty="0"/>
            </a:br>
            <a:r>
              <a:rPr lang="en-GB" b="1" dirty="0"/>
              <a:t>Data Analysis Issues in Complex Systems - Crime Data</a:t>
            </a:r>
            <a:endParaRPr lang="en-GB" dirty="0"/>
          </a:p>
        </p:txBody>
      </p:sp>
      <p:sp>
        <p:nvSpPr>
          <p:cNvPr id="3" name="Subtitle 2">
            <a:extLst>
              <a:ext uri="{FF2B5EF4-FFF2-40B4-BE49-F238E27FC236}">
                <a16:creationId xmlns:a16="http://schemas.microsoft.com/office/drawing/2014/main" id="{36767610-C1DD-4808-BC2A-34BECB8179A3}"/>
              </a:ext>
            </a:extLst>
          </p:cNvPr>
          <p:cNvSpPr>
            <a:spLocks noGrp="1"/>
          </p:cNvSpPr>
          <p:nvPr>
            <p:ph type="subTitle" idx="1"/>
          </p:nvPr>
        </p:nvSpPr>
        <p:spPr/>
        <p:txBody>
          <a:bodyPr/>
          <a:lstStyle/>
          <a:p>
            <a:r>
              <a:rPr lang="en-GB" dirty="0"/>
              <a:t>Ben Williams</a:t>
            </a:r>
          </a:p>
        </p:txBody>
      </p:sp>
    </p:spTree>
    <p:extLst>
      <p:ext uri="{BB962C8B-B14F-4D97-AF65-F5344CB8AC3E}">
        <p14:creationId xmlns:p14="http://schemas.microsoft.com/office/powerpoint/2010/main" val="189907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234F-EADA-4EE4-9F12-C28088CC06F2}"/>
              </a:ext>
            </a:extLst>
          </p:cNvPr>
          <p:cNvSpPr>
            <a:spLocks noGrp="1"/>
          </p:cNvSpPr>
          <p:nvPr>
            <p:ph type="title"/>
          </p:nvPr>
        </p:nvSpPr>
        <p:spPr/>
        <p:txBody>
          <a:bodyPr/>
          <a:lstStyle/>
          <a:p>
            <a:r>
              <a:rPr lang="en-GB" b="1" dirty="0"/>
              <a:t>Results image 3</a:t>
            </a:r>
            <a:endParaRPr lang="en-GB" dirty="0"/>
          </a:p>
        </p:txBody>
      </p:sp>
      <p:pic>
        <p:nvPicPr>
          <p:cNvPr id="5" name="Content Placeholder 4">
            <a:extLst>
              <a:ext uri="{FF2B5EF4-FFF2-40B4-BE49-F238E27FC236}">
                <a16:creationId xmlns:a16="http://schemas.microsoft.com/office/drawing/2014/main" id="{38D81C3D-507C-4316-A28C-60793228B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8654" y="2596160"/>
            <a:ext cx="5134692" cy="2810267"/>
          </a:xfrm>
        </p:spPr>
      </p:pic>
    </p:spTree>
    <p:extLst>
      <p:ext uri="{BB962C8B-B14F-4D97-AF65-F5344CB8AC3E}">
        <p14:creationId xmlns:p14="http://schemas.microsoft.com/office/powerpoint/2010/main" val="419626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98DE-3490-4274-AFF0-E839DAB0FE71}"/>
              </a:ext>
            </a:extLst>
          </p:cNvPr>
          <p:cNvSpPr>
            <a:spLocks noGrp="1"/>
          </p:cNvSpPr>
          <p:nvPr>
            <p:ph type="title"/>
          </p:nvPr>
        </p:nvSpPr>
        <p:spPr/>
        <p:txBody>
          <a:bodyPr/>
          <a:lstStyle/>
          <a:p>
            <a:r>
              <a:rPr lang="en-GB" b="1" dirty="0"/>
              <a:t>Results image 4</a:t>
            </a:r>
            <a:endParaRPr lang="en-GB" dirty="0"/>
          </a:p>
        </p:txBody>
      </p:sp>
      <p:pic>
        <p:nvPicPr>
          <p:cNvPr id="5" name="Content Placeholder 4">
            <a:extLst>
              <a:ext uri="{FF2B5EF4-FFF2-40B4-BE49-F238E27FC236}">
                <a16:creationId xmlns:a16="http://schemas.microsoft.com/office/drawing/2014/main" id="{B51523CC-72C2-492C-983F-B0141330D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5841" y="2929582"/>
            <a:ext cx="1200318" cy="2143424"/>
          </a:xfrm>
        </p:spPr>
      </p:pic>
    </p:spTree>
    <p:extLst>
      <p:ext uri="{BB962C8B-B14F-4D97-AF65-F5344CB8AC3E}">
        <p14:creationId xmlns:p14="http://schemas.microsoft.com/office/powerpoint/2010/main" val="379140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0A2F-AD75-4576-B29C-220409BD9E26}"/>
              </a:ext>
            </a:extLst>
          </p:cNvPr>
          <p:cNvSpPr>
            <a:spLocks noGrp="1"/>
          </p:cNvSpPr>
          <p:nvPr>
            <p:ph type="title"/>
          </p:nvPr>
        </p:nvSpPr>
        <p:spPr/>
        <p:txBody>
          <a:bodyPr/>
          <a:lstStyle/>
          <a:p>
            <a:r>
              <a:rPr lang="en-GB" b="1" dirty="0"/>
              <a:t>Results image 5</a:t>
            </a:r>
            <a:endParaRPr lang="en-GB" dirty="0"/>
          </a:p>
        </p:txBody>
      </p:sp>
      <p:pic>
        <p:nvPicPr>
          <p:cNvPr id="5" name="Content Placeholder 4">
            <a:extLst>
              <a:ext uri="{FF2B5EF4-FFF2-40B4-BE49-F238E27FC236}">
                <a16:creationId xmlns:a16="http://schemas.microsoft.com/office/drawing/2014/main" id="{242B7E32-7BA1-456C-B67F-C95825B86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915" y="2400870"/>
            <a:ext cx="8202170" cy="3200847"/>
          </a:xfrm>
        </p:spPr>
      </p:pic>
    </p:spTree>
    <p:extLst>
      <p:ext uri="{BB962C8B-B14F-4D97-AF65-F5344CB8AC3E}">
        <p14:creationId xmlns:p14="http://schemas.microsoft.com/office/powerpoint/2010/main" val="175642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58BE-35BD-47F8-AD33-8679C9985CF0}"/>
              </a:ext>
            </a:extLst>
          </p:cNvPr>
          <p:cNvSpPr>
            <a:spLocks noGrp="1"/>
          </p:cNvSpPr>
          <p:nvPr>
            <p:ph type="title"/>
          </p:nvPr>
        </p:nvSpPr>
        <p:spPr/>
        <p:txBody>
          <a:bodyPr/>
          <a:lstStyle/>
          <a:p>
            <a:r>
              <a:rPr lang="en-GB" dirty="0"/>
              <a:t>Results image 6</a:t>
            </a:r>
          </a:p>
        </p:txBody>
      </p:sp>
      <p:pic>
        <p:nvPicPr>
          <p:cNvPr id="5" name="Content Placeholder 4">
            <a:extLst>
              <a:ext uri="{FF2B5EF4-FFF2-40B4-BE49-F238E27FC236}">
                <a16:creationId xmlns:a16="http://schemas.microsoft.com/office/drawing/2014/main" id="{902C27F1-0146-47D2-854B-6E650ADEE1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574" y="2396107"/>
            <a:ext cx="7182852" cy="3210373"/>
          </a:xfrm>
        </p:spPr>
      </p:pic>
    </p:spTree>
    <p:extLst>
      <p:ext uri="{BB962C8B-B14F-4D97-AF65-F5344CB8AC3E}">
        <p14:creationId xmlns:p14="http://schemas.microsoft.com/office/powerpoint/2010/main" val="163655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C3E8-0EC6-4046-B47A-038505F50C30}"/>
              </a:ext>
            </a:extLst>
          </p:cNvPr>
          <p:cNvSpPr>
            <a:spLocks noGrp="1"/>
          </p:cNvSpPr>
          <p:nvPr>
            <p:ph type="title"/>
          </p:nvPr>
        </p:nvSpPr>
        <p:spPr/>
        <p:txBody>
          <a:bodyPr/>
          <a:lstStyle/>
          <a:p>
            <a:r>
              <a:rPr lang="en-GB" dirty="0"/>
              <a:t>Results image 7</a:t>
            </a:r>
          </a:p>
        </p:txBody>
      </p:sp>
      <p:pic>
        <p:nvPicPr>
          <p:cNvPr id="5" name="Content Placeholder 4">
            <a:extLst>
              <a:ext uri="{FF2B5EF4-FFF2-40B4-BE49-F238E27FC236}">
                <a16:creationId xmlns:a16="http://schemas.microsoft.com/office/drawing/2014/main" id="{FDD0DC85-0F05-459F-BD0F-10B5E95DB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196" y="1825625"/>
            <a:ext cx="6771608" cy="4351338"/>
          </a:xfrm>
        </p:spPr>
      </p:pic>
    </p:spTree>
    <p:extLst>
      <p:ext uri="{BB962C8B-B14F-4D97-AF65-F5344CB8AC3E}">
        <p14:creationId xmlns:p14="http://schemas.microsoft.com/office/powerpoint/2010/main" val="2844080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CA12-5F1F-4C39-9F4D-57B5F9B086C3}"/>
              </a:ext>
            </a:extLst>
          </p:cNvPr>
          <p:cNvSpPr>
            <a:spLocks noGrp="1"/>
          </p:cNvSpPr>
          <p:nvPr>
            <p:ph type="title"/>
          </p:nvPr>
        </p:nvSpPr>
        <p:spPr/>
        <p:txBody>
          <a:bodyPr/>
          <a:lstStyle/>
          <a:p>
            <a:r>
              <a:rPr lang="en-GB" dirty="0"/>
              <a:t>Results image 8</a:t>
            </a:r>
          </a:p>
        </p:txBody>
      </p:sp>
      <p:pic>
        <p:nvPicPr>
          <p:cNvPr id="5" name="Content Placeholder 4">
            <a:extLst>
              <a:ext uri="{FF2B5EF4-FFF2-40B4-BE49-F238E27FC236}">
                <a16:creationId xmlns:a16="http://schemas.microsoft.com/office/drawing/2014/main" id="{1CA68305-271F-439B-9643-E5EA6C93B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340" y="1825625"/>
            <a:ext cx="7447319" cy="4351338"/>
          </a:xfrm>
        </p:spPr>
      </p:pic>
    </p:spTree>
    <p:extLst>
      <p:ext uri="{BB962C8B-B14F-4D97-AF65-F5344CB8AC3E}">
        <p14:creationId xmlns:p14="http://schemas.microsoft.com/office/powerpoint/2010/main" val="537516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2B60-9E4F-434E-96F9-946490E4063D}"/>
              </a:ext>
            </a:extLst>
          </p:cNvPr>
          <p:cNvSpPr>
            <a:spLocks noGrp="1"/>
          </p:cNvSpPr>
          <p:nvPr>
            <p:ph type="title"/>
          </p:nvPr>
        </p:nvSpPr>
        <p:spPr/>
        <p:txBody>
          <a:bodyPr/>
          <a:lstStyle/>
          <a:p>
            <a:r>
              <a:rPr lang="en-GB" dirty="0"/>
              <a:t>Results image 9</a:t>
            </a:r>
          </a:p>
        </p:txBody>
      </p:sp>
      <p:pic>
        <p:nvPicPr>
          <p:cNvPr id="5" name="Content Placeholder 4">
            <a:extLst>
              <a:ext uri="{FF2B5EF4-FFF2-40B4-BE49-F238E27FC236}">
                <a16:creationId xmlns:a16="http://schemas.microsoft.com/office/drawing/2014/main" id="{2573C064-5085-4DF1-A370-66CB9F760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4497" y="2658081"/>
            <a:ext cx="4163006" cy="2686425"/>
          </a:xfrm>
        </p:spPr>
      </p:pic>
    </p:spTree>
    <p:extLst>
      <p:ext uri="{BB962C8B-B14F-4D97-AF65-F5344CB8AC3E}">
        <p14:creationId xmlns:p14="http://schemas.microsoft.com/office/powerpoint/2010/main" val="247052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71DB-91E4-4B84-9CD4-92A8D2C70E17}"/>
              </a:ext>
            </a:extLst>
          </p:cNvPr>
          <p:cNvSpPr>
            <a:spLocks noGrp="1"/>
          </p:cNvSpPr>
          <p:nvPr>
            <p:ph type="title"/>
          </p:nvPr>
        </p:nvSpPr>
        <p:spPr/>
        <p:txBody>
          <a:bodyPr/>
          <a:lstStyle/>
          <a:p>
            <a:r>
              <a:rPr lang="en-GB" dirty="0"/>
              <a:t>Results image 10</a:t>
            </a:r>
          </a:p>
        </p:txBody>
      </p:sp>
      <p:pic>
        <p:nvPicPr>
          <p:cNvPr id="5" name="Content Placeholder 4">
            <a:extLst>
              <a:ext uri="{FF2B5EF4-FFF2-40B4-BE49-F238E27FC236}">
                <a16:creationId xmlns:a16="http://schemas.microsoft.com/office/drawing/2014/main" id="{35B556C5-B590-4266-A47B-601743D25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3444" y="2181765"/>
            <a:ext cx="4925112" cy="3639058"/>
          </a:xfrm>
        </p:spPr>
      </p:pic>
    </p:spTree>
    <p:extLst>
      <p:ext uri="{BB962C8B-B14F-4D97-AF65-F5344CB8AC3E}">
        <p14:creationId xmlns:p14="http://schemas.microsoft.com/office/powerpoint/2010/main" val="139824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1C9A-A298-4343-9B02-3766D7A9A7CD}"/>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0C41C842-36BE-4A89-9F6E-88440292BF40}"/>
              </a:ext>
            </a:extLst>
          </p:cNvPr>
          <p:cNvSpPr>
            <a:spLocks noGrp="1"/>
          </p:cNvSpPr>
          <p:nvPr>
            <p:ph idx="1"/>
          </p:nvPr>
        </p:nvSpPr>
        <p:spPr/>
        <p:txBody>
          <a:bodyPr/>
          <a:lstStyle/>
          <a:p>
            <a:r>
              <a:rPr lang="en-GB" dirty="0"/>
              <a:t>For full discussion see final full report.</a:t>
            </a:r>
          </a:p>
        </p:txBody>
      </p:sp>
    </p:spTree>
    <p:extLst>
      <p:ext uri="{BB962C8B-B14F-4D97-AF65-F5344CB8AC3E}">
        <p14:creationId xmlns:p14="http://schemas.microsoft.com/office/powerpoint/2010/main" val="1254647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01F1-7AFD-4755-AAA3-8FB410DC3F62}"/>
              </a:ext>
            </a:extLst>
          </p:cNvPr>
          <p:cNvSpPr>
            <a:spLocks noGrp="1"/>
          </p:cNvSpPr>
          <p:nvPr>
            <p:ph type="title"/>
          </p:nvPr>
        </p:nvSpPr>
        <p:spPr/>
        <p:txBody>
          <a:bodyPr/>
          <a:lstStyle/>
          <a:p>
            <a:r>
              <a:rPr lang="en-GB" b="1" dirty="0"/>
              <a:t>Conclusion</a:t>
            </a:r>
            <a:endParaRPr lang="en-GB" dirty="0"/>
          </a:p>
        </p:txBody>
      </p:sp>
      <p:sp>
        <p:nvSpPr>
          <p:cNvPr id="3" name="Content Placeholder 2">
            <a:extLst>
              <a:ext uri="{FF2B5EF4-FFF2-40B4-BE49-F238E27FC236}">
                <a16:creationId xmlns:a16="http://schemas.microsoft.com/office/drawing/2014/main" id="{0E929BE0-B9BD-443F-AFC1-3C82593C4143}"/>
              </a:ext>
            </a:extLst>
          </p:cNvPr>
          <p:cNvSpPr>
            <a:spLocks noGrp="1"/>
          </p:cNvSpPr>
          <p:nvPr>
            <p:ph idx="1"/>
          </p:nvPr>
        </p:nvSpPr>
        <p:spPr/>
        <p:txBody>
          <a:bodyPr>
            <a:normAutofit fontScale="85000" lnSpcReduction="20000"/>
          </a:bodyPr>
          <a:lstStyle/>
          <a:p>
            <a:r>
              <a:rPr lang="en-GB" b="1" i="1" dirty="0"/>
              <a:t>There may be many reasons for the variation seen in the data not covered in this short report and many other variables not considered in this dataset. As this was only an introductory report to the topic of uses and limitations of machine learning in complex systems there are only a </a:t>
            </a:r>
            <a:r>
              <a:rPr lang="en-GB" b="1" i="1" dirty="0" err="1"/>
              <a:t>fewe</a:t>
            </a:r>
            <a:r>
              <a:rPr lang="en-GB" b="1" i="1" dirty="0"/>
              <a:t> take home conclusions:</a:t>
            </a:r>
          </a:p>
          <a:p>
            <a:r>
              <a:rPr lang="en-GB" dirty="0"/>
              <a:t>Local events, weather, proximity to town centre and specific time points throughout the year all contribute to varying levels of crime.</a:t>
            </a:r>
          </a:p>
          <a:p>
            <a:r>
              <a:rPr lang="en-GB" dirty="0"/>
              <a:t>Data visualisation is an excellent tool for demonstrating these general insights.</a:t>
            </a:r>
          </a:p>
          <a:p>
            <a:r>
              <a:rPr lang="en-GB" dirty="0"/>
              <a:t>Machine learning can help identify trends in complex systems but the algorithms used here were not sufficiently sophisticated and the number of variables for the data too few in order to create a high level predictive tool for crime type by location.</a:t>
            </a:r>
          </a:p>
          <a:p>
            <a:r>
              <a:rPr lang="en-GB" dirty="0"/>
              <a:t>Further work and research into this area would be fascinating!</a:t>
            </a:r>
          </a:p>
          <a:p>
            <a:endParaRPr lang="en-GB" dirty="0"/>
          </a:p>
        </p:txBody>
      </p:sp>
    </p:spTree>
    <p:extLst>
      <p:ext uri="{BB962C8B-B14F-4D97-AF65-F5344CB8AC3E}">
        <p14:creationId xmlns:p14="http://schemas.microsoft.com/office/powerpoint/2010/main" val="273609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0DA8-652D-4923-B939-B3250F5D515D}"/>
              </a:ext>
            </a:extLst>
          </p:cNvPr>
          <p:cNvSpPr>
            <a:spLocks noGrp="1"/>
          </p:cNvSpPr>
          <p:nvPr>
            <p:ph type="title"/>
          </p:nvPr>
        </p:nvSpPr>
        <p:spPr/>
        <p:txBody>
          <a:bodyPr/>
          <a:lstStyle/>
          <a:p>
            <a:r>
              <a:rPr lang="en-GB" b="1" dirty="0"/>
              <a:t>Introduction and Background</a:t>
            </a:r>
            <a:endParaRPr lang="en-GB" dirty="0"/>
          </a:p>
        </p:txBody>
      </p:sp>
      <p:sp>
        <p:nvSpPr>
          <p:cNvPr id="3" name="Content Placeholder 2">
            <a:extLst>
              <a:ext uri="{FF2B5EF4-FFF2-40B4-BE49-F238E27FC236}">
                <a16:creationId xmlns:a16="http://schemas.microsoft.com/office/drawing/2014/main" id="{8C0CFAA8-78CB-42E5-9F2C-789804462B39}"/>
              </a:ext>
            </a:extLst>
          </p:cNvPr>
          <p:cNvSpPr>
            <a:spLocks noGrp="1"/>
          </p:cNvSpPr>
          <p:nvPr>
            <p:ph idx="1"/>
          </p:nvPr>
        </p:nvSpPr>
        <p:spPr/>
        <p:txBody>
          <a:bodyPr>
            <a:normAutofit fontScale="92500" lnSpcReduction="10000"/>
          </a:bodyPr>
          <a:lstStyle/>
          <a:p>
            <a:r>
              <a:rPr lang="en-GB" b="1" i="1" dirty="0"/>
              <a:t>The role of a data scientist is to analyse and evaluate datasets in order to investigate, supporting evidence for or provide new insights into a particular topic either within a research setting or within a real-world application scenario. Here, I provided a very brief overview of how although data science provides an extra set of tools in the arsenal of data analysis methods available to researchers, there are limitations of any analysis toolkit in very complex systems.</a:t>
            </a:r>
          </a:p>
          <a:p>
            <a:r>
              <a:rPr lang="en-GB" b="1" i="1" dirty="0"/>
              <a:t>In this particular scenario I used the quantifiable prediction of crime as an example of a complex system where some predictive insights can be drawn from data, but due to the complexity of inputs that cause crimes and the limited amount of data available, producing a quantifiable predictive tool for crime on a large scale is challenging.</a:t>
            </a:r>
          </a:p>
          <a:p>
            <a:endParaRPr lang="en-GB" dirty="0"/>
          </a:p>
        </p:txBody>
      </p:sp>
    </p:spTree>
    <p:extLst>
      <p:ext uri="{BB962C8B-B14F-4D97-AF65-F5344CB8AC3E}">
        <p14:creationId xmlns:p14="http://schemas.microsoft.com/office/powerpoint/2010/main" val="370110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1284-CC10-4AE5-94B9-5F619A2B4F09}"/>
              </a:ext>
            </a:extLst>
          </p:cNvPr>
          <p:cNvSpPr>
            <a:spLocks noGrp="1"/>
          </p:cNvSpPr>
          <p:nvPr>
            <p:ph type="title"/>
          </p:nvPr>
        </p:nvSpPr>
        <p:spPr/>
        <p:txBody>
          <a:bodyPr/>
          <a:lstStyle/>
          <a:p>
            <a:r>
              <a:rPr lang="en-GB" b="1" dirty="0"/>
              <a:t>Introduction and Background</a:t>
            </a:r>
            <a:endParaRPr lang="en-GB" dirty="0"/>
          </a:p>
        </p:txBody>
      </p:sp>
      <p:sp>
        <p:nvSpPr>
          <p:cNvPr id="3" name="Content Placeholder 2">
            <a:extLst>
              <a:ext uri="{FF2B5EF4-FFF2-40B4-BE49-F238E27FC236}">
                <a16:creationId xmlns:a16="http://schemas.microsoft.com/office/drawing/2014/main" id="{55596339-92E7-4297-86EF-B187B6BAD1B4}"/>
              </a:ext>
            </a:extLst>
          </p:cNvPr>
          <p:cNvSpPr>
            <a:spLocks noGrp="1"/>
          </p:cNvSpPr>
          <p:nvPr>
            <p:ph idx="1"/>
          </p:nvPr>
        </p:nvSpPr>
        <p:spPr/>
        <p:txBody>
          <a:bodyPr>
            <a:normAutofit fontScale="70000" lnSpcReduction="20000"/>
          </a:bodyPr>
          <a:lstStyle/>
          <a:p>
            <a:r>
              <a:rPr lang="en-GB" b="1" i="1" dirty="0"/>
              <a:t>The main topics considered within this report are:</a:t>
            </a:r>
          </a:p>
          <a:p>
            <a:r>
              <a:rPr lang="en-GB" dirty="0"/>
              <a:t>Crime in relation to weather. Pleasant hotter weather may lead to increases of certain crime types such as anti-social behaviour as many people are out of their homes leading to larger numbers of interactions with other people they would not normally interact with in hot weather.</a:t>
            </a:r>
          </a:p>
          <a:p>
            <a:r>
              <a:rPr lang="en-GB" dirty="0"/>
              <a:t>Crime in relation to local events. As above, local popular events lead to large numbers of people interacting, potentially affecting certain crime types.</a:t>
            </a:r>
          </a:p>
          <a:p>
            <a:r>
              <a:rPr lang="en-GB" dirty="0"/>
              <a:t>Crime over time. Changes in policing policy may be reflected within large dataset.</a:t>
            </a:r>
          </a:p>
          <a:p>
            <a:r>
              <a:rPr lang="en-GB" dirty="0"/>
              <a:t>Crime due to proximity to 'Public Houses' (pubs). Although alcohol is a well known cause of antisocial crime, whether the location of local pubs is an influence to location of certain crime types is briefly investigated.</a:t>
            </a:r>
          </a:p>
          <a:p>
            <a:r>
              <a:rPr lang="en-GB" dirty="0"/>
              <a:t>Predicting crime based on local area codes. The dataset is assessed for any possibility of predicting crime types over a short defined time period based on local area.</a:t>
            </a:r>
          </a:p>
          <a:p>
            <a:r>
              <a:rPr lang="en-GB" b="1" i="1" dirty="0"/>
              <a:t>I believe this topic would be of interest to anyone in the field of data science who is keen to apply data analysis methods in real world scenarios but also is interested in finding where the limits of data science are when either insufficient datasets or analysis methods are available.</a:t>
            </a:r>
          </a:p>
          <a:p>
            <a:endParaRPr lang="en-GB" dirty="0"/>
          </a:p>
        </p:txBody>
      </p:sp>
    </p:spTree>
    <p:extLst>
      <p:ext uri="{BB962C8B-B14F-4D97-AF65-F5344CB8AC3E}">
        <p14:creationId xmlns:p14="http://schemas.microsoft.com/office/powerpoint/2010/main" val="191077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6D9E-39F8-452C-ACA1-5219B38C006D}"/>
              </a:ext>
            </a:extLst>
          </p:cNvPr>
          <p:cNvSpPr>
            <a:spLocks noGrp="1"/>
          </p:cNvSpPr>
          <p:nvPr>
            <p:ph type="title"/>
          </p:nvPr>
        </p:nvSpPr>
        <p:spPr/>
        <p:txBody>
          <a:bodyPr/>
          <a:lstStyle/>
          <a:p>
            <a:r>
              <a:rPr lang="en-GB" b="1" dirty="0"/>
              <a:t>Data Source Types and Use</a:t>
            </a:r>
            <a:endParaRPr lang="en-GB" dirty="0"/>
          </a:p>
        </p:txBody>
      </p:sp>
      <p:sp>
        <p:nvSpPr>
          <p:cNvPr id="4" name="Rectangle 1">
            <a:extLst>
              <a:ext uri="{FF2B5EF4-FFF2-40B4-BE49-F238E27FC236}">
                <a16:creationId xmlns:a16="http://schemas.microsoft.com/office/drawing/2014/main" id="{910E195C-85BE-45BB-9666-912CBBD9DF7B}"/>
              </a:ext>
            </a:extLst>
          </p:cNvPr>
          <p:cNvSpPr>
            <a:spLocks noGrp="1" noChangeArrowheads="1"/>
          </p:cNvSpPr>
          <p:nvPr>
            <p:ph idx="1"/>
          </p:nvPr>
        </p:nvSpPr>
        <p:spPr bwMode="auto">
          <a:xfrm>
            <a:off x="838200" y="2674011"/>
            <a:ext cx="9604513"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dirty="0">
                <a:ln>
                  <a:noFill/>
                </a:ln>
                <a:solidFill>
                  <a:srgbClr val="000000"/>
                </a:solidFill>
                <a:effectLst/>
              </a:rPr>
              <a:t>I took and </a:t>
            </a:r>
            <a:r>
              <a:rPr kumimoji="0" lang="en-US" altLang="en-US" sz="1000" b="1" i="1" u="none" strike="noStrike" cap="none" normalizeH="0" baseline="0" dirty="0" err="1">
                <a:ln>
                  <a:noFill/>
                </a:ln>
                <a:solidFill>
                  <a:srgbClr val="000000"/>
                </a:solidFill>
                <a:effectLst/>
              </a:rPr>
              <a:t>analysed</a:t>
            </a:r>
            <a:r>
              <a:rPr kumimoji="0" lang="en-US" altLang="en-US" sz="1000" b="1" i="1" u="none" strike="noStrike" cap="none" normalizeH="0" baseline="0" dirty="0">
                <a:ln>
                  <a:noFill/>
                </a:ln>
                <a:solidFill>
                  <a:srgbClr val="000000"/>
                </a:solidFill>
                <a:effectLst/>
              </a:rPr>
              <a:t> data from the following sources and in the manner described below: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rPr>
              <a:t>All available non-archived crime data available in the Gloucestershire area of the UK at the time of writing (</a:t>
            </a:r>
            <a:r>
              <a:rPr kumimoji="0" lang="en-US" altLang="en-US" sz="1000" b="0" i="0" u="sng" strike="noStrike" cap="none" normalizeH="0" baseline="0" dirty="0">
                <a:ln>
                  <a:noFill/>
                </a:ln>
                <a:solidFill>
                  <a:srgbClr val="0088CC"/>
                </a:solidFill>
                <a:effectLst/>
                <a:hlinkClick r:id="rId2"/>
              </a:rPr>
              <a:t>https://data.police.uk/data/</a:t>
            </a:r>
            <a:r>
              <a:rPr kumimoji="0" lang="en-US" altLang="en-US" sz="1000" b="0" i="0" u="none" strike="noStrike" cap="none" normalizeH="0" baseline="0" dirty="0">
                <a:ln>
                  <a:noFill/>
                </a:ln>
                <a:solidFill>
                  <a:srgbClr val="000000"/>
                </a:solidFill>
                <a:effectLst/>
              </a:rPr>
              <a:t>). From here I created several data frames with </a:t>
            </a:r>
            <a:r>
              <a:rPr kumimoji="0" lang="en-US" altLang="en-US" sz="1000" b="0" i="0" u="none" strike="noStrike" cap="none" normalizeH="0" baseline="0" dirty="0" err="1">
                <a:ln>
                  <a:noFill/>
                </a:ln>
                <a:solidFill>
                  <a:srgbClr val="000000"/>
                </a:solidFill>
                <a:effectLst/>
              </a:rPr>
              <a:t>normalised</a:t>
            </a:r>
            <a:r>
              <a:rPr kumimoji="0" lang="en-US" altLang="en-US" sz="1000" b="0" i="0" u="none" strike="noStrike" cap="none" normalizeH="0" baseline="0" dirty="0">
                <a:ln>
                  <a:noFill/>
                </a:ln>
                <a:solidFill>
                  <a:srgbClr val="000000"/>
                </a:solidFill>
                <a:effectLst/>
              </a:rPr>
              <a:t> and non-</a:t>
            </a:r>
            <a:r>
              <a:rPr kumimoji="0" lang="en-US" altLang="en-US" sz="1000" b="0" i="0" u="none" strike="noStrike" cap="none" normalizeH="0" baseline="0" dirty="0" err="1">
                <a:ln>
                  <a:noFill/>
                </a:ln>
                <a:solidFill>
                  <a:srgbClr val="000000"/>
                </a:solidFill>
                <a:effectLst/>
              </a:rPr>
              <a:t>normalised</a:t>
            </a:r>
            <a:r>
              <a:rPr kumimoji="0" lang="en-US" altLang="en-US" sz="1000" b="0" i="0" u="none" strike="noStrike" cap="none" normalizeH="0" baseline="0" dirty="0">
                <a:ln>
                  <a:noFill/>
                </a:ln>
                <a:solidFill>
                  <a:srgbClr val="000000"/>
                </a:solidFill>
                <a:effectLst/>
              </a:rPr>
              <a:t> data of crime types and crime outcomes per location over a 3 year time period by month and converted categorical data to numerical data for later analysis. Crimes that contained no data on latitude and longitude were discounted from the study, but missing data of crime types or outcome were still included.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rPr>
              <a:t>Average UK temperature data over the same time period as the crime data (</a:t>
            </a:r>
            <a:r>
              <a:rPr kumimoji="0" lang="en-US" altLang="en-US" sz="1000" b="0" i="0" u="sng" strike="noStrike" cap="none" normalizeH="0" baseline="0" dirty="0">
                <a:ln>
                  <a:noFill/>
                </a:ln>
                <a:solidFill>
                  <a:srgbClr val="0088CC"/>
                </a:solidFill>
                <a:effectLst/>
                <a:hlinkClick r:id="rId3"/>
              </a:rPr>
              <a:t>https://www.metoffice.gov.uk/research/climate/maps-and-data/uk-climate-averages</a:t>
            </a:r>
            <a:r>
              <a:rPr kumimoji="0" lang="en-US" altLang="en-US" sz="1000" b="0" i="0" u="none" strike="noStrike" cap="none" normalizeH="0" baseline="0" dirty="0">
                <a:ln>
                  <a:noFill/>
                </a:ln>
                <a:solidFill>
                  <a:srgbClr val="000000"/>
                </a:solidFill>
                <a:effectLst/>
              </a:rPr>
              <a:t>). Due to the small size of the data set the data was manually entered into several </a:t>
            </a:r>
            <a:r>
              <a:rPr kumimoji="0" lang="en-US" altLang="en-US" sz="1000" b="0" i="0" u="none" strike="noStrike" cap="none" normalizeH="0" baseline="0" dirty="0">
                <a:ln>
                  <a:noFill/>
                </a:ln>
                <a:solidFill>
                  <a:srgbClr val="000000"/>
                </a:solidFill>
                <a:effectLst/>
                <a:cs typeface="Courier New" panose="02070309020205020404" pitchFamily="49" charset="0"/>
              </a:rPr>
              <a:t>list()</a:t>
            </a:r>
            <a:r>
              <a:rPr kumimoji="0" lang="en-US" altLang="en-US" sz="1000" b="0" i="0" u="none" strike="noStrike" cap="none" normalizeH="0" baseline="0" dirty="0">
                <a:ln>
                  <a:noFill/>
                </a:ln>
                <a:solidFill>
                  <a:srgbClr val="000000"/>
                </a:solidFill>
                <a:effectLst/>
              </a:rPr>
              <a:t> variables that were then used to create a </a:t>
            </a:r>
            <a:r>
              <a:rPr kumimoji="0" lang="en-US" altLang="en-US" sz="1000" b="0" i="0" u="none" strike="noStrike" cap="none" normalizeH="0" baseline="0" dirty="0" err="1">
                <a:ln>
                  <a:noFill/>
                </a:ln>
                <a:solidFill>
                  <a:srgbClr val="000000"/>
                </a:solidFill>
                <a:effectLst/>
              </a:rPr>
              <a:t>dataframe</a:t>
            </a:r>
            <a:r>
              <a:rPr kumimoji="0" lang="en-US" altLang="en-US" sz="1000" b="0" i="0" u="none" strike="noStrike" cap="none" normalizeH="0" baseline="0" dirty="0">
                <a:ln>
                  <a:noFill/>
                </a:ln>
                <a:solidFill>
                  <a:srgbClr val="000000"/>
                </a:solidFill>
                <a:effectLst/>
              </a:rPr>
              <a:t>. This data was then </a:t>
            </a:r>
            <a:r>
              <a:rPr kumimoji="0" lang="en-US" altLang="en-US" sz="1000" b="0" i="0" u="none" strike="noStrike" cap="none" normalizeH="0" baseline="0" dirty="0" err="1">
                <a:ln>
                  <a:noFill/>
                </a:ln>
                <a:solidFill>
                  <a:srgbClr val="000000"/>
                </a:solidFill>
                <a:effectLst/>
              </a:rPr>
              <a:t>overlayed</a:t>
            </a:r>
            <a:r>
              <a:rPr kumimoji="0" lang="en-US" altLang="en-US" sz="1000" b="0" i="0" u="none" strike="noStrike" cap="none" normalizeH="0" baseline="0" dirty="0">
                <a:ln>
                  <a:noFill/>
                </a:ln>
                <a:solidFill>
                  <a:srgbClr val="000000"/>
                </a:solidFill>
                <a:effectLst/>
              </a:rPr>
              <a:t> against </a:t>
            </a:r>
            <a:r>
              <a:rPr kumimoji="0" lang="en-US" altLang="en-US" sz="1000" b="0" i="0" u="none" strike="noStrike" cap="none" normalizeH="0" baseline="0" dirty="0" err="1">
                <a:ln>
                  <a:noFill/>
                </a:ln>
                <a:solidFill>
                  <a:srgbClr val="000000"/>
                </a:solidFill>
                <a:effectLst/>
              </a:rPr>
              <a:t>normalised</a:t>
            </a:r>
            <a:r>
              <a:rPr kumimoji="0" lang="en-US" altLang="en-US" sz="1000" b="0" i="0" u="none" strike="noStrike" cap="none" normalizeH="0" baseline="0" dirty="0">
                <a:ln>
                  <a:noFill/>
                </a:ln>
                <a:solidFill>
                  <a:srgbClr val="000000"/>
                </a:solidFill>
                <a:effectLst/>
              </a:rPr>
              <a:t> data of total crimes in the local area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rPr>
              <a:t>API calls from FourSquare.com (</a:t>
            </a:r>
            <a:r>
              <a:rPr kumimoji="0" lang="en-US" altLang="en-US" sz="1000" b="0" i="0" u="sng" strike="noStrike" cap="none" normalizeH="0" baseline="0" dirty="0">
                <a:ln>
                  <a:noFill/>
                </a:ln>
                <a:solidFill>
                  <a:srgbClr val="0088CC"/>
                </a:solidFill>
                <a:effectLst/>
                <a:hlinkClick r:id="rId4"/>
              </a:rPr>
              <a:t>https://foursquare.com/developers/apps</a:t>
            </a:r>
            <a:r>
              <a:rPr kumimoji="0" lang="en-US" altLang="en-US" sz="1000" b="0" i="0" u="none" strike="noStrike" cap="none" normalizeH="0" baseline="0" dirty="0">
                <a:ln>
                  <a:noFill/>
                </a:ln>
                <a:solidFill>
                  <a:srgbClr val="000000"/>
                </a:solidFill>
                <a:effectLst/>
              </a:rPr>
              <a:t>) for (pubs) that sell alcohol within a town of interest called Cheltenham Spa were overlaid on a map and visually compared to a dot plot map of crimes that were assumed could potentially be linked to increased alcohol consumption in a local area over a defined time period.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1"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dirty="0">
                <a:ln>
                  <a:noFill/>
                </a:ln>
                <a:solidFill>
                  <a:srgbClr val="000000"/>
                </a:solidFill>
                <a:effectLst/>
              </a:rPr>
              <a:t>In terms of data exploration and evaluation, various maps, bar chart, line graph, waffle chart, K nearest </a:t>
            </a:r>
            <a:r>
              <a:rPr kumimoji="0" lang="en-US" altLang="en-US" sz="1000" b="1" i="1" u="none" strike="noStrike" cap="none" normalizeH="0" baseline="0" dirty="0" err="1">
                <a:ln>
                  <a:noFill/>
                </a:ln>
                <a:solidFill>
                  <a:srgbClr val="000000"/>
                </a:solidFill>
                <a:effectLst/>
              </a:rPr>
              <a:t>neighbours</a:t>
            </a:r>
            <a:r>
              <a:rPr kumimoji="0" lang="en-US" altLang="en-US" sz="1000" b="1" i="1" u="none" strike="noStrike" cap="none" normalizeH="0" baseline="0" dirty="0">
                <a:ln>
                  <a:noFill/>
                </a:ln>
                <a:solidFill>
                  <a:srgbClr val="000000"/>
                </a:solidFill>
                <a:effectLst/>
              </a:rPr>
              <a:t> (KNN) and Principle Component Analysis (PCA) methods were used as </a:t>
            </a:r>
            <a:r>
              <a:rPr kumimoji="0" lang="en-US" altLang="en-US" sz="1000" b="1" i="1" u="none" strike="noStrike" cap="none" normalizeH="0" baseline="0" dirty="0" err="1">
                <a:ln>
                  <a:noFill/>
                </a:ln>
                <a:solidFill>
                  <a:srgbClr val="000000"/>
                </a:solidFill>
                <a:effectLst/>
              </a:rPr>
              <a:t>visualisation</a:t>
            </a:r>
            <a:r>
              <a:rPr kumimoji="0" lang="en-US" altLang="en-US" sz="1000" b="1" i="1" u="none" strike="noStrike" cap="none" normalizeH="0" baseline="0" dirty="0">
                <a:ln>
                  <a:noFill/>
                </a:ln>
                <a:solidFill>
                  <a:srgbClr val="000000"/>
                </a:solidFill>
                <a:effectLst/>
              </a:rPr>
              <a:t> and analysis tools of the above data. For KNN evaluation, </a:t>
            </a:r>
            <a:r>
              <a:rPr kumimoji="0" lang="en-US" altLang="en-US" sz="1000" b="1" i="1" u="none" strike="noStrike" cap="none" normalizeH="0" baseline="0" dirty="0" err="1">
                <a:ln>
                  <a:noFill/>
                </a:ln>
                <a:solidFill>
                  <a:srgbClr val="000000"/>
                </a:solidFill>
                <a:effectLst/>
                <a:cs typeface="Courier New" panose="02070309020205020404" pitchFamily="49" charset="0"/>
              </a:rPr>
              <a:t>sklearn</a:t>
            </a:r>
            <a:r>
              <a:rPr kumimoji="0" lang="en-US" altLang="en-US" sz="1000" b="1" i="1" u="none" strike="noStrike" cap="none" normalizeH="0" baseline="0" dirty="0">
                <a:ln>
                  <a:noFill/>
                </a:ln>
                <a:solidFill>
                  <a:srgbClr val="000000"/>
                </a:solidFill>
                <a:effectLst/>
                <a:cs typeface="Courier New" panose="02070309020205020404" pitchFamily="49" charset="0"/>
              </a:rPr>
              <a:t> metrics .</a:t>
            </a:r>
            <a:r>
              <a:rPr kumimoji="0" lang="en-US" altLang="en-US" sz="1000" b="1" i="1" u="none" strike="noStrike" cap="none" normalizeH="0" baseline="0" dirty="0" err="1">
                <a:ln>
                  <a:noFill/>
                </a:ln>
                <a:solidFill>
                  <a:srgbClr val="000000"/>
                </a:solidFill>
                <a:effectLst/>
                <a:cs typeface="Courier New" panose="02070309020205020404" pitchFamily="49" charset="0"/>
              </a:rPr>
              <a:t>accuracy_score</a:t>
            </a:r>
            <a:r>
              <a:rPr kumimoji="0" lang="en-US" altLang="en-US" sz="1000" b="1" i="1" u="none" strike="noStrike" cap="none" normalizeH="0" baseline="0" dirty="0">
                <a:ln>
                  <a:noFill/>
                </a:ln>
                <a:solidFill>
                  <a:srgbClr val="000000"/>
                </a:solidFill>
                <a:effectLst/>
                <a:cs typeface="Courier New" panose="02070309020205020404" pitchFamily="49" charset="0"/>
              </a:rPr>
              <a:t>()</a:t>
            </a:r>
            <a:r>
              <a:rPr kumimoji="0" lang="en-US" altLang="en-US" sz="1000" b="1" i="1" u="none" strike="noStrike" cap="none" normalizeH="0" baseline="0" dirty="0">
                <a:ln>
                  <a:noFill/>
                </a:ln>
                <a:solidFill>
                  <a:srgbClr val="000000"/>
                </a:solidFill>
                <a:effectLst/>
              </a:rPr>
              <a:t> was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44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469A-D59C-4A96-9501-4888603DA1B9}"/>
              </a:ext>
            </a:extLst>
          </p:cNvPr>
          <p:cNvSpPr>
            <a:spLocks noGrp="1"/>
          </p:cNvSpPr>
          <p:nvPr>
            <p:ph type="title"/>
          </p:nvPr>
        </p:nvSpPr>
        <p:spPr/>
        <p:txBody>
          <a:bodyPr/>
          <a:lstStyle/>
          <a:p>
            <a:r>
              <a:rPr lang="en-GB" b="1" dirty="0"/>
              <a:t>Method</a:t>
            </a:r>
            <a:endParaRPr lang="en-GB" dirty="0"/>
          </a:p>
        </p:txBody>
      </p:sp>
      <p:sp>
        <p:nvSpPr>
          <p:cNvPr id="3" name="Content Placeholder 2">
            <a:extLst>
              <a:ext uri="{FF2B5EF4-FFF2-40B4-BE49-F238E27FC236}">
                <a16:creationId xmlns:a16="http://schemas.microsoft.com/office/drawing/2014/main" id="{E9FD76BB-97CA-4568-A63C-2C19BF8B7D65}"/>
              </a:ext>
            </a:extLst>
          </p:cNvPr>
          <p:cNvSpPr>
            <a:spLocks noGrp="1"/>
          </p:cNvSpPr>
          <p:nvPr>
            <p:ph idx="1"/>
          </p:nvPr>
        </p:nvSpPr>
        <p:spPr/>
        <p:txBody>
          <a:bodyPr>
            <a:normAutofit fontScale="92500" lnSpcReduction="10000"/>
          </a:bodyPr>
          <a:lstStyle/>
          <a:p>
            <a:r>
              <a:rPr lang="en-GB" b="1" i="1" dirty="0"/>
              <a:t>A bar chart (Image 1) was created to give a basic overview of total crimes by year month by month to look for any trends or patterns. A line graph of average UK temperatures was also created to view for a general pattern that matched the crime figures (Image 2)</a:t>
            </a:r>
          </a:p>
          <a:p>
            <a:r>
              <a:rPr lang="en-GB" b="1" i="1" dirty="0"/>
              <a:t>As a potential pattern was observed the total crimes and temperature data was normalised and plotted together (Image 3), indicating that there is a general pattern observed of total crime vs average UK temperature but there is also a </a:t>
            </a:r>
            <a:r>
              <a:rPr lang="en-GB" b="1" i="1" dirty="0" err="1"/>
              <a:t>noticable</a:t>
            </a:r>
            <a:r>
              <a:rPr lang="en-GB" b="1" i="1" dirty="0"/>
              <a:t> difference in 2017, particularly March (further discussed in following sections)</a:t>
            </a:r>
          </a:p>
          <a:p>
            <a:r>
              <a:rPr lang="en-GB" b="1" i="1" dirty="0"/>
              <a:t>A brief assessment from print statements on the </a:t>
            </a:r>
            <a:r>
              <a:rPr lang="en-GB" b="1" i="1" dirty="0" err="1"/>
              <a:t>dataframes</a:t>
            </a:r>
            <a:r>
              <a:rPr lang="en-GB" b="1" i="1" dirty="0"/>
              <a:t> suggested that the type of crime may also be a contributing factor to the higher total crimes in particular months (Image 4)</a:t>
            </a:r>
          </a:p>
          <a:p>
            <a:endParaRPr lang="en-GB" dirty="0"/>
          </a:p>
        </p:txBody>
      </p:sp>
    </p:spTree>
    <p:extLst>
      <p:ext uri="{BB962C8B-B14F-4D97-AF65-F5344CB8AC3E}">
        <p14:creationId xmlns:p14="http://schemas.microsoft.com/office/powerpoint/2010/main" val="107199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AC1F-8192-4CE9-B8C9-2252CED5E061}"/>
              </a:ext>
            </a:extLst>
          </p:cNvPr>
          <p:cNvSpPr>
            <a:spLocks noGrp="1"/>
          </p:cNvSpPr>
          <p:nvPr>
            <p:ph type="title"/>
          </p:nvPr>
        </p:nvSpPr>
        <p:spPr/>
        <p:txBody>
          <a:bodyPr/>
          <a:lstStyle/>
          <a:p>
            <a:r>
              <a:rPr lang="en-GB" b="1" dirty="0"/>
              <a:t>Method</a:t>
            </a:r>
            <a:endParaRPr lang="en-GB" dirty="0"/>
          </a:p>
        </p:txBody>
      </p:sp>
      <p:sp>
        <p:nvSpPr>
          <p:cNvPr id="3" name="Content Placeholder 2">
            <a:extLst>
              <a:ext uri="{FF2B5EF4-FFF2-40B4-BE49-F238E27FC236}">
                <a16:creationId xmlns:a16="http://schemas.microsoft.com/office/drawing/2014/main" id="{7A26FA89-FC68-4DAE-B06D-768B2E99DC93}"/>
              </a:ext>
            </a:extLst>
          </p:cNvPr>
          <p:cNvSpPr>
            <a:spLocks noGrp="1"/>
          </p:cNvSpPr>
          <p:nvPr>
            <p:ph idx="1"/>
          </p:nvPr>
        </p:nvSpPr>
        <p:spPr/>
        <p:txBody>
          <a:bodyPr>
            <a:normAutofit lnSpcReduction="10000"/>
          </a:bodyPr>
          <a:lstStyle/>
          <a:p>
            <a:r>
              <a:rPr lang="en-GB" b="1" i="1" dirty="0"/>
              <a:t>A dictionary was then created out of the highest crime month to date and this was then used to plot a waffle chart (Image 5) of the associated crimes for the date March 2017 (appropriate libraries are also shown/re-imported for this feature so that the data could be looked at separately in another workbook separate to the </a:t>
            </a:r>
            <a:r>
              <a:rPr lang="en-GB" b="1" i="1" dirty="0" err="1"/>
              <a:t>intial</a:t>
            </a:r>
            <a:r>
              <a:rPr lang="en-GB" b="1" i="1" dirty="0"/>
              <a:t> line and bar charts)</a:t>
            </a:r>
          </a:p>
          <a:p>
            <a:r>
              <a:rPr lang="en-GB" b="1" i="1" dirty="0"/>
              <a:t>An initial cluster map (Image 6) for visualisation was created to look at the data per location within the time frame mentioned</a:t>
            </a:r>
          </a:p>
          <a:p>
            <a:r>
              <a:rPr lang="en-GB" b="1" i="1" dirty="0"/>
              <a:t>Partly due to long-processing time or failed visualisations, the map was altered to just dot plots (Image 7) for a less visually impressive but easily to work with map</a:t>
            </a:r>
          </a:p>
          <a:p>
            <a:endParaRPr lang="en-GB" dirty="0"/>
          </a:p>
        </p:txBody>
      </p:sp>
    </p:spTree>
    <p:extLst>
      <p:ext uri="{BB962C8B-B14F-4D97-AF65-F5344CB8AC3E}">
        <p14:creationId xmlns:p14="http://schemas.microsoft.com/office/powerpoint/2010/main" val="150108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DA38-F2CB-4DBA-A4C6-B16F64A013B1}"/>
              </a:ext>
            </a:extLst>
          </p:cNvPr>
          <p:cNvSpPr>
            <a:spLocks noGrp="1"/>
          </p:cNvSpPr>
          <p:nvPr>
            <p:ph type="title"/>
          </p:nvPr>
        </p:nvSpPr>
        <p:spPr/>
        <p:txBody>
          <a:bodyPr/>
          <a:lstStyle/>
          <a:p>
            <a:r>
              <a:rPr lang="en-GB" b="1" dirty="0"/>
              <a:t>Method</a:t>
            </a:r>
            <a:endParaRPr lang="en-GB" dirty="0"/>
          </a:p>
        </p:txBody>
      </p:sp>
      <p:sp>
        <p:nvSpPr>
          <p:cNvPr id="3" name="Content Placeholder 2">
            <a:extLst>
              <a:ext uri="{FF2B5EF4-FFF2-40B4-BE49-F238E27FC236}">
                <a16:creationId xmlns:a16="http://schemas.microsoft.com/office/drawing/2014/main" id="{F58EA5F6-6CFA-40ED-92A6-2FA4B5269BA8}"/>
              </a:ext>
            </a:extLst>
          </p:cNvPr>
          <p:cNvSpPr>
            <a:spLocks noGrp="1"/>
          </p:cNvSpPr>
          <p:nvPr>
            <p:ph idx="1"/>
          </p:nvPr>
        </p:nvSpPr>
        <p:spPr/>
        <p:txBody>
          <a:bodyPr>
            <a:normAutofit fontScale="77500" lnSpcReduction="20000"/>
          </a:bodyPr>
          <a:lstStyle/>
          <a:p>
            <a:r>
              <a:rPr lang="en-GB" b="1" i="1" dirty="0"/>
              <a:t>For the API call via </a:t>
            </a:r>
            <a:r>
              <a:rPr lang="en-GB" b="1" i="1" dirty="0" err="1"/>
              <a:t>FourSquare</a:t>
            </a:r>
            <a:r>
              <a:rPr lang="en-GB" b="1" i="1" dirty="0"/>
              <a:t> for pubs the appropriate libraries were imported or re-imported (for reasoning mentioned before) and the category extracted from the results of the call. The results were plotted onto a map (Image 8) for a basic visual comparison to the data points from Cheltenham_map2 with Red signifying the located town centre and blue dots for the pubs identified from the API call (Foursquare ID and secret not shown for privacy purposes)</a:t>
            </a:r>
          </a:p>
          <a:p>
            <a:r>
              <a:rPr lang="en-GB" b="1" i="1" dirty="0"/>
              <a:t>The data was then processed changing categorical data into numeric data. Data was then pre-processed for KNN assessment. KNN was used as it is an unsupervised learning technique that is effective in clustering data into groups that may have a relationship between them. This </a:t>
            </a:r>
            <a:r>
              <a:rPr lang="en-GB" b="1" i="1" dirty="0" err="1"/>
              <a:t>categoriesed</a:t>
            </a:r>
            <a:r>
              <a:rPr lang="en-GB" b="1" i="1" dirty="0"/>
              <a:t> data can then be used to assess if a prediction can be made on the test set compared to the training set. Multiple K were plotted against predictive accuracy score comparing the crime type vs available data (Image 9). Categorical data was also dropped prior to PCA assessment</a:t>
            </a:r>
          </a:p>
          <a:p>
            <a:r>
              <a:rPr lang="en-GB" b="1" i="1" dirty="0"/>
              <a:t>Appropriate libraries were imported for PCA assessment of the last outcome of the crime vs location of crime committed. PCA was used to make an assessment of whether assuming that location of crime committed is one of the largest contributing factors, whether there is any obvious trend displayed or not for the outcome type (Image 10)</a:t>
            </a:r>
          </a:p>
          <a:p>
            <a:endParaRPr lang="en-GB" b="1" i="1" dirty="0"/>
          </a:p>
          <a:p>
            <a:endParaRPr lang="en-GB" dirty="0"/>
          </a:p>
        </p:txBody>
      </p:sp>
    </p:spTree>
    <p:extLst>
      <p:ext uri="{BB962C8B-B14F-4D97-AF65-F5344CB8AC3E}">
        <p14:creationId xmlns:p14="http://schemas.microsoft.com/office/powerpoint/2010/main" val="181531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8ADE-AAC2-4DD9-B8D0-D6264C6E3783}"/>
              </a:ext>
            </a:extLst>
          </p:cNvPr>
          <p:cNvSpPr>
            <a:spLocks noGrp="1"/>
          </p:cNvSpPr>
          <p:nvPr>
            <p:ph type="title"/>
          </p:nvPr>
        </p:nvSpPr>
        <p:spPr/>
        <p:txBody>
          <a:bodyPr/>
          <a:lstStyle/>
          <a:p>
            <a:r>
              <a:rPr lang="en-GB" b="1" dirty="0"/>
              <a:t>Results image 1</a:t>
            </a:r>
            <a:endParaRPr lang="en-GB" dirty="0"/>
          </a:p>
        </p:txBody>
      </p:sp>
      <p:pic>
        <p:nvPicPr>
          <p:cNvPr id="5" name="Content Placeholder 4">
            <a:extLst>
              <a:ext uri="{FF2B5EF4-FFF2-40B4-BE49-F238E27FC236}">
                <a16:creationId xmlns:a16="http://schemas.microsoft.com/office/drawing/2014/main" id="{95A389AA-819A-4A8E-B4BA-1B424CC78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707" y="2681897"/>
            <a:ext cx="5096586" cy="2638793"/>
          </a:xfrm>
        </p:spPr>
      </p:pic>
    </p:spTree>
    <p:extLst>
      <p:ext uri="{BB962C8B-B14F-4D97-AF65-F5344CB8AC3E}">
        <p14:creationId xmlns:p14="http://schemas.microsoft.com/office/powerpoint/2010/main" val="47810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8698-C7C2-4905-BE5C-445384CA093B}"/>
              </a:ext>
            </a:extLst>
          </p:cNvPr>
          <p:cNvSpPr>
            <a:spLocks noGrp="1"/>
          </p:cNvSpPr>
          <p:nvPr>
            <p:ph type="title"/>
          </p:nvPr>
        </p:nvSpPr>
        <p:spPr/>
        <p:txBody>
          <a:bodyPr/>
          <a:lstStyle/>
          <a:p>
            <a:r>
              <a:rPr lang="en-GB" b="1" dirty="0"/>
              <a:t>Results image 2</a:t>
            </a:r>
            <a:endParaRPr lang="en-GB" dirty="0"/>
          </a:p>
        </p:txBody>
      </p:sp>
      <p:pic>
        <p:nvPicPr>
          <p:cNvPr id="5" name="Content Placeholder 4">
            <a:extLst>
              <a:ext uri="{FF2B5EF4-FFF2-40B4-BE49-F238E27FC236}">
                <a16:creationId xmlns:a16="http://schemas.microsoft.com/office/drawing/2014/main" id="{1DCC1853-4533-4002-A2EE-430D94E86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3049" y="2643792"/>
            <a:ext cx="4305901" cy="2715004"/>
          </a:xfrm>
        </p:spPr>
      </p:pic>
    </p:spTree>
    <p:extLst>
      <p:ext uri="{BB962C8B-B14F-4D97-AF65-F5344CB8AC3E}">
        <p14:creationId xmlns:p14="http://schemas.microsoft.com/office/powerpoint/2010/main" val="3510151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1410</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IBM Data Science Capstone Project: Data Analysis Issues in Complex Systems - Crime Data</vt:lpstr>
      <vt:lpstr>Introduction and Background</vt:lpstr>
      <vt:lpstr>Introduction and Background</vt:lpstr>
      <vt:lpstr>Data Source Types and Use</vt:lpstr>
      <vt:lpstr>Method</vt:lpstr>
      <vt:lpstr>Method</vt:lpstr>
      <vt:lpstr>Method</vt:lpstr>
      <vt:lpstr>Results image 1</vt:lpstr>
      <vt:lpstr>Results image 2</vt:lpstr>
      <vt:lpstr>Results image 3</vt:lpstr>
      <vt:lpstr>Results image 4</vt:lpstr>
      <vt:lpstr>Results image 5</vt:lpstr>
      <vt:lpstr>Results image 6</vt:lpstr>
      <vt:lpstr>Results image 7</vt:lpstr>
      <vt:lpstr>Results image 8</vt:lpstr>
      <vt:lpstr>Results image 9</vt:lpstr>
      <vt:lpstr>Results image 10</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 Data Analysis Issues in Complex Systems - Crime Data</dc:title>
  <dc:creator>Ben Williams</dc:creator>
  <cp:lastModifiedBy>Ben Williams</cp:lastModifiedBy>
  <cp:revision>3</cp:revision>
  <dcterms:created xsi:type="dcterms:W3CDTF">2020-04-11T21:55:36Z</dcterms:created>
  <dcterms:modified xsi:type="dcterms:W3CDTF">2020-04-11T22:14:32Z</dcterms:modified>
</cp:coreProperties>
</file>