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onsolas" panose="020B0609020204030204" pitchFamily="49" charset="0"/>
      <p:regular r:id="rId14"/>
      <p:bold r:id="rId15"/>
      <p:italic r:id="rId16"/>
      <p:boldItalic r:id="rId17"/>
    </p:embeddedFon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89ff3eca0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89ff3eca0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89ff3eca0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89ff3eca0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89ff3eca0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89ff3eca0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89ff3eca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89ff3eca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89ff3eca0_0_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89ff3eca0_0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89ff3eca0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89ff3eca0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89ff3eca0_0_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89ff3eca0_0_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89ff3eca0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89ff3eca0_0_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89ff3eca0_0_1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89ff3eca0_0_1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89ff3eca0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89ff3eca0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m3WDlYKW468"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youtube.com/watch?v=m3WDlYKW468&amp;feature=youtu.be" TargetMode="Externa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hyperlink" Target="https://github.com/thomasfredericks/Bounce2" TargetMode="External"/><Relationship Id="rId4" Type="http://schemas.openxmlformats.org/officeDocument/2006/relationships/hyperlink" Target="https://github.com/arduino-libraries/Keyboar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rduino-libraries/Keyboard" TargetMode="Externa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thomasfredericks/Bounce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4128050" y="219625"/>
            <a:ext cx="4704250" cy="4704250"/>
          </a:xfrm>
          <a:prstGeom prst="rect">
            <a:avLst/>
          </a:prstGeom>
          <a:noFill/>
          <a:ln>
            <a:noFill/>
          </a:ln>
        </p:spPr>
      </p:pic>
      <p:sp>
        <p:nvSpPr>
          <p:cNvPr id="60" name="Google Shape;60;p13"/>
          <p:cNvSpPr txBox="1">
            <a:spLocks noGrp="1"/>
          </p:cNvSpPr>
          <p:nvPr>
            <p:ph type="ctrTitle"/>
          </p:nvPr>
        </p:nvSpPr>
        <p:spPr>
          <a:xfrm>
            <a:off x="311708" y="78152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osu!Keypad </a:t>
            </a:r>
            <a:endParaRPr/>
          </a:p>
        </p:txBody>
      </p:sp>
      <p:sp>
        <p:nvSpPr>
          <p:cNvPr id="61" name="Google Shape;61;p13"/>
          <p:cNvSpPr txBox="1">
            <a:spLocks noGrp="1"/>
          </p:cNvSpPr>
          <p:nvPr>
            <p:ph type="subTitle" idx="1"/>
          </p:nvPr>
        </p:nvSpPr>
        <p:spPr>
          <a:xfrm>
            <a:off x="510450" y="3182337"/>
            <a:ext cx="8123100" cy="12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Brandon Wang</a:t>
            </a:r>
            <a:endParaRPr b="1" dirty="0"/>
          </a:p>
          <a:p>
            <a:pPr marL="0" lvl="0" indent="0" algn="l" rtl="0">
              <a:spcBef>
                <a:spcPts val="0"/>
              </a:spcBef>
              <a:spcAft>
                <a:spcPts val="0"/>
              </a:spcAft>
              <a:buNone/>
            </a:pPr>
            <a:r>
              <a:rPr lang="en" dirty="0"/>
              <a:t>May 31, 2019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218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Code - Loop/ Main Function</a:t>
            </a:r>
            <a:endParaRPr/>
          </a:p>
        </p:txBody>
      </p:sp>
      <p:sp>
        <p:nvSpPr>
          <p:cNvPr id="132" name="Google Shape;132;p22"/>
          <p:cNvSpPr txBox="1">
            <a:spLocks noGrp="1"/>
          </p:cNvSpPr>
          <p:nvPr>
            <p:ph type="body" idx="2"/>
          </p:nvPr>
        </p:nvSpPr>
        <p:spPr>
          <a:xfrm>
            <a:off x="4903250" y="742326"/>
            <a:ext cx="3999900" cy="42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This piece of code consists of the main function of the program, the loop that checks for key presses. There are two sets of if statements corresponding to the two key switches. </a:t>
            </a:r>
            <a:endParaRPr sz="1200"/>
          </a:p>
          <a:p>
            <a:pPr marL="0" lvl="0" indent="0" algn="l" rtl="0">
              <a:spcBef>
                <a:spcPts val="1600"/>
              </a:spcBef>
              <a:spcAft>
                <a:spcPts val="0"/>
              </a:spcAft>
              <a:buNone/>
            </a:pPr>
            <a:r>
              <a:rPr lang="en" sz="1200"/>
              <a:t>This loop runs indefinitely until the PCB is no longer receiving power. At the beginning of each loop, the debouncers are checked and updated. </a:t>
            </a:r>
            <a:endParaRPr sz="1200"/>
          </a:p>
          <a:p>
            <a:pPr marL="0" lvl="0" indent="0" algn="l" rtl="0">
              <a:spcBef>
                <a:spcPts val="1600"/>
              </a:spcBef>
              <a:spcAft>
                <a:spcPts val="0"/>
              </a:spcAft>
              <a:buNone/>
            </a:pPr>
            <a:r>
              <a:rPr lang="en" sz="1200"/>
              <a:t>The first if statement checks if the key is pressed. If the debouncer signal is read as LOW and the boolean is read true, a key press will be sent, and the boolean will be updated as false. The key press will be read as long as the key is held.</a:t>
            </a:r>
            <a:endParaRPr sz="1200"/>
          </a:p>
          <a:p>
            <a:pPr marL="0" lvl="0" indent="0" algn="l" rtl="0">
              <a:spcBef>
                <a:spcPts val="1600"/>
              </a:spcBef>
              <a:spcAft>
                <a:spcPts val="1600"/>
              </a:spcAft>
              <a:buNone/>
            </a:pPr>
            <a:r>
              <a:rPr lang="en" sz="1200"/>
              <a:t>The second if statement checks for the key release. If the debouncer signal is read as HIGH and the boolean is read false (updated in first if statement), the Arduino will signal that the key has been released, and update the boolean back to true. </a:t>
            </a:r>
            <a:endParaRPr sz="1200"/>
          </a:p>
        </p:txBody>
      </p:sp>
      <p:pic>
        <p:nvPicPr>
          <p:cNvPr id="133" name="Google Shape;133;p22"/>
          <p:cNvPicPr preferRelativeResize="0"/>
          <p:nvPr/>
        </p:nvPicPr>
        <p:blipFill>
          <a:blip r:embed="rId3">
            <a:alphaModFix/>
          </a:blip>
          <a:stretch>
            <a:fillRect/>
          </a:stretch>
        </p:blipFill>
        <p:spPr>
          <a:xfrm>
            <a:off x="311700" y="1572800"/>
            <a:ext cx="4532301" cy="2705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90025" y="151625"/>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Liveplay</a:t>
            </a:r>
            <a:endParaRPr dirty="0"/>
          </a:p>
        </p:txBody>
      </p:sp>
      <p:pic>
        <p:nvPicPr>
          <p:cNvPr id="139" name="Google Shape;139;p23" descr="Feint - Tower of Heaven (Practice) [Tower of Heaven 1.1x] &#10;https://osu.ppy.sh/beatmapsets/931834#osu/1945626" title="TEJ LIVEPLAY">
            <a:hlinkClick r:id="rId3"/>
          </p:cNvPr>
          <p:cNvPicPr preferRelativeResize="0"/>
          <p:nvPr/>
        </p:nvPicPr>
        <p:blipFill>
          <a:blip r:embed="rId4">
            <a:alphaModFix/>
          </a:blip>
          <a:stretch>
            <a:fillRect/>
          </a:stretch>
        </p:blipFill>
        <p:spPr>
          <a:xfrm>
            <a:off x="2129598" y="930425"/>
            <a:ext cx="5263300" cy="3947500"/>
          </a:xfrm>
          <a:prstGeom prst="rect">
            <a:avLst/>
          </a:prstGeom>
          <a:noFill/>
          <a:ln>
            <a:noFill/>
          </a:ln>
        </p:spPr>
      </p:pic>
      <p:sp>
        <p:nvSpPr>
          <p:cNvPr id="3" name="TextBox 2">
            <a:extLst>
              <a:ext uri="{FF2B5EF4-FFF2-40B4-BE49-F238E27FC236}">
                <a16:creationId xmlns:a16="http://schemas.microsoft.com/office/drawing/2014/main" id="{12299E83-B2FE-4516-9689-3BF0F6ACC825}"/>
              </a:ext>
            </a:extLst>
          </p:cNvPr>
          <p:cNvSpPr txBox="1"/>
          <p:nvPr/>
        </p:nvSpPr>
        <p:spPr>
          <a:xfrm>
            <a:off x="2583012" y="387137"/>
            <a:ext cx="6560988" cy="307777"/>
          </a:xfrm>
          <a:prstGeom prst="rect">
            <a:avLst/>
          </a:prstGeom>
          <a:noFill/>
        </p:spPr>
        <p:txBody>
          <a:bodyPr wrap="square" rtlCol="0">
            <a:spAutoFit/>
          </a:bodyPr>
          <a:lstStyle/>
          <a:p>
            <a:r>
              <a:rPr lang="en-US" dirty="0">
                <a:hlinkClick r:id="rId5" tooltip="https://www.youtube.com/watch?v=m3WDlYKW468&amp;feature=youtu.be"/>
              </a:rPr>
              <a:t>https://www.youtube.com/watch?v=m3WDlYKW468&amp;feature=youtu.be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08000" y="869463"/>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Description</a:t>
            </a:r>
            <a:endParaRPr/>
          </a:p>
        </p:txBody>
      </p:sp>
      <p:sp>
        <p:nvSpPr>
          <p:cNvPr id="67" name="Google Shape;67;p14"/>
          <p:cNvSpPr txBox="1">
            <a:spLocks noGrp="1"/>
          </p:cNvSpPr>
          <p:nvPr>
            <p:ph type="subTitle" idx="1"/>
          </p:nvPr>
        </p:nvSpPr>
        <p:spPr>
          <a:xfrm>
            <a:off x="308000" y="2432638"/>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the osu!Keypad?</a:t>
            </a:r>
            <a:endParaRPr/>
          </a:p>
        </p:txBody>
      </p:sp>
      <p:sp>
        <p:nvSpPr>
          <p:cNvPr id="68" name="Google Shape;68;p14"/>
          <p:cNvSpPr txBox="1">
            <a:spLocks noGrp="1"/>
          </p:cNvSpPr>
          <p:nvPr>
            <p:ph type="body" idx="2"/>
          </p:nvPr>
        </p:nvSpPr>
        <p:spPr>
          <a:xfrm>
            <a:off x="4946575" y="476250"/>
            <a:ext cx="3837000" cy="3695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The osu!Keypad is a two-key box that is used to play the rhythm game osu!  </a:t>
            </a:r>
            <a:endParaRPr/>
          </a:p>
          <a:p>
            <a:pPr marL="0" lvl="0" indent="0" algn="l" rtl="0">
              <a:lnSpc>
                <a:spcPct val="100000"/>
              </a:lnSpc>
              <a:spcBef>
                <a:spcPts val="1600"/>
              </a:spcBef>
              <a:spcAft>
                <a:spcPts val="0"/>
              </a:spcAft>
              <a:buNone/>
            </a:pPr>
            <a:r>
              <a:rPr lang="en"/>
              <a:t>Osu! Is a game where you are required to </a:t>
            </a:r>
            <a:r>
              <a:rPr lang="en" i="1"/>
              <a:t>click</a:t>
            </a:r>
            <a:r>
              <a:rPr lang="en"/>
              <a:t> (with your keyboard) the circles according to the beat of a song. This keypad acts as a replacement “clicker”. </a:t>
            </a:r>
            <a:endParaRPr/>
          </a:p>
          <a:p>
            <a:pPr marL="0" lvl="0" indent="0" algn="l" rtl="0">
              <a:lnSpc>
                <a:spcPct val="100000"/>
              </a:lnSpc>
              <a:spcBef>
                <a:spcPts val="1600"/>
              </a:spcBef>
              <a:spcAft>
                <a:spcPts val="1600"/>
              </a:spcAft>
              <a:buNone/>
            </a:pPr>
            <a:r>
              <a:rPr lang="en"/>
              <a:t>The two keys are binded to the corresponding “x” and “z” keys on a keyboard, used to </a:t>
            </a:r>
            <a:r>
              <a:rPr lang="en" i="1"/>
              <a:t>click</a:t>
            </a:r>
            <a:r>
              <a:rPr lang="en"/>
              <a:t> in osu!.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89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pic>
        <p:nvPicPr>
          <p:cNvPr id="74" name="Google Shape;74;p15"/>
          <p:cNvPicPr preferRelativeResize="0"/>
          <p:nvPr/>
        </p:nvPicPr>
        <p:blipFill>
          <a:blip r:embed="rId3">
            <a:alphaModFix/>
          </a:blip>
          <a:stretch>
            <a:fillRect/>
          </a:stretch>
        </p:blipFill>
        <p:spPr>
          <a:xfrm>
            <a:off x="128825" y="1092850"/>
            <a:ext cx="6141151" cy="2957799"/>
          </a:xfrm>
          <a:prstGeom prst="rect">
            <a:avLst/>
          </a:prstGeom>
          <a:noFill/>
          <a:ln>
            <a:noFill/>
          </a:ln>
        </p:spPr>
      </p:pic>
      <p:sp>
        <p:nvSpPr>
          <p:cNvPr id="75" name="Google Shape;75;p15"/>
          <p:cNvSpPr txBox="1"/>
          <p:nvPr/>
        </p:nvSpPr>
        <p:spPr>
          <a:xfrm>
            <a:off x="6269975" y="702675"/>
            <a:ext cx="2748900" cy="3291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200" b="1" u="sng">
                <a:latin typeface="Proxima Nova"/>
                <a:ea typeface="Proxima Nova"/>
                <a:cs typeface="Proxima Nova"/>
                <a:sym typeface="Proxima Nova"/>
              </a:rPr>
              <a:t>Process</a:t>
            </a:r>
            <a:endParaRPr sz="1200" b="1" u="sng">
              <a:latin typeface="Proxima Nova"/>
              <a:ea typeface="Proxima Nova"/>
              <a:cs typeface="Proxima Nova"/>
              <a:sym typeface="Proxima Nova"/>
            </a:endParaRPr>
          </a:p>
          <a:p>
            <a:pPr marL="457200" lvl="0" indent="0" algn="l" rtl="0">
              <a:spcBef>
                <a:spcPts val="0"/>
              </a:spcBef>
              <a:spcAft>
                <a:spcPts val="0"/>
              </a:spcAft>
              <a:buNone/>
            </a:pPr>
            <a:endParaRPr sz="1200">
              <a:latin typeface="Proxima Nova"/>
              <a:ea typeface="Proxima Nova"/>
              <a:cs typeface="Proxima Nova"/>
              <a:sym typeface="Proxima Nova"/>
            </a:endParaRPr>
          </a:p>
          <a:p>
            <a:pPr marL="457200" lvl="0" indent="-304800" algn="l" rtl="0">
              <a:spcBef>
                <a:spcPts val="0"/>
              </a:spcBef>
              <a:spcAft>
                <a:spcPts val="0"/>
              </a:spcAft>
              <a:buSzPts val="1200"/>
              <a:buFont typeface="Proxima Nova"/>
              <a:buAutoNum type="arabicPeriod"/>
            </a:pPr>
            <a:r>
              <a:rPr lang="en" sz="1200">
                <a:latin typeface="Proxima Nova"/>
                <a:ea typeface="Proxima Nova"/>
                <a:cs typeface="Proxima Nova"/>
                <a:sym typeface="Proxima Nova"/>
              </a:rPr>
              <a:t>Begin</a:t>
            </a:r>
            <a:endParaRPr sz="1200">
              <a:latin typeface="Proxima Nova"/>
              <a:ea typeface="Proxima Nova"/>
              <a:cs typeface="Proxima Nova"/>
              <a:sym typeface="Proxima Nova"/>
            </a:endParaRPr>
          </a:p>
          <a:p>
            <a:pPr marL="457200" lvl="0" indent="-304800" algn="l" rtl="0">
              <a:spcBef>
                <a:spcPts val="0"/>
              </a:spcBef>
              <a:spcAft>
                <a:spcPts val="0"/>
              </a:spcAft>
              <a:buSzPts val="1200"/>
              <a:buFont typeface="Proxima Nova"/>
              <a:buAutoNum type="arabicPeriod"/>
            </a:pPr>
            <a:r>
              <a:rPr lang="en" sz="1200">
                <a:latin typeface="Proxima Nova"/>
                <a:ea typeface="Proxima Nova"/>
                <a:cs typeface="Proxima Nova"/>
                <a:sym typeface="Proxima Nova"/>
              </a:rPr>
              <a:t>Is the key pressed?</a:t>
            </a:r>
            <a:endParaRPr sz="1200">
              <a:latin typeface="Proxima Nova"/>
              <a:ea typeface="Proxima Nova"/>
              <a:cs typeface="Proxima Nova"/>
              <a:sym typeface="Proxima Nova"/>
            </a:endParaRPr>
          </a:p>
          <a:p>
            <a:pPr marL="914400" lvl="1" indent="-304800" algn="l" rtl="0">
              <a:spcBef>
                <a:spcPts val="0"/>
              </a:spcBef>
              <a:spcAft>
                <a:spcPts val="0"/>
              </a:spcAft>
              <a:buSzPts val="1200"/>
              <a:buFont typeface="Proxima Nova"/>
              <a:buAutoNum type="alphaLcPeriod"/>
            </a:pPr>
            <a:r>
              <a:rPr lang="en" sz="1200">
                <a:latin typeface="Proxima Nova"/>
                <a:ea typeface="Proxima Nova"/>
                <a:cs typeface="Proxima Nova"/>
                <a:sym typeface="Proxima Nova"/>
              </a:rPr>
              <a:t>No: back to beginning</a:t>
            </a:r>
            <a:endParaRPr sz="1200">
              <a:latin typeface="Proxima Nova"/>
              <a:ea typeface="Proxima Nova"/>
              <a:cs typeface="Proxima Nova"/>
              <a:sym typeface="Proxima Nova"/>
            </a:endParaRPr>
          </a:p>
          <a:p>
            <a:pPr marL="914400" lvl="1" indent="-304800" algn="l" rtl="0">
              <a:spcBef>
                <a:spcPts val="0"/>
              </a:spcBef>
              <a:spcAft>
                <a:spcPts val="0"/>
              </a:spcAft>
              <a:buSzPts val="1200"/>
              <a:buFont typeface="Proxima Nova"/>
              <a:buAutoNum type="alphaLcPeriod"/>
            </a:pPr>
            <a:r>
              <a:rPr lang="en" sz="1200">
                <a:latin typeface="Proxima Nova"/>
                <a:ea typeface="Proxima Nova"/>
                <a:cs typeface="Proxima Nova"/>
                <a:sym typeface="Proxima Nova"/>
              </a:rPr>
              <a:t>Proceed to 3. </a:t>
            </a:r>
            <a:endParaRPr sz="1200">
              <a:latin typeface="Proxima Nova"/>
              <a:ea typeface="Proxima Nova"/>
              <a:cs typeface="Proxima Nova"/>
              <a:sym typeface="Proxima Nova"/>
            </a:endParaRPr>
          </a:p>
          <a:p>
            <a:pPr marL="457200" lvl="0" indent="-304800" algn="l" rtl="0">
              <a:spcBef>
                <a:spcPts val="0"/>
              </a:spcBef>
              <a:spcAft>
                <a:spcPts val="0"/>
              </a:spcAft>
              <a:buSzPts val="1200"/>
              <a:buFont typeface="Proxima Nova"/>
              <a:buAutoNum type="arabicPeriod"/>
            </a:pPr>
            <a:r>
              <a:rPr lang="en" sz="1200">
                <a:latin typeface="Proxima Nova"/>
                <a:ea typeface="Proxima Nova"/>
                <a:cs typeface="Proxima Nova"/>
                <a:sym typeface="Proxima Nova"/>
              </a:rPr>
              <a:t>Which key is it? </a:t>
            </a:r>
            <a:endParaRPr sz="1200">
              <a:latin typeface="Proxima Nova"/>
              <a:ea typeface="Proxima Nova"/>
              <a:cs typeface="Proxima Nova"/>
              <a:sym typeface="Proxima Nova"/>
            </a:endParaRPr>
          </a:p>
          <a:p>
            <a:pPr marL="914400" lvl="1" indent="-304800" algn="l" rtl="0">
              <a:spcBef>
                <a:spcPts val="0"/>
              </a:spcBef>
              <a:spcAft>
                <a:spcPts val="0"/>
              </a:spcAft>
              <a:buSzPts val="1200"/>
              <a:buFont typeface="Proxima Nova"/>
              <a:buAutoNum type="alphaLcPeriod"/>
            </a:pPr>
            <a:r>
              <a:rPr lang="en" sz="1200">
                <a:latin typeface="Proxima Nova"/>
                <a:ea typeface="Proxima Nova"/>
                <a:cs typeface="Proxima Nova"/>
                <a:sym typeface="Proxima Nova"/>
              </a:rPr>
              <a:t>Key 1 </a:t>
            </a:r>
            <a:endParaRPr sz="1200">
              <a:latin typeface="Proxima Nova"/>
              <a:ea typeface="Proxima Nova"/>
              <a:cs typeface="Proxima Nova"/>
              <a:sym typeface="Proxima Nova"/>
            </a:endParaRPr>
          </a:p>
          <a:p>
            <a:pPr marL="914400" lvl="1" indent="-304800" algn="l" rtl="0">
              <a:spcBef>
                <a:spcPts val="0"/>
              </a:spcBef>
              <a:spcAft>
                <a:spcPts val="0"/>
              </a:spcAft>
              <a:buSzPts val="1200"/>
              <a:buFont typeface="Proxima Nova"/>
              <a:buAutoNum type="alphaLcPeriod"/>
            </a:pPr>
            <a:r>
              <a:rPr lang="en" sz="1200">
                <a:latin typeface="Proxima Nova"/>
                <a:ea typeface="Proxima Nova"/>
                <a:cs typeface="Proxima Nova"/>
                <a:sym typeface="Proxima Nova"/>
              </a:rPr>
              <a:t>Key 2</a:t>
            </a:r>
            <a:endParaRPr sz="1200">
              <a:latin typeface="Proxima Nova"/>
              <a:ea typeface="Proxima Nova"/>
              <a:cs typeface="Proxima Nova"/>
              <a:sym typeface="Proxima Nova"/>
            </a:endParaRPr>
          </a:p>
          <a:p>
            <a:pPr marL="457200" marR="0" lvl="0" indent="-304800" algn="l" rtl="0">
              <a:lnSpc>
                <a:spcPct val="100000"/>
              </a:lnSpc>
              <a:spcBef>
                <a:spcPts val="0"/>
              </a:spcBef>
              <a:spcAft>
                <a:spcPts val="0"/>
              </a:spcAft>
              <a:buClr>
                <a:srgbClr val="000000"/>
              </a:buClr>
              <a:buSzPts val="1200"/>
              <a:buFont typeface="Proxima Nova"/>
              <a:buAutoNum type="arabicPeriod"/>
            </a:pPr>
            <a:r>
              <a:rPr lang="en" sz="1200">
                <a:latin typeface="Proxima Nova"/>
                <a:ea typeface="Proxima Nova"/>
                <a:cs typeface="Proxima Nova"/>
                <a:sym typeface="Proxima Nova"/>
              </a:rPr>
              <a:t>Debounce the keys</a:t>
            </a:r>
            <a:endParaRPr sz="1200">
              <a:latin typeface="Proxima Nova"/>
              <a:ea typeface="Proxima Nova"/>
              <a:cs typeface="Proxima Nova"/>
              <a:sym typeface="Proxima Nova"/>
            </a:endParaRPr>
          </a:p>
          <a:p>
            <a:pPr marL="457200" marR="0" lvl="0" indent="-304800" algn="l" rtl="0">
              <a:lnSpc>
                <a:spcPct val="100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Send key input to computer </a:t>
            </a:r>
            <a:endParaRPr sz="1200">
              <a:latin typeface="Proxima Nova"/>
              <a:ea typeface="Proxima Nova"/>
              <a:cs typeface="Proxima Nova"/>
              <a:sym typeface="Proxima Nova"/>
            </a:endParaRPr>
          </a:p>
          <a:p>
            <a:pPr marL="914400" marR="0" lvl="1" indent="-304800" algn="l" rtl="0">
              <a:lnSpc>
                <a:spcPct val="100000"/>
              </a:lnSpc>
              <a:spcBef>
                <a:spcPts val="0"/>
              </a:spcBef>
              <a:spcAft>
                <a:spcPts val="0"/>
              </a:spcAft>
              <a:buSzPts val="1200"/>
              <a:buFont typeface="Proxima Nova"/>
              <a:buAutoNum type="alphaLcPeriod"/>
            </a:pPr>
            <a:r>
              <a:rPr lang="en" sz="1200">
                <a:latin typeface="Proxima Nova"/>
                <a:ea typeface="Proxima Nova"/>
                <a:cs typeface="Proxima Nova"/>
                <a:sym typeface="Proxima Nova"/>
              </a:rPr>
              <a:t>Outputted key values to computer to print</a:t>
            </a:r>
            <a:endParaRPr sz="1200">
              <a:latin typeface="Proxima Nova"/>
              <a:ea typeface="Proxima Nova"/>
              <a:cs typeface="Proxima Nova"/>
              <a:sym typeface="Proxima Nova"/>
            </a:endParaRPr>
          </a:p>
          <a:p>
            <a:pPr marL="457200" marR="0" lvl="0" indent="-304800" algn="l" rtl="0">
              <a:lnSpc>
                <a:spcPct val="100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Power on or off? </a:t>
            </a:r>
            <a:endParaRPr sz="1200">
              <a:latin typeface="Proxima Nova"/>
              <a:ea typeface="Proxima Nova"/>
              <a:cs typeface="Proxima Nova"/>
              <a:sym typeface="Proxima Nova"/>
            </a:endParaRPr>
          </a:p>
          <a:p>
            <a:pPr marL="914400" marR="0" lvl="1" indent="-304800" algn="l" rtl="0">
              <a:lnSpc>
                <a:spcPct val="100000"/>
              </a:lnSpc>
              <a:spcBef>
                <a:spcPts val="0"/>
              </a:spcBef>
              <a:spcAft>
                <a:spcPts val="0"/>
              </a:spcAft>
              <a:buSzPts val="1200"/>
              <a:buFont typeface="Proxima Nova"/>
              <a:buAutoNum type="alphaLcPeriod"/>
            </a:pPr>
            <a:r>
              <a:rPr lang="en" sz="1200">
                <a:latin typeface="Proxima Nova"/>
                <a:ea typeface="Proxima Nova"/>
                <a:cs typeface="Proxima Nova"/>
                <a:sym typeface="Proxima Nova"/>
              </a:rPr>
              <a:t>Power on: Go to 1. </a:t>
            </a:r>
            <a:endParaRPr sz="1200">
              <a:latin typeface="Proxima Nova"/>
              <a:ea typeface="Proxima Nova"/>
              <a:cs typeface="Proxima Nova"/>
              <a:sym typeface="Proxima Nova"/>
            </a:endParaRPr>
          </a:p>
          <a:p>
            <a:pPr marL="914400" marR="0" lvl="1" indent="-304800" algn="l" rtl="0">
              <a:lnSpc>
                <a:spcPct val="100000"/>
              </a:lnSpc>
              <a:spcBef>
                <a:spcPts val="0"/>
              </a:spcBef>
              <a:spcAft>
                <a:spcPts val="0"/>
              </a:spcAft>
              <a:buSzPts val="1200"/>
              <a:buFont typeface="Proxima Nova"/>
              <a:buAutoNum type="alphaLcPeriod"/>
            </a:pPr>
            <a:r>
              <a:rPr lang="en" sz="1200">
                <a:latin typeface="Proxima Nova"/>
                <a:ea typeface="Proxima Nova"/>
                <a:cs typeface="Proxima Nova"/>
                <a:sym typeface="Proxima Nova"/>
              </a:rPr>
              <a:t>Power off: Proceed to 7.</a:t>
            </a:r>
            <a:endParaRPr sz="1200">
              <a:latin typeface="Proxima Nova"/>
              <a:ea typeface="Proxima Nova"/>
              <a:cs typeface="Proxima Nova"/>
              <a:sym typeface="Proxima Nova"/>
            </a:endParaRPr>
          </a:p>
          <a:p>
            <a:pPr marL="457200" marR="0" lvl="0" indent="-304800" algn="l" rtl="0">
              <a:lnSpc>
                <a:spcPct val="100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End</a:t>
            </a:r>
            <a:endParaRPr sz="1200">
              <a:latin typeface="Proxima Nova"/>
              <a:ea typeface="Proxima Nova"/>
              <a:cs typeface="Proxima Nova"/>
              <a:sym typeface="Proxima Nova"/>
            </a:endParaRPr>
          </a:p>
          <a:p>
            <a:pPr marL="457200" marR="0" lvl="0" indent="0" algn="l" rtl="0">
              <a:lnSpc>
                <a:spcPct val="100000"/>
              </a:lnSpc>
              <a:spcBef>
                <a:spcPts val="0"/>
              </a:spcBef>
              <a:spcAft>
                <a:spcPts val="0"/>
              </a:spcAft>
              <a:buNone/>
            </a:pPr>
            <a:endParaRPr sz="1200">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12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79675" y="148775"/>
            <a:ext cx="4045200" cy="7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Components</a:t>
            </a:r>
            <a:endParaRPr sz="3600"/>
          </a:p>
        </p:txBody>
      </p:sp>
      <p:sp>
        <p:nvSpPr>
          <p:cNvPr id="81" name="Google Shape;81;p16"/>
          <p:cNvSpPr txBox="1">
            <a:spLocks noGrp="1"/>
          </p:cNvSpPr>
          <p:nvPr>
            <p:ph type="body" idx="2"/>
          </p:nvPr>
        </p:nvSpPr>
        <p:spPr>
          <a:xfrm>
            <a:off x="4939500" y="979275"/>
            <a:ext cx="3837000" cy="3695100"/>
          </a:xfrm>
          <a:prstGeom prst="rect">
            <a:avLst/>
          </a:prstGeom>
        </p:spPr>
        <p:txBody>
          <a:bodyPr spcFirstLastPara="1" wrap="square" lIns="91425" tIns="91425" rIns="91425" bIns="91425" anchor="t" anchorCtr="0">
            <a:noAutofit/>
          </a:bodyPr>
          <a:lstStyle/>
          <a:p>
            <a:pPr marL="1085850" lvl="0" indent="-1085850" algn="l" rtl="0">
              <a:spcBef>
                <a:spcPts val="0"/>
              </a:spcBef>
              <a:spcAft>
                <a:spcPts val="0"/>
              </a:spcAft>
              <a:buNone/>
            </a:pPr>
            <a:r>
              <a:rPr lang="en" sz="1400"/>
              <a:t>Switches 	- Cherry MX Pink Switches (silent reds) </a:t>
            </a:r>
            <a:endParaRPr sz="1400"/>
          </a:p>
          <a:p>
            <a:pPr marL="1085850" lvl="0" indent="-1085850" algn="l" rtl="0">
              <a:spcBef>
                <a:spcPts val="1600"/>
              </a:spcBef>
              <a:spcAft>
                <a:spcPts val="0"/>
              </a:spcAft>
              <a:buNone/>
            </a:pPr>
            <a:r>
              <a:rPr lang="en" sz="1400"/>
              <a:t>Keycaps 	- CORSAIR Contoured and Textured Performance Keycaps</a:t>
            </a:r>
            <a:endParaRPr sz="1400"/>
          </a:p>
          <a:p>
            <a:pPr marL="1085850" lvl="0" indent="-1085850" algn="l" rtl="0">
              <a:spcBef>
                <a:spcPts val="1600"/>
              </a:spcBef>
              <a:spcAft>
                <a:spcPts val="0"/>
              </a:spcAft>
              <a:buNone/>
            </a:pPr>
            <a:r>
              <a:rPr lang="en" sz="1400"/>
              <a:t>Casing 	- Small Cardboard Box</a:t>
            </a:r>
            <a:endParaRPr sz="1400"/>
          </a:p>
          <a:p>
            <a:pPr marL="1085850" lvl="0" indent="-1085850" algn="l" rtl="0">
              <a:spcBef>
                <a:spcPts val="1600"/>
              </a:spcBef>
              <a:spcAft>
                <a:spcPts val="0"/>
              </a:spcAft>
              <a:buNone/>
            </a:pPr>
            <a:r>
              <a:rPr lang="en" sz="1400"/>
              <a:t>PCB 	- Arduino Pro Micro with a Atmega32U4 Microcontroller</a:t>
            </a:r>
            <a:endParaRPr sz="1400"/>
          </a:p>
          <a:p>
            <a:pPr marL="1085850" lvl="0" indent="-1085850" algn="l" rtl="0">
              <a:spcBef>
                <a:spcPts val="1600"/>
              </a:spcBef>
              <a:spcAft>
                <a:spcPts val="1600"/>
              </a:spcAft>
              <a:buNone/>
            </a:pPr>
            <a:endParaRPr sz="1400"/>
          </a:p>
        </p:txBody>
      </p:sp>
      <p:pic>
        <p:nvPicPr>
          <p:cNvPr id="82" name="Google Shape;82;p16"/>
          <p:cNvPicPr preferRelativeResize="0"/>
          <p:nvPr/>
        </p:nvPicPr>
        <p:blipFill>
          <a:blip r:embed="rId3">
            <a:alphaModFix/>
          </a:blip>
          <a:stretch>
            <a:fillRect/>
          </a:stretch>
        </p:blipFill>
        <p:spPr>
          <a:xfrm>
            <a:off x="194175" y="852275"/>
            <a:ext cx="2418224" cy="2418224"/>
          </a:xfrm>
          <a:prstGeom prst="rect">
            <a:avLst/>
          </a:prstGeom>
          <a:noFill/>
          <a:ln w="9525" cap="flat" cmpd="sng">
            <a:solidFill>
              <a:srgbClr val="000000"/>
            </a:solidFill>
            <a:prstDash val="solid"/>
            <a:round/>
            <a:headEnd type="none" w="sm" len="sm"/>
            <a:tailEnd type="none" w="sm" len="sm"/>
          </a:ln>
        </p:spPr>
      </p:pic>
      <p:pic>
        <p:nvPicPr>
          <p:cNvPr id="83" name="Google Shape;83;p16"/>
          <p:cNvPicPr preferRelativeResize="0"/>
          <p:nvPr/>
        </p:nvPicPr>
        <p:blipFill>
          <a:blip r:embed="rId4">
            <a:alphaModFix/>
          </a:blip>
          <a:stretch>
            <a:fillRect/>
          </a:stretch>
        </p:blipFill>
        <p:spPr>
          <a:xfrm>
            <a:off x="1992150" y="2213324"/>
            <a:ext cx="2418225" cy="2602752"/>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265500" y="212550"/>
            <a:ext cx="4045200" cy="75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Requirements</a:t>
            </a:r>
            <a:endParaRPr/>
          </a:p>
        </p:txBody>
      </p:sp>
      <p:sp>
        <p:nvSpPr>
          <p:cNvPr id="89" name="Google Shape;89;p17"/>
          <p:cNvSpPr txBox="1">
            <a:spLocks noGrp="1"/>
          </p:cNvSpPr>
          <p:nvPr>
            <p:ph type="subTitle" idx="1"/>
          </p:nvPr>
        </p:nvSpPr>
        <p:spPr>
          <a:xfrm>
            <a:off x="273400" y="852125"/>
            <a:ext cx="4105800" cy="6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Prerequisites for Program Upload</a:t>
            </a:r>
            <a:endParaRPr/>
          </a:p>
        </p:txBody>
      </p:sp>
      <p:sp>
        <p:nvSpPr>
          <p:cNvPr id="90" name="Google Shape;90;p17"/>
          <p:cNvSpPr txBox="1">
            <a:spLocks noGrp="1"/>
          </p:cNvSpPr>
          <p:nvPr>
            <p:ph type="body" idx="2"/>
          </p:nvPr>
        </p:nvSpPr>
        <p:spPr>
          <a:xfrm>
            <a:off x="4817625" y="427625"/>
            <a:ext cx="3987300" cy="16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osu!Keypad program was compiled and uploaded through the updated </a:t>
            </a:r>
            <a:r>
              <a:rPr lang="en" sz="1200" b="1"/>
              <a:t>Arduino IDE version 1.8.9</a:t>
            </a:r>
            <a:r>
              <a:rPr lang="en" sz="1200"/>
              <a:t>. </a:t>
            </a:r>
            <a:endParaRPr sz="1200"/>
          </a:p>
          <a:p>
            <a:pPr marL="0" lvl="0" indent="0" algn="l" rtl="0">
              <a:spcBef>
                <a:spcPts val="1600"/>
              </a:spcBef>
              <a:spcAft>
                <a:spcPts val="0"/>
              </a:spcAft>
              <a:buNone/>
            </a:pPr>
            <a:r>
              <a:rPr lang="en" sz="1200"/>
              <a:t>In version 1.8.9, you are able to select “Arduino/Genuino Micro” in the boards tab, which does not exist in version 1.7.10 (school version). This was a requirement to upload the code to the Arduino Pro Micro board. </a:t>
            </a:r>
            <a:endParaRPr sz="1200"/>
          </a:p>
          <a:p>
            <a:pPr marL="0" lvl="0" indent="0" algn="l" rtl="0">
              <a:spcBef>
                <a:spcPts val="1600"/>
              </a:spcBef>
              <a:spcAft>
                <a:spcPts val="1600"/>
              </a:spcAft>
              <a:buNone/>
            </a:pPr>
            <a:endParaRPr sz="1200"/>
          </a:p>
        </p:txBody>
      </p:sp>
      <p:pic>
        <p:nvPicPr>
          <p:cNvPr id="91" name="Google Shape;91;p17"/>
          <p:cNvPicPr preferRelativeResize="0"/>
          <p:nvPr/>
        </p:nvPicPr>
        <p:blipFill>
          <a:blip r:embed="rId3">
            <a:alphaModFix/>
          </a:blip>
          <a:stretch>
            <a:fillRect/>
          </a:stretch>
        </p:blipFill>
        <p:spPr>
          <a:xfrm>
            <a:off x="265500" y="1698674"/>
            <a:ext cx="4045200" cy="1772388"/>
          </a:xfrm>
          <a:prstGeom prst="rect">
            <a:avLst/>
          </a:prstGeom>
          <a:noFill/>
          <a:ln>
            <a:noFill/>
          </a:ln>
        </p:spPr>
      </p:pic>
      <p:sp>
        <p:nvSpPr>
          <p:cNvPr id="92" name="Google Shape;92;p17"/>
          <p:cNvSpPr txBox="1">
            <a:spLocks noGrp="1"/>
          </p:cNvSpPr>
          <p:nvPr>
            <p:ph type="body" idx="2"/>
          </p:nvPr>
        </p:nvSpPr>
        <p:spPr>
          <a:xfrm>
            <a:off x="4817625" y="2269175"/>
            <a:ext cx="3987300" cy="2148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t>Other requirements include the download, import and access of the external Arduino libraries: </a:t>
            </a:r>
            <a:endParaRPr sz="1200"/>
          </a:p>
          <a:p>
            <a:pPr marL="0" lvl="0" indent="0" algn="l" rtl="0">
              <a:lnSpc>
                <a:spcPct val="100000"/>
              </a:lnSpc>
              <a:spcBef>
                <a:spcPts val="0"/>
              </a:spcBef>
              <a:spcAft>
                <a:spcPts val="0"/>
              </a:spcAft>
              <a:buNone/>
            </a:pPr>
            <a:r>
              <a:rPr lang="en" sz="1200" b="1"/>
              <a:t>Keyboard Library</a:t>
            </a:r>
            <a:r>
              <a:rPr lang="en" sz="1200"/>
              <a:t> and </a:t>
            </a:r>
            <a:r>
              <a:rPr lang="en" sz="1200" b="1"/>
              <a:t>Debouncer (Bounce2) </a:t>
            </a:r>
            <a:r>
              <a:rPr lang="en" sz="1200"/>
              <a:t>Library. </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Keyboard Library: </a:t>
            </a:r>
            <a:r>
              <a:rPr lang="en" sz="1200" u="sng">
                <a:solidFill>
                  <a:schemeClr val="hlink"/>
                </a:solidFill>
                <a:hlinkClick r:id="rId4"/>
              </a:rPr>
              <a:t>https://github.com/arduino-libraries/Keyboard</a:t>
            </a:r>
            <a:r>
              <a:rPr lang="en" sz="1200"/>
              <a:t>  </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Bounce2: </a:t>
            </a:r>
            <a:endParaRPr sz="1200"/>
          </a:p>
          <a:p>
            <a:pPr marL="0" lvl="0" indent="0" algn="l" rtl="0">
              <a:lnSpc>
                <a:spcPct val="100000"/>
              </a:lnSpc>
              <a:spcBef>
                <a:spcPts val="0"/>
              </a:spcBef>
              <a:spcAft>
                <a:spcPts val="0"/>
              </a:spcAft>
              <a:buNone/>
            </a:pPr>
            <a:r>
              <a:rPr lang="en" sz="1200" u="sng">
                <a:solidFill>
                  <a:schemeClr val="hlink"/>
                </a:solidFill>
                <a:hlinkClick r:id="rId5"/>
              </a:rPr>
              <a:t>https://github.com/thomasfredericks/Bounce2</a:t>
            </a:r>
            <a:r>
              <a:rPr lang="en" sz="1200"/>
              <a:t> </a:t>
            </a:r>
            <a:endParaRPr sz="1200"/>
          </a:p>
          <a:p>
            <a:pPr marL="0" lvl="0" indent="0" algn="l" rtl="0">
              <a:lnSpc>
                <a:spcPct val="100000"/>
              </a:lnSpc>
              <a:spcBef>
                <a:spcPts val="0"/>
              </a:spcBef>
              <a:spcAft>
                <a:spcPts val="0"/>
              </a:spcAft>
              <a:buNone/>
            </a:pPr>
            <a:endParaRPr sz="1200"/>
          </a:p>
        </p:txBody>
      </p:sp>
      <p:pic>
        <p:nvPicPr>
          <p:cNvPr id="93" name="Google Shape;93;p17"/>
          <p:cNvPicPr preferRelativeResize="0"/>
          <p:nvPr/>
        </p:nvPicPr>
        <p:blipFill>
          <a:blip r:embed="rId6">
            <a:alphaModFix/>
          </a:blip>
          <a:stretch>
            <a:fillRect/>
          </a:stretch>
        </p:blipFill>
        <p:spPr>
          <a:xfrm>
            <a:off x="173650" y="3717299"/>
            <a:ext cx="4305300" cy="62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86750" y="135460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Code</a:t>
            </a:r>
            <a:endParaRPr/>
          </a:p>
        </p:txBody>
      </p:sp>
      <p:pic>
        <p:nvPicPr>
          <p:cNvPr id="99" name="Google Shape;99;p18"/>
          <p:cNvPicPr preferRelativeResize="0"/>
          <p:nvPr/>
        </p:nvPicPr>
        <p:blipFill>
          <a:blip r:embed="rId3">
            <a:alphaModFix/>
          </a:blip>
          <a:stretch>
            <a:fillRect/>
          </a:stretch>
        </p:blipFill>
        <p:spPr>
          <a:xfrm>
            <a:off x="5029875" y="260200"/>
            <a:ext cx="3691400" cy="4447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296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Code - Libraries</a:t>
            </a:r>
            <a:endParaRPr/>
          </a:p>
        </p:txBody>
      </p:sp>
      <p:sp>
        <p:nvSpPr>
          <p:cNvPr id="105" name="Google Shape;105;p19"/>
          <p:cNvSpPr txBox="1">
            <a:spLocks noGrp="1"/>
          </p:cNvSpPr>
          <p:nvPr>
            <p:ph type="body" idx="1"/>
          </p:nvPr>
        </p:nvSpPr>
        <p:spPr>
          <a:xfrm>
            <a:off x="474675" y="1018850"/>
            <a:ext cx="39999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t>The code for the osu!Keypad includes two  Arduino libraries: the </a:t>
            </a:r>
            <a:r>
              <a:rPr lang="en" i="1" u="sng">
                <a:solidFill>
                  <a:schemeClr val="hlink"/>
                </a:solidFill>
                <a:hlinkClick r:id="rId3"/>
              </a:rPr>
              <a:t>Keyboard Library</a:t>
            </a:r>
            <a:r>
              <a:rPr lang="en"/>
              <a:t> and </a:t>
            </a:r>
            <a:r>
              <a:rPr lang="en" i="1" u="sng">
                <a:solidFill>
                  <a:schemeClr val="hlink"/>
                </a:solidFill>
                <a:hlinkClick r:id="rId4"/>
              </a:rPr>
              <a:t>Bounce2</a:t>
            </a:r>
            <a:r>
              <a:rPr lang="en"/>
              <a:t>. </a:t>
            </a:r>
            <a:endParaRPr/>
          </a:p>
        </p:txBody>
      </p:sp>
      <p:sp>
        <p:nvSpPr>
          <p:cNvPr id="106" name="Google Shape;106;p19"/>
          <p:cNvSpPr txBox="1">
            <a:spLocks noGrp="1"/>
          </p:cNvSpPr>
          <p:nvPr>
            <p:ph type="body" idx="2"/>
          </p:nvPr>
        </p:nvSpPr>
        <p:spPr>
          <a:xfrm>
            <a:off x="4832400" y="445025"/>
            <a:ext cx="3999900" cy="2007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The </a:t>
            </a:r>
            <a:r>
              <a:rPr lang="en" i="1"/>
              <a:t>Keyboard</a:t>
            </a:r>
            <a:r>
              <a:rPr lang="en"/>
              <a:t> </a:t>
            </a:r>
            <a:r>
              <a:rPr lang="en" i="1"/>
              <a:t>Library</a:t>
            </a:r>
            <a:r>
              <a:rPr lang="en"/>
              <a:t> allows the Arduino microcontroller to copy the functions of a regular keyboard. Using the method</a:t>
            </a:r>
            <a:endParaRPr/>
          </a:p>
          <a:p>
            <a:pPr marL="0" lvl="0" indent="0" algn="l" rtl="0">
              <a:lnSpc>
                <a:spcPct val="100000"/>
              </a:lnSpc>
              <a:spcBef>
                <a:spcPts val="0"/>
              </a:spcBef>
              <a:spcAft>
                <a:spcPts val="0"/>
              </a:spcAft>
              <a:buNone/>
            </a:pPr>
            <a:endParaRPr sz="600"/>
          </a:p>
          <a:p>
            <a:pPr marL="0" lvl="0" indent="0" algn="l" rtl="0">
              <a:lnSpc>
                <a:spcPct val="100000"/>
              </a:lnSpc>
              <a:spcBef>
                <a:spcPts val="0"/>
              </a:spcBef>
              <a:spcAft>
                <a:spcPts val="0"/>
              </a:spcAft>
              <a:buNone/>
            </a:pPr>
            <a:r>
              <a:rPr lang="en">
                <a:latin typeface="Consolas"/>
                <a:ea typeface="Consolas"/>
                <a:cs typeface="Consolas"/>
                <a:sym typeface="Consolas"/>
              </a:rPr>
              <a:t>Keyboard.begin();</a:t>
            </a:r>
            <a:endParaRPr>
              <a:latin typeface="Consolas"/>
              <a:ea typeface="Consolas"/>
              <a:cs typeface="Consolas"/>
              <a:sym typeface="Consolas"/>
            </a:endParaRPr>
          </a:p>
          <a:p>
            <a:pPr marL="0" lvl="0" indent="0" algn="l" rtl="0">
              <a:lnSpc>
                <a:spcPct val="100000"/>
              </a:lnSpc>
              <a:spcBef>
                <a:spcPts val="0"/>
              </a:spcBef>
              <a:spcAft>
                <a:spcPts val="0"/>
              </a:spcAft>
              <a:buNone/>
            </a:pPr>
            <a:endParaRPr sz="600">
              <a:latin typeface="Consolas"/>
              <a:ea typeface="Consolas"/>
              <a:cs typeface="Consolas"/>
              <a:sym typeface="Consolas"/>
            </a:endParaRPr>
          </a:p>
          <a:p>
            <a:pPr marL="0" lvl="0" indent="0" algn="l" rtl="0">
              <a:lnSpc>
                <a:spcPct val="100000"/>
              </a:lnSpc>
              <a:spcBef>
                <a:spcPts val="0"/>
              </a:spcBef>
              <a:spcAft>
                <a:spcPts val="0"/>
              </a:spcAft>
              <a:buNone/>
            </a:pPr>
            <a:r>
              <a:rPr lang="en"/>
              <a:t>The Arduino is able to simulate keyboard key presses and key releases.</a:t>
            </a:r>
            <a:endParaRPr/>
          </a:p>
          <a:p>
            <a:pPr marL="0" lvl="0" indent="0" algn="l" rtl="0">
              <a:lnSpc>
                <a:spcPct val="100000"/>
              </a:lnSpc>
              <a:spcBef>
                <a:spcPts val="0"/>
              </a:spcBef>
              <a:spcAft>
                <a:spcPts val="0"/>
              </a:spcAft>
              <a:buNone/>
            </a:pPr>
            <a:endParaRPr/>
          </a:p>
        </p:txBody>
      </p:sp>
      <p:sp>
        <p:nvSpPr>
          <p:cNvPr id="107" name="Google Shape;107;p19"/>
          <p:cNvSpPr txBox="1">
            <a:spLocks noGrp="1"/>
          </p:cNvSpPr>
          <p:nvPr>
            <p:ph type="body" idx="2"/>
          </p:nvPr>
        </p:nvSpPr>
        <p:spPr>
          <a:xfrm>
            <a:off x="4832400" y="2755950"/>
            <a:ext cx="3999900" cy="2007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The </a:t>
            </a:r>
            <a:r>
              <a:rPr lang="en" i="1"/>
              <a:t>Bounce2</a:t>
            </a:r>
            <a:r>
              <a:rPr lang="en"/>
              <a:t> Library is a debouncing library for Arduino. Debouncers are attached to key pins via </a:t>
            </a:r>
            <a:endParaRPr/>
          </a:p>
          <a:p>
            <a:pPr marL="0" lvl="0" indent="0" algn="l" rtl="0">
              <a:lnSpc>
                <a:spcPct val="100000"/>
              </a:lnSpc>
              <a:spcBef>
                <a:spcPts val="0"/>
              </a:spcBef>
              <a:spcAft>
                <a:spcPts val="0"/>
              </a:spcAft>
              <a:buNone/>
            </a:pPr>
            <a:endParaRPr sz="600"/>
          </a:p>
          <a:p>
            <a:pPr marL="0" lvl="0" indent="0" algn="l" rtl="0">
              <a:lnSpc>
                <a:spcPct val="100000"/>
              </a:lnSpc>
              <a:spcBef>
                <a:spcPts val="0"/>
              </a:spcBef>
              <a:spcAft>
                <a:spcPts val="0"/>
              </a:spcAft>
              <a:buNone/>
            </a:pPr>
            <a:r>
              <a:rPr lang="en"/>
              <a:t>.attach(); </a:t>
            </a:r>
            <a:endParaRPr/>
          </a:p>
          <a:p>
            <a:pPr marL="0" lvl="0" indent="0" algn="l" rtl="0">
              <a:lnSpc>
                <a:spcPct val="100000"/>
              </a:lnSpc>
              <a:spcBef>
                <a:spcPts val="0"/>
              </a:spcBef>
              <a:spcAft>
                <a:spcPts val="0"/>
              </a:spcAft>
              <a:buNone/>
            </a:pPr>
            <a:endParaRPr sz="600"/>
          </a:p>
          <a:p>
            <a:pPr marL="0" lvl="0" indent="0" algn="l" rtl="0">
              <a:lnSpc>
                <a:spcPct val="100000"/>
              </a:lnSpc>
              <a:spcBef>
                <a:spcPts val="0"/>
              </a:spcBef>
              <a:spcAft>
                <a:spcPts val="0"/>
              </a:spcAft>
              <a:buNone/>
            </a:pPr>
            <a:r>
              <a:rPr lang="en"/>
              <a:t>By debouncing each key press, the Arduino is able to check for multiple key presses and prevent spastic outputs.</a:t>
            </a:r>
            <a:endParaRPr/>
          </a:p>
        </p:txBody>
      </p:sp>
      <p:pic>
        <p:nvPicPr>
          <p:cNvPr id="108" name="Google Shape;108;p19"/>
          <p:cNvPicPr preferRelativeResize="0"/>
          <p:nvPr/>
        </p:nvPicPr>
        <p:blipFill>
          <a:blip r:embed="rId5">
            <a:alphaModFix/>
          </a:blip>
          <a:stretch>
            <a:fillRect/>
          </a:stretch>
        </p:blipFill>
        <p:spPr>
          <a:xfrm>
            <a:off x="841613" y="2000075"/>
            <a:ext cx="3376051" cy="478025"/>
          </a:xfrm>
          <a:prstGeom prst="rect">
            <a:avLst/>
          </a:prstGeom>
          <a:noFill/>
          <a:ln>
            <a:noFill/>
          </a:ln>
        </p:spPr>
      </p:pic>
      <p:pic>
        <p:nvPicPr>
          <p:cNvPr id="109" name="Google Shape;109;p19"/>
          <p:cNvPicPr preferRelativeResize="0"/>
          <p:nvPr/>
        </p:nvPicPr>
        <p:blipFill>
          <a:blip r:embed="rId6">
            <a:alphaModFix/>
          </a:blip>
          <a:stretch>
            <a:fillRect/>
          </a:stretch>
        </p:blipFill>
        <p:spPr>
          <a:xfrm>
            <a:off x="702763" y="2503250"/>
            <a:ext cx="1428750" cy="276225"/>
          </a:xfrm>
          <a:prstGeom prst="rect">
            <a:avLst/>
          </a:prstGeom>
          <a:noFill/>
          <a:ln>
            <a:noFill/>
          </a:ln>
        </p:spPr>
      </p:pic>
      <p:pic>
        <p:nvPicPr>
          <p:cNvPr id="110" name="Google Shape;110;p19"/>
          <p:cNvPicPr preferRelativeResize="0"/>
          <p:nvPr/>
        </p:nvPicPr>
        <p:blipFill>
          <a:blip r:embed="rId7">
            <a:alphaModFix/>
          </a:blip>
          <a:stretch>
            <a:fillRect/>
          </a:stretch>
        </p:blipFill>
        <p:spPr>
          <a:xfrm>
            <a:off x="2236700" y="2400975"/>
            <a:ext cx="2009775" cy="409575"/>
          </a:xfrm>
          <a:prstGeom prst="rect">
            <a:avLst/>
          </a:prstGeom>
          <a:noFill/>
          <a:ln>
            <a:noFill/>
          </a:ln>
        </p:spPr>
      </p:pic>
      <p:pic>
        <p:nvPicPr>
          <p:cNvPr id="111" name="Google Shape;111;p19"/>
          <p:cNvPicPr preferRelativeResize="0"/>
          <p:nvPr/>
        </p:nvPicPr>
        <p:blipFill>
          <a:blip r:embed="rId8">
            <a:alphaModFix/>
          </a:blip>
          <a:stretch>
            <a:fillRect/>
          </a:stretch>
        </p:blipFill>
        <p:spPr>
          <a:xfrm>
            <a:off x="969563" y="2881425"/>
            <a:ext cx="1733550" cy="342900"/>
          </a:xfrm>
          <a:prstGeom prst="rect">
            <a:avLst/>
          </a:prstGeom>
          <a:noFill/>
          <a:ln>
            <a:noFill/>
          </a:ln>
        </p:spPr>
      </p:pic>
      <p:sp>
        <p:nvSpPr>
          <p:cNvPr id="112" name="Google Shape;112;p19"/>
          <p:cNvSpPr txBox="1">
            <a:spLocks noGrp="1"/>
          </p:cNvSpPr>
          <p:nvPr>
            <p:ph type="body" idx="1"/>
          </p:nvPr>
        </p:nvSpPr>
        <p:spPr>
          <a:xfrm>
            <a:off x="529700" y="3421450"/>
            <a:ext cx="39999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t>By simultaneously using the </a:t>
            </a:r>
            <a:r>
              <a:rPr lang="en" i="1"/>
              <a:t>Keyboard</a:t>
            </a:r>
            <a:r>
              <a:rPr lang="en"/>
              <a:t> and </a:t>
            </a:r>
            <a:r>
              <a:rPr lang="en" i="1"/>
              <a:t>Bounce2</a:t>
            </a:r>
            <a:r>
              <a:rPr lang="en"/>
              <a:t> libraries, the osu!Keypad is able to accurately simulate a functional keyboard.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00" y="289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Code - Declaring Variables</a:t>
            </a:r>
            <a:endParaRPr/>
          </a:p>
        </p:txBody>
      </p:sp>
      <p:sp>
        <p:nvSpPr>
          <p:cNvPr id="118" name="Google Shape;118;p20"/>
          <p:cNvSpPr txBox="1">
            <a:spLocks noGrp="1"/>
          </p:cNvSpPr>
          <p:nvPr>
            <p:ph type="body" idx="2"/>
          </p:nvPr>
        </p:nvSpPr>
        <p:spPr>
          <a:xfrm>
            <a:off x="4671200" y="115952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This piece of code consists of the variable declaration.</a:t>
            </a:r>
            <a:endParaRPr sz="1200"/>
          </a:p>
          <a:p>
            <a:pPr marL="0" lvl="0" indent="0" algn="l" rtl="0">
              <a:spcBef>
                <a:spcPts val="1600"/>
              </a:spcBef>
              <a:spcAft>
                <a:spcPts val="0"/>
              </a:spcAft>
              <a:buNone/>
            </a:pPr>
            <a:r>
              <a:rPr lang="en" sz="1200"/>
              <a:t>First, is the definition of the key pins and values that will be outputted to them. The first key pin will connect to pin 6 and output the letter “z”, the second will connect to pin 7 and output the letter “x”. </a:t>
            </a:r>
            <a:endParaRPr sz="1200"/>
          </a:p>
          <a:p>
            <a:pPr marL="0" lvl="0" indent="0" algn="l" rtl="0">
              <a:spcBef>
                <a:spcPts val="1600"/>
              </a:spcBef>
              <a:spcAft>
                <a:spcPts val="0"/>
              </a:spcAft>
              <a:buNone/>
            </a:pPr>
            <a:r>
              <a:rPr lang="en" sz="1200"/>
              <a:t>Two boolean states are declared, which will be used to check for key presses and key releases in the main function of the program.</a:t>
            </a:r>
            <a:endParaRPr sz="1200"/>
          </a:p>
          <a:p>
            <a:pPr marL="0" lvl="0" indent="0" algn="l" rtl="0">
              <a:spcBef>
                <a:spcPts val="1600"/>
              </a:spcBef>
              <a:spcAft>
                <a:spcPts val="1600"/>
              </a:spcAft>
              <a:buNone/>
            </a:pPr>
            <a:r>
              <a:rPr lang="en" sz="1200"/>
              <a:t>Two bounce objects are created, used to debounce their two respective keys. </a:t>
            </a:r>
            <a:endParaRPr sz="1200"/>
          </a:p>
        </p:txBody>
      </p:sp>
      <p:pic>
        <p:nvPicPr>
          <p:cNvPr id="119" name="Google Shape;119;p20"/>
          <p:cNvPicPr preferRelativeResize="0"/>
          <p:nvPr/>
        </p:nvPicPr>
        <p:blipFill>
          <a:blip r:embed="rId3">
            <a:alphaModFix/>
          </a:blip>
          <a:stretch>
            <a:fillRect/>
          </a:stretch>
        </p:blipFill>
        <p:spPr>
          <a:xfrm>
            <a:off x="498400" y="1499825"/>
            <a:ext cx="3981450" cy="222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289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Code - Setup</a:t>
            </a:r>
            <a:endParaRPr/>
          </a:p>
        </p:txBody>
      </p:sp>
      <p:sp>
        <p:nvSpPr>
          <p:cNvPr id="125" name="Google Shape;125;p21"/>
          <p:cNvSpPr txBox="1">
            <a:spLocks noGrp="1"/>
          </p:cNvSpPr>
          <p:nvPr>
            <p:ph type="body" idx="2"/>
          </p:nvPr>
        </p:nvSpPr>
        <p:spPr>
          <a:xfrm>
            <a:off x="4628675" y="1032000"/>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This piece of code consists of the </a:t>
            </a:r>
            <a:r>
              <a:rPr lang="en" sz="1200">
                <a:latin typeface="Consolas"/>
                <a:ea typeface="Consolas"/>
                <a:cs typeface="Consolas"/>
                <a:sym typeface="Consolas"/>
              </a:rPr>
              <a:t>setup();</a:t>
            </a:r>
            <a:r>
              <a:rPr lang="en" sz="1200"/>
              <a:t> of the program. </a:t>
            </a:r>
            <a:endParaRPr sz="1200"/>
          </a:p>
          <a:p>
            <a:pPr marL="0" lvl="0" indent="0" algn="l" rtl="0">
              <a:spcBef>
                <a:spcPts val="1600"/>
              </a:spcBef>
              <a:spcAft>
                <a:spcPts val="0"/>
              </a:spcAft>
              <a:buNone/>
            </a:pPr>
            <a:r>
              <a:rPr lang="en" sz="1200"/>
              <a:t>The pinMode for the two keys is declared with </a:t>
            </a:r>
            <a:r>
              <a:rPr lang="en" sz="1200">
                <a:latin typeface="Consolas"/>
                <a:ea typeface="Consolas"/>
                <a:cs typeface="Consolas"/>
                <a:sym typeface="Consolas"/>
              </a:rPr>
              <a:t>INPUT_PULLUP</a:t>
            </a:r>
            <a:r>
              <a:rPr lang="en" sz="1200"/>
              <a:t>. This allows the use of the internal Arduino PCB resistor, rather than requiring an external one. </a:t>
            </a:r>
            <a:endParaRPr sz="1200"/>
          </a:p>
          <a:p>
            <a:pPr marL="0" lvl="0" indent="0" algn="l" rtl="0">
              <a:spcBef>
                <a:spcPts val="1600"/>
              </a:spcBef>
              <a:spcAft>
                <a:spcPts val="0"/>
              </a:spcAft>
              <a:buNone/>
            </a:pPr>
            <a:r>
              <a:rPr lang="en" sz="1200"/>
              <a:t>The </a:t>
            </a:r>
            <a:r>
              <a:rPr lang="en" sz="1200">
                <a:latin typeface="Consolas"/>
                <a:ea typeface="Consolas"/>
                <a:cs typeface="Consolas"/>
                <a:sym typeface="Consolas"/>
              </a:rPr>
              <a:t>.attach()</a:t>
            </a:r>
            <a:r>
              <a:rPr lang="en" sz="1200"/>
              <a:t> function attaches the debouncers to the two key pins, and then an interval of 3ms is set in between debouncing. </a:t>
            </a:r>
            <a:endParaRPr sz="1200"/>
          </a:p>
          <a:p>
            <a:pPr marL="0" lvl="0" indent="0" algn="l" rtl="0">
              <a:spcBef>
                <a:spcPts val="1600"/>
              </a:spcBef>
              <a:spcAft>
                <a:spcPts val="1600"/>
              </a:spcAft>
              <a:buNone/>
            </a:pPr>
            <a:r>
              <a:rPr lang="en" sz="1200"/>
              <a:t>Finally, the </a:t>
            </a:r>
            <a:r>
              <a:rPr lang="en" sz="1200">
                <a:latin typeface="Consolas"/>
                <a:ea typeface="Consolas"/>
                <a:cs typeface="Consolas"/>
                <a:sym typeface="Consolas"/>
              </a:rPr>
              <a:t>Keyboard.begin();</a:t>
            </a:r>
            <a:r>
              <a:rPr lang="en" sz="1200"/>
              <a:t> function begins the Arduino keyboard simulation. </a:t>
            </a:r>
            <a:endParaRPr sz="1200"/>
          </a:p>
        </p:txBody>
      </p:sp>
      <p:pic>
        <p:nvPicPr>
          <p:cNvPr id="126" name="Google Shape;126;p21"/>
          <p:cNvPicPr preferRelativeResize="0"/>
          <p:nvPr/>
        </p:nvPicPr>
        <p:blipFill>
          <a:blip r:embed="rId3">
            <a:alphaModFix/>
          </a:blip>
          <a:stretch>
            <a:fillRect/>
          </a:stretch>
        </p:blipFill>
        <p:spPr>
          <a:xfrm>
            <a:off x="1016700" y="1337288"/>
            <a:ext cx="2971800" cy="290512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818</Words>
  <Application>Microsoft Office PowerPoint</Application>
  <PresentationFormat>On-screen Show (16:9)</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Proxima Nova</vt:lpstr>
      <vt:lpstr>Arial</vt:lpstr>
      <vt:lpstr>Consolas</vt:lpstr>
      <vt:lpstr>Spearmint</vt:lpstr>
      <vt:lpstr>osu!Keypad </vt:lpstr>
      <vt:lpstr>Description</vt:lpstr>
      <vt:lpstr>Flowchart</vt:lpstr>
      <vt:lpstr>Components</vt:lpstr>
      <vt:lpstr>Requirements</vt:lpstr>
      <vt:lpstr>The Code</vt:lpstr>
      <vt:lpstr>The Code - Libraries</vt:lpstr>
      <vt:lpstr>The Code - Declaring Variables</vt:lpstr>
      <vt:lpstr>The Code - Setup</vt:lpstr>
      <vt:lpstr>The Code - Loop/ Main Function</vt:lpstr>
      <vt:lpstr>Liveplay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osu!Keypad </dc:title>
  <cp:lastModifiedBy>Brandon Wang</cp:lastModifiedBy>
  <cp:revision>2</cp:revision>
  <dcterms:modified xsi:type="dcterms:W3CDTF">2022-01-18T05:56:33Z</dcterms:modified>
</cp:coreProperties>
</file>