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0" r:id="rId5"/>
    <p:sldId id="256" r:id="rId6"/>
    <p:sldId id="27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57" r:id="rId18"/>
    <p:sldId id="267" r:id="rId19"/>
    <p:sldId id="269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C544E1-3D61-4C56-BDEF-39AF7FDF20BB}" v="6" dt="2019-11-20T18:30:52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185F-6286-4C41-8147-72482C7B7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E0CE5-9C27-44D0-B056-D4A9F9437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08AA4-767A-4009-9A63-7FDF8100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5374-6360-4152-90DF-E9B732E835D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F2C60-3EF6-4A48-9B06-8B8F2FC0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41B9C-23F9-41F6-893C-E82F1DD6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987A-CF23-4CB9-BB22-004823E7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6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FB0F-0DED-4244-B853-77BD6B59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8D759-355B-42BA-8DFF-A93040DD1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DD283-41D6-4401-95D6-B40B0E0A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5374-6360-4152-90DF-E9B732E835D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AF919-2D11-419E-B30C-D0FC5A87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20266-2F1D-4EE2-9895-FD878F68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987A-CF23-4CB9-BB22-004823E7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D48EC-6EFF-415F-BCF7-6986FC824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7101F-2100-4C89-A04A-007E22362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DD657-0496-4A09-95FB-0955EE26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5374-6360-4152-90DF-E9B732E835D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FE88D-1E14-4A54-9424-82F58241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A53C6-6F98-41EB-BEF6-5166726C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987A-CF23-4CB9-BB22-004823E7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8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F9C4-0C38-4D07-81B4-5055540F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B4DBC-89C4-400D-BA1D-FF6E02ED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6BE14-BC13-485A-A10F-2EA5FAA5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5374-6360-4152-90DF-E9B732E835D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A93BD-72BA-4169-A8D3-EBFC99B8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C09F9-C5D7-452E-AF4D-25C8C22D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987A-CF23-4CB9-BB22-004823E7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7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E6E0-FA18-4609-AA0A-1538C803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F506C-193B-45F5-AB60-DD80D41A9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13FCC-A098-43FC-BF7E-A35ABF825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5374-6360-4152-90DF-E9B732E835D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5B2AF-EAC9-4E59-B8D1-800B362E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70DC1-FA66-4EA6-B5BC-F6C428E72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987A-CF23-4CB9-BB22-004823E7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0D05-E7A7-4A7D-B3F7-C21EBA17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06D5E-01EB-442E-B99A-4B7DD3AA0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33586-84D7-41D9-AFD7-050FB00CB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50B98-7C5F-4409-AE8C-1B9AA148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5374-6360-4152-90DF-E9B732E835D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E6A94-CEF4-4538-85A0-AE2CED7D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80076-9C30-4557-A60F-84924680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987A-CF23-4CB9-BB22-004823E7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5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BBC2-7EE9-4577-964A-2584CC21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688F5-AF31-42B3-A2FF-61DF399E3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20FDC-C5FC-47F9-BF88-511F596D5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AC8B4-FD1C-4AB9-AB49-638B11249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FD10FA-5F60-4ED2-A2D7-FE65F97A3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969819-B11C-4743-941D-14F6B286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5374-6360-4152-90DF-E9B732E835D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2CC5B-5505-4A49-B93B-64C4DB8C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CBA89-884E-4F27-B634-4A7642D2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987A-CF23-4CB9-BB22-004823E7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5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87E5-A276-47ED-B0CC-A310F3532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43C2A-4341-4820-A1C2-AF1F31D1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5374-6360-4152-90DF-E9B732E835D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5ABAC-ED01-4822-B70A-DD18105E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0C20C-52C6-42FD-9E76-12E29862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987A-CF23-4CB9-BB22-004823E7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6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5D4B1-8708-40CE-A565-EA68428E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5374-6360-4152-90DF-E9B732E835D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7EDE2-F9AD-42D8-AE04-896C4468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4584F-52CE-45CA-B4E6-8125F45B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987A-CF23-4CB9-BB22-004823E7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B776-AF29-47BD-B622-D7D9006F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5944-A357-4B3A-B553-5995C7326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0AFD5-46A7-4B01-931F-258B190EE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5D92F-6342-4638-BA1A-CADA65E0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5374-6360-4152-90DF-E9B732E835D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13497-6A9F-4641-A71A-CCA11565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2597A-28EF-4D7D-84CE-87FAC795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987A-CF23-4CB9-BB22-004823E7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3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7C92-C3EA-4DCA-9140-3919E53C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FF6BE-E28F-4C71-8691-0A3A3B39F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18CFE-3497-4567-828C-2F5F217DB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58A07-028E-493B-98D5-AD8E3870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5374-6360-4152-90DF-E9B732E835D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ECBEF-1EAB-47E6-803D-7DBB1BFB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60104-A3D0-4BD1-9E5C-8DF2B890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987A-CF23-4CB9-BB22-004823E7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1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4B0D0F-0ECF-4B0A-AF51-09971B43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7091D-7D69-42B5-B4A3-4943A451E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7E0A5-7F7E-4BBD-8F64-6B7282239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65374-6360-4152-90DF-E9B732E835D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52D51-179D-4684-95A5-8663C3B6C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E7F4-3D6B-4843-ADB5-5AFEB5337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E987A-CF23-4CB9-BB22-004823E7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8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s.lmu.edu/~ray/notes/paradigm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94E927-1EC7-4C50-AFD4-08A551C05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8832" y="1662574"/>
            <a:ext cx="6105194" cy="64571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Programming Paradigms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3B249-D80E-4D3F-902C-8451C5F32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8037" y="3087960"/>
            <a:ext cx="6105194" cy="68207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 </a:t>
            </a:r>
            <a:r>
              <a:rPr lang="en-US" sz="3600" b="1" dirty="0">
                <a:solidFill>
                  <a:srgbClr val="FFFFFF"/>
                </a:solidFill>
              </a:rPr>
              <a:t>programming paradigm</a:t>
            </a:r>
            <a:r>
              <a:rPr lang="en-US" sz="3600" dirty="0">
                <a:solidFill>
                  <a:srgbClr val="FFFFFF"/>
                </a:solidFill>
              </a:rPr>
              <a:t> is a style, or “way,” of programming.</a:t>
            </a:r>
          </a:p>
        </p:txBody>
      </p:sp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id="{9F731664-C604-4C54-9774-EB492AF1BE45}"/>
              </a:ext>
            </a:extLst>
          </p:cNvPr>
          <p:cNvSpPr txBox="1"/>
          <p:nvPr/>
        </p:nvSpPr>
        <p:spPr>
          <a:xfrm>
            <a:off x="10464800" y="6079067"/>
            <a:ext cx="1216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More Info</a:t>
            </a:r>
          </a:p>
        </p:txBody>
      </p:sp>
    </p:spTree>
    <p:extLst>
      <p:ext uri="{BB962C8B-B14F-4D97-AF65-F5344CB8AC3E}">
        <p14:creationId xmlns:p14="http://schemas.microsoft.com/office/powerpoint/2010/main" val="189116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F049-5A68-4270-8FBC-00FB6B6A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1" y="2131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/>
              <a:t>Jeroo</a:t>
            </a:r>
            <a:r>
              <a:rPr lang="en-US" sz="4800" b="1" dirty="0"/>
              <a:t> Object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6F43-DB07-4FF3-9FC9-80747D9DB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2495867"/>
            <a:ext cx="3563679" cy="2510473"/>
          </a:xfr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3200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F97C9-5ECB-422D-B70D-6C431838B18E}"/>
              </a:ext>
            </a:extLst>
          </p:cNvPr>
          <p:cNvSpPr txBox="1"/>
          <p:nvPr/>
        </p:nvSpPr>
        <p:spPr>
          <a:xfrm>
            <a:off x="2167891" y="2587972"/>
            <a:ext cx="1417320" cy="584775"/>
          </a:xfrm>
          <a:prstGeom prst="rect">
            <a:avLst/>
          </a:prstGeom>
          <a:solidFill>
            <a:schemeClr val="bg1"/>
          </a:solidFill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 5, 9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E3C10-0904-4EFC-8505-B97BDB7B7EE4}"/>
              </a:ext>
            </a:extLst>
          </p:cNvPr>
          <p:cNvSpPr txBox="1"/>
          <p:nvPr/>
        </p:nvSpPr>
        <p:spPr>
          <a:xfrm>
            <a:off x="259081" y="2604194"/>
            <a:ext cx="1908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FDF80-AE9E-43B2-8831-C6AD55B4E6A1}"/>
              </a:ext>
            </a:extLst>
          </p:cNvPr>
          <p:cNvSpPr txBox="1"/>
          <p:nvPr/>
        </p:nvSpPr>
        <p:spPr>
          <a:xfrm>
            <a:off x="259081" y="3458715"/>
            <a:ext cx="1908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Direction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276DBF-4940-453C-8634-777BCE9286C9}"/>
              </a:ext>
            </a:extLst>
          </p:cNvPr>
          <p:cNvSpPr txBox="1"/>
          <p:nvPr/>
        </p:nvSpPr>
        <p:spPr>
          <a:xfrm>
            <a:off x="259081" y="4313236"/>
            <a:ext cx="1908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Flowers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4C97D-5A15-4C0A-B705-7A5D7BBF9EFF}"/>
              </a:ext>
            </a:extLst>
          </p:cNvPr>
          <p:cNvSpPr txBox="1"/>
          <p:nvPr/>
        </p:nvSpPr>
        <p:spPr>
          <a:xfrm>
            <a:off x="2167891" y="3450604"/>
            <a:ext cx="1417320" cy="584775"/>
          </a:xfrm>
          <a:prstGeom prst="rect">
            <a:avLst/>
          </a:prstGeom>
          <a:solidFill>
            <a:schemeClr val="bg1"/>
          </a:solidFill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SOUTH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CD10EE-E044-4194-9081-4D39A6A4919B}"/>
              </a:ext>
            </a:extLst>
          </p:cNvPr>
          <p:cNvSpPr txBox="1"/>
          <p:nvPr/>
        </p:nvSpPr>
        <p:spPr>
          <a:xfrm>
            <a:off x="2167891" y="4313236"/>
            <a:ext cx="1417320" cy="584775"/>
          </a:xfrm>
          <a:prstGeom prst="rect">
            <a:avLst/>
          </a:prstGeom>
          <a:solidFill>
            <a:schemeClr val="bg1"/>
          </a:solidFill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49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C16EB-FA00-4386-9388-1321FF21456B}"/>
              </a:ext>
            </a:extLst>
          </p:cNvPr>
          <p:cNvSpPr txBox="1"/>
          <p:nvPr/>
        </p:nvSpPr>
        <p:spPr>
          <a:xfrm>
            <a:off x="4130041" y="2495867"/>
            <a:ext cx="785621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Jeroo</a:t>
            </a:r>
            <a:r>
              <a:rPr lang="en-US" sz="2800" dirty="0">
                <a:latin typeface="Consolas" panose="020B0609020204030204" pitchFamily="49" charset="0"/>
              </a:rPr>
              <a:t> bob = new </a:t>
            </a:r>
            <a:r>
              <a:rPr lang="en-US" sz="2800" dirty="0" err="1">
                <a:latin typeface="Consolas" panose="020B0609020204030204" pitchFamily="49" charset="0"/>
              </a:rPr>
              <a:t>Jeroo</a:t>
            </a:r>
            <a:r>
              <a:rPr lang="en-US" sz="2800" dirty="0">
                <a:latin typeface="Consolas" panose="020B0609020204030204" pitchFamily="49" charset="0"/>
              </a:rPr>
              <a:t>(5, 10, WEST, 50);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bob.hop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bob.turn</a:t>
            </a:r>
            <a:r>
              <a:rPr lang="en-US" sz="2800" dirty="0">
                <a:latin typeface="Consolas" panose="020B0609020204030204" pitchFamily="49" charset="0"/>
              </a:rPr>
              <a:t>(LEFT);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bob.plant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bob.toss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03708A-5D8E-4F1F-931C-94E601C80FEB}"/>
              </a:ext>
            </a:extLst>
          </p:cNvPr>
          <p:cNvSpPr txBox="1"/>
          <p:nvPr/>
        </p:nvSpPr>
        <p:spPr>
          <a:xfrm>
            <a:off x="7524984" y="1810065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C7A8B5-6931-4980-BA4C-46110EF915CF}"/>
              </a:ext>
            </a:extLst>
          </p:cNvPr>
          <p:cNvSpPr txBox="1"/>
          <p:nvPr/>
        </p:nvSpPr>
        <p:spPr>
          <a:xfrm>
            <a:off x="788983" y="1800342"/>
            <a:ext cx="2442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639598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F049-5A68-4270-8FBC-00FB6B6A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1" y="2131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/>
              <a:t>Jeroo</a:t>
            </a:r>
            <a:r>
              <a:rPr lang="en-US" sz="4800" b="1" dirty="0"/>
              <a:t> Object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6F43-DB07-4FF3-9FC9-80747D9DB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2495867"/>
            <a:ext cx="3563679" cy="2510473"/>
          </a:xfr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3200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F97C9-5ECB-422D-B70D-6C431838B18E}"/>
              </a:ext>
            </a:extLst>
          </p:cNvPr>
          <p:cNvSpPr txBox="1"/>
          <p:nvPr/>
        </p:nvSpPr>
        <p:spPr>
          <a:xfrm>
            <a:off x="2167891" y="2587972"/>
            <a:ext cx="1417320" cy="584775"/>
          </a:xfrm>
          <a:prstGeom prst="rect">
            <a:avLst/>
          </a:prstGeom>
          <a:solidFill>
            <a:schemeClr val="bg1"/>
          </a:solidFill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 5, 9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E3C10-0904-4EFC-8505-B97BDB7B7EE4}"/>
              </a:ext>
            </a:extLst>
          </p:cNvPr>
          <p:cNvSpPr txBox="1"/>
          <p:nvPr/>
        </p:nvSpPr>
        <p:spPr>
          <a:xfrm>
            <a:off x="259081" y="2604194"/>
            <a:ext cx="1908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FDF80-AE9E-43B2-8831-C6AD55B4E6A1}"/>
              </a:ext>
            </a:extLst>
          </p:cNvPr>
          <p:cNvSpPr txBox="1"/>
          <p:nvPr/>
        </p:nvSpPr>
        <p:spPr>
          <a:xfrm>
            <a:off x="259081" y="3458715"/>
            <a:ext cx="1908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Direction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276DBF-4940-453C-8634-777BCE9286C9}"/>
              </a:ext>
            </a:extLst>
          </p:cNvPr>
          <p:cNvSpPr txBox="1"/>
          <p:nvPr/>
        </p:nvSpPr>
        <p:spPr>
          <a:xfrm>
            <a:off x="259081" y="4313236"/>
            <a:ext cx="1908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Flowers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4C97D-5A15-4C0A-B705-7A5D7BBF9EFF}"/>
              </a:ext>
            </a:extLst>
          </p:cNvPr>
          <p:cNvSpPr txBox="1"/>
          <p:nvPr/>
        </p:nvSpPr>
        <p:spPr>
          <a:xfrm>
            <a:off x="2167891" y="3450604"/>
            <a:ext cx="1417320" cy="584775"/>
          </a:xfrm>
          <a:prstGeom prst="rect">
            <a:avLst/>
          </a:prstGeom>
          <a:solidFill>
            <a:schemeClr val="bg1"/>
          </a:solidFill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SOUTH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CD10EE-E044-4194-9081-4D39A6A4919B}"/>
              </a:ext>
            </a:extLst>
          </p:cNvPr>
          <p:cNvSpPr txBox="1"/>
          <p:nvPr/>
        </p:nvSpPr>
        <p:spPr>
          <a:xfrm>
            <a:off x="2167891" y="4313236"/>
            <a:ext cx="1417320" cy="584775"/>
          </a:xfrm>
          <a:prstGeom prst="rect">
            <a:avLst/>
          </a:prstGeom>
          <a:solidFill>
            <a:schemeClr val="bg1"/>
          </a:solidFill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48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C16EB-FA00-4386-9388-1321FF21456B}"/>
              </a:ext>
            </a:extLst>
          </p:cNvPr>
          <p:cNvSpPr txBox="1"/>
          <p:nvPr/>
        </p:nvSpPr>
        <p:spPr>
          <a:xfrm>
            <a:off x="4130041" y="2495867"/>
            <a:ext cx="785621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Jeroo</a:t>
            </a:r>
            <a:r>
              <a:rPr lang="en-US" sz="2800" dirty="0">
                <a:latin typeface="Consolas" panose="020B0609020204030204" pitchFamily="49" charset="0"/>
              </a:rPr>
              <a:t> bob = new </a:t>
            </a:r>
            <a:r>
              <a:rPr lang="en-US" sz="2800" dirty="0" err="1">
                <a:latin typeface="Consolas" panose="020B0609020204030204" pitchFamily="49" charset="0"/>
              </a:rPr>
              <a:t>Jeroo</a:t>
            </a:r>
            <a:r>
              <a:rPr lang="en-US" sz="2800" dirty="0">
                <a:latin typeface="Consolas" panose="020B0609020204030204" pitchFamily="49" charset="0"/>
              </a:rPr>
              <a:t>(5, 10, WEST, 50);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bob.hop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bob.turn</a:t>
            </a:r>
            <a:r>
              <a:rPr lang="en-US" sz="2800" dirty="0">
                <a:latin typeface="Consolas" panose="020B0609020204030204" pitchFamily="49" charset="0"/>
              </a:rPr>
              <a:t>(LEFT);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err="1">
                <a:latin typeface="Consolas" panose="020B0609020204030204" pitchFamily="49" charset="0"/>
              </a:rPr>
              <a:t>bob.plant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bob.toss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03708A-5D8E-4F1F-931C-94E601C80FEB}"/>
              </a:ext>
            </a:extLst>
          </p:cNvPr>
          <p:cNvSpPr txBox="1"/>
          <p:nvPr/>
        </p:nvSpPr>
        <p:spPr>
          <a:xfrm>
            <a:off x="7524984" y="1810065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825CAB-F37E-426B-BAA9-F419C447CB42}"/>
              </a:ext>
            </a:extLst>
          </p:cNvPr>
          <p:cNvSpPr txBox="1"/>
          <p:nvPr/>
        </p:nvSpPr>
        <p:spPr>
          <a:xfrm>
            <a:off x="788983" y="1800342"/>
            <a:ext cx="2442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892856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F049-5A68-4270-8FBC-00FB6B6A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1" y="2131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/>
              <a:t>Jeroo</a:t>
            </a:r>
            <a:r>
              <a:rPr lang="en-US" sz="4800" b="1" dirty="0"/>
              <a:t> Object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6F43-DB07-4FF3-9FC9-80747D9DB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2495867"/>
            <a:ext cx="3563679" cy="2510473"/>
          </a:xfr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3200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F97C9-5ECB-422D-B70D-6C431838B18E}"/>
              </a:ext>
            </a:extLst>
          </p:cNvPr>
          <p:cNvSpPr txBox="1"/>
          <p:nvPr/>
        </p:nvSpPr>
        <p:spPr>
          <a:xfrm>
            <a:off x="2167891" y="2587972"/>
            <a:ext cx="1417320" cy="584775"/>
          </a:xfrm>
          <a:prstGeom prst="rect">
            <a:avLst/>
          </a:prstGeom>
          <a:solidFill>
            <a:schemeClr val="bg1"/>
          </a:solidFill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 5, 9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E3C10-0904-4EFC-8505-B97BDB7B7EE4}"/>
              </a:ext>
            </a:extLst>
          </p:cNvPr>
          <p:cNvSpPr txBox="1"/>
          <p:nvPr/>
        </p:nvSpPr>
        <p:spPr>
          <a:xfrm>
            <a:off x="259081" y="2604194"/>
            <a:ext cx="1908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FDF80-AE9E-43B2-8831-C6AD55B4E6A1}"/>
              </a:ext>
            </a:extLst>
          </p:cNvPr>
          <p:cNvSpPr txBox="1"/>
          <p:nvPr/>
        </p:nvSpPr>
        <p:spPr>
          <a:xfrm>
            <a:off x="259081" y="3458715"/>
            <a:ext cx="1908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Direction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276DBF-4940-453C-8634-777BCE9286C9}"/>
              </a:ext>
            </a:extLst>
          </p:cNvPr>
          <p:cNvSpPr txBox="1"/>
          <p:nvPr/>
        </p:nvSpPr>
        <p:spPr>
          <a:xfrm>
            <a:off x="259081" y="4313236"/>
            <a:ext cx="1908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Flowers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4C97D-5A15-4C0A-B705-7A5D7BBF9EFF}"/>
              </a:ext>
            </a:extLst>
          </p:cNvPr>
          <p:cNvSpPr txBox="1"/>
          <p:nvPr/>
        </p:nvSpPr>
        <p:spPr>
          <a:xfrm>
            <a:off x="2167891" y="3450604"/>
            <a:ext cx="1417320" cy="584775"/>
          </a:xfrm>
          <a:prstGeom prst="rect">
            <a:avLst/>
          </a:prstGeom>
          <a:solidFill>
            <a:schemeClr val="bg1"/>
          </a:solidFill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SOUTH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CD10EE-E044-4194-9081-4D39A6A4919B}"/>
              </a:ext>
            </a:extLst>
          </p:cNvPr>
          <p:cNvSpPr txBox="1"/>
          <p:nvPr/>
        </p:nvSpPr>
        <p:spPr>
          <a:xfrm>
            <a:off x="2167891" y="4313236"/>
            <a:ext cx="1417320" cy="584775"/>
          </a:xfrm>
          <a:prstGeom prst="rect">
            <a:avLst/>
          </a:prstGeom>
          <a:solidFill>
            <a:schemeClr val="bg1"/>
          </a:solidFill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48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C16EB-FA00-4386-9388-1321FF21456B}"/>
              </a:ext>
            </a:extLst>
          </p:cNvPr>
          <p:cNvSpPr txBox="1"/>
          <p:nvPr/>
        </p:nvSpPr>
        <p:spPr>
          <a:xfrm>
            <a:off x="4130041" y="2495867"/>
            <a:ext cx="785621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Jeroo</a:t>
            </a:r>
            <a:r>
              <a:rPr lang="en-US" sz="2800" dirty="0">
                <a:latin typeface="Consolas" panose="020B0609020204030204" pitchFamily="49" charset="0"/>
              </a:rPr>
              <a:t> bob = new </a:t>
            </a:r>
            <a:r>
              <a:rPr lang="en-US" sz="2800" dirty="0" err="1">
                <a:latin typeface="Consolas" panose="020B0609020204030204" pitchFamily="49" charset="0"/>
              </a:rPr>
              <a:t>Jeroo</a:t>
            </a:r>
            <a:r>
              <a:rPr lang="en-US" sz="2800" dirty="0">
                <a:latin typeface="Consolas" panose="020B0609020204030204" pitchFamily="49" charset="0"/>
              </a:rPr>
              <a:t>(5, 10, WEST, 50);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bob.hop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bob.turn</a:t>
            </a:r>
            <a:r>
              <a:rPr lang="en-US" sz="2800" dirty="0">
                <a:latin typeface="Consolas" panose="020B0609020204030204" pitchFamily="49" charset="0"/>
              </a:rPr>
              <a:t>(LEFT);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err="1">
                <a:latin typeface="Consolas" panose="020B0609020204030204" pitchFamily="49" charset="0"/>
              </a:rPr>
              <a:t>bob.plant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bob.toss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03708A-5D8E-4F1F-931C-94E601C80FEB}"/>
              </a:ext>
            </a:extLst>
          </p:cNvPr>
          <p:cNvSpPr txBox="1"/>
          <p:nvPr/>
        </p:nvSpPr>
        <p:spPr>
          <a:xfrm>
            <a:off x="7524984" y="1810065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C2F8C3-B865-4B32-9AA6-C83373C3DA05}"/>
              </a:ext>
            </a:extLst>
          </p:cNvPr>
          <p:cNvSpPr txBox="1"/>
          <p:nvPr/>
        </p:nvSpPr>
        <p:spPr>
          <a:xfrm>
            <a:off x="788983" y="1800342"/>
            <a:ext cx="2442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2334013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7FB32-25AC-4548-A2CA-1544B5F0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Object-Oriented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37A5A-6C70-403B-8D48-AFFA3CADC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53936"/>
            <a:ext cx="9833548" cy="293835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Java</a:t>
            </a:r>
          </a:p>
          <a:p>
            <a:r>
              <a:rPr lang="en-US" sz="3200" dirty="0">
                <a:solidFill>
                  <a:srgbClr val="000000"/>
                </a:solidFill>
              </a:rPr>
              <a:t>C++</a:t>
            </a:r>
          </a:p>
          <a:p>
            <a:r>
              <a:rPr lang="en-US" sz="3200" dirty="0">
                <a:solidFill>
                  <a:srgbClr val="000000"/>
                </a:solidFill>
              </a:rPr>
              <a:t>Python</a:t>
            </a:r>
          </a:p>
          <a:p>
            <a:r>
              <a:rPr lang="en-US" sz="3200" dirty="0">
                <a:solidFill>
                  <a:srgbClr val="000000"/>
                </a:solidFill>
              </a:rPr>
              <a:t>C#</a:t>
            </a:r>
          </a:p>
          <a:p>
            <a:r>
              <a:rPr lang="en-US" sz="3200" dirty="0" err="1">
                <a:solidFill>
                  <a:srgbClr val="000000"/>
                </a:solidFill>
              </a:rPr>
              <a:t>Javascript</a:t>
            </a:r>
            <a:endParaRPr lang="en-US" sz="3200" dirty="0">
              <a:solidFill>
                <a:srgbClr val="000000"/>
              </a:solidFill>
            </a:endParaRPr>
          </a:p>
          <a:p>
            <a:r>
              <a:rPr lang="en-US" sz="3200" dirty="0">
                <a:solidFill>
                  <a:srgbClr val="000000"/>
                </a:solidFill>
              </a:rPr>
              <a:t>PHP</a:t>
            </a:r>
          </a:p>
          <a:p>
            <a:r>
              <a:rPr lang="en-US" sz="3200" dirty="0">
                <a:solidFill>
                  <a:srgbClr val="000000"/>
                </a:solidFill>
              </a:rPr>
              <a:t>Ruby</a:t>
            </a:r>
          </a:p>
        </p:txBody>
      </p:sp>
    </p:spTree>
    <p:extLst>
      <p:ext uri="{BB962C8B-B14F-4D97-AF65-F5344CB8AC3E}">
        <p14:creationId xmlns:p14="http://schemas.microsoft.com/office/powerpoint/2010/main" val="394038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7FB32-25AC-4548-A2CA-1544B5F0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37A5A-6C70-403B-8D48-AFFA3CADC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53936"/>
            <a:ext cx="9833548" cy="370401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Function</a:t>
            </a:r>
            <a:r>
              <a:rPr lang="en-US" dirty="0"/>
              <a:t> definition (Algebra) : A special relationship where each input (domain) has a single output (range).  Example: Vending Machine</a:t>
            </a:r>
          </a:p>
          <a:p>
            <a:r>
              <a:rPr lang="en-US" b="1" dirty="0"/>
              <a:t>Functions</a:t>
            </a:r>
            <a:r>
              <a:rPr lang="en-US" dirty="0"/>
              <a:t> (Programming) : code that takes inputs and produces outputs.</a:t>
            </a:r>
          </a:p>
          <a:p>
            <a:r>
              <a:rPr lang="en-US" b="1" dirty="0"/>
              <a:t>Functional</a:t>
            </a:r>
            <a:r>
              <a:rPr lang="en-US" dirty="0"/>
              <a:t> programming decomposes a problem into a set of functions.</a:t>
            </a:r>
          </a:p>
          <a:p>
            <a:r>
              <a:rPr lang="en-US" b="1" dirty="0"/>
              <a:t>Functional</a:t>
            </a:r>
            <a:r>
              <a:rPr lang="en-US" dirty="0"/>
              <a:t> programming wants to avoid state changes as much as possible and works with data flowing between functions.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674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7FB32-25AC-4548-A2CA-1544B5F0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Functional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37A5A-6C70-403B-8D48-AFFA3CADC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53936"/>
            <a:ext cx="9833548" cy="293835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Closure</a:t>
            </a:r>
          </a:p>
          <a:p>
            <a:r>
              <a:rPr lang="en-US" dirty="0">
                <a:solidFill>
                  <a:srgbClr val="000000"/>
                </a:solidFill>
              </a:rPr>
              <a:t>Elixir</a:t>
            </a:r>
          </a:p>
          <a:p>
            <a:r>
              <a:rPr lang="en-US" dirty="0">
                <a:solidFill>
                  <a:srgbClr val="000000"/>
                </a:solidFill>
              </a:rPr>
              <a:t>Elm</a:t>
            </a:r>
          </a:p>
          <a:p>
            <a:r>
              <a:rPr lang="en-US" dirty="0">
                <a:solidFill>
                  <a:srgbClr val="000000"/>
                </a:solidFill>
              </a:rPr>
              <a:t>F#</a:t>
            </a:r>
          </a:p>
          <a:p>
            <a:r>
              <a:rPr lang="en-US" dirty="0">
                <a:solidFill>
                  <a:srgbClr val="000000"/>
                </a:solidFill>
              </a:rPr>
              <a:t>Haskell</a:t>
            </a:r>
          </a:p>
          <a:p>
            <a:r>
              <a:rPr lang="en-US" dirty="0">
                <a:solidFill>
                  <a:srgbClr val="000000"/>
                </a:solidFill>
              </a:rPr>
              <a:t>Idris</a:t>
            </a:r>
          </a:p>
          <a:p>
            <a:r>
              <a:rPr lang="en-US" dirty="0">
                <a:solidFill>
                  <a:srgbClr val="000000"/>
                </a:solidFill>
              </a:rPr>
              <a:t>Scala</a:t>
            </a:r>
          </a:p>
        </p:txBody>
      </p:sp>
    </p:spTree>
    <p:extLst>
      <p:ext uri="{BB962C8B-B14F-4D97-AF65-F5344CB8AC3E}">
        <p14:creationId xmlns:p14="http://schemas.microsoft.com/office/powerpoint/2010/main" val="2514619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7FB32-25AC-4548-A2CA-1544B5F0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Object-Oriented Programming Languages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with Functional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37A5A-6C70-403B-8D48-AFFA3CADC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9383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Python</a:t>
            </a:r>
          </a:p>
          <a:p>
            <a:r>
              <a:rPr lang="en-US" sz="3200" dirty="0" err="1">
                <a:solidFill>
                  <a:srgbClr val="000000"/>
                </a:solidFill>
              </a:rPr>
              <a:t>Javascript</a:t>
            </a:r>
            <a:endParaRPr lang="en-US" sz="3200" dirty="0">
              <a:solidFill>
                <a:srgbClr val="000000"/>
              </a:solidFill>
            </a:endParaRPr>
          </a:p>
          <a:p>
            <a:r>
              <a:rPr lang="en-US" sz="3200" dirty="0">
                <a:solidFill>
                  <a:srgbClr val="000000"/>
                </a:solidFill>
              </a:rPr>
              <a:t>Java</a:t>
            </a:r>
          </a:p>
          <a:p>
            <a:r>
              <a:rPr lang="en-US" sz="3200" dirty="0">
                <a:solidFill>
                  <a:srgbClr val="000000"/>
                </a:solidFill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3595689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45A1-7BA2-431B-BA98-D79B06F4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Function Example (</a:t>
            </a:r>
            <a:r>
              <a:rPr lang="en-US" sz="5400" b="1" dirty="0" err="1"/>
              <a:t>Javascript</a:t>
            </a:r>
            <a:r>
              <a:rPr lang="en-US" sz="5400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14372-5DB6-4277-96A8-6D7F38A06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3457"/>
            <a:ext cx="10515600" cy="435133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function average(quarter1, quarter2, exam)</a:t>
            </a:r>
          </a:p>
          <a:p>
            <a:pPr marL="0" indent="0">
              <a:buNone/>
            </a:pPr>
            <a:r>
              <a:rPr lang="en-US" sz="4400" dirty="0"/>
              <a:t>{</a:t>
            </a:r>
          </a:p>
          <a:p>
            <a:pPr marL="0" indent="0">
              <a:buNone/>
            </a:pPr>
            <a:r>
              <a:rPr lang="en-US" sz="4400" dirty="0"/>
              <a:t>     var avg = (quarter1 + quarter2) / 2;</a:t>
            </a:r>
          </a:p>
          <a:p>
            <a:pPr marL="0" indent="0">
              <a:buNone/>
            </a:pPr>
            <a:r>
              <a:rPr lang="en-US" sz="4400" dirty="0"/>
              <a:t>     </a:t>
            </a:r>
            <a:r>
              <a:rPr lang="en-US" sz="4400" dirty="0">
                <a:solidFill>
                  <a:srgbClr val="0070C0"/>
                </a:solidFill>
              </a:rPr>
              <a:t>return</a:t>
            </a:r>
            <a:r>
              <a:rPr lang="en-US" sz="4400" dirty="0"/>
              <a:t> avg * 0.8 + exam * 0.2;</a:t>
            </a:r>
          </a:p>
          <a:p>
            <a:pPr marL="0" indent="0">
              <a:buNone/>
            </a:pPr>
            <a:r>
              <a:rPr lang="en-US" sz="4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9930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45A1-7BA2-431B-BA98-D79B06F4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Method Example (Java)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14372-5DB6-4277-96A8-6D7F38A06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3457"/>
            <a:ext cx="10515600" cy="435133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public double average()</a:t>
            </a:r>
          </a:p>
          <a:p>
            <a:pPr marL="0" indent="0">
              <a:buNone/>
            </a:pPr>
            <a:r>
              <a:rPr lang="en-US" sz="4400" dirty="0"/>
              <a:t>{</a:t>
            </a:r>
          </a:p>
          <a:p>
            <a:pPr marL="0" indent="0">
              <a:buNone/>
            </a:pPr>
            <a:r>
              <a:rPr lang="en-US" sz="4400" dirty="0"/>
              <a:t>     double avg = (quarter1 + quarter2) / 2;</a:t>
            </a:r>
          </a:p>
          <a:p>
            <a:pPr marL="0" indent="0">
              <a:buNone/>
            </a:pPr>
            <a:r>
              <a:rPr lang="en-US" sz="4400" dirty="0"/>
              <a:t>     </a:t>
            </a:r>
            <a:r>
              <a:rPr lang="en-US" sz="4400" dirty="0">
                <a:solidFill>
                  <a:srgbClr val="0070C0"/>
                </a:solidFill>
              </a:rPr>
              <a:t>return</a:t>
            </a:r>
            <a:r>
              <a:rPr lang="en-US" sz="4400" dirty="0"/>
              <a:t> avg * 0.8 + exam * 0.2;</a:t>
            </a:r>
          </a:p>
          <a:p>
            <a:pPr marL="0" indent="0">
              <a:buNone/>
            </a:pPr>
            <a:r>
              <a:rPr lang="en-US" sz="4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717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AA71740-A571-4C3A-BCE5-7AAEAA154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you are going to learn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4A1AE3-62E4-4A76-ABDF-6CBBFCB34E54}"/>
              </a:ext>
            </a:extLst>
          </p:cNvPr>
          <p:cNvSpPr txBox="1"/>
          <p:nvPr/>
        </p:nvSpPr>
        <p:spPr>
          <a:xfrm>
            <a:off x="778933" y="2753937"/>
            <a:ext cx="10854267" cy="3680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0000"/>
                </a:solidFill>
              </a:rPr>
              <a:t> What is Object-Oriented Programming (OOP)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0000"/>
                </a:solidFill>
              </a:rPr>
              <a:t> What is an object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0000"/>
                </a:solidFill>
              </a:rPr>
              <a:t> What is Functional Programming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0000"/>
                </a:solidFill>
              </a:rPr>
              <a:t> What is a function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0000"/>
                </a:solidFill>
              </a:rPr>
              <a:t> Function vs Method</a:t>
            </a:r>
          </a:p>
        </p:txBody>
      </p:sp>
    </p:spTree>
    <p:extLst>
      <p:ext uri="{BB962C8B-B14F-4D97-AF65-F5344CB8AC3E}">
        <p14:creationId xmlns:p14="http://schemas.microsoft.com/office/powerpoint/2010/main" val="129965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AA71740-A571-4C3A-BCE5-7AAEAA154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Two Popular Paradigms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4A1AE3-62E4-4A76-ABDF-6CBBFCB34E54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0000"/>
                </a:solidFill>
              </a:rPr>
              <a:t> Object-oriented Programming</a:t>
            </a:r>
            <a:br>
              <a:rPr lang="en-US" sz="4400" dirty="0">
                <a:solidFill>
                  <a:srgbClr val="000000"/>
                </a:solidFill>
              </a:rPr>
            </a:br>
            <a:endParaRPr lang="en-US" sz="4400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0000"/>
                </a:solidFill>
              </a:rPr>
              <a:t> 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761021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CF0E20-5CCF-4127-91D4-84B723AC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4" y="714187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Object-Oriented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82238-06E5-4D71-949D-49CDAEE22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67" y="2601536"/>
            <a:ext cx="10481733" cy="405326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Object-oriented programming </a:t>
            </a:r>
            <a:r>
              <a:rPr lang="en-US" dirty="0"/>
              <a:t>(OOP) is a programming model in which programs are organized around data, or </a:t>
            </a:r>
            <a:r>
              <a:rPr lang="en-US" b="1" dirty="0"/>
              <a:t>objects.</a:t>
            </a:r>
          </a:p>
          <a:p>
            <a:r>
              <a:rPr lang="en-US" b="1" dirty="0"/>
              <a:t>Objects</a:t>
            </a:r>
            <a:r>
              <a:rPr lang="en-US" dirty="0"/>
              <a:t> are created by classes and reside in computer memory.</a:t>
            </a:r>
          </a:p>
          <a:p>
            <a:r>
              <a:rPr lang="en-US" dirty="0"/>
              <a:t>An </a:t>
            </a:r>
            <a:r>
              <a:rPr lang="en-US" b="1" dirty="0"/>
              <a:t>object</a:t>
            </a:r>
            <a:r>
              <a:rPr lang="en-US" dirty="0"/>
              <a:t> consists of attributes and behavior.</a:t>
            </a:r>
          </a:p>
          <a:p>
            <a:pPr lvl="1"/>
            <a:r>
              <a:rPr lang="en-US" sz="2800" b="1" dirty="0"/>
              <a:t>Attributes</a:t>
            </a:r>
            <a:r>
              <a:rPr lang="en-US" sz="2800" dirty="0"/>
              <a:t> are the data an object stores. (variables)</a:t>
            </a:r>
          </a:p>
          <a:p>
            <a:pPr lvl="1"/>
            <a:r>
              <a:rPr lang="en-US" sz="2800" b="1" dirty="0"/>
              <a:t>Behavior</a:t>
            </a:r>
            <a:r>
              <a:rPr lang="en-US" sz="2800" dirty="0"/>
              <a:t> are the things an object can do. (methods)</a:t>
            </a:r>
          </a:p>
          <a:p>
            <a:r>
              <a:rPr lang="en-US" b="1" dirty="0"/>
              <a:t>Objects</a:t>
            </a:r>
            <a:r>
              <a:rPr lang="en-US" dirty="0"/>
              <a:t> have state.</a:t>
            </a:r>
          </a:p>
          <a:p>
            <a:r>
              <a:rPr lang="en-US" b="1" dirty="0"/>
              <a:t>Object-oriented</a:t>
            </a:r>
            <a:r>
              <a:rPr lang="en-US" dirty="0"/>
              <a:t> programming decomposes a problem into a set of communicating objects.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F049-5A68-4270-8FBC-00FB6B6A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1" y="2131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/>
              <a:t>Jeroo</a:t>
            </a:r>
            <a:r>
              <a:rPr lang="en-US" sz="4800" b="1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6F43-DB07-4FF3-9FC9-80747D9DB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230" y="2152967"/>
            <a:ext cx="3563679" cy="2510473"/>
          </a:xfr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3200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F97C9-5ECB-422D-B70D-6C431838B18E}"/>
              </a:ext>
            </a:extLst>
          </p:cNvPr>
          <p:cNvSpPr txBox="1"/>
          <p:nvPr/>
        </p:nvSpPr>
        <p:spPr>
          <a:xfrm>
            <a:off x="3017520" y="2245072"/>
            <a:ext cx="1417320" cy="584775"/>
          </a:xfrm>
          <a:prstGeom prst="rect">
            <a:avLst/>
          </a:prstGeom>
          <a:solidFill>
            <a:schemeClr val="bg1"/>
          </a:solidFill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E3C10-0904-4EFC-8505-B97BDB7B7EE4}"/>
              </a:ext>
            </a:extLst>
          </p:cNvPr>
          <p:cNvSpPr txBox="1"/>
          <p:nvPr/>
        </p:nvSpPr>
        <p:spPr>
          <a:xfrm>
            <a:off x="1108710" y="2261294"/>
            <a:ext cx="1908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FDF80-AE9E-43B2-8831-C6AD55B4E6A1}"/>
              </a:ext>
            </a:extLst>
          </p:cNvPr>
          <p:cNvSpPr txBox="1"/>
          <p:nvPr/>
        </p:nvSpPr>
        <p:spPr>
          <a:xfrm>
            <a:off x="1108710" y="3115815"/>
            <a:ext cx="1908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Direction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276DBF-4940-453C-8634-777BCE9286C9}"/>
              </a:ext>
            </a:extLst>
          </p:cNvPr>
          <p:cNvSpPr txBox="1"/>
          <p:nvPr/>
        </p:nvSpPr>
        <p:spPr>
          <a:xfrm>
            <a:off x="1108710" y="3970336"/>
            <a:ext cx="1908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Flowers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4C97D-5A15-4C0A-B705-7A5D7BBF9EFF}"/>
              </a:ext>
            </a:extLst>
          </p:cNvPr>
          <p:cNvSpPr txBox="1"/>
          <p:nvPr/>
        </p:nvSpPr>
        <p:spPr>
          <a:xfrm>
            <a:off x="3017520" y="3107704"/>
            <a:ext cx="1417320" cy="584775"/>
          </a:xfrm>
          <a:prstGeom prst="rect">
            <a:avLst/>
          </a:prstGeom>
          <a:solidFill>
            <a:schemeClr val="bg1"/>
          </a:solidFill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CD10EE-E044-4194-9081-4D39A6A4919B}"/>
              </a:ext>
            </a:extLst>
          </p:cNvPr>
          <p:cNvSpPr txBox="1"/>
          <p:nvPr/>
        </p:nvSpPr>
        <p:spPr>
          <a:xfrm>
            <a:off x="3017520" y="3970336"/>
            <a:ext cx="1417320" cy="584775"/>
          </a:xfrm>
          <a:prstGeom prst="rect">
            <a:avLst/>
          </a:prstGeom>
          <a:solidFill>
            <a:schemeClr val="bg1"/>
          </a:solidFill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6668F9-556D-4E13-8319-DF0EC98E91BE}"/>
              </a:ext>
            </a:extLst>
          </p:cNvPr>
          <p:cNvSpPr txBox="1"/>
          <p:nvPr/>
        </p:nvSpPr>
        <p:spPr>
          <a:xfrm>
            <a:off x="1935713" y="1467166"/>
            <a:ext cx="1895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Attributes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64EF4F8-CDC7-4FB0-A6C0-AC57F5BBDE67}"/>
              </a:ext>
            </a:extLst>
          </p:cNvPr>
          <p:cNvSpPr txBox="1">
            <a:spLocks/>
          </p:cNvSpPr>
          <p:nvPr/>
        </p:nvSpPr>
        <p:spPr>
          <a:xfrm>
            <a:off x="6012181" y="2173096"/>
            <a:ext cx="1848711" cy="42505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sz="3200"/>
            </a:b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0EB3E1-992F-4AA0-BF2C-ED63A9558B84}"/>
              </a:ext>
            </a:extLst>
          </p:cNvPr>
          <p:cNvSpPr txBox="1"/>
          <p:nvPr/>
        </p:nvSpPr>
        <p:spPr>
          <a:xfrm>
            <a:off x="7596675" y="1392716"/>
            <a:ext cx="1700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Behavior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1989AE-1EEF-4AA6-899F-BD60208FDDDA}"/>
              </a:ext>
            </a:extLst>
          </p:cNvPr>
          <p:cNvGrpSpPr/>
          <p:nvPr/>
        </p:nvGrpSpPr>
        <p:grpSpPr>
          <a:xfrm>
            <a:off x="6249109" y="2265321"/>
            <a:ext cx="2179320" cy="3807710"/>
            <a:chOff x="6873240" y="2111939"/>
            <a:chExt cx="1911470" cy="346282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303ABD-2EDB-4D2D-9AFB-C968AFF525AC}"/>
                </a:ext>
              </a:extLst>
            </p:cNvPr>
            <p:cNvSpPr txBox="1"/>
            <p:nvPr/>
          </p:nvSpPr>
          <p:spPr>
            <a:xfrm>
              <a:off x="6873240" y="2111939"/>
              <a:ext cx="19088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hop()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8EBDD1-6FF0-4A64-B5F8-E6A696147970}"/>
                </a:ext>
              </a:extLst>
            </p:cNvPr>
            <p:cNvSpPr txBox="1"/>
            <p:nvPr/>
          </p:nvSpPr>
          <p:spPr>
            <a:xfrm>
              <a:off x="6873905" y="2698142"/>
              <a:ext cx="1908810" cy="531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turn(d)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C26FB5-2D44-4040-B719-70854B814533}"/>
                </a:ext>
              </a:extLst>
            </p:cNvPr>
            <p:cNvSpPr txBox="1"/>
            <p:nvPr/>
          </p:nvSpPr>
          <p:spPr>
            <a:xfrm>
              <a:off x="6874570" y="3284345"/>
              <a:ext cx="19088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plant()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7E47BEB-DBA6-458B-9D34-487CA70B9DC4}"/>
                </a:ext>
              </a:extLst>
            </p:cNvPr>
            <p:cNvSpPr txBox="1"/>
            <p:nvPr/>
          </p:nvSpPr>
          <p:spPr>
            <a:xfrm>
              <a:off x="6875235" y="3870548"/>
              <a:ext cx="19088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pick()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7FCDB9-5FBD-4D00-BA8A-FE0F2F3B6018}"/>
                </a:ext>
              </a:extLst>
            </p:cNvPr>
            <p:cNvSpPr txBox="1"/>
            <p:nvPr/>
          </p:nvSpPr>
          <p:spPr>
            <a:xfrm>
              <a:off x="6875900" y="4456751"/>
              <a:ext cx="19088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toss()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D3DC3F-5F7E-4F94-9864-6EA8D6A85D7F}"/>
                </a:ext>
              </a:extLst>
            </p:cNvPr>
            <p:cNvSpPr txBox="1"/>
            <p:nvPr/>
          </p:nvSpPr>
          <p:spPr>
            <a:xfrm>
              <a:off x="6873240" y="5042954"/>
              <a:ext cx="1908810" cy="531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give(d)</a:t>
              </a:r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9F3F4C4-2631-4ACB-A6D7-E5A714ABCF24}"/>
              </a:ext>
            </a:extLst>
          </p:cNvPr>
          <p:cNvSpPr txBox="1">
            <a:spLocks/>
          </p:cNvSpPr>
          <p:nvPr/>
        </p:nvSpPr>
        <p:spPr>
          <a:xfrm>
            <a:off x="8221980" y="2184079"/>
            <a:ext cx="3310889" cy="42505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sz="3200"/>
            </a:b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CF075F-FF2D-4FF5-9FBE-19447A38CC3B}"/>
              </a:ext>
            </a:extLst>
          </p:cNvPr>
          <p:cNvGrpSpPr/>
          <p:nvPr/>
        </p:nvGrpSpPr>
        <p:grpSpPr>
          <a:xfrm>
            <a:off x="8252460" y="2226239"/>
            <a:ext cx="3426276" cy="3807710"/>
            <a:chOff x="6873240" y="2111939"/>
            <a:chExt cx="1911470" cy="346282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A1BEE0-0422-4DFE-BFA3-07A08D9C9CFD}"/>
                </a:ext>
              </a:extLst>
            </p:cNvPr>
            <p:cNvSpPr txBox="1"/>
            <p:nvPr/>
          </p:nvSpPr>
          <p:spPr>
            <a:xfrm>
              <a:off x="6873240" y="2111939"/>
              <a:ext cx="1908810" cy="923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/>
                <a:t>isWater</a:t>
              </a:r>
              <a:r>
                <a:rPr lang="en-US" sz="3200" dirty="0"/>
                <a:t>(</a:t>
              </a:r>
              <a:r>
                <a:rPr lang="en-US" sz="2800" dirty="0"/>
                <a:t>condition)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F1E9E6-FDFE-4C41-B20D-DC14DD9BD441}"/>
                </a:ext>
              </a:extLst>
            </p:cNvPr>
            <p:cNvSpPr txBox="1"/>
            <p:nvPr/>
          </p:nvSpPr>
          <p:spPr>
            <a:xfrm>
              <a:off x="6873905" y="2698142"/>
              <a:ext cx="1908810" cy="531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/>
                <a:t>isJeroo</a:t>
              </a:r>
              <a:r>
                <a:rPr lang="en-US" sz="3200" dirty="0"/>
                <a:t>(</a:t>
              </a:r>
              <a:r>
                <a:rPr lang="en-US" sz="2800" dirty="0"/>
                <a:t>condition</a:t>
              </a:r>
              <a:r>
                <a:rPr lang="en-US" sz="3200" dirty="0"/>
                <a:t>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89F55F-C848-452A-AD73-2DD8A119E7D1}"/>
                </a:ext>
              </a:extLst>
            </p:cNvPr>
            <p:cNvSpPr txBox="1"/>
            <p:nvPr/>
          </p:nvSpPr>
          <p:spPr>
            <a:xfrm>
              <a:off x="6874570" y="3284345"/>
              <a:ext cx="1908810" cy="531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/>
                <a:t>isFlower</a:t>
              </a:r>
              <a:r>
                <a:rPr lang="en-US" sz="3200" dirty="0"/>
                <a:t>(</a:t>
              </a:r>
              <a:r>
                <a:rPr lang="en-US" sz="2800" dirty="0"/>
                <a:t>condition</a:t>
              </a:r>
              <a:r>
                <a:rPr lang="en-US" sz="3200" dirty="0"/>
                <a:t>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019C25-6DAB-4145-B147-4FCA1DDE4007}"/>
                </a:ext>
              </a:extLst>
            </p:cNvPr>
            <p:cNvSpPr txBox="1"/>
            <p:nvPr/>
          </p:nvSpPr>
          <p:spPr>
            <a:xfrm>
              <a:off x="6875235" y="3870548"/>
              <a:ext cx="1908810" cy="531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/>
                <a:t>isNet</a:t>
              </a:r>
              <a:r>
                <a:rPr lang="en-US" sz="3200" dirty="0"/>
                <a:t>(</a:t>
              </a:r>
              <a:r>
                <a:rPr lang="en-US" sz="2800" dirty="0"/>
                <a:t>condition</a:t>
              </a:r>
              <a:r>
                <a:rPr lang="en-US" sz="3200" dirty="0"/>
                <a:t>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D7DE07-62F5-4101-890D-D94480624739}"/>
                </a:ext>
              </a:extLst>
            </p:cNvPr>
            <p:cNvSpPr txBox="1"/>
            <p:nvPr/>
          </p:nvSpPr>
          <p:spPr>
            <a:xfrm>
              <a:off x="6875900" y="4456751"/>
              <a:ext cx="1908810" cy="531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/>
                <a:t>isClear</a:t>
              </a:r>
              <a:r>
                <a:rPr lang="en-US" sz="3200" dirty="0"/>
                <a:t>(</a:t>
              </a:r>
              <a:r>
                <a:rPr lang="en-US" sz="2800" dirty="0"/>
                <a:t>condition</a:t>
              </a:r>
              <a:r>
                <a:rPr lang="en-US" sz="3200" dirty="0"/>
                <a:t>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7BE0E1-B06B-460A-968F-540FEEB8ADA9}"/>
                </a:ext>
              </a:extLst>
            </p:cNvPr>
            <p:cNvSpPr txBox="1"/>
            <p:nvPr/>
          </p:nvSpPr>
          <p:spPr>
            <a:xfrm>
              <a:off x="6873240" y="5042954"/>
              <a:ext cx="1908810" cy="531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/>
                <a:t>hasFlower</a:t>
              </a:r>
              <a:r>
                <a:rPr lang="en-US" sz="3200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006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F049-5A68-4270-8FBC-00FB6B6A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1" y="2131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/>
              <a:t>Jeroo</a:t>
            </a:r>
            <a:r>
              <a:rPr lang="en-US" sz="4800" b="1" dirty="0"/>
              <a:t> Object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6668F9-556D-4E13-8319-DF0EC98E91BE}"/>
              </a:ext>
            </a:extLst>
          </p:cNvPr>
          <p:cNvSpPr txBox="1"/>
          <p:nvPr/>
        </p:nvSpPr>
        <p:spPr>
          <a:xfrm>
            <a:off x="788983" y="1800342"/>
            <a:ext cx="2442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Current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C16EB-FA00-4386-9388-1321FF21456B}"/>
              </a:ext>
            </a:extLst>
          </p:cNvPr>
          <p:cNvSpPr txBox="1"/>
          <p:nvPr/>
        </p:nvSpPr>
        <p:spPr>
          <a:xfrm>
            <a:off x="4130041" y="2495867"/>
            <a:ext cx="785621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Jeroo</a:t>
            </a:r>
            <a:r>
              <a:rPr lang="en-US" sz="2800" dirty="0">
                <a:latin typeface="Consolas" panose="020B0609020204030204" pitchFamily="49" charset="0"/>
              </a:rPr>
              <a:t> bob = new </a:t>
            </a:r>
            <a:r>
              <a:rPr lang="en-US" sz="2800" dirty="0" err="1">
                <a:latin typeface="Consolas" panose="020B0609020204030204" pitchFamily="49" charset="0"/>
              </a:rPr>
              <a:t>Jeroo</a:t>
            </a:r>
            <a:r>
              <a:rPr lang="en-US" sz="2800" dirty="0">
                <a:latin typeface="Consolas" panose="020B0609020204030204" pitchFamily="49" charset="0"/>
              </a:rPr>
              <a:t>(5, 10, WEST, 50);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bob.hop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bob.turn</a:t>
            </a:r>
            <a:r>
              <a:rPr lang="en-US" sz="2800" dirty="0">
                <a:latin typeface="Consolas" panose="020B0609020204030204" pitchFamily="49" charset="0"/>
              </a:rPr>
              <a:t>(LEFT);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err="1">
                <a:latin typeface="Consolas" panose="020B0609020204030204" pitchFamily="49" charset="0"/>
              </a:rPr>
              <a:t>bob.plant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bob.toss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03708A-5D8E-4F1F-931C-94E601C80FEB}"/>
              </a:ext>
            </a:extLst>
          </p:cNvPr>
          <p:cNvSpPr txBox="1"/>
          <p:nvPr/>
        </p:nvSpPr>
        <p:spPr>
          <a:xfrm>
            <a:off x="7524984" y="1810065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Code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728973B-6480-4734-93F5-E5D1EBA56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9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F049-5A68-4270-8FBC-00FB6B6A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1" y="2131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/>
              <a:t>Jeroo</a:t>
            </a:r>
            <a:r>
              <a:rPr lang="en-US" sz="4800" b="1" dirty="0"/>
              <a:t> Object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6F43-DB07-4FF3-9FC9-80747D9DB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2495867"/>
            <a:ext cx="3563679" cy="2510473"/>
          </a:xfr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3200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F97C9-5ECB-422D-B70D-6C431838B18E}"/>
              </a:ext>
            </a:extLst>
          </p:cNvPr>
          <p:cNvSpPr txBox="1"/>
          <p:nvPr/>
        </p:nvSpPr>
        <p:spPr>
          <a:xfrm>
            <a:off x="2167891" y="2587972"/>
            <a:ext cx="1417320" cy="584775"/>
          </a:xfrm>
          <a:prstGeom prst="rect">
            <a:avLst/>
          </a:prstGeom>
          <a:solidFill>
            <a:schemeClr val="bg1"/>
          </a:solidFill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 5, 10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E3C10-0904-4EFC-8505-B97BDB7B7EE4}"/>
              </a:ext>
            </a:extLst>
          </p:cNvPr>
          <p:cNvSpPr txBox="1"/>
          <p:nvPr/>
        </p:nvSpPr>
        <p:spPr>
          <a:xfrm>
            <a:off x="259081" y="2604194"/>
            <a:ext cx="1908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FDF80-AE9E-43B2-8831-C6AD55B4E6A1}"/>
              </a:ext>
            </a:extLst>
          </p:cNvPr>
          <p:cNvSpPr txBox="1"/>
          <p:nvPr/>
        </p:nvSpPr>
        <p:spPr>
          <a:xfrm>
            <a:off x="259081" y="3458715"/>
            <a:ext cx="1908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Direction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276DBF-4940-453C-8634-777BCE9286C9}"/>
              </a:ext>
            </a:extLst>
          </p:cNvPr>
          <p:cNvSpPr txBox="1"/>
          <p:nvPr/>
        </p:nvSpPr>
        <p:spPr>
          <a:xfrm>
            <a:off x="259081" y="4313236"/>
            <a:ext cx="1908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Flowers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4C97D-5A15-4C0A-B705-7A5D7BBF9EFF}"/>
              </a:ext>
            </a:extLst>
          </p:cNvPr>
          <p:cNvSpPr txBox="1"/>
          <p:nvPr/>
        </p:nvSpPr>
        <p:spPr>
          <a:xfrm>
            <a:off x="2167891" y="3450604"/>
            <a:ext cx="1417320" cy="584775"/>
          </a:xfrm>
          <a:prstGeom prst="rect">
            <a:avLst/>
          </a:prstGeom>
          <a:solidFill>
            <a:schemeClr val="bg1"/>
          </a:solidFill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WEST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CD10EE-E044-4194-9081-4D39A6A4919B}"/>
              </a:ext>
            </a:extLst>
          </p:cNvPr>
          <p:cNvSpPr txBox="1"/>
          <p:nvPr/>
        </p:nvSpPr>
        <p:spPr>
          <a:xfrm>
            <a:off x="2167891" y="4313236"/>
            <a:ext cx="1417320" cy="584775"/>
          </a:xfrm>
          <a:prstGeom prst="rect">
            <a:avLst/>
          </a:prstGeom>
          <a:solidFill>
            <a:schemeClr val="bg1"/>
          </a:solidFill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C16EB-FA00-4386-9388-1321FF21456B}"/>
              </a:ext>
            </a:extLst>
          </p:cNvPr>
          <p:cNvSpPr txBox="1"/>
          <p:nvPr/>
        </p:nvSpPr>
        <p:spPr>
          <a:xfrm>
            <a:off x="4130041" y="2495867"/>
            <a:ext cx="785621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Jeroo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bob = new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Jeroo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(5, 10, WEST, 50);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bob.hop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bob.turn</a:t>
            </a:r>
            <a:r>
              <a:rPr lang="en-US" sz="2800" dirty="0">
                <a:latin typeface="Consolas" panose="020B0609020204030204" pitchFamily="49" charset="0"/>
              </a:rPr>
              <a:t>(LEFT);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err="1">
                <a:latin typeface="Consolas" panose="020B0609020204030204" pitchFamily="49" charset="0"/>
              </a:rPr>
              <a:t>bob.plant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bob.toss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03708A-5D8E-4F1F-931C-94E601C80FEB}"/>
              </a:ext>
            </a:extLst>
          </p:cNvPr>
          <p:cNvSpPr txBox="1"/>
          <p:nvPr/>
        </p:nvSpPr>
        <p:spPr>
          <a:xfrm>
            <a:off x="7524984" y="1810065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951F73-E649-4CF2-9C4E-1D06F52159C4}"/>
              </a:ext>
            </a:extLst>
          </p:cNvPr>
          <p:cNvSpPr txBox="1"/>
          <p:nvPr/>
        </p:nvSpPr>
        <p:spPr>
          <a:xfrm>
            <a:off x="788983" y="1800342"/>
            <a:ext cx="2442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247399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F049-5A68-4270-8FBC-00FB6B6A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1" y="2131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/>
              <a:t>Jeroo</a:t>
            </a:r>
            <a:r>
              <a:rPr lang="en-US" sz="4800" b="1" dirty="0"/>
              <a:t> Object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6F43-DB07-4FF3-9FC9-80747D9DB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2495867"/>
            <a:ext cx="3563679" cy="2510473"/>
          </a:xfr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3200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F97C9-5ECB-422D-B70D-6C431838B18E}"/>
              </a:ext>
            </a:extLst>
          </p:cNvPr>
          <p:cNvSpPr txBox="1"/>
          <p:nvPr/>
        </p:nvSpPr>
        <p:spPr>
          <a:xfrm>
            <a:off x="2167891" y="2587972"/>
            <a:ext cx="1417320" cy="584775"/>
          </a:xfrm>
          <a:prstGeom prst="rect">
            <a:avLst/>
          </a:prstGeom>
          <a:solidFill>
            <a:schemeClr val="bg1"/>
          </a:solidFill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 5, </a:t>
            </a:r>
            <a:r>
              <a:rPr lang="en-US" sz="3200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E3C10-0904-4EFC-8505-B97BDB7B7EE4}"/>
              </a:ext>
            </a:extLst>
          </p:cNvPr>
          <p:cNvSpPr txBox="1"/>
          <p:nvPr/>
        </p:nvSpPr>
        <p:spPr>
          <a:xfrm>
            <a:off x="259081" y="2604194"/>
            <a:ext cx="1908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FDF80-AE9E-43B2-8831-C6AD55B4E6A1}"/>
              </a:ext>
            </a:extLst>
          </p:cNvPr>
          <p:cNvSpPr txBox="1"/>
          <p:nvPr/>
        </p:nvSpPr>
        <p:spPr>
          <a:xfrm>
            <a:off x="259081" y="3458715"/>
            <a:ext cx="1908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Direction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276DBF-4940-453C-8634-777BCE9286C9}"/>
              </a:ext>
            </a:extLst>
          </p:cNvPr>
          <p:cNvSpPr txBox="1"/>
          <p:nvPr/>
        </p:nvSpPr>
        <p:spPr>
          <a:xfrm>
            <a:off x="259081" y="4313236"/>
            <a:ext cx="1908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Flowers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4C97D-5A15-4C0A-B705-7A5D7BBF9EFF}"/>
              </a:ext>
            </a:extLst>
          </p:cNvPr>
          <p:cNvSpPr txBox="1"/>
          <p:nvPr/>
        </p:nvSpPr>
        <p:spPr>
          <a:xfrm>
            <a:off x="2167891" y="3450604"/>
            <a:ext cx="1417320" cy="584775"/>
          </a:xfrm>
          <a:prstGeom prst="rect">
            <a:avLst/>
          </a:prstGeom>
          <a:solidFill>
            <a:schemeClr val="bg1"/>
          </a:solidFill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WEST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CD10EE-E044-4194-9081-4D39A6A4919B}"/>
              </a:ext>
            </a:extLst>
          </p:cNvPr>
          <p:cNvSpPr txBox="1"/>
          <p:nvPr/>
        </p:nvSpPr>
        <p:spPr>
          <a:xfrm>
            <a:off x="2167891" y="4313236"/>
            <a:ext cx="1417320" cy="584775"/>
          </a:xfrm>
          <a:prstGeom prst="rect">
            <a:avLst/>
          </a:prstGeom>
          <a:solidFill>
            <a:schemeClr val="bg1"/>
          </a:solidFill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C16EB-FA00-4386-9388-1321FF21456B}"/>
              </a:ext>
            </a:extLst>
          </p:cNvPr>
          <p:cNvSpPr txBox="1"/>
          <p:nvPr/>
        </p:nvSpPr>
        <p:spPr>
          <a:xfrm>
            <a:off x="4130041" y="2495867"/>
            <a:ext cx="785621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Jeroo</a:t>
            </a:r>
            <a:r>
              <a:rPr lang="en-US" sz="2800" dirty="0">
                <a:latin typeface="Consolas" panose="020B0609020204030204" pitchFamily="49" charset="0"/>
              </a:rPr>
              <a:t> bob = new </a:t>
            </a:r>
            <a:r>
              <a:rPr lang="en-US" sz="2800" dirty="0" err="1">
                <a:latin typeface="Consolas" panose="020B0609020204030204" pitchFamily="49" charset="0"/>
              </a:rPr>
              <a:t>Jeroo</a:t>
            </a:r>
            <a:r>
              <a:rPr lang="en-US" sz="2800" dirty="0">
                <a:latin typeface="Consolas" panose="020B0609020204030204" pitchFamily="49" charset="0"/>
              </a:rPr>
              <a:t>(5, 10, WEST, 50);</a:t>
            </a:r>
          </a:p>
          <a:p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bob.hop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bob.turn</a:t>
            </a:r>
            <a:r>
              <a:rPr lang="en-US" sz="2800" dirty="0">
                <a:latin typeface="Consolas" panose="020B0609020204030204" pitchFamily="49" charset="0"/>
              </a:rPr>
              <a:t>(LEFT);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err="1">
                <a:latin typeface="Consolas" panose="020B0609020204030204" pitchFamily="49" charset="0"/>
              </a:rPr>
              <a:t>bob.plant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bob.toss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03708A-5D8E-4F1F-931C-94E601C80FEB}"/>
              </a:ext>
            </a:extLst>
          </p:cNvPr>
          <p:cNvSpPr txBox="1"/>
          <p:nvPr/>
        </p:nvSpPr>
        <p:spPr>
          <a:xfrm>
            <a:off x="7524984" y="1810065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2883C0-CA9B-48E4-A255-E3A3C663A55D}"/>
              </a:ext>
            </a:extLst>
          </p:cNvPr>
          <p:cNvSpPr txBox="1"/>
          <p:nvPr/>
        </p:nvSpPr>
        <p:spPr>
          <a:xfrm>
            <a:off x="788983" y="1800342"/>
            <a:ext cx="2442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49213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F049-5A68-4270-8FBC-00FB6B6A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1" y="2131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/>
              <a:t>Jeroo</a:t>
            </a:r>
            <a:r>
              <a:rPr lang="en-US" sz="4800" b="1" dirty="0"/>
              <a:t> Object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6F43-DB07-4FF3-9FC9-80747D9DB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2495867"/>
            <a:ext cx="3563679" cy="2510473"/>
          </a:xfr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3200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F97C9-5ECB-422D-B70D-6C431838B18E}"/>
              </a:ext>
            </a:extLst>
          </p:cNvPr>
          <p:cNvSpPr txBox="1"/>
          <p:nvPr/>
        </p:nvSpPr>
        <p:spPr>
          <a:xfrm>
            <a:off x="2167891" y="2587972"/>
            <a:ext cx="1417320" cy="584775"/>
          </a:xfrm>
          <a:prstGeom prst="rect">
            <a:avLst/>
          </a:prstGeom>
          <a:solidFill>
            <a:schemeClr val="bg1"/>
          </a:solidFill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 5, 9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E3C10-0904-4EFC-8505-B97BDB7B7EE4}"/>
              </a:ext>
            </a:extLst>
          </p:cNvPr>
          <p:cNvSpPr txBox="1"/>
          <p:nvPr/>
        </p:nvSpPr>
        <p:spPr>
          <a:xfrm>
            <a:off x="259081" y="2604194"/>
            <a:ext cx="1908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FDF80-AE9E-43B2-8831-C6AD55B4E6A1}"/>
              </a:ext>
            </a:extLst>
          </p:cNvPr>
          <p:cNvSpPr txBox="1"/>
          <p:nvPr/>
        </p:nvSpPr>
        <p:spPr>
          <a:xfrm>
            <a:off x="259081" y="3458715"/>
            <a:ext cx="1908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Direction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276DBF-4940-453C-8634-777BCE9286C9}"/>
              </a:ext>
            </a:extLst>
          </p:cNvPr>
          <p:cNvSpPr txBox="1"/>
          <p:nvPr/>
        </p:nvSpPr>
        <p:spPr>
          <a:xfrm>
            <a:off x="259081" y="4313236"/>
            <a:ext cx="1908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Flowers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4C97D-5A15-4C0A-B705-7A5D7BBF9EFF}"/>
              </a:ext>
            </a:extLst>
          </p:cNvPr>
          <p:cNvSpPr txBox="1"/>
          <p:nvPr/>
        </p:nvSpPr>
        <p:spPr>
          <a:xfrm>
            <a:off x="2167891" y="3450604"/>
            <a:ext cx="1417320" cy="584775"/>
          </a:xfrm>
          <a:prstGeom prst="rect">
            <a:avLst/>
          </a:prstGeom>
          <a:solidFill>
            <a:schemeClr val="bg1"/>
          </a:solidFill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SOUTH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CD10EE-E044-4194-9081-4D39A6A4919B}"/>
              </a:ext>
            </a:extLst>
          </p:cNvPr>
          <p:cNvSpPr txBox="1"/>
          <p:nvPr/>
        </p:nvSpPr>
        <p:spPr>
          <a:xfrm>
            <a:off x="2167891" y="4313236"/>
            <a:ext cx="1417320" cy="584775"/>
          </a:xfrm>
          <a:prstGeom prst="rect">
            <a:avLst/>
          </a:prstGeom>
          <a:solidFill>
            <a:schemeClr val="bg1"/>
          </a:solidFill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C16EB-FA00-4386-9388-1321FF21456B}"/>
              </a:ext>
            </a:extLst>
          </p:cNvPr>
          <p:cNvSpPr txBox="1"/>
          <p:nvPr/>
        </p:nvSpPr>
        <p:spPr>
          <a:xfrm>
            <a:off x="4130041" y="2495867"/>
            <a:ext cx="785621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Jeroo</a:t>
            </a:r>
            <a:r>
              <a:rPr lang="en-US" sz="2800" dirty="0">
                <a:latin typeface="Consolas" panose="020B0609020204030204" pitchFamily="49" charset="0"/>
              </a:rPr>
              <a:t> bob = new </a:t>
            </a:r>
            <a:r>
              <a:rPr lang="en-US" sz="2800" dirty="0" err="1">
                <a:latin typeface="Consolas" panose="020B0609020204030204" pitchFamily="49" charset="0"/>
              </a:rPr>
              <a:t>Jeroo</a:t>
            </a:r>
            <a:r>
              <a:rPr lang="en-US" sz="2800" dirty="0">
                <a:latin typeface="Consolas" panose="020B0609020204030204" pitchFamily="49" charset="0"/>
              </a:rPr>
              <a:t>(5, 10, WEST, 50);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bob.hop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bob.turn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(LEFT);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err="1">
                <a:latin typeface="Consolas" panose="020B0609020204030204" pitchFamily="49" charset="0"/>
              </a:rPr>
              <a:t>bob.plant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bob.toss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03708A-5D8E-4F1F-931C-94E601C80FEB}"/>
              </a:ext>
            </a:extLst>
          </p:cNvPr>
          <p:cNvSpPr txBox="1"/>
          <p:nvPr/>
        </p:nvSpPr>
        <p:spPr>
          <a:xfrm>
            <a:off x="7524984" y="1810065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788D89-26BD-46C2-A72B-3774526CD535}"/>
              </a:ext>
            </a:extLst>
          </p:cNvPr>
          <p:cNvSpPr txBox="1"/>
          <p:nvPr/>
        </p:nvSpPr>
        <p:spPr>
          <a:xfrm>
            <a:off x="788983" y="1800342"/>
            <a:ext cx="2442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830650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7C41BC4773D342B4E773F058E541DB" ma:contentTypeVersion="8" ma:contentTypeDescription="Create a new document." ma:contentTypeScope="" ma:versionID="82d9d48187327b08ce03a31634ca15c0">
  <xsd:schema xmlns:xsd="http://www.w3.org/2001/XMLSchema" xmlns:xs="http://www.w3.org/2001/XMLSchema" xmlns:p="http://schemas.microsoft.com/office/2006/metadata/properties" xmlns:ns3="b57f17b6-58e7-48ef-ae8b-5b6223e468f2" targetNamespace="http://schemas.microsoft.com/office/2006/metadata/properties" ma:root="true" ma:fieldsID="8b215992414e9d483292112ade2362d2" ns3:_="">
    <xsd:import namespace="b57f17b6-58e7-48ef-ae8b-5b6223e468f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7f17b6-58e7-48ef-ae8b-5b6223e468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5AB5BD-91B5-4C31-B790-1AD86321AE27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b57f17b6-58e7-48ef-ae8b-5b6223e468f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0C0E4AC-76A3-48F2-8D8C-5FA3BB268D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88438C-EC95-478A-BE47-F1DCA8158E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7f17b6-58e7-48ef-ae8b-5b6223e468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698</Words>
  <Application>Microsoft Office PowerPoint</Application>
  <PresentationFormat>Widescreen</PresentationFormat>
  <Paragraphs>177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Programming Paradigms</vt:lpstr>
      <vt:lpstr>What you are going to learn</vt:lpstr>
      <vt:lpstr>Two Popular Paradigms</vt:lpstr>
      <vt:lpstr>Object-Oriented Programming</vt:lpstr>
      <vt:lpstr>Jeroo Object</vt:lpstr>
      <vt:lpstr>Jeroo Object</vt:lpstr>
      <vt:lpstr>Jeroo Object State</vt:lpstr>
      <vt:lpstr>Jeroo Object State</vt:lpstr>
      <vt:lpstr>Jeroo Object State</vt:lpstr>
      <vt:lpstr>Jeroo Object State</vt:lpstr>
      <vt:lpstr>Jeroo Object State</vt:lpstr>
      <vt:lpstr>Jeroo Object State</vt:lpstr>
      <vt:lpstr>Object-Oriented Programming Languages</vt:lpstr>
      <vt:lpstr>Functional Programming</vt:lpstr>
      <vt:lpstr>Functional Programming Languages</vt:lpstr>
      <vt:lpstr>Object-Oriented Programming Languages with Functional Principles</vt:lpstr>
      <vt:lpstr>Function Example (Javascript)</vt:lpstr>
      <vt:lpstr>Method Example (Java)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Paradigms</dc:title>
  <dc:creator>Wagner, Barry N</dc:creator>
  <cp:lastModifiedBy>Wagner, Barry N</cp:lastModifiedBy>
  <cp:revision>3</cp:revision>
  <dcterms:created xsi:type="dcterms:W3CDTF">2019-11-20T18:15:35Z</dcterms:created>
  <dcterms:modified xsi:type="dcterms:W3CDTF">2019-11-20T19:06:51Z</dcterms:modified>
</cp:coreProperties>
</file>