
<file path=[Content_Types].xml><?xml version="1.0" encoding="utf-8"?>
<Types xmlns="http://schemas.openxmlformats.org/package/2006/content-types">
  <Default Extension="jpeg" ContentType="image/jpeg"/>
  <Default Extension="png" ContentType="image/png"/>
  <Default Extension="png&amp;ehk=O5j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9" r:id="rId5"/>
    <p:sldId id="259" r:id="rId6"/>
    <p:sldId id="280" r:id="rId7"/>
    <p:sldId id="281" r:id="rId8"/>
    <p:sldId id="282" r:id="rId9"/>
    <p:sldId id="283" r:id="rId10"/>
    <p:sldId id="260" r:id="rId11"/>
    <p:sldId id="261" r:id="rId12"/>
    <p:sldId id="284" r:id="rId13"/>
    <p:sldId id="285" r:id="rId14"/>
    <p:sldId id="286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8" r:id="rId30"/>
    <p:sldId id="287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0DF1-9C98-4D6B-BA6B-7989A02A100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6D28-AF64-4795-885E-D719A0C2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Displacement formula: s = </a:t>
            </a:r>
            <a:r>
              <a:rPr lang="en-US" dirty="0" err="1"/>
              <a:t>ut</a:t>
            </a:r>
            <a:r>
              <a:rPr lang="en-US" dirty="0"/>
              <a:t> + ½ at</a:t>
            </a:r>
            <a:r>
              <a:rPr lang="en-US" baseline="30000" dirty="0"/>
              <a:t>2        </a:t>
            </a:r>
            <a:r>
              <a:rPr lang="en-US" baseline="0" dirty="0"/>
              <a:t>distance = s, </a:t>
            </a:r>
            <a:r>
              <a:rPr lang="en-US" dirty="0"/>
              <a:t>initial velocity = u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A6D28-AF64-4795-885E-D719A0C2FD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0036-A844-49EB-846D-C78DBD7633E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515D-E312-4006-A353-B5EBB154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O5j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O5j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140" y="1808163"/>
            <a:ext cx="9144000" cy="2387600"/>
          </a:xfrm>
        </p:spPr>
        <p:txBody>
          <a:bodyPr/>
          <a:lstStyle/>
          <a:p>
            <a:r>
              <a:rPr lang="en-US" b="1" dirty="0"/>
              <a:t>Physics in Game Programming</a:t>
            </a:r>
          </a:p>
        </p:txBody>
      </p:sp>
    </p:spTree>
    <p:extLst>
      <p:ext uri="{BB962C8B-B14F-4D97-AF65-F5344CB8AC3E}">
        <p14:creationId xmlns:p14="http://schemas.microsoft.com/office/powerpoint/2010/main" val="15565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3076" y="371011"/>
            <a:ext cx="390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Acceleration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10" y="1365728"/>
            <a:ext cx="955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 in a specific direction.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348740" y="6286500"/>
            <a:ext cx="9612630" cy="0"/>
          </a:xfrm>
          <a:prstGeom prst="line">
            <a:avLst/>
          </a:prstGeom>
          <a:ln w="254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3463636" y="3592134"/>
            <a:ext cx="2691419" cy="2694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3754577" y="5624948"/>
            <a:ext cx="789708" cy="1302327"/>
          </a:xfrm>
          <a:prstGeom prst="arc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80254" y="4695191"/>
            <a:ext cx="1172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Velocity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7101" y="5570757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angle (</a:t>
            </a:r>
            <a:r>
              <a:rPr lang="en-US" sz="2400" dirty="0" err="1"/>
              <a:t>dir</a:t>
            </a:r>
            <a:r>
              <a:rPr lang="en-US" sz="2400" dirty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94069" y="4668987"/>
            <a:ext cx="259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angle</a:t>
            </a:r>
            <a:r>
              <a:rPr lang="en-US" sz="2000" dirty="0"/>
              <a:t>: degrees, radians</a:t>
            </a:r>
          </a:p>
        </p:txBody>
      </p:sp>
    </p:spTree>
    <p:extLst>
      <p:ext uri="{BB962C8B-B14F-4D97-AF65-F5344CB8AC3E}">
        <p14:creationId xmlns:p14="http://schemas.microsoft.com/office/powerpoint/2010/main" val="105371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44" y="305221"/>
            <a:ext cx="4697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Acceleration Vector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48740" y="6286500"/>
            <a:ext cx="9612630" cy="0"/>
          </a:xfrm>
          <a:prstGeom prst="line">
            <a:avLst/>
          </a:prstGeom>
          <a:ln w="254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463636" y="3592134"/>
            <a:ext cx="2691419" cy="2694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754577" y="5624948"/>
            <a:ext cx="789708" cy="1302327"/>
          </a:xfrm>
          <a:prstGeom prst="arc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04920" y="4477652"/>
            <a:ext cx="1172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velocity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7101" y="5570757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angle (</a:t>
            </a:r>
            <a:r>
              <a:rPr lang="en-US" sz="2400" dirty="0" err="1"/>
              <a:t>dir</a:t>
            </a:r>
            <a:r>
              <a:rPr lang="en-US" sz="2400" dirty="0"/>
              <a:t>)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3460820" y="3592134"/>
            <a:ext cx="2816" cy="3252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E0C955-8684-4354-ACDD-28638C3ED7FB}"/>
              </a:ext>
            </a:extLst>
          </p:cNvPr>
          <p:cNvSpPr/>
          <p:nvPr/>
        </p:nvSpPr>
        <p:spPr>
          <a:xfrm>
            <a:off x="1062308" y="1328827"/>
            <a:ext cx="100590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Acceleration </a:t>
            </a:r>
            <a:r>
              <a:rPr lang="en-US" sz="2800" dirty="0"/>
              <a:t>is the change in velocity over time in a specific direction. </a:t>
            </a:r>
            <a:r>
              <a:rPr lang="en-US" sz="2800" b="0" i="0" dirty="0">
                <a:effectLst/>
              </a:rPr>
              <a:t>An </a:t>
            </a:r>
            <a:r>
              <a:rPr lang="en-US" sz="2800" b="1" i="0" dirty="0">
                <a:effectLst/>
              </a:rPr>
              <a:t>acceleration vector </a:t>
            </a:r>
            <a:r>
              <a:rPr lang="en-US" sz="2800" b="0" i="0" dirty="0">
                <a:effectLst/>
              </a:rPr>
              <a:t>can be represented by a velocity (magnitude) and an angle (direction).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0D451-2BC3-42F1-94AD-D8F73749DE0A}"/>
              </a:ext>
            </a:extLst>
          </p:cNvPr>
          <p:cNvSpPr txBox="1"/>
          <p:nvPr/>
        </p:nvSpPr>
        <p:spPr>
          <a:xfrm>
            <a:off x="1719986" y="2814836"/>
            <a:ext cx="5648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acceleration vector = (velocity, angle)</a:t>
            </a:r>
          </a:p>
        </p:txBody>
      </p:sp>
    </p:spTree>
    <p:extLst>
      <p:ext uri="{BB962C8B-B14F-4D97-AF65-F5344CB8AC3E}">
        <p14:creationId xmlns:p14="http://schemas.microsoft.com/office/powerpoint/2010/main" val="337864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2308" y="1328827"/>
            <a:ext cx="10059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</a:rPr>
              <a:t>Using a coo</a:t>
            </a:r>
            <a:r>
              <a:rPr lang="en-US" sz="2800" dirty="0"/>
              <a:t>rdinate plane, an acceleration vector can be converted into x and y coordinate properties by using the same formula.</a:t>
            </a:r>
            <a:endParaRPr lang="en-US" sz="2800" i="0" dirty="0"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48740" y="6286500"/>
            <a:ext cx="9612630" cy="0"/>
          </a:xfrm>
          <a:prstGeom prst="line">
            <a:avLst/>
          </a:prstGeom>
          <a:ln w="254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463636" y="3592134"/>
            <a:ext cx="2691419" cy="2694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754577" y="5624948"/>
            <a:ext cx="789708" cy="1302327"/>
          </a:xfrm>
          <a:prstGeom prst="arc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20475" y="4695191"/>
            <a:ext cx="1149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velocity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7101" y="5570757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angle (</a:t>
            </a:r>
            <a:r>
              <a:rPr lang="en-US" sz="2400" dirty="0" err="1"/>
              <a:t>dir</a:t>
            </a:r>
            <a:r>
              <a:rPr lang="en-US" sz="2400" dirty="0"/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1848" y="3592134"/>
            <a:ext cx="0" cy="2683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3460820" y="3592134"/>
            <a:ext cx="2816" cy="3252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343" y="63406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5362" y="4510525"/>
            <a:ext cx="393056" cy="64633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39802" y="6145358"/>
            <a:ext cx="393056" cy="64633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7458" y="4248915"/>
            <a:ext cx="412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Acceleration Vector = (2, 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37840" y="3801901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       (x, y)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8688" y="35341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A26A5-F648-4200-8605-181A86E1DABD}"/>
              </a:ext>
            </a:extLst>
          </p:cNvPr>
          <p:cNvSpPr/>
          <p:nvPr/>
        </p:nvSpPr>
        <p:spPr>
          <a:xfrm>
            <a:off x="1728549" y="2337124"/>
            <a:ext cx="6608618" cy="954107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x = magnitude • cos(direction)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y = magnitude • sin(direction)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A49EE-D404-4947-A44B-9456C272C2A5}"/>
              </a:ext>
            </a:extLst>
          </p:cNvPr>
          <p:cNvSpPr txBox="1"/>
          <p:nvPr/>
        </p:nvSpPr>
        <p:spPr>
          <a:xfrm>
            <a:off x="3686144" y="305221"/>
            <a:ext cx="4697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Acceleration Vector</a:t>
            </a:r>
          </a:p>
        </p:txBody>
      </p:sp>
    </p:spTree>
    <p:extLst>
      <p:ext uri="{BB962C8B-B14F-4D97-AF65-F5344CB8AC3E}">
        <p14:creationId xmlns:p14="http://schemas.microsoft.com/office/powerpoint/2010/main" val="198741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909" y="244228"/>
            <a:ext cx="6967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without Acceleration</a:t>
            </a:r>
          </a:p>
        </p:txBody>
      </p:sp>
      <p:pic>
        <p:nvPicPr>
          <p:cNvPr id="4" name="Picture 3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1" y="2799768"/>
            <a:ext cx="1639572" cy="163957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79269" y="3724113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2511" y="2112300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</a:t>
            </a:r>
            <a:r>
              <a:rPr lang="en-US" sz="3200" dirty="0" err="1"/>
              <a:t>x,y</a:t>
            </a:r>
            <a:r>
              <a:rPr lang="en-US" sz="3200" dirty="0"/>
              <a:t>) = (0, 0)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117167" y="349954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833247" y="349954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09706" y="3971312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72113" y="3930228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54" y="4500553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534650" y="5189672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814197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0656" y="5684069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75641" y="564298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1757" y="2112300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</a:t>
            </a:r>
            <a:r>
              <a:rPr lang="en-US" sz="3200" dirty="0" err="1"/>
              <a:t>x,y</a:t>
            </a:r>
            <a:r>
              <a:rPr lang="en-US" sz="3200" dirty="0"/>
              <a:t>) = (25, 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2241" y="1477678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initial position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72624" y="1477678"/>
            <a:ext cx="2341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new position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A7F2E5-C9DD-4B8F-B900-60B8BFBD7FCD}"/>
              </a:ext>
            </a:extLst>
          </p:cNvPr>
          <p:cNvCxnSpPr>
            <a:cxnSpLocks/>
          </p:cNvCxnSpPr>
          <p:nvPr/>
        </p:nvCxnSpPr>
        <p:spPr>
          <a:xfrm>
            <a:off x="10534650" y="3522184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108E1-00D1-4217-9D2C-10FB7C1DF3AA}"/>
              </a:ext>
            </a:extLst>
          </p:cNvPr>
          <p:cNvCxnSpPr>
            <a:cxnSpLocks/>
          </p:cNvCxnSpPr>
          <p:nvPr/>
        </p:nvCxnSpPr>
        <p:spPr>
          <a:xfrm>
            <a:off x="6117167" y="5189672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5A120E-4583-4B77-9DEA-945F2F2DE7FD}"/>
              </a:ext>
            </a:extLst>
          </p:cNvPr>
          <p:cNvSpPr txBox="1"/>
          <p:nvPr/>
        </p:nvSpPr>
        <p:spPr>
          <a:xfrm>
            <a:off x="5452094" y="3948677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(25, 0)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AE87F-AB43-4DD2-8B97-03FCB1772F07}"/>
              </a:ext>
            </a:extLst>
          </p:cNvPr>
          <p:cNvSpPr txBox="1"/>
          <p:nvPr/>
        </p:nvSpPr>
        <p:spPr>
          <a:xfrm>
            <a:off x="4507577" y="2080095"/>
            <a:ext cx="2843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vel(</a:t>
            </a:r>
            <a:r>
              <a:rPr lang="en-US" sz="3200" dirty="0" err="1"/>
              <a:t>x,y</a:t>
            </a:r>
            <a:r>
              <a:rPr lang="en-US" sz="3200" dirty="0"/>
              <a:t>) = (25,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5AB0F-E61E-4134-97A7-AF6720317F4D}"/>
              </a:ext>
            </a:extLst>
          </p:cNvPr>
          <p:cNvSpPr txBox="1"/>
          <p:nvPr/>
        </p:nvSpPr>
        <p:spPr>
          <a:xfrm>
            <a:off x="5205757" y="1494610"/>
            <a:ext cx="1472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velocity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47162-197B-4BC0-8395-EE45A75FBCF5}"/>
              </a:ext>
            </a:extLst>
          </p:cNvPr>
          <p:cNvSpPr txBox="1"/>
          <p:nvPr/>
        </p:nvSpPr>
        <p:spPr>
          <a:xfrm>
            <a:off x="5491604" y="5681526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(25, 0)</a:t>
            </a:r>
          </a:p>
        </p:txBody>
      </p:sp>
    </p:spTree>
    <p:extLst>
      <p:ext uri="{BB962C8B-B14F-4D97-AF65-F5344CB8AC3E}">
        <p14:creationId xmlns:p14="http://schemas.microsoft.com/office/powerpoint/2010/main" val="367737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909" y="244228"/>
            <a:ext cx="6967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without Acceleration</a:t>
            </a:r>
          </a:p>
        </p:txBody>
      </p:sp>
      <p:pic>
        <p:nvPicPr>
          <p:cNvPr id="4" name="Picture 3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54" y="2775381"/>
            <a:ext cx="1639572" cy="163957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79269" y="3724113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2511" y="2112300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</a:t>
            </a:r>
            <a:r>
              <a:rPr lang="en-US" sz="3200" dirty="0" err="1"/>
              <a:t>x,y</a:t>
            </a:r>
            <a:r>
              <a:rPr lang="en-US" sz="3200" dirty="0"/>
              <a:t>) = (25, 0)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117167" y="349954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833247" y="349954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09706" y="3971312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72113" y="3930228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1" y="4476425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534650" y="5189672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814197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0656" y="5684069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75641" y="564298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1757" y="2112300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</a:t>
            </a:r>
            <a:r>
              <a:rPr lang="en-US" sz="3200" dirty="0" err="1"/>
              <a:t>x,y</a:t>
            </a:r>
            <a:r>
              <a:rPr lang="en-US" sz="3200" dirty="0"/>
              <a:t>) = (50, 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2241" y="1477678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initial position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72624" y="1477678"/>
            <a:ext cx="2341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new position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A7F2E5-C9DD-4B8F-B900-60B8BFBD7FCD}"/>
              </a:ext>
            </a:extLst>
          </p:cNvPr>
          <p:cNvCxnSpPr>
            <a:cxnSpLocks/>
          </p:cNvCxnSpPr>
          <p:nvPr/>
        </p:nvCxnSpPr>
        <p:spPr>
          <a:xfrm>
            <a:off x="10534650" y="3522184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108E1-00D1-4217-9D2C-10FB7C1DF3AA}"/>
              </a:ext>
            </a:extLst>
          </p:cNvPr>
          <p:cNvCxnSpPr>
            <a:cxnSpLocks/>
          </p:cNvCxnSpPr>
          <p:nvPr/>
        </p:nvCxnSpPr>
        <p:spPr>
          <a:xfrm>
            <a:off x="6117167" y="5189672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5A120E-4583-4B77-9DEA-945F2F2DE7FD}"/>
              </a:ext>
            </a:extLst>
          </p:cNvPr>
          <p:cNvSpPr txBox="1"/>
          <p:nvPr/>
        </p:nvSpPr>
        <p:spPr>
          <a:xfrm>
            <a:off x="5452094" y="3948677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(25, 0)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AE87F-AB43-4DD2-8B97-03FCB1772F07}"/>
              </a:ext>
            </a:extLst>
          </p:cNvPr>
          <p:cNvSpPr txBox="1"/>
          <p:nvPr/>
        </p:nvSpPr>
        <p:spPr>
          <a:xfrm>
            <a:off x="4507577" y="2080095"/>
            <a:ext cx="2843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vel(</a:t>
            </a:r>
            <a:r>
              <a:rPr lang="en-US" sz="3200" dirty="0" err="1"/>
              <a:t>x,y</a:t>
            </a:r>
            <a:r>
              <a:rPr lang="en-US" sz="3200" dirty="0"/>
              <a:t>) = (25,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5AB0F-E61E-4134-97A7-AF6720317F4D}"/>
              </a:ext>
            </a:extLst>
          </p:cNvPr>
          <p:cNvSpPr txBox="1"/>
          <p:nvPr/>
        </p:nvSpPr>
        <p:spPr>
          <a:xfrm>
            <a:off x="5205757" y="1494610"/>
            <a:ext cx="1472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velocity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47162-197B-4BC0-8395-EE45A75FBCF5}"/>
              </a:ext>
            </a:extLst>
          </p:cNvPr>
          <p:cNvSpPr txBox="1"/>
          <p:nvPr/>
        </p:nvSpPr>
        <p:spPr>
          <a:xfrm>
            <a:off x="5491604" y="5681526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(25, 0)</a:t>
            </a:r>
          </a:p>
        </p:txBody>
      </p:sp>
    </p:spTree>
    <p:extLst>
      <p:ext uri="{BB962C8B-B14F-4D97-AF65-F5344CB8AC3E}">
        <p14:creationId xmlns:p14="http://schemas.microsoft.com/office/powerpoint/2010/main" val="95615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15" y="4461975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7641" y="5684069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(58, 0)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32511" y="1627316"/>
            <a:ext cx="10777194" cy="584775"/>
            <a:chOff x="1032511" y="1627316"/>
            <a:chExt cx="10777194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8586900" y="1627316"/>
              <a:ext cx="32228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feet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1" y="1627316"/>
              <a:ext cx="3103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mph</a:t>
              </a:r>
              <a:r>
                <a:rPr lang="en-US" sz="3200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0460" y="1627316"/>
              <a:ext cx="24536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mph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90430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55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573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72855" y="4479473"/>
            <a:ext cx="182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 seconds</a:t>
            </a:r>
          </a:p>
        </p:txBody>
      </p:sp>
    </p:spTree>
    <p:extLst>
      <p:ext uri="{BB962C8B-B14F-4D97-AF65-F5344CB8AC3E}">
        <p14:creationId xmlns:p14="http://schemas.microsoft.com/office/powerpoint/2010/main" val="322307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20" y="4465135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8322" y="569908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(4, 0)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(58, 0)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0430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55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573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90425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(4, 0)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7552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45732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32511" y="1627316"/>
            <a:ext cx="10777194" cy="584775"/>
            <a:chOff x="1032511" y="1627316"/>
            <a:chExt cx="10777194" cy="584775"/>
          </a:xfrm>
        </p:grpSpPr>
        <p:sp>
          <p:nvSpPr>
            <p:cNvPr id="38" name="TextBox 37"/>
            <p:cNvSpPr txBox="1"/>
            <p:nvPr/>
          </p:nvSpPr>
          <p:spPr>
            <a:xfrm>
              <a:off x="8586900" y="1627316"/>
              <a:ext cx="32228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</a:t>
              </a:r>
              <a:r>
                <a:rPr lang="en-US" sz="3200" dirty="0">
                  <a:solidFill>
                    <a:srgbClr val="00B050"/>
                  </a:solidFill>
                </a:rPr>
                <a:t>feet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2511" y="1627316"/>
              <a:ext cx="3103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</a:t>
              </a:r>
              <a:r>
                <a:rPr lang="en-US" sz="3200" dirty="0">
                  <a:solidFill>
                    <a:srgbClr val="00B050"/>
                  </a:solidFill>
                </a:rPr>
                <a:t>mph</a:t>
              </a:r>
              <a:r>
                <a:rPr lang="en-US" sz="3200" baseline="300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90460" y="1627316"/>
              <a:ext cx="24536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</a:t>
              </a:r>
              <a:r>
                <a:rPr lang="en-US" sz="3200" dirty="0">
                  <a:solidFill>
                    <a:srgbClr val="00B050"/>
                  </a:solidFill>
                </a:rPr>
                <a:t>mph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608318" y="6156296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.00069 miles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08390" y="4507183"/>
            <a:ext cx="1668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 second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6246" y="3457070"/>
            <a:ext cx="3479671" cy="123110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Displacement formula</a:t>
            </a:r>
          </a:p>
          <a:p>
            <a:pPr algn="ctr"/>
            <a:r>
              <a:rPr lang="en-US" sz="2800" dirty="0"/>
              <a:t>s = </a:t>
            </a:r>
            <a:r>
              <a:rPr lang="en-US" sz="2800" dirty="0" err="1"/>
              <a:t>ut</a:t>
            </a:r>
            <a:r>
              <a:rPr lang="en-US" sz="2800" dirty="0"/>
              <a:t> + 1/2at</a:t>
            </a:r>
            <a:r>
              <a:rPr lang="en-US" sz="2800" baseline="30000" dirty="0"/>
              <a:t>2</a:t>
            </a:r>
          </a:p>
          <a:p>
            <a:pPr algn="ctr"/>
            <a:r>
              <a:rPr lang="en-US" dirty="0"/>
              <a:t>s = distance, u = initial velocity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8193" y="3511028"/>
            <a:ext cx="3505832" cy="95410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Miles to Ft Conversion</a:t>
            </a:r>
          </a:p>
          <a:p>
            <a:pPr algn="ctr"/>
            <a:r>
              <a:rPr lang="en-US" sz="2800" dirty="0" err="1"/>
              <a:t>ft</a:t>
            </a:r>
            <a:r>
              <a:rPr lang="en-US" sz="2800" dirty="0"/>
              <a:t> = miles * 5280ft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1EAD8D-5A0E-49DF-B6B5-2EB49FE090BC}"/>
              </a:ext>
            </a:extLst>
          </p:cNvPr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</p:spTree>
    <p:extLst>
      <p:ext uri="{BB962C8B-B14F-4D97-AF65-F5344CB8AC3E}">
        <p14:creationId xmlns:p14="http://schemas.microsoft.com/office/powerpoint/2010/main" val="130184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82" y="4465135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6475" y="5733833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(15, 0)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(58, 0)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0430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55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573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90425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(4, 0)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7552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45732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04275" y="309254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(15, 0)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71402" y="309254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(10, 0)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59582" y="3092545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32511" y="1627316"/>
            <a:ext cx="10777194" cy="584775"/>
            <a:chOff x="1032511" y="1627316"/>
            <a:chExt cx="10777194" cy="584775"/>
          </a:xfrm>
        </p:grpSpPr>
        <p:sp>
          <p:nvSpPr>
            <p:cNvPr id="41" name="TextBox 40"/>
            <p:cNvSpPr txBox="1"/>
            <p:nvPr/>
          </p:nvSpPr>
          <p:spPr>
            <a:xfrm>
              <a:off x="8586900" y="1627316"/>
              <a:ext cx="32228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feet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32511" y="1627316"/>
              <a:ext cx="3103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mph</a:t>
              </a:r>
              <a:r>
                <a:rPr lang="en-US" sz="3200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90460" y="1627316"/>
              <a:ext cx="24536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mph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583010" y="4479473"/>
            <a:ext cx="182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 seconds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99812" y="6156296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.00278 miles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8E4021-4A93-4C7B-A95B-1AD53C117F28}"/>
              </a:ext>
            </a:extLst>
          </p:cNvPr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</p:spTree>
    <p:extLst>
      <p:ext uri="{BB962C8B-B14F-4D97-AF65-F5344CB8AC3E}">
        <p14:creationId xmlns:p14="http://schemas.microsoft.com/office/powerpoint/2010/main" val="199338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97" y="4480706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6547" y="5838146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(33, 0)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(58, 0)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0430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55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573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90425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(4, 0)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7552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45732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04275" y="309254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(15, 0)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71402" y="309254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(10, 0)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59582" y="3092545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04270" y="353590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(33, 0)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71397" y="353590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(15, 0)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59577" y="3535900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32511" y="1627316"/>
            <a:ext cx="10777194" cy="584775"/>
            <a:chOff x="1032511" y="1627316"/>
            <a:chExt cx="10777194" cy="584775"/>
          </a:xfrm>
        </p:grpSpPr>
        <p:sp>
          <p:nvSpPr>
            <p:cNvPr id="48" name="TextBox 47"/>
            <p:cNvSpPr txBox="1"/>
            <p:nvPr/>
          </p:nvSpPr>
          <p:spPr>
            <a:xfrm>
              <a:off x="8586900" y="1627316"/>
              <a:ext cx="32228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feet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2511" y="1627316"/>
              <a:ext cx="3103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mph</a:t>
              </a:r>
              <a:r>
                <a:rPr lang="en-US" sz="3200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90460" y="1627316"/>
              <a:ext cx="24536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mph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256945" y="4493328"/>
            <a:ext cx="182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3 seconds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98441" y="6239426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.00625 miles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551EC7-2FDB-432C-AEE3-307523AD23A6}"/>
              </a:ext>
            </a:extLst>
          </p:cNvPr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</p:spTree>
    <p:extLst>
      <p:ext uri="{BB962C8B-B14F-4D97-AF65-F5344CB8AC3E}">
        <p14:creationId xmlns:p14="http://schemas.microsoft.com/office/powerpoint/2010/main" val="125387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258" y="4468132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(58, 0)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0430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55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573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90425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(4, 0)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7552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45732" y="26353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04275" y="309254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(15, 0)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71402" y="309254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(10, 0)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59582" y="3092545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04270" y="353590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(33, 0)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71397" y="353590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(15, 0)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59577" y="3535900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04265" y="3993104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(58, 0)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1392" y="3993104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(20, 0)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59572" y="3993104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032511" y="1627316"/>
            <a:ext cx="10777194" cy="584775"/>
            <a:chOff x="1032511" y="1627316"/>
            <a:chExt cx="10777194" cy="584775"/>
          </a:xfrm>
        </p:grpSpPr>
        <p:sp>
          <p:nvSpPr>
            <p:cNvPr id="47" name="TextBox 46"/>
            <p:cNvSpPr txBox="1"/>
            <p:nvPr/>
          </p:nvSpPr>
          <p:spPr>
            <a:xfrm>
              <a:off x="8586900" y="1627316"/>
              <a:ext cx="32228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feet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32511" y="1627316"/>
              <a:ext cx="3103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mph</a:t>
              </a:r>
              <a:r>
                <a:rPr lang="en-US" sz="3200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90460" y="1627316"/>
              <a:ext cx="24536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mph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634989" y="4507183"/>
            <a:ext cx="182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4 seconds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93361" y="6239426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.01111 miles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9F1194-47DA-40F0-93FF-50C02C5F0B09}"/>
              </a:ext>
            </a:extLst>
          </p:cNvPr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</p:spTree>
    <p:extLst>
      <p:ext uri="{BB962C8B-B14F-4D97-AF65-F5344CB8AC3E}">
        <p14:creationId xmlns:p14="http://schemas.microsoft.com/office/powerpoint/2010/main" val="351411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20040"/>
            <a:ext cx="4697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Basic Physics 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308" y="3014723"/>
            <a:ext cx="8939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Velocity</a:t>
            </a:r>
            <a:r>
              <a:rPr lang="en-US" sz="2800" dirty="0"/>
              <a:t>: change in position over time in a specific direction.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308" y="1328827"/>
            <a:ext cx="100590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</a:rPr>
              <a:t>Vector</a:t>
            </a:r>
            <a:r>
              <a:rPr lang="en-US" sz="2800" b="0" i="0" dirty="0">
                <a:effectLst/>
              </a:rPr>
              <a:t>: a quantity that has two independent properties: </a:t>
            </a:r>
            <a:r>
              <a:rPr lang="en-US" sz="2800" b="1" i="0" dirty="0">
                <a:effectLst/>
              </a:rPr>
              <a:t>magnitude</a:t>
            </a:r>
            <a:r>
              <a:rPr lang="en-US" sz="2800" b="0" i="0" dirty="0">
                <a:effectLst/>
              </a:rPr>
              <a:t> and </a:t>
            </a:r>
            <a:r>
              <a:rPr lang="en-US" sz="2800" b="1" i="0" dirty="0">
                <a:effectLst/>
              </a:rPr>
              <a:t>direction</a:t>
            </a:r>
            <a:r>
              <a:rPr lang="en-US" sz="2800" b="0" i="0" dirty="0">
                <a:effectLst/>
              </a:rPr>
              <a:t>. Examples of </a:t>
            </a:r>
            <a:r>
              <a:rPr lang="en-US" sz="2800" b="1" i="0" dirty="0">
                <a:effectLst/>
              </a:rPr>
              <a:t>vectors</a:t>
            </a:r>
            <a:r>
              <a:rPr lang="en-US" sz="2800" b="0" i="0" dirty="0">
                <a:effectLst/>
              </a:rPr>
              <a:t> in nature are velocity, acceleration, momentum, force, electromagnetic fields, </a:t>
            </a:r>
            <a:r>
              <a:rPr lang="en-US" sz="2800" dirty="0"/>
              <a:t>and</a:t>
            </a:r>
            <a:r>
              <a:rPr lang="en-US" sz="2800" b="0" i="0" dirty="0">
                <a:effectLst/>
              </a:rPr>
              <a:t> </a:t>
            </a:r>
            <a:r>
              <a:rPr lang="en-US" sz="2800" dirty="0"/>
              <a:t>weight</a:t>
            </a:r>
            <a:r>
              <a:rPr lang="en-US" sz="2800" b="0" i="0" dirty="0">
                <a:effectLst/>
              </a:rPr>
              <a:t>.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48740" y="6286500"/>
            <a:ext cx="9612630" cy="0"/>
          </a:xfrm>
          <a:prstGeom prst="line">
            <a:avLst/>
          </a:prstGeom>
          <a:ln w="254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463636" y="3592134"/>
            <a:ext cx="2691419" cy="2694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754577" y="5624948"/>
            <a:ext cx="789708" cy="1302327"/>
          </a:xfrm>
          <a:prstGeom prst="arc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54577" y="469519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7101" y="5570757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angle (</a:t>
            </a:r>
            <a:r>
              <a:rPr lang="en-US" sz="2400" dirty="0" err="1"/>
              <a:t>dir</a:t>
            </a:r>
            <a:r>
              <a:rPr lang="en-US" sz="24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2509" y="4059382"/>
            <a:ext cx="365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speed</a:t>
            </a:r>
            <a:r>
              <a:rPr lang="en-US" sz="2000" dirty="0"/>
              <a:t>: mph, fps, pixels per frame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94069" y="4668987"/>
            <a:ext cx="259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angle</a:t>
            </a:r>
            <a:r>
              <a:rPr lang="en-US" sz="2000" dirty="0"/>
              <a:t>: degrees, radians</a:t>
            </a:r>
          </a:p>
        </p:txBody>
      </p:sp>
    </p:spTree>
    <p:extLst>
      <p:ext uri="{BB962C8B-B14F-4D97-AF65-F5344CB8AC3E}">
        <p14:creationId xmlns:p14="http://schemas.microsoft.com/office/powerpoint/2010/main" val="149265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15" y="4461975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7641" y="5684069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32511" y="1627316"/>
            <a:ext cx="11056053" cy="584775"/>
            <a:chOff x="1032511" y="1627316"/>
            <a:chExt cx="11056053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8586900" y="1627316"/>
              <a:ext cx="3501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pixels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1" y="1627316"/>
              <a:ext cx="2864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pps</a:t>
              </a:r>
              <a:r>
                <a:rPr lang="en-US" sz="3200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0460" y="1627316"/>
              <a:ext cx="2283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pps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90430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55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5737" y="2219696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72855" y="4479473"/>
            <a:ext cx="182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 seconds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574" y="1053369"/>
            <a:ext cx="3069110" cy="46166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pps</a:t>
            </a:r>
            <a:r>
              <a:rPr lang="en-US" sz="2400" dirty="0"/>
              <a:t> = pixels per second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DCBC66-6EAB-411A-BA1D-9ED7740A207F}"/>
              </a:ext>
            </a:extLst>
          </p:cNvPr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</p:spTree>
    <p:extLst>
      <p:ext uri="{BB962C8B-B14F-4D97-AF65-F5344CB8AC3E}">
        <p14:creationId xmlns:p14="http://schemas.microsoft.com/office/powerpoint/2010/main" val="107445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41" y="4465135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3176" y="5684069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32511" y="1627316"/>
            <a:ext cx="11056053" cy="584775"/>
            <a:chOff x="1032511" y="1627316"/>
            <a:chExt cx="11056053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8586900" y="1627316"/>
              <a:ext cx="3501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pixels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1" y="1627316"/>
              <a:ext cx="2864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pps</a:t>
              </a:r>
              <a:r>
                <a:rPr lang="en-US" sz="3200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0460" y="1627316"/>
              <a:ext cx="2283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pps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45737" y="2219696"/>
            <a:ext cx="8891775" cy="584775"/>
            <a:chOff x="1345737" y="2219696"/>
            <a:chExt cx="8891775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9190430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(0, 0)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755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(0, 0)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7285" y="4465135"/>
            <a:ext cx="1668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 second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574" y="1053369"/>
            <a:ext cx="3069110" cy="46166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pps</a:t>
            </a:r>
            <a:r>
              <a:rPr lang="en-US" sz="2400" dirty="0"/>
              <a:t> = pixels per second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45732" y="2704611"/>
            <a:ext cx="8891775" cy="584775"/>
            <a:chOff x="1345737" y="2219696"/>
            <a:chExt cx="8891775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9190430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5755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14719" y="2824279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98310" y="2827721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21E2F5-EC3F-4758-91F3-64CBF247A6CE}"/>
              </a:ext>
            </a:extLst>
          </p:cNvPr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</p:spTree>
    <p:extLst>
      <p:ext uri="{BB962C8B-B14F-4D97-AF65-F5344CB8AC3E}">
        <p14:creationId xmlns:p14="http://schemas.microsoft.com/office/powerpoint/2010/main" val="2225966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58" y="4465135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3225" y="5684069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(15, 0)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32511" y="1627316"/>
            <a:ext cx="11056053" cy="584775"/>
            <a:chOff x="1032511" y="1627316"/>
            <a:chExt cx="11056053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8586900" y="1627316"/>
              <a:ext cx="3501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pixels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1" y="1627316"/>
              <a:ext cx="2864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pps</a:t>
              </a:r>
              <a:r>
                <a:rPr lang="en-US" sz="3200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0460" y="1627316"/>
              <a:ext cx="2283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pps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45737" y="2219696"/>
            <a:ext cx="8891775" cy="584775"/>
            <a:chOff x="1345737" y="2219696"/>
            <a:chExt cx="8891775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9190430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(0, 0)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755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(0, 0)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16601" y="4465135"/>
            <a:ext cx="182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 seconds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574" y="1053369"/>
            <a:ext cx="3069110" cy="46166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pps</a:t>
            </a:r>
            <a:r>
              <a:rPr lang="en-US" sz="2400" dirty="0"/>
              <a:t> = pixels per second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45732" y="2704611"/>
            <a:ext cx="8891775" cy="584775"/>
            <a:chOff x="1345737" y="2219696"/>
            <a:chExt cx="8891775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9190430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5755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73437" y="3203378"/>
            <a:ext cx="9100165" cy="584775"/>
            <a:chOff x="1345737" y="2219696"/>
            <a:chExt cx="9100165" cy="584775"/>
          </a:xfrm>
        </p:grpSpPr>
        <p:sp>
          <p:nvSpPr>
            <p:cNvPr id="40" name="TextBox 39"/>
            <p:cNvSpPr txBox="1"/>
            <p:nvPr/>
          </p:nvSpPr>
          <p:spPr>
            <a:xfrm>
              <a:off x="9190430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(15, 0)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57557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(10, 0)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342424" y="3323046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26015" y="332648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559D93-90AD-4287-8AF2-18FBB59AE408}"/>
              </a:ext>
            </a:extLst>
          </p:cNvPr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</p:spTree>
    <p:extLst>
      <p:ext uri="{BB962C8B-B14F-4D97-AF65-F5344CB8AC3E}">
        <p14:creationId xmlns:p14="http://schemas.microsoft.com/office/powerpoint/2010/main" val="83953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58" y="4465135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5585" y="5684069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(30, 0)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32511" y="1627316"/>
            <a:ext cx="11056053" cy="584775"/>
            <a:chOff x="1032511" y="1627316"/>
            <a:chExt cx="11056053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8586900" y="1627316"/>
              <a:ext cx="3501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pixels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1" y="1627316"/>
              <a:ext cx="2864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pps</a:t>
              </a:r>
              <a:r>
                <a:rPr lang="en-US" sz="3200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0460" y="1627316"/>
              <a:ext cx="2283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pps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45737" y="2219696"/>
            <a:ext cx="8891775" cy="584775"/>
            <a:chOff x="1345737" y="2219696"/>
            <a:chExt cx="8891775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9190430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(0, 0)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755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(0, 0)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90524" y="4451280"/>
            <a:ext cx="182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3 seconds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574" y="1053369"/>
            <a:ext cx="3069110" cy="46166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pps</a:t>
            </a:r>
            <a:r>
              <a:rPr lang="en-US" sz="2400" dirty="0"/>
              <a:t> = pixels per second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45732" y="2704611"/>
            <a:ext cx="8891775" cy="584775"/>
            <a:chOff x="1345737" y="2219696"/>
            <a:chExt cx="8891775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9190430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5755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73437" y="3175668"/>
            <a:ext cx="9100165" cy="584775"/>
            <a:chOff x="1345737" y="2219696"/>
            <a:chExt cx="9100165" cy="584775"/>
          </a:xfrm>
        </p:grpSpPr>
        <p:sp>
          <p:nvSpPr>
            <p:cNvPr id="40" name="TextBox 39"/>
            <p:cNvSpPr txBox="1"/>
            <p:nvPr/>
          </p:nvSpPr>
          <p:spPr>
            <a:xfrm>
              <a:off x="9190430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(15, 0)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57557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(10, 0)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73438" y="3632875"/>
            <a:ext cx="9100165" cy="584775"/>
            <a:chOff x="1345737" y="2219696"/>
            <a:chExt cx="9100165" cy="584775"/>
          </a:xfrm>
        </p:grpSpPr>
        <p:sp>
          <p:nvSpPr>
            <p:cNvPr id="37" name="TextBox 36"/>
            <p:cNvSpPr txBox="1"/>
            <p:nvPr/>
          </p:nvSpPr>
          <p:spPr>
            <a:xfrm>
              <a:off x="9190430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(30, 0)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57557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(15, 0)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342425" y="3752543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26016" y="3755985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60C526-D4B1-4E2D-9D53-8548D229EAA6}"/>
              </a:ext>
            </a:extLst>
          </p:cNvPr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</p:spTree>
    <p:extLst>
      <p:ext uri="{BB962C8B-B14F-4D97-AF65-F5344CB8AC3E}">
        <p14:creationId xmlns:p14="http://schemas.microsoft.com/office/powerpoint/2010/main" val="414136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alloy &lt;strong&gt;car&lt;/strong&gt; logo by netalloy - automotive clip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02" y="4465135"/>
            <a:ext cx="1639572" cy="163957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0219" y="5436870"/>
            <a:ext cx="10189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603925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159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11109" y="58123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11" y="1049734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Acceleration</a:t>
            </a:r>
            <a:r>
              <a:rPr lang="en-US" sz="2800" dirty="0"/>
              <a:t>: change in velocity over time.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31863" y="5222969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464211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32511" y="1627316"/>
            <a:ext cx="11056053" cy="584775"/>
            <a:chOff x="1032511" y="1627316"/>
            <a:chExt cx="11056053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8586900" y="1627316"/>
              <a:ext cx="3501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position(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pixels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1" y="1627316"/>
              <a:ext cx="2864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accel(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– pps</a:t>
              </a:r>
              <a:r>
                <a:rPr lang="en-US" sz="3200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0460" y="1627316"/>
              <a:ext cx="2283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vel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x,y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) - </a:t>
              </a:r>
              <a:r>
                <a:rPr lang="en-US" sz="3200" dirty="0" err="1">
                  <a:solidFill>
                    <a:schemeClr val="accent2">
                      <a:lumMod val="75000"/>
                    </a:schemeClr>
                  </a:solidFill>
                </a:rPr>
                <a:t>pps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45737" y="2219696"/>
            <a:ext cx="8891775" cy="584775"/>
            <a:chOff x="1345737" y="2219696"/>
            <a:chExt cx="8891775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9190430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(0, 0)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755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(0, 0)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204634" y="5212306"/>
            <a:ext cx="0" cy="44912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13140" y="4451280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4 seconds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574" y="1053369"/>
            <a:ext cx="3069110" cy="46166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pps</a:t>
            </a:r>
            <a:r>
              <a:rPr lang="en-US" sz="2400" dirty="0"/>
              <a:t> = pixels per second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45732" y="2704611"/>
            <a:ext cx="8891775" cy="584775"/>
            <a:chOff x="1345737" y="2219696"/>
            <a:chExt cx="8891775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9190430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5755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73437" y="3175668"/>
            <a:ext cx="9100165" cy="584775"/>
            <a:chOff x="1345737" y="2219696"/>
            <a:chExt cx="9100165" cy="584775"/>
          </a:xfrm>
        </p:grpSpPr>
        <p:sp>
          <p:nvSpPr>
            <p:cNvPr id="40" name="TextBox 39"/>
            <p:cNvSpPr txBox="1"/>
            <p:nvPr/>
          </p:nvSpPr>
          <p:spPr>
            <a:xfrm>
              <a:off x="9190430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(15, 0)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57557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(10, 0)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73438" y="3632875"/>
            <a:ext cx="9100165" cy="584775"/>
            <a:chOff x="1345737" y="2219696"/>
            <a:chExt cx="9100165" cy="584775"/>
          </a:xfrm>
        </p:grpSpPr>
        <p:sp>
          <p:nvSpPr>
            <p:cNvPr id="37" name="TextBox 36"/>
            <p:cNvSpPr txBox="1"/>
            <p:nvPr/>
          </p:nvSpPr>
          <p:spPr>
            <a:xfrm>
              <a:off x="9190430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(30, 0)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57557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(15, 0)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73433" y="4076228"/>
            <a:ext cx="9100165" cy="584775"/>
            <a:chOff x="1345737" y="2219696"/>
            <a:chExt cx="9100165" cy="584775"/>
          </a:xfrm>
        </p:grpSpPr>
        <p:sp>
          <p:nvSpPr>
            <p:cNvPr id="44" name="TextBox 43"/>
            <p:cNvSpPr txBox="1"/>
            <p:nvPr/>
          </p:nvSpPr>
          <p:spPr>
            <a:xfrm>
              <a:off x="9190430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(50, 0)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57557" y="2219696"/>
              <a:ext cx="12554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(20, 0)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45737" y="2219696"/>
              <a:ext cx="1047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(5, 0)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342420" y="4195896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26011" y="419933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C6C8F-9987-4F3A-B81D-7CA15ED3B490}"/>
              </a:ext>
            </a:extLst>
          </p:cNvPr>
          <p:cNvSpPr txBox="1"/>
          <p:nvPr/>
        </p:nvSpPr>
        <p:spPr>
          <a:xfrm>
            <a:off x="3222096" y="195611"/>
            <a:ext cx="574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with Acceleration</a:t>
            </a:r>
          </a:p>
        </p:txBody>
      </p:sp>
    </p:spTree>
    <p:extLst>
      <p:ext uri="{BB962C8B-B14F-4D97-AF65-F5344CB8AC3E}">
        <p14:creationId xmlns:p14="http://schemas.microsoft.com/office/powerpoint/2010/main" val="339176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6117" y="244228"/>
            <a:ext cx="2935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Comparison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3274" y="1858448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3269" y="2274093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(4, 0)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57119" y="2731297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(15, 0)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7114" y="3174652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(33, 0)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7109" y="3631856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(58, 0)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2106" y="1322519"/>
            <a:ext cx="2901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Feet Per Second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30200" y="1858448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7900" y="281442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(15, 0)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57901" y="3271627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(30, 0)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57896" y="2317195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(5, 0)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57896" y="371498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(50, 0)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04961" y="1336374"/>
            <a:ext cx="3135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Pixels Per Second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BF4DE-C946-4DE8-9A03-DD0688AE8F02}"/>
              </a:ext>
            </a:extLst>
          </p:cNvPr>
          <p:cNvSpPr/>
          <p:nvPr/>
        </p:nvSpPr>
        <p:spPr>
          <a:xfrm>
            <a:off x="766105" y="4749821"/>
            <a:ext cx="11053361" cy="1384995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Conclusion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Game simulations using pixels can realistically represent real life quantities or situations.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580AA-ECE6-4880-B832-0D3163CE0D41}"/>
              </a:ext>
            </a:extLst>
          </p:cNvPr>
          <p:cNvSpPr txBox="1"/>
          <p:nvPr/>
        </p:nvSpPr>
        <p:spPr>
          <a:xfrm>
            <a:off x="1406384" y="1856478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 sec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6F5CAA-A0BB-48F5-9AB9-7E1B8AEE8843}"/>
              </a:ext>
            </a:extLst>
          </p:cNvPr>
          <p:cNvSpPr txBox="1"/>
          <p:nvPr/>
        </p:nvSpPr>
        <p:spPr>
          <a:xfrm>
            <a:off x="1413305" y="2285382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647DE-7F99-48BB-8740-6B774BF32866}"/>
              </a:ext>
            </a:extLst>
          </p:cNvPr>
          <p:cNvSpPr txBox="1"/>
          <p:nvPr/>
        </p:nvSpPr>
        <p:spPr>
          <a:xfrm>
            <a:off x="1420226" y="2748153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 sec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885C70-ECB7-473B-A1B1-1A4604C9C7A5}"/>
              </a:ext>
            </a:extLst>
          </p:cNvPr>
          <p:cNvSpPr txBox="1"/>
          <p:nvPr/>
        </p:nvSpPr>
        <p:spPr>
          <a:xfrm>
            <a:off x="1427147" y="3177057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3 sec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185DA-8F37-4C69-9F82-08FE0AC79573}"/>
              </a:ext>
            </a:extLst>
          </p:cNvPr>
          <p:cNvSpPr txBox="1"/>
          <p:nvPr/>
        </p:nvSpPr>
        <p:spPr>
          <a:xfrm>
            <a:off x="1434068" y="3617250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4 sec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A7ED1-7523-4F1A-AF60-1C241C5F209E}"/>
              </a:ext>
            </a:extLst>
          </p:cNvPr>
          <p:cNvSpPr txBox="1"/>
          <p:nvPr/>
        </p:nvSpPr>
        <p:spPr>
          <a:xfrm>
            <a:off x="7812048" y="1922745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 sec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8242C0-F151-491B-8878-0371EA1423CD}"/>
              </a:ext>
            </a:extLst>
          </p:cNvPr>
          <p:cNvSpPr txBox="1"/>
          <p:nvPr/>
        </p:nvSpPr>
        <p:spPr>
          <a:xfrm>
            <a:off x="7818969" y="2351649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 sec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124BFE-CFAD-4E52-91FF-B9DD002815A6}"/>
              </a:ext>
            </a:extLst>
          </p:cNvPr>
          <p:cNvSpPr txBox="1"/>
          <p:nvPr/>
        </p:nvSpPr>
        <p:spPr>
          <a:xfrm>
            <a:off x="7825890" y="2814420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 sec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BC6521-72C5-46C3-971B-AF9820D66581}"/>
              </a:ext>
            </a:extLst>
          </p:cNvPr>
          <p:cNvSpPr txBox="1"/>
          <p:nvPr/>
        </p:nvSpPr>
        <p:spPr>
          <a:xfrm>
            <a:off x="7832811" y="3243324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3 sec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59D9AC-1EB6-47B3-A726-5A3931C39264}"/>
              </a:ext>
            </a:extLst>
          </p:cNvPr>
          <p:cNvSpPr txBox="1"/>
          <p:nvPr/>
        </p:nvSpPr>
        <p:spPr>
          <a:xfrm>
            <a:off x="7839732" y="3683517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4 sec</a:t>
            </a:r>
          </a:p>
        </p:txBody>
      </p:sp>
    </p:spTree>
    <p:extLst>
      <p:ext uri="{BB962C8B-B14F-4D97-AF65-F5344CB8AC3E}">
        <p14:creationId xmlns:p14="http://schemas.microsoft.com/office/powerpoint/2010/main" val="2572732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4705" y="1313295"/>
            <a:ext cx="10261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began this lesson by defining a vector as a quantity that has two independent properties: </a:t>
            </a:r>
            <a:r>
              <a:rPr lang="en-US" sz="2800" b="1" dirty="0"/>
              <a:t>magnitude</a:t>
            </a:r>
            <a:r>
              <a:rPr lang="en-US" sz="2800" dirty="0"/>
              <a:t> and </a:t>
            </a:r>
            <a:r>
              <a:rPr lang="en-US" sz="2800" b="1" dirty="0"/>
              <a:t>direction</a:t>
            </a:r>
            <a:r>
              <a:rPr lang="en-US" sz="2800" dirty="0"/>
              <a:t>.  I pointed out that with some basic trigonometry these two properties could be converted into </a:t>
            </a:r>
            <a:r>
              <a:rPr lang="en-US" sz="2800" b="1" dirty="0"/>
              <a:t>x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  <a:r>
              <a:rPr lang="en-US" sz="2800" dirty="0"/>
              <a:t> coordinate properties. Below is the formula for converting the properties magnitude and direction into x and y properties.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9128" y="4232746"/>
            <a:ext cx="6608618" cy="954107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dx = magnitude • cos(direction)</a:t>
            </a:r>
          </a:p>
          <a:p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dy = magnitude • sin(direction)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8691" y="5419539"/>
            <a:ext cx="8534400" cy="954107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dx = magnitude * </a:t>
            </a:r>
            <a:r>
              <a:rPr lang="en-US" sz="2800" dirty="0" err="1"/>
              <a:t>Math.cos</a:t>
            </a:r>
            <a:r>
              <a:rPr lang="en-US" sz="2800" dirty="0"/>
              <a:t>(</a:t>
            </a:r>
            <a:r>
              <a:rPr lang="en-US" sz="2800" dirty="0" err="1"/>
              <a:t>Math.toRadians</a:t>
            </a:r>
            <a:r>
              <a:rPr lang="en-US" sz="2800" dirty="0"/>
              <a:t>(direction));</a:t>
            </a:r>
          </a:p>
          <a:p>
            <a:r>
              <a:rPr lang="en-US" sz="2800" dirty="0" err="1"/>
              <a:t>dy</a:t>
            </a:r>
            <a:r>
              <a:rPr lang="en-US" sz="2800" dirty="0"/>
              <a:t> = magnitude * </a:t>
            </a:r>
            <a:r>
              <a:rPr lang="en-US" sz="2800" dirty="0" err="1"/>
              <a:t>Math.sin</a:t>
            </a:r>
            <a:r>
              <a:rPr lang="en-US" sz="2800" dirty="0"/>
              <a:t>(</a:t>
            </a:r>
            <a:r>
              <a:rPr lang="en-US" sz="2800" dirty="0" err="1"/>
              <a:t>Math.toRadians</a:t>
            </a:r>
            <a:r>
              <a:rPr lang="en-US" sz="2800" dirty="0"/>
              <a:t>(direction));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2691" y="360219"/>
            <a:ext cx="5587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Conversion Formula1</a:t>
            </a:r>
          </a:p>
        </p:txBody>
      </p:sp>
    </p:spTree>
    <p:extLst>
      <p:ext uri="{BB962C8B-B14F-4D97-AF65-F5344CB8AC3E}">
        <p14:creationId xmlns:p14="http://schemas.microsoft.com/office/powerpoint/2010/main" val="339812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691" y="360219"/>
            <a:ext cx="5587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Conversion Formula2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4618" y="1787236"/>
            <a:ext cx="93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is the formula for converting a vector represented by x and y properties into magnitude and direction properties.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72691" y="3110345"/>
                <a:ext cx="5618205" cy="1045030"/>
              </a:xfrm>
              <a:prstGeom prst="rect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𝑑𝑖𝑟𝑒𝑐𝑡𝑖𝑜𝑛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3110345"/>
                <a:ext cx="5618205" cy="10450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42109" y="4720757"/>
            <a:ext cx="10390909" cy="954107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direction =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Math.toDegrees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(Math.atan2(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dx));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magnitude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(dx*dx +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34988" y="3144981"/>
            <a:ext cx="255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Pythagorean Theorem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832461" y="3531236"/>
            <a:ext cx="1530740" cy="3064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0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0654" y="386900"/>
            <a:ext cx="333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Vector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2272" y="1500122"/>
            <a:ext cx="9559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 game programming, particularly 3D games, programmer will often use a Vector class to represent forces like velocity, acceleration, friction, gravity, tension, and air resistance.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4453B-1518-4EDD-8676-9C760560D1EF}"/>
              </a:ext>
            </a:extLst>
          </p:cNvPr>
          <p:cNvSpPr txBox="1"/>
          <p:nvPr/>
        </p:nvSpPr>
        <p:spPr>
          <a:xfrm>
            <a:off x="1307780" y="2947447"/>
            <a:ext cx="9213464" cy="378565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Vector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x;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y;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public Vector(int x, int y)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y;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// other methods not shown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8384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0654" y="386900"/>
            <a:ext cx="333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Vector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4453B-1518-4EDD-8676-9C760560D1EF}"/>
              </a:ext>
            </a:extLst>
          </p:cNvPr>
          <p:cNvSpPr txBox="1"/>
          <p:nvPr/>
        </p:nvSpPr>
        <p:spPr>
          <a:xfrm>
            <a:off x="1296491" y="3179678"/>
            <a:ext cx="9213464" cy="120032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Vector vel = new Vector(2, 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Vector accel = new Vector(5, 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Vector gravity = new Vector(0, -2);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B7D20-A736-47B2-B927-4C9B56ADA960}"/>
              </a:ext>
            </a:extLst>
          </p:cNvPr>
          <p:cNvSpPr txBox="1"/>
          <p:nvPr/>
        </p:nvSpPr>
        <p:spPr>
          <a:xfrm>
            <a:off x="1212272" y="1500122"/>
            <a:ext cx="9559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 game programming, particularly 3D games, programmer will often use a Vector class to represent forces like velocity, acceleration, friction, gravity, tension, and air resistance.</a:t>
            </a:r>
          </a:p>
        </p:txBody>
      </p:sp>
    </p:spTree>
    <p:extLst>
      <p:ext uri="{BB962C8B-B14F-4D97-AF65-F5344CB8AC3E}">
        <p14:creationId xmlns:p14="http://schemas.microsoft.com/office/powerpoint/2010/main" val="105325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814" y="290165"/>
            <a:ext cx="351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Vector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308" y="1328827"/>
            <a:ext cx="100590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Velocity </a:t>
            </a:r>
            <a:r>
              <a:rPr lang="en-US" sz="2800" dirty="0"/>
              <a:t>is the  change in position over time in a specific direction.</a:t>
            </a:r>
          </a:p>
          <a:p>
            <a:r>
              <a:rPr lang="en-US" sz="2800" b="0" i="0" dirty="0">
                <a:effectLst/>
              </a:rPr>
              <a:t>A </a:t>
            </a:r>
            <a:r>
              <a:rPr lang="en-US" sz="2800" b="1" i="0" dirty="0">
                <a:effectLst/>
              </a:rPr>
              <a:t>velocity vector </a:t>
            </a:r>
            <a:r>
              <a:rPr lang="en-US" sz="2800" b="0" i="0" dirty="0">
                <a:effectLst/>
              </a:rPr>
              <a:t>is represented by speed (magnitude) and angle (direction).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48740" y="6286500"/>
            <a:ext cx="9612630" cy="0"/>
          </a:xfrm>
          <a:prstGeom prst="line">
            <a:avLst/>
          </a:prstGeom>
          <a:ln w="254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463636" y="3592134"/>
            <a:ext cx="2691419" cy="2694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754577" y="5624948"/>
            <a:ext cx="789708" cy="1302327"/>
          </a:xfrm>
          <a:prstGeom prst="arc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54577" y="469519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7101" y="5570757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angle (</a:t>
            </a:r>
            <a:r>
              <a:rPr lang="en-US" sz="2400" dirty="0" err="1"/>
              <a:t>dir</a:t>
            </a:r>
            <a:r>
              <a:rPr lang="en-US" sz="2400" dirty="0"/>
              <a:t>)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3460820" y="3592134"/>
            <a:ext cx="2816" cy="3252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DC9042-468B-4716-8B4A-7674F65F2AEE}"/>
              </a:ext>
            </a:extLst>
          </p:cNvPr>
          <p:cNvSpPr txBox="1"/>
          <p:nvPr/>
        </p:nvSpPr>
        <p:spPr>
          <a:xfrm>
            <a:off x="1869926" y="2782988"/>
            <a:ext cx="4705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 vector = (speed, angle)</a:t>
            </a:r>
          </a:p>
        </p:txBody>
      </p:sp>
    </p:spTree>
    <p:extLst>
      <p:ext uri="{BB962C8B-B14F-4D97-AF65-F5344CB8AC3E}">
        <p14:creationId xmlns:p14="http://schemas.microsoft.com/office/powerpoint/2010/main" val="3195455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0654" y="386900"/>
            <a:ext cx="2202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Vectors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2272" y="1500122"/>
            <a:ext cx="95596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Since a vector is simply a way to represent two quantities, it turns out that we don’t even need to use vectors in our game programming.  Instead of representing velocity as a vector we can just create two variables named </a:t>
            </a:r>
            <a:r>
              <a:rPr lang="en-US" sz="2800" b="1" i="1" dirty="0" err="1"/>
              <a:t>vx</a:t>
            </a:r>
            <a:r>
              <a:rPr lang="en-US" sz="2800" i="1" dirty="0"/>
              <a:t> and </a:t>
            </a:r>
            <a:r>
              <a:rPr lang="en-US" sz="2800" b="1" i="1" dirty="0" err="1"/>
              <a:t>vy</a:t>
            </a:r>
            <a:r>
              <a:rPr lang="en-US" sz="2800" b="1" i="1" dirty="0"/>
              <a:t> </a:t>
            </a:r>
            <a:r>
              <a:rPr lang="en-US" sz="2800" i="1" dirty="0"/>
              <a:t>to represent velocity. Instead of representing acceleration as a vector we can create two variables named </a:t>
            </a:r>
            <a:r>
              <a:rPr lang="en-US" sz="2800" b="1" i="1" dirty="0"/>
              <a:t>ax </a:t>
            </a:r>
            <a:r>
              <a:rPr lang="en-US" sz="2800" i="1" dirty="0"/>
              <a:t>and </a:t>
            </a:r>
            <a:r>
              <a:rPr lang="en-US" sz="2800" b="1" i="1" dirty="0"/>
              <a:t>ay</a:t>
            </a:r>
            <a:r>
              <a:rPr lang="en-US" sz="2800" i="1" dirty="0"/>
              <a:t> to represent acceleration.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4453B-1518-4EDD-8676-9C760560D1EF}"/>
              </a:ext>
            </a:extLst>
          </p:cNvPr>
          <p:cNvSpPr txBox="1"/>
          <p:nvPr/>
        </p:nvSpPr>
        <p:spPr>
          <a:xfrm>
            <a:off x="1748047" y="4573048"/>
            <a:ext cx="8170827" cy="156966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horizontal velocity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vertical velocity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horizontal acceleration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vertical acceleration</a:t>
            </a:r>
          </a:p>
        </p:txBody>
      </p:sp>
    </p:spTree>
    <p:extLst>
      <p:ext uri="{BB962C8B-B14F-4D97-AF65-F5344CB8AC3E}">
        <p14:creationId xmlns:p14="http://schemas.microsoft.com/office/powerpoint/2010/main" val="3985033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0654" y="386900"/>
            <a:ext cx="268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911" y="1217897"/>
            <a:ext cx="95596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Velocity</a:t>
            </a:r>
            <a:r>
              <a:rPr lang="en-US" sz="2800" i="1" dirty="0"/>
              <a:t> and </a:t>
            </a:r>
            <a:r>
              <a:rPr lang="en-US" sz="2800" b="1" i="1" dirty="0"/>
              <a:t>Acceleration</a:t>
            </a:r>
            <a:r>
              <a:rPr lang="en-US" sz="2800" i="1" dirty="0"/>
              <a:t> are two very important properties in game programming because they allow you to animate objects in a way that mimics real life. Fortunately we can represent these properties in games without having to use a lot of advanced math but still having a precision that is close enough to give the illusion that these properties behave just like their real world counterparts.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0625" y="4604328"/>
            <a:ext cx="8170827" cy="156966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horizontal velocity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vertical velocity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horizontal acceleration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vertical acceleration</a:t>
            </a:r>
          </a:p>
        </p:txBody>
      </p:sp>
    </p:spTree>
    <p:extLst>
      <p:ext uri="{BB962C8B-B14F-4D97-AF65-F5344CB8AC3E}">
        <p14:creationId xmlns:p14="http://schemas.microsoft.com/office/powerpoint/2010/main" val="270028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0654" y="386900"/>
            <a:ext cx="268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1314879"/>
            <a:ext cx="10640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add </a:t>
            </a:r>
            <a:r>
              <a:rPr lang="en-US" sz="2800" b="1" dirty="0"/>
              <a:t>velocity</a:t>
            </a:r>
            <a:r>
              <a:rPr lang="en-US" sz="2800" dirty="0"/>
              <a:t> and </a:t>
            </a:r>
            <a:r>
              <a:rPr lang="en-US" sz="2800" b="1" dirty="0"/>
              <a:t>acceleration</a:t>
            </a:r>
            <a:r>
              <a:rPr lang="en-US" sz="2800" dirty="0"/>
              <a:t> to an object in a game simply add the acceleration values to the velocity values and then add the velocity values to the object’s (x, y) position during each time cycle of the game</a:t>
            </a:r>
            <a:r>
              <a:rPr lang="en-US" sz="2800" i="1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798" y="3060092"/>
            <a:ext cx="10379765" cy="341632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0;       // horizontal position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0;       // vertical position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vx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horizontal velocity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vy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vertical velocity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ax = 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horizontal acceleration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ay = 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 // vertical acceleration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ax;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ay;   // add accel 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x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y = y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   // add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to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277388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2308" y="1328827"/>
            <a:ext cx="10059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</a:rPr>
              <a:t>Using a coo</a:t>
            </a:r>
            <a:r>
              <a:rPr lang="en-US" sz="2800" dirty="0"/>
              <a:t>rdinate plane, a velocity vector can be converted into x and y coordinate properties by using the following formula.</a:t>
            </a:r>
            <a:endParaRPr lang="en-US" sz="2800" i="0" dirty="0"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48740" y="6286500"/>
            <a:ext cx="9612630" cy="0"/>
          </a:xfrm>
          <a:prstGeom prst="line">
            <a:avLst/>
          </a:prstGeom>
          <a:ln w="254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463636" y="3592134"/>
            <a:ext cx="2691419" cy="2694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754577" y="5624948"/>
            <a:ext cx="789708" cy="1302327"/>
          </a:xfrm>
          <a:prstGeom prst="arc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54577" y="469519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7101" y="5570757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angle (</a:t>
            </a:r>
            <a:r>
              <a:rPr lang="en-US" sz="2400" dirty="0" err="1"/>
              <a:t>dir</a:t>
            </a:r>
            <a:r>
              <a:rPr lang="en-US" sz="2400" dirty="0"/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1848" y="3592134"/>
            <a:ext cx="0" cy="2683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3460820" y="3592134"/>
            <a:ext cx="2816" cy="3252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343" y="63406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5362" y="4510525"/>
            <a:ext cx="393056" cy="64633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39802" y="6145358"/>
            <a:ext cx="393056" cy="64633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7458" y="4248915"/>
            <a:ext cx="346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 Vector = (6, 8)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37840" y="380190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(x, y)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8688" y="35341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(6,8)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A26A5-F648-4200-8605-181A86E1DABD}"/>
              </a:ext>
            </a:extLst>
          </p:cNvPr>
          <p:cNvSpPr/>
          <p:nvPr/>
        </p:nvSpPr>
        <p:spPr>
          <a:xfrm>
            <a:off x="1532021" y="2350406"/>
            <a:ext cx="6608618" cy="954107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x = magnitude • cos(direction)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y = magnitude • sin(direction)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C9E43-2B51-45A1-B6E6-817B668FA484}"/>
              </a:ext>
            </a:extLst>
          </p:cNvPr>
          <p:cNvSpPr txBox="1"/>
          <p:nvPr/>
        </p:nvSpPr>
        <p:spPr>
          <a:xfrm>
            <a:off x="4222814" y="290165"/>
            <a:ext cx="351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Velocity Vector</a:t>
            </a:r>
          </a:p>
        </p:txBody>
      </p:sp>
    </p:spTree>
    <p:extLst>
      <p:ext uri="{BB962C8B-B14F-4D97-AF65-F5344CB8AC3E}">
        <p14:creationId xmlns:p14="http://schemas.microsoft.com/office/powerpoint/2010/main" val="80355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346363"/>
            <a:ext cx="390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Positional Vector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562" y="2561970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loc (x, y) = (0, 0)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5844" y="5427392"/>
            <a:ext cx="1012767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04109" y="5219574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81745" y="5219573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59381" y="5219572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7017" y="5219571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14653" y="5219570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2289" y="5219569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69925" y="5219568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47561" y="5219567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389992" y="5773757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9" name="Oval 18"/>
          <p:cNvSpPr/>
          <p:nvPr/>
        </p:nvSpPr>
        <p:spPr>
          <a:xfrm>
            <a:off x="637309" y="5346633"/>
            <a:ext cx="138535" cy="13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1401378" y="5773757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2509738" y="5787609"/>
            <a:ext cx="7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(10,0)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3687374" y="5787606"/>
            <a:ext cx="7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(15,0)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823445" y="5787603"/>
            <a:ext cx="8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(20,0)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6028791" y="5801455"/>
            <a:ext cx="7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(25,0)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7220282" y="5787597"/>
            <a:ext cx="7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(30,0)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8370208" y="5773739"/>
            <a:ext cx="84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(35,0)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9561699" y="5759881"/>
            <a:ext cx="77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(40,0)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1293" y="1206640"/>
            <a:ext cx="9081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="1" dirty="0"/>
              <a:t> vector </a:t>
            </a:r>
            <a:r>
              <a:rPr lang="en-US" sz="2800" dirty="0"/>
              <a:t>can be used to represent a (x, y) coordinate position.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A75202-E029-4E34-A9A2-B8CDBC80A41E}"/>
              </a:ext>
            </a:extLst>
          </p:cNvPr>
          <p:cNvSpPr txBox="1"/>
          <p:nvPr/>
        </p:nvSpPr>
        <p:spPr>
          <a:xfrm>
            <a:off x="862562" y="198498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8EF5A9-4350-414E-BCB3-895565FB6B91}"/>
              </a:ext>
            </a:extLst>
          </p:cNvPr>
          <p:cNvSpPr txBox="1"/>
          <p:nvPr/>
        </p:nvSpPr>
        <p:spPr>
          <a:xfrm>
            <a:off x="871293" y="3091631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loc (x, y) = (5, 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CF9E-2823-42B4-BE2A-4C94DE043589}"/>
              </a:ext>
            </a:extLst>
          </p:cNvPr>
          <p:cNvSpPr txBox="1"/>
          <p:nvPr/>
        </p:nvSpPr>
        <p:spPr>
          <a:xfrm>
            <a:off x="880024" y="3614886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loc (x, y) = (40, 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71C547-DFA6-4E56-9F7C-ED0A52463ABD}"/>
              </a:ext>
            </a:extLst>
          </p:cNvPr>
          <p:cNvSpPr txBox="1"/>
          <p:nvPr/>
        </p:nvSpPr>
        <p:spPr>
          <a:xfrm>
            <a:off x="4823445" y="2145358"/>
            <a:ext cx="681539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 positional vector is technically not a vector  because it does not follow the definition of a vector which states that the two quantities of a vector represent a magnitude and a direction.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D7E4531-27C9-4A1B-9E28-6F155465EB48}"/>
              </a:ext>
            </a:extLst>
          </p:cNvPr>
          <p:cNvSpPr/>
          <p:nvPr/>
        </p:nvSpPr>
        <p:spPr>
          <a:xfrm>
            <a:off x="566513" y="5300202"/>
            <a:ext cx="231396" cy="2313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346363"/>
            <a:ext cx="390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Using Velocity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882" y="2623428"/>
            <a:ext cx="5625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vel(x, y) = (5, 0)    velocity vector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5844" y="5337083"/>
            <a:ext cx="1012767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04109" y="5129265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81745" y="5129264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59381" y="5129263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7017" y="5129262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14653" y="5129261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2289" y="5129260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69925" y="5129259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47561" y="5129258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389992" y="5683448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9" name="Oval 18"/>
          <p:cNvSpPr/>
          <p:nvPr/>
        </p:nvSpPr>
        <p:spPr>
          <a:xfrm>
            <a:off x="637309" y="5256324"/>
            <a:ext cx="138535" cy="13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1401378" y="5683448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2509738" y="5697300"/>
            <a:ext cx="7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(10,0)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3687374" y="5697297"/>
            <a:ext cx="7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(15,0)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823445" y="5697294"/>
            <a:ext cx="8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(20,0)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6028791" y="5711146"/>
            <a:ext cx="7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(25,0)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7220282" y="5697288"/>
            <a:ext cx="7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(30,0)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8370208" y="5683430"/>
            <a:ext cx="84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(35,0)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9561699" y="5669572"/>
            <a:ext cx="77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(40,0)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97406" y="2469539"/>
            <a:ext cx="23003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per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per second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34531" y="6246726"/>
            <a:ext cx="710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velocity values to current location (x, y) every cycle.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10" y="1365728"/>
            <a:ext cx="8939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Velocity</a:t>
            </a:r>
            <a:r>
              <a:rPr lang="en-US" sz="2800" dirty="0"/>
              <a:t>: change in position over time in a specific direction.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60A54-EBB4-481D-98DF-BBFF480ECDDE}"/>
              </a:ext>
            </a:extLst>
          </p:cNvPr>
          <p:cNvSpPr txBox="1"/>
          <p:nvPr/>
        </p:nvSpPr>
        <p:spPr>
          <a:xfrm>
            <a:off x="920881" y="2060309"/>
            <a:ext cx="59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pos(x, y) = (0, 0)   positional vector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B1A40E-3ECE-48F1-AF59-C5E49290790A}"/>
              </a:ext>
            </a:extLst>
          </p:cNvPr>
          <p:cNvSpPr txBox="1"/>
          <p:nvPr/>
        </p:nvSpPr>
        <p:spPr>
          <a:xfrm>
            <a:off x="920881" y="3433053"/>
            <a:ext cx="709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Apply velocity vector to positional vector: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C91B88-383D-4D4F-AF93-FD78750775E1}"/>
              </a:ext>
            </a:extLst>
          </p:cNvPr>
          <p:cNvSpPr txBox="1"/>
          <p:nvPr/>
        </p:nvSpPr>
        <p:spPr>
          <a:xfrm>
            <a:off x="1275111" y="4017828"/>
            <a:ext cx="529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pos(x, y) = (0 + 5, 0 + 0) = (5, 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8E673F-D77D-477D-890A-6ED7D37AEE63}"/>
              </a:ext>
            </a:extLst>
          </p:cNvPr>
          <p:cNvSpPr/>
          <p:nvPr/>
        </p:nvSpPr>
        <p:spPr>
          <a:xfrm>
            <a:off x="1588411" y="5221378"/>
            <a:ext cx="231396" cy="2313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346363"/>
            <a:ext cx="390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Using Velocity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882" y="2623428"/>
            <a:ext cx="5625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vel(x, y) = (5, 0)    velocity vector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5844" y="5337083"/>
            <a:ext cx="1012767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04109" y="5129265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81745" y="5129264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59381" y="5129263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7017" y="5129262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14653" y="5129261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2289" y="5129260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69925" y="5129259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47561" y="5129258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389992" y="5683448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9" name="Oval 18"/>
          <p:cNvSpPr/>
          <p:nvPr/>
        </p:nvSpPr>
        <p:spPr>
          <a:xfrm>
            <a:off x="637309" y="5256324"/>
            <a:ext cx="138535" cy="13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1401378" y="5683448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2509738" y="5697300"/>
            <a:ext cx="7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(10,0)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3687374" y="5697297"/>
            <a:ext cx="7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(15,0)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823445" y="5697294"/>
            <a:ext cx="8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(20,0)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6028791" y="5711146"/>
            <a:ext cx="7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(25,0)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7220282" y="5697288"/>
            <a:ext cx="7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(30,0)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8370208" y="5683430"/>
            <a:ext cx="84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(35,0)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9561699" y="5669572"/>
            <a:ext cx="77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(40,0)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97406" y="2469539"/>
            <a:ext cx="23003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per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per second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34531" y="6246726"/>
            <a:ext cx="710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velocity values to current location (x, y) every cycle.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10" y="1365728"/>
            <a:ext cx="8939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Velocity</a:t>
            </a:r>
            <a:r>
              <a:rPr lang="en-US" sz="2800" dirty="0"/>
              <a:t>: change in position over time in a specific direction.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60A54-EBB4-481D-98DF-BBFF480ECDDE}"/>
              </a:ext>
            </a:extLst>
          </p:cNvPr>
          <p:cNvSpPr txBox="1"/>
          <p:nvPr/>
        </p:nvSpPr>
        <p:spPr>
          <a:xfrm>
            <a:off x="920881" y="2060309"/>
            <a:ext cx="59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pos(x, y) = (5, 0)   positional vector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B1A40E-3ECE-48F1-AF59-C5E49290790A}"/>
              </a:ext>
            </a:extLst>
          </p:cNvPr>
          <p:cNvSpPr txBox="1"/>
          <p:nvPr/>
        </p:nvSpPr>
        <p:spPr>
          <a:xfrm>
            <a:off x="920881" y="3433053"/>
            <a:ext cx="709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Apply velocity vector to positional vector: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C91B88-383D-4D4F-AF93-FD78750775E1}"/>
              </a:ext>
            </a:extLst>
          </p:cNvPr>
          <p:cNvSpPr txBox="1"/>
          <p:nvPr/>
        </p:nvSpPr>
        <p:spPr>
          <a:xfrm>
            <a:off x="1275111" y="4017828"/>
            <a:ext cx="5501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pos(x, y) = (5 + 5, 0 + 0) = (10, 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8E673F-D77D-477D-890A-6ED7D37AEE63}"/>
              </a:ext>
            </a:extLst>
          </p:cNvPr>
          <p:cNvSpPr/>
          <p:nvPr/>
        </p:nvSpPr>
        <p:spPr>
          <a:xfrm>
            <a:off x="2760930" y="5231185"/>
            <a:ext cx="231396" cy="2313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346363"/>
            <a:ext cx="390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Using Velocity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882" y="2623428"/>
            <a:ext cx="5625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vel(x, y) = (5, 0)    velocity vector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5844" y="5337083"/>
            <a:ext cx="1012767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04109" y="5129265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81745" y="5129264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59381" y="5129263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7017" y="5129262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14653" y="5129261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2289" y="5129260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69925" y="5129259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47561" y="5129258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389992" y="5683448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9" name="Oval 18"/>
          <p:cNvSpPr/>
          <p:nvPr/>
        </p:nvSpPr>
        <p:spPr>
          <a:xfrm>
            <a:off x="637309" y="5256324"/>
            <a:ext cx="138535" cy="13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1401378" y="5683448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2509738" y="5697300"/>
            <a:ext cx="7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(10,0)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3687374" y="5697297"/>
            <a:ext cx="7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(15,0)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823445" y="5697294"/>
            <a:ext cx="8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(20,0)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6028791" y="5711146"/>
            <a:ext cx="7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(25,0)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7220282" y="5697288"/>
            <a:ext cx="7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(30,0)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8370208" y="5683430"/>
            <a:ext cx="84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(35,0)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9561699" y="5669572"/>
            <a:ext cx="77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(40,0)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97406" y="2469539"/>
            <a:ext cx="23003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per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per second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34531" y="6246726"/>
            <a:ext cx="710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velocity values to current location (x, y) every cycle.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10" y="1365728"/>
            <a:ext cx="8939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Velocity</a:t>
            </a:r>
            <a:r>
              <a:rPr lang="en-US" sz="2800" dirty="0"/>
              <a:t>: change in position over time in a specific direction.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60A54-EBB4-481D-98DF-BBFF480ECDDE}"/>
              </a:ext>
            </a:extLst>
          </p:cNvPr>
          <p:cNvSpPr txBox="1"/>
          <p:nvPr/>
        </p:nvSpPr>
        <p:spPr>
          <a:xfrm>
            <a:off x="920881" y="2060309"/>
            <a:ext cx="611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pos(x, y) = (10, 0)   positional vector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B1A40E-3ECE-48F1-AF59-C5E49290790A}"/>
              </a:ext>
            </a:extLst>
          </p:cNvPr>
          <p:cNvSpPr txBox="1"/>
          <p:nvPr/>
        </p:nvSpPr>
        <p:spPr>
          <a:xfrm>
            <a:off x="920881" y="3433053"/>
            <a:ext cx="709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Apply velocity vector to positional vector: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C91B88-383D-4D4F-AF93-FD78750775E1}"/>
              </a:ext>
            </a:extLst>
          </p:cNvPr>
          <p:cNvSpPr txBox="1"/>
          <p:nvPr/>
        </p:nvSpPr>
        <p:spPr>
          <a:xfrm>
            <a:off x="1275111" y="4017828"/>
            <a:ext cx="571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pos(x, y) = (10 + 5, 0 + 0) = (15, 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8E673F-D77D-477D-890A-6ED7D37AEE63}"/>
              </a:ext>
            </a:extLst>
          </p:cNvPr>
          <p:cNvSpPr/>
          <p:nvPr/>
        </p:nvSpPr>
        <p:spPr>
          <a:xfrm>
            <a:off x="3942158" y="5228082"/>
            <a:ext cx="231396" cy="2313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346363"/>
            <a:ext cx="390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Using Velocity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882" y="2623428"/>
            <a:ext cx="5625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vel(x, y) = (5, 0)    velocity vector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5844" y="5337083"/>
            <a:ext cx="1012767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04109" y="5129265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81745" y="5129264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59381" y="5129263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7017" y="5129262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14653" y="5129261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2289" y="5129260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69925" y="5129259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47561" y="5129258"/>
            <a:ext cx="0" cy="415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389992" y="5683448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9" name="Oval 18"/>
          <p:cNvSpPr/>
          <p:nvPr/>
        </p:nvSpPr>
        <p:spPr>
          <a:xfrm>
            <a:off x="637309" y="5256324"/>
            <a:ext cx="138535" cy="13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1401378" y="5683448"/>
            <a:ext cx="6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2509738" y="5697300"/>
            <a:ext cx="7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(10,0)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3687374" y="5697297"/>
            <a:ext cx="7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(15,0)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823445" y="5697294"/>
            <a:ext cx="8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(20,0)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6028791" y="5711146"/>
            <a:ext cx="7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(25,0)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7220282" y="5697288"/>
            <a:ext cx="76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(30,0)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8370208" y="5683430"/>
            <a:ext cx="84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(35,0)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9561699" y="5669572"/>
            <a:ext cx="77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(40,0)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97406" y="2469539"/>
            <a:ext cx="23003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per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per second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34531" y="6246726"/>
            <a:ext cx="710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velocity values to current location (x, y) every cycle.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10" y="1365728"/>
            <a:ext cx="8939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Velocity</a:t>
            </a:r>
            <a:r>
              <a:rPr lang="en-US" sz="2800" dirty="0"/>
              <a:t>: change in position over time in a specific direction.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60A54-EBB4-481D-98DF-BBFF480ECDDE}"/>
              </a:ext>
            </a:extLst>
          </p:cNvPr>
          <p:cNvSpPr txBox="1"/>
          <p:nvPr/>
        </p:nvSpPr>
        <p:spPr>
          <a:xfrm>
            <a:off x="920881" y="2060309"/>
            <a:ext cx="611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pos(x, y) = (15, 0)   positional vector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B1A40E-3ECE-48F1-AF59-C5E49290790A}"/>
              </a:ext>
            </a:extLst>
          </p:cNvPr>
          <p:cNvSpPr txBox="1"/>
          <p:nvPr/>
        </p:nvSpPr>
        <p:spPr>
          <a:xfrm>
            <a:off x="920881" y="3433053"/>
            <a:ext cx="709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Apply velocity vector to positional vector: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C91B88-383D-4D4F-AF93-FD78750775E1}"/>
              </a:ext>
            </a:extLst>
          </p:cNvPr>
          <p:cNvSpPr txBox="1"/>
          <p:nvPr/>
        </p:nvSpPr>
        <p:spPr>
          <a:xfrm>
            <a:off x="1275111" y="4017828"/>
            <a:ext cx="571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pos(x, y) = (15 + 5, 0 + 0) = (20, 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8E673F-D77D-477D-890A-6ED7D37AEE63}"/>
              </a:ext>
            </a:extLst>
          </p:cNvPr>
          <p:cNvSpPr/>
          <p:nvPr/>
        </p:nvSpPr>
        <p:spPr>
          <a:xfrm>
            <a:off x="5116700" y="5209893"/>
            <a:ext cx="231396" cy="2313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2759</Words>
  <Application>Microsoft Office PowerPoint</Application>
  <PresentationFormat>Widescreen</PresentationFormat>
  <Paragraphs>442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Office Theme</vt:lpstr>
      <vt:lpstr>Physics in Game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in Game Programming</dc:title>
  <dc:creator>Wagner, Barry N</dc:creator>
  <cp:lastModifiedBy>Wagner, Barry N</cp:lastModifiedBy>
  <cp:revision>52</cp:revision>
  <dcterms:created xsi:type="dcterms:W3CDTF">2017-03-30T17:47:38Z</dcterms:created>
  <dcterms:modified xsi:type="dcterms:W3CDTF">2019-03-19T17:21:04Z</dcterms:modified>
</cp:coreProperties>
</file>