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9EBACA9-2784-453A-969E-6EE657B05E5D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6E480A8-FE13-4F3B-B170-A4514960450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7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ACA9-2784-453A-969E-6EE657B05E5D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0A8-FE13-4F3B-B170-A45149604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58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ACA9-2784-453A-969E-6EE657B05E5D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0A8-FE13-4F3B-B170-A4514960450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70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ACA9-2784-453A-969E-6EE657B05E5D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0A8-FE13-4F3B-B170-A4514960450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3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ACA9-2784-453A-969E-6EE657B05E5D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0A8-FE13-4F3B-B170-A45149604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515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ACA9-2784-453A-969E-6EE657B05E5D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0A8-FE13-4F3B-B170-A4514960450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68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ACA9-2784-453A-969E-6EE657B05E5D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0A8-FE13-4F3B-B170-A4514960450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ACA9-2784-453A-969E-6EE657B05E5D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0A8-FE13-4F3B-B170-A4514960450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74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ACA9-2784-453A-969E-6EE657B05E5D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0A8-FE13-4F3B-B170-A4514960450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56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ACA9-2784-453A-969E-6EE657B05E5D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0A8-FE13-4F3B-B170-A45149604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67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ACA9-2784-453A-969E-6EE657B05E5D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0A8-FE13-4F3B-B170-A45149604506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97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ACA9-2784-453A-969E-6EE657B05E5D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0A8-FE13-4F3B-B170-A45149604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2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ACA9-2784-453A-969E-6EE657B05E5D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0A8-FE13-4F3B-B170-A45149604506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4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ACA9-2784-453A-969E-6EE657B05E5D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0A8-FE13-4F3B-B170-A4514960450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66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ACA9-2784-453A-969E-6EE657B05E5D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0A8-FE13-4F3B-B170-A45149604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53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ACA9-2784-453A-969E-6EE657B05E5D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0A8-FE13-4F3B-B170-A45149604506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87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ACA9-2784-453A-969E-6EE657B05E5D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0A8-FE13-4F3B-B170-A45149604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20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EBACA9-2784-453A-969E-6EE657B05E5D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E480A8-FE13-4F3B-B170-A45149604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91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0315" y="940159"/>
            <a:ext cx="8319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HOTEL RESERVATION AND MANAGEMENT </a:t>
            </a:r>
            <a:r>
              <a:rPr lang="en-GB" sz="3600" b="1" dirty="0" smtClean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SYSTEM</a:t>
            </a:r>
            <a:r>
              <a:rPr lang="en-GB" sz="3600" b="1" dirty="0" smtClean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.</a:t>
            </a:r>
            <a:endParaRPr lang="en-GB" sz="3600" b="1" dirty="0">
              <a:solidFill>
                <a:schemeClr val="accent5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4569" y="3335628"/>
            <a:ext cx="4649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PRESENTED BY:</a:t>
            </a:r>
          </a:p>
          <a:p>
            <a:pPr algn="ctr"/>
            <a:r>
              <a:rPr lang="en-GB" sz="3600" b="1" dirty="0" smtClean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TIMOTHY ROHA</a:t>
            </a:r>
          </a:p>
          <a:p>
            <a:pPr algn="ctr"/>
            <a:r>
              <a:rPr lang="en-GB" sz="3600" b="1" dirty="0" smtClean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COM/044/18</a:t>
            </a:r>
            <a:endParaRPr lang="en-GB" sz="3600" b="1" dirty="0">
              <a:solidFill>
                <a:schemeClr val="accent5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5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95"/>
          <p:cNvSpPr>
            <a:spLocks noChangeArrowheads="1"/>
          </p:cNvSpPr>
          <p:nvPr/>
        </p:nvSpPr>
        <p:spPr bwMode="auto">
          <a:xfrm>
            <a:off x="5781208" y="2169822"/>
            <a:ext cx="1666875" cy="533400"/>
          </a:xfrm>
          <a:prstGeom prst="ellipse">
            <a:avLst/>
          </a:prstGeom>
          <a:solidFill>
            <a:srgbClr val="FFFFFF"/>
          </a:solidFill>
          <a:ln w="317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 ACCOUNT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Oval 94"/>
          <p:cNvSpPr>
            <a:spLocks noChangeArrowheads="1"/>
          </p:cNvSpPr>
          <p:nvPr/>
        </p:nvSpPr>
        <p:spPr bwMode="auto">
          <a:xfrm>
            <a:off x="5781208" y="2998497"/>
            <a:ext cx="1666875" cy="533400"/>
          </a:xfrm>
          <a:prstGeom prst="ellipse">
            <a:avLst/>
          </a:prstGeom>
          <a:solidFill>
            <a:srgbClr val="FFFFFF"/>
          </a:solidFill>
          <a:ln w="317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VIEW AVAILABLE ROOMS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Oval 93"/>
          <p:cNvSpPr>
            <a:spLocks noChangeArrowheads="1"/>
          </p:cNvSpPr>
          <p:nvPr/>
        </p:nvSpPr>
        <p:spPr bwMode="auto">
          <a:xfrm>
            <a:off x="5781208" y="3874797"/>
            <a:ext cx="1666875" cy="638175"/>
          </a:xfrm>
          <a:prstGeom prst="ellipse">
            <a:avLst/>
          </a:prstGeom>
          <a:solidFill>
            <a:srgbClr val="FFFFFF"/>
          </a:solidFill>
          <a:ln w="317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VIEW ROOM TYPES AND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Oval 92"/>
          <p:cNvSpPr>
            <a:spLocks noChangeArrowheads="1"/>
          </p:cNvSpPr>
          <p:nvPr/>
        </p:nvSpPr>
        <p:spPr bwMode="auto">
          <a:xfrm>
            <a:off x="5781208" y="4827297"/>
            <a:ext cx="1666875" cy="533400"/>
          </a:xfrm>
          <a:prstGeom prst="ellipse">
            <a:avLst/>
          </a:prstGeom>
          <a:solidFill>
            <a:srgbClr val="FFFFFF"/>
          </a:solidFill>
          <a:ln w="317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RESERVE AVAILABLE ROOMS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34" name="Straight Arrow Connector 91"/>
          <p:cNvCxnSpPr>
            <a:cxnSpLocks noChangeShapeType="1"/>
          </p:cNvCxnSpPr>
          <p:nvPr/>
        </p:nvCxnSpPr>
        <p:spPr bwMode="auto">
          <a:xfrm flipH="1">
            <a:off x="4276258" y="3369972"/>
            <a:ext cx="9525" cy="5619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135" name="Straight Arrow Connector 90"/>
          <p:cNvCxnSpPr>
            <a:cxnSpLocks noChangeShapeType="1"/>
          </p:cNvCxnSpPr>
          <p:nvPr/>
        </p:nvCxnSpPr>
        <p:spPr bwMode="auto">
          <a:xfrm flipV="1">
            <a:off x="4028608" y="3589047"/>
            <a:ext cx="495300" cy="1905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56" name="Oval 89"/>
          <p:cNvSpPr>
            <a:spLocks noChangeArrowheads="1"/>
          </p:cNvSpPr>
          <p:nvPr/>
        </p:nvSpPr>
        <p:spPr bwMode="auto">
          <a:xfrm>
            <a:off x="4155608" y="3179472"/>
            <a:ext cx="225425" cy="1905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2137" name="Straight Arrow Connector 88"/>
          <p:cNvCxnSpPr>
            <a:cxnSpLocks noChangeShapeType="1"/>
          </p:cNvCxnSpPr>
          <p:nvPr/>
        </p:nvCxnSpPr>
        <p:spPr bwMode="auto">
          <a:xfrm flipH="1">
            <a:off x="4114333" y="3903372"/>
            <a:ext cx="161925" cy="24765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138" name="Straight Arrow Connector 87"/>
          <p:cNvCxnSpPr>
            <a:cxnSpLocks noChangeShapeType="1"/>
          </p:cNvCxnSpPr>
          <p:nvPr/>
        </p:nvCxnSpPr>
        <p:spPr bwMode="auto">
          <a:xfrm>
            <a:off x="4285783" y="3884322"/>
            <a:ext cx="171450" cy="2571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139" name="Straight Arrow Connector 86"/>
          <p:cNvCxnSpPr>
            <a:cxnSpLocks noChangeShapeType="1"/>
          </p:cNvCxnSpPr>
          <p:nvPr/>
        </p:nvCxnSpPr>
        <p:spPr bwMode="auto">
          <a:xfrm flipV="1">
            <a:off x="4504858" y="2455572"/>
            <a:ext cx="1266825" cy="99060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140" name="Straight Arrow Connector 85"/>
          <p:cNvCxnSpPr>
            <a:cxnSpLocks noChangeShapeType="1"/>
          </p:cNvCxnSpPr>
          <p:nvPr/>
        </p:nvCxnSpPr>
        <p:spPr bwMode="auto">
          <a:xfrm flipV="1">
            <a:off x="4581058" y="3274722"/>
            <a:ext cx="1200150" cy="27622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141" name="Straight Arrow Connector 84"/>
          <p:cNvCxnSpPr>
            <a:cxnSpLocks noChangeShapeType="1"/>
          </p:cNvCxnSpPr>
          <p:nvPr/>
        </p:nvCxnSpPr>
        <p:spPr bwMode="auto">
          <a:xfrm>
            <a:off x="4466758" y="3741447"/>
            <a:ext cx="1323975" cy="4476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142" name="Straight Arrow Connector 83"/>
          <p:cNvCxnSpPr>
            <a:cxnSpLocks noChangeShapeType="1"/>
          </p:cNvCxnSpPr>
          <p:nvPr/>
        </p:nvCxnSpPr>
        <p:spPr bwMode="auto">
          <a:xfrm>
            <a:off x="4466758" y="3960522"/>
            <a:ext cx="1304925" cy="111442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3979395" y="4151022"/>
            <a:ext cx="606425" cy="2984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04564" y="656823"/>
            <a:ext cx="48553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Book Antiqua" panose="02040602050305030304" pitchFamily="18" charset="0"/>
              </a:rPr>
              <a:t>SYSTEM DESIGN AND ANALYSIS</a:t>
            </a:r>
          </a:p>
          <a:p>
            <a:pPr algn="ctr"/>
            <a:r>
              <a:rPr lang="en-GB" sz="2000" b="1" dirty="0" smtClean="0">
                <a:latin typeface="Book Antiqua" panose="02040602050305030304" pitchFamily="18" charset="0"/>
              </a:rPr>
              <a:t>Use case diagram</a:t>
            </a:r>
            <a:endParaRPr lang="en-GB" sz="20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7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1082" y="2158798"/>
            <a:ext cx="634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Oval 108"/>
          <p:cNvSpPr>
            <a:spLocks noChangeArrowheads="1"/>
          </p:cNvSpPr>
          <p:nvPr/>
        </p:nvSpPr>
        <p:spPr bwMode="auto">
          <a:xfrm>
            <a:off x="5279889" y="3101078"/>
            <a:ext cx="1533525" cy="1381125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 ROOM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07"/>
          <p:cNvSpPr>
            <a:spLocks noChangeArrowheads="1"/>
          </p:cNvSpPr>
          <p:nvPr/>
        </p:nvSpPr>
        <p:spPr bwMode="auto">
          <a:xfrm>
            <a:off x="5298939" y="1824728"/>
            <a:ext cx="1533525" cy="390525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06"/>
          <p:cNvSpPr>
            <a:spLocks noChangeArrowheads="1"/>
          </p:cNvSpPr>
          <p:nvPr/>
        </p:nvSpPr>
        <p:spPr bwMode="auto">
          <a:xfrm>
            <a:off x="3279639" y="2796278"/>
            <a:ext cx="1428750" cy="371475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05"/>
          <p:cNvSpPr>
            <a:spLocks noChangeArrowheads="1"/>
          </p:cNvSpPr>
          <p:nvPr/>
        </p:nvSpPr>
        <p:spPr bwMode="auto">
          <a:xfrm>
            <a:off x="7642089" y="3844028"/>
            <a:ext cx="1428750" cy="3810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TIME/ SCHEDULE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auto">
          <a:xfrm>
            <a:off x="7623039" y="2796278"/>
            <a:ext cx="1428750" cy="371475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RESERVATION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03"/>
          <p:cNvSpPr>
            <a:spLocks noChangeArrowheads="1"/>
          </p:cNvSpPr>
          <p:nvPr/>
        </p:nvSpPr>
        <p:spPr bwMode="auto">
          <a:xfrm>
            <a:off x="5298939" y="5091803"/>
            <a:ext cx="1533525" cy="390525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 TYPE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02"/>
          <p:cNvSpPr>
            <a:spLocks noChangeArrowheads="1"/>
          </p:cNvSpPr>
          <p:nvPr/>
        </p:nvSpPr>
        <p:spPr bwMode="auto">
          <a:xfrm>
            <a:off x="3279639" y="3842440"/>
            <a:ext cx="1428750" cy="54451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 CATEGORY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6040786" y="2198416"/>
            <a:ext cx="0" cy="866775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6041888" y="4480774"/>
            <a:ext cx="9525" cy="571500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4708389" y="2903266"/>
            <a:ext cx="790575" cy="323850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6832464" y="3888022"/>
            <a:ext cx="819150" cy="190500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V="1">
            <a:off x="4708389" y="3948850"/>
            <a:ext cx="542925" cy="171450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V="1">
            <a:off x="6727689" y="2990409"/>
            <a:ext cx="895350" cy="333375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279639" y="13119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3279639" y="17691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3939757" y="1048132"/>
            <a:ext cx="483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latin typeface="Book Antiqua" panose="02040602050305030304" pitchFamily="18" charset="0"/>
              </a:rPr>
              <a:t>Data flow diagram</a:t>
            </a:r>
            <a:endParaRPr lang="en-GB" sz="20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1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71"/>
          <p:cNvSpPr>
            <a:spLocks noChangeArrowheads="1"/>
          </p:cNvSpPr>
          <p:nvPr/>
        </p:nvSpPr>
        <p:spPr bwMode="auto">
          <a:xfrm>
            <a:off x="4995594" y="590550"/>
            <a:ext cx="1247775" cy="647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ROOM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RESEVATION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 rot="18974064" flipV="1">
            <a:off x="4988686" y="1690687"/>
            <a:ext cx="1206500" cy="1177925"/>
          </a:xfrm>
          <a:prstGeom prst="rect">
            <a:avLst/>
          </a:prstGeom>
          <a:solidFill>
            <a:srgbClr val="FFFFFF"/>
          </a:solidFill>
          <a:ln w="31750">
            <a:solidFill>
              <a:schemeClr val="dk1">
                <a:lumMod val="0"/>
                <a:lumOff val="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69"/>
          <p:cNvSpPr>
            <a:spLocks noChangeArrowheads="1"/>
          </p:cNvSpPr>
          <p:nvPr/>
        </p:nvSpPr>
        <p:spPr bwMode="auto">
          <a:xfrm>
            <a:off x="7321599" y="3006725"/>
            <a:ext cx="1247775" cy="4921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EXISTING CUSTOMER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68"/>
          <p:cNvSpPr>
            <a:spLocks noChangeArrowheads="1"/>
          </p:cNvSpPr>
          <p:nvPr/>
        </p:nvSpPr>
        <p:spPr bwMode="auto">
          <a:xfrm>
            <a:off x="3082718" y="2984588"/>
            <a:ext cx="1247775" cy="4286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CUSTOMER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7"/>
          <p:cNvSpPr>
            <a:spLocks noChangeArrowheads="1"/>
          </p:cNvSpPr>
          <p:nvPr/>
        </p:nvSpPr>
        <p:spPr bwMode="auto">
          <a:xfrm>
            <a:off x="3168210" y="3781986"/>
            <a:ext cx="1247775" cy="4921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ACCOUNT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ounded Rectangle 66"/>
          <p:cNvSpPr>
            <a:spLocks noChangeArrowheads="1"/>
          </p:cNvSpPr>
          <p:nvPr/>
        </p:nvSpPr>
        <p:spPr bwMode="auto">
          <a:xfrm>
            <a:off x="3206840" y="4638029"/>
            <a:ext cx="1247775" cy="609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CONTACTS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65"/>
          <p:cNvSpPr>
            <a:spLocks noChangeArrowheads="1"/>
          </p:cNvSpPr>
          <p:nvPr/>
        </p:nvSpPr>
        <p:spPr bwMode="auto">
          <a:xfrm>
            <a:off x="3065178" y="5545981"/>
            <a:ext cx="1247775" cy="4286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PASSWORD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64"/>
          <p:cNvSpPr>
            <a:spLocks noChangeArrowheads="1"/>
          </p:cNvSpPr>
          <p:nvPr/>
        </p:nvSpPr>
        <p:spPr bwMode="auto">
          <a:xfrm>
            <a:off x="7338744" y="4411318"/>
            <a:ext cx="1247775" cy="4286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ROOM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63"/>
          <p:cNvSpPr>
            <a:spLocks noChangeArrowheads="1"/>
          </p:cNvSpPr>
          <p:nvPr/>
        </p:nvSpPr>
        <p:spPr bwMode="auto">
          <a:xfrm>
            <a:off x="7345253" y="3756228"/>
            <a:ext cx="1247775" cy="4286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IN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62"/>
          <p:cNvSpPr>
            <a:spLocks noChangeArrowheads="1"/>
          </p:cNvSpPr>
          <p:nvPr/>
        </p:nvSpPr>
        <p:spPr bwMode="auto">
          <a:xfrm>
            <a:off x="7326201" y="5004134"/>
            <a:ext cx="1247775" cy="4286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OF BOOKING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61"/>
          <p:cNvSpPr>
            <a:spLocks noChangeArrowheads="1"/>
          </p:cNvSpPr>
          <p:nvPr/>
        </p:nvSpPr>
        <p:spPr bwMode="auto">
          <a:xfrm>
            <a:off x="7354639" y="5607947"/>
            <a:ext cx="1247775" cy="5857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ROOMS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5597795" y="1225444"/>
            <a:ext cx="9525" cy="190500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cxnSpLocks noChangeShapeType="1"/>
          </p:cNvCxnSpPr>
          <p:nvPr/>
        </p:nvCxnSpPr>
        <p:spPr bwMode="auto">
          <a:xfrm>
            <a:off x="6467207" y="2292668"/>
            <a:ext cx="1504950" cy="712470"/>
          </a:xfrm>
          <a:prstGeom prst="bentConnector3">
            <a:avLst>
              <a:gd name="adj1" fmla="val 99366"/>
            </a:avLst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cxnSpLocks noChangeShapeType="1"/>
          </p:cNvCxnSpPr>
          <p:nvPr/>
        </p:nvCxnSpPr>
        <p:spPr bwMode="auto">
          <a:xfrm rot="10800000" flipV="1">
            <a:off x="3827824" y="2265360"/>
            <a:ext cx="890905" cy="695960"/>
          </a:xfrm>
          <a:prstGeom prst="bentConnector2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3800744" y="3417691"/>
            <a:ext cx="9525" cy="314325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3762107" y="4279555"/>
            <a:ext cx="9525" cy="314325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>
            <a:off x="3778340" y="5258699"/>
            <a:ext cx="9525" cy="314325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flipH="1">
            <a:off x="7962632" y="3517482"/>
            <a:ext cx="9525" cy="238125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7972155" y="4820354"/>
            <a:ext cx="12745" cy="184851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7984900" y="5449820"/>
            <a:ext cx="6306" cy="177377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flipV="1">
            <a:off x="3901068" y="858305"/>
            <a:ext cx="1095375" cy="19050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3823872" y="822892"/>
            <a:ext cx="71120" cy="97477"/>
          </a:xfrm>
          <a:prstGeom prst="ellipse">
            <a:avLst/>
          </a:prstGeom>
          <a:solidFill>
            <a:schemeClr val="dk1">
              <a:lumMod val="0"/>
              <a:lumOff val="0"/>
            </a:schemeClr>
          </a:solidFill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/>
          <a:p>
            <a:endParaRPr lang="en-GB"/>
          </a:p>
        </p:txBody>
      </p:sp>
      <p:sp>
        <p:nvSpPr>
          <p:cNvPr id="26" name="Text Box 47"/>
          <p:cNvSpPr txBox="1">
            <a:spLocks noChangeArrowheads="1"/>
          </p:cNvSpPr>
          <p:nvPr/>
        </p:nvSpPr>
        <p:spPr bwMode="auto">
          <a:xfrm>
            <a:off x="5058536" y="1953189"/>
            <a:ext cx="10668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CUSTOMER OR EXISTING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Elbow Connector 26"/>
          <p:cNvCxnSpPr>
            <a:cxnSpLocks noChangeShapeType="1"/>
          </p:cNvCxnSpPr>
          <p:nvPr/>
        </p:nvCxnSpPr>
        <p:spPr bwMode="auto">
          <a:xfrm flipV="1">
            <a:off x="4330493" y="4042193"/>
            <a:ext cx="2987675" cy="16002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H="1">
            <a:off x="7986127" y="4182339"/>
            <a:ext cx="9525" cy="238125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863030" y="226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2266682" y="4548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>
            <a:off x="7984900" y="6223160"/>
            <a:ext cx="13997" cy="344081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7956352" y="6571051"/>
            <a:ext cx="91440" cy="104775"/>
          </a:xfrm>
          <a:prstGeom prst="ellipse">
            <a:avLst/>
          </a:prstGeom>
          <a:solidFill>
            <a:schemeClr val="dk1">
              <a:lumMod val="0"/>
              <a:lumOff val="0"/>
            </a:schemeClr>
          </a:solidFill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/>
          <a:p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4583058" y="150816"/>
            <a:ext cx="263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Book Antiqua" panose="02040602050305030304" pitchFamily="18" charset="0"/>
              </a:rPr>
              <a:t>Activity flow diagram</a:t>
            </a:r>
            <a:endParaRPr lang="en-GB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1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7037" y="3033438"/>
            <a:ext cx="634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Rectangle 200"/>
          <p:cNvSpPr>
            <a:spLocks noChangeArrowheads="1"/>
          </p:cNvSpPr>
          <p:nvPr/>
        </p:nvSpPr>
        <p:spPr bwMode="auto">
          <a:xfrm>
            <a:off x="2846316" y="1410180"/>
            <a:ext cx="1366838" cy="130175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99"/>
          <p:cNvSpPr>
            <a:spLocks noChangeArrowheads="1"/>
          </p:cNvSpPr>
          <p:nvPr/>
        </p:nvSpPr>
        <p:spPr bwMode="auto">
          <a:xfrm>
            <a:off x="5016429" y="1397480"/>
            <a:ext cx="1365250" cy="130175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ARRIVAL_DATE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ROOMS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98"/>
          <p:cNvSpPr>
            <a:spLocks noChangeArrowheads="1"/>
          </p:cNvSpPr>
          <p:nvPr/>
        </p:nvSpPr>
        <p:spPr bwMode="auto">
          <a:xfrm>
            <a:off x="7056366" y="1446692"/>
            <a:ext cx="1366838" cy="130175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ROOM_TYPE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ROOM_CATEGORY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97"/>
          <p:cNvSpPr>
            <a:spLocks noChangeArrowheads="1"/>
          </p:cNvSpPr>
          <p:nvPr/>
        </p:nvSpPr>
        <p:spPr bwMode="auto">
          <a:xfrm>
            <a:off x="2416102" y="3351801"/>
            <a:ext cx="914401" cy="9144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MEMBER_ID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MEMBER_DATE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96"/>
          <p:cNvSpPr>
            <a:spLocks noChangeArrowheads="1"/>
          </p:cNvSpPr>
          <p:nvPr/>
        </p:nvSpPr>
        <p:spPr bwMode="auto">
          <a:xfrm>
            <a:off x="3864856" y="3402324"/>
            <a:ext cx="1021715" cy="9144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NON-MEMBER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 NUMBER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95"/>
          <p:cNvSpPr>
            <a:spLocks noChangeArrowheads="1"/>
          </p:cNvSpPr>
          <p:nvPr/>
        </p:nvSpPr>
        <p:spPr bwMode="auto">
          <a:xfrm>
            <a:off x="6599166" y="3389072"/>
            <a:ext cx="914400" cy="9144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94"/>
          <p:cNvSpPr>
            <a:spLocks noChangeArrowheads="1"/>
          </p:cNvSpPr>
          <p:nvPr/>
        </p:nvSpPr>
        <p:spPr bwMode="auto">
          <a:xfrm>
            <a:off x="8053316" y="3351072"/>
            <a:ext cx="914400" cy="9144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4213154" y="2089891"/>
            <a:ext cx="796290" cy="0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6397552" y="2019721"/>
            <a:ext cx="666750" cy="10795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Elbow Connector 11"/>
          <p:cNvCxnSpPr>
            <a:cxnSpLocks noChangeShapeType="1"/>
          </p:cNvCxnSpPr>
          <p:nvPr/>
        </p:nvCxnSpPr>
        <p:spPr bwMode="auto">
          <a:xfrm rot="16200000">
            <a:off x="3468616" y="2478993"/>
            <a:ext cx="277495" cy="1468120"/>
          </a:xfrm>
          <a:prstGeom prst="bentConnector2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V="1">
            <a:off x="4341424" y="3074305"/>
            <a:ext cx="0" cy="290195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cxnSpLocks noChangeShapeType="1"/>
          </p:cNvCxnSpPr>
          <p:nvPr/>
        </p:nvCxnSpPr>
        <p:spPr bwMode="auto">
          <a:xfrm rot="16200000">
            <a:off x="7666604" y="2524328"/>
            <a:ext cx="224155" cy="1460500"/>
          </a:xfrm>
          <a:prstGeom prst="bentConnector2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H="1" flipV="1">
            <a:off x="8516235" y="3121627"/>
            <a:ext cx="4916" cy="191411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3518940" y="2703039"/>
            <a:ext cx="10795" cy="354965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7739785" y="2731522"/>
            <a:ext cx="10795" cy="398145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4875776" y="2016922"/>
            <a:ext cx="10795" cy="161290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>
            <a:off x="6493631" y="1933507"/>
            <a:ext cx="10795" cy="161290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4224291" y="1853036"/>
            <a:ext cx="269240" cy="236855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6774107" y="2031822"/>
            <a:ext cx="290195" cy="268605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H="1">
            <a:off x="4226660" y="2118205"/>
            <a:ext cx="258445" cy="182880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V="1">
            <a:off x="6800780" y="1784919"/>
            <a:ext cx="247650" cy="215265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422189" y="3534750"/>
            <a:ext cx="925195" cy="10795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3893284" y="3680447"/>
            <a:ext cx="925195" cy="10795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>
            <a:off x="6585832" y="3680447"/>
            <a:ext cx="925195" cy="10795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>
            <a:off x="8042521" y="3691242"/>
            <a:ext cx="925195" cy="10795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 flipV="1">
            <a:off x="2846634" y="1767000"/>
            <a:ext cx="1366520" cy="21590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V="1">
            <a:off x="5016429" y="1740724"/>
            <a:ext cx="1366520" cy="21590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 flipV="1">
            <a:off x="7056684" y="1775841"/>
            <a:ext cx="1366520" cy="21590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2709791" y="19878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2709791" y="24450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3347384" y="708251"/>
            <a:ext cx="4846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latin typeface="Book Antiqua" panose="02040602050305030304" pitchFamily="18" charset="0"/>
              </a:rPr>
              <a:t>Entity relation diagram</a:t>
            </a:r>
            <a:endParaRPr lang="en-GB" sz="20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4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558452"/>
            <a:ext cx="90538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Book Antiqua" panose="02040602050305030304" pitchFamily="18" charset="0"/>
              </a:rPr>
              <a:t>METHODOLOGY</a:t>
            </a:r>
            <a:endParaRPr lang="en-GB" b="1" dirty="0" smtClean="0">
              <a:latin typeface="Book Antiqua" panose="02040602050305030304" pitchFamily="18" charset="0"/>
            </a:endParaRPr>
          </a:p>
          <a:p>
            <a:pPr algn="ctr"/>
            <a:r>
              <a:rPr lang="en-GB" b="1" dirty="0" smtClean="0">
                <a:latin typeface="Book Antiqua" panose="02040602050305030304" pitchFamily="18" charset="0"/>
              </a:rPr>
              <a:t>Incremental model</a:t>
            </a:r>
          </a:p>
          <a:p>
            <a:pPr algn="ctr"/>
            <a:r>
              <a:rPr lang="en-GB" dirty="0">
                <a:latin typeface="Book Antiqua" panose="02040602050305030304" pitchFamily="18" charset="0"/>
              </a:rPr>
              <a:t> </a:t>
            </a:r>
            <a:r>
              <a:rPr lang="en-GB" sz="2400" dirty="0" smtClean="0">
                <a:latin typeface="Book Antiqua" panose="02040602050305030304" pitchFamily="18" charset="0"/>
              </a:rPr>
              <a:t>It is a software development method where the product is designed implemented and tested incrementally until the product is finished. </a:t>
            </a:r>
            <a:endParaRPr lang="en-GB" dirty="0" smtClean="0">
              <a:latin typeface="Book Antiqua" panose="02040602050305030304" pitchFamily="18" charset="0"/>
            </a:endParaRPr>
          </a:p>
          <a:p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3" name="Rectangle 44"/>
          <p:cNvSpPr>
            <a:spLocks noChangeArrowheads="1"/>
          </p:cNvSpPr>
          <p:nvPr/>
        </p:nvSpPr>
        <p:spPr bwMode="auto">
          <a:xfrm>
            <a:off x="4436303" y="2465596"/>
            <a:ext cx="1165225" cy="331788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6282566" y="3511759"/>
            <a:ext cx="1116012" cy="339725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6282566" y="2465596"/>
            <a:ext cx="1116012" cy="331788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1"/>
          <p:cNvSpPr>
            <a:spLocks noChangeArrowheads="1"/>
          </p:cNvSpPr>
          <p:nvPr/>
        </p:nvSpPr>
        <p:spPr bwMode="auto">
          <a:xfrm>
            <a:off x="7782753" y="2465596"/>
            <a:ext cx="893763" cy="331788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4436303" y="3511759"/>
            <a:ext cx="1165225" cy="339725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7801803" y="4489659"/>
            <a:ext cx="876300" cy="319087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6282566" y="4478546"/>
            <a:ext cx="1116012" cy="319088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7801803" y="3511759"/>
            <a:ext cx="876300" cy="339725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4436303" y="4478546"/>
            <a:ext cx="1165225" cy="32861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2610678" y="3511759"/>
            <a:ext cx="1165225" cy="339725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5614622" y="2636101"/>
            <a:ext cx="662940" cy="20320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5601528" y="3639516"/>
            <a:ext cx="653415" cy="0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7408586" y="2641793"/>
            <a:ext cx="371475" cy="0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7395334" y="3631744"/>
            <a:ext cx="401955" cy="0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7394448" y="4634585"/>
            <a:ext cx="412115" cy="0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5601528" y="4634585"/>
            <a:ext cx="643255" cy="0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>
            <a:off x="3780417" y="3700215"/>
            <a:ext cx="662940" cy="10160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4037828" y="2631490"/>
            <a:ext cx="372110" cy="0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4064193" y="4634585"/>
            <a:ext cx="372110" cy="0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4051080" y="2631490"/>
            <a:ext cx="0" cy="2019935"/>
          </a:xfrm>
          <a:prstGeom prst="straightConnector1">
            <a:avLst/>
          </a:prstGeom>
          <a:noFill/>
          <a:ln w="25400">
            <a:solidFill>
              <a:schemeClr val="dk1">
                <a:lumMod val="0"/>
                <a:lumOff val="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dk1">
                      <a:lumMod val="0"/>
                      <a:lumOff val="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378227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1378227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60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4818" y="1314208"/>
            <a:ext cx="81765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Book Antiqua" panose="02040602050305030304" pitchFamily="18" charset="0"/>
              </a:rPr>
              <a:t>RECOMMENDATION</a:t>
            </a:r>
          </a:p>
          <a:p>
            <a:pPr algn="ctr"/>
            <a:r>
              <a:rPr lang="en-GB" sz="2800" dirty="0">
                <a:latin typeface="Book Antiqua" panose="02040602050305030304" pitchFamily="18" charset="0"/>
              </a:rPr>
              <a:t> </a:t>
            </a:r>
            <a:r>
              <a:rPr lang="en-GB" sz="2800" dirty="0" smtClean="0">
                <a:latin typeface="Book Antiqua" panose="02040602050305030304" pitchFamily="18" charset="0"/>
              </a:rPr>
              <a:t>I therefore recommend that this product should be implemented in hotels especially those that are prone to data loss and have a high number of customer turn-up.</a:t>
            </a:r>
          </a:p>
          <a:p>
            <a:pPr algn="ctr"/>
            <a:r>
              <a:rPr lang="en-GB" sz="2800" dirty="0" smtClean="0">
                <a:latin typeface="Book Antiqua" panose="02040602050305030304" pitchFamily="18" charset="0"/>
              </a:rPr>
              <a:t>It should therefore be implemented to replace the existing manual system in our local hotels </a:t>
            </a:r>
            <a:r>
              <a:rPr lang="en-GB" sz="2800" smtClean="0">
                <a:latin typeface="Book Antiqua" panose="02040602050305030304" pitchFamily="18" charset="0"/>
              </a:rPr>
              <a:t>that have </a:t>
            </a:r>
            <a:r>
              <a:rPr lang="en-GB" sz="2800" dirty="0" smtClean="0">
                <a:latin typeface="Book Antiqua" panose="02040602050305030304" pitchFamily="18" charset="0"/>
              </a:rPr>
              <a:t>a number of limitation</a:t>
            </a:r>
            <a:r>
              <a:rPr lang="en-GB" sz="2400" dirty="0" smtClean="0">
                <a:latin typeface="Book Antiqua" panose="02040602050305030304" pitchFamily="18" charset="0"/>
              </a:rPr>
              <a:t>. </a:t>
            </a:r>
            <a:endParaRPr lang="en-GB" dirty="0" smtClean="0">
              <a:latin typeface="Book Antiqua" panose="0204060205030503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97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203" y="425003"/>
            <a:ext cx="63492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dirty="0" smtClean="0">
                <a:latin typeface="Book Antiqua" panose="02040602050305030304" pitchFamily="18" charset="0"/>
              </a:rPr>
              <a:t>THANK</a:t>
            </a:r>
            <a:r>
              <a:rPr lang="en-GB" sz="16600" dirty="0" smtClean="0">
                <a:latin typeface="Book Antiqua" panose="02040602050305030304" pitchFamily="18" charset="0"/>
              </a:rPr>
              <a:t> YOU</a:t>
            </a:r>
            <a:r>
              <a:rPr lang="en-GB" dirty="0" smtClean="0">
                <a:latin typeface="Book Antiqua" panose="02040602050305030304" pitchFamily="18" charset="0"/>
              </a:rPr>
              <a:t>.</a:t>
            </a:r>
            <a:endParaRPr lang="en-GB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2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7284" y="579549"/>
            <a:ext cx="963339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latin typeface="Book Antiqua" panose="02040602050305030304" pitchFamily="18" charset="0"/>
              </a:rPr>
              <a:t>CONTENT</a:t>
            </a:r>
          </a:p>
          <a:p>
            <a:r>
              <a:rPr lang="en-GB" sz="2400" b="1" dirty="0" smtClean="0">
                <a:latin typeface="Book Antiqua" panose="0204060205030503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Book Antiqua" panose="02040602050305030304" pitchFamily="18" charset="0"/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Book Antiqua" panose="02040602050305030304" pitchFamily="18" charset="0"/>
              </a:rPr>
              <a:t>Problem statement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Book Antiqua" panose="02040602050305030304" pitchFamily="18" charset="0"/>
              </a:rPr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Book Antiqua" panose="02040602050305030304" pitchFamily="18" charset="0"/>
              </a:rPr>
              <a:t>Scope of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Book Antiqua" panose="02040602050305030304" pitchFamily="18" charset="0"/>
              </a:rPr>
              <a:t>Justification</a:t>
            </a:r>
          </a:p>
          <a:p>
            <a:r>
              <a:rPr lang="en-GB" sz="2400" b="1" dirty="0" smtClean="0">
                <a:latin typeface="Book Antiqua" panose="02040602050305030304" pitchFamily="18" charset="0"/>
              </a:rPr>
              <a:t>LITERATURE REVIEW</a:t>
            </a:r>
          </a:p>
          <a:p>
            <a:r>
              <a:rPr lang="en-GB" sz="2400" b="1" dirty="0" smtClean="0">
                <a:latin typeface="Book Antiqua" panose="02040602050305030304" pitchFamily="18" charset="0"/>
              </a:rPr>
              <a:t>SYSTEM DESIGN AND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Book Antiqua" panose="02040602050305030304" pitchFamily="18" charset="0"/>
              </a:rPr>
              <a:t>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Book Antiqua" panose="02040602050305030304" pitchFamily="18" charset="0"/>
              </a:rPr>
              <a:t>Use case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Book Antiqua" panose="02040602050305030304" pitchFamily="18" charset="0"/>
              </a:rPr>
              <a:t>DFD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Book Antiqua" panose="02040602050305030304" pitchFamily="18" charset="0"/>
              </a:rPr>
              <a:t>Activity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Book Antiqua" panose="02040602050305030304" pitchFamily="18" charset="0"/>
              </a:rPr>
              <a:t>E-R diagram</a:t>
            </a:r>
          </a:p>
          <a:p>
            <a:r>
              <a:rPr lang="en-GB" sz="2400" b="1" dirty="0" smtClean="0">
                <a:latin typeface="Book Antiqua" panose="02040602050305030304" pitchFamily="18" charset="0"/>
              </a:rPr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Book Antiqua" panose="02040602050305030304" pitchFamily="18" charset="0"/>
              </a:rPr>
              <a:t>Incremental model</a:t>
            </a:r>
          </a:p>
          <a:p>
            <a:r>
              <a:rPr lang="en-GB" sz="2000" b="1" dirty="0" smtClean="0">
                <a:latin typeface="Book Antiqua" panose="02040602050305030304" pitchFamily="18" charset="0"/>
              </a:rPr>
              <a:t>RECOMMENDATION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96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7588" y="1236371"/>
            <a:ext cx="848717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Book Antiqua" panose="02040602050305030304" pitchFamily="18" charset="0"/>
              </a:rPr>
              <a:t>PROJECT OVERVIEW</a:t>
            </a:r>
          </a:p>
          <a:p>
            <a:r>
              <a:rPr lang="en-GB" sz="2800" dirty="0" smtClean="0">
                <a:latin typeface="Book Antiqua" panose="02040602050305030304" pitchFamily="18" charset="0"/>
              </a:rPr>
              <a:t>We all wish that we are treated with a friendly and generous reception in all dimension of life, but in this case I will narrow down on hotel. </a:t>
            </a:r>
          </a:p>
          <a:p>
            <a:r>
              <a:rPr lang="en-GB" sz="2800" dirty="0" smtClean="0">
                <a:latin typeface="Book Antiqua" panose="02040602050305030304" pitchFamily="18" charset="0"/>
              </a:rPr>
              <a:t>I therefore developed </a:t>
            </a:r>
            <a:r>
              <a:rPr lang="en-GB" sz="2800" dirty="0" smtClean="0">
                <a:latin typeface="Book Antiqua" panose="02040602050305030304" pitchFamily="18" charset="0"/>
              </a:rPr>
              <a:t>hotel reservation and management system that </a:t>
            </a:r>
            <a:r>
              <a:rPr lang="en-GB" sz="2800" dirty="0" smtClean="0">
                <a:latin typeface="Book Antiqua" panose="02040602050305030304" pitchFamily="18" charset="0"/>
              </a:rPr>
              <a:t>is going to necessitate easy reservation of hotel rooms by means of using phones, tablets, and computers </a:t>
            </a:r>
            <a:r>
              <a:rPr lang="en-GB" sz="2800" dirty="0" smtClean="0">
                <a:latin typeface="Book Antiqua" panose="02040602050305030304" pitchFamily="18" charset="0"/>
              </a:rPr>
              <a:t>while doing </a:t>
            </a:r>
            <a:r>
              <a:rPr lang="en-GB" sz="2800" dirty="0" smtClean="0">
                <a:latin typeface="Book Antiqua" panose="02040602050305030304" pitchFamily="18" charset="0"/>
              </a:rPr>
              <a:t>it online.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819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5920" y="1313645"/>
            <a:ext cx="78947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Book Antiqua" panose="02040602050305030304" pitchFamily="18" charset="0"/>
              </a:rPr>
              <a:t>PROBLEM STATEMENT</a:t>
            </a:r>
          </a:p>
          <a:p>
            <a:r>
              <a:rPr lang="en-GB" sz="2800" dirty="0" smtClean="0">
                <a:latin typeface="Book Antiqua" panose="02040602050305030304" pitchFamily="18" charset="0"/>
              </a:rPr>
              <a:t>The developed system addresses the problems that are brought by the existing manual system in the hospitality industry which had of  a number limitations but not limited 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Book Antiqua" panose="02040602050305030304" pitchFamily="18" charset="0"/>
              </a:rPr>
              <a:t>Time 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Book Antiqua" panose="02040602050305030304" pitchFamily="18" charset="0"/>
              </a:rPr>
              <a:t>Manual reservation is tedious.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Book Antiqua" panose="02040602050305030304" pitchFamily="18" charset="0"/>
              </a:rPr>
              <a:t>No security of data.</a:t>
            </a:r>
          </a:p>
          <a:p>
            <a:r>
              <a:rPr lang="en-GB" dirty="0" smtClean="0">
                <a:latin typeface="Book Antiqua" panose="02040602050305030304" pitchFamily="18" charset="0"/>
              </a:rPr>
              <a:t>  </a:t>
            </a:r>
            <a:endParaRPr lang="en-GB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73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3346" y="605307"/>
            <a:ext cx="802353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Book Antiqua" panose="02040602050305030304" pitchFamily="18" charset="0"/>
              </a:rPr>
              <a:t>OBJECTIVES </a:t>
            </a:r>
          </a:p>
          <a:p>
            <a:r>
              <a:rPr lang="en-US" sz="2400" b="1" dirty="0" smtClean="0">
                <a:latin typeface="Book Antiqua" panose="02040602050305030304" pitchFamily="18" charset="0"/>
              </a:rPr>
              <a:t> </a:t>
            </a:r>
            <a:r>
              <a:rPr lang="en-US" sz="2400" b="1" dirty="0">
                <a:latin typeface="Book Antiqua" panose="02040602050305030304" pitchFamily="18" charset="0"/>
              </a:rPr>
              <a:t>Main objectives</a:t>
            </a:r>
            <a:endParaRPr lang="en-GB" sz="2400" dirty="0">
              <a:latin typeface="Book Antiqua" panose="02040602050305030304" pitchFamily="18" charset="0"/>
            </a:endParaRPr>
          </a:p>
          <a:p>
            <a:r>
              <a:rPr lang="en-US" sz="2400" dirty="0">
                <a:latin typeface="Book Antiqua" panose="02040602050305030304" pitchFamily="18" charset="0"/>
              </a:rPr>
              <a:t>The main objectives of this project was to develop a computerized tool that shall help in tracking </a:t>
            </a:r>
            <a:r>
              <a:rPr lang="en-US" sz="2400" dirty="0" smtClean="0">
                <a:latin typeface="Book Antiqua" panose="02040602050305030304" pitchFamily="18" charset="0"/>
              </a:rPr>
              <a:t>clients reservation requests </a:t>
            </a:r>
            <a:r>
              <a:rPr lang="en-US" sz="2400" dirty="0">
                <a:latin typeface="Book Antiqua" panose="02040602050305030304" pitchFamily="18" charset="0"/>
              </a:rPr>
              <a:t>efficiently. </a:t>
            </a:r>
            <a:endParaRPr lang="en-GB" sz="2400" dirty="0">
              <a:latin typeface="Book Antiqua" panose="02040602050305030304" pitchFamily="18" charset="0"/>
            </a:endParaRPr>
          </a:p>
          <a:p>
            <a:r>
              <a:rPr lang="en-US" sz="2400" dirty="0">
                <a:latin typeface="Book Antiqua" panose="02040602050305030304" pitchFamily="18" charset="0"/>
              </a:rPr>
              <a:t> </a:t>
            </a:r>
            <a:endParaRPr lang="en-GB" sz="2400" dirty="0">
              <a:latin typeface="Book Antiqua" panose="02040602050305030304" pitchFamily="18" charset="0"/>
            </a:endParaRPr>
          </a:p>
          <a:p>
            <a:r>
              <a:rPr lang="en-US" sz="2400" b="1" dirty="0">
                <a:latin typeface="Book Antiqua" panose="02040602050305030304" pitchFamily="18" charset="0"/>
              </a:rPr>
              <a:t>Specific objectives</a:t>
            </a:r>
            <a:endParaRPr lang="en-GB" sz="2400" dirty="0">
              <a:latin typeface="Book Antiqua" panose="0204060205030503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Save the clients information into the database prior to </a:t>
            </a:r>
            <a:r>
              <a:rPr lang="en-US" sz="2400" dirty="0" smtClean="0">
                <a:latin typeface="Book Antiqua" panose="02040602050305030304" pitchFamily="18" charset="0"/>
              </a:rPr>
              <a:t> </a:t>
            </a:r>
            <a:r>
              <a:rPr lang="en-US" sz="2400" dirty="0">
                <a:latin typeface="Book Antiqua" panose="02040602050305030304" pitchFamily="18" charset="0"/>
              </a:rPr>
              <a:t>check in.</a:t>
            </a:r>
            <a:endParaRPr lang="en-GB" sz="2400" dirty="0">
              <a:latin typeface="Book Antiqua" panose="0204060205030503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Customize the type of hotel rooms with prices by the system  admins.</a:t>
            </a:r>
            <a:endParaRPr lang="en-GB" sz="2400" dirty="0">
              <a:latin typeface="Book Antiqua" panose="0204060205030503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Each time make a reservation, the customer’s details are added to your hotel database for approval.</a:t>
            </a:r>
            <a:endParaRPr lang="en-GB" sz="2400" dirty="0">
              <a:latin typeface="Book Antiqua" panose="0204060205030503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4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099" y="1275009"/>
            <a:ext cx="942733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Book Antiqua" panose="02040602050305030304" pitchFamily="18" charset="0"/>
              </a:rPr>
              <a:t>THE SCOPE OF THE PROBLEM</a:t>
            </a:r>
          </a:p>
          <a:p>
            <a:r>
              <a:rPr lang="en-GB" sz="2800" dirty="0" smtClean="0">
                <a:latin typeface="Book Antiqua" panose="02040602050305030304" pitchFamily="18" charset="0"/>
              </a:rPr>
              <a:t>The project involves client who has the privileges to login into the system provided the credentials used are correct and he/she has a registered with an individual hotel. By login in he/she has the capacity to reserve a room only after approval by the administrator.</a:t>
            </a:r>
          </a:p>
          <a:p>
            <a:r>
              <a:rPr lang="en-GB" sz="2800" dirty="0" smtClean="0">
                <a:latin typeface="Book Antiqua" panose="02040602050305030304" pitchFamily="18" charset="0"/>
              </a:rPr>
              <a:t>The administrator on the other hand can approve or cancel a client’s request. </a:t>
            </a:r>
            <a:r>
              <a:rPr lang="en-GB" sz="2800" dirty="0">
                <a:latin typeface="Book Antiqua" panose="02040602050305030304" pitchFamily="18" charset="0"/>
              </a:rPr>
              <a:t>H</a:t>
            </a:r>
            <a:r>
              <a:rPr lang="en-GB" sz="2800" dirty="0" smtClean="0">
                <a:latin typeface="Book Antiqua" panose="02040602050305030304" pitchFamily="18" charset="0"/>
              </a:rPr>
              <a:t>e/she can also  update the room details. </a:t>
            </a:r>
            <a:endParaRPr lang="en-GB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48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9250" y="1107583"/>
            <a:ext cx="86417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Book Antiqua" panose="02040602050305030304" pitchFamily="18" charset="0"/>
              </a:rPr>
              <a:t>JUSTIFICATION</a:t>
            </a:r>
          </a:p>
          <a:p>
            <a:r>
              <a:rPr lang="en-GB" sz="2800" dirty="0" smtClean="0">
                <a:latin typeface="Book Antiqua" panose="02040602050305030304" pitchFamily="18" charset="0"/>
              </a:rPr>
              <a:t>I’m very much convinced that the project is addressing the limitation that come along with manual systems of hotel record management. Therefore, I’m determined that </a:t>
            </a:r>
            <a:r>
              <a:rPr lang="en-GB" sz="2800" dirty="0">
                <a:latin typeface="Book Antiqua" panose="02040602050305030304" pitchFamily="18" charset="0"/>
              </a:rPr>
              <a:t>t</a:t>
            </a:r>
            <a:r>
              <a:rPr lang="en-GB" sz="2800" dirty="0" smtClean="0">
                <a:latin typeface="Book Antiqua" panose="02040602050305030304" pitchFamily="18" charset="0"/>
              </a:rPr>
              <a:t>he system will address the client’s data security issues, will provide a large memory to store customer data and will be more efficient and effective.</a:t>
            </a:r>
            <a:endParaRPr lang="en-GB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91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3" y="1416676"/>
            <a:ext cx="851293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Book Antiqua" panose="02040602050305030304" pitchFamily="18" charset="0"/>
              </a:rPr>
              <a:t>LITERATURE REVIEW</a:t>
            </a:r>
          </a:p>
          <a:p>
            <a:r>
              <a:rPr lang="en-GB" sz="2800" dirty="0" smtClean="0">
                <a:latin typeface="Book Antiqua" panose="02040602050305030304" pitchFamily="18" charset="0"/>
              </a:rPr>
              <a:t>It is piece of academic writing demonstrating knowledge of the academic literature on a specific topic place in context, in this case hotel reservation system.</a:t>
            </a:r>
          </a:p>
          <a:p>
            <a:r>
              <a:rPr lang="en-GB" sz="2800" dirty="0" smtClean="0">
                <a:latin typeface="Book Antiqua" panose="02040602050305030304" pitchFamily="18" charset="0"/>
              </a:rPr>
              <a:t>This chapter talks of what has already been done about the topic of discussion.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651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5" y="1815921"/>
            <a:ext cx="816520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REQUIREMENTS</a:t>
            </a:r>
          </a:p>
          <a:p>
            <a:r>
              <a:rPr lang="en-US" sz="2400" b="1" dirty="0" smtClean="0"/>
              <a:t>Hardware </a:t>
            </a:r>
            <a:r>
              <a:rPr lang="en-US" sz="2400" b="1" dirty="0"/>
              <a:t>requirements</a:t>
            </a:r>
            <a:endParaRPr lang="en-GB" sz="24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laptop/ computer pc.</a:t>
            </a:r>
            <a:endParaRPr lang="en-GB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4 GB RAM.</a:t>
            </a:r>
            <a:endParaRPr lang="en-GB" sz="2400" dirty="0"/>
          </a:p>
          <a:p>
            <a:r>
              <a:rPr lang="en-US" sz="2400" b="1" dirty="0" smtClean="0"/>
              <a:t>Software </a:t>
            </a:r>
            <a:r>
              <a:rPr lang="en-US" sz="2400" b="1" dirty="0"/>
              <a:t>requirements</a:t>
            </a:r>
            <a:endParaRPr lang="en-GB" sz="24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Visual Studio Code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Xampp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99252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189</TotalTime>
  <Words>554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 Antiqua</vt:lpstr>
      <vt:lpstr>Calibri</vt:lpstr>
      <vt:lpstr>Garamond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31</cp:revision>
  <dcterms:created xsi:type="dcterms:W3CDTF">2022-04-27T17:59:34Z</dcterms:created>
  <dcterms:modified xsi:type="dcterms:W3CDTF">2022-09-14T04:48:02Z</dcterms:modified>
</cp:coreProperties>
</file>