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74" r:id="rId5"/>
    <p:sldId id="275" r:id="rId6"/>
    <p:sldId id="278" r:id="rId7"/>
    <p:sldId id="276" r:id="rId8"/>
    <p:sldId id="277" r:id="rId9"/>
    <p:sldId id="258" r:id="rId10"/>
    <p:sldId id="259" r:id="rId11"/>
    <p:sldId id="260" r:id="rId12"/>
    <p:sldId id="261" r:id="rId13"/>
    <p:sldId id="272" r:id="rId14"/>
    <p:sldId id="273" r:id="rId15"/>
    <p:sldId id="262" r:id="rId16"/>
    <p:sldId id="263" r:id="rId17"/>
    <p:sldId id="266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765" autoAdjust="0"/>
  </p:normalViewPr>
  <p:slideViewPr>
    <p:cSldViewPr>
      <p:cViewPr varScale="1">
        <p:scale>
          <a:sx n="61" d="100"/>
          <a:sy n="61" d="100"/>
        </p:scale>
        <p:origin x="918" y="78"/>
      </p:cViewPr>
      <p:guideLst>
        <p:guide pos="3840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Zettabyte" TargetMode="External"/><Relationship Id="rId3" Type="http://schemas.openxmlformats.org/officeDocument/2006/relationships/hyperlink" Target="http://en.wikipedia.org/wiki/Kilobyte" TargetMode="External"/><Relationship Id="rId7" Type="http://schemas.openxmlformats.org/officeDocument/2006/relationships/hyperlink" Target="http://en.wikipedia.org/wiki/Exabyt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Terabyte" TargetMode="External"/><Relationship Id="rId5" Type="http://schemas.openxmlformats.org/officeDocument/2006/relationships/hyperlink" Target="http://en.wikipedia.org/wiki/Gigabyte" TargetMode="External"/><Relationship Id="rId4" Type="http://schemas.openxmlformats.org/officeDocument/2006/relationships/hyperlink" Target="http://en.wikipedia.org/wiki/Megabyte" TargetMode="External"/><Relationship Id="rId9" Type="http://schemas.openxmlformats.org/officeDocument/2006/relationships/hyperlink" Target="http://en.wikipedia.org/wiki/Yottabyt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211D-C260-4636-A838-65E865F64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1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	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kB</a:t>
            </a:r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kilobyte	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en-US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MB	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megabyte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en-US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GB	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gigabyte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en-US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TB	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terabyte	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en-US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PB	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petabyte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en-US" sz="1200" b="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EB	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exabyte	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en-US" sz="1200" b="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ZB	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zettabyte	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en-US" sz="1200" b="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YB	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yottabyte	</a:t>
            </a:r>
          </a:p>
          <a:p>
            <a:r>
              <a:rPr lang="en-US" u="none" dirty="0" smtClean="0"/>
              <a:t>(From Wikipedia)</a:t>
            </a:r>
          </a:p>
        </p:txBody>
      </p:sp>
    </p:spTree>
    <p:extLst>
      <p:ext uri="{BB962C8B-B14F-4D97-AF65-F5344CB8AC3E}">
        <p14:creationId xmlns:p14="http://schemas.microsoft.com/office/powerpoint/2010/main" val="305191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0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A15-D4CE-2D45-AFA9-F0981E607140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BC28-5D74-C344-A73A-0290095865A3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F79-6A80-7E47-A6B4-5448DEBC198A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Arial"/>
              <a:buChar char="•"/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183F-AE0B-CC44-ADD1-F83A36BEE81A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B19-F92E-BF45-99C6-0E9BFA5AFF68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2FD5-869D-9848-AD4E-5D498E04D788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E298-C0F0-634F-BF0B-B527F8E547C4}" type="datetime1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D70E-B168-A04C-A638-11F17E194E23}" type="datetime1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BA7A-DEA2-E247-B456-614A24FB012B}" type="datetime1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77F1AD2-DBB2-C341-AF02-6E8090AEE94D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A01E-7E7B-3641-BDF2-7A0158623DE9}" type="datetime1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C7DE02-DB2A-AE49-9305-55CDC648A61F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gular Pentagon 10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ooh/computer-and-information-technology/network-and-computer-systems-administrators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 - 1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you to </a:t>
            </a:r>
            <a:r>
              <a:rPr lang="en-US" b="1" dirty="0"/>
              <a:t>communicate</a:t>
            </a:r>
            <a:r>
              <a:rPr lang="en-US" dirty="0"/>
              <a:t> effectively with </a:t>
            </a:r>
            <a:r>
              <a:rPr lang="en-US" dirty="0" smtClean="0"/>
              <a:t>communications/networking </a:t>
            </a:r>
            <a:r>
              <a:rPr lang="en-US" dirty="0"/>
              <a:t>professionals</a:t>
            </a:r>
          </a:p>
          <a:p>
            <a:r>
              <a:rPr lang="en-US" dirty="0"/>
              <a:t>Perform simple analyses of communications </a:t>
            </a:r>
            <a:r>
              <a:rPr lang="en-US" dirty="0" smtClean="0"/>
              <a:t>systems and networks</a:t>
            </a:r>
            <a:endParaRPr lang="en-US" dirty="0"/>
          </a:p>
          <a:p>
            <a:r>
              <a:rPr lang="en-US" dirty="0"/>
              <a:t>Relate user requirements to </a:t>
            </a:r>
            <a:r>
              <a:rPr lang="en-US" dirty="0" smtClean="0"/>
              <a:t>system/network </a:t>
            </a:r>
            <a:r>
              <a:rPr lang="en-US" dirty="0"/>
              <a:t>capabilities and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6550" y="6356350"/>
            <a:ext cx="2457450" cy="365125"/>
          </a:xfrm>
        </p:spPr>
        <p:txBody>
          <a:bodyPr>
            <a:normAutofit/>
          </a:bodyPr>
          <a:lstStyle/>
          <a:p>
            <a:fld id="{F14AF73C-2D38-9E45-B2E8-299133945C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1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and References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Textbook</a:t>
            </a:r>
            <a:endParaRPr lang="en-US" dirty="0" smtClean="0"/>
          </a:p>
          <a:p>
            <a:pPr lvl="1"/>
            <a:r>
              <a:rPr lang="en-US" dirty="0" smtClean="0"/>
              <a:t>Computer Networks Fifth Edition</a:t>
            </a:r>
          </a:p>
          <a:p>
            <a:pPr lvl="2"/>
            <a:r>
              <a:rPr lang="en-US" dirty="0" smtClean="0"/>
              <a:t>Andrew S. Tanenbaum and David J. </a:t>
            </a:r>
            <a:r>
              <a:rPr lang="en-US" dirty="0" err="1" smtClean="0"/>
              <a:t>Wetherall</a:t>
            </a:r>
            <a:r>
              <a:rPr lang="en-US" dirty="0" smtClean="0"/>
              <a:t>, 2011</a:t>
            </a:r>
          </a:p>
          <a:p>
            <a:pPr lvl="1"/>
            <a:r>
              <a:rPr lang="en-US" dirty="0" smtClean="0"/>
              <a:t>Computer </a:t>
            </a:r>
            <a:r>
              <a:rPr lang="en-US" dirty="0" smtClean="0"/>
              <a:t>Networking, A Top-Down Approach</a:t>
            </a:r>
          </a:p>
          <a:p>
            <a:pPr lvl="2"/>
            <a:r>
              <a:rPr lang="en-US" dirty="0" smtClean="0"/>
              <a:t>Jim Kurose and Keith W. Ross,  Addison-Wesley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Student Edition or R (open source)</a:t>
            </a:r>
          </a:p>
          <a:p>
            <a:pPr lvl="1"/>
            <a:r>
              <a:rPr lang="en-US" dirty="0" smtClean="0"/>
              <a:t>Some exercises and </a:t>
            </a:r>
            <a:r>
              <a:rPr lang="en-US" dirty="0" smtClean="0"/>
              <a:t>homework</a:t>
            </a:r>
          </a:p>
          <a:p>
            <a:r>
              <a:rPr lang="en-US" dirty="0" smtClean="0"/>
              <a:t>Cisco Packet Tracer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6550" y="6356350"/>
            <a:ext cx="2457450" cy="365125"/>
          </a:xfrm>
        </p:spPr>
        <p:txBody>
          <a:bodyPr>
            <a:normAutofit/>
          </a:bodyPr>
          <a:lstStyle/>
          <a:p>
            <a:fld id="{C63162AC-D1FB-C74E-A1AB-63B71CE48E9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Textbook and References -2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book is at a high level</a:t>
            </a:r>
          </a:p>
          <a:p>
            <a:pPr lvl="1"/>
            <a:r>
              <a:rPr lang="en-US" dirty="0" smtClean="0"/>
              <a:t>We will get into some details occasionally</a:t>
            </a:r>
          </a:p>
          <a:p>
            <a:r>
              <a:rPr lang="en-US" dirty="0" smtClean="0"/>
              <a:t>My slides are from a lot of places and derived from a lot of people</a:t>
            </a:r>
          </a:p>
          <a:p>
            <a:r>
              <a:rPr lang="en-US" dirty="0" smtClean="0"/>
              <a:t>If you put in a bit of effort, you may actually want to do 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Business Data Communications – Infrastructure, Networking and Security, 7th Edition, </a:t>
            </a:r>
            <a:r>
              <a:rPr lang="en-US" i="1" dirty="0"/>
              <a:t>W. Stallings and T. Case</a:t>
            </a:r>
            <a:r>
              <a:rPr lang="en-US" dirty="0"/>
              <a:t>, Pearson, 2013</a:t>
            </a:r>
          </a:p>
          <a:p>
            <a:pPr lvl="1"/>
            <a:r>
              <a:rPr lang="en-US" dirty="0"/>
              <a:t>Detailed material – poorly structured</a:t>
            </a:r>
          </a:p>
          <a:p>
            <a:r>
              <a:rPr lang="en-US" dirty="0" smtClean="0"/>
              <a:t>Data Communications and Networking,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Edition, </a:t>
            </a:r>
            <a:r>
              <a:rPr lang="en-US" i="1" dirty="0" smtClean="0"/>
              <a:t>B. </a:t>
            </a:r>
            <a:r>
              <a:rPr lang="en-US" i="1" dirty="0" err="1" smtClean="0"/>
              <a:t>Forouzan</a:t>
            </a:r>
            <a:r>
              <a:rPr lang="en-US" dirty="0" smtClean="0"/>
              <a:t>, McGraw Hill, 2007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Network Security, </a:t>
            </a:r>
            <a:r>
              <a:rPr lang="en-US" i="1" dirty="0"/>
              <a:t>Douglas Jacobson</a:t>
            </a:r>
            <a:r>
              <a:rPr lang="en-US" dirty="0"/>
              <a:t>, CRC Press, 2009</a:t>
            </a:r>
          </a:p>
          <a:p>
            <a:pPr lvl="1"/>
            <a:r>
              <a:rPr lang="en-US" dirty="0" smtClean="0"/>
              <a:t>Deals with network/protocol aspects related to this class with a security focus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 Liu Cui</a:t>
            </a:r>
          </a:p>
          <a:p>
            <a:pPr lvl="1"/>
            <a:r>
              <a:rPr lang="en-US" dirty="0" smtClean="0"/>
              <a:t>Location: 140, 25 University Ave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smtClean="0"/>
              <a:t>lcui@wcupa.edu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6550" y="6356350"/>
            <a:ext cx="2457450" cy="365125"/>
          </a:xfrm>
        </p:spPr>
        <p:txBody>
          <a:bodyPr>
            <a:normAutofit/>
          </a:bodyPr>
          <a:lstStyle/>
          <a:p>
            <a:fld id="{BF3A9420-5FBC-4D48-8A88-9EB068EF9E8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Grading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2959" y="1845734"/>
            <a:ext cx="3703320" cy="31072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Homework </a:t>
            </a:r>
            <a:r>
              <a:rPr lang="en-US" sz="2800" dirty="0"/>
              <a:t>3</a:t>
            </a:r>
            <a:r>
              <a:rPr lang="en-US" sz="2800" dirty="0" smtClean="0"/>
              <a:t>0% (3)</a:t>
            </a:r>
          </a:p>
          <a:p>
            <a:r>
              <a:rPr lang="en-US" sz="2800" dirty="0" smtClean="0"/>
              <a:t>Labs 30% (3)</a:t>
            </a:r>
          </a:p>
          <a:p>
            <a:r>
              <a:rPr lang="en-US" sz="2800" dirty="0" smtClean="0"/>
              <a:t>Final </a:t>
            </a:r>
            <a:r>
              <a:rPr lang="en-US" sz="2800" dirty="0" smtClean="0"/>
              <a:t>40%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B134D26-0E04-F04B-8F0E-96C7968D90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95801" y="405919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780" y="4955146"/>
            <a:ext cx="472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A[85-100]  B[75-85)  C[65-75)  D [60-65)  F[0-60)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Policies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Your work MUST be your own</a:t>
            </a:r>
          </a:p>
          <a:p>
            <a:pPr lvl="1"/>
            <a:r>
              <a:rPr lang="en-US" dirty="0" smtClean="0"/>
              <a:t>Zero tolerance for cheating </a:t>
            </a:r>
          </a:p>
          <a:p>
            <a:pPr lvl="1"/>
            <a:r>
              <a:rPr lang="en-US" dirty="0" smtClean="0"/>
              <a:t>You get an F for the course if you cheat in anything however small – NO DISCUSSION</a:t>
            </a:r>
          </a:p>
          <a:p>
            <a:r>
              <a:rPr lang="en-US" dirty="0" smtClean="0"/>
              <a:t>Homework is due a week after it is assigned</a:t>
            </a:r>
          </a:p>
          <a:p>
            <a:pPr lvl="1"/>
            <a:r>
              <a:rPr lang="en-US" dirty="0" smtClean="0"/>
              <a:t>Late assignments will NOT be accepted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General grading policy</a:t>
            </a:r>
          </a:p>
          <a:p>
            <a:pPr lvl="1"/>
            <a:r>
              <a:rPr lang="en-US" dirty="0" smtClean="0"/>
              <a:t>There will be no credit for vague answers or unclear steps</a:t>
            </a:r>
          </a:p>
          <a:p>
            <a:pPr lvl="1"/>
            <a:r>
              <a:rPr lang="en-US" dirty="0" smtClean="0"/>
              <a:t>I should be able to understand what you were trying to do without your verbal explanation later</a:t>
            </a:r>
          </a:p>
          <a:p>
            <a:r>
              <a:rPr lang="en-US" dirty="0" smtClean="0"/>
              <a:t>Check D2L for everything!</a:t>
            </a:r>
          </a:p>
          <a:p>
            <a:pPr lvl="1"/>
            <a:r>
              <a:rPr lang="en-US" dirty="0" smtClean="0"/>
              <a:t>You are responsible for checking the webpage for updates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9122-978B-7A44-9CCD-E23FC7D588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Course Outline – Subject to Change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737361"/>
            <a:ext cx="7543800" cy="4618989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Week </a:t>
            </a:r>
            <a:r>
              <a:rPr lang="en-US" dirty="0" smtClean="0"/>
              <a:t>1: </a:t>
            </a:r>
          </a:p>
          <a:p>
            <a:pPr lvl="1"/>
            <a:r>
              <a:rPr lang="en-US" dirty="0" smtClean="0"/>
              <a:t>Introduction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Layering </a:t>
            </a:r>
            <a:r>
              <a:rPr lang="en-US" dirty="0"/>
              <a:t>and high-level view of </a:t>
            </a:r>
            <a:r>
              <a:rPr lang="en-US" dirty="0" smtClean="0"/>
              <a:t>networking, </a:t>
            </a:r>
          </a:p>
          <a:p>
            <a:pPr lvl="1"/>
            <a:r>
              <a:rPr lang="en-US" dirty="0" smtClean="0"/>
              <a:t>PHY Layer</a:t>
            </a:r>
            <a:endParaRPr lang="en-US" sz="4000" dirty="0"/>
          </a:p>
          <a:p>
            <a:pPr lvl="0"/>
            <a:r>
              <a:rPr lang="en-US" dirty="0"/>
              <a:t>Week </a:t>
            </a:r>
            <a:r>
              <a:rPr lang="en-US" dirty="0"/>
              <a:t>2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PHY </a:t>
            </a:r>
            <a:r>
              <a:rPr lang="en-US" dirty="0"/>
              <a:t>Layer, </a:t>
            </a:r>
            <a:endParaRPr lang="en-US" dirty="0" smtClean="0"/>
          </a:p>
          <a:p>
            <a:pPr lvl="1"/>
            <a:r>
              <a:rPr lang="en-US" dirty="0" smtClean="0"/>
              <a:t>introduction </a:t>
            </a:r>
            <a:r>
              <a:rPr lang="en-US" dirty="0"/>
              <a:t>of </a:t>
            </a:r>
            <a:r>
              <a:rPr lang="en-US" dirty="0" err="1"/>
              <a:t>Matlab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Week </a:t>
            </a:r>
            <a:r>
              <a:rPr lang="en-US" dirty="0"/>
              <a:t>3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Data Link Layer, </a:t>
            </a:r>
          </a:p>
          <a:p>
            <a:pPr lvl="1"/>
            <a:r>
              <a:rPr lang="en-US" dirty="0" smtClean="0"/>
              <a:t>Hands on experience on LANs</a:t>
            </a:r>
          </a:p>
          <a:p>
            <a:pPr lvl="0"/>
            <a:r>
              <a:rPr lang="en-US" dirty="0" smtClean="0"/>
              <a:t>Week 4: </a:t>
            </a:r>
          </a:p>
          <a:p>
            <a:pPr lvl="1"/>
            <a:r>
              <a:rPr lang="en-US" dirty="0" smtClean="0"/>
              <a:t>Network Layer, </a:t>
            </a:r>
          </a:p>
          <a:p>
            <a:pPr lvl="1"/>
            <a:r>
              <a:rPr lang="en-US" dirty="0" smtClean="0"/>
              <a:t>Hands on experience on Routers</a:t>
            </a:r>
            <a:endParaRPr lang="en-US" dirty="0" smtClean="0"/>
          </a:p>
          <a:p>
            <a:r>
              <a:rPr lang="en-US" dirty="0" smtClean="0"/>
              <a:t>Week 5:</a:t>
            </a:r>
          </a:p>
          <a:p>
            <a:pPr lvl="1"/>
            <a:r>
              <a:rPr lang="en-US" dirty="0" smtClean="0"/>
              <a:t>Transport and Application Layer</a:t>
            </a:r>
          </a:p>
          <a:p>
            <a:r>
              <a:rPr lang="en-US" dirty="0" smtClean="0"/>
              <a:t>Final </a:t>
            </a:r>
            <a:r>
              <a:rPr lang="en-US" dirty="0" smtClean="0"/>
              <a:t>Exam</a:t>
            </a:r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86550" y="6356350"/>
            <a:ext cx="2457450" cy="365125"/>
          </a:xfrm>
        </p:spPr>
        <p:txBody>
          <a:bodyPr>
            <a:normAutofit/>
          </a:bodyPr>
          <a:lstStyle/>
          <a:p>
            <a:fld id="{13AF9092-AAF9-A04E-B919-A8C6F304D44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CSC335?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Network fundamentals</a:t>
            </a:r>
          </a:p>
          <a:p>
            <a:r>
              <a:rPr lang="en-US" dirty="0" smtClean="0"/>
              <a:t>What enables cool stuff like </a:t>
            </a:r>
            <a:r>
              <a:rPr lang="en-US" dirty="0" err="1" smtClean="0"/>
              <a:t>Snapchat</a:t>
            </a:r>
            <a:r>
              <a:rPr lang="en-US" dirty="0" smtClean="0"/>
              <a:t> and boring stuff like e-mail?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Snapchat</a:t>
            </a:r>
            <a:r>
              <a:rPr lang="en-US" dirty="0" smtClean="0"/>
              <a:t> really cool or just a security hazard?</a:t>
            </a:r>
            <a:endParaRPr lang="en-US" dirty="0"/>
          </a:p>
          <a:p>
            <a:r>
              <a:rPr lang="en-US" dirty="0"/>
              <a:t>Provide understanding of the structure, system aspects, </a:t>
            </a:r>
            <a:r>
              <a:rPr lang="en-US" dirty="0" smtClean="0"/>
              <a:t>performance issues, and </a:t>
            </a:r>
            <a:r>
              <a:rPr lang="en-US" dirty="0"/>
              <a:t>protocols of </a:t>
            </a:r>
            <a:r>
              <a:rPr lang="en-US" dirty="0" smtClean="0"/>
              <a:t>communication networks</a:t>
            </a:r>
            <a:endParaRPr lang="en-US" dirty="0"/>
          </a:p>
          <a:p>
            <a:pPr lvl="1"/>
            <a:r>
              <a:rPr lang="en-US" dirty="0" smtClean="0"/>
              <a:t>WANs</a:t>
            </a:r>
            <a:r>
              <a:rPr lang="en-US" dirty="0"/>
              <a:t>, LANs, and </a:t>
            </a:r>
            <a:r>
              <a:rPr lang="en-US" dirty="0" smtClean="0"/>
              <a:t>PANs</a:t>
            </a:r>
          </a:p>
          <a:p>
            <a:r>
              <a:rPr lang="en-US" dirty="0" smtClean="0"/>
              <a:t>Essentially, understanding how the Internet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and IT does not make sense without the ability to “</a:t>
            </a:r>
            <a:r>
              <a:rPr lang="en-US" b="1" dirty="0"/>
              <a:t>move</a:t>
            </a:r>
            <a:r>
              <a:rPr lang="en-US" dirty="0"/>
              <a:t>” data and information across space quickly</a:t>
            </a:r>
          </a:p>
          <a:p>
            <a:r>
              <a:rPr lang="en-US" dirty="0" smtClean="0"/>
              <a:t>Quite obvious in daily life</a:t>
            </a:r>
          </a:p>
          <a:p>
            <a:r>
              <a:rPr lang="en-US" dirty="0" smtClean="0"/>
              <a:t>Value to organizations</a:t>
            </a:r>
          </a:p>
          <a:p>
            <a:pPr lvl="1"/>
            <a:r>
              <a:rPr lang="en-US" dirty="0" smtClean="0"/>
              <a:t>Increase in productivity</a:t>
            </a:r>
          </a:p>
          <a:p>
            <a:pPr lvl="1"/>
            <a:r>
              <a:rPr lang="en-US" dirty="0" smtClean="0"/>
              <a:t>Efficiencies in logistics</a:t>
            </a:r>
          </a:p>
          <a:p>
            <a:pPr lvl="1"/>
            <a:r>
              <a:rPr lang="en-US" dirty="0" smtClean="0"/>
              <a:t>Enabler of big data analytics</a:t>
            </a:r>
          </a:p>
          <a:p>
            <a:r>
              <a:rPr lang="en-US" dirty="0" smtClean="0"/>
              <a:t>Risks to organizations</a:t>
            </a:r>
          </a:p>
          <a:p>
            <a:pPr lvl="1"/>
            <a:r>
              <a:rPr lang="en-US" dirty="0" smtClean="0"/>
              <a:t>Networked devices =&gt;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Networking?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information </a:t>
            </a:r>
            <a:r>
              <a:rPr lang="en-US" b="1" i="1" dirty="0" smtClean="0"/>
              <a:t>exchange</a:t>
            </a:r>
            <a:r>
              <a:rPr lang="en-US" dirty="0" smtClean="0"/>
              <a:t> industry is one of the world’s largest industries by revenue</a:t>
            </a:r>
          </a:p>
          <a:p>
            <a:pPr lvl="1"/>
            <a:r>
              <a:rPr lang="en-US" dirty="0" smtClean="0"/>
              <a:t>Including phone, video, broadband</a:t>
            </a:r>
          </a:p>
          <a:p>
            <a:r>
              <a:rPr lang="en-US" dirty="0" smtClean="0"/>
              <a:t>Advertising supported Internet represents about 2% of US economy</a:t>
            </a:r>
          </a:p>
          <a:p>
            <a:r>
              <a:rPr lang="en-US" dirty="0" smtClean="0"/>
              <a:t>In many countries</a:t>
            </a:r>
          </a:p>
          <a:p>
            <a:pPr lvl="1"/>
            <a:r>
              <a:rPr lang="en-US" dirty="0" smtClean="0"/>
              <a:t>Telecommunications increased standards of living and economic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F27F-B2E3-41AB-8EDF-AA8F572BD76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9625" y="5953601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modified from </a:t>
            </a:r>
            <a:r>
              <a:rPr lang="en-US" dirty="0" err="1" smtClean="0"/>
              <a:t>Agrawal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Critical Infrastructure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3619459"/>
              </p:ext>
            </p:extLst>
          </p:nvPr>
        </p:nvGraphicFramePr>
        <p:xfrm>
          <a:off x="822325" y="1846263"/>
          <a:ext cx="3703638" cy="458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9875"/>
                <a:gridCol w="1143000"/>
                <a:gridCol w="1020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Infrastructure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 % of GDP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Effective % of GDP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Oil and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Telecom/Internet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Banking/Finance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r>
                        <a:rPr lang="en-US" baseline="0" dirty="0" smtClean="0"/>
                        <a:t> &amp; Sanitation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Ground 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Critical infrastructure for US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One of the largest employers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sz="4800" dirty="0" smtClean="0"/>
              <a:t>CISCO Global IP traffic forecast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97000"/>
          <a:ext cx="81534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659"/>
                <a:gridCol w="1113361"/>
                <a:gridCol w="1113361"/>
                <a:gridCol w="1113361"/>
                <a:gridCol w="24066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CAGR 2007-2012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By type (PB/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month)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4,884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7,394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Non-Internet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3,353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By segment (PB/ month)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Consumer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4,359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By geography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(PB/ month)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North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Western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Asia-Pacific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1,963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Latin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6F27F-B2E3-41AB-8EDF-AA8F572BD76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4319" y="163113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modified from </a:t>
            </a:r>
            <a:r>
              <a:rPr lang="en-US" dirty="0" err="1" smtClean="0"/>
              <a:t>Agrawal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67200" y="6324600"/>
            <a:ext cx="3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CAGR = Compound Annual Growth Rate</a:t>
            </a:r>
            <a:endParaRPr lang="en-US" dirty="0"/>
          </a:p>
        </p:txBody>
      </p:sp>
      <p:cxnSp>
        <p:nvCxnSpPr>
          <p:cNvPr id="7" name="Curved Connector 6"/>
          <p:cNvCxnSpPr/>
          <p:nvPr/>
        </p:nvCxnSpPr>
        <p:spPr>
          <a:xfrm>
            <a:off x="3048000" y="304800"/>
            <a:ext cx="1219200" cy="4572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121444"/>
            <a:ext cx="2261932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= Internet Protocol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35579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PB = 10^15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it for you?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Projections by the Bureau of Labor Statistics (2006 - 2016)</a:t>
            </a:r>
          </a:p>
          <a:p>
            <a:pPr lvl="1"/>
            <a:r>
              <a:rPr lang="en-US" dirty="0" smtClean="0"/>
              <a:t>Network systems and data communications analysts</a:t>
            </a:r>
          </a:p>
          <a:p>
            <a:pPr lvl="2"/>
            <a:r>
              <a:rPr lang="en-US" dirty="0" smtClean="0"/>
              <a:t>2006 employment: 			262,000</a:t>
            </a:r>
          </a:p>
          <a:p>
            <a:pPr lvl="2"/>
            <a:r>
              <a:rPr lang="en-US" dirty="0" smtClean="0"/>
              <a:t>2016 projected employment: 		402,000</a:t>
            </a:r>
          </a:p>
          <a:p>
            <a:pPr lvl="2"/>
            <a:r>
              <a:rPr lang="en-US" dirty="0" smtClean="0"/>
              <a:t>Growth (23</a:t>
            </a:r>
            <a:r>
              <a:rPr lang="en-US" baseline="30000" dirty="0" smtClean="0"/>
              <a:t>rd</a:t>
            </a:r>
            <a:r>
              <a:rPr lang="en-US" dirty="0" smtClean="0"/>
              <a:t> among all occupations): 	140,000</a:t>
            </a:r>
          </a:p>
          <a:p>
            <a:r>
              <a:rPr lang="en-US" dirty="0" smtClean="0"/>
              <a:t>Growth rate: 53% (highest among ALL occupations)</a:t>
            </a:r>
          </a:p>
          <a:p>
            <a:pPr lvl="1"/>
            <a:r>
              <a:rPr lang="en-US" dirty="0" smtClean="0"/>
              <a:t>28% for Network and Computer System Admins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6F27F-B2E3-41AB-8EDF-AA8F572BD7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39625" y="5953601"/>
            <a:ext cx="284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modified from </a:t>
            </a:r>
            <a:r>
              <a:rPr lang="en-US" dirty="0" err="1" smtClean="0"/>
              <a:t>Agrawal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" y="115669"/>
            <a:ext cx="883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See also: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://www.bls.gov/ooh/computer-and-information-technology/network-and-computer-systems-</a:t>
            </a:r>
            <a:r>
              <a:rPr lang="en-US" sz="1600" dirty="0" smtClean="0">
                <a:hlinkClick r:id="rId3"/>
              </a:rPr>
              <a:t>administrators.htm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89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CSC241 Data Structures and Algorithms</a:t>
            </a:r>
          </a:p>
          <a:p>
            <a:r>
              <a:rPr lang="en-US" dirty="0" smtClean="0"/>
              <a:t>CSC240 Computer Science III</a:t>
            </a:r>
          </a:p>
          <a:p>
            <a:r>
              <a:rPr lang="en-US" dirty="0" smtClean="0"/>
              <a:t>Binary numbers and arithmetic, trigonometry, some calculus</a:t>
            </a:r>
          </a:p>
          <a:p>
            <a:r>
              <a:rPr lang="en-US" dirty="0" smtClean="0"/>
              <a:t>General awareness of technology and how it may work</a:t>
            </a:r>
          </a:p>
          <a:p>
            <a:r>
              <a:rPr lang="en-US" dirty="0" smtClean="0"/>
              <a:t>College Algebra</a:t>
            </a:r>
          </a:p>
          <a:p>
            <a:pPr lvl="1"/>
            <a:r>
              <a:rPr lang="en-US" dirty="0" smtClean="0"/>
              <a:t>Various functions such as log, exponential, etc.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If six men can build three houses in twenty-one days, how many houses can three men build in twenty-eight days?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6550" y="6356350"/>
            <a:ext cx="2457450" cy="365125"/>
          </a:xfrm>
        </p:spPr>
        <p:txBody>
          <a:bodyPr>
            <a:normAutofit/>
          </a:bodyPr>
          <a:lstStyle/>
          <a:p>
            <a:fld id="{EEB5F769-695E-424F-8F6A-F8E6B5A616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Broad overview of course contents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Protocol Stack</a:t>
            </a:r>
          </a:p>
          <a:p>
            <a:pPr lvl="1"/>
            <a:r>
              <a:rPr lang="en-US" b="1" dirty="0" smtClean="0"/>
              <a:t>Transport (TCP, UDP), Internet Protocol (IP)</a:t>
            </a:r>
          </a:p>
          <a:p>
            <a:pPr lvl="1"/>
            <a:r>
              <a:rPr lang="en-US" b="1" dirty="0" smtClean="0"/>
              <a:t>Helpers – Address Resolution (ARP), ICMP</a:t>
            </a:r>
          </a:p>
          <a:p>
            <a:pPr lvl="1"/>
            <a:r>
              <a:rPr lang="en-US" b="1" dirty="0" smtClean="0"/>
              <a:t>DHCP, </a:t>
            </a:r>
            <a:r>
              <a:rPr lang="en-US" b="1" dirty="0" smtClean="0"/>
              <a:t>DNS</a:t>
            </a:r>
            <a:endParaRPr lang="en-US" b="1" dirty="0"/>
          </a:p>
          <a:p>
            <a:r>
              <a:rPr lang="en-US" b="1" dirty="0" smtClean="0"/>
              <a:t>Physical Layer (PHY)</a:t>
            </a:r>
          </a:p>
          <a:p>
            <a:pPr lvl="1"/>
            <a:r>
              <a:rPr lang="en-US" sz="2900" dirty="0" smtClean="0"/>
              <a:t>Signal, Medium, modulation</a:t>
            </a:r>
            <a:r>
              <a:rPr lang="en-US" sz="2900" dirty="0"/>
              <a:t>, data </a:t>
            </a:r>
            <a:r>
              <a:rPr lang="en-US" sz="2900" dirty="0" smtClean="0"/>
              <a:t>rates</a:t>
            </a:r>
          </a:p>
          <a:p>
            <a:r>
              <a:rPr lang="en-US" b="1" dirty="0" smtClean="0"/>
              <a:t>Data Link Layer</a:t>
            </a:r>
          </a:p>
          <a:p>
            <a:pPr lvl="1"/>
            <a:r>
              <a:rPr lang="en-US" sz="2900" dirty="0" smtClean="0"/>
              <a:t>Ethernet, </a:t>
            </a:r>
            <a:r>
              <a:rPr lang="en-US" sz="2900" dirty="0" err="1" smtClean="0"/>
              <a:t>WiFi</a:t>
            </a:r>
            <a:endParaRPr lang="en-US" sz="2900" dirty="0" smtClean="0"/>
          </a:p>
          <a:p>
            <a:pPr lvl="1"/>
            <a:r>
              <a:rPr lang="en-US" sz="2900" dirty="0" smtClean="0"/>
              <a:t>Framing, MAC, Error Control</a:t>
            </a:r>
            <a:endParaRPr lang="en-US" sz="2900" dirty="0"/>
          </a:p>
          <a:p>
            <a:pPr lvl="1"/>
            <a:endParaRPr lang="en-US" b="1" dirty="0" smtClean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Network Layer</a:t>
            </a:r>
          </a:p>
          <a:p>
            <a:pPr lvl="1"/>
            <a:r>
              <a:rPr lang="en-US" sz="2900" dirty="0" smtClean="0"/>
              <a:t>IP address, IPv4, IPv6, NAT</a:t>
            </a:r>
          </a:p>
          <a:p>
            <a:pPr lvl="1"/>
            <a:r>
              <a:rPr lang="en-US" sz="2900" dirty="0" smtClean="0"/>
              <a:t>Routing</a:t>
            </a:r>
          </a:p>
          <a:p>
            <a:r>
              <a:rPr lang="en-US" b="1" dirty="0" smtClean="0"/>
              <a:t>Transport Layer</a:t>
            </a:r>
          </a:p>
          <a:p>
            <a:pPr lvl="1"/>
            <a:r>
              <a:rPr lang="en-US" sz="2900" dirty="0" smtClean="0"/>
              <a:t>TCP, UDP</a:t>
            </a:r>
          </a:p>
          <a:p>
            <a:r>
              <a:rPr lang="en-US" b="1" dirty="0" smtClean="0"/>
              <a:t>Application layer</a:t>
            </a:r>
          </a:p>
          <a:p>
            <a:pPr lvl="1"/>
            <a:r>
              <a:rPr lang="en-US" dirty="0" smtClean="0"/>
              <a:t>HTTP, </a:t>
            </a:r>
            <a:r>
              <a:rPr lang="en-US" sz="2900" dirty="0" smtClean="0"/>
              <a:t>SMTP</a:t>
            </a:r>
            <a:r>
              <a:rPr lang="en-US" dirty="0" smtClean="0"/>
              <a:t>, FTP</a:t>
            </a:r>
            <a:endParaRPr lang="en-US" dirty="0" smtClean="0"/>
          </a:p>
          <a:p>
            <a:r>
              <a:rPr lang="en-US" dirty="0" smtClean="0"/>
              <a:t>Performance</a:t>
            </a:r>
            <a:endParaRPr lang="en-US" dirty="0" smtClean="0"/>
          </a:p>
          <a:p>
            <a:pPr lvl="1"/>
            <a:r>
              <a:rPr lang="en-US" dirty="0" smtClean="0"/>
              <a:t>Throughput, delay, jitter</a:t>
            </a:r>
          </a:p>
          <a:p>
            <a:pPr lvl="1"/>
            <a:r>
              <a:rPr lang="en-US" dirty="0" smtClean="0"/>
              <a:t>Reliability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EF9D27-87FB-824D-9EFC-96FEDFA8C31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5715000"/>
            <a:ext cx="1530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Acronyms!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5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wer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CEF502-15EE-45C7-AFE8-30E87AC73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lowerbar.potx</Template>
  <TotalTime>0</TotalTime>
  <Words>917</Words>
  <Application>Microsoft Office PowerPoint</Application>
  <PresentationFormat>On-screen Show (4:3)</PresentationFormat>
  <Paragraphs>238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Franklin Gothic Medium</vt:lpstr>
      <vt:lpstr>lowerbar</vt:lpstr>
      <vt:lpstr>Lecture 1a</vt:lpstr>
      <vt:lpstr>What is CSC335?</vt:lpstr>
      <vt:lpstr>Importance of Networking</vt:lpstr>
      <vt:lpstr>Why study Networking?</vt:lpstr>
      <vt:lpstr>It is Critical Infrastructure</vt:lpstr>
      <vt:lpstr>CISCO Global IP traffic forecast</vt:lpstr>
      <vt:lpstr>What’s in it for you?</vt:lpstr>
      <vt:lpstr>Prerequisites</vt:lpstr>
      <vt:lpstr>Broad overview of course contents</vt:lpstr>
      <vt:lpstr>Course Objectives - 1</vt:lpstr>
      <vt:lpstr>Textbook and References</vt:lpstr>
      <vt:lpstr>Textbook and References -2</vt:lpstr>
      <vt:lpstr>Other References</vt:lpstr>
      <vt:lpstr>Contact</vt:lpstr>
      <vt:lpstr>Grading</vt:lpstr>
      <vt:lpstr>Policies</vt:lpstr>
      <vt:lpstr>Course Outline – Subject to Change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2018-04-25T18:31:16Z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