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handoutMasterIdLst>
    <p:handoutMasterId r:id="rId42"/>
  </p:handoutMasterIdLst>
  <p:sldIdLst>
    <p:sldId id="256" r:id="rId2"/>
    <p:sldId id="262" r:id="rId3"/>
    <p:sldId id="289" r:id="rId4"/>
    <p:sldId id="288" r:id="rId5"/>
    <p:sldId id="263" r:id="rId6"/>
    <p:sldId id="264" r:id="rId7"/>
    <p:sldId id="274" r:id="rId8"/>
    <p:sldId id="290" r:id="rId9"/>
    <p:sldId id="291" r:id="rId10"/>
    <p:sldId id="292" r:id="rId11"/>
    <p:sldId id="293" r:id="rId12"/>
    <p:sldId id="294" r:id="rId13"/>
    <p:sldId id="295" r:id="rId14"/>
    <p:sldId id="259" r:id="rId15"/>
    <p:sldId id="268" r:id="rId16"/>
    <p:sldId id="269" r:id="rId17"/>
    <p:sldId id="275" r:id="rId18"/>
    <p:sldId id="271" r:id="rId19"/>
    <p:sldId id="267" r:id="rId20"/>
    <p:sldId id="265" r:id="rId21"/>
    <p:sldId id="266" r:id="rId22"/>
    <p:sldId id="273" r:id="rId23"/>
    <p:sldId id="261" r:id="rId24"/>
    <p:sldId id="257" r:id="rId25"/>
    <p:sldId id="258" r:id="rId26"/>
    <p:sldId id="260" r:id="rId27"/>
    <p:sldId id="296" r:id="rId28"/>
    <p:sldId id="277" r:id="rId29"/>
    <p:sldId id="276" r:id="rId30"/>
    <p:sldId id="278" r:id="rId31"/>
    <p:sldId id="279" r:id="rId32"/>
    <p:sldId id="280" r:id="rId33"/>
    <p:sldId id="281" r:id="rId34"/>
    <p:sldId id="282" r:id="rId35"/>
    <p:sldId id="283" r:id="rId36"/>
    <p:sldId id="284" r:id="rId37"/>
    <p:sldId id="285" r:id="rId38"/>
    <p:sldId id="286" r:id="rId39"/>
    <p:sldId id="28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7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ACF545-7A3E-BB4D-A552-39D0C49C883B}" type="datetimeFigureOut">
              <a:rPr lang="en-US" smtClean="0"/>
              <a:t>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6D4E70-AD9C-8747-B486-80EA38DCD6A2}" type="slidenum">
              <a:rPr lang="en-US" smtClean="0"/>
              <a:t>‹#›</a:t>
            </a:fld>
            <a:endParaRPr lang="en-US"/>
          </a:p>
        </p:txBody>
      </p:sp>
    </p:spTree>
    <p:extLst>
      <p:ext uri="{BB962C8B-B14F-4D97-AF65-F5344CB8AC3E}">
        <p14:creationId xmlns:p14="http://schemas.microsoft.com/office/powerpoint/2010/main" val="2759222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C7ABA8-C9DF-9C49-89D6-446F659B5E46}" type="datetimeFigureOut">
              <a:rPr lang="en-US" smtClean="0"/>
              <a:t>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777-A919-5148-8822-3C99D92E72AF}" type="slidenum">
              <a:rPr lang="en-US" smtClean="0"/>
              <a:t>‹#›</a:t>
            </a:fld>
            <a:endParaRPr lang="en-US"/>
          </a:p>
        </p:txBody>
      </p:sp>
    </p:spTree>
    <p:extLst>
      <p:ext uri="{BB962C8B-B14F-4D97-AF65-F5344CB8AC3E}">
        <p14:creationId xmlns:p14="http://schemas.microsoft.com/office/powerpoint/2010/main" val="23578650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4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500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1159124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80349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971762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99225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F2E3B786-61FE-F947-9C3C-CE1D5B4D9F2A}" type="slidenum">
              <a:rPr lang="en-US" sz="1200">
                <a:latin typeface="Times New Roman" charset="0"/>
              </a:rPr>
              <a:pPr/>
              <a:t>28</a:t>
            </a:fld>
            <a:endParaRPr lang="en-US" sz="1200">
              <a:latin typeface="Times New Roman" charset="0"/>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295222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64B80CCE-FBA1-1243-A0E0-EFE0B5BE4ECD}" type="slidenum">
              <a:rPr lang="en-US" sz="1200">
                <a:latin typeface="Times New Roman" charset="0"/>
              </a:rPr>
              <a:pPr/>
              <a:t>30</a:t>
            </a:fld>
            <a:endParaRPr lang="en-US" sz="1200">
              <a:latin typeface="Times New Roman"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1645122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B38F448A-8401-FF47-AF77-DD6CBA6A29A4}" type="slidenum">
              <a:rPr lang="en-US" sz="1200">
                <a:latin typeface="Times New Roman" charset="0"/>
              </a:rPr>
              <a:pPr/>
              <a:t>31</a:t>
            </a:fld>
            <a:endParaRPr lang="en-US" sz="1200">
              <a:latin typeface="Times New Roman"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594317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E85412AB-0657-4D48-8258-CDC300861859}" type="slidenum">
              <a:rPr lang="en-US" sz="1200">
                <a:latin typeface="Times New Roman" charset="0"/>
              </a:rPr>
              <a:pPr/>
              <a:t>32</a:t>
            </a:fld>
            <a:endParaRPr lang="en-US" sz="1200">
              <a:latin typeface="Times New Roman"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1302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7B081962-B7E7-584E-A6D6-B2DF2DBB21C1}" type="slidenum">
              <a:rPr lang="en-US" sz="1200">
                <a:latin typeface="Times New Roman" charset="0"/>
              </a:rPr>
              <a:pPr/>
              <a:t>33</a:t>
            </a:fld>
            <a:endParaRPr lang="en-US" sz="1200">
              <a:latin typeface="Times New Roman" charset="0"/>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96619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layer interaction on different computers, adjacent-layer interaction on the same computer</a:t>
            </a:r>
            <a:endParaRPr lang="en-US" dirty="0"/>
          </a:p>
        </p:txBody>
      </p:sp>
      <p:sp>
        <p:nvSpPr>
          <p:cNvPr id="4" name="Slide Number Placeholder 3"/>
          <p:cNvSpPr>
            <a:spLocks noGrp="1"/>
          </p:cNvSpPr>
          <p:nvPr>
            <p:ph type="sldNum" sz="quarter" idx="10"/>
          </p:nvPr>
        </p:nvSpPr>
        <p:spPr/>
        <p:txBody>
          <a:bodyPr/>
          <a:lstStyle/>
          <a:p>
            <a:fld id="{6F4F2777-A919-5148-8822-3C99D92E72AF}" type="slidenum">
              <a:rPr lang="en-US" smtClean="0"/>
              <a:t>7</a:t>
            </a:fld>
            <a:endParaRPr lang="en-US"/>
          </a:p>
        </p:txBody>
      </p:sp>
    </p:spTree>
    <p:extLst>
      <p:ext uri="{BB962C8B-B14F-4D97-AF65-F5344CB8AC3E}">
        <p14:creationId xmlns:p14="http://schemas.microsoft.com/office/powerpoint/2010/main" val="3505547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F127B7BC-B578-6D42-BB6B-EEFA1403E487}" type="slidenum">
              <a:rPr lang="en-US" sz="1200">
                <a:latin typeface="Times New Roman" charset="0"/>
              </a:rPr>
              <a:pPr/>
              <a:t>34</a:t>
            </a:fld>
            <a:endParaRPr lang="en-US" sz="1200">
              <a:latin typeface="Times New Roman" charset="0"/>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1127603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16767F02-CE47-3845-81C2-F216DDF46B15}" type="slidenum">
              <a:rPr lang="en-US" sz="1200">
                <a:latin typeface="Times New Roman" charset="0"/>
              </a:rPr>
              <a:pPr/>
              <a:t>35</a:t>
            </a:fld>
            <a:endParaRPr lang="en-US" sz="1200">
              <a:latin typeface="Times New Roman" charset="0"/>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92826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A30A3E0D-756D-E940-B2FB-6160ECB6317E}" type="slidenum">
              <a:rPr lang="en-US" sz="1200">
                <a:latin typeface="Times New Roman" charset="0"/>
              </a:rPr>
              <a:pPr/>
              <a:t>36</a:t>
            </a:fld>
            <a:endParaRPr lang="en-US" sz="1200">
              <a:latin typeface="Times New Roman" charset="0"/>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543059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08734A11-899B-8443-9395-F32EA8918F30}" type="slidenum">
              <a:rPr lang="en-US" sz="1200">
                <a:latin typeface="Times New Roman" charset="0"/>
              </a:rPr>
              <a:pPr/>
              <a:t>37</a:t>
            </a:fld>
            <a:endParaRPr lang="en-US" sz="1200">
              <a:latin typeface="Times New Roman" charset="0"/>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758987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3EAF4AA3-95CC-F446-8067-7A49D400BC64}" type="slidenum">
              <a:rPr lang="en-US" sz="1200">
                <a:latin typeface="Times New Roman" charset="0"/>
              </a:rPr>
              <a:pPr/>
              <a:t>38</a:t>
            </a:fld>
            <a:endParaRPr lang="en-US" sz="1200">
              <a:latin typeface="Times New Roman" charset="0"/>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140345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application layer does not define the application itself, but it defines services that applications need. </a:t>
            </a:r>
          </a:p>
          <a:p>
            <a:r>
              <a:rPr lang="en-US" dirty="0" smtClean="0"/>
              <a:t>For example, you may have different web browsers</a:t>
            </a:r>
            <a:r>
              <a:rPr lang="en-US" baseline="0" dirty="0" smtClean="0"/>
              <a:t> like chrome, safari, </a:t>
            </a:r>
            <a:r>
              <a:rPr lang="en-US" baseline="0" dirty="0" err="1" smtClean="0"/>
              <a:t>firefox</a:t>
            </a:r>
            <a:r>
              <a:rPr lang="en-US" baseline="0" dirty="0" smtClean="0"/>
              <a:t>, etc. All of them use Hypertext Transfer Protocol (HTTP).</a:t>
            </a:r>
            <a:endParaRPr lang="en-US" dirty="0"/>
          </a:p>
        </p:txBody>
      </p:sp>
      <p:sp>
        <p:nvSpPr>
          <p:cNvPr id="4" name="Slide Number Placeholder 3"/>
          <p:cNvSpPr>
            <a:spLocks noGrp="1"/>
          </p:cNvSpPr>
          <p:nvPr>
            <p:ph type="sldNum" sz="quarter" idx="10"/>
          </p:nvPr>
        </p:nvSpPr>
        <p:spPr/>
        <p:txBody>
          <a:bodyPr/>
          <a:lstStyle/>
          <a:p>
            <a:fld id="{6F4F2777-A919-5148-8822-3C99D92E72AF}" type="slidenum">
              <a:rPr lang="en-US" smtClean="0"/>
              <a:t>8</a:t>
            </a:fld>
            <a:endParaRPr lang="en-US"/>
          </a:p>
        </p:txBody>
      </p:sp>
    </p:spTree>
    <p:extLst>
      <p:ext uri="{BB962C8B-B14F-4D97-AF65-F5344CB8AC3E}">
        <p14:creationId xmlns:p14="http://schemas.microsoft.com/office/powerpoint/2010/main" val="3035757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Tree>
    <p:extLst>
      <p:ext uri="{BB962C8B-B14F-4D97-AF65-F5344CB8AC3E}">
        <p14:creationId xmlns:p14="http://schemas.microsoft.com/office/powerpoint/2010/main" val="106161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97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840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17E190DB-CF65-E34E-AC2A-A74AD850C55F}" type="slidenum">
              <a:rPr lang="en-US" sz="1200">
                <a:latin typeface="Times New Roman" charset="0"/>
              </a:rPr>
              <a:pPr/>
              <a:t>17</a:t>
            </a:fld>
            <a:endParaRPr lang="en-US" sz="1200">
              <a:latin typeface="Times New Roman"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389748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7288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4F2777-A919-5148-8822-3C99D92E72AF}" type="slidenum">
              <a:rPr lang="en-US" smtClean="0"/>
              <a:t>21</a:t>
            </a:fld>
            <a:endParaRPr lang="en-US"/>
          </a:p>
        </p:txBody>
      </p:sp>
    </p:spTree>
    <p:extLst>
      <p:ext uri="{BB962C8B-B14F-4D97-AF65-F5344CB8AC3E}">
        <p14:creationId xmlns:p14="http://schemas.microsoft.com/office/powerpoint/2010/main" val="280774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Isosceles Triangle 13"/>
          <p:cNvSpPr/>
          <p:nvPr/>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gular Pentagon 15"/>
          <p:cNvSpPr/>
          <p:nvPr/>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Hexagon 16"/>
          <p:cNvSpPr/>
          <p:nvPr/>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381FA5-9397-D741-A1F2-EDB9DC5B3FAD}" type="datetime1">
              <a:rPr lang="en-US" smtClean="0"/>
              <a:t>1/6/2017</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0DC43625-2CBB-014D-99D5-7A051077563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D289DF-A243-B141-AE04-005493DFEBC4}" type="datetime1">
              <a:rPr lang="en-US" smtClean="0"/>
              <a:t>1/6/2017</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76C2E-17A4-4C4E-B6AA-C875B1F791F4}" type="datetime1">
              <a:rPr lang="en-US" smtClean="0"/>
              <a:t>1/6/2017</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buFont typeface="Arial"/>
              <a:buChar char="•"/>
              <a:defRPr sz="3200"/>
            </a:lvl1pPr>
            <a:lvl2pPr>
              <a:defRPr sz="28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82162A-7210-1346-BAEA-A1E92A3CFFB7}" type="datetime1">
              <a:rPr lang="en-US" smtClean="0"/>
              <a:t>1/6/2017</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Isosceles Triangle 9"/>
          <p:cNvSpPr/>
          <p:nvPr/>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392AEF-B4EE-4A40-87E9-6F654D0DDA5D}" type="datetime1">
              <a:rPr lang="en-US" smtClean="0"/>
              <a:t>1/6/2017</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0DC43625-2CBB-014D-99D5-7A051077563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C3C1D2-DC0D-5D4A-B57F-BC2252003060}" type="datetime1">
              <a:rPr lang="en-US" smtClean="0"/>
              <a:t>1/6/2017</a:t>
            </a:fld>
            <a:endParaRPr lang="en-US"/>
          </a:p>
        </p:txBody>
      </p:sp>
      <p:sp>
        <p:nvSpPr>
          <p:cNvPr id="6" name="Footer Placeholder 5"/>
          <p:cNvSpPr>
            <a:spLocks noGrp="1"/>
          </p:cNvSpPr>
          <p:nvPr>
            <p:ph type="ftr" sz="quarter" idx="11"/>
          </p:nvPr>
        </p:nvSpPr>
        <p:spPr/>
        <p:txBody>
          <a:bodyPr/>
          <a:lstStyle/>
          <a:p>
            <a:r>
              <a:rPr lang="en-US" smtClean="0"/>
              <a:t>Introduction</a:t>
            </a:r>
            <a:endParaRPr lang="en-US"/>
          </a:p>
        </p:txBody>
      </p:sp>
      <p:sp>
        <p:nvSpPr>
          <p:cNvPr id="7" name="Slide Number Placeholder 6"/>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C6FA3D-E633-5B4F-8740-E11B7B6A5955}" type="datetime1">
              <a:rPr lang="en-US" smtClean="0"/>
              <a:t>1/6/2017</a:t>
            </a:fld>
            <a:endParaRPr lang="en-US"/>
          </a:p>
        </p:txBody>
      </p:sp>
      <p:sp>
        <p:nvSpPr>
          <p:cNvPr id="8" name="Footer Placeholder 7"/>
          <p:cNvSpPr>
            <a:spLocks noGrp="1"/>
          </p:cNvSpPr>
          <p:nvPr>
            <p:ph type="ftr" sz="quarter" idx="11"/>
          </p:nvPr>
        </p:nvSpPr>
        <p:spPr/>
        <p:txBody>
          <a:bodyPr/>
          <a:lstStyle/>
          <a:p>
            <a:r>
              <a:rPr lang="en-US" smtClean="0"/>
              <a:t>Introduction</a:t>
            </a:r>
            <a:endParaRPr lang="en-US"/>
          </a:p>
        </p:txBody>
      </p:sp>
      <p:sp>
        <p:nvSpPr>
          <p:cNvPr id="9" name="Slide Number Placeholder 8"/>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A7CE17-2A99-9348-8A65-5A5F16323D53}" type="datetime1">
              <a:rPr lang="en-US" smtClean="0"/>
              <a:t>1/6/2017</a:t>
            </a:fld>
            <a:endParaRPr lang="en-US"/>
          </a:p>
        </p:txBody>
      </p:sp>
      <p:sp>
        <p:nvSpPr>
          <p:cNvPr id="4" name="Footer Placeholder 3"/>
          <p:cNvSpPr>
            <a:spLocks noGrp="1"/>
          </p:cNvSpPr>
          <p:nvPr>
            <p:ph type="ftr" sz="quarter" idx="11"/>
          </p:nvPr>
        </p:nvSpPr>
        <p:spPr/>
        <p:txBody>
          <a:bodyPr/>
          <a:lstStyle/>
          <a:p>
            <a:r>
              <a:rPr lang="en-US" smtClean="0"/>
              <a:t>Introduction</a:t>
            </a:r>
            <a:endParaRPr lang="en-US"/>
          </a:p>
        </p:txBody>
      </p:sp>
      <p:sp>
        <p:nvSpPr>
          <p:cNvPr id="5" name="Slide Number Placeholder 4"/>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Isosceles Triangle 9"/>
          <p:cNvSpPr/>
          <p:nvPr/>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B912B6-BE14-A741-A1A2-8C8E61F89268}" type="datetime1">
              <a:rPr lang="en-US" smtClean="0"/>
              <a:t>1/6/2017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Introduction</a:t>
            </a:r>
            <a:endParaRPr lang="en-US"/>
          </a:p>
        </p:txBody>
      </p:sp>
      <p:sp>
        <p:nvSpPr>
          <p:cNvPr id="9" name="Slide Number Placeholder 8"/>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3857AB3-54A6-4E4C-B391-AA63B3626DA8}" type="datetime1">
              <a:rPr lang="en-US" smtClean="0"/>
              <a:t>1/6/2017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Introduction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C43625-2CBB-014D-99D5-7A0510775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46995-3F06-8F46-AFC1-40C51BA26DB3}" type="datetime1">
              <a:rPr lang="en-US" smtClean="0"/>
              <a:t>1/6/2017</a:t>
            </a:fld>
            <a:endParaRPr lang="en-US"/>
          </a:p>
        </p:txBody>
      </p:sp>
      <p:sp>
        <p:nvSpPr>
          <p:cNvPr id="6" name="Footer Placeholder 5"/>
          <p:cNvSpPr>
            <a:spLocks noGrp="1"/>
          </p:cNvSpPr>
          <p:nvPr>
            <p:ph type="ftr" sz="quarter" idx="11"/>
          </p:nvPr>
        </p:nvSpPr>
        <p:spPr/>
        <p:txBody>
          <a:bodyPr/>
          <a:lstStyle/>
          <a:p>
            <a:r>
              <a:rPr lang="en-US" smtClean="0"/>
              <a:t>Introduction</a:t>
            </a:r>
            <a:endParaRPr lang="en-US"/>
          </a:p>
        </p:txBody>
      </p:sp>
      <p:sp>
        <p:nvSpPr>
          <p:cNvPr id="7" name="Slide Number Placeholder 6"/>
          <p:cNvSpPr>
            <a:spLocks noGrp="1"/>
          </p:cNvSpPr>
          <p:nvPr>
            <p:ph type="sldNum" sz="quarter" idx="12"/>
          </p:nvPr>
        </p:nvSpPr>
        <p:spPr/>
        <p:txBody>
          <a:bodyPr/>
          <a:lstStyle/>
          <a:p>
            <a:fld id="{0DC43625-2CBB-014D-99D5-7A0510775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Isosceles Triangle 7"/>
          <p:cNvSpPr/>
          <p:nvPr/>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B89B982-78A8-3140-A12E-F46B3A16D836}" type="datetime1">
              <a:rPr lang="en-US" smtClean="0"/>
              <a:t>1/6/2017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Introduction</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DC43625-2CBB-014D-99D5-7A051077563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gular Pentagon 10"/>
          <p:cNvSpPr/>
          <p:nvPr/>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Hexagon 11"/>
          <p:cNvSpPr/>
          <p:nvPr/>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igcomm.org/standards/iso_stds/OSI_MODEL/ISO_IEC_7498-1.TX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l9jHOn0EW8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2b</a:t>
            </a:r>
            <a:endParaRPr lang="en-US" dirty="0"/>
          </a:p>
        </p:txBody>
      </p:sp>
      <p:sp>
        <p:nvSpPr>
          <p:cNvPr id="3" name="Subtitle 2"/>
          <p:cNvSpPr>
            <a:spLocks noGrp="1"/>
          </p:cNvSpPr>
          <p:nvPr>
            <p:ph type="subTitle" idx="1"/>
          </p:nvPr>
        </p:nvSpPr>
        <p:spPr/>
        <p:txBody>
          <a:bodyPr/>
          <a:lstStyle/>
          <a:p>
            <a:r>
              <a:rPr lang="en-US" dirty="0" smtClean="0"/>
              <a:t>Protocol Layers – The OSI and TCP/IP Models</a:t>
            </a:r>
            <a:endParaRPr lang="en-US" dirty="0"/>
          </a:p>
        </p:txBody>
      </p:sp>
      <p:sp>
        <p:nvSpPr>
          <p:cNvPr id="5" name="Slide Number Placeholder 4"/>
          <p:cNvSpPr>
            <a:spLocks noGrp="1"/>
          </p:cNvSpPr>
          <p:nvPr>
            <p:ph type="sldNum" sz="quarter" idx="12"/>
          </p:nvPr>
        </p:nvSpPr>
        <p:spPr/>
        <p:txBody>
          <a:bodyPr/>
          <a:lstStyle/>
          <a:p>
            <a:fld id="{0DC43625-2CBB-014D-99D5-7A051077563C}" type="slidenum">
              <a:rPr lang="en-US" smtClean="0"/>
              <a:t>1</a:t>
            </a:fld>
            <a:endParaRPr lang="en-US"/>
          </a:p>
        </p:txBody>
      </p:sp>
    </p:spTree>
    <p:extLst>
      <p:ext uri="{BB962C8B-B14F-4D97-AF65-F5344CB8AC3E}">
        <p14:creationId xmlns:p14="http://schemas.microsoft.com/office/powerpoint/2010/main" val="2324316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Network Layer</a:t>
            </a:r>
            <a:endParaRPr lang="en-US" dirty="0"/>
          </a:p>
        </p:txBody>
      </p:sp>
      <p:sp>
        <p:nvSpPr>
          <p:cNvPr id="3" name="Content Placeholder 2"/>
          <p:cNvSpPr>
            <a:spLocks noGrp="1"/>
          </p:cNvSpPr>
          <p:nvPr>
            <p:ph idx="1"/>
          </p:nvPr>
        </p:nvSpPr>
        <p:spPr/>
        <p:txBody>
          <a:bodyPr/>
          <a:lstStyle/>
          <a:p>
            <a:r>
              <a:rPr lang="en-US" dirty="0" smtClean="0"/>
              <a:t>Provides addressing and routing (Postal service)</a:t>
            </a:r>
          </a:p>
          <a:p>
            <a:r>
              <a:rPr lang="en-US" dirty="0" smtClean="0"/>
              <a:t>Internet Protocol (IP)</a:t>
            </a:r>
          </a:p>
          <a:p>
            <a:r>
              <a:rPr lang="en-US" dirty="0" smtClean="0"/>
              <a:t>IP defines each host computer should have a different IP address, just as the postal service defines addressing that allows unique addresses for each house, apartment, and business.</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10</a:t>
            </a:fld>
            <a:endParaRPr lang="en-US"/>
          </a:p>
        </p:txBody>
      </p:sp>
    </p:spTree>
    <p:extLst>
      <p:ext uri="{BB962C8B-B14F-4D97-AF65-F5344CB8AC3E}">
        <p14:creationId xmlns:p14="http://schemas.microsoft.com/office/powerpoint/2010/main" val="20298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Network Layer</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TCP/IP network: three routers with IP addresses grouped</a:t>
            </a:r>
          </a:p>
          <a:p>
            <a:endParaRPr lang="en-US" dirty="0"/>
          </a:p>
          <a:p>
            <a:endParaRPr lang="en-US" dirty="0" smtClean="0"/>
          </a:p>
          <a:p>
            <a:endParaRPr lang="en-US" dirty="0"/>
          </a:p>
          <a:p>
            <a:endParaRPr lang="en-US" dirty="0" smtClean="0"/>
          </a:p>
          <a:p>
            <a:r>
              <a:rPr lang="en-US" dirty="0" smtClean="0"/>
              <a:t>How to send?</a:t>
            </a:r>
          </a:p>
          <a:p>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11</a:t>
            </a:fld>
            <a:endParaRPr lang="en-US"/>
          </a:p>
        </p:txBody>
      </p:sp>
      <p:pic>
        <p:nvPicPr>
          <p:cNvPr id="5" name="Picture 4"/>
          <p:cNvPicPr>
            <a:picLocks noChangeAspect="1"/>
          </p:cNvPicPr>
          <p:nvPr/>
        </p:nvPicPr>
        <p:blipFill>
          <a:blip r:embed="rId2"/>
          <a:stretch>
            <a:fillRect/>
          </a:stretch>
        </p:blipFill>
        <p:spPr>
          <a:xfrm>
            <a:off x="1254709" y="2867024"/>
            <a:ext cx="7350690" cy="2129519"/>
          </a:xfrm>
          <a:prstGeom prst="rect">
            <a:avLst/>
          </a:prstGeom>
        </p:spPr>
      </p:pic>
    </p:spTree>
    <p:extLst>
      <p:ext uri="{BB962C8B-B14F-4D97-AF65-F5344CB8AC3E}">
        <p14:creationId xmlns:p14="http://schemas.microsoft.com/office/powerpoint/2010/main" val="44508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Data Link Layer</a:t>
            </a:r>
            <a:endParaRPr lang="en-US" dirty="0"/>
          </a:p>
        </p:txBody>
      </p:sp>
      <p:sp>
        <p:nvSpPr>
          <p:cNvPr id="3" name="Content Placeholder 2"/>
          <p:cNvSpPr>
            <a:spLocks noGrp="1"/>
          </p:cNvSpPr>
          <p:nvPr>
            <p:ph idx="1"/>
          </p:nvPr>
        </p:nvSpPr>
        <p:spPr/>
        <p:txBody>
          <a:bodyPr/>
          <a:lstStyle/>
          <a:p>
            <a:r>
              <a:rPr lang="en-US" dirty="0" smtClean="0"/>
              <a:t>Deliver data across some physical network</a:t>
            </a:r>
          </a:p>
          <a:p>
            <a:r>
              <a:rPr lang="en-US" dirty="0" smtClean="0"/>
              <a:t>Ethernet</a:t>
            </a:r>
          </a:p>
          <a:p>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12</a:t>
            </a:fld>
            <a:endParaRPr lang="en-US"/>
          </a:p>
        </p:txBody>
      </p:sp>
      <p:pic>
        <p:nvPicPr>
          <p:cNvPr id="5" name="Picture 4"/>
          <p:cNvPicPr>
            <a:picLocks noChangeAspect="1"/>
          </p:cNvPicPr>
          <p:nvPr/>
        </p:nvPicPr>
        <p:blipFill>
          <a:blip r:embed="rId2"/>
          <a:stretch>
            <a:fillRect/>
          </a:stretch>
        </p:blipFill>
        <p:spPr>
          <a:xfrm>
            <a:off x="2213610" y="3152775"/>
            <a:ext cx="4762500" cy="2381250"/>
          </a:xfrm>
          <a:prstGeom prst="rect">
            <a:avLst/>
          </a:prstGeom>
        </p:spPr>
      </p:pic>
    </p:spTree>
    <p:extLst>
      <p:ext uri="{BB962C8B-B14F-4D97-AF65-F5344CB8AC3E}">
        <p14:creationId xmlns:p14="http://schemas.microsoft.com/office/powerpoint/2010/main" val="199528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Physical Layer</a:t>
            </a:r>
            <a:endParaRPr lang="en-US" dirty="0"/>
          </a:p>
        </p:txBody>
      </p:sp>
      <p:sp>
        <p:nvSpPr>
          <p:cNvPr id="3" name="Content Placeholder 2"/>
          <p:cNvSpPr>
            <a:spLocks noGrp="1"/>
          </p:cNvSpPr>
          <p:nvPr>
            <p:ph idx="1"/>
          </p:nvPr>
        </p:nvSpPr>
        <p:spPr/>
        <p:txBody>
          <a:bodyPr/>
          <a:lstStyle/>
          <a:p>
            <a:r>
              <a:rPr lang="en-US" dirty="0" smtClean="0"/>
              <a:t>Medium</a:t>
            </a:r>
          </a:p>
          <a:p>
            <a:r>
              <a:rPr lang="en-US" dirty="0" smtClean="0"/>
              <a:t>Signal</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13</a:t>
            </a:fld>
            <a:endParaRPr lang="en-US"/>
          </a:p>
        </p:txBody>
      </p:sp>
    </p:spTree>
    <p:extLst>
      <p:ext uri="{BB962C8B-B14F-4D97-AF65-F5344CB8AC3E}">
        <p14:creationId xmlns:p14="http://schemas.microsoft.com/office/powerpoint/2010/main" val="42890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Internet Protocol stack</a:t>
            </a:r>
            <a:endParaRPr lang="en-US" dirty="0" smtClean="0"/>
          </a:p>
        </p:txBody>
      </p:sp>
      <p:pic>
        <p:nvPicPr>
          <p:cNvPr id="39938" name="Picture 3" descr="TCP-IP.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8621" y="1737361"/>
            <a:ext cx="678180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Box 1"/>
          <p:cNvSpPr txBox="1">
            <a:spLocks noChangeArrowheads="1"/>
          </p:cNvSpPr>
          <p:nvPr/>
        </p:nvSpPr>
        <p:spPr bwMode="auto">
          <a:xfrm>
            <a:off x="127516" y="243533"/>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b="0" dirty="0"/>
              <a:t>Five layer stack built around Internet Protocol (IP) from IETF</a:t>
            </a:r>
          </a:p>
          <a:p>
            <a:pPr eaLnBrk="1" hangingPunct="1"/>
            <a:r>
              <a:rPr lang="en-US" b="0" dirty="0"/>
              <a:t>Note multiple layer 1-2, and 5 protocols  </a:t>
            </a:r>
          </a:p>
        </p:txBody>
      </p:sp>
      <p:sp>
        <p:nvSpPr>
          <p:cNvPr id="5" name="TextBox 4"/>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3" name="Slide Number Placeholder 2"/>
          <p:cNvSpPr>
            <a:spLocks noGrp="1"/>
          </p:cNvSpPr>
          <p:nvPr>
            <p:ph type="sldNum" sz="quarter" idx="12"/>
          </p:nvPr>
        </p:nvSpPr>
        <p:spPr/>
        <p:txBody>
          <a:bodyPr/>
          <a:lstStyle/>
          <a:p>
            <a:fld id="{0DC43625-2CBB-014D-99D5-7A051077563C}" type="slidenum">
              <a:rPr lang="en-US" smtClean="0"/>
              <a:t>14</a:t>
            </a:fld>
            <a:endParaRPr lang="en-US"/>
          </a:p>
        </p:txBody>
      </p:sp>
      <p:sp>
        <p:nvSpPr>
          <p:cNvPr id="2" name="TextBox 1"/>
          <p:cNvSpPr txBox="1"/>
          <p:nvPr/>
        </p:nvSpPr>
        <p:spPr>
          <a:xfrm>
            <a:off x="5236315" y="1753756"/>
            <a:ext cx="2229133" cy="369332"/>
          </a:xfrm>
          <a:prstGeom prst="rect">
            <a:avLst/>
          </a:prstGeom>
          <a:solidFill>
            <a:schemeClr val="bg1"/>
          </a:solidFill>
        </p:spPr>
        <p:txBody>
          <a:bodyPr wrap="none" rtlCol="0">
            <a:spAutoFit/>
          </a:bodyPr>
          <a:lstStyle/>
          <a:p>
            <a:r>
              <a:rPr lang="en-US" dirty="0" smtClean="0"/>
              <a:t>Example technologies</a:t>
            </a:r>
            <a:endParaRPr lang="en-US" dirty="0"/>
          </a:p>
        </p:txBody>
      </p:sp>
    </p:spTree>
    <p:extLst>
      <p:ext uri="{BB962C8B-B14F-4D97-AF65-F5344CB8AC3E}">
        <p14:creationId xmlns:p14="http://schemas.microsoft.com/office/powerpoint/2010/main" val="202248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P</a:t>
            </a:r>
            <a:r>
              <a:rPr lang="en-US" dirty="0" smtClean="0"/>
              <a:t>acket structure influenced by communication needs</a:t>
            </a:r>
          </a:p>
        </p:txBody>
      </p:sp>
      <p:sp>
        <p:nvSpPr>
          <p:cNvPr id="27651" name="Rectangle 3"/>
          <p:cNvSpPr>
            <a:spLocks noGrp="1" noChangeArrowheads="1"/>
          </p:cNvSpPr>
          <p:nvPr>
            <p:ph idx="1"/>
          </p:nvPr>
        </p:nvSpPr>
        <p:spPr/>
        <p:txBody>
          <a:bodyPr>
            <a:normAutofit fontScale="92500" lnSpcReduction="20000"/>
          </a:bodyPr>
          <a:lstStyle/>
          <a:p>
            <a:pPr eaLnBrk="1" hangingPunct="1"/>
            <a:r>
              <a:rPr lang="en-US" dirty="0" smtClean="0"/>
              <a:t>Five important communications tasks</a:t>
            </a:r>
          </a:p>
          <a:p>
            <a:pPr lvl="1" eaLnBrk="1" hangingPunct="1"/>
            <a:r>
              <a:rPr lang="en-US" dirty="0" smtClean="0"/>
              <a:t>User commands, responses</a:t>
            </a:r>
          </a:p>
          <a:p>
            <a:pPr lvl="2"/>
            <a:r>
              <a:rPr lang="en-US" dirty="0" smtClean="0"/>
              <a:t>Example: get web page, web page body</a:t>
            </a:r>
          </a:p>
          <a:p>
            <a:pPr lvl="1" eaLnBrk="1" hangingPunct="1"/>
            <a:r>
              <a:rPr lang="en-US" dirty="0" smtClean="0"/>
              <a:t>Segmentation and reassembly</a:t>
            </a:r>
          </a:p>
          <a:p>
            <a:pPr lvl="2"/>
            <a:r>
              <a:rPr lang="en-US" dirty="0" smtClean="0"/>
              <a:t>Cannot send whole web page in a TCP segment (it is too big), we have to send it in pieces</a:t>
            </a:r>
          </a:p>
          <a:p>
            <a:pPr lvl="1" eaLnBrk="1" hangingPunct="1"/>
            <a:r>
              <a:rPr lang="en-US" dirty="0" smtClean="0"/>
              <a:t>Identifying and locating destination</a:t>
            </a:r>
          </a:p>
          <a:p>
            <a:pPr lvl="2"/>
            <a:r>
              <a:rPr lang="en-US" dirty="0" smtClean="0"/>
              <a:t>We guessed the IP destination address may be in the IP header</a:t>
            </a:r>
          </a:p>
          <a:p>
            <a:pPr lvl="1" eaLnBrk="1" hangingPunct="1"/>
            <a:r>
              <a:rPr lang="en-US" dirty="0" smtClean="0"/>
              <a:t>Error control</a:t>
            </a:r>
          </a:p>
          <a:p>
            <a:pPr lvl="2"/>
            <a:r>
              <a:rPr lang="en-US" dirty="0" smtClean="0"/>
              <a:t>What happens if some bits are flipped?</a:t>
            </a:r>
          </a:p>
          <a:p>
            <a:pPr lvl="1" eaLnBrk="1" hangingPunct="1"/>
            <a:r>
              <a:rPr lang="en-US" dirty="0" smtClean="0"/>
              <a:t>Signaling</a:t>
            </a:r>
          </a:p>
          <a:p>
            <a:pPr lvl="2"/>
            <a:r>
              <a:rPr lang="en-US" dirty="0" smtClean="0"/>
              <a:t>Converting data into a form suitable for transmission over wires</a:t>
            </a:r>
          </a:p>
        </p:txBody>
      </p:sp>
      <p:sp>
        <p:nvSpPr>
          <p:cNvPr id="5" name="TextBox 4"/>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3" name="Slide Number Placeholder 2"/>
          <p:cNvSpPr>
            <a:spLocks noGrp="1"/>
          </p:cNvSpPr>
          <p:nvPr>
            <p:ph type="sldNum" sz="quarter" idx="12"/>
          </p:nvPr>
        </p:nvSpPr>
        <p:spPr/>
        <p:txBody>
          <a:bodyPr/>
          <a:lstStyle/>
          <a:p>
            <a:fld id="{0DC43625-2CBB-014D-99D5-7A051077563C}" type="slidenum">
              <a:rPr lang="en-US" smtClean="0"/>
              <a:t>15</a:t>
            </a:fld>
            <a:endParaRPr lang="en-US"/>
          </a:p>
        </p:txBody>
      </p:sp>
    </p:spTree>
    <p:extLst>
      <p:ext uri="{BB962C8B-B14F-4D97-AF65-F5344CB8AC3E}">
        <p14:creationId xmlns:p14="http://schemas.microsoft.com/office/powerpoint/2010/main" val="444448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Header information</a:t>
            </a:r>
            <a:endParaRPr lang="en-US" dirty="0" smtClean="0"/>
          </a:p>
        </p:txBody>
      </p:sp>
      <p:sp>
        <p:nvSpPr>
          <p:cNvPr id="28675" name="Rectangle 3"/>
          <p:cNvSpPr>
            <a:spLocks noGrp="1" noChangeArrowheads="1"/>
          </p:cNvSpPr>
          <p:nvPr>
            <p:ph idx="1"/>
          </p:nvPr>
        </p:nvSpPr>
        <p:spPr/>
        <p:txBody>
          <a:bodyPr>
            <a:normAutofit fontScale="92500" lnSpcReduction="20000"/>
          </a:bodyPr>
          <a:lstStyle/>
          <a:p>
            <a:r>
              <a:rPr lang="en-US" dirty="0" smtClean="0"/>
              <a:t>The previous slide’s communication and other related </a:t>
            </a:r>
            <a:r>
              <a:rPr lang="en-US" dirty="0" err="1" smtClean="0"/>
              <a:t>datacomm</a:t>
            </a:r>
            <a:r>
              <a:rPr lang="en-US" dirty="0" smtClean="0"/>
              <a:t> tasks are accomplished by adding additional required information to information packets</a:t>
            </a:r>
          </a:p>
          <a:p>
            <a:pPr lvl="1"/>
            <a:r>
              <a:rPr lang="en-US" dirty="0" smtClean="0"/>
              <a:t>Packet header</a:t>
            </a:r>
          </a:p>
          <a:p>
            <a:pPr lvl="2"/>
            <a:r>
              <a:rPr lang="en-US" dirty="0" smtClean="0"/>
              <a:t>Organized in a layered structure</a:t>
            </a:r>
          </a:p>
          <a:p>
            <a:pPr lvl="1"/>
            <a:r>
              <a:rPr lang="en-US" dirty="0" smtClean="0"/>
              <a:t>Routers and end stations use this header information to handle packets appropriately</a:t>
            </a:r>
          </a:p>
          <a:p>
            <a:pPr lvl="2"/>
            <a:r>
              <a:rPr lang="en-US" dirty="0" smtClean="0"/>
              <a:t>The router that connects Alice’s network to the Internet is the “receiver”</a:t>
            </a:r>
          </a:p>
          <a:p>
            <a:r>
              <a:rPr lang="en-US" dirty="0" smtClean="0"/>
              <a:t>Again: Routers perform packet switching</a:t>
            </a:r>
          </a:p>
        </p:txBody>
      </p:sp>
      <p:sp>
        <p:nvSpPr>
          <p:cNvPr id="5" name="TextBox 4"/>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16</a:t>
            </a:fld>
            <a:endParaRPr lang="en-US"/>
          </a:p>
        </p:txBody>
      </p:sp>
    </p:spTree>
    <p:extLst>
      <p:ext uri="{BB962C8B-B14F-4D97-AF65-F5344CB8AC3E}">
        <p14:creationId xmlns:p14="http://schemas.microsoft.com/office/powerpoint/2010/main" val="905972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27" name="Rectangle 168"/>
          <p:cNvSpPr>
            <a:spLocks noGrp="1" noChangeArrowheads="1"/>
          </p:cNvSpPr>
          <p:nvPr>
            <p:ph type="title"/>
          </p:nvPr>
        </p:nvSpPr>
        <p:spPr/>
        <p:txBody>
          <a:bodyPr anchor="t"/>
          <a:lstStyle/>
          <a:p>
            <a:pPr algn="r" eaLnBrk="1" hangingPunct="1"/>
            <a:r>
              <a:rPr lang="en-US" dirty="0"/>
              <a:t>Encapsulation</a:t>
            </a:r>
          </a:p>
        </p:txBody>
      </p:sp>
      <p:sp>
        <p:nvSpPr>
          <p:cNvPr id="144387" name="Freeform 99"/>
          <p:cNvSpPr>
            <a:spLocks/>
          </p:cNvSpPr>
          <p:nvPr/>
        </p:nvSpPr>
        <p:spPr bwMode="auto">
          <a:xfrm>
            <a:off x="6978650" y="4156075"/>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88" name="Freeform 3"/>
          <p:cNvSpPr>
            <a:spLocks/>
          </p:cNvSpPr>
          <p:nvPr/>
        </p:nvSpPr>
        <p:spPr bwMode="auto">
          <a:xfrm>
            <a:off x="7129463" y="2246313"/>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4389" name="Group 180"/>
          <p:cNvGrpSpPr>
            <a:grpSpLocks/>
          </p:cNvGrpSpPr>
          <p:nvPr/>
        </p:nvGrpSpPr>
        <p:grpSpPr bwMode="auto">
          <a:xfrm>
            <a:off x="7329488" y="2754313"/>
            <a:ext cx="1052512" cy="355600"/>
            <a:chOff x="4410" y="1365"/>
            <a:chExt cx="663" cy="224"/>
          </a:xfrm>
        </p:grpSpPr>
        <p:sp>
          <p:nvSpPr>
            <p:cNvPr id="144523" name="Rectangle 181"/>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144524" name="AutoShape 182"/>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144525" name="Freeform 183"/>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144526" name="Freeform 184"/>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44527" name="Freeform 185"/>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144390" name="Group 170"/>
          <p:cNvGrpSpPr>
            <a:grpSpLocks/>
          </p:cNvGrpSpPr>
          <p:nvPr/>
        </p:nvGrpSpPr>
        <p:grpSpPr bwMode="auto">
          <a:xfrm>
            <a:off x="7392988" y="5013325"/>
            <a:ext cx="881062" cy="422275"/>
            <a:chOff x="2356" y="1300"/>
            <a:chExt cx="555" cy="194"/>
          </a:xfrm>
        </p:grpSpPr>
        <p:sp>
          <p:nvSpPr>
            <p:cNvPr id="144515"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sp>
          <p:nvSpPr>
            <p:cNvPr id="144516"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44517"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grpSp>
          <p:nvGrpSpPr>
            <p:cNvPr id="144518" name="Group 174"/>
            <p:cNvGrpSpPr>
              <a:grpSpLocks/>
            </p:cNvGrpSpPr>
            <p:nvPr/>
          </p:nvGrpSpPr>
          <p:grpSpPr bwMode="auto">
            <a:xfrm>
              <a:off x="2468" y="1332"/>
              <a:ext cx="310" cy="60"/>
              <a:chOff x="2468" y="1332"/>
              <a:chExt cx="310" cy="60"/>
            </a:xfrm>
          </p:grpSpPr>
          <p:sp>
            <p:nvSpPr>
              <p:cNvPr id="144521" name="Freeform 1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522" name="Freeform 1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4519" name="Line 177"/>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520" name="Line 178"/>
            <p:cNvSpPr>
              <a:spLocks noChangeShapeType="1"/>
            </p:cNvSpPr>
            <p:nvPr/>
          </p:nvSpPr>
          <p:spPr bwMode="auto">
            <a:xfrm>
              <a:off x="2907" y="1363"/>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4391" name="Freeform 2"/>
          <p:cNvSpPr>
            <a:spLocks/>
          </p:cNvSpPr>
          <p:nvPr/>
        </p:nvSpPr>
        <p:spPr bwMode="auto">
          <a:xfrm>
            <a:off x="3817938" y="1447800"/>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392" name="Text Box 8"/>
          <p:cNvSpPr txBox="1">
            <a:spLocks noChangeArrowheads="1"/>
          </p:cNvSpPr>
          <p:nvPr/>
        </p:nvSpPr>
        <p:spPr bwMode="auto">
          <a:xfrm>
            <a:off x="2716213" y="22383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rgbClr val="000099"/>
                </a:solidFill>
              </a:rPr>
              <a:t>source</a:t>
            </a:r>
          </a:p>
        </p:txBody>
      </p:sp>
      <p:sp>
        <p:nvSpPr>
          <p:cNvPr id="144393" name="Freeform 10"/>
          <p:cNvSpPr>
            <a:spLocks/>
          </p:cNvSpPr>
          <p:nvPr/>
        </p:nvSpPr>
        <p:spPr bwMode="auto">
          <a:xfrm>
            <a:off x="3868738" y="650875"/>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94" name="Rectangle 23"/>
          <p:cNvSpPr>
            <a:spLocks noChangeArrowheads="1"/>
          </p:cNvSpPr>
          <p:nvPr/>
        </p:nvSpPr>
        <p:spPr bwMode="auto">
          <a:xfrm>
            <a:off x="2644775" y="6604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4395" name="Rectangle 24"/>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396" name="Line 25"/>
          <p:cNvSpPr>
            <a:spLocks noChangeShapeType="1"/>
          </p:cNvSpPr>
          <p:nvPr/>
        </p:nvSpPr>
        <p:spPr bwMode="auto">
          <a:xfrm>
            <a:off x="2597150" y="10493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97" name="Text Box 26"/>
          <p:cNvSpPr txBox="1">
            <a:spLocks noChangeArrowheads="1"/>
          </p:cNvSpPr>
          <p:nvPr/>
        </p:nvSpPr>
        <p:spPr bwMode="auto">
          <a:xfrm>
            <a:off x="2554288" y="6985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t>application</a:t>
            </a:r>
          </a:p>
          <a:p>
            <a:pPr algn="ctr">
              <a:lnSpc>
                <a:spcPct val="110000"/>
              </a:lnSpc>
            </a:pPr>
            <a:r>
              <a:rPr lang="en-US" sz="1800"/>
              <a:t>transport</a:t>
            </a:r>
          </a:p>
          <a:p>
            <a:pPr algn="ctr">
              <a:lnSpc>
                <a:spcPct val="110000"/>
              </a:lnSpc>
            </a:pPr>
            <a:r>
              <a:rPr lang="en-US" sz="1800"/>
              <a:t>network</a:t>
            </a:r>
          </a:p>
          <a:p>
            <a:pPr algn="ctr">
              <a:lnSpc>
                <a:spcPct val="110000"/>
              </a:lnSpc>
            </a:pPr>
            <a:r>
              <a:rPr lang="en-US" sz="1800"/>
              <a:t>link</a:t>
            </a:r>
          </a:p>
          <a:p>
            <a:pPr algn="ctr">
              <a:lnSpc>
                <a:spcPct val="110000"/>
              </a:lnSpc>
            </a:pPr>
            <a:r>
              <a:rPr lang="en-US" sz="1800"/>
              <a:t>physical</a:t>
            </a:r>
          </a:p>
        </p:txBody>
      </p:sp>
      <p:sp>
        <p:nvSpPr>
          <p:cNvPr id="144398" name="Line 27"/>
          <p:cNvSpPr>
            <a:spLocks noChangeShapeType="1"/>
          </p:cNvSpPr>
          <p:nvPr/>
        </p:nvSpPr>
        <p:spPr bwMode="auto">
          <a:xfrm>
            <a:off x="2605088" y="13700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99" name="Line 28"/>
          <p:cNvSpPr>
            <a:spLocks noChangeShapeType="1"/>
          </p:cNvSpPr>
          <p:nvPr/>
        </p:nvSpPr>
        <p:spPr bwMode="auto">
          <a:xfrm>
            <a:off x="2609850" y="1651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00" name="Line 29"/>
          <p:cNvSpPr>
            <a:spLocks noChangeShapeType="1"/>
          </p:cNvSpPr>
          <p:nvPr/>
        </p:nvSpPr>
        <p:spPr bwMode="auto">
          <a:xfrm>
            <a:off x="2609850" y="1927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39"/>
          <p:cNvGrpSpPr>
            <a:grpSpLocks/>
          </p:cNvGrpSpPr>
          <p:nvPr/>
        </p:nvGrpSpPr>
        <p:grpSpPr bwMode="auto">
          <a:xfrm>
            <a:off x="1219200" y="1368425"/>
            <a:ext cx="1208088" cy="303213"/>
            <a:chOff x="501" y="1990"/>
            <a:chExt cx="761" cy="191"/>
          </a:xfrm>
        </p:grpSpPr>
        <p:sp>
          <p:nvSpPr>
            <p:cNvPr id="144509"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510" name="Rectangle 41"/>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511" name="Rectangle 42"/>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sp>
          <p:nvSpPr>
            <p:cNvPr id="144512" name="Rectangle 43"/>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513" name="Line 44"/>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514" name="Line 45"/>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45" name="Text Box 5"/>
          <p:cNvSpPr txBox="1">
            <a:spLocks noChangeArrowheads="1"/>
          </p:cNvSpPr>
          <p:nvPr/>
        </p:nvSpPr>
        <p:spPr bwMode="auto">
          <a:xfrm>
            <a:off x="395288" y="996950"/>
            <a:ext cx="96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rPr>
              <a:t>segment</a:t>
            </a:r>
          </a:p>
        </p:txBody>
      </p:sp>
      <p:grpSp>
        <p:nvGrpSpPr>
          <p:cNvPr id="6" name="Group 178"/>
          <p:cNvGrpSpPr>
            <a:grpSpLocks/>
          </p:cNvGrpSpPr>
          <p:nvPr/>
        </p:nvGrpSpPr>
        <p:grpSpPr bwMode="auto">
          <a:xfrm>
            <a:off x="1533525" y="1033463"/>
            <a:ext cx="301625" cy="292100"/>
            <a:chOff x="1962" y="2058"/>
            <a:chExt cx="190" cy="184"/>
          </a:xfrm>
        </p:grpSpPr>
        <p:sp>
          <p:nvSpPr>
            <p:cNvPr id="144507"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508" name="Rectangle 48"/>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grpSp>
      <p:sp>
        <p:nvSpPr>
          <p:cNvPr id="112644" name="Text Box 4"/>
          <p:cNvSpPr txBox="1">
            <a:spLocks noChangeArrowheads="1"/>
          </p:cNvSpPr>
          <p:nvPr/>
        </p:nvSpPr>
        <p:spPr bwMode="auto">
          <a:xfrm>
            <a:off x="195263" y="1336675"/>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rPr>
              <a:t>datagram</a:t>
            </a:r>
          </a:p>
        </p:txBody>
      </p:sp>
      <p:sp>
        <p:nvSpPr>
          <p:cNvPr id="144405" name="Text Box 54"/>
          <p:cNvSpPr txBox="1">
            <a:spLocks noChangeArrowheads="1"/>
          </p:cNvSpPr>
          <p:nvPr/>
        </p:nvSpPr>
        <p:spPr bwMode="auto">
          <a:xfrm>
            <a:off x="1547813" y="4157663"/>
            <a:ext cx="141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solidFill>
                  <a:srgbClr val="000099"/>
                </a:solidFill>
              </a:rPr>
              <a:t>destination</a:t>
            </a:r>
          </a:p>
        </p:txBody>
      </p:sp>
      <p:sp>
        <p:nvSpPr>
          <p:cNvPr id="144406" name="Freeform 56"/>
          <p:cNvSpPr>
            <a:spLocks/>
          </p:cNvSpPr>
          <p:nvPr/>
        </p:nvSpPr>
        <p:spPr bwMode="auto">
          <a:xfrm>
            <a:off x="2979738" y="45402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07" name="Rectangle 57"/>
          <p:cNvSpPr>
            <a:spLocks noChangeArrowheads="1"/>
          </p:cNvSpPr>
          <p:nvPr/>
        </p:nvSpPr>
        <p:spPr bwMode="auto">
          <a:xfrm>
            <a:off x="1755775" y="45466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4408" name="Rectangle 58"/>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409" name="Line 59"/>
          <p:cNvSpPr>
            <a:spLocks noChangeShapeType="1"/>
          </p:cNvSpPr>
          <p:nvPr/>
        </p:nvSpPr>
        <p:spPr bwMode="auto">
          <a:xfrm>
            <a:off x="1708150" y="4935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10" name="Text Box 60"/>
          <p:cNvSpPr txBox="1">
            <a:spLocks noChangeArrowheads="1"/>
          </p:cNvSpPr>
          <p:nvPr/>
        </p:nvSpPr>
        <p:spPr bwMode="auto">
          <a:xfrm>
            <a:off x="1665288" y="45847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t>application</a:t>
            </a:r>
          </a:p>
          <a:p>
            <a:pPr algn="ctr">
              <a:lnSpc>
                <a:spcPct val="110000"/>
              </a:lnSpc>
            </a:pPr>
            <a:r>
              <a:rPr lang="en-US" sz="1800"/>
              <a:t>transport</a:t>
            </a:r>
          </a:p>
          <a:p>
            <a:pPr algn="ctr">
              <a:lnSpc>
                <a:spcPct val="110000"/>
              </a:lnSpc>
            </a:pPr>
            <a:r>
              <a:rPr lang="en-US" sz="1800"/>
              <a:t>network</a:t>
            </a:r>
          </a:p>
          <a:p>
            <a:pPr algn="ctr">
              <a:lnSpc>
                <a:spcPct val="110000"/>
              </a:lnSpc>
            </a:pPr>
            <a:r>
              <a:rPr lang="en-US" sz="1800"/>
              <a:t>link</a:t>
            </a:r>
          </a:p>
          <a:p>
            <a:pPr algn="ctr">
              <a:lnSpc>
                <a:spcPct val="110000"/>
              </a:lnSpc>
            </a:pPr>
            <a:r>
              <a:rPr lang="en-US" sz="1800"/>
              <a:t>physical</a:t>
            </a:r>
          </a:p>
        </p:txBody>
      </p:sp>
      <p:sp>
        <p:nvSpPr>
          <p:cNvPr id="144411" name="Line 61"/>
          <p:cNvSpPr>
            <a:spLocks noChangeShapeType="1"/>
          </p:cNvSpPr>
          <p:nvPr/>
        </p:nvSpPr>
        <p:spPr bwMode="auto">
          <a:xfrm>
            <a:off x="1716088" y="52562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12" name="Line 62"/>
          <p:cNvSpPr>
            <a:spLocks noChangeShapeType="1"/>
          </p:cNvSpPr>
          <p:nvPr/>
        </p:nvSpPr>
        <p:spPr bwMode="auto">
          <a:xfrm>
            <a:off x="1720850" y="55372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13" name="Line 63"/>
          <p:cNvSpPr>
            <a:spLocks noChangeShapeType="1"/>
          </p:cNvSpPr>
          <p:nvPr/>
        </p:nvSpPr>
        <p:spPr bwMode="auto">
          <a:xfrm>
            <a:off x="1720850" y="58134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4414" name="Group 64"/>
          <p:cNvGrpSpPr>
            <a:grpSpLocks/>
          </p:cNvGrpSpPr>
          <p:nvPr/>
        </p:nvGrpSpPr>
        <p:grpSpPr bwMode="auto">
          <a:xfrm>
            <a:off x="152400" y="5527675"/>
            <a:ext cx="1479550" cy="303213"/>
            <a:chOff x="332" y="2224"/>
            <a:chExt cx="932" cy="191"/>
          </a:xfrm>
        </p:grpSpPr>
        <p:sp>
          <p:nvSpPr>
            <p:cNvPr id="144499"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500" name="Rectangle 66"/>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501" name="Rectangle 67"/>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sp>
          <p:nvSpPr>
            <p:cNvPr id="144502" name="Rectangle 68"/>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l</a:t>
              </a:r>
            </a:p>
          </p:txBody>
        </p:sp>
        <p:sp>
          <p:nvSpPr>
            <p:cNvPr id="144503" name="Rectangle 69"/>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504" name="Line 70"/>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505" name="Line 71"/>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506" name="Line 72"/>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4415" name="Group 73"/>
          <p:cNvGrpSpPr>
            <a:grpSpLocks/>
          </p:cNvGrpSpPr>
          <p:nvPr/>
        </p:nvGrpSpPr>
        <p:grpSpPr bwMode="auto">
          <a:xfrm>
            <a:off x="420688" y="5229225"/>
            <a:ext cx="1208087" cy="303213"/>
            <a:chOff x="501" y="1990"/>
            <a:chExt cx="761" cy="191"/>
          </a:xfrm>
        </p:grpSpPr>
        <p:sp>
          <p:nvSpPr>
            <p:cNvPr id="14449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94" name="Rectangle 75"/>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495" name="Rectangle 76"/>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sp>
          <p:nvSpPr>
            <p:cNvPr id="144496" name="Rectangle 77"/>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497" name="Line 78"/>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98" name="Line 79"/>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4416" name="Group 80"/>
          <p:cNvGrpSpPr>
            <a:grpSpLocks/>
          </p:cNvGrpSpPr>
          <p:nvPr/>
        </p:nvGrpSpPr>
        <p:grpSpPr bwMode="auto">
          <a:xfrm>
            <a:off x="723900" y="4921250"/>
            <a:ext cx="890588" cy="303213"/>
            <a:chOff x="645" y="1734"/>
            <a:chExt cx="561" cy="191"/>
          </a:xfrm>
        </p:grpSpPr>
        <p:sp>
          <p:nvSpPr>
            <p:cNvPr id="144489"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90" name="Rectangle 82"/>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491" name="Rectangle 83"/>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492" name="Line 84"/>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4417" name="Group 85"/>
          <p:cNvGrpSpPr>
            <a:grpSpLocks/>
          </p:cNvGrpSpPr>
          <p:nvPr/>
        </p:nvGrpSpPr>
        <p:grpSpPr bwMode="auto">
          <a:xfrm>
            <a:off x="930275" y="4610100"/>
            <a:ext cx="679450" cy="301625"/>
            <a:chOff x="780" y="1553"/>
            <a:chExt cx="428" cy="190"/>
          </a:xfrm>
        </p:grpSpPr>
        <p:sp>
          <p:nvSpPr>
            <p:cNvPr id="144487"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88" name="Rectangle 8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grpSp>
      <p:grpSp>
        <p:nvGrpSpPr>
          <p:cNvPr id="144418" name="Group 88"/>
          <p:cNvGrpSpPr>
            <a:grpSpLocks/>
          </p:cNvGrpSpPr>
          <p:nvPr/>
        </p:nvGrpSpPr>
        <p:grpSpPr bwMode="auto">
          <a:xfrm>
            <a:off x="5654675" y="4164013"/>
            <a:ext cx="1387475" cy="1035050"/>
            <a:chOff x="3601" y="168"/>
            <a:chExt cx="874" cy="652"/>
          </a:xfrm>
        </p:grpSpPr>
        <p:sp>
          <p:nvSpPr>
            <p:cNvPr id="144482"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4483"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484"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85"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t>network</a:t>
              </a:r>
            </a:p>
            <a:p>
              <a:pPr algn="ctr">
                <a:lnSpc>
                  <a:spcPct val="110000"/>
                </a:lnSpc>
              </a:pPr>
              <a:r>
                <a:rPr lang="en-US" sz="1800"/>
                <a:t>link</a:t>
              </a:r>
            </a:p>
            <a:p>
              <a:pPr algn="ctr">
                <a:lnSpc>
                  <a:spcPct val="110000"/>
                </a:lnSpc>
              </a:pPr>
              <a:r>
                <a:rPr lang="en-US" sz="1800"/>
                <a:t>physical</a:t>
              </a:r>
            </a:p>
          </p:txBody>
        </p:sp>
        <p:sp>
          <p:nvSpPr>
            <p:cNvPr id="144486"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4419" name="Group 94"/>
          <p:cNvGrpSpPr>
            <a:grpSpLocks/>
          </p:cNvGrpSpPr>
          <p:nvPr/>
        </p:nvGrpSpPr>
        <p:grpSpPr bwMode="auto">
          <a:xfrm>
            <a:off x="5821363" y="2271713"/>
            <a:ext cx="1387475" cy="733425"/>
            <a:chOff x="4696" y="597"/>
            <a:chExt cx="874" cy="462"/>
          </a:xfrm>
        </p:grpSpPr>
        <p:sp>
          <p:nvSpPr>
            <p:cNvPr id="144478" name="Rectangle 95"/>
            <p:cNvSpPr>
              <a:spLocks noChangeArrowheads="1"/>
            </p:cNvSpPr>
            <p:nvPr/>
          </p:nvSpPr>
          <p:spPr bwMode="auto">
            <a:xfrm>
              <a:off x="4753" y="597"/>
              <a:ext cx="817" cy="41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4479"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480"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81"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t>link</a:t>
              </a:r>
            </a:p>
            <a:p>
              <a:pPr algn="ctr">
                <a:lnSpc>
                  <a:spcPct val="110000"/>
                </a:lnSpc>
              </a:pPr>
              <a:r>
                <a:rPr lang="en-US" sz="1800"/>
                <a:t>physical</a:t>
              </a:r>
            </a:p>
          </p:txBody>
        </p:sp>
      </p:grpSp>
      <p:sp>
        <p:nvSpPr>
          <p:cNvPr id="144420" name="Freeform 114"/>
          <p:cNvSpPr>
            <a:spLocks/>
          </p:cNvSpPr>
          <p:nvPr/>
        </p:nvSpPr>
        <p:spPr bwMode="auto">
          <a:xfrm>
            <a:off x="1828800" y="533400"/>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44421" name="Group 115"/>
          <p:cNvGrpSpPr>
            <a:grpSpLocks/>
          </p:cNvGrpSpPr>
          <p:nvPr/>
        </p:nvGrpSpPr>
        <p:grpSpPr bwMode="auto">
          <a:xfrm>
            <a:off x="4238625" y="4546600"/>
            <a:ext cx="1479550" cy="303213"/>
            <a:chOff x="332" y="2224"/>
            <a:chExt cx="932" cy="191"/>
          </a:xfrm>
        </p:grpSpPr>
        <p:sp>
          <p:nvSpPr>
            <p:cNvPr id="144470"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71" name="Rectangle 117"/>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472" name="Rectangle 118"/>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sp>
          <p:nvSpPr>
            <p:cNvPr id="144473" name="Rectangle 119"/>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l</a:t>
              </a:r>
            </a:p>
          </p:txBody>
        </p:sp>
        <p:sp>
          <p:nvSpPr>
            <p:cNvPr id="144474" name="Rectangle 120"/>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475" name="Line 121"/>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76" name="Line 122"/>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77" name="Line 123"/>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4422" name="Group 124"/>
          <p:cNvGrpSpPr>
            <a:grpSpLocks/>
          </p:cNvGrpSpPr>
          <p:nvPr/>
        </p:nvGrpSpPr>
        <p:grpSpPr bwMode="auto">
          <a:xfrm>
            <a:off x="4497388" y="4240213"/>
            <a:ext cx="1208087" cy="303212"/>
            <a:chOff x="501" y="1990"/>
            <a:chExt cx="761" cy="191"/>
          </a:xfrm>
        </p:grpSpPr>
        <p:sp>
          <p:nvSpPr>
            <p:cNvPr id="14446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65" name="Rectangle 126"/>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466" name="Rectangle 127"/>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sp>
          <p:nvSpPr>
            <p:cNvPr id="144467" name="Rectangle 128"/>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468" name="Line 129"/>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69" name="Line 130"/>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140"/>
          <p:cNvGrpSpPr>
            <a:grpSpLocks/>
          </p:cNvGrpSpPr>
          <p:nvPr/>
        </p:nvGrpSpPr>
        <p:grpSpPr bwMode="auto">
          <a:xfrm>
            <a:off x="7269163" y="4606925"/>
            <a:ext cx="1208087" cy="303213"/>
            <a:chOff x="501" y="1990"/>
            <a:chExt cx="761" cy="191"/>
          </a:xfrm>
        </p:grpSpPr>
        <p:sp>
          <p:nvSpPr>
            <p:cNvPr id="144458"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59" name="Rectangle 142"/>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460" name="Rectangle 143"/>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sp>
          <p:nvSpPr>
            <p:cNvPr id="144461" name="Rectangle 144"/>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462" name="Line 145"/>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63" name="Line 146"/>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156"/>
          <p:cNvGrpSpPr>
            <a:grpSpLocks/>
          </p:cNvGrpSpPr>
          <p:nvPr/>
        </p:nvGrpSpPr>
        <p:grpSpPr bwMode="auto">
          <a:xfrm>
            <a:off x="938213" y="1665288"/>
            <a:ext cx="1479550" cy="303212"/>
            <a:chOff x="332" y="2224"/>
            <a:chExt cx="932" cy="191"/>
          </a:xfrm>
        </p:grpSpPr>
        <p:sp>
          <p:nvSpPr>
            <p:cNvPr id="144450"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51" name="Rectangle 158"/>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sp>
          <p:nvSpPr>
            <p:cNvPr id="144452" name="Rectangle 159"/>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sp>
          <p:nvSpPr>
            <p:cNvPr id="144453" name="Rectangle 160"/>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l</a:t>
              </a:r>
            </a:p>
          </p:txBody>
        </p:sp>
        <p:sp>
          <p:nvSpPr>
            <p:cNvPr id="144454" name="Rectangle 161"/>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sp>
          <p:nvSpPr>
            <p:cNvPr id="144455" name="Line 162"/>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56" name="Line 163"/>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57" name="Line 164"/>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4425" name="Text Box 166"/>
          <p:cNvSpPr txBox="1">
            <a:spLocks noChangeArrowheads="1"/>
          </p:cNvSpPr>
          <p:nvPr/>
        </p:nvSpPr>
        <p:spPr bwMode="auto">
          <a:xfrm>
            <a:off x="7921625" y="54117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router</a:t>
            </a:r>
          </a:p>
        </p:txBody>
      </p:sp>
      <p:sp>
        <p:nvSpPr>
          <p:cNvPr id="144426" name="Text Box 167"/>
          <p:cNvSpPr txBox="1">
            <a:spLocks noChangeArrowheads="1"/>
          </p:cNvSpPr>
          <p:nvPr/>
        </p:nvSpPr>
        <p:spPr bwMode="auto">
          <a:xfrm>
            <a:off x="7935913" y="30988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switch</a:t>
            </a:r>
          </a:p>
        </p:txBody>
      </p:sp>
      <p:sp>
        <p:nvSpPr>
          <p:cNvPr id="112814" name="Text Box 174"/>
          <p:cNvSpPr txBox="1">
            <a:spLocks noChangeArrowheads="1"/>
          </p:cNvSpPr>
          <p:nvPr/>
        </p:nvSpPr>
        <p:spPr bwMode="auto">
          <a:xfrm>
            <a:off x="703263" y="6921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rPr>
              <a:t>message</a:t>
            </a:r>
          </a:p>
        </p:txBody>
      </p:sp>
      <p:grpSp>
        <p:nvGrpSpPr>
          <p:cNvPr id="17" name="Group 175"/>
          <p:cNvGrpSpPr>
            <a:grpSpLocks/>
          </p:cNvGrpSpPr>
          <p:nvPr/>
        </p:nvGrpSpPr>
        <p:grpSpPr bwMode="auto">
          <a:xfrm>
            <a:off x="1763713" y="719138"/>
            <a:ext cx="679450" cy="301625"/>
            <a:chOff x="780" y="1553"/>
            <a:chExt cx="428" cy="190"/>
          </a:xfrm>
        </p:grpSpPr>
        <p:sp>
          <p:nvSpPr>
            <p:cNvPr id="144448"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9"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grpSp>
      <p:grpSp>
        <p:nvGrpSpPr>
          <p:cNvPr id="18" name="Group 185"/>
          <p:cNvGrpSpPr>
            <a:grpSpLocks/>
          </p:cNvGrpSpPr>
          <p:nvPr/>
        </p:nvGrpSpPr>
        <p:grpSpPr bwMode="auto">
          <a:xfrm>
            <a:off x="1528763" y="1039813"/>
            <a:ext cx="903287" cy="301625"/>
            <a:chOff x="1851" y="2046"/>
            <a:chExt cx="569" cy="190"/>
          </a:xfrm>
        </p:grpSpPr>
        <p:grpSp>
          <p:nvGrpSpPr>
            <p:cNvPr id="144442" name="Group 179"/>
            <p:cNvGrpSpPr>
              <a:grpSpLocks/>
            </p:cNvGrpSpPr>
            <p:nvPr/>
          </p:nvGrpSpPr>
          <p:grpSpPr bwMode="auto">
            <a:xfrm>
              <a:off x="1851" y="2047"/>
              <a:ext cx="190" cy="184"/>
              <a:chOff x="1962" y="2058"/>
              <a:chExt cx="190" cy="184"/>
            </a:xfrm>
          </p:grpSpPr>
          <p:sp>
            <p:nvSpPr>
              <p:cNvPr id="144446"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7" name="Rectangle 181"/>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t</a:t>
                </a:r>
              </a:p>
            </p:txBody>
          </p:sp>
        </p:grpSp>
        <p:grpSp>
          <p:nvGrpSpPr>
            <p:cNvPr id="144443" name="Group 182"/>
            <p:cNvGrpSpPr>
              <a:grpSpLocks/>
            </p:cNvGrpSpPr>
            <p:nvPr/>
          </p:nvGrpSpPr>
          <p:grpSpPr bwMode="auto">
            <a:xfrm>
              <a:off x="1992" y="2046"/>
              <a:ext cx="428" cy="190"/>
              <a:chOff x="780" y="1553"/>
              <a:chExt cx="428" cy="190"/>
            </a:xfrm>
          </p:grpSpPr>
          <p:sp>
            <p:nvSpPr>
              <p:cNvPr id="144444"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5" name="Rectangle 184"/>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M</a:t>
                </a:r>
              </a:p>
            </p:txBody>
          </p:sp>
        </p:grpSp>
      </p:grpSp>
      <p:grpSp>
        <p:nvGrpSpPr>
          <p:cNvPr id="21" name="Group 187"/>
          <p:cNvGrpSpPr>
            <a:grpSpLocks/>
          </p:cNvGrpSpPr>
          <p:nvPr/>
        </p:nvGrpSpPr>
        <p:grpSpPr bwMode="auto">
          <a:xfrm>
            <a:off x="1235075" y="1363663"/>
            <a:ext cx="301625" cy="292100"/>
            <a:chOff x="1962" y="2058"/>
            <a:chExt cx="190" cy="184"/>
          </a:xfrm>
        </p:grpSpPr>
        <p:sp>
          <p:nvSpPr>
            <p:cNvPr id="14444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1" name="Rectangle 189"/>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t>H</a:t>
              </a:r>
              <a:r>
                <a:rPr lang="en-US" sz="1800" baseline="-25000"/>
                <a:t>n</a:t>
              </a:r>
            </a:p>
          </p:txBody>
        </p:sp>
      </p:grpSp>
      <p:sp>
        <p:nvSpPr>
          <p:cNvPr id="112647" name="Text Box 7"/>
          <p:cNvSpPr txBox="1">
            <a:spLocks noChangeArrowheads="1"/>
          </p:cNvSpPr>
          <p:nvPr/>
        </p:nvSpPr>
        <p:spPr bwMode="auto">
          <a:xfrm>
            <a:off x="157163" y="1643063"/>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rPr>
              <a:t>frame</a:t>
            </a:r>
          </a:p>
        </p:txBody>
      </p:sp>
      <p:grpSp>
        <p:nvGrpSpPr>
          <p:cNvPr id="144433" name="Group 187"/>
          <p:cNvGrpSpPr>
            <a:grpSpLocks/>
          </p:cNvGrpSpPr>
          <p:nvPr/>
        </p:nvGrpSpPr>
        <p:grpSpPr bwMode="auto">
          <a:xfrm flipH="1">
            <a:off x="3178175" y="4970463"/>
            <a:ext cx="803275" cy="771525"/>
            <a:chOff x="-44" y="1473"/>
            <a:chExt cx="981" cy="1105"/>
          </a:xfrm>
        </p:grpSpPr>
        <p:pic>
          <p:nvPicPr>
            <p:cNvPr id="144438" name="Picture 1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439" name="Freeform 1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44434" name="Group 190"/>
          <p:cNvGrpSpPr>
            <a:grpSpLocks/>
          </p:cNvGrpSpPr>
          <p:nvPr/>
        </p:nvGrpSpPr>
        <p:grpSpPr bwMode="auto">
          <a:xfrm flipH="1">
            <a:off x="4140200" y="1087438"/>
            <a:ext cx="803275" cy="771525"/>
            <a:chOff x="-44" y="1473"/>
            <a:chExt cx="981" cy="1105"/>
          </a:xfrm>
        </p:grpSpPr>
        <p:pic>
          <p:nvPicPr>
            <p:cNvPr id="144436" name="Picture 19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437" name="Freeform 1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148" name="TextBox 147"/>
          <p:cNvSpPr txBox="1"/>
          <p:nvPr/>
        </p:nvSpPr>
        <p:spPr>
          <a:xfrm>
            <a:off x="105826" y="39688"/>
            <a:ext cx="3236784" cy="369332"/>
          </a:xfrm>
          <a:prstGeom prst="rect">
            <a:avLst/>
          </a:prstGeom>
          <a:noFill/>
        </p:spPr>
        <p:txBody>
          <a:bodyPr wrap="none" rtlCol="0">
            <a:spAutoFit/>
          </a:bodyPr>
          <a:lstStyle/>
          <a:p>
            <a:r>
              <a:rPr lang="en-US" dirty="0" smtClean="0"/>
              <a:t>Slide modified from Kurose-Ross</a:t>
            </a:r>
            <a:endParaRPr lang="en-US" dirty="0"/>
          </a:p>
        </p:txBody>
      </p:sp>
      <p:sp>
        <p:nvSpPr>
          <p:cNvPr id="7" name="TextBox 6"/>
          <p:cNvSpPr txBox="1"/>
          <p:nvPr/>
        </p:nvSpPr>
        <p:spPr>
          <a:xfrm>
            <a:off x="3178175" y="2968626"/>
            <a:ext cx="2569241" cy="646331"/>
          </a:xfrm>
          <a:prstGeom prst="rect">
            <a:avLst/>
          </a:prstGeom>
          <a:noFill/>
        </p:spPr>
        <p:txBody>
          <a:bodyPr wrap="square" rtlCol="0">
            <a:spAutoFit/>
          </a:bodyPr>
          <a:lstStyle/>
          <a:p>
            <a:r>
              <a:rPr lang="en-US" dirty="0" smtClean="0"/>
              <a:t>Uses “link or MAC address” at frame level</a:t>
            </a:r>
          </a:p>
        </p:txBody>
      </p:sp>
      <p:sp>
        <p:nvSpPr>
          <p:cNvPr id="8" name="Slide Number Placeholder 7"/>
          <p:cNvSpPr>
            <a:spLocks noGrp="1"/>
          </p:cNvSpPr>
          <p:nvPr>
            <p:ph type="sldNum" sz="quarter" idx="12"/>
          </p:nvPr>
        </p:nvSpPr>
        <p:spPr/>
        <p:txBody>
          <a:bodyPr/>
          <a:lstStyle/>
          <a:p>
            <a:fld id="{0DC43625-2CBB-014D-99D5-7A051077563C}" type="slidenum">
              <a:rPr lang="en-US" smtClean="0"/>
              <a:t>17</a:t>
            </a:fld>
            <a:endParaRPr lang="en-US"/>
          </a:p>
        </p:txBody>
      </p:sp>
      <p:pic>
        <p:nvPicPr>
          <p:cNvPr id="151" name="Picture 26" descr="pe01732_"/>
          <p:cNvPicPr>
            <a:picLocks noChangeAspect="1" noChangeArrowheads="1"/>
          </p:cNvPicPr>
          <p:nvPr/>
        </p:nvPicPr>
        <p:blipFill>
          <a:blip r:embed="rId4"/>
          <a:srcRect/>
          <a:stretch>
            <a:fillRect/>
          </a:stretch>
        </p:blipFill>
        <p:spPr bwMode="auto">
          <a:xfrm>
            <a:off x="815164" y="2461117"/>
            <a:ext cx="885825" cy="895350"/>
          </a:xfrm>
          <a:prstGeom prst="rect">
            <a:avLst/>
          </a:prstGeom>
          <a:noFill/>
        </p:spPr>
      </p:pic>
      <p:sp>
        <p:nvSpPr>
          <p:cNvPr id="152" name="TextBox 151"/>
          <p:cNvSpPr txBox="1"/>
          <p:nvPr/>
        </p:nvSpPr>
        <p:spPr>
          <a:xfrm>
            <a:off x="859590" y="2024397"/>
            <a:ext cx="636638" cy="369332"/>
          </a:xfrm>
          <a:prstGeom prst="rect">
            <a:avLst/>
          </a:prstGeom>
          <a:noFill/>
        </p:spPr>
        <p:txBody>
          <a:bodyPr wrap="none" rtlCol="0">
            <a:spAutoFit/>
          </a:bodyPr>
          <a:lstStyle/>
          <a:p>
            <a:r>
              <a:rPr lang="en-US" dirty="0" smtClean="0"/>
              <a:t>Alice</a:t>
            </a:r>
            <a:endParaRPr lang="en-US" dirty="0"/>
          </a:p>
        </p:txBody>
      </p:sp>
      <p:pic>
        <p:nvPicPr>
          <p:cNvPr id="153" name="Picture 30" descr="bd05761_"/>
          <p:cNvPicPr>
            <a:picLocks noChangeAspect="1" noChangeArrowheads="1"/>
          </p:cNvPicPr>
          <p:nvPr/>
        </p:nvPicPr>
        <p:blipFill>
          <a:blip r:embed="rId5"/>
          <a:srcRect/>
          <a:stretch>
            <a:fillRect/>
          </a:stretch>
        </p:blipFill>
        <p:spPr bwMode="auto">
          <a:xfrm>
            <a:off x="107396" y="4083050"/>
            <a:ext cx="687387" cy="927100"/>
          </a:xfrm>
          <a:prstGeom prst="rect">
            <a:avLst/>
          </a:prstGeom>
          <a:noFill/>
        </p:spPr>
      </p:pic>
      <p:sp>
        <p:nvSpPr>
          <p:cNvPr id="154" name="TextBox 153"/>
          <p:cNvSpPr txBox="1"/>
          <p:nvPr/>
        </p:nvSpPr>
        <p:spPr>
          <a:xfrm>
            <a:off x="124603" y="3703407"/>
            <a:ext cx="553231" cy="369332"/>
          </a:xfrm>
          <a:prstGeom prst="rect">
            <a:avLst/>
          </a:prstGeom>
          <a:noFill/>
        </p:spPr>
        <p:txBody>
          <a:bodyPr wrap="none" rtlCol="0">
            <a:spAutoFit/>
          </a:bodyPr>
          <a:lstStyle/>
          <a:p>
            <a:r>
              <a:rPr lang="en-US" dirty="0" smtClean="0"/>
              <a:t>Bob</a:t>
            </a:r>
            <a:endParaRPr lang="en-US" dirty="0"/>
          </a:p>
        </p:txBody>
      </p:sp>
      <p:sp>
        <p:nvSpPr>
          <p:cNvPr id="155" name="TextBox 154"/>
          <p:cNvSpPr txBox="1"/>
          <p:nvPr/>
        </p:nvSpPr>
        <p:spPr>
          <a:xfrm>
            <a:off x="4140200" y="5424738"/>
            <a:ext cx="2569241" cy="646331"/>
          </a:xfrm>
          <a:prstGeom prst="rect">
            <a:avLst/>
          </a:prstGeom>
          <a:noFill/>
        </p:spPr>
        <p:txBody>
          <a:bodyPr wrap="square" rtlCol="0">
            <a:spAutoFit/>
          </a:bodyPr>
          <a:lstStyle/>
          <a:p>
            <a:r>
              <a:rPr lang="en-US" dirty="0" smtClean="0"/>
              <a:t>Uses “IP address” at datagram/network level</a:t>
            </a:r>
          </a:p>
        </p:txBody>
      </p:sp>
      <p:grpSp>
        <p:nvGrpSpPr>
          <p:cNvPr id="11" name="Group 10"/>
          <p:cNvGrpSpPr/>
          <p:nvPr/>
        </p:nvGrpSpPr>
        <p:grpSpPr>
          <a:xfrm>
            <a:off x="4214813" y="2083872"/>
            <a:ext cx="1019751" cy="764595"/>
            <a:chOff x="4214813" y="2083872"/>
            <a:chExt cx="1019751" cy="764595"/>
          </a:xfrm>
        </p:grpSpPr>
        <p:pic>
          <p:nvPicPr>
            <p:cNvPr id="9" name="Picture 8"/>
            <p:cNvPicPr>
              <a:picLocks noChangeAspect="1"/>
            </p:cNvPicPr>
            <p:nvPr/>
          </p:nvPicPr>
          <p:blipFill>
            <a:blip r:embed="rId6"/>
            <a:stretch>
              <a:fillRect/>
            </a:stretch>
          </p:blipFill>
          <p:spPr>
            <a:xfrm>
              <a:off x="4214813" y="2357555"/>
              <a:ext cx="579437" cy="490912"/>
            </a:xfrm>
            <a:prstGeom prst="rect">
              <a:avLst/>
            </a:prstGeom>
          </p:spPr>
        </p:pic>
        <p:sp>
          <p:nvSpPr>
            <p:cNvPr id="10" name="TextBox 9"/>
            <p:cNvSpPr txBox="1"/>
            <p:nvPr/>
          </p:nvSpPr>
          <p:spPr>
            <a:xfrm>
              <a:off x="4497388" y="2083872"/>
              <a:ext cx="737176" cy="369332"/>
            </a:xfrm>
            <a:prstGeom prst="rect">
              <a:avLst/>
            </a:prstGeom>
            <a:noFill/>
          </p:spPr>
          <p:txBody>
            <a:bodyPr wrap="none" rtlCol="0">
              <a:spAutoFit/>
            </a:bodyPr>
            <a:lstStyle/>
            <a:p>
              <a:r>
                <a:rPr lang="en-US" dirty="0" smtClean="0"/>
                <a:t>Signal</a:t>
              </a:r>
              <a:endParaRPr lang="en-US" dirty="0"/>
            </a:p>
          </p:txBody>
        </p:sp>
      </p:grpSp>
    </p:spTree>
    <p:extLst>
      <p:ext uri="{BB962C8B-B14F-4D97-AF65-F5344CB8AC3E}">
        <p14:creationId xmlns:p14="http://schemas.microsoft.com/office/powerpoint/2010/main" val="1748341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17"/>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18"/>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6"/>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5"/>
                                        </p:tgtEl>
                                        <p:attrNameLst>
                                          <p:attrName>ppt_x</p:attrName>
                                          <p:attrName>ppt_y</p:attrName>
                                        </p:attrNameLst>
                                      </p:cBhvr>
                                      <p:rCtr x="0" y="-2384"/>
                                    </p:animMotion>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P spid="7" grpId="0"/>
      <p:bldP spid="1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Typical packet structure</a:t>
            </a:r>
          </a:p>
        </p:txBody>
      </p:sp>
      <p:sp>
        <p:nvSpPr>
          <p:cNvPr id="29699" name="Rectangle 3"/>
          <p:cNvSpPr>
            <a:spLocks noGrp="1" noChangeArrowheads="1"/>
          </p:cNvSpPr>
          <p:nvPr>
            <p:ph idx="1"/>
          </p:nvPr>
        </p:nvSpPr>
        <p:spPr/>
        <p:txBody>
          <a:bodyPr/>
          <a:lstStyle/>
          <a:p>
            <a:r>
              <a:rPr lang="en-US" dirty="0" smtClean="0"/>
              <a:t>A typical packet contains</a:t>
            </a:r>
          </a:p>
          <a:p>
            <a:pPr lvl="1"/>
            <a:r>
              <a:rPr lang="en-US" dirty="0" smtClean="0"/>
              <a:t>Information sent from the layers above</a:t>
            </a:r>
          </a:p>
          <a:p>
            <a:pPr lvl="1"/>
            <a:r>
              <a:rPr lang="en-US" dirty="0" smtClean="0"/>
              <a:t>and</a:t>
            </a:r>
          </a:p>
          <a:p>
            <a:pPr lvl="2"/>
            <a:r>
              <a:rPr lang="en-US" dirty="0" smtClean="0"/>
              <a:t>Additional information (called headers) specific to the functions of each layer</a:t>
            </a:r>
          </a:p>
          <a:p>
            <a:pPr lvl="2"/>
            <a:r>
              <a:rPr lang="en-US" dirty="0" smtClean="0"/>
              <a:t>At a </a:t>
            </a:r>
            <a:r>
              <a:rPr lang="en-US" b="1" dirty="0" smtClean="0"/>
              <a:t>high level, </a:t>
            </a:r>
            <a:r>
              <a:rPr lang="en-US" dirty="0" smtClean="0"/>
              <a:t>looks like this:</a:t>
            </a:r>
          </a:p>
          <a:p>
            <a:endParaRPr lang="en-US" dirty="0" smtClean="0"/>
          </a:p>
        </p:txBody>
      </p:sp>
      <p:pic>
        <p:nvPicPr>
          <p:cNvPr id="22529" name="Picture 22" descr="Packet structure high level.emf"/>
          <p:cNvPicPr>
            <a:picLocks noChangeAspect="1" noChangeArrowheads="1"/>
          </p:cNvPicPr>
          <p:nvPr/>
        </p:nvPicPr>
        <p:blipFill>
          <a:blip r:embed="rId3" cstate="print"/>
          <a:srcRect/>
          <a:stretch>
            <a:fillRect/>
          </a:stretch>
        </p:blipFill>
        <p:spPr bwMode="auto">
          <a:xfrm>
            <a:off x="1118027" y="4301853"/>
            <a:ext cx="7434211" cy="1828800"/>
          </a:xfrm>
          <a:prstGeom prst="rect">
            <a:avLst/>
          </a:prstGeom>
          <a:noFill/>
          <a:ln w="9525">
            <a:noFill/>
            <a:miter lim="800000"/>
            <a:headEnd/>
            <a:tailEnd/>
          </a:ln>
        </p:spPr>
      </p:pic>
      <p:sp>
        <p:nvSpPr>
          <p:cNvPr id="9" name="TextBox 8"/>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18</a:t>
            </a:fld>
            <a:endParaRPr lang="en-US"/>
          </a:p>
        </p:txBody>
      </p:sp>
    </p:spTree>
    <p:extLst>
      <p:ext uri="{BB962C8B-B14F-4D97-AF65-F5344CB8AC3E}">
        <p14:creationId xmlns:p14="http://schemas.microsoft.com/office/powerpoint/2010/main" val="4059144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More Questions</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What is the structure of the TCP segment? How many bits? Is it fixed? What does the TCP header contain? Why?</a:t>
            </a:r>
          </a:p>
          <a:p>
            <a:r>
              <a:rPr lang="en-US" dirty="0" smtClean="0"/>
              <a:t>What does the IP header contain? </a:t>
            </a:r>
          </a:p>
          <a:p>
            <a:pPr lvl="1"/>
            <a:r>
              <a:rPr lang="en-US" dirty="0"/>
              <a:t>O</a:t>
            </a:r>
            <a:r>
              <a:rPr lang="en-US" dirty="0" smtClean="0"/>
              <a:t>ne guess is it has </a:t>
            </a:r>
            <a:r>
              <a:rPr lang="en-US" dirty="0" err="1" smtClean="0"/>
              <a:t>Amazon.com’s</a:t>
            </a:r>
            <a:r>
              <a:rPr lang="en-US" dirty="0" smtClean="0"/>
              <a:t> IP address as the </a:t>
            </a:r>
            <a:r>
              <a:rPr lang="en-US" i="1" dirty="0" smtClean="0"/>
              <a:t>destination</a:t>
            </a:r>
            <a:r>
              <a:rPr lang="en-US" dirty="0" smtClean="0"/>
              <a:t> address</a:t>
            </a:r>
          </a:p>
          <a:p>
            <a:r>
              <a:rPr lang="en-US" dirty="0" smtClean="0"/>
              <a:t>Who is the receiver of the Ethernet frame? And what does this receiver do with the embedded IP datagram?</a:t>
            </a:r>
          </a:p>
          <a:p>
            <a:pPr lvl="1"/>
            <a:r>
              <a:rPr lang="en-US" dirty="0" smtClean="0"/>
              <a:t>Does the receiver look at the TCP segment within the IP datagram?</a:t>
            </a:r>
          </a:p>
          <a:p>
            <a:pPr lvl="1"/>
            <a:r>
              <a:rPr lang="en-US" dirty="0" smtClean="0"/>
              <a:t>How about the commands, responses, and data from the application?</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19</a:t>
            </a:fld>
            <a:endParaRPr lang="en-US"/>
          </a:p>
        </p:txBody>
      </p:sp>
    </p:spTree>
    <p:extLst>
      <p:ext uri="{BB962C8B-B14F-4D97-AF65-F5344CB8AC3E}">
        <p14:creationId xmlns:p14="http://schemas.microsoft.com/office/powerpoint/2010/main" val="2155516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Class</a:t>
            </a:r>
            <a:endParaRPr lang="en-US" dirty="0"/>
          </a:p>
        </p:txBody>
      </p:sp>
      <p:sp>
        <p:nvSpPr>
          <p:cNvPr id="3" name="Content Placeholder 2"/>
          <p:cNvSpPr>
            <a:spLocks noGrp="1"/>
          </p:cNvSpPr>
          <p:nvPr>
            <p:ph idx="1"/>
          </p:nvPr>
        </p:nvSpPr>
        <p:spPr/>
        <p:txBody>
          <a:bodyPr/>
          <a:lstStyle/>
          <a:p>
            <a:r>
              <a:rPr lang="en-US" dirty="0" smtClean="0"/>
              <a:t>Circuit Switching </a:t>
            </a:r>
            <a:r>
              <a:rPr lang="en-US" dirty="0" err="1" smtClean="0"/>
              <a:t>Vs</a:t>
            </a:r>
            <a:r>
              <a:rPr lang="en-US" dirty="0" smtClean="0"/>
              <a:t> Packet Switching</a:t>
            </a:r>
          </a:p>
          <a:p>
            <a:r>
              <a:rPr lang="en-US" dirty="0" smtClean="0"/>
              <a:t>Protocols</a:t>
            </a:r>
          </a:p>
          <a:p>
            <a:r>
              <a:rPr lang="en-US" dirty="0" smtClean="0"/>
              <a:t>Layers</a:t>
            </a:r>
            <a:endParaRPr lang="en-US" dirty="0"/>
          </a:p>
        </p:txBody>
      </p:sp>
      <p:sp>
        <p:nvSpPr>
          <p:cNvPr id="5" name="Slide Number Placeholder 4"/>
          <p:cNvSpPr>
            <a:spLocks noGrp="1"/>
          </p:cNvSpPr>
          <p:nvPr>
            <p:ph type="sldNum" sz="quarter" idx="12"/>
          </p:nvPr>
        </p:nvSpPr>
        <p:spPr/>
        <p:txBody>
          <a:bodyPr/>
          <a:lstStyle/>
          <a:p>
            <a:fld id="{0DC43625-2CBB-014D-99D5-7A051077563C}" type="slidenum">
              <a:rPr lang="en-US" smtClean="0"/>
              <a:t>2</a:t>
            </a:fld>
            <a:endParaRPr lang="en-US"/>
          </a:p>
        </p:txBody>
      </p:sp>
    </p:spTree>
    <p:extLst>
      <p:ext uri="{BB962C8B-B14F-4D97-AF65-F5344CB8AC3E}">
        <p14:creationId xmlns:p14="http://schemas.microsoft.com/office/powerpoint/2010/main" val="1305927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View of Web Browsing (1)</a:t>
            </a:r>
            <a:endParaRPr lang="en-US" dirty="0"/>
          </a:p>
        </p:txBody>
      </p:sp>
      <p:sp>
        <p:nvSpPr>
          <p:cNvPr id="3" name="Content Placeholder 2"/>
          <p:cNvSpPr>
            <a:spLocks noGrp="1"/>
          </p:cNvSpPr>
          <p:nvPr>
            <p:ph sz="half" idx="1"/>
          </p:nvPr>
        </p:nvSpPr>
        <p:spPr/>
        <p:txBody>
          <a:bodyPr>
            <a:normAutofit fontScale="62500" lnSpcReduction="20000"/>
          </a:bodyPr>
          <a:lstStyle/>
          <a:p>
            <a:pPr marL="571500" indent="-571500">
              <a:buFont typeface="Arial"/>
              <a:buChar char="•"/>
            </a:pPr>
            <a:r>
              <a:rPr lang="en-US" dirty="0" smtClean="0"/>
              <a:t>Assume that Alice’s computer knows the IP address of </a:t>
            </a:r>
            <a:r>
              <a:rPr lang="en-US" dirty="0" err="1" smtClean="0"/>
              <a:t>amazon.com</a:t>
            </a:r>
            <a:r>
              <a:rPr lang="en-US" dirty="0"/>
              <a:t> </a:t>
            </a:r>
            <a:r>
              <a:rPr lang="en-US" dirty="0" smtClean="0"/>
              <a:t>say 205.251.242.54</a:t>
            </a:r>
          </a:p>
          <a:p>
            <a:pPr marL="571500" indent="-571500">
              <a:buFont typeface="Arial"/>
              <a:buChar char="•"/>
            </a:pPr>
            <a:r>
              <a:rPr lang="en-US" dirty="0" smtClean="0"/>
              <a:t>A TCP “segment” is created which is passed on to the so-called “network layer”</a:t>
            </a:r>
          </a:p>
          <a:p>
            <a:pPr marL="571500" indent="-571500">
              <a:buFont typeface="Arial"/>
              <a:buChar char="•"/>
            </a:pPr>
            <a:r>
              <a:rPr lang="en-US" dirty="0" smtClean="0"/>
              <a:t>The TCP segment becomes the payload of an IP packet or datagram</a:t>
            </a:r>
          </a:p>
          <a:p>
            <a:pPr marL="571500" indent="-571500">
              <a:buFont typeface="Arial"/>
              <a:buChar char="•"/>
            </a:pPr>
            <a:r>
              <a:rPr lang="en-US" dirty="0" smtClean="0"/>
              <a:t>All of this happens in the OS of Alice’s computer</a:t>
            </a:r>
            <a:endParaRPr lang="en-US" dirty="0"/>
          </a:p>
        </p:txBody>
      </p:sp>
      <p:grpSp>
        <p:nvGrpSpPr>
          <p:cNvPr id="10" name="Group 9"/>
          <p:cNvGrpSpPr/>
          <p:nvPr/>
        </p:nvGrpSpPr>
        <p:grpSpPr>
          <a:xfrm>
            <a:off x="5426744" y="979056"/>
            <a:ext cx="2978502" cy="1060528"/>
            <a:chOff x="5388257" y="1684596"/>
            <a:chExt cx="2978502" cy="1060528"/>
          </a:xfrm>
        </p:grpSpPr>
        <p:sp>
          <p:nvSpPr>
            <p:cNvPr id="5" name="Rectangle 4"/>
            <p:cNvSpPr/>
            <p:nvPr/>
          </p:nvSpPr>
          <p:spPr>
            <a:xfrm>
              <a:off x="5388257" y="2180706"/>
              <a:ext cx="910872" cy="5644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TCP Header</a:t>
              </a:r>
              <a:endParaRPr lang="en-US" dirty="0"/>
            </a:p>
          </p:txBody>
        </p:sp>
        <p:sp>
          <p:nvSpPr>
            <p:cNvPr id="6" name="Rectangle 5"/>
            <p:cNvSpPr/>
            <p:nvPr/>
          </p:nvSpPr>
          <p:spPr>
            <a:xfrm>
              <a:off x="6336066" y="2180706"/>
              <a:ext cx="2030693" cy="5644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TCP Payload</a:t>
              </a:r>
              <a:endParaRPr lang="en-US" dirty="0"/>
            </a:p>
          </p:txBody>
        </p:sp>
        <p:cxnSp>
          <p:nvCxnSpPr>
            <p:cNvPr id="8" name="Straight Arrow Connector 7"/>
            <p:cNvCxnSpPr/>
            <p:nvPr/>
          </p:nvCxnSpPr>
          <p:spPr>
            <a:xfrm>
              <a:off x="5388257" y="2026774"/>
              <a:ext cx="297850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42545" y="1684596"/>
              <a:ext cx="1403299" cy="369332"/>
            </a:xfrm>
            <a:prstGeom prst="rect">
              <a:avLst/>
            </a:prstGeom>
            <a:noFill/>
          </p:spPr>
          <p:txBody>
            <a:bodyPr wrap="none" rtlCol="0">
              <a:spAutoFit/>
            </a:bodyPr>
            <a:lstStyle/>
            <a:p>
              <a:r>
                <a:rPr lang="en-US" dirty="0" smtClean="0"/>
                <a:t>TCP segment</a:t>
              </a:r>
              <a:endParaRPr lang="en-US" dirty="0"/>
            </a:p>
          </p:txBody>
        </p:sp>
      </p:grpSp>
      <p:grpSp>
        <p:nvGrpSpPr>
          <p:cNvPr id="11" name="Group 10"/>
          <p:cNvGrpSpPr/>
          <p:nvPr/>
        </p:nvGrpSpPr>
        <p:grpSpPr>
          <a:xfrm>
            <a:off x="4564765" y="2320264"/>
            <a:ext cx="4387971" cy="1060528"/>
            <a:chOff x="5388257" y="1684596"/>
            <a:chExt cx="2978502" cy="1060528"/>
          </a:xfrm>
        </p:grpSpPr>
        <p:sp>
          <p:nvSpPr>
            <p:cNvPr id="12" name="Rectangle 11"/>
            <p:cNvSpPr/>
            <p:nvPr/>
          </p:nvSpPr>
          <p:spPr>
            <a:xfrm>
              <a:off x="5388257" y="2180706"/>
              <a:ext cx="910872" cy="564418"/>
            </a:xfrm>
            <a:prstGeom prst="rect">
              <a:avLst/>
            </a:prstGeom>
            <a:solidFill>
              <a:srgbClr val="CCDDE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BD582C"/>
                  </a:solidFill>
                </a:rPr>
                <a:t>IP Header</a:t>
              </a:r>
              <a:endParaRPr lang="en-US" dirty="0">
                <a:solidFill>
                  <a:srgbClr val="BD582C"/>
                </a:solidFill>
              </a:endParaRPr>
            </a:p>
          </p:txBody>
        </p:sp>
        <p:sp>
          <p:nvSpPr>
            <p:cNvPr id="13" name="Rectangle 12"/>
            <p:cNvSpPr/>
            <p:nvPr/>
          </p:nvSpPr>
          <p:spPr>
            <a:xfrm>
              <a:off x="6336066" y="2180706"/>
              <a:ext cx="2030693" cy="5644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IP Payload</a:t>
              </a:r>
              <a:endParaRPr lang="en-US" dirty="0"/>
            </a:p>
          </p:txBody>
        </p:sp>
        <p:cxnSp>
          <p:nvCxnSpPr>
            <p:cNvPr id="14" name="Straight Arrow Connector 13"/>
            <p:cNvCxnSpPr/>
            <p:nvPr/>
          </p:nvCxnSpPr>
          <p:spPr>
            <a:xfrm>
              <a:off x="5388257" y="2026774"/>
              <a:ext cx="297850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42545" y="1684596"/>
              <a:ext cx="1338828" cy="369332"/>
            </a:xfrm>
            <a:prstGeom prst="rect">
              <a:avLst/>
            </a:prstGeom>
            <a:noFill/>
          </p:spPr>
          <p:txBody>
            <a:bodyPr wrap="none" rtlCol="0">
              <a:spAutoFit/>
            </a:bodyPr>
            <a:lstStyle/>
            <a:p>
              <a:r>
                <a:rPr lang="en-US" dirty="0" smtClean="0"/>
                <a:t>IP Datagram</a:t>
              </a:r>
              <a:endParaRPr lang="en-US" dirty="0"/>
            </a:p>
          </p:txBody>
        </p:sp>
      </p:grpSp>
      <p:cxnSp>
        <p:nvCxnSpPr>
          <p:cNvPr id="17" name="Straight Connector 16"/>
          <p:cNvCxnSpPr/>
          <p:nvPr/>
        </p:nvCxnSpPr>
        <p:spPr>
          <a:xfrm>
            <a:off x="5426744" y="2039584"/>
            <a:ext cx="543158" cy="776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409578" y="2039584"/>
            <a:ext cx="543158" cy="77679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003381" y="3758494"/>
            <a:ext cx="3810267" cy="923330"/>
          </a:xfrm>
          <a:prstGeom prst="rect">
            <a:avLst/>
          </a:prstGeom>
          <a:noFill/>
        </p:spPr>
        <p:txBody>
          <a:bodyPr wrap="square" rtlCol="0">
            <a:spAutoFit/>
          </a:bodyPr>
          <a:lstStyle/>
          <a:p>
            <a:r>
              <a:rPr lang="en-US" dirty="0" smtClean="0"/>
              <a:t>Note that the TCP segment and the IP datagram are simply groups of bits with some structure </a:t>
            </a:r>
            <a:endParaRPr lang="en-US" dirty="0"/>
          </a:p>
        </p:txBody>
      </p:sp>
      <p:sp>
        <p:nvSpPr>
          <p:cNvPr id="20" name="Rectangle 19"/>
          <p:cNvSpPr/>
          <p:nvPr/>
        </p:nvSpPr>
        <p:spPr>
          <a:xfrm>
            <a:off x="6081032" y="4689827"/>
            <a:ext cx="1269908" cy="5688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smtClean="0"/>
              <a:t>(Process)</a:t>
            </a:r>
            <a:endParaRPr lang="en-US" dirty="0"/>
          </a:p>
        </p:txBody>
      </p:sp>
      <p:sp>
        <p:nvSpPr>
          <p:cNvPr id="21" name="Rectangle 20"/>
          <p:cNvSpPr/>
          <p:nvPr/>
        </p:nvSpPr>
        <p:spPr>
          <a:xfrm>
            <a:off x="6101150" y="5490488"/>
            <a:ext cx="1269908" cy="5688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TCP</a:t>
            </a:r>
            <a:endParaRPr lang="en-US" dirty="0"/>
          </a:p>
        </p:txBody>
      </p:sp>
      <p:sp>
        <p:nvSpPr>
          <p:cNvPr id="22" name="Rectangle 21"/>
          <p:cNvSpPr/>
          <p:nvPr/>
        </p:nvSpPr>
        <p:spPr>
          <a:xfrm>
            <a:off x="6266227" y="5258708"/>
            <a:ext cx="886290" cy="304286"/>
          </a:xfrm>
          <a:prstGeom prst="rect">
            <a:avLst/>
          </a:prstGeom>
          <a:solidFill>
            <a:srgbClr val="CCDDE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BD582C"/>
                </a:solidFill>
              </a:rPr>
              <a:t>Socket</a:t>
            </a:r>
            <a:endParaRPr lang="en-US" dirty="0">
              <a:solidFill>
                <a:srgbClr val="BD582C"/>
              </a:solidFill>
            </a:endParaRPr>
          </a:p>
        </p:txBody>
      </p:sp>
      <p:sp>
        <p:nvSpPr>
          <p:cNvPr id="23" name="Rectangle 22"/>
          <p:cNvSpPr/>
          <p:nvPr/>
        </p:nvSpPr>
        <p:spPr>
          <a:xfrm>
            <a:off x="6106508" y="6091867"/>
            <a:ext cx="1269908" cy="568881"/>
          </a:xfrm>
          <a:prstGeom prst="rect">
            <a:avLst/>
          </a:prstGeom>
          <a:solidFill>
            <a:srgbClr val="CCDDEA"/>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IP</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20</a:t>
            </a:fld>
            <a:endParaRPr lang="en-US"/>
          </a:p>
        </p:txBody>
      </p:sp>
    </p:spTree>
    <p:extLst>
      <p:ext uri="{BB962C8B-B14F-4D97-AF65-F5344CB8AC3E}">
        <p14:creationId xmlns:p14="http://schemas.microsoft.com/office/powerpoint/2010/main" val="381858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View of Web Browsing </a:t>
            </a:r>
            <a:r>
              <a:rPr lang="en-US" dirty="0" smtClean="0"/>
              <a:t>(2)</a:t>
            </a:r>
            <a:endParaRPr lang="en-US" dirty="0"/>
          </a:p>
        </p:txBody>
      </p:sp>
      <p:sp>
        <p:nvSpPr>
          <p:cNvPr id="3" name="Content Placeholder 2"/>
          <p:cNvSpPr>
            <a:spLocks noGrp="1"/>
          </p:cNvSpPr>
          <p:nvPr>
            <p:ph sz="half" idx="1"/>
          </p:nvPr>
        </p:nvSpPr>
        <p:spPr/>
        <p:txBody>
          <a:bodyPr>
            <a:normAutofit fontScale="70000" lnSpcReduction="20000"/>
          </a:bodyPr>
          <a:lstStyle/>
          <a:p>
            <a:pPr marL="571500" indent="-571500">
              <a:buFont typeface="Arial"/>
              <a:buChar char="•"/>
            </a:pPr>
            <a:r>
              <a:rPr lang="en-US" dirty="0" smtClean="0"/>
              <a:t>The process continues</a:t>
            </a:r>
          </a:p>
          <a:p>
            <a:pPr marL="955548" lvl="1" indent="-571500">
              <a:buFont typeface="Arial"/>
              <a:buChar char="•"/>
            </a:pPr>
            <a:r>
              <a:rPr lang="en-US" dirty="0" smtClean="0"/>
              <a:t>IP datagram becomes the payload of the link/MAC layer “frame”</a:t>
            </a:r>
          </a:p>
          <a:p>
            <a:pPr marL="955548" lvl="1" indent="-571500">
              <a:buFont typeface="Arial"/>
              <a:buChar char="•"/>
            </a:pPr>
            <a:r>
              <a:rPr lang="en-US" dirty="0" smtClean="0"/>
              <a:t>Say Ethernet frame</a:t>
            </a:r>
          </a:p>
          <a:p>
            <a:pPr marL="571500" indent="-571500">
              <a:buFont typeface="Arial"/>
              <a:buChar char="•"/>
            </a:pPr>
            <a:r>
              <a:rPr lang="en-US" dirty="0" smtClean="0"/>
              <a:t>PHY Layer</a:t>
            </a:r>
          </a:p>
          <a:p>
            <a:pPr marL="955548" lvl="1" indent="-571500">
              <a:buFont typeface="Arial"/>
              <a:buChar char="•"/>
            </a:pPr>
            <a:r>
              <a:rPr lang="en-US" dirty="0" smtClean="0"/>
              <a:t>The Ethernet frame is converted into a set of electrical pulses (signal) that is placed on the Ethernet cable</a:t>
            </a:r>
          </a:p>
          <a:p>
            <a:pPr marL="955548" lvl="1" indent="-571500">
              <a:buFont typeface="Arial"/>
              <a:buChar char="•"/>
            </a:pPr>
            <a:r>
              <a:rPr lang="en-US" dirty="0" smtClean="0"/>
              <a:t>The signal is picked up by a receiver</a:t>
            </a:r>
          </a:p>
          <a:p>
            <a:pPr marL="955548" lvl="1" indent="-571500">
              <a:buFont typeface="Arial"/>
              <a:buChar char="•"/>
            </a:pPr>
            <a:r>
              <a:rPr lang="en-US" dirty="0" smtClean="0"/>
              <a:t>Who is the receiver?</a:t>
            </a:r>
            <a:endParaRPr lang="en-US" dirty="0"/>
          </a:p>
        </p:txBody>
      </p:sp>
      <p:sp>
        <p:nvSpPr>
          <p:cNvPr id="5" name="Rectangle 4"/>
          <p:cNvSpPr/>
          <p:nvPr/>
        </p:nvSpPr>
        <p:spPr>
          <a:xfrm>
            <a:off x="5413742" y="1970358"/>
            <a:ext cx="1269908" cy="5688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smtClean="0"/>
              <a:t>(Process)</a:t>
            </a:r>
            <a:endParaRPr lang="en-US" dirty="0"/>
          </a:p>
        </p:txBody>
      </p:sp>
      <p:sp>
        <p:nvSpPr>
          <p:cNvPr id="6" name="Rectangle 5"/>
          <p:cNvSpPr/>
          <p:nvPr/>
        </p:nvSpPr>
        <p:spPr>
          <a:xfrm>
            <a:off x="5433860" y="2771019"/>
            <a:ext cx="1269908" cy="5688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TCP</a:t>
            </a:r>
            <a:endParaRPr lang="en-US" dirty="0"/>
          </a:p>
        </p:txBody>
      </p:sp>
      <p:sp>
        <p:nvSpPr>
          <p:cNvPr id="7" name="Rectangle 6"/>
          <p:cNvSpPr/>
          <p:nvPr/>
        </p:nvSpPr>
        <p:spPr>
          <a:xfrm>
            <a:off x="5598937" y="2539239"/>
            <a:ext cx="886290" cy="304286"/>
          </a:xfrm>
          <a:prstGeom prst="rect">
            <a:avLst/>
          </a:prstGeom>
          <a:solidFill>
            <a:srgbClr val="CCDDE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BD582C"/>
                </a:solidFill>
              </a:rPr>
              <a:t>Socket</a:t>
            </a:r>
            <a:endParaRPr lang="en-US" dirty="0">
              <a:solidFill>
                <a:srgbClr val="BD582C"/>
              </a:solidFill>
            </a:endParaRPr>
          </a:p>
        </p:txBody>
      </p:sp>
      <p:sp>
        <p:nvSpPr>
          <p:cNvPr id="8" name="Rectangle 7"/>
          <p:cNvSpPr/>
          <p:nvPr/>
        </p:nvSpPr>
        <p:spPr>
          <a:xfrm>
            <a:off x="5439218" y="3372398"/>
            <a:ext cx="1269908" cy="568881"/>
          </a:xfrm>
          <a:prstGeom prst="rect">
            <a:avLst/>
          </a:prstGeom>
          <a:solidFill>
            <a:srgbClr val="CCDDEA"/>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IP</a:t>
            </a:r>
            <a:endParaRPr lang="en-US" dirty="0"/>
          </a:p>
        </p:txBody>
      </p:sp>
      <p:sp>
        <p:nvSpPr>
          <p:cNvPr id="9" name="Rectangle 8"/>
          <p:cNvSpPr/>
          <p:nvPr/>
        </p:nvSpPr>
        <p:spPr>
          <a:xfrm>
            <a:off x="5439218" y="3954107"/>
            <a:ext cx="1269908" cy="5688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Ethernet</a:t>
            </a:r>
            <a:endParaRPr lang="en-US" dirty="0"/>
          </a:p>
        </p:txBody>
      </p:sp>
      <p:sp>
        <p:nvSpPr>
          <p:cNvPr id="10" name="Rectangle 9"/>
          <p:cNvSpPr/>
          <p:nvPr/>
        </p:nvSpPr>
        <p:spPr>
          <a:xfrm>
            <a:off x="5439218" y="4556287"/>
            <a:ext cx="1269908" cy="5688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PHY</a:t>
            </a:r>
            <a:endParaRPr lang="en-US" dirty="0"/>
          </a:p>
        </p:txBody>
      </p:sp>
      <p:sp>
        <p:nvSpPr>
          <p:cNvPr id="11" name="Rectangle 10"/>
          <p:cNvSpPr/>
          <p:nvPr/>
        </p:nvSpPr>
        <p:spPr>
          <a:xfrm>
            <a:off x="7071375" y="1983186"/>
            <a:ext cx="1639821" cy="5688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r>
              <a:rPr lang="en-US" dirty="0" smtClean="0"/>
              <a:t>. Application</a:t>
            </a:r>
            <a:endParaRPr lang="en-US" dirty="0"/>
          </a:p>
        </p:txBody>
      </p:sp>
      <p:sp>
        <p:nvSpPr>
          <p:cNvPr id="12" name="Rectangle 11"/>
          <p:cNvSpPr/>
          <p:nvPr/>
        </p:nvSpPr>
        <p:spPr>
          <a:xfrm>
            <a:off x="7091493" y="2783847"/>
            <a:ext cx="1639821" cy="5688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 Transport</a:t>
            </a:r>
            <a:endParaRPr lang="en-US" dirty="0"/>
          </a:p>
        </p:txBody>
      </p:sp>
      <p:sp>
        <p:nvSpPr>
          <p:cNvPr id="13" name="Rectangle 12"/>
          <p:cNvSpPr/>
          <p:nvPr/>
        </p:nvSpPr>
        <p:spPr>
          <a:xfrm>
            <a:off x="7359203" y="2552067"/>
            <a:ext cx="1144458" cy="304286"/>
          </a:xfrm>
          <a:prstGeom prst="rect">
            <a:avLst/>
          </a:prstGeom>
          <a:solidFill>
            <a:srgbClr val="CCDDE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BD582C"/>
                </a:solidFill>
              </a:rPr>
              <a:t>Socket</a:t>
            </a:r>
            <a:endParaRPr lang="en-US" dirty="0">
              <a:solidFill>
                <a:srgbClr val="BD582C"/>
              </a:solidFill>
            </a:endParaRPr>
          </a:p>
        </p:txBody>
      </p:sp>
      <p:sp>
        <p:nvSpPr>
          <p:cNvPr id="14" name="Rectangle 13"/>
          <p:cNvSpPr/>
          <p:nvPr/>
        </p:nvSpPr>
        <p:spPr>
          <a:xfrm>
            <a:off x="7096851" y="3385226"/>
            <a:ext cx="1639821" cy="568881"/>
          </a:xfrm>
          <a:prstGeom prst="rect">
            <a:avLst/>
          </a:prstGeom>
          <a:solidFill>
            <a:srgbClr val="CCDDEA"/>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 Network</a:t>
            </a:r>
            <a:endParaRPr lang="en-US" dirty="0"/>
          </a:p>
        </p:txBody>
      </p:sp>
      <p:sp>
        <p:nvSpPr>
          <p:cNvPr id="15" name="Rectangle 14"/>
          <p:cNvSpPr/>
          <p:nvPr/>
        </p:nvSpPr>
        <p:spPr>
          <a:xfrm>
            <a:off x="7096851" y="3966935"/>
            <a:ext cx="1639821" cy="5688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2. Link/MAC</a:t>
            </a:r>
            <a:endParaRPr lang="en-US" dirty="0"/>
          </a:p>
        </p:txBody>
      </p:sp>
      <p:sp>
        <p:nvSpPr>
          <p:cNvPr id="16" name="Rectangle 15"/>
          <p:cNvSpPr/>
          <p:nvPr/>
        </p:nvSpPr>
        <p:spPr>
          <a:xfrm>
            <a:off x="7096851" y="4569115"/>
            <a:ext cx="1639821" cy="5688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 Physical</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21</a:t>
            </a:fld>
            <a:endParaRPr lang="en-US"/>
          </a:p>
        </p:txBody>
      </p:sp>
    </p:spTree>
    <p:extLst>
      <p:ext uri="{BB962C8B-B14F-4D97-AF65-F5344CB8AC3E}">
        <p14:creationId xmlns:p14="http://schemas.microsoft.com/office/powerpoint/2010/main" val="13012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names and tasks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53978896"/>
              </p:ext>
            </p:extLst>
          </p:nvPr>
        </p:nvGraphicFramePr>
        <p:xfrm>
          <a:off x="457201" y="2129394"/>
          <a:ext cx="8382000" cy="4142639"/>
        </p:xfrm>
        <a:graphic>
          <a:graphicData uri="http://schemas.openxmlformats.org/drawingml/2006/table">
            <a:tbl>
              <a:tblPr firstRow="1" bandRow="1">
                <a:tableStyleId>{5C22544A-7EE6-4342-B048-85BDC9FD1C3A}</a:tableStyleId>
              </a:tblPr>
              <a:tblGrid>
                <a:gridCol w="914399"/>
                <a:gridCol w="1295400"/>
                <a:gridCol w="3798908"/>
                <a:gridCol w="2373293"/>
              </a:tblGrid>
              <a:tr h="639247">
                <a:tc>
                  <a:txBody>
                    <a:bodyPr/>
                    <a:lstStyle/>
                    <a:p>
                      <a:pPr marL="0" marR="0" algn="l">
                        <a:lnSpc>
                          <a:spcPct val="115000"/>
                        </a:lnSpc>
                        <a:spcBef>
                          <a:spcPts val="0"/>
                        </a:spcBef>
                        <a:spcAft>
                          <a:spcPts val="0"/>
                        </a:spcAft>
                      </a:pPr>
                      <a:r>
                        <a:rPr lang="en-US" sz="1800" b="1" kern="1200" dirty="0" smtClean="0">
                          <a:solidFill>
                            <a:srgbClr val="0D0D0D"/>
                          </a:solidFill>
                          <a:latin typeface="Calibri"/>
                          <a:ea typeface="Calibri"/>
                          <a:cs typeface="Times New Roman"/>
                        </a:rPr>
                        <a:t>Layer number</a:t>
                      </a:r>
                    </a:p>
                  </a:txBody>
                  <a:tcPr marL="68580" marR="68580" marT="0" marB="0"/>
                </a:tc>
                <a:tc>
                  <a:txBody>
                    <a:bodyPr/>
                    <a:lstStyle/>
                    <a:p>
                      <a:pPr marL="0" marR="0" algn="just">
                        <a:lnSpc>
                          <a:spcPct val="115000"/>
                        </a:lnSpc>
                        <a:spcBef>
                          <a:spcPts val="0"/>
                        </a:spcBef>
                        <a:spcAft>
                          <a:spcPts val="0"/>
                        </a:spcAft>
                      </a:pPr>
                      <a:r>
                        <a:rPr lang="en-US" sz="1800" b="1" kern="1200" dirty="0" smtClean="0">
                          <a:solidFill>
                            <a:srgbClr val="0D0D0D"/>
                          </a:solidFill>
                          <a:latin typeface="Calibri"/>
                          <a:ea typeface="Calibri"/>
                          <a:cs typeface="Times New Roman"/>
                        </a:rPr>
                        <a:t>Layer name</a:t>
                      </a:r>
                    </a:p>
                  </a:txBody>
                  <a:tcPr marL="68580" marR="68580" marT="0" marB="0"/>
                </a:tc>
                <a:tc>
                  <a:txBody>
                    <a:bodyPr/>
                    <a:lstStyle/>
                    <a:p>
                      <a:pPr marL="0" marR="0" algn="just">
                        <a:lnSpc>
                          <a:spcPct val="115000"/>
                        </a:lnSpc>
                        <a:spcBef>
                          <a:spcPts val="0"/>
                        </a:spcBef>
                        <a:spcAft>
                          <a:spcPts val="0"/>
                        </a:spcAft>
                      </a:pPr>
                      <a:r>
                        <a:rPr lang="en-US" sz="1800" b="1" dirty="0" smtClean="0">
                          <a:solidFill>
                            <a:srgbClr val="0D0D0D"/>
                          </a:solidFill>
                          <a:latin typeface="Calibri"/>
                          <a:ea typeface="Calibri"/>
                          <a:cs typeface="Times New Roman"/>
                        </a:rPr>
                        <a:t>Networking </a:t>
                      </a:r>
                      <a:r>
                        <a:rPr lang="en-US" sz="1800" b="1" dirty="0">
                          <a:solidFill>
                            <a:srgbClr val="0D0D0D"/>
                          </a:solidFill>
                          <a:latin typeface="Calibri"/>
                          <a:ea typeface="Calibri"/>
                          <a:cs typeface="Times New Roman"/>
                        </a:rPr>
                        <a:t>task</a:t>
                      </a:r>
                      <a:endParaRPr lang="en-US" sz="18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smtClean="0">
                          <a:solidFill>
                            <a:srgbClr val="0D0D0D"/>
                          </a:solidFill>
                          <a:latin typeface="Calibri"/>
                          <a:ea typeface="Calibri"/>
                          <a:cs typeface="Times New Roman"/>
                        </a:rPr>
                        <a:t>Header information</a:t>
                      </a:r>
                      <a:endParaRPr lang="en-US" sz="1800" dirty="0">
                        <a:latin typeface="Calibri"/>
                        <a:ea typeface="Calibri"/>
                        <a:cs typeface="Times New Roman"/>
                      </a:endParaRPr>
                    </a:p>
                  </a:txBody>
                  <a:tcPr marL="68580" marR="68580" marT="0" marB="0"/>
                </a:tc>
              </a:tr>
              <a:tr h="639247">
                <a:tc>
                  <a:txBody>
                    <a:bodyPr/>
                    <a:lstStyle/>
                    <a:p>
                      <a:pPr marL="0" marR="0" algn="just">
                        <a:lnSpc>
                          <a:spcPct val="115000"/>
                        </a:lnSpc>
                        <a:spcBef>
                          <a:spcPts val="0"/>
                        </a:spcBef>
                        <a:spcAft>
                          <a:spcPts val="0"/>
                        </a:spcAft>
                      </a:pPr>
                      <a:r>
                        <a:rPr lang="en-US" sz="1800" b="1" dirty="0" smtClean="0">
                          <a:latin typeface="Calibri"/>
                          <a:ea typeface="Calibri"/>
                          <a:cs typeface="Times New Roman"/>
                        </a:rPr>
                        <a:t>5</a:t>
                      </a:r>
                      <a:endParaRPr lang="en-US" sz="1800" b="1"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smtClean="0">
                          <a:latin typeface="Calibri"/>
                          <a:ea typeface="Calibri"/>
                          <a:cs typeface="Times New Roman"/>
                        </a:rPr>
                        <a:t>Application</a:t>
                      </a:r>
                      <a:endParaRPr lang="en-US" sz="18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b="0" dirty="0" smtClean="0">
                          <a:latin typeface="Calibri"/>
                          <a:ea typeface="Calibri"/>
                          <a:cs typeface="Times New Roman"/>
                        </a:rPr>
                        <a:t>Specify user needs, creates</a:t>
                      </a:r>
                      <a:r>
                        <a:rPr lang="en-US" sz="1800" b="0" baseline="0" dirty="0" smtClean="0">
                          <a:latin typeface="Calibri"/>
                          <a:ea typeface="Calibri"/>
                          <a:cs typeface="Times New Roman"/>
                        </a:rPr>
                        <a:t> “message”</a:t>
                      </a:r>
                      <a:endParaRPr lang="en-US" sz="1800" b="0" dirty="0">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smtClean="0">
                          <a:latin typeface="Calibri"/>
                          <a:ea typeface="Calibri"/>
                          <a:cs typeface="Times New Roman"/>
                        </a:rPr>
                        <a:t>User </a:t>
                      </a:r>
                      <a:r>
                        <a:rPr lang="en-US" sz="1800" dirty="0">
                          <a:latin typeface="Calibri"/>
                          <a:ea typeface="Calibri"/>
                          <a:cs typeface="Times New Roman"/>
                        </a:rPr>
                        <a:t>commands</a:t>
                      </a:r>
                    </a:p>
                  </a:txBody>
                  <a:tcPr marL="68580" marR="68580" marT="0" marB="0"/>
                </a:tc>
              </a:tr>
              <a:tr h="639247">
                <a:tc>
                  <a:txBody>
                    <a:bodyPr/>
                    <a:lstStyle/>
                    <a:p>
                      <a:pPr marL="0" marR="0" algn="just">
                        <a:lnSpc>
                          <a:spcPct val="115000"/>
                        </a:lnSpc>
                        <a:spcBef>
                          <a:spcPts val="0"/>
                        </a:spcBef>
                        <a:spcAft>
                          <a:spcPts val="0"/>
                        </a:spcAft>
                      </a:pPr>
                      <a:r>
                        <a:rPr lang="en-US" sz="1800" b="1" dirty="0" smtClean="0">
                          <a:latin typeface="Calibri"/>
                          <a:ea typeface="Calibri"/>
                          <a:cs typeface="Times New Roman"/>
                        </a:rPr>
                        <a:t>4</a:t>
                      </a:r>
                      <a:endParaRPr lang="en-US" sz="1800" b="1"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smtClean="0">
                          <a:latin typeface="Calibri"/>
                          <a:ea typeface="Calibri"/>
                          <a:cs typeface="Times New Roman"/>
                        </a:rPr>
                        <a:t>Transport</a:t>
                      </a:r>
                      <a:endParaRPr lang="en-US" sz="18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b="0" dirty="0">
                          <a:latin typeface="Calibri"/>
                          <a:ea typeface="Calibri"/>
                          <a:cs typeface="Times New Roman"/>
                        </a:rPr>
                        <a:t>Segmentation and reassembly </a:t>
                      </a:r>
                      <a:r>
                        <a:rPr lang="en-US" sz="1800" b="0" dirty="0" smtClean="0">
                          <a:latin typeface="Calibri"/>
                          <a:ea typeface="Calibri"/>
                          <a:cs typeface="Times New Roman"/>
                        </a:rPr>
                        <a:t>of data “segments”, sometimes reliable transfer</a:t>
                      </a:r>
                      <a:r>
                        <a:rPr lang="en-US" sz="1800" b="0" baseline="0" dirty="0" smtClean="0">
                          <a:latin typeface="Calibri"/>
                          <a:ea typeface="Calibri"/>
                          <a:cs typeface="Times New Roman"/>
                        </a:rPr>
                        <a:t> &amp;</a:t>
                      </a:r>
                      <a:r>
                        <a:rPr lang="en-US" sz="1800" b="0" dirty="0" smtClean="0">
                          <a:latin typeface="Calibri"/>
                          <a:ea typeface="Calibri"/>
                          <a:cs typeface="Times New Roman"/>
                        </a:rPr>
                        <a:t> speed matching</a:t>
                      </a:r>
                      <a:endParaRPr lang="en-US" sz="1800" b="0" dirty="0">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latin typeface="Calibri"/>
                          <a:ea typeface="Calibri"/>
                          <a:cs typeface="Times New Roman"/>
                        </a:rPr>
                        <a:t>Sequence numbers</a:t>
                      </a:r>
                    </a:p>
                  </a:txBody>
                  <a:tcPr marL="68580" marR="68580" marT="0" marB="0"/>
                </a:tc>
              </a:tr>
              <a:tr h="639247">
                <a:tc>
                  <a:txBody>
                    <a:bodyPr/>
                    <a:lstStyle/>
                    <a:p>
                      <a:pPr marL="0" marR="0" algn="just">
                        <a:lnSpc>
                          <a:spcPct val="115000"/>
                        </a:lnSpc>
                        <a:spcBef>
                          <a:spcPts val="0"/>
                        </a:spcBef>
                        <a:spcAft>
                          <a:spcPts val="0"/>
                        </a:spcAft>
                      </a:pPr>
                      <a:r>
                        <a:rPr lang="en-US" sz="1800" b="1" dirty="0" smtClean="0">
                          <a:latin typeface="Calibri"/>
                          <a:ea typeface="Calibri"/>
                          <a:cs typeface="Times New Roman"/>
                        </a:rPr>
                        <a:t>3</a:t>
                      </a:r>
                      <a:endParaRPr lang="en-US" sz="1800" b="1"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smtClean="0">
                          <a:latin typeface="Calibri"/>
                          <a:ea typeface="Calibri"/>
                          <a:cs typeface="Times New Roman"/>
                        </a:rPr>
                        <a:t>Network</a:t>
                      </a:r>
                      <a:endParaRPr lang="en-US" sz="1800" b="1"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b="0" dirty="0">
                          <a:latin typeface="Calibri"/>
                          <a:ea typeface="Calibri"/>
                          <a:cs typeface="Times New Roman"/>
                        </a:rPr>
                        <a:t>Identifying and locating </a:t>
                      </a:r>
                      <a:r>
                        <a:rPr lang="en-US" sz="1800" b="0" dirty="0" smtClean="0">
                          <a:latin typeface="Calibri"/>
                          <a:ea typeface="Calibri"/>
                          <a:cs typeface="Times New Roman"/>
                        </a:rPr>
                        <a:t>destination, best effort delivery of “datagrams”</a:t>
                      </a:r>
                      <a:endParaRPr lang="en-US" sz="1800" b="0" dirty="0">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a:latin typeface="Calibri"/>
                          <a:ea typeface="Calibri"/>
                          <a:cs typeface="Times New Roman"/>
                        </a:rPr>
                        <a:t>Address</a:t>
                      </a:r>
                    </a:p>
                  </a:txBody>
                  <a:tcPr marL="68580" marR="68580" marT="0" marB="0"/>
                </a:tc>
              </a:tr>
              <a:tr h="639247">
                <a:tc>
                  <a:txBody>
                    <a:bodyPr/>
                    <a:lstStyle/>
                    <a:p>
                      <a:pPr marL="0" marR="0" algn="just">
                        <a:lnSpc>
                          <a:spcPct val="115000"/>
                        </a:lnSpc>
                        <a:spcBef>
                          <a:spcPts val="0"/>
                        </a:spcBef>
                        <a:spcAft>
                          <a:spcPts val="0"/>
                        </a:spcAft>
                      </a:pPr>
                      <a:r>
                        <a:rPr lang="en-US" sz="1800" b="1" dirty="0" smtClean="0">
                          <a:latin typeface="Calibri"/>
                          <a:ea typeface="Calibri"/>
                          <a:cs typeface="Times New Roman"/>
                        </a:rPr>
                        <a:t>2</a:t>
                      </a:r>
                      <a:endParaRPr lang="en-US" sz="1800" b="1"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smtClean="0">
                          <a:latin typeface="Calibri"/>
                          <a:ea typeface="Calibri"/>
                          <a:cs typeface="Times New Roman"/>
                        </a:rPr>
                        <a:t>Data-link</a:t>
                      </a:r>
                      <a:endParaRPr lang="en-US" sz="18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b="0" dirty="0" smtClean="0">
                          <a:latin typeface="Calibri"/>
                          <a:ea typeface="Calibri"/>
                          <a:cs typeface="Times New Roman"/>
                        </a:rPr>
                        <a:t>Reliable delivery of “frames” over a link, Error </a:t>
                      </a:r>
                      <a:r>
                        <a:rPr lang="en-US" sz="1800" b="0" dirty="0">
                          <a:latin typeface="Calibri"/>
                          <a:ea typeface="Calibri"/>
                          <a:cs typeface="Times New Roman"/>
                        </a:rPr>
                        <a:t>control</a:t>
                      </a:r>
                    </a:p>
                  </a:txBody>
                  <a:tcPr marL="68580" marR="68580" marT="0" marB="0"/>
                </a:tc>
                <a:tc>
                  <a:txBody>
                    <a:bodyPr/>
                    <a:lstStyle/>
                    <a:p>
                      <a:pPr marL="0" marR="0" algn="r">
                        <a:lnSpc>
                          <a:spcPct val="115000"/>
                        </a:lnSpc>
                        <a:spcBef>
                          <a:spcPts val="0"/>
                        </a:spcBef>
                        <a:spcAft>
                          <a:spcPts val="0"/>
                        </a:spcAft>
                      </a:pPr>
                      <a:r>
                        <a:rPr lang="en-US" sz="1800" dirty="0">
                          <a:latin typeface="Calibri"/>
                          <a:ea typeface="Calibri"/>
                          <a:cs typeface="Times New Roman"/>
                        </a:rPr>
                        <a:t>Error check</a:t>
                      </a:r>
                    </a:p>
                  </a:txBody>
                  <a:tcPr marL="68580" marR="68580" marT="0" marB="0"/>
                </a:tc>
              </a:tr>
              <a:tr h="639247">
                <a:tc>
                  <a:txBody>
                    <a:bodyPr/>
                    <a:lstStyle/>
                    <a:p>
                      <a:pPr marL="0" marR="0" algn="just">
                        <a:lnSpc>
                          <a:spcPct val="115000"/>
                        </a:lnSpc>
                        <a:spcBef>
                          <a:spcPts val="0"/>
                        </a:spcBef>
                        <a:spcAft>
                          <a:spcPts val="0"/>
                        </a:spcAft>
                      </a:pPr>
                      <a:r>
                        <a:rPr lang="en-US" sz="1800" b="1" dirty="0" smtClean="0">
                          <a:latin typeface="Calibri"/>
                          <a:ea typeface="Calibri"/>
                          <a:cs typeface="Times New Roman"/>
                        </a:rPr>
                        <a:t>1</a:t>
                      </a:r>
                      <a:endParaRPr lang="en-US" sz="1800" b="1"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b="1" dirty="0" smtClean="0">
                          <a:latin typeface="Calibri"/>
                          <a:ea typeface="Calibri"/>
                          <a:cs typeface="Times New Roman"/>
                        </a:rPr>
                        <a:t>Physical</a:t>
                      </a:r>
                      <a:endParaRPr lang="en-US" sz="18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b="0" dirty="0" smtClean="0">
                          <a:latin typeface="Calibri"/>
                          <a:ea typeface="Calibri"/>
                          <a:cs typeface="Times New Roman"/>
                        </a:rPr>
                        <a:t>Signaling, moving individual</a:t>
                      </a:r>
                      <a:r>
                        <a:rPr lang="en-US" sz="1800" b="0" baseline="0" dirty="0" smtClean="0">
                          <a:latin typeface="Calibri"/>
                          <a:ea typeface="Calibri"/>
                          <a:cs typeface="Times New Roman"/>
                        </a:rPr>
                        <a:t> bits based on medium</a:t>
                      </a:r>
                      <a:endParaRPr lang="en-US" sz="1800" b="0" dirty="0">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800" dirty="0" smtClean="0">
                          <a:latin typeface="Calibri"/>
                          <a:ea typeface="Calibri"/>
                          <a:cs typeface="Times New Roman"/>
                        </a:rPr>
                        <a:t>Usually none, but in </a:t>
                      </a:r>
                      <a:r>
                        <a:rPr lang="en-US" sz="1800" dirty="0" err="1" smtClean="0">
                          <a:latin typeface="Calibri"/>
                          <a:ea typeface="Calibri"/>
                          <a:cs typeface="Times New Roman"/>
                        </a:rPr>
                        <a:t>WiFi</a:t>
                      </a:r>
                      <a:r>
                        <a:rPr lang="en-US" sz="1800" dirty="0" smtClean="0">
                          <a:latin typeface="Calibri"/>
                          <a:ea typeface="Calibri"/>
                          <a:cs typeface="Times New Roman"/>
                        </a:rPr>
                        <a:t> there is a header</a:t>
                      </a:r>
                      <a:endParaRPr lang="en-US" sz="1800" dirty="0">
                        <a:latin typeface="Calibri"/>
                        <a:ea typeface="Calibri"/>
                        <a:cs typeface="Times New Roman"/>
                      </a:endParaRPr>
                    </a:p>
                  </a:txBody>
                  <a:tcPr marL="68580" marR="68580" marT="0" marB="0"/>
                </a:tc>
              </a:tr>
            </a:tbl>
          </a:graphicData>
        </a:graphic>
      </p:graphicFrame>
      <p:sp>
        <p:nvSpPr>
          <p:cNvPr id="5" name="TextBox 4"/>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6" name="Slide Number Placeholder 5"/>
          <p:cNvSpPr>
            <a:spLocks noGrp="1"/>
          </p:cNvSpPr>
          <p:nvPr>
            <p:ph type="sldNum" sz="quarter" idx="12"/>
          </p:nvPr>
        </p:nvSpPr>
        <p:spPr/>
        <p:txBody>
          <a:bodyPr/>
          <a:lstStyle/>
          <a:p>
            <a:fld id="{0DC43625-2CBB-014D-99D5-7A051077563C}" type="slidenum">
              <a:rPr lang="en-US" smtClean="0"/>
              <a:t>22</a:t>
            </a:fld>
            <a:endParaRPr lang="en-US"/>
          </a:p>
        </p:txBody>
      </p:sp>
    </p:spTree>
    <p:extLst>
      <p:ext uri="{BB962C8B-B14F-4D97-AF65-F5344CB8AC3E}">
        <p14:creationId xmlns:p14="http://schemas.microsoft.com/office/powerpoint/2010/main" val="3688721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Internet </a:t>
            </a:r>
            <a:r>
              <a:rPr lang="en-US" dirty="0"/>
              <a:t>s</a:t>
            </a:r>
            <a:r>
              <a:rPr lang="en-US" dirty="0" smtClean="0"/>
              <a:t>tack technologies by layer</a:t>
            </a:r>
          </a:p>
        </p:txBody>
      </p:sp>
      <p:sp>
        <p:nvSpPr>
          <p:cNvPr id="3" name="Content Placeholder 2"/>
          <p:cNvSpPr>
            <a:spLocks noGrp="1"/>
          </p:cNvSpPr>
          <p:nvPr>
            <p:ph idx="1"/>
          </p:nvPr>
        </p:nvSpPr>
        <p:spPr>
          <a:xfrm>
            <a:off x="822960" y="1845734"/>
            <a:ext cx="2666578" cy="4023360"/>
          </a:xfrm>
        </p:spPr>
        <p:txBody>
          <a:bodyPr>
            <a:normAutofit fontScale="85000" lnSpcReduction="20000"/>
          </a:bodyPr>
          <a:lstStyle/>
          <a:p>
            <a:r>
              <a:rPr lang="en-US" dirty="0" smtClean="0"/>
              <a:t>This is not an exhaustive list, but shows some of the most popular technologies at each layer</a:t>
            </a:r>
          </a:p>
          <a:p>
            <a:r>
              <a:rPr lang="en-US" dirty="0" smtClean="0"/>
              <a:t>We will look at the details of some of them over the span of the semester </a:t>
            </a:r>
            <a:endParaRPr lang="en-US" dirty="0"/>
          </a:p>
        </p:txBody>
      </p:sp>
      <p:pic>
        <p:nvPicPr>
          <p:cNvPr id="44034" name="Picture 1" descr="OSI IP thin wa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659" y="1937763"/>
            <a:ext cx="5408730" cy="432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23</a:t>
            </a:fld>
            <a:endParaRPr lang="en-US"/>
          </a:p>
        </p:txBody>
      </p:sp>
    </p:spTree>
    <p:extLst>
      <p:ext uri="{BB962C8B-B14F-4D97-AF65-F5344CB8AC3E}">
        <p14:creationId xmlns:p14="http://schemas.microsoft.com/office/powerpoint/2010/main" val="1734376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OSI model</a:t>
            </a:r>
            <a:endParaRPr lang="en-US" dirty="0" smtClean="0"/>
          </a:p>
        </p:txBody>
      </p:sp>
      <p:sp>
        <p:nvSpPr>
          <p:cNvPr id="2" name="Rectangle 3"/>
          <p:cNvSpPr>
            <a:spLocks noGrp="1" noChangeArrowheads="1"/>
          </p:cNvSpPr>
          <p:nvPr>
            <p:ph idx="1"/>
          </p:nvPr>
        </p:nvSpPr>
        <p:spPr/>
        <p:txBody>
          <a:bodyPr>
            <a:normAutofit fontScale="70000" lnSpcReduction="20000"/>
          </a:bodyPr>
          <a:lstStyle/>
          <a:p>
            <a:r>
              <a:rPr lang="en-US" smtClean="0"/>
              <a:t>OSI – Open Systems Interconnection</a:t>
            </a:r>
          </a:p>
          <a:p>
            <a:r>
              <a:rPr lang="en-US" smtClean="0"/>
              <a:t>Early packet switched networks involved multiple networking technologies</a:t>
            </a:r>
          </a:p>
          <a:p>
            <a:pPr lvl="1"/>
            <a:r>
              <a:rPr lang="en-US" smtClean="0"/>
              <a:t>SNA, DECnet, Netware, Ethernet, Appletalk</a:t>
            </a:r>
          </a:p>
          <a:p>
            <a:pPr lvl="1"/>
            <a:r>
              <a:rPr lang="en-US" smtClean="0"/>
              <a:t>Created communication islands</a:t>
            </a:r>
          </a:p>
          <a:p>
            <a:pPr lvl="1"/>
            <a:r>
              <a:rPr lang="en-US" smtClean="0"/>
              <a:t>Strong need to ensure inter-operability</a:t>
            </a:r>
          </a:p>
          <a:p>
            <a:r>
              <a:rPr lang="en-US" smtClean="0"/>
              <a:t>OSI model is a logical structure for communications networks, standardized by the International Organization for Standardization (ISO)</a:t>
            </a:r>
          </a:p>
          <a:p>
            <a:pPr lvl="1"/>
            <a:r>
              <a:rPr lang="en-US" smtClean="0"/>
              <a:t>An effort by the ISO to standardize computer networks</a:t>
            </a:r>
          </a:p>
          <a:p>
            <a:pPr lvl="1"/>
            <a:r>
              <a:rPr lang="en-US" smtClean="0">
                <a:hlinkClick r:id="rId3"/>
              </a:rPr>
              <a:t>ISO 7498: 1984</a:t>
            </a:r>
            <a:endParaRPr lang="en-US" smtClean="0"/>
          </a:p>
          <a:p>
            <a:pPr lvl="1"/>
            <a:r>
              <a:rPr lang="en-US" smtClean="0"/>
              <a:t>All network traffic can be processed in a cookie-cutter manner by routers, irrespective of application	</a:t>
            </a:r>
          </a:p>
          <a:p>
            <a:endParaRPr lang="en-US"/>
          </a:p>
        </p:txBody>
      </p:sp>
      <p:sp>
        <p:nvSpPr>
          <p:cNvPr id="4" name="TextBox 3"/>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5" name="Slide Number Placeholder 4"/>
          <p:cNvSpPr>
            <a:spLocks noGrp="1"/>
          </p:cNvSpPr>
          <p:nvPr>
            <p:ph type="sldNum" sz="quarter" idx="12"/>
          </p:nvPr>
        </p:nvSpPr>
        <p:spPr/>
        <p:txBody>
          <a:bodyPr/>
          <a:lstStyle/>
          <a:p>
            <a:fld id="{0DC43625-2CBB-014D-99D5-7A051077563C}" type="slidenum">
              <a:rPr lang="en-US" smtClean="0"/>
              <a:t>24</a:t>
            </a:fld>
            <a:endParaRPr lang="en-US"/>
          </a:p>
        </p:txBody>
      </p:sp>
    </p:spTree>
    <p:extLst>
      <p:ext uri="{BB962C8B-B14F-4D97-AF65-F5344CB8AC3E}">
        <p14:creationId xmlns:p14="http://schemas.microsoft.com/office/powerpoint/2010/main" val="931135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OSI </a:t>
            </a:r>
            <a:br>
              <a:rPr lang="en-US" dirty="0" smtClean="0"/>
            </a:br>
            <a:r>
              <a:rPr lang="en-US" dirty="0" smtClean="0"/>
              <a:t>model</a:t>
            </a:r>
          </a:p>
        </p:txBody>
      </p:sp>
      <p:pic>
        <p:nvPicPr>
          <p:cNvPr id="3" name="Picture 3" descr="OSI.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4907" y="731178"/>
            <a:ext cx="6315621" cy="554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228600" y="2057400"/>
            <a:ext cx="257876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algn="l" eaLnBrk="1" hangingPunct="1"/>
            <a:r>
              <a:rPr lang="en-US" b="0" dirty="0"/>
              <a:t>OSI model useful frame of reference</a:t>
            </a:r>
          </a:p>
          <a:p>
            <a:pPr algn="l" eaLnBrk="1" hangingPunct="1"/>
            <a:endParaRPr lang="en-US" b="0" dirty="0"/>
          </a:p>
          <a:p>
            <a:pPr algn="l" eaLnBrk="1" hangingPunct="1"/>
            <a:r>
              <a:rPr lang="en-US" b="0" dirty="0"/>
              <a:t>Current wired networks built around Internet protocol stack </a:t>
            </a:r>
          </a:p>
        </p:txBody>
      </p:sp>
      <p:sp>
        <p:nvSpPr>
          <p:cNvPr id="5" name="TextBox 4"/>
          <p:cNvSpPr txBox="1"/>
          <p:nvPr/>
        </p:nvSpPr>
        <p:spPr>
          <a:xfrm>
            <a:off x="105826" y="39688"/>
            <a:ext cx="2846903" cy="369332"/>
          </a:xfrm>
          <a:prstGeom prst="rect">
            <a:avLst/>
          </a:prstGeom>
          <a:noFill/>
        </p:spPr>
        <p:txBody>
          <a:bodyPr wrap="none" rtlCol="0">
            <a:spAutoFit/>
          </a:bodyPr>
          <a:lstStyle/>
          <a:p>
            <a:r>
              <a:rPr lang="en-US" dirty="0" smtClean="0"/>
              <a:t>Slide modified from </a:t>
            </a:r>
            <a:r>
              <a:rPr lang="en-US" dirty="0" err="1" smtClean="0"/>
              <a:t>Agrawal</a:t>
            </a:r>
            <a:endParaRPr lang="en-US" dirty="0"/>
          </a:p>
        </p:txBody>
      </p:sp>
      <p:sp>
        <p:nvSpPr>
          <p:cNvPr id="6" name="Slide Number Placeholder 5"/>
          <p:cNvSpPr>
            <a:spLocks noGrp="1"/>
          </p:cNvSpPr>
          <p:nvPr>
            <p:ph type="sldNum" sz="quarter" idx="12"/>
          </p:nvPr>
        </p:nvSpPr>
        <p:spPr/>
        <p:txBody>
          <a:bodyPr/>
          <a:lstStyle/>
          <a:p>
            <a:fld id="{0DC43625-2CBB-014D-99D5-7A051077563C}" type="slidenum">
              <a:rPr lang="en-US" smtClean="0"/>
              <a:t>25</a:t>
            </a:fld>
            <a:endParaRPr lang="en-US"/>
          </a:p>
        </p:txBody>
      </p:sp>
    </p:spTree>
    <p:extLst>
      <p:ext uri="{BB962C8B-B14F-4D97-AF65-F5344CB8AC3E}">
        <p14:creationId xmlns:p14="http://schemas.microsoft.com/office/powerpoint/2010/main" val="57326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OSI and </a:t>
            </a:r>
            <a:br>
              <a:rPr lang="en-US" dirty="0" smtClean="0"/>
            </a:br>
            <a:r>
              <a:rPr lang="en-US" dirty="0" smtClean="0"/>
              <a:t>TCP/ IP</a:t>
            </a:r>
          </a:p>
        </p:txBody>
      </p:sp>
      <p:sp>
        <p:nvSpPr>
          <p:cNvPr id="3" name="Content Placeholder 2"/>
          <p:cNvSpPr>
            <a:spLocks noGrp="1"/>
          </p:cNvSpPr>
          <p:nvPr>
            <p:ph idx="1"/>
          </p:nvPr>
        </p:nvSpPr>
        <p:spPr>
          <a:xfrm>
            <a:off x="822960" y="1845734"/>
            <a:ext cx="3000136" cy="4023360"/>
          </a:xfrm>
        </p:spPr>
        <p:txBody>
          <a:bodyPr>
            <a:normAutofit fontScale="62500" lnSpcReduction="20000"/>
          </a:bodyPr>
          <a:lstStyle/>
          <a:p>
            <a:pPr>
              <a:buSzPct val="75000"/>
            </a:pPr>
            <a:r>
              <a:rPr lang="en-US" i="1" dirty="0" smtClean="0">
                <a:solidFill>
                  <a:schemeClr val="tx1"/>
                </a:solidFill>
              </a:rPr>
              <a:t>Presentation</a:t>
            </a:r>
          </a:p>
          <a:p>
            <a:pPr lvl="1">
              <a:buSzPct val="75000"/>
            </a:pPr>
            <a:r>
              <a:rPr lang="en-US" dirty="0">
                <a:solidFill>
                  <a:schemeClr val="tx1"/>
                </a:solidFill>
              </a:rPr>
              <a:t>A</a:t>
            </a:r>
            <a:r>
              <a:rPr lang="en-US" dirty="0" smtClean="0">
                <a:solidFill>
                  <a:schemeClr val="tx1"/>
                </a:solidFill>
              </a:rPr>
              <a:t>llow </a:t>
            </a:r>
            <a:r>
              <a:rPr lang="en-US" dirty="0">
                <a:solidFill>
                  <a:schemeClr val="tx1"/>
                </a:solidFill>
              </a:rPr>
              <a:t>applications to interpret meaning of data, e.g., encryption, compression, machine-specific conventions</a:t>
            </a:r>
          </a:p>
          <a:p>
            <a:pPr>
              <a:buSzPct val="75000"/>
            </a:pPr>
            <a:r>
              <a:rPr lang="en-US" i="1" dirty="0" smtClean="0">
                <a:solidFill>
                  <a:schemeClr val="tx1"/>
                </a:solidFill>
              </a:rPr>
              <a:t>Session</a:t>
            </a:r>
          </a:p>
          <a:p>
            <a:pPr lvl="1">
              <a:buSzPct val="75000"/>
            </a:pPr>
            <a:r>
              <a:rPr lang="en-US" i="1" dirty="0">
                <a:solidFill>
                  <a:schemeClr val="tx1"/>
                </a:solidFill>
              </a:rPr>
              <a:t>S</a:t>
            </a:r>
            <a:r>
              <a:rPr lang="en-US" dirty="0" smtClean="0">
                <a:solidFill>
                  <a:schemeClr val="tx1"/>
                </a:solidFill>
              </a:rPr>
              <a:t>ynchronization</a:t>
            </a:r>
            <a:r>
              <a:rPr lang="en-US" dirty="0">
                <a:solidFill>
                  <a:schemeClr val="tx1"/>
                </a:solidFill>
              </a:rPr>
              <a:t>, </a:t>
            </a:r>
            <a:r>
              <a:rPr lang="en-US" dirty="0" err="1">
                <a:solidFill>
                  <a:schemeClr val="tx1"/>
                </a:solidFill>
              </a:rPr>
              <a:t>checkpointing</a:t>
            </a:r>
            <a:r>
              <a:rPr lang="en-US" dirty="0">
                <a:solidFill>
                  <a:schemeClr val="tx1"/>
                </a:solidFill>
              </a:rPr>
              <a:t>, recovery of data exchange</a:t>
            </a:r>
          </a:p>
          <a:p>
            <a:pPr>
              <a:buSzPct val="75000"/>
            </a:pPr>
            <a:r>
              <a:rPr lang="en-US" dirty="0">
                <a:solidFill>
                  <a:schemeClr val="tx1"/>
                </a:solidFill>
              </a:rPr>
              <a:t>Internet stack </a:t>
            </a:r>
            <a:r>
              <a:rPr lang="ja-JP" altLang="en-US" dirty="0">
                <a:solidFill>
                  <a:schemeClr val="tx1"/>
                </a:solidFill>
              </a:rPr>
              <a:t>“</a:t>
            </a:r>
            <a:r>
              <a:rPr lang="en-US" altLang="ja-JP" dirty="0">
                <a:solidFill>
                  <a:schemeClr val="tx1"/>
                </a:solidFill>
              </a:rPr>
              <a:t>missing</a:t>
            </a:r>
            <a:r>
              <a:rPr lang="ja-JP" altLang="en-US" dirty="0">
                <a:solidFill>
                  <a:schemeClr val="tx1"/>
                </a:solidFill>
              </a:rPr>
              <a:t>”</a:t>
            </a:r>
            <a:r>
              <a:rPr lang="en-US" altLang="ja-JP" dirty="0">
                <a:solidFill>
                  <a:schemeClr val="tx1"/>
                </a:solidFill>
              </a:rPr>
              <a:t> these layers!</a:t>
            </a:r>
          </a:p>
          <a:p>
            <a:pPr lvl="1"/>
            <a:r>
              <a:rPr lang="en-US" dirty="0" smtClean="0">
                <a:solidFill>
                  <a:schemeClr val="tx1"/>
                </a:solidFill>
                <a:cs typeface="Arial" charset="0"/>
              </a:rPr>
              <a:t>These </a:t>
            </a:r>
            <a:r>
              <a:rPr lang="en-US" dirty="0">
                <a:solidFill>
                  <a:schemeClr val="tx1"/>
                </a:solidFill>
                <a:cs typeface="Arial" charset="0"/>
              </a:rPr>
              <a:t>services, </a:t>
            </a:r>
            <a:r>
              <a:rPr lang="en-US" i="1" dirty="0">
                <a:solidFill>
                  <a:schemeClr val="tx1"/>
                </a:solidFill>
                <a:cs typeface="Arial" charset="0"/>
              </a:rPr>
              <a:t>if needed,</a:t>
            </a:r>
            <a:r>
              <a:rPr lang="en-US" dirty="0">
                <a:solidFill>
                  <a:schemeClr val="tx1"/>
                </a:solidFill>
                <a:cs typeface="Arial" charset="0"/>
              </a:rPr>
              <a:t> must be implemented in </a:t>
            </a:r>
            <a:r>
              <a:rPr lang="en-US" dirty="0" smtClean="0">
                <a:solidFill>
                  <a:schemeClr val="tx1"/>
                </a:solidFill>
                <a:cs typeface="Arial" charset="0"/>
              </a:rPr>
              <a:t>application</a:t>
            </a:r>
            <a:endParaRPr lang="en-US" dirty="0">
              <a:solidFill>
                <a:schemeClr val="tx1"/>
              </a:solidFill>
              <a:cs typeface="Arial" charset="0"/>
            </a:endParaRPr>
          </a:p>
        </p:txBody>
      </p:sp>
      <p:pic>
        <p:nvPicPr>
          <p:cNvPr id="41986" name="Picture 3" descr="OSI_TCP-IP.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6377" y="1298886"/>
            <a:ext cx="5080000"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05826" y="39688"/>
            <a:ext cx="4294678" cy="369332"/>
          </a:xfrm>
          <a:prstGeom prst="rect">
            <a:avLst/>
          </a:prstGeom>
          <a:noFill/>
        </p:spPr>
        <p:txBody>
          <a:bodyPr wrap="none" rtlCol="0">
            <a:spAutoFit/>
          </a:bodyPr>
          <a:lstStyle/>
          <a:p>
            <a:r>
              <a:rPr lang="en-US" dirty="0" smtClean="0"/>
              <a:t>Slide modified from </a:t>
            </a:r>
            <a:r>
              <a:rPr lang="en-US" dirty="0" err="1" smtClean="0"/>
              <a:t>Agrawal</a:t>
            </a:r>
            <a:r>
              <a:rPr lang="en-US" dirty="0" smtClean="0"/>
              <a:t>, Kurose &amp; Ross</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26</a:t>
            </a:fld>
            <a:endParaRPr lang="en-US"/>
          </a:p>
        </p:txBody>
      </p:sp>
    </p:spTree>
    <p:extLst>
      <p:ext uri="{BB962C8B-B14F-4D97-AF65-F5344CB8AC3E}">
        <p14:creationId xmlns:p14="http://schemas.microsoft.com/office/powerpoint/2010/main" val="3950435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DC43625-2CBB-014D-99D5-7A051077563C}" type="slidenum">
              <a:rPr lang="en-US" smtClean="0"/>
              <a:t>27</a:t>
            </a:fld>
            <a:endParaRPr lang="en-US"/>
          </a:p>
        </p:txBody>
      </p:sp>
    </p:spTree>
    <p:extLst>
      <p:ext uri="{BB962C8B-B14F-4D97-AF65-F5344CB8AC3E}">
        <p14:creationId xmlns:p14="http://schemas.microsoft.com/office/powerpoint/2010/main" val="2452193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smtClean="0"/>
              <a:t>Internet structure: network of networks</a:t>
            </a:r>
            <a:endParaRPr lang="en-US"/>
          </a:p>
        </p:txBody>
      </p:sp>
      <p:sp>
        <p:nvSpPr>
          <p:cNvPr id="2" name="Content Placeholder 1"/>
          <p:cNvSpPr>
            <a:spLocks noGrp="1"/>
          </p:cNvSpPr>
          <p:nvPr>
            <p:ph idx="1"/>
          </p:nvPr>
        </p:nvSpPr>
        <p:spPr/>
        <p:txBody>
          <a:bodyPr>
            <a:normAutofit fontScale="92500" lnSpcReduction="20000"/>
          </a:bodyPr>
          <a:lstStyle/>
          <a:p>
            <a:r>
              <a:rPr lang="en-US" dirty="0" smtClean="0"/>
              <a:t>End systems connect to Internet via access ISPs (Internet Service Providers)</a:t>
            </a:r>
          </a:p>
          <a:p>
            <a:pPr lvl="1"/>
            <a:r>
              <a:rPr lang="en-US" dirty="0" smtClean="0"/>
              <a:t>Residential, company and university ISPs</a:t>
            </a:r>
          </a:p>
          <a:p>
            <a:r>
              <a:rPr lang="en-US" dirty="0" smtClean="0"/>
              <a:t>Access ISPs in turn must be interconnected. </a:t>
            </a:r>
          </a:p>
          <a:p>
            <a:pPr lvl="1"/>
            <a:r>
              <a:rPr lang="en-US" dirty="0" smtClean="0"/>
              <a:t>So that any two hosts can send packets to each other</a:t>
            </a:r>
          </a:p>
          <a:p>
            <a:r>
              <a:rPr lang="en-US" dirty="0" smtClean="0"/>
              <a:t>Resulting network of networks is very complex</a:t>
            </a:r>
          </a:p>
          <a:p>
            <a:pPr lvl="1"/>
            <a:r>
              <a:rPr lang="en-US" dirty="0" smtClean="0"/>
              <a:t>Evolution was driven by economics and national policies</a:t>
            </a:r>
          </a:p>
          <a:p>
            <a:r>
              <a:rPr lang="en-US" altLang="ja-JP" dirty="0" smtClean="0"/>
              <a:t>We take a stepwise approach to describe current Internet structure</a:t>
            </a:r>
            <a:endParaRPr lang="en-US" dirty="0"/>
          </a:p>
        </p:txBody>
      </p:sp>
      <p:sp>
        <p:nvSpPr>
          <p:cNvPr id="8" name="TextBox 7"/>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5" name="Slide Number Placeholder 4"/>
          <p:cNvSpPr>
            <a:spLocks noGrp="1"/>
          </p:cNvSpPr>
          <p:nvPr>
            <p:ph type="sldNum" sz="quarter" idx="12"/>
          </p:nvPr>
        </p:nvSpPr>
        <p:spPr/>
        <p:txBody>
          <a:bodyPr/>
          <a:lstStyle/>
          <a:p>
            <a:fld id="{0DC43625-2CBB-014D-99D5-7A051077563C}" type="slidenum">
              <a:rPr lang="en-US" smtClean="0"/>
              <a:t>28</a:t>
            </a:fld>
            <a:endParaRPr lang="en-US"/>
          </a:p>
        </p:txBody>
      </p:sp>
    </p:spTree>
    <p:extLst>
      <p:ext uri="{BB962C8B-B14F-4D97-AF65-F5344CB8AC3E}">
        <p14:creationId xmlns:p14="http://schemas.microsoft.com/office/powerpoint/2010/main" val="2046280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Internet Structure</a:t>
            </a:r>
            <a:endParaRPr lang="en-US" dirty="0"/>
          </a:p>
        </p:txBody>
      </p:sp>
      <p:sp>
        <p:nvSpPr>
          <p:cNvPr id="3" name="Content Placeholder 2"/>
          <p:cNvSpPr>
            <a:spLocks noGrp="1"/>
          </p:cNvSpPr>
          <p:nvPr>
            <p:ph idx="1"/>
          </p:nvPr>
        </p:nvSpPr>
        <p:spPr>
          <a:xfrm>
            <a:off x="822960" y="1845734"/>
            <a:ext cx="3757058" cy="4023360"/>
          </a:xfrm>
        </p:spPr>
        <p:txBody>
          <a:bodyPr>
            <a:normAutofit fontScale="92500" lnSpcReduction="20000"/>
          </a:bodyPr>
          <a:lstStyle/>
          <a:p>
            <a:r>
              <a:rPr lang="en-US" dirty="0" smtClean="0"/>
              <a:t>Hierarchical</a:t>
            </a:r>
          </a:p>
          <a:p>
            <a:pPr lvl="1"/>
            <a:r>
              <a:rPr lang="en-US" dirty="0" smtClean="0"/>
              <a:t>Revisit at the end of the lecture</a:t>
            </a:r>
          </a:p>
          <a:p>
            <a:r>
              <a:rPr lang="en-US" dirty="0" smtClean="0"/>
              <a:t>Access network has a router that connects it to a regional ISP</a:t>
            </a:r>
          </a:p>
          <a:p>
            <a:r>
              <a:rPr lang="en-US" dirty="0" smtClean="0"/>
              <a:t>Regional ISPs connect to global ISPs</a:t>
            </a:r>
          </a:p>
          <a:p>
            <a:r>
              <a:rPr lang="en-US" dirty="0" smtClean="0"/>
              <a:t>Remember: Router = packet switch</a:t>
            </a:r>
            <a:endParaRPr lang="en-US" dirty="0"/>
          </a:p>
        </p:txBody>
      </p:sp>
      <p:sp>
        <p:nvSpPr>
          <p:cNvPr id="5" name="Cloud 4"/>
          <p:cNvSpPr/>
          <p:nvPr/>
        </p:nvSpPr>
        <p:spPr>
          <a:xfrm>
            <a:off x="6040427" y="379497"/>
            <a:ext cx="1245956" cy="1132228"/>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Transport</a:t>
            </a:r>
            <a:endParaRPr lang="en-US" sz="1200" dirty="0"/>
          </a:p>
        </p:txBody>
      </p:sp>
      <p:sp>
        <p:nvSpPr>
          <p:cNvPr id="7"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BACC82"/>
          </a:solidFill>
          <a:ln>
            <a:noFill/>
          </a:ln>
          <a:extLst/>
        </p:spPr>
        <p:txBody>
          <a:bodyPr/>
          <a:lstStyle/>
          <a:p>
            <a:endParaRPr lang="en-US"/>
          </a:p>
        </p:txBody>
      </p:sp>
      <p:sp>
        <p:nvSpPr>
          <p:cNvPr id="8"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solidFill>
            <a:srgbClr val="BACC82"/>
          </a:solidFill>
          <a:ln>
            <a:noFill/>
          </a:ln>
          <a:extLst/>
        </p:spPr>
        <p:txBody>
          <a:bodyPr/>
          <a:lstStyle/>
          <a:p>
            <a:endParaRPr lang="en-US"/>
          </a:p>
        </p:txBody>
      </p:sp>
      <p:sp>
        <p:nvSpPr>
          <p:cNvPr id="9"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BACC82"/>
          </a:solidFill>
          <a:ln>
            <a:noFill/>
          </a:ln>
          <a:extLst/>
        </p:spPr>
        <p:txBody>
          <a:bodyPr/>
          <a:lstStyle/>
          <a:p>
            <a:endParaRPr lang="en-US"/>
          </a:p>
        </p:txBody>
      </p:sp>
      <p:grpSp>
        <p:nvGrpSpPr>
          <p:cNvPr id="10" name="Group 418"/>
          <p:cNvGrpSpPr>
            <a:grpSpLocks/>
          </p:cNvGrpSpPr>
          <p:nvPr/>
        </p:nvGrpSpPr>
        <p:grpSpPr bwMode="auto">
          <a:xfrm>
            <a:off x="5278438" y="2974975"/>
            <a:ext cx="1458912" cy="933450"/>
            <a:chOff x="2889" y="1631"/>
            <a:chExt cx="980" cy="743"/>
          </a:xfrm>
          <a:solidFill>
            <a:srgbClr val="BACC82"/>
          </a:solidFill>
        </p:grpSpPr>
        <p:sp>
          <p:nvSpPr>
            <p:cNvPr id="360" name="Rectangle 419"/>
            <p:cNvSpPr>
              <a:spLocks noChangeArrowheads="1"/>
            </p:cNvSpPr>
            <p:nvPr/>
          </p:nvSpPr>
          <p:spPr bwMode="auto">
            <a:xfrm>
              <a:off x="3046" y="1841"/>
              <a:ext cx="663" cy="5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1" name="AutoShape 420"/>
            <p:cNvSpPr>
              <a:spLocks noChangeArrowheads="1"/>
            </p:cNvSpPr>
            <p:nvPr/>
          </p:nvSpPr>
          <p:spPr bwMode="auto">
            <a:xfrm>
              <a:off x="2889" y="1631"/>
              <a:ext cx="980" cy="253"/>
            </a:xfrm>
            <a:prstGeom prst="triangle">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00CCFF"/>
                </a:solidFill>
              </a:endParaRPr>
            </a:p>
          </p:txBody>
        </p:sp>
      </p:grpSp>
      <p:sp>
        <p:nvSpPr>
          <p:cNvPr id="11"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BACC82"/>
          </a:solidFill>
          <a:ln>
            <a:noFill/>
          </a:ln>
          <a:extLst/>
        </p:spPr>
        <p:txBody>
          <a:bodyPr/>
          <a:lstStyle/>
          <a:p>
            <a:endParaRPr lang="en-US"/>
          </a:p>
        </p:txBody>
      </p:sp>
      <p:sp>
        <p:nvSpPr>
          <p:cNvPr id="18" name="Line 428"/>
          <p:cNvSpPr>
            <a:spLocks noChangeShapeType="1"/>
          </p:cNvSpPr>
          <p:nvPr/>
        </p:nvSpPr>
        <p:spPr bwMode="auto">
          <a:xfrm rot="16200000">
            <a:off x="7845425" y="5159376"/>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30"/>
          <p:cNvSpPr>
            <a:spLocks noChangeShapeType="1"/>
          </p:cNvSpPr>
          <p:nvPr/>
        </p:nvSpPr>
        <p:spPr bwMode="auto">
          <a:xfrm rot="162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431"/>
          <p:cNvSpPr>
            <a:spLocks noChangeShapeType="1"/>
          </p:cNvSpPr>
          <p:nvPr/>
        </p:nvSpPr>
        <p:spPr bwMode="auto">
          <a:xfrm>
            <a:off x="7358063" y="4697413"/>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32"/>
          <p:cNvSpPr>
            <a:spLocks noChangeShapeType="1"/>
          </p:cNvSpPr>
          <p:nvPr/>
        </p:nvSpPr>
        <p:spPr bwMode="auto">
          <a:xfrm flipV="1">
            <a:off x="6737350" y="4684713"/>
            <a:ext cx="322263"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433"/>
          <p:cNvSpPr>
            <a:spLocks noChangeShapeType="1"/>
          </p:cNvSpPr>
          <p:nvPr/>
        </p:nvSpPr>
        <p:spPr bwMode="auto">
          <a:xfrm flipV="1">
            <a:off x="6780213" y="4976813"/>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435"/>
          <p:cNvSpPr>
            <a:spLocks noChangeShapeType="1"/>
          </p:cNvSpPr>
          <p:nvPr/>
        </p:nvSpPr>
        <p:spPr bwMode="auto">
          <a:xfrm>
            <a:off x="6100763" y="4773613"/>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36"/>
          <p:cNvSpPr>
            <a:spLocks noChangeShapeType="1"/>
          </p:cNvSpPr>
          <p:nvPr/>
        </p:nvSpPr>
        <p:spPr bwMode="auto">
          <a:xfrm flipV="1">
            <a:off x="5842000" y="498316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39"/>
          <p:cNvSpPr>
            <a:spLocks noChangeShapeType="1"/>
          </p:cNvSpPr>
          <p:nvPr/>
        </p:nvSpPr>
        <p:spPr bwMode="auto">
          <a:xfrm flipH="1">
            <a:off x="6267450" y="5070475"/>
            <a:ext cx="142875"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441"/>
          <p:cNvSpPr>
            <a:spLocks noChangeShapeType="1"/>
          </p:cNvSpPr>
          <p:nvPr/>
        </p:nvSpPr>
        <p:spPr bwMode="auto">
          <a:xfrm>
            <a:off x="6743700" y="5053013"/>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443"/>
          <p:cNvSpPr>
            <a:spLocks noChangeShapeType="1"/>
          </p:cNvSpPr>
          <p:nvPr/>
        </p:nvSpPr>
        <p:spPr bwMode="auto">
          <a:xfrm>
            <a:off x="6281738" y="352266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 name="Group 590"/>
          <p:cNvGrpSpPr>
            <a:grpSpLocks/>
          </p:cNvGrpSpPr>
          <p:nvPr/>
        </p:nvGrpSpPr>
        <p:grpSpPr bwMode="auto">
          <a:xfrm flipH="1">
            <a:off x="5775325" y="4533900"/>
            <a:ext cx="414337" cy="373063"/>
            <a:chOff x="2839" y="3501"/>
            <a:chExt cx="755" cy="803"/>
          </a:xfrm>
        </p:grpSpPr>
        <p:pic>
          <p:nvPicPr>
            <p:cNvPr id="358" name="Picture 5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1" name="Group 593"/>
          <p:cNvGrpSpPr>
            <a:grpSpLocks/>
          </p:cNvGrpSpPr>
          <p:nvPr/>
        </p:nvGrpSpPr>
        <p:grpSpPr bwMode="auto">
          <a:xfrm flipH="1">
            <a:off x="5457825" y="4954588"/>
            <a:ext cx="482600" cy="406400"/>
            <a:chOff x="2839" y="3501"/>
            <a:chExt cx="755" cy="803"/>
          </a:xfrm>
        </p:grpSpPr>
        <p:pic>
          <p:nvPicPr>
            <p:cNvPr id="356" name="Picture 59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2" name="Group 596"/>
          <p:cNvGrpSpPr>
            <a:grpSpLocks/>
          </p:cNvGrpSpPr>
          <p:nvPr/>
        </p:nvGrpSpPr>
        <p:grpSpPr bwMode="auto">
          <a:xfrm flipH="1">
            <a:off x="5935663" y="5256213"/>
            <a:ext cx="427037" cy="349250"/>
            <a:chOff x="2839" y="3501"/>
            <a:chExt cx="755" cy="803"/>
          </a:xfrm>
        </p:grpSpPr>
        <p:pic>
          <p:nvPicPr>
            <p:cNvPr id="354" name="Picture 59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5"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3" name="Group 599"/>
          <p:cNvGrpSpPr>
            <a:grpSpLocks/>
          </p:cNvGrpSpPr>
          <p:nvPr/>
        </p:nvGrpSpPr>
        <p:grpSpPr bwMode="auto">
          <a:xfrm>
            <a:off x="6550025" y="5238750"/>
            <a:ext cx="427037" cy="350838"/>
            <a:chOff x="2839" y="3501"/>
            <a:chExt cx="755" cy="803"/>
          </a:xfrm>
        </p:grpSpPr>
        <p:pic>
          <p:nvPicPr>
            <p:cNvPr id="352" name="Picture 60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3"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44" name="Picture 603" descr="car_icon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652"/>
          <p:cNvGrpSpPr>
            <a:grpSpLocks/>
          </p:cNvGrpSpPr>
          <p:nvPr/>
        </p:nvGrpSpPr>
        <p:grpSpPr bwMode="auto">
          <a:xfrm>
            <a:off x="5613400" y="1546225"/>
            <a:ext cx="415925" cy="385763"/>
            <a:chOff x="2751" y="1851"/>
            <a:chExt cx="462" cy="478"/>
          </a:xfrm>
        </p:grpSpPr>
        <p:pic>
          <p:nvPicPr>
            <p:cNvPr id="350" name="Picture 653" descr="iphone_stylized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 name="Picture 654" descr="antenna_radiation_styliz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665"/>
          <p:cNvGrpSpPr>
            <a:grpSpLocks/>
          </p:cNvGrpSpPr>
          <p:nvPr/>
        </p:nvGrpSpPr>
        <p:grpSpPr bwMode="auto">
          <a:xfrm>
            <a:off x="7689850" y="2395538"/>
            <a:ext cx="390525" cy="169863"/>
            <a:chOff x="4650" y="1129"/>
            <a:chExt cx="246" cy="95"/>
          </a:xfrm>
        </p:grpSpPr>
        <p:sp>
          <p:nvSpPr>
            <p:cNvPr id="34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4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4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45" name="Group 659"/>
            <p:cNvGrpSpPr>
              <a:grpSpLocks/>
            </p:cNvGrpSpPr>
            <p:nvPr/>
          </p:nvGrpSpPr>
          <p:grpSpPr bwMode="auto">
            <a:xfrm>
              <a:off x="4699" y="1145"/>
              <a:ext cx="138" cy="29"/>
              <a:chOff x="2468" y="1332"/>
              <a:chExt cx="310" cy="60"/>
            </a:xfrm>
          </p:grpSpPr>
          <p:sp>
            <p:nvSpPr>
              <p:cNvPr id="348"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6"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7" name="Group 666"/>
          <p:cNvGrpSpPr>
            <a:grpSpLocks/>
          </p:cNvGrpSpPr>
          <p:nvPr/>
        </p:nvGrpSpPr>
        <p:grpSpPr bwMode="auto">
          <a:xfrm>
            <a:off x="7762875" y="2757488"/>
            <a:ext cx="390525" cy="176213"/>
            <a:chOff x="4650" y="1129"/>
            <a:chExt cx="246" cy="95"/>
          </a:xfrm>
        </p:grpSpPr>
        <p:sp>
          <p:nvSpPr>
            <p:cNvPr id="33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3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3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37" name="Group 670"/>
            <p:cNvGrpSpPr>
              <a:grpSpLocks/>
            </p:cNvGrpSpPr>
            <p:nvPr/>
          </p:nvGrpSpPr>
          <p:grpSpPr bwMode="auto">
            <a:xfrm>
              <a:off x="4699" y="1145"/>
              <a:ext cx="138" cy="29"/>
              <a:chOff x="2468" y="1332"/>
              <a:chExt cx="310" cy="60"/>
            </a:xfrm>
          </p:grpSpPr>
          <p:sp>
            <p:nvSpPr>
              <p:cNvPr id="340"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1"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8" name="Group 675"/>
          <p:cNvGrpSpPr>
            <a:grpSpLocks/>
          </p:cNvGrpSpPr>
          <p:nvPr/>
        </p:nvGrpSpPr>
        <p:grpSpPr bwMode="auto">
          <a:xfrm>
            <a:off x="7204075" y="2493963"/>
            <a:ext cx="390525" cy="169863"/>
            <a:chOff x="4650" y="1129"/>
            <a:chExt cx="246" cy="95"/>
          </a:xfrm>
        </p:grpSpPr>
        <p:sp>
          <p:nvSpPr>
            <p:cNvPr id="32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2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2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29" name="Group 679"/>
            <p:cNvGrpSpPr>
              <a:grpSpLocks/>
            </p:cNvGrpSpPr>
            <p:nvPr/>
          </p:nvGrpSpPr>
          <p:grpSpPr bwMode="auto">
            <a:xfrm>
              <a:off x="4699" y="1145"/>
              <a:ext cx="138" cy="29"/>
              <a:chOff x="2468" y="1332"/>
              <a:chExt cx="310" cy="60"/>
            </a:xfrm>
          </p:grpSpPr>
          <p:sp>
            <p:nvSpPr>
              <p:cNvPr id="332"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3"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0"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 name="Group 684"/>
          <p:cNvGrpSpPr>
            <a:grpSpLocks/>
          </p:cNvGrpSpPr>
          <p:nvPr/>
        </p:nvGrpSpPr>
        <p:grpSpPr bwMode="auto">
          <a:xfrm>
            <a:off x="7215188" y="2757488"/>
            <a:ext cx="390525" cy="169863"/>
            <a:chOff x="4650" y="1129"/>
            <a:chExt cx="246" cy="95"/>
          </a:xfrm>
        </p:grpSpPr>
        <p:sp>
          <p:nvSpPr>
            <p:cNvPr id="31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1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2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21" name="Group 688"/>
            <p:cNvGrpSpPr>
              <a:grpSpLocks/>
            </p:cNvGrpSpPr>
            <p:nvPr/>
          </p:nvGrpSpPr>
          <p:grpSpPr bwMode="auto">
            <a:xfrm>
              <a:off x="4699" y="1145"/>
              <a:ext cx="138" cy="29"/>
              <a:chOff x="2468" y="1332"/>
              <a:chExt cx="310" cy="60"/>
            </a:xfrm>
          </p:grpSpPr>
          <p:sp>
            <p:nvSpPr>
              <p:cNvPr id="324"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5"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2"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3"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 name="Group 694"/>
          <p:cNvGrpSpPr>
            <a:grpSpLocks/>
          </p:cNvGrpSpPr>
          <p:nvPr/>
        </p:nvGrpSpPr>
        <p:grpSpPr bwMode="auto">
          <a:xfrm>
            <a:off x="7400925" y="3911600"/>
            <a:ext cx="485775" cy="203200"/>
            <a:chOff x="4650" y="1129"/>
            <a:chExt cx="246" cy="95"/>
          </a:xfrm>
        </p:grpSpPr>
        <p:sp>
          <p:nvSpPr>
            <p:cNvPr id="31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1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1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13" name="Group 698"/>
            <p:cNvGrpSpPr>
              <a:grpSpLocks/>
            </p:cNvGrpSpPr>
            <p:nvPr/>
          </p:nvGrpSpPr>
          <p:grpSpPr bwMode="auto">
            <a:xfrm>
              <a:off x="4699" y="1145"/>
              <a:ext cx="138" cy="29"/>
              <a:chOff x="2468" y="1332"/>
              <a:chExt cx="310" cy="60"/>
            </a:xfrm>
          </p:grpSpPr>
          <p:sp>
            <p:nvSpPr>
              <p:cNvPr id="316"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4"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2" name="Group 712"/>
          <p:cNvGrpSpPr>
            <a:grpSpLocks/>
          </p:cNvGrpSpPr>
          <p:nvPr/>
        </p:nvGrpSpPr>
        <p:grpSpPr bwMode="auto">
          <a:xfrm>
            <a:off x="7081838" y="3630613"/>
            <a:ext cx="485775" cy="203200"/>
            <a:chOff x="4650" y="1129"/>
            <a:chExt cx="246" cy="95"/>
          </a:xfrm>
        </p:grpSpPr>
        <p:sp>
          <p:nvSpPr>
            <p:cNvPr id="30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0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0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05" name="Group 716"/>
            <p:cNvGrpSpPr>
              <a:grpSpLocks/>
            </p:cNvGrpSpPr>
            <p:nvPr/>
          </p:nvGrpSpPr>
          <p:grpSpPr bwMode="auto">
            <a:xfrm>
              <a:off x="4699" y="1145"/>
              <a:ext cx="138" cy="29"/>
              <a:chOff x="2468" y="1332"/>
              <a:chExt cx="310" cy="60"/>
            </a:xfrm>
          </p:grpSpPr>
          <p:sp>
            <p:nvSpPr>
              <p:cNvPr id="308"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6"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 name="Group 721"/>
          <p:cNvGrpSpPr>
            <a:grpSpLocks/>
          </p:cNvGrpSpPr>
          <p:nvPr/>
        </p:nvGrpSpPr>
        <p:grpSpPr bwMode="auto">
          <a:xfrm>
            <a:off x="7743825" y="3643313"/>
            <a:ext cx="485775" cy="203200"/>
            <a:chOff x="4650" y="1129"/>
            <a:chExt cx="246" cy="95"/>
          </a:xfrm>
        </p:grpSpPr>
        <p:sp>
          <p:nvSpPr>
            <p:cNvPr id="29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9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9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97" name="Group 725"/>
            <p:cNvGrpSpPr>
              <a:grpSpLocks/>
            </p:cNvGrpSpPr>
            <p:nvPr/>
          </p:nvGrpSpPr>
          <p:grpSpPr bwMode="auto">
            <a:xfrm>
              <a:off x="4699" y="1145"/>
              <a:ext cx="138" cy="29"/>
              <a:chOff x="2468" y="1332"/>
              <a:chExt cx="310" cy="60"/>
            </a:xfrm>
          </p:grpSpPr>
          <p:sp>
            <p:nvSpPr>
              <p:cNvPr id="300"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8"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 name="Group 730"/>
          <p:cNvGrpSpPr>
            <a:grpSpLocks/>
          </p:cNvGrpSpPr>
          <p:nvPr/>
        </p:nvGrpSpPr>
        <p:grpSpPr bwMode="auto">
          <a:xfrm>
            <a:off x="6962775" y="4505325"/>
            <a:ext cx="619125" cy="242888"/>
            <a:chOff x="4650" y="1129"/>
            <a:chExt cx="246" cy="95"/>
          </a:xfrm>
        </p:grpSpPr>
        <p:sp>
          <p:nvSpPr>
            <p:cNvPr id="28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8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8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89" name="Group 734"/>
            <p:cNvGrpSpPr>
              <a:grpSpLocks/>
            </p:cNvGrpSpPr>
            <p:nvPr/>
          </p:nvGrpSpPr>
          <p:grpSpPr bwMode="auto">
            <a:xfrm>
              <a:off x="4699" y="1145"/>
              <a:ext cx="138" cy="29"/>
              <a:chOff x="2468" y="1332"/>
              <a:chExt cx="310" cy="60"/>
            </a:xfrm>
          </p:grpSpPr>
          <p:sp>
            <p:nvSpPr>
              <p:cNvPr id="292"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3"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0"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 name="Group 739"/>
          <p:cNvGrpSpPr>
            <a:grpSpLocks/>
          </p:cNvGrpSpPr>
          <p:nvPr/>
        </p:nvGrpSpPr>
        <p:grpSpPr bwMode="auto">
          <a:xfrm>
            <a:off x="7596188" y="4803775"/>
            <a:ext cx="619125" cy="242888"/>
            <a:chOff x="4650" y="1129"/>
            <a:chExt cx="246" cy="95"/>
          </a:xfrm>
        </p:grpSpPr>
        <p:sp>
          <p:nvSpPr>
            <p:cNvPr id="27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7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8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81" name="Group 743"/>
            <p:cNvGrpSpPr>
              <a:grpSpLocks/>
            </p:cNvGrpSpPr>
            <p:nvPr/>
          </p:nvGrpSpPr>
          <p:grpSpPr bwMode="auto">
            <a:xfrm>
              <a:off x="4699" y="1145"/>
              <a:ext cx="138" cy="29"/>
              <a:chOff x="2468" y="1332"/>
              <a:chExt cx="310" cy="60"/>
            </a:xfrm>
          </p:grpSpPr>
          <p:sp>
            <p:nvSpPr>
              <p:cNvPr id="284"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2"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748"/>
          <p:cNvGrpSpPr>
            <a:grpSpLocks/>
          </p:cNvGrpSpPr>
          <p:nvPr/>
        </p:nvGrpSpPr>
        <p:grpSpPr bwMode="auto">
          <a:xfrm>
            <a:off x="6246813" y="4848225"/>
            <a:ext cx="619125" cy="242888"/>
            <a:chOff x="4650" y="1129"/>
            <a:chExt cx="246" cy="95"/>
          </a:xfrm>
        </p:grpSpPr>
        <p:sp>
          <p:nvSpPr>
            <p:cNvPr id="27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7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7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73" name="Group 752"/>
            <p:cNvGrpSpPr>
              <a:grpSpLocks/>
            </p:cNvGrpSpPr>
            <p:nvPr/>
          </p:nvGrpSpPr>
          <p:grpSpPr bwMode="auto">
            <a:xfrm>
              <a:off x="4699" y="1145"/>
              <a:ext cx="138" cy="29"/>
              <a:chOff x="2468" y="1332"/>
              <a:chExt cx="310" cy="60"/>
            </a:xfrm>
          </p:grpSpPr>
          <p:sp>
            <p:nvSpPr>
              <p:cNvPr id="276"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74"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5"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7" name="Group 757"/>
          <p:cNvGrpSpPr>
            <a:grpSpLocks/>
          </p:cNvGrpSpPr>
          <p:nvPr/>
        </p:nvGrpSpPr>
        <p:grpSpPr bwMode="auto">
          <a:xfrm>
            <a:off x="6053138" y="3640138"/>
            <a:ext cx="390525" cy="169863"/>
            <a:chOff x="4650" y="1129"/>
            <a:chExt cx="246" cy="95"/>
          </a:xfrm>
        </p:grpSpPr>
        <p:sp>
          <p:nvSpPr>
            <p:cNvPr id="26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6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6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65" name="Group 761"/>
            <p:cNvGrpSpPr>
              <a:grpSpLocks/>
            </p:cNvGrpSpPr>
            <p:nvPr/>
          </p:nvGrpSpPr>
          <p:grpSpPr bwMode="auto">
            <a:xfrm>
              <a:off x="4699" y="1145"/>
              <a:ext cx="138" cy="29"/>
              <a:chOff x="2468" y="1332"/>
              <a:chExt cx="310" cy="60"/>
            </a:xfrm>
          </p:grpSpPr>
          <p:sp>
            <p:nvSpPr>
              <p:cNvPr id="268"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9"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8" name="Group 767"/>
          <p:cNvGrpSpPr>
            <a:grpSpLocks/>
          </p:cNvGrpSpPr>
          <p:nvPr/>
        </p:nvGrpSpPr>
        <p:grpSpPr bwMode="auto">
          <a:xfrm>
            <a:off x="6353175" y="2487613"/>
            <a:ext cx="390525" cy="169863"/>
            <a:chOff x="4650" y="1129"/>
            <a:chExt cx="246" cy="95"/>
          </a:xfrm>
        </p:grpSpPr>
        <p:sp>
          <p:nvSpPr>
            <p:cNvPr id="2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57" name="Group 771"/>
            <p:cNvGrpSpPr>
              <a:grpSpLocks/>
            </p:cNvGrpSpPr>
            <p:nvPr/>
          </p:nvGrpSpPr>
          <p:grpSpPr bwMode="auto">
            <a:xfrm>
              <a:off x="4699" y="1145"/>
              <a:ext cx="138" cy="29"/>
              <a:chOff x="2468" y="1332"/>
              <a:chExt cx="310" cy="60"/>
            </a:xfrm>
          </p:grpSpPr>
          <p:sp>
            <p:nvSpPr>
              <p:cNvPr id="260"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8"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 name="Group 776"/>
          <p:cNvGrpSpPr>
            <a:grpSpLocks/>
          </p:cNvGrpSpPr>
          <p:nvPr/>
        </p:nvGrpSpPr>
        <p:grpSpPr bwMode="auto">
          <a:xfrm>
            <a:off x="5611813" y="3500438"/>
            <a:ext cx="506412" cy="352425"/>
            <a:chOff x="2967" y="478"/>
            <a:chExt cx="788" cy="625"/>
          </a:xfrm>
        </p:grpSpPr>
        <p:pic>
          <p:nvPicPr>
            <p:cNvPr id="252" name="Picture 777"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 name="Picture 778"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779"/>
          <p:cNvGrpSpPr>
            <a:grpSpLocks/>
          </p:cNvGrpSpPr>
          <p:nvPr/>
        </p:nvGrpSpPr>
        <p:grpSpPr bwMode="auto">
          <a:xfrm>
            <a:off x="7132638" y="5003800"/>
            <a:ext cx="563562" cy="420688"/>
            <a:chOff x="2967" y="478"/>
            <a:chExt cx="788" cy="625"/>
          </a:xfrm>
        </p:grpSpPr>
        <p:pic>
          <p:nvPicPr>
            <p:cNvPr id="250" name="Picture 780" descr="access_point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781" descr="antenna_radiation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782"/>
          <p:cNvGrpSpPr>
            <a:grpSpLocks/>
          </p:cNvGrpSpPr>
          <p:nvPr/>
        </p:nvGrpSpPr>
        <p:grpSpPr bwMode="auto">
          <a:xfrm>
            <a:off x="6061075" y="1844675"/>
            <a:ext cx="457200" cy="631825"/>
            <a:chOff x="742" y="2409"/>
            <a:chExt cx="576" cy="881"/>
          </a:xfrm>
        </p:grpSpPr>
        <p:grpSp>
          <p:nvGrpSpPr>
            <p:cNvPr id="232" name="Group 783"/>
            <p:cNvGrpSpPr>
              <a:grpSpLocks/>
            </p:cNvGrpSpPr>
            <p:nvPr/>
          </p:nvGrpSpPr>
          <p:grpSpPr bwMode="auto">
            <a:xfrm>
              <a:off x="832" y="2643"/>
              <a:ext cx="376" cy="647"/>
              <a:chOff x="3130" y="3288"/>
              <a:chExt cx="410" cy="742"/>
            </a:xfrm>
          </p:grpSpPr>
          <p:sp>
            <p:nvSpPr>
              <p:cNvPr id="23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33" name="Picture 799" descr="cell_tower_radiation cop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en-US"/>
            </a:p>
          </p:txBody>
        </p:sp>
      </p:grpSp>
      <p:sp>
        <p:nvSpPr>
          <p:cNvPr id="62"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mobile network</a:t>
            </a:r>
          </a:p>
        </p:txBody>
      </p:sp>
      <p:sp>
        <p:nvSpPr>
          <p:cNvPr id="63"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global ISP</a:t>
            </a:r>
          </a:p>
        </p:txBody>
      </p:sp>
      <p:sp>
        <p:nvSpPr>
          <p:cNvPr id="64"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regional ISP</a:t>
            </a:r>
          </a:p>
        </p:txBody>
      </p:sp>
      <p:sp>
        <p:nvSpPr>
          <p:cNvPr id="65"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pPr>
            <a:r>
              <a:rPr lang="en-US" sz="1600"/>
              <a:t>home </a:t>
            </a:r>
          </a:p>
          <a:p>
            <a:pPr>
              <a:lnSpc>
                <a:spcPct val="80000"/>
              </a:lnSpc>
            </a:pPr>
            <a:r>
              <a:rPr lang="en-US" sz="1600"/>
              <a:t>network</a:t>
            </a:r>
          </a:p>
        </p:txBody>
      </p:sp>
      <p:sp>
        <p:nvSpPr>
          <p:cNvPr id="66"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pPr>
            <a:r>
              <a:rPr lang="en-US" sz="1600"/>
              <a:t>institutional</a:t>
            </a:r>
          </a:p>
          <a:p>
            <a:pPr>
              <a:lnSpc>
                <a:spcPct val="80000"/>
              </a:lnSpc>
            </a:pPr>
            <a:r>
              <a:rPr lang="en-US" sz="1600"/>
              <a:t>       network</a:t>
            </a:r>
          </a:p>
        </p:txBody>
      </p:sp>
      <p:grpSp>
        <p:nvGrpSpPr>
          <p:cNvPr id="67" name="Group 950"/>
          <p:cNvGrpSpPr>
            <a:grpSpLocks/>
          </p:cNvGrpSpPr>
          <p:nvPr/>
        </p:nvGrpSpPr>
        <p:grpSpPr bwMode="auto">
          <a:xfrm>
            <a:off x="8240713" y="5002213"/>
            <a:ext cx="227012" cy="481013"/>
            <a:chOff x="4140" y="429"/>
            <a:chExt cx="1425" cy="2396"/>
          </a:xfrm>
        </p:grpSpPr>
        <p:sp>
          <p:nvSpPr>
            <p:cNvPr id="200"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2"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05" name="Group 956"/>
            <p:cNvGrpSpPr>
              <a:grpSpLocks/>
            </p:cNvGrpSpPr>
            <p:nvPr/>
          </p:nvGrpSpPr>
          <p:grpSpPr bwMode="auto">
            <a:xfrm>
              <a:off x="4749" y="668"/>
              <a:ext cx="581" cy="145"/>
              <a:chOff x="614" y="2568"/>
              <a:chExt cx="725" cy="139"/>
            </a:xfrm>
          </p:grpSpPr>
          <p:sp>
            <p:nvSpPr>
              <p:cNvPr id="230"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1"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06"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07" name="Group 960"/>
            <p:cNvGrpSpPr>
              <a:grpSpLocks/>
            </p:cNvGrpSpPr>
            <p:nvPr/>
          </p:nvGrpSpPr>
          <p:grpSpPr bwMode="auto">
            <a:xfrm>
              <a:off x="4747" y="994"/>
              <a:ext cx="581" cy="134"/>
              <a:chOff x="614" y="2568"/>
              <a:chExt cx="725" cy="139"/>
            </a:xfrm>
          </p:grpSpPr>
          <p:sp>
            <p:nvSpPr>
              <p:cNvPr id="228"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9"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08"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09"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10" name="Group 965"/>
            <p:cNvGrpSpPr>
              <a:grpSpLocks/>
            </p:cNvGrpSpPr>
            <p:nvPr/>
          </p:nvGrpSpPr>
          <p:grpSpPr bwMode="auto">
            <a:xfrm>
              <a:off x="4735" y="1627"/>
              <a:ext cx="582" cy="151"/>
              <a:chOff x="614" y="2568"/>
              <a:chExt cx="725" cy="139"/>
            </a:xfrm>
          </p:grpSpPr>
          <p:sp>
            <p:nvSpPr>
              <p:cNvPr id="226"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7"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11"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2" name="Group 969"/>
            <p:cNvGrpSpPr>
              <a:grpSpLocks/>
            </p:cNvGrpSpPr>
            <p:nvPr/>
          </p:nvGrpSpPr>
          <p:grpSpPr bwMode="auto">
            <a:xfrm>
              <a:off x="4739" y="1327"/>
              <a:ext cx="582" cy="139"/>
              <a:chOff x="614" y="2568"/>
              <a:chExt cx="725" cy="139"/>
            </a:xfrm>
          </p:grpSpPr>
          <p:sp>
            <p:nvSpPr>
              <p:cNvPr id="224"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5"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13"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214"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7"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219"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220"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1"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sz="1800">
                <a:solidFill>
                  <a:srgbClr val="FF0000"/>
                </a:solidFill>
              </a:endParaRPr>
            </a:p>
          </p:txBody>
        </p:sp>
        <p:sp>
          <p:nvSpPr>
            <p:cNvPr id="222"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3"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68" name="Group 983"/>
          <p:cNvGrpSpPr>
            <a:grpSpLocks/>
          </p:cNvGrpSpPr>
          <p:nvPr/>
        </p:nvGrpSpPr>
        <p:grpSpPr bwMode="auto">
          <a:xfrm>
            <a:off x="7924800" y="5303838"/>
            <a:ext cx="227012" cy="481013"/>
            <a:chOff x="4140" y="429"/>
            <a:chExt cx="1425" cy="2396"/>
          </a:xfrm>
        </p:grpSpPr>
        <p:sp>
          <p:nvSpPr>
            <p:cNvPr id="168"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0"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73" name="Group 989"/>
            <p:cNvGrpSpPr>
              <a:grpSpLocks/>
            </p:cNvGrpSpPr>
            <p:nvPr/>
          </p:nvGrpSpPr>
          <p:grpSpPr bwMode="auto">
            <a:xfrm>
              <a:off x="4749" y="668"/>
              <a:ext cx="581" cy="145"/>
              <a:chOff x="614" y="2568"/>
              <a:chExt cx="725" cy="139"/>
            </a:xfrm>
          </p:grpSpPr>
          <p:sp>
            <p:nvSpPr>
              <p:cNvPr id="198"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9"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74"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75" name="Group 993"/>
            <p:cNvGrpSpPr>
              <a:grpSpLocks/>
            </p:cNvGrpSpPr>
            <p:nvPr/>
          </p:nvGrpSpPr>
          <p:grpSpPr bwMode="auto">
            <a:xfrm>
              <a:off x="4747" y="994"/>
              <a:ext cx="581" cy="134"/>
              <a:chOff x="614" y="2568"/>
              <a:chExt cx="725" cy="139"/>
            </a:xfrm>
          </p:grpSpPr>
          <p:sp>
            <p:nvSpPr>
              <p:cNvPr id="196"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7"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76"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7"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78" name="Group 998"/>
            <p:cNvGrpSpPr>
              <a:grpSpLocks/>
            </p:cNvGrpSpPr>
            <p:nvPr/>
          </p:nvGrpSpPr>
          <p:grpSpPr bwMode="auto">
            <a:xfrm>
              <a:off x="4735" y="1627"/>
              <a:ext cx="582" cy="151"/>
              <a:chOff x="614" y="2568"/>
              <a:chExt cx="725" cy="139"/>
            </a:xfrm>
          </p:grpSpPr>
          <p:sp>
            <p:nvSpPr>
              <p:cNvPr id="194"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5"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79"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80" name="Group 1002"/>
            <p:cNvGrpSpPr>
              <a:grpSpLocks/>
            </p:cNvGrpSpPr>
            <p:nvPr/>
          </p:nvGrpSpPr>
          <p:grpSpPr bwMode="auto">
            <a:xfrm>
              <a:off x="4739" y="1327"/>
              <a:ext cx="582" cy="139"/>
              <a:chOff x="614" y="2568"/>
              <a:chExt cx="725" cy="139"/>
            </a:xfrm>
          </p:grpSpPr>
          <p:sp>
            <p:nvSpPr>
              <p:cNvPr id="192"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3"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81"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82"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5"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87"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88"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9"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sz="1800">
                <a:solidFill>
                  <a:srgbClr val="FF0000"/>
                </a:solidFill>
              </a:endParaRPr>
            </a:p>
          </p:txBody>
        </p:sp>
        <p:sp>
          <p:nvSpPr>
            <p:cNvPr id="190"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1"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69" name="Group 1016"/>
          <p:cNvGrpSpPr>
            <a:grpSpLocks/>
          </p:cNvGrpSpPr>
          <p:nvPr/>
        </p:nvGrpSpPr>
        <p:grpSpPr bwMode="auto">
          <a:xfrm>
            <a:off x="5302250" y="2043113"/>
            <a:ext cx="534987" cy="407988"/>
            <a:chOff x="877" y="1008"/>
            <a:chExt cx="2747" cy="2591"/>
          </a:xfrm>
        </p:grpSpPr>
        <p:pic>
          <p:nvPicPr>
            <p:cNvPr id="145" name="Picture 1017"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1018" descr="laptop_keyboar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48" name="Picture 1020" descr="scre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5" name="Group 1027"/>
            <p:cNvGrpSpPr>
              <a:grpSpLocks/>
            </p:cNvGrpSpPr>
            <p:nvPr/>
          </p:nvGrpSpPr>
          <p:grpSpPr bwMode="auto">
            <a:xfrm>
              <a:off x="1709" y="3008"/>
              <a:ext cx="507" cy="234"/>
              <a:chOff x="1740" y="2642"/>
              <a:chExt cx="752" cy="327"/>
            </a:xfrm>
          </p:grpSpPr>
          <p:sp>
            <p:nvSpPr>
              <p:cNvPr id="162"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6"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0" name="Group 1064"/>
          <p:cNvGrpSpPr>
            <a:grpSpLocks/>
          </p:cNvGrpSpPr>
          <p:nvPr/>
        </p:nvGrpSpPr>
        <p:grpSpPr bwMode="auto">
          <a:xfrm>
            <a:off x="6872288" y="5486400"/>
            <a:ext cx="474662" cy="407988"/>
            <a:chOff x="877" y="1008"/>
            <a:chExt cx="2747" cy="2591"/>
          </a:xfrm>
        </p:grpSpPr>
        <p:pic>
          <p:nvPicPr>
            <p:cNvPr id="122" name="Picture 106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066"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25" name="Picture 1068"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2" name="Group 1075"/>
            <p:cNvGrpSpPr>
              <a:grpSpLocks/>
            </p:cNvGrpSpPr>
            <p:nvPr/>
          </p:nvGrpSpPr>
          <p:grpSpPr bwMode="auto">
            <a:xfrm>
              <a:off x="1709" y="3008"/>
              <a:ext cx="507" cy="234"/>
              <a:chOff x="1740" y="2642"/>
              <a:chExt cx="752" cy="327"/>
            </a:xfrm>
          </p:grpSpPr>
          <p:sp>
            <p:nvSpPr>
              <p:cNvPr id="139"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 name="Group 1114"/>
          <p:cNvGrpSpPr>
            <a:grpSpLocks/>
          </p:cNvGrpSpPr>
          <p:nvPr/>
        </p:nvGrpSpPr>
        <p:grpSpPr bwMode="auto">
          <a:xfrm>
            <a:off x="5561013" y="3041650"/>
            <a:ext cx="444500" cy="407988"/>
            <a:chOff x="877" y="1008"/>
            <a:chExt cx="2747" cy="2591"/>
          </a:xfrm>
        </p:grpSpPr>
        <p:pic>
          <p:nvPicPr>
            <p:cNvPr id="99" name="Picture 1115" descr="antenna_stylize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116"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02" name="Picture 1118" descr="screen"/>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9" name="Group 1125"/>
            <p:cNvGrpSpPr>
              <a:grpSpLocks/>
            </p:cNvGrpSpPr>
            <p:nvPr/>
          </p:nvGrpSpPr>
          <p:grpSpPr bwMode="auto">
            <a:xfrm>
              <a:off x="1709" y="3008"/>
              <a:ext cx="507" cy="234"/>
              <a:chOff x="1740" y="2642"/>
              <a:chExt cx="752" cy="327"/>
            </a:xfrm>
          </p:grpSpPr>
          <p:sp>
            <p:nvSpPr>
              <p:cNvPr id="116"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0"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 name="Group 1139"/>
          <p:cNvGrpSpPr>
            <a:grpSpLocks/>
          </p:cNvGrpSpPr>
          <p:nvPr/>
        </p:nvGrpSpPr>
        <p:grpSpPr bwMode="auto">
          <a:xfrm flipH="1">
            <a:off x="5940425" y="3222625"/>
            <a:ext cx="414337" cy="373063"/>
            <a:chOff x="2839" y="3501"/>
            <a:chExt cx="755" cy="803"/>
          </a:xfrm>
        </p:grpSpPr>
        <p:pic>
          <p:nvPicPr>
            <p:cNvPr id="97" name="Picture 114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73" name="Group 1142"/>
          <p:cNvGrpSpPr>
            <a:grpSpLocks/>
          </p:cNvGrpSpPr>
          <p:nvPr/>
        </p:nvGrpSpPr>
        <p:grpSpPr bwMode="auto">
          <a:xfrm>
            <a:off x="7307263" y="5422900"/>
            <a:ext cx="474662" cy="407988"/>
            <a:chOff x="877" y="1008"/>
            <a:chExt cx="2747" cy="2591"/>
          </a:xfrm>
        </p:grpSpPr>
        <p:pic>
          <p:nvPicPr>
            <p:cNvPr id="74" name="Picture 1143"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144"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7" name="Picture 1146"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4" name="Group 1153"/>
            <p:cNvGrpSpPr>
              <a:grpSpLocks/>
            </p:cNvGrpSpPr>
            <p:nvPr/>
          </p:nvGrpSpPr>
          <p:grpSpPr bwMode="auto">
            <a:xfrm>
              <a:off x="1709" y="3008"/>
              <a:ext cx="507" cy="234"/>
              <a:chOff x="1740" y="2642"/>
              <a:chExt cx="752" cy="327"/>
            </a:xfrm>
          </p:grpSpPr>
          <p:sp>
            <p:nvSpPr>
              <p:cNvPr id="91"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5"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2" name="Slide Number Placeholder 361"/>
          <p:cNvSpPr>
            <a:spLocks noGrp="1"/>
          </p:cNvSpPr>
          <p:nvPr>
            <p:ph type="sldNum" sz="quarter" idx="12"/>
          </p:nvPr>
        </p:nvSpPr>
        <p:spPr/>
        <p:txBody>
          <a:bodyPr/>
          <a:lstStyle/>
          <a:p>
            <a:fld id="{0DC43625-2CBB-014D-99D5-7A051077563C}" type="slidenum">
              <a:rPr lang="en-US" smtClean="0"/>
              <a:t>29</a:t>
            </a:fld>
            <a:endParaRPr lang="en-US"/>
          </a:p>
        </p:txBody>
      </p:sp>
      <p:sp>
        <p:nvSpPr>
          <p:cNvPr id="363" name="Rectangle 362"/>
          <p:cNvSpPr/>
          <p:nvPr/>
        </p:nvSpPr>
        <p:spPr>
          <a:xfrm>
            <a:off x="6589422" y="6032880"/>
            <a:ext cx="2480166" cy="369332"/>
          </a:xfrm>
          <a:prstGeom prst="rect">
            <a:avLst/>
          </a:prstGeom>
        </p:spPr>
        <p:txBody>
          <a:bodyPr wrap="none">
            <a:spAutoFit/>
          </a:bodyPr>
          <a:lstStyle/>
          <a:p>
            <a:r>
              <a:rPr lang="en-US" dirty="0" smtClean="0"/>
              <a:t>Figure from </a:t>
            </a:r>
            <a:r>
              <a:rPr lang="en-US" dirty="0"/>
              <a:t>Kurose-Ross</a:t>
            </a:r>
          </a:p>
        </p:txBody>
      </p:sp>
    </p:spTree>
    <p:extLst>
      <p:ext uri="{BB962C8B-B14F-4D97-AF65-F5344CB8AC3E}">
        <p14:creationId xmlns:p14="http://schemas.microsoft.com/office/powerpoint/2010/main" val="186861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protocol?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Allow different devices to communicate</a:t>
            </a:r>
          </a:p>
          <a:p>
            <a:r>
              <a:rPr lang="en-US" dirty="0" smtClean="0"/>
              <a:t>For example: you go to the store and buy a phone from one of a dozen different vendors. When you get home and plug in the phone to the same cable in which your old phone was connected, the new phone works. The phone vendors know the standards for phones in their country and build their phones to match those standards.</a:t>
            </a:r>
          </a:p>
          <a:p>
            <a:r>
              <a:rPr lang="en-US" dirty="0" smtClean="0"/>
              <a:t>Similarly, when you buy a new computer, it implements the TCP/IP model to the point that you can usually take the computer out of the box, plug in all the right cables, turn it on, and it connects to the network.</a:t>
            </a:r>
          </a:p>
          <a:p>
            <a:r>
              <a:rPr lang="en-US" dirty="0" smtClean="0"/>
              <a:t>How? The OS on the computer implements parts of the TCP/IP model. The Ethernet card, or wireless LAN card, built in to the computer implements some LAN standards referenced by the TCP/IP model. In short, the vendors that created the </a:t>
            </a:r>
            <a:r>
              <a:rPr lang="en-US" dirty="0" err="1" smtClean="0"/>
              <a:t>hardward</a:t>
            </a:r>
            <a:r>
              <a:rPr lang="en-US" dirty="0" smtClean="0"/>
              <a:t> and software implemented TCP/IP.</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3</a:t>
            </a:fld>
            <a:endParaRPr lang="en-US"/>
          </a:p>
        </p:txBody>
      </p:sp>
    </p:spTree>
    <p:extLst>
      <p:ext uri="{BB962C8B-B14F-4D97-AF65-F5344CB8AC3E}">
        <p14:creationId xmlns:p14="http://schemas.microsoft.com/office/powerpoint/2010/main" val="80511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smtClean="0"/>
              <a:t>Internet structure: network of networks</a:t>
            </a:r>
            <a:endParaRPr lang="en-US"/>
          </a:p>
        </p:txBody>
      </p:sp>
      <p:sp>
        <p:nvSpPr>
          <p:cNvPr id="88066" name="Rectangle 3"/>
          <p:cNvSpPr>
            <a:spLocks noGrp="1" noChangeArrowheads="1"/>
          </p:cNvSpPr>
          <p:nvPr>
            <p:ph type="body" sz="half" idx="4294967295"/>
          </p:nvPr>
        </p:nvSpPr>
        <p:spPr>
          <a:xfrm>
            <a:off x="1798337" y="3635811"/>
            <a:ext cx="5449445" cy="906463"/>
          </a:xfrm>
        </p:spPr>
        <p:txBody>
          <a:bodyPr/>
          <a:lstStyle/>
          <a:p>
            <a:pPr marL="0" indent="0" eaLnBrk="1" hangingPunct="1">
              <a:buSzPct val="75000"/>
              <a:buFont typeface="Wingdings" charset="0"/>
              <a:buNone/>
            </a:pPr>
            <a:r>
              <a:rPr lang="en-US" sz="2400" i="1" dirty="0">
                <a:solidFill>
                  <a:srgbClr val="CC0000"/>
                </a:solidFill>
                <a:latin typeface="Gill Sans MT" charset="0"/>
              </a:rPr>
              <a:t>Question: </a:t>
            </a:r>
            <a:r>
              <a:rPr lang="en-US" sz="2400" dirty="0">
                <a:latin typeface="Gill Sans MT" charset="0"/>
              </a:rPr>
              <a:t>given </a:t>
            </a:r>
            <a:r>
              <a:rPr lang="en-US" sz="2400" i="1" dirty="0">
                <a:latin typeface="Gill Sans MT" charset="0"/>
              </a:rPr>
              <a:t>millions</a:t>
            </a:r>
            <a:r>
              <a:rPr lang="en-US" sz="2400" dirty="0">
                <a:latin typeface="Gill Sans MT" charset="0"/>
              </a:rPr>
              <a:t> of access ISPs, how to connect them together?</a:t>
            </a:r>
          </a:p>
          <a:p>
            <a:pPr marL="0" indent="0" eaLnBrk="1" hangingPunct="1">
              <a:buSzPct val="75000"/>
              <a:buFont typeface="Wingdings" charset="0"/>
              <a:buNone/>
            </a:pPr>
            <a:endParaRPr lang="en-US" sz="2400" dirty="0">
              <a:latin typeface="Gill Sans MT" charset="0"/>
            </a:endParaRPr>
          </a:p>
        </p:txBody>
      </p:sp>
      <p:grpSp>
        <p:nvGrpSpPr>
          <p:cNvPr id="88068" name="Group 5"/>
          <p:cNvGrpSpPr>
            <a:grpSpLocks/>
          </p:cNvGrpSpPr>
          <p:nvPr/>
        </p:nvGrpSpPr>
        <p:grpSpPr bwMode="auto">
          <a:xfrm>
            <a:off x="450850" y="1849438"/>
            <a:ext cx="8437563" cy="4559300"/>
            <a:chOff x="154891" y="1905681"/>
            <a:chExt cx="8436427" cy="4559651"/>
          </a:xfrm>
        </p:grpSpPr>
        <p:grpSp>
          <p:nvGrpSpPr>
            <p:cNvPr id="88069" name="Group 2"/>
            <p:cNvGrpSpPr>
              <a:grpSpLocks/>
            </p:cNvGrpSpPr>
            <p:nvPr/>
          </p:nvGrpSpPr>
          <p:grpSpPr bwMode="auto">
            <a:xfrm>
              <a:off x="1529396" y="2297655"/>
              <a:ext cx="648422" cy="418253"/>
              <a:chOff x="3053396" y="4304255"/>
              <a:chExt cx="648422" cy="418253"/>
            </a:xfrm>
          </p:grpSpPr>
          <p:sp>
            <p:nvSpPr>
              <p:cNvPr id="881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22"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0" name="Group 131"/>
            <p:cNvGrpSpPr>
              <a:grpSpLocks/>
            </p:cNvGrpSpPr>
            <p:nvPr/>
          </p:nvGrpSpPr>
          <p:grpSpPr bwMode="auto">
            <a:xfrm>
              <a:off x="373696" y="3097755"/>
              <a:ext cx="648422" cy="418253"/>
              <a:chOff x="3053396" y="4304255"/>
              <a:chExt cx="648422" cy="418253"/>
            </a:xfrm>
          </p:grpSpPr>
          <p:sp>
            <p:nvSpPr>
              <p:cNvPr id="881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20"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1" name="Group 135"/>
            <p:cNvGrpSpPr>
              <a:grpSpLocks/>
            </p:cNvGrpSpPr>
            <p:nvPr/>
          </p:nvGrpSpPr>
          <p:grpSpPr bwMode="auto">
            <a:xfrm>
              <a:off x="6037896" y="2551655"/>
              <a:ext cx="648422" cy="418253"/>
              <a:chOff x="3053396" y="4304255"/>
              <a:chExt cx="648422" cy="418253"/>
            </a:xfrm>
          </p:grpSpPr>
          <p:sp>
            <p:nvSpPr>
              <p:cNvPr id="881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18"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2" name="Group 138"/>
            <p:cNvGrpSpPr>
              <a:grpSpLocks/>
            </p:cNvGrpSpPr>
            <p:nvPr/>
          </p:nvGrpSpPr>
          <p:grpSpPr bwMode="auto">
            <a:xfrm>
              <a:off x="945196" y="5409155"/>
              <a:ext cx="648422" cy="418253"/>
              <a:chOff x="3053396" y="4304255"/>
              <a:chExt cx="648422" cy="418253"/>
            </a:xfrm>
          </p:grpSpPr>
          <p:sp>
            <p:nvSpPr>
              <p:cNvPr id="881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16"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3" name="Group 141"/>
            <p:cNvGrpSpPr>
              <a:grpSpLocks/>
            </p:cNvGrpSpPr>
            <p:nvPr/>
          </p:nvGrpSpPr>
          <p:grpSpPr bwMode="auto">
            <a:xfrm>
              <a:off x="526096" y="4786855"/>
              <a:ext cx="648422" cy="418253"/>
              <a:chOff x="3053396" y="4304255"/>
              <a:chExt cx="648422" cy="418253"/>
            </a:xfrm>
          </p:grpSpPr>
          <p:sp>
            <p:nvSpPr>
              <p:cNvPr id="881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14"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4" name="Group 144"/>
            <p:cNvGrpSpPr>
              <a:grpSpLocks/>
            </p:cNvGrpSpPr>
            <p:nvPr/>
          </p:nvGrpSpPr>
          <p:grpSpPr bwMode="auto">
            <a:xfrm>
              <a:off x="297496" y="4126455"/>
              <a:ext cx="648422" cy="418253"/>
              <a:chOff x="3053396" y="4304255"/>
              <a:chExt cx="648422" cy="418253"/>
            </a:xfrm>
          </p:grpSpPr>
          <p:sp>
            <p:nvSpPr>
              <p:cNvPr id="881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12"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5" name="Group 147"/>
            <p:cNvGrpSpPr>
              <a:grpSpLocks/>
            </p:cNvGrpSpPr>
            <p:nvPr/>
          </p:nvGrpSpPr>
          <p:grpSpPr bwMode="auto">
            <a:xfrm>
              <a:off x="6787196" y="2983455"/>
              <a:ext cx="648422" cy="418253"/>
              <a:chOff x="3053396" y="4304255"/>
              <a:chExt cx="648422" cy="418253"/>
            </a:xfrm>
          </p:grpSpPr>
          <p:sp>
            <p:nvSpPr>
              <p:cNvPr id="881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10"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6" name="Group 150"/>
            <p:cNvGrpSpPr>
              <a:grpSpLocks/>
            </p:cNvGrpSpPr>
            <p:nvPr/>
          </p:nvGrpSpPr>
          <p:grpSpPr bwMode="auto">
            <a:xfrm>
              <a:off x="3129596" y="2056355"/>
              <a:ext cx="648422" cy="418253"/>
              <a:chOff x="3053396" y="4304255"/>
              <a:chExt cx="648422" cy="418253"/>
            </a:xfrm>
          </p:grpSpPr>
          <p:sp>
            <p:nvSpPr>
              <p:cNvPr id="881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8"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7" name="Group 153"/>
            <p:cNvGrpSpPr>
              <a:grpSpLocks/>
            </p:cNvGrpSpPr>
            <p:nvPr/>
          </p:nvGrpSpPr>
          <p:grpSpPr bwMode="auto">
            <a:xfrm>
              <a:off x="754696" y="2704055"/>
              <a:ext cx="648422" cy="418253"/>
              <a:chOff x="3053396" y="4304255"/>
              <a:chExt cx="648422" cy="418253"/>
            </a:xfrm>
          </p:grpSpPr>
          <p:sp>
            <p:nvSpPr>
              <p:cNvPr id="881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6"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8" name="Group 156"/>
            <p:cNvGrpSpPr>
              <a:grpSpLocks/>
            </p:cNvGrpSpPr>
            <p:nvPr/>
          </p:nvGrpSpPr>
          <p:grpSpPr bwMode="auto">
            <a:xfrm>
              <a:off x="4043996" y="2030955"/>
              <a:ext cx="648422" cy="418253"/>
              <a:chOff x="3053396" y="4304255"/>
              <a:chExt cx="648422" cy="418253"/>
            </a:xfrm>
          </p:grpSpPr>
          <p:sp>
            <p:nvSpPr>
              <p:cNvPr id="881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9" name="Group 160"/>
            <p:cNvGrpSpPr>
              <a:grpSpLocks/>
            </p:cNvGrpSpPr>
            <p:nvPr/>
          </p:nvGrpSpPr>
          <p:grpSpPr bwMode="auto">
            <a:xfrm>
              <a:off x="7104696" y="5663155"/>
              <a:ext cx="648422" cy="418253"/>
              <a:chOff x="3053396" y="4304255"/>
              <a:chExt cx="648422" cy="418253"/>
            </a:xfrm>
          </p:grpSpPr>
          <p:sp>
            <p:nvSpPr>
              <p:cNvPr id="881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2"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0" name="Group 163"/>
            <p:cNvGrpSpPr>
              <a:grpSpLocks/>
            </p:cNvGrpSpPr>
            <p:nvPr/>
          </p:nvGrpSpPr>
          <p:grpSpPr bwMode="auto">
            <a:xfrm>
              <a:off x="7942896" y="5015455"/>
              <a:ext cx="648422" cy="418253"/>
              <a:chOff x="3053396" y="4304255"/>
              <a:chExt cx="648422" cy="418253"/>
            </a:xfrm>
          </p:grpSpPr>
          <p:sp>
            <p:nvSpPr>
              <p:cNvPr id="880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0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1" name="Group 166"/>
            <p:cNvGrpSpPr>
              <a:grpSpLocks/>
            </p:cNvGrpSpPr>
            <p:nvPr/>
          </p:nvGrpSpPr>
          <p:grpSpPr bwMode="auto">
            <a:xfrm>
              <a:off x="7714296" y="4101055"/>
              <a:ext cx="648422" cy="418253"/>
              <a:chOff x="3053396" y="4304255"/>
              <a:chExt cx="648422" cy="418253"/>
            </a:xfrm>
          </p:grpSpPr>
          <p:sp>
            <p:nvSpPr>
              <p:cNvPr id="880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8"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2" name="Group 169"/>
            <p:cNvGrpSpPr>
              <a:grpSpLocks/>
            </p:cNvGrpSpPr>
            <p:nvPr/>
          </p:nvGrpSpPr>
          <p:grpSpPr bwMode="auto">
            <a:xfrm>
              <a:off x="4869496" y="5904455"/>
              <a:ext cx="648422" cy="418253"/>
              <a:chOff x="3053396" y="4304255"/>
              <a:chExt cx="648422" cy="418253"/>
            </a:xfrm>
          </p:grpSpPr>
          <p:sp>
            <p:nvSpPr>
              <p:cNvPr id="880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6"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3" name="Group 172"/>
            <p:cNvGrpSpPr>
              <a:grpSpLocks/>
            </p:cNvGrpSpPr>
            <p:nvPr/>
          </p:nvGrpSpPr>
          <p:grpSpPr bwMode="auto">
            <a:xfrm>
              <a:off x="3955096" y="6044155"/>
              <a:ext cx="648422" cy="418253"/>
              <a:chOff x="3053396" y="4304255"/>
              <a:chExt cx="648422" cy="418253"/>
            </a:xfrm>
          </p:grpSpPr>
          <p:sp>
            <p:nvSpPr>
              <p:cNvPr id="880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4"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4" name="Group 175"/>
            <p:cNvGrpSpPr>
              <a:grpSpLocks/>
            </p:cNvGrpSpPr>
            <p:nvPr/>
          </p:nvGrpSpPr>
          <p:grpSpPr bwMode="auto">
            <a:xfrm>
              <a:off x="2735896" y="5891755"/>
              <a:ext cx="648422" cy="418253"/>
              <a:chOff x="3053396" y="4304255"/>
              <a:chExt cx="648422" cy="418253"/>
            </a:xfrm>
          </p:grpSpPr>
          <p:sp>
            <p:nvSpPr>
              <p:cNvPr id="880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92"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88085"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6"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7"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8"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9"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90"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61" name="TextBox 60"/>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0DC43625-2CBB-014D-99D5-7A051077563C}" type="slidenum">
              <a:rPr lang="en-US" smtClean="0"/>
              <a:t>30</a:t>
            </a:fld>
            <a:endParaRPr lang="en-US"/>
          </a:p>
        </p:txBody>
      </p:sp>
    </p:spTree>
    <p:extLst>
      <p:ext uri="{BB962C8B-B14F-4D97-AF65-F5344CB8AC3E}">
        <p14:creationId xmlns:p14="http://schemas.microsoft.com/office/powerpoint/2010/main" val="904372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sz="half" idx="4294967295"/>
          </p:nvPr>
        </p:nvSpPr>
        <p:spPr>
          <a:xfrm>
            <a:off x="569575" y="868491"/>
            <a:ext cx="8204200" cy="673100"/>
          </a:xfrm>
        </p:spPr>
        <p:txBody>
          <a:bodyPr/>
          <a:lstStyle/>
          <a:p>
            <a:pPr marL="0" indent="0" eaLnBrk="1" hangingPunct="1">
              <a:buSzPct val="75000"/>
              <a:buFont typeface="Wingdings" charset="0"/>
              <a:buNone/>
            </a:pPr>
            <a:r>
              <a:rPr lang="en-US" sz="2400" i="1" dirty="0">
                <a:solidFill>
                  <a:srgbClr val="CC0000"/>
                </a:solidFill>
                <a:latin typeface="Gill Sans MT" charset="0"/>
              </a:rPr>
              <a:t>Option: </a:t>
            </a:r>
            <a:r>
              <a:rPr lang="en-US" sz="2400" i="1" dirty="0">
                <a:latin typeface="Gill Sans MT" charset="0"/>
              </a:rPr>
              <a:t>connect each access ISP to every other access ISP? </a:t>
            </a:r>
          </a:p>
          <a:p>
            <a:pPr marL="0" indent="0" eaLnBrk="1" hangingPunct="1">
              <a:buSzPct val="75000"/>
              <a:buFont typeface="Wingdings" charset="0"/>
              <a:buNone/>
            </a:pPr>
            <a:endParaRPr lang="en-US" sz="2400" dirty="0">
              <a:latin typeface="Gill Sans MT" charset="0"/>
            </a:endParaRPr>
          </a:p>
        </p:txBody>
      </p:sp>
      <p:grpSp>
        <p:nvGrpSpPr>
          <p:cNvPr id="90116" name="Group 5"/>
          <p:cNvGrpSpPr>
            <a:grpSpLocks/>
          </p:cNvGrpSpPr>
          <p:nvPr/>
        </p:nvGrpSpPr>
        <p:grpSpPr bwMode="auto">
          <a:xfrm>
            <a:off x="450850" y="1849438"/>
            <a:ext cx="8437563" cy="4559300"/>
            <a:chOff x="154891" y="1905681"/>
            <a:chExt cx="8436427" cy="4559651"/>
          </a:xfrm>
        </p:grpSpPr>
        <p:grpSp>
          <p:nvGrpSpPr>
            <p:cNvPr id="90171" name="Group 2"/>
            <p:cNvGrpSpPr>
              <a:grpSpLocks/>
            </p:cNvGrpSpPr>
            <p:nvPr/>
          </p:nvGrpSpPr>
          <p:grpSpPr bwMode="auto">
            <a:xfrm>
              <a:off x="1529396" y="2297655"/>
              <a:ext cx="648422" cy="418253"/>
              <a:chOff x="3053396" y="4304255"/>
              <a:chExt cx="648422" cy="418253"/>
            </a:xfrm>
          </p:grpSpPr>
          <p:sp>
            <p:nvSpPr>
              <p:cNvPr id="902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24"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2" name="Group 131"/>
            <p:cNvGrpSpPr>
              <a:grpSpLocks/>
            </p:cNvGrpSpPr>
            <p:nvPr/>
          </p:nvGrpSpPr>
          <p:grpSpPr bwMode="auto">
            <a:xfrm>
              <a:off x="373696" y="3097755"/>
              <a:ext cx="648422" cy="418253"/>
              <a:chOff x="3053396" y="4304255"/>
              <a:chExt cx="648422" cy="418253"/>
            </a:xfrm>
          </p:grpSpPr>
          <p:sp>
            <p:nvSpPr>
              <p:cNvPr id="902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22"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3" name="Group 135"/>
            <p:cNvGrpSpPr>
              <a:grpSpLocks/>
            </p:cNvGrpSpPr>
            <p:nvPr/>
          </p:nvGrpSpPr>
          <p:grpSpPr bwMode="auto">
            <a:xfrm>
              <a:off x="6037896" y="2551655"/>
              <a:ext cx="648422" cy="418253"/>
              <a:chOff x="3053396" y="4304255"/>
              <a:chExt cx="648422" cy="418253"/>
            </a:xfrm>
          </p:grpSpPr>
          <p:sp>
            <p:nvSpPr>
              <p:cNvPr id="902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20"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4" name="Group 138"/>
            <p:cNvGrpSpPr>
              <a:grpSpLocks/>
            </p:cNvGrpSpPr>
            <p:nvPr/>
          </p:nvGrpSpPr>
          <p:grpSpPr bwMode="auto">
            <a:xfrm>
              <a:off x="945196" y="5409155"/>
              <a:ext cx="648422" cy="418253"/>
              <a:chOff x="3053396" y="4304255"/>
              <a:chExt cx="648422" cy="418253"/>
            </a:xfrm>
          </p:grpSpPr>
          <p:sp>
            <p:nvSpPr>
              <p:cNvPr id="902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18"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5" name="Group 141"/>
            <p:cNvGrpSpPr>
              <a:grpSpLocks/>
            </p:cNvGrpSpPr>
            <p:nvPr/>
          </p:nvGrpSpPr>
          <p:grpSpPr bwMode="auto">
            <a:xfrm>
              <a:off x="526096" y="4786855"/>
              <a:ext cx="648422" cy="418253"/>
              <a:chOff x="3053396" y="4304255"/>
              <a:chExt cx="648422" cy="418253"/>
            </a:xfrm>
          </p:grpSpPr>
          <p:sp>
            <p:nvSpPr>
              <p:cNvPr id="902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16"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6" name="Group 144"/>
            <p:cNvGrpSpPr>
              <a:grpSpLocks/>
            </p:cNvGrpSpPr>
            <p:nvPr/>
          </p:nvGrpSpPr>
          <p:grpSpPr bwMode="auto">
            <a:xfrm>
              <a:off x="297496" y="4126455"/>
              <a:ext cx="648422" cy="418253"/>
              <a:chOff x="3053396" y="4304255"/>
              <a:chExt cx="648422" cy="418253"/>
            </a:xfrm>
          </p:grpSpPr>
          <p:sp>
            <p:nvSpPr>
              <p:cNvPr id="902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14"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7" name="Group 147"/>
            <p:cNvGrpSpPr>
              <a:grpSpLocks/>
            </p:cNvGrpSpPr>
            <p:nvPr/>
          </p:nvGrpSpPr>
          <p:grpSpPr bwMode="auto">
            <a:xfrm>
              <a:off x="6787196" y="2983455"/>
              <a:ext cx="648422" cy="418253"/>
              <a:chOff x="3053396" y="4304255"/>
              <a:chExt cx="648422" cy="418253"/>
            </a:xfrm>
          </p:grpSpPr>
          <p:sp>
            <p:nvSpPr>
              <p:cNvPr id="902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12"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8" name="Group 150"/>
            <p:cNvGrpSpPr>
              <a:grpSpLocks/>
            </p:cNvGrpSpPr>
            <p:nvPr/>
          </p:nvGrpSpPr>
          <p:grpSpPr bwMode="auto">
            <a:xfrm>
              <a:off x="3129596" y="2056355"/>
              <a:ext cx="648422" cy="418253"/>
              <a:chOff x="3053396" y="4304255"/>
              <a:chExt cx="648422" cy="418253"/>
            </a:xfrm>
          </p:grpSpPr>
          <p:sp>
            <p:nvSpPr>
              <p:cNvPr id="902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10"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9" name="Group 153"/>
            <p:cNvGrpSpPr>
              <a:grpSpLocks/>
            </p:cNvGrpSpPr>
            <p:nvPr/>
          </p:nvGrpSpPr>
          <p:grpSpPr bwMode="auto">
            <a:xfrm>
              <a:off x="754696" y="2704055"/>
              <a:ext cx="648422" cy="418253"/>
              <a:chOff x="3053396" y="4304255"/>
              <a:chExt cx="648422" cy="418253"/>
            </a:xfrm>
          </p:grpSpPr>
          <p:sp>
            <p:nvSpPr>
              <p:cNvPr id="902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8"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0" name="Group 156"/>
            <p:cNvGrpSpPr>
              <a:grpSpLocks/>
            </p:cNvGrpSpPr>
            <p:nvPr/>
          </p:nvGrpSpPr>
          <p:grpSpPr bwMode="auto">
            <a:xfrm>
              <a:off x="4043996" y="2030955"/>
              <a:ext cx="648422" cy="418253"/>
              <a:chOff x="3053396" y="4304255"/>
              <a:chExt cx="648422" cy="418253"/>
            </a:xfrm>
          </p:grpSpPr>
          <p:sp>
            <p:nvSpPr>
              <p:cNvPr id="902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6"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1" name="Group 160"/>
            <p:cNvGrpSpPr>
              <a:grpSpLocks/>
            </p:cNvGrpSpPr>
            <p:nvPr/>
          </p:nvGrpSpPr>
          <p:grpSpPr bwMode="auto">
            <a:xfrm>
              <a:off x="7104696" y="5663155"/>
              <a:ext cx="648422" cy="418253"/>
              <a:chOff x="3053396" y="4304255"/>
              <a:chExt cx="648422" cy="418253"/>
            </a:xfrm>
          </p:grpSpPr>
          <p:sp>
            <p:nvSpPr>
              <p:cNvPr id="902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4"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2" name="Group 163"/>
            <p:cNvGrpSpPr>
              <a:grpSpLocks/>
            </p:cNvGrpSpPr>
            <p:nvPr/>
          </p:nvGrpSpPr>
          <p:grpSpPr bwMode="auto">
            <a:xfrm>
              <a:off x="7942896" y="5015455"/>
              <a:ext cx="648422" cy="418253"/>
              <a:chOff x="3053396" y="4304255"/>
              <a:chExt cx="648422" cy="418253"/>
            </a:xfrm>
          </p:grpSpPr>
          <p:sp>
            <p:nvSpPr>
              <p:cNvPr id="902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2"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3" name="Group 166"/>
            <p:cNvGrpSpPr>
              <a:grpSpLocks/>
            </p:cNvGrpSpPr>
            <p:nvPr/>
          </p:nvGrpSpPr>
          <p:grpSpPr bwMode="auto">
            <a:xfrm>
              <a:off x="7714296" y="4101055"/>
              <a:ext cx="648422" cy="418253"/>
              <a:chOff x="3053396" y="4304255"/>
              <a:chExt cx="648422" cy="418253"/>
            </a:xfrm>
          </p:grpSpPr>
          <p:sp>
            <p:nvSpPr>
              <p:cNvPr id="901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0"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4" name="Group 169"/>
            <p:cNvGrpSpPr>
              <a:grpSpLocks/>
            </p:cNvGrpSpPr>
            <p:nvPr/>
          </p:nvGrpSpPr>
          <p:grpSpPr bwMode="auto">
            <a:xfrm>
              <a:off x="4869496" y="5904455"/>
              <a:ext cx="648422" cy="418253"/>
              <a:chOff x="3053396" y="4304255"/>
              <a:chExt cx="648422" cy="418253"/>
            </a:xfrm>
          </p:grpSpPr>
          <p:sp>
            <p:nvSpPr>
              <p:cNvPr id="901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98"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5" name="Group 172"/>
            <p:cNvGrpSpPr>
              <a:grpSpLocks/>
            </p:cNvGrpSpPr>
            <p:nvPr/>
          </p:nvGrpSpPr>
          <p:grpSpPr bwMode="auto">
            <a:xfrm>
              <a:off x="3955096" y="6044155"/>
              <a:ext cx="648422" cy="418253"/>
              <a:chOff x="3053396" y="4304255"/>
              <a:chExt cx="648422" cy="418253"/>
            </a:xfrm>
          </p:grpSpPr>
          <p:sp>
            <p:nvSpPr>
              <p:cNvPr id="901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9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6" name="Group 175"/>
            <p:cNvGrpSpPr>
              <a:grpSpLocks/>
            </p:cNvGrpSpPr>
            <p:nvPr/>
          </p:nvGrpSpPr>
          <p:grpSpPr bwMode="auto">
            <a:xfrm>
              <a:off x="2735896" y="5891755"/>
              <a:ext cx="648422" cy="418253"/>
              <a:chOff x="3053396" y="4304255"/>
              <a:chExt cx="648422" cy="418253"/>
            </a:xfrm>
          </p:grpSpPr>
          <p:sp>
            <p:nvSpPr>
              <p:cNvPr id="901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94"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0187"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88"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89"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90"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91"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92"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grpSp>
        <p:nvGrpSpPr>
          <p:cNvPr id="19" name="Group 25"/>
          <p:cNvGrpSpPr>
            <a:grpSpLocks/>
          </p:cNvGrpSpPr>
          <p:nvPr/>
        </p:nvGrpSpPr>
        <p:grpSpPr bwMode="auto">
          <a:xfrm>
            <a:off x="908050" y="2281238"/>
            <a:ext cx="7361238" cy="3768725"/>
            <a:chOff x="888125" y="2295063"/>
            <a:chExt cx="7361771" cy="3769689"/>
          </a:xfrm>
        </p:grpSpPr>
        <p:cxnSp>
          <p:nvCxnSpPr>
            <p:cNvPr id="90151" name="Straight Connector 7"/>
            <p:cNvCxnSpPr>
              <a:cxnSpLocks noChangeShapeType="1"/>
              <a:stCxn id="90217" idx="0"/>
            </p:cNvCxnSpPr>
            <p:nvPr/>
          </p:nvCxnSpPr>
          <p:spPr bwMode="auto">
            <a:xfrm flipV="1">
              <a:off x="1661409" y="2570969"/>
              <a:ext cx="577293" cy="28026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2" name="Straight Connector 188"/>
            <p:cNvCxnSpPr>
              <a:cxnSpLocks noChangeShapeType="1"/>
              <a:stCxn id="90217" idx="0"/>
            </p:cNvCxnSpPr>
            <p:nvPr/>
          </p:nvCxnSpPr>
          <p:spPr bwMode="auto">
            <a:xfrm flipH="1" flipV="1">
              <a:off x="1509155" y="3032403"/>
              <a:ext cx="171469" cy="2327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3" name="Straight Connector 190"/>
            <p:cNvCxnSpPr>
              <a:cxnSpLocks noChangeShapeType="1"/>
              <a:stCxn id="90217" idx="0"/>
            </p:cNvCxnSpPr>
            <p:nvPr/>
          </p:nvCxnSpPr>
          <p:spPr bwMode="auto">
            <a:xfrm flipH="1" flipV="1">
              <a:off x="1185287" y="3451504"/>
              <a:ext cx="495337" cy="1908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4" name="Straight Connector 192"/>
            <p:cNvCxnSpPr>
              <a:cxnSpLocks noChangeShapeType="1"/>
              <a:stCxn id="90217" idx="0"/>
            </p:cNvCxnSpPr>
            <p:nvPr/>
          </p:nvCxnSpPr>
          <p:spPr bwMode="auto">
            <a:xfrm flipH="1" flipV="1">
              <a:off x="1181567" y="4298698"/>
              <a:ext cx="499057" cy="1060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5" name="Straight Connector 195"/>
            <p:cNvCxnSpPr>
              <a:cxnSpLocks noChangeShapeType="1"/>
              <a:stCxn id="90217" idx="0"/>
            </p:cNvCxnSpPr>
            <p:nvPr/>
          </p:nvCxnSpPr>
          <p:spPr bwMode="auto">
            <a:xfrm flipH="1" flipV="1">
              <a:off x="1386886" y="4980292"/>
              <a:ext cx="293738" cy="3792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6" name="Straight Connector 197"/>
            <p:cNvCxnSpPr>
              <a:cxnSpLocks noChangeShapeType="1"/>
              <a:endCxn id="90217" idx="0"/>
            </p:cNvCxnSpPr>
            <p:nvPr/>
          </p:nvCxnSpPr>
          <p:spPr bwMode="auto">
            <a:xfrm flipH="1" flipV="1">
              <a:off x="1661409" y="5373637"/>
              <a:ext cx="1526432" cy="593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7" name="Straight Connector 199"/>
            <p:cNvCxnSpPr>
              <a:cxnSpLocks noChangeShapeType="1"/>
              <a:endCxn id="90217" idx="0"/>
            </p:cNvCxnSpPr>
            <p:nvPr/>
          </p:nvCxnSpPr>
          <p:spPr bwMode="auto">
            <a:xfrm flipH="1" flipV="1">
              <a:off x="1680624" y="5359527"/>
              <a:ext cx="2723702" cy="7030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8" name="Straight Connector 201"/>
            <p:cNvCxnSpPr>
              <a:cxnSpLocks noChangeShapeType="1"/>
              <a:endCxn id="90217" idx="0"/>
            </p:cNvCxnSpPr>
            <p:nvPr/>
          </p:nvCxnSpPr>
          <p:spPr bwMode="auto">
            <a:xfrm flipH="1" flipV="1">
              <a:off x="1680624" y="5359527"/>
              <a:ext cx="3605885" cy="6190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9" name="Straight Connector 203"/>
            <p:cNvCxnSpPr>
              <a:cxnSpLocks noChangeShapeType="1"/>
              <a:endCxn id="90217" idx="0"/>
            </p:cNvCxnSpPr>
            <p:nvPr/>
          </p:nvCxnSpPr>
          <p:spPr bwMode="auto">
            <a:xfrm flipH="1">
              <a:off x="1680624" y="5184745"/>
              <a:ext cx="6569272" cy="1747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60" name="Straight Connector 204"/>
            <p:cNvCxnSpPr>
              <a:cxnSpLocks noChangeShapeType="1"/>
              <a:endCxn id="90217" idx="0"/>
            </p:cNvCxnSpPr>
            <p:nvPr/>
          </p:nvCxnSpPr>
          <p:spPr bwMode="auto">
            <a:xfrm flipH="1" flipV="1">
              <a:off x="1680624" y="5359527"/>
              <a:ext cx="5742435" cy="4867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61" name="Straight Connector 207"/>
            <p:cNvCxnSpPr>
              <a:cxnSpLocks noChangeShapeType="1"/>
              <a:endCxn id="90217" idx="0"/>
            </p:cNvCxnSpPr>
            <p:nvPr/>
          </p:nvCxnSpPr>
          <p:spPr bwMode="auto">
            <a:xfrm flipH="1">
              <a:off x="1680624" y="4311835"/>
              <a:ext cx="6338019" cy="10476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62" name="Straight Connector 209"/>
            <p:cNvCxnSpPr>
              <a:cxnSpLocks noChangeShapeType="1"/>
              <a:endCxn id="90217" idx="0"/>
            </p:cNvCxnSpPr>
            <p:nvPr/>
          </p:nvCxnSpPr>
          <p:spPr bwMode="auto">
            <a:xfrm flipH="1">
              <a:off x="1680624" y="3273553"/>
              <a:ext cx="5749312" cy="2085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63" name="Straight Connector 211"/>
            <p:cNvCxnSpPr>
              <a:cxnSpLocks noChangeShapeType="1"/>
              <a:endCxn id="90217" idx="0"/>
            </p:cNvCxnSpPr>
            <p:nvPr/>
          </p:nvCxnSpPr>
          <p:spPr bwMode="auto">
            <a:xfrm flipH="1">
              <a:off x="1680624" y="2784308"/>
              <a:ext cx="4942318" cy="25752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64" name="Straight Connector 213"/>
            <p:cNvCxnSpPr>
              <a:cxnSpLocks noChangeShapeType="1"/>
              <a:endCxn id="90217" idx="0"/>
            </p:cNvCxnSpPr>
            <p:nvPr/>
          </p:nvCxnSpPr>
          <p:spPr bwMode="auto">
            <a:xfrm flipH="1">
              <a:off x="1680624" y="2295063"/>
              <a:ext cx="2971398" cy="30644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65" name="Straight Connector 215"/>
            <p:cNvCxnSpPr>
              <a:cxnSpLocks noChangeShapeType="1"/>
              <a:endCxn id="90217" idx="0"/>
            </p:cNvCxnSpPr>
            <p:nvPr/>
          </p:nvCxnSpPr>
          <p:spPr bwMode="auto">
            <a:xfrm flipH="1">
              <a:off x="1680624" y="2295321"/>
              <a:ext cx="2025496" cy="30642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0166" name="TextBox 24"/>
            <p:cNvSpPr txBox="1">
              <a:spLocks noChangeArrowheads="1"/>
            </p:cNvSpPr>
            <p:nvPr/>
          </p:nvSpPr>
          <p:spPr bwMode="auto">
            <a:xfrm rot="5710989">
              <a:off x="859913" y="4114468"/>
              <a:ext cx="3642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a:t>
              </a:r>
            </a:p>
          </p:txBody>
        </p:sp>
        <p:sp>
          <p:nvSpPr>
            <p:cNvPr id="90167" name="TextBox 218"/>
            <p:cNvSpPr txBox="1">
              <a:spLocks noChangeArrowheads="1"/>
            </p:cNvSpPr>
            <p:nvPr/>
          </p:nvSpPr>
          <p:spPr bwMode="auto">
            <a:xfrm rot="7515077">
              <a:off x="4511491" y="5728762"/>
              <a:ext cx="3642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a:t>
              </a:r>
            </a:p>
          </p:txBody>
        </p:sp>
        <p:sp>
          <p:nvSpPr>
            <p:cNvPr id="90168" name="TextBox 219"/>
            <p:cNvSpPr txBox="1">
              <a:spLocks noChangeArrowheads="1"/>
            </p:cNvSpPr>
            <p:nvPr/>
          </p:nvSpPr>
          <p:spPr bwMode="auto">
            <a:xfrm rot="3940343">
              <a:off x="6392354" y="384621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a:t>
              </a:r>
            </a:p>
          </p:txBody>
        </p:sp>
        <p:sp>
          <p:nvSpPr>
            <p:cNvPr id="90169" name="TextBox 220"/>
            <p:cNvSpPr txBox="1">
              <a:spLocks noChangeArrowheads="1"/>
            </p:cNvSpPr>
            <p:nvPr/>
          </p:nvSpPr>
          <p:spPr bwMode="auto">
            <a:xfrm rot="2048420">
              <a:off x="4482993" y="2684685"/>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a:t>
              </a:r>
            </a:p>
          </p:txBody>
        </p:sp>
        <p:sp>
          <p:nvSpPr>
            <p:cNvPr id="90170" name="TextBox 221"/>
            <p:cNvSpPr txBox="1">
              <a:spLocks noChangeArrowheads="1"/>
            </p:cNvSpPr>
            <p:nvPr/>
          </p:nvSpPr>
          <p:spPr bwMode="auto">
            <a:xfrm rot="-316136">
              <a:off x="2189980" y="268738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a:t>
              </a:r>
            </a:p>
          </p:txBody>
        </p:sp>
      </p:grpSp>
      <p:grpSp>
        <p:nvGrpSpPr>
          <p:cNvPr id="20" name="Group 223"/>
          <p:cNvGrpSpPr>
            <a:grpSpLocks/>
          </p:cNvGrpSpPr>
          <p:nvPr/>
        </p:nvGrpSpPr>
        <p:grpSpPr bwMode="auto">
          <a:xfrm>
            <a:off x="1158875" y="2305050"/>
            <a:ext cx="7094538" cy="3695700"/>
            <a:chOff x="862570" y="2361120"/>
            <a:chExt cx="7094553" cy="3695520"/>
          </a:xfrm>
        </p:grpSpPr>
        <p:cxnSp>
          <p:nvCxnSpPr>
            <p:cNvPr id="90136" name="Straight Connector 224"/>
            <p:cNvCxnSpPr>
              <a:cxnSpLocks noChangeShapeType="1"/>
            </p:cNvCxnSpPr>
            <p:nvPr/>
          </p:nvCxnSpPr>
          <p:spPr bwMode="auto">
            <a:xfrm flipH="1">
              <a:off x="1446332" y="2897188"/>
              <a:ext cx="4736982" cy="2535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7" name="Straight Connector 225"/>
            <p:cNvCxnSpPr>
              <a:cxnSpLocks noChangeShapeType="1"/>
            </p:cNvCxnSpPr>
            <p:nvPr/>
          </p:nvCxnSpPr>
          <p:spPr bwMode="auto">
            <a:xfrm flipH="1">
              <a:off x="2972043" y="2885760"/>
              <a:ext cx="3213953" cy="3041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8" name="Straight Connector 226"/>
            <p:cNvCxnSpPr>
              <a:cxnSpLocks noChangeShapeType="1"/>
            </p:cNvCxnSpPr>
            <p:nvPr/>
          </p:nvCxnSpPr>
          <p:spPr bwMode="auto">
            <a:xfrm flipH="1">
              <a:off x="4328465" y="2877120"/>
              <a:ext cx="1866171" cy="31795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9" name="Straight Connector 227"/>
            <p:cNvCxnSpPr>
              <a:cxnSpLocks noChangeShapeType="1"/>
            </p:cNvCxnSpPr>
            <p:nvPr/>
          </p:nvCxnSpPr>
          <p:spPr bwMode="auto">
            <a:xfrm flipH="1">
              <a:off x="5270184" y="2877120"/>
              <a:ext cx="915812" cy="30585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0" name="Straight Connector 228"/>
            <p:cNvCxnSpPr>
              <a:cxnSpLocks noChangeShapeType="1"/>
            </p:cNvCxnSpPr>
            <p:nvPr/>
          </p:nvCxnSpPr>
          <p:spPr bwMode="auto">
            <a:xfrm>
              <a:off x="6167438" y="2901156"/>
              <a:ext cx="1141702" cy="2801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1" name="Straight Connector 229"/>
            <p:cNvCxnSpPr>
              <a:cxnSpLocks noChangeShapeType="1"/>
            </p:cNvCxnSpPr>
            <p:nvPr/>
          </p:nvCxnSpPr>
          <p:spPr bwMode="auto">
            <a:xfrm>
              <a:off x="6171406" y="2889250"/>
              <a:ext cx="1785717" cy="2355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2" name="Straight Connector 230"/>
            <p:cNvCxnSpPr>
              <a:cxnSpLocks noChangeShapeType="1"/>
            </p:cNvCxnSpPr>
            <p:nvPr/>
          </p:nvCxnSpPr>
          <p:spPr bwMode="auto">
            <a:xfrm>
              <a:off x="6179344" y="2881313"/>
              <a:ext cx="1587707" cy="1386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3" name="Straight Connector 231"/>
            <p:cNvCxnSpPr>
              <a:cxnSpLocks noChangeShapeType="1"/>
            </p:cNvCxnSpPr>
            <p:nvPr/>
          </p:nvCxnSpPr>
          <p:spPr bwMode="auto">
            <a:xfrm>
              <a:off x="6179344" y="2897188"/>
              <a:ext cx="602786" cy="2909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4" name="Straight Connector 232"/>
            <p:cNvCxnSpPr>
              <a:cxnSpLocks noChangeShapeType="1"/>
            </p:cNvCxnSpPr>
            <p:nvPr/>
          </p:nvCxnSpPr>
          <p:spPr bwMode="auto">
            <a:xfrm>
              <a:off x="4584546" y="2364240"/>
              <a:ext cx="1558252" cy="5128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5" name="Straight Connector 233"/>
            <p:cNvCxnSpPr>
              <a:cxnSpLocks noChangeShapeType="1"/>
            </p:cNvCxnSpPr>
            <p:nvPr/>
          </p:nvCxnSpPr>
          <p:spPr bwMode="auto">
            <a:xfrm>
              <a:off x="3691549" y="2361120"/>
              <a:ext cx="2485808" cy="533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6" name="Straight Connector 234"/>
            <p:cNvCxnSpPr>
              <a:cxnSpLocks noChangeShapeType="1"/>
            </p:cNvCxnSpPr>
            <p:nvPr/>
          </p:nvCxnSpPr>
          <p:spPr bwMode="auto">
            <a:xfrm>
              <a:off x="2081460" y="2548080"/>
              <a:ext cx="4078617" cy="337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7" name="Straight Connector 235"/>
            <p:cNvCxnSpPr>
              <a:cxnSpLocks noChangeShapeType="1"/>
            </p:cNvCxnSpPr>
            <p:nvPr/>
          </p:nvCxnSpPr>
          <p:spPr bwMode="auto">
            <a:xfrm flipV="1">
              <a:off x="1309418" y="2903040"/>
              <a:ext cx="4842020" cy="30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8" name="Straight Connector 236"/>
            <p:cNvCxnSpPr>
              <a:cxnSpLocks noChangeShapeType="1"/>
            </p:cNvCxnSpPr>
            <p:nvPr/>
          </p:nvCxnSpPr>
          <p:spPr bwMode="auto">
            <a:xfrm flipV="1">
              <a:off x="934801" y="2894400"/>
              <a:ext cx="5242556" cy="3770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49" name="Straight Connector 237"/>
            <p:cNvCxnSpPr>
              <a:cxnSpLocks noChangeShapeType="1"/>
            </p:cNvCxnSpPr>
            <p:nvPr/>
          </p:nvCxnSpPr>
          <p:spPr bwMode="auto">
            <a:xfrm flipV="1">
              <a:off x="862570" y="2901156"/>
              <a:ext cx="5296930" cy="13866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50" name="Straight Connector 238"/>
            <p:cNvCxnSpPr>
              <a:cxnSpLocks noChangeShapeType="1"/>
            </p:cNvCxnSpPr>
            <p:nvPr/>
          </p:nvCxnSpPr>
          <p:spPr bwMode="auto">
            <a:xfrm flipV="1">
              <a:off x="1101367" y="2901156"/>
              <a:ext cx="5077977" cy="2026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21" name="Group 239"/>
          <p:cNvGrpSpPr>
            <a:grpSpLocks/>
          </p:cNvGrpSpPr>
          <p:nvPr/>
        </p:nvGrpSpPr>
        <p:grpSpPr bwMode="auto">
          <a:xfrm>
            <a:off x="1095375" y="2195513"/>
            <a:ext cx="7158038" cy="3798887"/>
            <a:chOff x="799176" y="2251902"/>
            <a:chExt cx="7158126" cy="3799069"/>
          </a:xfrm>
        </p:grpSpPr>
        <p:cxnSp>
          <p:nvCxnSpPr>
            <p:cNvPr id="90121" name="Straight Connector 240"/>
            <p:cNvCxnSpPr>
              <a:cxnSpLocks noChangeShapeType="1"/>
            </p:cNvCxnSpPr>
            <p:nvPr/>
          </p:nvCxnSpPr>
          <p:spPr bwMode="auto">
            <a:xfrm>
              <a:off x="2012365" y="2732956"/>
              <a:ext cx="3121627" cy="32043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2" name="Straight Connector 241"/>
            <p:cNvCxnSpPr>
              <a:cxnSpLocks noChangeShapeType="1"/>
            </p:cNvCxnSpPr>
            <p:nvPr/>
          </p:nvCxnSpPr>
          <p:spPr bwMode="auto">
            <a:xfrm>
              <a:off x="2009682" y="2721528"/>
              <a:ext cx="2384511" cy="33294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3" name="Straight Connector 242"/>
            <p:cNvCxnSpPr>
              <a:cxnSpLocks noChangeShapeType="1"/>
            </p:cNvCxnSpPr>
            <p:nvPr/>
          </p:nvCxnSpPr>
          <p:spPr bwMode="auto">
            <a:xfrm>
              <a:off x="2001042" y="2712888"/>
              <a:ext cx="1091382" cy="31978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4" name="Straight Connector 243"/>
            <p:cNvCxnSpPr>
              <a:cxnSpLocks noChangeShapeType="1"/>
            </p:cNvCxnSpPr>
            <p:nvPr/>
          </p:nvCxnSpPr>
          <p:spPr bwMode="auto">
            <a:xfrm flipH="1">
              <a:off x="1471306" y="2712888"/>
              <a:ext cx="538376" cy="2698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5" name="Straight Connector 244"/>
            <p:cNvCxnSpPr>
              <a:cxnSpLocks noChangeShapeType="1"/>
            </p:cNvCxnSpPr>
            <p:nvPr/>
          </p:nvCxnSpPr>
          <p:spPr bwMode="auto">
            <a:xfrm flipH="1">
              <a:off x="1007181" y="2736924"/>
              <a:ext cx="1021059" cy="20695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6" name="Straight Connector 245"/>
            <p:cNvCxnSpPr>
              <a:cxnSpLocks noChangeShapeType="1"/>
            </p:cNvCxnSpPr>
            <p:nvPr/>
          </p:nvCxnSpPr>
          <p:spPr bwMode="auto">
            <a:xfrm flipH="1">
              <a:off x="799176" y="2725018"/>
              <a:ext cx="1225097" cy="14135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7" name="Straight Connector 246"/>
            <p:cNvCxnSpPr>
              <a:cxnSpLocks noChangeShapeType="1"/>
            </p:cNvCxnSpPr>
            <p:nvPr/>
          </p:nvCxnSpPr>
          <p:spPr bwMode="auto">
            <a:xfrm flipH="1">
              <a:off x="932218" y="2704755"/>
              <a:ext cx="1107153" cy="588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8" name="Straight Connector 247"/>
            <p:cNvCxnSpPr>
              <a:cxnSpLocks noChangeShapeType="1"/>
            </p:cNvCxnSpPr>
            <p:nvPr/>
          </p:nvCxnSpPr>
          <p:spPr bwMode="auto">
            <a:xfrm flipH="1">
              <a:off x="1293642" y="2704755"/>
              <a:ext cx="745729" cy="2167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29" name="Straight Connector 248"/>
            <p:cNvCxnSpPr>
              <a:cxnSpLocks noChangeShapeType="1"/>
            </p:cNvCxnSpPr>
            <p:nvPr/>
          </p:nvCxnSpPr>
          <p:spPr bwMode="auto">
            <a:xfrm flipH="1">
              <a:off x="2052880" y="2251902"/>
              <a:ext cx="1141349" cy="4609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0" name="Straight Connector 249"/>
            <p:cNvCxnSpPr>
              <a:cxnSpLocks noChangeShapeType="1"/>
            </p:cNvCxnSpPr>
            <p:nvPr/>
          </p:nvCxnSpPr>
          <p:spPr bwMode="auto">
            <a:xfrm flipH="1">
              <a:off x="2018321" y="2332076"/>
              <a:ext cx="2284094" cy="398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1" name="Straight Connector 250"/>
            <p:cNvCxnSpPr>
              <a:cxnSpLocks noChangeShapeType="1"/>
            </p:cNvCxnSpPr>
            <p:nvPr/>
          </p:nvCxnSpPr>
          <p:spPr bwMode="auto">
            <a:xfrm flipH="1" flipV="1">
              <a:off x="2035602" y="2721528"/>
              <a:ext cx="4016700" cy="141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2" name="Straight Connector 251"/>
            <p:cNvCxnSpPr>
              <a:cxnSpLocks noChangeShapeType="1"/>
            </p:cNvCxnSpPr>
            <p:nvPr/>
          </p:nvCxnSpPr>
          <p:spPr bwMode="auto">
            <a:xfrm flipH="1" flipV="1">
              <a:off x="2044240" y="2738808"/>
              <a:ext cx="4755057" cy="5290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3" name="Straight Connector 252"/>
            <p:cNvCxnSpPr>
              <a:cxnSpLocks noChangeShapeType="1"/>
            </p:cNvCxnSpPr>
            <p:nvPr/>
          </p:nvCxnSpPr>
          <p:spPr bwMode="auto">
            <a:xfrm flipH="1" flipV="1">
              <a:off x="2018321" y="2730168"/>
              <a:ext cx="5710381" cy="15549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4" name="Straight Connector 253"/>
            <p:cNvCxnSpPr>
              <a:cxnSpLocks noChangeShapeType="1"/>
            </p:cNvCxnSpPr>
            <p:nvPr/>
          </p:nvCxnSpPr>
          <p:spPr bwMode="auto">
            <a:xfrm flipH="1" flipV="1">
              <a:off x="2036178" y="2736924"/>
              <a:ext cx="5921124" cy="2462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135" name="Straight Connector 254"/>
            <p:cNvCxnSpPr>
              <a:cxnSpLocks noChangeShapeType="1"/>
            </p:cNvCxnSpPr>
            <p:nvPr/>
          </p:nvCxnSpPr>
          <p:spPr bwMode="auto">
            <a:xfrm flipH="1" flipV="1">
              <a:off x="2016335" y="2736924"/>
              <a:ext cx="5165304" cy="3000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7" name="TextBox 26"/>
          <p:cNvSpPr txBox="1">
            <a:spLocks noChangeArrowheads="1"/>
          </p:cNvSpPr>
          <p:nvPr/>
        </p:nvSpPr>
        <p:spPr bwMode="auto">
          <a:xfrm>
            <a:off x="2497138" y="3403600"/>
            <a:ext cx="4268787"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connecting each access ISP to each other directly </a:t>
            </a:r>
            <a:r>
              <a:rPr lang="en-US" i="1">
                <a:solidFill>
                  <a:srgbClr val="CC0000"/>
                </a:solidFill>
              </a:rPr>
              <a:t>doesn’t scale: </a:t>
            </a:r>
            <a:r>
              <a:rPr lang="en-US"/>
              <a:t>O(</a:t>
            </a:r>
            <a:r>
              <a:rPr lang="en-US" i="1"/>
              <a:t>N</a:t>
            </a:r>
            <a:r>
              <a:rPr lang="en-US" baseline="30000"/>
              <a:t>2</a:t>
            </a:r>
            <a:r>
              <a:rPr lang="en-US"/>
              <a:t>) connections.</a:t>
            </a:r>
          </a:p>
        </p:txBody>
      </p:sp>
      <p:sp>
        <p:nvSpPr>
          <p:cNvPr id="115" name="TextBox 114"/>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31</a:t>
            </a:fld>
            <a:endParaRPr lang="en-US"/>
          </a:p>
        </p:txBody>
      </p:sp>
    </p:spTree>
    <p:extLst>
      <p:ext uri="{BB962C8B-B14F-4D97-AF65-F5344CB8AC3E}">
        <p14:creationId xmlns:p14="http://schemas.microsoft.com/office/powerpoint/2010/main" val="1704780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1000"/>
                                        <p:tgtEl>
                                          <p:spTgt spid="21"/>
                                        </p:tgtEl>
                                      </p:cBhvr>
                                    </p:animEffect>
                                  </p:childTnLst>
                                </p:cTn>
                              </p:par>
                            </p:childTnLst>
                          </p:cTn>
                        </p:par>
                        <p:par>
                          <p:cTn id="16" fill="hold" nodeType="afterGroup">
                            <p:stCondLst>
                              <p:cond delay="2500"/>
                            </p:stCondLst>
                            <p:childTnLst>
                              <p:par>
                                <p:cTn id="17" presetID="9"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16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3" name="Group 5"/>
          <p:cNvGrpSpPr>
            <a:grpSpLocks/>
          </p:cNvGrpSpPr>
          <p:nvPr/>
        </p:nvGrpSpPr>
        <p:grpSpPr bwMode="auto">
          <a:xfrm>
            <a:off x="450850" y="1849438"/>
            <a:ext cx="8437563" cy="4559300"/>
            <a:chOff x="154891" y="1905681"/>
            <a:chExt cx="8436427" cy="4559651"/>
          </a:xfrm>
        </p:grpSpPr>
        <p:grpSp>
          <p:nvGrpSpPr>
            <p:cNvPr id="92263" name="Group 2"/>
            <p:cNvGrpSpPr>
              <a:grpSpLocks/>
            </p:cNvGrpSpPr>
            <p:nvPr/>
          </p:nvGrpSpPr>
          <p:grpSpPr bwMode="auto">
            <a:xfrm>
              <a:off x="1529396" y="2297655"/>
              <a:ext cx="648422" cy="418253"/>
              <a:chOff x="3053396" y="4304255"/>
              <a:chExt cx="648422" cy="418253"/>
            </a:xfrm>
          </p:grpSpPr>
          <p:sp>
            <p:nvSpPr>
              <p:cNvPr id="923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6"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4" name="Group 131"/>
            <p:cNvGrpSpPr>
              <a:grpSpLocks/>
            </p:cNvGrpSpPr>
            <p:nvPr/>
          </p:nvGrpSpPr>
          <p:grpSpPr bwMode="auto">
            <a:xfrm>
              <a:off x="373696" y="3097755"/>
              <a:ext cx="648422" cy="418253"/>
              <a:chOff x="3053396" y="4304255"/>
              <a:chExt cx="648422" cy="418253"/>
            </a:xfrm>
          </p:grpSpPr>
          <p:sp>
            <p:nvSpPr>
              <p:cNvPr id="923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4"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5" name="Group 135"/>
            <p:cNvGrpSpPr>
              <a:grpSpLocks/>
            </p:cNvGrpSpPr>
            <p:nvPr/>
          </p:nvGrpSpPr>
          <p:grpSpPr bwMode="auto">
            <a:xfrm>
              <a:off x="6037896" y="2551655"/>
              <a:ext cx="648422" cy="418253"/>
              <a:chOff x="3053396" y="4304255"/>
              <a:chExt cx="648422" cy="418253"/>
            </a:xfrm>
          </p:grpSpPr>
          <p:sp>
            <p:nvSpPr>
              <p:cNvPr id="923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2"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6" name="Group 138"/>
            <p:cNvGrpSpPr>
              <a:grpSpLocks/>
            </p:cNvGrpSpPr>
            <p:nvPr/>
          </p:nvGrpSpPr>
          <p:grpSpPr bwMode="auto">
            <a:xfrm>
              <a:off x="945196" y="5409155"/>
              <a:ext cx="648422" cy="418253"/>
              <a:chOff x="3053396" y="4304255"/>
              <a:chExt cx="648422" cy="418253"/>
            </a:xfrm>
          </p:grpSpPr>
          <p:sp>
            <p:nvSpPr>
              <p:cNvPr id="923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0"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7" name="Group 141"/>
            <p:cNvGrpSpPr>
              <a:grpSpLocks/>
            </p:cNvGrpSpPr>
            <p:nvPr/>
          </p:nvGrpSpPr>
          <p:grpSpPr bwMode="auto">
            <a:xfrm>
              <a:off x="526096" y="4786855"/>
              <a:ext cx="648422" cy="418253"/>
              <a:chOff x="3053396" y="4304255"/>
              <a:chExt cx="648422" cy="418253"/>
            </a:xfrm>
          </p:grpSpPr>
          <p:sp>
            <p:nvSpPr>
              <p:cNvPr id="923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8"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8" name="Group 144"/>
            <p:cNvGrpSpPr>
              <a:grpSpLocks/>
            </p:cNvGrpSpPr>
            <p:nvPr/>
          </p:nvGrpSpPr>
          <p:grpSpPr bwMode="auto">
            <a:xfrm>
              <a:off x="297496" y="4126455"/>
              <a:ext cx="648422" cy="418253"/>
              <a:chOff x="3053396" y="4304255"/>
              <a:chExt cx="648422" cy="418253"/>
            </a:xfrm>
          </p:grpSpPr>
          <p:sp>
            <p:nvSpPr>
              <p:cNvPr id="923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6"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9" name="Group 147"/>
            <p:cNvGrpSpPr>
              <a:grpSpLocks/>
            </p:cNvGrpSpPr>
            <p:nvPr/>
          </p:nvGrpSpPr>
          <p:grpSpPr bwMode="auto">
            <a:xfrm>
              <a:off x="6787196" y="2983455"/>
              <a:ext cx="648422" cy="418253"/>
              <a:chOff x="3053396" y="4304255"/>
              <a:chExt cx="648422" cy="418253"/>
            </a:xfrm>
          </p:grpSpPr>
          <p:sp>
            <p:nvSpPr>
              <p:cNvPr id="923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4"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0" name="Group 150"/>
            <p:cNvGrpSpPr>
              <a:grpSpLocks/>
            </p:cNvGrpSpPr>
            <p:nvPr/>
          </p:nvGrpSpPr>
          <p:grpSpPr bwMode="auto">
            <a:xfrm>
              <a:off x="3129596" y="2056355"/>
              <a:ext cx="648422" cy="418253"/>
              <a:chOff x="3053396" y="4304255"/>
              <a:chExt cx="648422" cy="418253"/>
            </a:xfrm>
          </p:grpSpPr>
          <p:sp>
            <p:nvSpPr>
              <p:cNvPr id="923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2"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1" name="Group 153"/>
            <p:cNvGrpSpPr>
              <a:grpSpLocks/>
            </p:cNvGrpSpPr>
            <p:nvPr/>
          </p:nvGrpSpPr>
          <p:grpSpPr bwMode="auto">
            <a:xfrm>
              <a:off x="754696" y="2704055"/>
              <a:ext cx="648422" cy="418253"/>
              <a:chOff x="3053396" y="4304255"/>
              <a:chExt cx="648422" cy="418253"/>
            </a:xfrm>
          </p:grpSpPr>
          <p:sp>
            <p:nvSpPr>
              <p:cNvPr id="922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0"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2" name="Group 156"/>
            <p:cNvGrpSpPr>
              <a:grpSpLocks/>
            </p:cNvGrpSpPr>
            <p:nvPr/>
          </p:nvGrpSpPr>
          <p:grpSpPr bwMode="auto">
            <a:xfrm>
              <a:off x="4043996" y="2030955"/>
              <a:ext cx="648422" cy="418253"/>
              <a:chOff x="3053396" y="4304255"/>
              <a:chExt cx="648422" cy="418253"/>
            </a:xfrm>
          </p:grpSpPr>
          <p:sp>
            <p:nvSpPr>
              <p:cNvPr id="922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8"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3" name="Group 160"/>
            <p:cNvGrpSpPr>
              <a:grpSpLocks/>
            </p:cNvGrpSpPr>
            <p:nvPr/>
          </p:nvGrpSpPr>
          <p:grpSpPr bwMode="auto">
            <a:xfrm>
              <a:off x="7104696" y="5663155"/>
              <a:ext cx="648422" cy="418253"/>
              <a:chOff x="3053396" y="4304255"/>
              <a:chExt cx="648422" cy="418253"/>
            </a:xfrm>
          </p:grpSpPr>
          <p:sp>
            <p:nvSpPr>
              <p:cNvPr id="922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6"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4" name="Group 163"/>
            <p:cNvGrpSpPr>
              <a:grpSpLocks/>
            </p:cNvGrpSpPr>
            <p:nvPr/>
          </p:nvGrpSpPr>
          <p:grpSpPr bwMode="auto">
            <a:xfrm>
              <a:off x="7942896" y="5015455"/>
              <a:ext cx="648422" cy="418253"/>
              <a:chOff x="3053396" y="4304255"/>
              <a:chExt cx="648422" cy="418253"/>
            </a:xfrm>
          </p:grpSpPr>
          <p:sp>
            <p:nvSpPr>
              <p:cNvPr id="922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4"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5" name="Group 166"/>
            <p:cNvGrpSpPr>
              <a:grpSpLocks/>
            </p:cNvGrpSpPr>
            <p:nvPr/>
          </p:nvGrpSpPr>
          <p:grpSpPr bwMode="auto">
            <a:xfrm>
              <a:off x="7714296" y="4101055"/>
              <a:ext cx="648422" cy="418253"/>
              <a:chOff x="3053396" y="4304255"/>
              <a:chExt cx="648422" cy="418253"/>
            </a:xfrm>
          </p:grpSpPr>
          <p:sp>
            <p:nvSpPr>
              <p:cNvPr id="922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2"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6" name="Group 169"/>
            <p:cNvGrpSpPr>
              <a:grpSpLocks/>
            </p:cNvGrpSpPr>
            <p:nvPr/>
          </p:nvGrpSpPr>
          <p:grpSpPr bwMode="auto">
            <a:xfrm>
              <a:off x="4869496" y="5904455"/>
              <a:ext cx="648422" cy="418253"/>
              <a:chOff x="3053396" y="4304255"/>
              <a:chExt cx="648422" cy="418253"/>
            </a:xfrm>
          </p:grpSpPr>
          <p:sp>
            <p:nvSpPr>
              <p:cNvPr id="9228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0"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7" name="Group 172"/>
            <p:cNvGrpSpPr>
              <a:grpSpLocks/>
            </p:cNvGrpSpPr>
            <p:nvPr/>
          </p:nvGrpSpPr>
          <p:grpSpPr bwMode="auto">
            <a:xfrm>
              <a:off x="3955096" y="6044155"/>
              <a:ext cx="648422" cy="418253"/>
              <a:chOff x="3053396" y="4304255"/>
              <a:chExt cx="648422" cy="418253"/>
            </a:xfrm>
          </p:grpSpPr>
          <p:sp>
            <p:nvSpPr>
              <p:cNvPr id="9228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88"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8" name="Group 175"/>
            <p:cNvGrpSpPr>
              <a:grpSpLocks/>
            </p:cNvGrpSpPr>
            <p:nvPr/>
          </p:nvGrpSpPr>
          <p:grpSpPr bwMode="auto">
            <a:xfrm>
              <a:off x="2735896" y="5891755"/>
              <a:ext cx="648422" cy="418253"/>
              <a:chOff x="3053396" y="4304255"/>
              <a:chExt cx="648422" cy="418253"/>
            </a:xfrm>
          </p:grpSpPr>
          <p:sp>
            <p:nvSpPr>
              <p:cNvPr id="9228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86"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2279"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0"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1"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2"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3"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4"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2164" name="Rectangle 3"/>
          <p:cNvSpPr txBox="1">
            <a:spLocks noChangeArrowheads="1"/>
          </p:cNvSpPr>
          <p:nvPr/>
        </p:nvSpPr>
        <p:spPr bwMode="auto">
          <a:xfrm>
            <a:off x="484137" y="624181"/>
            <a:ext cx="8204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i="1" dirty="0">
                <a:solidFill>
                  <a:srgbClr val="CC0000"/>
                </a:solidFill>
                <a:latin typeface="Gill Sans MT" charset="0"/>
              </a:rPr>
              <a:t>Option: </a:t>
            </a:r>
            <a:r>
              <a:rPr lang="en-US" i="1" dirty="0">
                <a:latin typeface="Gill Sans MT" charset="0"/>
              </a:rPr>
              <a:t>connect each access ISP to a global transit ISP? </a:t>
            </a:r>
            <a:r>
              <a:rPr lang="en-US" i="1" dirty="0">
                <a:solidFill>
                  <a:srgbClr val="C00000"/>
                </a:solidFill>
              </a:rPr>
              <a:t>Customer</a:t>
            </a:r>
            <a:r>
              <a:rPr lang="en-US" i="1" dirty="0"/>
              <a:t> and </a:t>
            </a:r>
            <a:r>
              <a:rPr lang="en-US" i="1" dirty="0">
                <a:solidFill>
                  <a:srgbClr val="C00000"/>
                </a:solidFill>
              </a:rPr>
              <a:t>provider </a:t>
            </a:r>
            <a:r>
              <a:rPr lang="en-US" i="1" dirty="0"/>
              <a:t>ISPs have economic agreement.</a:t>
            </a:r>
            <a:endParaRPr lang="en-US" dirty="0">
              <a:latin typeface="Gill Sans MT" charset="0"/>
            </a:endParaRPr>
          </a:p>
        </p:txBody>
      </p:sp>
      <p:sp>
        <p:nvSpPr>
          <p:cNvPr id="92165" name="Oval 3"/>
          <p:cNvSpPr>
            <a:spLocks noChangeArrowheads="1"/>
          </p:cNvSpPr>
          <p:nvPr/>
        </p:nvSpPr>
        <p:spPr bwMode="auto">
          <a:xfrm>
            <a:off x="2716213" y="3192463"/>
            <a:ext cx="3709987" cy="1862137"/>
          </a:xfrm>
          <a:prstGeom prst="ellipse">
            <a:avLst/>
          </a:prstGeom>
          <a:solidFill>
            <a:schemeClr val="accent1"/>
          </a:solidFill>
          <a:ln w="9525">
            <a:solidFill>
              <a:schemeClr val="tx1"/>
            </a:solidFill>
            <a:round/>
            <a:headEnd/>
            <a:tailEnd/>
          </a:ln>
        </p:spPr>
        <p:txBody>
          <a:bodyPr/>
          <a:lstStyle/>
          <a:p>
            <a:endParaRPr lang="en-US"/>
          </a:p>
        </p:txBody>
      </p:sp>
      <p:grpSp>
        <p:nvGrpSpPr>
          <p:cNvPr id="92166" name="Group 133"/>
          <p:cNvGrpSpPr>
            <a:grpSpLocks/>
          </p:cNvGrpSpPr>
          <p:nvPr/>
        </p:nvGrpSpPr>
        <p:grpSpPr bwMode="auto">
          <a:xfrm>
            <a:off x="3138488" y="4392613"/>
            <a:ext cx="617537" cy="250825"/>
            <a:chOff x="2356" y="1300"/>
            <a:chExt cx="555" cy="194"/>
          </a:xfrm>
        </p:grpSpPr>
        <p:sp>
          <p:nvSpPr>
            <p:cNvPr id="9225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5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5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58" name="Group 137"/>
            <p:cNvGrpSpPr>
              <a:grpSpLocks/>
            </p:cNvGrpSpPr>
            <p:nvPr/>
          </p:nvGrpSpPr>
          <p:grpSpPr bwMode="auto">
            <a:xfrm>
              <a:off x="2468" y="1332"/>
              <a:ext cx="310" cy="60"/>
              <a:chOff x="2468" y="1332"/>
              <a:chExt cx="310" cy="60"/>
            </a:xfrm>
          </p:grpSpPr>
          <p:sp>
            <p:nvSpPr>
              <p:cNvPr id="9226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6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59"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0"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167" name="Group 133"/>
          <p:cNvGrpSpPr>
            <a:grpSpLocks/>
          </p:cNvGrpSpPr>
          <p:nvPr/>
        </p:nvGrpSpPr>
        <p:grpSpPr bwMode="auto">
          <a:xfrm>
            <a:off x="4132263" y="3706813"/>
            <a:ext cx="617537" cy="250825"/>
            <a:chOff x="2356" y="1300"/>
            <a:chExt cx="555" cy="194"/>
          </a:xfrm>
        </p:grpSpPr>
        <p:sp>
          <p:nvSpPr>
            <p:cNvPr id="9224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4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4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50" name="Group 137"/>
            <p:cNvGrpSpPr>
              <a:grpSpLocks/>
            </p:cNvGrpSpPr>
            <p:nvPr/>
          </p:nvGrpSpPr>
          <p:grpSpPr bwMode="auto">
            <a:xfrm>
              <a:off x="2468" y="1332"/>
              <a:ext cx="310" cy="60"/>
              <a:chOff x="2468" y="1332"/>
              <a:chExt cx="310" cy="60"/>
            </a:xfrm>
          </p:grpSpPr>
          <p:sp>
            <p:nvSpPr>
              <p:cNvPr id="9225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5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51"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2"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168" name="Group 133"/>
          <p:cNvGrpSpPr>
            <a:grpSpLocks/>
          </p:cNvGrpSpPr>
          <p:nvPr/>
        </p:nvGrpSpPr>
        <p:grpSpPr bwMode="auto">
          <a:xfrm>
            <a:off x="4706938" y="4013200"/>
            <a:ext cx="617537" cy="250825"/>
            <a:chOff x="2356" y="1300"/>
            <a:chExt cx="555" cy="194"/>
          </a:xfrm>
        </p:grpSpPr>
        <p:sp>
          <p:nvSpPr>
            <p:cNvPr id="9223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4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4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42" name="Group 137"/>
            <p:cNvGrpSpPr>
              <a:grpSpLocks/>
            </p:cNvGrpSpPr>
            <p:nvPr/>
          </p:nvGrpSpPr>
          <p:grpSpPr bwMode="auto">
            <a:xfrm>
              <a:off x="2468" y="1332"/>
              <a:ext cx="310" cy="60"/>
              <a:chOff x="2468" y="1332"/>
              <a:chExt cx="310" cy="60"/>
            </a:xfrm>
          </p:grpSpPr>
          <p:sp>
            <p:nvSpPr>
              <p:cNvPr id="9224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4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43"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4"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169" name="Group 133"/>
          <p:cNvGrpSpPr>
            <a:grpSpLocks/>
          </p:cNvGrpSpPr>
          <p:nvPr/>
        </p:nvGrpSpPr>
        <p:grpSpPr bwMode="auto">
          <a:xfrm>
            <a:off x="5245100" y="3538538"/>
            <a:ext cx="617538" cy="250825"/>
            <a:chOff x="2356" y="1300"/>
            <a:chExt cx="555" cy="194"/>
          </a:xfrm>
        </p:grpSpPr>
        <p:sp>
          <p:nvSpPr>
            <p:cNvPr id="9223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3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3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34" name="Group 137"/>
            <p:cNvGrpSpPr>
              <a:grpSpLocks/>
            </p:cNvGrpSpPr>
            <p:nvPr/>
          </p:nvGrpSpPr>
          <p:grpSpPr bwMode="auto">
            <a:xfrm>
              <a:off x="2468" y="1332"/>
              <a:ext cx="310" cy="60"/>
              <a:chOff x="2468" y="1332"/>
              <a:chExt cx="310" cy="60"/>
            </a:xfrm>
          </p:grpSpPr>
          <p:sp>
            <p:nvSpPr>
              <p:cNvPr id="9223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3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35"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6"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170" name="Group 133"/>
          <p:cNvGrpSpPr>
            <a:grpSpLocks/>
          </p:cNvGrpSpPr>
          <p:nvPr/>
        </p:nvGrpSpPr>
        <p:grpSpPr bwMode="auto">
          <a:xfrm>
            <a:off x="3813175" y="4121150"/>
            <a:ext cx="617538" cy="250825"/>
            <a:chOff x="2356" y="1300"/>
            <a:chExt cx="555" cy="194"/>
          </a:xfrm>
        </p:grpSpPr>
        <p:sp>
          <p:nvSpPr>
            <p:cNvPr id="922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26" name="Group 137"/>
            <p:cNvGrpSpPr>
              <a:grpSpLocks/>
            </p:cNvGrpSpPr>
            <p:nvPr/>
          </p:nvGrpSpPr>
          <p:grpSpPr bwMode="auto">
            <a:xfrm>
              <a:off x="2468" y="1332"/>
              <a:ext cx="310" cy="60"/>
              <a:chOff x="2468" y="1332"/>
              <a:chExt cx="310" cy="60"/>
            </a:xfrm>
          </p:grpSpPr>
          <p:sp>
            <p:nvSpPr>
              <p:cNvPr id="9222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3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27"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8"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171" name="Group 133"/>
          <p:cNvGrpSpPr>
            <a:grpSpLocks/>
          </p:cNvGrpSpPr>
          <p:nvPr/>
        </p:nvGrpSpPr>
        <p:grpSpPr bwMode="auto">
          <a:xfrm>
            <a:off x="4368800" y="4610100"/>
            <a:ext cx="617538" cy="250825"/>
            <a:chOff x="2356" y="1300"/>
            <a:chExt cx="555" cy="194"/>
          </a:xfrm>
        </p:grpSpPr>
        <p:sp>
          <p:nvSpPr>
            <p:cNvPr id="9221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1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1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18" name="Group 137"/>
            <p:cNvGrpSpPr>
              <a:grpSpLocks/>
            </p:cNvGrpSpPr>
            <p:nvPr/>
          </p:nvGrpSpPr>
          <p:grpSpPr bwMode="auto">
            <a:xfrm>
              <a:off x="2468" y="1332"/>
              <a:ext cx="310" cy="60"/>
              <a:chOff x="2468" y="1332"/>
              <a:chExt cx="310" cy="60"/>
            </a:xfrm>
          </p:grpSpPr>
          <p:sp>
            <p:nvSpPr>
              <p:cNvPr id="9222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2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19"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0"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172" name="Group 133"/>
          <p:cNvGrpSpPr>
            <a:grpSpLocks/>
          </p:cNvGrpSpPr>
          <p:nvPr/>
        </p:nvGrpSpPr>
        <p:grpSpPr bwMode="auto">
          <a:xfrm>
            <a:off x="5389563" y="4411663"/>
            <a:ext cx="617537" cy="250825"/>
            <a:chOff x="2356" y="1300"/>
            <a:chExt cx="555" cy="194"/>
          </a:xfrm>
        </p:grpSpPr>
        <p:sp>
          <p:nvSpPr>
            <p:cNvPr id="9220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10" name="Group 137"/>
            <p:cNvGrpSpPr>
              <a:grpSpLocks/>
            </p:cNvGrpSpPr>
            <p:nvPr/>
          </p:nvGrpSpPr>
          <p:grpSpPr bwMode="auto">
            <a:xfrm>
              <a:off x="2468" y="1332"/>
              <a:ext cx="310" cy="60"/>
              <a:chOff x="2468" y="1332"/>
              <a:chExt cx="310" cy="60"/>
            </a:xfrm>
          </p:grpSpPr>
          <p:sp>
            <p:nvSpPr>
              <p:cNvPr id="922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11"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2"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173" name="Group 133"/>
          <p:cNvGrpSpPr>
            <a:grpSpLocks/>
          </p:cNvGrpSpPr>
          <p:nvPr/>
        </p:nvGrpSpPr>
        <p:grpSpPr bwMode="auto">
          <a:xfrm>
            <a:off x="3502025" y="3351213"/>
            <a:ext cx="617538" cy="250825"/>
            <a:chOff x="2356" y="1300"/>
            <a:chExt cx="555" cy="194"/>
          </a:xfrm>
        </p:grpSpPr>
        <p:sp>
          <p:nvSpPr>
            <p:cNvPr id="921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02" name="Group 137"/>
            <p:cNvGrpSpPr>
              <a:grpSpLocks/>
            </p:cNvGrpSpPr>
            <p:nvPr/>
          </p:nvGrpSpPr>
          <p:grpSpPr bwMode="auto">
            <a:xfrm>
              <a:off x="2468" y="1332"/>
              <a:ext cx="310" cy="60"/>
              <a:chOff x="2468" y="1332"/>
              <a:chExt cx="310" cy="60"/>
            </a:xfrm>
          </p:grpSpPr>
          <p:sp>
            <p:nvSpPr>
              <p:cNvPr id="922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2203"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4"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2174" name="Straight Connector 10"/>
          <p:cNvCxnSpPr>
            <a:cxnSpLocks noChangeShapeType="1"/>
            <a:stCxn id="92204" idx="0"/>
            <a:endCxn id="92235" idx="0"/>
          </p:cNvCxnSpPr>
          <p:nvPr/>
        </p:nvCxnSpPr>
        <p:spPr bwMode="auto">
          <a:xfrm>
            <a:off x="4114800" y="3432175"/>
            <a:ext cx="1131888" cy="1857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75" name="Straight Connector 297"/>
          <p:cNvCxnSpPr>
            <a:cxnSpLocks noChangeShapeType="1"/>
            <a:endCxn id="92241" idx="1"/>
          </p:cNvCxnSpPr>
          <p:nvPr/>
        </p:nvCxnSpPr>
        <p:spPr bwMode="auto">
          <a:xfrm>
            <a:off x="4656138" y="3924300"/>
            <a:ext cx="139700" cy="1127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76" name="Straight Connector 298"/>
          <p:cNvCxnSpPr>
            <a:cxnSpLocks noChangeShapeType="1"/>
            <a:endCxn id="92243" idx="1"/>
          </p:cNvCxnSpPr>
          <p:nvPr/>
        </p:nvCxnSpPr>
        <p:spPr bwMode="auto">
          <a:xfrm flipV="1">
            <a:off x="4425950" y="4200525"/>
            <a:ext cx="280988" cy="61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77" name="Straight Connector 299"/>
          <p:cNvCxnSpPr>
            <a:cxnSpLocks noChangeShapeType="1"/>
          </p:cNvCxnSpPr>
          <p:nvPr/>
        </p:nvCxnSpPr>
        <p:spPr bwMode="auto">
          <a:xfrm flipV="1">
            <a:off x="4083050" y="3962400"/>
            <a:ext cx="223838" cy="1492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78" name="Straight Connector 300"/>
          <p:cNvCxnSpPr>
            <a:cxnSpLocks noChangeShapeType="1"/>
          </p:cNvCxnSpPr>
          <p:nvPr/>
        </p:nvCxnSpPr>
        <p:spPr bwMode="auto">
          <a:xfrm flipV="1">
            <a:off x="3738563" y="4367213"/>
            <a:ext cx="222250" cy="1476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79" name="Straight Connector 301"/>
          <p:cNvCxnSpPr>
            <a:cxnSpLocks noChangeShapeType="1"/>
            <a:stCxn id="92217" idx="0"/>
          </p:cNvCxnSpPr>
          <p:nvPr/>
        </p:nvCxnSpPr>
        <p:spPr bwMode="auto">
          <a:xfrm flipV="1">
            <a:off x="4675188" y="4267200"/>
            <a:ext cx="292100" cy="3429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80" name="Straight Connector 302"/>
          <p:cNvCxnSpPr>
            <a:cxnSpLocks noChangeShapeType="1"/>
          </p:cNvCxnSpPr>
          <p:nvPr/>
        </p:nvCxnSpPr>
        <p:spPr bwMode="auto">
          <a:xfrm flipH="1" flipV="1">
            <a:off x="5243513" y="4248150"/>
            <a:ext cx="412750" cy="1682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81" name="Straight Connector 303"/>
          <p:cNvCxnSpPr>
            <a:cxnSpLocks noChangeShapeType="1"/>
          </p:cNvCxnSpPr>
          <p:nvPr/>
        </p:nvCxnSpPr>
        <p:spPr bwMode="auto">
          <a:xfrm flipV="1">
            <a:off x="5227638" y="3776663"/>
            <a:ext cx="328612" cy="2667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82" name="Straight Connector 304"/>
          <p:cNvCxnSpPr>
            <a:cxnSpLocks noChangeShapeType="1"/>
            <a:endCxn id="92199" idx="4"/>
          </p:cNvCxnSpPr>
          <p:nvPr/>
        </p:nvCxnSpPr>
        <p:spPr bwMode="auto">
          <a:xfrm flipH="1" flipV="1">
            <a:off x="3810000" y="3602038"/>
            <a:ext cx="476250" cy="1174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2183" name="Straight Connector 22"/>
          <p:cNvCxnSpPr>
            <a:cxnSpLocks noChangeShapeType="1"/>
            <a:endCxn id="92201" idx="1"/>
          </p:cNvCxnSpPr>
          <p:nvPr/>
        </p:nvCxnSpPr>
        <p:spPr bwMode="auto">
          <a:xfrm>
            <a:off x="2362200" y="2578100"/>
            <a:ext cx="1230313" cy="796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4" name="Straight Connector 305"/>
          <p:cNvCxnSpPr>
            <a:cxnSpLocks noChangeShapeType="1"/>
            <a:endCxn id="92203" idx="0"/>
          </p:cNvCxnSpPr>
          <p:nvPr/>
        </p:nvCxnSpPr>
        <p:spPr bwMode="auto">
          <a:xfrm>
            <a:off x="1617663" y="2909888"/>
            <a:ext cx="1885950" cy="519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5" name="Straight Connector 306"/>
          <p:cNvCxnSpPr>
            <a:cxnSpLocks noChangeShapeType="1"/>
            <a:endCxn id="92203" idx="1"/>
          </p:cNvCxnSpPr>
          <p:nvPr/>
        </p:nvCxnSpPr>
        <p:spPr bwMode="auto">
          <a:xfrm>
            <a:off x="1230313" y="3278188"/>
            <a:ext cx="2273300" cy="260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6" name="Straight Connector 307"/>
          <p:cNvCxnSpPr>
            <a:cxnSpLocks noChangeShapeType="1"/>
            <a:endCxn id="92259" idx="0"/>
          </p:cNvCxnSpPr>
          <p:nvPr/>
        </p:nvCxnSpPr>
        <p:spPr bwMode="auto">
          <a:xfrm>
            <a:off x="1166813" y="4260850"/>
            <a:ext cx="1971675" cy="211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7" name="Straight Connector 308"/>
          <p:cNvCxnSpPr>
            <a:cxnSpLocks noChangeShapeType="1"/>
            <a:endCxn id="92255" idx="2"/>
          </p:cNvCxnSpPr>
          <p:nvPr/>
        </p:nvCxnSpPr>
        <p:spPr bwMode="auto">
          <a:xfrm flipV="1">
            <a:off x="1393825" y="4573588"/>
            <a:ext cx="1744663"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8" name="Straight Connector 309"/>
          <p:cNvCxnSpPr>
            <a:cxnSpLocks noChangeShapeType="1"/>
            <a:endCxn id="92255" idx="3"/>
          </p:cNvCxnSpPr>
          <p:nvPr/>
        </p:nvCxnSpPr>
        <p:spPr bwMode="auto">
          <a:xfrm flipV="1">
            <a:off x="1797050" y="4622800"/>
            <a:ext cx="1431925"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9" name="Straight Connector 310"/>
          <p:cNvCxnSpPr>
            <a:cxnSpLocks noChangeShapeType="1"/>
            <a:stCxn id="92286" idx="0"/>
            <a:endCxn id="92255" idx="4"/>
          </p:cNvCxnSpPr>
          <p:nvPr/>
        </p:nvCxnSpPr>
        <p:spPr bwMode="auto">
          <a:xfrm flipV="1">
            <a:off x="3389313" y="4643438"/>
            <a:ext cx="57150" cy="1211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0" name="Straight Connector 311"/>
          <p:cNvCxnSpPr>
            <a:cxnSpLocks noChangeShapeType="1"/>
          </p:cNvCxnSpPr>
          <p:nvPr/>
        </p:nvCxnSpPr>
        <p:spPr bwMode="auto">
          <a:xfrm flipV="1">
            <a:off x="4616450" y="4872038"/>
            <a:ext cx="6350" cy="1135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1" name="Straight Connector 312"/>
          <p:cNvCxnSpPr>
            <a:cxnSpLocks noChangeShapeType="1"/>
            <a:stCxn id="92289" idx="1"/>
          </p:cNvCxnSpPr>
          <p:nvPr/>
        </p:nvCxnSpPr>
        <p:spPr bwMode="auto">
          <a:xfrm flipH="1" flipV="1">
            <a:off x="4924425" y="4821238"/>
            <a:ext cx="506413" cy="1058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2" name="Straight Connector 313"/>
          <p:cNvCxnSpPr>
            <a:cxnSpLocks noChangeShapeType="1"/>
          </p:cNvCxnSpPr>
          <p:nvPr/>
        </p:nvCxnSpPr>
        <p:spPr bwMode="auto">
          <a:xfrm flipH="1" flipV="1">
            <a:off x="5832475" y="4648200"/>
            <a:ext cx="1722438" cy="1020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3" name="Straight Connector 314"/>
          <p:cNvCxnSpPr>
            <a:cxnSpLocks noChangeShapeType="1"/>
            <a:endCxn id="92212" idx="1"/>
          </p:cNvCxnSpPr>
          <p:nvPr/>
        </p:nvCxnSpPr>
        <p:spPr bwMode="auto">
          <a:xfrm flipH="1" flipV="1">
            <a:off x="6002338" y="4600575"/>
            <a:ext cx="2244725"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4" name="Straight Connector 315"/>
          <p:cNvCxnSpPr>
            <a:cxnSpLocks noChangeShapeType="1"/>
            <a:endCxn id="92212" idx="0"/>
          </p:cNvCxnSpPr>
          <p:nvPr/>
        </p:nvCxnSpPr>
        <p:spPr bwMode="auto">
          <a:xfrm flipH="1">
            <a:off x="6002338" y="4295775"/>
            <a:ext cx="2017712"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5" name="Straight Connector 316"/>
          <p:cNvCxnSpPr>
            <a:cxnSpLocks noChangeShapeType="1"/>
          </p:cNvCxnSpPr>
          <p:nvPr/>
        </p:nvCxnSpPr>
        <p:spPr bwMode="auto">
          <a:xfrm flipH="1">
            <a:off x="5861050" y="3227388"/>
            <a:ext cx="142240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6" name="Straight Connector 317"/>
          <p:cNvCxnSpPr>
            <a:cxnSpLocks noChangeShapeType="1"/>
          </p:cNvCxnSpPr>
          <p:nvPr/>
        </p:nvCxnSpPr>
        <p:spPr bwMode="auto">
          <a:xfrm flipH="1">
            <a:off x="5684838" y="2803525"/>
            <a:ext cx="898525" cy="728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7" name="Straight Connector 318"/>
          <p:cNvCxnSpPr>
            <a:cxnSpLocks noChangeShapeType="1"/>
            <a:stCxn id="92297" idx="9"/>
          </p:cNvCxnSpPr>
          <p:nvPr/>
        </p:nvCxnSpPr>
        <p:spPr bwMode="auto">
          <a:xfrm>
            <a:off x="4849813" y="2381250"/>
            <a:ext cx="555625"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2198" name="TextBox 39958"/>
          <p:cNvSpPr txBox="1">
            <a:spLocks noChangeArrowheads="1"/>
          </p:cNvSpPr>
          <p:nvPr/>
        </p:nvSpPr>
        <p:spPr bwMode="auto">
          <a:xfrm>
            <a:off x="2887663" y="3584575"/>
            <a:ext cx="1008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t>global</a:t>
            </a:r>
            <a:br>
              <a:rPr lang="en-US" i="1"/>
            </a:br>
            <a:r>
              <a:rPr lang="en-US" i="1"/>
              <a:t>ISP</a:t>
            </a:r>
          </a:p>
        </p:txBody>
      </p:sp>
      <p:sp>
        <p:nvSpPr>
          <p:cNvPr id="158" name="TextBox 157"/>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32</a:t>
            </a:fld>
            <a:endParaRPr lang="en-US"/>
          </a:p>
        </p:txBody>
      </p:sp>
    </p:spTree>
    <p:extLst>
      <p:ext uri="{BB962C8B-B14F-4D97-AF65-F5344CB8AC3E}">
        <p14:creationId xmlns:p14="http://schemas.microsoft.com/office/powerpoint/2010/main" val="3294482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1" name="Group 5"/>
          <p:cNvGrpSpPr>
            <a:grpSpLocks/>
          </p:cNvGrpSpPr>
          <p:nvPr/>
        </p:nvGrpSpPr>
        <p:grpSpPr bwMode="auto">
          <a:xfrm>
            <a:off x="450850" y="1849438"/>
            <a:ext cx="8437563" cy="4559300"/>
            <a:chOff x="154891" y="1905681"/>
            <a:chExt cx="8436427" cy="4559651"/>
          </a:xfrm>
        </p:grpSpPr>
        <p:grpSp>
          <p:nvGrpSpPr>
            <p:cNvPr id="94481" name="Group 2"/>
            <p:cNvGrpSpPr>
              <a:grpSpLocks/>
            </p:cNvGrpSpPr>
            <p:nvPr/>
          </p:nvGrpSpPr>
          <p:grpSpPr bwMode="auto">
            <a:xfrm>
              <a:off x="1529396" y="2297655"/>
              <a:ext cx="648422" cy="418253"/>
              <a:chOff x="3053396" y="4304255"/>
              <a:chExt cx="648422" cy="418253"/>
            </a:xfrm>
          </p:grpSpPr>
          <p:sp>
            <p:nvSpPr>
              <p:cNvPr id="945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34"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2" name="Group 131"/>
            <p:cNvGrpSpPr>
              <a:grpSpLocks/>
            </p:cNvGrpSpPr>
            <p:nvPr/>
          </p:nvGrpSpPr>
          <p:grpSpPr bwMode="auto">
            <a:xfrm>
              <a:off x="373696" y="3097755"/>
              <a:ext cx="648422" cy="418253"/>
              <a:chOff x="3053396" y="4304255"/>
              <a:chExt cx="648422" cy="418253"/>
            </a:xfrm>
          </p:grpSpPr>
          <p:sp>
            <p:nvSpPr>
              <p:cNvPr id="945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32"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3" name="Group 135"/>
            <p:cNvGrpSpPr>
              <a:grpSpLocks/>
            </p:cNvGrpSpPr>
            <p:nvPr/>
          </p:nvGrpSpPr>
          <p:grpSpPr bwMode="auto">
            <a:xfrm>
              <a:off x="6037896" y="2551655"/>
              <a:ext cx="648422" cy="418253"/>
              <a:chOff x="3053396" y="4304255"/>
              <a:chExt cx="648422" cy="418253"/>
            </a:xfrm>
          </p:grpSpPr>
          <p:sp>
            <p:nvSpPr>
              <p:cNvPr id="945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30"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4" name="Group 138"/>
            <p:cNvGrpSpPr>
              <a:grpSpLocks/>
            </p:cNvGrpSpPr>
            <p:nvPr/>
          </p:nvGrpSpPr>
          <p:grpSpPr bwMode="auto">
            <a:xfrm>
              <a:off x="945196" y="5409155"/>
              <a:ext cx="648422" cy="418253"/>
              <a:chOff x="3053396" y="4304255"/>
              <a:chExt cx="648422" cy="418253"/>
            </a:xfrm>
          </p:grpSpPr>
          <p:sp>
            <p:nvSpPr>
              <p:cNvPr id="945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28"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5" name="Group 141"/>
            <p:cNvGrpSpPr>
              <a:grpSpLocks/>
            </p:cNvGrpSpPr>
            <p:nvPr/>
          </p:nvGrpSpPr>
          <p:grpSpPr bwMode="auto">
            <a:xfrm>
              <a:off x="526096" y="4786855"/>
              <a:ext cx="648422" cy="418253"/>
              <a:chOff x="3053396" y="4304255"/>
              <a:chExt cx="648422" cy="418253"/>
            </a:xfrm>
          </p:grpSpPr>
          <p:sp>
            <p:nvSpPr>
              <p:cNvPr id="945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26"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6" name="Group 144"/>
            <p:cNvGrpSpPr>
              <a:grpSpLocks/>
            </p:cNvGrpSpPr>
            <p:nvPr/>
          </p:nvGrpSpPr>
          <p:grpSpPr bwMode="auto">
            <a:xfrm>
              <a:off x="297496" y="4126455"/>
              <a:ext cx="648422" cy="418253"/>
              <a:chOff x="3053396" y="4304255"/>
              <a:chExt cx="648422" cy="418253"/>
            </a:xfrm>
          </p:grpSpPr>
          <p:sp>
            <p:nvSpPr>
              <p:cNvPr id="945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24"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7" name="Group 147"/>
            <p:cNvGrpSpPr>
              <a:grpSpLocks/>
            </p:cNvGrpSpPr>
            <p:nvPr/>
          </p:nvGrpSpPr>
          <p:grpSpPr bwMode="auto">
            <a:xfrm>
              <a:off x="6787196" y="2983455"/>
              <a:ext cx="648422" cy="418253"/>
              <a:chOff x="3053396" y="4304255"/>
              <a:chExt cx="648422" cy="418253"/>
            </a:xfrm>
          </p:grpSpPr>
          <p:sp>
            <p:nvSpPr>
              <p:cNvPr id="945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22"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8" name="Group 150"/>
            <p:cNvGrpSpPr>
              <a:grpSpLocks/>
            </p:cNvGrpSpPr>
            <p:nvPr/>
          </p:nvGrpSpPr>
          <p:grpSpPr bwMode="auto">
            <a:xfrm>
              <a:off x="3129596" y="2056355"/>
              <a:ext cx="648422" cy="418253"/>
              <a:chOff x="3053396" y="4304255"/>
              <a:chExt cx="648422" cy="418253"/>
            </a:xfrm>
          </p:grpSpPr>
          <p:sp>
            <p:nvSpPr>
              <p:cNvPr id="945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20"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9" name="Group 153"/>
            <p:cNvGrpSpPr>
              <a:grpSpLocks/>
            </p:cNvGrpSpPr>
            <p:nvPr/>
          </p:nvGrpSpPr>
          <p:grpSpPr bwMode="auto">
            <a:xfrm>
              <a:off x="754696" y="2704055"/>
              <a:ext cx="648422" cy="418253"/>
              <a:chOff x="3053396" y="4304255"/>
              <a:chExt cx="648422" cy="418253"/>
            </a:xfrm>
          </p:grpSpPr>
          <p:sp>
            <p:nvSpPr>
              <p:cNvPr id="945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18"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0" name="Group 156"/>
            <p:cNvGrpSpPr>
              <a:grpSpLocks/>
            </p:cNvGrpSpPr>
            <p:nvPr/>
          </p:nvGrpSpPr>
          <p:grpSpPr bwMode="auto">
            <a:xfrm>
              <a:off x="4043996" y="2030955"/>
              <a:ext cx="648422" cy="418253"/>
              <a:chOff x="3053396" y="4304255"/>
              <a:chExt cx="648422" cy="418253"/>
            </a:xfrm>
          </p:grpSpPr>
          <p:sp>
            <p:nvSpPr>
              <p:cNvPr id="945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16"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1" name="Group 160"/>
            <p:cNvGrpSpPr>
              <a:grpSpLocks/>
            </p:cNvGrpSpPr>
            <p:nvPr/>
          </p:nvGrpSpPr>
          <p:grpSpPr bwMode="auto">
            <a:xfrm>
              <a:off x="7104696" y="5663155"/>
              <a:ext cx="648422" cy="418253"/>
              <a:chOff x="3053396" y="4304255"/>
              <a:chExt cx="648422" cy="418253"/>
            </a:xfrm>
          </p:grpSpPr>
          <p:sp>
            <p:nvSpPr>
              <p:cNvPr id="945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14"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2" name="Group 163"/>
            <p:cNvGrpSpPr>
              <a:grpSpLocks/>
            </p:cNvGrpSpPr>
            <p:nvPr/>
          </p:nvGrpSpPr>
          <p:grpSpPr bwMode="auto">
            <a:xfrm>
              <a:off x="7942896" y="5015455"/>
              <a:ext cx="648422" cy="418253"/>
              <a:chOff x="3053396" y="4304255"/>
              <a:chExt cx="648422" cy="418253"/>
            </a:xfrm>
          </p:grpSpPr>
          <p:sp>
            <p:nvSpPr>
              <p:cNvPr id="945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12"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3" name="Group 166"/>
            <p:cNvGrpSpPr>
              <a:grpSpLocks/>
            </p:cNvGrpSpPr>
            <p:nvPr/>
          </p:nvGrpSpPr>
          <p:grpSpPr bwMode="auto">
            <a:xfrm>
              <a:off x="7714296" y="4101055"/>
              <a:ext cx="648422" cy="418253"/>
              <a:chOff x="3053396" y="4304255"/>
              <a:chExt cx="648422" cy="418253"/>
            </a:xfrm>
          </p:grpSpPr>
          <p:sp>
            <p:nvSpPr>
              <p:cNvPr id="945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10"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4" name="Group 169"/>
            <p:cNvGrpSpPr>
              <a:grpSpLocks/>
            </p:cNvGrpSpPr>
            <p:nvPr/>
          </p:nvGrpSpPr>
          <p:grpSpPr bwMode="auto">
            <a:xfrm>
              <a:off x="4869496" y="5904455"/>
              <a:ext cx="648422" cy="418253"/>
              <a:chOff x="3053396" y="4304255"/>
              <a:chExt cx="648422" cy="418253"/>
            </a:xfrm>
          </p:grpSpPr>
          <p:sp>
            <p:nvSpPr>
              <p:cNvPr id="945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08"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5" name="Group 172"/>
            <p:cNvGrpSpPr>
              <a:grpSpLocks/>
            </p:cNvGrpSpPr>
            <p:nvPr/>
          </p:nvGrpSpPr>
          <p:grpSpPr bwMode="auto">
            <a:xfrm>
              <a:off x="3955096" y="6044155"/>
              <a:ext cx="648422" cy="418253"/>
              <a:chOff x="3053396" y="4304255"/>
              <a:chExt cx="648422" cy="418253"/>
            </a:xfrm>
          </p:grpSpPr>
          <p:sp>
            <p:nvSpPr>
              <p:cNvPr id="945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0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6" name="Group 175"/>
            <p:cNvGrpSpPr>
              <a:grpSpLocks/>
            </p:cNvGrpSpPr>
            <p:nvPr/>
          </p:nvGrpSpPr>
          <p:grpSpPr bwMode="auto">
            <a:xfrm>
              <a:off x="2735896" y="5891755"/>
              <a:ext cx="648422" cy="418253"/>
              <a:chOff x="3053396" y="4304255"/>
              <a:chExt cx="648422" cy="418253"/>
            </a:xfrm>
          </p:grpSpPr>
          <p:sp>
            <p:nvSpPr>
              <p:cNvPr id="945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504"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4497"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498"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499"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500"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501"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502"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4212" name="Rectangle 3"/>
          <p:cNvSpPr txBox="1">
            <a:spLocks noChangeArrowheads="1"/>
          </p:cNvSpPr>
          <p:nvPr/>
        </p:nvSpPr>
        <p:spPr bwMode="auto">
          <a:xfrm>
            <a:off x="473075" y="1073150"/>
            <a:ext cx="8204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But if one global ISP is viable business, there will be competitors ….</a:t>
            </a:r>
          </a:p>
        </p:txBody>
      </p:sp>
      <p:grpSp>
        <p:nvGrpSpPr>
          <p:cNvPr id="94213" name="Group 8"/>
          <p:cNvGrpSpPr>
            <a:grpSpLocks/>
          </p:cNvGrpSpPr>
          <p:nvPr/>
        </p:nvGrpSpPr>
        <p:grpSpPr bwMode="auto">
          <a:xfrm>
            <a:off x="4546600" y="3746500"/>
            <a:ext cx="3225800" cy="1117600"/>
            <a:chOff x="7848600" y="2044700"/>
            <a:chExt cx="3200399" cy="1371600"/>
          </a:xfrm>
        </p:grpSpPr>
        <p:sp>
          <p:nvSpPr>
            <p:cNvPr id="94398"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399" name="Group 133"/>
            <p:cNvGrpSpPr>
              <a:grpSpLocks/>
            </p:cNvGrpSpPr>
            <p:nvPr/>
          </p:nvGrpSpPr>
          <p:grpSpPr bwMode="auto">
            <a:xfrm>
              <a:off x="8526482" y="2160804"/>
              <a:ext cx="532759" cy="184809"/>
              <a:chOff x="2356" y="1300"/>
              <a:chExt cx="555" cy="194"/>
            </a:xfrm>
          </p:grpSpPr>
          <p:sp>
            <p:nvSpPr>
              <p:cNvPr id="9447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7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7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76" name="Group 137"/>
              <p:cNvGrpSpPr>
                <a:grpSpLocks/>
              </p:cNvGrpSpPr>
              <p:nvPr/>
            </p:nvGrpSpPr>
            <p:grpSpPr bwMode="auto">
              <a:xfrm>
                <a:off x="2468" y="1332"/>
                <a:ext cx="310" cy="60"/>
                <a:chOff x="2468" y="1332"/>
                <a:chExt cx="310" cy="60"/>
              </a:xfrm>
            </p:grpSpPr>
            <p:sp>
              <p:nvSpPr>
                <p:cNvPr id="9447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8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77"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78"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4400" name="Straight Connector 10"/>
            <p:cNvCxnSpPr>
              <a:cxnSpLocks noChangeShapeType="1"/>
              <a:stCxn id="94478"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1"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2"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3"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4"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5"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6"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7"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408" name="Straight Connector 304"/>
            <p:cNvCxnSpPr>
              <a:cxnSpLocks noChangeShapeType="1"/>
              <a:endCxn id="94473"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4409"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94410" name="Group 133"/>
            <p:cNvGrpSpPr>
              <a:grpSpLocks/>
            </p:cNvGrpSpPr>
            <p:nvPr/>
          </p:nvGrpSpPr>
          <p:grpSpPr bwMode="auto">
            <a:xfrm>
              <a:off x="9555206" y="2650627"/>
              <a:ext cx="532759" cy="184809"/>
              <a:chOff x="2356" y="1300"/>
              <a:chExt cx="555" cy="194"/>
            </a:xfrm>
          </p:grpSpPr>
          <p:sp>
            <p:nvSpPr>
              <p:cNvPr id="9446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6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6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68" name="Group 137"/>
              <p:cNvGrpSpPr>
                <a:grpSpLocks/>
              </p:cNvGrpSpPr>
              <p:nvPr/>
            </p:nvGrpSpPr>
            <p:grpSpPr bwMode="auto">
              <a:xfrm>
                <a:off x="2468" y="1332"/>
                <a:ext cx="310" cy="60"/>
                <a:chOff x="2468" y="1332"/>
                <a:chExt cx="310" cy="60"/>
              </a:xfrm>
            </p:grpSpPr>
            <p:sp>
              <p:nvSpPr>
                <p:cNvPr id="9447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7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69"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70"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411" name="Group 133"/>
            <p:cNvGrpSpPr>
              <a:grpSpLocks/>
            </p:cNvGrpSpPr>
            <p:nvPr/>
          </p:nvGrpSpPr>
          <p:grpSpPr bwMode="auto">
            <a:xfrm>
              <a:off x="8772607" y="2725609"/>
              <a:ext cx="532759" cy="184809"/>
              <a:chOff x="2356" y="1300"/>
              <a:chExt cx="555" cy="194"/>
            </a:xfrm>
          </p:grpSpPr>
          <p:sp>
            <p:nvSpPr>
              <p:cNvPr id="9445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5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5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60" name="Group 137"/>
              <p:cNvGrpSpPr>
                <a:grpSpLocks/>
              </p:cNvGrpSpPr>
              <p:nvPr/>
            </p:nvGrpSpPr>
            <p:grpSpPr bwMode="auto">
              <a:xfrm>
                <a:off x="2468" y="1332"/>
                <a:ext cx="310" cy="60"/>
                <a:chOff x="2468" y="1332"/>
                <a:chExt cx="310" cy="60"/>
              </a:xfrm>
            </p:grpSpPr>
            <p:sp>
              <p:nvSpPr>
                <p:cNvPr id="9446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6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61"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62"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412" name="Group 133"/>
            <p:cNvGrpSpPr>
              <a:grpSpLocks/>
            </p:cNvGrpSpPr>
            <p:nvPr/>
          </p:nvGrpSpPr>
          <p:grpSpPr bwMode="auto">
            <a:xfrm>
              <a:off x="9060908" y="2428111"/>
              <a:ext cx="532759" cy="184809"/>
              <a:chOff x="2356" y="1300"/>
              <a:chExt cx="555" cy="194"/>
            </a:xfrm>
          </p:grpSpPr>
          <p:sp>
            <p:nvSpPr>
              <p:cNvPr id="944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52" name="Group 137"/>
              <p:cNvGrpSpPr>
                <a:grpSpLocks/>
              </p:cNvGrpSpPr>
              <p:nvPr/>
            </p:nvGrpSpPr>
            <p:grpSpPr bwMode="auto">
              <a:xfrm>
                <a:off x="2468" y="1332"/>
                <a:ext cx="310" cy="60"/>
                <a:chOff x="2468" y="1332"/>
                <a:chExt cx="310" cy="60"/>
              </a:xfrm>
            </p:grpSpPr>
            <p:sp>
              <p:nvSpPr>
                <p:cNvPr id="9445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5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53"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54"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413" name="Group 133"/>
            <p:cNvGrpSpPr>
              <a:grpSpLocks/>
            </p:cNvGrpSpPr>
            <p:nvPr/>
          </p:nvGrpSpPr>
          <p:grpSpPr bwMode="auto">
            <a:xfrm>
              <a:off x="10005281" y="2289952"/>
              <a:ext cx="532759" cy="184809"/>
              <a:chOff x="2356" y="1300"/>
              <a:chExt cx="555" cy="194"/>
            </a:xfrm>
          </p:grpSpPr>
          <p:sp>
            <p:nvSpPr>
              <p:cNvPr id="944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44" name="Group 137"/>
              <p:cNvGrpSpPr>
                <a:grpSpLocks/>
              </p:cNvGrpSpPr>
              <p:nvPr/>
            </p:nvGrpSpPr>
            <p:grpSpPr bwMode="auto">
              <a:xfrm>
                <a:off x="2468" y="1332"/>
                <a:ext cx="310" cy="60"/>
                <a:chOff x="2468" y="1332"/>
                <a:chExt cx="310" cy="60"/>
              </a:xfrm>
            </p:grpSpPr>
            <p:sp>
              <p:nvSpPr>
                <p:cNvPr id="9444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4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45"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46"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414" name="Group 133"/>
            <p:cNvGrpSpPr>
              <a:grpSpLocks/>
            </p:cNvGrpSpPr>
            <p:nvPr/>
          </p:nvGrpSpPr>
          <p:grpSpPr bwMode="auto">
            <a:xfrm>
              <a:off x="10232661" y="2882876"/>
              <a:ext cx="532759" cy="184809"/>
              <a:chOff x="2356" y="1300"/>
              <a:chExt cx="555" cy="194"/>
            </a:xfrm>
          </p:grpSpPr>
          <p:sp>
            <p:nvSpPr>
              <p:cNvPr id="944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36" name="Group 137"/>
              <p:cNvGrpSpPr>
                <a:grpSpLocks/>
              </p:cNvGrpSpPr>
              <p:nvPr/>
            </p:nvGrpSpPr>
            <p:grpSpPr bwMode="auto">
              <a:xfrm>
                <a:off x="2468" y="1332"/>
                <a:ext cx="310" cy="60"/>
                <a:chOff x="2468" y="1332"/>
                <a:chExt cx="310" cy="60"/>
              </a:xfrm>
            </p:grpSpPr>
            <p:sp>
              <p:nvSpPr>
                <p:cNvPr id="9443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4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3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3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415" name="Group 133"/>
            <p:cNvGrpSpPr>
              <a:grpSpLocks/>
            </p:cNvGrpSpPr>
            <p:nvPr/>
          </p:nvGrpSpPr>
          <p:grpSpPr bwMode="auto">
            <a:xfrm>
              <a:off x="9330660" y="3072767"/>
              <a:ext cx="532759" cy="184809"/>
              <a:chOff x="2356" y="1300"/>
              <a:chExt cx="555" cy="194"/>
            </a:xfrm>
          </p:grpSpPr>
          <p:sp>
            <p:nvSpPr>
              <p:cNvPr id="9442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28" name="Group 137"/>
              <p:cNvGrpSpPr>
                <a:grpSpLocks/>
              </p:cNvGrpSpPr>
              <p:nvPr/>
            </p:nvGrpSpPr>
            <p:grpSpPr bwMode="auto">
              <a:xfrm>
                <a:off x="2468" y="1332"/>
                <a:ext cx="310" cy="60"/>
                <a:chOff x="2468" y="1332"/>
                <a:chExt cx="310" cy="60"/>
              </a:xfrm>
            </p:grpSpPr>
            <p:sp>
              <p:nvSpPr>
                <p:cNvPr id="94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29"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30"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416" name="Group 133"/>
            <p:cNvGrpSpPr>
              <a:grpSpLocks/>
            </p:cNvGrpSpPr>
            <p:nvPr/>
          </p:nvGrpSpPr>
          <p:grpSpPr bwMode="auto">
            <a:xfrm>
              <a:off x="8438032" y="3018963"/>
              <a:ext cx="532759" cy="184809"/>
              <a:chOff x="2356" y="1300"/>
              <a:chExt cx="555" cy="194"/>
            </a:xfrm>
          </p:grpSpPr>
          <p:sp>
            <p:nvSpPr>
              <p:cNvPr id="94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20" name="Group 137"/>
              <p:cNvGrpSpPr>
                <a:grpSpLocks/>
              </p:cNvGrpSpPr>
              <p:nvPr/>
            </p:nvGrpSpPr>
            <p:grpSpPr bwMode="auto">
              <a:xfrm>
                <a:off x="2468" y="1332"/>
                <a:ext cx="310" cy="60"/>
                <a:chOff x="2468" y="1332"/>
                <a:chExt cx="310" cy="60"/>
              </a:xfrm>
            </p:grpSpPr>
            <p:sp>
              <p:nvSpPr>
                <p:cNvPr id="94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42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22"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4214" name="Group 331"/>
          <p:cNvGrpSpPr>
            <a:grpSpLocks/>
          </p:cNvGrpSpPr>
          <p:nvPr/>
        </p:nvGrpSpPr>
        <p:grpSpPr bwMode="auto">
          <a:xfrm>
            <a:off x="1803400" y="2755900"/>
            <a:ext cx="3467100" cy="1193800"/>
            <a:chOff x="7848600" y="2044700"/>
            <a:chExt cx="3200399" cy="1371600"/>
          </a:xfrm>
        </p:grpSpPr>
        <p:sp>
          <p:nvSpPr>
            <p:cNvPr id="94315"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316" name="Group 133"/>
            <p:cNvGrpSpPr>
              <a:grpSpLocks/>
            </p:cNvGrpSpPr>
            <p:nvPr/>
          </p:nvGrpSpPr>
          <p:grpSpPr bwMode="auto">
            <a:xfrm>
              <a:off x="8526482" y="2160804"/>
              <a:ext cx="532759" cy="184809"/>
              <a:chOff x="2356" y="1300"/>
              <a:chExt cx="555" cy="194"/>
            </a:xfrm>
          </p:grpSpPr>
          <p:sp>
            <p:nvSpPr>
              <p:cNvPr id="9439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9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9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93" name="Group 137"/>
              <p:cNvGrpSpPr>
                <a:grpSpLocks/>
              </p:cNvGrpSpPr>
              <p:nvPr/>
            </p:nvGrpSpPr>
            <p:grpSpPr bwMode="auto">
              <a:xfrm>
                <a:off x="2468" y="1332"/>
                <a:ext cx="310" cy="60"/>
                <a:chOff x="2468" y="1332"/>
                <a:chExt cx="310" cy="60"/>
              </a:xfrm>
            </p:grpSpPr>
            <p:sp>
              <p:nvSpPr>
                <p:cNvPr id="9439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9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94"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95"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4317" name="Straight Connector 334"/>
            <p:cNvCxnSpPr>
              <a:cxnSpLocks noChangeShapeType="1"/>
              <a:stCxn id="94395"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18"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19"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20"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21"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22"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23"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24"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325" name="Straight Connector 342"/>
            <p:cNvCxnSpPr>
              <a:cxnSpLocks noChangeShapeType="1"/>
              <a:endCxn id="94390"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4326"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94327" name="Group 133"/>
            <p:cNvGrpSpPr>
              <a:grpSpLocks/>
            </p:cNvGrpSpPr>
            <p:nvPr/>
          </p:nvGrpSpPr>
          <p:grpSpPr bwMode="auto">
            <a:xfrm>
              <a:off x="9555206" y="2650627"/>
              <a:ext cx="532759" cy="184809"/>
              <a:chOff x="2356" y="1300"/>
              <a:chExt cx="555" cy="194"/>
            </a:xfrm>
          </p:grpSpPr>
          <p:sp>
            <p:nvSpPr>
              <p:cNvPr id="9438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8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8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85" name="Group 137"/>
              <p:cNvGrpSpPr>
                <a:grpSpLocks/>
              </p:cNvGrpSpPr>
              <p:nvPr/>
            </p:nvGrpSpPr>
            <p:grpSpPr bwMode="auto">
              <a:xfrm>
                <a:off x="2468" y="1332"/>
                <a:ext cx="310" cy="60"/>
                <a:chOff x="2468" y="1332"/>
                <a:chExt cx="310" cy="60"/>
              </a:xfrm>
            </p:grpSpPr>
            <p:sp>
              <p:nvSpPr>
                <p:cNvPr id="9438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8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8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87"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328" name="Group 133"/>
            <p:cNvGrpSpPr>
              <a:grpSpLocks/>
            </p:cNvGrpSpPr>
            <p:nvPr/>
          </p:nvGrpSpPr>
          <p:grpSpPr bwMode="auto">
            <a:xfrm>
              <a:off x="8772607" y="2725609"/>
              <a:ext cx="532759" cy="184809"/>
              <a:chOff x="2356" y="1300"/>
              <a:chExt cx="555" cy="194"/>
            </a:xfrm>
          </p:grpSpPr>
          <p:sp>
            <p:nvSpPr>
              <p:cNvPr id="9437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7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7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77" name="Group 137"/>
              <p:cNvGrpSpPr>
                <a:grpSpLocks/>
              </p:cNvGrpSpPr>
              <p:nvPr/>
            </p:nvGrpSpPr>
            <p:grpSpPr bwMode="auto">
              <a:xfrm>
                <a:off x="2468" y="1332"/>
                <a:ext cx="310" cy="60"/>
                <a:chOff x="2468" y="1332"/>
                <a:chExt cx="310" cy="60"/>
              </a:xfrm>
            </p:grpSpPr>
            <p:sp>
              <p:nvSpPr>
                <p:cNvPr id="9438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8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78"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79"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329" name="Group 133"/>
            <p:cNvGrpSpPr>
              <a:grpSpLocks/>
            </p:cNvGrpSpPr>
            <p:nvPr/>
          </p:nvGrpSpPr>
          <p:grpSpPr bwMode="auto">
            <a:xfrm>
              <a:off x="9060908" y="2428111"/>
              <a:ext cx="532759" cy="184809"/>
              <a:chOff x="2356" y="1300"/>
              <a:chExt cx="555" cy="194"/>
            </a:xfrm>
          </p:grpSpPr>
          <p:sp>
            <p:nvSpPr>
              <p:cNvPr id="9436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6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6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69" name="Group 137"/>
              <p:cNvGrpSpPr>
                <a:grpSpLocks/>
              </p:cNvGrpSpPr>
              <p:nvPr/>
            </p:nvGrpSpPr>
            <p:grpSpPr bwMode="auto">
              <a:xfrm>
                <a:off x="2468" y="1332"/>
                <a:ext cx="310" cy="60"/>
                <a:chOff x="2468" y="1332"/>
                <a:chExt cx="310" cy="60"/>
              </a:xfrm>
            </p:grpSpPr>
            <p:sp>
              <p:nvSpPr>
                <p:cNvPr id="9437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7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70"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71"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330" name="Group 133"/>
            <p:cNvGrpSpPr>
              <a:grpSpLocks/>
            </p:cNvGrpSpPr>
            <p:nvPr/>
          </p:nvGrpSpPr>
          <p:grpSpPr bwMode="auto">
            <a:xfrm>
              <a:off x="10005281" y="2289952"/>
              <a:ext cx="532759" cy="184809"/>
              <a:chOff x="2356" y="1300"/>
              <a:chExt cx="555" cy="194"/>
            </a:xfrm>
          </p:grpSpPr>
          <p:sp>
            <p:nvSpPr>
              <p:cNvPr id="943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61" name="Group 137"/>
              <p:cNvGrpSpPr>
                <a:grpSpLocks/>
              </p:cNvGrpSpPr>
              <p:nvPr/>
            </p:nvGrpSpPr>
            <p:grpSpPr bwMode="auto">
              <a:xfrm>
                <a:off x="2468" y="1332"/>
                <a:ext cx="310" cy="60"/>
                <a:chOff x="2468" y="1332"/>
                <a:chExt cx="310" cy="60"/>
              </a:xfrm>
            </p:grpSpPr>
            <p:sp>
              <p:nvSpPr>
                <p:cNvPr id="9436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6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62"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63"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331" name="Group 133"/>
            <p:cNvGrpSpPr>
              <a:grpSpLocks/>
            </p:cNvGrpSpPr>
            <p:nvPr/>
          </p:nvGrpSpPr>
          <p:grpSpPr bwMode="auto">
            <a:xfrm>
              <a:off x="10232661" y="2882876"/>
              <a:ext cx="532759" cy="184809"/>
              <a:chOff x="2356" y="1300"/>
              <a:chExt cx="555" cy="194"/>
            </a:xfrm>
          </p:grpSpPr>
          <p:sp>
            <p:nvSpPr>
              <p:cNvPr id="943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53" name="Group 137"/>
              <p:cNvGrpSpPr>
                <a:grpSpLocks/>
              </p:cNvGrpSpPr>
              <p:nvPr/>
            </p:nvGrpSpPr>
            <p:grpSpPr bwMode="auto">
              <a:xfrm>
                <a:off x="2468" y="1332"/>
                <a:ext cx="310" cy="60"/>
                <a:chOff x="2468" y="1332"/>
                <a:chExt cx="310" cy="60"/>
              </a:xfrm>
            </p:grpSpPr>
            <p:sp>
              <p:nvSpPr>
                <p:cNvPr id="943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54"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55"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332" name="Group 133"/>
            <p:cNvGrpSpPr>
              <a:grpSpLocks/>
            </p:cNvGrpSpPr>
            <p:nvPr/>
          </p:nvGrpSpPr>
          <p:grpSpPr bwMode="auto">
            <a:xfrm>
              <a:off x="9330660" y="3072767"/>
              <a:ext cx="532759" cy="184809"/>
              <a:chOff x="2356" y="1300"/>
              <a:chExt cx="555" cy="194"/>
            </a:xfrm>
          </p:grpSpPr>
          <p:sp>
            <p:nvSpPr>
              <p:cNvPr id="943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45" name="Group 137"/>
              <p:cNvGrpSpPr>
                <a:grpSpLocks/>
              </p:cNvGrpSpPr>
              <p:nvPr/>
            </p:nvGrpSpPr>
            <p:grpSpPr bwMode="auto">
              <a:xfrm>
                <a:off x="2468" y="1332"/>
                <a:ext cx="310" cy="60"/>
                <a:chOff x="2468" y="1332"/>
                <a:chExt cx="310" cy="60"/>
              </a:xfrm>
            </p:grpSpPr>
            <p:sp>
              <p:nvSpPr>
                <p:cNvPr id="943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46"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47"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333" name="Group 133"/>
            <p:cNvGrpSpPr>
              <a:grpSpLocks/>
            </p:cNvGrpSpPr>
            <p:nvPr/>
          </p:nvGrpSpPr>
          <p:grpSpPr bwMode="auto">
            <a:xfrm>
              <a:off x="8438032" y="3018963"/>
              <a:ext cx="532759" cy="184809"/>
              <a:chOff x="2356" y="1300"/>
              <a:chExt cx="555" cy="194"/>
            </a:xfrm>
          </p:grpSpPr>
          <p:sp>
            <p:nvSpPr>
              <p:cNvPr id="943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37" name="Group 137"/>
              <p:cNvGrpSpPr>
                <a:grpSpLocks/>
              </p:cNvGrpSpPr>
              <p:nvPr/>
            </p:nvGrpSpPr>
            <p:grpSpPr bwMode="auto">
              <a:xfrm>
                <a:off x="2468" y="1332"/>
                <a:ext cx="310" cy="60"/>
                <a:chOff x="2468" y="1332"/>
                <a:chExt cx="310" cy="60"/>
              </a:xfrm>
            </p:grpSpPr>
            <p:sp>
              <p:nvSpPr>
                <p:cNvPr id="943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38"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39"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4215" name="Group 416"/>
          <p:cNvGrpSpPr>
            <a:grpSpLocks/>
          </p:cNvGrpSpPr>
          <p:nvPr/>
        </p:nvGrpSpPr>
        <p:grpSpPr bwMode="auto">
          <a:xfrm>
            <a:off x="1498600" y="4165600"/>
            <a:ext cx="3086100" cy="1168400"/>
            <a:chOff x="7848600" y="2044700"/>
            <a:chExt cx="3200399" cy="1371600"/>
          </a:xfrm>
        </p:grpSpPr>
        <p:sp>
          <p:nvSpPr>
            <p:cNvPr id="94232"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233" name="Group 133"/>
            <p:cNvGrpSpPr>
              <a:grpSpLocks/>
            </p:cNvGrpSpPr>
            <p:nvPr/>
          </p:nvGrpSpPr>
          <p:grpSpPr bwMode="auto">
            <a:xfrm>
              <a:off x="8526482" y="2160804"/>
              <a:ext cx="532759" cy="184809"/>
              <a:chOff x="2356" y="1300"/>
              <a:chExt cx="555" cy="194"/>
            </a:xfrm>
          </p:grpSpPr>
          <p:sp>
            <p:nvSpPr>
              <p:cNvPr id="94307"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10" name="Group 137"/>
              <p:cNvGrpSpPr>
                <a:grpSpLocks/>
              </p:cNvGrpSpPr>
              <p:nvPr/>
            </p:nvGrpSpPr>
            <p:grpSpPr bwMode="auto">
              <a:xfrm>
                <a:off x="2468" y="1332"/>
                <a:ext cx="310" cy="60"/>
                <a:chOff x="2468" y="1332"/>
                <a:chExt cx="310" cy="60"/>
              </a:xfrm>
            </p:grpSpPr>
            <p:sp>
              <p:nvSpPr>
                <p:cNvPr id="943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11"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12"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4234" name="Straight Connector 419"/>
            <p:cNvCxnSpPr>
              <a:cxnSpLocks noChangeShapeType="1"/>
              <a:stCxn id="94312"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35"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36"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37"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38"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39"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40"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41"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4242" name="Straight Connector 427"/>
            <p:cNvCxnSpPr>
              <a:cxnSpLocks noChangeShapeType="1"/>
              <a:endCxn id="94307"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4243" name="TextBox 428"/>
            <p:cNvSpPr txBox="1">
              <a:spLocks noChangeArrowheads="1"/>
            </p:cNvSpPr>
            <p:nvPr/>
          </p:nvSpPr>
          <p:spPr bwMode="auto">
            <a:xfrm>
              <a:off x="7958081" y="2471292"/>
              <a:ext cx="876536" cy="46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C</a:t>
              </a:r>
            </a:p>
          </p:txBody>
        </p:sp>
        <p:grpSp>
          <p:nvGrpSpPr>
            <p:cNvPr id="94244" name="Group 133"/>
            <p:cNvGrpSpPr>
              <a:grpSpLocks/>
            </p:cNvGrpSpPr>
            <p:nvPr/>
          </p:nvGrpSpPr>
          <p:grpSpPr bwMode="auto">
            <a:xfrm>
              <a:off x="9555206" y="2650627"/>
              <a:ext cx="532759" cy="184809"/>
              <a:chOff x="2356" y="1300"/>
              <a:chExt cx="555" cy="194"/>
            </a:xfrm>
          </p:grpSpPr>
          <p:sp>
            <p:nvSpPr>
              <p:cNvPr id="942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02" name="Group 137"/>
              <p:cNvGrpSpPr>
                <a:grpSpLocks/>
              </p:cNvGrpSpPr>
              <p:nvPr/>
            </p:nvGrpSpPr>
            <p:grpSpPr bwMode="auto">
              <a:xfrm>
                <a:off x="2468" y="1332"/>
                <a:ext cx="310" cy="60"/>
                <a:chOff x="2468" y="1332"/>
                <a:chExt cx="310" cy="60"/>
              </a:xfrm>
            </p:grpSpPr>
            <p:sp>
              <p:nvSpPr>
                <p:cNvPr id="943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3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303"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304"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245" name="Group 133"/>
            <p:cNvGrpSpPr>
              <a:grpSpLocks/>
            </p:cNvGrpSpPr>
            <p:nvPr/>
          </p:nvGrpSpPr>
          <p:grpSpPr bwMode="auto">
            <a:xfrm>
              <a:off x="8772607" y="2725609"/>
              <a:ext cx="532759" cy="184809"/>
              <a:chOff x="2356" y="1300"/>
              <a:chExt cx="555" cy="194"/>
            </a:xfrm>
          </p:grpSpPr>
          <p:sp>
            <p:nvSpPr>
              <p:cNvPr id="942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94" name="Group 137"/>
              <p:cNvGrpSpPr>
                <a:grpSpLocks/>
              </p:cNvGrpSpPr>
              <p:nvPr/>
            </p:nvGrpSpPr>
            <p:grpSpPr bwMode="auto">
              <a:xfrm>
                <a:off x="2468" y="1332"/>
                <a:ext cx="310" cy="60"/>
                <a:chOff x="2468" y="1332"/>
                <a:chExt cx="310" cy="60"/>
              </a:xfrm>
            </p:grpSpPr>
            <p:sp>
              <p:nvSpPr>
                <p:cNvPr id="942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295"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96"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246" name="Group 133"/>
            <p:cNvGrpSpPr>
              <a:grpSpLocks/>
            </p:cNvGrpSpPr>
            <p:nvPr/>
          </p:nvGrpSpPr>
          <p:grpSpPr bwMode="auto">
            <a:xfrm>
              <a:off x="9060908" y="2428111"/>
              <a:ext cx="532759" cy="184809"/>
              <a:chOff x="2356" y="1300"/>
              <a:chExt cx="555" cy="194"/>
            </a:xfrm>
          </p:grpSpPr>
          <p:sp>
            <p:nvSpPr>
              <p:cNvPr id="942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86" name="Group 137"/>
              <p:cNvGrpSpPr>
                <a:grpSpLocks/>
              </p:cNvGrpSpPr>
              <p:nvPr/>
            </p:nvGrpSpPr>
            <p:grpSpPr bwMode="auto">
              <a:xfrm>
                <a:off x="2468" y="1332"/>
                <a:ext cx="310" cy="60"/>
                <a:chOff x="2468" y="1332"/>
                <a:chExt cx="310" cy="60"/>
              </a:xfrm>
            </p:grpSpPr>
            <p:sp>
              <p:nvSpPr>
                <p:cNvPr id="942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287"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8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247" name="Group 133"/>
            <p:cNvGrpSpPr>
              <a:grpSpLocks/>
            </p:cNvGrpSpPr>
            <p:nvPr/>
          </p:nvGrpSpPr>
          <p:grpSpPr bwMode="auto">
            <a:xfrm>
              <a:off x="10005281" y="2289952"/>
              <a:ext cx="532759" cy="184809"/>
              <a:chOff x="2356" y="1300"/>
              <a:chExt cx="555" cy="194"/>
            </a:xfrm>
          </p:grpSpPr>
          <p:sp>
            <p:nvSpPr>
              <p:cNvPr id="942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78" name="Group 137"/>
              <p:cNvGrpSpPr>
                <a:grpSpLocks/>
              </p:cNvGrpSpPr>
              <p:nvPr/>
            </p:nvGrpSpPr>
            <p:grpSpPr bwMode="auto">
              <a:xfrm>
                <a:off x="2468" y="1332"/>
                <a:ext cx="310" cy="60"/>
                <a:chOff x="2468" y="1332"/>
                <a:chExt cx="310" cy="60"/>
              </a:xfrm>
            </p:grpSpPr>
            <p:sp>
              <p:nvSpPr>
                <p:cNvPr id="942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279"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80"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248" name="Group 133"/>
            <p:cNvGrpSpPr>
              <a:grpSpLocks/>
            </p:cNvGrpSpPr>
            <p:nvPr/>
          </p:nvGrpSpPr>
          <p:grpSpPr bwMode="auto">
            <a:xfrm>
              <a:off x="10232661" y="2882876"/>
              <a:ext cx="532759" cy="184809"/>
              <a:chOff x="2356" y="1300"/>
              <a:chExt cx="555" cy="194"/>
            </a:xfrm>
          </p:grpSpPr>
          <p:sp>
            <p:nvSpPr>
              <p:cNvPr id="942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70" name="Group 137"/>
              <p:cNvGrpSpPr>
                <a:grpSpLocks/>
              </p:cNvGrpSpPr>
              <p:nvPr/>
            </p:nvGrpSpPr>
            <p:grpSpPr bwMode="auto">
              <a:xfrm>
                <a:off x="2468" y="1332"/>
                <a:ext cx="310" cy="60"/>
                <a:chOff x="2468" y="1332"/>
                <a:chExt cx="310" cy="60"/>
              </a:xfrm>
            </p:grpSpPr>
            <p:sp>
              <p:nvSpPr>
                <p:cNvPr id="942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27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72"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249" name="Group 133"/>
            <p:cNvGrpSpPr>
              <a:grpSpLocks/>
            </p:cNvGrpSpPr>
            <p:nvPr/>
          </p:nvGrpSpPr>
          <p:grpSpPr bwMode="auto">
            <a:xfrm>
              <a:off x="9330660" y="3072767"/>
              <a:ext cx="532759" cy="184809"/>
              <a:chOff x="2356" y="1300"/>
              <a:chExt cx="555" cy="194"/>
            </a:xfrm>
          </p:grpSpPr>
          <p:sp>
            <p:nvSpPr>
              <p:cNvPr id="942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62" name="Group 137"/>
              <p:cNvGrpSpPr>
                <a:grpSpLocks/>
              </p:cNvGrpSpPr>
              <p:nvPr/>
            </p:nvGrpSpPr>
            <p:grpSpPr bwMode="auto">
              <a:xfrm>
                <a:off x="2468" y="1332"/>
                <a:ext cx="310" cy="60"/>
                <a:chOff x="2468" y="1332"/>
                <a:chExt cx="310" cy="60"/>
              </a:xfrm>
            </p:grpSpPr>
            <p:sp>
              <p:nvSpPr>
                <p:cNvPr id="942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263"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64"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250" name="Group 133"/>
            <p:cNvGrpSpPr>
              <a:grpSpLocks/>
            </p:cNvGrpSpPr>
            <p:nvPr/>
          </p:nvGrpSpPr>
          <p:grpSpPr bwMode="auto">
            <a:xfrm>
              <a:off x="8438032" y="3018963"/>
              <a:ext cx="532759" cy="184809"/>
              <a:chOff x="2356" y="1300"/>
              <a:chExt cx="555" cy="194"/>
            </a:xfrm>
          </p:grpSpPr>
          <p:sp>
            <p:nvSpPr>
              <p:cNvPr id="942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54" name="Group 137"/>
              <p:cNvGrpSpPr>
                <a:grpSpLocks/>
              </p:cNvGrpSpPr>
              <p:nvPr/>
            </p:nvGrpSpPr>
            <p:grpSpPr bwMode="auto">
              <a:xfrm>
                <a:off x="2468" y="1332"/>
                <a:ext cx="310" cy="60"/>
                <a:chOff x="2468" y="1332"/>
                <a:chExt cx="310" cy="60"/>
              </a:xfrm>
            </p:grpSpPr>
            <p:sp>
              <p:nvSpPr>
                <p:cNvPr id="942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4255"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56"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94216" name="Straight Connector 12"/>
          <p:cNvCxnSpPr>
            <a:cxnSpLocks noChangeShapeType="1"/>
            <a:endCxn id="94392"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17" name="Straight Connector 500"/>
          <p:cNvCxnSpPr>
            <a:cxnSpLocks noChangeShapeType="1"/>
            <a:endCxn id="94394" idx="1"/>
          </p:cNvCxnSpPr>
          <p:nvPr/>
        </p:nvCxnSpPr>
        <p:spPr bwMode="auto">
          <a:xfrm>
            <a:off x="1638300" y="2849563"/>
            <a:ext cx="900113"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18" name="Straight Connector 501"/>
          <p:cNvCxnSpPr>
            <a:cxnSpLocks noChangeShapeType="1"/>
            <a:endCxn id="94390" idx="2"/>
          </p:cNvCxnSpPr>
          <p:nvPr/>
        </p:nvCxnSpPr>
        <p:spPr bwMode="auto">
          <a:xfrm flipV="1">
            <a:off x="1235075" y="2973388"/>
            <a:ext cx="1303338"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19" name="Straight Connector 502"/>
          <p:cNvCxnSpPr>
            <a:cxnSpLocks noChangeShapeType="1"/>
            <a:endCxn id="94360"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0" name="Straight Connector 503"/>
          <p:cNvCxnSpPr>
            <a:cxnSpLocks noChangeShapeType="1"/>
            <a:endCxn id="94360"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1" name="Straight Connector 504"/>
          <p:cNvCxnSpPr>
            <a:cxnSpLocks noChangeShapeType="1"/>
            <a:endCxn id="94443"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2"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3" name="Straight Connector 506"/>
          <p:cNvCxnSpPr>
            <a:cxnSpLocks noChangeShapeType="1"/>
            <a:stCxn id="94509" idx="4"/>
            <a:endCxn id="94438"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4"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5" name="Straight Connector 508"/>
          <p:cNvCxnSpPr>
            <a:cxnSpLocks noChangeShapeType="1"/>
            <a:endCxn id="94425"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6" name="Straight Connector 509"/>
          <p:cNvCxnSpPr>
            <a:cxnSpLocks noChangeShapeType="1"/>
            <a:stCxn id="94507" idx="0"/>
          </p:cNvCxnSpPr>
          <p:nvPr/>
        </p:nvCxnSpPr>
        <p:spPr bwMode="auto">
          <a:xfrm flipH="1" flipV="1">
            <a:off x="5319713" y="4694238"/>
            <a:ext cx="285750" cy="1160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7"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8" name="Straight Connector 511"/>
          <p:cNvCxnSpPr>
            <a:cxnSpLocks noChangeShapeType="1"/>
            <a:stCxn id="94504" idx="0"/>
          </p:cNvCxnSpPr>
          <p:nvPr/>
        </p:nvCxnSpPr>
        <p:spPr bwMode="auto">
          <a:xfrm flipH="1" flipV="1">
            <a:off x="3144838" y="5192713"/>
            <a:ext cx="244475" cy="661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29"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30" name="Straight Connector 513"/>
          <p:cNvCxnSpPr>
            <a:cxnSpLocks noChangeShapeType="1"/>
            <a:endCxn id="94255" idx="0"/>
          </p:cNvCxnSpPr>
          <p:nvPr/>
        </p:nvCxnSpPr>
        <p:spPr bwMode="auto">
          <a:xfrm flipV="1">
            <a:off x="1362075" y="5045075"/>
            <a:ext cx="706438" cy="44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4231" name="Straight Connector 514"/>
          <p:cNvCxnSpPr>
            <a:cxnSpLocks noChangeShapeType="1"/>
            <a:endCxn id="94311" idx="1"/>
          </p:cNvCxnSpPr>
          <p:nvPr/>
        </p:nvCxnSpPr>
        <p:spPr bwMode="auto">
          <a:xfrm>
            <a:off x="1155700" y="4376738"/>
            <a:ext cx="99695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28" name="TextBox 327"/>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33</a:t>
            </a:fld>
            <a:endParaRPr lang="en-US"/>
          </a:p>
        </p:txBody>
      </p:sp>
    </p:spTree>
    <p:extLst>
      <p:ext uri="{BB962C8B-B14F-4D97-AF65-F5344CB8AC3E}">
        <p14:creationId xmlns:p14="http://schemas.microsoft.com/office/powerpoint/2010/main" val="991498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9" name="Group 5"/>
          <p:cNvGrpSpPr>
            <a:grpSpLocks/>
          </p:cNvGrpSpPr>
          <p:nvPr/>
        </p:nvGrpSpPr>
        <p:grpSpPr bwMode="auto">
          <a:xfrm>
            <a:off x="450850" y="1849438"/>
            <a:ext cx="8437563" cy="4559300"/>
            <a:chOff x="154891" y="1905681"/>
            <a:chExt cx="8436427" cy="4559651"/>
          </a:xfrm>
        </p:grpSpPr>
        <p:grpSp>
          <p:nvGrpSpPr>
            <p:cNvPr id="96552" name="Group 2"/>
            <p:cNvGrpSpPr>
              <a:grpSpLocks/>
            </p:cNvGrpSpPr>
            <p:nvPr/>
          </p:nvGrpSpPr>
          <p:grpSpPr bwMode="auto">
            <a:xfrm>
              <a:off x="1529396" y="2297655"/>
              <a:ext cx="648422" cy="418253"/>
              <a:chOff x="3053396" y="4304255"/>
              <a:chExt cx="648422" cy="418253"/>
            </a:xfrm>
          </p:grpSpPr>
          <p:sp>
            <p:nvSpPr>
              <p:cNvPr id="966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605"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3" name="Group 131"/>
            <p:cNvGrpSpPr>
              <a:grpSpLocks/>
            </p:cNvGrpSpPr>
            <p:nvPr/>
          </p:nvGrpSpPr>
          <p:grpSpPr bwMode="auto">
            <a:xfrm>
              <a:off x="373696" y="3097755"/>
              <a:ext cx="648422" cy="418253"/>
              <a:chOff x="3053396" y="4304255"/>
              <a:chExt cx="648422" cy="418253"/>
            </a:xfrm>
          </p:grpSpPr>
          <p:sp>
            <p:nvSpPr>
              <p:cNvPr id="966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603"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4" name="Group 135"/>
            <p:cNvGrpSpPr>
              <a:grpSpLocks/>
            </p:cNvGrpSpPr>
            <p:nvPr/>
          </p:nvGrpSpPr>
          <p:grpSpPr bwMode="auto">
            <a:xfrm>
              <a:off x="6037896" y="2551655"/>
              <a:ext cx="648422" cy="418253"/>
              <a:chOff x="3053396" y="4304255"/>
              <a:chExt cx="648422" cy="418253"/>
            </a:xfrm>
          </p:grpSpPr>
          <p:sp>
            <p:nvSpPr>
              <p:cNvPr id="966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601"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5" name="Group 138"/>
            <p:cNvGrpSpPr>
              <a:grpSpLocks/>
            </p:cNvGrpSpPr>
            <p:nvPr/>
          </p:nvGrpSpPr>
          <p:grpSpPr bwMode="auto">
            <a:xfrm>
              <a:off x="945196" y="5409155"/>
              <a:ext cx="648422" cy="418253"/>
              <a:chOff x="3053396" y="4304255"/>
              <a:chExt cx="648422" cy="418253"/>
            </a:xfrm>
          </p:grpSpPr>
          <p:sp>
            <p:nvSpPr>
              <p:cNvPr id="965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99"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6" name="Group 141"/>
            <p:cNvGrpSpPr>
              <a:grpSpLocks/>
            </p:cNvGrpSpPr>
            <p:nvPr/>
          </p:nvGrpSpPr>
          <p:grpSpPr bwMode="auto">
            <a:xfrm>
              <a:off x="526096" y="4786855"/>
              <a:ext cx="648422" cy="418253"/>
              <a:chOff x="3053396" y="4304255"/>
              <a:chExt cx="648422" cy="418253"/>
            </a:xfrm>
          </p:grpSpPr>
          <p:sp>
            <p:nvSpPr>
              <p:cNvPr id="965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97"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7" name="Group 144"/>
            <p:cNvGrpSpPr>
              <a:grpSpLocks/>
            </p:cNvGrpSpPr>
            <p:nvPr/>
          </p:nvGrpSpPr>
          <p:grpSpPr bwMode="auto">
            <a:xfrm>
              <a:off x="297496" y="4126455"/>
              <a:ext cx="648422" cy="418253"/>
              <a:chOff x="3053396" y="4304255"/>
              <a:chExt cx="648422" cy="418253"/>
            </a:xfrm>
          </p:grpSpPr>
          <p:sp>
            <p:nvSpPr>
              <p:cNvPr id="965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95"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8" name="Group 147"/>
            <p:cNvGrpSpPr>
              <a:grpSpLocks/>
            </p:cNvGrpSpPr>
            <p:nvPr/>
          </p:nvGrpSpPr>
          <p:grpSpPr bwMode="auto">
            <a:xfrm>
              <a:off x="6787196" y="2983455"/>
              <a:ext cx="648422" cy="418253"/>
              <a:chOff x="3053396" y="4304255"/>
              <a:chExt cx="648422" cy="418253"/>
            </a:xfrm>
          </p:grpSpPr>
          <p:sp>
            <p:nvSpPr>
              <p:cNvPr id="965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93"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9" name="Group 150"/>
            <p:cNvGrpSpPr>
              <a:grpSpLocks/>
            </p:cNvGrpSpPr>
            <p:nvPr/>
          </p:nvGrpSpPr>
          <p:grpSpPr bwMode="auto">
            <a:xfrm>
              <a:off x="3129596" y="2056355"/>
              <a:ext cx="648422" cy="418253"/>
              <a:chOff x="3053396" y="4304255"/>
              <a:chExt cx="648422" cy="418253"/>
            </a:xfrm>
          </p:grpSpPr>
          <p:sp>
            <p:nvSpPr>
              <p:cNvPr id="965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91"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0" name="Group 153"/>
            <p:cNvGrpSpPr>
              <a:grpSpLocks/>
            </p:cNvGrpSpPr>
            <p:nvPr/>
          </p:nvGrpSpPr>
          <p:grpSpPr bwMode="auto">
            <a:xfrm>
              <a:off x="754696" y="2704055"/>
              <a:ext cx="648422" cy="418253"/>
              <a:chOff x="3053396" y="4304255"/>
              <a:chExt cx="648422" cy="418253"/>
            </a:xfrm>
          </p:grpSpPr>
          <p:sp>
            <p:nvSpPr>
              <p:cNvPr id="965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89"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1" name="Group 156"/>
            <p:cNvGrpSpPr>
              <a:grpSpLocks/>
            </p:cNvGrpSpPr>
            <p:nvPr/>
          </p:nvGrpSpPr>
          <p:grpSpPr bwMode="auto">
            <a:xfrm>
              <a:off x="4043996" y="2030955"/>
              <a:ext cx="648422" cy="418253"/>
              <a:chOff x="3053396" y="4304255"/>
              <a:chExt cx="648422" cy="418253"/>
            </a:xfrm>
          </p:grpSpPr>
          <p:sp>
            <p:nvSpPr>
              <p:cNvPr id="965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87"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2" name="Group 160"/>
            <p:cNvGrpSpPr>
              <a:grpSpLocks/>
            </p:cNvGrpSpPr>
            <p:nvPr/>
          </p:nvGrpSpPr>
          <p:grpSpPr bwMode="auto">
            <a:xfrm>
              <a:off x="7104696" y="5663155"/>
              <a:ext cx="648422" cy="418253"/>
              <a:chOff x="3053396" y="4304255"/>
              <a:chExt cx="648422" cy="418253"/>
            </a:xfrm>
          </p:grpSpPr>
          <p:sp>
            <p:nvSpPr>
              <p:cNvPr id="965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85"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3" name="Group 163"/>
            <p:cNvGrpSpPr>
              <a:grpSpLocks/>
            </p:cNvGrpSpPr>
            <p:nvPr/>
          </p:nvGrpSpPr>
          <p:grpSpPr bwMode="auto">
            <a:xfrm>
              <a:off x="7942896" y="5015455"/>
              <a:ext cx="648422" cy="418253"/>
              <a:chOff x="3053396" y="4304255"/>
              <a:chExt cx="648422" cy="418253"/>
            </a:xfrm>
          </p:grpSpPr>
          <p:sp>
            <p:nvSpPr>
              <p:cNvPr id="965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83"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4" name="Group 166"/>
            <p:cNvGrpSpPr>
              <a:grpSpLocks/>
            </p:cNvGrpSpPr>
            <p:nvPr/>
          </p:nvGrpSpPr>
          <p:grpSpPr bwMode="auto">
            <a:xfrm>
              <a:off x="7714296" y="4101055"/>
              <a:ext cx="648422" cy="418253"/>
              <a:chOff x="3053396" y="4304255"/>
              <a:chExt cx="648422" cy="418253"/>
            </a:xfrm>
          </p:grpSpPr>
          <p:sp>
            <p:nvSpPr>
              <p:cNvPr id="965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81"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5" name="Group 169"/>
            <p:cNvGrpSpPr>
              <a:grpSpLocks/>
            </p:cNvGrpSpPr>
            <p:nvPr/>
          </p:nvGrpSpPr>
          <p:grpSpPr bwMode="auto">
            <a:xfrm>
              <a:off x="4869496" y="5904455"/>
              <a:ext cx="648422" cy="418253"/>
              <a:chOff x="3053396" y="4304255"/>
              <a:chExt cx="648422" cy="418253"/>
            </a:xfrm>
          </p:grpSpPr>
          <p:sp>
            <p:nvSpPr>
              <p:cNvPr id="9657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79"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6" name="Group 172"/>
            <p:cNvGrpSpPr>
              <a:grpSpLocks/>
            </p:cNvGrpSpPr>
            <p:nvPr/>
          </p:nvGrpSpPr>
          <p:grpSpPr bwMode="auto">
            <a:xfrm>
              <a:off x="3955096" y="6044155"/>
              <a:ext cx="648422" cy="418253"/>
              <a:chOff x="3053396" y="4304255"/>
              <a:chExt cx="648422" cy="418253"/>
            </a:xfrm>
          </p:grpSpPr>
          <p:sp>
            <p:nvSpPr>
              <p:cNvPr id="9657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77"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7" name="Group 175"/>
            <p:cNvGrpSpPr>
              <a:grpSpLocks/>
            </p:cNvGrpSpPr>
            <p:nvPr/>
          </p:nvGrpSpPr>
          <p:grpSpPr bwMode="auto">
            <a:xfrm>
              <a:off x="2735896" y="5891755"/>
              <a:ext cx="648422" cy="418253"/>
              <a:chOff x="3053396" y="4304255"/>
              <a:chExt cx="648422" cy="418253"/>
            </a:xfrm>
          </p:grpSpPr>
          <p:sp>
            <p:nvSpPr>
              <p:cNvPr id="9657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575"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6568"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69"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0"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1"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2"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3"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6260" name="Rectangle 3"/>
          <p:cNvSpPr txBox="1">
            <a:spLocks noChangeArrowheads="1"/>
          </p:cNvSpPr>
          <p:nvPr/>
        </p:nvSpPr>
        <p:spPr bwMode="auto">
          <a:xfrm>
            <a:off x="473075" y="1073150"/>
            <a:ext cx="8204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But if one global ISP is viable business, there will be competitors ….  which must be interconnected</a:t>
            </a:r>
          </a:p>
        </p:txBody>
      </p:sp>
      <p:grpSp>
        <p:nvGrpSpPr>
          <p:cNvPr id="96261" name="Group 8"/>
          <p:cNvGrpSpPr>
            <a:grpSpLocks/>
          </p:cNvGrpSpPr>
          <p:nvPr/>
        </p:nvGrpSpPr>
        <p:grpSpPr bwMode="auto">
          <a:xfrm>
            <a:off x="4546600" y="3746500"/>
            <a:ext cx="3225800" cy="1117600"/>
            <a:chOff x="7848600" y="2044700"/>
            <a:chExt cx="3200399" cy="1371600"/>
          </a:xfrm>
        </p:grpSpPr>
        <p:sp>
          <p:nvSpPr>
            <p:cNvPr id="96469"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470" name="Group 133"/>
            <p:cNvGrpSpPr>
              <a:grpSpLocks/>
            </p:cNvGrpSpPr>
            <p:nvPr/>
          </p:nvGrpSpPr>
          <p:grpSpPr bwMode="auto">
            <a:xfrm>
              <a:off x="8526482" y="2160804"/>
              <a:ext cx="532759" cy="184809"/>
              <a:chOff x="2356" y="1300"/>
              <a:chExt cx="555" cy="194"/>
            </a:xfrm>
          </p:grpSpPr>
          <p:sp>
            <p:nvSpPr>
              <p:cNvPr id="965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47" name="Group 137"/>
              <p:cNvGrpSpPr>
                <a:grpSpLocks/>
              </p:cNvGrpSpPr>
              <p:nvPr/>
            </p:nvGrpSpPr>
            <p:grpSpPr bwMode="auto">
              <a:xfrm>
                <a:off x="2468" y="1332"/>
                <a:ext cx="310" cy="60"/>
                <a:chOff x="2468" y="1332"/>
                <a:chExt cx="310" cy="60"/>
              </a:xfrm>
            </p:grpSpPr>
            <p:sp>
              <p:nvSpPr>
                <p:cNvPr id="965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5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548"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49"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6471" name="Straight Connector 10"/>
            <p:cNvCxnSpPr>
              <a:cxnSpLocks noChangeShapeType="1"/>
              <a:stCxn id="96549"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2"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3"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4"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5"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6"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7"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8"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479" name="Straight Connector 304"/>
            <p:cNvCxnSpPr>
              <a:cxnSpLocks noChangeShapeType="1"/>
              <a:endCxn id="96544"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6480"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96481" name="Group 133"/>
            <p:cNvGrpSpPr>
              <a:grpSpLocks/>
            </p:cNvGrpSpPr>
            <p:nvPr/>
          </p:nvGrpSpPr>
          <p:grpSpPr bwMode="auto">
            <a:xfrm>
              <a:off x="9555206" y="2650627"/>
              <a:ext cx="532759" cy="184809"/>
              <a:chOff x="2356" y="1300"/>
              <a:chExt cx="555" cy="194"/>
            </a:xfrm>
          </p:grpSpPr>
          <p:sp>
            <p:nvSpPr>
              <p:cNvPr id="965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39" name="Group 137"/>
              <p:cNvGrpSpPr>
                <a:grpSpLocks/>
              </p:cNvGrpSpPr>
              <p:nvPr/>
            </p:nvGrpSpPr>
            <p:grpSpPr bwMode="auto">
              <a:xfrm>
                <a:off x="2468" y="1332"/>
                <a:ext cx="310" cy="60"/>
                <a:chOff x="2468" y="1332"/>
                <a:chExt cx="310" cy="60"/>
              </a:xfrm>
            </p:grpSpPr>
            <p:sp>
              <p:nvSpPr>
                <p:cNvPr id="965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5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540"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41"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82" name="Group 133"/>
            <p:cNvGrpSpPr>
              <a:grpSpLocks/>
            </p:cNvGrpSpPr>
            <p:nvPr/>
          </p:nvGrpSpPr>
          <p:grpSpPr bwMode="auto">
            <a:xfrm>
              <a:off x="8772607" y="2725609"/>
              <a:ext cx="532759" cy="184809"/>
              <a:chOff x="2356" y="1300"/>
              <a:chExt cx="555" cy="194"/>
            </a:xfrm>
          </p:grpSpPr>
          <p:sp>
            <p:nvSpPr>
              <p:cNvPr id="965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31" name="Group 137"/>
              <p:cNvGrpSpPr>
                <a:grpSpLocks/>
              </p:cNvGrpSpPr>
              <p:nvPr/>
            </p:nvGrpSpPr>
            <p:grpSpPr bwMode="auto">
              <a:xfrm>
                <a:off x="2468" y="1332"/>
                <a:ext cx="310" cy="60"/>
                <a:chOff x="2468" y="1332"/>
                <a:chExt cx="310" cy="60"/>
              </a:xfrm>
            </p:grpSpPr>
            <p:sp>
              <p:nvSpPr>
                <p:cNvPr id="965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5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532"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33"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83" name="Group 133"/>
            <p:cNvGrpSpPr>
              <a:grpSpLocks/>
            </p:cNvGrpSpPr>
            <p:nvPr/>
          </p:nvGrpSpPr>
          <p:grpSpPr bwMode="auto">
            <a:xfrm>
              <a:off x="9060908" y="2428111"/>
              <a:ext cx="532759" cy="184809"/>
              <a:chOff x="2356" y="1300"/>
              <a:chExt cx="555" cy="194"/>
            </a:xfrm>
          </p:grpSpPr>
          <p:sp>
            <p:nvSpPr>
              <p:cNvPr id="9652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2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2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23" name="Group 137"/>
              <p:cNvGrpSpPr>
                <a:grpSpLocks/>
              </p:cNvGrpSpPr>
              <p:nvPr/>
            </p:nvGrpSpPr>
            <p:grpSpPr bwMode="auto">
              <a:xfrm>
                <a:off x="2468" y="1332"/>
                <a:ext cx="310" cy="60"/>
                <a:chOff x="2468" y="1332"/>
                <a:chExt cx="310" cy="60"/>
              </a:xfrm>
            </p:grpSpPr>
            <p:sp>
              <p:nvSpPr>
                <p:cNvPr id="9652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52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524"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25"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84" name="Group 133"/>
            <p:cNvGrpSpPr>
              <a:grpSpLocks/>
            </p:cNvGrpSpPr>
            <p:nvPr/>
          </p:nvGrpSpPr>
          <p:grpSpPr bwMode="auto">
            <a:xfrm>
              <a:off x="10005281" y="2289952"/>
              <a:ext cx="532759" cy="184809"/>
              <a:chOff x="2356" y="1300"/>
              <a:chExt cx="555" cy="194"/>
            </a:xfrm>
          </p:grpSpPr>
          <p:sp>
            <p:nvSpPr>
              <p:cNvPr id="9651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1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1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15" name="Group 137"/>
              <p:cNvGrpSpPr>
                <a:grpSpLocks/>
              </p:cNvGrpSpPr>
              <p:nvPr/>
            </p:nvGrpSpPr>
            <p:grpSpPr bwMode="auto">
              <a:xfrm>
                <a:off x="2468" y="1332"/>
                <a:ext cx="310" cy="60"/>
                <a:chOff x="2468" y="1332"/>
                <a:chExt cx="310" cy="60"/>
              </a:xfrm>
            </p:grpSpPr>
            <p:sp>
              <p:nvSpPr>
                <p:cNvPr id="9651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51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516"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17"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85" name="Group 133"/>
            <p:cNvGrpSpPr>
              <a:grpSpLocks/>
            </p:cNvGrpSpPr>
            <p:nvPr/>
          </p:nvGrpSpPr>
          <p:grpSpPr bwMode="auto">
            <a:xfrm>
              <a:off x="10232661" y="2882876"/>
              <a:ext cx="532759" cy="184809"/>
              <a:chOff x="2356" y="1300"/>
              <a:chExt cx="555" cy="194"/>
            </a:xfrm>
          </p:grpSpPr>
          <p:sp>
            <p:nvSpPr>
              <p:cNvPr id="965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07" name="Group 137"/>
              <p:cNvGrpSpPr>
                <a:grpSpLocks/>
              </p:cNvGrpSpPr>
              <p:nvPr/>
            </p:nvGrpSpPr>
            <p:grpSpPr bwMode="auto">
              <a:xfrm>
                <a:off x="2468" y="1332"/>
                <a:ext cx="310" cy="60"/>
                <a:chOff x="2468" y="1332"/>
                <a:chExt cx="310" cy="60"/>
              </a:xfrm>
            </p:grpSpPr>
            <p:sp>
              <p:nvSpPr>
                <p:cNvPr id="9651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51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508"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09"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86" name="Group 133"/>
            <p:cNvGrpSpPr>
              <a:grpSpLocks/>
            </p:cNvGrpSpPr>
            <p:nvPr/>
          </p:nvGrpSpPr>
          <p:grpSpPr bwMode="auto">
            <a:xfrm>
              <a:off x="9330660" y="3072767"/>
              <a:ext cx="532759" cy="184809"/>
              <a:chOff x="2356" y="1300"/>
              <a:chExt cx="555" cy="194"/>
            </a:xfrm>
          </p:grpSpPr>
          <p:sp>
            <p:nvSpPr>
              <p:cNvPr id="9649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9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9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99" name="Group 137"/>
              <p:cNvGrpSpPr>
                <a:grpSpLocks/>
              </p:cNvGrpSpPr>
              <p:nvPr/>
            </p:nvGrpSpPr>
            <p:grpSpPr bwMode="auto">
              <a:xfrm>
                <a:off x="2468" y="1332"/>
                <a:ext cx="310" cy="60"/>
                <a:chOff x="2468" y="1332"/>
                <a:chExt cx="310" cy="60"/>
              </a:xfrm>
            </p:grpSpPr>
            <p:sp>
              <p:nvSpPr>
                <p:cNvPr id="9650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50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500"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01"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87" name="Group 133"/>
            <p:cNvGrpSpPr>
              <a:grpSpLocks/>
            </p:cNvGrpSpPr>
            <p:nvPr/>
          </p:nvGrpSpPr>
          <p:grpSpPr bwMode="auto">
            <a:xfrm>
              <a:off x="8438032" y="3018963"/>
              <a:ext cx="532759" cy="184809"/>
              <a:chOff x="2356" y="1300"/>
              <a:chExt cx="555" cy="194"/>
            </a:xfrm>
          </p:grpSpPr>
          <p:sp>
            <p:nvSpPr>
              <p:cNvPr id="9648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8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9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91" name="Group 137"/>
              <p:cNvGrpSpPr>
                <a:grpSpLocks/>
              </p:cNvGrpSpPr>
              <p:nvPr/>
            </p:nvGrpSpPr>
            <p:grpSpPr bwMode="auto">
              <a:xfrm>
                <a:off x="2468" y="1332"/>
                <a:ext cx="310" cy="60"/>
                <a:chOff x="2468" y="1332"/>
                <a:chExt cx="310" cy="60"/>
              </a:xfrm>
            </p:grpSpPr>
            <p:sp>
              <p:nvSpPr>
                <p:cNvPr id="9649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9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92"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93"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6262" name="Group 331"/>
          <p:cNvGrpSpPr>
            <a:grpSpLocks/>
          </p:cNvGrpSpPr>
          <p:nvPr/>
        </p:nvGrpSpPr>
        <p:grpSpPr bwMode="auto">
          <a:xfrm>
            <a:off x="1803400" y="2755900"/>
            <a:ext cx="3467100" cy="1193800"/>
            <a:chOff x="7848600" y="2044700"/>
            <a:chExt cx="3200399" cy="1371600"/>
          </a:xfrm>
        </p:grpSpPr>
        <p:sp>
          <p:nvSpPr>
            <p:cNvPr id="96386"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387" name="Group 133"/>
            <p:cNvGrpSpPr>
              <a:grpSpLocks/>
            </p:cNvGrpSpPr>
            <p:nvPr/>
          </p:nvGrpSpPr>
          <p:grpSpPr bwMode="auto">
            <a:xfrm>
              <a:off x="8526482" y="2160804"/>
              <a:ext cx="532759" cy="184809"/>
              <a:chOff x="2356" y="1300"/>
              <a:chExt cx="555" cy="194"/>
            </a:xfrm>
          </p:grpSpPr>
          <p:sp>
            <p:nvSpPr>
              <p:cNvPr id="9646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6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6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64" name="Group 137"/>
              <p:cNvGrpSpPr>
                <a:grpSpLocks/>
              </p:cNvGrpSpPr>
              <p:nvPr/>
            </p:nvGrpSpPr>
            <p:grpSpPr bwMode="auto">
              <a:xfrm>
                <a:off x="2468" y="1332"/>
                <a:ext cx="310" cy="60"/>
                <a:chOff x="2468" y="1332"/>
                <a:chExt cx="310" cy="60"/>
              </a:xfrm>
            </p:grpSpPr>
            <p:sp>
              <p:nvSpPr>
                <p:cNvPr id="9646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6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65"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66"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6388" name="Straight Connector 334"/>
            <p:cNvCxnSpPr>
              <a:cxnSpLocks noChangeShapeType="1"/>
              <a:stCxn id="96466"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89"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90"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91"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92"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93"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94"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95"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96" name="Straight Connector 342"/>
            <p:cNvCxnSpPr>
              <a:cxnSpLocks noChangeShapeType="1"/>
              <a:endCxn id="96461"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6397"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96398" name="Group 133"/>
            <p:cNvGrpSpPr>
              <a:grpSpLocks/>
            </p:cNvGrpSpPr>
            <p:nvPr/>
          </p:nvGrpSpPr>
          <p:grpSpPr bwMode="auto">
            <a:xfrm>
              <a:off x="9555206" y="2650627"/>
              <a:ext cx="532759" cy="184809"/>
              <a:chOff x="2356" y="1300"/>
              <a:chExt cx="555" cy="194"/>
            </a:xfrm>
          </p:grpSpPr>
          <p:sp>
            <p:nvSpPr>
              <p:cNvPr id="9645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5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5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56" name="Group 137"/>
              <p:cNvGrpSpPr>
                <a:grpSpLocks/>
              </p:cNvGrpSpPr>
              <p:nvPr/>
            </p:nvGrpSpPr>
            <p:grpSpPr bwMode="auto">
              <a:xfrm>
                <a:off x="2468" y="1332"/>
                <a:ext cx="310" cy="60"/>
                <a:chOff x="2468" y="1332"/>
                <a:chExt cx="310" cy="60"/>
              </a:xfrm>
            </p:grpSpPr>
            <p:sp>
              <p:nvSpPr>
                <p:cNvPr id="9645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6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5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58"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99" name="Group 133"/>
            <p:cNvGrpSpPr>
              <a:grpSpLocks/>
            </p:cNvGrpSpPr>
            <p:nvPr/>
          </p:nvGrpSpPr>
          <p:grpSpPr bwMode="auto">
            <a:xfrm>
              <a:off x="8772607" y="2725609"/>
              <a:ext cx="532759" cy="184809"/>
              <a:chOff x="2356" y="1300"/>
              <a:chExt cx="555" cy="194"/>
            </a:xfrm>
          </p:grpSpPr>
          <p:sp>
            <p:nvSpPr>
              <p:cNvPr id="9644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4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4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48" name="Group 137"/>
              <p:cNvGrpSpPr>
                <a:grpSpLocks/>
              </p:cNvGrpSpPr>
              <p:nvPr/>
            </p:nvGrpSpPr>
            <p:grpSpPr bwMode="auto">
              <a:xfrm>
                <a:off x="2468" y="1332"/>
                <a:ext cx="310" cy="60"/>
                <a:chOff x="2468" y="1332"/>
                <a:chExt cx="310" cy="60"/>
              </a:xfrm>
            </p:grpSpPr>
            <p:sp>
              <p:nvSpPr>
                <p:cNvPr id="9645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5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49"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50"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00" name="Group 133"/>
            <p:cNvGrpSpPr>
              <a:grpSpLocks/>
            </p:cNvGrpSpPr>
            <p:nvPr/>
          </p:nvGrpSpPr>
          <p:grpSpPr bwMode="auto">
            <a:xfrm>
              <a:off x="9060908" y="2428111"/>
              <a:ext cx="532759" cy="184809"/>
              <a:chOff x="2356" y="1300"/>
              <a:chExt cx="555" cy="194"/>
            </a:xfrm>
          </p:grpSpPr>
          <p:sp>
            <p:nvSpPr>
              <p:cNvPr id="9643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3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3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40" name="Group 137"/>
              <p:cNvGrpSpPr>
                <a:grpSpLocks/>
              </p:cNvGrpSpPr>
              <p:nvPr/>
            </p:nvGrpSpPr>
            <p:grpSpPr bwMode="auto">
              <a:xfrm>
                <a:off x="2468" y="1332"/>
                <a:ext cx="310" cy="60"/>
                <a:chOff x="2468" y="1332"/>
                <a:chExt cx="310" cy="60"/>
              </a:xfrm>
            </p:grpSpPr>
            <p:sp>
              <p:nvSpPr>
                <p:cNvPr id="9644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4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4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42"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01" name="Group 133"/>
            <p:cNvGrpSpPr>
              <a:grpSpLocks/>
            </p:cNvGrpSpPr>
            <p:nvPr/>
          </p:nvGrpSpPr>
          <p:grpSpPr bwMode="auto">
            <a:xfrm>
              <a:off x="10005281" y="2289952"/>
              <a:ext cx="532759" cy="184809"/>
              <a:chOff x="2356" y="1300"/>
              <a:chExt cx="555" cy="194"/>
            </a:xfrm>
          </p:grpSpPr>
          <p:sp>
            <p:nvSpPr>
              <p:cNvPr id="9642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3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3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32" name="Group 137"/>
              <p:cNvGrpSpPr>
                <a:grpSpLocks/>
              </p:cNvGrpSpPr>
              <p:nvPr/>
            </p:nvGrpSpPr>
            <p:grpSpPr bwMode="auto">
              <a:xfrm>
                <a:off x="2468" y="1332"/>
                <a:ext cx="310" cy="60"/>
                <a:chOff x="2468" y="1332"/>
                <a:chExt cx="310" cy="60"/>
              </a:xfrm>
            </p:grpSpPr>
            <p:sp>
              <p:nvSpPr>
                <p:cNvPr id="9643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3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33"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34"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02" name="Group 133"/>
            <p:cNvGrpSpPr>
              <a:grpSpLocks/>
            </p:cNvGrpSpPr>
            <p:nvPr/>
          </p:nvGrpSpPr>
          <p:grpSpPr bwMode="auto">
            <a:xfrm>
              <a:off x="10232661" y="2882876"/>
              <a:ext cx="532759" cy="184809"/>
              <a:chOff x="2356" y="1300"/>
              <a:chExt cx="555" cy="194"/>
            </a:xfrm>
          </p:grpSpPr>
          <p:sp>
            <p:nvSpPr>
              <p:cNvPr id="9642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2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2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24" name="Group 137"/>
              <p:cNvGrpSpPr>
                <a:grpSpLocks/>
              </p:cNvGrpSpPr>
              <p:nvPr/>
            </p:nvGrpSpPr>
            <p:grpSpPr bwMode="auto">
              <a:xfrm>
                <a:off x="2468" y="1332"/>
                <a:ext cx="310" cy="60"/>
                <a:chOff x="2468" y="1332"/>
                <a:chExt cx="310" cy="60"/>
              </a:xfrm>
            </p:grpSpPr>
            <p:sp>
              <p:nvSpPr>
                <p:cNvPr id="9642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2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25"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26"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03" name="Group 133"/>
            <p:cNvGrpSpPr>
              <a:grpSpLocks/>
            </p:cNvGrpSpPr>
            <p:nvPr/>
          </p:nvGrpSpPr>
          <p:grpSpPr bwMode="auto">
            <a:xfrm>
              <a:off x="9330660" y="3072767"/>
              <a:ext cx="532759" cy="184809"/>
              <a:chOff x="2356" y="1300"/>
              <a:chExt cx="555" cy="194"/>
            </a:xfrm>
          </p:grpSpPr>
          <p:sp>
            <p:nvSpPr>
              <p:cNvPr id="9641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1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1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16" name="Group 137"/>
              <p:cNvGrpSpPr>
                <a:grpSpLocks/>
              </p:cNvGrpSpPr>
              <p:nvPr/>
            </p:nvGrpSpPr>
            <p:grpSpPr bwMode="auto">
              <a:xfrm>
                <a:off x="2468" y="1332"/>
                <a:ext cx="310" cy="60"/>
                <a:chOff x="2468" y="1332"/>
                <a:chExt cx="310" cy="60"/>
              </a:xfrm>
            </p:grpSpPr>
            <p:sp>
              <p:nvSpPr>
                <p:cNvPr id="9641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2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17"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18"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404" name="Group 133"/>
            <p:cNvGrpSpPr>
              <a:grpSpLocks/>
            </p:cNvGrpSpPr>
            <p:nvPr/>
          </p:nvGrpSpPr>
          <p:grpSpPr bwMode="auto">
            <a:xfrm>
              <a:off x="8438032" y="3018963"/>
              <a:ext cx="532759" cy="184809"/>
              <a:chOff x="2356" y="1300"/>
              <a:chExt cx="555" cy="194"/>
            </a:xfrm>
          </p:grpSpPr>
          <p:sp>
            <p:nvSpPr>
              <p:cNvPr id="9640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0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0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08" name="Group 137"/>
              <p:cNvGrpSpPr>
                <a:grpSpLocks/>
              </p:cNvGrpSpPr>
              <p:nvPr/>
            </p:nvGrpSpPr>
            <p:grpSpPr bwMode="auto">
              <a:xfrm>
                <a:off x="2468" y="1332"/>
                <a:ext cx="310" cy="60"/>
                <a:chOff x="2468" y="1332"/>
                <a:chExt cx="310" cy="60"/>
              </a:xfrm>
            </p:grpSpPr>
            <p:sp>
              <p:nvSpPr>
                <p:cNvPr id="9641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1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09"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10"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6263" name="Group 416"/>
          <p:cNvGrpSpPr>
            <a:grpSpLocks/>
          </p:cNvGrpSpPr>
          <p:nvPr/>
        </p:nvGrpSpPr>
        <p:grpSpPr bwMode="auto">
          <a:xfrm>
            <a:off x="1498600" y="4165600"/>
            <a:ext cx="3086100" cy="1168400"/>
            <a:chOff x="7848600" y="2044700"/>
            <a:chExt cx="3200399" cy="1371600"/>
          </a:xfrm>
        </p:grpSpPr>
        <p:sp>
          <p:nvSpPr>
            <p:cNvPr id="96303"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304" name="Group 133"/>
            <p:cNvGrpSpPr>
              <a:grpSpLocks/>
            </p:cNvGrpSpPr>
            <p:nvPr/>
          </p:nvGrpSpPr>
          <p:grpSpPr bwMode="auto">
            <a:xfrm>
              <a:off x="8526482" y="2160804"/>
              <a:ext cx="532759" cy="184809"/>
              <a:chOff x="2356" y="1300"/>
              <a:chExt cx="555" cy="194"/>
            </a:xfrm>
          </p:grpSpPr>
          <p:sp>
            <p:nvSpPr>
              <p:cNvPr id="96378"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7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8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81" name="Group 137"/>
              <p:cNvGrpSpPr>
                <a:grpSpLocks/>
              </p:cNvGrpSpPr>
              <p:nvPr/>
            </p:nvGrpSpPr>
            <p:grpSpPr bwMode="auto">
              <a:xfrm>
                <a:off x="2468" y="1332"/>
                <a:ext cx="310" cy="60"/>
                <a:chOff x="2468" y="1332"/>
                <a:chExt cx="310" cy="60"/>
              </a:xfrm>
            </p:grpSpPr>
            <p:sp>
              <p:nvSpPr>
                <p:cNvPr id="9638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8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82"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83"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6305" name="Straight Connector 419"/>
            <p:cNvCxnSpPr>
              <a:cxnSpLocks noChangeShapeType="1"/>
              <a:stCxn id="96383"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06"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07"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08"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09"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10"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11"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12"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6313" name="Straight Connector 427"/>
            <p:cNvCxnSpPr>
              <a:cxnSpLocks noChangeShapeType="1"/>
              <a:endCxn id="96378"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6314" name="TextBox 428"/>
            <p:cNvSpPr txBox="1">
              <a:spLocks noChangeArrowheads="1"/>
            </p:cNvSpPr>
            <p:nvPr/>
          </p:nvSpPr>
          <p:spPr bwMode="auto">
            <a:xfrm>
              <a:off x="7958081" y="2471292"/>
              <a:ext cx="876536" cy="46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C</a:t>
              </a:r>
            </a:p>
          </p:txBody>
        </p:sp>
        <p:grpSp>
          <p:nvGrpSpPr>
            <p:cNvPr id="96315" name="Group 133"/>
            <p:cNvGrpSpPr>
              <a:grpSpLocks/>
            </p:cNvGrpSpPr>
            <p:nvPr/>
          </p:nvGrpSpPr>
          <p:grpSpPr bwMode="auto">
            <a:xfrm>
              <a:off x="9555206" y="2650627"/>
              <a:ext cx="532759" cy="184809"/>
              <a:chOff x="2356" y="1300"/>
              <a:chExt cx="555" cy="194"/>
            </a:xfrm>
          </p:grpSpPr>
          <p:sp>
            <p:nvSpPr>
              <p:cNvPr id="9637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7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7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73" name="Group 137"/>
              <p:cNvGrpSpPr>
                <a:grpSpLocks/>
              </p:cNvGrpSpPr>
              <p:nvPr/>
            </p:nvGrpSpPr>
            <p:grpSpPr bwMode="auto">
              <a:xfrm>
                <a:off x="2468" y="1332"/>
                <a:ext cx="310" cy="60"/>
                <a:chOff x="2468" y="1332"/>
                <a:chExt cx="310" cy="60"/>
              </a:xfrm>
            </p:grpSpPr>
            <p:sp>
              <p:nvSpPr>
                <p:cNvPr id="9637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7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74"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75"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16" name="Group 133"/>
            <p:cNvGrpSpPr>
              <a:grpSpLocks/>
            </p:cNvGrpSpPr>
            <p:nvPr/>
          </p:nvGrpSpPr>
          <p:grpSpPr bwMode="auto">
            <a:xfrm>
              <a:off x="8772607" y="2725609"/>
              <a:ext cx="532759" cy="184809"/>
              <a:chOff x="2356" y="1300"/>
              <a:chExt cx="555" cy="194"/>
            </a:xfrm>
          </p:grpSpPr>
          <p:sp>
            <p:nvSpPr>
              <p:cNvPr id="9636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6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6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65" name="Group 137"/>
              <p:cNvGrpSpPr>
                <a:grpSpLocks/>
              </p:cNvGrpSpPr>
              <p:nvPr/>
            </p:nvGrpSpPr>
            <p:grpSpPr bwMode="auto">
              <a:xfrm>
                <a:off x="2468" y="1332"/>
                <a:ext cx="310" cy="60"/>
                <a:chOff x="2468" y="1332"/>
                <a:chExt cx="310" cy="60"/>
              </a:xfrm>
            </p:grpSpPr>
            <p:sp>
              <p:nvSpPr>
                <p:cNvPr id="9636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6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66"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67"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17" name="Group 133"/>
            <p:cNvGrpSpPr>
              <a:grpSpLocks/>
            </p:cNvGrpSpPr>
            <p:nvPr/>
          </p:nvGrpSpPr>
          <p:grpSpPr bwMode="auto">
            <a:xfrm>
              <a:off x="9060908" y="2428111"/>
              <a:ext cx="532759" cy="184809"/>
              <a:chOff x="2356" y="1300"/>
              <a:chExt cx="555" cy="194"/>
            </a:xfrm>
          </p:grpSpPr>
          <p:sp>
            <p:nvSpPr>
              <p:cNvPr id="9635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5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5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57" name="Group 137"/>
              <p:cNvGrpSpPr>
                <a:grpSpLocks/>
              </p:cNvGrpSpPr>
              <p:nvPr/>
            </p:nvGrpSpPr>
            <p:grpSpPr bwMode="auto">
              <a:xfrm>
                <a:off x="2468" y="1332"/>
                <a:ext cx="310" cy="60"/>
                <a:chOff x="2468" y="1332"/>
                <a:chExt cx="310" cy="60"/>
              </a:xfrm>
            </p:grpSpPr>
            <p:sp>
              <p:nvSpPr>
                <p:cNvPr id="9636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6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5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59"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18" name="Group 133"/>
            <p:cNvGrpSpPr>
              <a:grpSpLocks/>
            </p:cNvGrpSpPr>
            <p:nvPr/>
          </p:nvGrpSpPr>
          <p:grpSpPr bwMode="auto">
            <a:xfrm>
              <a:off x="10005281" y="2289952"/>
              <a:ext cx="532759" cy="184809"/>
              <a:chOff x="2356" y="1300"/>
              <a:chExt cx="555" cy="194"/>
            </a:xfrm>
          </p:grpSpPr>
          <p:sp>
            <p:nvSpPr>
              <p:cNvPr id="963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49" name="Group 137"/>
              <p:cNvGrpSpPr>
                <a:grpSpLocks/>
              </p:cNvGrpSpPr>
              <p:nvPr/>
            </p:nvGrpSpPr>
            <p:grpSpPr bwMode="auto">
              <a:xfrm>
                <a:off x="2468" y="1332"/>
                <a:ext cx="310" cy="60"/>
                <a:chOff x="2468" y="1332"/>
                <a:chExt cx="310" cy="60"/>
              </a:xfrm>
            </p:grpSpPr>
            <p:sp>
              <p:nvSpPr>
                <p:cNvPr id="9635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5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50"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51"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19" name="Group 133"/>
            <p:cNvGrpSpPr>
              <a:grpSpLocks/>
            </p:cNvGrpSpPr>
            <p:nvPr/>
          </p:nvGrpSpPr>
          <p:grpSpPr bwMode="auto">
            <a:xfrm>
              <a:off x="10232661" y="2882876"/>
              <a:ext cx="532759" cy="184809"/>
              <a:chOff x="2356" y="1300"/>
              <a:chExt cx="555" cy="194"/>
            </a:xfrm>
          </p:grpSpPr>
          <p:sp>
            <p:nvSpPr>
              <p:cNvPr id="9633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3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4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41" name="Group 137"/>
              <p:cNvGrpSpPr>
                <a:grpSpLocks/>
              </p:cNvGrpSpPr>
              <p:nvPr/>
            </p:nvGrpSpPr>
            <p:grpSpPr bwMode="auto">
              <a:xfrm>
                <a:off x="2468" y="1332"/>
                <a:ext cx="310" cy="60"/>
                <a:chOff x="2468" y="1332"/>
                <a:chExt cx="310" cy="60"/>
              </a:xfrm>
            </p:grpSpPr>
            <p:sp>
              <p:nvSpPr>
                <p:cNvPr id="9634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4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42"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43"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20" name="Group 133"/>
            <p:cNvGrpSpPr>
              <a:grpSpLocks/>
            </p:cNvGrpSpPr>
            <p:nvPr/>
          </p:nvGrpSpPr>
          <p:grpSpPr bwMode="auto">
            <a:xfrm>
              <a:off x="9330660" y="3072767"/>
              <a:ext cx="532759" cy="184809"/>
              <a:chOff x="2356" y="1300"/>
              <a:chExt cx="555" cy="194"/>
            </a:xfrm>
          </p:grpSpPr>
          <p:sp>
            <p:nvSpPr>
              <p:cNvPr id="963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33" name="Group 137"/>
              <p:cNvGrpSpPr>
                <a:grpSpLocks/>
              </p:cNvGrpSpPr>
              <p:nvPr/>
            </p:nvGrpSpPr>
            <p:grpSpPr bwMode="auto">
              <a:xfrm>
                <a:off x="2468" y="1332"/>
                <a:ext cx="310" cy="60"/>
                <a:chOff x="2468" y="1332"/>
                <a:chExt cx="310" cy="60"/>
              </a:xfrm>
            </p:grpSpPr>
            <p:sp>
              <p:nvSpPr>
                <p:cNvPr id="9633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3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34"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35"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21" name="Group 133"/>
            <p:cNvGrpSpPr>
              <a:grpSpLocks/>
            </p:cNvGrpSpPr>
            <p:nvPr/>
          </p:nvGrpSpPr>
          <p:grpSpPr bwMode="auto">
            <a:xfrm>
              <a:off x="8438032" y="3018963"/>
              <a:ext cx="532759" cy="184809"/>
              <a:chOff x="2356" y="1300"/>
              <a:chExt cx="555" cy="194"/>
            </a:xfrm>
          </p:grpSpPr>
          <p:sp>
            <p:nvSpPr>
              <p:cNvPr id="9632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2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2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25" name="Group 137"/>
              <p:cNvGrpSpPr>
                <a:grpSpLocks/>
              </p:cNvGrpSpPr>
              <p:nvPr/>
            </p:nvGrpSpPr>
            <p:grpSpPr bwMode="auto">
              <a:xfrm>
                <a:off x="2468" y="1332"/>
                <a:ext cx="310" cy="60"/>
                <a:chOff x="2468" y="1332"/>
                <a:chExt cx="310" cy="60"/>
              </a:xfrm>
            </p:grpSpPr>
            <p:sp>
              <p:nvSpPr>
                <p:cNvPr id="9632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2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32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27"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96264" name="Straight Connector 12"/>
          <p:cNvCxnSpPr>
            <a:cxnSpLocks noChangeShapeType="1"/>
            <a:endCxn id="96463"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65" name="Straight Connector 500"/>
          <p:cNvCxnSpPr>
            <a:cxnSpLocks noChangeShapeType="1"/>
            <a:endCxn id="96465" idx="1"/>
          </p:cNvCxnSpPr>
          <p:nvPr/>
        </p:nvCxnSpPr>
        <p:spPr bwMode="auto">
          <a:xfrm>
            <a:off x="1638300" y="2849563"/>
            <a:ext cx="900113"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66" name="Straight Connector 501"/>
          <p:cNvCxnSpPr>
            <a:cxnSpLocks noChangeShapeType="1"/>
            <a:endCxn id="96461" idx="2"/>
          </p:cNvCxnSpPr>
          <p:nvPr/>
        </p:nvCxnSpPr>
        <p:spPr bwMode="auto">
          <a:xfrm flipV="1">
            <a:off x="1235075" y="2973388"/>
            <a:ext cx="1303338"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67" name="Straight Connector 502"/>
          <p:cNvCxnSpPr>
            <a:cxnSpLocks noChangeShapeType="1"/>
            <a:endCxn id="96431"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68" name="Straight Connector 503"/>
          <p:cNvCxnSpPr>
            <a:cxnSpLocks noChangeShapeType="1"/>
            <a:endCxn id="96431"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69" name="Straight Connector 504"/>
          <p:cNvCxnSpPr>
            <a:cxnSpLocks noChangeShapeType="1"/>
            <a:endCxn id="96514"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0"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1" name="Straight Connector 506"/>
          <p:cNvCxnSpPr>
            <a:cxnSpLocks noChangeShapeType="1"/>
            <a:stCxn id="96580" idx="4"/>
            <a:endCxn id="96509"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2"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3" name="Straight Connector 508"/>
          <p:cNvCxnSpPr>
            <a:cxnSpLocks noChangeShapeType="1"/>
            <a:endCxn id="96496"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4" name="Straight Connector 509"/>
          <p:cNvCxnSpPr>
            <a:cxnSpLocks noChangeShapeType="1"/>
            <a:stCxn id="96578" idx="0"/>
          </p:cNvCxnSpPr>
          <p:nvPr/>
        </p:nvCxnSpPr>
        <p:spPr bwMode="auto">
          <a:xfrm flipH="1" flipV="1">
            <a:off x="5319713" y="4694238"/>
            <a:ext cx="285750" cy="1160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5"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6" name="Straight Connector 511"/>
          <p:cNvCxnSpPr>
            <a:cxnSpLocks noChangeShapeType="1"/>
            <a:stCxn id="96575" idx="0"/>
          </p:cNvCxnSpPr>
          <p:nvPr/>
        </p:nvCxnSpPr>
        <p:spPr bwMode="auto">
          <a:xfrm flipH="1" flipV="1">
            <a:off x="3144838" y="5192713"/>
            <a:ext cx="244475" cy="661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7"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8" name="Straight Connector 513"/>
          <p:cNvCxnSpPr>
            <a:cxnSpLocks noChangeShapeType="1"/>
            <a:endCxn id="96326" idx="0"/>
          </p:cNvCxnSpPr>
          <p:nvPr/>
        </p:nvCxnSpPr>
        <p:spPr bwMode="auto">
          <a:xfrm flipV="1">
            <a:off x="1362075" y="5045075"/>
            <a:ext cx="706438" cy="44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6279" name="Straight Connector 514"/>
          <p:cNvCxnSpPr>
            <a:cxnSpLocks noChangeShapeType="1"/>
            <a:endCxn id="96382" idx="1"/>
          </p:cNvCxnSpPr>
          <p:nvPr/>
        </p:nvCxnSpPr>
        <p:spPr bwMode="auto">
          <a:xfrm>
            <a:off x="1155700" y="4376738"/>
            <a:ext cx="99695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5217" name="Group 20"/>
          <p:cNvGrpSpPr>
            <a:grpSpLocks/>
          </p:cNvGrpSpPr>
          <p:nvPr/>
        </p:nvGrpSpPr>
        <p:grpSpPr bwMode="auto">
          <a:xfrm>
            <a:off x="4713288" y="2871788"/>
            <a:ext cx="2117725" cy="1082675"/>
            <a:chOff x="4712800" y="2871032"/>
            <a:chExt cx="2117908" cy="1082781"/>
          </a:xfrm>
        </p:grpSpPr>
        <p:grpSp>
          <p:nvGrpSpPr>
            <p:cNvPr id="96298" name="Group 16"/>
            <p:cNvGrpSpPr>
              <a:grpSpLocks/>
            </p:cNvGrpSpPr>
            <p:nvPr/>
          </p:nvGrpSpPr>
          <p:grpSpPr bwMode="auto">
            <a:xfrm>
              <a:off x="5677190" y="2871032"/>
              <a:ext cx="530938" cy="338554"/>
              <a:chOff x="5573768" y="2726239"/>
              <a:chExt cx="530938" cy="338554"/>
            </a:xfrm>
          </p:grpSpPr>
          <p:sp>
            <p:nvSpPr>
              <p:cNvPr id="96301"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302"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6299"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6300"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45233" name="Group 39937"/>
          <p:cNvGrpSpPr>
            <a:grpSpLocks/>
          </p:cNvGrpSpPr>
          <p:nvPr/>
        </p:nvGrpSpPr>
        <p:grpSpPr bwMode="auto">
          <a:xfrm>
            <a:off x="3692525" y="3789363"/>
            <a:ext cx="1538288" cy="585787"/>
            <a:chOff x="3692946" y="3789212"/>
            <a:chExt cx="1537885" cy="585306"/>
          </a:xfrm>
        </p:grpSpPr>
        <p:cxnSp>
          <p:nvCxnSpPr>
            <p:cNvPr id="96292" name="Straight Connector 515"/>
            <p:cNvCxnSpPr>
              <a:cxnSpLocks noChangeShapeType="1"/>
              <a:stCxn id="96348" idx="0"/>
            </p:cNvCxnSpPr>
            <p:nvPr/>
          </p:nvCxnSpPr>
          <p:spPr bwMode="auto">
            <a:xfrm flipV="1">
              <a:off x="3833272" y="4233204"/>
              <a:ext cx="190444" cy="141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96293" name="Group 518"/>
            <p:cNvGrpSpPr>
              <a:grpSpLocks/>
            </p:cNvGrpSpPr>
            <p:nvPr/>
          </p:nvGrpSpPr>
          <p:grpSpPr bwMode="auto">
            <a:xfrm>
              <a:off x="3932901" y="3934211"/>
              <a:ext cx="530938" cy="338554"/>
              <a:chOff x="5573768" y="2726239"/>
              <a:chExt cx="530938" cy="338554"/>
            </a:xfrm>
          </p:grpSpPr>
          <p:sp>
            <p:nvSpPr>
              <p:cNvPr id="96296"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297" name="TextBox 522"/>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6294" name="Straight Connector 519"/>
            <p:cNvCxnSpPr>
              <a:cxnSpLocks noChangeShapeType="1"/>
              <a:stCxn id="96296" idx="6"/>
              <a:endCxn id="96548" idx="1"/>
            </p:cNvCxnSpPr>
            <p:nvPr/>
          </p:nvCxnSpPr>
          <p:spPr bwMode="auto">
            <a:xfrm flipV="1">
              <a:off x="4460993" y="3953654"/>
              <a:ext cx="769838" cy="1580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6295"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45249" name="Group 39939"/>
          <p:cNvGrpSpPr>
            <a:grpSpLocks/>
          </p:cNvGrpSpPr>
          <p:nvPr/>
        </p:nvGrpSpPr>
        <p:grpSpPr bwMode="auto">
          <a:xfrm>
            <a:off x="2406650" y="3633788"/>
            <a:ext cx="2901950" cy="1296987"/>
            <a:chOff x="2407287" y="3633041"/>
            <a:chExt cx="2900648" cy="1297685"/>
          </a:xfrm>
        </p:grpSpPr>
        <p:cxnSp>
          <p:nvCxnSpPr>
            <p:cNvPr id="96289" name="Straight Connector 7"/>
            <p:cNvCxnSpPr>
              <a:cxnSpLocks noChangeShapeType="1"/>
              <a:stCxn id="96421" idx="5"/>
              <a:endCxn id="96546" idx="1"/>
            </p:cNvCxnSpPr>
            <p:nvPr/>
          </p:nvCxnSpPr>
          <p:spPr bwMode="auto">
            <a:xfrm>
              <a:off x="4876256" y="3633041"/>
              <a:ext cx="431679" cy="22249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6290" name="Straight Connector 415"/>
            <p:cNvCxnSpPr>
              <a:cxnSpLocks noChangeShapeType="1"/>
              <a:endCxn id="96380" idx="0"/>
            </p:cNvCxnSpPr>
            <p:nvPr/>
          </p:nvCxnSpPr>
          <p:spPr bwMode="auto">
            <a:xfrm flipH="1">
              <a:off x="2407287" y="3753131"/>
              <a:ext cx="282429" cy="51137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6291" name="Straight Connector 523"/>
            <p:cNvCxnSpPr>
              <a:cxnSpLocks noChangeShapeType="1"/>
              <a:stCxn id="96343" idx="0"/>
            </p:cNvCxnSpPr>
            <p:nvPr/>
          </p:nvCxnSpPr>
          <p:spPr bwMode="auto">
            <a:xfrm flipV="1">
              <a:off x="4307545" y="4626270"/>
              <a:ext cx="843636" cy="3044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45257" name="Group 39945"/>
          <p:cNvGrpSpPr>
            <a:grpSpLocks/>
          </p:cNvGrpSpPr>
          <p:nvPr/>
        </p:nvGrpSpPr>
        <p:grpSpPr bwMode="auto">
          <a:xfrm>
            <a:off x="4686300" y="4864100"/>
            <a:ext cx="1914525" cy="741363"/>
            <a:chOff x="4686300" y="4864100"/>
            <a:chExt cx="1914118" cy="740879"/>
          </a:xfrm>
        </p:grpSpPr>
        <p:sp>
          <p:nvSpPr>
            <p:cNvPr id="96287" name="TextBox 39940"/>
            <p:cNvSpPr txBox="1">
              <a:spLocks noChangeArrowheads="1"/>
            </p:cNvSpPr>
            <p:nvPr/>
          </p:nvSpPr>
          <p:spPr bwMode="auto">
            <a:xfrm>
              <a:off x="4838700" y="5143500"/>
              <a:ext cx="1761718" cy="4614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rgbClr val="CC0000"/>
                  </a:solidFill>
                </a:rPr>
                <a:t>peering link</a:t>
              </a:r>
            </a:p>
          </p:txBody>
        </p:sp>
        <p:cxnSp>
          <p:nvCxnSpPr>
            <p:cNvPr id="96288" name="Straight Connector 39943"/>
            <p:cNvCxnSpPr>
              <a:cxnSpLocks noChangeShapeType="1"/>
            </p:cNvCxnSpPr>
            <p:nvPr/>
          </p:nvCxnSpPr>
          <p:spPr bwMode="auto">
            <a:xfrm>
              <a:off x="4686300" y="4864100"/>
              <a:ext cx="266700" cy="4191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grpSp>
      <p:grpSp>
        <p:nvGrpSpPr>
          <p:cNvPr id="45265" name="Group 39950"/>
          <p:cNvGrpSpPr>
            <a:grpSpLocks/>
          </p:cNvGrpSpPr>
          <p:nvPr/>
        </p:nvGrpSpPr>
        <p:grpSpPr bwMode="auto">
          <a:xfrm>
            <a:off x="5270500" y="1701800"/>
            <a:ext cx="3403600" cy="1169988"/>
            <a:chOff x="5270500" y="1701800"/>
            <a:chExt cx="3402978" cy="1169232"/>
          </a:xfrm>
        </p:grpSpPr>
        <p:sp>
          <p:nvSpPr>
            <p:cNvPr id="96285" name="TextBox 39946"/>
            <p:cNvSpPr txBox="1">
              <a:spLocks noChangeArrowheads="1"/>
            </p:cNvSpPr>
            <p:nvPr/>
          </p:nvSpPr>
          <p:spPr bwMode="auto">
            <a:xfrm>
              <a:off x="5270500" y="1701800"/>
              <a:ext cx="3402978" cy="46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rgbClr val="CC0000"/>
                  </a:solidFill>
                </a:rPr>
                <a:t>Internet exchange point</a:t>
              </a:r>
            </a:p>
          </p:txBody>
        </p:sp>
        <p:cxnSp>
          <p:nvCxnSpPr>
            <p:cNvPr id="96286" name="Straight Connector 39948"/>
            <p:cNvCxnSpPr>
              <a:cxnSpLocks noChangeShapeType="1"/>
              <a:endCxn id="96302" idx="0"/>
            </p:cNvCxnSpPr>
            <p:nvPr/>
          </p:nvCxnSpPr>
          <p:spPr bwMode="auto">
            <a:xfrm flipH="1">
              <a:off x="5952289" y="2159000"/>
              <a:ext cx="219911" cy="71203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grpSp>
      <p:sp>
        <p:nvSpPr>
          <p:cNvPr id="351" name="TextBox 350"/>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34</a:t>
            </a:fld>
            <a:endParaRPr lang="en-US"/>
          </a:p>
        </p:txBody>
      </p:sp>
    </p:spTree>
    <p:extLst>
      <p:ext uri="{BB962C8B-B14F-4D97-AF65-F5344CB8AC3E}">
        <p14:creationId xmlns:p14="http://schemas.microsoft.com/office/powerpoint/2010/main" val="610638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249"/>
                                        </p:tgtEl>
                                        <p:attrNameLst>
                                          <p:attrName>style.visibility</p:attrName>
                                        </p:attrNameLst>
                                      </p:cBhvr>
                                      <p:to>
                                        <p:strVal val="visible"/>
                                      </p:to>
                                    </p:set>
                                    <p:animEffect transition="in" filter="dissolve">
                                      <p:cBhvr>
                                        <p:cTn id="7" dur="500"/>
                                        <p:tgtEl>
                                          <p:spTgt spid="45249"/>
                                        </p:tgtEl>
                                      </p:cBhvr>
                                    </p:animEffect>
                                  </p:childTnLst>
                                </p:cTn>
                              </p:par>
                              <p:par>
                                <p:cTn id="8" presetID="9" presetClass="entr" presetSubtype="0" fill="hold" nodeType="withEffect">
                                  <p:stCondLst>
                                    <p:cond delay="0"/>
                                  </p:stCondLst>
                                  <p:childTnLst>
                                    <p:set>
                                      <p:cBhvr>
                                        <p:cTn id="9" dur="1" fill="hold">
                                          <p:stCondLst>
                                            <p:cond delay="0"/>
                                          </p:stCondLst>
                                        </p:cTn>
                                        <p:tgtEl>
                                          <p:spTgt spid="45257"/>
                                        </p:tgtEl>
                                        <p:attrNameLst>
                                          <p:attrName>style.visibility</p:attrName>
                                        </p:attrNameLst>
                                      </p:cBhvr>
                                      <p:to>
                                        <p:strVal val="visible"/>
                                      </p:to>
                                    </p:set>
                                    <p:animEffect transition="in" filter="dissolve">
                                      <p:cBhvr>
                                        <p:cTn id="10" dur="500"/>
                                        <p:tgtEl>
                                          <p:spTgt spid="452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5217"/>
                                        </p:tgtEl>
                                        <p:attrNameLst>
                                          <p:attrName>style.visibility</p:attrName>
                                        </p:attrNameLst>
                                      </p:cBhvr>
                                      <p:to>
                                        <p:strVal val="visible"/>
                                      </p:to>
                                    </p:set>
                                    <p:animEffect transition="in" filter="dissolve">
                                      <p:cBhvr>
                                        <p:cTn id="15" dur="500"/>
                                        <p:tgtEl>
                                          <p:spTgt spid="45217"/>
                                        </p:tgtEl>
                                      </p:cBhvr>
                                    </p:animEffect>
                                  </p:childTnLst>
                                </p:cTn>
                              </p:par>
                              <p:par>
                                <p:cTn id="16" presetID="9" presetClass="entr" presetSubtype="0" fill="hold" nodeType="withEffect">
                                  <p:stCondLst>
                                    <p:cond delay="0"/>
                                  </p:stCondLst>
                                  <p:childTnLst>
                                    <p:set>
                                      <p:cBhvr>
                                        <p:cTn id="17" dur="1" fill="hold">
                                          <p:stCondLst>
                                            <p:cond delay="0"/>
                                          </p:stCondLst>
                                        </p:cTn>
                                        <p:tgtEl>
                                          <p:spTgt spid="45233"/>
                                        </p:tgtEl>
                                        <p:attrNameLst>
                                          <p:attrName>style.visibility</p:attrName>
                                        </p:attrNameLst>
                                      </p:cBhvr>
                                      <p:to>
                                        <p:strVal val="visible"/>
                                      </p:to>
                                    </p:set>
                                    <p:animEffect transition="in" filter="dissolve">
                                      <p:cBhvr>
                                        <p:cTn id="18" dur="500"/>
                                        <p:tgtEl>
                                          <p:spTgt spid="45233"/>
                                        </p:tgtEl>
                                      </p:cBhvr>
                                    </p:animEffect>
                                  </p:childTnLst>
                                </p:cTn>
                              </p:par>
                              <p:par>
                                <p:cTn id="19" presetID="9" presetClass="entr" presetSubtype="0" fill="hold" nodeType="withEffect">
                                  <p:stCondLst>
                                    <p:cond delay="0"/>
                                  </p:stCondLst>
                                  <p:childTnLst>
                                    <p:set>
                                      <p:cBhvr>
                                        <p:cTn id="20" dur="1" fill="hold">
                                          <p:stCondLst>
                                            <p:cond delay="0"/>
                                          </p:stCondLst>
                                        </p:cTn>
                                        <p:tgtEl>
                                          <p:spTgt spid="45265"/>
                                        </p:tgtEl>
                                        <p:attrNameLst>
                                          <p:attrName>style.visibility</p:attrName>
                                        </p:attrNameLst>
                                      </p:cBhvr>
                                      <p:to>
                                        <p:strVal val="visible"/>
                                      </p:to>
                                    </p:set>
                                    <p:animEffect transition="in" filter="dissolve">
                                      <p:cBhvr>
                                        <p:cTn id="21" dur="500"/>
                                        <p:tgtEl>
                                          <p:spTgt spid="45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7" name="Group 5"/>
          <p:cNvGrpSpPr>
            <a:grpSpLocks/>
          </p:cNvGrpSpPr>
          <p:nvPr/>
        </p:nvGrpSpPr>
        <p:grpSpPr bwMode="auto">
          <a:xfrm>
            <a:off x="450850" y="1849438"/>
            <a:ext cx="8437563" cy="4559300"/>
            <a:chOff x="154891" y="1905681"/>
            <a:chExt cx="8436427" cy="4559651"/>
          </a:xfrm>
        </p:grpSpPr>
        <p:grpSp>
          <p:nvGrpSpPr>
            <p:cNvPr id="98599" name="Group 2"/>
            <p:cNvGrpSpPr>
              <a:grpSpLocks/>
            </p:cNvGrpSpPr>
            <p:nvPr/>
          </p:nvGrpSpPr>
          <p:grpSpPr bwMode="auto">
            <a:xfrm>
              <a:off x="1529396" y="2297655"/>
              <a:ext cx="648422" cy="418253"/>
              <a:chOff x="3053396" y="4304255"/>
              <a:chExt cx="648422" cy="418253"/>
            </a:xfrm>
          </p:grpSpPr>
          <p:sp>
            <p:nvSpPr>
              <p:cNvPr id="986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52"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0" name="Group 131"/>
            <p:cNvGrpSpPr>
              <a:grpSpLocks/>
            </p:cNvGrpSpPr>
            <p:nvPr/>
          </p:nvGrpSpPr>
          <p:grpSpPr bwMode="auto">
            <a:xfrm>
              <a:off x="373696" y="3097755"/>
              <a:ext cx="648422" cy="418253"/>
              <a:chOff x="3053396" y="4304255"/>
              <a:chExt cx="648422" cy="418253"/>
            </a:xfrm>
          </p:grpSpPr>
          <p:sp>
            <p:nvSpPr>
              <p:cNvPr id="9864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50"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1" name="Group 135"/>
            <p:cNvGrpSpPr>
              <a:grpSpLocks/>
            </p:cNvGrpSpPr>
            <p:nvPr/>
          </p:nvGrpSpPr>
          <p:grpSpPr bwMode="auto">
            <a:xfrm>
              <a:off x="6037896" y="2551655"/>
              <a:ext cx="648422" cy="418253"/>
              <a:chOff x="3053396" y="4304255"/>
              <a:chExt cx="648422" cy="418253"/>
            </a:xfrm>
          </p:grpSpPr>
          <p:sp>
            <p:nvSpPr>
              <p:cNvPr id="9864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48"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2" name="Group 138"/>
            <p:cNvGrpSpPr>
              <a:grpSpLocks/>
            </p:cNvGrpSpPr>
            <p:nvPr/>
          </p:nvGrpSpPr>
          <p:grpSpPr bwMode="auto">
            <a:xfrm>
              <a:off x="945196" y="5409155"/>
              <a:ext cx="648422" cy="418253"/>
              <a:chOff x="3053396" y="4304255"/>
              <a:chExt cx="648422" cy="418253"/>
            </a:xfrm>
          </p:grpSpPr>
          <p:sp>
            <p:nvSpPr>
              <p:cNvPr id="986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46"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3" name="Group 141"/>
            <p:cNvGrpSpPr>
              <a:grpSpLocks/>
            </p:cNvGrpSpPr>
            <p:nvPr/>
          </p:nvGrpSpPr>
          <p:grpSpPr bwMode="auto">
            <a:xfrm>
              <a:off x="526096" y="4786855"/>
              <a:ext cx="648422" cy="418253"/>
              <a:chOff x="3053396" y="4304255"/>
              <a:chExt cx="648422" cy="418253"/>
            </a:xfrm>
          </p:grpSpPr>
          <p:sp>
            <p:nvSpPr>
              <p:cNvPr id="9864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44"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4" name="Group 144"/>
            <p:cNvGrpSpPr>
              <a:grpSpLocks/>
            </p:cNvGrpSpPr>
            <p:nvPr/>
          </p:nvGrpSpPr>
          <p:grpSpPr bwMode="auto">
            <a:xfrm>
              <a:off x="297496" y="4126455"/>
              <a:ext cx="648422" cy="418253"/>
              <a:chOff x="3053396" y="4304255"/>
              <a:chExt cx="648422" cy="418253"/>
            </a:xfrm>
          </p:grpSpPr>
          <p:sp>
            <p:nvSpPr>
              <p:cNvPr id="9864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42"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5" name="Group 147"/>
            <p:cNvGrpSpPr>
              <a:grpSpLocks/>
            </p:cNvGrpSpPr>
            <p:nvPr/>
          </p:nvGrpSpPr>
          <p:grpSpPr bwMode="auto">
            <a:xfrm>
              <a:off x="6787196" y="2983455"/>
              <a:ext cx="648422" cy="418253"/>
              <a:chOff x="3053396" y="4304255"/>
              <a:chExt cx="648422" cy="418253"/>
            </a:xfrm>
          </p:grpSpPr>
          <p:sp>
            <p:nvSpPr>
              <p:cNvPr id="9863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40"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6" name="Group 150"/>
            <p:cNvGrpSpPr>
              <a:grpSpLocks/>
            </p:cNvGrpSpPr>
            <p:nvPr/>
          </p:nvGrpSpPr>
          <p:grpSpPr bwMode="auto">
            <a:xfrm>
              <a:off x="3129596" y="2056355"/>
              <a:ext cx="648422" cy="418253"/>
              <a:chOff x="3053396" y="4304255"/>
              <a:chExt cx="648422" cy="418253"/>
            </a:xfrm>
          </p:grpSpPr>
          <p:sp>
            <p:nvSpPr>
              <p:cNvPr id="9863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38"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7" name="Group 153"/>
            <p:cNvGrpSpPr>
              <a:grpSpLocks/>
            </p:cNvGrpSpPr>
            <p:nvPr/>
          </p:nvGrpSpPr>
          <p:grpSpPr bwMode="auto">
            <a:xfrm>
              <a:off x="754696" y="2704055"/>
              <a:ext cx="648422" cy="418253"/>
              <a:chOff x="3053396" y="4304255"/>
              <a:chExt cx="648422" cy="418253"/>
            </a:xfrm>
          </p:grpSpPr>
          <p:sp>
            <p:nvSpPr>
              <p:cNvPr id="9863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36"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8" name="Group 156"/>
            <p:cNvGrpSpPr>
              <a:grpSpLocks/>
            </p:cNvGrpSpPr>
            <p:nvPr/>
          </p:nvGrpSpPr>
          <p:grpSpPr bwMode="auto">
            <a:xfrm>
              <a:off x="4043996" y="2030955"/>
              <a:ext cx="648422" cy="418253"/>
              <a:chOff x="3053396" y="4304255"/>
              <a:chExt cx="648422" cy="418253"/>
            </a:xfrm>
          </p:grpSpPr>
          <p:sp>
            <p:nvSpPr>
              <p:cNvPr id="986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3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9" name="Group 160"/>
            <p:cNvGrpSpPr>
              <a:grpSpLocks/>
            </p:cNvGrpSpPr>
            <p:nvPr/>
          </p:nvGrpSpPr>
          <p:grpSpPr bwMode="auto">
            <a:xfrm>
              <a:off x="7104696" y="5663155"/>
              <a:ext cx="648422" cy="418253"/>
              <a:chOff x="3053396" y="4304255"/>
              <a:chExt cx="648422" cy="418253"/>
            </a:xfrm>
          </p:grpSpPr>
          <p:sp>
            <p:nvSpPr>
              <p:cNvPr id="986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32"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0" name="Group 163"/>
            <p:cNvGrpSpPr>
              <a:grpSpLocks/>
            </p:cNvGrpSpPr>
            <p:nvPr/>
          </p:nvGrpSpPr>
          <p:grpSpPr bwMode="auto">
            <a:xfrm>
              <a:off x="7942896" y="5015455"/>
              <a:ext cx="648422" cy="418253"/>
              <a:chOff x="3053396" y="4304255"/>
              <a:chExt cx="648422" cy="418253"/>
            </a:xfrm>
          </p:grpSpPr>
          <p:sp>
            <p:nvSpPr>
              <p:cNvPr id="986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3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1" name="Group 166"/>
            <p:cNvGrpSpPr>
              <a:grpSpLocks/>
            </p:cNvGrpSpPr>
            <p:nvPr/>
          </p:nvGrpSpPr>
          <p:grpSpPr bwMode="auto">
            <a:xfrm>
              <a:off x="7714296" y="4101055"/>
              <a:ext cx="648422" cy="418253"/>
              <a:chOff x="3053396" y="4304255"/>
              <a:chExt cx="648422" cy="418253"/>
            </a:xfrm>
          </p:grpSpPr>
          <p:sp>
            <p:nvSpPr>
              <p:cNvPr id="986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28"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2" name="Group 169"/>
            <p:cNvGrpSpPr>
              <a:grpSpLocks/>
            </p:cNvGrpSpPr>
            <p:nvPr/>
          </p:nvGrpSpPr>
          <p:grpSpPr bwMode="auto">
            <a:xfrm>
              <a:off x="4869496" y="5904455"/>
              <a:ext cx="648422" cy="418253"/>
              <a:chOff x="3053396" y="4304255"/>
              <a:chExt cx="648422" cy="418253"/>
            </a:xfrm>
          </p:grpSpPr>
          <p:sp>
            <p:nvSpPr>
              <p:cNvPr id="986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26"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3" name="Group 172"/>
            <p:cNvGrpSpPr>
              <a:grpSpLocks/>
            </p:cNvGrpSpPr>
            <p:nvPr/>
          </p:nvGrpSpPr>
          <p:grpSpPr bwMode="auto">
            <a:xfrm>
              <a:off x="3955096" y="6044155"/>
              <a:ext cx="648422" cy="418253"/>
              <a:chOff x="3053396" y="4304255"/>
              <a:chExt cx="648422" cy="418253"/>
            </a:xfrm>
          </p:grpSpPr>
          <p:sp>
            <p:nvSpPr>
              <p:cNvPr id="986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24"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4" name="Group 175"/>
            <p:cNvGrpSpPr>
              <a:grpSpLocks/>
            </p:cNvGrpSpPr>
            <p:nvPr/>
          </p:nvGrpSpPr>
          <p:grpSpPr bwMode="auto">
            <a:xfrm>
              <a:off x="2735896" y="5891755"/>
              <a:ext cx="648422" cy="418253"/>
              <a:chOff x="3053396" y="4304255"/>
              <a:chExt cx="648422" cy="418253"/>
            </a:xfrm>
          </p:grpSpPr>
          <p:sp>
            <p:nvSpPr>
              <p:cNvPr id="986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22"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8615"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6"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7"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8"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9"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20"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8308" name="Rectangle 3"/>
          <p:cNvSpPr txBox="1">
            <a:spLocks noChangeArrowheads="1"/>
          </p:cNvSpPr>
          <p:nvPr/>
        </p:nvSpPr>
        <p:spPr bwMode="auto">
          <a:xfrm>
            <a:off x="473075" y="1073150"/>
            <a:ext cx="8204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 and regional networks may arise to connect access nets to ISPS </a:t>
            </a:r>
          </a:p>
        </p:txBody>
      </p:sp>
      <p:grpSp>
        <p:nvGrpSpPr>
          <p:cNvPr id="98309" name="Group 8"/>
          <p:cNvGrpSpPr>
            <a:grpSpLocks/>
          </p:cNvGrpSpPr>
          <p:nvPr/>
        </p:nvGrpSpPr>
        <p:grpSpPr bwMode="auto">
          <a:xfrm>
            <a:off x="4546600" y="3746500"/>
            <a:ext cx="3225800" cy="1117600"/>
            <a:chOff x="7848600" y="2044700"/>
            <a:chExt cx="3200399" cy="1371600"/>
          </a:xfrm>
        </p:grpSpPr>
        <p:sp>
          <p:nvSpPr>
            <p:cNvPr id="98516"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517" name="Group 133"/>
            <p:cNvGrpSpPr>
              <a:grpSpLocks/>
            </p:cNvGrpSpPr>
            <p:nvPr/>
          </p:nvGrpSpPr>
          <p:grpSpPr bwMode="auto">
            <a:xfrm>
              <a:off x="8526482" y="2160804"/>
              <a:ext cx="532759" cy="184809"/>
              <a:chOff x="2356" y="1300"/>
              <a:chExt cx="555" cy="194"/>
            </a:xfrm>
          </p:grpSpPr>
          <p:sp>
            <p:nvSpPr>
              <p:cNvPr id="985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94" name="Group 137"/>
              <p:cNvGrpSpPr>
                <a:grpSpLocks/>
              </p:cNvGrpSpPr>
              <p:nvPr/>
            </p:nvGrpSpPr>
            <p:grpSpPr bwMode="auto">
              <a:xfrm>
                <a:off x="2468" y="1332"/>
                <a:ext cx="310" cy="60"/>
                <a:chOff x="2468" y="1332"/>
                <a:chExt cx="310" cy="60"/>
              </a:xfrm>
            </p:grpSpPr>
            <p:sp>
              <p:nvSpPr>
                <p:cNvPr id="985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95"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96"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8518" name="Straight Connector 10"/>
            <p:cNvCxnSpPr>
              <a:cxnSpLocks noChangeShapeType="1"/>
              <a:stCxn id="98596"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19"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20"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21"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22"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23"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24"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25"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526" name="Straight Connector 304"/>
            <p:cNvCxnSpPr>
              <a:cxnSpLocks noChangeShapeType="1"/>
              <a:endCxn id="98591"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8527"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98528" name="Group 133"/>
            <p:cNvGrpSpPr>
              <a:grpSpLocks/>
            </p:cNvGrpSpPr>
            <p:nvPr/>
          </p:nvGrpSpPr>
          <p:grpSpPr bwMode="auto">
            <a:xfrm>
              <a:off x="9555206" y="2650627"/>
              <a:ext cx="532759" cy="184809"/>
              <a:chOff x="2356" y="1300"/>
              <a:chExt cx="555" cy="194"/>
            </a:xfrm>
          </p:grpSpPr>
          <p:sp>
            <p:nvSpPr>
              <p:cNvPr id="985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86" name="Group 137"/>
              <p:cNvGrpSpPr>
                <a:grpSpLocks/>
              </p:cNvGrpSpPr>
              <p:nvPr/>
            </p:nvGrpSpPr>
            <p:grpSpPr bwMode="auto">
              <a:xfrm>
                <a:off x="2468" y="1332"/>
                <a:ext cx="310" cy="60"/>
                <a:chOff x="2468" y="1332"/>
                <a:chExt cx="310" cy="60"/>
              </a:xfrm>
            </p:grpSpPr>
            <p:sp>
              <p:nvSpPr>
                <p:cNvPr id="985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8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8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529" name="Group 133"/>
            <p:cNvGrpSpPr>
              <a:grpSpLocks/>
            </p:cNvGrpSpPr>
            <p:nvPr/>
          </p:nvGrpSpPr>
          <p:grpSpPr bwMode="auto">
            <a:xfrm>
              <a:off x="8772607" y="2725609"/>
              <a:ext cx="532759" cy="184809"/>
              <a:chOff x="2356" y="1300"/>
              <a:chExt cx="555" cy="194"/>
            </a:xfrm>
          </p:grpSpPr>
          <p:sp>
            <p:nvSpPr>
              <p:cNvPr id="985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78" name="Group 137"/>
              <p:cNvGrpSpPr>
                <a:grpSpLocks/>
              </p:cNvGrpSpPr>
              <p:nvPr/>
            </p:nvGrpSpPr>
            <p:grpSpPr bwMode="auto">
              <a:xfrm>
                <a:off x="2468" y="1332"/>
                <a:ext cx="310" cy="60"/>
                <a:chOff x="2468" y="1332"/>
                <a:chExt cx="310" cy="60"/>
              </a:xfrm>
            </p:grpSpPr>
            <p:sp>
              <p:nvSpPr>
                <p:cNvPr id="985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79"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80"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530" name="Group 133"/>
            <p:cNvGrpSpPr>
              <a:grpSpLocks/>
            </p:cNvGrpSpPr>
            <p:nvPr/>
          </p:nvGrpSpPr>
          <p:grpSpPr bwMode="auto">
            <a:xfrm>
              <a:off x="9060908" y="2428111"/>
              <a:ext cx="532759" cy="184809"/>
              <a:chOff x="2356" y="1300"/>
              <a:chExt cx="555" cy="194"/>
            </a:xfrm>
          </p:grpSpPr>
          <p:sp>
            <p:nvSpPr>
              <p:cNvPr id="98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70" name="Group 137"/>
              <p:cNvGrpSpPr>
                <a:grpSpLocks/>
              </p:cNvGrpSpPr>
              <p:nvPr/>
            </p:nvGrpSpPr>
            <p:grpSpPr bwMode="auto">
              <a:xfrm>
                <a:off x="2468" y="1332"/>
                <a:ext cx="310" cy="60"/>
                <a:chOff x="2468" y="1332"/>
                <a:chExt cx="310" cy="60"/>
              </a:xfrm>
            </p:grpSpPr>
            <p:sp>
              <p:nvSpPr>
                <p:cNvPr id="98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71"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72"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531" name="Group 133"/>
            <p:cNvGrpSpPr>
              <a:grpSpLocks/>
            </p:cNvGrpSpPr>
            <p:nvPr/>
          </p:nvGrpSpPr>
          <p:grpSpPr bwMode="auto">
            <a:xfrm>
              <a:off x="10005281" y="2289952"/>
              <a:ext cx="532759" cy="184809"/>
              <a:chOff x="2356" y="1300"/>
              <a:chExt cx="555" cy="194"/>
            </a:xfrm>
          </p:grpSpPr>
          <p:sp>
            <p:nvSpPr>
              <p:cNvPr id="98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62" name="Group 137"/>
              <p:cNvGrpSpPr>
                <a:grpSpLocks/>
              </p:cNvGrpSpPr>
              <p:nvPr/>
            </p:nvGrpSpPr>
            <p:grpSpPr bwMode="auto">
              <a:xfrm>
                <a:off x="2468" y="1332"/>
                <a:ext cx="310" cy="60"/>
                <a:chOff x="2468" y="1332"/>
                <a:chExt cx="310" cy="60"/>
              </a:xfrm>
            </p:grpSpPr>
            <p:sp>
              <p:nvSpPr>
                <p:cNvPr id="98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63"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64"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532" name="Group 133"/>
            <p:cNvGrpSpPr>
              <a:grpSpLocks/>
            </p:cNvGrpSpPr>
            <p:nvPr/>
          </p:nvGrpSpPr>
          <p:grpSpPr bwMode="auto">
            <a:xfrm>
              <a:off x="10232661" y="2882876"/>
              <a:ext cx="532759" cy="184809"/>
              <a:chOff x="2356" y="1300"/>
              <a:chExt cx="555" cy="194"/>
            </a:xfrm>
          </p:grpSpPr>
          <p:sp>
            <p:nvSpPr>
              <p:cNvPr id="98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54" name="Group 137"/>
              <p:cNvGrpSpPr>
                <a:grpSpLocks/>
              </p:cNvGrpSpPr>
              <p:nvPr/>
            </p:nvGrpSpPr>
            <p:grpSpPr bwMode="auto">
              <a:xfrm>
                <a:off x="2468" y="1332"/>
                <a:ext cx="310" cy="60"/>
                <a:chOff x="2468" y="1332"/>
                <a:chExt cx="310" cy="60"/>
              </a:xfrm>
            </p:grpSpPr>
            <p:sp>
              <p:nvSpPr>
                <p:cNvPr id="98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55"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56"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533" name="Group 133"/>
            <p:cNvGrpSpPr>
              <a:grpSpLocks/>
            </p:cNvGrpSpPr>
            <p:nvPr/>
          </p:nvGrpSpPr>
          <p:grpSpPr bwMode="auto">
            <a:xfrm>
              <a:off x="9330660" y="3072767"/>
              <a:ext cx="532759" cy="184809"/>
              <a:chOff x="2356" y="1300"/>
              <a:chExt cx="555" cy="194"/>
            </a:xfrm>
          </p:grpSpPr>
          <p:sp>
            <p:nvSpPr>
              <p:cNvPr id="98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46" name="Group 137"/>
              <p:cNvGrpSpPr>
                <a:grpSpLocks/>
              </p:cNvGrpSpPr>
              <p:nvPr/>
            </p:nvGrpSpPr>
            <p:grpSpPr bwMode="auto">
              <a:xfrm>
                <a:off x="2468" y="1332"/>
                <a:ext cx="310" cy="60"/>
                <a:chOff x="2468" y="1332"/>
                <a:chExt cx="310" cy="60"/>
              </a:xfrm>
            </p:grpSpPr>
            <p:sp>
              <p:nvSpPr>
                <p:cNvPr id="98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47"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48"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534" name="Group 133"/>
            <p:cNvGrpSpPr>
              <a:grpSpLocks/>
            </p:cNvGrpSpPr>
            <p:nvPr/>
          </p:nvGrpSpPr>
          <p:grpSpPr bwMode="auto">
            <a:xfrm>
              <a:off x="8438032" y="3018963"/>
              <a:ext cx="532759" cy="184809"/>
              <a:chOff x="2356" y="1300"/>
              <a:chExt cx="555" cy="194"/>
            </a:xfrm>
          </p:grpSpPr>
          <p:sp>
            <p:nvSpPr>
              <p:cNvPr id="98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38" name="Group 137"/>
              <p:cNvGrpSpPr>
                <a:grpSpLocks/>
              </p:cNvGrpSpPr>
              <p:nvPr/>
            </p:nvGrpSpPr>
            <p:grpSpPr bwMode="auto">
              <a:xfrm>
                <a:off x="2468" y="1332"/>
                <a:ext cx="310" cy="60"/>
                <a:chOff x="2468" y="1332"/>
                <a:chExt cx="310" cy="60"/>
              </a:xfrm>
            </p:grpSpPr>
            <p:sp>
              <p:nvSpPr>
                <p:cNvPr id="98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39"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40"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8310" name="Group 331"/>
          <p:cNvGrpSpPr>
            <a:grpSpLocks/>
          </p:cNvGrpSpPr>
          <p:nvPr/>
        </p:nvGrpSpPr>
        <p:grpSpPr bwMode="auto">
          <a:xfrm>
            <a:off x="1803400" y="2755900"/>
            <a:ext cx="3467100" cy="1193800"/>
            <a:chOff x="7848600" y="2044700"/>
            <a:chExt cx="3200399" cy="1371600"/>
          </a:xfrm>
        </p:grpSpPr>
        <p:sp>
          <p:nvSpPr>
            <p:cNvPr id="98433"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434" name="Group 133"/>
            <p:cNvGrpSpPr>
              <a:grpSpLocks/>
            </p:cNvGrpSpPr>
            <p:nvPr/>
          </p:nvGrpSpPr>
          <p:grpSpPr bwMode="auto">
            <a:xfrm>
              <a:off x="8526482" y="2160804"/>
              <a:ext cx="532759" cy="184809"/>
              <a:chOff x="2356" y="1300"/>
              <a:chExt cx="555" cy="194"/>
            </a:xfrm>
          </p:grpSpPr>
          <p:sp>
            <p:nvSpPr>
              <p:cNvPr id="9850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0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1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11" name="Group 137"/>
              <p:cNvGrpSpPr>
                <a:grpSpLocks/>
              </p:cNvGrpSpPr>
              <p:nvPr/>
            </p:nvGrpSpPr>
            <p:grpSpPr bwMode="auto">
              <a:xfrm>
                <a:off x="2468" y="1332"/>
                <a:ext cx="310" cy="60"/>
                <a:chOff x="2468" y="1332"/>
                <a:chExt cx="310" cy="60"/>
              </a:xfrm>
            </p:grpSpPr>
            <p:sp>
              <p:nvSpPr>
                <p:cNvPr id="9851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1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12"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13"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8435" name="Straight Connector 334"/>
            <p:cNvCxnSpPr>
              <a:cxnSpLocks noChangeShapeType="1"/>
              <a:stCxn id="98513"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36"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37"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38"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39"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40"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41"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42"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443" name="Straight Connector 342"/>
            <p:cNvCxnSpPr>
              <a:cxnSpLocks noChangeShapeType="1"/>
              <a:endCxn id="98508"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8444"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98445" name="Group 133"/>
            <p:cNvGrpSpPr>
              <a:grpSpLocks/>
            </p:cNvGrpSpPr>
            <p:nvPr/>
          </p:nvGrpSpPr>
          <p:grpSpPr bwMode="auto">
            <a:xfrm>
              <a:off x="9555206" y="2650627"/>
              <a:ext cx="532759" cy="184809"/>
              <a:chOff x="2356" y="1300"/>
              <a:chExt cx="555" cy="194"/>
            </a:xfrm>
          </p:grpSpPr>
          <p:sp>
            <p:nvSpPr>
              <p:cNvPr id="9850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0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0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03" name="Group 137"/>
              <p:cNvGrpSpPr>
                <a:grpSpLocks/>
              </p:cNvGrpSpPr>
              <p:nvPr/>
            </p:nvGrpSpPr>
            <p:grpSpPr bwMode="auto">
              <a:xfrm>
                <a:off x="2468" y="1332"/>
                <a:ext cx="310" cy="60"/>
                <a:chOff x="2468" y="1332"/>
                <a:chExt cx="310" cy="60"/>
              </a:xfrm>
            </p:grpSpPr>
            <p:sp>
              <p:nvSpPr>
                <p:cNvPr id="9850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50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504"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05"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446" name="Group 133"/>
            <p:cNvGrpSpPr>
              <a:grpSpLocks/>
            </p:cNvGrpSpPr>
            <p:nvPr/>
          </p:nvGrpSpPr>
          <p:grpSpPr bwMode="auto">
            <a:xfrm>
              <a:off x="8772607" y="2725609"/>
              <a:ext cx="532759" cy="184809"/>
              <a:chOff x="2356" y="1300"/>
              <a:chExt cx="555" cy="194"/>
            </a:xfrm>
          </p:grpSpPr>
          <p:sp>
            <p:nvSpPr>
              <p:cNvPr id="9849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9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9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95" name="Group 137"/>
              <p:cNvGrpSpPr>
                <a:grpSpLocks/>
              </p:cNvGrpSpPr>
              <p:nvPr/>
            </p:nvGrpSpPr>
            <p:grpSpPr bwMode="auto">
              <a:xfrm>
                <a:off x="2468" y="1332"/>
                <a:ext cx="310" cy="60"/>
                <a:chOff x="2468" y="1332"/>
                <a:chExt cx="310" cy="60"/>
              </a:xfrm>
            </p:grpSpPr>
            <p:sp>
              <p:nvSpPr>
                <p:cNvPr id="9849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9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9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97"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447" name="Group 133"/>
            <p:cNvGrpSpPr>
              <a:grpSpLocks/>
            </p:cNvGrpSpPr>
            <p:nvPr/>
          </p:nvGrpSpPr>
          <p:grpSpPr bwMode="auto">
            <a:xfrm>
              <a:off x="9060908" y="2428111"/>
              <a:ext cx="532759" cy="184809"/>
              <a:chOff x="2356" y="1300"/>
              <a:chExt cx="555" cy="194"/>
            </a:xfrm>
          </p:grpSpPr>
          <p:sp>
            <p:nvSpPr>
              <p:cNvPr id="9848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87" name="Group 137"/>
              <p:cNvGrpSpPr>
                <a:grpSpLocks/>
              </p:cNvGrpSpPr>
              <p:nvPr/>
            </p:nvGrpSpPr>
            <p:grpSpPr bwMode="auto">
              <a:xfrm>
                <a:off x="2468" y="1332"/>
                <a:ext cx="310" cy="60"/>
                <a:chOff x="2468" y="1332"/>
                <a:chExt cx="310" cy="60"/>
              </a:xfrm>
            </p:grpSpPr>
            <p:sp>
              <p:nvSpPr>
                <p:cNvPr id="98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8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89"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448" name="Group 133"/>
            <p:cNvGrpSpPr>
              <a:grpSpLocks/>
            </p:cNvGrpSpPr>
            <p:nvPr/>
          </p:nvGrpSpPr>
          <p:grpSpPr bwMode="auto">
            <a:xfrm>
              <a:off x="10005281" y="2289952"/>
              <a:ext cx="532759" cy="184809"/>
              <a:chOff x="2356" y="1300"/>
              <a:chExt cx="555" cy="194"/>
            </a:xfrm>
          </p:grpSpPr>
          <p:sp>
            <p:nvSpPr>
              <p:cNvPr id="98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79" name="Group 137"/>
              <p:cNvGrpSpPr>
                <a:grpSpLocks/>
              </p:cNvGrpSpPr>
              <p:nvPr/>
            </p:nvGrpSpPr>
            <p:grpSpPr bwMode="auto">
              <a:xfrm>
                <a:off x="2468" y="1332"/>
                <a:ext cx="310" cy="60"/>
                <a:chOff x="2468" y="1332"/>
                <a:chExt cx="310" cy="60"/>
              </a:xfrm>
            </p:grpSpPr>
            <p:sp>
              <p:nvSpPr>
                <p:cNvPr id="98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80"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81"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449" name="Group 133"/>
            <p:cNvGrpSpPr>
              <a:grpSpLocks/>
            </p:cNvGrpSpPr>
            <p:nvPr/>
          </p:nvGrpSpPr>
          <p:grpSpPr bwMode="auto">
            <a:xfrm>
              <a:off x="10232661" y="2882876"/>
              <a:ext cx="532759" cy="184809"/>
              <a:chOff x="2356" y="1300"/>
              <a:chExt cx="555" cy="194"/>
            </a:xfrm>
          </p:grpSpPr>
          <p:sp>
            <p:nvSpPr>
              <p:cNvPr id="98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71" name="Group 137"/>
              <p:cNvGrpSpPr>
                <a:grpSpLocks/>
              </p:cNvGrpSpPr>
              <p:nvPr/>
            </p:nvGrpSpPr>
            <p:grpSpPr bwMode="auto">
              <a:xfrm>
                <a:off x="2468" y="1332"/>
                <a:ext cx="310" cy="60"/>
                <a:chOff x="2468" y="1332"/>
                <a:chExt cx="310" cy="60"/>
              </a:xfrm>
            </p:grpSpPr>
            <p:sp>
              <p:nvSpPr>
                <p:cNvPr id="98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72"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73"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450" name="Group 133"/>
            <p:cNvGrpSpPr>
              <a:grpSpLocks/>
            </p:cNvGrpSpPr>
            <p:nvPr/>
          </p:nvGrpSpPr>
          <p:grpSpPr bwMode="auto">
            <a:xfrm>
              <a:off x="9330660" y="3072767"/>
              <a:ext cx="532759" cy="184809"/>
              <a:chOff x="2356" y="1300"/>
              <a:chExt cx="555" cy="194"/>
            </a:xfrm>
          </p:grpSpPr>
          <p:sp>
            <p:nvSpPr>
              <p:cNvPr id="98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63" name="Group 137"/>
              <p:cNvGrpSpPr>
                <a:grpSpLocks/>
              </p:cNvGrpSpPr>
              <p:nvPr/>
            </p:nvGrpSpPr>
            <p:grpSpPr bwMode="auto">
              <a:xfrm>
                <a:off x="2468" y="1332"/>
                <a:ext cx="310" cy="60"/>
                <a:chOff x="2468" y="1332"/>
                <a:chExt cx="310" cy="60"/>
              </a:xfrm>
            </p:grpSpPr>
            <p:sp>
              <p:nvSpPr>
                <p:cNvPr id="98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64"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65"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451" name="Group 133"/>
            <p:cNvGrpSpPr>
              <a:grpSpLocks/>
            </p:cNvGrpSpPr>
            <p:nvPr/>
          </p:nvGrpSpPr>
          <p:grpSpPr bwMode="auto">
            <a:xfrm>
              <a:off x="8438032" y="3018963"/>
              <a:ext cx="532759" cy="184809"/>
              <a:chOff x="2356" y="1300"/>
              <a:chExt cx="555" cy="194"/>
            </a:xfrm>
          </p:grpSpPr>
          <p:sp>
            <p:nvSpPr>
              <p:cNvPr id="98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55" name="Group 137"/>
              <p:cNvGrpSpPr>
                <a:grpSpLocks/>
              </p:cNvGrpSpPr>
              <p:nvPr/>
            </p:nvGrpSpPr>
            <p:grpSpPr bwMode="auto">
              <a:xfrm>
                <a:off x="2468" y="1332"/>
                <a:ext cx="310" cy="60"/>
                <a:chOff x="2468" y="1332"/>
                <a:chExt cx="310" cy="60"/>
              </a:xfrm>
            </p:grpSpPr>
            <p:sp>
              <p:nvSpPr>
                <p:cNvPr id="98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56"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57"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8311" name="Group 416"/>
          <p:cNvGrpSpPr>
            <a:grpSpLocks/>
          </p:cNvGrpSpPr>
          <p:nvPr/>
        </p:nvGrpSpPr>
        <p:grpSpPr bwMode="auto">
          <a:xfrm>
            <a:off x="1498600" y="4165600"/>
            <a:ext cx="3086100" cy="1168400"/>
            <a:chOff x="7848600" y="2044700"/>
            <a:chExt cx="3200399" cy="1371600"/>
          </a:xfrm>
        </p:grpSpPr>
        <p:sp>
          <p:nvSpPr>
            <p:cNvPr id="98350"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351" name="Group 133"/>
            <p:cNvGrpSpPr>
              <a:grpSpLocks/>
            </p:cNvGrpSpPr>
            <p:nvPr/>
          </p:nvGrpSpPr>
          <p:grpSpPr bwMode="auto">
            <a:xfrm>
              <a:off x="8526482" y="2160804"/>
              <a:ext cx="532759" cy="184809"/>
              <a:chOff x="2356" y="1300"/>
              <a:chExt cx="555" cy="194"/>
            </a:xfrm>
          </p:grpSpPr>
          <p:sp>
            <p:nvSpPr>
              <p:cNvPr id="98425"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28" name="Group 137"/>
              <p:cNvGrpSpPr>
                <a:grpSpLocks/>
              </p:cNvGrpSpPr>
              <p:nvPr/>
            </p:nvGrpSpPr>
            <p:grpSpPr bwMode="auto">
              <a:xfrm>
                <a:off x="2468" y="1332"/>
                <a:ext cx="310" cy="60"/>
                <a:chOff x="2468" y="1332"/>
                <a:chExt cx="310" cy="60"/>
              </a:xfrm>
            </p:grpSpPr>
            <p:sp>
              <p:nvSpPr>
                <p:cNvPr id="98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29"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30"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98352" name="Straight Connector 419"/>
            <p:cNvCxnSpPr>
              <a:cxnSpLocks noChangeShapeType="1"/>
              <a:stCxn id="98430"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53"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54"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55"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56"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57"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58"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59"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8360" name="Straight Connector 427"/>
            <p:cNvCxnSpPr>
              <a:cxnSpLocks noChangeShapeType="1"/>
              <a:endCxn id="98425"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98361" name="TextBox 428"/>
            <p:cNvSpPr txBox="1">
              <a:spLocks noChangeArrowheads="1"/>
            </p:cNvSpPr>
            <p:nvPr/>
          </p:nvSpPr>
          <p:spPr bwMode="auto">
            <a:xfrm>
              <a:off x="7958081" y="2471292"/>
              <a:ext cx="876536" cy="46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C</a:t>
              </a:r>
            </a:p>
          </p:txBody>
        </p:sp>
        <p:grpSp>
          <p:nvGrpSpPr>
            <p:cNvPr id="98362" name="Group 133"/>
            <p:cNvGrpSpPr>
              <a:grpSpLocks/>
            </p:cNvGrpSpPr>
            <p:nvPr/>
          </p:nvGrpSpPr>
          <p:grpSpPr bwMode="auto">
            <a:xfrm>
              <a:off x="9555206" y="2650627"/>
              <a:ext cx="532759" cy="184809"/>
              <a:chOff x="2356" y="1300"/>
              <a:chExt cx="555" cy="194"/>
            </a:xfrm>
          </p:grpSpPr>
          <p:sp>
            <p:nvSpPr>
              <p:cNvPr id="98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20" name="Group 137"/>
              <p:cNvGrpSpPr>
                <a:grpSpLocks/>
              </p:cNvGrpSpPr>
              <p:nvPr/>
            </p:nvGrpSpPr>
            <p:grpSpPr bwMode="auto">
              <a:xfrm>
                <a:off x="2468" y="1332"/>
                <a:ext cx="310" cy="60"/>
                <a:chOff x="2468" y="1332"/>
                <a:chExt cx="310" cy="60"/>
              </a:xfrm>
            </p:grpSpPr>
            <p:sp>
              <p:nvSpPr>
                <p:cNvPr id="98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21"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22"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363" name="Group 133"/>
            <p:cNvGrpSpPr>
              <a:grpSpLocks/>
            </p:cNvGrpSpPr>
            <p:nvPr/>
          </p:nvGrpSpPr>
          <p:grpSpPr bwMode="auto">
            <a:xfrm>
              <a:off x="8772607" y="2725609"/>
              <a:ext cx="532759" cy="184809"/>
              <a:chOff x="2356" y="1300"/>
              <a:chExt cx="555" cy="194"/>
            </a:xfrm>
          </p:grpSpPr>
          <p:sp>
            <p:nvSpPr>
              <p:cNvPr id="9840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1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1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12" name="Group 137"/>
              <p:cNvGrpSpPr>
                <a:grpSpLocks/>
              </p:cNvGrpSpPr>
              <p:nvPr/>
            </p:nvGrpSpPr>
            <p:grpSpPr bwMode="auto">
              <a:xfrm>
                <a:off x="2468" y="1332"/>
                <a:ext cx="310" cy="60"/>
                <a:chOff x="2468" y="1332"/>
                <a:chExt cx="310" cy="60"/>
              </a:xfrm>
            </p:grpSpPr>
            <p:sp>
              <p:nvSpPr>
                <p:cNvPr id="9841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1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13"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14"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364" name="Group 133"/>
            <p:cNvGrpSpPr>
              <a:grpSpLocks/>
            </p:cNvGrpSpPr>
            <p:nvPr/>
          </p:nvGrpSpPr>
          <p:grpSpPr bwMode="auto">
            <a:xfrm>
              <a:off x="9060908" y="2428111"/>
              <a:ext cx="532759" cy="184809"/>
              <a:chOff x="2356" y="1300"/>
              <a:chExt cx="555" cy="194"/>
            </a:xfrm>
          </p:grpSpPr>
          <p:sp>
            <p:nvSpPr>
              <p:cNvPr id="9840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0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0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04" name="Group 137"/>
              <p:cNvGrpSpPr>
                <a:grpSpLocks/>
              </p:cNvGrpSpPr>
              <p:nvPr/>
            </p:nvGrpSpPr>
            <p:grpSpPr bwMode="auto">
              <a:xfrm>
                <a:off x="2468" y="1332"/>
                <a:ext cx="310" cy="60"/>
                <a:chOff x="2468" y="1332"/>
                <a:chExt cx="310" cy="60"/>
              </a:xfrm>
            </p:grpSpPr>
            <p:sp>
              <p:nvSpPr>
                <p:cNvPr id="9840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0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405"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406"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365" name="Group 133"/>
            <p:cNvGrpSpPr>
              <a:grpSpLocks/>
            </p:cNvGrpSpPr>
            <p:nvPr/>
          </p:nvGrpSpPr>
          <p:grpSpPr bwMode="auto">
            <a:xfrm>
              <a:off x="10005281" y="2289952"/>
              <a:ext cx="532759" cy="184809"/>
              <a:chOff x="2356" y="1300"/>
              <a:chExt cx="555" cy="194"/>
            </a:xfrm>
          </p:grpSpPr>
          <p:sp>
            <p:nvSpPr>
              <p:cNvPr id="9839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9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9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96" name="Group 137"/>
              <p:cNvGrpSpPr>
                <a:grpSpLocks/>
              </p:cNvGrpSpPr>
              <p:nvPr/>
            </p:nvGrpSpPr>
            <p:grpSpPr bwMode="auto">
              <a:xfrm>
                <a:off x="2468" y="1332"/>
                <a:ext cx="310" cy="60"/>
                <a:chOff x="2468" y="1332"/>
                <a:chExt cx="310" cy="60"/>
              </a:xfrm>
            </p:grpSpPr>
            <p:sp>
              <p:nvSpPr>
                <p:cNvPr id="9839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40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39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9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366" name="Group 133"/>
            <p:cNvGrpSpPr>
              <a:grpSpLocks/>
            </p:cNvGrpSpPr>
            <p:nvPr/>
          </p:nvGrpSpPr>
          <p:grpSpPr bwMode="auto">
            <a:xfrm>
              <a:off x="10232661" y="2882876"/>
              <a:ext cx="532759" cy="184809"/>
              <a:chOff x="2356" y="1300"/>
              <a:chExt cx="555" cy="194"/>
            </a:xfrm>
          </p:grpSpPr>
          <p:sp>
            <p:nvSpPr>
              <p:cNvPr id="983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88" name="Group 137"/>
              <p:cNvGrpSpPr>
                <a:grpSpLocks/>
              </p:cNvGrpSpPr>
              <p:nvPr/>
            </p:nvGrpSpPr>
            <p:grpSpPr bwMode="auto">
              <a:xfrm>
                <a:off x="2468" y="1332"/>
                <a:ext cx="310" cy="60"/>
                <a:chOff x="2468" y="1332"/>
                <a:chExt cx="310" cy="60"/>
              </a:xfrm>
            </p:grpSpPr>
            <p:sp>
              <p:nvSpPr>
                <p:cNvPr id="9839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9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389"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90"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367" name="Group 133"/>
            <p:cNvGrpSpPr>
              <a:grpSpLocks/>
            </p:cNvGrpSpPr>
            <p:nvPr/>
          </p:nvGrpSpPr>
          <p:grpSpPr bwMode="auto">
            <a:xfrm>
              <a:off x="9330660" y="3072767"/>
              <a:ext cx="532759" cy="184809"/>
              <a:chOff x="2356" y="1300"/>
              <a:chExt cx="555" cy="194"/>
            </a:xfrm>
          </p:grpSpPr>
          <p:sp>
            <p:nvSpPr>
              <p:cNvPr id="9837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7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7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80" name="Group 137"/>
              <p:cNvGrpSpPr>
                <a:grpSpLocks/>
              </p:cNvGrpSpPr>
              <p:nvPr/>
            </p:nvGrpSpPr>
            <p:grpSpPr bwMode="auto">
              <a:xfrm>
                <a:off x="2468" y="1332"/>
                <a:ext cx="310" cy="60"/>
                <a:chOff x="2468" y="1332"/>
                <a:chExt cx="310" cy="60"/>
              </a:xfrm>
            </p:grpSpPr>
            <p:sp>
              <p:nvSpPr>
                <p:cNvPr id="9838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8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38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82"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368" name="Group 133"/>
            <p:cNvGrpSpPr>
              <a:grpSpLocks/>
            </p:cNvGrpSpPr>
            <p:nvPr/>
          </p:nvGrpSpPr>
          <p:grpSpPr bwMode="auto">
            <a:xfrm>
              <a:off x="8438032" y="3018963"/>
              <a:ext cx="532759" cy="184809"/>
              <a:chOff x="2356" y="1300"/>
              <a:chExt cx="555" cy="194"/>
            </a:xfrm>
          </p:grpSpPr>
          <p:sp>
            <p:nvSpPr>
              <p:cNvPr id="9836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7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7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72" name="Group 137"/>
              <p:cNvGrpSpPr>
                <a:grpSpLocks/>
              </p:cNvGrpSpPr>
              <p:nvPr/>
            </p:nvGrpSpPr>
            <p:grpSpPr bwMode="auto">
              <a:xfrm>
                <a:off x="2468" y="1332"/>
                <a:ext cx="310" cy="60"/>
                <a:chOff x="2468" y="1332"/>
                <a:chExt cx="310" cy="60"/>
              </a:xfrm>
            </p:grpSpPr>
            <p:sp>
              <p:nvSpPr>
                <p:cNvPr id="9837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7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8373"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74"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98312" name="Straight Connector 12"/>
          <p:cNvCxnSpPr>
            <a:cxnSpLocks noChangeShapeType="1"/>
            <a:endCxn id="98510"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3" name="Straight Connector 500"/>
          <p:cNvCxnSpPr>
            <a:cxnSpLocks noChangeShapeType="1"/>
            <a:stCxn id="98635" idx="8"/>
            <a:endCxn id="98333" idx="2"/>
          </p:cNvCxnSpPr>
          <p:nvPr/>
        </p:nvCxnSpPr>
        <p:spPr bwMode="auto">
          <a:xfrm>
            <a:off x="1455738" y="2990850"/>
            <a:ext cx="38100" cy="30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4" name="Straight Connector 501"/>
          <p:cNvCxnSpPr>
            <a:cxnSpLocks noChangeShapeType="1"/>
            <a:endCxn id="98333" idx="3"/>
          </p:cNvCxnSpPr>
          <p:nvPr/>
        </p:nvCxnSpPr>
        <p:spPr bwMode="auto">
          <a:xfrm>
            <a:off x="1235075" y="3271838"/>
            <a:ext cx="123825" cy="212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5" name="Straight Connector 502"/>
          <p:cNvCxnSpPr>
            <a:cxnSpLocks noChangeShapeType="1"/>
            <a:endCxn id="98478"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6" name="Straight Connector 503"/>
          <p:cNvCxnSpPr>
            <a:cxnSpLocks noChangeShapeType="1"/>
            <a:endCxn id="98478"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7" name="Straight Connector 504"/>
          <p:cNvCxnSpPr>
            <a:cxnSpLocks noChangeShapeType="1"/>
            <a:endCxn id="98561"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8"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19" name="Straight Connector 506"/>
          <p:cNvCxnSpPr>
            <a:cxnSpLocks noChangeShapeType="1"/>
            <a:stCxn id="98627" idx="4"/>
            <a:endCxn id="98556"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0"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1" name="Straight Connector 508"/>
          <p:cNvCxnSpPr>
            <a:cxnSpLocks noChangeShapeType="1"/>
            <a:endCxn id="98543"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2" name="Straight Connector 509"/>
          <p:cNvCxnSpPr>
            <a:cxnSpLocks noChangeShapeType="1"/>
            <a:stCxn id="98625" idx="0"/>
            <a:endCxn id="98331" idx="5"/>
          </p:cNvCxnSpPr>
          <p:nvPr/>
        </p:nvCxnSpPr>
        <p:spPr bwMode="auto">
          <a:xfrm flipH="1" flipV="1">
            <a:off x="5084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3"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4" name="Straight Connector 511"/>
          <p:cNvCxnSpPr>
            <a:cxnSpLocks noChangeShapeType="1"/>
            <a:stCxn id="98622" idx="0"/>
          </p:cNvCxnSpPr>
          <p:nvPr/>
        </p:nvCxnSpPr>
        <p:spPr bwMode="auto">
          <a:xfrm flipV="1">
            <a:off x="3389313" y="5689600"/>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5"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6" name="Straight Connector 513"/>
          <p:cNvCxnSpPr>
            <a:cxnSpLocks noChangeShapeType="1"/>
            <a:stCxn id="98644" idx="0"/>
          </p:cNvCxnSpPr>
          <p:nvPr/>
        </p:nvCxnSpPr>
        <p:spPr bwMode="auto">
          <a:xfrm flipV="1">
            <a:off x="1179513" y="4467225"/>
            <a:ext cx="227012" cy="282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27" name="Straight Connector 514"/>
          <p:cNvCxnSpPr>
            <a:cxnSpLocks noChangeShapeType="1"/>
            <a:endCxn id="98333" idx="5"/>
          </p:cNvCxnSpPr>
          <p:nvPr/>
        </p:nvCxnSpPr>
        <p:spPr bwMode="auto">
          <a:xfrm flipV="1">
            <a:off x="1155700" y="4368800"/>
            <a:ext cx="2032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98328" name="Group 20"/>
          <p:cNvGrpSpPr>
            <a:grpSpLocks/>
          </p:cNvGrpSpPr>
          <p:nvPr/>
        </p:nvGrpSpPr>
        <p:grpSpPr bwMode="auto">
          <a:xfrm>
            <a:off x="4713288" y="2871788"/>
            <a:ext cx="2117725" cy="1082675"/>
            <a:chOff x="4712800" y="2871032"/>
            <a:chExt cx="2117908" cy="1082781"/>
          </a:xfrm>
        </p:grpSpPr>
        <p:grpSp>
          <p:nvGrpSpPr>
            <p:cNvPr id="98345" name="Group 16"/>
            <p:cNvGrpSpPr>
              <a:grpSpLocks/>
            </p:cNvGrpSpPr>
            <p:nvPr/>
          </p:nvGrpSpPr>
          <p:grpSpPr bwMode="auto">
            <a:xfrm>
              <a:off x="5677190" y="2871032"/>
              <a:ext cx="530938" cy="338554"/>
              <a:chOff x="5573768" y="2726239"/>
              <a:chExt cx="530938" cy="338554"/>
            </a:xfrm>
          </p:grpSpPr>
          <p:sp>
            <p:nvSpPr>
              <p:cNvPr id="98348"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9"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8346"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8347"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98329" name="Group 39937"/>
          <p:cNvGrpSpPr>
            <a:grpSpLocks/>
          </p:cNvGrpSpPr>
          <p:nvPr/>
        </p:nvGrpSpPr>
        <p:grpSpPr bwMode="auto">
          <a:xfrm>
            <a:off x="3692525" y="3789363"/>
            <a:ext cx="1538288" cy="585787"/>
            <a:chOff x="3692946" y="3789212"/>
            <a:chExt cx="1537885" cy="585306"/>
          </a:xfrm>
        </p:grpSpPr>
        <p:cxnSp>
          <p:nvCxnSpPr>
            <p:cNvPr id="98339" name="Straight Connector 515"/>
            <p:cNvCxnSpPr>
              <a:cxnSpLocks noChangeShapeType="1"/>
              <a:stCxn id="98395" idx="0"/>
            </p:cNvCxnSpPr>
            <p:nvPr/>
          </p:nvCxnSpPr>
          <p:spPr bwMode="auto">
            <a:xfrm flipV="1">
              <a:off x="3833272" y="4233204"/>
              <a:ext cx="190444" cy="141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98340" name="Group 518"/>
            <p:cNvGrpSpPr>
              <a:grpSpLocks/>
            </p:cNvGrpSpPr>
            <p:nvPr/>
          </p:nvGrpSpPr>
          <p:grpSpPr bwMode="auto">
            <a:xfrm>
              <a:off x="3932901" y="3934211"/>
              <a:ext cx="530938" cy="338554"/>
              <a:chOff x="5573768" y="2726239"/>
              <a:chExt cx="530938" cy="338554"/>
            </a:xfrm>
          </p:grpSpPr>
          <p:sp>
            <p:nvSpPr>
              <p:cNvPr id="98343"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4" name="TextBox 522"/>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8341" name="Straight Connector 519"/>
            <p:cNvCxnSpPr>
              <a:cxnSpLocks noChangeShapeType="1"/>
              <a:stCxn id="98343" idx="6"/>
              <a:endCxn id="98595" idx="1"/>
            </p:cNvCxnSpPr>
            <p:nvPr/>
          </p:nvCxnSpPr>
          <p:spPr bwMode="auto">
            <a:xfrm flipV="1">
              <a:off x="4460993" y="3953654"/>
              <a:ext cx="769838" cy="1580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8342"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98330" name="Group 39939"/>
          <p:cNvGrpSpPr>
            <a:grpSpLocks/>
          </p:cNvGrpSpPr>
          <p:nvPr/>
        </p:nvGrpSpPr>
        <p:grpSpPr bwMode="auto">
          <a:xfrm>
            <a:off x="2406650" y="3633788"/>
            <a:ext cx="2901950" cy="1296987"/>
            <a:chOff x="2407287" y="3633041"/>
            <a:chExt cx="2900648" cy="1297685"/>
          </a:xfrm>
        </p:grpSpPr>
        <p:cxnSp>
          <p:nvCxnSpPr>
            <p:cNvPr id="98336" name="Straight Connector 7"/>
            <p:cNvCxnSpPr>
              <a:cxnSpLocks noChangeShapeType="1"/>
              <a:stCxn id="98468" idx="5"/>
              <a:endCxn id="98593" idx="1"/>
            </p:cNvCxnSpPr>
            <p:nvPr/>
          </p:nvCxnSpPr>
          <p:spPr bwMode="auto">
            <a:xfrm>
              <a:off x="4876256" y="3633041"/>
              <a:ext cx="431679" cy="22249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8337" name="Straight Connector 415"/>
            <p:cNvCxnSpPr>
              <a:cxnSpLocks noChangeShapeType="1"/>
              <a:endCxn id="98427" idx="0"/>
            </p:cNvCxnSpPr>
            <p:nvPr/>
          </p:nvCxnSpPr>
          <p:spPr bwMode="auto">
            <a:xfrm flipH="1">
              <a:off x="2407287" y="3753131"/>
              <a:ext cx="282429" cy="51137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8338" name="Straight Connector 523"/>
            <p:cNvCxnSpPr>
              <a:cxnSpLocks noChangeShapeType="1"/>
              <a:stCxn id="98390" idx="0"/>
            </p:cNvCxnSpPr>
            <p:nvPr/>
          </p:nvCxnSpPr>
          <p:spPr bwMode="auto">
            <a:xfrm flipV="1">
              <a:off x="4307545" y="4626270"/>
              <a:ext cx="843636" cy="3044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sp>
        <p:nvSpPr>
          <p:cNvPr id="98331"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98332" name="TextBox 9"/>
          <p:cNvSpPr txBox="1">
            <a:spLocks noChangeArrowheads="1"/>
          </p:cNvSpPr>
          <p:nvPr/>
        </p:nvSpPr>
        <p:spPr bwMode="auto">
          <a:xfrm>
            <a:off x="3556000" y="5334000"/>
            <a:ext cx="158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regional net</a:t>
            </a:r>
          </a:p>
        </p:txBody>
      </p:sp>
      <p:sp>
        <p:nvSpPr>
          <p:cNvPr id="98333"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98334" name="Straight Connector 39941"/>
          <p:cNvCxnSpPr>
            <a:cxnSpLocks noChangeShapeType="1"/>
            <a:stCxn id="98333" idx="0"/>
            <a:endCxn id="98456" idx="0"/>
          </p:cNvCxnSpPr>
          <p:nvPr/>
        </p:nvCxnSpPr>
        <p:spPr bwMode="auto">
          <a:xfrm flipV="1">
            <a:off x="1684338" y="3654425"/>
            <a:ext cx="758825"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8335" name="Straight Connector 524"/>
          <p:cNvCxnSpPr>
            <a:cxnSpLocks noChangeShapeType="1"/>
            <a:endCxn id="98429" idx="1"/>
          </p:cNvCxnSpPr>
          <p:nvPr/>
        </p:nvCxnSpPr>
        <p:spPr bwMode="auto">
          <a:xfrm>
            <a:off x="1685925" y="4111625"/>
            <a:ext cx="466725"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50" name="TextBox 349"/>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35</a:t>
            </a:fld>
            <a:endParaRPr lang="en-US"/>
          </a:p>
        </p:txBody>
      </p:sp>
    </p:spTree>
    <p:extLst>
      <p:ext uri="{BB962C8B-B14F-4D97-AF65-F5344CB8AC3E}">
        <p14:creationId xmlns:p14="http://schemas.microsoft.com/office/powerpoint/2010/main" val="2410192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5" name="Group 5"/>
          <p:cNvGrpSpPr>
            <a:grpSpLocks/>
          </p:cNvGrpSpPr>
          <p:nvPr/>
        </p:nvGrpSpPr>
        <p:grpSpPr bwMode="auto">
          <a:xfrm>
            <a:off x="450850" y="1849438"/>
            <a:ext cx="8437563" cy="4559300"/>
            <a:chOff x="154891" y="1905681"/>
            <a:chExt cx="8436427" cy="4559651"/>
          </a:xfrm>
        </p:grpSpPr>
        <p:grpSp>
          <p:nvGrpSpPr>
            <p:cNvPr id="100658" name="Group 2"/>
            <p:cNvGrpSpPr>
              <a:grpSpLocks/>
            </p:cNvGrpSpPr>
            <p:nvPr/>
          </p:nvGrpSpPr>
          <p:grpSpPr bwMode="auto">
            <a:xfrm>
              <a:off x="1529396" y="2297655"/>
              <a:ext cx="648422" cy="418253"/>
              <a:chOff x="3053396" y="4304255"/>
              <a:chExt cx="648422" cy="418253"/>
            </a:xfrm>
          </p:grpSpPr>
          <p:sp>
            <p:nvSpPr>
              <p:cNvPr id="10071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711"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59" name="Group 131"/>
            <p:cNvGrpSpPr>
              <a:grpSpLocks/>
            </p:cNvGrpSpPr>
            <p:nvPr/>
          </p:nvGrpSpPr>
          <p:grpSpPr bwMode="auto">
            <a:xfrm>
              <a:off x="373696" y="3097755"/>
              <a:ext cx="648422" cy="418253"/>
              <a:chOff x="3053396" y="4304255"/>
              <a:chExt cx="648422" cy="418253"/>
            </a:xfrm>
          </p:grpSpPr>
          <p:sp>
            <p:nvSpPr>
              <p:cNvPr id="10070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709"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0" name="Group 135"/>
            <p:cNvGrpSpPr>
              <a:grpSpLocks/>
            </p:cNvGrpSpPr>
            <p:nvPr/>
          </p:nvGrpSpPr>
          <p:grpSpPr bwMode="auto">
            <a:xfrm>
              <a:off x="6037896" y="2551655"/>
              <a:ext cx="648422" cy="418253"/>
              <a:chOff x="3053396" y="4304255"/>
              <a:chExt cx="648422" cy="418253"/>
            </a:xfrm>
          </p:grpSpPr>
          <p:sp>
            <p:nvSpPr>
              <p:cNvPr id="10070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707"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1" name="Group 138"/>
            <p:cNvGrpSpPr>
              <a:grpSpLocks/>
            </p:cNvGrpSpPr>
            <p:nvPr/>
          </p:nvGrpSpPr>
          <p:grpSpPr bwMode="auto">
            <a:xfrm>
              <a:off x="945196" y="5409155"/>
              <a:ext cx="648422" cy="418253"/>
              <a:chOff x="3053396" y="4304255"/>
              <a:chExt cx="648422" cy="418253"/>
            </a:xfrm>
          </p:grpSpPr>
          <p:sp>
            <p:nvSpPr>
              <p:cNvPr id="1007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705"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2" name="Group 141"/>
            <p:cNvGrpSpPr>
              <a:grpSpLocks/>
            </p:cNvGrpSpPr>
            <p:nvPr/>
          </p:nvGrpSpPr>
          <p:grpSpPr bwMode="auto">
            <a:xfrm>
              <a:off x="526096" y="4786855"/>
              <a:ext cx="648422" cy="418253"/>
              <a:chOff x="3053396" y="4304255"/>
              <a:chExt cx="648422" cy="418253"/>
            </a:xfrm>
          </p:grpSpPr>
          <p:sp>
            <p:nvSpPr>
              <p:cNvPr id="1007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703"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3" name="Group 144"/>
            <p:cNvGrpSpPr>
              <a:grpSpLocks/>
            </p:cNvGrpSpPr>
            <p:nvPr/>
          </p:nvGrpSpPr>
          <p:grpSpPr bwMode="auto">
            <a:xfrm>
              <a:off x="297496" y="4126455"/>
              <a:ext cx="648422" cy="418253"/>
              <a:chOff x="3053396" y="4304255"/>
              <a:chExt cx="648422" cy="418253"/>
            </a:xfrm>
          </p:grpSpPr>
          <p:sp>
            <p:nvSpPr>
              <p:cNvPr id="1007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701"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4" name="Group 147"/>
            <p:cNvGrpSpPr>
              <a:grpSpLocks/>
            </p:cNvGrpSpPr>
            <p:nvPr/>
          </p:nvGrpSpPr>
          <p:grpSpPr bwMode="auto">
            <a:xfrm>
              <a:off x="6787196" y="2983455"/>
              <a:ext cx="648422" cy="418253"/>
              <a:chOff x="3053396" y="4304255"/>
              <a:chExt cx="648422" cy="418253"/>
            </a:xfrm>
          </p:grpSpPr>
          <p:sp>
            <p:nvSpPr>
              <p:cNvPr id="1006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99"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5" name="Group 150"/>
            <p:cNvGrpSpPr>
              <a:grpSpLocks/>
            </p:cNvGrpSpPr>
            <p:nvPr/>
          </p:nvGrpSpPr>
          <p:grpSpPr bwMode="auto">
            <a:xfrm>
              <a:off x="3129596" y="2056355"/>
              <a:ext cx="648422" cy="418253"/>
              <a:chOff x="3053396" y="4304255"/>
              <a:chExt cx="648422" cy="418253"/>
            </a:xfrm>
          </p:grpSpPr>
          <p:sp>
            <p:nvSpPr>
              <p:cNvPr id="1006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97"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6" name="Group 153"/>
            <p:cNvGrpSpPr>
              <a:grpSpLocks/>
            </p:cNvGrpSpPr>
            <p:nvPr/>
          </p:nvGrpSpPr>
          <p:grpSpPr bwMode="auto">
            <a:xfrm>
              <a:off x="754696" y="2704055"/>
              <a:ext cx="648422" cy="418253"/>
              <a:chOff x="3053396" y="4304255"/>
              <a:chExt cx="648422" cy="418253"/>
            </a:xfrm>
          </p:grpSpPr>
          <p:sp>
            <p:nvSpPr>
              <p:cNvPr id="1006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95"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7" name="Group 156"/>
            <p:cNvGrpSpPr>
              <a:grpSpLocks/>
            </p:cNvGrpSpPr>
            <p:nvPr/>
          </p:nvGrpSpPr>
          <p:grpSpPr bwMode="auto">
            <a:xfrm>
              <a:off x="4043996" y="2030955"/>
              <a:ext cx="648422" cy="418253"/>
              <a:chOff x="3053396" y="4304255"/>
              <a:chExt cx="648422" cy="418253"/>
            </a:xfrm>
          </p:grpSpPr>
          <p:sp>
            <p:nvSpPr>
              <p:cNvPr id="1006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93"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8" name="Group 160"/>
            <p:cNvGrpSpPr>
              <a:grpSpLocks/>
            </p:cNvGrpSpPr>
            <p:nvPr/>
          </p:nvGrpSpPr>
          <p:grpSpPr bwMode="auto">
            <a:xfrm>
              <a:off x="7104696" y="5663155"/>
              <a:ext cx="648422" cy="418253"/>
              <a:chOff x="3053396" y="4304255"/>
              <a:chExt cx="648422" cy="418253"/>
            </a:xfrm>
          </p:grpSpPr>
          <p:sp>
            <p:nvSpPr>
              <p:cNvPr id="1006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91"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9" name="Group 163"/>
            <p:cNvGrpSpPr>
              <a:grpSpLocks/>
            </p:cNvGrpSpPr>
            <p:nvPr/>
          </p:nvGrpSpPr>
          <p:grpSpPr bwMode="auto">
            <a:xfrm>
              <a:off x="7942896" y="5015455"/>
              <a:ext cx="648422" cy="418253"/>
              <a:chOff x="3053396" y="4304255"/>
              <a:chExt cx="648422" cy="418253"/>
            </a:xfrm>
          </p:grpSpPr>
          <p:sp>
            <p:nvSpPr>
              <p:cNvPr id="1006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89"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0" name="Group 166"/>
            <p:cNvGrpSpPr>
              <a:grpSpLocks/>
            </p:cNvGrpSpPr>
            <p:nvPr/>
          </p:nvGrpSpPr>
          <p:grpSpPr bwMode="auto">
            <a:xfrm>
              <a:off x="7714296" y="4101055"/>
              <a:ext cx="648422" cy="418253"/>
              <a:chOff x="3053396" y="4304255"/>
              <a:chExt cx="648422" cy="418253"/>
            </a:xfrm>
          </p:grpSpPr>
          <p:sp>
            <p:nvSpPr>
              <p:cNvPr id="1006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87"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1" name="Group 169"/>
            <p:cNvGrpSpPr>
              <a:grpSpLocks/>
            </p:cNvGrpSpPr>
            <p:nvPr/>
          </p:nvGrpSpPr>
          <p:grpSpPr bwMode="auto">
            <a:xfrm>
              <a:off x="4869496" y="5904455"/>
              <a:ext cx="648422" cy="418253"/>
              <a:chOff x="3053396" y="4304255"/>
              <a:chExt cx="648422" cy="418253"/>
            </a:xfrm>
          </p:grpSpPr>
          <p:sp>
            <p:nvSpPr>
              <p:cNvPr id="1006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85"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2" name="Group 172"/>
            <p:cNvGrpSpPr>
              <a:grpSpLocks/>
            </p:cNvGrpSpPr>
            <p:nvPr/>
          </p:nvGrpSpPr>
          <p:grpSpPr bwMode="auto">
            <a:xfrm>
              <a:off x="3955096" y="6044155"/>
              <a:ext cx="648422" cy="418253"/>
              <a:chOff x="3053396" y="4304255"/>
              <a:chExt cx="648422" cy="418253"/>
            </a:xfrm>
          </p:grpSpPr>
          <p:sp>
            <p:nvSpPr>
              <p:cNvPr id="1006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83"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3" name="Group 175"/>
            <p:cNvGrpSpPr>
              <a:grpSpLocks/>
            </p:cNvGrpSpPr>
            <p:nvPr/>
          </p:nvGrpSpPr>
          <p:grpSpPr bwMode="auto">
            <a:xfrm>
              <a:off x="2735896" y="5891755"/>
              <a:ext cx="648422" cy="418253"/>
              <a:chOff x="3053396" y="4304255"/>
              <a:chExt cx="648422" cy="418253"/>
            </a:xfrm>
          </p:grpSpPr>
          <p:sp>
            <p:nvSpPr>
              <p:cNvPr id="1006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81"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100674"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5"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6"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7"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8"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9"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100356" name="Rectangle 3"/>
          <p:cNvSpPr txBox="1">
            <a:spLocks noChangeArrowheads="1"/>
          </p:cNvSpPr>
          <p:nvPr/>
        </p:nvSpPr>
        <p:spPr bwMode="auto">
          <a:xfrm>
            <a:off x="485775" y="1011238"/>
            <a:ext cx="8204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 and content provider networks  (e.g., Google, Microsoft,   Akamai ) may run their own network, to bring services, content close to end users</a:t>
            </a:r>
          </a:p>
        </p:txBody>
      </p:sp>
      <p:grpSp>
        <p:nvGrpSpPr>
          <p:cNvPr id="100357" name="Group 8"/>
          <p:cNvGrpSpPr>
            <a:grpSpLocks/>
          </p:cNvGrpSpPr>
          <p:nvPr/>
        </p:nvGrpSpPr>
        <p:grpSpPr bwMode="auto">
          <a:xfrm>
            <a:off x="4546600" y="3746500"/>
            <a:ext cx="3225800" cy="1117600"/>
            <a:chOff x="7848600" y="2044700"/>
            <a:chExt cx="3200399" cy="1371600"/>
          </a:xfrm>
        </p:grpSpPr>
        <p:sp>
          <p:nvSpPr>
            <p:cNvPr id="100575"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576" name="Group 133"/>
            <p:cNvGrpSpPr>
              <a:grpSpLocks/>
            </p:cNvGrpSpPr>
            <p:nvPr/>
          </p:nvGrpSpPr>
          <p:grpSpPr bwMode="auto">
            <a:xfrm>
              <a:off x="8526482" y="2160804"/>
              <a:ext cx="532759" cy="184809"/>
              <a:chOff x="2356" y="1300"/>
              <a:chExt cx="555" cy="194"/>
            </a:xfrm>
          </p:grpSpPr>
          <p:sp>
            <p:nvSpPr>
              <p:cNvPr id="1006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53" name="Group 137"/>
              <p:cNvGrpSpPr>
                <a:grpSpLocks/>
              </p:cNvGrpSpPr>
              <p:nvPr/>
            </p:nvGrpSpPr>
            <p:grpSpPr bwMode="auto">
              <a:xfrm>
                <a:off x="2468" y="1332"/>
                <a:ext cx="310" cy="60"/>
                <a:chOff x="2468" y="1332"/>
                <a:chExt cx="310" cy="60"/>
              </a:xfrm>
            </p:grpSpPr>
            <p:sp>
              <p:nvSpPr>
                <p:cNvPr id="1006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654"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55"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00577" name="Straight Connector 10"/>
            <p:cNvCxnSpPr>
              <a:cxnSpLocks noChangeShapeType="1"/>
              <a:stCxn id="100655"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78"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79"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80"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81"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82"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83"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84"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85" name="Straight Connector 304"/>
            <p:cNvCxnSpPr>
              <a:cxnSpLocks noChangeShapeType="1"/>
              <a:endCxn id="100650"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100586"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100587" name="Group 133"/>
            <p:cNvGrpSpPr>
              <a:grpSpLocks/>
            </p:cNvGrpSpPr>
            <p:nvPr/>
          </p:nvGrpSpPr>
          <p:grpSpPr bwMode="auto">
            <a:xfrm>
              <a:off x="9555206" y="2650627"/>
              <a:ext cx="532759" cy="184809"/>
              <a:chOff x="2356" y="1300"/>
              <a:chExt cx="555" cy="194"/>
            </a:xfrm>
          </p:grpSpPr>
          <p:sp>
            <p:nvSpPr>
              <p:cNvPr id="1006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45" name="Group 137"/>
              <p:cNvGrpSpPr>
                <a:grpSpLocks/>
              </p:cNvGrpSpPr>
              <p:nvPr/>
            </p:nvGrpSpPr>
            <p:grpSpPr bwMode="auto">
              <a:xfrm>
                <a:off x="2468" y="1332"/>
                <a:ext cx="310" cy="60"/>
                <a:chOff x="2468" y="1332"/>
                <a:chExt cx="310" cy="60"/>
              </a:xfrm>
            </p:grpSpPr>
            <p:sp>
              <p:nvSpPr>
                <p:cNvPr id="1006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64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47"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88" name="Group 133"/>
            <p:cNvGrpSpPr>
              <a:grpSpLocks/>
            </p:cNvGrpSpPr>
            <p:nvPr/>
          </p:nvGrpSpPr>
          <p:grpSpPr bwMode="auto">
            <a:xfrm>
              <a:off x="8772607" y="2725609"/>
              <a:ext cx="532759" cy="184809"/>
              <a:chOff x="2356" y="1300"/>
              <a:chExt cx="555" cy="194"/>
            </a:xfrm>
          </p:grpSpPr>
          <p:sp>
            <p:nvSpPr>
              <p:cNvPr id="1006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37" name="Group 137"/>
              <p:cNvGrpSpPr>
                <a:grpSpLocks/>
              </p:cNvGrpSpPr>
              <p:nvPr/>
            </p:nvGrpSpPr>
            <p:grpSpPr bwMode="auto">
              <a:xfrm>
                <a:off x="2468" y="1332"/>
                <a:ext cx="310" cy="60"/>
                <a:chOff x="2468" y="1332"/>
                <a:chExt cx="310" cy="60"/>
              </a:xfrm>
            </p:grpSpPr>
            <p:sp>
              <p:nvSpPr>
                <p:cNvPr id="1006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638"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39"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89" name="Group 133"/>
            <p:cNvGrpSpPr>
              <a:grpSpLocks/>
            </p:cNvGrpSpPr>
            <p:nvPr/>
          </p:nvGrpSpPr>
          <p:grpSpPr bwMode="auto">
            <a:xfrm>
              <a:off x="9060908" y="2428111"/>
              <a:ext cx="532759" cy="184809"/>
              <a:chOff x="2356" y="1300"/>
              <a:chExt cx="555" cy="194"/>
            </a:xfrm>
          </p:grpSpPr>
          <p:sp>
            <p:nvSpPr>
              <p:cNvPr id="1006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29" name="Group 137"/>
              <p:cNvGrpSpPr>
                <a:grpSpLocks/>
              </p:cNvGrpSpPr>
              <p:nvPr/>
            </p:nvGrpSpPr>
            <p:grpSpPr bwMode="auto">
              <a:xfrm>
                <a:off x="2468" y="1332"/>
                <a:ext cx="310" cy="60"/>
                <a:chOff x="2468" y="1332"/>
                <a:chExt cx="310" cy="60"/>
              </a:xfrm>
            </p:grpSpPr>
            <p:sp>
              <p:nvSpPr>
                <p:cNvPr id="10063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3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630"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31"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90" name="Group 133"/>
            <p:cNvGrpSpPr>
              <a:grpSpLocks/>
            </p:cNvGrpSpPr>
            <p:nvPr/>
          </p:nvGrpSpPr>
          <p:grpSpPr bwMode="auto">
            <a:xfrm>
              <a:off x="10005281" y="2289952"/>
              <a:ext cx="532759" cy="184809"/>
              <a:chOff x="2356" y="1300"/>
              <a:chExt cx="555" cy="194"/>
            </a:xfrm>
          </p:grpSpPr>
          <p:sp>
            <p:nvSpPr>
              <p:cNvPr id="10061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1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2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21" name="Group 137"/>
              <p:cNvGrpSpPr>
                <a:grpSpLocks/>
              </p:cNvGrpSpPr>
              <p:nvPr/>
            </p:nvGrpSpPr>
            <p:grpSpPr bwMode="auto">
              <a:xfrm>
                <a:off x="2468" y="1332"/>
                <a:ext cx="310" cy="60"/>
                <a:chOff x="2468" y="1332"/>
                <a:chExt cx="310" cy="60"/>
              </a:xfrm>
            </p:grpSpPr>
            <p:sp>
              <p:nvSpPr>
                <p:cNvPr id="10062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2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622"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23"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91" name="Group 133"/>
            <p:cNvGrpSpPr>
              <a:grpSpLocks/>
            </p:cNvGrpSpPr>
            <p:nvPr/>
          </p:nvGrpSpPr>
          <p:grpSpPr bwMode="auto">
            <a:xfrm>
              <a:off x="10232661" y="2882876"/>
              <a:ext cx="532759" cy="184809"/>
              <a:chOff x="2356" y="1300"/>
              <a:chExt cx="555" cy="194"/>
            </a:xfrm>
          </p:grpSpPr>
          <p:sp>
            <p:nvSpPr>
              <p:cNvPr id="10061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1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1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13" name="Group 137"/>
              <p:cNvGrpSpPr>
                <a:grpSpLocks/>
              </p:cNvGrpSpPr>
              <p:nvPr/>
            </p:nvGrpSpPr>
            <p:grpSpPr bwMode="auto">
              <a:xfrm>
                <a:off x="2468" y="1332"/>
                <a:ext cx="310" cy="60"/>
                <a:chOff x="2468" y="1332"/>
                <a:chExt cx="310" cy="60"/>
              </a:xfrm>
            </p:grpSpPr>
            <p:sp>
              <p:nvSpPr>
                <p:cNvPr id="10061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1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614"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15"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92" name="Group 133"/>
            <p:cNvGrpSpPr>
              <a:grpSpLocks/>
            </p:cNvGrpSpPr>
            <p:nvPr/>
          </p:nvGrpSpPr>
          <p:grpSpPr bwMode="auto">
            <a:xfrm>
              <a:off x="9330660" y="3072767"/>
              <a:ext cx="532759" cy="184809"/>
              <a:chOff x="2356" y="1300"/>
              <a:chExt cx="555" cy="194"/>
            </a:xfrm>
          </p:grpSpPr>
          <p:sp>
            <p:nvSpPr>
              <p:cNvPr id="10060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0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0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05" name="Group 137"/>
              <p:cNvGrpSpPr>
                <a:grpSpLocks/>
              </p:cNvGrpSpPr>
              <p:nvPr/>
            </p:nvGrpSpPr>
            <p:grpSpPr bwMode="auto">
              <a:xfrm>
                <a:off x="2468" y="1332"/>
                <a:ext cx="310" cy="60"/>
                <a:chOff x="2468" y="1332"/>
                <a:chExt cx="310" cy="60"/>
              </a:xfrm>
            </p:grpSpPr>
            <p:sp>
              <p:nvSpPr>
                <p:cNvPr id="10060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0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606"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07"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93" name="Group 133"/>
            <p:cNvGrpSpPr>
              <a:grpSpLocks/>
            </p:cNvGrpSpPr>
            <p:nvPr/>
          </p:nvGrpSpPr>
          <p:grpSpPr bwMode="auto">
            <a:xfrm>
              <a:off x="8438032" y="3018963"/>
              <a:ext cx="532759" cy="184809"/>
              <a:chOff x="2356" y="1300"/>
              <a:chExt cx="555" cy="194"/>
            </a:xfrm>
          </p:grpSpPr>
          <p:sp>
            <p:nvSpPr>
              <p:cNvPr id="10059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9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9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97" name="Group 137"/>
              <p:cNvGrpSpPr>
                <a:grpSpLocks/>
              </p:cNvGrpSpPr>
              <p:nvPr/>
            </p:nvGrpSpPr>
            <p:grpSpPr bwMode="auto">
              <a:xfrm>
                <a:off x="2468" y="1332"/>
                <a:ext cx="310" cy="60"/>
                <a:chOff x="2468" y="1332"/>
                <a:chExt cx="310" cy="60"/>
              </a:xfrm>
            </p:grpSpPr>
            <p:sp>
              <p:nvSpPr>
                <p:cNvPr id="10060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60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9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99"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0358" name="Group 331"/>
          <p:cNvGrpSpPr>
            <a:grpSpLocks/>
          </p:cNvGrpSpPr>
          <p:nvPr/>
        </p:nvGrpSpPr>
        <p:grpSpPr bwMode="auto">
          <a:xfrm>
            <a:off x="1803400" y="2755900"/>
            <a:ext cx="3467100" cy="1193800"/>
            <a:chOff x="7848600" y="2044700"/>
            <a:chExt cx="3200399" cy="1371600"/>
          </a:xfrm>
        </p:grpSpPr>
        <p:sp>
          <p:nvSpPr>
            <p:cNvPr id="100492"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493" name="Group 133"/>
            <p:cNvGrpSpPr>
              <a:grpSpLocks/>
            </p:cNvGrpSpPr>
            <p:nvPr/>
          </p:nvGrpSpPr>
          <p:grpSpPr bwMode="auto">
            <a:xfrm>
              <a:off x="8526482" y="2160804"/>
              <a:ext cx="532759" cy="184809"/>
              <a:chOff x="2356" y="1300"/>
              <a:chExt cx="555" cy="194"/>
            </a:xfrm>
          </p:grpSpPr>
          <p:sp>
            <p:nvSpPr>
              <p:cNvPr id="100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70" name="Group 137"/>
              <p:cNvGrpSpPr>
                <a:grpSpLocks/>
              </p:cNvGrpSpPr>
              <p:nvPr/>
            </p:nvGrpSpPr>
            <p:grpSpPr bwMode="auto">
              <a:xfrm>
                <a:off x="2468" y="1332"/>
                <a:ext cx="310" cy="60"/>
                <a:chOff x="2468" y="1332"/>
                <a:chExt cx="310" cy="60"/>
              </a:xfrm>
            </p:grpSpPr>
            <p:sp>
              <p:nvSpPr>
                <p:cNvPr id="100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71"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72"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00494" name="Straight Connector 334"/>
            <p:cNvCxnSpPr>
              <a:cxnSpLocks noChangeShapeType="1"/>
              <a:stCxn id="100572"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95"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96"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97"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98"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99"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00"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01"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502" name="Straight Connector 342"/>
            <p:cNvCxnSpPr>
              <a:cxnSpLocks noChangeShapeType="1"/>
              <a:endCxn id="100567"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100503"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100504" name="Group 133"/>
            <p:cNvGrpSpPr>
              <a:grpSpLocks/>
            </p:cNvGrpSpPr>
            <p:nvPr/>
          </p:nvGrpSpPr>
          <p:grpSpPr bwMode="auto">
            <a:xfrm>
              <a:off x="9555206" y="2650627"/>
              <a:ext cx="532759" cy="184809"/>
              <a:chOff x="2356" y="1300"/>
              <a:chExt cx="555" cy="194"/>
            </a:xfrm>
          </p:grpSpPr>
          <p:sp>
            <p:nvSpPr>
              <p:cNvPr id="100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62" name="Group 137"/>
              <p:cNvGrpSpPr>
                <a:grpSpLocks/>
              </p:cNvGrpSpPr>
              <p:nvPr/>
            </p:nvGrpSpPr>
            <p:grpSpPr bwMode="auto">
              <a:xfrm>
                <a:off x="2468" y="1332"/>
                <a:ext cx="310" cy="60"/>
                <a:chOff x="2468" y="1332"/>
                <a:chExt cx="310" cy="60"/>
              </a:xfrm>
            </p:grpSpPr>
            <p:sp>
              <p:nvSpPr>
                <p:cNvPr id="100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63"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64"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05" name="Group 133"/>
            <p:cNvGrpSpPr>
              <a:grpSpLocks/>
            </p:cNvGrpSpPr>
            <p:nvPr/>
          </p:nvGrpSpPr>
          <p:grpSpPr bwMode="auto">
            <a:xfrm>
              <a:off x="8772607" y="2725609"/>
              <a:ext cx="532759" cy="184809"/>
              <a:chOff x="2356" y="1300"/>
              <a:chExt cx="555" cy="194"/>
            </a:xfrm>
          </p:grpSpPr>
          <p:sp>
            <p:nvSpPr>
              <p:cNvPr id="100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54" name="Group 137"/>
              <p:cNvGrpSpPr>
                <a:grpSpLocks/>
              </p:cNvGrpSpPr>
              <p:nvPr/>
            </p:nvGrpSpPr>
            <p:grpSpPr bwMode="auto">
              <a:xfrm>
                <a:off x="2468" y="1332"/>
                <a:ext cx="310" cy="60"/>
                <a:chOff x="2468" y="1332"/>
                <a:chExt cx="310" cy="60"/>
              </a:xfrm>
            </p:grpSpPr>
            <p:sp>
              <p:nvSpPr>
                <p:cNvPr id="100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55"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56"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06" name="Group 133"/>
            <p:cNvGrpSpPr>
              <a:grpSpLocks/>
            </p:cNvGrpSpPr>
            <p:nvPr/>
          </p:nvGrpSpPr>
          <p:grpSpPr bwMode="auto">
            <a:xfrm>
              <a:off x="9060908" y="2428111"/>
              <a:ext cx="532759" cy="184809"/>
              <a:chOff x="2356" y="1300"/>
              <a:chExt cx="555" cy="194"/>
            </a:xfrm>
          </p:grpSpPr>
          <p:sp>
            <p:nvSpPr>
              <p:cNvPr id="100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46" name="Group 137"/>
              <p:cNvGrpSpPr>
                <a:grpSpLocks/>
              </p:cNvGrpSpPr>
              <p:nvPr/>
            </p:nvGrpSpPr>
            <p:grpSpPr bwMode="auto">
              <a:xfrm>
                <a:off x="2468" y="1332"/>
                <a:ext cx="310" cy="60"/>
                <a:chOff x="2468" y="1332"/>
                <a:chExt cx="310" cy="60"/>
              </a:xfrm>
            </p:grpSpPr>
            <p:sp>
              <p:nvSpPr>
                <p:cNvPr id="100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47"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48"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07" name="Group 133"/>
            <p:cNvGrpSpPr>
              <a:grpSpLocks/>
            </p:cNvGrpSpPr>
            <p:nvPr/>
          </p:nvGrpSpPr>
          <p:grpSpPr bwMode="auto">
            <a:xfrm>
              <a:off x="10005281" y="2289952"/>
              <a:ext cx="532759" cy="184809"/>
              <a:chOff x="2356" y="1300"/>
              <a:chExt cx="555" cy="194"/>
            </a:xfrm>
          </p:grpSpPr>
          <p:sp>
            <p:nvSpPr>
              <p:cNvPr id="100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38" name="Group 137"/>
              <p:cNvGrpSpPr>
                <a:grpSpLocks/>
              </p:cNvGrpSpPr>
              <p:nvPr/>
            </p:nvGrpSpPr>
            <p:grpSpPr bwMode="auto">
              <a:xfrm>
                <a:off x="2468" y="1332"/>
                <a:ext cx="310" cy="60"/>
                <a:chOff x="2468" y="1332"/>
                <a:chExt cx="310" cy="60"/>
              </a:xfrm>
            </p:grpSpPr>
            <p:sp>
              <p:nvSpPr>
                <p:cNvPr id="100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39"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40"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08" name="Group 133"/>
            <p:cNvGrpSpPr>
              <a:grpSpLocks/>
            </p:cNvGrpSpPr>
            <p:nvPr/>
          </p:nvGrpSpPr>
          <p:grpSpPr bwMode="auto">
            <a:xfrm>
              <a:off x="10232661" y="2882876"/>
              <a:ext cx="532759" cy="184809"/>
              <a:chOff x="2356" y="1300"/>
              <a:chExt cx="555" cy="194"/>
            </a:xfrm>
          </p:grpSpPr>
          <p:sp>
            <p:nvSpPr>
              <p:cNvPr id="10052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2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2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30" name="Group 137"/>
              <p:cNvGrpSpPr>
                <a:grpSpLocks/>
              </p:cNvGrpSpPr>
              <p:nvPr/>
            </p:nvGrpSpPr>
            <p:grpSpPr bwMode="auto">
              <a:xfrm>
                <a:off x="2468" y="1332"/>
                <a:ext cx="310" cy="60"/>
                <a:chOff x="2468" y="1332"/>
                <a:chExt cx="310" cy="60"/>
              </a:xfrm>
            </p:grpSpPr>
            <p:sp>
              <p:nvSpPr>
                <p:cNvPr id="10053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3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31"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32"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09" name="Group 133"/>
            <p:cNvGrpSpPr>
              <a:grpSpLocks/>
            </p:cNvGrpSpPr>
            <p:nvPr/>
          </p:nvGrpSpPr>
          <p:grpSpPr bwMode="auto">
            <a:xfrm>
              <a:off x="9330660" y="3072767"/>
              <a:ext cx="532759" cy="184809"/>
              <a:chOff x="2356" y="1300"/>
              <a:chExt cx="555" cy="194"/>
            </a:xfrm>
          </p:grpSpPr>
          <p:sp>
            <p:nvSpPr>
              <p:cNvPr id="10051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2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2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22" name="Group 137"/>
              <p:cNvGrpSpPr>
                <a:grpSpLocks/>
              </p:cNvGrpSpPr>
              <p:nvPr/>
            </p:nvGrpSpPr>
            <p:grpSpPr bwMode="auto">
              <a:xfrm>
                <a:off x="2468" y="1332"/>
                <a:ext cx="310" cy="60"/>
                <a:chOff x="2468" y="1332"/>
                <a:chExt cx="310" cy="60"/>
              </a:xfrm>
            </p:grpSpPr>
            <p:sp>
              <p:nvSpPr>
                <p:cNvPr id="10052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2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23"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24"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510" name="Group 133"/>
            <p:cNvGrpSpPr>
              <a:grpSpLocks/>
            </p:cNvGrpSpPr>
            <p:nvPr/>
          </p:nvGrpSpPr>
          <p:grpSpPr bwMode="auto">
            <a:xfrm>
              <a:off x="8438032" y="3018963"/>
              <a:ext cx="532759" cy="184809"/>
              <a:chOff x="2356" y="1300"/>
              <a:chExt cx="555" cy="194"/>
            </a:xfrm>
          </p:grpSpPr>
          <p:sp>
            <p:nvSpPr>
              <p:cNvPr id="10051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1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1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14" name="Group 137"/>
              <p:cNvGrpSpPr>
                <a:grpSpLocks/>
              </p:cNvGrpSpPr>
              <p:nvPr/>
            </p:nvGrpSpPr>
            <p:grpSpPr bwMode="auto">
              <a:xfrm>
                <a:off x="2468" y="1332"/>
                <a:ext cx="310" cy="60"/>
                <a:chOff x="2468" y="1332"/>
                <a:chExt cx="310" cy="60"/>
              </a:xfrm>
            </p:grpSpPr>
            <p:sp>
              <p:nvSpPr>
                <p:cNvPr id="10051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51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515"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16"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0359" name="Group 416"/>
          <p:cNvGrpSpPr>
            <a:grpSpLocks/>
          </p:cNvGrpSpPr>
          <p:nvPr/>
        </p:nvGrpSpPr>
        <p:grpSpPr bwMode="auto">
          <a:xfrm>
            <a:off x="1498600" y="4165600"/>
            <a:ext cx="3086100" cy="1168400"/>
            <a:chOff x="7848600" y="2044700"/>
            <a:chExt cx="3200399" cy="1371600"/>
          </a:xfrm>
        </p:grpSpPr>
        <p:sp>
          <p:nvSpPr>
            <p:cNvPr id="100409"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410" name="Group 133"/>
            <p:cNvGrpSpPr>
              <a:grpSpLocks/>
            </p:cNvGrpSpPr>
            <p:nvPr/>
          </p:nvGrpSpPr>
          <p:grpSpPr bwMode="auto">
            <a:xfrm>
              <a:off x="8526482" y="2160804"/>
              <a:ext cx="532759" cy="184809"/>
              <a:chOff x="2356" y="1300"/>
              <a:chExt cx="555" cy="194"/>
            </a:xfrm>
          </p:grpSpPr>
          <p:sp>
            <p:nvSpPr>
              <p:cNvPr id="100484"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87" name="Group 137"/>
              <p:cNvGrpSpPr>
                <a:grpSpLocks/>
              </p:cNvGrpSpPr>
              <p:nvPr/>
            </p:nvGrpSpPr>
            <p:grpSpPr bwMode="auto">
              <a:xfrm>
                <a:off x="2468" y="1332"/>
                <a:ext cx="310" cy="60"/>
                <a:chOff x="2468" y="1332"/>
                <a:chExt cx="310" cy="60"/>
              </a:xfrm>
            </p:grpSpPr>
            <p:sp>
              <p:nvSpPr>
                <p:cNvPr id="100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88"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89"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00411" name="Straight Connector 419"/>
            <p:cNvCxnSpPr>
              <a:cxnSpLocks noChangeShapeType="1"/>
              <a:stCxn id="100489"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2"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3"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4"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5"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6"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7"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8"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0419" name="Straight Connector 427"/>
            <p:cNvCxnSpPr>
              <a:cxnSpLocks noChangeShapeType="1"/>
              <a:endCxn id="100484"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100420" name="TextBox 428"/>
            <p:cNvSpPr txBox="1">
              <a:spLocks noChangeArrowheads="1"/>
            </p:cNvSpPr>
            <p:nvPr/>
          </p:nvSpPr>
          <p:spPr bwMode="auto">
            <a:xfrm>
              <a:off x="7958081" y="2471292"/>
              <a:ext cx="926532" cy="46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100421" name="Group 133"/>
            <p:cNvGrpSpPr>
              <a:grpSpLocks/>
            </p:cNvGrpSpPr>
            <p:nvPr/>
          </p:nvGrpSpPr>
          <p:grpSpPr bwMode="auto">
            <a:xfrm>
              <a:off x="9555206" y="2650627"/>
              <a:ext cx="532759" cy="184809"/>
              <a:chOff x="2356" y="1300"/>
              <a:chExt cx="555" cy="194"/>
            </a:xfrm>
          </p:grpSpPr>
          <p:sp>
            <p:nvSpPr>
              <p:cNvPr id="100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79" name="Group 137"/>
              <p:cNvGrpSpPr>
                <a:grpSpLocks/>
              </p:cNvGrpSpPr>
              <p:nvPr/>
            </p:nvGrpSpPr>
            <p:grpSpPr bwMode="auto">
              <a:xfrm>
                <a:off x="2468" y="1332"/>
                <a:ext cx="310" cy="60"/>
                <a:chOff x="2468" y="1332"/>
                <a:chExt cx="310" cy="60"/>
              </a:xfrm>
            </p:grpSpPr>
            <p:sp>
              <p:nvSpPr>
                <p:cNvPr id="100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80"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81"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22" name="Group 133"/>
            <p:cNvGrpSpPr>
              <a:grpSpLocks/>
            </p:cNvGrpSpPr>
            <p:nvPr/>
          </p:nvGrpSpPr>
          <p:grpSpPr bwMode="auto">
            <a:xfrm>
              <a:off x="8772607" y="2725609"/>
              <a:ext cx="532759" cy="184809"/>
              <a:chOff x="2356" y="1300"/>
              <a:chExt cx="555" cy="194"/>
            </a:xfrm>
          </p:grpSpPr>
          <p:sp>
            <p:nvSpPr>
              <p:cNvPr id="100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71" name="Group 137"/>
              <p:cNvGrpSpPr>
                <a:grpSpLocks/>
              </p:cNvGrpSpPr>
              <p:nvPr/>
            </p:nvGrpSpPr>
            <p:grpSpPr bwMode="auto">
              <a:xfrm>
                <a:off x="2468" y="1332"/>
                <a:ext cx="310" cy="60"/>
                <a:chOff x="2468" y="1332"/>
                <a:chExt cx="310" cy="60"/>
              </a:xfrm>
            </p:grpSpPr>
            <p:sp>
              <p:nvSpPr>
                <p:cNvPr id="100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72"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3"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23" name="Group 133"/>
            <p:cNvGrpSpPr>
              <a:grpSpLocks/>
            </p:cNvGrpSpPr>
            <p:nvPr/>
          </p:nvGrpSpPr>
          <p:grpSpPr bwMode="auto">
            <a:xfrm>
              <a:off x="9060908" y="2428111"/>
              <a:ext cx="532759" cy="184809"/>
              <a:chOff x="2356" y="1300"/>
              <a:chExt cx="555" cy="194"/>
            </a:xfrm>
          </p:grpSpPr>
          <p:sp>
            <p:nvSpPr>
              <p:cNvPr id="100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63" name="Group 137"/>
              <p:cNvGrpSpPr>
                <a:grpSpLocks/>
              </p:cNvGrpSpPr>
              <p:nvPr/>
            </p:nvGrpSpPr>
            <p:grpSpPr bwMode="auto">
              <a:xfrm>
                <a:off x="2468" y="1332"/>
                <a:ext cx="310" cy="60"/>
                <a:chOff x="2468" y="1332"/>
                <a:chExt cx="310" cy="60"/>
              </a:xfrm>
            </p:grpSpPr>
            <p:sp>
              <p:nvSpPr>
                <p:cNvPr id="100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64"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65"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24" name="Group 133"/>
            <p:cNvGrpSpPr>
              <a:grpSpLocks/>
            </p:cNvGrpSpPr>
            <p:nvPr/>
          </p:nvGrpSpPr>
          <p:grpSpPr bwMode="auto">
            <a:xfrm>
              <a:off x="10005281" y="2289952"/>
              <a:ext cx="532759" cy="184809"/>
              <a:chOff x="2356" y="1300"/>
              <a:chExt cx="555" cy="194"/>
            </a:xfrm>
          </p:grpSpPr>
          <p:sp>
            <p:nvSpPr>
              <p:cNvPr id="100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55" name="Group 137"/>
              <p:cNvGrpSpPr>
                <a:grpSpLocks/>
              </p:cNvGrpSpPr>
              <p:nvPr/>
            </p:nvGrpSpPr>
            <p:grpSpPr bwMode="auto">
              <a:xfrm>
                <a:off x="2468" y="1332"/>
                <a:ext cx="310" cy="60"/>
                <a:chOff x="2468" y="1332"/>
                <a:chExt cx="310" cy="60"/>
              </a:xfrm>
            </p:grpSpPr>
            <p:sp>
              <p:nvSpPr>
                <p:cNvPr id="100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5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57"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25" name="Group 133"/>
            <p:cNvGrpSpPr>
              <a:grpSpLocks/>
            </p:cNvGrpSpPr>
            <p:nvPr/>
          </p:nvGrpSpPr>
          <p:grpSpPr bwMode="auto">
            <a:xfrm>
              <a:off x="10232661" y="2882876"/>
              <a:ext cx="532759" cy="184809"/>
              <a:chOff x="2356" y="1300"/>
              <a:chExt cx="555" cy="194"/>
            </a:xfrm>
          </p:grpSpPr>
          <p:sp>
            <p:nvSpPr>
              <p:cNvPr id="1004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47" name="Group 137"/>
              <p:cNvGrpSpPr>
                <a:grpSpLocks/>
              </p:cNvGrpSpPr>
              <p:nvPr/>
            </p:nvGrpSpPr>
            <p:grpSpPr bwMode="auto">
              <a:xfrm>
                <a:off x="2468" y="1332"/>
                <a:ext cx="310" cy="60"/>
                <a:chOff x="2468" y="1332"/>
                <a:chExt cx="310" cy="60"/>
              </a:xfrm>
            </p:grpSpPr>
            <p:sp>
              <p:nvSpPr>
                <p:cNvPr id="1004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4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49"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26" name="Group 133"/>
            <p:cNvGrpSpPr>
              <a:grpSpLocks/>
            </p:cNvGrpSpPr>
            <p:nvPr/>
          </p:nvGrpSpPr>
          <p:grpSpPr bwMode="auto">
            <a:xfrm>
              <a:off x="9330660" y="3072767"/>
              <a:ext cx="532759" cy="184809"/>
              <a:chOff x="2356" y="1300"/>
              <a:chExt cx="555" cy="194"/>
            </a:xfrm>
          </p:grpSpPr>
          <p:sp>
            <p:nvSpPr>
              <p:cNvPr id="1004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39" name="Group 137"/>
              <p:cNvGrpSpPr>
                <a:grpSpLocks/>
              </p:cNvGrpSpPr>
              <p:nvPr/>
            </p:nvGrpSpPr>
            <p:grpSpPr bwMode="auto">
              <a:xfrm>
                <a:off x="2468" y="1332"/>
                <a:ext cx="310" cy="60"/>
                <a:chOff x="2468" y="1332"/>
                <a:chExt cx="310" cy="60"/>
              </a:xfrm>
            </p:grpSpPr>
            <p:sp>
              <p:nvSpPr>
                <p:cNvPr id="1004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40"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41"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27" name="Group 133"/>
            <p:cNvGrpSpPr>
              <a:grpSpLocks/>
            </p:cNvGrpSpPr>
            <p:nvPr/>
          </p:nvGrpSpPr>
          <p:grpSpPr bwMode="auto">
            <a:xfrm>
              <a:off x="8438032" y="3018963"/>
              <a:ext cx="532759" cy="184809"/>
              <a:chOff x="2356" y="1300"/>
              <a:chExt cx="555" cy="194"/>
            </a:xfrm>
          </p:grpSpPr>
          <p:sp>
            <p:nvSpPr>
              <p:cNvPr id="1004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31" name="Group 137"/>
              <p:cNvGrpSpPr>
                <a:grpSpLocks/>
              </p:cNvGrpSpPr>
              <p:nvPr/>
            </p:nvGrpSpPr>
            <p:grpSpPr bwMode="auto">
              <a:xfrm>
                <a:off x="2468" y="1332"/>
                <a:ext cx="310" cy="60"/>
                <a:chOff x="2468" y="1332"/>
                <a:chExt cx="310" cy="60"/>
              </a:xfrm>
            </p:grpSpPr>
            <p:sp>
              <p:nvSpPr>
                <p:cNvPr id="1004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4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0432"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33"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00360" name="Straight Connector 12"/>
          <p:cNvCxnSpPr>
            <a:cxnSpLocks noChangeShapeType="1"/>
            <a:endCxn id="100569"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1" name="Straight Connector 500"/>
          <p:cNvCxnSpPr>
            <a:cxnSpLocks noChangeShapeType="1"/>
            <a:stCxn id="100694" idx="8"/>
            <a:endCxn id="100381" idx="2"/>
          </p:cNvCxnSpPr>
          <p:nvPr/>
        </p:nvCxnSpPr>
        <p:spPr bwMode="auto">
          <a:xfrm>
            <a:off x="1455738" y="2990850"/>
            <a:ext cx="38100" cy="30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2" name="Straight Connector 501"/>
          <p:cNvCxnSpPr>
            <a:cxnSpLocks noChangeShapeType="1"/>
            <a:endCxn id="100381" idx="3"/>
          </p:cNvCxnSpPr>
          <p:nvPr/>
        </p:nvCxnSpPr>
        <p:spPr bwMode="auto">
          <a:xfrm>
            <a:off x="1235075" y="3271838"/>
            <a:ext cx="123825" cy="212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3" name="Straight Connector 502"/>
          <p:cNvCxnSpPr>
            <a:cxnSpLocks noChangeShapeType="1"/>
            <a:endCxn id="100537"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4" name="Straight Connector 503"/>
          <p:cNvCxnSpPr>
            <a:cxnSpLocks noChangeShapeType="1"/>
            <a:endCxn id="100537"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5" name="Straight Connector 504"/>
          <p:cNvCxnSpPr>
            <a:cxnSpLocks noChangeShapeType="1"/>
            <a:endCxn id="100620"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6"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7" name="Straight Connector 506"/>
          <p:cNvCxnSpPr>
            <a:cxnSpLocks noChangeShapeType="1"/>
            <a:stCxn id="100686" idx="4"/>
            <a:endCxn id="100615"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8"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69" name="Straight Connector 508"/>
          <p:cNvCxnSpPr>
            <a:cxnSpLocks noChangeShapeType="1"/>
            <a:endCxn id="100602"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70" name="Straight Connector 509"/>
          <p:cNvCxnSpPr>
            <a:cxnSpLocks noChangeShapeType="1"/>
            <a:stCxn id="100684" idx="0"/>
            <a:endCxn id="100379" idx="5"/>
          </p:cNvCxnSpPr>
          <p:nvPr/>
        </p:nvCxnSpPr>
        <p:spPr bwMode="auto">
          <a:xfrm flipH="1" flipV="1">
            <a:off x="5084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71"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72" name="Straight Connector 511"/>
          <p:cNvCxnSpPr>
            <a:cxnSpLocks noChangeShapeType="1"/>
            <a:stCxn id="100681" idx="0"/>
          </p:cNvCxnSpPr>
          <p:nvPr/>
        </p:nvCxnSpPr>
        <p:spPr bwMode="auto">
          <a:xfrm flipV="1">
            <a:off x="3389313" y="5689600"/>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73"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74" name="Straight Connector 513"/>
          <p:cNvCxnSpPr>
            <a:cxnSpLocks noChangeShapeType="1"/>
            <a:stCxn id="100703" idx="0"/>
          </p:cNvCxnSpPr>
          <p:nvPr/>
        </p:nvCxnSpPr>
        <p:spPr bwMode="auto">
          <a:xfrm flipV="1">
            <a:off x="1179513" y="4467225"/>
            <a:ext cx="227012" cy="282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75" name="Straight Connector 514"/>
          <p:cNvCxnSpPr>
            <a:cxnSpLocks noChangeShapeType="1"/>
            <a:endCxn id="100381" idx="5"/>
          </p:cNvCxnSpPr>
          <p:nvPr/>
        </p:nvCxnSpPr>
        <p:spPr bwMode="auto">
          <a:xfrm flipV="1">
            <a:off x="1155700" y="4368800"/>
            <a:ext cx="203200"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00376" name="Group 20"/>
          <p:cNvGrpSpPr>
            <a:grpSpLocks/>
          </p:cNvGrpSpPr>
          <p:nvPr/>
        </p:nvGrpSpPr>
        <p:grpSpPr bwMode="auto">
          <a:xfrm>
            <a:off x="4713288" y="2871788"/>
            <a:ext cx="2117725" cy="1082675"/>
            <a:chOff x="4712800" y="2871032"/>
            <a:chExt cx="2117908" cy="1082781"/>
          </a:xfrm>
        </p:grpSpPr>
        <p:grpSp>
          <p:nvGrpSpPr>
            <p:cNvPr id="100404" name="Group 16"/>
            <p:cNvGrpSpPr>
              <a:grpSpLocks/>
            </p:cNvGrpSpPr>
            <p:nvPr/>
          </p:nvGrpSpPr>
          <p:grpSpPr bwMode="auto">
            <a:xfrm>
              <a:off x="5677190" y="2871032"/>
              <a:ext cx="530938" cy="338554"/>
              <a:chOff x="5573768" y="2726239"/>
              <a:chExt cx="530938" cy="338554"/>
            </a:xfrm>
          </p:grpSpPr>
          <p:sp>
            <p:nvSpPr>
              <p:cNvPr id="100407"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8"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100405"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0406"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0377" name="Group 39937"/>
          <p:cNvGrpSpPr>
            <a:grpSpLocks/>
          </p:cNvGrpSpPr>
          <p:nvPr/>
        </p:nvGrpSpPr>
        <p:grpSpPr bwMode="auto">
          <a:xfrm>
            <a:off x="3692525" y="3789363"/>
            <a:ext cx="1538288" cy="585787"/>
            <a:chOff x="3692946" y="3789212"/>
            <a:chExt cx="1537885" cy="585306"/>
          </a:xfrm>
        </p:grpSpPr>
        <p:cxnSp>
          <p:nvCxnSpPr>
            <p:cNvPr id="100398" name="Straight Connector 515"/>
            <p:cNvCxnSpPr>
              <a:cxnSpLocks noChangeShapeType="1"/>
              <a:stCxn id="100454" idx="0"/>
            </p:cNvCxnSpPr>
            <p:nvPr/>
          </p:nvCxnSpPr>
          <p:spPr bwMode="auto">
            <a:xfrm flipV="1">
              <a:off x="3833272" y="4233204"/>
              <a:ext cx="190444" cy="14131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100399" name="Group 518"/>
            <p:cNvGrpSpPr>
              <a:grpSpLocks/>
            </p:cNvGrpSpPr>
            <p:nvPr/>
          </p:nvGrpSpPr>
          <p:grpSpPr bwMode="auto">
            <a:xfrm>
              <a:off x="3932901" y="3934211"/>
              <a:ext cx="530938" cy="338554"/>
              <a:chOff x="5573768" y="2726239"/>
              <a:chExt cx="530938" cy="338554"/>
            </a:xfrm>
          </p:grpSpPr>
          <p:sp>
            <p:nvSpPr>
              <p:cNvPr id="100402"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3" name="TextBox 522"/>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100400" name="Straight Connector 519"/>
            <p:cNvCxnSpPr>
              <a:cxnSpLocks noChangeShapeType="1"/>
              <a:stCxn id="100402" idx="6"/>
              <a:endCxn id="100654" idx="1"/>
            </p:cNvCxnSpPr>
            <p:nvPr/>
          </p:nvCxnSpPr>
          <p:spPr bwMode="auto">
            <a:xfrm flipV="1">
              <a:off x="4460993" y="3953654"/>
              <a:ext cx="769838" cy="1580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0401"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100378" name="Group 39939"/>
          <p:cNvGrpSpPr>
            <a:grpSpLocks/>
          </p:cNvGrpSpPr>
          <p:nvPr/>
        </p:nvGrpSpPr>
        <p:grpSpPr bwMode="auto">
          <a:xfrm>
            <a:off x="2406650" y="3633788"/>
            <a:ext cx="2901950" cy="1296987"/>
            <a:chOff x="2407287" y="3633041"/>
            <a:chExt cx="2900648" cy="1297685"/>
          </a:xfrm>
        </p:grpSpPr>
        <p:cxnSp>
          <p:nvCxnSpPr>
            <p:cNvPr id="100395" name="Straight Connector 7"/>
            <p:cNvCxnSpPr>
              <a:cxnSpLocks noChangeShapeType="1"/>
              <a:stCxn id="100527" idx="5"/>
              <a:endCxn id="100652" idx="1"/>
            </p:cNvCxnSpPr>
            <p:nvPr/>
          </p:nvCxnSpPr>
          <p:spPr bwMode="auto">
            <a:xfrm>
              <a:off x="4876256" y="3633041"/>
              <a:ext cx="431679" cy="22249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0396" name="Straight Connector 415"/>
            <p:cNvCxnSpPr>
              <a:cxnSpLocks noChangeShapeType="1"/>
              <a:endCxn id="100486" idx="0"/>
            </p:cNvCxnSpPr>
            <p:nvPr/>
          </p:nvCxnSpPr>
          <p:spPr bwMode="auto">
            <a:xfrm flipH="1">
              <a:off x="2407287" y="3753131"/>
              <a:ext cx="282429" cy="51137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0397" name="Straight Connector 523"/>
            <p:cNvCxnSpPr>
              <a:cxnSpLocks noChangeShapeType="1"/>
              <a:stCxn id="100449" idx="0"/>
            </p:cNvCxnSpPr>
            <p:nvPr/>
          </p:nvCxnSpPr>
          <p:spPr bwMode="auto">
            <a:xfrm flipV="1">
              <a:off x="4307545" y="4626270"/>
              <a:ext cx="843636" cy="3044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sp>
        <p:nvSpPr>
          <p:cNvPr id="100379"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100380" name="TextBox 9"/>
          <p:cNvSpPr txBox="1">
            <a:spLocks noChangeArrowheads="1"/>
          </p:cNvSpPr>
          <p:nvPr/>
        </p:nvSpPr>
        <p:spPr bwMode="auto">
          <a:xfrm>
            <a:off x="3556000" y="5334000"/>
            <a:ext cx="158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regional net</a:t>
            </a:r>
          </a:p>
        </p:txBody>
      </p:sp>
      <p:sp>
        <p:nvSpPr>
          <p:cNvPr id="100381"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100382" name="Straight Connector 39941"/>
          <p:cNvCxnSpPr>
            <a:cxnSpLocks noChangeShapeType="1"/>
            <a:stCxn id="100381" idx="0"/>
            <a:endCxn id="100515" idx="0"/>
          </p:cNvCxnSpPr>
          <p:nvPr/>
        </p:nvCxnSpPr>
        <p:spPr bwMode="auto">
          <a:xfrm flipV="1">
            <a:off x="1684338" y="3654425"/>
            <a:ext cx="758825"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83" name="Straight Connector 524"/>
          <p:cNvCxnSpPr>
            <a:cxnSpLocks noChangeShapeType="1"/>
            <a:endCxn id="100488" idx="1"/>
          </p:cNvCxnSpPr>
          <p:nvPr/>
        </p:nvCxnSpPr>
        <p:spPr bwMode="auto">
          <a:xfrm>
            <a:off x="1685925" y="4111625"/>
            <a:ext cx="466725"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0384" name="Oval 11"/>
          <p:cNvSpPr>
            <a:spLocks noChangeArrowheads="1"/>
          </p:cNvSpPr>
          <p:nvPr/>
        </p:nvSpPr>
        <p:spPr bwMode="auto">
          <a:xfrm>
            <a:off x="1866900" y="3429000"/>
            <a:ext cx="6096000" cy="673100"/>
          </a:xfrm>
          <a:prstGeom prst="ellipse">
            <a:avLst/>
          </a:prstGeom>
          <a:solidFill>
            <a:srgbClr val="FF6600">
              <a:alpha val="70195"/>
            </a:srgbClr>
          </a:solidFill>
          <a:ln w="9525">
            <a:solidFill>
              <a:schemeClr val="tx1"/>
            </a:solidFill>
            <a:round/>
            <a:headEnd/>
            <a:tailEnd/>
          </a:ln>
        </p:spPr>
        <p:txBody>
          <a:bodyPr/>
          <a:lstStyle/>
          <a:p>
            <a:endParaRPr lang="en-US"/>
          </a:p>
        </p:txBody>
      </p:sp>
      <p:sp>
        <p:nvSpPr>
          <p:cNvPr id="100385" name="TextBox 13"/>
          <p:cNvSpPr txBox="1">
            <a:spLocks noChangeArrowheads="1"/>
          </p:cNvSpPr>
          <p:nvPr/>
        </p:nvSpPr>
        <p:spPr bwMode="auto">
          <a:xfrm>
            <a:off x="3113088" y="3541713"/>
            <a:ext cx="3627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chemeClr val="bg1"/>
                </a:solidFill>
              </a:rPr>
              <a:t>Content provider network</a:t>
            </a:r>
          </a:p>
        </p:txBody>
      </p:sp>
      <p:cxnSp>
        <p:nvCxnSpPr>
          <p:cNvPr id="100386" name="Straight Connector 19"/>
          <p:cNvCxnSpPr>
            <a:cxnSpLocks noChangeShapeType="1"/>
            <a:stCxn id="100707" idx="2"/>
          </p:cNvCxnSpPr>
          <p:nvPr/>
        </p:nvCxnSpPr>
        <p:spPr bwMode="auto">
          <a:xfrm flipH="1">
            <a:off x="6540500" y="2867025"/>
            <a:ext cx="150813"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87" name="Straight Connector 525"/>
          <p:cNvCxnSpPr>
            <a:cxnSpLocks noChangeShapeType="1"/>
            <a:endCxn id="100384" idx="7"/>
          </p:cNvCxnSpPr>
          <p:nvPr/>
        </p:nvCxnSpPr>
        <p:spPr bwMode="auto">
          <a:xfrm flipH="1">
            <a:off x="7070725" y="3221038"/>
            <a:ext cx="142875" cy="306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88" name="Straight Connector 526"/>
          <p:cNvCxnSpPr>
            <a:cxnSpLocks noChangeShapeType="1"/>
          </p:cNvCxnSpPr>
          <p:nvPr/>
        </p:nvCxnSpPr>
        <p:spPr bwMode="auto">
          <a:xfrm flipH="1">
            <a:off x="5773738" y="3205163"/>
            <a:ext cx="111125" cy="24447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0389" name="Straight Connector 527"/>
          <p:cNvCxnSpPr>
            <a:cxnSpLocks noChangeShapeType="1"/>
            <a:endCxn id="100384" idx="1"/>
          </p:cNvCxnSpPr>
          <p:nvPr/>
        </p:nvCxnSpPr>
        <p:spPr bwMode="auto">
          <a:xfrm>
            <a:off x="2682875" y="3008313"/>
            <a:ext cx="76200" cy="5191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0390" name="Straight Connector 528"/>
          <p:cNvCxnSpPr>
            <a:cxnSpLocks noChangeShapeType="1"/>
            <a:endCxn id="100454" idx="1"/>
          </p:cNvCxnSpPr>
          <p:nvPr/>
        </p:nvCxnSpPr>
        <p:spPr bwMode="auto">
          <a:xfrm>
            <a:off x="3413125" y="4049713"/>
            <a:ext cx="239713" cy="339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0391" name="Straight Connector 529"/>
          <p:cNvCxnSpPr>
            <a:cxnSpLocks noChangeShapeType="1"/>
          </p:cNvCxnSpPr>
          <p:nvPr/>
        </p:nvCxnSpPr>
        <p:spPr bwMode="auto">
          <a:xfrm>
            <a:off x="2303463" y="2651125"/>
            <a:ext cx="14287" cy="941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92" name="Straight Connector 530"/>
          <p:cNvCxnSpPr>
            <a:cxnSpLocks noChangeShapeType="1"/>
          </p:cNvCxnSpPr>
          <p:nvPr/>
        </p:nvCxnSpPr>
        <p:spPr bwMode="auto">
          <a:xfrm flipH="1">
            <a:off x="1693863" y="3935413"/>
            <a:ext cx="528637" cy="117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93" name="Straight Connector 531"/>
          <p:cNvCxnSpPr>
            <a:cxnSpLocks noChangeShapeType="1"/>
            <a:stCxn id="100686" idx="3"/>
          </p:cNvCxnSpPr>
          <p:nvPr/>
        </p:nvCxnSpPr>
        <p:spPr bwMode="auto">
          <a:xfrm flipH="1" flipV="1">
            <a:off x="7713663" y="3903663"/>
            <a:ext cx="400050" cy="282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394" name="Straight Connector 532"/>
          <p:cNvCxnSpPr>
            <a:cxnSpLocks noChangeShapeType="1"/>
            <a:stCxn id="100688" idx="4"/>
          </p:cNvCxnSpPr>
          <p:nvPr/>
        </p:nvCxnSpPr>
        <p:spPr bwMode="auto">
          <a:xfrm flipH="1" flipV="1">
            <a:off x="7624763" y="3929063"/>
            <a:ext cx="628650" cy="1214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61" name="TextBox 360"/>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36</a:t>
            </a:fld>
            <a:endParaRPr lang="en-US"/>
          </a:p>
        </p:txBody>
      </p:sp>
    </p:spTree>
    <p:extLst>
      <p:ext uri="{BB962C8B-B14F-4D97-AF65-F5344CB8AC3E}">
        <p14:creationId xmlns:p14="http://schemas.microsoft.com/office/powerpoint/2010/main" val="3592807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sz="half" idx="4294967295"/>
          </p:nvPr>
        </p:nvSpPr>
        <p:spPr>
          <a:xfrm>
            <a:off x="528730" y="4682104"/>
            <a:ext cx="8440738" cy="1577805"/>
          </a:xfrm>
        </p:spPr>
        <p:txBody>
          <a:bodyPr>
            <a:normAutofit lnSpcReduction="10000"/>
          </a:bodyPr>
          <a:lstStyle/>
          <a:p>
            <a:pPr eaLnBrk="1" hangingPunct="1">
              <a:buSzPct val="75000"/>
            </a:pPr>
            <a:r>
              <a:rPr lang="en-US" sz="2400" dirty="0">
                <a:latin typeface="Gill Sans MT" charset="0"/>
              </a:rPr>
              <a:t>at center: small # of well-connected large networks</a:t>
            </a:r>
          </a:p>
          <a:p>
            <a:pPr lvl="1" eaLnBrk="1" hangingPunct="1"/>
            <a:r>
              <a:rPr lang="ja-JP" altLang="en-US" sz="2000" dirty="0">
                <a:solidFill>
                  <a:srgbClr val="CC0000"/>
                </a:solidFill>
                <a:latin typeface="Gill Sans MT" charset="0"/>
                <a:ea typeface="ＭＳ Ｐゴシック" charset="0"/>
                <a:cs typeface="ＭＳ Ｐゴシック" charset="0"/>
              </a:rPr>
              <a:t>“</a:t>
            </a:r>
            <a:r>
              <a:rPr lang="en-US" altLang="ja-JP" sz="2000" dirty="0">
                <a:solidFill>
                  <a:srgbClr val="CC0000"/>
                </a:solidFill>
                <a:latin typeface="Gill Sans MT" charset="0"/>
                <a:ea typeface="ＭＳ Ｐゴシック" charset="0"/>
                <a:cs typeface="ＭＳ Ｐゴシック" charset="0"/>
              </a:rPr>
              <a:t>tier-1</a:t>
            </a:r>
            <a:r>
              <a:rPr lang="ja-JP" altLang="en-US" sz="2000" dirty="0">
                <a:solidFill>
                  <a:srgbClr val="CC0000"/>
                </a:solidFill>
                <a:latin typeface="Gill Sans MT" charset="0"/>
                <a:ea typeface="ＭＳ Ｐゴシック" charset="0"/>
                <a:cs typeface="ＭＳ Ｐゴシック" charset="0"/>
              </a:rPr>
              <a:t>”</a:t>
            </a:r>
            <a:r>
              <a:rPr lang="en-US" altLang="ja-JP" sz="2000" dirty="0">
                <a:solidFill>
                  <a:srgbClr val="CC0000"/>
                </a:solidFill>
                <a:latin typeface="Gill Sans MT" charset="0"/>
                <a:ea typeface="ＭＳ Ｐゴシック" charset="0"/>
                <a:cs typeface="ＭＳ Ｐゴシック" charset="0"/>
              </a:rPr>
              <a:t> commercial ISPs</a:t>
            </a:r>
            <a:r>
              <a:rPr lang="en-US" altLang="ja-JP" sz="2000" dirty="0">
                <a:solidFill>
                  <a:srgbClr val="FF0000"/>
                </a:solidFill>
                <a:latin typeface="Gill Sans MT" charset="0"/>
                <a:ea typeface="ＭＳ Ｐゴシック" charset="0"/>
                <a:cs typeface="ＭＳ Ｐゴシック" charset="0"/>
              </a:rPr>
              <a:t> </a:t>
            </a:r>
            <a:r>
              <a:rPr lang="en-US" altLang="ja-JP" sz="2000" dirty="0">
                <a:latin typeface="Gill Sans MT" charset="0"/>
                <a:ea typeface="ＭＳ Ｐゴシック" charset="0"/>
                <a:cs typeface="ＭＳ Ｐゴシック" charset="0"/>
              </a:rPr>
              <a:t>(e.g., Level 3, Sprint, AT&amp;T, NTT), national &amp; international coverage</a:t>
            </a:r>
          </a:p>
          <a:p>
            <a:pPr lvl="1" eaLnBrk="1" hangingPunct="1"/>
            <a:r>
              <a:rPr lang="en-US" sz="2000" dirty="0">
                <a:solidFill>
                  <a:srgbClr val="CC0000"/>
                </a:solidFill>
                <a:latin typeface="Gill Sans MT" charset="0"/>
                <a:cs typeface="Arial" charset="0"/>
              </a:rPr>
              <a:t>content provider network </a:t>
            </a:r>
            <a:r>
              <a:rPr lang="en-US" sz="2000" dirty="0">
                <a:latin typeface="Gill Sans MT" charset="0"/>
                <a:cs typeface="Arial" charset="0"/>
              </a:rPr>
              <a:t>(</a:t>
            </a:r>
            <a:r>
              <a:rPr lang="en-US" sz="2000" dirty="0" err="1">
                <a:latin typeface="Gill Sans MT" charset="0"/>
                <a:cs typeface="Arial" charset="0"/>
              </a:rPr>
              <a:t>e.g</a:t>
            </a:r>
            <a:r>
              <a:rPr lang="en-US" sz="2000" dirty="0">
                <a:latin typeface="Gill Sans MT" charset="0"/>
                <a:cs typeface="Arial" charset="0"/>
              </a:rPr>
              <a:t>, Google): private network that connects it data centers to Internet, often bypassing tier-1, regional </a:t>
            </a:r>
            <a:r>
              <a:rPr lang="en-US" sz="2000" dirty="0" smtClean="0">
                <a:latin typeface="Gill Sans MT" charset="0"/>
                <a:cs typeface="Arial" charset="0"/>
              </a:rPr>
              <a:t>ISPs</a:t>
            </a:r>
            <a:endParaRPr lang="en-US" sz="2000" dirty="0">
              <a:latin typeface="Gill Sans MT" charset="0"/>
              <a:cs typeface="Arial" charset="0"/>
            </a:endParaRPr>
          </a:p>
        </p:txBody>
      </p:sp>
      <p:grpSp>
        <p:nvGrpSpPr>
          <p:cNvPr id="102406" name="Group 67"/>
          <p:cNvGrpSpPr>
            <a:grpSpLocks/>
          </p:cNvGrpSpPr>
          <p:nvPr/>
        </p:nvGrpSpPr>
        <p:grpSpPr bwMode="auto">
          <a:xfrm>
            <a:off x="989888" y="493713"/>
            <a:ext cx="7658100" cy="3984625"/>
            <a:chOff x="1066800" y="1371600"/>
            <a:chExt cx="7194549" cy="3984625"/>
          </a:xfrm>
        </p:grpSpPr>
        <p:sp>
          <p:nvSpPr>
            <p:cNvPr id="102407" name="Oval 76"/>
            <p:cNvSpPr>
              <a:spLocks noChangeArrowheads="1"/>
            </p:cNvSpPr>
            <p:nvPr/>
          </p:nvSpPr>
          <p:spPr bwMode="auto">
            <a:xfrm>
              <a:off x="1981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8" name="Oval 76"/>
            <p:cNvSpPr>
              <a:spLocks noChangeArrowheads="1"/>
            </p:cNvSpPr>
            <p:nvPr/>
          </p:nvSpPr>
          <p:spPr bwMode="auto">
            <a:xfrm>
              <a:off x="1066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9" name="Oval 76"/>
            <p:cNvSpPr>
              <a:spLocks noChangeArrowheads="1"/>
            </p:cNvSpPr>
            <p:nvPr/>
          </p:nvSpPr>
          <p:spPr bwMode="auto">
            <a:xfrm>
              <a:off x="5638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0" name="Oval 76"/>
            <p:cNvSpPr>
              <a:spLocks noChangeArrowheads="1"/>
            </p:cNvSpPr>
            <p:nvPr/>
          </p:nvSpPr>
          <p:spPr bwMode="auto">
            <a:xfrm>
              <a:off x="47244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1" name="Oval 76"/>
            <p:cNvSpPr>
              <a:spLocks noChangeArrowheads="1"/>
            </p:cNvSpPr>
            <p:nvPr/>
          </p:nvSpPr>
          <p:spPr bwMode="auto">
            <a:xfrm>
              <a:off x="38100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2" name="Oval 76"/>
            <p:cNvSpPr>
              <a:spLocks noChangeArrowheads="1"/>
            </p:cNvSpPr>
            <p:nvPr/>
          </p:nvSpPr>
          <p:spPr bwMode="auto">
            <a:xfrm>
              <a:off x="2895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3" name="Oval 76"/>
            <p:cNvSpPr>
              <a:spLocks noChangeArrowheads="1"/>
            </p:cNvSpPr>
            <p:nvPr/>
          </p:nvSpPr>
          <p:spPr bwMode="auto">
            <a:xfrm>
              <a:off x="6553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4" name="Oval 76"/>
            <p:cNvSpPr>
              <a:spLocks noChangeArrowheads="1"/>
            </p:cNvSpPr>
            <p:nvPr/>
          </p:nvSpPr>
          <p:spPr bwMode="auto">
            <a:xfrm>
              <a:off x="7467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5" name="Oval 33"/>
            <p:cNvSpPr>
              <a:spLocks noChangeArrowheads="1"/>
            </p:cNvSpPr>
            <p:nvPr/>
          </p:nvSpPr>
          <p:spPr bwMode="auto">
            <a:xfrm>
              <a:off x="24384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102416" name="Oval 33"/>
            <p:cNvSpPr>
              <a:spLocks noChangeArrowheads="1"/>
            </p:cNvSpPr>
            <p:nvPr/>
          </p:nvSpPr>
          <p:spPr bwMode="auto">
            <a:xfrm>
              <a:off x="48006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79" name="Rectangle 78"/>
            <p:cNvSpPr/>
            <p:nvPr/>
          </p:nvSpPr>
          <p:spPr>
            <a:xfrm>
              <a:off x="2133157" y="2819400"/>
              <a:ext cx="609985"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sp>
          <p:nvSpPr>
            <p:cNvPr id="80" name="Rectangle 79"/>
            <p:cNvSpPr/>
            <p:nvPr/>
          </p:nvSpPr>
          <p:spPr>
            <a:xfrm>
              <a:off x="4801284" y="27432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sp>
          <p:nvSpPr>
            <p:cNvPr id="102419" name="Oval 34"/>
            <p:cNvSpPr>
              <a:spLocks noChangeArrowheads="1"/>
            </p:cNvSpPr>
            <p:nvPr/>
          </p:nvSpPr>
          <p:spPr bwMode="auto">
            <a:xfrm>
              <a:off x="11430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0" name="Oval 34"/>
            <p:cNvSpPr>
              <a:spLocks noChangeArrowheads="1"/>
            </p:cNvSpPr>
            <p:nvPr/>
          </p:nvSpPr>
          <p:spPr bwMode="auto">
            <a:xfrm>
              <a:off x="33528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1" name="Oval 34"/>
            <p:cNvSpPr>
              <a:spLocks noChangeArrowheads="1"/>
            </p:cNvSpPr>
            <p:nvPr/>
          </p:nvSpPr>
          <p:spPr bwMode="auto">
            <a:xfrm>
              <a:off x="5638800" y="1600200"/>
              <a:ext cx="1981200" cy="838200"/>
            </a:xfrm>
            <a:prstGeom prst="ellipse">
              <a:avLst/>
            </a:prstGeom>
            <a:solidFill>
              <a:srgbClr val="002060"/>
            </a:solidFill>
            <a:ln w="9525">
              <a:solidFill>
                <a:schemeClr val="tx1"/>
              </a:solidFill>
              <a:round/>
              <a:headEnd/>
              <a:tailEnd/>
            </a:ln>
          </p:spPr>
          <p:txBody>
            <a:bodyPr wrap="none" anchor="ctr"/>
            <a:lstStyle/>
            <a:p>
              <a:pPr algn="ctr"/>
              <a:r>
                <a:rPr lang="en-US">
                  <a:solidFill>
                    <a:schemeClr val="bg1"/>
                  </a:solidFill>
                </a:rPr>
                <a:t>Google</a:t>
              </a:r>
              <a:endParaRPr lang="en-US"/>
            </a:p>
          </p:txBody>
        </p:sp>
        <p:cxnSp>
          <p:nvCxnSpPr>
            <p:cNvPr id="84" name="Straight Connector 83"/>
            <p:cNvCxnSpPr>
              <a:endCxn id="102408" idx="0"/>
            </p:cNvCxnSpPr>
            <p:nvPr/>
          </p:nvCxnSpPr>
          <p:spPr>
            <a:xfrm rot="5400000">
              <a:off x="427081" y="3398633"/>
              <a:ext cx="2362200" cy="28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02415" idx="4"/>
            </p:cNvCxnSpPr>
            <p:nvPr/>
          </p:nvCxnSpPr>
          <p:spPr>
            <a:xfrm rot="5400000">
              <a:off x="3070887" y="4425754"/>
              <a:ext cx="504825" cy="9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2415" idx="3"/>
            </p:cNvCxnSpPr>
            <p:nvPr/>
          </p:nvCxnSpPr>
          <p:spPr>
            <a:xfrm rot="5400000">
              <a:off x="2265003" y="4277579"/>
              <a:ext cx="620712"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808066" y="3459105"/>
              <a:ext cx="2438400" cy="24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9" idx="2"/>
            </p:cNvCxnSpPr>
            <p:nvPr/>
          </p:nvCxnSpPr>
          <p:spPr>
            <a:xfrm rot="5400000">
              <a:off x="1333803" y="3771707"/>
              <a:ext cx="1600200" cy="6099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315797" y="28194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cxnSp>
          <p:nvCxnSpPr>
            <p:cNvPr id="90" name="Straight Connector 89"/>
            <p:cNvCxnSpPr/>
            <p:nvPr/>
          </p:nvCxnSpPr>
          <p:spPr>
            <a:xfrm rot="16200000" flipH="1">
              <a:off x="3747986" y="42525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02416" idx="2"/>
              <a:endCxn id="102415" idx="6"/>
            </p:cNvCxnSpPr>
            <p:nvPr/>
          </p:nvCxnSpPr>
          <p:spPr>
            <a:xfrm rot="10800000">
              <a:off x="4301663" y="3824288"/>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4931639" y="4288692"/>
              <a:ext cx="620713"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5633414" y="4425226"/>
              <a:ext cx="544513" cy="76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2416" idx="5"/>
            </p:cNvCxnSpPr>
            <p:nvPr/>
          </p:nvCxnSpPr>
          <p:spPr>
            <a:xfrm rot="16200000" flipH="1">
              <a:off x="6276143" y="4218669"/>
              <a:ext cx="620712" cy="390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02421" idx="4"/>
            </p:cNvCxnSpPr>
            <p:nvPr/>
          </p:nvCxnSpPr>
          <p:spPr>
            <a:xfrm rot="16200000" flipH="1">
              <a:off x="5747409" y="3320741"/>
              <a:ext cx="2297113" cy="5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2971328" y="1981200"/>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a:off x="5181593" y="1981200"/>
              <a:ext cx="498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p:cNvSpPr/>
            <p:nvPr/>
          </p:nvSpPr>
          <p:spPr>
            <a:xfrm>
              <a:off x="2133157" y="1371600"/>
              <a:ext cx="4190855" cy="457200"/>
            </a:xfrm>
            <a:prstGeom prst="arc">
              <a:avLst>
                <a:gd name="adj1" fmla="val 10681875"/>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9" name="Straight Connector 98"/>
            <p:cNvCxnSpPr/>
            <p:nvPr/>
          </p:nvCxnSpPr>
          <p:spPr>
            <a:xfrm rot="16200000" flipH="1">
              <a:off x="6972290" y="2399831"/>
              <a:ext cx="533400" cy="305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9" idx="0"/>
            </p:cNvCxnSpPr>
            <p:nvPr/>
          </p:nvCxnSpPr>
          <p:spPr>
            <a:xfrm rot="16200000" flipH="1">
              <a:off x="2095457" y="2475961"/>
              <a:ext cx="457200" cy="229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2628635" y="3238707"/>
              <a:ext cx="457200"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flipV="1">
              <a:off x="2743142" y="2209800"/>
              <a:ext cx="2972375" cy="773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4662218" y="24237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3314806" y="2856893"/>
              <a:ext cx="1143000" cy="153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5105256" y="3276738"/>
              <a:ext cx="304800" cy="152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flipV="1">
              <a:off x="4039175" y="3124200"/>
              <a:ext cx="762109" cy="54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2419" idx="5"/>
            </p:cNvCxnSpPr>
            <p:nvPr/>
          </p:nvCxnSpPr>
          <p:spPr>
            <a:xfrm rot="16200000" flipH="1">
              <a:off x="3070757" y="1938325"/>
              <a:ext cx="1470025" cy="2143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9" idx="2"/>
            </p:cNvCxnSpPr>
            <p:nvPr/>
          </p:nvCxnSpPr>
          <p:spPr>
            <a:xfrm rot="16200000" flipH="1">
              <a:off x="7004680" y="3891964"/>
              <a:ext cx="1458913"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6052348" y="3472202"/>
              <a:ext cx="1535113" cy="1143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89" idx="1"/>
            </p:cNvCxnSpPr>
            <p:nvPr/>
          </p:nvCxnSpPr>
          <p:spPr>
            <a:xfrm rot="10800000" flipV="1">
              <a:off x="6095826" y="3048000"/>
              <a:ext cx="1219971" cy="468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80" idx="3"/>
            </p:cNvCxnSpPr>
            <p:nvPr/>
          </p:nvCxnSpPr>
          <p:spPr>
            <a:xfrm rot="10800000" flipV="1">
              <a:off x="5409778" y="2362200"/>
              <a:ext cx="780007"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53332" y="2217738"/>
              <a:ext cx="2286327"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6" name="Slide Number Placeholder 5"/>
          <p:cNvSpPr>
            <a:spLocks noGrp="1"/>
          </p:cNvSpPr>
          <p:nvPr>
            <p:ph type="sldNum" sz="quarter" idx="12"/>
          </p:nvPr>
        </p:nvSpPr>
        <p:spPr/>
        <p:txBody>
          <a:bodyPr/>
          <a:lstStyle/>
          <a:p>
            <a:fld id="{0DC43625-2CBB-014D-99D5-7A051077563C}" type="slidenum">
              <a:rPr lang="en-US" smtClean="0"/>
              <a:t>37</a:t>
            </a:fld>
            <a:endParaRPr lang="en-US"/>
          </a:p>
        </p:txBody>
      </p:sp>
    </p:spTree>
    <p:extLst>
      <p:ext uri="{BB962C8B-B14F-4D97-AF65-F5344CB8AC3E}">
        <p14:creationId xmlns:p14="http://schemas.microsoft.com/office/powerpoint/2010/main" val="31145899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ChangeArrowheads="1"/>
          </p:cNvSpPr>
          <p:nvPr>
            <p:ph type="title" idx="4294967295"/>
          </p:nvPr>
        </p:nvSpPr>
        <p:spPr>
          <a:xfrm>
            <a:off x="115461" y="114300"/>
            <a:ext cx="7772400" cy="1143000"/>
          </a:xfrm>
        </p:spPr>
        <p:txBody>
          <a:bodyPr/>
          <a:lstStyle/>
          <a:p>
            <a:pPr eaLnBrk="1" hangingPunct="1"/>
            <a:r>
              <a:rPr lang="en-US" dirty="0"/>
              <a:t>Tier-1 ISP: e.g., Sprint</a:t>
            </a:r>
          </a:p>
        </p:txBody>
      </p:sp>
      <p:pic>
        <p:nvPicPr>
          <p:cNvPr id="104451" name="Picture 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1452563"/>
            <a:ext cx="8385175"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87"/>
          <p:cNvGrpSpPr>
            <a:grpSpLocks/>
          </p:cNvGrpSpPr>
          <p:nvPr/>
        </p:nvGrpSpPr>
        <p:grpSpPr bwMode="auto">
          <a:xfrm>
            <a:off x="1371600" y="1662113"/>
            <a:ext cx="3179763" cy="3081337"/>
            <a:chOff x="864" y="1047"/>
            <a:chExt cx="2003" cy="1941"/>
          </a:xfrm>
        </p:grpSpPr>
        <p:sp>
          <p:nvSpPr>
            <p:cNvPr id="104455" name="Rectangle 202"/>
            <p:cNvSpPr>
              <a:spLocks noChangeArrowheads="1"/>
            </p:cNvSpPr>
            <p:nvPr/>
          </p:nvSpPr>
          <p:spPr bwMode="auto">
            <a:xfrm>
              <a:off x="1307" y="1103"/>
              <a:ext cx="1560" cy="18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imes New Roman" charset="0"/>
              </a:endParaRPr>
            </a:p>
          </p:txBody>
        </p:sp>
        <p:sp>
          <p:nvSpPr>
            <p:cNvPr id="104456" name="Line 205"/>
            <p:cNvSpPr>
              <a:spLocks noChangeShapeType="1"/>
            </p:cNvSpPr>
            <p:nvPr/>
          </p:nvSpPr>
          <p:spPr bwMode="auto">
            <a:xfrm flipH="1">
              <a:off x="1408" y="1945"/>
              <a:ext cx="2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57" name="Line 206"/>
            <p:cNvSpPr>
              <a:spLocks noChangeShapeType="1"/>
            </p:cNvSpPr>
            <p:nvPr/>
          </p:nvSpPr>
          <p:spPr bwMode="auto">
            <a:xfrm flipH="1">
              <a:off x="1408" y="2028"/>
              <a:ext cx="2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58" name="Text Box 207"/>
            <p:cNvSpPr txBox="1">
              <a:spLocks noChangeArrowheads="1"/>
            </p:cNvSpPr>
            <p:nvPr/>
          </p:nvSpPr>
          <p:spPr bwMode="auto">
            <a:xfrm flipH="1">
              <a:off x="1336" y="1789"/>
              <a:ext cx="22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imes New Roman" charset="0"/>
                </a:rPr>
                <a:t>…</a:t>
              </a:r>
            </a:p>
          </p:txBody>
        </p:sp>
        <p:grpSp>
          <p:nvGrpSpPr>
            <p:cNvPr id="104459" name="Group 208"/>
            <p:cNvGrpSpPr>
              <a:grpSpLocks/>
            </p:cNvGrpSpPr>
            <p:nvPr/>
          </p:nvGrpSpPr>
          <p:grpSpPr bwMode="auto">
            <a:xfrm flipH="1">
              <a:off x="1617" y="2063"/>
              <a:ext cx="775" cy="284"/>
              <a:chOff x="2927" y="2500"/>
              <a:chExt cx="949" cy="332"/>
            </a:xfrm>
          </p:grpSpPr>
          <p:sp>
            <p:nvSpPr>
              <p:cNvPr id="104531" name="Line 209"/>
              <p:cNvSpPr>
                <a:spLocks noChangeShapeType="1"/>
              </p:cNvSpPr>
              <p:nvPr/>
            </p:nvSpPr>
            <p:spPr bwMode="auto">
              <a:xfrm flipH="1">
                <a:off x="2927" y="2515"/>
                <a:ext cx="236" cy="3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32" name="Line 210"/>
              <p:cNvSpPr>
                <a:spLocks noChangeShapeType="1"/>
              </p:cNvSpPr>
              <p:nvPr/>
            </p:nvSpPr>
            <p:spPr bwMode="auto">
              <a:xfrm>
                <a:off x="3209" y="2500"/>
                <a:ext cx="201" cy="3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33" name="Line 211"/>
              <p:cNvSpPr>
                <a:spLocks noChangeShapeType="1"/>
              </p:cNvSpPr>
              <p:nvPr/>
            </p:nvSpPr>
            <p:spPr bwMode="auto">
              <a:xfrm>
                <a:off x="3315" y="2500"/>
                <a:ext cx="561" cy="3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460" name="Line 212"/>
            <p:cNvSpPr>
              <a:spLocks noChangeShapeType="1"/>
            </p:cNvSpPr>
            <p:nvPr/>
          </p:nvSpPr>
          <p:spPr bwMode="auto">
            <a:xfrm flipH="1" flipV="1">
              <a:off x="1819" y="1533"/>
              <a:ext cx="0" cy="3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1" name="Line 213"/>
            <p:cNvSpPr>
              <a:spLocks noChangeShapeType="1"/>
            </p:cNvSpPr>
            <p:nvPr/>
          </p:nvSpPr>
          <p:spPr bwMode="auto">
            <a:xfrm flipH="1">
              <a:off x="1587" y="2081"/>
              <a:ext cx="193" cy="2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2" name="Line 214"/>
            <p:cNvSpPr>
              <a:spLocks noChangeShapeType="1"/>
            </p:cNvSpPr>
            <p:nvPr/>
          </p:nvSpPr>
          <p:spPr bwMode="auto">
            <a:xfrm>
              <a:off x="1818" y="2068"/>
              <a:ext cx="164" cy="2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3" name="Line 215"/>
            <p:cNvSpPr>
              <a:spLocks noChangeShapeType="1"/>
            </p:cNvSpPr>
            <p:nvPr/>
          </p:nvSpPr>
          <p:spPr bwMode="auto">
            <a:xfrm>
              <a:off x="1904" y="2068"/>
              <a:ext cx="459" cy="2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4" name="Text Box 272"/>
            <p:cNvSpPr txBox="1">
              <a:spLocks noChangeArrowheads="1"/>
            </p:cNvSpPr>
            <p:nvPr/>
          </p:nvSpPr>
          <p:spPr bwMode="auto">
            <a:xfrm>
              <a:off x="1583" y="2691"/>
              <a:ext cx="11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to/from customers</a:t>
              </a:r>
            </a:p>
          </p:txBody>
        </p:sp>
        <p:sp>
          <p:nvSpPr>
            <p:cNvPr id="104465" name="Text Box 273"/>
            <p:cNvSpPr txBox="1">
              <a:spLocks noChangeArrowheads="1"/>
            </p:cNvSpPr>
            <p:nvPr/>
          </p:nvSpPr>
          <p:spPr bwMode="auto">
            <a:xfrm>
              <a:off x="2262" y="1699"/>
              <a:ext cx="54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peering</a:t>
              </a:r>
            </a:p>
          </p:txBody>
        </p:sp>
        <p:sp>
          <p:nvSpPr>
            <p:cNvPr id="104466" name="Text Box 274"/>
            <p:cNvSpPr txBox="1">
              <a:spLocks noChangeArrowheads="1"/>
            </p:cNvSpPr>
            <p:nvPr/>
          </p:nvSpPr>
          <p:spPr bwMode="auto">
            <a:xfrm>
              <a:off x="1636" y="1367"/>
              <a:ext cx="11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 to/from backbone</a:t>
              </a:r>
            </a:p>
          </p:txBody>
        </p:sp>
        <p:sp>
          <p:nvSpPr>
            <p:cNvPr id="104467" name="Rectangle 275"/>
            <p:cNvSpPr>
              <a:spLocks noChangeArrowheads="1"/>
            </p:cNvSpPr>
            <p:nvPr/>
          </p:nvSpPr>
          <p:spPr bwMode="auto">
            <a:xfrm>
              <a:off x="1355" y="1139"/>
              <a:ext cx="1447" cy="177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Times New Roman" charset="0"/>
              </a:endParaRPr>
            </a:p>
          </p:txBody>
        </p:sp>
        <p:sp>
          <p:nvSpPr>
            <p:cNvPr id="104468" name="Line 290"/>
            <p:cNvSpPr>
              <a:spLocks noChangeShapeType="1"/>
            </p:cNvSpPr>
            <p:nvPr/>
          </p:nvSpPr>
          <p:spPr bwMode="auto">
            <a:xfrm flipH="1" flipV="1">
              <a:off x="2226" y="1559"/>
              <a:ext cx="0" cy="3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9" name="Line 292"/>
            <p:cNvSpPr>
              <a:spLocks noChangeShapeType="1"/>
            </p:cNvSpPr>
            <p:nvPr/>
          </p:nvSpPr>
          <p:spPr bwMode="auto">
            <a:xfrm>
              <a:off x="2360" y="1948"/>
              <a:ext cx="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0" name="Line 293"/>
            <p:cNvSpPr>
              <a:spLocks noChangeShapeType="1"/>
            </p:cNvSpPr>
            <p:nvPr/>
          </p:nvSpPr>
          <p:spPr bwMode="auto">
            <a:xfrm>
              <a:off x="2360" y="2030"/>
              <a:ext cx="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1" name="Text Box 294"/>
            <p:cNvSpPr txBox="1">
              <a:spLocks noChangeArrowheads="1"/>
            </p:cNvSpPr>
            <p:nvPr/>
          </p:nvSpPr>
          <p:spPr bwMode="auto">
            <a:xfrm>
              <a:off x="2410" y="1790"/>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imes New Roman" charset="0"/>
                </a:rPr>
                <a:t>…</a:t>
              </a:r>
            </a:p>
          </p:txBody>
        </p:sp>
        <p:grpSp>
          <p:nvGrpSpPr>
            <p:cNvPr id="104472" name="Group 296"/>
            <p:cNvGrpSpPr>
              <a:grpSpLocks/>
            </p:cNvGrpSpPr>
            <p:nvPr/>
          </p:nvGrpSpPr>
          <p:grpSpPr bwMode="auto">
            <a:xfrm>
              <a:off x="2376" y="2519"/>
              <a:ext cx="83" cy="167"/>
              <a:chOff x="4467" y="2745"/>
              <a:chExt cx="96" cy="345"/>
            </a:xfrm>
          </p:grpSpPr>
          <p:sp>
            <p:nvSpPr>
              <p:cNvPr id="104529" name="Line 29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30" name="Line 29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473" name="Text Box 299"/>
            <p:cNvSpPr txBox="1">
              <a:spLocks noChangeArrowheads="1"/>
            </p:cNvSpPr>
            <p:nvPr/>
          </p:nvSpPr>
          <p:spPr bwMode="auto">
            <a:xfrm rot="16200000" flipH="1">
              <a:off x="2242" y="2497"/>
              <a:ext cx="23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imes New Roman" charset="0"/>
                </a:rPr>
                <a:t>…</a:t>
              </a:r>
            </a:p>
          </p:txBody>
        </p:sp>
        <p:grpSp>
          <p:nvGrpSpPr>
            <p:cNvPr id="104474" name="Group 301"/>
            <p:cNvGrpSpPr>
              <a:grpSpLocks/>
            </p:cNvGrpSpPr>
            <p:nvPr/>
          </p:nvGrpSpPr>
          <p:grpSpPr bwMode="auto">
            <a:xfrm>
              <a:off x="1977" y="2528"/>
              <a:ext cx="84" cy="167"/>
              <a:chOff x="4467" y="2745"/>
              <a:chExt cx="96" cy="345"/>
            </a:xfrm>
          </p:grpSpPr>
          <p:sp>
            <p:nvSpPr>
              <p:cNvPr id="104527" name="Line 302"/>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28" name="Line 303"/>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475" name="Text Box 304"/>
            <p:cNvSpPr txBox="1">
              <a:spLocks noChangeArrowheads="1"/>
            </p:cNvSpPr>
            <p:nvPr/>
          </p:nvSpPr>
          <p:spPr bwMode="auto">
            <a:xfrm rot="16200000" flipH="1">
              <a:off x="1837" y="2491"/>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imes New Roman" charset="0"/>
                </a:rPr>
                <a:t>…</a:t>
              </a:r>
            </a:p>
          </p:txBody>
        </p:sp>
        <p:grpSp>
          <p:nvGrpSpPr>
            <p:cNvPr id="104476" name="Group 306"/>
            <p:cNvGrpSpPr>
              <a:grpSpLocks/>
            </p:cNvGrpSpPr>
            <p:nvPr/>
          </p:nvGrpSpPr>
          <p:grpSpPr bwMode="auto">
            <a:xfrm>
              <a:off x="1545" y="2526"/>
              <a:ext cx="92" cy="167"/>
              <a:chOff x="4467" y="2745"/>
              <a:chExt cx="96" cy="345"/>
            </a:xfrm>
          </p:grpSpPr>
          <p:sp>
            <p:nvSpPr>
              <p:cNvPr id="104525" name="Line 30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26" name="Line 30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477" name="Text Box 309"/>
            <p:cNvSpPr txBox="1">
              <a:spLocks noChangeArrowheads="1"/>
            </p:cNvSpPr>
            <p:nvPr/>
          </p:nvSpPr>
          <p:spPr bwMode="auto">
            <a:xfrm rot="16200000" flipH="1">
              <a:off x="1407" y="24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atin typeface="Times New Roman" charset="0"/>
                </a:rPr>
                <a:t>…</a:t>
              </a:r>
            </a:p>
          </p:txBody>
        </p:sp>
        <p:sp>
          <p:nvSpPr>
            <p:cNvPr id="104478" name="Text Box 310"/>
            <p:cNvSpPr txBox="1">
              <a:spLocks noChangeArrowheads="1"/>
            </p:cNvSpPr>
            <p:nvPr/>
          </p:nvSpPr>
          <p:spPr bwMode="auto">
            <a:xfrm>
              <a:off x="1415" y="1047"/>
              <a:ext cx="128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solidFill>
                    <a:srgbClr val="FF0000"/>
                  </a:solidFill>
                </a:rPr>
                <a:t>POP: point-of-presence</a:t>
              </a:r>
            </a:p>
          </p:txBody>
        </p:sp>
        <p:grpSp>
          <p:nvGrpSpPr>
            <p:cNvPr id="104479" name="Group 131"/>
            <p:cNvGrpSpPr>
              <a:grpSpLocks/>
            </p:cNvGrpSpPr>
            <p:nvPr/>
          </p:nvGrpSpPr>
          <p:grpSpPr bwMode="auto">
            <a:xfrm>
              <a:off x="1575" y="1880"/>
              <a:ext cx="415" cy="197"/>
              <a:chOff x="2356" y="1300"/>
              <a:chExt cx="555" cy="194"/>
            </a:xfrm>
          </p:grpSpPr>
          <p:sp>
            <p:nvSpPr>
              <p:cNvPr id="104517"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sp>
            <p:nvSpPr>
              <p:cNvPr id="104518"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4519"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grpSp>
            <p:nvGrpSpPr>
              <p:cNvPr id="104520" name="Group 135"/>
              <p:cNvGrpSpPr>
                <a:grpSpLocks/>
              </p:cNvGrpSpPr>
              <p:nvPr/>
            </p:nvGrpSpPr>
            <p:grpSpPr bwMode="auto">
              <a:xfrm>
                <a:off x="2468" y="1332"/>
                <a:ext cx="310" cy="60"/>
                <a:chOff x="2468" y="1332"/>
                <a:chExt cx="310" cy="60"/>
              </a:xfrm>
            </p:grpSpPr>
            <p:sp>
              <p:nvSpPr>
                <p:cNvPr id="104523" name="Freeform 1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24" name="Freeform 1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521" name="Line 138"/>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22" name="Line 139"/>
              <p:cNvSpPr>
                <a:spLocks noChangeShapeType="1"/>
              </p:cNvSpPr>
              <p:nvPr/>
            </p:nvSpPr>
            <p:spPr bwMode="auto">
              <a:xfrm>
                <a:off x="2907" y="1363"/>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80" name="Group 140"/>
            <p:cNvGrpSpPr>
              <a:grpSpLocks/>
            </p:cNvGrpSpPr>
            <p:nvPr/>
          </p:nvGrpSpPr>
          <p:grpSpPr bwMode="auto">
            <a:xfrm>
              <a:off x="2038" y="1886"/>
              <a:ext cx="413" cy="199"/>
              <a:chOff x="2356" y="1300"/>
              <a:chExt cx="555" cy="194"/>
            </a:xfrm>
          </p:grpSpPr>
          <p:sp>
            <p:nvSpPr>
              <p:cNvPr id="104509"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sp>
            <p:nvSpPr>
              <p:cNvPr id="104510"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4511"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grpSp>
            <p:nvGrpSpPr>
              <p:cNvPr id="104512" name="Group 144"/>
              <p:cNvGrpSpPr>
                <a:grpSpLocks/>
              </p:cNvGrpSpPr>
              <p:nvPr/>
            </p:nvGrpSpPr>
            <p:grpSpPr bwMode="auto">
              <a:xfrm>
                <a:off x="2468" y="1332"/>
                <a:ext cx="310" cy="60"/>
                <a:chOff x="2468" y="1332"/>
                <a:chExt cx="310" cy="60"/>
              </a:xfrm>
            </p:grpSpPr>
            <p:sp>
              <p:nvSpPr>
                <p:cNvPr id="104515" name="Freeform 1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16" name="Freeform 1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513" name="Line 147"/>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14" name="Line 148"/>
              <p:cNvSpPr>
                <a:spLocks noChangeShapeType="1"/>
              </p:cNvSpPr>
              <p:nvPr/>
            </p:nvSpPr>
            <p:spPr bwMode="auto">
              <a:xfrm>
                <a:off x="2907" y="1363"/>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81" name="Group 149"/>
            <p:cNvGrpSpPr>
              <a:grpSpLocks/>
            </p:cNvGrpSpPr>
            <p:nvPr/>
          </p:nvGrpSpPr>
          <p:grpSpPr bwMode="auto">
            <a:xfrm>
              <a:off x="1425" y="2322"/>
              <a:ext cx="343" cy="204"/>
              <a:chOff x="2356" y="1300"/>
              <a:chExt cx="555" cy="194"/>
            </a:xfrm>
          </p:grpSpPr>
          <p:sp>
            <p:nvSpPr>
              <p:cNvPr id="104501"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sp>
            <p:nvSpPr>
              <p:cNvPr id="104502"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4503"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grpSp>
            <p:nvGrpSpPr>
              <p:cNvPr id="104504" name="Group 153"/>
              <p:cNvGrpSpPr>
                <a:grpSpLocks/>
              </p:cNvGrpSpPr>
              <p:nvPr/>
            </p:nvGrpSpPr>
            <p:grpSpPr bwMode="auto">
              <a:xfrm>
                <a:off x="2468" y="1332"/>
                <a:ext cx="310" cy="60"/>
                <a:chOff x="2468" y="1332"/>
                <a:chExt cx="310" cy="60"/>
              </a:xfrm>
            </p:grpSpPr>
            <p:sp>
              <p:nvSpPr>
                <p:cNvPr id="104507" name="Freeform 1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08" name="Freeform 1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505" name="Line 156"/>
              <p:cNvSpPr>
                <a:spLocks noChangeShapeType="1"/>
              </p:cNvSpPr>
              <p:nvPr/>
            </p:nvSpPr>
            <p:spPr bwMode="auto">
              <a:xfrm>
                <a:off x="2358"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06" name="Line 157"/>
              <p:cNvSpPr>
                <a:spLocks noChangeShapeType="1"/>
              </p:cNvSpPr>
              <p:nvPr/>
            </p:nvSpPr>
            <p:spPr bwMode="auto">
              <a:xfrm>
                <a:off x="2908" y="1363"/>
                <a:ext cx="0"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82" name="Group 167"/>
            <p:cNvGrpSpPr>
              <a:grpSpLocks/>
            </p:cNvGrpSpPr>
            <p:nvPr/>
          </p:nvGrpSpPr>
          <p:grpSpPr bwMode="auto">
            <a:xfrm>
              <a:off x="2242" y="2332"/>
              <a:ext cx="343" cy="204"/>
              <a:chOff x="2356" y="1300"/>
              <a:chExt cx="555" cy="194"/>
            </a:xfrm>
          </p:grpSpPr>
          <p:sp>
            <p:nvSpPr>
              <p:cNvPr id="104493"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sp>
            <p:nvSpPr>
              <p:cNvPr id="104494"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4495"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grpSp>
            <p:nvGrpSpPr>
              <p:cNvPr id="104496" name="Group 171"/>
              <p:cNvGrpSpPr>
                <a:grpSpLocks/>
              </p:cNvGrpSpPr>
              <p:nvPr/>
            </p:nvGrpSpPr>
            <p:grpSpPr bwMode="auto">
              <a:xfrm>
                <a:off x="2468" y="1332"/>
                <a:ext cx="310" cy="60"/>
                <a:chOff x="2468" y="1332"/>
                <a:chExt cx="310" cy="60"/>
              </a:xfrm>
            </p:grpSpPr>
            <p:sp>
              <p:nvSpPr>
                <p:cNvPr id="104499" name="Freeform 1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500" name="Freeform 1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497" name="Line 174"/>
              <p:cNvSpPr>
                <a:spLocks noChangeShapeType="1"/>
              </p:cNvSpPr>
              <p:nvPr/>
            </p:nvSpPr>
            <p:spPr bwMode="auto">
              <a:xfrm>
                <a:off x="2358"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98" name="Line 175"/>
              <p:cNvSpPr>
                <a:spLocks noChangeShapeType="1"/>
              </p:cNvSpPr>
              <p:nvPr/>
            </p:nvSpPr>
            <p:spPr bwMode="auto">
              <a:xfrm>
                <a:off x="2908" y="1363"/>
                <a:ext cx="0"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483" name="Group 176"/>
            <p:cNvGrpSpPr>
              <a:grpSpLocks/>
            </p:cNvGrpSpPr>
            <p:nvPr/>
          </p:nvGrpSpPr>
          <p:grpSpPr bwMode="auto">
            <a:xfrm>
              <a:off x="1847" y="2327"/>
              <a:ext cx="343" cy="204"/>
              <a:chOff x="2356" y="1300"/>
              <a:chExt cx="555" cy="194"/>
            </a:xfrm>
          </p:grpSpPr>
          <p:sp>
            <p:nvSpPr>
              <p:cNvPr id="104485"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sp>
            <p:nvSpPr>
              <p:cNvPr id="104486"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4487"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charset="0"/>
                </a:endParaRPr>
              </a:p>
            </p:txBody>
          </p:sp>
          <p:grpSp>
            <p:nvGrpSpPr>
              <p:cNvPr id="104488" name="Group 180"/>
              <p:cNvGrpSpPr>
                <a:grpSpLocks/>
              </p:cNvGrpSpPr>
              <p:nvPr/>
            </p:nvGrpSpPr>
            <p:grpSpPr bwMode="auto">
              <a:xfrm>
                <a:off x="2468" y="1332"/>
                <a:ext cx="310" cy="60"/>
                <a:chOff x="2468" y="1332"/>
                <a:chExt cx="310" cy="60"/>
              </a:xfrm>
            </p:grpSpPr>
            <p:sp>
              <p:nvSpPr>
                <p:cNvPr id="104491" name="Freeform 18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492" name="Freeform 18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489" name="Line 183"/>
              <p:cNvSpPr>
                <a:spLocks noChangeShapeType="1"/>
              </p:cNvSpPr>
              <p:nvPr/>
            </p:nvSpPr>
            <p:spPr bwMode="auto">
              <a:xfrm>
                <a:off x="2358"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90" name="Line 184"/>
              <p:cNvSpPr>
                <a:spLocks noChangeShapeType="1"/>
              </p:cNvSpPr>
              <p:nvPr/>
            </p:nvSpPr>
            <p:spPr bwMode="auto">
              <a:xfrm>
                <a:off x="2908" y="1363"/>
                <a:ext cx="0"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484" name="Freeform 186"/>
            <p:cNvSpPr>
              <a:spLocks/>
            </p:cNvSpPr>
            <p:nvPr/>
          </p:nvSpPr>
          <p:spPr bwMode="auto">
            <a:xfrm>
              <a:off x="864" y="1087"/>
              <a:ext cx="475" cy="1879"/>
            </a:xfrm>
            <a:custGeom>
              <a:avLst/>
              <a:gdLst>
                <a:gd name="T0" fmla="*/ 0 w 475"/>
                <a:gd name="T1" fmla="*/ 1224 h 1879"/>
                <a:gd name="T2" fmla="*/ 475 w 475"/>
                <a:gd name="T3" fmla="*/ 0 h 1879"/>
                <a:gd name="T4" fmla="*/ 468 w 475"/>
                <a:gd name="T5" fmla="*/ 1879 h 1879"/>
                <a:gd name="T6" fmla="*/ 0 w 475"/>
                <a:gd name="T7" fmla="*/ 1224 h 1879"/>
                <a:gd name="T8" fmla="*/ 0 60000 65536"/>
                <a:gd name="T9" fmla="*/ 0 60000 65536"/>
                <a:gd name="T10" fmla="*/ 0 60000 65536"/>
                <a:gd name="T11" fmla="*/ 0 60000 65536"/>
                <a:gd name="T12" fmla="*/ 0 w 475"/>
                <a:gd name="T13" fmla="*/ 0 h 1879"/>
                <a:gd name="T14" fmla="*/ 475 w 475"/>
                <a:gd name="T15" fmla="*/ 1879 h 1879"/>
              </a:gdLst>
              <a:ahLst/>
              <a:cxnLst>
                <a:cxn ang="T8">
                  <a:pos x="T0" y="T1"/>
                </a:cxn>
                <a:cxn ang="T9">
                  <a:pos x="T2" y="T3"/>
                </a:cxn>
                <a:cxn ang="T10">
                  <a:pos x="T4" y="T5"/>
                </a:cxn>
                <a:cxn ang="T11">
                  <a:pos x="T6" y="T7"/>
                </a:cxn>
              </a:cxnLst>
              <a:rect l="T12" t="T13" r="T14" b="T15"/>
              <a:pathLst>
                <a:path w="475" h="1879">
                  <a:moveTo>
                    <a:pt x="0" y="1224"/>
                  </a:moveTo>
                  <a:lnTo>
                    <a:pt x="475" y="0"/>
                  </a:lnTo>
                  <a:lnTo>
                    <a:pt x="468" y="1879"/>
                  </a:lnTo>
                  <a:lnTo>
                    <a:pt x="0" y="1224"/>
                  </a:lnTo>
                  <a:close/>
                </a:path>
              </a:pathLst>
            </a:cu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7" name="TextBox 86"/>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0DC43625-2CBB-014D-99D5-7A051077563C}" type="slidenum">
              <a:rPr lang="en-US" smtClean="0"/>
              <a:t>38</a:t>
            </a:fld>
            <a:endParaRPr lang="en-US"/>
          </a:p>
        </p:txBody>
      </p:sp>
    </p:spTree>
    <p:extLst>
      <p:ext uri="{BB962C8B-B14F-4D97-AF65-F5344CB8AC3E}">
        <p14:creationId xmlns:p14="http://schemas.microsoft.com/office/powerpoint/2010/main" val="3495883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Neutrality</a:t>
            </a:r>
            <a:endParaRPr lang="en-US" dirty="0"/>
          </a:p>
        </p:txBody>
      </p:sp>
      <p:sp>
        <p:nvSpPr>
          <p:cNvPr id="4" name="Content Placeholder 3"/>
          <p:cNvSpPr>
            <a:spLocks noGrp="1"/>
          </p:cNvSpPr>
          <p:nvPr>
            <p:ph idx="1"/>
          </p:nvPr>
        </p:nvSpPr>
        <p:spPr/>
        <p:txBody>
          <a:bodyPr/>
          <a:lstStyle/>
          <a:p>
            <a:r>
              <a:rPr lang="en-US" dirty="0" smtClean="0"/>
              <a:t>Have you heard the news…</a:t>
            </a:r>
          </a:p>
          <a:p>
            <a:r>
              <a:rPr lang="en-US" dirty="0">
                <a:hlinkClick r:id="rId2"/>
              </a:rPr>
              <a:t>https://</a:t>
            </a:r>
            <a:r>
              <a:rPr lang="en-US" dirty="0" smtClean="0">
                <a:hlinkClick r:id="rId2"/>
              </a:rPr>
              <a:t>www.youtube.com/watch?v=l9jHOn0EW8U</a:t>
            </a:r>
            <a:endParaRPr lang="en-US" dirty="0" smtClean="0"/>
          </a:p>
          <a:p>
            <a:endParaRPr lang="en-US" dirty="0"/>
          </a:p>
        </p:txBody>
      </p:sp>
      <p:sp>
        <p:nvSpPr>
          <p:cNvPr id="2" name="Slide Number Placeholder 1"/>
          <p:cNvSpPr>
            <a:spLocks noGrp="1"/>
          </p:cNvSpPr>
          <p:nvPr>
            <p:ph type="sldNum" sz="quarter" idx="12"/>
          </p:nvPr>
        </p:nvSpPr>
        <p:spPr/>
        <p:txBody>
          <a:bodyPr/>
          <a:lstStyle/>
          <a:p>
            <a:fld id="{0DC43625-2CBB-014D-99D5-7A051077563C}" type="slidenum">
              <a:rPr lang="en-US" smtClean="0"/>
              <a:t>39</a:t>
            </a:fld>
            <a:endParaRPr lang="en-US"/>
          </a:p>
        </p:txBody>
      </p:sp>
    </p:spTree>
    <p:extLst>
      <p:ext uri="{BB962C8B-B14F-4D97-AF65-F5344CB8AC3E}">
        <p14:creationId xmlns:p14="http://schemas.microsoft.com/office/powerpoint/2010/main" val="410062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Leading to TCP/IP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Vendors created the first networking protocols, such as IBM Systems Network Architecture (SNA) in 1974</a:t>
            </a:r>
          </a:p>
          <a:p>
            <a:r>
              <a:rPr lang="en-US" dirty="0" smtClean="0"/>
              <a:t>Vendor-neutral networking model would aid competition and reduce complexity. The International organization for Standardization (ISO) took on the task to create Open Systems Interconnection (OSI) model in 1970’s.</a:t>
            </a:r>
          </a:p>
          <a:p>
            <a:r>
              <a:rPr lang="en-US" dirty="0" smtClean="0"/>
              <a:t>DoD and researchers at various universities volunteered to help develop a competing open network model called TCP/IP in 1990’s</a:t>
            </a:r>
          </a:p>
          <a:p>
            <a:r>
              <a:rPr lang="en-US" dirty="0" smtClean="0"/>
              <a:t>Here, in the twenty-first century, TCP/IP dominates.</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4</a:t>
            </a:fld>
            <a:endParaRPr lang="en-US"/>
          </a:p>
        </p:txBody>
      </p:sp>
    </p:spTree>
    <p:extLst>
      <p:ext uri="{BB962C8B-B14F-4D97-AF65-F5344CB8AC3E}">
        <p14:creationId xmlns:p14="http://schemas.microsoft.com/office/powerpoint/2010/main" val="156671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Revisiting Greeting Card Scenario</a:t>
            </a:r>
            <a:endParaRPr lang="en-US" dirty="0"/>
          </a:p>
        </p:txBody>
      </p:sp>
      <p:sp>
        <p:nvSpPr>
          <p:cNvPr id="5" name="Rectangle 4"/>
          <p:cNvSpPr/>
          <p:nvPr/>
        </p:nvSpPr>
        <p:spPr>
          <a:xfrm>
            <a:off x="263575" y="2108771"/>
            <a:ext cx="2204384" cy="6110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Alice writes greeting card to </a:t>
            </a:r>
            <a:r>
              <a:rPr lang="en-US" dirty="0" err="1" smtClean="0"/>
              <a:t>grandmom</a:t>
            </a:r>
            <a:endParaRPr lang="en-US" dirty="0"/>
          </a:p>
        </p:txBody>
      </p:sp>
      <p:sp>
        <p:nvSpPr>
          <p:cNvPr id="6" name="Rectangle 5"/>
          <p:cNvSpPr/>
          <p:nvPr/>
        </p:nvSpPr>
        <p:spPr>
          <a:xfrm>
            <a:off x="6705631" y="2105409"/>
            <a:ext cx="2204384" cy="6110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Grandmom</a:t>
            </a:r>
            <a:r>
              <a:rPr lang="en-US" dirty="0" smtClean="0"/>
              <a:t> reads greeting card</a:t>
            </a:r>
            <a:endParaRPr lang="en-US" dirty="0"/>
          </a:p>
        </p:txBody>
      </p:sp>
      <p:sp>
        <p:nvSpPr>
          <p:cNvPr id="7" name="Rectangle 6"/>
          <p:cNvSpPr/>
          <p:nvPr/>
        </p:nvSpPr>
        <p:spPr>
          <a:xfrm>
            <a:off x="260231" y="2776382"/>
            <a:ext cx="2204384" cy="61106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Alice puts it in envelope</a:t>
            </a:r>
            <a:endParaRPr lang="en-US" dirty="0"/>
          </a:p>
        </p:txBody>
      </p:sp>
      <p:sp>
        <p:nvSpPr>
          <p:cNvPr id="8" name="Rectangle 7"/>
          <p:cNvSpPr/>
          <p:nvPr/>
        </p:nvSpPr>
        <p:spPr>
          <a:xfrm>
            <a:off x="6714268" y="2785002"/>
            <a:ext cx="2204384" cy="61106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Grandmom</a:t>
            </a:r>
            <a:r>
              <a:rPr lang="en-US" dirty="0" smtClean="0"/>
              <a:t> removes from envelope</a:t>
            </a:r>
            <a:endParaRPr lang="en-US" dirty="0"/>
          </a:p>
        </p:txBody>
      </p:sp>
      <p:sp>
        <p:nvSpPr>
          <p:cNvPr id="9" name="Rectangle 8"/>
          <p:cNvSpPr/>
          <p:nvPr/>
        </p:nvSpPr>
        <p:spPr>
          <a:xfrm>
            <a:off x="268867" y="3432012"/>
            <a:ext cx="2204384"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Alice drops envelope in mailbox</a:t>
            </a:r>
            <a:endParaRPr lang="en-US" dirty="0"/>
          </a:p>
        </p:txBody>
      </p:sp>
      <p:sp>
        <p:nvSpPr>
          <p:cNvPr id="10" name="Rectangle 9"/>
          <p:cNvSpPr/>
          <p:nvPr/>
        </p:nvSpPr>
        <p:spPr>
          <a:xfrm>
            <a:off x="6722904" y="3440632"/>
            <a:ext cx="2204384"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Grandmom</a:t>
            </a:r>
            <a:r>
              <a:rPr lang="en-US" dirty="0" smtClean="0"/>
              <a:t> retrieves envelope from mail</a:t>
            </a:r>
            <a:endParaRPr lang="en-US" dirty="0"/>
          </a:p>
        </p:txBody>
      </p:sp>
      <p:sp>
        <p:nvSpPr>
          <p:cNvPr id="11" name="Rectangle 10"/>
          <p:cNvSpPr/>
          <p:nvPr/>
        </p:nvSpPr>
        <p:spPr>
          <a:xfrm>
            <a:off x="277503" y="4099623"/>
            <a:ext cx="2204384"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Mailman picks up the mail from box</a:t>
            </a:r>
            <a:endParaRPr lang="en-US" dirty="0"/>
          </a:p>
        </p:txBody>
      </p:sp>
      <p:sp>
        <p:nvSpPr>
          <p:cNvPr id="12" name="Rectangle 11"/>
          <p:cNvSpPr/>
          <p:nvPr/>
        </p:nvSpPr>
        <p:spPr>
          <a:xfrm>
            <a:off x="6743520" y="4108243"/>
            <a:ext cx="2204384"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Mailman delivers mail to mailbox</a:t>
            </a:r>
            <a:endParaRPr lang="en-US" dirty="0"/>
          </a:p>
        </p:txBody>
      </p:sp>
      <p:sp>
        <p:nvSpPr>
          <p:cNvPr id="13" name="Rectangle 12"/>
          <p:cNvSpPr/>
          <p:nvPr/>
        </p:nvSpPr>
        <p:spPr>
          <a:xfrm>
            <a:off x="274157" y="4755252"/>
            <a:ext cx="3631435" cy="6110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Truck carries mail to post office</a:t>
            </a:r>
            <a:endParaRPr lang="en-US" dirty="0"/>
          </a:p>
        </p:txBody>
      </p:sp>
      <p:sp>
        <p:nvSpPr>
          <p:cNvPr id="14" name="Rectangle 13"/>
          <p:cNvSpPr/>
          <p:nvPr/>
        </p:nvSpPr>
        <p:spPr>
          <a:xfrm>
            <a:off x="5367196" y="4787836"/>
            <a:ext cx="3589343" cy="6110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Truck carries mail from post office</a:t>
            </a:r>
            <a:endParaRPr lang="en-US" dirty="0"/>
          </a:p>
        </p:txBody>
      </p:sp>
      <p:sp>
        <p:nvSpPr>
          <p:cNvPr id="15" name="Rectangle 14"/>
          <p:cNvSpPr/>
          <p:nvPr/>
        </p:nvSpPr>
        <p:spPr>
          <a:xfrm>
            <a:off x="2550424" y="4096261"/>
            <a:ext cx="1355169"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Mail gets sorted</a:t>
            </a:r>
            <a:endParaRPr lang="en-US" dirty="0"/>
          </a:p>
        </p:txBody>
      </p:sp>
      <p:sp>
        <p:nvSpPr>
          <p:cNvPr id="16" name="Rectangle 15"/>
          <p:cNvSpPr/>
          <p:nvPr/>
        </p:nvSpPr>
        <p:spPr>
          <a:xfrm>
            <a:off x="5350481" y="4104881"/>
            <a:ext cx="1355169"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Mail gets sorted</a:t>
            </a:r>
            <a:endParaRPr lang="en-US" dirty="0"/>
          </a:p>
        </p:txBody>
      </p:sp>
      <p:cxnSp>
        <p:nvCxnSpPr>
          <p:cNvPr id="18" name="Straight Connector 17"/>
          <p:cNvCxnSpPr>
            <a:stCxn id="5" idx="3"/>
            <a:endCxn id="6" idx="1"/>
          </p:cNvCxnSpPr>
          <p:nvPr/>
        </p:nvCxnSpPr>
        <p:spPr>
          <a:xfrm flipV="1">
            <a:off x="2467959" y="2410942"/>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464615" y="3090535"/>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461271" y="3770128"/>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Cloud 21"/>
          <p:cNvSpPr/>
          <p:nvPr/>
        </p:nvSpPr>
        <p:spPr>
          <a:xfrm>
            <a:off x="4013416" y="4163664"/>
            <a:ext cx="1245956" cy="1132228"/>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Transport</a:t>
            </a:r>
            <a:endParaRPr lang="en-US" sz="1200" dirty="0"/>
          </a:p>
        </p:txBody>
      </p:sp>
      <p:grpSp>
        <p:nvGrpSpPr>
          <p:cNvPr id="21" name="Group 20"/>
          <p:cNvGrpSpPr/>
          <p:nvPr/>
        </p:nvGrpSpPr>
        <p:grpSpPr>
          <a:xfrm>
            <a:off x="4237122" y="3024388"/>
            <a:ext cx="4597856" cy="3336689"/>
            <a:chOff x="4237122" y="3024388"/>
            <a:chExt cx="4597856" cy="3336689"/>
          </a:xfrm>
        </p:grpSpPr>
        <p:sp>
          <p:nvSpPr>
            <p:cNvPr id="3" name="Up Arrow 2"/>
            <p:cNvSpPr/>
            <p:nvPr/>
          </p:nvSpPr>
          <p:spPr>
            <a:xfrm rot="20257181">
              <a:off x="4237122" y="3024388"/>
              <a:ext cx="275607" cy="32437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TextBox 16"/>
            <p:cNvSpPr txBox="1"/>
            <p:nvPr/>
          </p:nvSpPr>
          <p:spPr>
            <a:xfrm>
              <a:off x="5068127" y="5714746"/>
              <a:ext cx="3766851" cy="646331"/>
            </a:xfrm>
            <a:prstGeom prst="rect">
              <a:avLst/>
            </a:prstGeom>
            <a:noFill/>
          </p:spPr>
          <p:txBody>
            <a:bodyPr wrap="none" rtlCol="0">
              <a:spAutoFit/>
            </a:bodyPr>
            <a:lstStyle/>
            <a:p>
              <a:r>
                <a:rPr lang="en-US" dirty="0" smtClean="0"/>
                <a:t>There is a one-to-one correspondence</a:t>
              </a:r>
            </a:p>
            <a:p>
              <a:r>
                <a:rPr lang="en-US" dirty="0" smtClean="0"/>
                <a:t>between </a:t>
              </a:r>
              <a:r>
                <a:rPr lang="en-US" b="1" dirty="0" smtClean="0"/>
                <a:t>layers</a:t>
              </a:r>
              <a:r>
                <a:rPr lang="en-US" dirty="0" smtClean="0"/>
                <a:t> in the two end points</a:t>
              </a:r>
              <a:endParaRPr lang="en-US" dirty="0"/>
            </a:p>
          </p:txBody>
        </p:sp>
      </p:grpSp>
      <p:grpSp>
        <p:nvGrpSpPr>
          <p:cNvPr id="26" name="Group 25"/>
          <p:cNvGrpSpPr/>
          <p:nvPr/>
        </p:nvGrpSpPr>
        <p:grpSpPr>
          <a:xfrm>
            <a:off x="2601231" y="1654353"/>
            <a:ext cx="3070341" cy="1715882"/>
            <a:chOff x="2601231" y="1654353"/>
            <a:chExt cx="3070341" cy="1715882"/>
          </a:xfrm>
        </p:grpSpPr>
        <p:sp>
          <p:nvSpPr>
            <p:cNvPr id="23" name="Down Arrow 22"/>
            <p:cNvSpPr/>
            <p:nvPr/>
          </p:nvSpPr>
          <p:spPr>
            <a:xfrm>
              <a:off x="2601231" y="2234612"/>
              <a:ext cx="329734" cy="113562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TextBox 24"/>
            <p:cNvSpPr txBox="1"/>
            <p:nvPr/>
          </p:nvSpPr>
          <p:spPr>
            <a:xfrm>
              <a:off x="2900185" y="1654353"/>
              <a:ext cx="2771387" cy="646331"/>
            </a:xfrm>
            <a:prstGeom prst="rect">
              <a:avLst/>
            </a:prstGeom>
            <a:noFill/>
          </p:spPr>
          <p:txBody>
            <a:bodyPr wrap="none" rtlCol="0">
              <a:spAutoFit/>
            </a:bodyPr>
            <a:lstStyle/>
            <a:p>
              <a:r>
                <a:rPr lang="en-US" dirty="0" smtClean="0"/>
                <a:t>There is a structured “flow”</a:t>
              </a:r>
            </a:p>
            <a:p>
              <a:r>
                <a:rPr lang="en-US" dirty="0" smtClean="0"/>
                <a:t>between </a:t>
              </a:r>
              <a:r>
                <a:rPr lang="en-US" b="1" dirty="0" smtClean="0"/>
                <a:t>layers </a:t>
              </a:r>
              <a:r>
                <a:rPr lang="en-US" dirty="0" smtClean="0"/>
                <a:t>at each end</a:t>
              </a:r>
              <a:endParaRPr lang="en-US" dirty="0"/>
            </a:p>
          </p:txBody>
        </p:sp>
      </p:grpSp>
      <p:sp>
        <p:nvSpPr>
          <p:cNvPr id="4" name="Slide Number Placeholder 3"/>
          <p:cNvSpPr>
            <a:spLocks noGrp="1"/>
          </p:cNvSpPr>
          <p:nvPr>
            <p:ph type="sldNum" sz="quarter" idx="12"/>
          </p:nvPr>
        </p:nvSpPr>
        <p:spPr/>
        <p:txBody>
          <a:bodyPr/>
          <a:lstStyle/>
          <a:p>
            <a:fld id="{0DC43625-2CBB-014D-99D5-7A051077563C}" type="slidenum">
              <a:rPr lang="en-US" smtClean="0"/>
              <a:t>5</a:t>
            </a:fld>
            <a:endParaRPr lang="en-US"/>
          </a:p>
        </p:txBody>
      </p:sp>
    </p:spTree>
    <p:extLst>
      <p:ext uri="{BB962C8B-B14F-4D97-AF65-F5344CB8AC3E}">
        <p14:creationId xmlns:p14="http://schemas.microsoft.com/office/powerpoint/2010/main" val="3954195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Layering in packet switched networks</a:t>
            </a:r>
            <a:endParaRPr lang="en-US" dirty="0"/>
          </a:p>
        </p:txBody>
      </p:sp>
      <p:sp>
        <p:nvSpPr>
          <p:cNvPr id="3" name="Content Placeholder 2"/>
          <p:cNvSpPr>
            <a:spLocks noGrp="1"/>
          </p:cNvSpPr>
          <p:nvPr>
            <p:ph sz="half" idx="1"/>
          </p:nvPr>
        </p:nvSpPr>
        <p:spPr>
          <a:xfrm>
            <a:off x="822959" y="1845734"/>
            <a:ext cx="3703320" cy="2066709"/>
          </a:xfrm>
        </p:spPr>
        <p:txBody>
          <a:bodyPr>
            <a:normAutofit fontScale="92500" lnSpcReduction="20000"/>
          </a:bodyPr>
          <a:lstStyle/>
          <a:p>
            <a:pPr marL="571500" indent="-571500">
              <a:buFont typeface="Arial"/>
              <a:buChar char="•"/>
            </a:pPr>
            <a:r>
              <a:rPr lang="en-US" dirty="0" smtClean="0"/>
              <a:t>Alice wants to browse </a:t>
            </a:r>
            <a:r>
              <a:rPr lang="en-US" dirty="0" err="1" smtClean="0"/>
              <a:t>Amazon.com</a:t>
            </a:r>
            <a:endParaRPr lang="en-US" dirty="0" smtClean="0"/>
          </a:p>
          <a:p>
            <a:pPr marL="571500" indent="-571500">
              <a:buFont typeface="Arial"/>
              <a:buChar char="•"/>
            </a:pPr>
            <a:r>
              <a:rPr lang="en-US" dirty="0" smtClean="0"/>
              <a:t>What happens next?</a:t>
            </a:r>
            <a:endParaRPr lang="en-US" dirty="0"/>
          </a:p>
        </p:txBody>
      </p:sp>
      <p:pic>
        <p:nvPicPr>
          <p:cNvPr id="4" name="Picture 3" descr="Apps_Layers_Medium.emf"/>
          <p:cNvPicPr>
            <a:picLocks noChangeAspect="1"/>
          </p:cNvPicPr>
          <p:nvPr/>
        </p:nvPicPr>
        <p:blipFill>
          <a:blip r:embed="rId3" cstate="print"/>
          <a:stretch>
            <a:fillRect/>
          </a:stretch>
        </p:blipFill>
        <p:spPr>
          <a:xfrm>
            <a:off x="4666137" y="1770171"/>
            <a:ext cx="4358811" cy="4941856"/>
          </a:xfrm>
          <a:prstGeom prst="rect">
            <a:avLst/>
          </a:prstGeom>
        </p:spPr>
      </p:pic>
      <p:sp>
        <p:nvSpPr>
          <p:cNvPr id="6" name="Rounded Rectangle 5"/>
          <p:cNvSpPr/>
          <p:nvPr/>
        </p:nvSpPr>
        <p:spPr>
          <a:xfrm>
            <a:off x="4696014" y="1971241"/>
            <a:ext cx="1441875" cy="5424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Applications</a:t>
            </a:r>
            <a:endParaRPr lang="en-US" dirty="0"/>
          </a:p>
        </p:txBody>
      </p:sp>
      <p:sp>
        <p:nvSpPr>
          <p:cNvPr id="7" name="Rounded Rectangle 6"/>
          <p:cNvSpPr/>
          <p:nvPr/>
        </p:nvSpPr>
        <p:spPr>
          <a:xfrm>
            <a:off x="3935668" y="5100347"/>
            <a:ext cx="1441875" cy="5424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Protocol Stack</a:t>
            </a:r>
            <a:endParaRPr lang="en-US" dirty="0"/>
          </a:p>
        </p:txBody>
      </p:sp>
      <p:sp>
        <p:nvSpPr>
          <p:cNvPr id="8" name="Rectangle 7"/>
          <p:cNvSpPr/>
          <p:nvPr/>
        </p:nvSpPr>
        <p:spPr>
          <a:xfrm>
            <a:off x="1856752" y="4279621"/>
            <a:ext cx="1269908" cy="5688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smtClean="0"/>
              <a:t>(Process)</a:t>
            </a:r>
            <a:endParaRPr lang="en-US" dirty="0"/>
          </a:p>
        </p:txBody>
      </p:sp>
      <p:sp>
        <p:nvSpPr>
          <p:cNvPr id="9" name="Rectangle 8"/>
          <p:cNvSpPr/>
          <p:nvPr/>
        </p:nvSpPr>
        <p:spPr>
          <a:xfrm>
            <a:off x="1876870" y="5080282"/>
            <a:ext cx="1269908" cy="5688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TCP</a:t>
            </a:r>
            <a:endParaRPr lang="en-US" dirty="0"/>
          </a:p>
        </p:txBody>
      </p:sp>
      <p:sp>
        <p:nvSpPr>
          <p:cNvPr id="10" name="Rectangle 9"/>
          <p:cNvSpPr/>
          <p:nvPr/>
        </p:nvSpPr>
        <p:spPr>
          <a:xfrm>
            <a:off x="2041947" y="4848502"/>
            <a:ext cx="886290" cy="304286"/>
          </a:xfrm>
          <a:prstGeom prst="rect">
            <a:avLst/>
          </a:prstGeom>
          <a:solidFill>
            <a:srgbClr val="CCDDE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BD582C"/>
                </a:solidFill>
              </a:rPr>
              <a:t>Socket</a:t>
            </a:r>
            <a:endParaRPr lang="en-US" dirty="0">
              <a:solidFill>
                <a:srgbClr val="BD582C"/>
              </a:solidFill>
            </a:endParaRPr>
          </a:p>
        </p:txBody>
      </p:sp>
      <p:cxnSp>
        <p:nvCxnSpPr>
          <p:cNvPr id="12" name="Curved Connector 11"/>
          <p:cNvCxnSpPr>
            <a:stCxn id="7" idx="0"/>
          </p:cNvCxnSpPr>
          <p:nvPr/>
        </p:nvCxnSpPr>
        <p:spPr>
          <a:xfrm rot="16200000" flipV="1">
            <a:off x="3716421" y="4160161"/>
            <a:ext cx="508037" cy="137233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0DC43625-2CBB-014D-99D5-7A051077563C}" type="slidenum">
              <a:rPr lang="en-US" smtClean="0"/>
              <a:t>6</a:t>
            </a:fld>
            <a:endParaRPr lang="en-US"/>
          </a:p>
        </p:txBody>
      </p:sp>
    </p:spTree>
    <p:extLst>
      <p:ext uri="{BB962C8B-B14F-4D97-AF65-F5344CB8AC3E}">
        <p14:creationId xmlns:p14="http://schemas.microsoft.com/office/powerpoint/2010/main" val="352526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Web Browsing</a:t>
            </a:r>
            <a:endParaRPr lang="en-US" dirty="0"/>
          </a:p>
        </p:txBody>
      </p:sp>
      <p:sp>
        <p:nvSpPr>
          <p:cNvPr id="5" name="Rectangle 4"/>
          <p:cNvSpPr/>
          <p:nvPr/>
        </p:nvSpPr>
        <p:spPr>
          <a:xfrm>
            <a:off x="263575" y="2108771"/>
            <a:ext cx="2204384" cy="6110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Message from Alice’s Browser</a:t>
            </a:r>
            <a:endParaRPr lang="en-US" dirty="0"/>
          </a:p>
        </p:txBody>
      </p:sp>
      <p:sp>
        <p:nvSpPr>
          <p:cNvPr id="6" name="Rectangle 5"/>
          <p:cNvSpPr/>
          <p:nvPr/>
        </p:nvSpPr>
        <p:spPr>
          <a:xfrm>
            <a:off x="6705631" y="2105409"/>
            <a:ext cx="2204384" cy="6110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Web </a:t>
            </a:r>
            <a:r>
              <a:rPr lang="en-US" dirty="0"/>
              <a:t>s</a:t>
            </a:r>
            <a:r>
              <a:rPr lang="en-US" dirty="0" smtClean="0"/>
              <a:t>erver process gets message </a:t>
            </a:r>
            <a:endParaRPr lang="en-US" dirty="0"/>
          </a:p>
        </p:txBody>
      </p:sp>
      <p:sp>
        <p:nvSpPr>
          <p:cNvPr id="7" name="Rectangle 6"/>
          <p:cNvSpPr/>
          <p:nvPr/>
        </p:nvSpPr>
        <p:spPr>
          <a:xfrm>
            <a:off x="260231" y="2776382"/>
            <a:ext cx="2204384" cy="61106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TCP Segments Created</a:t>
            </a:r>
            <a:endParaRPr lang="en-US" dirty="0"/>
          </a:p>
        </p:txBody>
      </p:sp>
      <p:sp>
        <p:nvSpPr>
          <p:cNvPr id="8" name="Rectangle 7"/>
          <p:cNvSpPr/>
          <p:nvPr/>
        </p:nvSpPr>
        <p:spPr>
          <a:xfrm>
            <a:off x="6727097" y="2785002"/>
            <a:ext cx="2204384" cy="61106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TCP segment is recovered, assembled</a:t>
            </a:r>
            <a:endParaRPr lang="en-US" sz="1600" dirty="0"/>
          </a:p>
        </p:txBody>
      </p:sp>
      <p:sp>
        <p:nvSpPr>
          <p:cNvPr id="9" name="Rectangle 8"/>
          <p:cNvSpPr/>
          <p:nvPr/>
        </p:nvSpPr>
        <p:spPr>
          <a:xfrm>
            <a:off x="268867" y="3432012"/>
            <a:ext cx="2204384"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IP datagrams carry TCP segments </a:t>
            </a:r>
            <a:endParaRPr lang="en-US" dirty="0"/>
          </a:p>
        </p:txBody>
      </p:sp>
      <p:sp>
        <p:nvSpPr>
          <p:cNvPr id="10" name="Rectangle 9"/>
          <p:cNvSpPr/>
          <p:nvPr/>
        </p:nvSpPr>
        <p:spPr>
          <a:xfrm>
            <a:off x="6735733" y="3440632"/>
            <a:ext cx="2204384"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IP datagram is picked up from frame</a:t>
            </a:r>
            <a:endParaRPr lang="en-US" dirty="0"/>
          </a:p>
        </p:txBody>
      </p:sp>
      <p:sp>
        <p:nvSpPr>
          <p:cNvPr id="11" name="Rectangle 10"/>
          <p:cNvSpPr/>
          <p:nvPr/>
        </p:nvSpPr>
        <p:spPr>
          <a:xfrm>
            <a:off x="277503" y="4099623"/>
            <a:ext cx="2204384"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Ethernet in Alice’s PC creates frame</a:t>
            </a:r>
            <a:endParaRPr lang="en-US" dirty="0"/>
          </a:p>
        </p:txBody>
      </p:sp>
      <p:sp>
        <p:nvSpPr>
          <p:cNvPr id="12" name="Rectangle 11"/>
          <p:cNvSpPr/>
          <p:nvPr/>
        </p:nvSpPr>
        <p:spPr>
          <a:xfrm>
            <a:off x="6743520" y="4108243"/>
            <a:ext cx="2204384"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Ethernet in server gets frame, checks for errors</a:t>
            </a:r>
            <a:endParaRPr lang="en-US" sz="1600" dirty="0"/>
          </a:p>
        </p:txBody>
      </p:sp>
      <p:sp>
        <p:nvSpPr>
          <p:cNvPr id="13" name="Rectangle 12"/>
          <p:cNvSpPr/>
          <p:nvPr/>
        </p:nvSpPr>
        <p:spPr>
          <a:xfrm>
            <a:off x="274157" y="4755252"/>
            <a:ext cx="3631435" cy="6110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Ethernet cable carries signal to </a:t>
            </a:r>
            <a:r>
              <a:rPr lang="en-US" b="1" dirty="0" smtClean="0"/>
              <a:t>edge</a:t>
            </a:r>
            <a:r>
              <a:rPr lang="en-US" dirty="0" smtClean="0"/>
              <a:t> </a:t>
            </a:r>
            <a:r>
              <a:rPr lang="en-US" b="1" dirty="0" smtClean="0"/>
              <a:t>router </a:t>
            </a:r>
            <a:endParaRPr lang="en-US" b="1" dirty="0"/>
          </a:p>
        </p:txBody>
      </p:sp>
      <p:sp>
        <p:nvSpPr>
          <p:cNvPr id="14" name="Rectangle 13"/>
          <p:cNvSpPr/>
          <p:nvPr/>
        </p:nvSpPr>
        <p:spPr>
          <a:xfrm>
            <a:off x="5367196" y="4787836"/>
            <a:ext cx="3589343" cy="6110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Cable carries the signal representing Ethernet frame to server machine</a:t>
            </a:r>
            <a:endParaRPr lang="en-US" dirty="0"/>
          </a:p>
        </p:txBody>
      </p:sp>
      <p:sp>
        <p:nvSpPr>
          <p:cNvPr id="15" name="Rectangle 14"/>
          <p:cNvSpPr/>
          <p:nvPr/>
        </p:nvSpPr>
        <p:spPr>
          <a:xfrm>
            <a:off x="2550424" y="4096261"/>
            <a:ext cx="1355169"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Ethernet in router gets frame , checked for errors</a:t>
            </a:r>
            <a:endParaRPr lang="en-US" sz="1200" dirty="0"/>
          </a:p>
        </p:txBody>
      </p:sp>
      <p:sp>
        <p:nvSpPr>
          <p:cNvPr id="16" name="Rectangle 15"/>
          <p:cNvSpPr/>
          <p:nvPr/>
        </p:nvSpPr>
        <p:spPr>
          <a:xfrm>
            <a:off x="5350481" y="4104881"/>
            <a:ext cx="1355169"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Puts it in Ethernet frame</a:t>
            </a:r>
            <a:endParaRPr lang="en-US" sz="1400" dirty="0"/>
          </a:p>
        </p:txBody>
      </p:sp>
      <p:cxnSp>
        <p:nvCxnSpPr>
          <p:cNvPr id="18" name="Straight Connector 17"/>
          <p:cNvCxnSpPr>
            <a:stCxn id="5" idx="3"/>
            <a:endCxn id="6" idx="1"/>
          </p:cNvCxnSpPr>
          <p:nvPr/>
        </p:nvCxnSpPr>
        <p:spPr>
          <a:xfrm flipV="1">
            <a:off x="2467959" y="2410942"/>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464615" y="3090535"/>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461271" y="3770128"/>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Cloud 21"/>
          <p:cNvSpPr/>
          <p:nvPr/>
        </p:nvSpPr>
        <p:spPr>
          <a:xfrm>
            <a:off x="4013416" y="4163664"/>
            <a:ext cx="1245956" cy="1132228"/>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Transport</a:t>
            </a:r>
            <a:endParaRPr lang="en-US" sz="1200" dirty="0"/>
          </a:p>
        </p:txBody>
      </p:sp>
      <p:grpSp>
        <p:nvGrpSpPr>
          <p:cNvPr id="21" name="Group 20"/>
          <p:cNvGrpSpPr/>
          <p:nvPr/>
        </p:nvGrpSpPr>
        <p:grpSpPr>
          <a:xfrm>
            <a:off x="4237122" y="3024388"/>
            <a:ext cx="4597856" cy="3336689"/>
            <a:chOff x="4237122" y="3024388"/>
            <a:chExt cx="4597856" cy="3336689"/>
          </a:xfrm>
        </p:grpSpPr>
        <p:sp>
          <p:nvSpPr>
            <p:cNvPr id="3" name="Up Arrow 2"/>
            <p:cNvSpPr/>
            <p:nvPr/>
          </p:nvSpPr>
          <p:spPr>
            <a:xfrm rot="20257181">
              <a:off x="4237122" y="3024388"/>
              <a:ext cx="275607" cy="32437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TextBox 16"/>
            <p:cNvSpPr txBox="1"/>
            <p:nvPr/>
          </p:nvSpPr>
          <p:spPr>
            <a:xfrm>
              <a:off x="5068127" y="5714746"/>
              <a:ext cx="3766851" cy="646331"/>
            </a:xfrm>
            <a:prstGeom prst="rect">
              <a:avLst/>
            </a:prstGeom>
            <a:noFill/>
          </p:spPr>
          <p:txBody>
            <a:bodyPr wrap="none" rtlCol="0">
              <a:spAutoFit/>
            </a:bodyPr>
            <a:lstStyle/>
            <a:p>
              <a:r>
                <a:rPr lang="en-US" dirty="0" smtClean="0"/>
                <a:t>There is a one-to-one correspondence</a:t>
              </a:r>
            </a:p>
            <a:p>
              <a:r>
                <a:rPr lang="en-US" dirty="0" smtClean="0"/>
                <a:t>between </a:t>
              </a:r>
              <a:r>
                <a:rPr lang="en-US" b="1" dirty="0" smtClean="0"/>
                <a:t>layers</a:t>
              </a:r>
              <a:r>
                <a:rPr lang="en-US" dirty="0" smtClean="0"/>
                <a:t> in the two end points</a:t>
              </a:r>
              <a:endParaRPr lang="en-US" dirty="0"/>
            </a:p>
          </p:txBody>
        </p:sp>
      </p:grpSp>
      <p:grpSp>
        <p:nvGrpSpPr>
          <p:cNvPr id="26" name="Group 25"/>
          <p:cNvGrpSpPr/>
          <p:nvPr/>
        </p:nvGrpSpPr>
        <p:grpSpPr>
          <a:xfrm>
            <a:off x="2601231" y="1654353"/>
            <a:ext cx="3070341" cy="1715882"/>
            <a:chOff x="2601231" y="1654353"/>
            <a:chExt cx="3070341" cy="1715882"/>
          </a:xfrm>
        </p:grpSpPr>
        <p:sp>
          <p:nvSpPr>
            <p:cNvPr id="23" name="Down Arrow 22"/>
            <p:cNvSpPr/>
            <p:nvPr/>
          </p:nvSpPr>
          <p:spPr>
            <a:xfrm>
              <a:off x="2601231" y="2234612"/>
              <a:ext cx="329734" cy="113562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TextBox 24"/>
            <p:cNvSpPr txBox="1"/>
            <p:nvPr/>
          </p:nvSpPr>
          <p:spPr>
            <a:xfrm>
              <a:off x="2900185" y="1654353"/>
              <a:ext cx="2771387" cy="646331"/>
            </a:xfrm>
            <a:prstGeom prst="rect">
              <a:avLst/>
            </a:prstGeom>
            <a:noFill/>
          </p:spPr>
          <p:txBody>
            <a:bodyPr wrap="none" rtlCol="0">
              <a:spAutoFit/>
            </a:bodyPr>
            <a:lstStyle/>
            <a:p>
              <a:r>
                <a:rPr lang="en-US" dirty="0" smtClean="0"/>
                <a:t>There is a structured “flow”</a:t>
              </a:r>
            </a:p>
            <a:p>
              <a:r>
                <a:rPr lang="en-US" dirty="0" smtClean="0"/>
                <a:t>between </a:t>
              </a:r>
              <a:r>
                <a:rPr lang="en-US" b="1" dirty="0" smtClean="0"/>
                <a:t>layers </a:t>
              </a:r>
              <a:r>
                <a:rPr lang="en-US" dirty="0" smtClean="0"/>
                <a:t>at each end</a:t>
              </a:r>
              <a:endParaRPr lang="en-US" dirty="0"/>
            </a:p>
          </p:txBody>
        </p:sp>
      </p:grpSp>
      <p:sp>
        <p:nvSpPr>
          <p:cNvPr id="27" name="Rectangle 26"/>
          <p:cNvSpPr/>
          <p:nvPr/>
        </p:nvSpPr>
        <p:spPr>
          <a:xfrm>
            <a:off x="2527771" y="3437147"/>
            <a:ext cx="1377821"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Looks at IP DA for routing</a:t>
            </a:r>
            <a:endParaRPr lang="en-US" sz="1600" dirty="0"/>
          </a:p>
        </p:txBody>
      </p:sp>
      <p:sp>
        <p:nvSpPr>
          <p:cNvPr id="28" name="Rectangle 27"/>
          <p:cNvSpPr/>
          <p:nvPr/>
        </p:nvSpPr>
        <p:spPr>
          <a:xfrm>
            <a:off x="5321122" y="3440632"/>
            <a:ext cx="1377821"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Edge router</a:t>
            </a:r>
            <a:r>
              <a:rPr lang="en-US" sz="1600" dirty="0" smtClean="0"/>
              <a:t> receives IP datagram</a:t>
            </a:r>
            <a:endParaRPr lang="en-US" sz="1600" dirty="0"/>
          </a:p>
        </p:txBody>
      </p:sp>
      <p:sp>
        <p:nvSpPr>
          <p:cNvPr id="4" name="Slide Number Placeholder 3"/>
          <p:cNvSpPr>
            <a:spLocks noGrp="1"/>
          </p:cNvSpPr>
          <p:nvPr>
            <p:ph type="sldNum" sz="quarter" idx="12"/>
          </p:nvPr>
        </p:nvSpPr>
        <p:spPr/>
        <p:txBody>
          <a:bodyPr/>
          <a:lstStyle/>
          <a:p>
            <a:fld id="{0DC43625-2CBB-014D-99D5-7A051077563C}" type="slidenum">
              <a:rPr lang="en-US" smtClean="0"/>
              <a:t>7</a:t>
            </a:fld>
            <a:endParaRPr lang="en-US"/>
          </a:p>
        </p:txBody>
      </p:sp>
    </p:spTree>
    <p:extLst>
      <p:ext uri="{BB962C8B-B14F-4D97-AF65-F5344CB8AC3E}">
        <p14:creationId xmlns:p14="http://schemas.microsoft.com/office/powerpoint/2010/main" val="10464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2"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Application </a:t>
            </a:r>
            <a:r>
              <a:rPr lang="en-US" dirty="0"/>
              <a:t>L</a:t>
            </a:r>
            <a:r>
              <a:rPr lang="en-US" dirty="0" smtClean="0"/>
              <a:t>ayer</a:t>
            </a:r>
            <a:endParaRPr lang="en-US" dirty="0"/>
          </a:p>
        </p:txBody>
      </p:sp>
      <p:sp>
        <p:nvSpPr>
          <p:cNvPr id="3" name="Content Placeholder 2"/>
          <p:cNvSpPr>
            <a:spLocks noGrp="1"/>
          </p:cNvSpPr>
          <p:nvPr>
            <p:ph idx="1"/>
          </p:nvPr>
        </p:nvSpPr>
        <p:spPr/>
        <p:txBody>
          <a:bodyPr/>
          <a:lstStyle/>
          <a:p>
            <a:r>
              <a:rPr lang="en-US" dirty="0" smtClean="0"/>
              <a:t>Provide services to the application software running on a computer. </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8</a:t>
            </a:fld>
            <a:endParaRPr lang="en-US"/>
          </a:p>
        </p:txBody>
      </p:sp>
      <p:pic>
        <p:nvPicPr>
          <p:cNvPr id="5" name="Picture 4"/>
          <p:cNvPicPr>
            <a:picLocks noChangeAspect="1"/>
          </p:cNvPicPr>
          <p:nvPr/>
        </p:nvPicPr>
        <p:blipFill>
          <a:blip r:embed="rId3"/>
          <a:stretch>
            <a:fillRect/>
          </a:stretch>
        </p:blipFill>
        <p:spPr>
          <a:xfrm>
            <a:off x="2199322" y="2762930"/>
            <a:ext cx="4791075" cy="3552825"/>
          </a:xfrm>
          <a:prstGeom prst="rect">
            <a:avLst/>
          </a:prstGeom>
        </p:spPr>
      </p:pic>
    </p:spTree>
    <p:extLst>
      <p:ext uri="{BB962C8B-B14F-4D97-AF65-F5344CB8AC3E}">
        <p14:creationId xmlns:p14="http://schemas.microsoft.com/office/powerpoint/2010/main" val="203302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Transport Layer</a:t>
            </a:r>
            <a:endParaRPr lang="en-US" dirty="0"/>
          </a:p>
        </p:txBody>
      </p:sp>
      <p:sp>
        <p:nvSpPr>
          <p:cNvPr id="3" name="Content Placeholder 2"/>
          <p:cNvSpPr>
            <a:spLocks noGrp="1"/>
          </p:cNvSpPr>
          <p:nvPr>
            <p:ph idx="1"/>
          </p:nvPr>
        </p:nvSpPr>
        <p:spPr/>
        <p:txBody>
          <a:bodyPr>
            <a:normAutofit/>
          </a:bodyPr>
          <a:lstStyle/>
          <a:p>
            <a:r>
              <a:rPr lang="en-US" dirty="0" smtClean="0"/>
              <a:t>Provide services to the application layer protocols: reliable end-to-end transmission</a:t>
            </a:r>
          </a:p>
          <a:p>
            <a:r>
              <a:rPr lang="en-US" dirty="0" smtClean="0"/>
              <a:t>Transmission Control Protocol (TCP) and User Datagram Protocol (UDP)</a:t>
            </a:r>
          </a:p>
          <a:p>
            <a:r>
              <a:rPr lang="en-US" dirty="0" smtClean="0"/>
              <a:t>How about the request that send from the client is lost? </a:t>
            </a:r>
            <a:endParaRPr lang="en-US" dirty="0"/>
          </a:p>
        </p:txBody>
      </p:sp>
      <p:sp>
        <p:nvSpPr>
          <p:cNvPr id="4" name="Slide Number Placeholder 3"/>
          <p:cNvSpPr>
            <a:spLocks noGrp="1"/>
          </p:cNvSpPr>
          <p:nvPr>
            <p:ph type="sldNum" sz="quarter" idx="12"/>
          </p:nvPr>
        </p:nvSpPr>
        <p:spPr/>
        <p:txBody>
          <a:bodyPr/>
          <a:lstStyle/>
          <a:p>
            <a:fld id="{0DC43625-2CBB-014D-99D5-7A051077563C}" type="slidenum">
              <a:rPr lang="en-US" smtClean="0"/>
              <a:t>9</a:t>
            </a:fld>
            <a:endParaRPr lang="en-US"/>
          </a:p>
        </p:txBody>
      </p:sp>
    </p:spTree>
    <p:extLst>
      <p:ext uri="{BB962C8B-B14F-4D97-AF65-F5344CB8AC3E}">
        <p14:creationId xmlns:p14="http://schemas.microsoft.com/office/powerpoint/2010/main" val="652492829"/>
      </p:ext>
    </p:extLst>
  </p:cSld>
  <p:clrMapOvr>
    <a:masterClrMapping/>
  </p:clrMapOvr>
</p:sld>
</file>

<file path=ppt/theme/theme1.xml><?xml version="1.0" encoding="utf-8"?>
<a:theme xmlns:a="http://schemas.openxmlformats.org/drawingml/2006/main" name="lowerbar">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lowerbar.potx</Template>
  <TotalTime>4795</TotalTime>
  <Words>2377</Words>
  <Application>Microsoft Office PowerPoint</Application>
  <PresentationFormat>On-screen Show (4:3)</PresentationFormat>
  <Paragraphs>714</Paragraphs>
  <Slides>39</Slides>
  <Notes>24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ＭＳ Ｐゴシック</vt:lpstr>
      <vt:lpstr>Arial</vt:lpstr>
      <vt:lpstr>Calibri</vt:lpstr>
      <vt:lpstr>Calibri Light</vt:lpstr>
      <vt:lpstr>Gill Sans MT</vt:lpstr>
      <vt:lpstr>Times New Roman</vt:lpstr>
      <vt:lpstr>Wingdings</vt:lpstr>
      <vt:lpstr>lowerbar</vt:lpstr>
      <vt:lpstr>Lecture 2b</vt:lpstr>
      <vt:lpstr>Last Class</vt:lpstr>
      <vt:lpstr>Why protocol?</vt:lpstr>
      <vt:lpstr>History Leading to TCP/IP</vt:lpstr>
      <vt:lpstr>Revisiting Greeting Card Scenario</vt:lpstr>
      <vt:lpstr>Layering in packet switched networks</vt:lpstr>
      <vt:lpstr>Simplified Web Browsing</vt:lpstr>
      <vt:lpstr>TCP/IP Application Layer</vt:lpstr>
      <vt:lpstr>TCP/IP Transport Layer</vt:lpstr>
      <vt:lpstr>TCP/IP Network Layer</vt:lpstr>
      <vt:lpstr>TCP/IP Network Layer</vt:lpstr>
      <vt:lpstr>TCP/IP Data Link Layer</vt:lpstr>
      <vt:lpstr>TCP/IP Physical Layer</vt:lpstr>
      <vt:lpstr>Internet Protocol stack</vt:lpstr>
      <vt:lpstr>Packet structure influenced by communication needs</vt:lpstr>
      <vt:lpstr>Header information</vt:lpstr>
      <vt:lpstr>Encapsulation</vt:lpstr>
      <vt:lpstr>Typical packet structure</vt:lpstr>
      <vt:lpstr>More Questions</vt:lpstr>
      <vt:lpstr>Simplified View of Web Browsing (1)</vt:lpstr>
      <vt:lpstr>Simplified View of Web Browsing (2)</vt:lpstr>
      <vt:lpstr>Layer names and tasks</vt:lpstr>
      <vt:lpstr>Internet stack technologies by layer</vt:lpstr>
      <vt:lpstr>OSI model</vt:lpstr>
      <vt:lpstr>OSI  model</vt:lpstr>
      <vt:lpstr>OSI and  TCP/ IP</vt:lpstr>
      <vt:lpstr>Internet</vt:lpstr>
      <vt:lpstr>Internet structure: network of networks</vt:lpstr>
      <vt:lpstr>Simplified Internet Structure</vt:lpstr>
      <vt:lpstr>Internet structure: network of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Tier-1 ISP: e.g., Sprint</vt:lpstr>
      <vt:lpstr>Net Neutrality</vt:lpstr>
    </vt:vector>
  </TitlesOfParts>
  <Company>University of Pittsburgh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2b</dc:title>
  <dc:creator>Prashant Krishnamurthy</dc:creator>
  <cp:lastModifiedBy>Cui, Liu</cp:lastModifiedBy>
  <cp:revision>89</cp:revision>
  <dcterms:created xsi:type="dcterms:W3CDTF">2014-01-12T02:13:54Z</dcterms:created>
  <dcterms:modified xsi:type="dcterms:W3CDTF">2017-01-09T17:23:25Z</dcterms:modified>
</cp:coreProperties>
</file>