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9" r:id="rId4"/>
    <p:sldId id="258" r:id="rId5"/>
    <p:sldId id="276" r:id="rId6"/>
    <p:sldId id="277" r:id="rId7"/>
    <p:sldId id="278" r:id="rId8"/>
    <p:sldId id="279" r:id="rId9"/>
    <p:sldId id="280" r:id="rId10"/>
    <p:sldId id="282" r:id="rId11"/>
    <p:sldId id="261" r:id="rId12"/>
    <p:sldId id="295" r:id="rId13"/>
    <p:sldId id="294" r:id="rId14"/>
    <p:sldId id="262" r:id="rId15"/>
    <p:sldId id="263" r:id="rId16"/>
    <p:sldId id="288" r:id="rId17"/>
    <p:sldId id="284" r:id="rId18"/>
    <p:sldId id="281" r:id="rId19"/>
    <p:sldId id="285" r:id="rId20"/>
    <p:sldId id="267" r:id="rId21"/>
    <p:sldId id="286" r:id="rId22"/>
    <p:sldId id="287" r:id="rId23"/>
    <p:sldId id="266" r:id="rId24"/>
    <p:sldId id="289" r:id="rId25"/>
    <p:sldId id="293" r:id="rId26"/>
    <p:sldId id="290" r:id="rId27"/>
    <p:sldId id="292" r:id="rId28"/>
    <p:sldId id="291" r:id="rId29"/>
    <p:sldId id="264" r:id="rId30"/>
    <p:sldId id="296" r:id="rId31"/>
    <p:sldId id="268" r:id="rId32"/>
    <p:sldId id="297" r:id="rId33"/>
    <p:sldId id="265" r:id="rId34"/>
    <p:sldId id="274" r:id="rId35"/>
    <p:sldId id="275" r:id="rId36"/>
    <p:sldId id="300" r:id="rId37"/>
    <p:sldId id="301" r:id="rId38"/>
    <p:sldId id="271" r:id="rId39"/>
    <p:sldId id="272" r:id="rId40"/>
    <p:sldId id="270" r:id="rId41"/>
    <p:sldId id="273" r:id="rId42"/>
    <p:sldId id="298" r:id="rId43"/>
    <p:sldId id="299" r:id="rId44"/>
    <p:sldId id="269" r:id="rId45"/>
    <p:sldId id="26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913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0FDE7-AAF9-594F-A478-CB38D8525B79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EA112-CD0B-0E40-903E-C1D734B4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Num2str() converts a numeric</a:t>
            </a:r>
            <a:r>
              <a:rPr lang="en-US" baseline="0" dirty="0" smtClean="0"/>
              <a:t> array into a string presentation. Helpful when you want to include numbers in labels and titles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A112-CD0B-0E40-903E-C1D734B4E0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= a+(b-a).*rand(1,N)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A112-CD0B-0E40-903E-C1D734B4E0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5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3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7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0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209" y="762000"/>
            <a:ext cx="8321040" cy="356616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Introduction to MATLAB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209" y="4419600"/>
            <a:ext cx="7543800" cy="1143000"/>
          </a:xfrm>
        </p:spPr>
        <p:txBody>
          <a:bodyPr/>
          <a:lstStyle/>
          <a:p>
            <a:r>
              <a:rPr lang="en-US" dirty="0" smtClean="0"/>
              <a:t>Liu Cui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MATLAB = “matrix laboratory”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Operates mainly on whole matrices and arrays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Matrix = two-dimensional array</a:t>
            </a:r>
          </a:p>
          <a:p>
            <a:pPr lvl="3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Order of matrix: </a:t>
            </a:r>
            <a:r>
              <a:rPr lang="en-US" sz="2000" i="1" dirty="0" smtClean="0"/>
              <a:t>m x n</a:t>
            </a:r>
            <a:r>
              <a:rPr lang="en-US" sz="2000" dirty="0" smtClean="0"/>
              <a:t> </a:t>
            </a:r>
            <a:endParaRPr lang="en-US" sz="2000" dirty="0">
              <a:sym typeface="Wingdings"/>
            </a:endParaRPr>
          </a:p>
          <a:p>
            <a:pPr lvl="4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ym typeface="Wingdings"/>
              </a:rPr>
              <a:t> m rows and n columns</a:t>
            </a:r>
            <a:endParaRPr lang="en-US" sz="2000" dirty="0" smtClean="0"/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endParaRPr lang="en-US" sz="1600" dirty="0" smtClean="0"/>
          </a:p>
          <a:p>
            <a:pPr marL="201168" lvl="1" indent="0" algn="r">
              <a:lnSpc>
                <a:spcPct val="150000"/>
              </a:lnSpc>
              <a:buNone/>
            </a:pPr>
            <a:endParaRPr lang="en-US" sz="1600" i="1" dirty="0" smtClean="0"/>
          </a:p>
          <a:p>
            <a:pPr marL="201168" lvl="1" indent="0" algn="r">
              <a:lnSpc>
                <a:spcPct val="150000"/>
              </a:lnSpc>
              <a:buNone/>
            </a:pPr>
            <a:r>
              <a:rPr lang="en-US" sz="1600" i="1" dirty="0" smtClean="0"/>
              <a:t>Source: MATLAB® Primer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47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44562"/>
          </a:xfrm>
        </p:spPr>
        <p:txBody>
          <a:bodyPr/>
          <a:lstStyle/>
          <a:p>
            <a:r>
              <a:rPr lang="en-US" dirty="0" smtClean="0"/>
              <a:t>MATLAB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In MATLAB, every variable is a multidimensional array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Can hold one or many numbers.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Automatic </a:t>
            </a:r>
            <a:r>
              <a:rPr lang="en-US" sz="2000" dirty="0" smtClean="0"/>
              <a:t>dimensioning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Data objects: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Integers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Double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Matrices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Character (or text) strings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Structures 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Cells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endParaRPr lang="en-US" sz="2000" dirty="0"/>
          </a:p>
          <a:p>
            <a:pPr marL="384048" lvl="2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b="1" dirty="0" smtClean="0"/>
              <a:t>format </a:t>
            </a:r>
            <a:r>
              <a:rPr lang="en-US" dirty="0" smtClean="0"/>
              <a:t>allows to control the numeric format of the values displayed</a:t>
            </a:r>
          </a:p>
          <a:p>
            <a:pPr lvl="1"/>
            <a:r>
              <a:rPr lang="en-US" dirty="0" smtClean="0"/>
              <a:t>It does not modify how MATLAB stores the values.</a:t>
            </a:r>
          </a:p>
          <a:p>
            <a:pPr marL="384048" lvl="2" indent="0">
              <a:buNone/>
            </a:pPr>
            <a:r>
              <a:rPr lang="en-US" sz="1600" dirty="0" smtClean="0"/>
              <a:t>X = [4/3 1.2345e-6]</a:t>
            </a:r>
            <a:endParaRPr lang="en-US" sz="1600" dirty="0"/>
          </a:p>
          <a:p>
            <a:pPr marL="384048" lvl="2" indent="0">
              <a:buNone/>
            </a:pPr>
            <a:r>
              <a:rPr lang="en-US" sz="1600" dirty="0" smtClean="0"/>
              <a:t>Short</a:t>
            </a:r>
          </a:p>
          <a:p>
            <a:pPr marL="384048" lvl="2" indent="0">
              <a:buNone/>
            </a:pPr>
            <a:r>
              <a:rPr lang="en-US" sz="1600" dirty="0" smtClean="0"/>
              <a:t>1.3333	0.0000</a:t>
            </a:r>
          </a:p>
          <a:p>
            <a:pPr marL="384048" lvl="2" indent="0">
              <a:buNone/>
            </a:pPr>
            <a:r>
              <a:rPr lang="en-US" sz="1600" dirty="0" smtClean="0"/>
              <a:t>long</a:t>
            </a:r>
          </a:p>
          <a:p>
            <a:pPr marL="384048" lvl="2" indent="0">
              <a:buNone/>
            </a:pPr>
            <a:r>
              <a:rPr lang="en-US" sz="1600" dirty="0" smtClean="0"/>
              <a:t>1.33333333333333	0.00000123450000</a:t>
            </a:r>
          </a:p>
          <a:p>
            <a:pPr marL="384048" lvl="2" indent="0">
              <a:buNone/>
            </a:pPr>
            <a:r>
              <a:rPr lang="en-US" sz="1600" dirty="0" smtClean="0"/>
              <a:t>bank</a:t>
            </a:r>
          </a:p>
          <a:p>
            <a:pPr marL="384048" lvl="2" indent="0">
              <a:buNone/>
            </a:pPr>
            <a:r>
              <a:rPr lang="en-US" sz="1600" dirty="0" smtClean="0"/>
              <a:t>1.33	0.00</a:t>
            </a:r>
          </a:p>
          <a:p>
            <a:pPr marL="384048" lvl="2" indent="0">
              <a:buNone/>
            </a:pPr>
            <a:r>
              <a:rPr lang="en-US" sz="1600" dirty="0" smtClean="0"/>
              <a:t>rat</a:t>
            </a:r>
          </a:p>
          <a:p>
            <a:pPr marL="384048" lvl="2" indent="0">
              <a:buNone/>
            </a:pPr>
            <a:r>
              <a:rPr lang="en-US" sz="1600" dirty="0" smtClean="0"/>
              <a:t>4/3	1/810045</a:t>
            </a:r>
          </a:p>
          <a:p>
            <a:pPr marL="384048" lvl="2" indent="0">
              <a:buNone/>
            </a:pPr>
            <a:r>
              <a:rPr lang="en-US" sz="1600" dirty="0" smtClean="0"/>
              <a:t>hex</a:t>
            </a:r>
          </a:p>
          <a:p>
            <a:pPr marL="384048" lvl="2" indent="0">
              <a:buNone/>
            </a:pPr>
            <a:r>
              <a:rPr lang="en-US" sz="1600" dirty="0" smtClean="0"/>
              <a:t>3f5555555555555	3eb4b6231abfd271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22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Creating a Variable: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a=1+2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a=1+2; </a:t>
            </a:r>
            <a:r>
              <a:rPr lang="en-US" sz="2400" dirty="0">
                <a:sym typeface="Wingdings"/>
              </a:rPr>
              <a:t> does not display the answer in the prompt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ym typeface="Wingdings"/>
              </a:rPr>
              <a:t>MATLAB variables are case sensitive: a ≠ 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229600" cy="944562"/>
          </a:xfrm>
        </p:spPr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543800" cy="3505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Definition of vectors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Row (1 x n) and column (m x 1)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r=[1 2 3 4 5 6 7 8 9]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 = [1; 2; 3; 4; 5]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 = 0 : 2 : 20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t = start : step : end</a:t>
            </a:r>
          </a:p>
        </p:txBody>
      </p:sp>
    </p:spTree>
    <p:extLst>
      <p:ext uri="{BB962C8B-B14F-4D97-AF65-F5344CB8AC3E}">
        <p14:creationId xmlns:p14="http://schemas.microsoft.com/office/powerpoint/2010/main" val="13427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868362"/>
          </a:xfrm>
        </p:spPr>
        <p:txBody>
          <a:bodyPr/>
          <a:lstStyle/>
          <a:p>
            <a:r>
              <a:rPr lang="en-US" dirty="0" smtClean="0"/>
              <a:t>Matrices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467600" cy="3733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Matrix and Array Creation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a=[1 2 3 4] 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elements in a single row are separated by spaces or commas (,)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=[1 2 3; 4 5 6; 7 8 10]  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rows are separated with semicolons (;)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868362"/>
          </a:xfrm>
        </p:spPr>
        <p:txBody>
          <a:bodyPr/>
          <a:lstStyle/>
          <a:p>
            <a:r>
              <a:rPr lang="en-US" dirty="0" smtClean="0"/>
              <a:t>Matrices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467600" cy="3733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zeros</a:t>
            </a:r>
            <a:r>
              <a:rPr lang="en-US" b="1" dirty="0" smtClean="0"/>
              <a:t>(</a:t>
            </a:r>
            <a:r>
              <a:rPr lang="en-US" b="1" dirty="0" err="1" smtClean="0"/>
              <a:t>m,n</a:t>
            </a:r>
            <a:r>
              <a:rPr lang="en-US" b="1" dirty="0" smtClean="0"/>
              <a:t>) </a:t>
            </a:r>
            <a:r>
              <a:rPr lang="en-US" dirty="0" smtClean="0"/>
              <a:t>: matrix with all </a:t>
            </a:r>
            <a:r>
              <a:rPr lang="en-US" dirty="0" err="1" smtClean="0"/>
              <a:t>zeros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ones(</a:t>
            </a:r>
            <a:r>
              <a:rPr lang="en-US" sz="2000" b="1" dirty="0" err="1" smtClean="0"/>
              <a:t>m,n</a:t>
            </a:r>
            <a:r>
              <a:rPr lang="en-US" sz="2000" b="1" dirty="0" smtClean="0"/>
              <a:t>) </a:t>
            </a:r>
            <a:r>
              <a:rPr lang="en-US" sz="2000" dirty="0" smtClean="0"/>
              <a:t>: matrix with all ones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eye(</a:t>
            </a:r>
            <a:r>
              <a:rPr lang="en-US" b="1" dirty="0" err="1" smtClean="0"/>
              <a:t>m,n</a:t>
            </a:r>
            <a:r>
              <a:rPr lang="en-US" b="1" dirty="0" smtClean="0"/>
              <a:t>) </a:t>
            </a:r>
            <a:r>
              <a:rPr lang="en-US" dirty="0" smtClean="0"/>
              <a:t>: identity matrix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rand(</a:t>
            </a:r>
            <a:r>
              <a:rPr lang="en-US" sz="2000" b="1" dirty="0" err="1" smtClean="0"/>
              <a:t>m,n</a:t>
            </a:r>
            <a:r>
              <a:rPr lang="en-US" sz="2000" b="1" dirty="0" smtClean="0"/>
              <a:t>) </a:t>
            </a:r>
            <a:r>
              <a:rPr lang="en-US" sz="2000" dirty="0" smtClean="0"/>
              <a:t>: uniformly distributed random numbers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randn</a:t>
            </a:r>
            <a:r>
              <a:rPr lang="en-US" b="1" dirty="0" smtClean="0"/>
              <a:t>(</a:t>
            </a:r>
            <a:r>
              <a:rPr lang="en-US" b="1" dirty="0" err="1" smtClean="0"/>
              <a:t>m,n</a:t>
            </a:r>
            <a:r>
              <a:rPr lang="en-US" b="1" dirty="0" smtClean="0"/>
              <a:t>) </a:t>
            </a:r>
            <a:r>
              <a:rPr lang="en-US" dirty="0" smtClean="0"/>
              <a:t>: normally distributed random numbers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magic(m) </a:t>
            </a:r>
            <a:r>
              <a:rPr lang="en-US" sz="2000" dirty="0" smtClean="0"/>
              <a:t>: in this square matrix </a:t>
            </a:r>
            <a:r>
              <a:rPr lang="en-US" dirty="0" smtClean="0"/>
              <a:t>the sum along any row, column or either of the two main diagonals will be the same number.</a:t>
            </a:r>
            <a:endParaRPr lang="en-US" sz="2000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process all the values in a matrix using a single arithmetic operator or function. </a:t>
            </a:r>
          </a:p>
          <a:p>
            <a:pPr lvl="1"/>
            <a:r>
              <a:rPr lang="en-US" dirty="0" smtClean="0"/>
              <a:t>Remember “matrix laboratory”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 smtClean="0"/>
              <a:t>B = a + 2</a:t>
            </a:r>
          </a:p>
          <a:p>
            <a:pPr lvl="1"/>
            <a:r>
              <a:rPr lang="en-US" dirty="0" smtClean="0"/>
              <a:t>B = a(1:3) - a(2:4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C = a * 2</a:t>
            </a:r>
            <a:r>
              <a:rPr lang="en-US" dirty="0"/>
              <a:t>; </a:t>
            </a:r>
          </a:p>
          <a:p>
            <a:pPr lvl="1"/>
            <a:r>
              <a:rPr lang="en-US" dirty="0" smtClean="0"/>
              <a:t>D = a’; </a:t>
            </a:r>
            <a:r>
              <a:rPr lang="en-US" dirty="0" smtClean="0">
                <a:sym typeface="Wingdings"/>
              </a:rPr>
              <a:t> Matrix Transpose</a:t>
            </a:r>
            <a:endParaRPr lang="en-US" dirty="0"/>
          </a:p>
          <a:p>
            <a:pPr lvl="1"/>
            <a:r>
              <a:rPr lang="en-US" dirty="0" smtClean="0"/>
              <a:t>E = a + D;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9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944562"/>
          </a:xfrm>
        </p:spPr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8229600" cy="4191000"/>
          </a:xfrm>
        </p:spPr>
        <p:txBody>
          <a:bodyPr>
            <a:normAutofit fontScale="92500" lnSpcReduction="20000"/>
          </a:bodyPr>
          <a:lstStyle/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+ : addition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- : subtraction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* : multiplication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/ : division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\ : left division. A\B = INV(A)*B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^ : exponentiation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sqrt</a:t>
            </a:r>
            <a:r>
              <a:rPr lang="en-US" sz="2400" dirty="0" smtClean="0"/>
              <a:t>(x) : square root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sin, cos, </a:t>
            </a:r>
            <a:r>
              <a:rPr lang="en-US" sz="2400" dirty="0" err="1" smtClean="0"/>
              <a:t>exp</a:t>
            </a:r>
            <a:r>
              <a:rPr lang="en-US" sz="2400" dirty="0" smtClean="0"/>
              <a:t>…</a:t>
            </a:r>
          </a:p>
          <a:p>
            <a:pPr lvl="2">
              <a:buFont typeface="Arial" charset="0"/>
              <a:buChar char="•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944562"/>
          </a:xfrm>
        </p:spPr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19100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The operator * performs a standard matrix multiplication</a:t>
            </a:r>
          </a:p>
          <a:p>
            <a:pPr lvl="3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Example: </a:t>
            </a:r>
          </a:p>
          <a:p>
            <a:pPr lvl="4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a * </a:t>
            </a:r>
            <a:r>
              <a:rPr lang="en-US" sz="2400" dirty="0" err="1" smtClean="0"/>
              <a:t>inv</a:t>
            </a:r>
            <a:r>
              <a:rPr lang="en-US" sz="2400" dirty="0" smtClean="0"/>
              <a:t>(a) = identity matrix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For element-wise multiplications of matrices, use .*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The same is utilized for division and power (./ and .^)</a:t>
            </a:r>
          </a:p>
          <a:p>
            <a:pPr lvl="3">
              <a:buFont typeface="Arial" charset="0"/>
              <a:buChar char="•"/>
            </a:pPr>
            <a:endParaRPr lang="en-US" sz="2400" dirty="0" smtClean="0"/>
          </a:p>
          <a:p>
            <a:pPr lvl="2">
              <a:buFont typeface="Arial" charset="0"/>
              <a:buChar char="•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MathWorks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Founded in 1984</a:t>
            </a:r>
          </a:p>
          <a:p>
            <a:r>
              <a:rPr lang="en-US" dirty="0" smtClean="0"/>
              <a:t>Privately held</a:t>
            </a:r>
          </a:p>
          <a:p>
            <a:r>
              <a:rPr lang="en-US" dirty="0" smtClean="0"/>
              <a:t>There are more than:</a:t>
            </a:r>
          </a:p>
          <a:p>
            <a:pPr lvl="1"/>
            <a:r>
              <a:rPr lang="en-US" dirty="0" smtClean="0"/>
              <a:t>1 million users of MATLAB worldwide</a:t>
            </a:r>
          </a:p>
          <a:p>
            <a:pPr lvl="1"/>
            <a:r>
              <a:rPr lang="en-US" dirty="0" smtClean="0"/>
              <a:t>400 third-party solutions that build on MATLAB and Simulink</a:t>
            </a:r>
          </a:p>
          <a:p>
            <a:pPr lvl="1"/>
            <a:r>
              <a:rPr lang="en-US" dirty="0" smtClean="0"/>
              <a:t>1500 MATLAB based books in 28 languages</a:t>
            </a:r>
          </a:p>
          <a:p>
            <a:r>
              <a:rPr lang="en-US" dirty="0" smtClean="0"/>
              <a:t>Employs over 3000 people</a:t>
            </a:r>
          </a:p>
          <a:p>
            <a:r>
              <a:rPr lang="en-US" dirty="0" smtClean="0"/>
              <a:t>Revenue: $750 million in 2013</a:t>
            </a:r>
          </a:p>
          <a:p>
            <a:r>
              <a:rPr lang="en-US" dirty="0" smtClean="0"/>
              <a:t>Product</a:t>
            </a:r>
            <a:r>
              <a:rPr lang="en-US" dirty="0"/>
              <a:t>: http://www.mathworks.com/products/pfo/</a:t>
            </a:r>
          </a:p>
        </p:txBody>
      </p:sp>
    </p:spTree>
    <p:extLst>
      <p:ext uri="{BB962C8B-B14F-4D97-AF65-F5344CB8AC3E}">
        <p14:creationId xmlns:p14="http://schemas.microsoft.com/office/powerpoint/2010/main" val="212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Concatenation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A=[</a:t>
            </a:r>
            <a:r>
              <a:rPr lang="en-US" sz="2000" dirty="0" smtClean="0"/>
              <a:t>a , a]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Adds the second matrix to the right of the first one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A=[</a:t>
            </a:r>
            <a:r>
              <a:rPr lang="en-US" sz="2000" dirty="0" smtClean="0"/>
              <a:t>a ; a]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Adds the second matrix below the first one</a:t>
            </a:r>
          </a:p>
        </p:txBody>
      </p:sp>
    </p:spTree>
    <p:extLst>
      <p:ext uri="{BB962C8B-B14F-4D97-AF65-F5344CB8AC3E}">
        <p14:creationId xmlns:p14="http://schemas.microsoft.com/office/powerpoint/2010/main" val="30177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944562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191000"/>
          </a:xfrm>
        </p:spPr>
        <p:txBody>
          <a:bodyPr>
            <a:normAutofit/>
          </a:bodyPr>
          <a:lstStyle/>
          <a:p>
            <a:pPr lvl="2">
              <a:buFont typeface="Arial" charset="0"/>
              <a:buChar char="•"/>
            </a:pPr>
            <a:r>
              <a:rPr lang="en-US" sz="2400" dirty="0" smtClean="0"/>
              <a:t>Real and imaginary part</a:t>
            </a:r>
          </a:p>
          <a:p>
            <a:pPr lvl="3">
              <a:buFont typeface="Arial" charset="0"/>
              <a:buChar char="•"/>
            </a:pPr>
            <a:r>
              <a:rPr lang="en-US" sz="2400" dirty="0" smtClean="0"/>
              <a:t>Imaginary unit : </a:t>
            </a:r>
            <a:r>
              <a:rPr lang="en-US" sz="2400" dirty="0" err="1" smtClean="0"/>
              <a:t>sqrt</a:t>
            </a:r>
            <a:r>
              <a:rPr lang="en-US" sz="2400" dirty="0" smtClean="0"/>
              <a:t>(-1)</a:t>
            </a:r>
          </a:p>
          <a:p>
            <a:pPr lvl="3">
              <a:buFont typeface="Arial" charset="0"/>
              <a:buChar char="•"/>
            </a:pPr>
            <a:endParaRPr lang="en-US" sz="2400" dirty="0"/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For representing the imaginary part, you can use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or </a:t>
            </a:r>
            <a:r>
              <a:rPr lang="en-US" sz="2400" i="1" dirty="0" smtClean="0"/>
              <a:t>j</a:t>
            </a:r>
          </a:p>
          <a:p>
            <a:pPr lvl="3">
              <a:buFont typeface="Arial" charset="0"/>
              <a:buChar char="•"/>
            </a:pPr>
            <a:r>
              <a:rPr lang="en-US" sz="2400" dirty="0" smtClean="0"/>
              <a:t>Example:</a:t>
            </a:r>
          </a:p>
          <a:p>
            <a:pPr lvl="4">
              <a:buFont typeface="Arial" charset="0"/>
              <a:buChar char="•"/>
            </a:pPr>
            <a:r>
              <a:rPr lang="en-US" sz="2400" dirty="0" smtClean="0"/>
              <a:t>d = [4 + 5i, 5 + 4j ; -</a:t>
            </a:r>
            <a:r>
              <a:rPr lang="en-US" sz="2400" dirty="0" err="1" smtClean="0"/>
              <a:t>i</a:t>
            </a:r>
            <a:r>
              <a:rPr lang="en-US" sz="2400" dirty="0" smtClean="0"/>
              <a:t> , 8 j]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rmAutofit fontScale="55000" lnSpcReduction="20000"/>
          </a:bodyPr>
          <a:lstStyle/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Specify the row and column subscripts:</a:t>
            </a:r>
          </a:p>
          <a:p>
            <a:pPr lvl="2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a(4,2)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Specify one single subscript – traverses down each column in order</a:t>
            </a:r>
          </a:p>
          <a:p>
            <a:pPr lvl="2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a(5)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For all the elements in a given row:</a:t>
            </a:r>
          </a:p>
          <a:p>
            <a:pPr lvl="2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a(1 , : )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For all the elements in a given column:</a:t>
            </a:r>
          </a:p>
          <a:p>
            <a:pPr lvl="2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a(: , 1)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For multiple elements, use the colon operator </a:t>
            </a:r>
            <a:r>
              <a:rPr lang="en-US" sz="2900" dirty="0" smtClean="0">
                <a:sym typeface="Wingdings"/>
              </a:rPr>
              <a:t></a:t>
            </a:r>
            <a:r>
              <a:rPr lang="en-US" sz="2900" dirty="0" smtClean="0"/>
              <a:t> </a:t>
            </a:r>
            <a:r>
              <a:rPr lang="en-US" sz="2900" i="1" dirty="0" err="1" smtClean="0"/>
              <a:t>start:end</a:t>
            </a:r>
            <a:endParaRPr lang="en-US" sz="2900" i="1" dirty="0" smtClean="0"/>
          </a:p>
          <a:p>
            <a:pPr lvl="2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a(1:3 , 2)</a:t>
            </a:r>
          </a:p>
          <a:p>
            <a:pPr lvl="2">
              <a:lnSpc>
                <a:spcPct val="160000"/>
              </a:lnSpc>
              <a:buFont typeface="Arial" charset="0"/>
              <a:buChar char="•"/>
            </a:pPr>
            <a:r>
              <a:rPr lang="en-US" sz="2900" dirty="0" smtClean="0"/>
              <a:t>a(2 , 1:3)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95" y="685800"/>
            <a:ext cx="7505205" cy="944562"/>
          </a:xfrm>
        </p:spPr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95" y="1828800"/>
            <a:ext cx="4152405" cy="3992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Line Plots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/>
              <a:t>plot : </a:t>
            </a:r>
            <a:r>
              <a:rPr lang="en-US" sz="2000" dirty="0" smtClean="0"/>
              <a:t>function for two dimensional line plots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/>
              <a:t>Example: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Plotting the value of the sine function from 0 to 2π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x = 0 : pi/100 : 2*pi;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y = sin(x)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plot(x , 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439" y="2730501"/>
            <a:ext cx="3933937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95" y="685800"/>
            <a:ext cx="7505205" cy="944562"/>
          </a:xfrm>
        </p:spPr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95" y="1630362"/>
            <a:ext cx="7924800" cy="49228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In general: </a:t>
            </a:r>
            <a:r>
              <a:rPr lang="en-US" sz="2800" b="1" dirty="0" smtClean="0"/>
              <a:t>plot</a:t>
            </a:r>
            <a:r>
              <a:rPr lang="en-US" sz="2800" dirty="0" smtClean="0"/>
              <a:t> (x axis variable, y axis variable, line specification)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Example: plot (x, y, ‘g:*’)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Line specification : color, line style and marker.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In the example, your plot will have a green, dotted line with an asterisk as the marker. 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To add plots to an existing figure, you can use the function </a:t>
            </a:r>
            <a:r>
              <a:rPr lang="en-US" sz="2600" b="1" dirty="0" smtClean="0"/>
              <a:t>hold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dirty="0" smtClean="0"/>
              <a:t>x = 0:pi/100:2*pi;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dirty="0" smtClean="0"/>
              <a:t>y = sin(x)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dirty="0" smtClean="0"/>
              <a:t>plot(x, y)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b="1" dirty="0" smtClean="0"/>
              <a:t>hold on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dirty="0" smtClean="0"/>
              <a:t>y2 = cos(x)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dirty="0" smtClean="0"/>
              <a:t>plot(x, y2, ‘:’ )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1800" dirty="0" smtClean="0"/>
              <a:t>legend (‘sin’, ‘cos’)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59" y="3733800"/>
            <a:ext cx="318624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Stem plot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stem( ) is used to plot discrete sequence data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Its use is very similar to plot ( )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Example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2000" dirty="0" smtClean="0"/>
              <a:t>M = -10 : 10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en-US" sz="2000" dirty="0" smtClean="0"/>
              <a:t>S = stem(M, cos(M*pi/4))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95600"/>
            <a:ext cx="3737322" cy="31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95" y="685800"/>
            <a:ext cx="7505205" cy="944562"/>
          </a:xfrm>
        </p:spPr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95" y="1752600"/>
            <a:ext cx="79248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Subplots: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Display multiple plots in one single figure.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800" b="1" dirty="0" smtClean="0"/>
              <a:t>subplot(number of plots in each row, number of plots in each column, active plot)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fr-FR" sz="1500" dirty="0"/>
              <a:t>x = </a:t>
            </a:r>
            <a:r>
              <a:rPr lang="fr-FR" sz="1500" dirty="0" smtClean="0"/>
              <a:t>0 : pi/100 : 2*pi;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fr-FR" sz="1500" dirty="0" smtClean="0"/>
              <a:t>y1 </a:t>
            </a:r>
            <a:r>
              <a:rPr lang="fr-FR" sz="1500" dirty="0"/>
              <a:t>= sin(x</a:t>
            </a:r>
            <a:r>
              <a:rPr lang="fr-FR" sz="1500" dirty="0" smtClean="0"/>
              <a:t>);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fr-FR" sz="1500" dirty="0" smtClean="0"/>
              <a:t> y2 </a:t>
            </a:r>
            <a:r>
              <a:rPr lang="fr-FR" sz="1500" dirty="0"/>
              <a:t>= </a:t>
            </a:r>
            <a:r>
              <a:rPr lang="fr-FR" sz="1500" dirty="0" smtClean="0"/>
              <a:t>cos(x);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fr-FR" sz="1500" dirty="0" smtClean="0"/>
              <a:t>y3 </a:t>
            </a:r>
            <a:r>
              <a:rPr lang="fr-FR" sz="1500" dirty="0"/>
              <a:t>= </a:t>
            </a:r>
            <a:r>
              <a:rPr lang="fr-FR" sz="1500" dirty="0" smtClean="0"/>
              <a:t>sin(x).^2;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fr-FR" sz="1500" dirty="0" err="1" smtClean="0"/>
              <a:t>subplot</a:t>
            </a:r>
            <a:r>
              <a:rPr lang="fr-FR" sz="1500" dirty="0" smtClean="0"/>
              <a:t>(1,3,1</a:t>
            </a:r>
            <a:r>
              <a:rPr lang="fr-FR" sz="1500" dirty="0"/>
              <a:t>);plot(x,y1);</a:t>
            </a:r>
            <a:r>
              <a:rPr lang="fr-FR" sz="1500" dirty="0" err="1"/>
              <a:t>title</a:t>
            </a:r>
            <a:r>
              <a:rPr lang="fr-FR" sz="1500" dirty="0"/>
              <a:t>('1</a:t>
            </a:r>
            <a:r>
              <a:rPr lang="fr-FR" sz="1500" dirty="0" smtClean="0"/>
              <a:t>');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fr-FR" sz="1500" dirty="0" err="1" smtClean="0"/>
              <a:t>subplot</a:t>
            </a:r>
            <a:r>
              <a:rPr lang="fr-FR" sz="1500" dirty="0" smtClean="0"/>
              <a:t>(1,3,2</a:t>
            </a:r>
            <a:r>
              <a:rPr lang="fr-FR" sz="1500" dirty="0"/>
              <a:t>);plot(x,y2);</a:t>
            </a:r>
            <a:r>
              <a:rPr lang="fr-FR" sz="1500" dirty="0" err="1"/>
              <a:t>title</a:t>
            </a:r>
            <a:r>
              <a:rPr lang="fr-FR" sz="1500" dirty="0"/>
              <a:t>('2</a:t>
            </a:r>
            <a:r>
              <a:rPr lang="fr-FR" sz="1500" dirty="0" smtClean="0"/>
              <a:t>');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fr-FR" sz="1500" dirty="0" err="1" smtClean="0"/>
              <a:t>subplot</a:t>
            </a:r>
            <a:r>
              <a:rPr lang="fr-FR" sz="1500" dirty="0" smtClean="0"/>
              <a:t>(1,3,3</a:t>
            </a:r>
            <a:r>
              <a:rPr lang="fr-FR" sz="1500" dirty="0"/>
              <a:t>);plot(x,y3);</a:t>
            </a:r>
            <a:r>
              <a:rPr lang="fr-FR" sz="1500" dirty="0" err="1"/>
              <a:t>title</a:t>
            </a:r>
            <a:r>
              <a:rPr lang="fr-FR" sz="1500" dirty="0"/>
              <a:t>('3</a:t>
            </a:r>
            <a:r>
              <a:rPr lang="fr-FR" sz="1500" dirty="0" smtClean="0"/>
              <a:t>');</a:t>
            </a:r>
            <a:endParaRPr lang="en-US" sz="1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80" y="3492500"/>
            <a:ext cx="4417815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Labels, Title and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title(‘Plot title’);</a:t>
            </a:r>
          </a:p>
          <a:p>
            <a:r>
              <a:rPr lang="en-US" dirty="0" err="1" smtClean="0"/>
              <a:t>xlabel</a:t>
            </a:r>
            <a:r>
              <a:rPr lang="en-US" dirty="0" smtClean="0"/>
              <a:t>(‘X axis’);</a:t>
            </a:r>
          </a:p>
          <a:p>
            <a:r>
              <a:rPr lang="en-US" dirty="0" err="1" smtClean="0"/>
              <a:t>ylabel</a:t>
            </a:r>
            <a:r>
              <a:rPr lang="en-US" dirty="0" smtClean="0"/>
              <a:t>(‘Y axis’);</a:t>
            </a:r>
          </a:p>
          <a:p>
            <a:r>
              <a:rPr lang="en-US" dirty="0" smtClean="0"/>
              <a:t>legend(‘</a:t>
            </a:r>
            <a:r>
              <a:rPr lang="en-US" dirty="0" err="1" smtClean="0"/>
              <a:t>FirstPlot</a:t>
            </a:r>
            <a:r>
              <a:rPr lang="en-US" dirty="0" smtClean="0"/>
              <a:t>’, ‘</a:t>
            </a:r>
            <a:r>
              <a:rPr lang="en-US" dirty="0" err="1" smtClean="0"/>
              <a:t>SecondPlot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and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2000" dirty="0" smtClean="0"/>
              <a:t>Simplest MATLAB program is a </a:t>
            </a:r>
            <a:r>
              <a:rPr lang="en-US" sz="2000" i="1" dirty="0" smtClean="0"/>
              <a:t>script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2000" dirty="0" smtClean="0"/>
              <a:t>To create a script:</a:t>
            </a:r>
          </a:p>
          <a:p>
            <a:pPr lvl="2">
              <a:lnSpc>
                <a:spcPct val="160000"/>
              </a:lnSpc>
              <a:buFont typeface="Arial" charset="0"/>
              <a:buChar char="•"/>
            </a:pPr>
            <a:r>
              <a:rPr lang="en-US" sz="2000" dirty="0" smtClean="0"/>
              <a:t>edit </a:t>
            </a:r>
            <a:r>
              <a:rPr lang="en-US" sz="2000" i="1" dirty="0" err="1" smtClean="0"/>
              <a:t>nameOfScript</a:t>
            </a:r>
            <a:endParaRPr lang="en-US" sz="2000" i="1" dirty="0" smtClean="0"/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2000" dirty="0" smtClean="0"/>
              <a:t>This function will open a blank file named </a:t>
            </a:r>
            <a:r>
              <a:rPr lang="en-US" sz="2000" i="1" dirty="0" err="1" smtClean="0"/>
              <a:t>nameOfScript.m</a:t>
            </a:r>
            <a:r>
              <a:rPr lang="en-US" sz="2000" dirty="0"/>
              <a:t> </a:t>
            </a:r>
            <a:r>
              <a:rPr lang="en-US" sz="2000" dirty="0" smtClean="0"/>
              <a:t>where you can start writing your code. 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sz="2000" dirty="0" smtClean="0"/>
              <a:t>Functions are defined in the same way as in the command window</a:t>
            </a:r>
            <a:r>
              <a:rPr lang="en-US" dirty="0" smtClean="0"/>
              <a:t>. </a:t>
            </a:r>
          </a:p>
          <a:p>
            <a:pPr lvl="1">
              <a:lnSpc>
                <a:spcPct val="160000"/>
              </a:lnSpc>
              <a:buFont typeface="Arial" charset="0"/>
              <a:buChar char="•"/>
            </a:pPr>
            <a:r>
              <a:rPr lang="en-US" dirty="0" smtClean="0"/>
              <a:t>It is always a good practice to add comments that describe your code. </a:t>
            </a:r>
          </a:p>
          <a:p>
            <a:pPr lvl="2">
              <a:lnSpc>
                <a:spcPct val="160000"/>
              </a:lnSpc>
              <a:buFont typeface="Arial" charset="0"/>
              <a:buChar char="•"/>
            </a:pPr>
            <a:r>
              <a:rPr lang="en-US" sz="1800" dirty="0" smtClean="0"/>
              <a:t>You can use the percentage symbol (%) to add comments. </a:t>
            </a:r>
          </a:p>
        </p:txBody>
      </p:sp>
    </p:spTree>
    <p:extLst>
      <p:ext uri="{BB962C8B-B14F-4D97-AF65-F5344CB8AC3E}">
        <p14:creationId xmlns:p14="http://schemas.microsoft.com/office/powerpoint/2010/main" val="11032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 smtClean="0"/>
              <a:t>for</a:t>
            </a:r>
            <a:r>
              <a:rPr lang="en-US" dirty="0" smtClean="0"/>
              <a:t> and </a:t>
            </a:r>
            <a:r>
              <a:rPr lang="en-US" b="1" dirty="0" smtClean="0"/>
              <a:t>while</a:t>
            </a:r>
          </a:p>
          <a:p>
            <a:r>
              <a:rPr lang="en-US" dirty="0" smtClean="0"/>
              <a:t>for loop basics:</a:t>
            </a:r>
          </a:p>
          <a:p>
            <a:r>
              <a:rPr lang="en-US" dirty="0" smtClean="0"/>
              <a:t>Repeats a group of statements a </a:t>
            </a:r>
            <a:r>
              <a:rPr lang="en-US" b="1" dirty="0" smtClean="0"/>
              <a:t>fixed</a:t>
            </a:r>
            <a:r>
              <a:rPr lang="en-US" dirty="0" smtClean="0"/>
              <a:t> number of times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: 0.1 : 10 </a:t>
            </a:r>
            <a:r>
              <a:rPr lang="en-US" dirty="0" smtClean="0">
                <a:sym typeface="Wingdings"/>
              </a:rPr>
              <a:t> variable = start : step : end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a 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b = i^2;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display(a)</a:t>
            </a:r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188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Search West Chester University Ram Cloud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Log in to ram cloud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 err="1" smtClean="0"/>
              <a:t>Matlab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13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while</a:t>
            </a:r>
            <a:r>
              <a:rPr lang="en-US" dirty="0" smtClean="0"/>
              <a:t> basics: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Repeats the execution of statements while a condition is true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Example: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Calculate the factorial of 10 using a while loop</a:t>
            </a:r>
            <a:r>
              <a:rPr lang="en-US" dirty="0"/>
              <a:t> </a:t>
            </a:r>
            <a:endParaRPr lang="en-US" dirty="0" smtClean="0"/>
          </a:p>
          <a:p>
            <a:pPr marL="384048" lvl="2" indent="0">
              <a:buNone/>
            </a:pPr>
            <a:r>
              <a:rPr lang="en-US" sz="2000" dirty="0" smtClean="0"/>
              <a:t>n </a:t>
            </a:r>
            <a:r>
              <a:rPr lang="en-US" sz="2000" dirty="0"/>
              <a:t>= 10;</a:t>
            </a:r>
          </a:p>
          <a:p>
            <a:pPr marL="384048" lvl="2" indent="0">
              <a:buNone/>
            </a:pPr>
            <a:r>
              <a:rPr lang="en-US" sz="2000" dirty="0"/>
              <a:t>f = n;</a:t>
            </a:r>
          </a:p>
          <a:p>
            <a:pPr marL="384048" lvl="2" indent="0">
              <a:buNone/>
            </a:pPr>
            <a:r>
              <a:rPr lang="en-US" sz="2000" dirty="0"/>
              <a:t>while n &gt; </a:t>
            </a:r>
            <a:r>
              <a:rPr lang="en-US" sz="2000" dirty="0" smtClean="0"/>
              <a:t>1 </a:t>
            </a:r>
            <a:r>
              <a:rPr lang="en-US" sz="2000" dirty="0" smtClean="0">
                <a:solidFill>
                  <a:srgbClr val="92D050"/>
                </a:solidFill>
                <a:sym typeface="Wingdings"/>
              </a:rPr>
              <a:t>% this is my condition</a:t>
            </a:r>
            <a:endParaRPr lang="en-US" sz="2000" dirty="0">
              <a:solidFill>
                <a:srgbClr val="92D050"/>
              </a:solidFill>
            </a:endParaRPr>
          </a:p>
          <a:p>
            <a:pPr marL="384048" lvl="2" indent="0">
              <a:buNone/>
            </a:pPr>
            <a:r>
              <a:rPr lang="fi-FI" sz="2000" dirty="0"/>
              <a:t>    n = n -1;</a:t>
            </a:r>
          </a:p>
          <a:p>
            <a:pPr marL="384048" lvl="2" indent="0">
              <a:buNone/>
            </a:pPr>
            <a:r>
              <a:rPr lang="fi-FI" sz="2000" dirty="0"/>
              <a:t>    f = f*n;</a:t>
            </a:r>
          </a:p>
          <a:p>
            <a:pPr marL="384048" lvl="2" indent="0">
              <a:buNone/>
            </a:pPr>
            <a:r>
              <a:rPr lang="fi-FI" sz="2000" dirty="0" err="1"/>
              <a:t>end</a:t>
            </a:r>
            <a:endParaRPr lang="fi-FI" sz="2000" dirty="0"/>
          </a:p>
          <a:p>
            <a:pPr marL="384048" lvl="2" indent="0">
              <a:buNone/>
            </a:pPr>
            <a:r>
              <a:rPr lang="tr-TR" sz="2000" dirty="0" err="1"/>
              <a:t>disp</a:t>
            </a:r>
            <a:r>
              <a:rPr lang="tr-TR" sz="2000" dirty="0"/>
              <a:t>(['n! = ' num2str(f</a:t>
            </a:r>
            <a:r>
              <a:rPr lang="tr-TR" sz="2000" dirty="0" smtClean="0"/>
              <a:t>)]) </a:t>
            </a:r>
            <a:r>
              <a:rPr lang="tr-TR" sz="2000" dirty="0" smtClean="0">
                <a:sym typeface="Wingdings"/>
              </a:rPr>
              <a:t> </a:t>
            </a:r>
            <a:r>
              <a:rPr lang="tr-TR" sz="2000" dirty="0" err="1" smtClean="0">
                <a:sym typeface="Wingdings"/>
              </a:rPr>
              <a:t>what</a:t>
            </a:r>
            <a:r>
              <a:rPr lang="tr-TR" sz="2000" dirty="0" smtClean="0">
                <a:sym typeface="Wingdings"/>
              </a:rPr>
              <a:t> </a:t>
            </a:r>
            <a:r>
              <a:rPr lang="tr-TR" sz="2000" dirty="0" err="1" smtClean="0">
                <a:sym typeface="Wingdings"/>
              </a:rPr>
              <a:t>does</a:t>
            </a:r>
            <a:r>
              <a:rPr lang="tr-TR" sz="2000" dirty="0" smtClean="0">
                <a:sym typeface="Wingdings"/>
              </a:rPr>
              <a:t> </a:t>
            </a:r>
            <a:r>
              <a:rPr lang="tr-TR" sz="2000" dirty="0" err="1" smtClean="0">
                <a:sym typeface="Wingdings"/>
              </a:rPr>
              <a:t>the</a:t>
            </a:r>
            <a:r>
              <a:rPr lang="tr-TR" sz="2000" dirty="0" smtClean="0">
                <a:sym typeface="Wingdings"/>
              </a:rPr>
              <a:t> num2str() </a:t>
            </a:r>
            <a:r>
              <a:rPr lang="tr-TR" sz="2000" dirty="0" err="1" smtClean="0">
                <a:sym typeface="Wingdings"/>
              </a:rPr>
              <a:t>function</a:t>
            </a:r>
            <a:r>
              <a:rPr lang="tr-TR" sz="2000" dirty="0" smtClean="0">
                <a:sym typeface="Wingdings"/>
              </a:rPr>
              <a:t> do?</a:t>
            </a:r>
            <a:endParaRPr lang="tr-TR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9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Enable you to select which block of code to execute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example</a:t>
            </a:r>
          </a:p>
          <a:p>
            <a:r>
              <a:rPr lang="en-US" dirty="0"/>
              <a:t>a = rand(1,10); </a:t>
            </a:r>
            <a:r>
              <a:rPr lang="en-US" sz="1800" dirty="0">
                <a:solidFill>
                  <a:srgbClr val="92D050"/>
                </a:solidFill>
              </a:rPr>
              <a:t>%vector (1X10) of uniformly distributed random numbers between 0 and 1</a:t>
            </a:r>
          </a:p>
          <a:p>
            <a:r>
              <a:rPr lang="en-US" dirty="0"/>
              <a:t>c = 0; </a:t>
            </a:r>
            <a:r>
              <a:rPr lang="en-US" dirty="0">
                <a:solidFill>
                  <a:srgbClr val="92D050"/>
                </a:solidFill>
              </a:rPr>
              <a:t>% counter for values &gt; 0.5</a:t>
            </a:r>
          </a:p>
          <a:p>
            <a:r>
              <a:rPr lang="en-US" dirty="0"/>
              <a:t>d = 0; </a:t>
            </a:r>
            <a:r>
              <a:rPr lang="en-US" dirty="0">
                <a:solidFill>
                  <a:srgbClr val="92D050"/>
                </a:solidFill>
              </a:rPr>
              <a:t>% counter for values &lt;=</a:t>
            </a:r>
            <a:r>
              <a:rPr lang="en-US" dirty="0" smtClean="0">
                <a:solidFill>
                  <a:srgbClr val="92D050"/>
                </a:solidFill>
              </a:rPr>
              <a:t>0.5 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da-DK" dirty="0"/>
              <a:t>for i = 1:1:10</a:t>
            </a:r>
          </a:p>
          <a:p>
            <a:r>
              <a:rPr lang="da-DK" dirty="0"/>
              <a:t>    </a:t>
            </a:r>
            <a:r>
              <a:rPr lang="da-DK" b="1" dirty="0"/>
              <a:t>if</a:t>
            </a:r>
            <a:r>
              <a:rPr lang="da-DK" dirty="0"/>
              <a:t> a(i) &gt; 0.5 </a:t>
            </a:r>
            <a:r>
              <a:rPr lang="da-DK" dirty="0">
                <a:solidFill>
                  <a:srgbClr val="92D050"/>
                </a:solidFill>
              </a:rPr>
              <a:t>%if </a:t>
            </a:r>
            <a:r>
              <a:rPr lang="da-DK" dirty="0" err="1">
                <a:solidFill>
                  <a:srgbClr val="92D050"/>
                </a:solidFill>
              </a:rPr>
              <a:t>this</a:t>
            </a:r>
            <a:r>
              <a:rPr lang="da-DK" dirty="0">
                <a:solidFill>
                  <a:srgbClr val="92D050"/>
                </a:solidFill>
              </a:rPr>
              <a:t> </a:t>
            </a:r>
            <a:r>
              <a:rPr lang="da-DK" dirty="0" err="1">
                <a:solidFill>
                  <a:srgbClr val="92D050"/>
                </a:solidFill>
              </a:rPr>
              <a:t>condition</a:t>
            </a:r>
            <a:r>
              <a:rPr lang="da-DK" dirty="0">
                <a:solidFill>
                  <a:srgbClr val="92D050"/>
                </a:solidFill>
              </a:rPr>
              <a:t> is true, the </a:t>
            </a:r>
            <a:r>
              <a:rPr lang="da-DK" dirty="0" err="1">
                <a:solidFill>
                  <a:srgbClr val="92D050"/>
                </a:solidFill>
              </a:rPr>
              <a:t>next</a:t>
            </a:r>
            <a:r>
              <a:rPr lang="da-DK" dirty="0">
                <a:solidFill>
                  <a:srgbClr val="92D050"/>
                </a:solidFill>
              </a:rPr>
              <a:t> statement </a:t>
            </a:r>
            <a:r>
              <a:rPr lang="da-DK" dirty="0" err="1">
                <a:solidFill>
                  <a:srgbClr val="92D050"/>
                </a:solidFill>
              </a:rPr>
              <a:t>will</a:t>
            </a:r>
            <a:r>
              <a:rPr lang="da-DK" dirty="0">
                <a:solidFill>
                  <a:srgbClr val="92D050"/>
                </a:solidFill>
              </a:rPr>
              <a:t> </a:t>
            </a:r>
            <a:r>
              <a:rPr lang="da-DK" dirty="0" err="1">
                <a:solidFill>
                  <a:srgbClr val="92D050"/>
                </a:solidFill>
              </a:rPr>
              <a:t>execute</a:t>
            </a:r>
            <a:endParaRPr lang="da-DK" dirty="0">
              <a:solidFill>
                <a:srgbClr val="92D050"/>
              </a:solidFill>
            </a:endParaRPr>
          </a:p>
          <a:p>
            <a:r>
              <a:rPr lang="da-DK" dirty="0"/>
              <a:t>        c = c+1;</a:t>
            </a:r>
          </a:p>
          <a:p>
            <a:r>
              <a:rPr lang="da-DK" dirty="0"/>
              <a:t>    </a:t>
            </a:r>
            <a:r>
              <a:rPr lang="da-DK" b="1" dirty="0" err="1"/>
              <a:t>elseif</a:t>
            </a:r>
            <a:r>
              <a:rPr lang="da-DK" dirty="0"/>
              <a:t> a(i) &lt;= 0.5 </a:t>
            </a:r>
            <a:r>
              <a:rPr lang="da-DK" dirty="0">
                <a:solidFill>
                  <a:srgbClr val="92D050"/>
                </a:solidFill>
              </a:rPr>
              <a:t>%</a:t>
            </a:r>
            <a:r>
              <a:rPr lang="da-DK" dirty="0" err="1">
                <a:solidFill>
                  <a:srgbClr val="92D050"/>
                </a:solidFill>
              </a:rPr>
              <a:t>this</a:t>
            </a:r>
            <a:r>
              <a:rPr lang="da-DK" dirty="0">
                <a:solidFill>
                  <a:srgbClr val="92D050"/>
                </a:solidFill>
              </a:rPr>
              <a:t> </a:t>
            </a:r>
            <a:r>
              <a:rPr lang="da-DK" dirty="0" err="1">
                <a:solidFill>
                  <a:srgbClr val="92D050"/>
                </a:solidFill>
              </a:rPr>
              <a:t>block</a:t>
            </a:r>
            <a:r>
              <a:rPr lang="da-DK" dirty="0">
                <a:solidFill>
                  <a:srgbClr val="92D050"/>
                </a:solidFill>
              </a:rPr>
              <a:t> is </a:t>
            </a:r>
            <a:r>
              <a:rPr lang="da-DK" dirty="0" err="1">
                <a:solidFill>
                  <a:srgbClr val="92D050"/>
                </a:solidFill>
              </a:rPr>
              <a:t>executed</a:t>
            </a:r>
            <a:r>
              <a:rPr lang="da-DK" dirty="0">
                <a:solidFill>
                  <a:srgbClr val="92D050"/>
                </a:solidFill>
              </a:rPr>
              <a:t> if the </a:t>
            </a:r>
            <a:r>
              <a:rPr lang="da-DK" dirty="0" err="1">
                <a:solidFill>
                  <a:srgbClr val="92D050"/>
                </a:solidFill>
              </a:rPr>
              <a:t>previous</a:t>
            </a:r>
            <a:r>
              <a:rPr lang="da-DK" dirty="0">
                <a:solidFill>
                  <a:srgbClr val="92D050"/>
                </a:solidFill>
              </a:rPr>
              <a:t> </a:t>
            </a:r>
            <a:r>
              <a:rPr lang="da-DK" dirty="0" err="1">
                <a:solidFill>
                  <a:srgbClr val="92D050"/>
                </a:solidFill>
              </a:rPr>
              <a:t>condition</a:t>
            </a:r>
            <a:r>
              <a:rPr lang="da-DK" dirty="0">
                <a:solidFill>
                  <a:srgbClr val="92D050"/>
                </a:solidFill>
              </a:rPr>
              <a:t> </a:t>
            </a:r>
            <a:r>
              <a:rPr lang="da-DK" dirty="0" err="1">
                <a:solidFill>
                  <a:srgbClr val="92D050"/>
                </a:solidFill>
              </a:rPr>
              <a:t>was</a:t>
            </a:r>
            <a:r>
              <a:rPr lang="da-DK" dirty="0">
                <a:solidFill>
                  <a:srgbClr val="92D050"/>
                </a:solidFill>
              </a:rPr>
              <a:t> not true</a:t>
            </a:r>
          </a:p>
          <a:p>
            <a:r>
              <a:rPr lang="da-DK" dirty="0"/>
              <a:t>        d = d+1;</a:t>
            </a:r>
          </a:p>
          <a:p>
            <a:r>
              <a:rPr lang="da-DK" dirty="0"/>
              <a:t>    end</a:t>
            </a:r>
          </a:p>
          <a:p>
            <a:r>
              <a:rPr lang="da-DK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to remember…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Preallocation</a:t>
            </a:r>
            <a:endParaRPr lang="en-US" b="1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For loops can go faster if you </a:t>
            </a:r>
            <a:r>
              <a:rPr lang="en-US" dirty="0" err="1" smtClean="0"/>
              <a:t>preallocate</a:t>
            </a:r>
            <a:r>
              <a:rPr lang="en-US" dirty="0" smtClean="0"/>
              <a:t> any vectors or arrays where you are storing your output results.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Create </a:t>
            </a:r>
            <a:r>
              <a:rPr lang="en-US" i="1" dirty="0" smtClean="0"/>
              <a:t>r = </a:t>
            </a:r>
            <a:r>
              <a:rPr lang="en-US" i="1" dirty="0" err="1" smtClean="0"/>
              <a:t>zeros</a:t>
            </a:r>
            <a:r>
              <a:rPr lang="en-US" i="1" dirty="0" smtClean="0"/>
              <a:t> (32,1)</a:t>
            </a:r>
            <a:r>
              <a:rPr lang="en-US" dirty="0" smtClean="0"/>
              <a:t> instead of not giving any value to </a:t>
            </a:r>
            <a:r>
              <a:rPr lang="en-US" i="1" dirty="0" smtClean="0"/>
              <a:t>r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Without </a:t>
            </a:r>
            <a:r>
              <a:rPr lang="en-US" dirty="0" err="1" smtClean="0"/>
              <a:t>preallocation</a:t>
            </a:r>
            <a:r>
              <a:rPr lang="en-US" dirty="0" smtClean="0"/>
              <a:t>, MATLAB will enlarge your vector by one element each time through the loop.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This last step is skipped when you </a:t>
            </a:r>
            <a:r>
              <a:rPr lang="en-US" dirty="0" err="1" smtClean="0"/>
              <a:t>preallocate</a:t>
            </a:r>
            <a:r>
              <a:rPr lang="en-US" dirty="0" smtClean="0"/>
              <a:t>, resulting in faster execution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311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function (.m file)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smtClean="0"/>
              <a:t>[add, sub, </a:t>
            </a:r>
            <a:r>
              <a:rPr lang="en-US" dirty="0" err="1" smtClean="0"/>
              <a:t>mul</a:t>
            </a:r>
            <a:r>
              <a:rPr lang="en-US" dirty="0" smtClean="0"/>
              <a:t>, div] </a:t>
            </a:r>
            <a:r>
              <a:rPr lang="en-US" dirty="0"/>
              <a:t>= 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   	add=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sub=x-y;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	</a:t>
            </a:r>
            <a:r>
              <a:rPr lang="en-US" dirty="0" err="1" smtClean="0"/>
              <a:t>mul</a:t>
            </a:r>
            <a:r>
              <a:rPr lang="en-US" dirty="0" smtClean="0"/>
              <a:t>=x*y;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	div=x/y;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end</a:t>
            </a:r>
            <a:endParaRPr lang="en-US" dirty="0"/>
          </a:p>
          <a:p>
            <a:r>
              <a:rPr lang="en-US" dirty="0" smtClean="0"/>
              <a:t>Call function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[</a:t>
            </a:r>
            <a:r>
              <a:rPr lang="en-US" dirty="0" err="1" smtClean="0"/>
              <a:t>a,b,c,d</a:t>
            </a:r>
            <a:r>
              <a:rPr lang="en-US" dirty="0" smtClean="0"/>
              <a:t>]=</a:t>
            </a:r>
            <a:r>
              <a:rPr lang="en-US" dirty="0" err="1" smtClean="0"/>
              <a:t>myfunction</a:t>
            </a:r>
            <a:r>
              <a:rPr lang="en-US" dirty="0" smtClean="0"/>
              <a:t>(3,5)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Plot a cosine wave with the following parameters: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Time scale(t): 0.1 to 1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Frequency (f) = 10;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Amplitude (A) = 2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=2*</a:t>
            </a:r>
            <a:r>
              <a:rPr lang="el-GR" dirty="0" smtClean="0"/>
              <a:t>π</a:t>
            </a:r>
            <a:r>
              <a:rPr lang="en-US" dirty="0" smtClean="0"/>
              <a:t>*f;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Cosine function: y=A*cos(w*t);</a:t>
            </a:r>
          </a:p>
        </p:txBody>
      </p:sp>
    </p:spTree>
    <p:extLst>
      <p:ext uri="{BB962C8B-B14F-4D97-AF65-F5344CB8AC3E}">
        <p14:creationId xmlns:p14="http://schemas.microsoft.com/office/powerpoint/2010/main" val="39934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 = 0.1:0.001:1;                  </a:t>
            </a:r>
            <a:r>
              <a:rPr lang="en-US" dirty="0" smtClean="0"/>
              <a:t>	% </a:t>
            </a:r>
            <a:r>
              <a:rPr lang="en-US" dirty="0"/>
              <a:t>time scale</a:t>
            </a:r>
          </a:p>
          <a:p>
            <a:pPr marL="0" indent="0">
              <a:buNone/>
            </a:pPr>
            <a:r>
              <a:rPr lang="en-US" dirty="0"/>
              <a:t>f = 10</a:t>
            </a:r>
            <a:r>
              <a:rPr lang="en-US" dirty="0" smtClean="0"/>
              <a:t>;                           	% frequency</a:t>
            </a:r>
          </a:p>
          <a:p>
            <a:pPr marL="0" indent="0">
              <a:buNone/>
            </a:pPr>
            <a:r>
              <a:rPr lang="en-US" dirty="0" smtClean="0"/>
              <a:t>A = 2;			%amplitude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 = 2*pi*f;                       </a:t>
            </a:r>
            <a:r>
              <a:rPr lang="en-US" dirty="0" smtClean="0"/>
              <a:t>	% </a:t>
            </a:r>
            <a:r>
              <a:rPr lang="en-US" dirty="0"/>
              <a:t>frequency transform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smtClean="0"/>
              <a:t>A*cos(w*t</a:t>
            </a:r>
            <a:r>
              <a:rPr lang="en-US" dirty="0"/>
              <a:t>);              </a:t>
            </a:r>
            <a:r>
              <a:rPr lang="en-US" dirty="0" smtClean="0"/>
              <a:t>	% </a:t>
            </a:r>
            <a:r>
              <a:rPr lang="en-US" dirty="0"/>
              <a:t>basic cosine signal</a:t>
            </a:r>
          </a:p>
          <a:p>
            <a:pPr marL="0" indent="0">
              <a:buNone/>
            </a:pPr>
            <a:r>
              <a:rPr lang="en-US" dirty="0"/>
              <a:t>figure(1)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t,y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 the signal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 smtClean="0"/>
              <a:t>sin</a:t>
            </a:r>
            <a:r>
              <a:rPr lang="en-US" baseline="30000" dirty="0" smtClean="0"/>
              <a:t>2</a:t>
            </a:r>
            <a:r>
              <a:rPr lang="en-US" dirty="0" smtClean="0"/>
              <a:t>(2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i="1" dirty="0"/>
              <a:t>ft</a:t>
            </a:r>
            <a:r>
              <a:rPr lang="en-US" dirty="0"/>
              <a:t>) periodic? Why? Attach your plot.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 scale(t): 0.1 to 1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Frequency (f) = 10;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Amplitude (A) = 2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w=2*</a:t>
            </a:r>
            <a:r>
              <a:rPr lang="el-GR" dirty="0"/>
              <a:t>π</a:t>
            </a:r>
            <a:r>
              <a:rPr lang="en-US" dirty="0"/>
              <a:t>*f;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Cosine function: y=A*cos(w*t);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0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= 0.1:0.001:1;                    % time scale</a:t>
            </a:r>
          </a:p>
          <a:p>
            <a:r>
              <a:rPr lang="en-US" dirty="0"/>
              <a:t>f = 10;                             % frequency</a:t>
            </a:r>
          </a:p>
          <a:p>
            <a:r>
              <a:rPr lang="en-US" dirty="0"/>
              <a:t>A = 2;          %amplitude</a:t>
            </a:r>
          </a:p>
          <a:p>
            <a:r>
              <a:rPr lang="en-US" dirty="0"/>
              <a:t>w = 2*pi*f;                         % frequency transform</a:t>
            </a:r>
          </a:p>
          <a:p>
            <a:r>
              <a:rPr lang="en-US" dirty="0"/>
              <a:t>y = A*sin(w*t).^2;                  </a:t>
            </a:r>
          </a:p>
          <a:p>
            <a:r>
              <a:rPr lang="en-US" dirty="0"/>
              <a:t>figure(1)</a:t>
            </a:r>
          </a:p>
          <a:p>
            <a:r>
              <a:rPr lang="en-US" dirty="0"/>
              <a:t>plot(</a:t>
            </a:r>
            <a:r>
              <a:rPr lang="en-US" dirty="0" err="1"/>
              <a:t>t,y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4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Free Space Path Loss (FSPL) and Received Power with the following parameters: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istance between transmitter and receiver changes from 1 to 100</a:t>
            </a:r>
          </a:p>
          <a:p>
            <a:pPr lvl="1"/>
            <a:r>
              <a:rPr lang="en-US" dirty="0" smtClean="0"/>
              <a:t>Free-space path loss (FSPL)=(4*</a:t>
            </a:r>
            <a:r>
              <a:rPr lang="el-GR" dirty="0" smtClean="0"/>
              <a:t>π</a:t>
            </a:r>
            <a:r>
              <a:rPr lang="en-US" dirty="0" smtClean="0"/>
              <a:t>*d*f/c)^2 </a:t>
            </a:r>
          </a:p>
          <a:p>
            <a:pPr lvl="1"/>
            <a:r>
              <a:rPr lang="en-US" dirty="0" smtClean="0"/>
              <a:t>Frequency (f)=700 MHz </a:t>
            </a:r>
          </a:p>
          <a:p>
            <a:pPr lvl="1"/>
            <a:r>
              <a:rPr lang="en-US" dirty="0" smtClean="0"/>
              <a:t>Speed of light in a vacuum (c)=3*10^8 m/s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ransmission power (T)=100 W</a:t>
            </a:r>
          </a:p>
          <a:p>
            <a:pPr lvl="1"/>
            <a:r>
              <a:rPr lang="en-US" dirty="0" smtClean="0"/>
              <a:t>Received Power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dBm</a:t>
            </a:r>
            <a:r>
              <a:rPr lang="en-US" dirty="0" smtClean="0"/>
              <a:t>)= T(</a:t>
            </a:r>
            <a:r>
              <a:rPr lang="en-US" dirty="0" err="1" smtClean="0"/>
              <a:t>dBm</a:t>
            </a:r>
            <a:r>
              <a:rPr lang="en-US" dirty="0" smtClean="0"/>
              <a:t>) – FSPL(dB)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T(</a:t>
            </a:r>
            <a:r>
              <a:rPr lang="en-US" dirty="0" err="1" smtClean="0"/>
              <a:t>dBm</a:t>
            </a:r>
            <a:r>
              <a:rPr lang="en-US" dirty="0" smtClean="0"/>
              <a:t>) = 10*log</a:t>
            </a:r>
            <a:r>
              <a:rPr lang="en-US" baseline="-25000" dirty="0" smtClean="0"/>
              <a:t>10</a:t>
            </a:r>
            <a:r>
              <a:rPr lang="en-US" dirty="0" smtClean="0"/>
              <a:t>(T/(1mW))</a:t>
            </a:r>
          </a:p>
          <a:p>
            <a:pPr marL="20116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262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T=100;                      </a:t>
            </a:r>
            <a:r>
              <a:rPr lang="en-US" dirty="0" smtClean="0"/>
              <a:t>		%</a:t>
            </a:r>
            <a:r>
              <a:rPr lang="en-US" dirty="0"/>
              <a:t>Transmitted power in watts</a:t>
            </a:r>
          </a:p>
          <a:p>
            <a:r>
              <a:rPr lang="en-US" dirty="0" err="1"/>
              <a:t>TdB</a:t>
            </a:r>
            <a:r>
              <a:rPr lang="en-US" dirty="0"/>
              <a:t> = 10*log10(1000*T)      </a:t>
            </a:r>
            <a:r>
              <a:rPr lang="en-US" dirty="0" smtClean="0"/>
              <a:t>	%</a:t>
            </a:r>
            <a:r>
              <a:rPr lang="en-US" dirty="0"/>
              <a:t>Transmitted power in </a:t>
            </a:r>
            <a:r>
              <a:rPr lang="en-US" dirty="0" err="1"/>
              <a:t>dBm</a:t>
            </a:r>
            <a:endParaRPr lang="en-US" dirty="0"/>
          </a:p>
          <a:p>
            <a:r>
              <a:rPr lang="da-DK" dirty="0"/>
              <a:t>for d=1:1:100</a:t>
            </a:r>
          </a:p>
          <a:p>
            <a:r>
              <a:rPr lang="da-DK" dirty="0"/>
              <a:t>    FSPL(d)=(4*pi*d*700*10^6/(3*10^8))^2;   </a:t>
            </a:r>
          </a:p>
          <a:p>
            <a:r>
              <a:rPr lang="da-DK" dirty="0"/>
              <a:t>    </a:t>
            </a:r>
            <a:r>
              <a:rPr lang="da-DK" dirty="0" err="1"/>
              <a:t>FSPLdB</a:t>
            </a:r>
            <a:r>
              <a:rPr lang="da-DK" dirty="0"/>
              <a:t>(d) = 10*log10(FSPL(d)); </a:t>
            </a:r>
            <a:r>
              <a:rPr lang="da-DK" dirty="0" smtClean="0"/>
              <a:t>	%</a:t>
            </a:r>
            <a:r>
              <a:rPr lang="da-DK" dirty="0" err="1"/>
              <a:t>Converting</a:t>
            </a:r>
            <a:r>
              <a:rPr lang="da-DK" dirty="0"/>
              <a:t> the FSPL to dB</a:t>
            </a:r>
          </a:p>
          <a:p>
            <a:r>
              <a:rPr lang="da-DK" dirty="0"/>
              <a:t>    Pr(d)= </a:t>
            </a:r>
            <a:r>
              <a:rPr lang="da-DK" dirty="0" err="1"/>
              <a:t>TdB-FSPLdB</a:t>
            </a:r>
            <a:r>
              <a:rPr lang="da-DK" dirty="0"/>
              <a:t>(d);           </a:t>
            </a:r>
            <a:r>
              <a:rPr lang="da-DK" dirty="0" smtClean="0"/>
              <a:t>		%</a:t>
            </a:r>
            <a:r>
              <a:rPr lang="da-DK" dirty="0" err="1"/>
              <a:t>Received</a:t>
            </a:r>
            <a:r>
              <a:rPr lang="da-DK" dirty="0"/>
              <a:t> power in dB</a:t>
            </a:r>
          </a:p>
          <a:p>
            <a:r>
              <a:rPr lang="da-DK" dirty="0"/>
              <a:t>end</a:t>
            </a:r>
          </a:p>
          <a:p>
            <a:r>
              <a:rPr lang="da-DK" dirty="0" err="1"/>
              <a:t>figure</a:t>
            </a:r>
            <a:endParaRPr lang="da-DK" dirty="0"/>
          </a:p>
          <a:p>
            <a:r>
              <a:rPr lang="da-DK" dirty="0"/>
              <a:t>plot(</a:t>
            </a:r>
            <a:r>
              <a:rPr lang="da-DK" dirty="0" err="1"/>
              <a:t>FSPLdB</a:t>
            </a:r>
            <a:r>
              <a:rPr lang="da-DK" dirty="0"/>
              <a:t>)</a:t>
            </a:r>
          </a:p>
          <a:p>
            <a:r>
              <a:rPr lang="da-DK" dirty="0"/>
              <a:t>hold on</a:t>
            </a:r>
          </a:p>
          <a:p>
            <a:r>
              <a:rPr lang="da-DK" dirty="0"/>
              <a:t>plot(Pr)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MATLAB Environment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Variables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Vectors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Matrices and Arrays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Complex Numbers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Array Indexing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Plotting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Programming and Scripts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Examples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28357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Random numbers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Generate 100 uniformly distributed random numbers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Check how many numbers are above 0.75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55" y="286604"/>
            <a:ext cx="7543800" cy="1450757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55" y="1737361"/>
            <a:ext cx="8229600" cy="45872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A = rand(1,100);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 err="1"/>
              <a:t>limit</a:t>
            </a:r>
            <a:r>
              <a:rPr lang="de-DE" sz="1400" dirty="0"/>
              <a:t> = .75;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/>
              <a:t>C=0; </a:t>
            </a:r>
            <a:r>
              <a:rPr lang="de-DE" sz="1400" dirty="0" smtClean="0"/>
              <a:t>D=0</a:t>
            </a:r>
            <a:r>
              <a:rPr lang="de-DE" sz="1400" dirty="0"/>
              <a:t>; </a:t>
            </a:r>
            <a:r>
              <a:rPr lang="de-DE" sz="1400" dirty="0" smtClean="0"/>
              <a:t>c=0</a:t>
            </a:r>
            <a:r>
              <a:rPr lang="de-DE" sz="1400" dirty="0"/>
              <a:t>; </a:t>
            </a:r>
            <a:r>
              <a:rPr lang="de-DE" sz="1400" dirty="0" smtClean="0"/>
              <a:t>d=0</a:t>
            </a:r>
            <a:r>
              <a:rPr lang="de-DE" sz="1400" dirty="0"/>
              <a:t>; </a:t>
            </a:r>
            <a:endParaRPr lang="de-DE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/>
              <a:t>i=1:length(A)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200" dirty="0" smtClean="0"/>
              <a:t>if </a:t>
            </a:r>
            <a:r>
              <a:rPr lang="en-US" sz="1200" dirty="0"/>
              <a:t>A(</a:t>
            </a:r>
            <a:r>
              <a:rPr lang="en-US" sz="1200" dirty="0" err="1"/>
              <a:t>i</a:t>
            </a:r>
            <a:r>
              <a:rPr lang="en-US" sz="1200" dirty="0"/>
              <a:t>)&gt;limit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C=C+1;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</a:t>
            </a:r>
            <a:r>
              <a:rPr lang="en-US" sz="1400" dirty="0" err="1"/>
              <a:t>elseif</a:t>
            </a:r>
            <a:r>
              <a:rPr lang="en-US" sz="1400" dirty="0"/>
              <a:t> A(</a:t>
            </a:r>
            <a:r>
              <a:rPr lang="en-US" sz="1400" dirty="0" err="1"/>
              <a:t>i</a:t>
            </a:r>
            <a:r>
              <a:rPr lang="en-US" sz="1400" dirty="0"/>
              <a:t>)&lt;=limit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D=D+1;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e</a:t>
            </a:r>
            <a:r>
              <a:rPr lang="en-US" sz="1400" dirty="0" smtClean="0"/>
              <a:t>nd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c=C/length(A)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d=D/length(A)</a:t>
            </a:r>
          </a:p>
        </p:txBody>
      </p:sp>
    </p:spTree>
    <p:extLst>
      <p:ext uri="{BB962C8B-B14F-4D97-AF65-F5344CB8AC3E}">
        <p14:creationId xmlns:p14="http://schemas.microsoft.com/office/powerpoint/2010/main" val="2232074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Random numbers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Generate 100 uniformly distributed random numbers in the interval [-3,3]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Check how many numbers are above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5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55" y="286604"/>
            <a:ext cx="7543800" cy="1450757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55" y="1737361"/>
            <a:ext cx="8229600" cy="45872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A </a:t>
            </a:r>
            <a:r>
              <a:rPr lang="en-US" sz="1400" dirty="0" smtClean="0"/>
              <a:t>= -3 + (3+3).* </a:t>
            </a:r>
            <a:r>
              <a:rPr lang="en-US" sz="1400" dirty="0"/>
              <a:t>rand(1,100);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 err="1"/>
              <a:t>limit</a:t>
            </a:r>
            <a:r>
              <a:rPr lang="de-DE" sz="1400" dirty="0"/>
              <a:t> = 0</a:t>
            </a:r>
            <a:r>
              <a:rPr lang="de-DE" sz="1400" dirty="0" smtClean="0"/>
              <a:t>;</a:t>
            </a:r>
            <a:endParaRPr lang="de-DE" sz="14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/>
              <a:t>C=0; </a:t>
            </a:r>
            <a:r>
              <a:rPr lang="de-DE" sz="1400" dirty="0" smtClean="0"/>
              <a:t>D=0</a:t>
            </a:r>
            <a:r>
              <a:rPr lang="de-DE" sz="1400" dirty="0"/>
              <a:t>; </a:t>
            </a:r>
            <a:r>
              <a:rPr lang="de-DE" sz="1400" dirty="0" smtClean="0"/>
              <a:t>c=0</a:t>
            </a:r>
            <a:r>
              <a:rPr lang="de-DE" sz="1400" dirty="0"/>
              <a:t>; </a:t>
            </a:r>
            <a:r>
              <a:rPr lang="de-DE" sz="1400" dirty="0" smtClean="0"/>
              <a:t>d=0</a:t>
            </a:r>
            <a:r>
              <a:rPr lang="de-DE" sz="1400" dirty="0"/>
              <a:t>; </a:t>
            </a:r>
            <a:endParaRPr lang="de-DE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/>
              <a:t>i=1:length(A)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200" dirty="0" smtClean="0"/>
              <a:t>if </a:t>
            </a:r>
            <a:r>
              <a:rPr lang="en-US" sz="1200" dirty="0"/>
              <a:t>A(</a:t>
            </a:r>
            <a:r>
              <a:rPr lang="en-US" sz="1200" dirty="0" err="1"/>
              <a:t>i</a:t>
            </a:r>
            <a:r>
              <a:rPr lang="en-US" sz="1200" dirty="0"/>
              <a:t>)&gt;limit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C=C+1;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</a:t>
            </a:r>
            <a:r>
              <a:rPr lang="en-US" sz="1400" dirty="0" err="1"/>
              <a:t>elseif</a:t>
            </a:r>
            <a:r>
              <a:rPr lang="en-US" sz="1400" dirty="0"/>
              <a:t> A(</a:t>
            </a:r>
            <a:r>
              <a:rPr lang="en-US" sz="1400" dirty="0" err="1"/>
              <a:t>i</a:t>
            </a:r>
            <a:r>
              <a:rPr lang="en-US" sz="1400" dirty="0"/>
              <a:t>)&lt;=limit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D=D+1;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e</a:t>
            </a:r>
            <a:r>
              <a:rPr lang="en-US" sz="1400" dirty="0" smtClean="0"/>
              <a:t>nd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c=C/length(A)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d=D/length(A)</a:t>
            </a:r>
          </a:p>
        </p:txBody>
      </p:sp>
    </p:spTree>
    <p:extLst>
      <p:ext uri="{BB962C8B-B14F-4D97-AF65-F5344CB8AC3E}">
        <p14:creationId xmlns:p14="http://schemas.microsoft.com/office/powerpoint/2010/main" val="2125715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</a:p>
          <a:p>
            <a:r>
              <a:rPr lang="en-US" dirty="0" smtClean="0"/>
              <a:t>Check the value of variables</a:t>
            </a:r>
          </a:p>
          <a:p>
            <a:r>
              <a:rPr lang="en-US" dirty="0" smtClean="0"/>
              <a:t>display</a:t>
            </a:r>
          </a:p>
          <a:p>
            <a:r>
              <a:rPr lang="en-US" dirty="0" err="1" smtClean="0"/>
              <a:t>Colon:</a:t>
            </a:r>
            <a:r>
              <a:rPr lang="en-US" dirty="0" err="1"/>
              <a:t>http</a:t>
            </a:r>
            <a:r>
              <a:rPr lang="en-US" dirty="0"/>
              <a:t>://www.mathworks.com/help/matlab/ref/colon.html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21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</a:p>
          <a:p>
            <a:pPr lvl="1"/>
            <a:r>
              <a:rPr lang="en-US" dirty="0" smtClean="0"/>
              <a:t>Lynda.pitt.edu</a:t>
            </a:r>
          </a:p>
          <a:p>
            <a:pPr lvl="1"/>
            <a:r>
              <a:rPr lang="en-US" dirty="0" smtClean="0">
                <a:hlinkClick r:id="rId2"/>
              </a:rPr>
              <a:t>www.mathworks.com</a:t>
            </a:r>
            <a:endParaRPr lang="en-US" dirty="0" smtClean="0"/>
          </a:p>
          <a:p>
            <a:pPr lvl="1"/>
            <a:r>
              <a:rPr lang="en-US" dirty="0" smtClean="0"/>
              <a:t>www.google.com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, search in Documentation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47" y="4016334"/>
            <a:ext cx="2876550" cy="16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53" y="4016334"/>
            <a:ext cx="685800" cy="7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17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High-level language and interactive environment</a:t>
            </a:r>
          </a:p>
          <a:p>
            <a:pPr lvl="4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Numerical computation</a:t>
            </a:r>
          </a:p>
          <a:p>
            <a:pPr lvl="4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Visualization</a:t>
            </a:r>
          </a:p>
          <a:p>
            <a:pPr lvl="4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/>
              <a:t>Programming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Mathematical functions for linear algebra, statistics, Fourier analysis, filtering, optimization, numerical integration, and solving ordinary differential equations</a:t>
            </a:r>
          </a:p>
          <a:p>
            <a:pPr marL="201168" lvl="1" indent="0" algn="r">
              <a:lnSpc>
                <a:spcPct val="150000"/>
              </a:lnSpc>
              <a:buNone/>
            </a:pPr>
            <a:endParaRPr lang="en-US" sz="1600" i="1" dirty="0" smtClean="0"/>
          </a:p>
          <a:p>
            <a:pPr marL="201168" lvl="1" indent="0" algn="r">
              <a:lnSpc>
                <a:spcPct val="150000"/>
              </a:lnSpc>
              <a:buNone/>
            </a:pPr>
            <a:r>
              <a:rPr lang="en-US" sz="1600" i="1" dirty="0" smtClean="0"/>
              <a:t>Source: MATLAB® Primer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003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29" y="1905000"/>
            <a:ext cx="6326462" cy="3733800"/>
          </a:xfrm>
        </p:spPr>
      </p:pic>
      <p:sp>
        <p:nvSpPr>
          <p:cNvPr id="5" name="TextBox 4"/>
          <p:cNvSpPr txBox="1"/>
          <p:nvPr/>
        </p:nvSpPr>
        <p:spPr>
          <a:xfrm>
            <a:off x="373285" y="3396733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7984" y="5762069"/>
            <a:ext cx="199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0833" y="3535233"/>
            <a:ext cx="128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468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29" y="1905000"/>
            <a:ext cx="6326462" cy="3733800"/>
          </a:xfrm>
        </p:spPr>
      </p:pic>
      <p:sp>
        <p:nvSpPr>
          <p:cNvPr id="5" name="TextBox 4"/>
          <p:cNvSpPr txBox="1"/>
          <p:nvPr/>
        </p:nvSpPr>
        <p:spPr>
          <a:xfrm>
            <a:off x="152401" y="3396733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Current</a:t>
            </a:r>
          </a:p>
          <a:p>
            <a:r>
              <a:rPr lang="en-US" b="1" dirty="0" smtClean="0"/>
              <a:t>Folder</a:t>
            </a:r>
          </a:p>
          <a:p>
            <a:r>
              <a:rPr lang="en-US" dirty="0" smtClean="0"/>
              <a:t>Access your files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9"/>
          <a:stretch/>
        </p:blipFill>
        <p:spPr>
          <a:xfrm>
            <a:off x="1431629" y="1905000"/>
            <a:ext cx="131157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29" y="1905000"/>
            <a:ext cx="6326462" cy="3733800"/>
          </a:xfrm>
        </p:spPr>
      </p:pic>
      <p:sp>
        <p:nvSpPr>
          <p:cNvPr id="6" name="TextBox 5"/>
          <p:cNvSpPr txBox="1"/>
          <p:nvPr/>
        </p:nvSpPr>
        <p:spPr>
          <a:xfrm>
            <a:off x="801802" y="5678269"/>
            <a:ext cx="758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Command Window</a:t>
            </a:r>
          </a:p>
          <a:p>
            <a:r>
              <a:rPr lang="en-US" dirty="0" smtClean="0"/>
              <a:t>Enter commands and functions at the command line, which is indicated by “&gt;&gt;”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2" r="22659"/>
          <a:stretch/>
        </p:blipFill>
        <p:spPr>
          <a:xfrm>
            <a:off x="2743200" y="1905000"/>
            <a:ext cx="3581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29" y="1905000"/>
            <a:ext cx="6326462" cy="3733800"/>
          </a:xfrm>
        </p:spPr>
      </p:pic>
      <p:sp>
        <p:nvSpPr>
          <p:cNvPr id="7" name="TextBox 6"/>
          <p:cNvSpPr txBox="1"/>
          <p:nvPr/>
        </p:nvSpPr>
        <p:spPr>
          <a:xfrm>
            <a:off x="7786062" y="3033236"/>
            <a:ext cx="1280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Workspace</a:t>
            </a:r>
          </a:p>
          <a:p>
            <a:r>
              <a:rPr lang="en-US" dirty="0" smtClean="0"/>
              <a:t>Contains the data you create or import.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1"/>
          <a:stretch/>
        </p:blipFill>
        <p:spPr>
          <a:xfrm>
            <a:off x="6324599" y="1905000"/>
            <a:ext cx="143349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1513</TotalTime>
  <Words>1829</Words>
  <Application>Microsoft Office PowerPoint</Application>
  <PresentationFormat>On-screen Show (4:3)</PresentationFormat>
  <Paragraphs>364</Paragraphs>
  <Slides>45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Symbol</vt:lpstr>
      <vt:lpstr>Wingdings</vt:lpstr>
      <vt:lpstr>Retrospect</vt:lpstr>
      <vt:lpstr>Introduction to MATLAB</vt:lpstr>
      <vt:lpstr>Overview of MathWorks</vt:lpstr>
      <vt:lpstr>Access MATLAB</vt:lpstr>
      <vt:lpstr>Contents</vt:lpstr>
      <vt:lpstr>MATLAB Environment</vt:lpstr>
      <vt:lpstr>MATLAB Environment</vt:lpstr>
      <vt:lpstr>MATLAB Environment</vt:lpstr>
      <vt:lpstr>MATLAB Environment</vt:lpstr>
      <vt:lpstr>MATLAB Environment</vt:lpstr>
      <vt:lpstr>MATLAB Environment</vt:lpstr>
      <vt:lpstr>MATLAB data types</vt:lpstr>
      <vt:lpstr>Format</vt:lpstr>
      <vt:lpstr>Variables</vt:lpstr>
      <vt:lpstr>Vector</vt:lpstr>
      <vt:lpstr>Matrices and Arrays</vt:lpstr>
      <vt:lpstr>Matrices and Arrays</vt:lpstr>
      <vt:lpstr>Operations</vt:lpstr>
      <vt:lpstr>Arithmetic Operators</vt:lpstr>
      <vt:lpstr>Arithmetic Operators</vt:lpstr>
      <vt:lpstr>More Operations</vt:lpstr>
      <vt:lpstr>Complex Numbers</vt:lpstr>
      <vt:lpstr>Array Indexing</vt:lpstr>
      <vt:lpstr>Plotting</vt:lpstr>
      <vt:lpstr>Plotting</vt:lpstr>
      <vt:lpstr>Plotting</vt:lpstr>
      <vt:lpstr>Plotting</vt:lpstr>
      <vt:lpstr>Labels, Title and Legend</vt:lpstr>
      <vt:lpstr>Programming and Scripts</vt:lpstr>
      <vt:lpstr>Loops</vt:lpstr>
      <vt:lpstr>Loops</vt:lpstr>
      <vt:lpstr>Conditional Statements</vt:lpstr>
      <vt:lpstr>Something to remember…</vt:lpstr>
      <vt:lpstr>Function</vt:lpstr>
      <vt:lpstr>Example 1</vt:lpstr>
      <vt:lpstr>Code for Example 1</vt:lpstr>
      <vt:lpstr>Example 2</vt:lpstr>
      <vt:lpstr>Code for Example 2</vt:lpstr>
      <vt:lpstr>Example 2</vt:lpstr>
      <vt:lpstr>Code for Example 2</vt:lpstr>
      <vt:lpstr>Example 3</vt:lpstr>
      <vt:lpstr>Matlab Code for Example 3</vt:lpstr>
      <vt:lpstr>Example 3</vt:lpstr>
      <vt:lpstr>Matlab Code for Example 3</vt:lpstr>
      <vt:lpstr>General Information</vt:lpstr>
      <vt:lpstr>Getting Help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Fundamental</dc:title>
  <dc:creator>cuiliu1231</dc:creator>
  <cp:lastModifiedBy>Cui, Liu</cp:lastModifiedBy>
  <cp:revision>65</cp:revision>
  <dcterms:created xsi:type="dcterms:W3CDTF">2006-08-16T00:00:00Z</dcterms:created>
  <dcterms:modified xsi:type="dcterms:W3CDTF">2016-02-25T22:35:07Z</dcterms:modified>
</cp:coreProperties>
</file>