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94" r:id="rId5"/>
    <p:sldId id="295" r:id="rId6"/>
    <p:sldId id="296" r:id="rId7"/>
    <p:sldId id="297" r:id="rId8"/>
    <p:sldId id="298" r:id="rId9"/>
    <p:sldId id="259" r:id="rId10"/>
    <p:sldId id="280" r:id="rId11"/>
    <p:sldId id="267" r:id="rId12"/>
    <p:sldId id="281" r:id="rId13"/>
    <p:sldId id="261" r:id="rId14"/>
    <p:sldId id="262" r:id="rId15"/>
    <p:sldId id="263" r:id="rId16"/>
    <p:sldId id="264" r:id="rId17"/>
    <p:sldId id="265" r:id="rId18"/>
    <p:sldId id="269" r:id="rId19"/>
    <p:sldId id="266" r:id="rId20"/>
    <p:sldId id="268" r:id="rId21"/>
    <p:sldId id="270" r:id="rId22"/>
    <p:sldId id="282" r:id="rId23"/>
    <p:sldId id="27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9" r:id="rId35"/>
    <p:sldId id="300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27109-3575-AF43-9945-A72581A63C2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35CBE-7DED-3341-9103-0289D1D32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97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7D1EF-3C66-4782-BC0D-0B9E77835F9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1211D-C260-4636-A838-65E865F6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02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211D-C260-4636-A838-65E865F64E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61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C78E6-0B63-5C45-9016-A5D79A636E74}" type="slidenum">
              <a:rPr lang="en-US"/>
              <a:pPr/>
              <a:t>14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4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F969E-EDC7-984D-A8EF-6A4BABD301BF}" type="slidenum">
              <a:rPr lang="en-US"/>
              <a:pPr/>
              <a:t>15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74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5FDA8-7460-E540-9AD6-7A24AD709BA3}" type="slidenum">
              <a:rPr lang="en-US"/>
              <a:pPr/>
              <a:t>16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8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520B4-B09E-A14E-BA5A-93098589693F}" type="slidenum">
              <a:rPr lang="en-US"/>
              <a:pPr/>
              <a:t>17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2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5EB2AE-BCE8-594C-A2AA-0E6188575236}" type="slidenum">
              <a:rPr lang="en-US"/>
              <a:pPr/>
              <a:t>18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3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378B-8280-8445-9966-7D25BFDDC0E7}" type="slidenum">
              <a:rPr lang="en-US"/>
              <a:pPr/>
              <a:t>19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2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7CA80A-53A5-B040-B91B-9EAD2144DDF2}" type="slidenum">
              <a:rPr lang="en-US"/>
              <a:pPr/>
              <a:t>20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45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76456-B17F-4E45-BFCE-FD49E3FFEB81}" type="slidenum">
              <a:rPr lang="en-US"/>
              <a:pPr/>
              <a:t>21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5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0A843C-CECD-0B41-9E99-944A3238D1D6}" type="slidenum">
              <a:rPr lang="en-US"/>
              <a:pPr/>
              <a:t>22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4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A80FDD-A775-2345-9436-5B52E9591535}" type="slidenum">
              <a:rPr lang="en-US"/>
              <a:pPr/>
              <a:t>23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547DFC-DB80-AD4C-9F01-4B74799BF5F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7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E0BA1A-F63B-854A-8387-F5DDD382087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3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B2B3BA-51C9-094F-B962-CE76F06A2DB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80336" tIns="40925" rIns="80336" bIns="40925"/>
          <a:lstStyle/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67044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01E2BF-3FC3-8245-BE3D-AA7B4BBCF4D2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80336" tIns="40925" rIns="80336" bIns="40925"/>
          <a:lstStyle/>
          <a:p>
            <a:pPr>
              <a:defRPr/>
            </a:pPr>
            <a:endParaRPr lang="en-US" dirty="0"/>
          </a:p>
        </p:txBody>
      </p:sp>
      <p:sp>
        <p:nvSpPr>
          <p:cNvPr id="121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6494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7619A4-1DB5-A044-8D8B-6D4E532AC388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23906" name="Rectangle 102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80336" tIns="40925" rIns="80336" bIns="40925"/>
          <a:lstStyle/>
          <a:p>
            <a:pPr>
              <a:defRPr/>
            </a:pPr>
            <a:r>
              <a:rPr lang="en-US"/>
              <a:t>  The transmission direction is important because it clarifies the high order bits from the low order bits.  From the ASCII table, bit 7 is transmitted first.  Transmission is normally from the high order bit to the low order bit, although it can go both ways.</a:t>
            </a:r>
          </a:p>
        </p:txBody>
      </p:sp>
      <p:sp>
        <p:nvSpPr>
          <p:cNvPr id="123907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24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1D28F90D-A5AC-C743-A947-BC5BF9459C09}" type="slidenum">
              <a:rPr lang="en-US" sz="1200"/>
              <a:pPr eaLnBrk="1" hangingPunct="1">
                <a:defRPr/>
              </a:pPr>
              <a:t>10</a:t>
            </a:fld>
            <a:endParaRPr lang="en-US" sz="120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53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1155BA-7C94-9A43-AF7D-3007F283F17B}" type="slidenum">
              <a:rPr lang="en-US"/>
              <a:pPr/>
              <a:t>11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7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FF9FAF-98C2-5E45-B125-640FCDC57F6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80325" tIns="40920" rIns="80325" bIns="40920"/>
          <a:lstStyle/>
          <a:p>
            <a:pPr>
              <a:defRPr/>
            </a:pPr>
            <a:endParaRPr lang="en-US"/>
          </a:p>
        </p:txBody>
      </p:sp>
      <p:sp>
        <p:nvSpPr>
          <p:cNvPr id="159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6148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 userDrawn="1"/>
        </p:nvSpPr>
        <p:spPr>
          <a:xfrm>
            <a:off x="0" y="5460212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89194" y="5460212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 userDrawn="1"/>
        </p:nvSpPr>
        <p:spPr>
          <a:xfrm>
            <a:off x="942708" y="5434024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 userDrawn="1"/>
        </p:nvSpPr>
        <p:spPr>
          <a:xfrm>
            <a:off x="1309323" y="5486400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Prashant Krishnamurthy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Prashant Krishnamurthy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Prashant Krishnamurthy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Arial"/>
              <a:buChar char="•"/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Prashant Krishnamurthy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>
            <a:off x="0" y="5460628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89194" y="5460628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 userDrawn="1"/>
        </p:nvSpPr>
        <p:spPr>
          <a:xfrm>
            <a:off x="942708" y="5434440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 userDrawn="1"/>
        </p:nvSpPr>
        <p:spPr>
          <a:xfrm>
            <a:off x="1309323" y="5486816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Prashant Krishnamurthy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Prashant Krishnamurthy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Prashant Krishnamurthy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Prashant Krishnamurthy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>
            <a:off x="0" y="5460628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89194" y="5460628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 userDrawn="1"/>
        </p:nvSpPr>
        <p:spPr>
          <a:xfrm>
            <a:off x="942708" y="5434440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 userDrawn="1"/>
        </p:nvSpPr>
        <p:spPr>
          <a:xfrm>
            <a:off x="1309323" y="5486816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Prashant Krishnamurthy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Lecture 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Prashant Krishnamurthy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Prashant Krishnamurthy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/>
        </p:nvSpPr>
        <p:spPr>
          <a:xfrm>
            <a:off x="0" y="5460212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194" y="5460212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Lecture 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Prashant Krishnamurthy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gular Pentagon 10"/>
          <p:cNvSpPr/>
          <p:nvPr/>
        </p:nvSpPr>
        <p:spPr>
          <a:xfrm>
            <a:off x="942708" y="5434024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1309323" y="5486400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4a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Signaling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Analog Transmission?</a:t>
            </a: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place in legacy systems</a:t>
            </a:r>
          </a:p>
          <a:p>
            <a:pPr lvl="1"/>
            <a:r>
              <a:rPr lang="en-US" dirty="0" smtClean="0"/>
              <a:t>Sufficient for transmission of voice signals</a:t>
            </a:r>
          </a:p>
          <a:p>
            <a:pPr lvl="1"/>
            <a:r>
              <a:rPr lang="en-US" dirty="0" smtClean="0"/>
              <a:t>Or any natural signal that i</a:t>
            </a:r>
            <a:r>
              <a:rPr lang="en-US" altLang="ja-JP" dirty="0" smtClean="0"/>
              <a:t>s inherently analog</a:t>
            </a:r>
          </a:p>
          <a:p>
            <a:r>
              <a:rPr lang="en-US" dirty="0" smtClean="0"/>
              <a:t>Significantly less expensive</a:t>
            </a:r>
          </a:p>
          <a:p>
            <a:pPr lvl="1"/>
            <a:r>
              <a:rPr lang="en-US" dirty="0" smtClean="0"/>
              <a:t>At the end-point, but not the network</a:t>
            </a:r>
          </a:p>
          <a:p>
            <a:r>
              <a:rPr lang="en-US" dirty="0" smtClean="0"/>
              <a:t>Some transmission media best suited to propagate analog signals </a:t>
            </a:r>
          </a:p>
          <a:p>
            <a:pPr lvl="1"/>
            <a:r>
              <a:rPr lang="en-US" dirty="0" smtClean="0"/>
              <a:t>Unguided media (air)</a:t>
            </a:r>
          </a:p>
          <a:p>
            <a:pPr lvl="1"/>
            <a:r>
              <a:rPr lang="en-US" dirty="0" smtClean="0"/>
              <a:t>Used in digital cell phones, radio, TV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3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Digital?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Technology</a:t>
            </a:r>
          </a:p>
          <a:p>
            <a:pPr lvl="1"/>
            <a:r>
              <a:rPr lang="en-US" sz="2000"/>
              <a:t>Convergence of computing and communications</a:t>
            </a:r>
          </a:p>
          <a:p>
            <a:pPr lvl="1"/>
            <a:r>
              <a:rPr lang="en-US" sz="2000"/>
              <a:t>MUXs, decoders etc.</a:t>
            </a:r>
          </a:p>
          <a:p>
            <a:r>
              <a:rPr lang="en-US" sz="2400"/>
              <a:t>Integration</a:t>
            </a:r>
          </a:p>
          <a:p>
            <a:pPr lvl="1"/>
            <a:r>
              <a:rPr lang="en-US" sz="2000"/>
              <a:t>Voice, video, audio all on the same infrastructure</a:t>
            </a:r>
          </a:p>
          <a:p>
            <a:r>
              <a:rPr lang="en-US" sz="2400"/>
              <a:t>Regeneration</a:t>
            </a:r>
          </a:p>
          <a:p>
            <a:pPr lvl="1"/>
            <a:r>
              <a:rPr lang="en-US" sz="2000"/>
              <a:t>Amplifiers Vs Repeaters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Multiplexing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 time is easy, also in code</a:t>
            </a:r>
          </a:p>
          <a:p>
            <a:pPr>
              <a:lnSpc>
                <a:spcPct val="90000"/>
              </a:lnSpc>
            </a:pPr>
            <a:r>
              <a:rPr lang="en-US" sz="2400"/>
              <a:t>Encoding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Most significant advantage</a:t>
            </a:r>
          </a:p>
          <a:p>
            <a:pPr>
              <a:lnSpc>
                <a:spcPct val="90000"/>
              </a:lnSpc>
            </a:pPr>
            <a:r>
              <a:rPr lang="en-US" sz="2400"/>
              <a:t>Monitoring/control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Performance tweaking, alarms, etc.</a:t>
            </a:r>
          </a:p>
          <a:p>
            <a:pPr>
              <a:lnSpc>
                <a:spcPct val="90000"/>
              </a:lnSpc>
            </a:pPr>
            <a:r>
              <a:rPr lang="en-US" sz="2400"/>
              <a:t>Standardization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Easy to define interfaces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Interoperability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 Transmission</a:t>
            </a:r>
            <a:endParaRPr lang="en-US" dirty="0"/>
          </a:p>
        </p:txBody>
      </p:sp>
      <p:sp>
        <p:nvSpPr>
          <p:cNvPr id="47106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Permits use of  digital transmission and switching equipment</a:t>
            </a:r>
          </a:p>
          <a:p>
            <a:pPr lvl="1"/>
            <a:r>
              <a:rPr lang="en-US" dirty="0" smtClean="0"/>
              <a:t>Unified communications (treat everything as bits)</a:t>
            </a:r>
          </a:p>
          <a:p>
            <a:r>
              <a:rPr lang="en-US" dirty="0" smtClean="0"/>
              <a:t>Analog signal must be encoded for transmission – termed </a:t>
            </a:r>
            <a:r>
              <a:rPr lang="en-US" dirty="0" err="1" smtClean="0"/>
              <a:t>CoDec</a:t>
            </a:r>
            <a:r>
              <a:rPr lang="en-US" dirty="0" smtClean="0"/>
              <a:t> (coder/decoder) </a:t>
            </a:r>
          </a:p>
          <a:p>
            <a:pPr lvl="1"/>
            <a:r>
              <a:rPr lang="en-US" dirty="0" smtClean="0"/>
              <a:t>Encoding implies conversion to a digital format</a:t>
            </a:r>
          </a:p>
          <a:p>
            <a:r>
              <a:rPr lang="en-US" dirty="0" smtClean="0"/>
              <a:t>Source Coding – more </a:t>
            </a:r>
            <a:r>
              <a:rPr lang="en-US" i="1" dirty="0" smtClean="0"/>
              <a:t>efficient</a:t>
            </a:r>
            <a:r>
              <a:rPr lang="en-US" dirty="0" smtClean="0"/>
              <a:t> encoding to improve quality or reduce bit rate – </a:t>
            </a:r>
            <a:r>
              <a:rPr lang="en-US" dirty="0" err="1" smtClean="0"/>
              <a:t>vocoder</a:t>
            </a:r>
            <a:r>
              <a:rPr lang="en-US" dirty="0" smtClean="0"/>
              <a:t> ITU G.729, MPEG video coders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7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57" y="1845734"/>
            <a:ext cx="2726175" cy="402336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Common approach</a:t>
            </a:r>
          </a:p>
          <a:p>
            <a:pPr lvl="1"/>
            <a:r>
              <a:rPr lang="en-US" b="1" dirty="0" smtClean="0"/>
              <a:t>Sample</a:t>
            </a:r>
            <a:r>
              <a:rPr lang="en-US" dirty="0" smtClean="0"/>
              <a:t> the analog signal</a:t>
            </a:r>
          </a:p>
          <a:p>
            <a:pPr lvl="1"/>
            <a:r>
              <a:rPr lang="en-US" dirty="0"/>
              <a:t>Signal must be sampled at least at a rate that is </a:t>
            </a:r>
            <a:r>
              <a:rPr lang="en-US" b="1" dirty="0"/>
              <a:t>twice</a:t>
            </a:r>
            <a:r>
              <a:rPr lang="en-US" dirty="0"/>
              <a:t> the </a:t>
            </a:r>
            <a:r>
              <a:rPr lang="en-US" b="1" dirty="0"/>
              <a:t>maximum frequency </a:t>
            </a:r>
            <a:r>
              <a:rPr lang="en-US" dirty="0"/>
              <a:t>component of the signal (</a:t>
            </a:r>
            <a:r>
              <a:rPr lang="en-US" dirty="0" err="1"/>
              <a:t>Nyquist’s</a:t>
            </a:r>
            <a:r>
              <a:rPr lang="en-US" dirty="0"/>
              <a:t> Theorem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Quantize</a:t>
            </a:r>
            <a:r>
              <a:rPr lang="en-US" dirty="0" smtClean="0"/>
              <a:t> the samples into a finite number of levels</a:t>
            </a:r>
          </a:p>
          <a:p>
            <a:pPr lvl="1"/>
            <a:r>
              <a:rPr lang="en-US" dirty="0" smtClean="0"/>
              <a:t>Assign a set of bits to each level</a:t>
            </a:r>
          </a:p>
          <a:p>
            <a:pPr lvl="2"/>
            <a:r>
              <a:rPr lang="en-US" dirty="0" smtClean="0"/>
              <a:t>Bits/sample</a:t>
            </a:r>
          </a:p>
        </p:txBody>
      </p:sp>
      <p:pic>
        <p:nvPicPr>
          <p:cNvPr id="5" name="Picture 4" descr="sampling-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396" y="1990945"/>
            <a:ext cx="5416304" cy="401207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5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- I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Idea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Suppose the samples of the continuous-time signal are {…, -1.01, 0.83, 0.38, 1.27, … }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We convert them to something like {…, -1, 0.8, 0.4, 1.3, …}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Or we convert them to {…, -1, 1, 0, 1, …}</a:t>
            </a:r>
          </a:p>
          <a:p>
            <a:pPr>
              <a:lnSpc>
                <a:spcPct val="90000"/>
              </a:lnSpc>
            </a:pPr>
            <a:r>
              <a:rPr lang="en-US" sz="2800"/>
              <a:t>Which has higher errors?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Error = exact value - approximation</a:t>
            </a:r>
          </a:p>
          <a:p>
            <a:pPr>
              <a:lnSpc>
                <a:spcPct val="90000"/>
              </a:lnSpc>
            </a:pPr>
            <a:r>
              <a:rPr lang="en-US" sz="2800"/>
              <a:t>The error samples are {…, -0.01, 0.03, -0.02, 0.03,…} or {…, -0.01, -0.17, 0.38, 0.27, …}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411156" y="341499"/>
            <a:ext cx="1003252" cy="6296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sublime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91404" y="323149"/>
            <a:ext cx="1267095" cy="6296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impressive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467772" y="501576"/>
            <a:ext cx="1088635" cy="2454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07883" y="106808"/>
            <a:ext cx="139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Quantization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596751" y="1157339"/>
            <a:ext cx="1267095" cy="6296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Wow!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745129">
            <a:off x="6433014" y="1028292"/>
            <a:ext cx="1088635" cy="2454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7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3" grpId="0" animBg="1"/>
      <p:bldP spid="7" grpId="0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Quantization - II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45393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Let the highest analog value be </a:t>
            </a:r>
            <a:r>
              <a:rPr lang="en-US" sz="2800" i="1" dirty="0"/>
              <a:t>H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Let the lowest analog value be </a:t>
            </a:r>
            <a:r>
              <a:rPr lang="en-US" sz="2800" i="1" dirty="0"/>
              <a:t>L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We will divide the range (</a:t>
            </a:r>
            <a:r>
              <a:rPr lang="en-US" sz="2800" i="1" dirty="0"/>
              <a:t>H</a:t>
            </a:r>
            <a:r>
              <a:rPr lang="en-US" sz="2800" dirty="0"/>
              <a:t>-</a:t>
            </a:r>
            <a:r>
              <a:rPr lang="en-US" sz="2800" i="1" dirty="0"/>
              <a:t>L</a:t>
            </a:r>
            <a:r>
              <a:rPr lang="en-US" sz="2800" dirty="0"/>
              <a:t>) into </a:t>
            </a:r>
            <a:r>
              <a:rPr lang="en-US" sz="2800" i="1" dirty="0"/>
              <a:t>N</a:t>
            </a:r>
            <a:r>
              <a:rPr lang="en-US" sz="2800" dirty="0"/>
              <a:t> intervals each of size </a:t>
            </a:r>
            <a:r>
              <a:rPr lang="en-US" sz="2800" i="1" dirty="0"/>
              <a:t>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So  </a:t>
            </a:r>
            <a:r>
              <a:rPr lang="en-US" sz="2400" i="1" dirty="0"/>
              <a:t>s</a:t>
            </a:r>
            <a:r>
              <a:rPr lang="en-US" sz="2400" dirty="0"/>
              <a:t> = (</a:t>
            </a:r>
            <a:r>
              <a:rPr lang="en-US" sz="2400" i="1" dirty="0"/>
              <a:t>H</a:t>
            </a:r>
            <a:r>
              <a:rPr lang="en-US" sz="2400" dirty="0"/>
              <a:t>-</a:t>
            </a:r>
            <a:r>
              <a:rPr lang="en-US" sz="2400" i="1" dirty="0"/>
              <a:t>L</a:t>
            </a:r>
            <a:r>
              <a:rPr lang="en-US" sz="2400" dirty="0"/>
              <a:t>)/</a:t>
            </a:r>
            <a:r>
              <a:rPr lang="en-US" sz="2400" i="1" dirty="0"/>
              <a:t>N</a:t>
            </a:r>
            <a:r>
              <a:rPr lang="en-US" sz="2400" dirty="0"/>
              <a:t> or </a:t>
            </a:r>
            <a:r>
              <a:rPr lang="en-US" sz="2400" i="1" dirty="0"/>
              <a:t>Ns</a:t>
            </a:r>
            <a:r>
              <a:rPr lang="en-US" sz="2400" dirty="0"/>
              <a:t> = (</a:t>
            </a:r>
            <a:r>
              <a:rPr lang="en-US" sz="2400" i="1" dirty="0"/>
              <a:t>H</a:t>
            </a:r>
            <a:r>
              <a:rPr lang="en-US" sz="2400" dirty="0"/>
              <a:t> - </a:t>
            </a:r>
            <a:r>
              <a:rPr lang="en-US" sz="2400" i="1" dirty="0"/>
              <a:t>L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Find the midpoint of each interval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67056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6705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6705600" y="2971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6705600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6705600" y="4038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6705600" y="5867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6705600" y="533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7604125" y="16478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H</a:t>
            </a:r>
            <a:endParaRPr 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7620000" y="2209800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H - s</a:t>
            </a:r>
            <a:endParaRPr lang="en-US"/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7613650" y="2743200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H - 2s</a:t>
            </a:r>
            <a:endParaRPr 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 flipV="1">
            <a:off x="66294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7620000" y="5638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L</a:t>
            </a:r>
            <a:endParaRPr lang="en-US"/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7620000" y="5105400"/>
            <a:ext cx="85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L + s</a:t>
            </a:r>
            <a:endParaRPr lang="en-US"/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6934200" y="4191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6934200" y="4495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45075" name="Oval 19"/>
          <p:cNvSpPr>
            <a:spLocks noChangeArrowheads="1"/>
          </p:cNvSpPr>
          <p:nvPr/>
        </p:nvSpPr>
        <p:spPr bwMode="auto">
          <a:xfrm>
            <a:off x="70866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Oval 20"/>
          <p:cNvSpPr>
            <a:spLocks noChangeArrowheads="1"/>
          </p:cNvSpPr>
          <p:nvPr/>
        </p:nvSpPr>
        <p:spPr bwMode="auto">
          <a:xfrm>
            <a:off x="7086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Oval 21"/>
          <p:cNvSpPr>
            <a:spLocks noChangeArrowheads="1"/>
          </p:cNvSpPr>
          <p:nvPr/>
        </p:nvSpPr>
        <p:spPr bwMode="auto">
          <a:xfrm>
            <a:off x="70866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6496568" y="1123101"/>
            <a:ext cx="590031" cy="1010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6102887" y="755046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H - s/2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6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Quantization - III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 where the analog sample lies</a:t>
            </a:r>
          </a:p>
          <a:p>
            <a:pPr lvl="1"/>
            <a:r>
              <a:rPr lang="en-US" dirty="0"/>
              <a:t>Example: Analog value is </a:t>
            </a:r>
            <a:r>
              <a:rPr lang="en-US" i="1" dirty="0"/>
              <a:t>H</a:t>
            </a:r>
            <a:r>
              <a:rPr lang="en-US" dirty="0"/>
              <a:t> - 0.37</a:t>
            </a:r>
            <a:r>
              <a:rPr lang="en-US" i="1" dirty="0"/>
              <a:t>s</a:t>
            </a:r>
            <a:endParaRPr lang="en-US" dirty="0"/>
          </a:p>
          <a:p>
            <a:pPr lvl="1"/>
            <a:r>
              <a:rPr lang="en-US" dirty="0"/>
              <a:t>It lies in the interval </a:t>
            </a:r>
            <a:r>
              <a:rPr lang="en-US" i="1" dirty="0"/>
              <a:t>H</a:t>
            </a:r>
            <a:r>
              <a:rPr lang="en-US" dirty="0"/>
              <a:t> - 0.3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H</a:t>
            </a:r>
            <a:r>
              <a:rPr lang="en-US" dirty="0"/>
              <a:t> - 0.4</a:t>
            </a:r>
            <a:r>
              <a:rPr lang="en-US" i="1" dirty="0"/>
              <a:t>s</a:t>
            </a:r>
            <a:endParaRPr lang="en-US" dirty="0"/>
          </a:p>
          <a:p>
            <a:r>
              <a:rPr lang="en-US" dirty="0"/>
              <a:t>Replace the analog value by the midpoint of the interval</a:t>
            </a:r>
          </a:p>
          <a:p>
            <a:pPr lvl="1"/>
            <a:r>
              <a:rPr lang="en-US" dirty="0"/>
              <a:t>Example: Replace </a:t>
            </a:r>
            <a:r>
              <a:rPr lang="en-US" i="1" dirty="0"/>
              <a:t>H</a:t>
            </a:r>
            <a:r>
              <a:rPr lang="en-US" dirty="0"/>
              <a:t> - 0.37</a:t>
            </a:r>
            <a:r>
              <a:rPr lang="en-US" i="1" dirty="0"/>
              <a:t>s</a:t>
            </a:r>
            <a:r>
              <a:rPr lang="en-US" dirty="0"/>
              <a:t> by </a:t>
            </a:r>
            <a:r>
              <a:rPr lang="en-US" i="1" dirty="0"/>
              <a:t>H</a:t>
            </a:r>
            <a:r>
              <a:rPr lang="en-US" dirty="0"/>
              <a:t> - </a:t>
            </a:r>
            <a:r>
              <a:rPr lang="en-US" dirty="0" smtClean="0"/>
              <a:t>0.35</a:t>
            </a:r>
            <a:r>
              <a:rPr lang="en-US" i="1" dirty="0" smtClean="0"/>
              <a:t>s</a:t>
            </a:r>
          </a:p>
          <a:p>
            <a:r>
              <a:rPr lang="en-US" dirty="0" err="1" smtClean="0"/>
              <a:t>Companding</a:t>
            </a:r>
            <a:endParaRPr lang="en-US" dirty="0" smtClean="0"/>
          </a:p>
          <a:p>
            <a:pPr lvl="1"/>
            <a:r>
              <a:rPr lang="en-US" dirty="0" smtClean="0"/>
              <a:t>Compress levels at smaller values, expand levels at higher values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Quantization Example</a:t>
            </a:r>
          </a:p>
        </p:txBody>
      </p:sp>
      <p:pic>
        <p:nvPicPr>
          <p:cNvPr id="47108" name="Picture 4" descr="quantiz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05096"/>
            <a:ext cx="8839200" cy="43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4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not digital?</a:t>
            </a: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Conversion</a:t>
            </a:r>
          </a:p>
          <a:p>
            <a:pPr lvl="1"/>
            <a:r>
              <a:rPr lang="en-US" dirty="0" smtClean="0"/>
              <a:t>Where, how and when to convert?</a:t>
            </a:r>
          </a:p>
          <a:p>
            <a:r>
              <a:rPr lang="en-US" dirty="0" smtClean="0"/>
              <a:t>Bandwidth</a:t>
            </a:r>
          </a:p>
          <a:p>
            <a:pPr lvl="1"/>
            <a:r>
              <a:rPr lang="en-US" dirty="0" smtClean="0"/>
              <a:t>A 4 kHz voice signal needs 64kbps as a digital signal</a:t>
            </a:r>
          </a:p>
          <a:p>
            <a:pPr lvl="2"/>
            <a:r>
              <a:rPr lang="en-US" dirty="0" smtClean="0"/>
              <a:t>See next slide</a:t>
            </a:r>
          </a:p>
          <a:p>
            <a:r>
              <a:rPr lang="en-US" dirty="0" smtClean="0"/>
              <a:t>Delay</a:t>
            </a:r>
          </a:p>
          <a:p>
            <a:pPr lvl="1"/>
            <a:r>
              <a:rPr lang="en-US" dirty="0" smtClean="0"/>
              <a:t>Processing of digital signals is easy, but it adds to </a:t>
            </a:r>
            <a:r>
              <a:rPr lang="en-US" b="1" dirty="0" smtClean="0"/>
              <a:t>delays</a:t>
            </a:r>
            <a:endParaRPr lang="en-US" b="1" dirty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Synchronization</a:t>
            </a:r>
          </a:p>
          <a:p>
            <a:pPr lvl="1"/>
            <a:r>
              <a:rPr lang="en-US" dirty="0" smtClean="0"/>
              <a:t>Where does a bit start? Where does it end?</a:t>
            </a:r>
          </a:p>
          <a:p>
            <a:r>
              <a:rPr lang="en-US" dirty="0" smtClean="0"/>
              <a:t>Quantization noise</a:t>
            </a:r>
          </a:p>
          <a:p>
            <a:r>
              <a:rPr lang="en-US" dirty="0" smtClean="0"/>
              <a:t>Non-linearity of digital signals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8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Pulse Code Modulation (PCM)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4724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The conversion of </a:t>
            </a:r>
            <a:r>
              <a:rPr lang="en-US" sz="2000" dirty="0" smtClean="0"/>
              <a:t>a quantized signal </a:t>
            </a:r>
            <a:r>
              <a:rPr lang="en-US" sz="2000" dirty="0"/>
              <a:t>into bits is essentially what we call as </a:t>
            </a:r>
            <a:r>
              <a:rPr lang="ja-JP" altLang="en-US" sz="2000" dirty="0"/>
              <a:t>“</a:t>
            </a:r>
            <a:r>
              <a:rPr lang="en-US" sz="2000" dirty="0"/>
              <a:t>pulse code modulation</a:t>
            </a:r>
            <a:r>
              <a:rPr lang="ja-JP" altLang="en-US" sz="2000" dirty="0"/>
              <a:t>”</a:t>
            </a:r>
            <a:r>
              <a:rPr lang="en-US" sz="2000" dirty="0"/>
              <a:t> or PCM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We use </a:t>
            </a:r>
            <a:r>
              <a:rPr lang="en-US" sz="1800" i="1" dirty="0"/>
              <a:t>n</a:t>
            </a:r>
            <a:r>
              <a:rPr lang="en-US" sz="1800" dirty="0"/>
              <a:t>-bits to represent the samples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group of </a:t>
            </a:r>
            <a:r>
              <a:rPr lang="en-US" sz="1800" i="1" dirty="0"/>
              <a:t>n</a:t>
            </a:r>
            <a:r>
              <a:rPr lang="en-US" sz="1800" dirty="0"/>
              <a:t> bits is called a </a:t>
            </a:r>
            <a:r>
              <a:rPr lang="en-US" sz="1800" dirty="0" err="1"/>
              <a:t>codeword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Example: Analog voice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Sampled 8000 times/second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Either 128 or 256 levels to represent each sample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256 levels = 8 bits =&gt; bit rate = 64 kbps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This is the </a:t>
            </a:r>
            <a:r>
              <a:rPr lang="en-US" sz="1800" b="1" dirty="0"/>
              <a:t>DS0 format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000" dirty="0"/>
          </a:p>
        </p:txBody>
      </p:sp>
      <p:pic>
        <p:nvPicPr>
          <p:cNvPr id="53252" name="Picture 4" descr="pc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14600"/>
            <a:ext cx="3886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7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</a:p>
          <a:p>
            <a:r>
              <a:rPr lang="en-US" dirty="0" smtClean="0"/>
              <a:t>Layers</a:t>
            </a:r>
          </a:p>
          <a:p>
            <a:r>
              <a:rPr lang="en-US" dirty="0" smtClean="0"/>
              <a:t>Transmission media</a:t>
            </a:r>
          </a:p>
          <a:p>
            <a:r>
              <a:rPr lang="en-US" dirty="0" smtClean="0"/>
              <a:t>Signals</a:t>
            </a:r>
          </a:p>
          <a:p>
            <a:pPr lvl="1"/>
            <a:r>
              <a:rPr lang="en-US" dirty="0" smtClean="0"/>
              <a:t>Analog</a:t>
            </a:r>
          </a:p>
          <a:p>
            <a:pPr lvl="1"/>
            <a:r>
              <a:rPr lang="en-US" dirty="0" smtClean="0"/>
              <a:t>Digital</a:t>
            </a:r>
          </a:p>
          <a:p>
            <a:pPr lvl="1"/>
            <a:r>
              <a:rPr lang="en-US" dirty="0" smtClean="0"/>
              <a:t>Sinusoid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Coding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4930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Representing a digital value by an analog signal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Modulation includes a </a:t>
            </a:r>
            <a:r>
              <a:rPr lang="en-US" sz="2400" b="1" i="1" dirty="0" smtClean="0"/>
              <a:t>carrier</a:t>
            </a:r>
            <a:r>
              <a:rPr lang="en-US" sz="2400" dirty="0" smtClean="0"/>
              <a:t> (recall </a:t>
            </a:r>
            <a:r>
              <a:rPr lang="en-US" sz="2400" i="1" dirty="0" smtClean="0"/>
              <a:t>f</a:t>
            </a:r>
            <a:r>
              <a:rPr lang="en-US" sz="2400" baseline="-25000" dirty="0" smtClean="0"/>
              <a:t>c</a:t>
            </a:r>
            <a:r>
              <a:rPr lang="en-US" sz="2400" dirty="0" smtClean="0"/>
              <a:t>)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800" dirty="0"/>
              <a:t>Unipolar return-to-zero (RZ</a:t>
            </a:r>
            <a:r>
              <a:rPr lang="en-US" sz="2800" dirty="0" smtClean="0"/>
              <a:t>) and unipolar non-return to zero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67827" y="3343531"/>
            <a:ext cx="7162800" cy="1571625"/>
            <a:chOff x="867827" y="3343531"/>
            <a:chExt cx="7162800" cy="1571625"/>
          </a:xfrm>
        </p:grpSpPr>
        <p:sp>
          <p:nvSpPr>
            <p:cNvPr id="62468" name="Line 4"/>
            <p:cNvSpPr>
              <a:spLocks noChangeShapeType="1"/>
            </p:cNvSpPr>
            <p:nvPr/>
          </p:nvSpPr>
          <p:spPr bwMode="auto">
            <a:xfrm>
              <a:off x="867827" y="4486531"/>
              <a:ext cx="7162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9" name="Line 5"/>
            <p:cNvSpPr>
              <a:spLocks noChangeShapeType="1"/>
            </p:cNvSpPr>
            <p:nvPr/>
          </p:nvSpPr>
          <p:spPr bwMode="auto">
            <a:xfrm>
              <a:off x="867827" y="3800731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1706027" y="3800731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Line 7"/>
            <p:cNvSpPr>
              <a:spLocks noChangeShapeType="1"/>
            </p:cNvSpPr>
            <p:nvPr/>
          </p:nvSpPr>
          <p:spPr bwMode="auto">
            <a:xfrm>
              <a:off x="2544227" y="3800731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2" name="Line 8"/>
            <p:cNvSpPr>
              <a:spLocks noChangeShapeType="1"/>
            </p:cNvSpPr>
            <p:nvPr/>
          </p:nvSpPr>
          <p:spPr bwMode="auto">
            <a:xfrm>
              <a:off x="3382427" y="3800731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3" name="Line 9"/>
            <p:cNvSpPr>
              <a:spLocks noChangeShapeType="1"/>
            </p:cNvSpPr>
            <p:nvPr/>
          </p:nvSpPr>
          <p:spPr bwMode="auto">
            <a:xfrm>
              <a:off x="4220627" y="3800731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4" name="Line 10"/>
            <p:cNvSpPr>
              <a:spLocks noChangeShapeType="1"/>
            </p:cNvSpPr>
            <p:nvPr/>
          </p:nvSpPr>
          <p:spPr bwMode="auto">
            <a:xfrm>
              <a:off x="5058827" y="3800731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>
              <a:off x="5897027" y="3800731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6735227" y="3800731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>
              <a:off x="7573427" y="3800731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8" name="Freeform 14"/>
            <p:cNvSpPr>
              <a:spLocks/>
            </p:cNvSpPr>
            <p:nvPr/>
          </p:nvSpPr>
          <p:spPr bwMode="auto">
            <a:xfrm>
              <a:off x="867827" y="3876931"/>
              <a:ext cx="381000" cy="609600"/>
            </a:xfrm>
            <a:custGeom>
              <a:avLst/>
              <a:gdLst>
                <a:gd name="T0" fmla="*/ 0 w 240"/>
                <a:gd name="T1" fmla="*/ 384 h 384"/>
                <a:gd name="T2" fmla="*/ 0 w 240"/>
                <a:gd name="T3" fmla="*/ 0 h 384"/>
                <a:gd name="T4" fmla="*/ 240 w 240"/>
                <a:gd name="T5" fmla="*/ 0 h 384"/>
                <a:gd name="T6" fmla="*/ 240 w 240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384">
                  <a:moveTo>
                    <a:pt x="0" y="384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384"/>
                  </a:ln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9" name="Freeform 15"/>
            <p:cNvSpPr>
              <a:spLocks/>
            </p:cNvSpPr>
            <p:nvPr/>
          </p:nvSpPr>
          <p:spPr bwMode="auto">
            <a:xfrm>
              <a:off x="2544227" y="3876931"/>
              <a:ext cx="381000" cy="609600"/>
            </a:xfrm>
            <a:custGeom>
              <a:avLst/>
              <a:gdLst>
                <a:gd name="T0" fmla="*/ 0 w 240"/>
                <a:gd name="T1" fmla="*/ 384 h 384"/>
                <a:gd name="T2" fmla="*/ 0 w 240"/>
                <a:gd name="T3" fmla="*/ 0 h 384"/>
                <a:gd name="T4" fmla="*/ 240 w 240"/>
                <a:gd name="T5" fmla="*/ 0 h 384"/>
                <a:gd name="T6" fmla="*/ 240 w 240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384">
                  <a:moveTo>
                    <a:pt x="0" y="384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384"/>
                  </a:ln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0" name="Freeform 16"/>
            <p:cNvSpPr>
              <a:spLocks/>
            </p:cNvSpPr>
            <p:nvPr/>
          </p:nvSpPr>
          <p:spPr bwMode="auto">
            <a:xfrm>
              <a:off x="3382427" y="3876931"/>
              <a:ext cx="381000" cy="609600"/>
            </a:xfrm>
            <a:custGeom>
              <a:avLst/>
              <a:gdLst>
                <a:gd name="T0" fmla="*/ 0 w 240"/>
                <a:gd name="T1" fmla="*/ 384 h 384"/>
                <a:gd name="T2" fmla="*/ 0 w 240"/>
                <a:gd name="T3" fmla="*/ 0 h 384"/>
                <a:gd name="T4" fmla="*/ 240 w 240"/>
                <a:gd name="T5" fmla="*/ 0 h 384"/>
                <a:gd name="T6" fmla="*/ 240 w 240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384">
                  <a:moveTo>
                    <a:pt x="0" y="384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384"/>
                  </a:ln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1" name="Freeform 17"/>
            <p:cNvSpPr>
              <a:spLocks/>
            </p:cNvSpPr>
            <p:nvPr/>
          </p:nvSpPr>
          <p:spPr bwMode="auto">
            <a:xfrm>
              <a:off x="4220627" y="3876931"/>
              <a:ext cx="381000" cy="609600"/>
            </a:xfrm>
            <a:custGeom>
              <a:avLst/>
              <a:gdLst>
                <a:gd name="T0" fmla="*/ 0 w 240"/>
                <a:gd name="T1" fmla="*/ 384 h 384"/>
                <a:gd name="T2" fmla="*/ 0 w 240"/>
                <a:gd name="T3" fmla="*/ 0 h 384"/>
                <a:gd name="T4" fmla="*/ 240 w 240"/>
                <a:gd name="T5" fmla="*/ 0 h 384"/>
                <a:gd name="T6" fmla="*/ 240 w 240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384">
                  <a:moveTo>
                    <a:pt x="0" y="384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384"/>
                  </a:ln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2" name="Freeform 18"/>
            <p:cNvSpPr>
              <a:spLocks/>
            </p:cNvSpPr>
            <p:nvPr/>
          </p:nvSpPr>
          <p:spPr bwMode="auto">
            <a:xfrm>
              <a:off x="6735227" y="3876931"/>
              <a:ext cx="381000" cy="609600"/>
            </a:xfrm>
            <a:custGeom>
              <a:avLst/>
              <a:gdLst>
                <a:gd name="T0" fmla="*/ 0 w 240"/>
                <a:gd name="T1" fmla="*/ 384 h 384"/>
                <a:gd name="T2" fmla="*/ 0 w 240"/>
                <a:gd name="T3" fmla="*/ 0 h 384"/>
                <a:gd name="T4" fmla="*/ 240 w 240"/>
                <a:gd name="T5" fmla="*/ 0 h 384"/>
                <a:gd name="T6" fmla="*/ 240 w 240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384">
                  <a:moveTo>
                    <a:pt x="0" y="384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384"/>
                  </a:ln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3" name="Text Box 19"/>
            <p:cNvSpPr txBox="1">
              <a:spLocks noChangeArrowheads="1"/>
            </p:cNvSpPr>
            <p:nvPr/>
          </p:nvSpPr>
          <p:spPr bwMode="auto">
            <a:xfrm>
              <a:off x="7709952" y="4457956"/>
              <a:ext cx="268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t</a:t>
              </a:r>
              <a:endParaRPr lang="en-US"/>
            </a:p>
          </p:txBody>
        </p:sp>
        <p:sp>
          <p:nvSpPr>
            <p:cNvPr id="62484" name="Text Box 20"/>
            <p:cNvSpPr txBox="1">
              <a:spLocks noChangeArrowheads="1"/>
            </p:cNvSpPr>
            <p:nvPr/>
          </p:nvSpPr>
          <p:spPr bwMode="auto">
            <a:xfrm>
              <a:off x="1096427" y="3343531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62485" name="Text Box 21"/>
            <p:cNvSpPr txBox="1">
              <a:spLocks noChangeArrowheads="1"/>
            </p:cNvSpPr>
            <p:nvPr/>
          </p:nvSpPr>
          <p:spPr bwMode="auto">
            <a:xfrm>
              <a:off x="2512477" y="3343531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62486" name="Text Box 22"/>
            <p:cNvSpPr txBox="1">
              <a:spLocks noChangeArrowheads="1"/>
            </p:cNvSpPr>
            <p:nvPr/>
          </p:nvSpPr>
          <p:spPr bwMode="auto">
            <a:xfrm>
              <a:off x="3382427" y="3343531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62487" name="Text Box 23"/>
            <p:cNvSpPr txBox="1">
              <a:spLocks noChangeArrowheads="1"/>
            </p:cNvSpPr>
            <p:nvPr/>
          </p:nvSpPr>
          <p:spPr bwMode="auto">
            <a:xfrm>
              <a:off x="4252377" y="3343531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62488" name="Text Box 24"/>
            <p:cNvSpPr txBox="1">
              <a:spLocks noChangeArrowheads="1"/>
            </p:cNvSpPr>
            <p:nvPr/>
          </p:nvSpPr>
          <p:spPr bwMode="auto">
            <a:xfrm>
              <a:off x="6735227" y="3343531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62489" name="Text Box 25"/>
            <p:cNvSpPr txBox="1">
              <a:spLocks noChangeArrowheads="1"/>
            </p:cNvSpPr>
            <p:nvPr/>
          </p:nvSpPr>
          <p:spPr bwMode="auto">
            <a:xfrm>
              <a:off x="1706027" y="3343531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2490" name="Text Box 26"/>
            <p:cNvSpPr txBox="1">
              <a:spLocks noChangeArrowheads="1"/>
            </p:cNvSpPr>
            <p:nvPr/>
          </p:nvSpPr>
          <p:spPr bwMode="auto">
            <a:xfrm>
              <a:off x="5085815" y="3343531"/>
              <a:ext cx="354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2491" name="Text Box 27"/>
            <p:cNvSpPr txBox="1">
              <a:spLocks noChangeArrowheads="1"/>
            </p:cNvSpPr>
            <p:nvPr/>
          </p:nvSpPr>
          <p:spPr bwMode="auto">
            <a:xfrm>
              <a:off x="5924015" y="3343531"/>
              <a:ext cx="354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47757" y="4502902"/>
              <a:ext cx="353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T</a:t>
              </a:r>
              <a:endParaRPr lang="en-US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03322" y="4508358"/>
              <a:ext cx="470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en-US" i="1" dirty="0" smtClean="0"/>
                <a:t>T</a:t>
              </a:r>
              <a:endParaRPr lang="en-US" i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62798" y="4860444"/>
            <a:ext cx="7162800" cy="1571625"/>
            <a:chOff x="862798" y="4860444"/>
            <a:chExt cx="7162800" cy="1571625"/>
          </a:xfrm>
        </p:grpSpPr>
        <p:sp>
          <p:nvSpPr>
            <p:cNvPr id="33" name="Line 4"/>
            <p:cNvSpPr>
              <a:spLocks noChangeShapeType="1"/>
            </p:cNvSpPr>
            <p:nvPr/>
          </p:nvSpPr>
          <p:spPr bwMode="auto">
            <a:xfrm>
              <a:off x="862798" y="6003444"/>
              <a:ext cx="7162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862798" y="5317644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6"/>
            <p:cNvSpPr>
              <a:spLocks noChangeShapeType="1"/>
            </p:cNvSpPr>
            <p:nvPr/>
          </p:nvSpPr>
          <p:spPr bwMode="auto">
            <a:xfrm>
              <a:off x="1700998" y="5317644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2539198" y="5317644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ShapeType="1"/>
            </p:cNvSpPr>
            <p:nvPr/>
          </p:nvSpPr>
          <p:spPr bwMode="auto">
            <a:xfrm>
              <a:off x="3377398" y="5317644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4215598" y="5317644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5053798" y="5317644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5891998" y="5317644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6730198" y="5317644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7568398" y="5317644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862798" y="5393844"/>
              <a:ext cx="847930" cy="609600"/>
            </a:xfrm>
            <a:custGeom>
              <a:avLst/>
              <a:gdLst>
                <a:gd name="T0" fmla="*/ 0 w 240"/>
                <a:gd name="T1" fmla="*/ 384 h 384"/>
                <a:gd name="T2" fmla="*/ 0 w 240"/>
                <a:gd name="T3" fmla="*/ 0 h 384"/>
                <a:gd name="T4" fmla="*/ 240 w 240"/>
                <a:gd name="T5" fmla="*/ 0 h 384"/>
                <a:gd name="T6" fmla="*/ 240 w 240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384">
                  <a:moveTo>
                    <a:pt x="0" y="384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384"/>
                  </a:ln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2539197" y="5393844"/>
              <a:ext cx="2509026" cy="609600"/>
            </a:xfrm>
            <a:custGeom>
              <a:avLst/>
              <a:gdLst>
                <a:gd name="T0" fmla="*/ 0 w 240"/>
                <a:gd name="T1" fmla="*/ 384 h 384"/>
                <a:gd name="T2" fmla="*/ 0 w 240"/>
                <a:gd name="T3" fmla="*/ 0 h 384"/>
                <a:gd name="T4" fmla="*/ 240 w 240"/>
                <a:gd name="T5" fmla="*/ 0 h 384"/>
                <a:gd name="T6" fmla="*/ 240 w 240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384">
                  <a:moveTo>
                    <a:pt x="0" y="384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384"/>
                  </a:ln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6730198" y="5393844"/>
              <a:ext cx="836888" cy="609600"/>
            </a:xfrm>
            <a:custGeom>
              <a:avLst/>
              <a:gdLst>
                <a:gd name="T0" fmla="*/ 0 w 240"/>
                <a:gd name="T1" fmla="*/ 384 h 384"/>
                <a:gd name="T2" fmla="*/ 0 w 240"/>
                <a:gd name="T3" fmla="*/ 0 h 384"/>
                <a:gd name="T4" fmla="*/ 240 w 240"/>
                <a:gd name="T5" fmla="*/ 0 h 384"/>
                <a:gd name="T6" fmla="*/ 240 w 240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384">
                  <a:moveTo>
                    <a:pt x="0" y="384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384"/>
                  </a:ln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19"/>
            <p:cNvSpPr txBox="1">
              <a:spLocks noChangeArrowheads="1"/>
            </p:cNvSpPr>
            <p:nvPr/>
          </p:nvSpPr>
          <p:spPr bwMode="auto">
            <a:xfrm>
              <a:off x="7704923" y="5974869"/>
              <a:ext cx="268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t</a:t>
              </a:r>
              <a:endParaRPr lang="en-US"/>
            </a:p>
          </p:txBody>
        </p:sp>
        <p:sp>
          <p:nvSpPr>
            <p:cNvPr id="49" name="Text Box 20"/>
            <p:cNvSpPr txBox="1">
              <a:spLocks noChangeArrowheads="1"/>
            </p:cNvSpPr>
            <p:nvPr/>
          </p:nvSpPr>
          <p:spPr bwMode="auto">
            <a:xfrm>
              <a:off x="1091398" y="4860444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50" name="Text Box 21"/>
            <p:cNvSpPr txBox="1">
              <a:spLocks noChangeArrowheads="1"/>
            </p:cNvSpPr>
            <p:nvPr/>
          </p:nvSpPr>
          <p:spPr bwMode="auto">
            <a:xfrm>
              <a:off x="2507448" y="4860444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3377398" y="4860444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4247348" y="4860444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6730198" y="4860444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1700998" y="4860444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5080786" y="4860444"/>
              <a:ext cx="354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5918986" y="4860444"/>
              <a:ext cx="354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42728" y="6019815"/>
              <a:ext cx="353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T</a:t>
              </a:r>
              <a:endParaRPr lang="en-US" i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98293" y="6025271"/>
              <a:ext cx="470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en-US" i="1" dirty="0" smtClean="0"/>
                <a:t>T</a:t>
              </a:r>
              <a:endParaRPr lang="en-US" i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907189" y="5500045"/>
            <a:ext cx="184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zeros?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4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Codes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Non Return-to-Zero (NRZ)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Each digital value is represented by a voltage pulse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voltage value is constant for the entire symbol duration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Return-to-Zero (RZ)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Voltage pulses have duty cycles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They do not last for the entire symbol duration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If the duty cycle is 100%, it becomes NRZ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Unipolar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Signal values are 0V or some positive voltage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Antipodal (or bipolar)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Both positive and negative voltage values (usually identical in magnitude) exist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3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Four Combinations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845734"/>
            <a:ext cx="4030880" cy="40233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Combinations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Unipolar RZ, NRZ and Bipolar RZ, NRZ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Assume RZ has 50% duty cycle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Signal Power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Peak and average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Bandwidth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RZ needs more </a:t>
            </a:r>
            <a:r>
              <a:rPr lang="en-US" sz="2000" dirty="0" smtClean="0"/>
              <a:t>bandwidth (why?)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Sampling threshold for discrimination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Antipodal has a zero threshold for binary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Transitions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RZ has more transitions, but no difference between unipolar and antipodal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629636" y="602665"/>
            <a:ext cx="2001805" cy="8179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Bandwidth of a rectangular pulse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220" y="1883326"/>
            <a:ext cx="4096136" cy="13722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65062" y="1883327"/>
            <a:ext cx="117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Pulse train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99964" y="1863537"/>
            <a:ext cx="6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Pulse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806" y="3508367"/>
            <a:ext cx="3957264" cy="25339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61478" y="4014177"/>
            <a:ext cx="108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Spectrum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Manchester Code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1779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Used in Ethernet</a:t>
            </a:r>
          </a:p>
          <a:p>
            <a:pPr>
              <a:lnSpc>
                <a:spcPct val="90000"/>
              </a:lnSpc>
            </a:pPr>
            <a:r>
              <a:rPr lang="en-US" dirty="0"/>
              <a:t>Signal power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 as NRZ</a:t>
            </a:r>
          </a:p>
          <a:p>
            <a:pPr>
              <a:lnSpc>
                <a:spcPct val="90000"/>
              </a:lnSpc>
            </a:pPr>
            <a:r>
              <a:rPr lang="en-US" dirty="0"/>
              <a:t>Bandwidth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Twice (like RZ)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Transitions</a:t>
            </a:r>
            <a:endParaRPr lang="en-US" dirty="0"/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>
            <a:off x="6106762" y="123444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Freeform 5"/>
          <p:cNvSpPr>
            <a:spLocks/>
          </p:cNvSpPr>
          <p:nvPr/>
        </p:nvSpPr>
        <p:spPr bwMode="auto">
          <a:xfrm>
            <a:off x="6259162" y="929646"/>
            <a:ext cx="457200" cy="609600"/>
          </a:xfrm>
          <a:custGeom>
            <a:avLst/>
            <a:gdLst>
              <a:gd name="T0" fmla="*/ 0 w 288"/>
              <a:gd name="T1" fmla="*/ 192 h 384"/>
              <a:gd name="T2" fmla="*/ 0 w 288"/>
              <a:gd name="T3" fmla="*/ 0 h 384"/>
              <a:gd name="T4" fmla="*/ 144 w 288"/>
              <a:gd name="T5" fmla="*/ 0 h 384"/>
              <a:gd name="T6" fmla="*/ 144 w 288"/>
              <a:gd name="T7" fmla="*/ 384 h 384"/>
              <a:gd name="T8" fmla="*/ 288 w 288"/>
              <a:gd name="T9" fmla="*/ 384 h 384"/>
              <a:gd name="T10" fmla="*/ 288 w 288"/>
              <a:gd name="T11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" h="384">
                <a:moveTo>
                  <a:pt x="0" y="192"/>
                </a:moveTo>
                <a:lnTo>
                  <a:pt x="0" y="0"/>
                </a:lnTo>
                <a:lnTo>
                  <a:pt x="144" y="0"/>
                </a:lnTo>
                <a:lnTo>
                  <a:pt x="144" y="384"/>
                </a:lnTo>
                <a:lnTo>
                  <a:pt x="288" y="384"/>
                </a:lnTo>
                <a:lnTo>
                  <a:pt x="28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Freeform 6"/>
          <p:cNvSpPr>
            <a:spLocks/>
          </p:cNvSpPr>
          <p:nvPr/>
        </p:nvSpPr>
        <p:spPr bwMode="auto">
          <a:xfrm flipH="1">
            <a:off x="7325962" y="929646"/>
            <a:ext cx="457200" cy="609600"/>
          </a:xfrm>
          <a:custGeom>
            <a:avLst/>
            <a:gdLst>
              <a:gd name="T0" fmla="*/ 0 w 288"/>
              <a:gd name="T1" fmla="*/ 192 h 384"/>
              <a:gd name="T2" fmla="*/ 0 w 288"/>
              <a:gd name="T3" fmla="*/ 0 h 384"/>
              <a:gd name="T4" fmla="*/ 144 w 288"/>
              <a:gd name="T5" fmla="*/ 0 h 384"/>
              <a:gd name="T6" fmla="*/ 144 w 288"/>
              <a:gd name="T7" fmla="*/ 384 h 384"/>
              <a:gd name="T8" fmla="*/ 288 w 288"/>
              <a:gd name="T9" fmla="*/ 384 h 384"/>
              <a:gd name="T10" fmla="*/ 288 w 288"/>
              <a:gd name="T11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" h="384">
                <a:moveTo>
                  <a:pt x="0" y="192"/>
                </a:moveTo>
                <a:lnTo>
                  <a:pt x="0" y="0"/>
                </a:lnTo>
                <a:lnTo>
                  <a:pt x="144" y="0"/>
                </a:lnTo>
                <a:lnTo>
                  <a:pt x="144" y="384"/>
                </a:lnTo>
                <a:lnTo>
                  <a:pt x="288" y="384"/>
                </a:lnTo>
                <a:lnTo>
                  <a:pt x="28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7173562" y="123444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6319487" y="443871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7386287" y="472446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725" y="1842101"/>
            <a:ext cx="5257800" cy="46609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7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Carrier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245901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Impressing data on a carrier wave (sinusoid) </a:t>
            </a:r>
          </a:p>
          <a:p>
            <a:r>
              <a:rPr lang="en-US" dirty="0" smtClean="0"/>
              <a:t>The data are contained in some parameters of a sinusoid given by </a:t>
            </a:r>
          </a:p>
          <a:p>
            <a:pPr marL="0" indent="0" algn="ctr">
              <a:buNone/>
            </a:pP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=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cos</a:t>
            </a:r>
            <a:r>
              <a:rPr lang="en-US" dirty="0" smtClean="0"/>
              <a:t>(2π</a:t>
            </a:r>
            <a:r>
              <a:rPr lang="en-US" i="1" dirty="0" smtClean="0"/>
              <a:t>f</a:t>
            </a:r>
            <a:r>
              <a:rPr lang="en-US" i="1" baseline="-25000" dirty="0" smtClean="0"/>
              <a:t>c</a:t>
            </a:r>
            <a:r>
              <a:rPr lang="en-US" i="1" dirty="0" smtClean="0"/>
              <a:t> t</a:t>
            </a:r>
            <a:r>
              <a:rPr lang="en-US" dirty="0" smtClean="0"/>
              <a:t> + </a:t>
            </a:r>
            <a:r>
              <a:rPr lang="en-US" i="1" dirty="0" err="1" smtClean="0"/>
              <a:t>φ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original data signal is called the </a:t>
            </a:r>
            <a:r>
              <a:rPr lang="en-US" b="1" dirty="0" smtClean="0"/>
              <a:t>baseband</a:t>
            </a:r>
            <a:r>
              <a:rPr lang="en-US" dirty="0" smtClean="0"/>
              <a:t> signal </a:t>
            </a:r>
          </a:p>
          <a:p>
            <a:r>
              <a:rPr lang="en-US" dirty="0" smtClean="0"/>
              <a:t>Modulation moves the spectrum of the signal to a region around </a:t>
            </a:r>
            <a:r>
              <a:rPr lang="en-US" i="1" dirty="0" smtClean="0"/>
              <a:t>f</a:t>
            </a:r>
            <a:r>
              <a:rPr lang="en-US" i="1" baseline="-25000" dirty="0" smtClean="0"/>
              <a:t>c</a:t>
            </a:r>
          </a:p>
          <a:p>
            <a:pPr lvl="1"/>
            <a:r>
              <a:rPr lang="en-US" dirty="0" smtClean="0"/>
              <a:t>We say that the modulated signal is a </a:t>
            </a:r>
            <a:r>
              <a:rPr lang="en-US" b="1" dirty="0" err="1" smtClean="0"/>
              <a:t>bandpass</a:t>
            </a:r>
            <a:r>
              <a:rPr lang="en-US" dirty="0" smtClean="0"/>
              <a:t> signal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83764" y="253941"/>
            <a:ext cx="5000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Parameters: amplitude </a:t>
            </a:r>
            <a:r>
              <a:rPr lang="en-US" i="1" dirty="0"/>
              <a:t>A</a:t>
            </a:r>
            <a:r>
              <a:rPr lang="en-US" dirty="0"/>
              <a:t>, frequency </a:t>
            </a:r>
            <a:r>
              <a:rPr lang="en-US" i="1" dirty="0"/>
              <a:t>f</a:t>
            </a:r>
            <a:r>
              <a:rPr lang="en-US" i="1" baseline="-25000" dirty="0"/>
              <a:t>c</a:t>
            </a:r>
            <a:r>
              <a:rPr lang="en-US" dirty="0"/>
              <a:t> and phase </a:t>
            </a:r>
            <a:r>
              <a:rPr lang="en-US" i="1" dirty="0" err="1"/>
              <a:t>φ</a:t>
            </a:r>
            <a:r>
              <a:rPr lang="en-US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1" y="3967278"/>
            <a:ext cx="2517518" cy="22368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1932" y="4261700"/>
            <a:ext cx="110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Baseband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807" y="4363592"/>
            <a:ext cx="5979856" cy="17477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47054" y="4231149"/>
            <a:ext cx="107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Bandpass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4073" y="618968"/>
            <a:ext cx="451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LSB = Lower Side Band, USB= Upper Side Band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3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Modulation?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Medium </a:t>
            </a:r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strictly baseband </a:t>
            </a:r>
            <a:r>
              <a:rPr lang="en-US" dirty="0" smtClean="0"/>
              <a:t>analog or digital </a:t>
            </a:r>
            <a:r>
              <a:rPr lang="en-US" dirty="0"/>
              <a:t>signals is not </a:t>
            </a:r>
            <a:r>
              <a:rPr lang="en-US" dirty="0" smtClean="0"/>
              <a:t>practical</a:t>
            </a:r>
            <a:endParaRPr lang="en-US" dirty="0"/>
          </a:p>
          <a:p>
            <a:r>
              <a:rPr lang="en-US" dirty="0"/>
              <a:t>Radio </a:t>
            </a:r>
            <a:r>
              <a:rPr lang="en-US" dirty="0" smtClean="0"/>
              <a:t>transmissions</a:t>
            </a:r>
          </a:p>
          <a:p>
            <a:pPr lvl="1"/>
            <a:r>
              <a:rPr lang="en-US" dirty="0" smtClean="0"/>
              <a:t>Antenna </a:t>
            </a:r>
            <a:r>
              <a:rPr lang="en-US" dirty="0"/>
              <a:t>sizes are smaller as </a:t>
            </a:r>
            <a:r>
              <a:rPr lang="en-US" i="1" dirty="0"/>
              <a:t>f</a:t>
            </a:r>
            <a:r>
              <a:rPr lang="en-US" i="1" baseline="-25000" dirty="0"/>
              <a:t>c</a:t>
            </a:r>
            <a:r>
              <a:rPr lang="en-US" dirty="0"/>
              <a:t> increases </a:t>
            </a:r>
          </a:p>
          <a:p>
            <a:r>
              <a:rPr lang="en-US" dirty="0"/>
              <a:t>Simplifying </a:t>
            </a:r>
            <a:r>
              <a:rPr lang="en-US" dirty="0" smtClean="0"/>
              <a:t>circuitry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of a single intermediate frequency enables us to make best use of hardware components </a:t>
            </a:r>
          </a:p>
          <a:p>
            <a:r>
              <a:rPr lang="en-US" b="1" dirty="0" smtClean="0"/>
              <a:t>Multiplexing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0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amplitude, frequency or phase changes </a:t>
            </a:r>
            <a:r>
              <a:rPr lang="en-US" i="1" dirty="0" smtClean="0"/>
              <a:t>continuously</a:t>
            </a:r>
            <a:r>
              <a:rPr lang="en-US" dirty="0" smtClean="0"/>
              <a:t> as a function of the baseband signal</a:t>
            </a:r>
          </a:p>
          <a:p>
            <a:r>
              <a:rPr lang="en-US" dirty="0" smtClean="0"/>
              <a:t>AM – Amplitude Modulation</a:t>
            </a:r>
          </a:p>
          <a:p>
            <a:pPr lvl="1"/>
            <a:r>
              <a:rPr lang="en-US" dirty="0" smtClean="0"/>
              <a:t>525 – 1715 kHz, Bandwidth = 10 kHz</a:t>
            </a:r>
          </a:p>
          <a:p>
            <a:pPr lvl="1"/>
            <a:r>
              <a:rPr lang="en-US" dirty="0" smtClean="0"/>
              <a:t>KDKA</a:t>
            </a:r>
          </a:p>
          <a:p>
            <a:r>
              <a:rPr lang="en-US" dirty="0" smtClean="0"/>
              <a:t>FM – Frequency Modulation</a:t>
            </a:r>
          </a:p>
          <a:p>
            <a:pPr lvl="1"/>
            <a:r>
              <a:rPr lang="en-US" dirty="0" smtClean="0"/>
              <a:t>88 MHz – 108 MHz</a:t>
            </a:r>
          </a:p>
          <a:p>
            <a:pPr lvl="1"/>
            <a:r>
              <a:rPr lang="en-US" dirty="0" smtClean="0"/>
              <a:t>Bandwidth = 200 kHz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780309" y="3454559"/>
            <a:ext cx="1904944" cy="18725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AM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2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7536" y="1845734"/>
            <a:ext cx="2496876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Different types of AM exist</a:t>
            </a:r>
          </a:p>
          <a:p>
            <a:r>
              <a:rPr lang="en-US" dirty="0" smtClean="0"/>
              <a:t>Notice that the carrier’s “envelope” is changing</a:t>
            </a:r>
          </a:p>
          <a:p>
            <a:r>
              <a:rPr lang="en-US" dirty="0" smtClean="0"/>
              <a:t>Underneath, we still have a sinusoid </a:t>
            </a:r>
            <a:endParaRPr lang="en-US" dirty="0"/>
          </a:p>
        </p:txBody>
      </p:sp>
      <p:pic>
        <p:nvPicPr>
          <p:cNvPr id="5" name="Picture 4" descr="am-envd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80" y="1763304"/>
            <a:ext cx="6156090" cy="47280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6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amplitude, frequency or phase </a:t>
            </a:r>
            <a:r>
              <a:rPr lang="en-US" dirty="0" smtClean="0"/>
              <a:t>change in a discrete manner following the </a:t>
            </a:r>
            <a:r>
              <a:rPr lang="en-US" dirty="0"/>
              <a:t>baseband </a:t>
            </a:r>
            <a:r>
              <a:rPr lang="en-US" dirty="0" smtClean="0"/>
              <a:t>signal</a:t>
            </a:r>
          </a:p>
          <a:p>
            <a:pPr lvl="1"/>
            <a:r>
              <a:rPr lang="en-US" dirty="0" smtClean="0"/>
              <a:t>Called amplitude, frequency or phase shift keying (ASK, FSK, PSK)</a:t>
            </a:r>
          </a:p>
          <a:p>
            <a:r>
              <a:rPr lang="en-US" dirty="0"/>
              <a:t>Discrete symbols represented by specific continuous-time signals lasting for </a:t>
            </a:r>
            <a:r>
              <a:rPr lang="en-US" i="1" dirty="0" err="1"/>
              <a:t>T</a:t>
            </a:r>
            <a:r>
              <a:rPr lang="en-US" i="1" baseline="-25000" dirty="0" err="1"/>
              <a:t>s</a:t>
            </a:r>
            <a:r>
              <a:rPr lang="en-US" dirty="0"/>
              <a:t> seconds </a:t>
            </a:r>
          </a:p>
          <a:p>
            <a:pPr lvl="1"/>
            <a:r>
              <a:rPr lang="en-US" dirty="0"/>
              <a:t>Symbol rate = 1/</a:t>
            </a:r>
            <a:r>
              <a:rPr lang="en-US" i="1" dirty="0" err="1"/>
              <a:t>T</a:t>
            </a:r>
            <a:r>
              <a:rPr lang="en-US" i="1" baseline="-25000" dirty="0" err="1"/>
              <a:t>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Binary: One </a:t>
            </a:r>
            <a:r>
              <a:rPr lang="en-US" dirty="0"/>
              <a:t>bit per symbol for a total of two different symbols and </a:t>
            </a:r>
            <a:r>
              <a:rPr lang="en-US" dirty="0" smtClean="0"/>
              <a:t>signals</a:t>
            </a:r>
          </a:p>
          <a:p>
            <a:pPr lvl="1"/>
            <a:r>
              <a:rPr lang="en-US" dirty="0" smtClean="0"/>
              <a:t>Symbol </a:t>
            </a:r>
            <a:r>
              <a:rPr lang="en-US" dirty="0"/>
              <a:t>rate = bit (data) rate = 1/</a:t>
            </a:r>
            <a:r>
              <a:rPr lang="en-US" i="1" dirty="0" err="1"/>
              <a:t>T</a:t>
            </a:r>
            <a:r>
              <a:rPr lang="en-US" i="1" baseline="-25000" dirty="0" err="1"/>
              <a:t>s</a:t>
            </a:r>
            <a:r>
              <a:rPr lang="en-US" dirty="0"/>
              <a:t> </a:t>
            </a:r>
          </a:p>
          <a:p>
            <a:r>
              <a:rPr lang="en-US" dirty="0"/>
              <a:t>M-</a:t>
            </a:r>
            <a:r>
              <a:rPr lang="en-US" dirty="0" err="1" smtClean="0"/>
              <a:t>ary</a:t>
            </a:r>
            <a:r>
              <a:rPr lang="en-US" dirty="0" smtClean="0"/>
              <a:t>: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/>
              <a:t>bits per symbol for a total of 2</a:t>
            </a:r>
            <a:r>
              <a:rPr lang="en-US" i="1" baseline="30000" dirty="0"/>
              <a:t>k</a:t>
            </a:r>
            <a:r>
              <a:rPr lang="en-US" dirty="0"/>
              <a:t> = </a:t>
            </a:r>
            <a:r>
              <a:rPr lang="en-US" i="1" dirty="0"/>
              <a:t>M</a:t>
            </a:r>
            <a:r>
              <a:rPr lang="en-US" dirty="0"/>
              <a:t> different symbols </a:t>
            </a:r>
            <a:r>
              <a:rPr lang="en-US" dirty="0" smtClean="0"/>
              <a:t>and signals</a:t>
            </a:r>
            <a:endParaRPr lang="en-US" dirty="0"/>
          </a:p>
          <a:p>
            <a:pPr lvl="1"/>
            <a:r>
              <a:rPr lang="en-US" dirty="0" smtClean="0"/>
              <a:t>Symbol </a:t>
            </a:r>
            <a:r>
              <a:rPr lang="en-US" dirty="0"/>
              <a:t>rate = 1/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s</a:t>
            </a:r>
            <a:r>
              <a:rPr lang="en-US" i="1" dirty="0" smtClean="0"/>
              <a:t>;</a:t>
            </a:r>
            <a:r>
              <a:rPr lang="en-US" dirty="0" smtClean="0"/>
              <a:t> </a:t>
            </a:r>
            <a:r>
              <a:rPr lang="en-US" dirty="0"/>
              <a:t>Bit (data) rate = </a:t>
            </a:r>
            <a:r>
              <a:rPr lang="en-US" i="1" dirty="0"/>
              <a:t>k</a:t>
            </a:r>
            <a:r>
              <a:rPr lang="en-US" dirty="0"/>
              <a:t>/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s</a:t>
            </a:r>
            <a:endParaRPr lang="en-US" i="1" baseline="-25000" dirty="0" smtClean="0"/>
          </a:p>
          <a:p>
            <a:pPr lvl="1"/>
            <a:r>
              <a:rPr lang="en-US" dirty="0" smtClean="0"/>
              <a:t>Symbol rate is also called </a:t>
            </a:r>
            <a:r>
              <a:rPr lang="en-US" b="1" dirty="0" smtClean="0"/>
              <a:t>baud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ASK or On-Off Keying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2960" y="1845734"/>
            <a:ext cx="3637528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Historically: </a:t>
            </a:r>
          </a:p>
          <a:p>
            <a:pPr lvl="1"/>
            <a:r>
              <a:rPr lang="en-US" dirty="0" smtClean="0"/>
              <a:t>Morse </a:t>
            </a:r>
            <a:r>
              <a:rPr lang="en-US" dirty="0"/>
              <a:t>code on RF carriers </a:t>
            </a:r>
          </a:p>
          <a:p>
            <a:r>
              <a:rPr lang="en-US" dirty="0" smtClean="0"/>
              <a:t>Today: Photonics</a:t>
            </a:r>
            <a:r>
              <a:rPr lang="en-US" dirty="0"/>
              <a:t>, RF-ID tags, television remotes, IR </a:t>
            </a:r>
            <a:r>
              <a:rPr lang="en-US" dirty="0" smtClean="0"/>
              <a:t>links</a:t>
            </a:r>
          </a:p>
          <a:p>
            <a:r>
              <a:rPr lang="en-US" dirty="0" smtClean="0"/>
              <a:t>How do we write </a:t>
            </a:r>
            <a:r>
              <a:rPr lang="en-US" i="1" dirty="0" smtClean="0"/>
              <a:t>s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)?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769" y="1628774"/>
            <a:ext cx="4537672" cy="44525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signaling?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OS X Dictionary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transmit information or instructions by means of a gesture, action, or </a:t>
            </a:r>
            <a:r>
              <a:rPr lang="en-US" dirty="0" smtClean="0"/>
              <a:t>sound”</a:t>
            </a:r>
          </a:p>
          <a:p>
            <a:r>
              <a:rPr lang="en-US" dirty="0" smtClean="0"/>
              <a:t>Two primary approaches</a:t>
            </a:r>
          </a:p>
          <a:p>
            <a:pPr lvl="1"/>
            <a:r>
              <a:rPr lang="en-US" dirty="0" smtClean="0"/>
              <a:t>Baseband analog or digital</a:t>
            </a:r>
          </a:p>
          <a:p>
            <a:pPr lvl="2"/>
            <a:r>
              <a:rPr lang="en-US" dirty="0" smtClean="0"/>
              <a:t>Voice on copper cable in landlines</a:t>
            </a:r>
          </a:p>
          <a:p>
            <a:pPr lvl="2"/>
            <a:r>
              <a:rPr lang="en-US" dirty="0" smtClean="0"/>
              <a:t>Bits in Ethernet on coaxial or UTP</a:t>
            </a:r>
          </a:p>
          <a:p>
            <a:pPr lvl="1"/>
            <a:r>
              <a:rPr lang="en-US" dirty="0" err="1" smtClean="0"/>
              <a:t>Bandpass</a:t>
            </a:r>
            <a:r>
              <a:rPr lang="en-US" dirty="0" smtClean="0"/>
              <a:t> analog or digital</a:t>
            </a:r>
          </a:p>
          <a:p>
            <a:pPr lvl="2"/>
            <a:r>
              <a:rPr lang="en-US" dirty="0" smtClean="0"/>
              <a:t>AM/FM radio, Cellular Telephone Signals, Coaxial cable TV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3826443" cy="40233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 two different frequencies to represent “0” and “1” Signals are given by: </a:t>
            </a:r>
          </a:p>
          <a:p>
            <a:r>
              <a:rPr lang="en-US" i="1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)=</a:t>
            </a:r>
            <a:r>
              <a:rPr lang="en-US" i="1" dirty="0" smtClean="0"/>
              <a:t>A </a:t>
            </a:r>
            <a:r>
              <a:rPr lang="en-US" dirty="0" err="1" smtClean="0"/>
              <a:t>cos</a:t>
            </a:r>
            <a:r>
              <a:rPr lang="en-US" dirty="0"/>
              <a:t>(2π</a:t>
            </a:r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i="1" dirty="0"/>
              <a:t>t</a:t>
            </a:r>
            <a:r>
              <a:rPr lang="en-US" dirty="0"/>
              <a:t>), 0≤</a:t>
            </a:r>
            <a:r>
              <a:rPr lang="en-US" i="1" dirty="0"/>
              <a:t>t</a:t>
            </a:r>
            <a:r>
              <a:rPr lang="en-US" dirty="0"/>
              <a:t> ≤</a:t>
            </a:r>
            <a:r>
              <a:rPr lang="en-US" i="1" dirty="0" err="1"/>
              <a:t>T</a:t>
            </a:r>
            <a:r>
              <a:rPr lang="en-US" i="1" baseline="-25000" dirty="0" err="1"/>
              <a:t>s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=1,2 </a:t>
            </a:r>
            <a:endParaRPr lang="en-US" dirty="0" smtClean="0"/>
          </a:p>
          <a:p>
            <a:r>
              <a:rPr lang="en-US" dirty="0" smtClean="0"/>
              <a:t>Send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if the bit is zero, send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if the bit is </a:t>
            </a:r>
            <a:r>
              <a:rPr lang="en-US" dirty="0" smtClean="0"/>
              <a:t>one</a:t>
            </a:r>
          </a:p>
          <a:p>
            <a:r>
              <a:rPr lang="en-US" dirty="0"/>
              <a:t>Signaling in </a:t>
            </a:r>
            <a:r>
              <a:rPr lang="en-US" dirty="0" smtClean="0"/>
              <a:t>analog (1G) </a:t>
            </a:r>
            <a:r>
              <a:rPr lang="en-US" dirty="0"/>
              <a:t>cellular telephones </a:t>
            </a:r>
            <a:endParaRPr lang="en-US" dirty="0" smtClean="0"/>
          </a:p>
          <a:p>
            <a:r>
              <a:rPr lang="en-US" dirty="0" smtClean="0"/>
              <a:t>Bluetooth</a:t>
            </a:r>
            <a:r>
              <a:rPr lang="en-US" dirty="0"/>
              <a:t>, </a:t>
            </a:r>
            <a:r>
              <a:rPr lang="en-US" dirty="0" err="1"/>
              <a:t>Zigbee</a:t>
            </a:r>
            <a:r>
              <a:rPr lang="en-US" dirty="0"/>
              <a:t> and sensor networks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BFS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39" y="2424638"/>
            <a:ext cx="5022761" cy="25304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5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01" y="1845734"/>
            <a:ext cx="3925229" cy="402336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Use two phases to represent “0” and “1” Signals are given by: </a:t>
            </a:r>
          </a:p>
          <a:p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)=</a:t>
            </a:r>
            <a:r>
              <a:rPr lang="en-US" i="1" dirty="0" smtClean="0"/>
              <a:t>A </a:t>
            </a:r>
            <a:r>
              <a:rPr lang="en-US" dirty="0" err="1" smtClean="0"/>
              <a:t>cos</a:t>
            </a:r>
            <a:r>
              <a:rPr lang="en-US" dirty="0"/>
              <a:t>(2π</a:t>
            </a:r>
            <a:r>
              <a:rPr lang="en-US" i="1" dirty="0" err="1"/>
              <a:t>f</a:t>
            </a:r>
            <a:r>
              <a:rPr lang="en-US" i="1" baseline="-25000" dirty="0" err="1"/>
              <a:t>c</a:t>
            </a:r>
            <a:r>
              <a:rPr lang="en-US" i="1" dirty="0" err="1"/>
              <a:t>t+φ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  <a:r>
              <a:rPr lang="en-US" dirty="0" smtClean="0"/>
              <a:t>, 0</a:t>
            </a:r>
            <a:r>
              <a:rPr lang="en-US" dirty="0"/>
              <a:t>≤</a:t>
            </a:r>
            <a:r>
              <a:rPr lang="en-US" i="1" dirty="0"/>
              <a:t>t</a:t>
            </a:r>
            <a:r>
              <a:rPr lang="en-US" dirty="0"/>
              <a:t>≤</a:t>
            </a:r>
            <a:r>
              <a:rPr lang="en-US" i="1" dirty="0"/>
              <a:t>T</a:t>
            </a:r>
            <a:r>
              <a:rPr lang="en-US" i="1" baseline="-25000" dirty="0"/>
              <a:t>s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/>
              <a:t>=1,2 </a:t>
            </a:r>
            <a:endParaRPr lang="en-US" dirty="0" smtClean="0"/>
          </a:p>
          <a:p>
            <a:r>
              <a:rPr lang="en-US" dirty="0"/>
              <a:t>Send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if the bit is zero, send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if the bit is one</a:t>
            </a:r>
          </a:p>
          <a:p>
            <a:r>
              <a:rPr lang="en-US" dirty="0"/>
              <a:t>It is common to assume that </a:t>
            </a:r>
            <a:r>
              <a:rPr lang="en-US" i="1" dirty="0"/>
              <a:t>φ</a:t>
            </a:r>
            <a:r>
              <a:rPr lang="en-US" baseline="-25000" dirty="0"/>
              <a:t>1</a:t>
            </a:r>
            <a:r>
              <a:rPr lang="en-US" dirty="0"/>
              <a:t> = 0 and </a:t>
            </a:r>
            <a:r>
              <a:rPr lang="en-US" i="1" dirty="0"/>
              <a:t>φ</a:t>
            </a:r>
            <a:r>
              <a:rPr lang="en-US" baseline="-25000" dirty="0"/>
              <a:t>2</a:t>
            </a:r>
            <a:r>
              <a:rPr lang="en-US" dirty="0"/>
              <a:t> = π </a:t>
            </a:r>
            <a:endParaRPr lang="en-US" dirty="0" smtClean="0"/>
          </a:p>
          <a:p>
            <a:r>
              <a:rPr lang="en-US" dirty="0"/>
              <a:t>BPSK is equivalent to antipodal signaling with non-return-to-zero (NRZ) </a:t>
            </a:r>
            <a:r>
              <a:rPr lang="en-US" dirty="0" smtClean="0"/>
              <a:t>pulses</a:t>
            </a:r>
          </a:p>
          <a:p>
            <a:r>
              <a:rPr lang="en-US" dirty="0" smtClean="0"/>
              <a:t>The </a:t>
            </a:r>
            <a:r>
              <a:rPr lang="en-US" dirty="0"/>
              <a:t>transmitter can be simply implemented as a multiplication of the baseband antipodal signal and the carrier at frequency </a:t>
            </a:r>
            <a:r>
              <a:rPr lang="en-US" i="1" dirty="0" smtClean="0"/>
              <a:t>f</a:t>
            </a:r>
            <a:r>
              <a:rPr lang="en-US" baseline="-25000" dirty="0" smtClean="0"/>
              <a:t>c</a:t>
            </a:r>
            <a:endParaRPr lang="en-US" baseline="-25000" dirty="0"/>
          </a:p>
        </p:txBody>
      </p:sp>
      <p:pic>
        <p:nvPicPr>
          <p:cNvPr id="5" name="Picture 4" descr="BPS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63" y="871189"/>
            <a:ext cx="4918959" cy="513661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5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</a:t>
            </a:r>
            <a:r>
              <a:rPr lang="en-US" dirty="0" err="1" smtClean="0"/>
              <a:t>Ary</a:t>
            </a:r>
            <a:r>
              <a:rPr lang="en-US" dirty="0" smtClean="0"/>
              <a:t>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Quadri</a:t>
            </a:r>
            <a:r>
              <a:rPr lang="en-US" dirty="0"/>
              <a:t>-</a:t>
            </a:r>
            <a:r>
              <a:rPr lang="en-US" dirty="0" smtClean="0"/>
              <a:t>phase Shift Keying (QPSK) uses 4 phases</a:t>
            </a:r>
          </a:p>
          <a:p>
            <a:pPr lvl="1"/>
            <a:r>
              <a:rPr lang="en-US" dirty="0" smtClean="0"/>
              <a:t>Each symbol carries 2 bits</a:t>
            </a:r>
          </a:p>
          <a:p>
            <a:r>
              <a:rPr lang="en-US" dirty="0" smtClean="0"/>
              <a:t>Quadrature Amplitude Modulation (QAM) uses both amplitude and phase of a carrier to encode information</a:t>
            </a:r>
          </a:p>
          <a:p>
            <a:pPr lvl="1"/>
            <a:r>
              <a:rPr lang="en-US" dirty="0" smtClean="0"/>
              <a:t>Example: 16-QAM symbols carry 4 bits</a:t>
            </a:r>
          </a:p>
          <a:p>
            <a:r>
              <a:rPr lang="en-US" dirty="0" smtClean="0"/>
              <a:t>QPSK and QAM are common in wireless networks</a:t>
            </a:r>
          </a:p>
          <a:p>
            <a:pPr lvl="1"/>
            <a:r>
              <a:rPr lang="en-US" dirty="0" smtClean="0"/>
              <a:t>QAM also used widely in cable modems, DSL and dial-up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1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Constellation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3752976" cy="40233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Representation of signals used for communications in a graphical manner</a:t>
            </a:r>
          </a:p>
          <a:p>
            <a:r>
              <a:rPr lang="en-US" dirty="0" smtClean="0"/>
              <a:t>Shows the “distance” between signals</a:t>
            </a:r>
          </a:p>
          <a:p>
            <a:pPr lvl="1"/>
            <a:r>
              <a:rPr lang="en-US" dirty="0" smtClean="0"/>
              <a:t>Larger the distance, easier it is for the receiver to distinguish between the signals</a:t>
            </a:r>
          </a:p>
          <a:p>
            <a:r>
              <a:rPr lang="en-US" dirty="0" smtClean="0"/>
              <a:t>More signals =&gt; smaller distance for the same power</a:t>
            </a:r>
          </a:p>
          <a:p>
            <a:pPr lvl="1"/>
            <a:r>
              <a:rPr lang="en-US" dirty="0" smtClean="0"/>
              <a:t>Error rates</a:t>
            </a:r>
            <a:endParaRPr lang="en-US" dirty="0"/>
          </a:p>
        </p:txBody>
      </p:sp>
      <p:pic>
        <p:nvPicPr>
          <p:cNvPr id="5" name="Picture 4" descr="sigcon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067" y="1668906"/>
            <a:ext cx="4798973" cy="46957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21" y="123075"/>
            <a:ext cx="5785515" cy="109058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2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QPSK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34</a:t>
            </a:fld>
            <a:endParaRPr lang="en-US" dirty="0"/>
          </a:p>
        </p:txBody>
      </p:sp>
      <p:pic>
        <p:nvPicPr>
          <p:cNvPr id="1026" name="Picture 2" descr="http://www.magnadesignnet.com/en/booth/technote/ofdm/OFDM_fig2_s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68" y="1875422"/>
            <a:ext cx="6805860" cy="415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147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QAM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233" y="1846263"/>
            <a:ext cx="3007983" cy="4022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95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Impairments</a:t>
            </a:r>
          </a:p>
          <a:p>
            <a:pPr lvl="1"/>
            <a:r>
              <a:rPr lang="en-US" dirty="0" smtClean="0"/>
              <a:t>Noise, Attenuation, Channel Bandwidth</a:t>
            </a:r>
          </a:p>
          <a:p>
            <a:r>
              <a:rPr lang="en-US" dirty="0" smtClean="0"/>
              <a:t>Error rates and error control coding</a:t>
            </a:r>
          </a:p>
          <a:p>
            <a:r>
              <a:rPr lang="en-US" dirty="0" smtClean="0"/>
              <a:t>Multiplexing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0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Origins of signals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Analog signals come from sensors of various kinds (e.g., microphones)</a:t>
            </a:r>
          </a:p>
          <a:p>
            <a:r>
              <a:rPr lang="en-US" dirty="0" smtClean="0"/>
              <a:t>Digital signals come from computers and digital devices of various kinds</a:t>
            </a:r>
          </a:p>
          <a:p>
            <a:r>
              <a:rPr lang="en-US" dirty="0" smtClean="0"/>
              <a:t>Question: Do you type in binary?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6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Encoding</a:t>
            </a:r>
            <a:endParaRPr lang="en-US" dirty="0"/>
          </a:p>
        </p:txBody>
      </p:sp>
      <p:sp>
        <p:nvSpPr>
          <p:cNvPr id="68610" name="Rectangle 1029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Problem: how can we represent alphanumeric characters in bits?</a:t>
            </a:r>
          </a:p>
          <a:p>
            <a:r>
              <a:rPr lang="en-US" dirty="0" smtClean="0"/>
              <a:t>Solution: </a:t>
            </a:r>
          </a:p>
          <a:p>
            <a:pPr lvl="1"/>
            <a:r>
              <a:rPr lang="en-US" dirty="0" smtClean="0"/>
              <a:t>Create a </a:t>
            </a:r>
            <a:r>
              <a:rPr lang="en-US" b="1" dirty="0" smtClean="0"/>
              <a:t>mapping</a:t>
            </a:r>
            <a:r>
              <a:rPr lang="en-US" dirty="0" smtClean="0"/>
              <a:t> between the alphanumeric characters and bits </a:t>
            </a:r>
          </a:p>
          <a:p>
            <a:pPr lvl="2"/>
            <a:r>
              <a:rPr lang="en-US" dirty="0" smtClean="0"/>
              <a:t>Object set </a:t>
            </a:r>
            <a:r>
              <a:rPr lang="en-US" dirty="0" smtClean="0">
                <a:sym typeface="Wingdings"/>
              </a:rPr>
              <a:t> Code set</a:t>
            </a:r>
            <a:endParaRPr lang="en-US" dirty="0" smtClean="0"/>
          </a:p>
          <a:p>
            <a:pPr lvl="2"/>
            <a:r>
              <a:rPr lang="en-US" dirty="0" smtClean="0"/>
              <a:t>Easier since the set is finite and known</a:t>
            </a:r>
          </a:p>
          <a:p>
            <a:r>
              <a:rPr lang="en-US" dirty="0" smtClean="0"/>
              <a:t>What are design objectives of a code?</a:t>
            </a:r>
          </a:p>
          <a:p>
            <a:r>
              <a:rPr lang="en-US" dirty="0" smtClean="0"/>
              <a:t>How do we encode “analog” data or signals?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Source Encoding</a:t>
            </a:r>
            <a:endParaRPr lang="en-US" dirty="0"/>
          </a:p>
        </p:txBody>
      </p:sp>
      <p:sp>
        <p:nvSpPr>
          <p:cNvPr id="70658" name="Rectangle 5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Object set</a:t>
            </a:r>
          </a:p>
          <a:p>
            <a:pPr lvl="1"/>
            <a:r>
              <a:rPr lang="en-US" smtClean="0"/>
              <a:t>Alphanumeric characters</a:t>
            </a:r>
          </a:p>
          <a:p>
            <a:pPr lvl="2"/>
            <a:r>
              <a:rPr lang="en-US" smtClean="0"/>
              <a:t>a-z</a:t>
            </a:r>
          </a:p>
          <a:p>
            <a:pPr lvl="2"/>
            <a:r>
              <a:rPr lang="en-US" smtClean="0"/>
              <a:t>A-Z</a:t>
            </a:r>
          </a:p>
          <a:p>
            <a:pPr lvl="2"/>
            <a:r>
              <a:rPr lang="en-US" smtClean="0"/>
              <a:t>0-9</a:t>
            </a:r>
          </a:p>
          <a:p>
            <a:pPr lvl="1"/>
            <a:r>
              <a:rPr lang="en-US" smtClean="0"/>
              <a:t>Special characters (`~!@#$%^&amp;*()-_=+\|{[}}:;””,&lt;.&gt;/?)</a:t>
            </a:r>
          </a:p>
          <a:p>
            <a:pPr lvl="1"/>
            <a:r>
              <a:rPr lang="en-US" smtClean="0"/>
              <a:t>Control characters</a:t>
            </a:r>
            <a:endParaRPr lang="en-US"/>
          </a:p>
        </p:txBody>
      </p:sp>
      <p:sp>
        <p:nvSpPr>
          <p:cNvPr id="70659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set</a:t>
            </a:r>
          </a:p>
          <a:p>
            <a:pPr lvl="1"/>
            <a:r>
              <a:rPr lang="en-US" dirty="0" smtClean="0"/>
              <a:t>{0,1} for binary codes</a:t>
            </a:r>
          </a:p>
          <a:p>
            <a:pPr lvl="1"/>
            <a:r>
              <a:rPr lang="en-US" dirty="0" smtClean="0"/>
              <a:t>Can be anything in principle</a:t>
            </a:r>
          </a:p>
          <a:p>
            <a:r>
              <a:rPr lang="en-US" dirty="0" smtClean="0"/>
              <a:t>Code types</a:t>
            </a:r>
          </a:p>
          <a:p>
            <a:pPr lvl="1"/>
            <a:r>
              <a:rPr lang="en-US" dirty="0" smtClean="0"/>
              <a:t>Length</a:t>
            </a:r>
          </a:p>
          <a:p>
            <a:pPr lvl="2"/>
            <a:r>
              <a:rPr lang="en-US" dirty="0" smtClean="0"/>
              <a:t>Fixed (e.g., ASCII)</a:t>
            </a:r>
          </a:p>
          <a:p>
            <a:pPr lvl="2"/>
            <a:r>
              <a:rPr lang="en-US" dirty="0" smtClean="0"/>
              <a:t>Variable (e.g., Morse)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12083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Design objectives</a:t>
            </a:r>
          </a:p>
          <a:p>
            <a:pPr lvl="1"/>
            <a:r>
              <a:rPr lang="en-US" dirty="0" smtClean="0"/>
              <a:t>Universal code for all computers</a:t>
            </a:r>
          </a:p>
          <a:p>
            <a:pPr lvl="1"/>
            <a:r>
              <a:rPr lang="en-US" dirty="0" smtClean="0"/>
              <a:t>Unambiguous interpretation of received information by dumb receivers</a:t>
            </a:r>
          </a:p>
          <a:p>
            <a:r>
              <a:rPr lang="en-US" dirty="0" smtClean="0"/>
              <a:t>Standard Code Developed by the American National Standards Institute (ANSI)</a:t>
            </a:r>
          </a:p>
          <a:p>
            <a:pPr lvl="1"/>
            <a:r>
              <a:rPr lang="en-US" dirty="0" smtClean="0"/>
              <a:t>Seven bit code (fixed)</a:t>
            </a:r>
          </a:p>
          <a:p>
            <a:pPr lvl="1"/>
            <a:r>
              <a:rPr lang="en-US" dirty="0" smtClean="0"/>
              <a:t>Stateless (each object is encoded independently)</a:t>
            </a:r>
          </a:p>
          <a:p>
            <a:r>
              <a:rPr lang="en-US" dirty="0" smtClean="0"/>
              <a:t>Object set</a:t>
            </a:r>
          </a:p>
          <a:p>
            <a:pPr lvl="1"/>
            <a:r>
              <a:rPr lang="en-US" dirty="0" smtClean="0"/>
              <a:t>Upper and lower case alphabet</a:t>
            </a:r>
          </a:p>
          <a:p>
            <a:pPr lvl="1"/>
            <a:r>
              <a:rPr lang="en-US" dirty="0" smtClean="0"/>
              <a:t>Numbers </a:t>
            </a:r>
          </a:p>
          <a:p>
            <a:pPr lvl="1"/>
            <a:r>
              <a:rPr lang="en-US" dirty="0" smtClean="0"/>
              <a:t>Selected keyboard characters</a:t>
            </a:r>
          </a:p>
          <a:p>
            <a:pPr lvl="1"/>
            <a:r>
              <a:rPr lang="en-US" dirty="0" smtClean="0"/>
              <a:t>Control characters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3943" y="1604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American Standard Code for Information Interchange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3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in ASCII</a:t>
            </a:r>
            <a:endParaRPr lang="en-US" dirty="0"/>
          </a:p>
        </p:txBody>
      </p:sp>
      <p:sp>
        <p:nvSpPr>
          <p:cNvPr id="74754" name="Rectangle 3"/>
          <p:cNvSpPr>
            <a:spLocks noChangeArrowheads="1"/>
          </p:cNvSpPr>
          <p:nvPr/>
        </p:nvSpPr>
        <p:spPr bwMode="auto">
          <a:xfrm>
            <a:off x="815975" y="2054225"/>
            <a:ext cx="806975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Jones</a:t>
            </a:r>
          </a:p>
        </p:txBody>
      </p:sp>
      <p:sp>
        <p:nvSpPr>
          <p:cNvPr id="74755" name="Line 4"/>
          <p:cNvSpPr>
            <a:spLocks noChangeShapeType="1"/>
          </p:cNvSpPr>
          <p:nvPr/>
        </p:nvSpPr>
        <p:spPr bwMode="auto">
          <a:xfrm>
            <a:off x="2951481" y="2507369"/>
            <a:ext cx="2319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2743200" y="2133600"/>
            <a:ext cx="2785732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Transmission Direction</a:t>
            </a:r>
          </a:p>
        </p:txBody>
      </p:sp>
      <p:sp>
        <p:nvSpPr>
          <p:cNvPr id="74757" name="Rectangle 6"/>
          <p:cNvSpPr>
            <a:spLocks noChangeArrowheads="1"/>
          </p:cNvSpPr>
          <p:nvPr/>
        </p:nvSpPr>
        <p:spPr bwMode="auto">
          <a:xfrm>
            <a:off x="1647825" y="2765425"/>
            <a:ext cx="259249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J</a:t>
            </a:r>
          </a:p>
        </p:txBody>
      </p:sp>
      <p:sp>
        <p:nvSpPr>
          <p:cNvPr id="74758" name="Rectangle 7"/>
          <p:cNvSpPr>
            <a:spLocks noChangeArrowheads="1"/>
          </p:cNvSpPr>
          <p:nvPr/>
        </p:nvSpPr>
        <p:spPr bwMode="auto">
          <a:xfrm>
            <a:off x="1295400" y="3048000"/>
            <a:ext cx="1170243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0111010</a:t>
            </a:r>
          </a:p>
        </p:txBody>
      </p:sp>
      <p:sp>
        <p:nvSpPr>
          <p:cNvPr id="74759" name="Rectangle 8"/>
          <p:cNvSpPr>
            <a:spLocks noChangeArrowheads="1"/>
          </p:cNvSpPr>
          <p:nvPr/>
        </p:nvSpPr>
        <p:spPr bwMode="auto">
          <a:xfrm>
            <a:off x="2370138" y="3043238"/>
            <a:ext cx="1170243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1101111</a:t>
            </a:r>
          </a:p>
        </p:txBody>
      </p:sp>
      <p:sp>
        <p:nvSpPr>
          <p:cNvPr id="74760" name="Rectangle 9"/>
          <p:cNvSpPr>
            <a:spLocks noChangeArrowheads="1"/>
          </p:cNvSpPr>
          <p:nvPr/>
        </p:nvSpPr>
        <p:spPr bwMode="auto">
          <a:xfrm>
            <a:off x="3416300" y="3048000"/>
            <a:ext cx="1170243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1101110</a:t>
            </a:r>
          </a:p>
        </p:txBody>
      </p:sp>
      <p:sp>
        <p:nvSpPr>
          <p:cNvPr id="74761" name="Rectangle 10"/>
          <p:cNvSpPr>
            <a:spLocks noChangeArrowheads="1"/>
          </p:cNvSpPr>
          <p:nvPr/>
        </p:nvSpPr>
        <p:spPr bwMode="auto">
          <a:xfrm>
            <a:off x="4523155" y="3048000"/>
            <a:ext cx="1170243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1100101</a:t>
            </a:r>
          </a:p>
        </p:txBody>
      </p:sp>
      <p:sp>
        <p:nvSpPr>
          <p:cNvPr id="74762" name="Rectangle 11"/>
          <p:cNvSpPr>
            <a:spLocks noChangeArrowheads="1"/>
          </p:cNvSpPr>
          <p:nvPr/>
        </p:nvSpPr>
        <p:spPr bwMode="auto">
          <a:xfrm>
            <a:off x="5687698" y="3048000"/>
            <a:ext cx="1170243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1110011</a:t>
            </a:r>
          </a:p>
        </p:txBody>
      </p:sp>
      <p:sp>
        <p:nvSpPr>
          <p:cNvPr id="74763" name="Rectangle 12"/>
          <p:cNvSpPr>
            <a:spLocks noChangeArrowheads="1"/>
          </p:cNvSpPr>
          <p:nvPr/>
        </p:nvSpPr>
        <p:spPr bwMode="auto">
          <a:xfrm>
            <a:off x="2652713" y="2760663"/>
            <a:ext cx="318072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o</a:t>
            </a:r>
          </a:p>
        </p:txBody>
      </p:sp>
      <p:sp>
        <p:nvSpPr>
          <p:cNvPr id="74764" name="Rectangle 13"/>
          <p:cNvSpPr>
            <a:spLocks noChangeArrowheads="1"/>
          </p:cNvSpPr>
          <p:nvPr/>
        </p:nvSpPr>
        <p:spPr bwMode="auto">
          <a:xfrm>
            <a:off x="3698875" y="2765425"/>
            <a:ext cx="317521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n</a:t>
            </a:r>
          </a:p>
        </p:txBody>
      </p:sp>
      <p:sp>
        <p:nvSpPr>
          <p:cNvPr id="74765" name="Rectangle 14"/>
          <p:cNvSpPr>
            <a:spLocks noChangeArrowheads="1"/>
          </p:cNvSpPr>
          <p:nvPr/>
        </p:nvSpPr>
        <p:spPr bwMode="auto">
          <a:xfrm>
            <a:off x="4805730" y="2765425"/>
            <a:ext cx="309669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e</a:t>
            </a:r>
          </a:p>
        </p:txBody>
      </p:sp>
      <p:sp>
        <p:nvSpPr>
          <p:cNvPr id="74766" name="Rectangle 15"/>
          <p:cNvSpPr>
            <a:spLocks noChangeArrowheads="1"/>
          </p:cNvSpPr>
          <p:nvPr/>
        </p:nvSpPr>
        <p:spPr bwMode="auto">
          <a:xfrm>
            <a:off x="5970273" y="2765425"/>
            <a:ext cx="279637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s</a:t>
            </a:r>
          </a:p>
        </p:txBody>
      </p:sp>
      <p:sp>
        <p:nvSpPr>
          <p:cNvPr id="74767" name="Rectangle 16"/>
          <p:cNvSpPr>
            <a:spLocks noChangeArrowheads="1"/>
          </p:cNvSpPr>
          <p:nvPr/>
        </p:nvSpPr>
        <p:spPr bwMode="auto">
          <a:xfrm>
            <a:off x="746125" y="4243388"/>
            <a:ext cx="1208402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A12B3C7</a:t>
            </a:r>
          </a:p>
        </p:txBody>
      </p:sp>
      <p:sp>
        <p:nvSpPr>
          <p:cNvPr id="74768" name="Line 17"/>
          <p:cNvSpPr>
            <a:spLocks noChangeShapeType="1"/>
          </p:cNvSpPr>
          <p:nvPr/>
        </p:nvSpPr>
        <p:spPr bwMode="auto">
          <a:xfrm>
            <a:off x="2753559" y="4737632"/>
            <a:ext cx="2317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4769" name="Rectangle 18"/>
          <p:cNvSpPr>
            <a:spLocks noChangeArrowheads="1"/>
          </p:cNvSpPr>
          <p:nvPr/>
        </p:nvSpPr>
        <p:spPr bwMode="auto">
          <a:xfrm>
            <a:off x="2514600" y="4343400"/>
            <a:ext cx="2785732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 dirty="0">
                <a:latin typeface="Calibri"/>
                <a:cs typeface="Calibri"/>
              </a:rPr>
              <a:t>Transmission Direction</a:t>
            </a:r>
          </a:p>
        </p:txBody>
      </p:sp>
      <p:sp>
        <p:nvSpPr>
          <p:cNvPr id="74770" name="Rectangle 19"/>
          <p:cNvSpPr>
            <a:spLocks noChangeArrowheads="1"/>
          </p:cNvSpPr>
          <p:nvPr/>
        </p:nvSpPr>
        <p:spPr bwMode="auto">
          <a:xfrm>
            <a:off x="1015534" y="4975225"/>
            <a:ext cx="336006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A</a:t>
            </a:r>
          </a:p>
        </p:txBody>
      </p:sp>
      <p:sp>
        <p:nvSpPr>
          <p:cNvPr id="74771" name="Rectangle 20"/>
          <p:cNvSpPr>
            <a:spLocks noChangeArrowheads="1"/>
          </p:cNvSpPr>
          <p:nvPr/>
        </p:nvSpPr>
        <p:spPr bwMode="auto">
          <a:xfrm>
            <a:off x="732959" y="5257800"/>
            <a:ext cx="1170243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 dirty="0">
                <a:latin typeface="Calibri"/>
                <a:cs typeface="Calibri"/>
              </a:rPr>
              <a:t>1000001</a:t>
            </a:r>
          </a:p>
        </p:txBody>
      </p:sp>
      <p:sp>
        <p:nvSpPr>
          <p:cNvPr id="74772" name="Rectangle 21"/>
          <p:cNvSpPr>
            <a:spLocks noChangeArrowheads="1"/>
          </p:cNvSpPr>
          <p:nvPr/>
        </p:nvSpPr>
        <p:spPr bwMode="auto">
          <a:xfrm>
            <a:off x="1905000" y="5257800"/>
            <a:ext cx="1170243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 dirty="0">
                <a:latin typeface="Calibri"/>
                <a:cs typeface="Calibri"/>
              </a:rPr>
              <a:t>0110001</a:t>
            </a:r>
          </a:p>
        </p:txBody>
      </p:sp>
      <p:sp>
        <p:nvSpPr>
          <p:cNvPr id="74773" name="Rectangle 22"/>
          <p:cNvSpPr>
            <a:spLocks noChangeArrowheads="1"/>
          </p:cNvSpPr>
          <p:nvPr/>
        </p:nvSpPr>
        <p:spPr bwMode="auto">
          <a:xfrm>
            <a:off x="3074988" y="5230813"/>
            <a:ext cx="1170243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0110010</a:t>
            </a:r>
          </a:p>
        </p:txBody>
      </p:sp>
      <p:sp>
        <p:nvSpPr>
          <p:cNvPr id="74774" name="Rectangle 23"/>
          <p:cNvSpPr>
            <a:spLocks noChangeArrowheads="1"/>
          </p:cNvSpPr>
          <p:nvPr/>
        </p:nvSpPr>
        <p:spPr bwMode="auto">
          <a:xfrm>
            <a:off x="2259013" y="4975225"/>
            <a:ext cx="312286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1</a:t>
            </a:r>
          </a:p>
        </p:txBody>
      </p:sp>
      <p:sp>
        <p:nvSpPr>
          <p:cNvPr id="74775" name="Rectangle 24"/>
          <p:cNvSpPr>
            <a:spLocks noChangeArrowheads="1"/>
          </p:cNvSpPr>
          <p:nvPr/>
        </p:nvSpPr>
        <p:spPr bwMode="auto">
          <a:xfrm>
            <a:off x="3357563" y="4948238"/>
            <a:ext cx="312286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2</a:t>
            </a:r>
          </a:p>
        </p:txBody>
      </p:sp>
      <p:sp>
        <p:nvSpPr>
          <p:cNvPr id="74776" name="Rectangle 25"/>
          <p:cNvSpPr>
            <a:spLocks noChangeArrowheads="1"/>
          </p:cNvSpPr>
          <p:nvPr/>
        </p:nvSpPr>
        <p:spPr bwMode="auto">
          <a:xfrm>
            <a:off x="4464050" y="4975225"/>
            <a:ext cx="322756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B</a:t>
            </a:r>
          </a:p>
        </p:txBody>
      </p:sp>
      <p:sp>
        <p:nvSpPr>
          <p:cNvPr id="74777" name="Rectangle 26"/>
          <p:cNvSpPr>
            <a:spLocks noChangeArrowheads="1"/>
          </p:cNvSpPr>
          <p:nvPr/>
        </p:nvSpPr>
        <p:spPr bwMode="auto">
          <a:xfrm>
            <a:off x="4181475" y="5257800"/>
            <a:ext cx="1170243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1000010</a:t>
            </a:r>
          </a:p>
        </p:txBody>
      </p:sp>
      <p:sp>
        <p:nvSpPr>
          <p:cNvPr id="74778" name="Rectangle 27"/>
          <p:cNvSpPr>
            <a:spLocks noChangeArrowheads="1"/>
          </p:cNvSpPr>
          <p:nvPr/>
        </p:nvSpPr>
        <p:spPr bwMode="auto">
          <a:xfrm>
            <a:off x="5251450" y="5257800"/>
            <a:ext cx="1170243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0110011</a:t>
            </a:r>
          </a:p>
        </p:txBody>
      </p:sp>
      <p:sp>
        <p:nvSpPr>
          <p:cNvPr id="74779" name="Rectangle 28"/>
          <p:cNvSpPr>
            <a:spLocks noChangeArrowheads="1"/>
          </p:cNvSpPr>
          <p:nvPr/>
        </p:nvSpPr>
        <p:spPr bwMode="auto">
          <a:xfrm>
            <a:off x="6321425" y="5257800"/>
            <a:ext cx="1170243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1000011</a:t>
            </a:r>
          </a:p>
        </p:txBody>
      </p:sp>
      <p:sp>
        <p:nvSpPr>
          <p:cNvPr id="74780" name="Rectangle 29"/>
          <p:cNvSpPr>
            <a:spLocks noChangeArrowheads="1"/>
          </p:cNvSpPr>
          <p:nvPr/>
        </p:nvSpPr>
        <p:spPr bwMode="auto">
          <a:xfrm>
            <a:off x="5534025" y="4975225"/>
            <a:ext cx="312286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3</a:t>
            </a:r>
          </a:p>
        </p:txBody>
      </p:sp>
      <p:sp>
        <p:nvSpPr>
          <p:cNvPr id="74781" name="Rectangle 30"/>
          <p:cNvSpPr>
            <a:spLocks noChangeArrowheads="1"/>
          </p:cNvSpPr>
          <p:nvPr/>
        </p:nvSpPr>
        <p:spPr bwMode="auto">
          <a:xfrm>
            <a:off x="6604000" y="4975225"/>
            <a:ext cx="319725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C</a:t>
            </a:r>
          </a:p>
        </p:txBody>
      </p:sp>
      <p:sp>
        <p:nvSpPr>
          <p:cNvPr id="74782" name="Rectangle 31"/>
          <p:cNvSpPr>
            <a:spLocks noChangeArrowheads="1"/>
          </p:cNvSpPr>
          <p:nvPr/>
        </p:nvSpPr>
        <p:spPr bwMode="auto">
          <a:xfrm>
            <a:off x="7391400" y="5257800"/>
            <a:ext cx="1170243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0110111</a:t>
            </a:r>
          </a:p>
        </p:txBody>
      </p:sp>
      <p:sp>
        <p:nvSpPr>
          <p:cNvPr id="74783" name="Rectangle 32"/>
          <p:cNvSpPr>
            <a:spLocks noChangeArrowheads="1"/>
          </p:cNvSpPr>
          <p:nvPr/>
        </p:nvSpPr>
        <p:spPr bwMode="auto">
          <a:xfrm>
            <a:off x="7673975" y="4975225"/>
            <a:ext cx="312286" cy="3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28" tIns="41178" rIns="83828" bIns="41178">
            <a:spAutoFit/>
          </a:bodyPr>
          <a:lstStyle/>
          <a:p>
            <a:pPr defTabSz="847725"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9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Loop in Landlines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local loop carries an “analog” baseband voice signal</a:t>
            </a:r>
          </a:p>
          <a:p>
            <a:pPr lvl="1"/>
            <a:r>
              <a:rPr lang="en-US" dirty="0" smtClean="0"/>
              <a:t>Created by microphone</a:t>
            </a:r>
          </a:p>
          <a:p>
            <a:pPr lvl="1"/>
            <a:r>
              <a:rPr lang="en-US" dirty="0" smtClean="0"/>
              <a:t>Carried on phone wire (copper)</a:t>
            </a:r>
          </a:p>
          <a:p>
            <a:r>
              <a:rPr lang="en-US" dirty="0" smtClean="0"/>
              <a:t>The human ear can perceive frequencies from 20 Hz up to 20 kHz</a:t>
            </a:r>
          </a:p>
          <a:p>
            <a:pPr lvl="1"/>
            <a:r>
              <a:rPr lang="en-US" dirty="0" smtClean="0"/>
              <a:t>Voice has “energy” content primarily between 50 Hz and 3400 Hz</a:t>
            </a:r>
          </a:p>
          <a:p>
            <a:pPr lvl="1"/>
            <a:r>
              <a:rPr lang="en-US" dirty="0" smtClean="0"/>
              <a:t>The local loop cable and filters truncate the bandwidth to roughly 3500 Hz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78336" y="2434221"/>
            <a:ext cx="1807091" cy="1144914"/>
            <a:chOff x="6762296" y="1877933"/>
            <a:chExt cx="1807091" cy="11449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296" y="2672084"/>
              <a:ext cx="532640" cy="35076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2912" y="1877933"/>
              <a:ext cx="532640" cy="35076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2139" y="2232058"/>
              <a:ext cx="3971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00779" y="2060944"/>
              <a:ext cx="3971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06802" y="2088279"/>
              <a:ext cx="862585" cy="6350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Central</a:t>
              </a:r>
            </a:p>
            <a:p>
              <a:pPr algn="ctr"/>
              <a:r>
                <a:rPr lang="en-US" dirty="0" smtClean="0"/>
                <a:t>Office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6" idx="3"/>
              <a:endCxn id="9" idx="1"/>
            </p:cNvCxnSpPr>
            <p:nvPr/>
          </p:nvCxnSpPr>
          <p:spPr>
            <a:xfrm>
              <a:off x="7315552" y="2053315"/>
              <a:ext cx="391250" cy="3524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3"/>
              <a:endCxn id="9" idx="1"/>
            </p:cNvCxnSpPr>
            <p:nvPr/>
          </p:nvCxnSpPr>
          <p:spPr>
            <a:xfrm flipV="1">
              <a:off x="7294936" y="2405793"/>
              <a:ext cx="411866" cy="4416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1"/>
              <a:endCxn id="8" idx="3"/>
            </p:cNvCxnSpPr>
            <p:nvPr/>
          </p:nvCxnSpPr>
          <p:spPr>
            <a:xfrm flipH="1" flipV="1">
              <a:off x="7297943" y="2291777"/>
              <a:ext cx="408859" cy="1140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1"/>
              <a:endCxn id="7" idx="3"/>
            </p:cNvCxnSpPr>
            <p:nvPr/>
          </p:nvCxnSpPr>
          <p:spPr>
            <a:xfrm flipH="1">
              <a:off x="7289303" y="2405793"/>
              <a:ext cx="417499" cy="570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0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werbar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lowerbar.potx</Template>
  <TotalTime>1052</TotalTime>
  <Words>1905</Words>
  <Application>Microsoft Office PowerPoint</Application>
  <PresentationFormat>On-screen Show (4:3)</PresentationFormat>
  <Paragraphs>402</Paragraphs>
  <Slides>36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ＭＳ Ｐゴシック</vt:lpstr>
      <vt:lpstr>Arial</vt:lpstr>
      <vt:lpstr>Calibri</vt:lpstr>
      <vt:lpstr>Calibri Light</vt:lpstr>
      <vt:lpstr>Wingdings</vt:lpstr>
      <vt:lpstr>lowerbar</vt:lpstr>
      <vt:lpstr>Lecture 4a</vt:lpstr>
      <vt:lpstr>So far …</vt:lpstr>
      <vt:lpstr>What is signaling?</vt:lpstr>
      <vt:lpstr>Origins of signals</vt:lpstr>
      <vt:lpstr>Source Encoding</vt:lpstr>
      <vt:lpstr>Examples of Source Encoding</vt:lpstr>
      <vt:lpstr>ASCII</vt:lpstr>
      <vt:lpstr>Examples in ASCII</vt:lpstr>
      <vt:lpstr>Local Loop in Landlines</vt:lpstr>
      <vt:lpstr>Why Use Analog Transmission?</vt:lpstr>
      <vt:lpstr>Why Digital?</vt:lpstr>
      <vt:lpstr>Analog to Digital Transmission</vt:lpstr>
      <vt:lpstr>Analog to Digital</vt:lpstr>
      <vt:lpstr>Quantization - I</vt:lpstr>
      <vt:lpstr>Quantization - II</vt:lpstr>
      <vt:lpstr>Quantization - III</vt:lpstr>
      <vt:lpstr>Quantization Example</vt:lpstr>
      <vt:lpstr>Why not digital?</vt:lpstr>
      <vt:lpstr>Pulse Code Modulation (PCM)</vt:lpstr>
      <vt:lpstr>Line Coding</vt:lpstr>
      <vt:lpstr>Line Codes</vt:lpstr>
      <vt:lpstr>Comparison of Four Combinations</vt:lpstr>
      <vt:lpstr>Manchester Code</vt:lpstr>
      <vt:lpstr>Carrier Modulation</vt:lpstr>
      <vt:lpstr>Why Modulation?</vt:lpstr>
      <vt:lpstr>Analog Modulation</vt:lpstr>
      <vt:lpstr>AM Example</vt:lpstr>
      <vt:lpstr>Digital Modulation</vt:lpstr>
      <vt:lpstr>Binary ASK or On-Off Keying</vt:lpstr>
      <vt:lpstr>BFSK</vt:lpstr>
      <vt:lpstr>BPSK</vt:lpstr>
      <vt:lpstr>M-Ary Modulation</vt:lpstr>
      <vt:lpstr>Signal Constellation</vt:lpstr>
      <vt:lpstr>QPSK</vt:lpstr>
      <vt:lpstr>8 QAM</vt:lpstr>
      <vt:lpstr>Next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prashant</dc:creator>
  <cp:lastModifiedBy>Cui, Liu</cp:lastModifiedBy>
  <cp:revision>151</cp:revision>
  <cp:lastPrinted>2014-01-28T16:36:43Z</cp:lastPrinted>
  <dcterms:created xsi:type="dcterms:W3CDTF">2013-11-26T13:30:49Z</dcterms:created>
  <dcterms:modified xsi:type="dcterms:W3CDTF">2016-02-11T22:23:56Z</dcterms:modified>
</cp:coreProperties>
</file>