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260" r:id="rId5"/>
    <p:sldId id="270" r:id="rId6"/>
    <p:sldId id="271" r:id="rId7"/>
    <p:sldId id="276" r:id="rId8"/>
    <p:sldId id="290" r:id="rId9"/>
    <p:sldId id="272" r:id="rId10"/>
    <p:sldId id="261" r:id="rId11"/>
    <p:sldId id="262" r:id="rId12"/>
    <p:sldId id="273" r:id="rId13"/>
    <p:sldId id="274" r:id="rId14"/>
    <p:sldId id="277" r:id="rId15"/>
    <p:sldId id="264" r:id="rId16"/>
    <p:sldId id="265" r:id="rId17"/>
    <p:sldId id="266" r:id="rId18"/>
    <p:sldId id="275" r:id="rId19"/>
    <p:sldId id="291" r:id="rId20"/>
    <p:sldId id="292" r:id="rId21"/>
    <p:sldId id="293" r:id="rId22"/>
    <p:sldId id="267" r:id="rId23"/>
    <p:sldId id="278" r:id="rId24"/>
    <p:sldId id="269" r:id="rId25"/>
    <p:sldId id="26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CA4F5-E740-0C4F-88F7-D9A1341875B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D3B9A-17DD-7746-8CCF-D9D1A4A5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11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7D1EF-3C66-4782-BC0D-0B9E77835F9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211D-C260-4636-A838-65E865F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0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B99BB578-0F13-E549-86DB-ADD6EE1F9447}" type="slidenum">
              <a:rPr lang="en-US" sz="1200"/>
              <a:pPr eaLnBrk="1" hangingPunct="1">
                <a:defRPr/>
              </a:pPr>
              <a:t>2</a:t>
            </a:fld>
            <a:endParaRPr lang="en-US" sz="120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23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21B74E-6AE8-AE4C-90A9-0EE982FB6F5F}" type="slidenum">
              <a:rPr lang="en-US" sz="1200"/>
              <a:pPr eaLnBrk="1" hangingPunct="1">
                <a:defRPr/>
              </a:pPr>
              <a:t>22</a:t>
            </a:fld>
            <a:endParaRPr lang="en-US" sz="120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5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7BFFD7A-7BBB-A54F-8835-C6D4674687DB}" type="slidenum">
              <a:rPr lang="en-US" sz="1200"/>
              <a:pPr eaLnBrk="1" hangingPunct="1">
                <a:defRPr/>
              </a:pPr>
              <a:t>25</a:t>
            </a:fld>
            <a:endParaRPr lang="en-US" sz="1200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F1A058B7-F8C1-DF46-83FC-20BF396D394D}" type="slidenum">
              <a:rPr lang="en-US" sz="1200"/>
              <a:pPr eaLnBrk="1" hangingPunct="1">
                <a:defRPr/>
              </a:pPr>
              <a:t>26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2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B534C12-35C2-494F-91B1-52B848B4B8C2}" type="slidenum">
              <a:rPr lang="en-US" sz="1200"/>
              <a:pPr eaLnBrk="1" hangingPunct="1">
                <a:defRPr/>
              </a:pPr>
              <a:t>28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5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5C9AB-8ED3-5345-93F1-6908DB8167C3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 The basis of the TDM hierarchy (in North America and Japan) is the DS-1 transmission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format (Figure 6.10), which multiplexes 24 channels. Each frame contains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8 bits per channel, 24 channels, plus a framing bit. Hence, each frame is 193 bits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(24 channels *  8 bits per channel +  1 framing bit =  193 bits). For voice transmission,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the following rules apply. Each channel of each frame contains one byte (8 bits) of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digitized voice data. The original analog voice signal is digitized using pulse code modulation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(PCM) at a rate of 8000 samples per second. Therefore, each channel slot and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hence each frame must repeat 8000 times per second. With a frame length of 193 bits,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we have a data rate of 8000 frames per second *  193 bits per frame =  1.544 Mbps.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For five of every six frames, 8-bit PCM samples are used. For every sixth frame,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each channel contains a 7-bit PCM byte plus a signaling bit. The signaling bits form a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 stream for each voice channel that contains network control and routing information.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For example, control signals are used to establish a connection or terminate a call.</a:t>
            </a:r>
          </a:p>
          <a:p>
            <a:pPr>
              <a:defRPr/>
            </a:pPr>
            <a:endParaRPr kumimoji="1" lang="en-US" dirty="0">
              <a:latin typeface="Times New Roman" pitchFamily="-92" charset="0"/>
            </a:endParaRP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The same DS-1 format is used to provide digital data service. For compatibility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with voice, the same 1.544-Mbps data rate is used. In this case, 23 channels of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data are provided. The twenty-fourth channel position is reserved for a special sync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byte, which allows faster and more reliable reframing following a framing error.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Within each channel, 7 bits per frame are used for data, with the eighth bit used to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indicate whether the channel, for that frame, contains user data or system control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data. With 7 bits per channel, and because each frame is repeated 8000 times per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second, a data rate of 56 Kbps can be provided per channel. Lower data rates are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provided using a technique known as subrate multiplexing.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 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Finally, the DS-1 format can be used to carry a mixture of voice and data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channels. In this case, all 24 channels are utilized; no sync byte is provided.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73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B8956FB9-C41D-FD4A-8C5D-DEE56C255E71}" type="slidenum">
              <a:rPr lang="en-US" sz="1200"/>
              <a:pPr eaLnBrk="1" hangingPunct="1">
                <a:defRPr/>
              </a:pPr>
              <a:t>30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47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A543363-1D67-2C41-A2B5-FD15B738D532}" type="slidenum">
              <a:rPr lang="en-US" sz="1200"/>
              <a:pPr eaLnBrk="1" hangingPunct="1">
                <a:defRPr/>
              </a:pPr>
              <a:t>31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74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 The SONET (Synchronous Optical Network) specification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defines a hierarchy of standardized digital data rates (Table 6.3). The lowest level,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referred to as STS-1 (Synchronous Transport Signal level 1) or OC-1 (Optical Carrier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level 1),4  is 51.84 Mbps. This rate can be used to carry a single DS-3 signal or a group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of lower-rate signals, such as DS1, DS1C, DS2, plus ITU-T rates (e.g., 2.048 Mbps).</a:t>
            </a:r>
          </a:p>
          <a:p>
            <a:pPr>
              <a:defRPr/>
            </a:pPr>
            <a:endParaRPr kumimoji="1" lang="en-US" dirty="0">
              <a:latin typeface="Times New Roman" pitchFamily="-92" charset="0"/>
            </a:endParaRP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Multiple STS-1 signals can be combined to form an STS-N signal. The signal is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created by interleaving bytes from N  STS-1 signals that are mutually synchronized.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For the ITU-T Synchronous Digital Hierarchy, the lowest rate is 155.52 Mbps,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which is designated STM-1. This corresponds to SONET STS-3.</a:t>
            </a:r>
          </a:p>
          <a:p>
            <a:pPr>
              <a:defRPr/>
            </a:pPr>
            <a:endParaRPr kumimoji="1" lang="en-US" dirty="0">
              <a:latin typeface="Times New Roman" pitchFamily="-92" charset="0"/>
            </a:endParaRP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The most common data transmission speeds over SONET ranges between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155 Mbps and 2.5 Gbps. To build these data streams, SONET multiplexes lower speed</a:t>
            </a:r>
          </a:p>
          <a:p>
            <a:pPr>
              <a:defRPr/>
            </a:pPr>
            <a:r>
              <a:rPr kumimoji="1" lang="en-US" dirty="0">
                <a:latin typeface="Times New Roman" pitchFamily="-92" charset="0"/>
              </a:rPr>
              <a:t>channels (with bandwidths as low as 64 Kbps) into STS frames.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1BD6FC-F934-E04C-97A4-E07EEF2EE77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7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3CCF1A-DEE6-FF42-9E43-DED2633A5214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24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E5F82BB-A283-C947-81E9-68DF7F828F8B}" type="slidenum">
              <a:rPr lang="en-US" sz="1200"/>
              <a:pPr eaLnBrk="1" hangingPunct="1">
                <a:defRPr/>
              </a:pPr>
              <a:t>10</a:t>
            </a:fld>
            <a:endParaRPr lang="en-US" sz="120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6AEAB7BA-CB78-EE45-BD26-ABAAF24E094A}" type="slidenum">
              <a:rPr lang="en-US" sz="1200"/>
              <a:pPr eaLnBrk="1" hangingPunct="1">
                <a:defRPr/>
              </a:pPr>
              <a:t>15</a:t>
            </a:fld>
            <a:endParaRPr lang="en-US" sz="120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0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A0D87F9-2FEB-8641-8DD4-6316197F1056}" type="slidenum">
              <a:rPr lang="en-US" sz="1200"/>
              <a:pPr eaLnBrk="1" hangingPunct="1">
                <a:defRPr/>
              </a:pPr>
              <a:t>16</a:t>
            </a:fld>
            <a:endParaRPr lang="en-US" sz="120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E32843D-5E64-F94A-AE48-DED664A3E48A}" type="slidenum">
              <a:rPr lang="en-US" sz="1200"/>
              <a:pPr eaLnBrk="1" hangingPunct="1">
                <a:defRPr/>
              </a:pPr>
              <a:t>17</a:t>
            </a:fld>
            <a:endParaRPr lang="en-US" sz="120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5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63418963-D0A7-D144-AD48-AFC247E8DE83}" type="slidenum">
              <a:rPr lang="en-US" sz="1200"/>
              <a:pPr eaLnBrk="1" hangingPunct="1">
                <a:defRPr/>
              </a:pPr>
              <a:t>19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2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8E91AB7-45DD-6146-8170-307298803CB8}" type="slidenum">
              <a:rPr lang="en-US" sz="1200"/>
              <a:pPr eaLnBrk="1" hangingPunct="1">
                <a:defRPr/>
              </a:pPr>
              <a:t>20</a:t>
            </a:fld>
            <a:endParaRPr lang="en-US" sz="120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262A8C0-1E0E-CB45-9459-6ACDE5EE044D}" type="slidenum">
              <a:rPr lang="en-US" sz="1200"/>
              <a:pPr eaLnBrk="1" hangingPunct="1">
                <a:defRPr/>
              </a:pPr>
              <a:t>21</a:t>
            </a:fld>
            <a:endParaRPr lang="en-US" sz="120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5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 userDrawn="1"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 userDrawn="1"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062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Arial"/>
              <a:buChar char="•"/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 userDrawn="1"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 userDrawn="1"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 userDrawn="1"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 userDrawn="1"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Lecture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Prashant Krishnamurthy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gular Pentagon 10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(Coding) </a:t>
            </a:r>
            <a:r>
              <a:rPr lang="en-US" dirty="0" smtClean="0"/>
              <a:t>and Multiplexing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Multiplexing</a:t>
            </a:r>
            <a:endParaRPr lang="en-US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860642" y="4343400"/>
            <a:ext cx="75834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b="0" dirty="0">
                <a:solidFill>
                  <a:schemeClr val="accent2"/>
                </a:solidFill>
              </a:rPr>
              <a:t>“</a:t>
            </a:r>
            <a:r>
              <a:rPr lang="en-US" altLang="ja-JP" b="0" u="sng" dirty="0">
                <a:solidFill>
                  <a:schemeClr val="accent2"/>
                </a:solidFill>
              </a:rPr>
              <a:t>Super-channel</a:t>
            </a:r>
            <a:r>
              <a:rPr lang="ja-JP" altLang="en-US" b="0" dirty="0">
                <a:solidFill>
                  <a:schemeClr val="accent2"/>
                </a:solidFill>
              </a:rPr>
              <a:t>”</a:t>
            </a:r>
            <a:r>
              <a:rPr lang="en-US" altLang="ja-JP" b="0" dirty="0">
                <a:solidFill>
                  <a:schemeClr val="accent2"/>
                </a:solidFill>
              </a:rPr>
              <a:t>:</a:t>
            </a:r>
          </a:p>
          <a:p>
            <a:pPr eaLnBrk="1" hangingPunct="1"/>
            <a:r>
              <a:rPr lang="en-US" b="0" dirty="0">
                <a:solidFill>
                  <a:schemeClr val="accent2"/>
                </a:solidFill>
              </a:rPr>
              <a:t>Cable of wire pairs of fibers</a:t>
            </a:r>
          </a:p>
          <a:p>
            <a:pPr eaLnBrk="1" hangingPunct="1"/>
            <a:r>
              <a:rPr lang="en-US" b="0" dirty="0">
                <a:solidFill>
                  <a:schemeClr val="accent2"/>
                </a:solidFill>
              </a:rPr>
              <a:t>CATV co-</a:t>
            </a:r>
            <a:r>
              <a:rPr lang="en-US" b="0" dirty="0" smtClean="0">
                <a:solidFill>
                  <a:schemeClr val="accent2"/>
                </a:solidFill>
              </a:rPr>
              <a:t>ax </a:t>
            </a:r>
            <a:r>
              <a:rPr lang="en-US" b="0" dirty="0">
                <a:solidFill>
                  <a:schemeClr val="accent2"/>
                </a:solidFill>
              </a:rPr>
              <a:t>which is FDM-</a:t>
            </a:r>
            <a:r>
              <a:rPr lang="en-US" b="0" dirty="0" err="1">
                <a:solidFill>
                  <a:schemeClr val="accent2"/>
                </a:solidFill>
              </a:rPr>
              <a:t>ed</a:t>
            </a:r>
            <a:endParaRPr lang="en-US" b="0" dirty="0">
              <a:solidFill>
                <a:schemeClr val="accent2"/>
              </a:solidFill>
            </a:endParaRPr>
          </a:p>
          <a:p>
            <a:pPr eaLnBrk="1" hangingPunct="1"/>
            <a:r>
              <a:rPr lang="en-US" b="0" dirty="0">
                <a:solidFill>
                  <a:schemeClr val="accent2"/>
                </a:solidFill>
              </a:rPr>
              <a:t>Digital carrier system (T1 or SONET) which is TDM-</a:t>
            </a:r>
            <a:r>
              <a:rPr lang="en-US" b="0" dirty="0" err="1">
                <a:solidFill>
                  <a:schemeClr val="accent2"/>
                </a:solidFill>
              </a:rPr>
              <a:t>ed</a:t>
            </a:r>
            <a:endParaRPr lang="en-US" b="0" dirty="0">
              <a:solidFill>
                <a:schemeClr val="accent2"/>
              </a:solidFill>
            </a:endParaRPr>
          </a:p>
          <a:p>
            <a:pPr eaLnBrk="1" hangingPunct="1"/>
            <a:r>
              <a:rPr lang="en-US" b="0" dirty="0">
                <a:solidFill>
                  <a:schemeClr val="accent2"/>
                </a:solidFill>
              </a:rPr>
              <a:t>One fiber which is WDM-</a:t>
            </a:r>
            <a:r>
              <a:rPr lang="en-US" b="0" dirty="0" err="1">
                <a:solidFill>
                  <a:schemeClr val="accent2"/>
                </a:solidFill>
              </a:rPr>
              <a:t>ed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3048000" y="3124200"/>
            <a:ext cx="762000" cy="1371600"/>
          </a:xfrm>
          <a:prstGeom prst="line">
            <a:avLst/>
          </a:prstGeom>
          <a:noFill/>
          <a:ln w="9525">
            <a:solidFill>
              <a:srgbClr val="A5002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49" y="1621527"/>
            <a:ext cx="6142814" cy="25710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Networking without multiplexing</a:t>
            </a:r>
          </a:p>
        </p:txBody>
      </p:sp>
      <p:sp>
        <p:nvSpPr>
          <p:cNvPr id="120834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5105400"/>
            <a:ext cx="4419600" cy="1020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NYC around 1900</a:t>
            </a:r>
          </a:p>
        </p:txBody>
      </p:sp>
      <p:pic>
        <p:nvPicPr>
          <p:cNvPr id="120836" name="Picture 6" descr="NYC_1900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9" y="970158"/>
            <a:ext cx="38687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62" y="83872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modified from </a:t>
            </a:r>
            <a:r>
              <a:rPr lang="en-US" dirty="0" err="1" smtClean="0"/>
              <a:t>Agrawal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multiplexing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Previous pictures show NYC before multiplexing was possible</a:t>
            </a:r>
          </a:p>
          <a:p>
            <a:pPr lvl="1" eaLnBrk="1" hangingPunct="1"/>
            <a:r>
              <a:rPr lang="en-US" dirty="0" smtClean="0"/>
              <a:t>Multiple telephone lines between same locations required multiple physical cables</a:t>
            </a:r>
          </a:p>
          <a:p>
            <a:pPr lvl="2" eaLnBrk="1" hangingPunct="1"/>
            <a:r>
              <a:rPr lang="en-US" dirty="0" smtClean="0"/>
              <a:t>Result: cable blanket over large metros</a:t>
            </a:r>
          </a:p>
          <a:p>
            <a:pPr eaLnBrk="1" hangingPunct="1"/>
            <a:r>
              <a:rPr lang="en-US" dirty="0" smtClean="0"/>
              <a:t>With multiplexing, most cables on one tower can be replaced with one cable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62" y="83872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modified from </a:t>
            </a:r>
            <a:r>
              <a:rPr lang="en-US" dirty="0" err="1" smtClean="0"/>
              <a:t>Agrawal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Multiplexing categories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Send signals in different frequency bands</a:t>
            </a:r>
          </a:p>
          <a:p>
            <a:pPr lvl="1"/>
            <a:r>
              <a:rPr lang="en-US" dirty="0" smtClean="0"/>
              <a:t>Called frequency division multiplexing (FDM)</a:t>
            </a:r>
          </a:p>
          <a:p>
            <a:pPr lvl="1"/>
            <a:r>
              <a:rPr lang="en-US" dirty="0" smtClean="0"/>
              <a:t>Used with analog signals (perhaps carrying digital data)</a:t>
            </a:r>
          </a:p>
          <a:p>
            <a:r>
              <a:rPr lang="en-US" dirty="0" smtClean="0"/>
              <a:t>Send signals at different times</a:t>
            </a:r>
          </a:p>
          <a:p>
            <a:pPr lvl="1"/>
            <a:r>
              <a:rPr lang="en-US" dirty="0" smtClean="0"/>
              <a:t>Called time division multiplexing (TDM)</a:t>
            </a:r>
          </a:p>
          <a:p>
            <a:pPr lvl="1"/>
            <a:r>
              <a:rPr lang="en-US" dirty="0" smtClean="0"/>
              <a:t>Used with digital signals and analog signals carrying digital data</a:t>
            </a:r>
          </a:p>
          <a:p>
            <a:r>
              <a:rPr lang="en-US" dirty="0" smtClean="0"/>
              <a:t>Multiplexing in code </a:t>
            </a:r>
          </a:p>
          <a:p>
            <a:pPr lvl="1"/>
            <a:r>
              <a:rPr lang="en-US" dirty="0" smtClean="0"/>
              <a:t>Called Code Division Multiplexing (CDM)</a:t>
            </a:r>
          </a:p>
          <a:p>
            <a:pPr lvl="1"/>
            <a:r>
              <a:rPr lang="en-US" dirty="0" smtClean="0"/>
              <a:t>Used in 3G cellular systems</a:t>
            </a:r>
          </a:p>
          <a:p>
            <a:r>
              <a:rPr lang="en-US" dirty="0" smtClean="0"/>
              <a:t>OFDM – Orthogonal frequency division multiplexing</a:t>
            </a:r>
          </a:p>
          <a:p>
            <a:pPr lvl="1"/>
            <a:r>
              <a:rPr lang="en-US" dirty="0" smtClean="0"/>
              <a:t>4G cellular, 802.11n and higher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62" y="83872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modified from </a:t>
            </a:r>
            <a:r>
              <a:rPr lang="en-US" dirty="0" err="1" smtClean="0"/>
              <a:t>Agrawal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Frequency division multiplexing</a:t>
            </a:r>
            <a:endParaRPr lang="en-US" dirty="0"/>
          </a:p>
        </p:txBody>
      </p:sp>
      <p:pic>
        <p:nvPicPr>
          <p:cNvPr id="26627" name="Picture 4" descr="j014902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1" y="1981200"/>
            <a:ext cx="649288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3" descr="j02275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17800"/>
            <a:ext cx="838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5" descr="j01490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5635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6" descr="j01784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7" descr="j01785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7620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8" descr="j017879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1500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Line 9"/>
          <p:cNvSpPr>
            <a:spLocks noChangeShapeType="1"/>
          </p:cNvSpPr>
          <p:nvPr/>
        </p:nvSpPr>
        <p:spPr bwMode="auto">
          <a:xfrm flipV="1">
            <a:off x="2057400" y="18288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1600200" y="6477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 rot="-5400000">
            <a:off x="1189832" y="2239168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en-US" sz="1800"/>
              <a:t>frequency</a:t>
            </a:r>
          </a:p>
        </p:txBody>
      </p:sp>
      <p:sp>
        <p:nvSpPr>
          <p:cNvPr id="557069" name="Rectangle 13"/>
          <p:cNvSpPr>
            <a:spLocks noChangeArrowheads="1"/>
          </p:cNvSpPr>
          <p:nvPr/>
        </p:nvSpPr>
        <p:spPr bwMode="auto">
          <a:xfrm>
            <a:off x="2133600" y="1981200"/>
            <a:ext cx="58674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0" name="Rectangle 14"/>
          <p:cNvSpPr>
            <a:spLocks noChangeArrowheads="1"/>
          </p:cNvSpPr>
          <p:nvPr/>
        </p:nvSpPr>
        <p:spPr bwMode="auto">
          <a:xfrm>
            <a:off x="2133600" y="2819400"/>
            <a:ext cx="5867400" cy="304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1" name="Rectangle 15"/>
          <p:cNvSpPr>
            <a:spLocks noChangeArrowheads="1"/>
          </p:cNvSpPr>
          <p:nvPr/>
        </p:nvSpPr>
        <p:spPr bwMode="auto">
          <a:xfrm>
            <a:off x="2133600" y="3657600"/>
            <a:ext cx="5867400" cy="3048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2" name="Rectangle 16"/>
          <p:cNvSpPr>
            <a:spLocks noChangeArrowheads="1"/>
          </p:cNvSpPr>
          <p:nvPr/>
        </p:nvSpPr>
        <p:spPr bwMode="auto">
          <a:xfrm>
            <a:off x="2133600" y="4419600"/>
            <a:ext cx="5867400" cy="304800"/>
          </a:xfrm>
          <a:prstGeom prst="rect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3" name="Rectangle 17"/>
          <p:cNvSpPr>
            <a:spLocks noChangeArrowheads="1"/>
          </p:cNvSpPr>
          <p:nvPr/>
        </p:nvSpPr>
        <p:spPr bwMode="auto">
          <a:xfrm>
            <a:off x="2133600" y="5181600"/>
            <a:ext cx="5867400" cy="304800"/>
          </a:xfrm>
          <a:prstGeom prst="rect">
            <a:avLst/>
          </a:pr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4" name="Rectangle 18"/>
          <p:cNvSpPr>
            <a:spLocks noChangeArrowheads="1"/>
          </p:cNvSpPr>
          <p:nvPr/>
        </p:nvSpPr>
        <p:spPr bwMode="auto">
          <a:xfrm>
            <a:off x="2133600" y="5943600"/>
            <a:ext cx="5867400" cy="3048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56836" y="640038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0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7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7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7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7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7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7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9" grpId="0" animBg="1"/>
      <p:bldP spid="557070" grpId="0" animBg="1"/>
      <p:bldP spid="557071" grpId="0" animBg="1"/>
      <p:bldP spid="557072" grpId="0" animBg="1"/>
      <p:bldP spid="557073" grpId="0" animBg="1"/>
      <p:bldP spid="5570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Division Multiplexing - Remarks</a:t>
            </a:r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Useful bandwidth of medium exceeds required bandwidth of channel</a:t>
            </a:r>
          </a:p>
          <a:p>
            <a:r>
              <a:rPr lang="en-US" dirty="0" smtClean="0"/>
              <a:t>Each signal is modulated to a different carrier frequency</a:t>
            </a:r>
          </a:p>
          <a:p>
            <a:r>
              <a:rPr lang="en-US" dirty="0" smtClean="0"/>
              <a:t>Carrier frequencies separated so signals do not overlap (guard bands)</a:t>
            </a:r>
          </a:p>
          <a:p>
            <a:pPr lvl="1"/>
            <a:r>
              <a:rPr lang="en-US" dirty="0" smtClean="0"/>
              <a:t>Example: broadcast radio</a:t>
            </a:r>
          </a:p>
          <a:p>
            <a:r>
              <a:rPr lang="en-US" dirty="0" smtClean="0"/>
              <a:t>Channel allocated even if no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6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FDM System</a:t>
            </a:r>
            <a:endParaRPr lang="en-US" dirty="0"/>
          </a:p>
        </p:txBody>
      </p:sp>
      <p:pic>
        <p:nvPicPr>
          <p:cNvPr id="911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0"/>
          <a:stretch>
            <a:fillRect/>
          </a:stretch>
        </p:blipFill>
        <p:spPr bwMode="auto">
          <a:xfrm>
            <a:off x="859072" y="183165"/>
            <a:ext cx="7996761" cy="619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FDM of Three Voiceband Signals</a:t>
            </a:r>
            <a:endParaRPr lang="en-US" dirty="0"/>
          </a:p>
        </p:txBody>
      </p:sp>
      <p:pic>
        <p:nvPicPr>
          <p:cNvPr id="93186" name="Picture 4" descr="2-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391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Division Multiplexing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cosines and filters…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9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Asymmetrical Digital Subscriber Line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Link between subscriber and telephone network - local loop – central office</a:t>
            </a:r>
          </a:p>
          <a:p>
            <a:r>
              <a:rPr lang="en-US" dirty="0" smtClean="0"/>
              <a:t>Uses currently installed twisted pair cable</a:t>
            </a:r>
          </a:p>
          <a:p>
            <a:pPr lvl="1"/>
            <a:r>
              <a:rPr lang="en-US" dirty="0" smtClean="0"/>
              <a:t>Can carry broader spectrum of 1 MHz or more</a:t>
            </a:r>
          </a:p>
          <a:p>
            <a:r>
              <a:rPr lang="en-US" dirty="0" smtClean="0"/>
              <a:t>Asymmetric</a:t>
            </a:r>
          </a:p>
          <a:p>
            <a:pPr lvl="1"/>
            <a:r>
              <a:rPr lang="en-US" dirty="0" smtClean="0"/>
              <a:t>Greater capacity downstream than upstream</a:t>
            </a:r>
          </a:p>
          <a:p>
            <a:r>
              <a:rPr lang="en-US" dirty="0" smtClean="0"/>
              <a:t>Frequency division multiplexing</a:t>
            </a:r>
          </a:p>
          <a:p>
            <a:pPr lvl="1"/>
            <a:r>
              <a:rPr lang="en-US" dirty="0" smtClean="0"/>
              <a:t>Lowest 25 kHz for voice – also called Plain </a:t>
            </a:r>
            <a:r>
              <a:rPr lang="en-US" dirty="0"/>
              <a:t>O</a:t>
            </a:r>
            <a:r>
              <a:rPr lang="en-US" dirty="0" smtClean="0"/>
              <a:t>ld </a:t>
            </a:r>
            <a:r>
              <a:rPr lang="en-US" dirty="0"/>
              <a:t>T</a:t>
            </a:r>
            <a:r>
              <a:rPr lang="en-US" dirty="0" smtClean="0"/>
              <a:t>elephone </a:t>
            </a:r>
            <a:r>
              <a:rPr lang="en-US" dirty="0"/>
              <a:t>S</a:t>
            </a:r>
            <a:r>
              <a:rPr lang="en-US" dirty="0" smtClean="0"/>
              <a:t>ervice (POTS)</a:t>
            </a:r>
          </a:p>
          <a:p>
            <a:pPr lvl="1"/>
            <a:r>
              <a:rPr lang="en-US" dirty="0" smtClean="0"/>
              <a:t>Two bands for data (smaller for upstream)</a:t>
            </a:r>
          </a:p>
          <a:p>
            <a:r>
              <a:rPr lang="en-US" dirty="0" smtClean="0"/>
              <a:t>Range 5.5km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</a:t>
            </a:r>
            <a:br>
              <a:rPr lang="en-US" dirty="0" smtClean="0"/>
            </a:br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858" y="1845734"/>
            <a:ext cx="4100286" cy="450426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Noise impacts the rate at which information can be sent of the channel</a:t>
            </a:r>
          </a:p>
          <a:p>
            <a:pPr lvl="1"/>
            <a:r>
              <a:rPr lang="en-US" dirty="0" smtClean="0"/>
              <a:t>Lumber on conveyor belt</a:t>
            </a:r>
          </a:p>
          <a:p>
            <a:pPr lvl="1"/>
            <a:r>
              <a:rPr lang="en-US" dirty="0" smtClean="0"/>
              <a:t>How do we best pack it?</a:t>
            </a:r>
          </a:p>
          <a:p>
            <a:r>
              <a:rPr lang="en-US" altLang="ja-JP" dirty="0" smtClean="0"/>
              <a:t>Over simplified view in an AWGN channel</a:t>
            </a:r>
          </a:p>
          <a:p>
            <a:r>
              <a:rPr lang="en-US" altLang="ja-JP" dirty="0" smtClean="0"/>
              <a:t>Capacity (C) = maximum rate in bps</a:t>
            </a:r>
          </a:p>
          <a:p>
            <a:pPr lvl="1"/>
            <a:r>
              <a:rPr lang="en-US" dirty="0" smtClean="0"/>
              <a:t>In bits per second</a:t>
            </a:r>
          </a:p>
          <a:p>
            <a:pPr lvl="1"/>
            <a:r>
              <a:rPr lang="en-US" dirty="0" smtClean="0"/>
              <a:t>Rate at which data is communicated over channel</a:t>
            </a:r>
            <a:endParaRPr lang="en-US" altLang="ja-JP" dirty="0" smtClean="0"/>
          </a:p>
          <a:p>
            <a:r>
              <a:rPr lang="en-US" dirty="0" smtClean="0"/>
              <a:t>Bandwidth (B)</a:t>
            </a:r>
          </a:p>
          <a:p>
            <a:pPr lvl="1"/>
            <a:r>
              <a:rPr lang="en-US" dirty="0" smtClean="0"/>
              <a:t>In cycles per second, or Hertz</a:t>
            </a:r>
          </a:p>
          <a:p>
            <a:pPr lvl="1"/>
            <a:r>
              <a:rPr lang="en-US" dirty="0" smtClean="0"/>
              <a:t>Constrained by transmitter and medium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SNR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0"/>
            <a:ext cx="4660900" cy="635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8091" y="6350214"/>
            <a:ext cx="8485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www.hud-son.com</a:t>
            </a:r>
            <a:r>
              <a:rPr lang="en-US" sz="1400" dirty="0"/>
              <a:t>/images/forestry-equipment/wood-conveyors/hud-son-wood-conveyor-c24b-01.jpg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 Channel 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4554701"/>
            <a:ext cx="7543800" cy="13143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Oversimplified</a:t>
            </a:r>
          </a:p>
          <a:p>
            <a:r>
              <a:rPr lang="en-US" dirty="0" smtClean="0"/>
              <a:t>Wide gap between POTS and ADSL</a:t>
            </a:r>
          </a:p>
          <a:p>
            <a:r>
              <a:rPr lang="en-US" dirty="0" smtClean="0"/>
              <a:t>Asymmetric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677392"/>
            <a:ext cx="6007100" cy="2806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Multi-Tone (DMT)</a:t>
            </a: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845734"/>
            <a:ext cx="7543800" cy="281886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Discrete Multi-Tone is ADSL’</a:t>
            </a:r>
            <a:r>
              <a:rPr lang="en-US" altLang="ja-JP" dirty="0" smtClean="0"/>
              <a:t>s modulation technique for data streams</a:t>
            </a:r>
          </a:p>
          <a:p>
            <a:pPr lvl="1"/>
            <a:r>
              <a:rPr lang="en-US" altLang="ja-JP" dirty="0" smtClean="0"/>
              <a:t>Called OFDM in wireless networks</a:t>
            </a:r>
          </a:p>
          <a:p>
            <a:r>
              <a:rPr lang="en-US" dirty="0" smtClean="0"/>
              <a:t>Uses FDM within upstream and downstream bands </a:t>
            </a:r>
          </a:p>
          <a:p>
            <a:r>
              <a:rPr lang="en-US" dirty="0" smtClean="0"/>
              <a:t>Multiple carrier signals at different frequencies</a:t>
            </a:r>
          </a:p>
          <a:p>
            <a:pPr lvl="1"/>
            <a:r>
              <a:rPr lang="en-US" dirty="0" smtClean="0"/>
              <a:t>256 downstream sub-channels at 4 kHz each (60 kbps) for a total of 15.36Mbps</a:t>
            </a:r>
          </a:p>
          <a:p>
            <a:pPr lvl="1"/>
            <a:r>
              <a:rPr lang="en-US" dirty="0" smtClean="0"/>
              <a:t>Impairments bring this down to 1.5 Mbps to 9 Mbps</a:t>
            </a:r>
          </a:p>
          <a:p>
            <a:pPr lvl="1"/>
            <a:r>
              <a:rPr lang="en-US" dirty="0" smtClean="0"/>
              <a:t>Some bits on each channel (using PSK)</a:t>
            </a:r>
          </a:p>
          <a:p>
            <a:pPr lvl="1"/>
            <a:r>
              <a:rPr lang="en-US" dirty="0" smtClean="0"/>
              <a:t>Send test signal and use sub-channels with better signal to noise ratio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1"/>
          <a:stretch>
            <a:fillRect/>
          </a:stretch>
        </p:blipFill>
        <p:spPr bwMode="auto">
          <a:xfrm>
            <a:off x="2881606" y="4468883"/>
            <a:ext cx="5801377" cy="188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21053" y="6300873"/>
            <a:ext cx="187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Stallings?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7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Wavelength Division Multiplexing</a:t>
            </a:r>
            <a:endParaRPr lang="en-GB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Optical fiber has huge bandwidth of ~ 30 THz</a:t>
            </a:r>
          </a:p>
          <a:p>
            <a:pPr lvl="1"/>
            <a:r>
              <a:rPr lang="en-US" dirty="0" smtClean="0"/>
              <a:t>Several transmissions can proceed on the fiber simultaneously using different optical frequencies (wavelengths) – termed Wavelength Division Multiplexing (WDM)</a:t>
            </a:r>
          </a:p>
          <a:p>
            <a:pPr lvl="1"/>
            <a:r>
              <a:rPr lang="en-GB" dirty="0" smtClean="0"/>
              <a:t>Each </a:t>
            </a:r>
            <a:r>
              <a:rPr lang="en-GB" dirty="0" err="1" smtClean="0"/>
              <a:t>color</a:t>
            </a:r>
            <a:r>
              <a:rPr lang="en-GB" dirty="0"/>
              <a:t> </a:t>
            </a:r>
            <a:r>
              <a:rPr lang="en-GB" dirty="0" smtClean="0"/>
              <a:t>(wavelength) carries separate data channel</a:t>
            </a:r>
            <a:endParaRPr lang="en-US" dirty="0" smtClean="0"/>
          </a:p>
          <a:p>
            <a:r>
              <a:rPr lang="en-US" dirty="0" smtClean="0"/>
              <a:t>Widely used in core backbone wired networks </a:t>
            </a:r>
            <a:endParaRPr lang="en-GB" dirty="0" smtClean="0"/>
          </a:p>
          <a:p>
            <a:pPr lvl="1"/>
            <a:r>
              <a:rPr lang="en-GB" dirty="0" smtClean="0"/>
              <a:t>Commercial systems of 160 channels of 10 </a:t>
            </a:r>
            <a:r>
              <a:rPr lang="en-GB" dirty="0" err="1" smtClean="0"/>
              <a:t>Gbps</a:t>
            </a:r>
            <a:endParaRPr lang="en-GB" dirty="0" smtClean="0"/>
          </a:p>
          <a:p>
            <a:pPr lvl="1"/>
            <a:r>
              <a:rPr lang="en-GB" dirty="0" err="1" smtClean="0"/>
              <a:t>Fiber</a:t>
            </a:r>
            <a:r>
              <a:rPr lang="en-GB" dirty="0" smtClean="0"/>
              <a:t> nonlinearities </a:t>
            </a:r>
            <a:r>
              <a:rPr lang="en-GB" dirty="0" smtClean="0">
                <a:sym typeface="Symbol" charset="0"/>
              </a:rPr>
              <a:t> cross channel interference</a:t>
            </a:r>
            <a:r>
              <a:rPr lang="en-GB" dirty="0" smtClean="0"/>
              <a:t> short lengths</a:t>
            </a:r>
          </a:p>
          <a:p>
            <a:r>
              <a:rPr lang="en-GB" dirty="0" smtClean="0"/>
              <a:t>Lab systems (Alcatel) 256 channels at 39.8 </a:t>
            </a:r>
            <a:r>
              <a:rPr lang="en-GB" dirty="0" err="1" smtClean="0"/>
              <a:t>Gbps</a:t>
            </a:r>
            <a:r>
              <a:rPr lang="en-GB" dirty="0" smtClean="0"/>
              <a:t> each</a:t>
            </a:r>
          </a:p>
          <a:p>
            <a:pPr lvl="1"/>
            <a:r>
              <a:rPr lang="en-GB" dirty="0" smtClean="0"/>
              <a:t>10 x 1 </a:t>
            </a:r>
            <a:r>
              <a:rPr lang="en-GB" dirty="0" err="1" smtClean="0"/>
              <a:t>Tbps</a:t>
            </a:r>
            <a:endParaRPr lang="en-GB" dirty="0" smtClean="0"/>
          </a:p>
          <a:p>
            <a:pPr lvl="1"/>
            <a:r>
              <a:rPr lang="en-GB" dirty="0" smtClean="0"/>
              <a:t>Over 100 km (special </a:t>
            </a:r>
            <a:r>
              <a:rPr lang="en-GB" dirty="0" err="1" smtClean="0"/>
              <a:t>fiber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WDM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Basically differ in terms of channel spacing and quality of equipment</a:t>
            </a:r>
          </a:p>
          <a:p>
            <a:pPr lvl="1"/>
            <a:r>
              <a:rPr lang="en-US" dirty="0" smtClean="0"/>
              <a:t>Coarse - wider channel spacing ITU-T G.671 (cheaper)</a:t>
            </a:r>
          </a:p>
          <a:p>
            <a:pPr lvl="2"/>
            <a:r>
              <a:rPr lang="en-US" dirty="0" smtClean="0"/>
              <a:t>Most popular 4-10 channels with 20 nm spacing (10 </a:t>
            </a:r>
            <a:r>
              <a:rPr lang="en-US" dirty="0" err="1" smtClean="0"/>
              <a:t>Gbps</a:t>
            </a:r>
            <a:r>
              <a:rPr lang="en-US" dirty="0" smtClean="0"/>
              <a:t> Ethernet)</a:t>
            </a:r>
          </a:p>
          <a:p>
            <a:pPr lvl="1"/>
            <a:r>
              <a:rPr lang="en-US" dirty="0" smtClean="0"/>
              <a:t>Dense WDM &gt; 18 wavelengths per fiber</a:t>
            </a:r>
          </a:p>
          <a:p>
            <a:pPr lvl="2"/>
            <a:r>
              <a:rPr lang="en-US" dirty="0" smtClean="0"/>
              <a:t>Abbreviated as DWDM</a:t>
            </a:r>
          </a:p>
          <a:p>
            <a:pPr lvl="2"/>
            <a:r>
              <a:rPr lang="en-US" dirty="0" smtClean="0"/>
              <a:t>Specific channels sizes standardized in an ITU Grid G.694.1</a:t>
            </a:r>
          </a:p>
          <a:p>
            <a:pPr lvl="2"/>
            <a:r>
              <a:rPr lang="en-US" dirty="0" smtClean="0"/>
              <a:t>For example,  100 GHz </a:t>
            </a:r>
            <a:r>
              <a:rPr lang="en-US" dirty="0" smtClean="0">
                <a:sym typeface="Wingdings" charset="0"/>
              </a:rPr>
              <a:t></a:t>
            </a:r>
            <a:r>
              <a:rPr lang="en-US" dirty="0" smtClean="0"/>
              <a:t> 0.8 nm spacing – 40 channels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WDM is like FDM!</a:t>
            </a:r>
            <a:endParaRPr lang="en-US" dirty="0"/>
          </a:p>
        </p:txBody>
      </p:sp>
      <p:pic>
        <p:nvPicPr>
          <p:cNvPr id="99330" name="Picture 1028" descr="2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6" y="1923246"/>
            <a:ext cx="759936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WDM Operation</a:t>
            </a:r>
            <a:endParaRPr lang="en-GB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Same general architecture as (other) FDM</a:t>
            </a:r>
          </a:p>
          <a:p>
            <a:r>
              <a:rPr lang="en-GB" dirty="0" smtClean="0"/>
              <a:t>Number of sources generating laser beams at different frequencies - $$</a:t>
            </a:r>
          </a:p>
          <a:p>
            <a:r>
              <a:rPr lang="en-GB" dirty="0" smtClean="0"/>
              <a:t>Multiplexer consolidates sources for transmission over single </a:t>
            </a:r>
            <a:r>
              <a:rPr lang="en-GB" dirty="0" err="1" smtClean="0"/>
              <a:t>fiber</a:t>
            </a:r>
            <a:endParaRPr lang="en-GB" dirty="0" smtClean="0"/>
          </a:p>
          <a:p>
            <a:pPr lvl="1"/>
            <a:r>
              <a:rPr lang="en-GB" dirty="0" smtClean="0"/>
              <a:t>Could be a “prism” or a simple combiner</a:t>
            </a:r>
          </a:p>
          <a:p>
            <a:r>
              <a:rPr lang="en-GB" dirty="0" smtClean="0"/>
              <a:t>Optical amplifiers amplify all wavelengths</a:t>
            </a:r>
          </a:p>
          <a:p>
            <a:pPr lvl="1"/>
            <a:r>
              <a:rPr lang="en-GB" dirty="0" smtClean="0"/>
              <a:t>Typically tens of km apart</a:t>
            </a:r>
          </a:p>
          <a:p>
            <a:pPr lvl="1"/>
            <a:r>
              <a:rPr lang="en-GB" dirty="0" smtClean="0"/>
              <a:t>Mostly 1550 nm wavelength range</a:t>
            </a:r>
          </a:p>
          <a:p>
            <a:r>
              <a:rPr lang="en-GB" dirty="0" err="1" smtClean="0"/>
              <a:t>Demux</a:t>
            </a:r>
            <a:r>
              <a:rPr lang="en-GB" dirty="0" smtClean="0"/>
              <a:t> (prism) separates channels at destination</a:t>
            </a:r>
            <a:endParaRPr lang="en-GB" dirty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6386857" y="5673735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A50021"/>
                </a:solidFill>
              </a:rPr>
              <a:t>Eventually,</a:t>
            </a:r>
          </a:p>
          <a:p>
            <a:pPr eaLnBrk="1" hangingPunct="1"/>
            <a:r>
              <a:rPr lang="en-US" sz="1800" dirty="0">
                <a:solidFill>
                  <a:srgbClr val="A50021"/>
                </a:solidFill>
              </a:rPr>
              <a:t>Need a WDM repeater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Division Multiplexing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2281582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 smtClean="0"/>
              <a:t>Assign a fixed time period to a transmission channel between a sender and a receiver for use of medium– termed a slot </a:t>
            </a:r>
          </a:p>
          <a:p>
            <a:pPr lvl="1"/>
            <a:r>
              <a:rPr lang="en-US" dirty="0" smtClean="0"/>
              <a:t>Different users share physical medium on slot by slot basis – take turns!</a:t>
            </a:r>
          </a:p>
          <a:p>
            <a:pPr lvl="1"/>
            <a:r>
              <a:rPr lang="en-US" dirty="0" smtClean="0"/>
              <a:t>Requires a level of synchronization among the channels and users</a:t>
            </a:r>
          </a:p>
          <a:p>
            <a:pPr lvl="1"/>
            <a:r>
              <a:rPr lang="en-US" dirty="0" smtClean="0"/>
              <a:t>Organize channel sequences  into frames – a number of slots</a:t>
            </a:r>
          </a:p>
          <a:p>
            <a:pPr lvl="1"/>
            <a:r>
              <a:rPr lang="en-US" dirty="0" smtClean="0"/>
              <a:t>Note a channel is a slot in a frame – allocated even if no data is transmitted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684" y="3773197"/>
            <a:ext cx="6032941" cy="25762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2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Division Multiplexing</a:t>
            </a:r>
            <a:endParaRPr lang="en-US" dirty="0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V="1">
            <a:off x="6096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381000" y="59436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989" name="Picture 5" descr="j0227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6172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 descr="j0149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096000"/>
            <a:ext cx="304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 descr="j01490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6019800"/>
            <a:ext cx="358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 descr="j01784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6096000"/>
            <a:ext cx="3048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9" descr="j01785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6096000"/>
            <a:ext cx="3048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4" name="Picture 10" descr="j017879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6000750"/>
            <a:ext cx="30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5" name="Freeform 11"/>
          <p:cNvSpPr>
            <a:spLocks/>
          </p:cNvSpPr>
          <p:nvPr/>
        </p:nvSpPr>
        <p:spPr bwMode="auto">
          <a:xfrm>
            <a:off x="6858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Freeform 12"/>
          <p:cNvSpPr>
            <a:spLocks/>
          </p:cNvSpPr>
          <p:nvPr/>
        </p:nvSpPr>
        <p:spPr bwMode="auto">
          <a:xfrm>
            <a:off x="10668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Freeform 13"/>
          <p:cNvSpPr>
            <a:spLocks/>
          </p:cNvSpPr>
          <p:nvPr/>
        </p:nvSpPr>
        <p:spPr bwMode="auto">
          <a:xfrm>
            <a:off x="14478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Freeform 14"/>
          <p:cNvSpPr>
            <a:spLocks/>
          </p:cNvSpPr>
          <p:nvPr/>
        </p:nvSpPr>
        <p:spPr bwMode="auto">
          <a:xfrm>
            <a:off x="18288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Freeform 15"/>
          <p:cNvSpPr>
            <a:spLocks/>
          </p:cNvSpPr>
          <p:nvPr/>
        </p:nvSpPr>
        <p:spPr bwMode="auto">
          <a:xfrm>
            <a:off x="22098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Freeform 16"/>
          <p:cNvSpPr>
            <a:spLocks/>
          </p:cNvSpPr>
          <p:nvPr/>
        </p:nvSpPr>
        <p:spPr bwMode="auto">
          <a:xfrm>
            <a:off x="25908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2001" name="Picture 17" descr="j0227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6172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2" name="Picture 18" descr="j0149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6096000"/>
            <a:ext cx="304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3" name="Picture 19" descr="j01490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6019800"/>
            <a:ext cx="358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4" name="Picture 20" descr="j01784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096000"/>
            <a:ext cx="3048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5" name="Picture 21" descr="j01785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6096000"/>
            <a:ext cx="3048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6" name="Picture 22" descr="j017879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6000750"/>
            <a:ext cx="30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7" name="Freeform 23"/>
          <p:cNvSpPr>
            <a:spLocks/>
          </p:cNvSpPr>
          <p:nvPr/>
        </p:nvSpPr>
        <p:spPr bwMode="auto">
          <a:xfrm>
            <a:off x="31242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Freeform 24"/>
          <p:cNvSpPr>
            <a:spLocks/>
          </p:cNvSpPr>
          <p:nvPr/>
        </p:nvSpPr>
        <p:spPr bwMode="auto">
          <a:xfrm>
            <a:off x="35052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Freeform 25"/>
          <p:cNvSpPr>
            <a:spLocks/>
          </p:cNvSpPr>
          <p:nvPr/>
        </p:nvSpPr>
        <p:spPr bwMode="auto">
          <a:xfrm>
            <a:off x="38862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Freeform 26"/>
          <p:cNvSpPr>
            <a:spLocks/>
          </p:cNvSpPr>
          <p:nvPr/>
        </p:nvSpPr>
        <p:spPr bwMode="auto">
          <a:xfrm>
            <a:off x="42672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Freeform 27"/>
          <p:cNvSpPr>
            <a:spLocks/>
          </p:cNvSpPr>
          <p:nvPr/>
        </p:nvSpPr>
        <p:spPr bwMode="auto">
          <a:xfrm>
            <a:off x="46482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Freeform 28"/>
          <p:cNvSpPr>
            <a:spLocks/>
          </p:cNvSpPr>
          <p:nvPr/>
        </p:nvSpPr>
        <p:spPr bwMode="auto">
          <a:xfrm>
            <a:off x="50292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2013" name="Picture 29" descr="j0227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172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4" name="Picture 30" descr="j0149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6096000"/>
            <a:ext cx="304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5" name="Picture 31" descr="j01490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6019800"/>
            <a:ext cx="358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6" name="Picture 32" descr="j01784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6096000"/>
            <a:ext cx="3048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7" name="Picture 33" descr="j01785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6096000"/>
            <a:ext cx="3048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8" name="Picture 34" descr="j017879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000750"/>
            <a:ext cx="30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9" name="Freeform 35"/>
          <p:cNvSpPr>
            <a:spLocks/>
          </p:cNvSpPr>
          <p:nvPr/>
        </p:nvSpPr>
        <p:spPr bwMode="auto">
          <a:xfrm>
            <a:off x="55626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Freeform 36"/>
          <p:cNvSpPr>
            <a:spLocks/>
          </p:cNvSpPr>
          <p:nvPr/>
        </p:nvSpPr>
        <p:spPr bwMode="auto">
          <a:xfrm>
            <a:off x="59436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Freeform 37"/>
          <p:cNvSpPr>
            <a:spLocks/>
          </p:cNvSpPr>
          <p:nvPr/>
        </p:nvSpPr>
        <p:spPr bwMode="auto">
          <a:xfrm>
            <a:off x="63246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Freeform 38"/>
          <p:cNvSpPr>
            <a:spLocks/>
          </p:cNvSpPr>
          <p:nvPr/>
        </p:nvSpPr>
        <p:spPr bwMode="auto">
          <a:xfrm>
            <a:off x="67056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Freeform 39"/>
          <p:cNvSpPr>
            <a:spLocks/>
          </p:cNvSpPr>
          <p:nvPr/>
        </p:nvSpPr>
        <p:spPr bwMode="auto">
          <a:xfrm>
            <a:off x="70866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Freeform 40"/>
          <p:cNvSpPr>
            <a:spLocks/>
          </p:cNvSpPr>
          <p:nvPr/>
        </p:nvSpPr>
        <p:spPr bwMode="auto">
          <a:xfrm>
            <a:off x="7467600" y="5867400"/>
            <a:ext cx="381000" cy="838200"/>
          </a:xfrm>
          <a:custGeom>
            <a:avLst/>
            <a:gdLst>
              <a:gd name="T0" fmla="*/ 0 w 240"/>
              <a:gd name="T1" fmla="*/ 0 h 528"/>
              <a:gd name="T2" fmla="*/ 0 w 240"/>
              <a:gd name="T3" fmla="*/ 2147483647 h 528"/>
              <a:gd name="T4" fmla="*/ 2147483647 w 240"/>
              <a:gd name="T5" fmla="*/ 2147483647 h 528"/>
              <a:gd name="T6" fmla="*/ 2147483647 w 2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0"/>
                </a:moveTo>
                <a:lnTo>
                  <a:pt x="0" y="528"/>
                </a:lnTo>
                <a:lnTo>
                  <a:pt x="240" y="528"/>
                </a:lnTo>
                <a:lnTo>
                  <a:pt x="23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3009900" y="1676400"/>
            <a:ext cx="74613" cy="5029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5438775" y="1676400"/>
            <a:ext cx="74613" cy="5029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8123" name="Rectangle 43"/>
          <p:cNvSpPr>
            <a:spLocks noChangeArrowheads="1"/>
          </p:cNvSpPr>
          <p:nvPr/>
        </p:nvSpPr>
        <p:spPr bwMode="auto">
          <a:xfrm>
            <a:off x="800100" y="2057400"/>
            <a:ext cx="1524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4" name="Rectangle 44"/>
          <p:cNvSpPr>
            <a:spLocks noChangeArrowheads="1"/>
          </p:cNvSpPr>
          <p:nvPr/>
        </p:nvSpPr>
        <p:spPr bwMode="auto">
          <a:xfrm>
            <a:off x="1190625" y="2057400"/>
            <a:ext cx="152400" cy="3886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5" name="Rectangle 45"/>
          <p:cNvSpPr>
            <a:spLocks noChangeArrowheads="1"/>
          </p:cNvSpPr>
          <p:nvPr/>
        </p:nvSpPr>
        <p:spPr bwMode="auto">
          <a:xfrm>
            <a:off x="1543050" y="2057400"/>
            <a:ext cx="152400" cy="38862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6" name="Rectangle 46"/>
          <p:cNvSpPr>
            <a:spLocks noChangeArrowheads="1"/>
          </p:cNvSpPr>
          <p:nvPr/>
        </p:nvSpPr>
        <p:spPr bwMode="auto">
          <a:xfrm>
            <a:off x="1924050" y="2057400"/>
            <a:ext cx="152400" cy="3886200"/>
          </a:xfrm>
          <a:prstGeom prst="rect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7" name="Rectangle 47"/>
          <p:cNvSpPr>
            <a:spLocks noChangeArrowheads="1"/>
          </p:cNvSpPr>
          <p:nvPr/>
        </p:nvSpPr>
        <p:spPr bwMode="auto">
          <a:xfrm>
            <a:off x="2324100" y="2057400"/>
            <a:ext cx="152400" cy="3886200"/>
          </a:xfrm>
          <a:prstGeom prst="rect">
            <a:avLst/>
          </a:pr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8" name="Rectangle 48"/>
          <p:cNvSpPr>
            <a:spLocks noChangeArrowheads="1"/>
          </p:cNvSpPr>
          <p:nvPr/>
        </p:nvSpPr>
        <p:spPr bwMode="auto">
          <a:xfrm>
            <a:off x="2705100" y="2057400"/>
            <a:ext cx="152400" cy="3886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8001000" y="60198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en-US" sz="1800"/>
              <a:t>time</a:t>
            </a: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 rot="-5400000">
            <a:off x="-257968" y="2924968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en-US" sz="1800"/>
              <a:t>frequency</a:t>
            </a:r>
          </a:p>
        </p:txBody>
      </p:sp>
      <p:sp>
        <p:nvSpPr>
          <p:cNvPr id="558131" name="Rectangle 51"/>
          <p:cNvSpPr>
            <a:spLocks noChangeArrowheads="1"/>
          </p:cNvSpPr>
          <p:nvPr/>
        </p:nvSpPr>
        <p:spPr bwMode="auto">
          <a:xfrm>
            <a:off x="3200400" y="2057400"/>
            <a:ext cx="1524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32" name="Rectangle 52"/>
          <p:cNvSpPr>
            <a:spLocks noChangeArrowheads="1"/>
          </p:cNvSpPr>
          <p:nvPr/>
        </p:nvSpPr>
        <p:spPr bwMode="auto">
          <a:xfrm>
            <a:off x="3590925" y="2057400"/>
            <a:ext cx="152400" cy="3886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33" name="Rectangle 53"/>
          <p:cNvSpPr>
            <a:spLocks noChangeArrowheads="1"/>
          </p:cNvSpPr>
          <p:nvPr/>
        </p:nvSpPr>
        <p:spPr bwMode="auto">
          <a:xfrm>
            <a:off x="3943350" y="2057400"/>
            <a:ext cx="152400" cy="38862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34" name="Rectangle 54"/>
          <p:cNvSpPr>
            <a:spLocks noChangeArrowheads="1"/>
          </p:cNvSpPr>
          <p:nvPr/>
        </p:nvSpPr>
        <p:spPr bwMode="auto">
          <a:xfrm>
            <a:off x="4324350" y="2057400"/>
            <a:ext cx="152400" cy="3886200"/>
          </a:xfrm>
          <a:prstGeom prst="rect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35" name="Rectangle 55"/>
          <p:cNvSpPr>
            <a:spLocks noChangeArrowheads="1"/>
          </p:cNvSpPr>
          <p:nvPr/>
        </p:nvSpPr>
        <p:spPr bwMode="auto">
          <a:xfrm>
            <a:off x="4724400" y="2057400"/>
            <a:ext cx="152400" cy="3886200"/>
          </a:xfrm>
          <a:prstGeom prst="rect">
            <a:avLst/>
          </a:pr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36" name="Rectangle 56"/>
          <p:cNvSpPr>
            <a:spLocks noChangeArrowheads="1"/>
          </p:cNvSpPr>
          <p:nvPr/>
        </p:nvSpPr>
        <p:spPr bwMode="auto">
          <a:xfrm>
            <a:off x="5105400" y="2057400"/>
            <a:ext cx="152400" cy="3886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37" name="Rectangle 57"/>
          <p:cNvSpPr>
            <a:spLocks noChangeArrowheads="1"/>
          </p:cNvSpPr>
          <p:nvPr/>
        </p:nvSpPr>
        <p:spPr bwMode="auto">
          <a:xfrm>
            <a:off x="5715000" y="2057400"/>
            <a:ext cx="1524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38" name="Rectangle 58"/>
          <p:cNvSpPr>
            <a:spLocks noChangeArrowheads="1"/>
          </p:cNvSpPr>
          <p:nvPr/>
        </p:nvSpPr>
        <p:spPr bwMode="auto">
          <a:xfrm>
            <a:off x="6105525" y="2057400"/>
            <a:ext cx="152400" cy="3886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39" name="Rectangle 59"/>
          <p:cNvSpPr>
            <a:spLocks noChangeArrowheads="1"/>
          </p:cNvSpPr>
          <p:nvPr/>
        </p:nvSpPr>
        <p:spPr bwMode="auto">
          <a:xfrm>
            <a:off x="6457950" y="2057400"/>
            <a:ext cx="152400" cy="38862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40" name="Rectangle 60"/>
          <p:cNvSpPr>
            <a:spLocks noChangeArrowheads="1"/>
          </p:cNvSpPr>
          <p:nvPr/>
        </p:nvSpPr>
        <p:spPr bwMode="auto">
          <a:xfrm>
            <a:off x="6838950" y="2057400"/>
            <a:ext cx="152400" cy="3886200"/>
          </a:xfrm>
          <a:prstGeom prst="rect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41" name="Rectangle 61"/>
          <p:cNvSpPr>
            <a:spLocks noChangeArrowheads="1"/>
          </p:cNvSpPr>
          <p:nvPr/>
        </p:nvSpPr>
        <p:spPr bwMode="auto">
          <a:xfrm>
            <a:off x="7239000" y="2057400"/>
            <a:ext cx="152400" cy="3886200"/>
          </a:xfrm>
          <a:prstGeom prst="rect">
            <a:avLst/>
          </a:pr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42" name="Rectangle 62"/>
          <p:cNvSpPr>
            <a:spLocks noChangeArrowheads="1"/>
          </p:cNvSpPr>
          <p:nvPr/>
        </p:nvSpPr>
        <p:spPr bwMode="auto">
          <a:xfrm>
            <a:off x="7620000" y="2057400"/>
            <a:ext cx="152400" cy="3886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43" name="Line 63"/>
          <p:cNvSpPr>
            <a:spLocks noChangeShapeType="1"/>
          </p:cNvSpPr>
          <p:nvPr/>
        </p:nvSpPr>
        <p:spPr bwMode="auto">
          <a:xfrm>
            <a:off x="3124200" y="1752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144" name="Text Box 64"/>
          <p:cNvSpPr txBox="1">
            <a:spLocks noChangeArrowheads="1"/>
          </p:cNvSpPr>
          <p:nvPr/>
        </p:nvSpPr>
        <p:spPr bwMode="auto">
          <a:xfrm>
            <a:off x="3886200" y="1687513"/>
            <a:ext cx="636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en-US" sz="1400"/>
              <a:t>frame</a:t>
            </a:r>
          </a:p>
        </p:txBody>
      </p:sp>
      <p:sp>
        <p:nvSpPr>
          <p:cNvPr id="558145" name="Line 65"/>
          <p:cNvSpPr>
            <a:spLocks noChangeShapeType="1"/>
          </p:cNvSpPr>
          <p:nvPr/>
        </p:nvSpPr>
        <p:spPr bwMode="auto">
          <a:xfrm>
            <a:off x="5562600" y="182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146" name="Text Box 66"/>
          <p:cNvSpPr txBox="1">
            <a:spLocks noChangeArrowheads="1"/>
          </p:cNvSpPr>
          <p:nvPr/>
        </p:nvSpPr>
        <p:spPr bwMode="auto">
          <a:xfrm>
            <a:off x="5486400" y="1557338"/>
            <a:ext cx="420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en-US" sz="1200"/>
              <a:t>slot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90395" y="158743"/>
            <a:ext cx="4270470" cy="1076478"/>
            <a:chOff x="4290395" y="158743"/>
            <a:chExt cx="4270470" cy="1076478"/>
          </a:xfrm>
        </p:grpSpPr>
        <p:sp>
          <p:nvSpPr>
            <p:cNvPr id="2" name="Rounded Rectangle 1"/>
            <p:cNvSpPr/>
            <p:nvPr/>
          </p:nvSpPr>
          <p:spPr>
            <a:xfrm>
              <a:off x="5715387" y="158743"/>
              <a:ext cx="2845478" cy="5861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 link </a:t>
              </a:r>
              <a:r>
                <a:rPr lang="en-US" dirty="0" err="1" smtClean="0"/>
                <a:t>layerframe</a:t>
              </a:r>
              <a:r>
                <a:rPr lang="en-US" dirty="0" smtClean="0"/>
                <a:t>, but PHY layer construct</a:t>
              </a:r>
              <a:endParaRPr lang="en-US" dirty="0"/>
            </a:p>
          </p:txBody>
        </p:sp>
        <p:sp>
          <p:nvSpPr>
            <p:cNvPr id="3" name="Down Arrow 2"/>
            <p:cNvSpPr/>
            <p:nvPr/>
          </p:nvSpPr>
          <p:spPr>
            <a:xfrm rot="2736276">
              <a:off x="4973423" y="136973"/>
              <a:ext cx="415220" cy="1781275"/>
            </a:xfrm>
            <a:prstGeom prst="downArrow">
              <a:avLst>
                <a:gd name="adj1" fmla="val 47281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8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8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8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8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8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8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8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8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8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23" grpId="0" animBg="1"/>
      <p:bldP spid="558124" grpId="0" animBg="1"/>
      <p:bldP spid="558125" grpId="0" animBg="1"/>
      <p:bldP spid="558126" grpId="0" animBg="1"/>
      <p:bldP spid="558127" grpId="0" animBg="1"/>
      <p:bldP spid="558128" grpId="0" animBg="1"/>
      <p:bldP spid="558131" grpId="0" animBg="1"/>
      <p:bldP spid="558132" grpId="0" animBg="1"/>
      <p:bldP spid="558133" grpId="0" animBg="1"/>
      <p:bldP spid="558134" grpId="0" animBg="1"/>
      <p:bldP spid="558135" grpId="0" animBg="1"/>
      <p:bldP spid="558136" grpId="0" animBg="1"/>
      <p:bldP spid="558137" grpId="0" animBg="1"/>
      <p:bldP spid="558138" grpId="0" animBg="1"/>
      <p:bldP spid="558139" grpId="0" animBg="1"/>
      <p:bldP spid="558140" grpId="0" animBg="1"/>
      <p:bldP spid="558141" grpId="0" animBg="1"/>
      <p:bldP spid="558142" grpId="0" animBg="1"/>
      <p:bldP spid="558143" grpId="0" animBg="1"/>
      <p:bldP spid="558144" grpId="0" autoUpdateAnimBg="0"/>
      <p:bldP spid="558145" grpId="0" animBg="1"/>
      <p:bldP spid="55814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TDM in Telephone Networks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TDM is basis of digital telephone system and core network lower layer operations</a:t>
            </a:r>
          </a:p>
          <a:p>
            <a:pPr lvl="1"/>
            <a:r>
              <a:rPr lang="en-US" dirty="0" smtClean="0"/>
              <a:t>Show DS-0 to DS-1</a:t>
            </a:r>
          </a:p>
          <a:p>
            <a:endParaRPr lang="en-US" dirty="0"/>
          </a:p>
        </p:txBody>
      </p:sp>
      <p:pic>
        <p:nvPicPr>
          <p:cNvPr id="43011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8" b="3284"/>
          <a:stretch/>
        </p:blipFill>
        <p:spPr bwMode="auto">
          <a:xfrm>
            <a:off x="381000" y="3113028"/>
            <a:ext cx="8440738" cy="3050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DS-1 Transmission Format</a:t>
            </a:r>
            <a:endParaRPr lang="en-US" dirty="0"/>
          </a:p>
        </p:txBody>
      </p:sp>
      <p:pic>
        <p:nvPicPr>
          <p:cNvPr id="45059" name="Picture 6" descr="f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2" t="20469" r="13099" b="51137"/>
          <a:stretch/>
        </p:blipFill>
        <p:spPr bwMode="auto">
          <a:xfrm>
            <a:off x="895221" y="4619255"/>
            <a:ext cx="7924800" cy="21264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424" y="1737947"/>
            <a:ext cx="6623526" cy="289255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1365761" y="4229524"/>
            <a:ext cx="1233974" cy="778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31028" y="4217543"/>
            <a:ext cx="371391" cy="7428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6984542" y="3726295"/>
            <a:ext cx="1835988" cy="982495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packet or Ethernet frame!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03291" y="23301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40207" y="23311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7123" y="23320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4039" y="23329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0955" y="23339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7871" y="23348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24787" y="23357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61703" y="23367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72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267777" cy="402336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Capacity in an additive white Gaussian Noise channel</a:t>
            </a:r>
          </a:p>
          <a:p>
            <a:pPr lvl="1"/>
            <a:r>
              <a:rPr lang="en-US" dirty="0" smtClean="0"/>
              <a:t>C = B log</a:t>
            </a:r>
            <a:r>
              <a:rPr lang="en-US" baseline="-25000" dirty="0" smtClean="0"/>
              <a:t>2</a:t>
            </a:r>
            <a:r>
              <a:rPr lang="en-US" dirty="0" smtClean="0"/>
              <a:t>(1+ SNR)</a:t>
            </a:r>
          </a:p>
          <a:p>
            <a:pPr lvl="2"/>
            <a:r>
              <a:rPr lang="en-US" dirty="0" smtClean="0"/>
              <a:t>Note C increases with SNR and B</a:t>
            </a:r>
          </a:p>
          <a:p>
            <a:pPr lvl="1"/>
            <a:r>
              <a:rPr lang="en-US" dirty="0" smtClean="0"/>
              <a:t>Idea of capacity is complicated</a:t>
            </a:r>
          </a:p>
          <a:p>
            <a:pPr lvl="1"/>
            <a:r>
              <a:rPr lang="en-US" b="1" dirty="0" smtClean="0"/>
              <a:t>Coding!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18568" y="2312736"/>
            <a:ext cx="4781457" cy="3014579"/>
            <a:chOff x="3410042" y="2700420"/>
            <a:chExt cx="4781457" cy="30145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0042" y="2700420"/>
              <a:ext cx="4781457" cy="301457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537158" y="4331373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SNR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3248526" y="3422315"/>
              <a:ext cx="9825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Capacity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6497" y="2435490"/>
            <a:ext cx="54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T1/T3 Links</a:t>
            </a:r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Dedicated channels (private links) – private voice/data/video networks</a:t>
            </a:r>
          </a:p>
          <a:p>
            <a:r>
              <a:rPr lang="en-US" dirty="0" smtClean="0"/>
              <a:t>T1</a:t>
            </a:r>
          </a:p>
          <a:p>
            <a:pPr lvl="1"/>
            <a:r>
              <a:rPr lang="en-US" dirty="0" smtClean="0"/>
              <a:t>1.536 Mbps of usable capacity on 1.544 </a:t>
            </a:r>
            <a:r>
              <a:rPr lang="en-US" dirty="0" err="1" smtClean="0"/>
              <a:t>Mbp</a:t>
            </a:r>
            <a:r>
              <a:rPr lang="en-US" dirty="0" smtClean="0"/>
              <a:t> links</a:t>
            </a:r>
          </a:p>
          <a:p>
            <a:pPr lvl="1"/>
            <a:r>
              <a:rPr lang="en-US" dirty="0" smtClean="0"/>
              <a:t>Usually in bulk or as 24 64-kbps sub-channels (DS-0s)</a:t>
            </a:r>
          </a:p>
          <a:p>
            <a:pPr lvl="1"/>
            <a:r>
              <a:rPr lang="en-US" dirty="0" smtClean="0"/>
              <a:t>Pricing often makes T1s economical when </a:t>
            </a:r>
            <a:r>
              <a:rPr lang="en-US" dirty="0" smtClean="0">
                <a:sym typeface="Symbol" charset="0"/>
              </a:rPr>
              <a:t> </a:t>
            </a:r>
            <a:r>
              <a:rPr lang="en-US" dirty="0" smtClean="0"/>
              <a:t>6 DS-0s are used between two locations</a:t>
            </a:r>
          </a:p>
          <a:p>
            <a:pPr lvl="1"/>
            <a:r>
              <a:rPr lang="en-US" dirty="0" smtClean="0"/>
              <a:t>Fractional T1 - Purchase/lease ½ or ¼ of a T1</a:t>
            </a:r>
          </a:p>
          <a:p>
            <a:pPr lvl="3"/>
            <a:r>
              <a:rPr lang="en-US" dirty="0" smtClean="0"/>
              <a:t>½ T1 = 768 kbps, ¼ T1 = 384 kbps</a:t>
            </a:r>
          </a:p>
          <a:p>
            <a:r>
              <a:rPr lang="en-US" dirty="0" smtClean="0"/>
              <a:t>T3 focused on higher bandwidth users</a:t>
            </a:r>
          </a:p>
          <a:p>
            <a:pPr lvl="1"/>
            <a:r>
              <a:rPr lang="en-US" dirty="0" smtClean="0"/>
              <a:t>High capacity service (45 Mbps)</a:t>
            </a:r>
          </a:p>
          <a:p>
            <a:pPr lvl="1"/>
            <a:r>
              <a:rPr lang="en-US" dirty="0" smtClean="0"/>
              <a:t>Equivalent to 28 T1s (672 DS-0s)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2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SONET/SDH</a:t>
            </a:r>
            <a:endParaRPr 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Synchronous Optical Network (SONET) (ANSI)</a:t>
            </a:r>
          </a:p>
          <a:p>
            <a:pPr lvl="1"/>
            <a:r>
              <a:rPr lang="en-US" dirty="0" smtClean="0"/>
              <a:t>Synchronous Digital Hierarchy (SDH) (ITU-T)</a:t>
            </a:r>
          </a:p>
          <a:p>
            <a:pPr lvl="1"/>
            <a:r>
              <a:rPr lang="en-US" dirty="0" smtClean="0"/>
              <a:t>TDM system for optical links</a:t>
            </a:r>
          </a:p>
          <a:p>
            <a:pPr lvl="1"/>
            <a:r>
              <a:rPr lang="en-US" dirty="0" smtClean="0"/>
              <a:t>Basic unit of capacity for network service providers</a:t>
            </a:r>
          </a:p>
          <a:p>
            <a:r>
              <a:rPr lang="en-US" dirty="0" smtClean="0"/>
              <a:t>Signal Hierarchy</a:t>
            </a:r>
          </a:p>
          <a:p>
            <a:pPr lvl="1"/>
            <a:r>
              <a:rPr lang="en-US" dirty="0" smtClean="0"/>
              <a:t>Synchronous Transport Signal level 1 (STS-1) or Optical Carrier level 1 (OC-1)</a:t>
            </a:r>
          </a:p>
          <a:p>
            <a:pPr lvl="2"/>
            <a:r>
              <a:rPr lang="en-US" dirty="0" smtClean="0"/>
              <a:t>At 51.84 Mbps</a:t>
            </a:r>
          </a:p>
          <a:p>
            <a:pPr lvl="1"/>
            <a:r>
              <a:rPr lang="en-US" dirty="0" smtClean="0"/>
              <a:t>Carry DS-3 or group of lower rate signals</a:t>
            </a:r>
          </a:p>
          <a:p>
            <a:pPr lvl="2"/>
            <a:r>
              <a:rPr lang="en-US" dirty="0" smtClean="0"/>
              <a:t>(DS1, DS1C, DS2) plus ITU-T rates (e.g. 2.048 Mbps)</a:t>
            </a:r>
          </a:p>
          <a:p>
            <a:pPr lvl="1"/>
            <a:r>
              <a:rPr lang="en-US" dirty="0" smtClean="0"/>
              <a:t>Multiple STS-1 combined into STS-N signal</a:t>
            </a:r>
          </a:p>
          <a:p>
            <a:pPr lvl="1"/>
            <a:r>
              <a:rPr lang="en-US" dirty="0" smtClean="0"/>
              <a:t>ITU-T  rates termed Synchronous Transfer Mode (STM–X)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Sonet/SDH Signal Hierarchy</a:t>
            </a:r>
            <a:endParaRPr lang="en-US" dirty="0"/>
          </a:p>
        </p:txBody>
      </p:sp>
      <p:pic>
        <p:nvPicPr>
          <p:cNvPr id="51202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11982" r="1263" b="2848"/>
          <a:stretch/>
        </p:blipFill>
        <p:spPr bwMode="auto">
          <a:xfrm>
            <a:off x="781590" y="1733961"/>
            <a:ext cx="7754845" cy="4457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107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Mode and Multiplexing</a:t>
            </a:r>
            <a:endParaRPr lang="en-US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845733"/>
            <a:ext cx="7543800" cy="443071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Mode how two parties share a channel during conversation</a:t>
            </a:r>
          </a:p>
          <a:p>
            <a:pPr lvl="1"/>
            <a:r>
              <a:rPr lang="en-US" dirty="0" smtClean="0"/>
              <a:t>Simplex – one way communication (e.g., broadcast AM)</a:t>
            </a:r>
          </a:p>
          <a:p>
            <a:pPr lvl="1"/>
            <a:r>
              <a:rPr lang="en-US" dirty="0" smtClean="0"/>
              <a:t>Duplex – two way communication</a:t>
            </a:r>
          </a:p>
          <a:p>
            <a:pPr lvl="2"/>
            <a:r>
              <a:rPr lang="en-US" dirty="0" smtClean="0"/>
              <a:t>TDD: time division duplex users take turns on the channel</a:t>
            </a:r>
          </a:p>
          <a:p>
            <a:pPr lvl="2"/>
            <a:r>
              <a:rPr lang="en-US" dirty="0" smtClean="0"/>
              <a:t>FDD: Frequency division duplex – users get two channels – one for each direction of communication</a:t>
            </a:r>
          </a:p>
          <a:p>
            <a:pPr lvl="2"/>
            <a:r>
              <a:rPr lang="en-US" dirty="0" smtClean="0"/>
              <a:t>Rates need not be symmetric (ADSL)</a:t>
            </a:r>
          </a:p>
          <a:p>
            <a:r>
              <a:rPr lang="en-US" dirty="0" smtClean="0"/>
              <a:t>Systems  use a combination of mode and multiplexing </a:t>
            </a:r>
          </a:p>
          <a:p>
            <a:pPr lvl="1"/>
            <a:r>
              <a:rPr lang="en-US" dirty="0" smtClean="0"/>
              <a:t>Cordless phone CT2 standard: TDD/TDMA</a:t>
            </a:r>
          </a:p>
          <a:p>
            <a:pPr lvl="1"/>
            <a:r>
              <a:rPr lang="en-US" dirty="0" smtClean="0"/>
              <a:t>GSM: FDD/FDM/TDMA</a:t>
            </a:r>
          </a:p>
          <a:p>
            <a:pPr lvl="2"/>
            <a:r>
              <a:rPr lang="en-US" dirty="0" smtClean="0"/>
              <a:t>Spectrum broken up into 125 channels</a:t>
            </a:r>
          </a:p>
          <a:p>
            <a:pPr lvl="2"/>
            <a:r>
              <a:rPr lang="en-US" dirty="0" smtClean="0"/>
              <a:t>User one channel for uplink (mobile to base station) another channel for downlink (base station  to  mobile)</a:t>
            </a:r>
          </a:p>
          <a:p>
            <a:pPr lvl="2"/>
            <a:r>
              <a:rPr lang="en-US" dirty="0" smtClean="0"/>
              <a:t>8 users share one channel in TDM fashion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7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5" name="Group 2"/>
          <p:cNvGrpSpPr>
            <a:grpSpLocks/>
          </p:cNvGrpSpPr>
          <p:nvPr/>
        </p:nvGrpSpPr>
        <p:grpSpPr bwMode="auto">
          <a:xfrm>
            <a:off x="1014413" y="3689350"/>
            <a:ext cx="5937250" cy="342900"/>
            <a:chOff x="1160" y="2468"/>
            <a:chExt cx="4052" cy="216"/>
          </a:xfrm>
        </p:grpSpPr>
        <p:sp>
          <p:nvSpPr>
            <p:cNvPr id="57412" name="Rectangle 3"/>
            <p:cNvSpPr>
              <a:spLocks noChangeArrowheads="1"/>
            </p:cNvSpPr>
            <p:nvPr/>
          </p:nvSpPr>
          <p:spPr bwMode="auto">
            <a:xfrm>
              <a:off x="1160" y="2472"/>
              <a:ext cx="4052" cy="20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3" name="Line 4"/>
            <p:cNvSpPr>
              <a:spLocks noChangeShapeType="1"/>
            </p:cNvSpPr>
            <p:nvPr/>
          </p:nvSpPr>
          <p:spPr bwMode="auto">
            <a:xfrm>
              <a:off x="1674" y="246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4" name="Line 5"/>
            <p:cNvSpPr>
              <a:spLocks noChangeShapeType="1"/>
            </p:cNvSpPr>
            <p:nvPr/>
          </p:nvSpPr>
          <p:spPr bwMode="auto">
            <a:xfrm>
              <a:off x="2193" y="246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5" name="Line 6"/>
            <p:cNvSpPr>
              <a:spLocks noChangeShapeType="1"/>
            </p:cNvSpPr>
            <p:nvPr/>
          </p:nvSpPr>
          <p:spPr bwMode="auto">
            <a:xfrm>
              <a:off x="2711" y="246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6" name="Line 7"/>
            <p:cNvSpPr>
              <a:spLocks noChangeShapeType="1"/>
            </p:cNvSpPr>
            <p:nvPr/>
          </p:nvSpPr>
          <p:spPr bwMode="auto">
            <a:xfrm>
              <a:off x="3229" y="246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7" name="Line 8"/>
            <p:cNvSpPr>
              <a:spLocks noChangeShapeType="1"/>
            </p:cNvSpPr>
            <p:nvPr/>
          </p:nvSpPr>
          <p:spPr bwMode="auto">
            <a:xfrm>
              <a:off x="3748" y="246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8" name="Line 9"/>
            <p:cNvSpPr>
              <a:spLocks noChangeShapeType="1"/>
            </p:cNvSpPr>
            <p:nvPr/>
          </p:nvSpPr>
          <p:spPr bwMode="auto">
            <a:xfrm>
              <a:off x="4266" y="246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9" name="Line 10"/>
            <p:cNvSpPr>
              <a:spLocks noChangeShapeType="1"/>
            </p:cNvSpPr>
            <p:nvPr/>
          </p:nvSpPr>
          <p:spPr bwMode="auto">
            <a:xfrm>
              <a:off x="4741" y="246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0" name="Rectangle 11"/>
            <p:cNvSpPr>
              <a:spLocks noChangeArrowheads="1"/>
            </p:cNvSpPr>
            <p:nvPr/>
          </p:nvSpPr>
          <p:spPr bwMode="auto">
            <a:xfrm>
              <a:off x="1319" y="2477"/>
              <a:ext cx="19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1</a:t>
              </a:r>
            </a:p>
          </p:txBody>
        </p:sp>
        <p:sp>
          <p:nvSpPr>
            <p:cNvPr id="57421" name="Rectangle 12"/>
            <p:cNvSpPr>
              <a:spLocks noChangeArrowheads="1"/>
            </p:cNvSpPr>
            <p:nvPr/>
          </p:nvSpPr>
          <p:spPr bwMode="auto">
            <a:xfrm>
              <a:off x="1837" y="2477"/>
              <a:ext cx="19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2</a:t>
              </a:r>
            </a:p>
          </p:txBody>
        </p:sp>
        <p:sp>
          <p:nvSpPr>
            <p:cNvPr id="57422" name="Rectangle 13"/>
            <p:cNvSpPr>
              <a:spLocks noChangeArrowheads="1"/>
            </p:cNvSpPr>
            <p:nvPr/>
          </p:nvSpPr>
          <p:spPr bwMode="auto">
            <a:xfrm>
              <a:off x="2355" y="2478"/>
              <a:ext cx="19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3</a:t>
              </a:r>
            </a:p>
          </p:txBody>
        </p:sp>
        <p:sp>
          <p:nvSpPr>
            <p:cNvPr id="57423" name="Rectangle 14"/>
            <p:cNvSpPr>
              <a:spLocks noChangeArrowheads="1"/>
            </p:cNvSpPr>
            <p:nvPr/>
          </p:nvSpPr>
          <p:spPr bwMode="auto">
            <a:xfrm>
              <a:off x="2874" y="2477"/>
              <a:ext cx="19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4</a:t>
              </a:r>
            </a:p>
          </p:txBody>
        </p:sp>
        <p:sp>
          <p:nvSpPr>
            <p:cNvPr id="57424" name="Rectangle 15"/>
            <p:cNvSpPr>
              <a:spLocks noChangeArrowheads="1"/>
            </p:cNvSpPr>
            <p:nvPr/>
          </p:nvSpPr>
          <p:spPr bwMode="auto">
            <a:xfrm>
              <a:off x="3392" y="2476"/>
              <a:ext cx="18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5</a:t>
              </a:r>
            </a:p>
          </p:txBody>
        </p:sp>
        <p:sp>
          <p:nvSpPr>
            <p:cNvPr id="57425" name="Rectangle 16"/>
            <p:cNvSpPr>
              <a:spLocks noChangeArrowheads="1"/>
            </p:cNvSpPr>
            <p:nvPr/>
          </p:nvSpPr>
          <p:spPr bwMode="auto">
            <a:xfrm>
              <a:off x="3910" y="2477"/>
              <a:ext cx="18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6</a:t>
              </a:r>
            </a:p>
          </p:txBody>
        </p:sp>
        <p:sp>
          <p:nvSpPr>
            <p:cNvPr id="57426" name="Rectangle 17"/>
            <p:cNvSpPr>
              <a:spLocks noChangeArrowheads="1"/>
            </p:cNvSpPr>
            <p:nvPr/>
          </p:nvSpPr>
          <p:spPr bwMode="auto">
            <a:xfrm>
              <a:off x="4429" y="2476"/>
              <a:ext cx="18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7</a:t>
              </a:r>
            </a:p>
          </p:txBody>
        </p:sp>
        <p:sp>
          <p:nvSpPr>
            <p:cNvPr id="57427" name="Rectangle 18"/>
            <p:cNvSpPr>
              <a:spLocks noChangeArrowheads="1"/>
            </p:cNvSpPr>
            <p:nvPr/>
          </p:nvSpPr>
          <p:spPr bwMode="auto">
            <a:xfrm>
              <a:off x="4904" y="2476"/>
              <a:ext cx="19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8</a:t>
              </a:r>
            </a:p>
          </p:txBody>
        </p:sp>
      </p:grpSp>
      <p:sp>
        <p:nvSpPr>
          <p:cNvPr id="57346" name="Line 19"/>
          <p:cNvSpPr>
            <a:spLocks noChangeShapeType="1"/>
          </p:cNvSpPr>
          <p:nvPr/>
        </p:nvSpPr>
        <p:spPr bwMode="auto">
          <a:xfrm>
            <a:off x="692150" y="5497513"/>
            <a:ext cx="677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Line 20"/>
          <p:cNvSpPr>
            <a:spLocks noChangeShapeType="1"/>
          </p:cNvSpPr>
          <p:nvPr/>
        </p:nvSpPr>
        <p:spPr bwMode="auto">
          <a:xfrm>
            <a:off x="692150" y="4048125"/>
            <a:ext cx="677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48" name="Group 21"/>
          <p:cNvGrpSpPr>
            <a:grpSpLocks/>
          </p:cNvGrpSpPr>
          <p:nvPr/>
        </p:nvGrpSpPr>
        <p:grpSpPr bwMode="auto">
          <a:xfrm>
            <a:off x="1014413" y="2419350"/>
            <a:ext cx="5937250" cy="342900"/>
            <a:chOff x="1160" y="1668"/>
            <a:chExt cx="4052" cy="216"/>
          </a:xfrm>
        </p:grpSpPr>
        <p:sp>
          <p:nvSpPr>
            <p:cNvPr id="57408" name="Rectangle 22"/>
            <p:cNvSpPr>
              <a:spLocks noChangeArrowheads="1"/>
            </p:cNvSpPr>
            <p:nvPr/>
          </p:nvSpPr>
          <p:spPr bwMode="auto">
            <a:xfrm>
              <a:off x="1160" y="1672"/>
              <a:ext cx="4052" cy="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9" name="Rectangle 23"/>
            <p:cNvSpPr>
              <a:spLocks noChangeArrowheads="1"/>
            </p:cNvSpPr>
            <p:nvPr/>
          </p:nvSpPr>
          <p:spPr bwMode="auto">
            <a:xfrm>
              <a:off x="3132" y="1673"/>
              <a:ext cx="189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higher GSM frame structures</a:t>
              </a:r>
            </a:p>
          </p:txBody>
        </p:sp>
        <p:sp>
          <p:nvSpPr>
            <p:cNvPr id="57410" name="Line 24"/>
            <p:cNvSpPr>
              <a:spLocks noChangeShapeType="1"/>
            </p:cNvSpPr>
            <p:nvPr/>
          </p:nvSpPr>
          <p:spPr bwMode="auto">
            <a:xfrm>
              <a:off x="2495" y="166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1" name="Line 25"/>
            <p:cNvSpPr>
              <a:spLocks noChangeShapeType="1"/>
            </p:cNvSpPr>
            <p:nvPr/>
          </p:nvSpPr>
          <p:spPr bwMode="auto">
            <a:xfrm>
              <a:off x="2841" y="166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49" name="Line 26"/>
          <p:cNvSpPr>
            <a:spLocks noChangeShapeType="1"/>
          </p:cNvSpPr>
          <p:nvPr/>
        </p:nvSpPr>
        <p:spPr bwMode="auto">
          <a:xfrm>
            <a:off x="692150" y="2782888"/>
            <a:ext cx="677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Line 27"/>
          <p:cNvSpPr>
            <a:spLocks noChangeShapeType="1"/>
          </p:cNvSpPr>
          <p:nvPr/>
        </p:nvSpPr>
        <p:spPr bwMode="auto">
          <a:xfrm flipH="1">
            <a:off x="1001713" y="4033838"/>
            <a:ext cx="1525587" cy="1096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28"/>
          <p:cNvSpPr>
            <a:spLocks noChangeShapeType="1"/>
          </p:cNvSpPr>
          <p:nvPr/>
        </p:nvSpPr>
        <p:spPr bwMode="auto">
          <a:xfrm>
            <a:off x="3279775" y="4051300"/>
            <a:ext cx="3660775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29"/>
          <p:cNvSpPr>
            <a:spLocks noChangeShapeType="1"/>
          </p:cNvSpPr>
          <p:nvPr/>
        </p:nvSpPr>
        <p:spPr bwMode="auto">
          <a:xfrm flipV="1">
            <a:off x="1016000" y="898525"/>
            <a:ext cx="1400175" cy="151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30"/>
          <p:cNvSpPr>
            <a:spLocks noChangeShapeType="1"/>
          </p:cNvSpPr>
          <p:nvPr/>
        </p:nvSpPr>
        <p:spPr bwMode="auto">
          <a:xfrm>
            <a:off x="2249488" y="1081088"/>
            <a:ext cx="4700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31"/>
          <p:cNvSpPr>
            <a:spLocks noChangeShapeType="1"/>
          </p:cNvSpPr>
          <p:nvPr/>
        </p:nvSpPr>
        <p:spPr bwMode="auto">
          <a:xfrm flipV="1">
            <a:off x="6958013" y="2157413"/>
            <a:ext cx="246062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32"/>
          <p:cNvSpPr>
            <a:spLocks noChangeShapeType="1"/>
          </p:cNvSpPr>
          <p:nvPr/>
        </p:nvSpPr>
        <p:spPr bwMode="auto">
          <a:xfrm flipV="1">
            <a:off x="6965950" y="2509838"/>
            <a:ext cx="24447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33"/>
          <p:cNvSpPr>
            <a:spLocks noChangeShapeType="1"/>
          </p:cNvSpPr>
          <p:nvPr/>
        </p:nvSpPr>
        <p:spPr bwMode="auto">
          <a:xfrm flipV="1">
            <a:off x="2957513" y="1905000"/>
            <a:ext cx="481012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34"/>
          <p:cNvSpPr>
            <a:spLocks noChangeShapeType="1"/>
          </p:cNvSpPr>
          <p:nvPr/>
        </p:nvSpPr>
        <p:spPr bwMode="auto">
          <a:xfrm flipV="1">
            <a:off x="3505200" y="1905000"/>
            <a:ext cx="481013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35"/>
          <p:cNvSpPr>
            <a:spLocks noChangeShapeType="1"/>
          </p:cNvSpPr>
          <p:nvPr/>
        </p:nvSpPr>
        <p:spPr bwMode="auto">
          <a:xfrm>
            <a:off x="1498600" y="1895475"/>
            <a:ext cx="4489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Line 36"/>
          <p:cNvSpPr>
            <a:spLocks noChangeShapeType="1"/>
          </p:cNvSpPr>
          <p:nvPr/>
        </p:nvSpPr>
        <p:spPr bwMode="auto">
          <a:xfrm>
            <a:off x="1735138" y="1647825"/>
            <a:ext cx="4489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Line 37"/>
          <p:cNvSpPr>
            <a:spLocks noChangeShapeType="1"/>
          </p:cNvSpPr>
          <p:nvPr/>
        </p:nvSpPr>
        <p:spPr bwMode="auto">
          <a:xfrm>
            <a:off x="1733550" y="1638300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38"/>
          <p:cNvSpPr>
            <a:spLocks noChangeShapeType="1"/>
          </p:cNvSpPr>
          <p:nvPr/>
        </p:nvSpPr>
        <p:spPr bwMode="auto">
          <a:xfrm flipV="1">
            <a:off x="3582988" y="1647825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Line 39"/>
          <p:cNvSpPr>
            <a:spLocks noChangeShapeType="1"/>
          </p:cNvSpPr>
          <p:nvPr/>
        </p:nvSpPr>
        <p:spPr bwMode="auto">
          <a:xfrm flipV="1">
            <a:off x="4121150" y="1647825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Line 40"/>
          <p:cNvSpPr>
            <a:spLocks noChangeShapeType="1"/>
          </p:cNvSpPr>
          <p:nvPr/>
        </p:nvSpPr>
        <p:spPr bwMode="auto">
          <a:xfrm flipV="1">
            <a:off x="3573463" y="1073150"/>
            <a:ext cx="522287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Line 41"/>
          <p:cNvSpPr>
            <a:spLocks noChangeShapeType="1"/>
          </p:cNvSpPr>
          <p:nvPr/>
        </p:nvSpPr>
        <p:spPr bwMode="auto">
          <a:xfrm flipV="1">
            <a:off x="4121150" y="1079500"/>
            <a:ext cx="520700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Rectangle 42"/>
          <p:cNvSpPr>
            <a:spLocks noChangeArrowheads="1"/>
          </p:cNvSpPr>
          <p:nvPr/>
        </p:nvSpPr>
        <p:spPr bwMode="auto">
          <a:xfrm>
            <a:off x="4764722" y="1085684"/>
            <a:ext cx="16398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100" dirty="0"/>
              <a:t>935-960 MHz</a:t>
            </a:r>
          </a:p>
          <a:p>
            <a:pPr algn="l" defTabSz="739775" eaLnBrk="0" hangingPunct="0"/>
            <a:r>
              <a:rPr kumimoji="0" lang="de-DE" sz="1100" dirty="0"/>
              <a:t>124 </a:t>
            </a:r>
            <a:r>
              <a:rPr kumimoji="0" lang="de-DE" sz="1100" dirty="0" err="1"/>
              <a:t>channels</a:t>
            </a:r>
            <a:r>
              <a:rPr kumimoji="0" lang="de-DE" sz="1100" dirty="0"/>
              <a:t> (200 kHz)</a:t>
            </a:r>
          </a:p>
          <a:p>
            <a:pPr algn="l" defTabSz="739775" eaLnBrk="0" hangingPunct="0"/>
            <a:r>
              <a:rPr kumimoji="0" lang="de-DE" sz="1100" dirty="0" err="1"/>
              <a:t>downlink</a:t>
            </a:r>
            <a:endParaRPr kumimoji="0" lang="de-DE" sz="1100" dirty="0"/>
          </a:p>
        </p:txBody>
      </p:sp>
      <p:sp>
        <p:nvSpPr>
          <p:cNvPr id="57366" name="Rectangle 43"/>
          <p:cNvSpPr>
            <a:spLocks noChangeArrowheads="1"/>
          </p:cNvSpPr>
          <p:nvPr/>
        </p:nvSpPr>
        <p:spPr bwMode="auto">
          <a:xfrm>
            <a:off x="4648200" y="1887538"/>
            <a:ext cx="16398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100"/>
              <a:t>890-915 MHz</a:t>
            </a:r>
          </a:p>
          <a:p>
            <a:pPr algn="l" defTabSz="739775" eaLnBrk="0" hangingPunct="0"/>
            <a:r>
              <a:rPr kumimoji="0" lang="de-DE" sz="1100"/>
              <a:t>124 channels (200 kHz)</a:t>
            </a:r>
          </a:p>
          <a:p>
            <a:pPr algn="l" defTabSz="739775" eaLnBrk="0" hangingPunct="0"/>
            <a:r>
              <a:rPr kumimoji="0" lang="de-DE" sz="1100"/>
              <a:t>uplink</a:t>
            </a:r>
          </a:p>
        </p:txBody>
      </p:sp>
      <p:sp>
        <p:nvSpPr>
          <p:cNvPr id="57367" name="Rectangle 44"/>
          <p:cNvSpPr>
            <a:spLocks noChangeArrowheads="1"/>
          </p:cNvSpPr>
          <p:nvPr/>
        </p:nvSpPr>
        <p:spPr bwMode="auto">
          <a:xfrm rot="-2858313">
            <a:off x="708025" y="1744663"/>
            <a:ext cx="9429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400"/>
              <a:t>frequency</a:t>
            </a:r>
          </a:p>
        </p:txBody>
      </p:sp>
      <p:sp>
        <p:nvSpPr>
          <p:cNvPr id="57368" name="Rectangle 45"/>
          <p:cNvSpPr>
            <a:spLocks noChangeArrowheads="1"/>
          </p:cNvSpPr>
          <p:nvPr/>
        </p:nvSpPr>
        <p:spPr bwMode="auto">
          <a:xfrm>
            <a:off x="6453188" y="2773363"/>
            <a:ext cx="5000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400"/>
              <a:t>time</a:t>
            </a:r>
          </a:p>
        </p:txBody>
      </p:sp>
      <p:sp>
        <p:nvSpPr>
          <p:cNvPr id="57369" name="Line 46"/>
          <p:cNvSpPr>
            <a:spLocks noChangeShapeType="1"/>
          </p:cNvSpPr>
          <p:nvPr/>
        </p:nvSpPr>
        <p:spPr bwMode="auto">
          <a:xfrm flipH="1">
            <a:off x="1008063" y="2778125"/>
            <a:ext cx="1949450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Line 47"/>
          <p:cNvSpPr>
            <a:spLocks noChangeShapeType="1"/>
          </p:cNvSpPr>
          <p:nvPr/>
        </p:nvSpPr>
        <p:spPr bwMode="auto">
          <a:xfrm>
            <a:off x="3473450" y="2771775"/>
            <a:ext cx="34925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Rectangle 48"/>
          <p:cNvSpPr>
            <a:spLocks noChangeArrowheads="1"/>
          </p:cNvSpPr>
          <p:nvPr/>
        </p:nvSpPr>
        <p:spPr bwMode="auto">
          <a:xfrm>
            <a:off x="2320925" y="3278188"/>
            <a:ext cx="1838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600"/>
              <a:t>GSM TDMA frame</a:t>
            </a:r>
          </a:p>
        </p:txBody>
      </p:sp>
      <p:sp>
        <p:nvSpPr>
          <p:cNvPr id="57372" name="Rectangle 49"/>
          <p:cNvSpPr>
            <a:spLocks noChangeArrowheads="1"/>
          </p:cNvSpPr>
          <p:nvPr/>
        </p:nvSpPr>
        <p:spPr bwMode="auto">
          <a:xfrm>
            <a:off x="2319338" y="4681538"/>
            <a:ext cx="27781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600"/>
              <a:t>GSM time-slot (normal burst)</a:t>
            </a:r>
          </a:p>
        </p:txBody>
      </p:sp>
      <p:grpSp>
        <p:nvGrpSpPr>
          <p:cNvPr id="57373" name="Group 50"/>
          <p:cNvGrpSpPr>
            <a:grpSpLocks/>
          </p:cNvGrpSpPr>
          <p:nvPr/>
        </p:nvGrpSpPr>
        <p:grpSpPr bwMode="auto">
          <a:xfrm>
            <a:off x="1008063" y="4102100"/>
            <a:ext cx="6907212" cy="327025"/>
            <a:chOff x="1156" y="2728"/>
            <a:chExt cx="4714" cy="206"/>
          </a:xfrm>
        </p:grpSpPr>
        <p:sp>
          <p:nvSpPr>
            <p:cNvPr id="57406" name="Line 51"/>
            <p:cNvSpPr>
              <a:spLocks noChangeShapeType="1"/>
            </p:cNvSpPr>
            <p:nvPr/>
          </p:nvSpPr>
          <p:spPr bwMode="auto">
            <a:xfrm>
              <a:off x="1156" y="2830"/>
              <a:ext cx="406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7" name="Rectangle 52"/>
            <p:cNvSpPr>
              <a:spLocks noChangeArrowheads="1"/>
            </p:cNvSpPr>
            <p:nvPr/>
          </p:nvSpPr>
          <p:spPr bwMode="auto">
            <a:xfrm>
              <a:off x="5186" y="2728"/>
              <a:ext cx="68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4.615 ms</a:t>
              </a:r>
            </a:p>
          </p:txBody>
        </p:sp>
      </p:grpSp>
      <p:grpSp>
        <p:nvGrpSpPr>
          <p:cNvPr id="57374" name="Group 53"/>
          <p:cNvGrpSpPr>
            <a:grpSpLocks/>
          </p:cNvGrpSpPr>
          <p:nvPr/>
        </p:nvGrpSpPr>
        <p:grpSpPr bwMode="auto">
          <a:xfrm>
            <a:off x="1657350" y="5641975"/>
            <a:ext cx="5632450" cy="327025"/>
            <a:chOff x="1599" y="3698"/>
            <a:chExt cx="3844" cy="206"/>
          </a:xfrm>
        </p:grpSpPr>
        <p:sp>
          <p:nvSpPr>
            <p:cNvPr id="57404" name="Line 54"/>
            <p:cNvSpPr>
              <a:spLocks noChangeShapeType="1"/>
            </p:cNvSpPr>
            <p:nvPr/>
          </p:nvSpPr>
          <p:spPr bwMode="auto">
            <a:xfrm>
              <a:off x="1599" y="3801"/>
              <a:ext cx="323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5" name="Rectangle 55"/>
            <p:cNvSpPr>
              <a:spLocks noChangeArrowheads="1"/>
            </p:cNvSpPr>
            <p:nvPr/>
          </p:nvSpPr>
          <p:spPr bwMode="auto">
            <a:xfrm>
              <a:off x="4795" y="3698"/>
              <a:ext cx="64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546.5 µs</a:t>
              </a:r>
            </a:p>
          </p:txBody>
        </p:sp>
      </p:grpSp>
      <p:grpSp>
        <p:nvGrpSpPr>
          <p:cNvPr id="57375" name="Group 56"/>
          <p:cNvGrpSpPr>
            <a:grpSpLocks/>
          </p:cNvGrpSpPr>
          <p:nvPr/>
        </p:nvGrpSpPr>
        <p:grpSpPr bwMode="auto">
          <a:xfrm>
            <a:off x="1025525" y="5840413"/>
            <a:ext cx="6673850" cy="327025"/>
            <a:chOff x="1167" y="3823"/>
            <a:chExt cx="4555" cy="206"/>
          </a:xfrm>
        </p:grpSpPr>
        <p:sp>
          <p:nvSpPr>
            <p:cNvPr id="57402" name="Line 57"/>
            <p:cNvSpPr>
              <a:spLocks noChangeShapeType="1"/>
            </p:cNvSpPr>
            <p:nvPr/>
          </p:nvSpPr>
          <p:spPr bwMode="auto">
            <a:xfrm>
              <a:off x="1167" y="3926"/>
              <a:ext cx="406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3" name="Rectangle 58"/>
            <p:cNvSpPr>
              <a:spLocks noChangeArrowheads="1"/>
            </p:cNvSpPr>
            <p:nvPr/>
          </p:nvSpPr>
          <p:spPr bwMode="auto">
            <a:xfrm>
              <a:off x="5190" y="3823"/>
              <a:ext cx="53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l" defTabSz="739775" eaLnBrk="0" hangingPunct="0"/>
              <a:r>
                <a:rPr kumimoji="0" lang="de-DE" sz="1600"/>
                <a:t>577 µs</a:t>
              </a:r>
            </a:p>
          </p:txBody>
        </p:sp>
      </p:grpSp>
      <p:sp>
        <p:nvSpPr>
          <p:cNvPr id="57376" name="Rectangle 59"/>
          <p:cNvSpPr>
            <a:spLocks noChangeArrowheads="1"/>
          </p:cNvSpPr>
          <p:nvPr/>
        </p:nvSpPr>
        <p:spPr bwMode="auto">
          <a:xfrm>
            <a:off x="1647825" y="5151438"/>
            <a:ext cx="4735513" cy="330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Rectangle 60"/>
          <p:cNvSpPr>
            <a:spLocks noChangeArrowheads="1"/>
          </p:cNvSpPr>
          <p:nvPr/>
        </p:nvSpPr>
        <p:spPr bwMode="auto">
          <a:xfrm>
            <a:off x="1690688" y="5173663"/>
            <a:ext cx="3921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400"/>
              <a:t>tail</a:t>
            </a:r>
          </a:p>
        </p:txBody>
      </p:sp>
      <p:sp>
        <p:nvSpPr>
          <p:cNvPr id="57378" name="Rectangle 61"/>
          <p:cNvSpPr>
            <a:spLocks noChangeArrowheads="1"/>
          </p:cNvSpPr>
          <p:nvPr/>
        </p:nvSpPr>
        <p:spPr bwMode="auto">
          <a:xfrm>
            <a:off x="2227263" y="5173663"/>
            <a:ext cx="9032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400"/>
              <a:t>user data</a:t>
            </a:r>
          </a:p>
        </p:txBody>
      </p:sp>
      <p:sp>
        <p:nvSpPr>
          <p:cNvPr id="57379" name="Rectangle 62"/>
          <p:cNvSpPr>
            <a:spLocks noChangeArrowheads="1"/>
          </p:cNvSpPr>
          <p:nvPr/>
        </p:nvSpPr>
        <p:spPr bwMode="auto">
          <a:xfrm>
            <a:off x="3614738" y="5173663"/>
            <a:ext cx="804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400"/>
              <a:t>Training</a:t>
            </a:r>
          </a:p>
        </p:txBody>
      </p:sp>
      <p:sp>
        <p:nvSpPr>
          <p:cNvPr id="57380" name="Rectangle 63"/>
          <p:cNvSpPr>
            <a:spLocks noChangeArrowheads="1"/>
          </p:cNvSpPr>
          <p:nvPr/>
        </p:nvSpPr>
        <p:spPr bwMode="auto">
          <a:xfrm>
            <a:off x="3398838" y="5173663"/>
            <a:ext cx="284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400"/>
              <a:t>S</a:t>
            </a:r>
          </a:p>
        </p:txBody>
      </p:sp>
      <p:sp>
        <p:nvSpPr>
          <p:cNvPr id="57381" name="Rectangle 64"/>
          <p:cNvSpPr>
            <a:spLocks noChangeArrowheads="1"/>
          </p:cNvSpPr>
          <p:nvPr/>
        </p:nvSpPr>
        <p:spPr bwMode="auto">
          <a:xfrm>
            <a:off x="990600" y="5029200"/>
            <a:ext cx="6381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400"/>
              <a:t>guard</a:t>
            </a:r>
          </a:p>
          <a:p>
            <a:pPr algn="l" defTabSz="739775" eaLnBrk="0" hangingPunct="0"/>
            <a:r>
              <a:rPr kumimoji="0" lang="de-DE" sz="1400"/>
              <a:t>space</a:t>
            </a:r>
          </a:p>
        </p:txBody>
      </p:sp>
      <p:sp>
        <p:nvSpPr>
          <p:cNvPr id="57382" name="Rectangle 65"/>
          <p:cNvSpPr>
            <a:spLocks noChangeArrowheads="1"/>
          </p:cNvSpPr>
          <p:nvPr/>
        </p:nvSpPr>
        <p:spPr bwMode="auto">
          <a:xfrm>
            <a:off x="4410075" y="5172075"/>
            <a:ext cx="2841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400"/>
              <a:t>S</a:t>
            </a:r>
          </a:p>
        </p:txBody>
      </p:sp>
      <p:sp>
        <p:nvSpPr>
          <p:cNvPr id="57383" name="Rectangle 66"/>
          <p:cNvSpPr>
            <a:spLocks noChangeArrowheads="1"/>
          </p:cNvSpPr>
          <p:nvPr/>
        </p:nvSpPr>
        <p:spPr bwMode="auto">
          <a:xfrm>
            <a:off x="4800600" y="5172075"/>
            <a:ext cx="9032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400"/>
              <a:t>user data</a:t>
            </a:r>
          </a:p>
        </p:txBody>
      </p:sp>
      <p:sp>
        <p:nvSpPr>
          <p:cNvPr id="57384" name="Rectangle 67"/>
          <p:cNvSpPr>
            <a:spLocks noChangeArrowheads="1"/>
          </p:cNvSpPr>
          <p:nvPr/>
        </p:nvSpPr>
        <p:spPr bwMode="auto">
          <a:xfrm>
            <a:off x="5930900" y="5172075"/>
            <a:ext cx="3921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400"/>
              <a:t>tail</a:t>
            </a:r>
          </a:p>
        </p:txBody>
      </p:sp>
      <p:sp>
        <p:nvSpPr>
          <p:cNvPr id="57385" name="Rectangle 68"/>
          <p:cNvSpPr>
            <a:spLocks noChangeArrowheads="1"/>
          </p:cNvSpPr>
          <p:nvPr/>
        </p:nvSpPr>
        <p:spPr bwMode="auto">
          <a:xfrm>
            <a:off x="6324600" y="5027613"/>
            <a:ext cx="6381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400"/>
              <a:t>guard</a:t>
            </a:r>
          </a:p>
          <a:p>
            <a:pPr algn="l" defTabSz="739775" eaLnBrk="0" hangingPunct="0"/>
            <a:r>
              <a:rPr kumimoji="0" lang="de-DE" sz="1400"/>
              <a:t>space</a:t>
            </a:r>
          </a:p>
        </p:txBody>
      </p:sp>
      <p:sp>
        <p:nvSpPr>
          <p:cNvPr id="57386" name="Line 69"/>
          <p:cNvSpPr>
            <a:spLocks noChangeShapeType="1"/>
          </p:cNvSpPr>
          <p:nvPr/>
        </p:nvSpPr>
        <p:spPr bwMode="auto">
          <a:xfrm>
            <a:off x="2147888" y="51450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Line 70"/>
          <p:cNvSpPr>
            <a:spLocks noChangeShapeType="1"/>
          </p:cNvSpPr>
          <p:nvPr/>
        </p:nvSpPr>
        <p:spPr bwMode="auto">
          <a:xfrm>
            <a:off x="3349625" y="51450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8" name="Line 71"/>
          <p:cNvSpPr>
            <a:spLocks noChangeShapeType="1"/>
          </p:cNvSpPr>
          <p:nvPr/>
        </p:nvSpPr>
        <p:spPr bwMode="auto">
          <a:xfrm>
            <a:off x="3667125" y="51450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9" name="Line 72"/>
          <p:cNvSpPr>
            <a:spLocks noChangeShapeType="1"/>
          </p:cNvSpPr>
          <p:nvPr/>
        </p:nvSpPr>
        <p:spPr bwMode="auto">
          <a:xfrm>
            <a:off x="4362450" y="51450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0" name="Line 73"/>
          <p:cNvSpPr>
            <a:spLocks noChangeShapeType="1"/>
          </p:cNvSpPr>
          <p:nvPr/>
        </p:nvSpPr>
        <p:spPr bwMode="auto">
          <a:xfrm>
            <a:off x="4678363" y="51450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1" name="Line 74"/>
          <p:cNvSpPr>
            <a:spLocks noChangeShapeType="1"/>
          </p:cNvSpPr>
          <p:nvPr/>
        </p:nvSpPr>
        <p:spPr bwMode="auto">
          <a:xfrm>
            <a:off x="5881688" y="51450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2" name="Line 75"/>
          <p:cNvSpPr>
            <a:spLocks noChangeShapeType="1"/>
          </p:cNvSpPr>
          <p:nvPr/>
        </p:nvSpPr>
        <p:spPr bwMode="auto">
          <a:xfrm>
            <a:off x="1008063" y="51450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3" name="Line 76"/>
          <p:cNvSpPr>
            <a:spLocks noChangeShapeType="1"/>
          </p:cNvSpPr>
          <p:nvPr/>
        </p:nvSpPr>
        <p:spPr bwMode="auto">
          <a:xfrm>
            <a:off x="6958013" y="51450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4" name="Rectangle 77"/>
          <p:cNvSpPr>
            <a:spLocks noChangeArrowheads="1"/>
          </p:cNvSpPr>
          <p:nvPr/>
        </p:nvSpPr>
        <p:spPr bwMode="auto">
          <a:xfrm>
            <a:off x="1608138" y="5484813"/>
            <a:ext cx="6508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600"/>
              <a:t>3 bits</a:t>
            </a:r>
          </a:p>
        </p:txBody>
      </p:sp>
      <p:sp>
        <p:nvSpPr>
          <p:cNvPr id="57395" name="Rectangle 78"/>
          <p:cNvSpPr>
            <a:spLocks noChangeArrowheads="1"/>
          </p:cNvSpPr>
          <p:nvPr/>
        </p:nvSpPr>
        <p:spPr bwMode="auto">
          <a:xfrm>
            <a:off x="2359025" y="5484813"/>
            <a:ext cx="7635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600"/>
              <a:t>57 bits</a:t>
            </a:r>
          </a:p>
        </p:txBody>
      </p:sp>
      <p:sp>
        <p:nvSpPr>
          <p:cNvPr id="57396" name="Rectangle 79"/>
          <p:cNvSpPr>
            <a:spLocks noChangeArrowheads="1"/>
          </p:cNvSpPr>
          <p:nvPr/>
        </p:nvSpPr>
        <p:spPr bwMode="auto">
          <a:xfrm>
            <a:off x="3652838" y="5484813"/>
            <a:ext cx="7635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600"/>
              <a:t>26 bits</a:t>
            </a:r>
          </a:p>
        </p:txBody>
      </p:sp>
      <p:sp>
        <p:nvSpPr>
          <p:cNvPr id="57397" name="Rectangle 80"/>
          <p:cNvSpPr>
            <a:spLocks noChangeArrowheads="1"/>
          </p:cNvSpPr>
          <p:nvPr/>
        </p:nvSpPr>
        <p:spPr bwMode="auto">
          <a:xfrm>
            <a:off x="4927600" y="5483225"/>
            <a:ext cx="7635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600"/>
              <a:t>57 bits</a:t>
            </a:r>
          </a:p>
        </p:txBody>
      </p:sp>
      <p:sp>
        <p:nvSpPr>
          <p:cNvPr id="57398" name="Rectangle 81"/>
          <p:cNvSpPr>
            <a:spLocks noChangeArrowheads="1"/>
          </p:cNvSpPr>
          <p:nvPr/>
        </p:nvSpPr>
        <p:spPr bwMode="auto">
          <a:xfrm>
            <a:off x="3376613" y="5483225"/>
            <a:ext cx="2778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600"/>
              <a:t>1</a:t>
            </a:r>
          </a:p>
        </p:txBody>
      </p:sp>
      <p:sp>
        <p:nvSpPr>
          <p:cNvPr id="57399" name="Rectangle 82"/>
          <p:cNvSpPr>
            <a:spLocks noChangeArrowheads="1"/>
          </p:cNvSpPr>
          <p:nvPr/>
        </p:nvSpPr>
        <p:spPr bwMode="auto">
          <a:xfrm>
            <a:off x="4387850" y="5481638"/>
            <a:ext cx="2778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600"/>
              <a:t>1</a:t>
            </a:r>
          </a:p>
        </p:txBody>
      </p:sp>
      <p:sp>
        <p:nvSpPr>
          <p:cNvPr id="57400" name="Rectangle 83"/>
          <p:cNvSpPr>
            <a:spLocks noChangeArrowheads="1"/>
          </p:cNvSpPr>
          <p:nvPr/>
        </p:nvSpPr>
        <p:spPr bwMode="auto">
          <a:xfrm>
            <a:off x="6027738" y="5481638"/>
            <a:ext cx="2778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algn="l" defTabSz="739775" eaLnBrk="0" hangingPunct="0"/>
            <a:r>
              <a:rPr kumimoji="0" lang="de-DE" sz="1600"/>
              <a:t>3</a:t>
            </a:r>
          </a:p>
        </p:txBody>
      </p:sp>
      <p:sp>
        <p:nvSpPr>
          <p:cNvPr id="83002" name="Rectangle 84"/>
          <p:cNvSpPr>
            <a:spLocks noGrp="1" noChangeArrowheads="1"/>
          </p:cNvSpPr>
          <p:nvPr>
            <p:ph type="title" idx="4294967295"/>
          </p:nvPr>
        </p:nvSpPr>
        <p:spPr>
          <a:xfrm>
            <a:off x="232034" y="228600"/>
            <a:ext cx="7772400" cy="4905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</a:rPr>
              <a:t>GSM - TDMA/</a:t>
            </a:r>
            <a:r>
              <a:rPr lang="en-US" sz="2800" dirty="0" smtClean="0">
                <a:latin typeface="Arial" charset="0"/>
              </a:rPr>
              <a:t>FDM/FDD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24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Channel Capacity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twisted pair telephone line has bandwidth = 4000 Hz and a SNR of 20 </a:t>
            </a:r>
            <a:r>
              <a:rPr lang="en-US" dirty="0" err="1"/>
              <a:t>dB.</a:t>
            </a:r>
            <a:r>
              <a:rPr lang="en-US" dirty="0"/>
              <a:t> What is the channel capacity?</a:t>
            </a:r>
          </a:p>
          <a:p>
            <a:r>
              <a:rPr lang="en-US" dirty="0"/>
              <a:t>SNR = 20 dB </a:t>
            </a:r>
            <a:r>
              <a:rPr lang="en-US" dirty="0">
                <a:sym typeface="Wingdings"/>
              </a:rPr>
              <a:t>=&gt; 20 = 10 log</a:t>
            </a:r>
            <a:r>
              <a:rPr lang="en-US" baseline="-25000" dirty="0">
                <a:sym typeface="Wingdings"/>
              </a:rPr>
              <a:t>10</a:t>
            </a:r>
            <a:r>
              <a:rPr lang="en-US" dirty="0">
                <a:sym typeface="Wingdings"/>
              </a:rPr>
              <a:t> (SNR)   SNR= 10</a:t>
            </a:r>
            <a:r>
              <a:rPr lang="en-US" sz="3000" baseline="30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= 100</a:t>
            </a:r>
          </a:p>
          <a:p>
            <a:pPr marL="201168" lvl="1" indent="0" algn="ctr">
              <a:buNone/>
            </a:pPr>
            <a:r>
              <a:rPr lang="en-US" dirty="0"/>
              <a:t>C = B log</a:t>
            </a:r>
            <a:r>
              <a:rPr lang="en-US" sz="3000" baseline="-25000" dirty="0"/>
              <a:t>2</a:t>
            </a:r>
            <a:r>
              <a:rPr lang="en-US" dirty="0"/>
              <a:t> (1 + SNR)  = 4000 [log</a:t>
            </a:r>
            <a:r>
              <a:rPr lang="en-US" baseline="-25000" dirty="0"/>
              <a:t>10</a:t>
            </a:r>
            <a:r>
              <a:rPr lang="en-US" dirty="0"/>
              <a:t>(101)/log</a:t>
            </a:r>
            <a:r>
              <a:rPr lang="en-US" baseline="-25000" dirty="0"/>
              <a:t>10</a:t>
            </a:r>
            <a:r>
              <a:rPr lang="en-US" dirty="0"/>
              <a:t>(2)]</a:t>
            </a:r>
          </a:p>
          <a:p>
            <a:pPr marL="201168" lvl="1" indent="0" algn="ctr">
              <a:buNone/>
            </a:pPr>
            <a:r>
              <a:rPr lang="en-US" dirty="0"/>
              <a:t>        =  4000[2.004/0.301] = 26,635 </a:t>
            </a:r>
            <a:r>
              <a:rPr lang="en-US" dirty="0" smtClean="0"/>
              <a:t>bps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Error Rate or Probability of Bit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Oversimplified view</a:t>
            </a:r>
          </a:p>
          <a:p>
            <a:pPr lvl="1"/>
            <a:r>
              <a:rPr lang="en-US" dirty="0" smtClean="0"/>
              <a:t>Let us say we transmit 1000 bits repeatedly 10 times</a:t>
            </a:r>
          </a:p>
          <a:p>
            <a:pPr lvl="1"/>
            <a:r>
              <a:rPr lang="en-US" dirty="0" smtClean="0"/>
              <a:t>Let us say that the receiver gets 999, 998, 1000, 995, 1000, 1000, 1000, 1000, 1000, 998 bits correctly</a:t>
            </a:r>
          </a:p>
          <a:p>
            <a:pPr lvl="1"/>
            <a:r>
              <a:rPr lang="en-US" dirty="0" smtClean="0"/>
              <a:t>The average number of bits in error for every 1000 bits sent is (1 + 2 + 0 + 5 + 0 + 0 + 0 + 0 + 0 + 2)/10 = 1 bit</a:t>
            </a:r>
          </a:p>
          <a:p>
            <a:pPr lvl="1"/>
            <a:r>
              <a:rPr lang="en-US" dirty="0" smtClean="0"/>
              <a:t>The bit error rate is 1/1000 or 10</a:t>
            </a:r>
            <a:r>
              <a:rPr lang="en-US" baseline="30000" dirty="0" smtClean="0"/>
              <a:t>-3</a:t>
            </a:r>
          </a:p>
          <a:p>
            <a:r>
              <a:rPr lang="en-US" dirty="0" smtClean="0"/>
              <a:t>Bit error rates are on the order of 10</a:t>
            </a:r>
            <a:r>
              <a:rPr lang="en-US" baseline="30000" dirty="0" smtClean="0"/>
              <a:t>-9</a:t>
            </a:r>
            <a:r>
              <a:rPr lang="en-US" dirty="0" smtClean="0"/>
              <a:t> in optical fiber links, higher on copper, and much higher on radio links</a:t>
            </a:r>
          </a:p>
          <a:p>
            <a:r>
              <a:rPr lang="en-US" dirty="0" smtClean="0"/>
              <a:t>Depends on modulation scheme, distance, SNR, and other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and Bit 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759157" cy="4023360"/>
          </a:xfrm>
        </p:spPr>
        <p:txBody>
          <a:bodyPr/>
          <a:lstStyle/>
          <a:p>
            <a:r>
              <a:rPr lang="en-US" dirty="0" smtClean="0"/>
              <a:t>Noise impacts BER</a:t>
            </a:r>
          </a:p>
          <a:p>
            <a:r>
              <a:rPr lang="en-US" dirty="0" smtClean="0"/>
              <a:t>Higher noise =&gt; more errors</a:t>
            </a:r>
          </a:p>
          <a:p>
            <a:pPr lvl="1"/>
            <a:r>
              <a:rPr lang="en-US" dirty="0" smtClean="0"/>
              <a:t>Waterfall curve in AWGN channels</a:t>
            </a:r>
          </a:p>
          <a:p>
            <a:r>
              <a:rPr lang="en-US" dirty="0" smtClean="0"/>
              <a:t>As </a:t>
            </a:r>
            <a:r>
              <a:rPr lang="en-US" i="1" dirty="0" smtClean="0"/>
              <a:t>M</a:t>
            </a:r>
            <a:r>
              <a:rPr lang="en-US" dirty="0" smtClean="0"/>
              <a:t> increases in M-</a:t>
            </a:r>
            <a:r>
              <a:rPr lang="en-US" dirty="0" err="1" smtClean="0"/>
              <a:t>ary</a:t>
            </a:r>
            <a:r>
              <a:rPr lang="en-US" dirty="0" smtClean="0"/>
              <a:t> PSK or QAM, BER increases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40" y="1830459"/>
            <a:ext cx="4009581" cy="42959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4806" y="6001918"/>
            <a:ext cx="176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per bit in dB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875370" y="3663896"/>
            <a:ext cx="144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 Error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Control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26601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Systematically add redundant bits for error detection or correction</a:t>
            </a:r>
          </a:p>
          <a:p>
            <a:r>
              <a:rPr lang="en-US" dirty="0" smtClean="0"/>
              <a:t>Part of link layer, but sometimes part of physical layer</a:t>
            </a:r>
          </a:p>
          <a:p>
            <a:r>
              <a:rPr lang="en-US" dirty="0" smtClean="0"/>
              <a:t>Approaches to error control</a:t>
            </a:r>
          </a:p>
          <a:p>
            <a:pPr lvl="1"/>
            <a:r>
              <a:rPr lang="en-US" dirty="0" smtClean="0"/>
              <a:t>Error Detection + ARQ </a:t>
            </a:r>
            <a:r>
              <a:rPr lang="en-US" dirty="0" smtClean="0">
                <a:sym typeface="Wingdings"/>
              </a:rPr>
              <a:t> Link layer</a:t>
            </a:r>
            <a:endParaRPr lang="en-US" dirty="0" smtClean="0"/>
          </a:p>
          <a:p>
            <a:pPr lvl="1"/>
            <a:r>
              <a:rPr lang="en-US" dirty="0" smtClean="0"/>
              <a:t>Error Correction (FEC) </a:t>
            </a:r>
            <a:r>
              <a:rPr lang="en-US" dirty="0" smtClean="0">
                <a:sym typeface="Wingdings"/>
              </a:rPr>
              <a:t> Physical layer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8" name="Group 14"/>
          <p:cNvGrpSpPr>
            <a:grpSpLocks noChangeAspect="1"/>
          </p:cNvGrpSpPr>
          <p:nvPr/>
        </p:nvGrpSpPr>
        <p:grpSpPr bwMode="auto">
          <a:xfrm>
            <a:off x="2466259" y="4584545"/>
            <a:ext cx="4800600" cy="1443037"/>
            <a:chOff x="1292" y="1660"/>
            <a:chExt cx="1868" cy="1024"/>
          </a:xfrm>
        </p:grpSpPr>
        <p:sp>
          <p:nvSpPr>
            <p:cNvPr id="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292" y="1660"/>
              <a:ext cx="1868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" name="_s122900"/>
            <p:cNvCxnSpPr>
              <a:cxnSpLocks noChangeShapeType="1"/>
              <a:stCxn id="14" idx="0"/>
              <a:endCxn id="12" idx="3"/>
            </p:cNvCxnSpPr>
            <p:nvPr/>
          </p:nvCxnSpPr>
          <p:spPr bwMode="auto">
            <a:xfrm rot="5400000" flipH="1">
              <a:off x="2408" y="1905"/>
              <a:ext cx="145" cy="52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_s122901"/>
            <p:cNvCxnSpPr>
              <a:cxnSpLocks noChangeShapeType="1"/>
              <a:stCxn id="13" idx="0"/>
              <a:endCxn id="12" idx="3"/>
            </p:cNvCxnSpPr>
            <p:nvPr/>
          </p:nvCxnSpPr>
          <p:spPr bwMode="auto">
            <a:xfrm rot="-5400000">
              <a:off x="1905" y="1925"/>
              <a:ext cx="145" cy="48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_s122902"/>
            <p:cNvSpPr>
              <a:spLocks noChangeArrowheads="1"/>
            </p:cNvSpPr>
            <p:nvPr/>
          </p:nvSpPr>
          <p:spPr bwMode="auto">
            <a:xfrm>
              <a:off x="1491" y="1807"/>
              <a:ext cx="1471" cy="288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1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81013" tIns="40506" rIns="81013" bIns="40506" anchor="ctr"/>
            <a:lstStyle/>
            <a:p>
              <a:pPr algn="ctr" eaLnBrk="1" hangingPunct="1"/>
              <a:r>
                <a:rPr lang="en-US" sz="1600">
                  <a:cs typeface="Arial" charset="0"/>
                </a:rPr>
                <a:t>Error Control Coding</a:t>
              </a:r>
            </a:p>
          </p:txBody>
        </p:sp>
        <p:sp>
          <p:nvSpPr>
            <p:cNvPr id="13" name="_s122903"/>
            <p:cNvSpPr>
              <a:spLocks noChangeArrowheads="1"/>
            </p:cNvSpPr>
            <p:nvPr/>
          </p:nvSpPr>
          <p:spPr bwMode="auto">
            <a:xfrm>
              <a:off x="1292" y="2239"/>
              <a:ext cx="862" cy="445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2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81013" tIns="40506" rIns="81013" bIns="40506" anchor="ctr"/>
            <a:lstStyle/>
            <a:p>
              <a:pPr algn="ctr" eaLnBrk="1" hangingPunct="1"/>
              <a:r>
                <a:rPr lang="en-US" sz="1600">
                  <a:cs typeface="Arial" charset="0"/>
                </a:rPr>
                <a:t>Error</a:t>
              </a:r>
            </a:p>
            <a:p>
              <a:pPr algn="ctr" eaLnBrk="1" hangingPunct="1"/>
              <a:r>
                <a:rPr lang="en-US" sz="1600">
                  <a:cs typeface="Arial" charset="0"/>
                </a:rPr>
                <a:t>Detection &amp; ARQ</a:t>
              </a:r>
            </a:p>
          </p:txBody>
        </p:sp>
        <p:sp>
          <p:nvSpPr>
            <p:cNvPr id="14" name="_s122904"/>
            <p:cNvSpPr>
              <a:spLocks noChangeArrowheads="1"/>
            </p:cNvSpPr>
            <p:nvPr/>
          </p:nvSpPr>
          <p:spPr bwMode="auto">
            <a:xfrm>
              <a:off x="2298" y="2239"/>
              <a:ext cx="862" cy="445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2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81013" tIns="40506" rIns="81013" bIns="40506" anchor="ctr"/>
            <a:lstStyle/>
            <a:p>
              <a:pPr algn="ctr" eaLnBrk="1" hangingPunct="1"/>
              <a:r>
                <a:rPr lang="en-US" sz="1600">
                  <a:cs typeface="Arial" charset="0"/>
                </a:rPr>
                <a:t>Forward Error</a:t>
              </a:r>
            </a:p>
            <a:p>
              <a:pPr algn="ctr" eaLnBrk="1" hangingPunct="1"/>
              <a:r>
                <a:rPr lang="en-US" sz="1600">
                  <a:cs typeface="Arial" charset="0"/>
                </a:rPr>
                <a:t>Correction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control coding (2)</a:t>
            </a:r>
            <a:endParaRPr lang="en-US" dirty="0"/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Error detection codes (more at </a:t>
            </a:r>
            <a:r>
              <a:rPr lang="en-US" smtClean="0"/>
              <a:t>link layer)</a:t>
            </a:r>
            <a:endParaRPr lang="en-US" dirty="0" smtClean="0"/>
          </a:p>
          <a:p>
            <a:pPr lvl="2"/>
            <a:r>
              <a:rPr lang="en-US" dirty="0" smtClean="0"/>
              <a:t>Detect whether received word is a valid </a:t>
            </a:r>
            <a:r>
              <a:rPr lang="ja-JP" altLang="en-US" dirty="0" smtClean="0"/>
              <a:t>“</a:t>
            </a:r>
            <a:r>
              <a:rPr lang="en-US" dirty="0" err="1" smtClean="0"/>
              <a:t>codeword</a:t>
            </a:r>
            <a:r>
              <a:rPr lang="ja-JP" altLang="en-US" dirty="0" smtClean="0"/>
              <a:t>”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May not have enough redundancy to correct bits</a:t>
            </a:r>
          </a:p>
          <a:p>
            <a:pPr lvl="2"/>
            <a:r>
              <a:rPr lang="en-US" dirty="0" smtClean="0"/>
              <a:t>Retransmit data after error </a:t>
            </a:r>
          </a:p>
          <a:p>
            <a:pPr lvl="3"/>
            <a:r>
              <a:rPr lang="en-US" dirty="0" smtClean="0"/>
              <a:t>Automatic repeat request – ARQ</a:t>
            </a:r>
          </a:p>
          <a:p>
            <a:r>
              <a:rPr lang="en-US" dirty="0" smtClean="0"/>
              <a:t>Error correction codes </a:t>
            </a:r>
          </a:p>
          <a:p>
            <a:pPr lvl="1"/>
            <a:r>
              <a:rPr lang="en-US" dirty="0" smtClean="0"/>
              <a:t>Forward error correction: FEC</a:t>
            </a:r>
          </a:p>
          <a:p>
            <a:pPr lvl="2"/>
            <a:r>
              <a:rPr lang="en-US" dirty="0" smtClean="0"/>
              <a:t>Detect invalid </a:t>
            </a:r>
            <a:r>
              <a:rPr lang="en-US" dirty="0" err="1" smtClean="0"/>
              <a:t>codewords</a:t>
            </a:r>
            <a:r>
              <a:rPr lang="en-US" dirty="0" smtClean="0"/>
              <a:t> and correct into valid </a:t>
            </a:r>
            <a:r>
              <a:rPr lang="en-US" dirty="0" err="1" smtClean="0"/>
              <a:t>codeword</a:t>
            </a:r>
            <a:endParaRPr lang="en-US" dirty="0" smtClean="0"/>
          </a:p>
          <a:p>
            <a:pPr lvl="2"/>
            <a:r>
              <a:rPr lang="en-US" dirty="0" smtClean="0"/>
              <a:t>Correction requires more bits than error detection</a:t>
            </a:r>
          </a:p>
          <a:p>
            <a:pPr lvl="2"/>
            <a:r>
              <a:rPr lang="en-US" dirty="0" smtClean="0"/>
              <a:t>FEC is good for one-way channels, recordings (CD-ROMs), real-time communications, deep space,...</a:t>
            </a:r>
          </a:p>
          <a:p>
            <a:pPr lvl="1"/>
            <a:r>
              <a:rPr lang="en-US" dirty="0" smtClean="0"/>
              <a:t>Generally more bits are required to protect against larger number of  bit errors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Multiplexing</a:t>
            </a:r>
            <a:endParaRPr lang="en-US" dirty="0" smtClean="0"/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Sending multiple signals simultaneously on the same medium</a:t>
            </a:r>
          </a:p>
          <a:p>
            <a:pPr lvl="1"/>
            <a:r>
              <a:rPr lang="en-US" dirty="0" smtClean="0"/>
              <a:t>Multiple TV channels on one coax cable, or</a:t>
            </a:r>
          </a:p>
          <a:p>
            <a:pPr lvl="1"/>
            <a:r>
              <a:rPr lang="en-US" dirty="0" smtClean="0"/>
              <a:t>Multiple radio stations on the same air space</a:t>
            </a:r>
          </a:p>
          <a:p>
            <a:r>
              <a:rPr lang="en-US" dirty="0" smtClean="0"/>
              <a:t>Extremely important milestone in data communication</a:t>
            </a:r>
          </a:p>
          <a:p>
            <a:pPr lvl="1"/>
            <a:r>
              <a:rPr lang="en-US" dirty="0" smtClean="0"/>
              <a:t>Drastically reduced need for cabling</a:t>
            </a:r>
          </a:p>
          <a:p>
            <a:pPr lvl="1"/>
            <a:r>
              <a:rPr lang="en-US" dirty="0" smtClean="0"/>
              <a:t>Cabling costs are one of the biggest fixed cost components of </a:t>
            </a:r>
            <a:r>
              <a:rPr lang="en-US" dirty="0" err="1" smtClean="0"/>
              <a:t>datacomm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62" y="83872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modified from </a:t>
            </a:r>
            <a:r>
              <a:rPr lang="en-US" dirty="0" err="1" smtClean="0"/>
              <a:t>Agrawal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wer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lowerbar.potx</Template>
  <TotalTime>2593</TotalTime>
  <Words>2300</Words>
  <Application>Microsoft Office PowerPoint</Application>
  <PresentationFormat>On-screen Show (4:3)</PresentationFormat>
  <Paragraphs>363</Paragraphs>
  <Slides>34</Slides>
  <Notes>17</Notes>
  <HiddenSlides>13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Symbol</vt:lpstr>
      <vt:lpstr>Times New Roman</vt:lpstr>
      <vt:lpstr>Wingdings</vt:lpstr>
      <vt:lpstr>lowerbar</vt:lpstr>
      <vt:lpstr>Lecture 6a</vt:lpstr>
      <vt:lpstr>Channel  Capacity</vt:lpstr>
      <vt:lpstr>Channel Capacity</vt:lpstr>
      <vt:lpstr>Example: Channel Capacity</vt:lpstr>
      <vt:lpstr>Bit Error Rate or Probability of Bit Error</vt:lpstr>
      <vt:lpstr>Noise and Bit Error Rate</vt:lpstr>
      <vt:lpstr>Error Control Coding</vt:lpstr>
      <vt:lpstr>Error control coding (2)</vt:lpstr>
      <vt:lpstr>Multiplexing</vt:lpstr>
      <vt:lpstr>Multiplexing</vt:lpstr>
      <vt:lpstr>Networking without multiplexing</vt:lpstr>
      <vt:lpstr>Why multiplexing</vt:lpstr>
      <vt:lpstr>Multiplexing categories</vt:lpstr>
      <vt:lpstr>Frequency division multiplexing</vt:lpstr>
      <vt:lpstr>Frequency Division Multiplexing - Remarks</vt:lpstr>
      <vt:lpstr>FDM System</vt:lpstr>
      <vt:lpstr>FDM of Three Voiceband Signals</vt:lpstr>
      <vt:lpstr>Frequency Division Multiplexing Example</vt:lpstr>
      <vt:lpstr>Asymmetrical Digital Subscriber Line</vt:lpstr>
      <vt:lpstr>ADSL Channel Configuration</vt:lpstr>
      <vt:lpstr>Discrete Multi-Tone (DMT)</vt:lpstr>
      <vt:lpstr>Wavelength Division Multiplexing</vt:lpstr>
      <vt:lpstr>Types of WDM</vt:lpstr>
      <vt:lpstr>WDM is like FDM!</vt:lpstr>
      <vt:lpstr>WDM Operation</vt:lpstr>
      <vt:lpstr>Time Division Multiplexing</vt:lpstr>
      <vt:lpstr>Time Division Multiplexing</vt:lpstr>
      <vt:lpstr>TDM in Telephone Networks</vt:lpstr>
      <vt:lpstr>DS-1 Transmission Format</vt:lpstr>
      <vt:lpstr>T1/T3 Links</vt:lpstr>
      <vt:lpstr>SONET/SDH</vt:lpstr>
      <vt:lpstr>Sonet/SDH Signal Hierarchy</vt:lpstr>
      <vt:lpstr> Mode and Multiplexing</vt:lpstr>
      <vt:lpstr>GSM - TDMA/FDM/FDD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prashant</dc:creator>
  <cp:lastModifiedBy>Cui, Liu</cp:lastModifiedBy>
  <cp:revision>114</cp:revision>
  <dcterms:created xsi:type="dcterms:W3CDTF">2013-11-26T13:30:49Z</dcterms:created>
  <dcterms:modified xsi:type="dcterms:W3CDTF">2016-03-01T22:29:26Z</dcterms:modified>
</cp:coreProperties>
</file>