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5" r:id="rId6"/>
    <p:sldId id="266" r:id="rId7"/>
    <p:sldId id="261" r:id="rId8"/>
    <p:sldId id="263" r:id="rId9"/>
    <p:sldId id="262" r:id="rId10"/>
    <p:sldId id="264"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93D5F3-4774-4D25-A4E9-9B3955350395}"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2895-6029-4883-8781-73E7ED4E1E54}" type="slidenum">
              <a:rPr lang="en-US" smtClean="0"/>
              <a:t>‹#›</a:t>
            </a:fld>
            <a:endParaRPr lang="en-US"/>
          </a:p>
        </p:txBody>
      </p:sp>
    </p:spTree>
    <p:extLst>
      <p:ext uri="{BB962C8B-B14F-4D97-AF65-F5344CB8AC3E}">
        <p14:creationId xmlns:p14="http://schemas.microsoft.com/office/powerpoint/2010/main" val="284857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93D5F3-4774-4D25-A4E9-9B3955350395}"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2895-6029-4883-8781-73E7ED4E1E54}" type="slidenum">
              <a:rPr lang="en-US" smtClean="0"/>
              <a:t>‹#›</a:t>
            </a:fld>
            <a:endParaRPr lang="en-US"/>
          </a:p>
        </p:txBody>
      </p:sp>
    </p:spTree>
    <p:extLst>
      <p:ext uri="{BB962C8B-B14F-4D97-AF65-F5344CB8AC3E}">
        <p14:creationId xmlns:p14="http://schemas.microsoft.com/office/powerpoint/2010/main" val="722073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93D5F3-4774-4D25-A4E9-9B3955350395}"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2895-6029-4883-8781-73E7ED4E1E54}" type="slidenum">
              <a:rPr lang="en-US" smtClean="0"/>
              <a:t>‹#›</a:t>
            </a:fld>
            <a:endParaRPr lang="en-US"/>
          </a:p>
        </p:txBody>
      </p:sp>
    </p:spTree>
    <p:extLst>
      <p:ext uri="{BB962C8B-B14F-4D97-AF65-F5344CB8AC3E}">
        <p14:creationId xmlns:p14="http://schemas.microsoft.com/office/powerpoint/2010/main" val="1495731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93D5F3-4774-4D25-A4E9-9B3955350395}"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2895-6029-4883-8781-73E7ED4E1E54}" type="slidenum">
              <a:rPr lang="en-US" smtClean="0"/>
              <a:t>‹#›</a:t>
            </a:fld>
            <a:endParaRPr lang="en-US"/>
          </a:p>
        </p:txBody>
      </p:sp>
    </p:spTree>
    <p:extLst>
      <p:ext uri="{BB962C8B-B14F-4D97-AF65-F5344CB8AC3E}">
        <p14:creationId xmlns:p14="http://schemas.microsoft.com/office/powerpoint/2010/main" val="1628457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93D5F3-4774-4D25-A4E9-9B3955350395}"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2895-6029-4883-8781-73E7ED4E1E54}" type="slidenum">
              <a:rPr lang="en-US" smtClean="0"/>
              <a:t>‹#›</a:t>
            </a:fld>
            <a:endParaRPr lang="en-US"/>
          </a:p>
        </p:txBody>
      </p:sp>
    </p:spTree>
    <p:extLst>
      <p:ext uri="{BB962C8B-B14F-4D97-AF65-F5344CB8AC3E}">
        <p14:creationId xmlns:p14="http://schemas.microsoft.com/office/powerpoint/2010/main" val="147275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93D5F3-4774-4D25-A4E9-9B3955350395}"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2895-6029-4883-8781-73E7ED4E1E54}" type="slidenum">
              <a:rPr lang="en-US" smtClean="0"/>
              <a:t>‹#›</a:t>
            </a:fld>
            <a:endParaRPr lang="en-US"/>
          </a:p>
        </p:txBody>
      </p:sp>
    </p:spTree>
    <p:extLst>
      <p:ext uri="{BB962C8B-B14F-4D97-AF65-F5344CB8AC3E}">
        <p14:creationId xmlns:p14="http://schemas.microsoft.com/office/powerpoint/2010/main" val="99271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93D5F3-4774-4D25-A4E9-9B3955350395}" type="datetimeFigureOut">
              <a:rPr lang="en-US" smtClean="0"/>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82895-6029-4883-8781-73E7ED4E1E54}" type="slidenum">
              <a:rPr lang="en-US" smtClean="0"/>
              <a:t>‹#›</a:t>
            </a:fld>
            <a:endParaRPr lang="en-US"/>
          </a:p>
        </p:txBody>
      </p:sp>
    </p:spTree>
    <p:extLst>
      <p:ext uri="{BB962C8B-B14F-4D97-AF65-F5344CB8AC3E}">
        <p14:creationId xmlns:p14="http://schemas.microsoft.com/office/powerpoint/2010/main" val="1128174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93D5F3-4774-4D25-A4E9-9B3955350395}"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82895-6029-4883-8781-73E7ED4E1E54}" type="slidenum">
              <a:rPr lang="en-US" smtClean="0"/>
              <a:t>‹#›</a:t>
            </a:fld>
            <a:endParaRPr lang="en-US"/>
          </a:p>
        </p:txBody>
      </p:sp>
    </p:spTree>
    <p:extLst>
      <p:ext uri="{BB962C8B-B14F-4D97-AF65-F5344CB8AC3E}">
        <p14:creationId xmlns:p14="http://schemas.microsoft.com/office/powerpoint/2010/main" val="3304276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93D5F3-4774-4D25-A4E9-9B3955350395}" type="datetimeFigureOut">
              <a:rPr lang="en-US" smtClean="0"/>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82895-6029-4883-8781-73E7ED4E1E54}" type="slidenum">
              <a:rPr lang="en-US" smtClean="0"/>
              <a:t>‹#›</a:t>
            </a:fld>
            <a:endParaRPr lang="en-US"/>
          </a:p>
        </p:txBody>
      </p:sp>
    </p:spTree>
    <p:extLst>
      <p:ext uri="{BB962C8B-B14F-4D97-AF65-F5344CB8AC3E}">
        <p14:creationId xmlns:p14="http://schemas.microsoft.com/office/powerpoint/2010/main" val="2355567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93D5F3-4774-4D25-A4E9-9B3955350395}"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2895-6029-4883-8781-73E7ED4E1E54}" type="slidenum">
              <a:rPr lang="en-US" smtClean="0"/>
              <a:t>‹#›</a:t>
            </a:fld>
            <a:endParaRPr lang="en-US"/>
          </a:p>
        </p:txBody>
      </p:sp>
    </p:spTree>
    <p:extLst>
      <p:ext uri="{BB962C8B-B14F-4D97-AF65-F5344CB8AC3E}">
        <p14:creationId xmlns:p14="http://schemas.microsoft.com/office/powerpoint/2010/main" val="383253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93D5F3-4774-4D25-A4E9-9B3955350395}"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2895-6029-4883-8781-73E7ED4E1E54}" type="slidenum">
              <a:rPr lang="en-US" smtClean="0"/>
              <a:t>‹#›</a:t>
            </a:fld>
            <a:endParaRPr lang="en-US"/>
          </a:p>
        </p:txBody>
      </p:sp>
    </p:spTree>
    <p:extLst>
      <p:ext uri="{BB962C8B-B14F-4D97-AF65-F5344CB8AC3E}">
        <p14:creationId xmlns:p14="http://schemas.microsoft.com/office/powerpoint/2010/main" val="4211381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93D5F3-4774-4D25-A4E9-9B3955350395}" type="datetimeFigureOut">
              <a:rPr lang="en-US" smtClean="0"/>
              <a:t>4/24/2018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82895-6029-4883-8781-73E7ED4E1E54}" type="slidenum">
              <a:rPr lang="en-US" smtClean="0"/>
              <a:t>‹#›</a:t>
            </a:fld>
            <a:endParaRPr lang="en-US"/>
          </a:p>
        </p:txBody>
      </p:sp>
    </p:spTree>
    <p:extLst>
      <p:ext uri="{BB962C8B-B14F-4D97-AF65-F5344CB8AC3E}">
        <p14:creationId xmlns:p14="http://schemas.microsoft.com/office/powerpoint/2010/main" val="3835530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Analyzing Ethernet LAN Switching</a:t>
            </a:r>
            <a:endParaRPr lang="en-US" dirty="0"/>
          </a:p>
        </p:txBody>
      </p:sp>
      <p:sp>
        <p:nvSpPr>
          <p:cNvPr id="3" name="Subtitle 2"/>
          <p:cNvSpPr>
            <a:spLocks noGrp="1"/>
          </p:cNvSpPr>
          <p:nvPr>
            <p:ph type="subTitle" idx="1"/>
          </p:nvPr>
        </p:nvSpPr>
        <p:spPr/>
        <p:txBody>
          <a:bodyPr/>
          <a:lstStyle/>
          <a:p>
            <a:r>
              <a:rPr lang="en-US" dirty="0" smtClean="0"/>
              <a:t>Liu Cui</a:t>
            </a:r>
            <a:endParaRPr lang="en-US" dirty="0"/>
          </a:p>
        </p:txBody>
      </p:sp>
    </p:spTree>
    <p:extLst>
      <p:ext uri="{BB962C8B-B14F-4D97-AF65-F5344CB8AC3E}">
        <p14:creationId xmlns:p14="http://schemas.microsoft.com/office/powerpoint/2010/main" val="1555094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Avoiding Loops Using Spanning Tree </a:t>
            </a:r>
            <a:r>
              <a:rPr lang="en-US" dirty="0" smtClean="0"/>
              <a:t>Protocol</a:t>
            </a:r>
            <a:endParaRPr lang="en-US" dirty="0"/>
          </a:p>
        </p:txBody>
      </p:sp>
      <p:sp>
        <p:nvSpPr>
          <p:cNvPr id="3" name="Content Placeholder 2"/>
          <p:cNvSpPr>
            <a:spLocks noGrp="1"/>
          </p:cNvSpPr>
          <p:nvPr>
            <p:ph idx="1"/>
          </p:nvPr>
        </p:nvSpPr>
        <p:spPr/>
        <p:txBody>
          <a:bodyPr/>
          <a:lstStyle/>
          <a:p>
            <a:r>
              <a:rPr lang="en-US" dirty="0"/>
              <a:t>https://www.youtube.com/watch?v=l03o_Ns4rKo</a:t>
            </a:r>
          </a:p>
        </p:txBody>
      </p:sp>
    </p:spTree>
    <p:extLst>
      <p:ext uri="{BB962C8B-B14F-4D97-AF65-F5344CB8AC3E}">
        <p14:creationId xmlns:p14="http://schemas.microsoft.com/office/powerpoint/2010/main" val="5315649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Verifying and Analyzing Ethernet Switching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Cisco Catalyst switch comes from the factory ready to switch frames. All you have to do is connect the power cable, plug in the Ethernet cables, and the switch starts switching incoming frames. Connect multiple switches together, and they are ready to forward frames between the switches as well. </a:t>
            </a:r>
          </a:p>
          <a:p>
            <a:r>
              <a:rPr lang="en-US" dirty="0" smtClean="0"/>
              <a:t>Cisco Catalyst switches come ready to get busy switching frames because of settings like these”</a:t>
            </a:r>
          </a:p>
          <a:p>
            <a:pPr lvl="1"/>
            <a:r>
              <a:rPr lang="en-US" dirty="0" smtClean="0"/>
              <a:t>The interfaces are enabled by default, ready to start working once a cable is connected.</a:t>
            </a:r>
          </a:p>
          <a:p>
            <a:pPr lvl="1"/>
            <a:r>
              <a:rPr lang="en-US" dirty="0" smtClean="0"/>
              <a:t>All interfaces are assigned to VLAN1.</a:t>
            </a:r>
          </a:p>
          <a:p>
            <a:pPr lvl="1"/>
            <a:r>
              <a:rPr lang="en-US" dirty="0" smtClean="0"/>
              <a:t>10/100 and 10/100/1000 interfaces use </a:t>
            </a:r>
            <a:r>
              <a:rPr lang="en-US" dirty="0" err="1" smtClean="0"/>
              <a:t>autonegotiation</a:t>
            </a:r>
            <a:r>
              <a:rPr lang="en-US" dirty="0" smtClean="0"/>
              <a:t> by default.</a:t>
            </a:r>
          </a:p>
          <a:p>
            <a:pPr lvl="1"/>
            <a:r>
              <a:rPr lang="en-US" dirty="0" smtClean="0"/>
              <a:t>The MAC learning, forwarding, flooding logic all works by default.</a:t>
            </a:r>
          </a:p>
          <a:p>
            <a:pPr lvl="1"/>
            <a:r>
              <a:rPr lang="en-US" dirty="0" smtClean="0"/>
              <a:t>STP is enabled by default.</a:t>
            </a:r>
            <a:endParaRPr lang="en-US" dirty="0"/>
          </a:p>
        </p:txBody>
      </p:sp>
    </p:spTree>
    <p:extLst>
      <p:ext uri="{BB962C8B-B14F-4D97-AF65-F5344CB8AC3E}">
        <p14:creationId xmlns:p14="http://schemas.microsoft.com/office/powerpoint/2010/main" val="1441588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Demonstrating MAC Learning</a:t>
            </a:r>
            <a:endParaRPr lang="en-US" dirty="0"/>
          </a:p>
        </p:txBody>
      </p:sp>
      <p:sp>
        <p:nvSpPr>
          <p:cNvPr id="3" name="Content Placeholder 2"/>
          <p:cNvSpPr>
            <a:spLocks noGrp="1"/>
          </p:cNvSpPr>
          <p:nvPr>
            <p:ph idx="1"/>
          </p:nvPr>
        </p:nvSpPr>
        <p:spPr/>
        <p:txBody>
          <a:bodyPr/>
          <a:lstStyle/>
          <a:p>
            <a:r>
              <a:rPr lang="en-US" dirty="0" smtClean="0"/>
              <a:t>Too see a switches MAC address table, use the </a:t>
            </a:r>
            <a:r>
              <a:rPr lang="en-US" b="1" i="1" dirty="0" smtClean="0"/>
              <a:t>show mac address-table </a:t>
            </a:r>
            <a:r>
              <a:rPr lang="en-US" dirty="0" smtClean="0"/>
              <a:t>command.</a:t>
            </a:r>
          </a:p>
          <a:p>
            <a:r>
              <a:rPr lang="en-US" dirty="0" smtClean="0"/>
              <a:t>Too see all the dynamically learned MAC addresses only, instead use the </a:t>
            </a:r>
            <a:r>
              <a:rPr lang="en-US" b="1" i="1" dirty="0" smtClean="0"/>
              <a:t>show mac address-table dynamic </a:t>
            </a:r>
            <a:r>
              <a:rPr lang="en-US" dirty="0" smtClean="0"/>
              <a:t>command. </a:t>
            </a:r>
            <a:endParaRPr lang="en-US" dirty="0"/>
          </a:p>
        </p:txBody>
      </p:sp>
    </p:spTree>
    <p:extLst>
      <p:ext uri="{BB962C8B-B14F-4D97-AF65-F5344CB8AC3E}">
        <p14:creationId xmlns:p14="http://schemas.microsoft.com/office/powerpoint/2010/main" val="40696281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Interfaces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Once you do the installation and connect to the Console, you can easily check the status of those interfaces with the </a:t>
            </a:r>
            <a:r>
              <a:rPr lang="en-US" b="1" i="1" dirty="0" smtClean="0"/>
              <a:t>show interfaces status</a:t>
            </a:r>
            <a:r>
              <a:rPr lang="en-US" dirty="0" smtClean="0"/>
              <a:t> command.</a:t>
            </a:r>
          </a:p>
          <a:p>
            <a:r>
              <a:rPr lang="en-US" dirty="0" smtClean="0"/>
              <a:t>Cisco Catalyst switches name their ports based on the fastest specification </a:t>
            </a:r>
            <a:r>
              <a:rPr lang="en-US" dirty="0" err="1" smtClean="0"/>
              <a:t>suppored</a:t>
            </a:r>
            <a:r>
              <a:rPr lang="en-US" dirty="0" smtClean="0"/>
              <a:t>. Fa for Fast Ethernet and </a:t>
            </a:r>
            <a:r>
              <a:rPr lang="en-US" dirty="0" err="1" smtClean="0"/>
              <a:t>Gi</a:t>
            </a:r>
            <a:r>
              <a:rPr lang="en-US" dirty="0" smtClean="0"/>
              <a:t> for Gigabit Ethernet.</a:t>
            </a:r>
          </a:p>
          <a:p>
            <a:r>
              <a:rPr lang="en-US" dirty="0" smtClean="0"/>
              <a:t>The status column of course tells use the status or state of the port, such as connected and </a:t>
            </a:r>
            <a:r>
              <a:rPr lang="en-US" dirty="0" err="1" smtClean="0"/>
              <a:t>notconnect</a:t>
            </a:r>
            <a:endParaRPr lang="en-US" dirty="0"/>
          </a:p>
        </p:txBody>
      </p:sp>
    </p:spTree>
    <p:extLst>
      <p:ext uri="{BB962C8B-B14F-4D97-AF65-F5344CB8AC3E}">
        <p14:creationId xmlns:p14="http://schemas.microsoft.com/office/powerpoint/2010/main" val="500216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Finding Entries in the MAC Address Table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Cisco IOS supplies several options to make it easier to find individual entries.</a:t>
            </a:r>
          </a:p>
          <a:p>
            <a:pPr lvl="1"/>
            <a:r>
              <a:rPr lang="en-US" dirty="0" smtClean="0"/>
              <a:t>If you know the MAC address, you can </a:t>
            </a:r>
            <a:r>
              <a:rPr lang="en-US" dirty="0" err="1" smtClean="0"/>
              <a:t>serch</a:t>
            </a:r>
            <a:r>
              <a:rPr lang="en-US" dirty="0" smtClean="0"/>
              <a:t> for it, just type in the MAC address at the end of the command with address keyword. For example: </a:t>
            </a:r>
            <a:r>
              <a:rPr lang="en-US" b="1" i="1" dirty="0" smtClean="0"/>
              <a:t>show mac address-table dynamic address 0200.1111.1111</a:t>
            </a:r>
          </a:p>
          <a:p>
            <a:pPr lvl="1"/>
            <a:r>
              <a:rPr lang="en-US" dirty="0" smtClean="0"/>
              <a:t>If you don’t know the MAC address, but the switch ports connect to other switches and which connect to end-point devices, use command such as: </a:t>
            </a:r>
            <a:r>
              <a:rPr lang="en-US" b="1" i="1" dirty="0" smtClean="0"/>
              <a:t>show mac address-table dynamic interface </a:t>
            </a:r>
            <a:r>
              <a:rPr lang="en-US" b="1" i="1" dirty="0" err="1" smtClean="0"/>
              <a:t>fastEthernet</a:t>
            </a:r>
            <a:r>
              <a:rPr lang="en-US" b="1" i="1" dirty="0" smtClean="0"/>
              <a:t> 0/1</a:t>
            </a:r>
          </a:p>
          <a:p>
            <a:pPr lvl="1"/>
            <a:r>
              <a:rPr lang="en-US" dirty="0" smtClean="0"/>
              <a:t>If you want to find the MAC address table entries for one VLAN, use command such as: </a:t>
            </a:r>
            <a:r>
              <a:rPr lang="en-US" b="1" i="1" dirty="0" smtClean="0"/>
              <a:t>show mac address-table dynamic vlan1</a:t>
            </a:r>
            <a:endParaRPr lang="en-US" b="1" i="1" dirty="0"/>
          </a:p>
        </p:txBody>
      </p:sp>
    </p:spTree>
    <p:extLst>
      <p:ext uri="{BB962C8B-B14F-4D97-AF65-F5344CB8AC3E}">
        <p14:creationId xmlns:p14="http://schemas.microsoft.com/office/powerpoint/2010/main" val="36063894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the MAC Address Table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Switches do learn MAC addresses, but those MAC addresses do not remain in the table indefinitely. </a:t>
            </a:r>
          </a:p>
          <a:p>
            <a:r>
              <a:rPr lang="en-US" dirty="0" smtClean="0"/>
              <a:t>The switch will remove the entries due to age, due to the table filling, and you can remove entries using a command.</a:t>
            </a:r>
          </a:p>
          <a:p>
            <a:r>
              <a:rPr lang="en-US" dirty="0" smtClean="0"/>
              <a:t>First, for aging out MAC table </a:t>
            </a:r>
            <a:r>
              <a:rPr lang="en-US" dirty="0" err="1" smtClean="0"/>
              <a:t>entires</a:t>
            </a:r>
            <a:r>
              <a:rPr lang="en-US" dirty="0" smtClean="0"/>
              <a:t>, switches remove entries that have not been used for a defined number of seconds (300 seconds by default).</a:t>
            </a:r>
          </a:p>
          <a:p>
            <a:pPr lvl="1"/>
            <a:r>
              <a:rPr lang="en-US" dirty="0" smtClean="0"/>
              <a:t>Switches look at every incoming frame, every source MAC address.</a:t>
            </a:r>
          </a:p>
          <a:p>
            <a:pPr lvl="1"/>
            <a:r>
              <a:rPr lang="en-US" dirty="0" smtClean="0"/>
              <a:t>If it is a new MAC address, the switch adds the correct entry to the table.</a:t>
            </a:r>
          </a:p>
          <a:p>
            <a:pPr lvl="1"/>
            <a:r>
              <a:rPr lang="en-US" dirty="0" smtClean="0"/>
              <a:t>If the entry already exists, the switch resets the inactivity timer back to 0 for that entry.</a:t>
            </a:r>
          </a:p>
          <a:p>
            <a:r>
              <a:rPr lang="en-US" dirty="0" smtClean="0"/>
              <a:t>Each entry’s timer counts upward over time to measure how long the entry has been in the table.</a:t>
            </a:r>
          </a:p>
          <a:p>
            <a:r>
              <a:rPr lang="en-US" dirty="0" smtClean="0"/>
              <a:t>To show the aging time, use command: show mac address-table aging-time</a:t>
            </a:r>
            <a:endParaRPr lang="en-US" dirty="0"/>
          </a:p>
        </p:txBody>
      </p:sp>
    </p:spTree>
    <p:extLst>
      <p:ext uri="{BB962C8B-B14F-4D97-AF65-F5344CB8AC3E}">
        <p14:creationId xmlns:p14="http://schemas.microsoft.com/office/powerpoint/2010/main" val="28588901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the MAC Address Table</a:t>
            </a:r>
          </a:p>
        </p:txBody>
      </p:sp>
      <p:sp>
        <p:nvSpPr>
          <p:cNvPr id="3" name="Content Placeholder 2"/>
          <p:cNvSpPr>
            <a:spLocks noGrp="1"/>
          </p:cNvSpPr>
          <p:nvPr>
            <p:ph idx="1"/>
          </p:nvPr>
        </p:nvSpPr>
        <p:spPr/>
        <p:txBody>
          <a:bodyPr>
            <a:normAutofit fontScale="92500"/>
          </a:bodyPr>
          <a:lstStyle/>
          <a:p>
            <a:r>
              <a:rPr lang="en-US" dirty="0" smtClean="0"/>
              <a:t>Each switch also removes the oldest table entries, even if they are younger than the aging time setting, if the table fills.</a:t>
            </a:r>
          </a:p>
          <a:p>
            <a:r>
              <a:rPr lang="en-US" dirty="0" smtClean="0"/>
              <a:t>When a switch tries to add a new table entry, and finds the table full, the switch times out (removes) the oldest table entry to make space.</a:t>
            </a:r>
          </a:p>
          <a:p>
            <a:r>
              <a:rPr lang="en-US" dirty="0" smtClean="0"/>
              <a:t>You can remove the dynamic entries from the MAC address table with the </a:t>
            </a:r>
            <a:r>
              <a:rPr lang="en-US" b="1" i="1" dirty="0" smtClean="0"/>
              <a:t>clear mac address-table dynamic</a:t>
            </a:r>
            <a:r>
              <a:rPr lang="en-US" dirty="0" smtClean="0"/>
              <a:t> command. </a:t>
            </a:r>
            <a:endParaRPr lang="en-US" dirty="0"/>
          </a:p>
        </p:txBody>
      </p:sp>
    </p:spTree>
    <p:extLst>
      <p:ext uri="{BB962C8B-B14F-4D97-AF65-F5344CB8AC3E}">
        <p14:creationId xmlns:p14="http://schemas.microsoft.com/office/powerpoint/2010/main" val="40679578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 Address Tables with Multiple Switches</a:t>
            </a:r>
            <a:endParaRPr lang="en-US" dirty="0"/>
          </a:p>
        </p:txBody>
      </p:sp>
      <p:sp>
        <p:nvSpPr>
          <p:cNvPr id="3" name="Content Placeholder 2"/>
          <p:cNvSpPr>
            <a:spLocks noGrp="1"/>
          </p:cNvSpPr>
          <p:nvPr>
            <p:ph idx="1"/>
          </p:nvPr>
        </p:nvSpPr>
        <p:spPr/>
        <p:txBody>
          <a:bodyPr/>
          <a:lstStyle/>
          <a:p>
            <a:r>
              <a:rPr lang="en-US" dirty="0"/>
              <a:t>https://www.youtube.com/watch?v=rCDR2ld33FE</a:t>
            </a:r>
          </a:p>
        </p:txBody>
      </p:sp>
    </p:spTree>
    <p:extLst>
      <p:ext uri="{BB962C8B-B14F-4D97-AF65-F5344CB8AC3E}">
        <p14:creationId xmlns:p14="http://schemas.microsoft.com/office/powerpoint/2010/main" val="2523823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Switching Logic</a:t>
            </a:r>
            <a:endParaRPr lang="en-US" dirty="0"/>
          </a:p>
        </p:txBody>
      </p:sp>
      <p:sp>
        <p:nvSpPr>
          <p:cNvPr id="3" name="Content Placeholder 2"/>
          <p:cNvSpPr>
            <a:spLocks noGrp="1"/>
          </p:cNvSpPr>
          <p:nvPr>
            <p:ph idx="1"/>
          </p:nvPr>
        </p:nvSpPr>
        <p:spPr/>
        <p:txBody>
          <a:bodyPr/>
          <a:lstStyle/>
          <a:p>
            <a:r>
              <a:rPr lang="en-US" dirty="0" smtClean="0"/>
              <a:t>The role of a LAN switch is to forward Ethernet frames to the correct destination (MAC) address. </a:t>
            </a:r>
            <a:endParaRPr lang="en-US" dirty="0"/>
          </a:p>
          <a:p>
            <a:r>
              <a:rPr lang="en-US" dirty="0" smtClean="0"/>
              <a:t>To achieve that goal, switches use logic—logic based on the source and destination MAC address in each frame’s Ethernet header. </a:t>
            </a:r>
            <a:endParaRPr lang="en-US" dirty="0"/>
          </a:p>
        </p:txBody>
      </p:sp>
    </p:spTree>
    <p:extLst>
      <p:ext uri="{BB962C8B-B14F-4D97-AF65-F5344CB8AC3E}">
        <p14:creationId xmlns:p14="http://schemas.microsoft.com/office/powerpoint/2010/main" val="658988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Switching Logic</a:t>
            </a:r>
          </a:p>
        </p:txBody>
      </p:sp>
      <p:sp>
        <p:nvSpPr>
          <p:cNvPr id="3" name="Content Placeholder 2"/>
          <p:cNvSpPr>
            <a:spLocks noGrp="1"/>
          </p:cNvSpPr>
          <p:nvPr>
            <p:ph idx="1"/>
          </p:nvPr>
        </p:nvSpPr>
        <p:spPr/>
        <p:txBody>
          <a:bodyPr>
            <a:normAutofit fontScale="92500" lnSpcReduction="20000"/>
          </a:bodyPr>
          <a:lstStyle/>
          <a:p>
            <a:r>
              <a:rPr lang="en-US" dirty="0" smtClean="0"/>
              <a:t>To accomplish this primary mission, switches perform three actions:</a:t>
            </a:r>
          </a:p>
          <a:p>
            <a:pPr lvl="1"/>
            <a:r>
              <a:rPr lang="en-US" dirty="0" smtClean="0"/>
              <a:t>Deciding when to forward a frame or when to filter (not forward) a frame, based on the destination MAC address</a:t>
            </a:r>
          </a:p>
          <a:p>
            <a:pPr lvl="1"/>
            <a:r>
              <a:rPr lang="en-US" dirty="0" smtClean="0"/>
              <a:t>Preparing to forward frames by learning MAC addresses by examining the source MAC address of each frame received by the switch</a:t>
            </a:r>
          </a:p>
          <a:p>
            <a:pPr lvl="1"/>
            <a:r>
              <a:rPr lang="en-US" dirty="0" smtClean="0"/>
              <a:t>Preparing to forward only one copy of the frame to the destination by creating a (Layer 2) loop-free environment with other switches by using Spanning Tree Protocol (STP)</a:t>
            </a:r>
            <a:endParaRPr lang="en-US" dirty="0"/>
          </a:p>
        </p:txBody>
      </p:sp>
    </p:spTree>
    <p:extLst>
      <p:ext uri="{BB962C8B-B14F-4D97-AF65-F5344CB8AC3E}">
        <p14:creationId xmlns:p14="http://schemas.microsoft.com/office/powerpoint/2010/main" val="3660025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Switching Logic</a:t>
            </a:r>
          </a:p>
        </p:txBody>
      </p:sp>
      <p:sp>
        <p:nvSpPr>
          <p:cNvPr id="3" name="Content Placeholder 2"/>
          <p:cNvSpPr>
            <a:spLocks noGrp="1"/>
          </p:cNvSpPr>
          <p:nvPr>
            <p:ph idx="1"/>
          </p:nvPr>
        </p:nvSpPr>
        <p:spPr/>
        <p:txBody>
          <a:bodyPr/>
          <a:lstStyle/>
          <a:p>
            <a:r>
              <a:rPr lang="en-US" dirty="0" smtClean="0"/>
              <a:t>Three Scenarios</a:t>
            </a:r>
          </a:p>
          <a:p>
            <a:pPr lvl="1"/>
            <a:r>
              <a:rPr lang="en-US" dirty="0" smtClean="0"/>
              <a:t>Forwarding known Unicast Frames</a:t>
            </a:r>
          </a:p>
          <a:p>
            <a:pPr lvl="1"/>
            <a:r>
              <a:rPr lang="en-US" dirty="0" smtClean="0"/>
              <a:t>Learning MAC addresses</a:t>
            </a:r>
          </a:p>
          <a:p>
            <a:pPr lvl="1"/>
            <a:r>
              <a:rPr lang="en-US" dirty="0" smtClean="0"/>
              <a:t>Flooding Unknown Unicast and Broadcast Frames</a:t>
            </a:r>
          </a:p>
          <a:p>
            <a:r>
              <a:rPr lang="en-US" dirty="0" smtClean="0"/>
              <a:t>Avoiding Loops Using Spanning Tree Protocol</a:t>
            </a:r>
            <a:endParaRPr lang="en-US" dirty="0"/>
          </a:p>
        </p:txBody>
      </p:sp>
    </p:spTree>
    <p:extLst>
      <p:ext uri="{BB962C8B-B14F-4D97-AF65-F5344CB8AC3E}">
        <p14:creationId xmlns:p14="http://schemas.microsoft.com/office/powerpoint/2010/main" val="9142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 Switching Summary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Step 1: Switches forward frames based on the destination MAC address</a:t>
            </a:r>
          </a:p>
          <a:p>
            <a:pPr lvl="1"/>
            <a:r>
              <a:rPr lang="en-US" dirty="0" smtClean="0"/>
              <a:t>A: If the </a:t>
            </a:r>
            <a:r>
              <a:rPr lang="en-US" dirty="0" err="1" smtClean="0"/>
              <a:t>desitnation</a:t>
            </a:r>
            <a:r>
              <a:rPr lang="en-US" dirty="0" smtClean="0"/>
              <a:t> MAC address is a broadcast, multicast, or unknown destination unicast (a unicast not listed in the MAC table), the switch floods the frame</a:t>
            </a:r>
          </a:p>
          <a:p>
            <a:pPr lvl="1"/>
            <a:r>
              <a:rPr lang="en-US" dirty="0" smtClean="0"/>
              <a:t>B: If the destination MAC address is a known unicast address (a unicast address found in the MAC table):</a:t>
            </a:r>
          </a:p>
          <a:p>
            <a:pPr lvl="2"/>
            <a:r>
              <a:rPr lang="en-US" dirty="0" smtClean="0"/>
              <a:t>i: table is different from the interface in which the frame was received, the switch forwards the frame out the outgoing interface. </a:t>
            </a:r>
          </a:p>
          <a:p>
            <a:pPr lvl="2"/>
            <a:r>
              <a:rPr lang="en-US" dirty="0" smtClean="0"/>
              <a:t>ii: if the outgoing interface is the same as the interface in which the frame was received, the switch filters the frame, meaning that the switch simply ignores the frame and does not forward it.</a:t>
            </a:r>
          </a:p>
          <a:p>
            <a:pPr lvl="1"/>
            <a:endParaRPr lang="en-US" dirty="0"/>
          </a:p>
        </p:txBody>
      </p:sp>
    </p:spTree>
    <p:extLst>
      <p:ext uri="{BB962C8B-B14F-4D97-AF65-F5344CB8AC3E}">
        <p14:creationId xmlns:p14="http://schemas.microsoft.com/office/powerpoint/2010/main" val="2397496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 Switching Summary</a:t>
            </a:r>
          </a:p>
        </p:txBody>
      </p:sp>
      <p:sp>
        <p:nvSpPr>
          <p:cNvPr id="3" name="Content Placeholder 2"/>
          <p:cNvSpPr>
            <a:spLocks noGrp="1"/>
          </p:cNvSpPr>
          <p:nvPr>
            <p:ph idx="1"/>
          </p:nvPr>
        </p:nvSpPr>
        <p:spPr/>
        <p:txBody>
          <a:bodyPr>
            <a:normAutofit lnSpcReduction="10000"/>
          </a:bodyPr>
          <a:lstStyle/>
          <a:p>
            <a:r>
              <a:rPr lang="en-US" dirty="0" smtClean="0"/>
              <a:t>Step 2: Switches use the following logic to learn MAC address table entries:</a:t>
            </a:r>
          </a:p>
          <a:p>
            <a:pPr lvl="1"/>
            <a:r>
              <a:rPr lang="en-US" dirty="0" smtClean="0"/>
              <a:t>A. For each received frame, examine the source MAC address and note the interface from which the frame was received. </a:t>
            </a:r>
          </a:p>
          <a:p>
            <a:pPr lvl="1"/>
            <a:r>
              <a:rPr lang="en-US" dirty="0" smtClean="0"/>
              <a:t>B. If it is not already in the table, add the MAC address and interface it was learned on.</a:t>
            </a:r>
          </a:p>
          <a:p>
            <a:r>
              <a:rPr lang="en-US" dirty="0" smtClean="0"/>
              <a:t>Step 3: Switches use STP to prevent loops by causing some interfaces to block, meaning that they do not send or receive frames. </a:t>
            </a:r>
            <a:endParaRPr lang="en-US" dirty="0"/>
          </a:p>
        </p:txBody>
      </p:sp>
    </p:spTree>
    <p:extLst>
      <p:ext uri="{BB962C8B-B14F-4D97-AF65-F5344CB8AC3E}">
        <p14:creationId xmlns:p14="http://schemas.microsoft.com/office/powerpoint/2010/main" val="1149431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Forwarding </a:t>
            </a:r>
            <a:r>
              <a:rPr lang="en-US" dirty="0"/>
              <a:t>known Unicast </a:t>
            </a:r>
            <a:r>
              <a:rPr lang="en-US" dirty="0" smtClean="0"/>
              <a:t>Frames</a:t>
            </a:r>
            <a:endParaRPr lang="en-US" dirty="0"/>
          </a:p>
        </p:txBody>
      </p:sp>
      <p:pic>
        <p:nvPicPr>
          <p:cNvPr id="1026" name="Picture 2" descr="Image result for forwarding decision with two switch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430148"/>
            <a:ext cx="7128959" cy="5352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9478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Flooding </a:t>
            </a:r>
            <a:r>
              <a:rPr lang="en-US" dirty="0"/>
              <a:t>Unknown Unicast and Broadcast </a:t>
            </a:r>
            <a:r>
              <a:rPr lang="en-US" dirty="0" smtClean="0"/>
              <a:t>Frames</a:t>
            </a:r>
            <a:endParaRPr lang="en-US" dirty="0"/>
          </a:p>
        </p:txBody>
      </p:sp>
      <p:sp>
        <p:nvSpPr>
          <p:cNvPr id="3" name="Content Placeholder 2"/>
          <p:cNvSpPr>
            <a:spLocks noGrp="1"/>
          </p:cNvSpPr>
          <p:nvPr>
            <p:ph idx="1"/>
          </p:nvPr>
        </p:nvSpPr>
        <p:spPr/>
        <p:txBody>
          <a:bodyPr/>
          <a:lstStyle/>
          <a:p>
            <a:r>
              <a:rPr lang="en-US" dirty="0" smtClean="0"/>
              <a:t>Switches forward the frame out all interfaces, except the incoming interface using a process called flooding.</a:t>
            </a:r>
          </a:p>
          <a:p>
            <a:endParaRPr lang="en-US" dirty="0"/>
          </a:p>
        </p:txBody>
      </p:sp>
      <p:pic>
        <p:nvPicPr>
          <p:cNvPr id="5" name="Picture 4"/>
          <p:cNvPicPr>
            <a:picLocks noChangeAspect="1"/>
          </p:cNvPicPr>
          <p:nvPr/>
        </p:nvPicPr>
        <p:blipFill>
          <a:blip r:embed="rId2"/>
          <a:stretch>
            <a:fillRect/>
          </a:stretch>
        </p:blipFill>
        <p:spPr>
          <a:xfrm>
            <a:off x="3886200" y="2819400"/>
            <a:ext cx="4181475" cy="3694386"/>
          </a:xfrm>
          <a:prstGeom prst="rect">
            <a:avLst/>
          </a:prstGeom>
        </p:spPr>
      </p:pic>
    </p:spTree>
    <p:extLst>
      <p:ext uri="{BB962C8B-B14F-4D97-AF65-F5344CB8AC3E}">
        <p14:creationId xmlns:p14="http://schemas.microsoft.com/office/powerpoint/2010/main" val="3780027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Learning MAC </a:t>
            </a:r>
            <a:r>
              <a:rPr lang="en-US" dirty="0" smtClean="0"/>
              <a:t>addresses</a:t>
            </a:r>
            <a:endParaRPr lang="en-US" dirty="0"/>
          </a:p>
        </p:txBody>
      </p:sp>
      <p:pic>
        <p:nvPicPr>
          <p:cNvPr id="4" name="Content Placeholder 3"/>
          <p:cNvPicPr>
            <a:picLocks noGrp="1" noChangeAspect="1"/>
          </p:cNvPicPr>
          <p:nvPr>
            <p:ph idx="1"/>
          </p:nvPr>
        </p:nvPicPr>
        <p:blipFill>
          <a:blip r:embed="rId2"/>
          <a:stretch>
            <a:fillRect/>
          </a:stretch>
        </p:blipFill>
        <p:spPr>
          <a:xfrm>
            <a:off x="1077203" y="1828800"/>
            <a:ext cx="6989594" cy="4104481"/>
          </a:xfrm>
          <a:prstGeom prst="rect">
            <a:avLst/>
          </a:prstGeom>
        </p:spPr>
      </p:pic>
    </p:spTree>
    <p:extLst>
      <p:ext uri="{BB962C8B-B14F-4D97-AF65-F5344CB8AC3E}">
        <p14:creationId xmlns:p14="http://schemas.microsoft.com/office/powerpoint/2010/main" val="2758019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1038</Words>
  <Application>Microsoft Office PowerPoint</Application>
  <PresentationFormat>On-screen Show (4:3)</PresentationFormat>
  <Paragraphs>68</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Analyzing Ethernet LAN Switching</vt:lpstr>
      <vt:lpstr>Overview of Switching Logic</vt:lpstr>
      <vt:lpstr>Overview of Switching Logic</vt:lpstr>
      <vt:lpstr>Overview of Switching Logic</vt:lpstr>
      <vt:lpstr>LAN Switching Summary</vt:lpstr>
      <vt:lpstr>LAN Switching Summary</vt:lpstr>
      <vt:lpstr>Example: Forwarding known Unicast Frames</vt:lpstr>
      <vt:lpstr>Example: Flooding Unknown Unicast and Broadcast Frames</vt:lpstr>
      <vt:lpstr>Learning MAC addresses</vt:lpstr>
      <vt:lpstr>Avoiding Loops Using Spanning Tree Protocol</vt:lpstr>
      <vt:lpstr>Verifying and Analyzing Ethernet Switching</vt:lpstr>
      <vt:lpstr>Demonstrating MAC Learning</vt:lpstr>
      <vt:lpstr>Switch Interfaces</vt:lpstr>
      <vt:lpstr>Finding Entries in the MAC Address Table</vt:lpstr>
      <vt:lpstr>Managing the MAC Address Table</vt:lpstr>
      <vt:lpstr>Managing the MAC Address Table</vt:lpstr>
      <vt:lpstr>MAC Address Tables with Multiple Switches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Ethernet LAN Switching</dc:title>
  <dc:creator>cuiliu1231</dc:creator>
  <cp:lastModifiedBy>Cui, Liu</cp:lastModifiedBy>
  <cp:revision>12</cp:revision>
  <dcterms:created xsi:type="dcterms:W3CDTF">2017-03-22T04:44:05Z</dcterms:created>
  <dcterms:modified xsi:type="dcterms:W3CDTF">2018-04-24T19:32:12Z</dcterms:modified>
</cp:coreProperties>
</file>