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9" r:id="rId14"/>
    <p:sldId id="270"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F837EE-61A3-428A-8CA8-A26F6F5F7B2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272456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837EE-61A3-428A-8CA8-A26F6F5F7B2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221350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837EE-61A3-428A-8CA8-A26F6F5F7B2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216913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837EE-61A3-428A-8CA8-A26F6F5F7B2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188654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837EE-61A3-428A-8CA8-A26F6F5F7B2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348254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F837EE-61A3-428A-8CA8-A26F6F5F7B2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15030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F837EE-61A3-428A-8CA8-A26F6F5F7B26}"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711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F837EE-61A3-428A-8CA8-A26F6F5F7B2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111302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837EE-61A3-428A-8CA8-A26F6F5F7B2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183197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837EE-61A3-428A-8CA8-A26F6F5F7B2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30074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837EE-61A3-428A-8CA8-A26F6F5F7B2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7E14F-E7C8-4F41-A2C0-A076494130D1}" type="slidenum">
              <a:rPr lang="en-US" smtClean="0"/>
              <a:t>‹#›</a:t>
            </a:fld>
            <a:endParaRPr lang="en-US"/>
          </a:p>
        </p:txBody>
      </p:sp>
    </p:spTree>
    <p:extLst>
      <p:ext uri="{BB962C8B-B14F-4D97-AF65-F5344CB8AC3E}">
        <p14:creationId xmlns:p14="http://schemas.microsoft.com/office/powerpoint/2010/main" val="4560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837EE-61A3-428A-8CA8-A26F6F5F7B26}"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E14F-E7C8-4F41-A2C0-A076494130D1}" type="slidenum">
              <a:rPr lang="en-US" smtClean="0"/>
              <a:t>‹#›</a:t>
            </a:fld>
            <a:endParaRPr lang="en-US"/>
          </a:p>
        </p:txBody>
      </p:sp>
    </p:spTree>
    <p:extLst>
      <p:ext uri="{BB962C8B-B14F-4D97-AF65-F5344CB8AC3E}">
        <p14:creationId xmlns:p14="http://schemas.microsoft.com/office/powerpoint/2010/main" val="953093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isco.com/c/en/us/td/docs/switches/lan/catalyst3750/software/release/12-2_55_se/commmand/reference/3750cr/intro.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Implementing Basic Ethernet LANs</a:t>
            </a:r>
            <a:endParaRPr lang="en-US" dirty="0"/>
          </a:p>
        </p:txBody>
      </p:sp>
      <p:sp>
        <p:nvSpPr>
          <p:cNvPr id="3" name="Subtitle 2"/>
          <p:cNvSpPr>
            <a:spLocks noGrp="1"/>
          </p:cNvSpPr>
          <p:nvPr>
            <p:ph type="subTitle" idx="1"/>
          </p:nvPr>
        </p:nvSpPr>
        <p:spPr/>
        <p:txBody>
          <a:bodyPr/>
          <a:lstStyle/>
          <a:p>
            <a:r>
              <a:rPr lang="en-US" dirty="0" smtClean="0"/>
              <a:t>Liu Cui</a:t>
            </a:r>
          </a:p>
          <a:p>
            <a:endParaRPr lang="en-US" dirty="0"/>
          </a:p>
        </p:txBody>
      </p:sp>
    </p:spTree>
    <p:extLst>
      <p:ext uri="{BB962C8B-B14F-4D97-AF65-F5344CB8AC3E}">
        <p14:creationId xmlns:p14="http://schemas.microsoft.com/office/powerpoint/2010/main" val="1346489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and Enable (Privileged) Modes</a:t>
            </a:r>
          </a:p>
        </p:txBody>
      </p:sp>
      <p:pic>
        <p:nvPicPr>
          <p:cNvPr id="4" name="Content Placeholder 3"/>
          <p:cNvPicPr>
            <a:picLocks noGrp="1" noChangeAspect="1"/>
          </p:cNvPicPr>
          <p:nvPr>
            <p:ph idx="1"/>
          </p:nvPr>
        </p:nvPicPr>
        <p:blipFill>
          <a:blip r:embed="rId2"/>
          <a:stretch>
            <a:fillRect/>
          </a:stretch>
        </p:blipFill>
        <p:spPr>
          <a:xfrm>
            <a:off x="3198136" y="1825625"/>
            <a:ext cx="5795727" cy="4351338"/>
          </a:xfrm>
          <a:prstGeom prst="rect">
            <a:avLst/>
          </a:prstGeom>
        </p:spPr>
      </p:pic>
    </p:spTree>
    <p:extLst>
      <p:ext uri="{BB962C8B-B14F-4D97-AF65-F5344CB8AC3E}">
        <p14:creationId xmlns:p14="http://schemas.microsoft.com/office/powerpoint/2010/main" val="1685287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Configuring Cisco IOS Software</a:t>
            </a:r>
            <a:endParaRPr lang="en-US" dirty="0"/>
          </a:p>
        </p:txBody>
      </p:sp>
      <p:sp>
        <p:nvSpPr>
          <p:cNvPr id="3" name="Content Placeholder 2"/>
          <p:cNvSpPr>
            <a:spLocks noGrp="1"/>
          </p:cNvSpPr>
          <p:nvPr>
            <p:ph idx="1"/>
          </p:nvPr>
        </p:nvSpPr>
        <p:spPr/>
        <p:txBody>
          <a:bodyPr/>
          <a:lstStyle/>
          <a:p>
            <a:r>
              <a:rPr lang="en-US" dirty="0" smtClean="0"/>
              <a:t>Configuration mode is another mode for the Cisco CLI.</a:t>
            </a:r>
          </a:p>
          <a:p>
            <a:r>
              <a:rPr lang="en-US" dirty="0" smtClean="0"/>
              <a:t>User mode lets you issue non-disruptive commands and displays some information.</a:t>
            </a:r>
          </a:p>
          <a:p>
            <a:r>
              <a:rPr lang="en-US" dirty="0" smtClean="0"/>
              <a:t>Privileged mode supports a superset of commands, including commands that might disrupt switch operations.</a:t>
            </a:r>
          </a:p>
          <a:p>
            <a:r>
              <a:rPr lang="en-US" dirty="0" smtClean="0"/>
              <a:t>However, none of the commands in user or privileged mode changes the switch's configuration.</a:t>
            </a:r>
          </a:p>
        </p:txBody>
      </p:sp>
    </p:spTree>
    <p:extLst>
      <p:ext uri="{BB962C8B-B14F-4D97-AF65-F5344CB8AC3E}">
        <p14:creationId xmlns:p14="http://schemas.microsoft.com/office/powerpoint/2010/main" val="3078315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Configuring Cisco IOS Software</a:t>
            </a:r>
            <a:endParaRPr lang="en-US" dirty="0"/>
          </a:p>
        </p:txBody>
      </p:sp>
      <p:sp>
        <p:nvSpPr>
          <p:cNvPr id="3" name="Content Placeholder 2"/>
          <p:cNvSpPr>
            <a:spLocks noGrp="1"/>
          </p:cNvSpPr>
          <p:nvPr>
            <p:ph idx="1"/>
          </p:nvPr>
        </p:nvSpPr>
        <p:spPr/>
        <p:txBody>
          <a:bodyPr/>
          <a:lstStyle/>
          <a:p>
            <a:r>
              <a:rPr lang="en-US" dirty="0"/>
              <a:t>Configuration mode accepts configuration commands –commands that tell the switch the details of what to do and how to do it</a:t>
            </a:r>
            <a:r>
              <a:rPr lang="en-US" dirty="0" smtClean="0"/>
              <a:t>.</a:t>
            </a:r>
          </a:p>
          <a:p>
            <a:r>
              <a:rPr lang="en-US" dirty="0" smtClean="0"/>
              <a:t>Commands entered in configuration mode update the active configuration file. These changes to the configuration occur immediately each time you press the Enter key at the end of </a:t>
            </a:r>
            <a:r>
              <a:rPr lang="en-US" smtClean="0"/>
              <a:t>a command. </a:t>
            </a:r>
            <a:endParaRPr lang="en-US" dirty="0"/>
          </a:p>
          <a:p>
            <a:endParaRPr lang="en-US" dirty="0"/>
          </a:p>
        </p:txBody>
      </p:sp>
    </p:spTree>
    <p:extLst>
      <p:ext uri="{BB962C8B-B14F-4D97-AF65-F5344CB8AC3E}">
        <p14:creationId xmlns:p14="http://schemas.microsoft.com/office/powerpoint/2010/main" val="487064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err="1" smtClean="0"/>
              <a:t>Submodes</a:t>
            </a:r>
            <a:r>
              <a:rPr lang="en-US" dirty="0" smtClean="0"/>
              <a:t> and Contexts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Configuration mode itself contains a multitude of commands. To help organize the configuration, IOS groups some kinds of configuration commands together. </a:t>
            </a:r>
          </a:p>
          <a:p>
            <a:r>
              <a:rPr lang="en-US" dirty="0" smtClean="0"/>
              <a:t>To do that, when using configuration mode, you move from the initial mode –global configuration model –into subcommand modes.</a:t>
            </a:r>
          </a:p>
          <a:p>
            <a:r>
              <a:rPr lang="en-US" dirty="0" smtClean="0"/>
              <a:t>Context-setting commands, such as interface, move you from one configuration subcommand mode to another. </a:t>
            </a:r>
          </a:p>
          <a:p>
            <a:r>
              <a:rPr lang="en-US" dirty="0" smtClean="0"/>
              <a:t>Document: </a:t>
            </a:r>
            <a:r>
              <a:rPr lang="en-US" dirty="0" smtClean="0">
                <a:hlinkClick r:id="rId2"/>
              </a:rPr>
              <a:t>http</a:t>
            </a:r>
            <a:r>
              <a:rPr lang="en-US" dirty="0">
                <a:hlinkClick r:id="rId2"/>
              </a:rPr>
              <a:t>://</a:t>
            </a:r>
            <a:r>
              <a:rPr lang="en-US" dirty="0" smtClean="0">
                <a:hlinkClick r:id="rId2"/>
              </a:rPr>
              <a:t>www.cisco.com/c/en/us/td/docs/switches/lan/catalyst3750/software/release/12-2_55_se/commmand/reference/3750cr/intro.html</a:t>
            </a:r>
            <a:endParaRPr lang="en-US" dirty="0"/>
          </a:p>
          <a:p>
            <a:r>
              <a:rPr lang="en-US" dirty="0" err="1" smtClean="0"/>
              <a:t>Youtube</a:t>
            </a:r>
            <a:r>
              <a:rPr lang="en-US" dirty="0"/>
              <a:t>: https://www.youtube.com/watch?v=QNycDKAihGk</a:t>
            </a:r>
            <a:endParaRPr lang="en-US" dirty="0" smtClean="0"/>
          </a:p>
          <a:p>
            <a:endParaRPr lang="en-US" dirty="0"/>
          </a:p>
        </p:txBody>
      </p:sp>
    </p:spTree>
    <p:extLst>
      <p:ext uri="{BB962C8B-B14F-4D97-AF65-F5344CB8AC3E}">
        <p14:creationId xmlns:p14="http://schemas.microsoft.com/office/powerpoint/2010/main" val="699601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Switch Configuration Files</a:t>
            </a:r>
            <a:endParaRPr lang="en-US" dirty="0"/>
          </a:p>
        </p:txBody>
      </p:sp>
      <p:sp>
        <p:nvSpPr>
          <p:cNvPr id="3" name="Content Placeholder 2"/>
          <p:cNvSpPr>
            <a:spLocks noGrp="1"/>
          </p:cNvSpPr>
          <p:nvPr>
            <p:ph idx="1"/>
          </p:nvPr>
        </p:nvSpPr>
        <p:spPr/>
        <p:txBody>
          <a:bodyPr>
            <a:normAutofit/>
          </a:bodyPr>
          <a:lstStyle/>
          <a:p>
            <a:r>
              <a:rPr lang="en-US" dirty="0" smtClean="0"/>
              <a:t>When you configure a switch, it needs to use the configuration. </a:t>
            </a:r>
          </a:p>
          <a:p>
            <a:r>
              <a:rPr lang="en-US" dirty="0" smtClean="0"/>
              <a:t>It also needs to be able to retain the configuration in case the switch loses power. </a:t>
            </a:r>
          </a:p>
          <a:p>
            <a:pPr lvl="1"/>
            <a:r>
              <a:rPr lang="en-US" dirty="0" smtClean="0"/>
              <a:t>Random Access Memory (RAM): working storage like computer. It loses its contents when the switch loses power or is reloaded.</a:t>
            </a:r>
          </a:p>
          <a:p>
            <a:pPr lvl="1"/>
            <a:r>
              <a:rPr lang="en-US" dirty="0" smtClean="0"/>
              <a:t>Flash memory: either a chip inside the switch or a removable memory card, flash memory stores fully functional Cisco IOS images and is the default location where the switch gets its Cisco IOS at boot time. Flash memory also can be used to store any other files, including backup copies of configuration files. </a:t>
            </a:r>
          </a:p>
        </p:txBody>
      </p:sp>
    </p:spTree>
    <p:extLst>
      <p:ext uri="{BB962C8B-B14F-4D97-AF65-F5344CB8AC3E}">
        <p14:creationId xmlns:p14="http://schemas.microsoft.com/office/powerpoint/2010/main" val="131417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Switch Configuration Files</a:t>
            </a:r>
          </a:p>
        </p:txBody>
      </p:sp>
      <p:sp>
        <p:nvSpPr>
          <p:cNvPr id="3" name="Content Placeholder 2"/>
          <p:cNvSpPr>
            <a:spLocks noGrp="1"/>
          </p:cNvSpPr>
          <p:nvPr>
            <p:ph idx="1"/>
          </p:nvPr>
        </p:nvSpPr>
        <p:spPr/>
        <p:txBody>
          <a:bodyPr>
            <a:normAutofit fontScale="92500" lnSpcReduction="10000"/>
          </a:bodyPr>
          <a:lstStyle/>
          <a:p>
            <a:pPr lvl="1"/>
            <a:r>
              <a:rPr lang="en-US" dirty="0"/>
              <a:t>Read Only Memory (ROM): stores a bootstrap program that is loaded when the switch first powers on. This bootstrap program then finds the full Cisco IOS image and manages the process of loading Cisco IOS into RAM, at which point Cisco IOS takes over operation of the switch</a:t>
            </a:r>
            <a:r>
              <a:rPr lang="en-US" dirty="0" smtClean="0"/>
              <a:t>.</a:t>
            </a:r>
          </a:p>
          <a:p>
            <a:pPr lvl="1"/>
            <a:r>
              <a:rPr lang="en-US" dirty="0" smtClean="0"/>
              <a:t>Nonvolatile RAM (NVRAM): stores the initial or startup configuration file that is used when the switch is first powered on and when the switch is reloaded.</a:t>
            </a:r>
          </a:p>
          <a:p>
            <a:r>
              <a:rPr lang="en-US" dirty="0" smtClean="0"/>
              <a:t>Cisco IOS stores the collection of configuration commands in a configuration file. In fact, switches use multiple configuration files –one file for the initial configuration used when powering on, and another configuration file for the active, currently used running configuration as stored in RAM. </a:t>
            </a:r>
          </a:p>
          <a:p>
            <a:r>
              <a:rPr lang="en-US" dirty="0"/>
              <a:t>Essentially, when you use configuration mode, you change only the running-</a:t>
            </a:r>
            <a:r>
              <a:rPr lang="en-US" dirty="0" err="1"/>
              <a:t>config</a:t>
            </a:r>
            <a:r>
              <a:rPr lang="en-US" dirty="0"/>
              <a:t> file. </a:t>
            </a:r>
          </a:p>
          <a:p>
            <a:endParaRPr lang="en-US" dirty="0"/>
          </a:p>
          <a:p>
            <a:endParaRPr lang="en-US" dirty="0"/>
          </a:p>
        </p:txBody>
      </p:sp>
    </p:spTree>
    <p:extLst>
      <p:ext uri="{BB962C8B-B14F-4D97-AF65-F5344CB8AC3E}">
        <p14:creationId xmlns:p14="http://schemas.microsoft.com/office/powerpoint/2010/main" val="80811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and Erasing Configuration Files</a:t>
            </a:r>
            <a:endParaRPr lang="en-US" dirty="0"/>
          </a:p>
        </p:txBody>
      </p:sp>
      <p:sp>
        <p:nvSpPr>
          <p:cNvPr id="3" name="Content Placeholder 2"/>
          <p:cNvSpPr>
            <a:spLocks noGrp="1"/>
          </p:cNvSpPr>
          <p:nvPr>
            <p:ph idx="1"/>
          </p:nvPr>
        </p:nvSpPr>
        <p:spPr/>
        <p:txBody>
          <a:bodyPr/>
          <a:lstStyle/>
          <a:p>
            <a:r>
              <a:rPr lang="en-US" dirty="0" smtClean="0"/>
              <a:t>The configuration process updates the running-</a:t>
            </a:r>
            <a:r>
              <a:rPr lang="en-US" dirty="0" err="1" smtClean="0"/>
              <a:t>config</a:t>
            </a:r>
            <a:r>
              <a:rPr lang="en-US" dirty="0" smtClean="0"/>
              <a:t> file, which is lost if the router loses power or is reloaded. Clearly, IOS needs to provide us a way to copy the running configuration so that is will not be lost, so it will be used the next time the switch reloads or powers on.</a:t>
            </a:r>
          </a:p>
          <a:p>
            <a:r>
              <a:rPr lang="en-US" dirty="0" smtClean="0"/>
              <a:t>For example, the EXEC command </a:t>
            </a:r>
            <a:r>
              <a:rPr lang="en-US" b="1" i="1" dirty="0" smtClean="0"/>
              <a:t>copy running-</a:t>
            </a:r>
            <a:r>
              <a:rPr lang="en-US" b="1" i="1" dirty="0" err="1" smtClean="0"/>
              <a:t>config</a:t>
            </a:r>
            <a:r>
              <a:rPr lang="en-US" b="1" i="1" dirty="0" smtClean="0"/>
              <a:t> startup-</a:t>
            </a:r>
            <a:r>
              <a:rPr lang="en-US" b="1" i="1" dirty="0" err="1" smtClean="0"/>
              <a:t>config</a:t>
            </a:r>
            <a:r>
              <a:rPr lang="en-US" b="1" i="1" dirty="0" smtClean="0"/>
              <a:t> </a:t>
            </a:r>
            <a:r>
              <a:rPr lang="en-US" dirty="0" smtClean="0"/>
              <a:t>backs up the running-</a:t>
            </a:r>
            <a:r>
              <a:rPr lang="en-US" dirty="0" err="1" smtClean="0"/>
              <a:t>config</a:t>
            </a:r>
            <a:r>
              <a:rPr lang="en-US" dirty="0" smtClean="0"/>
              <a:t> to the startup-</a:t>
            </a:r>
            <a:r>
              <a:rPr lang="en-US" dirty="0" err="1" smtClean="0"/>
              <a:t>config</a:t>
            </a:r>
            <a:r>
              <a:rPr lang="en-US" dirty="0" smtClean="0"/>
              <a:t> file. This command overwrites the current startup-</a:t>
            </a:r>
            <a:r>
              <a:rPr lang="en-US" dirty="0" err="1" smtClean="0"/>
              <a:t>config</a:t>
            </a:r>
            <a:r>
              <a:rPr lang="en-US" dirty="0" smtClean="0"/>
              <a:t> file with what is currently in the running-configuration file. </a:t>
            </a:r>
            <a:endParaRPr lang="en-US" dirty="0"/>
          </a:p>
        </p:txBody>
      </p:sp>
    </p:spTree>
    <p:extLst>
      <p:ext uri="{BB962C8B-B14F-4D97-AF65-F5344CB8AC3E}">
        <p14:creationId xmlns:p14="http://schemas.microsoft.com/office/powerpoint/2010/main" val="71339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 create an Ethernet LAN, a network engineer starts by planning.</a:t>
            </a:r>
          </a:p>
          <a:p>
            <a:r>
              <a:rPr lang="en-US" dirty="0" smtClean="0"/>
              <a:t>They consider the requirements</a:t>
            </a:r>
          </a:p>
          <a:p>
            <a:r>
              <a:rPr lang="en-US" dirty="0" smtClean="0"/>
              <a:t>Create a design</a:t>
            </a:r>
          </a:p>
          <a:p>
            <a:r>
              <a:rPr lang="en-US" dirty="0" smtClean="0"/>
              <a:t>Buy the switches</a:t>
            </a:r>
          </a:p>
          <a:p>
            <a:r>
              <a:rPr lang="en-US" dirty="0" smtClean="0"/>
              <a:t>Contract to install cables</a:t>
            </a:r>
          </a:p>
          <a:p>
            <a:r>
              <a:rPr lang="en-US" dirty="0" smtClean="0"/>
              <a:t>Configure the switches to use the right features</a:t>
            </a:r>
          </a:p>
          <a:p>
            <a:endParaRPr lang="en-US" dirty="0"/>
          </a:p>
        </p:txBody>
      </p:sp>
    </p:spTree>
    <p:extLst>
      <p:ext uri="{BB962C8B-B14F-4D97-AF65-F5344CB8AC3E}">
        <p14:creationId xmlns:p14="http://schemas.microsoft.com/office/powerpoint/2010/main" val="3993969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CCENT and CCNA Routing and Switching Exams</a:t>
            </a:r>
            <a:endParaRPr lang="en-US" dirty="0"/>
          </a:p>
        </p:txBody>
      </p:sp>
      <p:sp>
        <p:nvSpPr>
          <p:cNvPr id="3" name="Content Placeholder 2"/>
          <p:cNvSpPr>
            <a:spLocks noGrp="1"/>
          </p:cNvSpPr>
          <p:nvPr>
            <p:ph idx="1"/>
          </p:nvPr>
        </p:nvSpPr>
        <p:spPr/>
        <p:txBody>
          <a:bodyPr/>
          <a:lstStyle/>
          <a:p>
            <a:r>
              <a:rPr lang="en-US" dirty="0" smtClean="0"/>
              <a:t>Focus:</a:t>
            </a:r>
          </a:p>
          <a:p>
            <a:pPr lvl="1"/>
            <a:r>
              <a:rPr lang="en-US" dirty="0" smtClean="0"/>
              <a:t>Skills like understanding how LANs work</a:t>
            </a:r>
          </a:p>
          <a:p>
            <a:pPr lvl="1"/>
            <a:r>
              <a:rPr lang="en-US" dirty="0" smtClean="0"/>
              <a:t>Configuring different switch features</a:t>
            </a:r>
          </a:p>
          <a:p>
            <a:pPr lvl="1"/>
            <a:r>
              <a:rPr lang="en-US" dirty="0" smtClean="0"/>
              <a:t>Verifying that those features work correctly</a:t>
            </a:r>
          </a:p>
          <a:p>
            <a:pPr lvl="1"/>
            <a:r>
              <a:rPr lang="en-US" dirty="0" smtClean="0"/>
              <a:t>Finding the root cause of the problem when a feature is not working correctly</a:t>
            </a:r>
          </a:p>
          <a:p>
            <a:r>
              <a:rPr lang="en-US" dirty="0"/>
              <a:t>The First Skill: Lean how to access and use the user interface of the </a:t>
            </a:r>
            <a:r>
              <a:rPr lang="en-US" dirty="0" smtClean="0"/>
              <a:t>switch</a:t>
            </a:r>
          </a:p>
          <a:p>
            <a:pPr lvl="1"/>
            <a:r>
              <a:rPr lang="en-US" dirty="0"/>
              <a:t>The user interface of the switch is called the command-line interface (CLI).</a:t>
            </a:r>
          </a:p>
          <a:p>
            <a:pPr lvl="1"/>
            <a:endParaRPr lang="en-US" dirty="0"/>
          </a:p>
        </p:txBody>
      </p:sp>
    </p:spTree>
    <p:extLst>
      <p:ext uri="{BB962C8B-B14F-4D97-AF65-F5344CB8AC3E}">
        <p14:creationId xmlns:p14="http://schemas.microsoft.com/office/powerpoint/2010/main" val="395328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in this Chapter</a:t>
            </a:r>
            <a:endParaRPr lang="en-US" dirty="0"/>
          </a:p>
        </p:txBody>
      </p:sp>
      <p:sp>
        <p:nvSpPr>
          <p:cNvPr id="3" name="Content Placeholder 2"/>
          <p:cNvSpPr>
            <a:spLocks noGrp="1"/>
          </p:cNvSpPr>
          <p:nvPr>
            <p:ph idx="1"/>
          </p:nvPr>
        </p:nvSpPr>
        <p:spPr/>
        <p:txBody>
          <a:bodyPr/>
          <a:lstStyle/>
          <a:p>
            <a:r>
              <a:rPr lang="en-US" dirty="0" smtClean="0"/>
              <a:t>Accessing the Cisco Catalyst Switch CLI</a:t>
            </a:r>
            <a:endParaRPr lang="en-US" dirty="0"/>
          </a:p>
        </p:txBody>
      </p:sp>
    </p:spTree>
    <p:extLst>
      <p:ext uri="{BB962C8B-B14F-4D97-AF65-F5344CB8AC3E}">
        <p14:creationId xmlns:p14="http://schemas.microsoft.com/office/powerpoint/2010/main" val="987243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Cisco Catalyst Switches</a:t>
            </a:r>
            <a:endParaRPr lang="en-US" dirty="0"/>
          </a:p>
        </p:txBody>
      </p:sp>
      <p:sp>
        <p:nvSpPr>
          <p:cNvPr id="3" name="Content Placeholder 2"/>
          <p:cNvSpPr>
            <a:spLocks noGrp="1"/>
          </p:cNvSpPr>
          <p:nvPr>
            <p:ph idx="1"/>
          </p:nvPr>
        </p:nvSpPr>
        <p:spPr/>
        <p:txBody>
          <a:bodyPr/>
          <a:lstStyle/>
          <a:p>
            <a:r>
              <a:rPr lang="en-US" dirty="0" smtClean="0"/>
              <a:t>Within the Cisco Catalyst brand of LAN switches, Cisco produces a wide variety of switch series or families. Each switch series includes several specific </a:t>
            </a:r>
            <a:r>
              <a:rPr lang="en-US" dirty="0" err="1" smtClean="0"/>
              <a:t>modesl</a:t>
            </a:r>
            <a:r>
              <a:rPr lang="en-US" dirty="0" smtClean="0"/>
              <a:t> of switches that have similar features, similar price-versus-performance trade-offs, and similar internal components.</a:t>
            </a:r>
          </a:p>
          <a:p>
            <a:r>
              <a:rPr lang="en-US" dirty="0"/>
              <a:t>Cisco refers to a switch’s physical connectors as either interfaces or ports, with an interface type and interface number. </a:t>
            </a:r>
          </a:p>
          <a:p>
            <a:endParaRPr lang="en-US" dirty="0"/>
          </a:p>
        </p:txBody>
      </p:sp>
      <p:pic>
        <p:nvPicPr>
          <p:cNvPr id="4" name="Picture 3"/>
          <p:cNvPicPr>
            <a:picLocks noChangeAspect="1"/>
          </p:cNvPicPr>
          <p:nvPr/>
        </p:nvPicPr>
        <p:blipFill>
          <a:blip r:embed="rId2"/>
          <a:stretch>
            <a:fillRect/>
          </a:stretch>
        </p:blipFill>
        <p:spPr>
          <a:xfrm>
            <a:off x="3032760" y="4800600"/>
            <a:ext cx="5715000" cy="2057400"/>
          </a:xfrm>
          <a:prstGeom prst="rect">
            <a:avLst/>
          </a:prstGeom>
        </p:spPr>
      </p:pic>
    </p:spTree>
    <p:extLst>
      <p:ext uri="{BB962C8B-B14F-4D97-AF65-F5344CB8AC3E}">
        <p14:creationId xmlns:p14="http://schemas.microsoft.com/office/powerpoint/2010/main" val="2619424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Cisco IOS CLI</a:t>
            </a:r>
            <a:endParaRPr lang="en-US" dirty="0"/>
          </a:p>
        </p:txBody>
      </p:sp>
      <p:sp>
        <p:nvSpPr>
          <p:cNvPr id="3" name="Content Placeholder 2"/>
          <p:cNvSpPr>
            <a:spLocks noGrp="1"/>
          </p:cNvSpPr>
          <p:nvPr>
            <p:ph idx="1"/>
          </p:nvPr>
        </p:nvSpPr>
        <p:spPr/>
        <p:txBody>
          <a:bodyPr/>
          <a:lstStyle/>
          <a:p>
            <a:r>
              <a:rPr lang="en-US" dirty="0" smtClean="0"/>
              <a:t>Like any other piece of computer hardware, Cisco switches need some kind of operating system software. Cisco calls this OS the Internetwork Operating System (IOS).</a:t>
            </a:r>
          </a:p>
          <a:p>
            <a:r>
              <a:rPr lang="en-US" dirty="0" smtClean="0"/>
              <a:t>Cisco IOS software for Catalyst switches implements and controls logic and functions performed by a Cisco switch.</a:t>
            </a:r>
          </a:p>
          <a:p>
            <a:r>
              <a:rPr lang="en-US" dirty="0" smtClean="0"/>
              <a:t>Besides controlling the switch’s performance and behavior, Cisco IOS also defines an interface for humans called the CLI.</a:t>
            </a:r>
          </a:p>
          <a:p>
            <a:r>
              <a:rPr lang="en-US" dirty="0" smtClean="0"/>
              <a:t>The Cisco IOS CLI allows the user to use a terminal </a:t>
            </a:r>
            <a:r>
              <a:rPr lang="en-US" dirty="0" err="1" smtClean="0"/>
              <a:t>emulaion</a:t>
            </a:r>
            <a:r>
              <a:rPr lang="en-US" dirty="0" smtClean="0"/>
              <a:t> program, which accepts text entered by the user. </a:t>
            </a:r>
          </a:p>
          <a:p>
            <a:endParaRPr lang="en-US" dirty="0"/>
          </a:p>
        </p:txBody>
      </p:sp>
    </p:spTree>
    <p:extLst>
      <p:ext uri="{BB962C8B-B14F-4D97-AF65-F5344CB8AC3E}">
        <p14:creationId xmlns:p14="http://schemas.microsoft.com/office/powerpoint/2010/main" val="851918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Cisco IOS CLI</a:t>
            </a:r>
          </a:p>
        </p:txBody>
      </p:sp>
      <p:sp>
        <p:nvSpPr>
          <p:cNvPr id="3" name="Content Placeholder 2"/>
          <p:cNvSpPr>
            <a:spLocks noGrp="1"/>
          </p:cNvSpPr>
          <p:nvPr>
            <p:ph idx="1"/>
          </p:nvPr>
        </p:nvSpPr>
        <p:spPr/>
        <p:txBody>
          <a:bodyPr>
            <a:normAutofit/>
          </a:bodyPr>
          <a:lstStyle/>
          <a:p>
            <a:r>
              <a:rPr lang="en-US" dirty="0" smtClean="0"/>
              <a:t>CLI is a text-based interface in which the user enters a text command and presses Enter.</a:t>
            </a:r>
          </a:p>
          <a:p>
            <a:r>
              <a:rPr lang="en-US" dirty="0" smtClean="0"/>
              <a:t>Pressing Enter sends the command to the switch, which tells the device to do something.</a:t>
            </a:r>
          </a:p>
          <a:p>
            <a:r>
              <a:rPr lang="en-US" dirty="0" smtClean="0"/>
              <a:t>The switch does what the command says, and in some cases, the switch replies with some messages stating the results of the command.</a:t>
            </a:r>
          </a:p>
          <a:p>
            <a:r>
              <a:rPr lang="en-US" dirty="0" smtClean="0"/>
              <a:t>Cisco Catalyst switches also support other methods to both monitor and configure a switch.</a:t>
            </a:r>
            <a:endParaRPr lang="en-US" dirty="0"/>
          </a:p>
        </p:txBody>
      </p:sp>
    </p:spTree>
    <p:extLst>
      <p:ext uri="{BB962C8B-B14F-4D97-AF65-F5344CB8AC3E}">
        <p14:creationId xmlns:p14="http://schemas.microsoft.com/office/powerpoint/2010/main" val="1547859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Cisco IOS CLI</a:t>
            </a:r>
          </a:p>
        </p:txBody>
      </p:sp>
      <p:sp>
        <p:nvSpPr>
          <p:cNvPr id="3" name="Content Placeholder 2"/>
          <p:cNvSpPr>
            <a:spLocks noGrp="1"/>
          </p:cNvSpPr>
          <p:nvPr>
            <p:ph idx="1"/>
          </p:nvPr>
        </p:nvSpPr>
        <p:spPr>
          <a:xfrm>
            <a:off x="838200" y="1825625"/>
            <a:ext cx="10515600" cy="4643414"/>
          </a:xfrm>
        </p:spPr>
        <p:txBody>
          <a:bodyPr/>
          <a:lstStyle/>
          <a:p>
            <a:r>
              <a:rPr lang="en-US" dirty="0" smtClean="0"/>
              <a:t>The switch CLI can be accessed through three popular methods:</a:t>
            </a:r>
          </a:p>
          <a:p>
            <a:pPr lvl="1"/>
            <a:r>
              <a:rPr lang="en-US" dirty="0" smtClean="0"/>
              <a:t>The console,</a:t>
            </a:r>
          </a:p>
          <a:p>
            <a:pPr lvl="1"/>
            <a:r>
              <a:rPr lang="en-US" dirty="0" smtClean="0"/>
              <a:t>Telnet, and</a:t>
            </a:r>
          </a:p>
          <a:p>
            <a:pPr lvl="1"/>
            <a:r>
              <a:rPr lang="en-US" dirty="0" smtClean="0"/>
              <a:t>Secure Shell (SSH)</a:t>
            </a:r>
          </a:p>
          <a:p>
            <a:pPr lvl="1"/>
            <a:endParaRPr lang="en-US" dirty="0"/>
          </a:p>
          <a:p>
            <a:pPr lvl="1"/>
            <a:endParaRPr lang="en-US" dirty="0" smtClean="0"/>
          </a:p>
          <a:p>
            <a:r>
              <a:rPr lang="en-US" dirty="0" smtClean="0"/>
              <a:t>Telnet and SSH use the IP network in which the switch resides to reach the switch. </a:t>
            </a:r>
          </a:p>
          <a:p>
            <a:r>
              <a:rPr lang="en-US" dirty="0" smtClean="0"/>
              <a:t>The console is a physical port built specifically to allow access to the CLI. </a:t>
            </a:r>
            <a:endParaRPr lang="en-US" dirty="0"/>
          </a:p>
        </p:txBody>
      </p:sp>
      <p:pic>
        <p:nvPicPr>
          <p:cNvPr id="4" name="Picture 3"/>
          <p:cNvPicPr>
            <a:picLocks noChangeAspect="1"/>
          </p:cNvPicPr>
          <p:nvPr/>
        </p:nvPicPr>
        <p:blipFill>
          <a:blip r:embed="rId2"/>
          <a:stretch>
            <a:fillRect/>
          </a:stretch>
        </p:blipFill>
        <p:spPr>
          <a:xfrm>
            <a:off x="5831178" y="2348694"/>
            <a:ext cx="3271880" cy="2002391"/>
          </a:xfrm>
          <a:prstGeom prst="rect">
            <a:avLst/>
          </a:prstGeom>
        </p:spPr>
      </p:pic>
    </p:spTree>
    <p:extLst>
      <p:ext uri="{BB962C8B-B14F-4D97-AF65-F5344CB8AC3E}">
        <p14:creationId xmlns:p14="http://schemas.microsoft.com/office/powerpoint/2010/main" val="2468571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Enable (Privileged) Modes</a:t>
            </a:r>
            <a:endParaRPr lang="en-US" dirty="0"/>
          </a:p>
        </p:txBody>
      </p:sp>
      <p:sp>
        <p:nvSpPr>
          <p:cNvPr id="3" name="Content Placeholder 2"/>
          <p:cNvSpPr>
            <a:spLocks noGrp="1"/>
          </p:cNvSpPr>
          <p:nvPr>
            <p:ph idx="1"/>
          </p:nvPr>
        </p:nvSpPr>
        <p:spPr/>
        <p:txBody>
          <a:bodyPr>
            <a:normAutofit lnSpcReduction="10000"/>
          </a:bodyPr>
          <a:lstStyle/>
          <a:p>
            <a:r>
              <a:rPr lang="en-US" dirty="0" smtClean="0"/>
              <a:t>All three CLI access methods covered place the user in an area of the CLI called user EXEC mode.</a:t>
            </a:r>
          </a:p>
          <a:p>
            <a:r>
              <a:rPr lang="en-US" dirty="0" smtClean="0"/>
              <a:t>User EXEC mode, sometimes also called user mode, allows the user to look around but not break anything.</a:t>
            </a:r>
          </a:p>
          <a:p>
            <a:r>
              <a:rPr lang="en-US" dirty="0" smtClean="0"/>
              <a:t>Cisco IOS supports a more power EXEC model called enable mode (also known as privileged mode or privileged EXEC mode).</a:t>
            </a:r>
          </a:p>
          <a:p>
            <a:r>
              <a:rPr lang="en-US" dirty="0" smtClean="0"/>
              <a:t>Enable mode gets its name from the </a:t>
            </a:r>
            <a:r>
              <a:rPr lang="en-US" b="1" dirty="0" smtClean="0">
                <a:solidFill>
                  <a:srgbClr val="FF0000"/>
                </a:solidFill>
              </a:rPr>
              <a:t>enable</a:t>
            </a:r>
            <a:r>
              <a:rPr lang="en-US" dirty="0" smtClean="0"/>
              <a:t> command, which moves the user from user mode to enable mode.</a:t>
            </a:r>
          </a:p>
          <a:p>
            <a:r>
              <a:rPr lang="en-US" dirty="0" smtClean="0"/>
              <a:t>Under enable mode, you can use the </a:t>
            </a:r>
            <a:r>
              <a:rPr lang="en-US" b="1" dirty="0" smtClean="0">
                <a:solidFill>
                  <a:srgbClr val="FF0000"/>
                </a:solidFill>
              </a:rPr>
              <a:t>reload</a:t>
            </a:r>
            <a:r>
              <a:rPr lang="en-US" dirty="0" smtClean="0"/>
              <a:t> command, which tells the switch to reinitialize or reboot Cisco IOS.</a:t>
            </a:r>
            <a:endParaRPr lang="en-US" dirty="0"/>
          </a:p>
        </p:txBody>
      </p:sp>
    </p:spTree>
    <p:extLst>
      <p:ext uri="{BB962C8B-B14F-4D97-AF65-F5344CB8AC3E}">
        <p14:creationId xmlns:p14="http://schemas.microsoft.com/office/powerpoint/2010/main" val="4073493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1101</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宋体</vt:lpstr>
      <vt:lpstr>Arial</vt:lpstr>
      <vt:lpstr>Calibri</vt:lpstr>
      <vt:lpstr>Calibri Light</vt:lpstr>
      <vt:lpstr>Office Theme</vt:lpstr>
      <vt:lpstr>Chapter 6 Implementing Basic Ethernet LANs</vt:lpstr>
      <vt:lpstr>PowerPoint Presentation</vt:lpstr>
      <vt:lpstr>CCENT and CCNA Routing and Switching Exams</vt:lpstr>
      <vt:lpstr>Topics in this Chapter</vt:lpstr>
      <vt:lpstr>Cisco Catalyst Switches</vt:lpstr>
      <vt:lpstr>Accessing the Cisco IOS CLI</vt:lpstr>
      <vt:lpstr>Accessing the Cisco IOS CLI</vt:lpstr>
      <vt:lpstr>Accessing the Cisco IOS CLI</vt:lpstr>
      <vt:lpstr>User and Enable (Privileged) Modes</vt:lpstr>
      <vt:lpstr>User and Enable (Privileged) Modes</vt:lpstr>
      <vt:lpstr>Configuring Cisco IOS Software</vt:lpstr>
      <vt:lpstr>Configuring Cisco IOS Software</vt:lpstr>
      <vt:lpstr>Configuration Submodes and Contexts</vt:lpstr>
      <vt:lpstr>Storing Switch Configuration Files</vt:lpstr>
      <vt:lpstr>Storing Switch Configuration Files</vt:lpstr>
      <vt:lpstr>Copying and Erasing Configuration Files</vt:lpstr>
    </vt:vector>
  </TitlesOfParts>
  <Company>West Chester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Implementing Basic Ethernet LANs</dc:title>
  <dc:creator>Cui, Liu</dc:creator>
  <cp:lastModifiedBy>Cui, Liu</cp:lastModifiedBy>
  <cp:revision>17</cp:revision>
  <dcterms:created xsi:type="dcterms:W3CDTF">2017-03-21T20:23:41Z</dcterms:created>
  <dcterms:modified xsi:type="dcterms:W3CDTF">2018-04-24T19:31:43Z</dcterms:modified>
</cp:coreProperties>
</file>