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80CEBD-D802-4A3A-AAD1-3B11F57D9FFE}"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209628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0CEBD-D802-4A3A-AAD1-3B11F57D9FFE}"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387531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0CEBD-D802-4A3A-AAD1-3B11F57D9FFE}"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66702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0CEBD-D802-4A3A-AAD1-3B11F57D9FFE}"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222956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0CEBD-D802-4A3A-AAD1-3B11F57D9FFE}"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162913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80CEBD-D802-4A3A-AAD1-3B11F57D9FFE}"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336476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80CEBD-D802-4A3A-AAD1-3B11F57D9FFE}" type="datetimeFigureOut">
              <a:rPr lang="en-US" smtClean="0"/>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298441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0CEBD-D802-4A3A-AAD1-3B11F57D9FFE}" type="datetimeFigureOut">
              <a:rPr lang="en-US" smtClean="0"/>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414505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0CEBD-D802-4A3A-AAD1-3B11F57D9FFE}" type="datetimeFigureOut">
              <a:rPr lang="en-US" smtClean="0"/>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119270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80CEBD-D802-4A3A-AAD1-3B11F57D9FFE}"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114801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80CEBD-D802-4A3A-AAD1-3B11F57D9FFE}"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5B3DD-7847-4A4B-8DD4-1E9A4DE0317E}" type="slidenum">
              <a:rPr lang="en-US" smtClean="0"/>
              <a:t>‹#›</a:t>
            </a:fld>
            <a:endParaRPr lang="en-US"/>
          </a:p>
        </p:txBody>
      </p:sp>
    </p:spTree>
    <p:extLst>
      <p:ext uri="{BB962C8B-B14F-4D97-AF65-F5344CB8AC3E}">
        <p14:creationId xmlns:p14="http://schemas.microsoft.com/office/powerpoint/2010/main" val="25013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0CEBD-D802-4A3A-AAD1-3B11F57D9FFE}" type="datetimeFigureOut">
              <a:rPr lang="en-US" smtClean="0"/>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5B3DD-7847-4A4B-8DD4-1E9A4DE0317E}" type="slidenum">
              <a:rPr lang="en-US" smtClean="0"/>
              <a:t>‹#›</a:t>
            </a:fld>
            <a:endParaRPr lang="en-US"/>
          </a:p>
        </p:txBody>
      </p:sp>
    </p:spTree>
    <p:extLst>
      <p:ext uri="{BB962C8B-B14F-4D97-AF65-F5344CB8AC3E}">
        <p14:creationId xmlns:p14="http://schemas.microsoft.com/office/powerpoint/2010/main" val="154004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Switch Interfaces</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2370492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Autonegotiation</a:t>
            </a:r>
            <a:r>
              <a:rPr lang="en-US" dirty="0"/>
              <a:t> when </a:t>
            </a:r>
            <a:r>
              <a:rPr lang="en-US" dirty="0" smtClean="0"/>
              <a:t>only one uses </a:t>
            </a:r>
            <a:r>
              <a:rPr lang="en-US" dirty="0"/>
              <a:t>the process</a:t>
            </a:r>
          </a:p>
        </p:txBody>
      </p:sp>
      <p:sp>
        <p:nvSpPr>
          <p:cNvPr id="3" name="Content Placeholder 2"/>
          <p:cNvSpPr>
            <a:spLocks noGrp="1"/>
          </p:cNvSpPr>
          <p:nvPr>
            <p:ph idx="1"/>
          </p:nvPr>
        </p:nvSpPr>
        <p:spPr/>
        <p:txBody>
          <a:bodyPr>
            <a:normAutofit fontScale="77500" lnSpcReduction="20000"/>
          </a:bodyPr>
          <a:lstStyle/>
          <a:p>
            <a:r>
              <a:rPr lang="en-US" dirty="0" smtClean="0"/>
              <a:t>IEEE </a:t>
            </a:r>
            <a:r>
              <a:rPr lang="en-US" dirty="0" err="1" smtClean="0"/>
              <a:t>autonegotation</a:t>
            </a:r>
            <a:r>
              <a:rPr lang="en-US" dirty="0" smtClean="0"/>
              <a:t> defines some rules (defaults) that nodes should use as defaults when </a:t>
            </a:r>
            <a:r>
              <a:rPr lang="en-US" dirty="0" err="1" smtClean="0"/>
              <a:t>autonegotiation</a:t>
            </a:r>
            <a:r>
              <a:rPr lang="en-US" dirty="0" smtClean="0"/>
              <a:t> fails –that is, when a node tries to use </a:t>
            </a:r>
            <a:r>
              <a:rPr lang="en-US" dirty="0" err="1" smtClean="0"/>
              <a:t>autonegotiation</a:t>
            </a:r>
            <a:r>
              <a:rPr lang="en-US" dirty="0" smtClean="0"/>
              <a:t> but hears nothing from the device. The rules:</a:t>
            </a:r>
          </a:p>
          <a:p>
            <a:pPr lvl="1"/>
            <a:r>
              <a:rPr lang="en-US" dirty="0" smtClean="0"/>
              <a:t>Speed: Use your slowest supported speed</a:t>
            </a:r>
          </a:p>
          <a:p>
            <a:pPr lvl="1"/>
            <a:r>
              <a:rPr lang="en-US" dirty="0" smtClean="0"/>
              <a:t>Duplex: if your speed = 10 or 100, use half duplex; otherwise, use full duplex.</a:t>
            </a:r>
          </a:p>
          <a:p>
            <a:r>
              <a:rPr lang="en-US" dirty="0" smtClean="0"/>
              <a:t>Cisco switches can make a better choice than that base IEEE logic, because Cisco switches can actually sense the speed used by other nodes, even without IEEE </a:t>
            </a:r>
            <a:r>
              <a:rPr lang="en-US" dirty="0" err="1" smtClean="0"/>
              <a:t>autonegotiation</a:t>
            </a:r>
            <a:r>
              <a:rPr lang="en-US" dirty="0" smtClean="0"/>
              <a:t>. As a result, Cisco switches use this slightly different logic to choose the speed when </a:t>
            </a:r>
            <a:r>
              <a:rPr lang="en-US" dirty="0" err="1" smtClean="0"/>
              <a:t>autonegotiation</a:t>
            </a:r>
            <a:r>
              <a:rPr lang="en-US" dirty="0" smtClean="0"/>
              <a:t> fails:</a:t>
            </a:r>
          </a:p>
          <a:p>
            <a:pPr lvl="1"/>
            <a:r>
              <a:rPr lang="en-US" dirty="0" smtClean="0"/>
              <a:t>Speed: Sense the speed, but if that fails, use the IEEE default</a:t>
            </a:r>
          </a:p>
          <a:p>
            <a:pPr lvl="1"/>
            <a:r>
              <a:rPr lang="en-US" dirty="0" smtClean="0"/>
              <a:t>Duplex: Use the IEEE defaults</a:t>
            </a:r>
            <a:endParaRPr lang="en-US" dirty="0"/>
          </a:p>
        </p:txBody>
      </p:sp>
    </p:spTree>
    <p:extLst>
      <p:ext uri="{BB962C8B-B14F-4D97-AF65-F5344CB8AC3E}">
        <p14:creationId xmlns:p14="http://schemas.microsoft.com/office/powerpoint/2010/main" val="4064349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Autonegotiation</a:t>
            </a:r>
            <a:r>
              <a:rPr lang="en-US" dirty="0"/>
              <a:t> when only one uses the process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69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Autonegotiation</a:t>
            </a:r>
            <a:r>
              <a:rPr lang="en-US" dirty="0"/>
              <a:t> when only one uses the process</a:t>
            </a:r>
          </a:p>
        </p:txBody>
      </p:sp>
      <p:sp>
        <p:nvSpPr>
          <p:cNvPr id="3" name="Content Placeholder 2"/>
          <p:cNvSpPr>
            <a:spLocks noGrp="1"/>
          </p:cNvSpPr>
          <p:nvPr>
            <p:ph idx="1"/>
          </p:nvPr>
        </p:nvSpPr>
        <p:spPr/>
        <p:txBody>
          <a:bodyPr>
            <a:normAutofit fontScale="77500" lnSpcReduction="20000"/>
          </a:bodyPr>
          <a:lstStyle/>
          <a:p>
            <a:r>
              <a:rPr lang="en-US" dirty="0" smtClean="0"/>
              <a:t>PC1: The switch receives no </a:t>
            </a:r>
            <a:r>
              <a:rPr lang="en-US" dirty="0" err="1" smtClean="0"/>
              <a:t>autonegotation</a:t>
            </a:r>
            <a:r>
              <a:rPr lang="en-US" dirty="0" smtClean="0"/>
              <a:t> messages, so it senses the electrical signal to learn that PC1 is sending data at 100 Mbps. The switch uses the IEEE default duplex based on the 100 Mbps speed (half duplex).</a:t>
            </a:r>
          </a:p>
          <a:p>
            <a:r>
              <a:rPr lang="en-US" dirty="0" smtClean="0"/>
              <a:t>PC2: The switch uses the same steps and logic as with the link to PC1, except that the switch chooses to use full duplex because the speed is 1000 Mbps.</a:t>
            </a:r>
          </a:p>
          <a:p>
            <a:r>
              <a:rPr lang="en-US" dirty="0" smtClean="0"/>
              <a:t>PC3: The user picks poorly, choosing the slower speed (10 Mbps) and the worse duplex setting (half). However, the Cisco switch senses the speed without using IEEE </a:t>
            </a:r>
            <a:r>
              <a:rPr lang="en-US" dirty="0" err="1" smtClean="0"/>
              <a:t>autonegotation</a:t>
            </a:r>
            <a:r>
              <a:rPr lang="en-US" dirty="0" smtClean="0"/>
              <a:t> and then uses the IEEE duplex default for 10-Mbps links (half duplex). </a:t>
            </a:r>
            <a:endParaRPr lang="en-US" dirty="0"/>
          </a:p>
        </p:txBody>
      </p:sp>
    </p:spTree>
    <p:extLst>
      <p:ext uri="{BB962C8B-B14F-4D97-AF65-F5344CB8AC3E}">
        <p14:creationId xmlns:p14="http://schemas.microsoft.com/office/powerpoint/2010/main" val="138762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Autonegotation</a:t>
            </a:r>
            <a:r>
              <a:rPr lang="en-US" dirty="0" smtClean="0"/>
              <a:t> and LAN Hubs</a:t>
            </a:r>
            <a:endParaRPr lang="en-US" dirty="0"/>
          </a:p>
        </p:txBody>
      </p:sp>
      <p:sp>
        <p:nvSpPr>
          <p:cNvPr id="3" name="Content Placeholder 2"/>
          <p:cNvSpPr>
            <a:spLocks noGrp="1"/>
          </p:cNvSpPr>
          <p:nvPr>
            <p:ph idx="1"/>
          </p:nvPr>
        </p:nvSpPr>
        <p:spPr/>
        <p:txBody>
          <a:bodyPr>
            <a:normAutofit lnSpcReduction="10000"/>
          </a:bodyPr>
          <a:lstStyle/>
          <a:p>
            <a:r>
              <a:rPr lang="en-US" dirty="0" smtClean="0"/>
              <a:t>LAN hubs also impact how </a:t>
            </a:r>
            <a:r>
              <a:rPr lang="en-US" dirty="0" err="1" smtClean="0"/>
              <a:t>autonegotation</a:t>
            </a:r>
            <a:r>
              <a:rPr lang="en-US" dirty="0" smtClean="0"/>
              <a:t> works.</a:t>
            </a:r>
          </a:p>
          <a:p>
            <a:r>
              <a:rPr lang="en-US" dirty="0" smtClean="0"/>
              <a:t>Basically, hubs do not react to </a:t>
            </a:r>
            <a:r>
              <a:rPr lang="en-US" dirty="0" err="1" smtClean="0"/>
              <a:t>autonegotiation</a:t>
            </a:r>
            <a:r>
              <a:rPr lang="en-US" dirty="0" smtClean="0"/>
              <a:t> messages, and they do not forward the messages.</a:t>
            </a:r>
          </a:p>
          <a:p>
            <a:r>
              <a:rPr lang="en-US" dirty="0" smtClean="0"/>
              <a:t>As a result, devices connected to a hub must use the IEEE rules for choosing default settings, which often results in the devices using 10 Mbps and half duplex.</a:t>
            </a:r>
            <a:endParaRPr lang="en-US" dirty="0"/>
          </a:p>
        </p:txBody>
      </p:sp>
    </p:spTree>
    <p:extLst>
      <p:ext uri="{BB962C8B-B14F-4D97-AF65-F5344CB8AC3E}">
        <p14:creationId xmlns:p14="http://schemas.microsoft.com/office/powerpoint/2010/main" val="385436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the network engineer knows what devices should be cabled and connected to particular interfaces on a switch, the engineer can use port security to restrict that interface so that only the expected devices can use it.</a:t>
            </a:r>
          </a:p>
          <a:p>
            <a:r>
              <a:rPr lang="en-US" dirty="0" smtClean="0"/>
              <a:t>This reduces exposure to attacks in which the attacker connects a laptop to some unused switch port.</a:t>
            </a:r>
          </a:p>
          <a:p>
            <a:r>
              <a:rPr lang="en-US" dirty="0" smtClean="0"/>
              <a:t>When that inappropriate device attempts to send frames to the switch interface, the switch can take different actions, ranging from simply issuing informational messages to effectively shutting down the interface. </a:t>
            </a:r>
            <a:endParaRPr lang="en-US" dirty="0"/>
          </a:p>
        </p:txBody>
      </p:sp>
    </p:spTree>
    <p:extLst>
      <p:ext uri="{BB962C8B-B14F-4D97-AF65-F5344CB8AC3E}">
        <p14:creationId xmlns:p14="http://schemas.microsoft.com/office/powerpoint/2010/main" val="1291484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behind Port Security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 a maximum number of source MAC addresses allowed for all frames coming in the interface.</a:t>
            </a:r>
          </a:p>
          <a:p>
            <a:r>
              <a:rPr lang="en-US" dirty="0" smtClean="0"/>
              <a:t>Watch all incoming frames, and keep a list of all source MAC addresses, plus a counter of he number of different source MAC addresses.</a:t>
            </a:r>
          </a:p>
          <a:p>
            <a:r>
              <a:rPr lang="en-US" dirty="0" smtClean="0"/>
              <a:t>When adding a new source MAC address to the list, if the number of MAC addresses pushes past the configured maximum, a port security violation has occurred. The switch takes action (the default action is to shut down the interface).</a:t>
            </a:r>
            <a:endParaRPr lang="en-US" dirty="0"/>
          </a:p>
        </p:txBody>
      </p:sp>
    </p:spTree>
    <p:extLst>
      <p:ext uri="{BB962C8B-B14F-4D97-AF65-F5344CB8AC3E}">
        <p14:creationId xmlns:p14="http://schemas.microsoft.com/office/powerpoint/2010/main" val="195597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Port Security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Step 1: Make the switch interface either a static access or trunk interface using the </a:t>
            </a:r>
            <a:r>
              <a:rPr lang="en-US" b="1" i="1" dirty="0" err="1" smtClean="0"/>
              <a:t>switchport</a:t>
            </a:r>
            <a:r>
              <a:rPr lang="en-US" b="1" i="1" dirty="0" smtClean="0"/>
              <a:t> mode access </a:t>
            </a:r>
            <a:r>
              <a:rPr lang="en-US" dirty="0" smtClean="0"/>
              <a:t>or the </a:t>
            </a:r>
            <a:r>
              <a:rPr lang="en-US" b="1" i="1" dirty="0" err="1" smtClean="0"/>
              <a:t>switchport</a:t>
            </a:r>
            <a:r>
              <a:rPr lang="en-US" b="1" i="1" dirty="0" smtClean="0"/>
              <a:t> mode trunk </a:t>
            </a:r>
            <a:r>
              <a:rPr lang="en-US" dirty="0" smtClean="0"/>
              <a:t>interface subcommands, respectively.</a:t>
            </a:r>
          </a:p>
          <a:p>
            <a:r>
              <a:rPr lang="en-US" dirty="0" smtClean="0"/>
              <a:t>Step 2: Enable port security using the </a:t>
            </a:r>
            <a:r>
              <a:rPr lang="en-US" b="1" dirty="0" err="1" smtClean="0"/>
              <a:t>switchport</a:t>
            </a:r>
            <a:r>
              <a:rPr lang="en-US" b="1" dirty="0" smtClean="0"/>
              <a:t> port-security </a:t>
            </a:r>
            <a:r>
              <a:rPr lang="en-US" dirty="0" smtClean="0"/>
              <a:t>interface subcommand.</a:t>
            </a:r>
          </a:p>
          <a:p>
            <a:r>
              <a:rPr lang="en-US" dirty="0" smtClean="0"/>
              <a:t>Step 3: (Optional) Override the default maximum number of allowed MAC addresses associated with the interface (1) by using the </a:t>
            </a:r>
            <a:r>
              <a:rPr lang="en-US" b="1" i="1" dirty="0" err="1" smtClean="0"/>
              <a:t>switchport</a:t>
            </a:r>
            <a:r>
              <a:rPr lang="en-US" b="1" i="1" dirty="0" smtClean="0"/>
              <a:t> port-security maximum number </a:t>
            </a:r>
            <a:r>
              <a:rPr lang="en-US" dirty="0" smtClean="0"/>
              <a:t>interface subcommand.</a:t>
            </a:r>
          </a:p>
          <a:p>
            <a:r>
              <a:rPr lang="en-US" dirty="0" smtClean="0"/>
              <a:t>Step 4: (Optional) Override the default action to take upon a security violation (shutdown) using the </a:t>
            </a:r>
            <a:r>
              <a:rPr lang="en-US" b="1" i="1" dirty="0" err="1" smtClean="0"/>
              <a:t>switchport</a:t>
            </a:r>
            <a:r>
              <a:rPr lang="en-US" b="1" i="1" dirty="0" smtClean="0"/>
              <a:t> port-security violation {protect | restrict | shutdown} </a:t>
            </a:r>
            <a:r>
              <a:rPr lang="en-US" dirty="0" smtClean="0"/>
              <a:t>interface subcommand. </a:t>
            </a:r>
          </a:p>
          <a:p>
            <a:r>
              <a:rPr lang="en-US" dirty="0" smtClean="0"/>
              <a:t>Step 5: (Optional) Predefine any allowed source MAC addresses for this interface using the </a:t>
            </a:r>
            <a:r>
              <a:rPr lang="en-US" b="1" i="1" dirty="0" err="1" smtClean="0"/>
              <a:t>switchport</a:t>
            </a:r>
            <a:r>
              <a:rPr lang="en-US" b="1" i="1" dirty="0" smtClean="0"/>
              <a:t> port-security mac-address </a:t>
            </a:r>
            <a:r>
              <a:rPr lang="en-US" b="1" i="1" dirty="0" err="1" smtClean="0"/>
              <a:t>mac-address</a:t>
            </a:r>
            <a:r>
              <a:rPr lang="en-US" b="1" i="1" dirty="0" smtClean="0"/>
              <a:t> </a:t>
            </a:r>
            <a:r>
              <a:rPr lang="en-US" dirty="0" smtClean="0"/>
              <a:t>command. Use the command multiple times to define more than one MAC address.</a:t>
            </a:r>
          </a:p>
          <a:p>
            <a:r>
              <a:rPr lang="en-US" dirty="0" smtClean="0"/>
              <a:t>Step 6: (Optional) Tell the switch to “sticky learn” dynamically learned MAC addresses with the </a:t>
            </a:r>
            <a:r>
              <a:rPr lang="en-US" b="1" i="1" dirty="0" err="1" smtClean="0"/>
              <a:t>switchport</a:t>
            </a:r>
            <a:r>
              <a:rPr lang="en-US" b="1" i="1" dirty="0" smtClean="0"/>
              <a:t> port-security mac-address sticky </a:t>
            </a:r>
            <a:r>
              <a:rPr lang="en-US" dirty="0" smtClean="0"/>
              <a:t>interface subcommand.</a:t>
            </a:r>
            <a:endParaRPr lang="en-US" dirty="0" smtClean="0"/>
          </a:p>
          <a:p>
            <a:endParaRPr lang="en-US" dirty="0"/>
          </a:p>
        </p:txBody>
      </p:sp>
    </p:spTree>
    <p:extLst>
      <p:ext uri="{BB962C8B-B14F-4D97-AF65-F5344CB8AC3E}">
        <p14:creationId xmlns:p14="http://schemas.microsoft.com/office/powerpoint/2010/main" val="2888255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Port Security</a:t>
            </a:r>
            <a:endParaRPr lang="en-US" dirty="0"/>
          </a:p>
        </p:txBody>
      </p:sp>
      <p:sp>
        <p:nvSpPr>
          <p:cNvPr id="3" name="Content Placeholder 2"/>
          <p:cNvSpPr>
            <a:spLocks noGrp="1"/>
          </p:cNvSpPr>
          <p:nvPr>
            <p:ph idx="1"/>
          </p:nvPr>
        </p:nvSpPr>
        <p:spPr/>
        <p:txBody>
          <a:bodyPr/>
          <a:lstStyle/>
          <a:p>
            <a:r>
              <a:rPr lang="en-US" b="1" i="1" dirty="0"/>
              <a:t>s</a:t>
            </a:r>
            <a:r>
              <a:rPr lang="en-US" b="1" i="1" dirty="0" smtClean="0"/>
              <a:t>how port-security interface {</a:t>
            </a:r>
            <a:r>
              <a:rPr lang="en-US" b="1" i="1" dirty="0" err="1" smtClean="0"/>
              <a:t>fastEhternet</a:t>
            </a:r>
            <a:r>
              <a:rPr lang="en-US" b="1" i="1" dirty="0" smtClean="0"/>
              <a:t> 0/1} </a:t>
            </a:r>
            <a:r>
              <a:rPr lang="en-US" dirty="0" smtClean="0"/>
              <a:t>lists the configuration settings for port security on an interface, plus it lists several important facts about the current operation of port security, including information about any security violations. </a:t>
            </a:r>
            <a:endParaRPr lang="en-US" dirty="0"/>
          </a:p>
        </p:txBody>
      </p:sp>
    </p:spTree>
    <p:extLst>
      <p:ext uri="{BB962C8B-B14F-4D97-AF65-F5344CB8AC3E}">
        <p14:creationId xmlns:p14="http://schemas.microsoft.com/office/powerpoint/2010/main" val="1399357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 Violation Actions</a:t>
            </a:r>
            <a:endParaRPr lang="en-US" dirty="0"/>
          </a:p>
        </p:txBody>
      </p:sp>
      <p:sp>
        <p:nvSpPr>
          <p:cNvPr id="3" name="Content Placeholder 2"/>
          <p:cNvSpPr>
            <a:spLocks noGrp="1"/>
          </p:cNvSpPr>
          <p:nvPr>
            <p:ph idx="1"/>
          </p:nvPr>
        </p:nvSpPr>
        <p:spPr/>
        <p:txBody>
          <a:bodyPr>
            <a:normAutofit/>
          </a:bodyPr>
          <a:lstStyle/>
          <a:p>
            <a:r>
              <a:rPr lang="en-US" sz="2000" dirty="0" smtClean="0"/>
              <a:t>The switch can be configured to use one of three actions when a violation occurs. </a:t>
            </a:r>
          </a:p>
          <a:p>
            <a:r>
              <a:rPr lang="en-US" sz="2000" dirty="0" smtClean="0"/>
              <a:t>All three options cause the switch to discard the offending frame, but some of the options make the switch take additional actions. </a:t>
            </a:r>
          </a:p>
          <a:p>
            <a:r>
              <a:rPr lang="en-US" sz="2000" dirty="0" smtClean="0"/>
              <a:t>The actions include the sending of syslog messages to the console, sending SNMP trap messages to the network management station, and disabling the interface.</a:t>
            </a:r>
          </a:p>
        </p:txBody>
      </p:sp>
      <p:pic>
        <p:nvPicPr>
          <p:cNvPr id="4" name="Picture 3"/>
          <p:cNvPicPr>
            <a:picLocks noChangeAspect="1"/>
          </p:cNvPicPr>
          <p:nvPr/>
        </p:nvPicPr>
        <p:blipFill>
          <a:blip r:embed="rId2"/>
          <a:stretch>
            <a:fillRect/>
          </a:stretch>
        </p:blipFill>
        <p:spPr>
          <a:xfrm>
            <a:off x="894096" y="4038600"/>
            <a:ext cx="7792704" cy="2087563"/>
          </a:xfrm>
          <a:prstGeom prst="rect">
            <a:avLst/>
          </a:prstGeom>
        </p:spPr>
      </p:pic>
    </p:spTree>
    <p:extLst>
      <p:ext uri="{BB962C8B-B14F-4D97-AF65-F5344CB8AC3E}">
        <p14:creationId xmlns:p14="http://schemas.microsoft.com/office/powerpoint/2010/main" val="4059280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 Security MAC Addresses as Static and Secure but Not Dynamic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Once a switch port has been configured with port security, the switch no longer considers MAC addresses associated with that port as </a:t>
            </a:r>
            <a:r>
              <a:rPr lang="en-US" dirty="0" err="1" smtClean="0"/>
              <a:t>bing</a:t>
            </a:r>
            <a:r>
              <a:rPr lang="en-US" dirty="0" smtClean="0"/>
              <a:t> dynamic entries as listed with the show mac address-table dynamic EXEC command.</a:t>
            </a:r>
          </a:p>
          <a:p>
            <a:r>
              <a:rPr lang="en-US" dirty="0" smtClean="0"/>
              <a:t>Even if the MAC addresses are dynamically learned, once port security has been enabled, you need to use one of these options to see the MAC table entries associated with ports using port security:</a:t>
            </a:r>
          </a:p>
          <a:p>
            <a:pPr lvl="1"/>
            <a:r>
              <a:rPr lang="en-US" dirty="0" smtClean="0"/>
              <a:t>Show mac address-table secure: Lists MAC addresses associated with ports that use port security</a:t>
            </a:r>
          </a:p>
          <a:p>
            <a:pPr lvl="1"/>
            <a:r>
              <a:rPr lang="en-US" dirty="0" smtClean="0"/>
              <a:t>Show mac address-table static: Lists MAC addresses associated with ports that use port security, as well as any other statically defined MAC addresses</a:t>
            </a:r>
            <a:endParaRPr lang="en-US" dirty="0"/>
          </a:p>
        </p:txBody>
      </p:sp>
    </p:spTree>
    <p:extLst>
      <p:ext uri="{BB962C8B-B14F-4D97-AF65-F5344CB8AC3E}">
        <p14:creationId xmlns:p14="http://schemas.microsoft.com/office/powerpoint/2010/main" val="1637240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Switch Interfaces</a:t>
            </a:r>
            <a:endParaRPr lang="en-US" dirty="0"/>
          </a:p>
        </p:txBody>
      </p:sp>
      <p:sp>
        <p:nvSpPr>
          <p:cNvPr id="3" name="Content Placeholder 2"/>
          <p:cNvSpPr>
            <a:spLocks noGrp="1"/>
          </p:cNvSpPr>
          <p:nvPr>
            <p:ph idx="1"/>
          </p:nvPr>
        </p:nvSpPr>
        <p:spPr/>
        <p:txBody>
          <a:bodyPr/>
          <a:lstStyle/>
          <a:p>
            <a:r>
              <a:rPr lang="en-US" dirty="0" smtClean="0"/>
              <a:t>IOS uses the term interface to refer to physical ports used to forward data to and from other devices. </a:t>
            </a:r>
          </a:p>
          <a:p>
            <a:r>
              <a:rPr lang="en-US" dirty="0" smtClean="0"/>
              <a:t>Configure speed: </a:t>
            </a:r>
            <a:r>
              <a:rPr lang="en-US" b="1" i="1" dirty="0" smtClean="0"/>
              <a:t>speed {auto | 10 | 100 | 1000}</a:t>
            </a:r>
          </a:p>
          <a:p>
            <a:r>
              <a:rPr lang="en-US" dirty="0" smtClean="0"/>
              <a:t>Configure duplex: </a:t>
            </a:r>
            <a:r>
              <a:rPr lang="en-US" b="1" i="1" dirty="0" smtClean="0"/>
              <a:t>duplex {auto | full | half}</a:t>
            </a:r>
          </a:p>
          <a:p>
            <a:r>
              <a:rPr lang="en-US" dirty="0" smtClean="0"/>
              <a:t>The </a:t>
            </a:r>
            <a:r>
              <a:rPr lang="en-US" b="1" i="1" dirty="0" smtClean="0"/>
              <a:t>show interfaces status </a:t>
            </a:r>
            <a:r>
              <a:rPr lang="en-US" dirty="0" smtClean="0"/>
              <a:t>command lists much of the details</a:t>
            </a:r>
            <a:endParaRPr lang="en-US" dirty="0"/>
          </a:p>
        </p:txBody>
      </p:sp>
    </p:spTree>
    <p:extLst>
      <p:ext uri="{BB962C8B-B14F-4D97-AF65-F5344CB8AC3E}">
        <p14:creationId xmlns:p14="http://schemas.microsoft.com/office/powerpoint/2010/main" val="188242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Assignment</a:t>
            </a:r>
            <a:endParaRPr lang="en-US" dirty="0"/>
          </a:p>
        </p:txBody>
      </p:sp>
      <p:sp>
        <p:nvSpPr>
          <p:cNvPr id="3" name="Content Placeholder 2"/>
          <p:cNvSpPr>
            <a:spLocks noGrp="1"/>
          </p:cNvSpPr>
          <p:nvPr>
            <p:ph idx="1"/>
          </p:nvPr>
        </p:nvSpPr>
        <p:spPr/>
        <p:txBody>
          <a:bodyPr>
            <a:normAutofit/>
          </a:bodyPr>
          <a:lstStyle/>
          <a:p>
            <a:r>
              <a:rPr lang="en-US" dirty="0" smtClean="0"/>
              <a:t>Under Configuration Scenarios, please click Switching.</a:t>
            </a:r>
          </a:p>
          <a:p>
            <a:r>
              <a:rPr lang="en-US" dirty="0" smtClean="0"/>
              <a:t>You need to do all labs (2):</a:t>
            </a:r>
          </a:p>
          <a:p>
            <a:pPr lvl="1"/>
            <a:r>
              <a:rPr lang="en-US" dirty="0" smtClean="0"/>
              <a:t>Switch Interfaces and Forwarding</a:t>
            </a:r>
          </a:p>
          <a:p>
            <a:pPr lvl="1"/>
            <a:r>
              <a:rPr lang="en-US" smtClean="0"/>
              <a:t>Switch Security</a:t>
            </a:r>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06406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Multiple Interfaces with the interface range Command</a:t>
            </a:r>
            <a:endParaRPr lang="en-US" dirty="0"/>
          </a:p>
        </p:txBody>
      </p:sp>
      <p:sp>
        <p:nvSpPr>
          <p:cNvPr id="3" name="Content Placeholder 2"/>
          <p:cNvSpPr>
            <a:spLocks noGrp="1"/>
          </p:cNvSpPr>
          <p:nvPr>
            <p:ph idx="1"/>
          </p:nvPr>
        </p:nvSpPr>
        <p:spPr/>
        <p:txBody>
          <a:bodyPr/>
          <a:lstStyle/>
          <a:p>
            <a:r>
              <a:rPr lang="en-US" dirty="0" smtClean="0"/>
              <a:t>Making the same setting on multiple consecutive interfaces: </a:t>
            </a:r>
            <a:r>
              <a:rPr lang="en-US" b="1" i="1" dirty="0" smtClean="0"/>
              <a:t>interface range </a:t>
            </a:r>
            <a:r>
              <a:rPr lang="en-US" b="1" i="1" dirty="0" err="1" smtClean="0"/>
              <a:t>FastEthernet</a:t>
            </a:r>
            <a:r>
              <a:rPr lang="en-US" b="1" i="1" dirty="0" smtClean="0"/>
              <a:t> 0/11-20</a:t>
            </a:r>
          </a:p>
          <a:p>
            <a:pPr marL="0" indent="0">
              <a:buNone/>
            </a:pPr>
            <a:endParaRPr lang="en-US" dirty="0"/>
          </a:p>
        </p:txBody>
      </p:sp>
    </p:spTree>
    <p:extLst>
      <p:ext uri="{BB962C8B-B14F-4D97-AF65-F5344CB8AC3E}">
        <p14:creationId xmlns:p14="http://schemas.microsoft.com/office/powerpoint/2010/main" val="368446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Administratively Controlling Interface State with Shutdown</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s</a:t>
            </a:r>
            <a:r>
              <a:rPr lang="en-US" b="1" i="1" dirty="0" smtClean="0"/>
              <a:t>hutdown</a:t>
            </a:r>
            <a:r>
              <a:rPr lang="en-US" dirty="0" smtClean="0"/>
              <a:t> command to disable an interface</a:t>
            </a:r>
          </a:p>
          <a:p>
            <a:r>
              <a:rPr lang="en-US" b="1" i="1" dirty="0" smtClean="0"/>
              <a:t>no shutdown </a:t>
            </a:r>
            <a:r>
              <a:rPr lang="en-US" dirty="0" smtClean="0"/>
              <a:t>command to enable an interface</a:t>
            </a:r>
          </a:p>
          <a:p>
            <a:r>
              <a:rPr lang="en-US" dirty="0"/>
              <a:t>s</a:t>
            </a:r>
            <a:r>
              <a:rPr lang="en-US" dirty="0" smtClean="0"/>
              <a:t>how interfaces status and show interfaces</a:t>
            </a:r>
          </a:p>
          <a:p>
            <a:pPr lvl="1"/>
            <a:r>
              <a:rPr lang="en-US" b="1" i="1" dirty="0" smtClean="0"/>
              <a:t>show interfaces status</a:t>
            </a:r>
            <a:r>
              <a:rPr lang="en-US" dirty="0" smtClean="0"/>
              <a:t>: list one line of output per interface, and when shut down, lists the interface status as “disabled”.</a:t>
            </a:r>
          </a:p>
          <a:p>
            <a:pPr lvl="1"/>
            <a:r>
              <a:rPr lang="en-US" b="1" i="1" dirty="0"/>
              <a:t>s</a:t>
            </a:r>
            <a:r>
              <a:rPr lang="en-US" b="1" i="1" dirty="0" smtClean="0"/>
              <a:t>how interfaces</a:t>
            </a:r>
            <a:r>
              <a:rPr lang="en-US" dirty="0" smtClean="0"/>
              <a:t>: lists many lines of output per interface, giving a much more detailed picture of interface status and statistics. When shut down, the interface status comes in two parts:</a:t>
            </a:r>
          </a:p>
          <a:p>
            <a:pPr lvl="2"/>
            <a:r>
              <a:rPr lang="en-US" dirty="0" smtClean="0"/>
              <a:t>Interface is administratively down</a:t>
            </a:r>
          </a:p>
          <a:p>
            <a:pPr lvl="2"/>
            <a:r>
              <a:rPr lang="en-US" dirty="0" smtClean="0"/>
              <a:t>Line protocol is down (disabled)</a:t>
            </a:r>
            <a:endParaRPr lang="en-US" dirty="0"/>
          </a:p>
        </p:txBody>
      </p:sp>
    </p:spTree>
    <p:extLst>
      <p:ext uri="{BB962C8B-B14F-4D97-AF65-F5344CB8AC3E}">
        <p14:creationId xmlns:p14="http://schemas.microsoft.com/office/powerpoint/2010/main" val="2412864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Configuration with the no Command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some IOS configuration commands (but not all), you can revert to the default setting by issuing a </a:t>
            </a:r>
            <a:r>
              <a:rPr lang="en-US" b="1" i="1" dirty="0" smtClean="0"/>
              <a:t>no</a:t>
            </a:r>
            <a:r>
              <a:rPr lang="en-US" dirty="0" smtClean="0"/>
              <a:t> version of the command</a:t>
            </a:r>
          </a:p>
          <a:p>
            <a:pPr lvl="1"/>
            <a:r>
              <a:rPr lang="en-US" dirty="0" smtClean="0"/>
              <a:t>If you earlier had configured </a:t>
            </a:r>
            <a:r>
              <a:rPr lang="en-US" b="1" i="1" dirty="0" smtClean="0"/>
              <a:t>speed 100 </a:t>
            </a:r>
            <a:r>
              <a:rPr lang="en-US" dirty="0" smtClean="0"/>
              <a:t>on an interface, the </a:t>
            </a:r>
            <a:r>
              <a:rPr lang="en-US" b="1" i="1" dirty="0" smtClean="0"/>
              <a:t>no speed </a:t>
            </a:r>
            <a:r>
              <a:rPr lang="en-US" dirty="0" smtClean="0"/>
              <a:t>command on that same interface reverts to the default speed setting (speed auto).</a:t>
            </a:r>
          </a:p>
          <a:p>
            <a:pPr lvl="1"/>
            <a:r>
              <a:rPr lang="en-US" dirty="0" smtClean="0"/>
              <a:t>Same idea with the duplex command: an earlier configuration of </a:t>
            </a:r>
            <a:r>
              <a:rPr lang="en-US" b="1" i="1" dirty="0" smtClean="0"/>
              <a:t>duplex half </a:t>
            </a:r>
            <a:r>
              <a:rPr lang="en-US" dirty="0" smtClean="0"/>
              <a:t>or </a:t>
            </a:r>
            <a:r>
              <a:rPr lang="en-US" b="1" i="1" dirty="0" smtClean="0"/>
              <a:t>duplex full</a:t>
            </a:r>
            <a:r>
              <a:rPr lang="en-US" dirty="0" smtClean="0"/>
              <a:t>, followed by </a:t>
            </a:r>
            <a:r>
              <a:rPr lang="en-US" b="1" i="1" dirty="0" smtClean="0"/>
              <a:t>no duplex </a:t>
            </a:r>
            <a:r>
              <a:rPr lang="en-US" dirty="0" smtClean="0"/>
              <a:t>on the same interface, reverts the configuration back to the default of duplex auto.</a:t>
            </a:r>
          </a:p>
          <a:p>
            <a:pPr lvl="1"/>
            <a:r>
              <a:rPr lang="en-US" dirty="0" smtClean="0"/>
              <a:t>If you had configured a </a:t>
            </a:r>
            <a:r>
              <a:rPr lang="en-US" b="1" i="1" dirty="0" smtClean="0"/>
              <a:t>description</a:t>
            </a:r>
            <a:r>
              <a:rPr lang="en-US" dirty="0" smtClean="0"/>
              <a:t> command with some text, to go back to the default state of having </a:t>
            </a:r>
            <a:r>
              <a:rPr lang="en-US" b="1" dirty="0" smtClean="0"/>
              <a:t>no description</a:t>
            </a:r>
            <a:r>
              <a:rPr lang="en-US" dirty="0" smtClean="0"/>
              <a:t> command at all for that interface</a:t>
            </a:r>
            <a:endParaRPr lang="en-US" dirty="0"/>
          </a:p>
        </p:txBody>
      </p:sp>
    </p:spTree>
    <p:extLst>
      <p:ext uri="{BB962C8B-B14F-4D97-AF65-F5344CB8AC3E}">
        <p14:creationId xmlns:p14="http://schemas.microsoft.com/office/powerpoint/2010/main" val="1627334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Autonegotiation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any 10/100 or 10/100/1000 interfaces –that is, interfaces that can run at different speeds –Cisco Catalyst switches default to a setting of duplex auto and speed auto. </a:t>
            </a:r>
            <a:endParaRPr lang="en-US" dirty="0"/>
          </a:p>
          <a:p>
            <a:r>
              <a:rPr lang="en-US" dirty="0" smtClean="0"/>
              <a:t>As a result, those interfaces attempt to automatically determine the speed and duplex setting to use.</a:t>
            </a:r>
          </a:p>
          <a:p>
            <a:r>
              <a:rPr lang="en-US" dirty="0" smtClean="0"/>
              <a:t>Alternatively, you can configure most devices, switch interfaces included, to use a specific speed and/or duplex. </a:t>
            </a:r>
            <a:endParaRPr lang="en-US" dirty="0"/>
          </a:p>
        </p:txBody>
      </p:sp>
    </p:spTree>
    <p:extLst>
      <p:ext uri="{BB962C8B-B14F-4D97-AF65-F5344CB8AC3E}">
        <p14:creationId xmlns:p14="http://schemas.microsoft.com/office/powerpoint/2010/main" val="417235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Autonegotiation</a:t>
            </a:r>
            <a:r>
              <a:rPr lang="en-US" dirty="0" smtClean="0"/>
              <a:t> under Working Conditions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Ethernet devices on the ends of a link must use the same standard or they cannot correctly send data. For example, a NIC cannot use 100BASE-T while the switch port on the other end of the link uses 1000BASE-T.</a:t>
            </a:r>
          </a:p>
          <a:p>
            <a:r>
              <a:rPr lang="en-US" dirty="0" smtClean="0"/>
              <a:t>The IEEE </a:t>
            </a:r>
            <a:r>
              <a:rPr lang="en-US" dirty="0" err="1" smtClean="0"/>
              <a:t>autonegotiation</a:t>
            </a:r>
            <a:r>
              <a:rPr lang="en-US" dirty="0" smtClean="0"/>
              <a:t> protocol helps makes it much easier to operate a LAN when NICs and switch ports support multiple speeds. IEEE </a:t>
            </a:r>
            <a:r>
              <a:rPr lang="en-US" dirty="0" err="1" smtClean="0"/>
              <a:t>autonegotiation</a:t>
            </a:r>
            <a:r>
              <a:rPr lang="en-US" dirty="0" smtClean="0"/>
              <a:t> (IEEE 802.3u) defines a protocol that lets two UTP-based Ethernet nodes on a link negotiate so that they each choose to use the same speed and duplex settings.</a:t>
            </a:r>
            <a:endParaRPr lang="en-US" dirty="0"/>
          </a:p>
        </p:txBody>
      </p:sp>
    </p:spTree>
    <p:extLst>
      <p:ext uri="{BB962C8B-B14F-4D97-AF65-F5344CB8AC3E}">
        <p14:creationId xmlns:p14="http://schemas.microsoft.com/office/powerpoint/2010/main" val="1808401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Autonegotiation</a:t>
            </a:r>
            <a:r>
              <a:rPr lang="en-US" dirty="0"/>
              <a:t> when both nodes use the process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07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Autonegotiation</a:t>
            </a:r>
            <a:r>
              <a:rPr lang="en-US" dirty="0"/>
              <a:t> </a:t>
            </a:r>
            <a:r>
              <a:rPr lang="en-US" dirty="0" smtClean="0"/>
              <a:t>when both nodes use the process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PC1: The switch port claims it can go as fat as 1000 Mbps, but PC1’s NIC claims a top speed of 10 Mbps. Both the PC and switch choose the best speed both support (10 Mbps) and the best duplex (full).</a:t>
            </a:r>
          </a:p>
          <a:p>
            <a:r>
              <a:rPr lang="en-US" dirty="0" smtClean="0"/>
              <a:t>PC2: PC2 claims a best speed of 100 Mbps, which means it can use 10BASE-T or 100BASE-T. The switch port and NIC negotiate to use the best speed of 100 Mbps and full duplex.</a:t>
            </a:r>
          </a:p>
          <a:p>
            <a:r>
              <a:rPr lang="en-US" dirty="0" smtClean="0"/>
              <a:t>PC3: It uses a 10/100/1000 NIC, supporting all three speeds and standards, so both the NIC and switch port choose 1000 Mbps and full duplex.</a:t>
            </a:r>
          </a:p>
          <a:p>
            <a:endParaRPr lang="en-US" dirty="0"/>
          </a:p>
        </p:txBody>
      </p:sp>
    </p:spTree>
    <p:extLst>
      <p:ext uri="{BB962C8B-B14F-4D97-AF65-F5344CB8AC3E}">
        <p14:creationId xmlns:p14="http://schemas.microsoft.com/office/powerpoint/2010/main" val="1086477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1571</Words>
  <Application>Microsoft Office PowerPoint</Application>
  <PresentationFormat>On-screen Show (4:3)</PresentationFormat>
  <Paragraphs>82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Configuring Switch Interfaces</vt:lpstr>
      <vt:lpstr>Configuring Switch Interfaces</vt:lpstr>
      <vt:lpstr>Configure Multiple Interfaces with the interface range Command</vt:lpstr>
      <vt:lpstr>Administratively Controlling Interface State with Shutdown</vt:lpstr>
      <vt:lpstr>Removing Configuration with the no Command</vt:lpstr>
      <vt:lpstr>Autonegotiation</vt:lpstr>
      <vt:lpstr>Autonegotiation under Working Conditions</vt:lpstr>
      <vt:lpstr>Autonegotiation when both nodes use the process</vt:lpstr>
      <vt:lpstr>Autonegotiation when both nodes use the process</vt:lpstr>
      <vt:lpstr>Autonegotiation when only one uses the process</vt:lpstr>
      <vt:lpstr>Autonegotiation when only one uses the process</vt:lpstr>
      <vt:lpstr>Autonegotiation when only one uses the process</vt:lpstr>
      <vt:lpstr>Autonegotation and LAN Hubs</vt:lpstr>
      <vt:lpstr>Port Security</vt:lpstr>
      <vt:lpstr>Concept behind Port Security</vt:lpstr>
      <vt:lpstr>Configuring Port Security</vt:lpstr>
      <vt:lpstr>Verifying Port Security</vt:lpstr>
      <vt:lpstr>Port Security Violation Actions</vt:lpstr>
      <vt:lpstr>Port Security MAC Addresses as Static and Secure but Not Dynamic</vt:lpstr>
      <vt:lpstr>Lab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Switch Interfaces</dc:title>
  <dc:creator>cuiliu1231</dc:creator>
  <cp:lastModifiedBy>Cui, Liu</cp:lastModifiedBy>
  <cp:revision>11</cp:revision>
  <dcterms:created xsi:type="dcterms:W3CDTF">2017-03-22T04:49:12Z</dcterms:created>
  <dcterms:modified xsi:type="dcterms:W3CDTF">2017-03-27T17:02:04Z</dcterms:modified>
</cp:coreProperties>
</file>