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handoutMasterIdLst>
    <p:handoutMasterId r:id="rId32"/>
  </p:handoutMasterIdLst>
  <p:sldIdLst>
    <p:sldId id="256" r:id="rId2"/>
    <p:sldId id="284" r:id="rId3"/>
    <p:sldId id="285" r:id="rId4"/>
    <p:sldId id="286" r:id="rId5"/>
    <p:sldId id="306" r:id="rId6"/>
    <p:sldId id="259" r:id="rId7"/>
    <p:sldId id="310" r:id="rId8"/>
    <p:sldId id="311" r:id="rId9"/>
    <p:sldId id="287" r:id="rId10"/>
    <p:sldId id="301" r:id="rId11"/>
    <p:sldId id="260" r:id="rId12"/>
    <p:sldId id="261" r:id="rId13"/>
    <p:sldId id="307" r:id="rId14"/>
    <p:sldId id="262" r:id="rId15"/>
    <p:sldId id="265" r:id="rId16"/>
    <p:sldId id="263" r:id="rId17"/>
    <p:sldId id="302" r:id="rId18"/>
    <p:sldId id="267" r:id="rId19"/>
    <p:sldId id="268" r:id="rId20"/>
    <p:sldId id="303" r:id="rId21"/>
    <p:sldId id="269" r:id="rId22"/>
    <p:sldId id="271" r:id="rId23"/>
    <p:sldId id="304" r:id="rId24"/>
    <p:sldId id="308" r:id="rId25"/>
    <p:sldId id="309" r:id="rId26"/>
    <p:sldId id="272" r:id="rId27"/>
    <p:sldId id="273" r:id="rId28"/>
    <p:sldId id="276" r:id="rId29"/>
    <p:sldId id="305"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1275" autoAdjust="0"/>
  </p:normalViewPr>
  <p:slideViewPr>
    <p:cSldViewPr snapToGrid="0">
      <p:cViewPr varScale="1">
        <p:scale>
          <a:sx n="53" d="100"/>
          <a:sy n="53" d="100"/>
        </p:scale>
        <p:origin x="187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39A427-C5B8-DF44-B901-884F0805522B}" type="datetimeFigureOut">
              <a:rPr lang="en-US" smtClean="0"/>
              <a:t>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6D1119-AF8C-2B40-BBF5-7249000DB981}" type="slidenum">
              <a:rPr lang="en-US" smtClean="0"/>
              <a:t>‹#›</a:t>
            </a:fld>
            <a:endParaRPr lang="en-US"/>
          </a:p>
        </p:txBody>
      </p:sp>
    </p:spTree>
    <p:extLst>
      <p:ext uri="{BB962C8B-B14F-4D97-AF65-F5344CB8AC3E}">
        <p14:creationId xmlns:p14="http://schemas.microsoft.com/office/powerpoint/2010/main" val="2310240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7D1EF-3C66-4782-BC0D-0B9E77835F9E}" type="datetimeFigureOut">
              <a:rPr lang="en-US" smtClean="0"/>
              <a:t>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211D-C260-4636-A838-65E865F64E1D}" type="slidenum">
              <a:rPr lang="en-US" smtClean="0"/>
              <a:t>‹#›</a:t>
            </a:fld>
            <a:endParaRPr lang="en-US"/>
          </a:p>
        </p:txBody>
      </p:sp>
    </p:spTree>
    <p:extLst>
      <p:ext uri="{BB962C8B-B14F-4D97-AF65-F5344CB8AC3E}">
        <p14:creationId xmlns:p14="http://schemas.microsoft.com/office/powerpoint/2010/main" val="42120025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enterprise computer networks can be separated into two general types of technology: local area networks (LAN) and wide-area networks</a:t>
            </a:r>
            <a:r>
              <a:rPr lang="en-US" baseline="0" dirty="0" smtClean="0"/>
              <a:t> (WAN). LANs typically connect nearby devices: devices in the same room, in the same building, or in a campus of buildings. In contrast, WANs connect devices that are typically relatively far apart. Together, LANs and WANs create a complete enterprise computer network, working together to do the job of a computer network: delivering data from one device to another. </a:t>
            </a:r>
          </a:p>
          <a:p>
            <a:endParaRPr lang="en-US" baseline="0" dirty="0" smtClean="0"/>
          </a:p>
          <a:p>
            <a:r>
              <a:rPr lang="en-US" baseline="0" dirty="0" smtClean="0"/>
              <a:t>Many types of LANs have existed over the years, but today’s networks use two general types of LANs: Ethernet LANs and wireless LANs. Ethernet LANs happen to use cables for the links between nodes, and because many types of cables use copper wires, Ethernet LANs are often called wired LANs. In comparison, wireless LANs do not use wires or cables, instead using radio waves for the links between nodes. </a:t>
            </a:r>
            <a:endParaRPr lang="en-US" dirty="0"/>
          </a:p>
        </p:txBody>
      </p:sp>
      <p:sp>
        <p:nvSpPr>
          <p:cNvPr id="4" name="Slide Number Placeholder 3"/>
          <p:cNvSpPr>
            <a:spLocks noGrp="1"/>
          </p:cNvSpPr>
          <p:nvPr>
            <p:ph type="sldNum" sz="quarter" idx="10"/>
          </p:nvPr>
        </p:nvSpPr>
        <p:spPr/>
        <p:txBody>
          <a:bodyPr/>
          <a:lstStyle/>
          <a:p>
            <a:fld id="{61D1211D-C260-4636-A838-65E865F64E1D}" type="slidenum">
              <a:rPr lang="en-US" smtClean="0"/>
              <a:t>3</a:t>
            </a:fld>
            <a:endParaRPr lang="en-US"/>
          </a:p>
        </p:txBody>
      </p:sp>
    </p:spTree>
    <p:extLst>
      <p:ext uri="{BB962C8B-B14F-4D97-AF65-F5344CB8AC3E}">
        <p14:creationId xmlns:p14="http://schemas.microsoft.com/office/powerpoint/2010/main" val="962127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6A1BA2-F5C5-FB4F-B4A9-B647341DCD84}" type="slidenum">
              <a:rPr lang="en-US"/>
              <a:pPr>
                <a:defRPr/>
              </a:pPr>
              <a:t>19</a:t>
            </a:fld>
            <a:endParaRPr lang="en-US"/>
          </a:p>
        </p:txBody>
      </p:sp>
      <p:sp>
        <p:nvSpPr>
          <p:cNvPr id="1416194"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16195"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235852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D8A1214-35D8-AE48-80F1-24D83A2CB6A6}" type="slidenum">
              <a:rPr lang="en-US"/>
              <a:pPr>
                <a:defRPr/>
              </a:pPr>
              <a:t>20</a:t>
            </a:fld>
            <a:endParaRPr lang="en-US"/>
          </a:p>
        </p:txBody>
      </p:sp>
      <p:sp>
        <p:nvSpPr>
          <p:cNvPr id="1432578"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32579"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342785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66D97A0-7F2A-7048-9ED7-2B0816A027B5}" type="slidenum">
              <a:rPr lang="en-US"/>
              <a:pPr>
                <a:defRPr/>
              </a:pPr>
              <a:t>21</a:t>
            </a:fld>
            <a:endParaRPr lang="en-US"/>
          </a:p>
        </p:txBody>
      </p:sp>
      <p:sp>
        <p:nvSpPr>
          <p:cNvPr id="1418242"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18243"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3676987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2084DF9-671B-C740-84DF-19694A1960A3}" type="slidenum">
              <a:rPr lang="en-US"/>
              <a:pPr>
                <a:defRPr/>
              </a:pPr>
              <a:t>22</a:t>
            </a:fld>
            <a:endParaRPr lang="en-US"/>
          </a:p>
        </p:txBody>
      </p:sp>
      <p:sp>
        <p:nvSpPr>
          <p:cNvPr id="1422338"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22339"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1651358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7EF8A8B-343A-CC47-8C8C-784C242C1200}" type="slidenum">
              <a:rPr lang="en-US"/>
              <a:pPr>
                <a:defRPr/>
              </a:pPr>
              <a:t>26</a:t>
            </a:fld>
            <a:endParaRPr lang="en-US"/>
          </a:p>
        </p:txBody>
      </p:sp>
      <p:sp>
        <p:nvSpPr>
          <p:cNvPr id="1426434"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26435"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2020922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9FD3EC-FAD6-A94F-960A-545FB843BA7D}" type="slidenum">
              <a:rPr lang="en-US"/>
              <a:pPr>
                <a:defRPr/>
              </a:pPr>
              <a:t>27</a:t>
            </a:fld>
            <a:endParaRPr lang="en-US"/>
          </a:p>
        </p:txBody>
      </p:sp>
      <p:sp>
        <p:nvSpPr>
          <p:cNvPr id="1428482"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28483"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1944136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8A0122-7909-E042-8D6E-860CC0A931A1}" type="slidenum">
              <a:rPr lang="en-US"/>
              <a:pPr>
                <a:defRPr/>
              </a:pPr>
              <a:t>28</a:t>
            </a:fld>
            <a:endParaRPr lang="en-US"/>
          </a:p>
        </p:txBody>
      </p:sp>
      <p:sp>
        <p:nvSpPr>
          <p:cNvPr id="1434626"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34627"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2188674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D04CD-EFF8-3444-B482-83D4EF375297}" type="slidenum">
              <a:rPr lang="en-US"/>
              <a:pPr/>
              <a:t>29</a:t>
            </a:fld>
            <a:endParaRPr lang="en-US"/>
          </a:p>
        </p:txBody>
      </p:sp>
      <p:sp>
        <p:nvSpPr>
          <p:cNvPr id="174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870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17E190DB-CF65-E34E-AC2A-A74AD850C55F}" type="slidenum">
              <a:rPr lang="en-US" sz="1200">
                <a:latin typeface="Times New Roman" charset="0"/>
              </a:rPr>
              <a:pPr/>
              <a:t>4</a:t>
            </a:fld>
            <a:endParaRPr lang="en-US" sz="1200">
              <a:latin typeface="Times New Roman"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50095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E58349B-92D9-944F-9D0A-8B87DEBA41B3}" type="slidenum">
              <a:rPr lang="en-US"/>
              <a:pPr>
                <a:defRPr/>
              </a:pPr>
              <a:t>6</a:t>
            </a:fld>
            <a:endParaRPr lang="en-US"/>
          </a:p>
        </p:txBody>
      </p:sp>
      <p:sp>
        <p:nvSpPr>
          <p:cNvPr id="1381378"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211200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shows a drawing of a SOHO Ethernet</a:t>
            </a:r>
            <a:r>
              <a:rPr lang="en-US" baseline="0" dirty="0" smtClean="0"/>
              <a:t> LAN. The figure shows a single LAN switch, five cables, and five other Ethernet nodes: three PCs, a printer, and one network device called a router. The router connects the LAN to the WAN, in this case to the Internet.</a:t>
            </a:r>
          </a:p>
          <a:p>
            <a:r>
              <a:rPr lang="en-US" baseline="0" dirty="0" smtClean="0"/>
              <a:t>Although figure shows a simple Ethernet LAN, many SOHO Ethernet LANs today combine the router and switch into a single device. Vendors sell consumer-grade integrated networking devices that work as a router and Ethernet switch, as well as doing other functions. These devices typically have “router” on the packaging, but many models also have four-port or eight-port Ethernet LAN switch ports built in to the device.</a:t>
            </a:r>
          </a:p>
          <a:p>
            <a:r>
              <a:rPr lang="en-US" baseline="0" dirty="0" smtClean="0"/>
              <a:t>Typical SOHO LANs today also support wireless LAN connections. Ethernet defines wired LAN technology only; in other words, Ethernet LANs use cables. However, you can build one LAN that uses both Ethernet LAN technology as well as wireless LAN technology, which is also defined by IEEE. Wireless LANs, defined by the IEEE using standards that begin with 802.11, use radio waves to send the bits from one node to the next.</a:t>
            </a:r>
          </a:p>
          <a:p>
            <a:r>
              <a:rPr lang="en-US" baseline="0" dirty="0" smtClean="0"/>
              <a:t>Most wireless LANs rely on yet another networking device: a wireless LAN access point (AP). The AP acts somewhat like an Ethernet switch, in that all the wireless LAN nodes communicate with the Ethernet switch by sending and receiving data with the wireless AP. Of course, as a wireless device, the AP does not need Ethernet ports for cables, other than for a single Ethernet link to connect the AP to the Ethernet LAN. </a:t>
            </a:r>
          </a:p>
        </p:txBody>
      </p:sp>
      <p:sp>
        <p:nvSpPr>
          <p:cNvPr id="4" name="Slide Number Placeholder 3"/>
          <p:cNvSpPr>
            <a:spLocks noGrp="1"/>
          </p:cNvSpPr>
          <p:nvPr>
            <p:ph type="sldNum" sz="quarter" idx="10"/>
          </p:nvPr>
        </p:nvSpPr>
        <p:spPr/>
        <p:txBody>
          <a:bodyPr/>
          <a:lstStyle/>
          <a:p>
            <a:fld id="{61D1211D-C260-4636-A838-65E865F64E1D}" type="slidenum">
              <a:rPr lang="en-US" smtClean="0"/>
              <a:t>7</a:t>
            </a:fld>
            <a:endParaRPr lang="en-US"/>
          </a:p>
        </p:txBody>
      </p:sp>
    </p:spTree>
    <p:extLst>
      <p:ext uri="{BB962C8B-B14F-4D97-AF65-F5344CB8AC3E}">
        <p14:creationId xmlns:p14="http://schemas.microsoft.com/office/powerpoint/2010/main" val="146757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Enterprise</a:t>
            </a:r>
            <a:r>
              <a:rPr lang="en-US" baseline="0" dirty="0" smtClean="0"/>
              <a:t> networks have similar needs compared to a SOHO network, but on a much larger scale. For example, enterprise Ethernet LANs begin with LAN switches installed in a wiring closet behind a locked door on each floor of a building. The electricians install the Ethernet cabling from that wiring closet to cubicles and conference rooms where devices might need to connect to the LAN. At the same time, most enterprises also support wireless LANs in the same space, to allow people to roam around and still work and to support a growing number of devices that do not have an Ethernet LAN interface. </a:t>
            </a:r>
          </a:p>
          <a:p>
            <a:endParaRPr lang="en-US" baseline="0" dirty="0" smtClean="0"/>
          </a:p>
          <a:p>
            <a:r>
              <a:rPr lang="en-US" baseline="0" dirty="0" smtClean="0"/>
              <a:t>Figure shows a conceptual view of a typical enterprise LAN in a three-story building. Each floor has an Ethernet LAN switch and a wireless LAN AP. To allow communication between </a:t>
            </a:r>
            <a:r>
              <a:rPr lang="en-US" baseline="0" dirty="0" err="1" smtClean="0"/>
              <a:t>follors</a:t>
            </a:r>
            <a:r>
              <a:rPr lang="en-US" baseline="0" dirty="0" smtClean="0"/>
              <a:t>, each per-floor switch connects to one centralized distribution switch. For example, PC3 can send data to PC2, but it would first flow through switch SW3 to the first floor to the distribution switch (SWD) and then back up through switch SW2 on the second floor. </a:t>
            </a:r>
          </a:p>
          <a:p>
            <a:endParaRPr lang="en-US" baseline="0" dirty="0" smtClean="0"/>
          </a:p>
          <a:p>
            <a:r>
              <a:rPr lang="en-US" baseline="0" dirty="0" smtClean="0"/>
              <a:t>The figure also shows the typical way to connect a LAN to a WAN using a router. LAN switches and wireless access points work to create the LAN itself. Routers connect to both the LAN and the WAN. To connect to the LAN, the router simply uses an Ethernet LAN interface and an Ethernet cable. </a:t>
            </a:r>
            <a:endParaRPr lang="en-US" dirty="0"/>
          </a:p>
        </p:txBody>
      </p:sp>
      <p:sp>
        <p:nvSpPr>
          <p:cNvPr id="4" name="Slide Number Placeholder 3"/>
          <p:cNvSpPr>
            <a:spLocks noGrp="1"/>
          </p:cNvSpPr>
          <p:nvPr>
            <p:ph type="sldNum" sz="quarter" idx="10"/>
          </p:nvPr>
        </p:nvSpPr>
        <p:spPr/>
        <p:txBody>
          <a:bodyPr/>
          <a:lstStyle/>
          <a:p>
            <a:fld id="{61D1211D-C260-4636-A838-65E865F64E1D}" type="slidenum">
              <a:rPr lang="en-US" smtClean="0"/>
              <a:t>8</a:t>
            </a:fld>
            <a:endParaRPr lang="en-US"/>
          </a:p>
        </p:txBody>
      </p:sp>
    </p:spTree>
    <p:extLst>
      <p:ext uri="{BB962C8B-B14F-4D97-AF65-F5344CB8AC3E}">
        <p14:creationId xmlns:p14="http://schemas.microsoft.com/office/powerpoint/2010/main" val="218019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CF9CC54-5C10-5F42-9D00-3B9925433D74}" type="slidenum">
              <a:rPr lang="en-US"/>
              <a:pPr>
                <a:defRPr/>
              </a:pPr>
              <a:t>10</a:t>
            </a:fld>
            <a:endParaRPr lang="en-US"/>
          </a:p>
        </p:txBody>
      </p:sp>
      <p:sp>
        <p:nvSpPr>
          <p:cNvPr id="1410050"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10051"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280451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F551A7B-AC7D-DD44-9E3D-4556A110BCB5}" type="slidenum">
              <a:rPr lang="en-US"/>
              <a:pPr>
                <a:defRPr/>
              </a:pPr>
              <a:t>11</a:t>
            </a:fld>
            <a:endParaRPr lang="en-US"/>
          </a:p>
        </p:txBody>
      </p:sp>
      <p:sp>
        <p:nvSpPr>
          <p:cNvPr id="1385474"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269903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86A3EC-0F97-6449-87EA-967EB09A720D}" type="slidenum">
              <a:rPr lang="en-US"/>
              <a:pPr>
                <a:defRPr/>
              </a:pPr>
              <a:t>12</a:t>
            </a:fld>
            <a:endParaRPr lang="en-US"/>
          </a:p>
        </p:txBody>
      </p:sp>
      <p:sp>
        <p:nvSpPr>
          <p:cNvPr id="1389570"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389571"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56216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7CCFAB-072C-0949-B118-9B1CDA9DD195}" type="slidenum">
              <a:rPr lang="en-US"/>
              <a:pPr>
                <a:defRPr/>
              </a:pPr>
              <a:t>18</a:t>
            </a:fld>
            <a:endParaRPr lang="en-US"/>
          </a:p>
        </p:txBody>
      </p:sp>
      <p:sp>
        <p:nvSpPr>
          <p:cNvPr id="1412098" name="Rectangle 2"/>
          <p:cNvSpPr>
            <a:spLocks noGrp="1" noRot="1" noChangeAspect="1" noChangeArrowheads="1" noTextEdit="1"/>
          </p:cNvSpPr>
          <p:nvPr>
            <p:ph type="sldImg"/>
          </p:nvPr>
        </p:nvSpPr>
        <p:spPr>
          <a:xfrm>
            <a:off x="1144588" y="684213"/>
            <a:ext cx="4570412" cy="3429000"/>
          </a:xfrm>
          <a:ln/>
          <a:extLst>
            <a:ext uri="{FAA26D3D-D897-4be2-8F04-BA451C77F1D7}">
              <ma14:placeholderFlag xmlns:ma14="http://schemas.microsoft.com/office/mac/drawingml/2011/main" xmlns="" val="1"/>
            </a:ext>
          </a:extLst>
        </p:spPr>
      </p:sp>
      <p:sp>
        <p:nvSpPr>
          <p:cNvPr id="1412099" name="Rectangle 3"/>
          <p:cNvSpPr>
            <a:spLocks noGrp="1" noChangeArrowheads="1"/>
          </p:cNvSpPr>
          <p:nvPr>
            <p:ph type="body" idx="1"/>
          </p:nvPr>
        </p:nvSpPr>
        <p:spPr>
          <a:xfrm>
            <a:off x="913805" y="4343703"/>
            <a:ext cx="5030391" cy="4115405"/>
          </a:xfrm>
        </p:spPr>
        <p:txBody>
          <a:bodyPr/>
          <a:lstStyle/>
          <a:p>
            <a:pPr>
              <a:defRPr/>
            </a:pPr>
            <a:endParaRPr lang="en-US"/>
          </a:p>
        </p:txBody>
      </p:sp>
    </p:spTree>
    <p:extLst>
      <p:ext uri="{BB962C8B-B14F-4D97-AF65-F5344CB8AC3E}">
        <p14:creationId xmlns:p14="http://schemas.microsoft.com/office/powerpoint/2010/main" val="170341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Isosceles Triangle 13"/>
          <p:cNvSpPr/>
          <p:nvPr userDrawn="1"/>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gular Pentagon 15"/>
          <p:cNvSpPr/>
          <p:nvPr userDrawn="1"/>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Hexagon 16"/>
          <p:cNvSpPr/>
          <p:nvPr userDrawn="1"/>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8B24CF-1775-5349-9636-0F66296CEC48}" type="datetime1">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8289A1-C5BA-744E-ABDF-12F212BE475B}" type="datetime1">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32889-DABE-A04A-AB4A-82AB4FBE1007}" type="datetime1">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buFont typeface="Arial"/>
              <a:buChar char="•"/>
              <a:defRPr sz="3200"/>
            </a:lvl1pPr>
            <a:lvl2pPr>
              <a:defRPr sz="28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C2C93-5000-1148-B3E3-F1F8BF3EC26E}" type="datetime1">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Isosceles Triangle 9"/>
          <p:cNvSpPr/>
          <p:nvPr userDrawn="1"/>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userDrawn="1"/>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userDrawn="1"/>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229CE0-4B06-1347-9FE9-1288FACF8BF6}" type="datetime1">
              <a:rPr lang="en-US" smtClean="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EBBBC6-7EC5-5F4F-950C-7FC9E58B7C10}" type="datetime1">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D0298D-4A1F-A042-B221-54E631A62A35}" type="datetime1">
              <a:rPr lang="en-US" smtClean="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2B4EF0-4195-FB43-B81B-12E539A2F11C}" type="datetime1">
              <a:rPr lang="en-US" smtClean="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Isosceles Triangle 9"/>
          <p:cNvSpPr/>
          <p:nvPr userDrawn="1"/>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userDrawn="1"/>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userDrawn="1"/>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A64592-5DDD-8E44-B707-04D78FC1D8CB}" type="datetime1">
              <a:rPr lang="en-US" smtClean="0"/>
              <a:t>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BEF683-864D-954D-8157-82A78809FBD7}" type="datetime1">
              <a:rPr lang="en-US" smtClean="0"/>
              <a:t>1/9/2017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4453F-3AE8-BC49-BBA0-840F757F3959}" type="datetime1">
              <a:rPr lang="en-US" smtClean="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Isosceles Triangle 7"/>
          <p:cNvSpPr/>
          <p:nvPr/>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427A20-33FD-8A4C-AB28-BCB11656EF03}" type="datetime1">
              <a:rPr lang="en-US" smtClean="0"/>
              <a:t>1/9/2017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gular Pentagon 10"/>
          <p:cNvSpPr/>
          <p:nvPr/>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Hexagon 11"/>
          <p:cNvSpPr/>
          <p:nvPr/>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28.wmf"/><Relationship Id="rId3" Type="http://schemas.openxmlformats.org/officeDocument/2006/relationships/notesSlide" Target="../notesSlides/notesSlide3.xml"/><Relationship Id="rId21" Type="http://schemas.openxmlformats.org/officeDocument/2006/relationships/oleObject" Target="../embeddings/oleObject13.bin"/><Relationship Id="rId7" Type="http://schemas.openxmlformats.org/officeDocument/2006/relationships/image" Target="../media/image26.wmf"/><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image" Target="../media/image29.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25.wmf"/><Relationship Id="rId15" Type="http://schemas.openxmlformats.org/officeDocument/2006/relationships/image" Target="../media/image27.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7a</a:t>
            </a:r>
            <a:endParaRPr lang="en-US" dirty="0"/>
          </a:p>
        </p:txBody>
      </p:sp>
      <p:sp>
        <p:nvSpPr>
          <p:cNvPr id="3" name="Subtitle 2"/>
          <p:cNvSpPr>
            <a:spLocks noGrp="1"/>
          </p:cNvSpPr>
          <p:nvPr>
            <p:ph type="subTitle" idx="1"/>
          </p:nvPr>
        </p:nvSpPr>
        <p:spPr/>
        <p:txBody>
          <a:bodyPr/>
          <a:lstStyle/>
          <a:p>
            <a:r>
              <a:rPr lang="en-US" dirty="0" smtClean="0"/>
              <a:t>The Link Layer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4011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040" y="4687629"/>
            <a:ext cx="4848354" cy="149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9026" name="Rectangle 2"/>
          <p:cNvSpPr>
            <a:spLocks noGrp="1" noChangeArrowheads="1"/>
          </p:cNvSpPr>
          <p:nvPr>
            <p:ph type="title"/>
          </p:nvPr>
        </p:nvSpPr>
        <p:spPr/>
        <p:txBody>
          <a:bodyPr/>
          <a:lstStyle/>
          <a:p>
            <a:r>
              <a:rPr lang="en-US" dirty="0" smtClean="0"/>
              <a:t>Types of links</a:t>
            </a:r>
            <a:endParaRPr lang="en-US" dirty="0"/>
          </a:p>
        </p:txBody>
      </p:sp>
      <p:sp>
        <p:nvSpPr>
          <p:cNvPr id="69634" name="Rectangle 3"/>
          <p:cNvSpPr>
            <a:spLocks noGrp="1" noChangeArrowheads="1"/>
          </p:cNvSpPr>
          <p:nvPr>
            <p:ph type="body" idx="1"/>
          </p:nvPr>
        </p:nvSpPr>
        <p:spPr>
          <a:xfrm>
            <a:off x="822960" y="1845734"/>
            <a:ext cx="7543800" cy="3001033"/>
          </a:xfrm>
        </p:spPr>
        <p:txBody>
          <a:bodyPr>
            <a:normAutofit fontScale="92500"/>
          </a:bodyPr>
          <a:lstStyle/>
          <a:p>
            <a:r>
              <a:rPr lang="en-US" dirty="0"/>
              <a:t>P</a:t>
            </a:r>
            <a:r>
              <a:rPr lang="en-US" dirty="0" smtClean="0"/>
              <a:t>oint-to-point</a:t>
            </a:r>
          </a:p>
          <a:p>
            <a:pPr lvl="1"/>
            <a:r>
              <a:rPr lang="en-US" dirty="0" smtClean="0"/>
              <a:t>Bluetooth for cable replacement (shared medium)</a:t>
            </a:r>
          </a:p>
          <a:p>
            <a:pPr lvl="1"/>
            <a:r>
              <a:rPr lang="en-US" dirty="0"/>
              <a:t>P</a:t>
            </a:r>
            <a:r>
              <a:rPr lang="en-US" dirty="0" smtClean="0"/>
              <a:t>oint-to-point link between switch and server</a:t>
            </a:r>
          </a:p>
          <a:p>
            <a:r>
              <a:rPr lang="en-US" dirty="0"/>
              <a:t>B</a:t>
            </a:r>
            <a:r>
              <a:rPr lang="en-US" dirty="0" smtClean="0"/>
              <a:t>roadcast (shared wire or medium) link</a:t>
            </a:r>
          </a:p>
          <a:p>
            <a:pPr lvl="1"/>
            <a:r>
              <a:rPr lang="en-US" dirty="0" smtClean="0"/>
              <a:t>Ethernet, </a:t>
            </a:r>
            <a:r>
              <a:rPr lang="en-US" dirty="0" err="1" smtClean="0"/>
              <a:t>WiFi</a:t>
            </a:r>
            <a:endParaRPr lang="en-US" dirty="0" smtClean="0"/>
          </a:p>
          <a:p>
            <a:pPr lvl="1"/>
            <a:r>
              <a:rPr lang="en-US" dirty="0"/>
              <a:t>Upstream Cable modem</a:t>
            </a:r>
          </a:p>
        </p:txBody>
      </p:sp>
      <p:sp>
        <p:nvSpPr>
          <p:cNvPr id="3" name="Slide Number Placeholder 2"/>
          <p:cNvSpPr>
            <a:spLocks noGrp="1"/>
          </p:cNvSpPr>
          <p:nvPr>
            <p:ph type="sldNum" sz="quarter" idx="12"/>
          </p:nvPr>
        </p:nvSpPr>
        <p:spPr/>
        <p:txBody>
          <a:bodyPr/>
          <a:lstStyle/>
          <a:p>
            <a:fld id="{6113E31D-E2AB-40D1-8B51-AFA5AFEF393A}" type="slidenum">
              <a:rPr lang="en-US" smtClean="0"/>
              <a:t>10</a:t>
            </a:fld>
            <a:endParaRPr lang="en-US" dirty="0"/>
          </a:p>
        </p:txBody>
      </p:sp>
      <p:pic>
        <p:nvPicPr>
          <p:cNvPr id="2" name="Picture 1"/>
          <p:cNvPicPr>
            <a:picLocks noChangeAspect="1"/>
          </p:cNvPicPr>
          <p:nvPr/>
        </p:nvPicPr>
        <p:blipFill>
          <a:blip r:embed="rId4"/>
          <a:stretch>
            <a:fillRect/>
          </a:stretch>
        </p:blipFill>
        <p:spPr>
          <a:xfrm>
            <a:off x="7164631" y="302922"/>
            <a:ext cx="1340213" cy="1145481"/>
          </a:xfrm>
          <a:prstGeom prst="rect">
            <a:avLst/>
          </a:prstGeom>
        </p:spPr>
      </p:pic>
      <p:sp>
        <p:nvSpPr>
          <p:cNvPr id="4" name="Rectangle 3"/>
          <p:cNvSpPr/>
          <p:nvPr/>
        </p:nvSpPr>
        <p:spPr>
          <a:xfrm>
            <a:off x="5217236" y="0"/>
            <a:ext cx="3926764" cy="276999"/>
          </a:xfrm>
          <a:prstGeom prst="rect">
            <a:avLst/>
          </a:prstGeom>
        </p:spPr>
        <p:txBody>
          <a:bodyPr wrap="square">
            <a:spAutoFit/>
          </a:bodyPr>
          <a:lstStyle/>
          <a:p>
            <a:r>
              <a:rPr lang="en-US" sz="1200" dirty="0"/>
              <a:t>http://</a:t>
            </a:r>
            <a:r>
              <a:rPr lang="en-US" sz="1200" dirty="0" err="1"/>
              <a:t>www.bitmedia.com</a:t>
            </a:r>
            <a:r>
              <a:rPr lang="en-US" sz="1200" dirty="0"/>
              <a:t>/ar96/images/pdc2000pb.jpg</a:t>
            </a:r>
          </a:p>
        </p:txBody>
      </p:sp>
    </p:spTree>
    <p:extLst>
      <p:ext uri="{BB962C8B-B14F-4D97-AF65-F5344CB8AC3E}">
        <p14:creationId xmlns:p14="http://schemas.microsoft.com/office/powerpoint/2010/main" val="1528062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lstStyle/>
          <a:p>
            <a:r>
              <a:rPr lang="en-US" smtClean="0"/>
              <a:t>Link Layer Services</a:t>
            </a:r>
            <a:endParaRPr lang="en-US"/>
          </a:p>
        </p:txBody>
      </p:sp>
      <p:sp>
        <p:nvSpPr>
          <p:cNvPr id="61442" name="Rectangle 3"/>
          <p:cNvSpPr>
            <a:spLocks noGrp="1" noChangeArrowheads="1"/>
          </p:cNvSpPr>
          <p:nvPr>
            <p:ph type="body" idx="1"/>
          </p:nvPr>
        </p:nvSpPr>
        <p:spPr>
          <a:xfrm>
            <a:off x="822960" y="1845734"/>
            <a:ext cx="3720399" cy="4023360"/>
          </a:xfrm>
        </p:spPr>
        <p:txBody>
          <a:bodyPr>
            <a:normAutofit fontScale="62500" lnSpcReduction="20000"/>
          </a:bodyPr>
          <a:lstStyle/>
          <a:p>
            <a:r>
              <a:rPr lang="en-US" b="1" dirty="0" smtClean="0"/>
              <a:t>Framing</a:t>
            </a:r>
          </a:p>
          <a:p>
            <a:pPr lvl="1"/>
            <a:r>
              <a:rPr lang="en-US" b="1" dirty="0" smtClean="0"/>
              <a:t>Encapsulate datagram into frame, adding header, trailer, addressing</a:t>
            </a:r>
          </a:p>
          <a:p>
            <a:pPr lvl="1"/>
            <a:r>
              <a:rPr lang="en-US" b="1" dirty="0" smtClean="0"/>
              <a:t>Format/encode  for physical layer</a:t>
            </a:r>
          </a:p>
          <a:p>
            <a:r>
              <a:rPr lang="en-US" b="1" dirty="0" smtClean="0"/>
              <a:t>Channel access (if shared medium) (MAC)</a:t>
            </a:r>
          </a:p>
          <a:p>
            <a:pPr lvl="1"/>
            <a:r>
              <a:rPr lang="en-US" b="1" dirty="0" smtClean="0"/>
              <a:t>Control who uses channel and routing/reception of data </a:t>
            </a:r>
          </a:p>
          <a:p>
            <a:r>
              <a:rPr lang="en-US" dirty="0" smtClean="0"/>
              <a:t>Communication Mode</a:t>
            </a:r>
          </a:p>
          <a:p>
            <a:pPr lvl="1"/>
            <a:r>
              <a:rPr lang="en-US" dirty="0" smtClean="0"/>
              <a:t>Simplex – one way communication (e.g., broadcast AM)</a:t>
            </a:r>
          </a:p>
          <a:p>
            <a:pPr lvl="1"/>
            <a:r>
              <a:rPr lang="en-US" dirty="0" smtClean="0"/>
              <a:t>Duplex – two way communication</a:t>
            </a:r>
          </a:p>
          <a:p>
            <a:pPr lvl="2"/>
            <a:r>
              <a:rPr lang="en-US" dirty="0" smtClean="0"/>
              <a:t>TDD (half Duplex) vs. Full Duplex</a:t>
            </a:r>
          </a:p>
        </p:txBody>
      </p:sp>
      <p:sp>
        <p:nvSpPr>
          <p:cNvPr id="4" name="Rectangle 3"/>
          <p:cNvSpPr/>
          <p:nvPr/>
        </p:nvSpPr>
        <p:spPr>
          <a:xfrm>
            <a:off x="4577320" y="1838687"/>
            <a:ext cx="4077320" cy="4247317"/>
          </a:xfrm>
          <a:prstGeom prst="rect">
            <a:avLst/>
          </a:prstGeom>
        </p:spPr>
        <p:txBody>
          <a:bodyPr wrap="square">
            <a:spAutoFit/>
          </a:bodyPr>
          <a:lstStyle/>
          <a:p>
            <a:pPr marL="285750" indent="-285750">
              <a:buFont typeface="Arial"/>
              <a:buChar char="•"/>
            </a:pPr>
            <a:r>
              <a:rPr lang="en-US" dirty="0"/>
              <a:t>Flow Control: </a:t>
            </a:r>
          </a:p>
          <a:p>
            <a:pPr marL="742950" lvl="1" indent="-285750">
              <a:buFont typeface="Arial"/>
              <a:buChar char="•"/>
            </a:pPr>
            <a:r>
              <a:rPr lang="en-US" dirty="0" smtClean="0"/>
              <a:t>Pacing </a:t>
            </a:r>
            <a:r>
              <a:rPr lang="en-US" dirty="0"/>
              <a:t>between adjacent sending and receiving nodes</a:t>
            </a:r>
          </a:p>
          <a:p>
            <a:pPr marL="285750" indent="-285750">
              <a:buFont typeface="Arial"/>
              <a:buChar char="•"/>
            </a:pPr>
            <a:r>
              <a:rPr lang="en-US" dirty="0"/>
              <a:t>Reliable delivery between adjacent nodes</a:t>
            </a:r>
          </a:p>
          <a:p>
            <a:pPr marL="742950" lvl="1" indent="-285750">
              <a:buFont typeface="Arial"/>
              <a:buChar char="•"/>
            </a:pPr>
            <a:r>
              <a:rPr lang="en-US" b="1" dirty="0"/>
              <a:t>Error </a:t>
            </a:r>
            <a:r>
              <a:rPr lang="en-US" b="1" dirty="0" smtClean="0"/>
              <a:t>Detection</a:t>
            </a:r>
            <a:endParaRPr lang="en-US" b="1" dirty="0"/>
          </a:p>
          <a:p>
            <a:pPr marL="1200150" lvl="2" indent="-285750">
              <a:buFont typeface="Arial"/>
              <a:buChar char="•"/>
            </a:pPr>
            <a:r>
              <a:rPr lang="en-US" b="1" dirty="0"/>
              <a:t>receiver detects presence of errors: asks sender for retransmission or drops frame (ARQ)</a:t>
            </a:r>
          </a:p>
          <a:p>
            <a:pPr marL="742950" lvl="1" indent="-285750">
              <a:buFont typeface="Arial"/>
              <a:buChar char="•"/>
            </a:pPr>
            <a:r>
              <a:rPr lang="en-US" dirty="0"/>
              <a:t>Error </a:t>
            </a:r>
            <a:r>
              <a:rPr lang="en-US" dirty="0" smtClean="0"/>
              <a:t>Correction</a:t>
            </a:r>
            <a:endParaRPr lang="en-US" dirty="0"/>
          </a:p>
          <a:p>
            <a:pPr marL="1200150" lvl="2" indent="-285750">
              <a:buFont typeface="Arial"/>
              <a:buChar char="•"/>
            </a:pPr>
            <a:r>
              <a:rPr lang="en-US" dirty="0"/>
              <a:t>receiver identifies and corrects bit error(s) without resorting to retransmission (FEC)</a:t>
            </a:r>
          </a:p>
        </p:txBody>
      </p:sp>
      <p:sp>
        <p:nvSpPr>
          <p:cNvPr id="2" name="Oval Callout 1"/>
          <p:cNvSpPr/>
          <p:nvPr/>
        </p:nvSpPr>
        <p:spPr>
          <a:xfrm>
            <a:off x="6338752" y="734006"/>
            <a:ext cx="2120686" cy="1165088"/>
          </a:xfrm>
          <a:prstGeom prst="wedgeEllipseCallout">
            <a:avLst>
              <a:gd name="adj1" fmla="val -54899"/>
              <a:gd name="adj2" fmla="val 6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Also at the transport layer – “end-to-end”</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3985274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7341" y="209714"/>
            <a:ext cx="957124" cy="1102465"/>
          </a:xfrm>
          <a:prstGeom prst="rect">
            <a:avLst/>
          </a:prstGeom>
        </p:spPr>
      </p:pic>
      <p:pic>
        <p:nvPicPr>
          <p:cNvPr id="2" name="Picture 1"/>
          <p:cNvPicPr>
            <a:picLocks noChangeAspect="1"/>
          </p:cNvPicPr>
          <p:nvPr/>
        </p:nvPicPr>
        <p:blipFill>
          <a:blip r:embed="rId4"/>
          <a:stretch>
            <a:fillRect/>
          </a:stretch>
        </p:blipFill>
        <p:spPr>
          <a:xfrm>
            <a:off x="7410747" y="92691"/>
            <a:ext cx="1429205" cy="1429205"/>
          </a:xfrm>
          <a:prstGeom prst="rect">
            <a:avLst/>
          </a:prstGeom>
        </p:spPr>
      </p:pic>
      <p:sp>
        <p:nvSpPr>
          <p:cNvPr id="1388546" name="Rectangle 2"/>
          <p:cNvSpPr>
            <a:spLocks noGrp="1" noChangeArrowheads="1"/>
          </p:cNvSpPr>
          <p:nvPr>
            <p:ph type="title"/>
          </p:nvPr>
        </p:nvSpPr>
        <p:spPr/>
        <p:txBody>
          <a:bodyPr/>
          <a:lstStyle/>
          <a:p>
            <a:r>
              <a:rPr lang="en-US" dirty="0" smtClean="0"/>
              <a:t>Adaptors Communicating</a:t>
            </a:r>
            <a:endParaRPr lang="en-US" dirty="0"/>
          </a:p>
        </p:txBody>
      </p:sp>
      <p:sp>
        <p:nvSpPr>
          <p:cNvPr id="63490" name="Rectangle 3"/>
          <p:cNvSpPr>
            <a:spLocks noGrp="1" noChangeArrowheads="1"/>
          </p:cNvSpPr>
          <p:nvPr>
            <p:ph type="body" sz="half" idx="1"/>
          </p:nvPr>
        </p:nvSpPr>
        <p:spPr>
          <a:xfrm>
            <a:off x="566238" y="3755772"/>
            <a:ext cx="3703320" cy="2451071"/>
          </a:xfrm>
        </p:spPr>
        <p:txBody>
          <a:bodyPr>
            <a:normAutofit fontScale="55000" lnSpcReduction="20000"/>
          </a:bodyPr>
          <a:lstStyle/>
          <a:p>
            <a:r>
              <a:rPr lang="en-US" dirty="0" smtClean="0"/>
              <a:t>link layer implemented in </a:t>
            </a:r>
            <a:r>
              <a:rPr lang="ja-JP" altLang="en-US" dirty="0" smtClean="0"/>
              <a:t>“</a:t>
            </a:r>
            <a:r>
              <a:rPr lang="en-US" altLang="ja-JP" dirty="0" smtClean="0"/>
              <a:t>adaptor</a:t>
            </a:r>
            <a:r>
              <a:rPr lang="ja-JP" altLang="en-US" dirty="0" smtClean="0"/>
              <a:t>”</a:t>
            </a:r>
            <a:r>
              <a:rPr lang="en-US" altLang="ja-JP" dirty="0" smtClean="0"/>
              <a:t> (aka NIC)</a:t>
            </a:r>
          </a:p>
          <a:p>
            <a:pPr lvl="1"/>
            <a:r>
              <a:rPr lang="en-US" dirty="0" smtClean="0"/>
              <a:t>Ethernet card, UMTS/LTE, 802.11 card</a:t>
            </a:r>
          </a:p>
          <a:p>
            <a:r>
              <a:rPr lang="en-US" dirty="0" smtClean="0"/>
              <a:t>sending side:</a:t>
            </a:r>
          </a:p>
          <a:p>
            <a:pPr lvl="1"/>
            <a:r>
              <a:rPr lang="en-US" dirty="0" smtClean="0"/>
              <a:t>encapsulates datagram in a frame</a:t>
            </a:r>
          </a:p>
          <a:p>
            <a:pPr lvl="1"/>
            <a:r>
              <a:rPr lang="en-US" dirty="0" smtClean="0"/>
              <a:t>adds error checking bits, </a:t>
            </a:r>
            <a:r>
              <a:rPr lang="en-US" dirty="0" err="1" smtClean="0"/>
              <a:t>rdt</a:t>
            </a:r>
            <a:r>
              <a:rPr lang="en-US" dirty="0" smtClean="0"/>
              <a:t>, flow control, etc.</a:t>
            </a:r>
            <a:endParaRPr lang="en-US" dirty="0"/>
          </a:p>
        </p:txBody>
      </p:sp>
      <p:sp>
        <p:nvSpPr>
          <p:cNvPr id="63491" name="Rectangle 4"/>
          <p:cNvSpPr>
            <a:spLocks noGrp="1" noChangeArrowheads="1"/>
          </p:cNvSpPr>
          <p:nvPr>
            <p:ph type="body" sz="half" idx="2"/>
          </p:nvPr>
        </p:nvSpPr>
        <p:spPr>
          <a:xfrm>
            <a:off x="5001231" y="3742263"/>
            <a:ext cx="3703320" cy="2478092"/>
          </a:xfrm>
        </p:spPr>
        <p:txBody>
          <a:bodyPr>
            <a:normAutofit fontScale="70000" lnSpcReduction="20000"/>
          </a:bodyPr>
          <a:lstStyle/>
          <a:p>
            <a:r>
              <a:rPr lang="en-US" dirty="0" smtClean="0"/>
              <a:t>receiving side</a:t>
            </a:r>
          </a:p>
          <a:p>
            <a:pPr lvl="1"/>
            <a:r>
              <a:rPr lang="en-US" dirty="0" smtClean="0"/>
              <a:t>looks for errors, does flow control, etc.</a:t>
            </a:r>
          </a:p>
          <a:p>
            <a:pPr lvl="1"/>
            <a:r>
              <a:rPr lang="en-US" dirty="0" smtClean="0"/>
              <a:t>extracts data, passes to </a:t>
            </a:r>
            <a:r>
              <a:rPr lang="en-US" dirty="0" err="1" smtClean="0"/>
              <a:t>rcving</a:t>
            </a:r>
            <a:r>
              <a:rPr lang="en-US" dirty="0" smtClean="0"/>
              <a:t> node</a:t>
            </a:r>
          </a:p>
          <a:p>
            <a:r>
              <a:rPr lang="en-US" dirty="0" smtClean="0"/>
              <a:t>adapter is semi-autonomous</a:t>
            </a:r>
          </a:p>
          <a:p>
            <a:r>
              <a:rPr lang="en-US" dirty="0" smtClean="0"/>
              <a:t>link &amp; physical layers</a:t>
            </a:r>
            <a:endParaRPr lang="en-US" dirty="0"/>
          </a:p>
        </p:txBody>
      </p:sp>
      <p:sp>
        <p:nvSpPr>
          <p:cNvPr id="1388549" name="Text Box 5"/>
          <p:cNvSpPr txBox="1">
            <a:spLocks noChangeArrowheads="1"/>
          </p:cNvSpPr>
          <p:nvPr/>
        </p:nvSpPr>
        <p:spPr bwMode="auto">
          <a:xfrm>
            <a:off x="207694" y="2228427"/>
            <a:ext cx="9152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alibri"/>
                <a:cs typeface="Calibri"/>
              </a:rPr>
              <a:t>sending</a:t>
            </a:r>
          </a:p>
          <a:p>
            <a:pPr eaLnBrk="0" hangingPunct="0">
              <a:defRPr/>
            </a:pPr>
            <a:r>
              <a:rPr lang="en-US" sz="1800">
                <a:latin typeface="Calibri"/>
                <a:cs typeface="Calibri"/>
              </a:rPr>
              <a:t>node</a:t>
            </a:r>
          </a:p>
        </p:txBody>
      </p:sp>
      <p:grpSp>
        <p:nvGrpSpPr>
          <p:cNvPr id="63493" name="Group 6"/>
          <p:cNvGrpSpPr>
            <a:grpSpLocks/>
          </p:cNvGrpSpPr>
          <p:nvPr/>
        </p:nvGrpSpPr>
        <p:grpSpPr bwMode="auto">
          <a:xfrm>
            <a:off x="2312719" y="2772940"/>
            <a:ext cx="965200" cy="427037"/>
            <a:chOff x="1477" y="1377"/>
            <a:chExt cx="608" cy="269"/>
          </a:xfrm>
        </p:grpSpPr>
        <p:sp>
          <p:nvSpPr>
            <p:cNvPr id="1388551" name="Rectangle 7"/>
            <p:cNvSpPr>
              <a:spLocks noChangeArrowheads="1"/>
            </p:cNvSpPr>
            <p:nvPr/>
          </p:nvSpPr>
          <p:spPr bwMode="auto">
            <a:xfrm>
              <a:off x="1477" y="1377"/>
              <a:ext cx="608" cy="26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52" name="Rectangle 8"/>
            <p:cNvSpPr>
              <a:spLocks noChangeArrowheads="1"/>
            </p:cNvSpPr>
            <p:nvPr/>
          </p:nvSpPr>
          <p:spPr bwMode="auto">
            <a:xfrm>
              <a:off x="1546" y="1415"/>
              <a:ext cx="477" cy="1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800">
                  <a:solidFill>
                    <a:srgbClr val="FF0000"/>
                  </a:solidFill>
                  <a:latin typeface="Calibri"/>
                  <a:cs typeface="Calibri"/>
                </a:rPr>
                <a:t>frame</a:t>
              </a:r>
              <a:endParaRPr lang="en-US" sz="1800">
                <a:latin typeface="Calibri"/>
                <a:cs typeface="Calibri"/>
              </a:endParaRPr>
            </a:p>
          </p:txBody>
        </p:sp>
      </p:grpSp>
      <p:sp>
        <p:nvSpPr>
          <p:cNvPr id="1388553" name="Line 9"/>
          <p:cNvSpPr>
            <a:spLocks noChangeShapeType="1"/>
          </p:cNvSpPr>
          <p:nvPr/>
        </p:nvSpPr>
        <p:spPr bwMode="auto">
          <a:xfrm>
            <a:off x="3265219" y="3041227"/>
            <a:ext cx="2527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54" name="Rectangle 10"/>
          <p:cNvSpPr>
            <a:spLocks noChangeArrowheads="1"/>
          </p:cNvSpPr>
          <p:nvPr/>
        </p:nvSpPr>
        <p:spPr bwMode="auto">
          <a:xfrm>
            <a:off x="6751369" y="1979190"/>
            <a:ext cx="1125537" cy="12207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55" name="Rectangle 11"/>
          <p:cNvSpPr>
            <a:spLocks noChangeArrowheads="1"/>
          </p:cNvSpPr>
          <p:nvPr/>
        </p:nvSpPr>
        <p:spPr bwMode="auto">
          <a:xfrm>
            <a:off x="7051406" y="2358602"/>
            <a:ext cx="487363" cy="2809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56" name="Rectangle 12"/>
          <p:cNvSpPr>
            <a:spLocks noChangeArrowheads="1"/>
          </p:cNvSpPr>
          <p:nvPr/>
        </p:nvSpPr>
        <p:spPr bwMode="auto">
          <a:xfrm>
            <a:off x="1187181" y="1979190"/>
            <a:ext cx="1125538" cy="122078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57" name="Rectangle 13"/>
          <p:cNvSpPr>
            <a:spLocks noChangeArrowheads="1"/>
          </p:cNvSpPr>
          <p:nvPr/>
        </p:nvSpPr>
        <p:spPr bwMode="auto">
          <a:xfrm>
            <a:off x="1512619" y="2350665"/>
            <a:ext cx="487362" cy="2571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58" name="Text Box 14"/>
          <p:cNvSpPr txBox="1">
            <a:spLocks noChangeArrowheads="1"/>
          </p:cNvSpPr>
          <p:nvPr/>
        </p:nvSpPr>
        <p:spPr bwMode="auto">
          <a:xfrm>
            <a:off x="7935644" y="2044277"/>
            <a:ext cx="10325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dirty="0" smtClean="0">
                <a:latin typeface="Calibri"/>
                <a:cs typeface="Calibri"/>
              </a:rPr>
              <a:t>receiving</a:t>
            </a:r>
            <a:endParaRPr lang="en-US" sz="1800" dirty="0">
              <a:latin typeface="Calibri"/>
              <a:cs typeface="Calibri"/>
            </a:endParaRPr>
          </a:p>
          <a:p>
            <a:pPr eaLnBrk="0" hangingPunct="0">
              <a:defRPr/>
            </a:pPr>
            <a:r>
              <a:rPr lang="en-US" sz="1800" dirty="0">
                <a:latin typeface="Calibri"/>
                <a:cs typeface="Calibri"/>
              </a:rPr>
              <a:t>node</a:t>
            </a:r>
          </a:p>
        </p:txBody>
      </p:sp>
      <p:sp>
        <p:nvSpPr>
          <p:cNvPr id="1388559" name="Line 15"/>
          <p:cNvSpPr>
            <a:spLocks noChangeShapeType="1"/>
          </p:cNvSpPr>
          <p:nvPr/>
        </p:nvSpPr>
        <p:spPr bwMode="auto">
          <a:xfrm flipH="1">
            <a:off x="2031731" y="2198265"/>
            <a:ext cx="414338" cy="2206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60" name="Text Box 16"/>
          <p:cNvSpPr txBox="1">
            <a:spLocks noChangeArrowheads="1"/>
          </p:cNvSpPr>
          <p:nvPr/>
        </p:nvSpPr>
        <p:spPr bwMode="auto">
          <a:xfrm>
            <a:off x="2563544" y="1831552"/>
            <a:ext cx="60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dirty="0">
                <a:solidFill>
                  <a:srgbClr val="FF0000"/>
                </a:solidFill>
                <a:latin typeface="Calibri"/>
                <a:cs typeface="Calibri"/>
              </a:rPr>
              <a:t>data</a:t>
            </a:r>
            <a:endParaRPr lang="en-US" sz="1800" dirty="0">
              <a:latin typeface="Calibri"/>
              <a:cs typeface="Calibri"/>
            </a:endParaRPr>
          </a:p>
        </p:txBody>
      </p:sp>
      <p:sp>
        <p:nvSpPr>
          <p:cNvPr id="1388561" name="Freeform 17"/>
          <p:cNvSpPr>
            <a:spLocks/>
          </p:cNvSpPr>
          <p:nvPr/>
        </p:nvSpPr>
        <p:spPr bwMode="auto">
          <a:xfrm>
            <a:off x="1714231" y="2564977"/>
            <a:ext cx="695325" cy="460375"/>
          </a:xfrm>
          <a:custGeom>
            <a:avLst/>
            <a:gdLst>
              <a:gd name="T0" fmla="*/ 15 w 438"/>
              <a:gd name="T1" fmla="*/ 0 h 290"/>
              <a:gd name="T2" fmla="*/ 15 w 438"/>
              <a:gd name="T3" fmla="*/ 162 h 290"/>
              <a:gd name="T4" fmla="*/ 108 w 438"/>
              <a:gd name="T5" fmla="*/ 269 h 290"/>
              <a:gd name="T6" fmla="*/ 438 w 438"/>
              <a:gd name="T7" fmla="*/ 285 h 290"/>
            </a:gdLst>
            <a:ahLst/>
            <a:cxnLst>
              <a:cxn ang="0">
                <a:pos x="T0" y="T1"/>
              </a:cxn>
              <a:cxn ang="0">
                <a:pos x="T2" y="T3"/>
              </a:cxn>
              <a:cxn ang="0">
                <a:pos x="T4" y="T5"/>
              </a:cxn>
              <a:cxn ang="0">
                <a:pos x="T6" y="T7"/>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3810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latin typeface="Calibri"/>
              <a:cs typeface="Calibri"/>
            </a:endParaRPr>
          </a:p>
        </p:txBody>
      </p:sp>
      <p:grpSp>
        <p:nvGrpSpPr>
          <p:cNvPr id="63503" name="Group 18"/>
          <p:cNvGrpSpPr>
            <a:grpSpLocks/>
          </p:cNvGrpSpPr>
          <p:nvPr/>
        </p:nvGrpSpPr>
        <p:grpSpPr bwMode="auto">
          <a:xfrm>
            <a:off x="5787756" y="2766590"/>
            <a:ext cx="965200" cy="427037"/>
            <a:chOff x="1477" y="1377"/>
            <a:chExt cx="608" cy="269"/>
          </a:xfrm>
        </p:grpSpPr>
        <p:sp>
          <p:nvSpPr>
            <p:cNvPr id="1388563" name="Rectangle 19"/>
            <p:cNvSpPr>
              <a:spLocks noChangeArrowheads="1"/>
            </p:cNvSpPr>
            <p:nvPr/>
          </p:nvSpPr>
          <p:spPr bwMode="auto">
            <a:xfrm>
              <a:off x="1477" y="1377"/>
              <a:ext cx="608" cy="26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64" name="Rectangle 20"/>
            <p:cNvSpPr>
              <a:spLocks noChangeArrowheads="1"/>
            </p:cNvSpPr>
            <p:nvPr/>
          </p:nvSpPr>
          <p:spPr bwMode="auto">
            <a:xfrm>
              <a:off x="1546" y="1415"/>
              <a:ext cx="477" cy="18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1800">
                  <a:solidFill>
                    <a:srgbClr val="FF0000"/>
                  </a:solidFill>
                  <a:latin typeface="Calibri"/>
                  <a:cs typeface="Calibri"/>
                </a:rPr>
                <a:t>frame</a:t>
              </a:r>
              <a:endParaRPr lang="en-US" sz="1800">
                <a:latin typeface="Calibri"/>
                <a:cs typeface="Calibri"/>
              </a:endParaRPr>
            </a:p>
          </p:txBody>
        </p:sp>
      </p:grpSp>
      <p:sp>
        <p:nvSpPr>
          <p:cNvPr id="1388565" name="Text Box 21"/>
          <p:cNvSpPr txBox="1">
            <a:spLocks noChangeArrowheads="1"/>
          </p:cNvSpPr>
          <p:nvPr/>
        </p:nvSpPr>
        <p:spPr bwMode="auto">
          <a:xfrm>
            <a:off x="2379394" y="3204740"/>
            <a:ext cx="9210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alibri"/>
                <a:cs typeface="Calibri"/>
              </a:rPr>
              <a:t>adapter</a:t>
            </a:r>
          </a:p>
        </p:txBody>
      </p:sp>
      <p:sp>
        <p:nvSpPr>
          <p:cNvPr id="1388566" name="Text Box 22"/>
          <p:cNvSpPr txBox="1">
            <a:spLocks noChangeArrowheads="1"/>
          </p:cNvSpPr>
          <p:nvPr/>
        </p:nvSpPr>
        <p:spPr bwMode="auto">
          <a:xfrm>
            <a:off x="5792519" y="3211090"/>
            <a:ext cx="9210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alibri"/>
                <a:cs typeface="Calibri"/>
              </a:rPr>
              <a:t>adapter</a:t>
            </a:r>
          </a:p>
        </p:txBody>
      </p:sp>
      <p:sp>
        <p:nvSpPr>
          <p:cNvPr id="1388567" name="AutoShape 23"/>
          <p:cNvSpPr>
            <a:spLocks/>
          </p:cNvSpPr>
          <p:nvPr/>
        </p:nvSpPr>
        <p:spPr bwMode="auto">
          <a:xfrm rot="5399521">
            <a:off x="4501882" y="1142577"/>
            <a:ext cx="220662" cy="2865437"/>
          </a:xfrm>
          <a:prstGeom prst="leftBrace">
            <a:avLst>
              <a:gd name="adj1" fmla="val 10821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alibri"/>
              <a:cs typeface="Calibri"/>
            </a:endParaRPr>
          </a:p>
        </p:txBody>
      </p:sp>
      <p:sp>
        <p:nvSpPr>
          <p:cNvPr id="1388568" name="Text Box 24"/>
          <p:cNvSpPr txBox="1">
            <a:spLocks noChangeArrowheads="1"/>
          </p:cNvSpPr>
          <p:nvPr/>
        </p:nvSpPr>
        <p:spPr bwMode="auto">
          <a:xfrm>
            <a:off x="3603356" y="2098252"/>
            <a:ext cx="18793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Calibri"/>
                <a:cs typeface="Calibri"/>
              </a:rPr>
              <a:t>link layer protocol</a:t>
            </a:r>
          </a:p>
        </p:txBody>
      </p:sp>
      <p:sp>
        <p:nvSpPr>
          <p:cNvPr id="1388569" name="Freeform 25"/>
          <p:cNvSpPr>
            <a:spLocks/>
          </p:cNvSpPr>
          <p:nvPr/>
        </p:nvSpPr>
        <p:spPr bwMode="auto">
          <a:xfrm>
            <a:off x="6671994" y="2650702"/>
            <a:ext cx="647700" cy="342900"/>
          </a:xfrm>
          <a:custGeom>
            <a:avLst/>
            <a:gdLst>
              <a:gd name="T0" fmla="*/ 0 w 408"/>
              <a:gd name="T1" fmla="*/ 208 h 216"/>
              <a:gd name="T2" fmla="*/ 184 w 408"/>
              <a:gd name="T3" fmla="*/ 208 h 216"/>
              <a:gd name="T4" fmla="*/ 361 w 408"/>
              <a:gd name="T5" fmla="*/ 161 h 216"/>
              <a:gd name="T6" fmla="*/ 408 w 408"/>
              <a:gd name="T7" fmla="*/ 0 h 216"/>
            </a:gdLst>
            <a:ahLst/>
            <a:cxnLst>
              <a:cxn ang="0">
                <a:pos x="T0" y="T1"/>
              </a:cxn>
              <a:cxn ang="0">
                <a:pos x="T2" y="T3"/>
              </a:cxn>
              <a:cxn ang="0">
                <a:pos x="T4" y="T5"/>
              </a:cxn>
              <a:cxn ang="0">
                <a:pos x="T6" y="T7"/>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3810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latin typeface="Calibri"/>
              <a:cs typeface="Calibri"/>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249254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 Services – This Lecture</a:t>
            </a:r>
            <a:endParaRPr lang="en-US" dirty="0"/>
          </a:p>
        </p:txBody>
      </p:sp>
      <p:sp>
        <p:nvSpPr>
          <p:cNvPr id="3" name="Content Placeholder 2"/>
          <p:cNvSpPr>
            <a:spLocks noGrp="1"/>
          </p:cNvSpPr>
          <p:nvPr>
            <p:ph idx="1"/>
          </p:nvPr>
        </p:nvSpPr>
        <p:spPr/>
        <p:txBody>
          <a:bodyPr/>
          <a:lstStyle/>
          <a:p>
            <a:r>
              <a:rPr lang="en-US" dirty="0" smtClean="0"/>
              <a:t>Framing and Addressing</a:t>
            </a:r>
          </a:p>
          <a:p>
            <a:r>
              <a:rPr lang="en-US" dirty="0" smtClean="0"/>
              <a:t>Channel Access (or Medium Access Control) </a:t>
            </a:r>
          </a:p>
          <a:p>
            <a:r>
              <a:rPr lang="en-US" dirty="0" smtClean="0"/>
              <a:t>Next lecture</a:t>
            </a:r>
          </a:p>
          <a:p>
            <a:pPr lvl="1"/>
            <a:r>
              <a:rPr lang="en-US" dirty="0" smtClean="0"/>
              <a:t>Error control coding</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3163460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6" name="Rectangle 4"/>
          <p:cNvSpPr>
            <a:spLocks noGrp="1" noChangeArrowheads="1"/>
          </p:cNvSpPr>
          <p:nvPr>
            <p:ph type="title"/>
          </p:nvPr>
        </p:nvSpPr>
        <p:spPr/>
        <p:txBody>
          <a:bodyPr/>
          <a:lstStyle/>
          <a:p>
            <a:r>
              <a:rPr lang="en-US" smtClean="0"/>
              <a:t>Link Layer Framing</a:t>
            </a:r>
            <a:endParaRPr lang="en-US" dirty="0"/>
          </a:p>
        </p:txBody>
      </p:sp>
      <p:sp>
        <p:nvSpPr>
          <p:cNvPr id="3" name="TextBox 2"/>
          <p:cNvSpPr txBox="1"/>
          <p:nvPr/>
        </p:nvSpPr>
        <p:spPr>
          <a:xfrm>
            <a:off x="121605" y="243180"/>
            <a:ext cx="3396934" cy="369332"/>
          </a:xfrm>
          <a:prstGeom prst="rect">
            <a:avLst/>
          </a:prstGeom>
          <a:noFill/>
        </p:spPr>
        <p:txBody>
          <a:bodyPr wrap="none" rtlCol="0">
            <a:spAutoFit/>
          </a:bodyPr>
          <a:lstStyle/>
          <a:p>
            <a:r>
              <a:rPr lang="en-US" dirty="0" smtClean="0"/>
              <a:t>NPDU = Network Packet Data Unit</a:t>
            </a:r>
            <a:endParaRPr lang="en-US" dirty="0"/>
          </a:p>
        </p:txBody>
      </p:sp>
      <p:pic>
        <p:nvPicPr>
          <p:cNvPr id="2" name="Picture 1"/>
          <p:cNvPicPr>
            <a:picLocks noChangeAspect="1"/>
          </p:cNvPicPr>
          <p:nvPr/>
        </p:nvPicPr>
        <p:blipFill>
          <a:blip r:embed="rId2"/>
          <a:stretch>
            <a:fillRect/>
          </a:stretch>
        </p:blipFill>
        <p:spPr>
          <a:xfrm>
            <a:off x="738723" y="1947332"/>
            <a:ext cx="7981658" cy="4235451"/>
          </a:xfrm>
          <a:prstGeom prst="rect">
            <a:avLst/>
          </a:prstGeom>
        </p:spPr>
      </p:pic>
      <p:sp>
        <p:nvSpPr>
          <p:cNvPr id="4" name="Oval Callout 3"/>
          <p:cNvSpPr/>
          <p:nvPr/>
        </p:nvSpPr>
        <p:spPr>
          <a:xfrm>
            <a:off x="6297083" y="264583"/>
            <a:ext cx="2328334" cy="146050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How does Router know the “frame” is meant for it?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95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in the “Header”</a:t>
            </a:r>
            <a:endParaRPr lang="en-US" dirty="0"/>
          </a:p>
        </p:txBody>
      </p:sp>
      <p:sp>
        <p:nvSpPr>
          <p:cNvPr id="68610" name="Content Placeholder 2"/>
          <p:cNvSpPr>
            <a:spLocks noGrp="1"/>
          </p:cNvSpPr>
          <p:nvPr>
            <p:ph idx="1"/>
          </p:nvPr>
        </p:nvSpPr>
        <p:spPr/>
        <p:txBody>
          <a:bodyPr>
            <a:normAutofit fontScale="92500"/>
          </a:bodyPr>
          <a:lstStyle/>
          <a:p>
            <a:r>
              <a:rPr lang="en-US" dirty="0" smtClean="0"/>
              <a:t>Data Link Layer addresses</a:t>
            </a:r>
          </a:p>
          <a:p>
            <a:pPr lvl="1"/>
            <a:r>
              <a:rPr lang="en-US" b="1" dirty="0" smtClean="0"/>
              <a:t>Locally</a:t>
            </a:r>
            <a:r>
              <a:rPr lang="en-US" dirty="0" smtClean="0"/>
              <a:t> significant address used to identify node</a:t>
            </a:r>
          </a:p>
          <a:p>
            <a:pPr lvl="1"/>
            <a:r>
              <a:rPr lang="en-US" dirty="0" smtClean="0"/>
              <a:t>Often called Medium Access Control (MAC) address</a:t>
            </a:r>
          </a:p>
          <a:p>
            <a:pPr lvl="2"/>
            <a:r>
              <a:rPr lang="en-US" dirty="0" smtClean="0"/>
              <a:t>48 bits in Ethernet, </a:t>
            </a:r>
            <a:r>
              <a:rPr lang="en-US" dirty="0" err="1" smtClean="0"/>
              <a:t>WiFi</a:t>
            </a:r>
            <a:endParaRPr lang="en-US" dirty="0" smtClean="0"/>
          </a:p>
          <a:p>
            <a:pPr lvl="1"/>
            <a:r>
              <a:rPr lang="en-US" dirty="0" smtClean="0"/>
              <a:t>Can be burned (hardware) into NIC</a:t>
            </a:r>
          </a:p>
          <a:p>
            <a:r>
              <a:rPr lang="en-US" dirty="0" smtClean="0"/>
              <a:t>Hosts are known to a subnet (e.g., LAN) by their local attachment MAC address</a:t>
            </a:r>
          </a:p>
          <a:p>
            <a:pPr lvl="1"/>
            <a:r>
              <a:rPr lang="en-US" dirty="0" smtClean="0"/>
              <a:t>An IP address does not help deliver a packet on a link</a:t>
            </a:r>
          </a:p>
          <a:p>
            <a:pPr lvl="1"/>
            <a:endParaRPr lang="en-US" dirty="0" smtClean="0"/>
          </a:p>
          <a:p>
            <a:pPr lvl="1"/>
            <a:endParaRPr lang="en-US" dirty="0"/>
          </a:p>
        </p:txBody>
      </p:sp>
      <p:sp>
        <p:nvSpPr>
          <p:cNvPr id="3" name="TextBox 2"/>
          <p:cNvSpPr txBox="1"/>
          <p:nvPr/>
        </p:nvSpPr>
        <p:spPr>
          <a:xfrm>
            <a:off x="5068672" y="5872044"/>
            <a:ext cx="2932902" cy="369332"/>
          </a:xfrm>
          <a:prstGeom prst="rect">
            <a:avLst/>
          </a:prstGeom>
          <a:noFill/>
        </p:spPr>
        <p:txBody>
          <a:bodyPr wrap="none" rtlCol="0">
            <a:spAutoFit/>
          </a:bodyPr>
          <a:lstStyle/>
          <a:p>
            <a:r>
              <a:rPr lang="en-US" dirty="0" smtClean="0"/>
              <a:t>NIC = Network Interface Card</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4124883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8002" name="Rectangle 2"/>
          <p:cNvSpPr>
            <a:spLocks noGrp="1" noChangeArrowheads="1"/>
          </p:cNvSpPr>
          <p:nvPr>
            <p:ph type="title"/>
          </p:nvPr>
        </p:nvSpPr>
        <p:spPr/>
        <p:txBody>
          <a:bodyPr/>
          <a:lstStyle/>
          <a:p>
            <a:r>
              <a:rPr lang="en-US" dirty="0" smtClean="0"/>
              <a:t>Example: Framing in Ethernet</a:t>
            </a:r>
            <a:endParaRPr lang="en-US" dirty="0"/>
          </a:p>
        </p:txBody>
      </p:sp>
      <p:sp>
        <p:nvSpPr>
          <p:cNvPr id="1408003" name="Rectangle 3"/>
          <p:cNvSpPr>
            <a:spLocks noGrp="1" noChangeArrowheads="1"/>
          </p:cNvSpPr>
          <p:nvPr>
            <p:ph type="body" idx="1"/>
          </p:nvPr>
        </p:nvSpPr>
        <p:spPr>
          <a:xfrm>
            <a:off x="822960" y="1845734"/>
            <a:ext cx="7543800" cy="2315338"/>
          </a:xfrm>
        </p:spPr>
        <p:txBody>
          <a:bodyPr>
            <a:normAutofit fontScale="77500" lnSpcReduction="20000"/>
          </a:bodyPr>
          <a:lstStyle/>
          <a:p>
            <a:r>
              <a:rPr lang="en-US" dirty="0" smtClean="0"/>
              <a:t>Link Layer framing generally involves </a:t>
            </a:r>
          </a:p>
          <a:p>
            <a:pPr lvl="1"/>
            <a:r>
              <a:rPr lang="en-US" dirty="0" smtClean="0"/>
              <a:t>Header and Tail Blocks to encapsulate Network Layer packet</a:t>
            </a:r>
          </a:p>
          <a:p>
            <a:pPr lvl="1"/>
            <a:r>
              <a:rPr lang="en-US" dirty="0" smtClean="0"/>
              <a:t>Header and Tail blocks normally include Link Layer address and  error control bits</a:t>
            </a:r>
          </a:p>
          <a:p>
            <a:pPr lvl="1"/>
            <a:r>
              <a:rPr lang="en-US" dirty="0" smtClean="0"/>
              <a:t>Format depends on specific Layer 2 protocol</a:t>
            </a:r>
          </a:p>
          <a:p>
            <a:r>
              <a:rPr lang="en-US" dirty="0" smtClean="0"/>
              <a:t>General packet format in Ethernet</a:t>
            </a:r>
            <a:endParaRPr lang="en-US" dirty="0"/>
          </a:p>
        </p:txBody>
      </p:sp>
      <p:pic>
        <p:nvPicPr>
          <p:cNvPr id="66563" name="Picture 4" descr="02x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4420638"/>
            <a:ext cx="8135938"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093748" y="3674714"/>
            <a:ext cx="1905141" cy="594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IP Datagram is here</a:t>
            </a:r>
            <a:endParaRPr lang="en-US" dirty="0"/>
          </a:p>
        </p:txBody>
      </p:sp>
      <p:cxnSp>
        <p:nvCxnSpPr>
          <p:cNvPr id="8" name="Straight Arrow Connector 7"/>
          <p:cNvCxnSpPr>
            <a:stCxn id="6" idx="2"/>
          </p:cNvCxnSpPr>
          <p:nvPr/>
        </p:nvCxnSpPr>
        <p:spPr>
          <a:xfrm>
            <a:off x="7046319" y="4269152"/>
            <a:ext cx="222941" cy="824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Callout 6"/>
          <p:cNvSpPr/>
          <p:nvPr/>
        </p:nvSpPr>
        <p:spPr>
          <a:xfrm>
            <a:off x="7539566" y="5814483"/>
            <a:ext cx="1424517" cy="673100"/>
          </a:xfrm>
          <a:prstGeom prst="wedgeEllipseCallout">
            <a:avLst>
              <a:gd name="adj1" fmla="val 14085"/>
              <a:gd name="adj2" fmla="val -915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What is CRC?</a:t>
            </a:r>
            <a:endParaRPr lang="en-US" dirty="0"/>
          </a:p>
        </p:txBody>
      </p:sp>
      <p:sp>
        <p:nvSpPr>
          <p:cNvPr id="9" name="Rectangle 8"/>
          <p:cNvSpPr/>
          <p:nvPr/>
        </p:nvSpPr>
        <p:spPr>
          <a:xfrm>
            <a:off x="2859482" y="5848531"/>
            <a:ext cx="1905141" cy="594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These are the MAC addresses</a:t>
            </a:r>
            <a:endParaRPr lang="en-US" dirty="0"/>
          </a:p>
        </p:txBody>
      </p:sp>
      <p:sp>
        <p:nvSpPr>
          <p:cNvPr id="2" name="TextBox 1"/>
          <p:cNvSpPr txBox="1"/>
          <p:nvPr/>
        </p:nvSpPr>
        <p:spPr>
          <a:xfrm>
            <a:off x="209739" y="4019553"/>
            <a:ext cx="941283" cy="369332"/>
          </a:xfrm>
          <a:prstGeom prst="rect">
            <a:avLst/>
          </a:prstGeom>
          <a:noFill/>
        </p:spPr>
        <p:txBody>
          <a:bodyPr wrap="none" rtlCol="0">
            <a:spAutoFit/>
          </a:bodyPr>
          <a:lstStyle/>
          <a:p>
            <a:r>
              <a:rPr lang="en-US" dirty="0" smtClean="0"/>
              <a:t># of bits</a:t>
            </a:r>
            <a:endParaRPr lang="en-US" dirty="0"/>
          </a:p>
        </p:txBody>
      </p:sp>
      <p:cxnSp>
        <p:nvCxnSpPr>
          <p:cNvPr id="4" name="Straight Arrow Connector 3"/>
          <p:cNvCxnSpPr>
            <a:stCxn id="2" idx="3"/>
          </p:cNvCxnSpPr>
          <p:nvPr/>
        </p:nvCxnSpPr>
        <p:spPr>
          <a:xfrm>
            <a:off x="1151022" y="4204219"/>
            <a:ext cx="328797" cy="3046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165212" y="4171016"/>
            <a:ext cx="1806078" cy="3844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5876791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Framing in </a:t>
            </a:r>
            <a:r>
              <a:rPr lang="en-US" dirty="0" err="1" smtClean="0"/>
              <a:t>WiFi</a:t>
            </a:r>
            <a:endParaRPr lang="en-US" dirty="0"/>
          </a:p>
        </p:txBody>
      </p:sp>
      <p:sp>
        <p:nvSpPr>
          <p:cNvPr id="3" name="Content Placeholder 2"/>
          <p:cNvSpPr>
            <a:spLocks noGrp="1"/>
          </p:cNvSpPr>
          <p:nvPr>
            <p:ph idx="1"/>
          </p:nvPr>
        </p:nvSpPr>
        <p:spPr>
          <a:xfrm>
            <a:off x="822960" y="4697614"/>
            <a:ext cx="7543800" cy="1171479"/>
          </a:xfrm>
        </p:spPr>
        <p:txBody>
          <a:bodyPr>
            <a:normAutofit fontScale="70000" lnSpcReduction="20000"/>
          </a:bodyPr>
          <a:lstStyle/>
          <a:p>
            <a:r>
              <a:rPr lang="en-US" dirty="0" smtClean="0"/>
              <a:t>Number of addresses</a:t>
            </a:r>
          </a:p>
          <a:p>
            <a:r>
              <a:rPr lang="en-US" dirty="0" smtClean="0"/>
              <a:t>Duration field – later</a:t>
            </a:r>
          </a:p>
          <a:p>
            <a:r>
              <a:rPr lang="en-US" dirty="0" smtClean="0"/>
              <a:t>Fragmentation (in Seq. Control)</a:t>
            </a:r>
            <a:endParaRPr lang="en-US" dirty="0"/>
          </a:p>
        </p:txBody>
      </p:sp>
      <p:pic>
        <p:nvPicPr>
          <p:cNvPr id="5" name="Picture 4"/>
          <p:cNvPicPr>
            <a:picLocks noChangeAspect="1"/>
          </p:cNvPicPr>
          <p:nvPr/>
        </p:nvPicPr>
        <p:blipFill>
          <a:blip r:embed="rId2"/>
          <a:stretch>
            <a:fillRect/>
          </a:stretch>
        </p:blipFill>
        <p:spPr>
          <a:xfrm>
            <a:off x="891903" y="1906280"/>
            <a:ext cx="7569621" cy="2254463"/>
          </a:xfrm>
          <a:prstGeom prst="rect">
            <a:avLst/>
          </a:prstGeom>
        </p:spPr>
      </p:pic>
      <p:sp>
        <p:nvSpPr>
          <p:cNvPr id="6" name="Oval Callout 5"/>
          <p:cNvSpPr/>
          <p:nvPr/>
        </p:nvSpPr>
        <p:spPr>
          <a:xfrm>
            <a:off x="5701732" y="3398568"/>
            <a:ext cx="1424517" cy="673100"/>
          </a:xfrm>
          <a:prstGeom prst="wedgeEllipseCallout">
            <a:avLst>
              <a:gd name="adj1" fmla="val -72166"/>
              <a:gd name="adj2" fmla="val -317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What is CRC?</a:t>
            </a:r>
            <a:endParaRPr lang="en-US" dirty="0"/>
          </a:p>
        </p:txBody>
      </p:sp>
      <p:grpSp>
        <p:nvGrpSpPr>
          <p:cNvPr id="9" name="Group 8"/>
          <p:cNvGrpSpPr/>
          <p:nvPr/>
        </p:nvGrpSpPr>
        <p:grpSpPr>
          <a:xfrm>
            <a:off x="2624578" y="3789064"/>
            <a:ext cx="1905141" cy="913714"/>
            <a:chOff x="2624578" y="3789064"/>
            <a:chExt cx="1905141" cy="913714"/>
          </a:xfrm>
        </p:grpSpPr>
        <p:sp>
          <p:nvSpPr>
            <p:cNvPr id="7" name="Rectangle 6"/>
            <p:cNvSpPr/>
            <p:nvPr/>
          </p:nvSpPr>
          <p:spPr>
            <a:xfrm>
              <a:off x="2624578" y="4108340"/>
              <a:ext cx="1905141" cy="594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IP Datagram is here</a:t>
              </a:r>
              <a:endParaRPr lang="en-US" dirty="0"/>
            </a:p>
          </p:txBody>
        </p:sp>
        <p:cxnSp>
          <p:nvCxnSpPr>
            <p:cNvPr id="8" name="Straight Arrow Connector 7"/>
            <p:cNvCxnSpPr>
              <a:stCxn id="7" idx="0"/>
            </p:cNvCxnSpPr>
            <p:nvPr/>
          </p:nvCxnSpPr>
          <p:spPr>
            <a:xfrm flipH="1" flipV="1">
              <a:off x="3469171" y="3789064"/>
              <a:ext cx="107978" cy="319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3334428" y="1615516"/>
            <a:ext cx="1905141" cy="5944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These are the MAC addresses</a:t>
            </a:r>
            <a:endParaRPr lang="en-US" dirty="0"/>
          </a:p>
        </p:txBody>
      </p:sp>
      <p:sp>
        <p:nvSpPr>
          <p:cNvPr id="11" name="Slide Number Placeholder 10"/>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287304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smtClean="0"/>
              <a:t>Channel Access: Medium Access Control or MAC</a:t>
            </a:r>
            <a:endParaRPr lang="en-US" dirty="0"/>
          </a:p>
        </p:txBody>
      </p:sp>
      <p:sp>
        <p:nvSpPr>
          <p:cNvPr id="71682" name="Rectangle 3"/>
          <p:cNvSpPr>
            <a:spLocks noGrp="1" noChangeArrowheads="1"/>
          </p:cNvSpPr>
          <p:nvPr>
            <p:ph type="body" idx="1"/>
          </p:nvPr>
        </p:nvSpPr>
        <p:spPr>
          <a:xfrm>
            <a:off x="822960" y="1845734"/>
            <a:ext cx="3849540" cy="4023360"/>
          </a:xfrm>
        </p:spPr>
        <p:txBody>
          <a:bodyPr>
            <a:normAutofit fontScale="85000" lnSpcReduction="10000"/>
          </a:bodyPr>
          <a:lstStyle/>
          <a:p>
            <a:r>
              <a:rPr lang="en-US" dirty="0" smtClean="0"/>
              <a:t>MAC protocols needed when using a </a:t>
            </a:r>
            <a:r>
              <a:rPr lang="en-US" b="1" dirty="0" smtClean="0"/>
              <a:t>single shared broadcast link</a:t>
            </a:r>
            <a:r>
              <a:rPr lang="en-US" dirty="0" smtClean="0"/>
              <a:t> </a:t>
            </a:r>
          </a:p>
          <a:p>
            <a:r>
              <a:rPr lang="en-US" dirty="0" smtClean="0"/>
              <a:t>Two or more simultaneous transmissions by nodes can result in “interference” </a:t>
            </a:r>
          </a:p>
          <a:p>
            <a:pPr lvl="1"/>
            <a:r>
              <a:rPr lang="en-US" b="1" dirty="0" smtClean="0"/>
              <a:t>Collision</a:t>
            </a:r>
            <a:r>
              <a:rPr lang="en-US" dirty="0" smtClean="0"/>
              <a:t> if node receives two or more signals at the same time</a:t>
            </a:r>
          </a:p>
        </p:txBody>
      </p:sp>
      <p:pic>
        <p:nvPicPr>
          <p:cNvPr id="4" name="Picture 3"/>
          <p:cNvPicPr>
            <a:picLocks noChangeAspect="1"/>
          </p:cNvPicPr>
          <p:nvPr/>
        </p:nvPicPr>
        <p:blipFill>
          <a:blip r:embed="rId3"/>
          <a:stretch>
            <a:fillRect/>
          </a:stretch>
        </p:blipFill>
        <p:spPr>
          <a:xfrm>
            <a:off x="5522468" y="4420415"/>
            <a:ext cx="2917017" cy="1961020"/>
          </a:xfrm>
          <a:prstGeom prst="rect">
            <a:avLst/>
          </a:prstGeom>
        </p:spPr>
      </p:pic>
      <p:cxnSp>
        <p:nvCxnSpPr>
          <p:cNvPr id="5" name="Straight Arrow Connector 4"/>
          <p:cNvCxnSpPr>
            <a:endCxn id="4" idx="1"/>
          </p:cNvCxnSpPr>
          <p:nvPr/>
        </p:nvCxnSpPr>
        <p:spPr>
          <a:xfrm flipV="1">
            <a:off x="3297550" y="5400925"/>
            <a:ext cx="2224918" cy="283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4"/>
          <a:stretch>
            <a:fillRect/>
          </a:stretch>
        </p:blipFill>
        <p:spPr>
          <a:xfrm>
            <a:off x="4887996" y="1794235"/>
            <a:ext cx="4026687" cy="2289144"/>
          </a:xfrm>
          <a:prstGeom prst="rect">
            <a:avLst/>
          </a:prstGeom>
        </p:spPr>
      </p:pic>
      <p:cxnSp>
        <p:nvCxnSpPr>
          <p:cNvPr id="6" name="Straight Arrow Connector 5"/>
          <p:cNvCxnSpPr/>
          <p:nvPr/>
        </p:nvCxnSpPr>
        <p:spPr>
          <a:xfrm flipV="1">
            <a:off x="6257188" y="1363153"/>
            <a:ext cx="1491471" cy="8621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457356" y="1083532"/>
            <a:ext cx="1236599" cy="369332"/>
          </a:xfrm>
          <a:prstGeom prst="rect">
            <a:avLst/>
          </a:prstGeom>
          <a:noFill/>
        </p:spPr>
        <p:txBody>
          <a:bodyPr wrap="none" rtlCol="0">
            <a:spAutoFit/>
          </a:bodyPr>
          <a:lstStyle/>
          <a:p>
            <a:r>
              <a:rPr lang="en-US" dirty="0" smtClean="0"/>
              <a:t>To Internet</a:t>
            </a:r>
            <a:endParaRPr lang="en-US" dirty="0"/>
          </a:p>
        </p:txBody>
      </p:sp>
      <p:cxnSp>
        <p:nvCxnSpPr>
          <p:cNvPr id="9" name="Curved Connector 8"/>
          <p:cNvCxnSpPr/>
          <p:nvPr/>
        </p:nvCxnSpPr>
        <p:spPr>
          <a:xfrm>
            <a:off x="4322936" y="2737958"/>
            <a:ext cx="2446945" cy="55924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flipV="1">
            <a:off x="4299632" y="2609797"/>
            <a:ext cx="664170" cy="104858"/>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8" name="Slide Number Placeholder 7"/>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3781171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lstStyle/>
          <a:p>
            <a:r>
              <a:rPr lang="en-US" smtClean="0"/>
              <a:t>MAC Protocols: a taxonomy</a:t>
            </a:r>
            <a:endParaRPr lang="en-US"/>
          </a:p>
        </p:txBody>
      </p:sp>
      <p:sp>
        <p:nvSpPr>
          <p:cNvPr id="73730" name="Rectangle 3"/>
          <p:cNvSpPr>
            <a:spLocks noGrp="1" noChangeArrowheads="1"/>
          </p:cNvSpPr>
          <p:nvPr>
            <p:ph type="body" idx="1"/>
          </p:nvPr>
        </p:nvSpPr>
        <p:spPr/>
        <p:txBody>
          <a:bodyPr>
            <a:normAutofit fontScale="85000" lnSpcReduction="20000"/>
          </a:bodyPr>
          <a:lstStyle/>
          <a:p>
            <a:r>
              <a:rPr lang="en-US" dirty="0" smtClean="0"/>
              <a:t>Channel Partitioning</a:t>
            </a:r>
          </a:p>
          <a:p>
            <a:pPr lvl="1"/>
            <a:r>
              <a:rPr lang="en-US" dirty="0"/>
              <a:t>D</a:t>
            </a:r>
            <a:r>
              <a:rPr lang="en-US" dirty="0" smtClean="0"/>
              <a:t>ivide channel into smaller </a:t>
            </a:r>
            <a:r>
              <a:rPr lang="ja-JP" altLang="en-US" dirty="0" smtClean="0"/>
              <a:t>“</a:t>
            </a:r>
            <a:r>
              <a:rPr lang="en-US" altLang="ja-JP" dirty="0" smtClean="0"/>
              <a:t>pieces</a:t>
            </a:r>
            <a:r>
              <a:rPr lang="ja-JP" altLang="en-US" dirty="0" smtClean="0"/>
              <a:t>”</a:t>
            </a:r>
            <a:r>
              <a:rPr lang="en-US" altLang="ja-JP" dirty="0" smtClean="0"/>
              <a:t> (time slots, frequency)</a:t>
            </a:r>
          </a:p>
          <a:p>
            <a:pPr lvl="1"/>
            <a:r>
              <a:rPr lang="en-US" dirty="0"/>
              <a:t>A</a:t>
            </a:r>
            <a:r>
              <a:rPr lang="en-US" dirty="0" smtClean="0"/>
              <a:t>llocate piece to node for exclusive use</a:t>
            </a:r>
          </a:p>
          <a:p>
            <a:pPr lvl="1"/>
            <a:r>
              <a:rPr lang="en-US" dirty="0" smtClean="0"/>
              <a:t>Examples are TDM and FDM</a:t>
            </a:r>
          </a:p>
          <a:p>
            <a:r>
              <a:rPr lang="en-US" dirty="0" smtClean="0"/>
              <a:t>Random Access</a:t>
            </a:r>
          </a:p>
          <a:p>
            <a:pPr lvl="1"/>
            <a:r>
              <a:rPr lang="en-US" dirty="0"/>
              <a:t>C</a:t>
            </a:r>
            <a:r>
              <a:rPr lang="en-US" dirty="0" smtClean="0"/>
              <a:t>hannel not divided, allow </a:t>
            </a:r>
            <a:r>
              <a:rPr lang="en-US" b="1" dirty="0" smtClean="0"/>
              <a:t>collisions</a:t>
            </a:r>
          </a:p>
          <a:p>
            <a:pPr lvl="1"/>
            <a:r>
              <a:rPr lang="ja-JP" altLang="en-US" dirty="0" smtClean="0"/>
              <a:t>“</a:t>
            </a:r>
            <a:r>
              <a:rPr lang="en-US" altLang="ja-JP" dirty="0"/>
              <a:t>R</a:t>
            </a:r>
            <a:r>
              <a:rPr lang="en-US" altLang="ja-JP" dirty="0" smtClean="0"/>
              <a:t>ecover</a:t>
            </a:r>
            <a:r>
              <a:rPr lang="ja-JP" altLang="en-US" dirty="0" smtClean="0"/>
              <a:t>”</a:t>
            </a:r>
            <a:r>
              <a:rPr lang="en-US" altLang="ja-JP" dirty="0" smtClean="0"/>
              <a:t> from collisions</a:t>
            </a:r>
          </a:p>
          <a:p>
            <a:r>
              <a:rPr lang="ja-JP" altLang="en-US" dirty="0" smtClean="0"/>
              <a:t>“</a:t>
            </a:r>
            <a:r>
              <a:rPr lang="en-US" altLang="ja-JP" dirty="0" smtClean="0"/>
              <a:t>Taking turns</a:t>
            </a:r>
            <a:r>
              <a:rPr lang="ja-JP" altLang="en-US" dirty="0" smtClean="0"/>
              <a:t>”</a:t>
            </a:r>
            <a:endParaRPr lang="en-US" altLang="ja-JP" dirty="0" smtClean="0"/>
          </a:p>
          <a:p>
            <a:pPr lvl="1"/>
            <a:r>
              <a:rPr lang="en-US" dirty="0" smtClean="0"/>
              <a:t>Nodes take turns, but nodes with more to send can take longer turns</a:t>
            </a:r>
            <a:endParaRPr lang="en-US" dirty="0"/>
          </a:p>
        </p:txBody>
      </p:sp>
      <p:sp>
        <p:nvSpPr>
          <p:cNvPr id="3" name="Rectangle 2"/>
          <p:cNvSpPr/>
          <p:nvPr/>
        </p:nvSpPr>
        <p:spPr>
          <a:xfrm>
            <a:off x="1662310" y="6048297"/>
            <a:ext cx="7402962" cy="276999"/>
          </a:xfrm>
          <a:prstGeom prst="rect">
            <a:avLst/>
          </a:prstGeom>
        </p:spPr>
        <p:txBody>
          <a:bodyPr wrap="square">
            <a:spAutoFit/>
          </a:bodyPr>
          <a:lstStyle/>
          <a:p>
            <a:r>
              <a:rPr lang="en-US" sz="1200" dirty="0" smtClean="0"/>
              <a:t>Image Source: http</a:t>
            </a:r>
            <a:r>
              <a:rPr lang="en-US" sz="1200" dirty="0"/>
              <a:t>://</a:t>
            </a:r>
            <a:r>
              <a:rPr lang="en-US" sz="1200" dirty="0" err="1"/>
              <a:t>www.carinsurancecomparison.com</a:t>
            </a:r>
            <a:r>
              <a:rPr lang="en-US" sz="1200" dirty="0"/>
              <a:t>/Images/collision-</a:t>
            </a:r>
            <a:r>
              <a:rPr lang="en-US" sz="1200" dirty="0" err="1"/>
              <a:t>coverage.jpg</a:t>
            </a:r>
            <a:endParaRPr lang="en-US" sz="1200" dirty="0"/>
          </a:p>
        </p:txBody>
      </p:sp>
      <p:sp>
        <p:nvSpPr>
          <p:cNvPr id="4" name="Slide Number Placeholder 3"/>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2169424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Web Browsing</a:t>
            </a:r>
            <a:endParaRPr lang="en-US" dirty="0"/>
          </a:p>
        </p:txBody>
      </p:sp>
      <p:sp>
        <p:nvSpPr>
          <p:cNvPr id="5" name="Rectangle 4"/>
          <p:cNvSpPr/>
          <p:nvPr/>
        </p:nvSpPr>
        <p:spPr>
          <a:xfrm>
            <a:off x="263575" y="2108771"/>
            <a:ext cx="2204384" cy="6110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Message from Alice’s Browser</a:t>
            </a:r>
            <a:endParaRPr lang="en-US" dirty="0"/>
          </a:p>
        </p:txBody>
      </p:sp>
      <p:sp>
        <p:nvSpPr>
          <p:cNvPr id="6" name="Rectangle 5"/>
          <p:cNvSpPr/>
          <p:nvPr/>
        </p:nvSpPr>
        <p:spPr>
          <a:xfrm>
            <a:off x="6705631" y="2105409"/>
            <a:ext cx="2204384" cy="6110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Web </a:t>
            </a:r>
            <a:r>
              <a:rPr lang="en-US" dirty="0"/>
              <a:t>s</a:t>
            </a:r>
            <a:r>
              <a:rPr lang="en-US" dirty="0" smtClean="0"/>
              <a:t>erver process gets message </a:t>
            </a:r>
            <a:endParaRPr lang="en-US" dirty="0"/>
          </a:p>
        </p:txBody>
      </p:sp>
      <p:sp>
        <p:nvSpPr>
          <p:cNvPr id="7" name="Rectangle 6"/>
          <p:cNvSpPr/>
          <p:nvPr/>
        </p:nvSpPr>
        <p:spPr>
          <a:xfrm>
            <a:off x="260231" y="2776382"/>
            <a:ext cx="2204384" cy="61106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TCP Segments Created</a:t>
            </a:r>
            <a:endParaRPr lang="en-US" dirty="0"/>
          </a:p>
        </p:txBody>
      </p:sp>
      <p:sp>
        <p:nvSpPr>
          <p:cNvPr id="8" name="Rectangle 7"/>
          <p:cNvSpPr/>
          <p:nvPr/>
        </p:nvSpPr>
        <p:spPr>
          <a:xfrm>
            <a:off x="6727097" y="2785002"/>
            <a:ext cx="2204384" cy="611065"/>
          </a:xfrm>
          <a:prstGeom prst="rect">
            <a:avLst/>
          </a:prstGeom>
          <a:solidFill>
            <a:schemeClr val="bg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TCP segment is recovered, assembled</a:t>
            </a:r>
            <a:endParaRPr lang="en-US" sz="1600" dirty="0"/>
          </a:p>
        </p:txBody>
      </p:sp>
      <p:sp>
        <p:nvSpPr>
          <p:cNvPr id="9" name="Rectangle 8"/>
          <p:cNvSpPr/>
          <p:nvPr/>
        </p:nvSpPr>
        <p:spPr>
          <a:xfrm>
            <a:off x="268867" y="3432012"/>
            <a:ext cx="2204384"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IP datagrams carry TCP segments </a:t>
            </a:r>
            <a:endParaRPr lang="en-US" dirty="0"/>
          </a:p>
        </p:txBody>
      </p:sp>
      <p:sp>
        <p:nvSpPr>
          <p:cNvPr id="10" name="Rectangle 9"/>
          <p:cNvSpPr/>
          <p:nvPr/>
        </p:nvSpPr>
        <p:spPr>
          <a:xfrm>
            <a:off x="6735733" y="3440632"/>
            <a:ext cx="2204384"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IP datagram is picked up from frame</a:t>
            </a:r>
            <a:endParaRPr lang="en-US" dirty="0"/>
          </a:p>
        </p:txBody>
      </p:sp>
      <p:sp>
        <p:nvSpPr>
          <p:cNvPr id="11" name="Rectangle 10"/>
          <p:cNvSpPr/>
          <p:nvPr/>
        </p:nvSpPr>
        <p:spPr>
          <a:xfrm>
            <a:off x="277503" y="4099623"/>
            <a:ext cx="2204384"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Ethernet in Alice’s PC creates frame</a:t>
            </a:r>
            <a:endParaRPr lang="en-US" dirty="0"/>
          </a:p>
        </p:txBody>
      </p:sp>
      <p:sp>
        <p:nvSpPr>
          <p:cNvPr id="12" name="Rectangle 11"/>
          <p:cNvSpPr/>
          <p:nvPr/>
        </p:nvSpPr>
        <p:spPr>
          <a:xfrm>
            <a:off x="6743520" y="4108243"/>
            <a:ext cx="2204384"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smtClean="0"/>
              <a:t>Ethernet in server gets frame, checks for errors</a:t>
            </a:r>
            <a:endParaRPr lang="en-US" sz="1600" dirty="0"/>
          </a:p>
        </p:txBody>
      </p:sp>
      <p:sp>
        <p:nvSpPr>
          <p:cNvPr id="13" name="Rectangle 12"/>
          <p:cNvSpPr/>
          <p:nvPr/>
        </p:nvSpPr>
        <p:spPr>
          <a:xfrm>
            <a:off x="274157" y="4755252"/>
            <a:ext cx="3631435" cy="6110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Ethernet cable carries signal to </a:t>
            </a:r>
            <a:r>
              <a:rPr lang="en-US" b="1" dirty="0" smtClean="0"/>
              <a:t>edge</a:t>
            </a:r>
            <a:r>
              <a:rPr lang="en-US" dirty="0" smtClean="0"/>
              <a:t> </a:t>
            </a:r>
            <a:r>
              <a:rPr lang="en-US" b="1" dirty="0" smtClean="0"/>
              <a:t>router </a:t>
            </a:r>
            <a:endParaRPr lang="en-US" b="1" dirty="0"/>
          </a:p>
        </p:txBody>
      </p:sp>
      <p:sp>
        <p:nvSpPr>
          <p:cNvPr id="14" name="Rectangle 13"/>
          <p:cNvSpPr/>
          <p:nvPr/>
        </p:nvSpPr>
        <p:spPr>
          <a:xfrm>
            <a:off x="5367196" y="4787836"/>
            <a:ext cx="3589343" cy="6110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Cable carries the signal representing Ethernet frame to server machine</a:t>
            </a:r>
            <a:endParaRPr lang="en-US" dirty="0"/>
          </a:p>
        </p:txBody>
      </p:sp>
      <p:sp>
        <p:nvSpPr>
          <p:cNvPr id="15" name="Rectangle 14"/>
          <p:cNvSpPr/>
          <p:nvPr/>
        </p:nvSpPr>
        <p:spPr>
          <a:xfrm>
            <a:off x="2550424" y="4096261"/>
            <a:ext cx="1355169"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Ethernet in router gets frame , checked for errors</a:t>
            </a:r>
            <a:endParaRPr lang="en-US" sz="1200" dirty="0"/>
          </a:p>
        </p:txBody>
      </p:sp>
      <p:sp>
        <p:nvSpPr>
          <p:cNvPr id="16" name="Rectangle 15"/>
          <p:cNvSpPr/>
          <p:nvPr/>
        </p:nvSpPr>
        <p:spPr>
          <a:xfrm>
            <a:off x="5350481" y="4104881"/>
            <a:ext cx="1355169" cy="61106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Puts it in Ethernet frame</a:t>
            </a:r>
            <a:endParaRPr lang="en-US" sz="1400" dirty="0"/>
          </a:p>
        </p:txBody>
      </p:sp>
      <p:cxnSp>
        <p:nvCxnSpPr>
          <p:cNvPr id="18" name="Straight Connector 17"/>
          <p:cNvCxnSpPr>
            <a:stCxn id="5" idx="3"/>
            <a:endCxn id="6" idx="1"/>
          </p:cNvCxnSpPr>
          <p:nvPr/>
        </p:nvCxnSpPr>
        <p:spPr>
          <a:xfrm flipV="1">
            <a:off x="2467959" y="2410942"/>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464615" y="3090535"/>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461271" y="3770128"/>
            <a:ext cx="4237672" cy="3362"/>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Cloud 21"/>
          <p:cNvSpPr/>
          <p:nvPr/>
        </p:nvSpPr>
        <p:spPr>
          <a:xfrm>
            <a:off x="4013416" y="4163664"/>
            <a:ext cx="1245956" cy="1132228"/>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Transport</a:t>
            </a:r>
            <a:endParaRPr lang="en-US" sz="1200" dirty="0"/>
          </a:p>
        </p:txBody>
      </p:sp>
      <p:grpSp>
        <p:nvGrpSpPr>
          <p:cNvPr id="21" name="Group 20"/>
          <p:cNvGrpSpPr/>
          <p:nvPr/>
        </p:nvGrpSpPr>
        <p:grpSpPr>
          <a:xfrm>
            <a:off x="4237122" y="3024388"/>
            <a:ext cx="4597856" cy="3336689"/>
            <a:chOff x="4237122" y="3024388"/>
            <a:chExt cx="4597856" cy="3336689"/>
          </a:xfrm>
        </p:grpSpPr>
        <p:sp>
          <p:nvSpPr>
            <p:cNvPr id="3" name="Up Arrow 2"/>
            <p:cNvSpPr/>
            <p:nvPr/>
          </p:nvSpPr>
          <p:spPr>
            <a:xfrm rot="20257181">
              <a:off x="4237122" y="3024388"/>
              <a:ext cx="275607" cy="324377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TextBox 16"/>
            <p:cNvSpPr txBox="1"/>
            <p:nvPr/>
          </p:nvSpPr>
          <p:spPr>
            <a:xfrm>
              <a:off x="5068127" y="5714746"/>
              <a:ext cx="3766851" cy="646331"/>
            </a:xfrm>
            <a:prstGeom prst="rect">
              <a:avLst/>
            </a:prstGeom>
            <a:noFill/>
          </p:spPr>
          <p:txBody>
            <a:bodyPr wrap="none" rtlCol="0">
              <a:spAutoFit/>
            </a:bodyPr>
            <a:lstStyle/>
            <a:p>
              <a:r>
                <a:rPr lang="en-US" dirty="0" smtClean="0"/>
                <a:t>There is a one-to-one correspondence</a:t>
              </a:r>
            </a:p>
            <a:p>
              <a:r>
                <a:rPr lang="en-US" dirty="0" smtClean="0"/>
                <a:t>between </a:t>
              </a:r>
              <a:r>
                <a:rPr lang="en-US" b="1" dirty="0" smtClean="0"/>
                <a:t>layers</a:t>
              </a:r>
              <a:r>
                <a:rPr lang="en-US" dirty="0" smtClean="0"/>
                <a:t> in the two end points</a:t>
              </a:r>
              <a:endParaRPr lang="en-US" dirty="0"/>
            </a:p>
          </p:txBody>
        </p:sp>
      </p:grpSp>
      <p:grpSp>
        <p:nvGrpSpPr>
          <p:cNvPr id="26" name="Group 25"/>
          <p:cNvGrpSpPr/>
          <p:nvPr/>
        </p:nvGrpSpPr>
        <p:grpSpPr>
          <a:xfrm>
            <a:off x="2601231" y="1654353"/>
            <a:ext cx="3070341" cy="1715882"/>
            <a:chOff x="2601231" y="1654353"/>
            <a:chExt cx="3070341" cy="1715882"/>
          </a:xfrm>
        </p:grpSpPr>
        <p:sp>
          <p:nvSpPr>
            <p:cNvPr id="23" name="Down Arrow 22"/>
            <p:cNvSpPr/>
            <p:nvPr/>
          </p:nvSpPr>
          <p:spPr>
            <a:xfrm>
              <a:off x="2601231" y="2234612"/>
              <a:ext cx="329734" cy="113562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TextBox 24"/>
            <p:cNvSpPr txBox="1"/>
            <p:nvPr/>
          </p:nvSpPr>
          <p:spPr>
            <a:xfrm>
              <a:off x="2900185" y="1654353"/>
              <a:ext cx="2771387" cy="646331"/>
            </a:xfrm>
            <a:prstGeom prst="rect">
              <a:avLst/>
            </a:prstGeom>
            <a:noFill/>
          </p:spPr>
          <p:txBody>
            <a:bodyPr wrap="none" rtlCol="0">
              <a:spAutoFit/>
            </a:bodyPr>
            <a:lstStyle/>
            <a:p>
              <a:r>
                <a:rPr lang="en-US" dirty="0" smtClean="0"/>
                <a:t>There is a structured “flow”</a:t>
              </a:r>
            </a:p>
            <a:p>
              <a:r>
                <a:rPr lang="en-US" dirty="0" smtClean="0"/>
                <a:t>between </a:t>
              </a:r>
              <a:r>
                <a:rPr lang="en-US" b="1" dirty="0" smtClean="0"/>
                <a:t>layers </a:t>
              </a:r>
              <a:r>
                <a:rPr lang="en-US" dirty="0" smtClean="0"/>
                <a:t>at each end</a:t>
              </a:r>
              <a:endParaRPr lang="en-US" dirty="0"/>
            </a:p>
          </p:txBody>
        </p:sp>
      </p:grpSp>
      <p:sp>
        <p:nvSpPr>
          <p:cNvPr id="27" name="Rectangle 26"/>
          <p:cNvSpPr/>
          <p:nvPr/>
        </p:nvSpPr>
        <p:spPr>
          <a:xfrm>
            <a:off x="2527771" y="3437147"/>
            <a:ext cx="1377821"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Looks at IP DA for routing</a:t>
            </a:r>
            <a:endParaRPr lang="en-US" sz="1600" dirty="0"/>
          </a:p>
        </p:txBody>
      </p:sp>
      <p:sp>
        <p:nvSpPr>
          <p:cNvPr id="28" name="Rectangle 27"/>
          <p:cNvSpPr/>
          <p:nvPr/>
        </p:nvSpPr>
        <p:spPr>
          <a:xfrm>
            <a:off x="5321122" y="3440632"/>
            <a:ext cx="1377821" cy="6110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Edge router</a:t>
            </a:r>
            <a:r>
              <a:rPr lang="en-US" sz="1600" dirty="0" smtClean="0"/>
              <a:t> receives IP datagram</a:t>
            </a:r>
            <a:endParaRPr lang="en-US" sz="1600" dirty="0"/>
          </a:p>
        </p:txBody>
      </p:sp>
      <p:sp>
        <p:nvSpPr>
          <p:cNvPr id="24" name="Slide Number Placeholder 2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244809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2" grpId="0" animBg="1"/>
      <p:bldP spid="27"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en-US" altLang="ja-JP" dirty="0" smtClean="0"/>
              <a:t>Pros and Cons</a:t>
            </a:r>
            <a:endParaRPr lang="en-US" dirty="0"/>
          </a:p>
        </p:txBody>
      </p:sp>
      <p:sp>
        <p:nvSpPr>
          <p:cNvPr id="88066" name="Rectangle 3"/>
          <p:cNvSpPr>
            <a:spLocks noGrp="1" noChangeArrowheads="1"/>
          </p:cNvSpPr>
          <p:nvPr>
            <p:ph type="body" idx="1"/>
          </p:nvPr>
        </p:nvSpPr>
        <p:spPr/>
        <p:txBody>
          <a:bodyPr>
            <a:normAutofit fontScale="92500" lnSpcReduction="20000"/>
          </a:bodyPr>
          <a:lstStyle/>
          <a:p>
            <a:r>
              <a:rPr lang="en-US" dirty="0"/>
              <a:t>C</a:t>
            </a:r>
            <a:r>
              <a:rPr lang="en-US" dirty="0" smtClean="0"/>
              <a:t>hannel partitioning MAC protocols:</a:t>
            </a:r>
          </a:p>
          <a:p>
            <a:pPr lvl="1"/>
            <a:r>
              <a:rPr lang="en-US" dirty="0"/>
              <a:t>S</a:t>
            </a:r>
            <a:r>
              <a:rPr lang="en-US" dirty="0" smtClean="0"/>
              <a:t>hare channel efficiently and fairly at high load</a:t>
            </a:r>
          </a:p>
          <a:p>
            <a:pPr lvl="1"/>
            <a:r>
              <a:rPr lang="en-US" dirty="0"/>
              <a:t>I</a:t>
            </a:r>
            <a:r>
              <a:rPr lang="en-US" dirty="0" smtClean="0"/>
              <a:t>nefficient at low load: delay in channel access, 1/N bandwidth allocated even if only 1 active node! </a:t>
            </a:r>
          </a:p>
          <a:p>
            <a:r>
              <a:rPr lang="en-US" dirty="0" smtClean="0"/>
              <a:t>Random access MAC protocols</a:t>
            </a:r>
          </a:p>
          <a:p>
            <a:pPr lvl="1"/>
            <a:r>
              <a:rPr lang="en-US" dirty="0"/>
              <a:t>E</a:t>
            </a:r>
            <a:r>
              <a:rPr lang="en-US" dirty="0" smtClean="0"/>
              <a:t>fficient at low load: single node can fully utilize channel</a:t>
            </a:r>
          </a:p>
          <a:p>
            <a:pPr lvl="1"/>
            <a:r>
              <a:rPr lang="en-US" dirty="0"/>
              <a:t>H</a:t>
            </a:r>
            <a:r>
              <a:rPr lang="en-US" dirty="0" smtClean="0"/>
              <a:t>igh load: collision overhead</a:t>
            </a:r>
          </a:p>
          <a:p>
            <a:r>
              <a:rPr lang="ja-JP" altLang="en-US" dirty="0" smtClean="0"/>
              <a:t>“</a:t>
            </a:r>
            <a:r>
              <a:rPr lang="en-US" altLang="ja-JP" dirty="0"/>
              <a:t>T</a:t>
            </a:r>
            <a:r>
              <a:rPr lang="en-US" altLang="ja-JP" dirty="0" smtClean="0"/>
              <a:t>aking turns</a:t>
            </a:r>
            <a:r>
              <a:rPr lang="ja-JP" altLang="en-US" dirty="0" smtClean="0"/>
              <a:t>”</a:t>
            </a:r>
            <a:r>
              <a:rPr lang="en-US" altLang="ja-JP" dirty="0" smtClean="0"/>
              <a:t> protocols</a:t>
            </a:r>
          </a:p>
          <a:p>
            <a:pPr lvl="1"/>
            <a:r>
              <a:rPr lang="en-US" dirty="0"/>
              <a:t>L</a:t>
            </a:r>
            <a:r>
              <a:rPr lang="en-US" dirty="0" smtClean="0"/>
              <a:t>ook for best of both worlds!</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566122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r>
              <a:rPr lang="en-US" smtClean="0"/>
              <a:t>Channel Partitioning MAC protocols: TDMA</a:t>
            </a:r>
            <a:endParaRPr lang="en-US"/>
          </a:p>
        </p:txBody>
      </p:sp>
      <p:sp>
        <p:nvSpPr>
          <p:cNvPr id="75778" name="Rectangle 3"/>
          <p:cNvSpPr>
            <a:spLocks noGrp="1" noChangeArrowheads="1"/>
          </p:cNvSpPr>
          <p:nvPr>
            <p:ph type="body" idx="1"/>
          </p:nvPr>
        </p:nvSpPr>
        <p:spPr/>
        <p:txBody>
          <a:bodyPr>
            <a:normAutofit fontScale="85000" lnSpcReduction="20000"/>
          </a:bodyPr>
          <a:lstStyle/>
          <a:p>
            <a:r>
              <a:rPr lang="en-US" dirty="0" smtClean="0"/>
              <a:t>TDMA: time division multiple access </a:t>
            </a:r>
          </a:p>
          <a:p>
            <a:pPr lvl="1"/>
            <a:r>
              <a:rPr lang="en-US" dirty="0" smtClean="0"/>
              <a:t>Access to channel in "rounds" </a:t>
            </a:r>
          </a:p>
          <a:p>
            <a:pPr lvl="1"/>
            <a:r>
              <a:rPr lang="en-US" dirty="0" smtClean="0"/>
              <a:t>Each station gets fixed length slot (e.g., length = maximum packet transmission time) in each round </a:t>
            </a:r>
          </a:p>
          <a:p>
            <a:pPr lvl="1"/>
            <a:r>
              <a:rPr lang="en-US" dirty="0"/>
              <a:t>U</a:t>
            </a:r>
            <a:r>
              <a:rPr lang="en-US" dirty="0" smtClean="0"/>
              <a:t>nused slots go idle </a:t>
            </a:r>
          </a:p>
          <a:p>
            <a:r>
              <a:rPr lang="en-US" dirty="0" smtClean="0"/>
              <a:t>Example: 6-station LAN, 1,3,4 have packet, slots 2,5,6 idle </a:t>
            </a:r>
          </a:p>
          <a:p>
            <a:pPr lvl="1"/>
            <a:r>
              <a:rPr lang="en-US" dirty="0" smtClean="0"/>
              <a:t>TDM (Time Division Multiplexing): channel divided into N time slots, one per user; inefficient with low duty cycle users and at light load.</a:t>
            </a:r>
          </a:p>
          <a:p>
            <a:pPr lvl="1"/>
            <a:r>
              <a:rPr lang="en-US" dirty="0" smtClean="0"/>
              <a:t>FDM (Frequency Division Multiplexing): frequency subdivided.</a:t>
            </a: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21</a:t>
            </a:fld>
            <a:endParaRPr lang="en-US" dirty="0"/>
          </a:p>
        </p:txBody>
      </p:sp>
      <p:sp>
        <p:nvSpPr>
          <p:cNvPr id="3" name="Oval Callout 2"/>
          <p:cNvSpPr/>
          <p:nvPr/>
        </p:nvSpPr>
        <p:spPr>
          <a:xfrm>
            <a:off x="7246894" y="5026443"/>
            <a:ext cx="1771700" cy="800389"/>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Two types of frames, be careful</a:t>
            </a:r>
            <a:endParaRPr lang="en-US" dirty="0"/>
          </a:p>
        </p:txBody>
      </p:sp>
      <p:pic>
        <p:nvPicPr>
          <p:cNvPr id="6" name="Picture 5"/>
          <p:cNvPicPr>
            <a:picLocks noChangeAspect="1"/>
          </p:cNvPicPr>
          <p:nvPr/>
        </p:nvPicPr>
        <p:blipFill>
          <a:blip r:embed="rId3"/>
          <a:stretch>
            <a:fillRect/>
          </a:stretch>
        </p:blipFill>
        <p:spPr>
          <a:xfrm>
            <a:off x="3541052" y="5346070"/>
            <a:ext cx="5549900" cy="1104900"/>
          </a:xfrm>
          <a:prstGeom prst="rect">
            <a:avLst/>
          </a:prstGeom>
        </p:spPr>
      </p:pic>
    </p:spTree>
    <p:extLst>
      <p:ext uri="{BB962C8B-B14F-4D97-AF65-F5344CB8AC3E}">
        <p14:creationId xmlns:p14="http://schemas.microsoft.com/office/powerpoint/2010/main" val="2017141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smtClean="0"/>
              <a:t>Random Access Protocols</a:t>
            </a:r>
            <a:endParaRPr lang="en-US"/>
          </a:p>
        </p:txBody>
      </p:sp>
      <p:sp>
        <p:nvSpPr>
          <p:cNvPr id="79874" name="Rectangle 3"/>
          <p:cNvSpPr>
            <a:spLocks noGrp="1" noChangeArrowheads="1"/>
          </p:cNvSpPr>
          <p:nvPr>
            <p:ph type="body" idx="1"/>
          </p:nvPr>
        </p:nvSpPr>
        <p:spPr/>
        <p:txBody>
          <a:bodyPr>
            <a:normAutofit fontScale="85000" lnSpcReduction="20000"/>
          </a:bodyPr>
          <a:lstStyle/>
          <a:p>
            <a:r>
              <a:rPr lang="en-US" dirty="0" smtClean="0"/>
              <a:t>When node has packet to send</a:t>
            </a:r>
          </a:p>
          <a:p>
            <a:pPr lvl="1"/>
            <a:r>
              <a:rPr lang="en-US" dirty="0"/>
              <a:t>T</a:t>
            </a:r>
            <a:r>
              <a:rPr lang="en-US" dirty="0" smtClean="0"/>
              <a:t>ransmit at full channel data rate R.</a:t>
            </a:r>
          </a:p>
          <a:p>
            <a:pPr lvl="1"/>
            <a:r>
              <a:rPr lang="en-US" dirty="0"/>
              <a:t>N</a:t>
            </a:r>
            <a:r>
              <a:rPr lang="en-US" dirty="0" smtClean="0"/>
              <a:t>o a priori coordination among nodes</a:t>
            </a:r>
          </a:p>
          <a:p>
            <a:r>
              <a:rPr lang="en-US" dirty="0" smtClean="0"/>
              <a:t>Two or more transmitting nodes ➜ </a:t>
            </a:r>
            <a:r>
              <a:rPr lang="ja-JP" altLang="en-US" dirty="0" smtClean="0"/>
              <a:t>“</a:t>
            </a:r>
            <a:r>
              <a:rPr lang="en-US" altLang="ja-JP" dirty="0" smtClean="0"/>
              <a:t>collision</a:t>
            </a:r>
            <a:r>
              <a:rPr lang="ja-JP" altLang="en-US" dirty="0" smtClean="0"/>
              <a:t>”</a:t>
            </a:r>
            <a:endParaRPr lang="en-US" altLang="ja-JP" dirty="0" smtClean="0"/>
          </a:p>
          <a:p>
            <a:r>
              <a:rPr lang="en-US" dirty="0" smtClean="0"/>
              <a:t>Random access MAC protocol specifies: </a:t>
            </a:r>
          </a:p>
          <a:p>
            <a:pPr lvl="1"/>
            <a:r>
              <a:rPr lang="en-US" dirty="0"/>
              <a:t>H</a:t>
            </a:r>
            <a:r>
              <a:rPr lang="en-US" dirty="0" smtClean="0"/>
              <a:t>ow to detect collisions</a:t>
            </a:r>
          </a:p>
          <a:p>
            <a:pPr lvl="1"/>
            <a:r>
              <a:rPr lang="en-US" dirty="0"/>
              <a:t>H</a:t>
            </a:r>
            <a:r>
              <a:rPr lang="en-US" dirty="0" smtClean="0"/>
              <a:t>ow to recover from collisions (e.g., via delayed retransmissions)</a:t>
            </a:r>
          </a:p>
          <a:p>
            <a:r>
              <a:rPr lang="en-US" dirty="0" smtClean="0"/>
              <a:t>Examples of random access MAC protocols:</a:t>
            </a:r>
          </a:p>
          <a:p>
            <a:pPr lvl="1"/>
            <a:r>
              <a:rPr lang="en-US" dirty="0" smtClean="0"/>
              <a:t>ALOHA, slotted ALOHA</a:t>
            </a:r>
          </a:p>
          <a:p>
            <a:pPr lvl="1"/>
            <a:r>
              <a:rPr lang="en-US" dirty="0" smtClean="0"/>
              <a:t>CSMA, CSMA/CD, CSMA/CA</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4084658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ALOHA</a:t>
            </a:r>
            <a:endParaRPr lang="en-US" dirty="0"/>
          </a:p>
        </p:txBody>
      </p:sp>
      <p:sp>
        <p:nvSpPr>
          <p:cNvPr id="3" name="Content Placeholder 2"/>
          <p:cNvSpPr>
            <a:spLocks noGrp="1"/>
          </p:cNvSpPr>
          <p:nvPr>
            <p:ph idx="1"/>
          </p:nvPr>
        </p:nvSpPr>
        <p:spPr>
          <a:xfrm>
            <a:off x="822960" y="1845734"/>
            <a:ext cx="7659126" cy="1748763"/>
          </a:xfrm>
        </p:spPr>
        <p:txBody>
          <a:bodyPr>
            <a:normAutofit fontScale="62500" lnSpcReduction="20000"/>
          </a:bodyPr>
          <a:lstStyle/>
          <a:p>
            <a:r>
              <a:rPr lang="en-US" dirty="0"/>
              <a:t>1970: </a:t>
            </a:r>
            <a:r>
              <a:rPr lang="en-US" dirty="0" err="1"/>
              <a:t>ALOHAnet</a:t>
            </a:r>
            <a:r>
              <a:rPr lang="en-US" dirty="0"/>
              <a:t> satellite network in Hawaii</a:t>
            </a:r>
          </a:p>
          <a:p>
            <a:r>
              <a:rPr lang="en-US" dirty="0" smtClean="0"/>
              <a:t>Transmit a link level frame whenever you want!</a:t>
            </a:r>
          </a:p>
          <a:p>
            <a:pPr lvl="1"/>
            <a:r>
              <a:rPr lang="en-US" dirty="0" smtClean="0"/>
              <a:t>Wait for an acknowledgement</a:t>
            </a:r>
          </a:p>
          <a:p>
            <a:r>
              <a:rPr lang="en-US" dirty="0" smtClean="0"/>
              <a:t>If there is a collision, wait till a random amount of time and retransmit</a:t>
            </a:r>
          </a:p>
          <a:p>
            <a:pPr lvl="1"/>
            <a:r>
              <a:rPr lang="en-US" sz="2900" dirty="0" smtClean="0"/>
              <a:t>Collision</a:t>
            </a:r>
            <a:r>
              <a:rPr lang="en-US" sz="2900" dirty="0"/>
              <a:t> </a:t>
            </a:r>
            <a:r>
              <a:rPr lang="en-US" sz="2900" dirty="0" smtClean="0"/>
              <a:t>=&gt; </a:t>
            </a:r>
            <a:r>
              <a:rPr lang="en-US" sz="2900" dirty="0"/>
              <a:t>entire packet transmission time </a:t>
            </a:r>
            <a:r>
              <a:rPr lang="en-US" sz="2900" dirty="0" smtClean="0"/>
              <a:t>wasted for everyone</a:t>
            </a:r>
            <a:endParaRPr lang="en-US" sz="2900" dirty="0"/>
          </a:p>
          <a:p>
            <a:endParaRPr lang="en-US" dirty="0"/>
          </a:p>
        </p:txBody>
      </p:sp>
      <p:pic>
        <p:nvPicPr>
          <p:cNvPr id="5" name="Picture 4"/>
          <p:cNvPicPr>
            <a:picLocks noChangeAspect="1"/>
          </p:cNvPicPr>
          <p:nvPr/>
        </p:nvPicPr>
        <p:blipFill>
          <a:blip r:embed="rId2"/>
          <a:stretch>
            <a:fillRect/>
          </a:stretch>
        </p:blipFill>
        <p:spPr>
          <a:xfrm>
            <a:off x="1588095" y="3863004"/>
            <a:ext cx="6653260" cy="1984044"/>
          </a:xfrm>
          <a:prstGeom prst="rect">
            <a:avLst/>
          </a:prstGeom>
        </p:spPr>
      </p:pic>
      <p:sp>
        <p:nvSpPr>
          <p:cNvPr id="6" name="Explosion 1 5"/>
          <p:cNvSpPr/>
          <p:nvPr/>
        </p:nvSpPr>
        <p:spPr>
          <a:xfrm>
            <a:off x="4097280" y="4001873"/>
            <a:ext cx="1844972" cy="1174202"/>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collision</a:t>
            </a:r>
            <a:endParaRPr lang="en-US" dirty="0"/>
          </a:p>
        </p:txBody>
      </p:sp>
      <p:grpSp>
        <p:nvGrpSpPr>
          <p:cNvPr id="10" name="Group 9"/>
          <p:cNvGrpSpPr/>
          <p:nvPr/>
        </p:nvGrpSpPr>
        <p:grpSpPr>
          <a:xfrm>
            <a:off x="3635461" y="850514"/>
            <a:ext cx="3845953" cy="3367105"/>
            <a:chOff x="3635461" y="850514"/>
            <a:chExt cx="3845953" cy="3367105"/>
          </a:xfrm>
        </p:grpSpPr>
        <p:cxnSp>
          <p:nvCxnSpPr>
            <p:cNvPr id="8" name="Curved Connector 7"/>
            <p:cNvCxnSpPr/>
            <p:nvPr/>
          </p:nvCxnSpPr>
          <p:spPr>
            <a:xfrm rot="5400000">
              <a:off x="3373450" y="1438750"/>
              <a:ext cx="3040880" cy="2516858"/>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23978" y="850514"/>
              <a:ext cx="2657436" cy="369332"/>
            </a:xfrm>
            <a:prstGeom prst="rect">
              <a:avLst/>
            </a:prstGeom>
            <a:noFill/>
          </p:spPr>
          <p:txBody>
            <a:bodyPr wrap="none" rtlCol="0">
              <a:spAutoFit/>
            </a:bodyPr>
            <a:lstStyle/>
            <a:p>
              <a:r>
                <a:rPr lang="en-US" dirty="0" smtClean="0"/>
                <a:t>This is a link layer “Frame”</a:t>
              </a:r>
              <a:endParaRPr lang="en-US" dirty="0"/>
            </a:p>
          </p:txBody>
        </p:sp>
      </p:grpSp>
      <p:sp>
        <p:nvSpPr>
          <p:cNvPr id="7" name="Slide Number Placeholder 6"/>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211014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Slotted ALOHA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Fix the starting/ending times to specific values (slots)</a:t>
            </a:r>
          </a:p>
          <a:p>
            <a:pPr lvl="1"/>
            <a:r>
              <a:rPr lang="en-US" dirty="0" smtClean="0"/>
              <a:t>Say </a:t>
            </a:r>
            <a:r>
              <a:rPr lang="en-US" i="1" dirty="0" smtClean="0"/>
              <a:t>t</a:t>
            </a:r>
            <a:r>
              <a:rPr lang="en-US" dirty="0" smtClean="0"/>
              <a:t>, </a:t>
            </a:r>
            <a:r>
              <a:rPr lang="en-US" i="1" dirty="0" err="1" smtClean="0"/>
              <a:t>t</a:t>
            </a:r>
            <a:r>
              <a:rPr lang="en-US" dirty="0" err="1" smtClean="0"/>
              <a:t>+</a:t>
            </a:r>
            <a:r>
              <a:rPr lang="en-US" i="1" dirty="0" err="1" smtClean="0"/>
              <a:t>F</a:t>
            </a:r>
            <a:r>
              <a:rPr lang="en-US" dirty="0" smtClean="0"/>
              <a:t>,</a:t>
            </a:r>
            <a:r>
              <a:rPr lang="en-US" i="1" dirty="0"/>
              <a:t> t</a:t>
            </a:r>
            <a:r>
              <a:rPr lang="en-US" dirty="0" smtClean="0"/>
              <a:t>+2</a:t>
            </a:r>
            <a:r>
              <a:rPr lang="en-US" i="1" dirty="0" smtClean="0"/>
              <a:t>F </a:t>
            </a:r>
            <a:r>
              <a:rPr lang="en-US" dirty="0" smtClean="0"/>
              <a:t>and so on</a:t>
            </a:r>
          </a:p>
          <a:p>
            <a:pPr lvl="1"/>
            <a:r>
              <a:rPr lang="en-US" dirty="0" smtClean="0"/>
              <a:t>This reduces the number of collisions</a:t>
            </a:r>
          </a:p>
          <a:p>
            <a:r>
              <a:rPr lang="en-US" dirty="0" smtClean="0"/>
              <a:t>Under heavy traffic conditions, the best success rate is only 36%</a:t>
            </a:r>
          </a:p>
          <a:p>
            <a:pPr lvl="1"/>
            <a:r>
              <a:rPr lang="en-US" dirty="0" smtClean="0"/>
              <a:t>Under light traffic loads, it does not matter</a:t>
            </a:r>
          </a:p>
          <a:p>
            <a:r>
              <a:rPr lang="en-US" dirty="0" smtClean="0"/>
              <a:t>Where is this used?</a:t>
            </a:r>
          </a:p>
          <a:p>
            <a:pPr lvl="1"/>
            <a:r>
              <a:rPr lang="en-US" dirty="0" smtClean="0"/>
              <a:t>All cellular networks with some modifications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2697852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do better?</a:t>
            </a:r>
            <a:endParaRPr lang="en-US" dirty="0"/>
          </a:p>
        </p:txBody>
      </p:sp>
      <p:sp>
        <p:nvSpPr>
          <p:cNvPr id="3" name="Content Placeholder 2"/>
          <p:cNvSpPr>
            <a:spLocks noGrp="1"/>
          </p:cNvSpPr>
          <p:nvPr>
            <p:ph idx="1"/>
          </p:nvPr>
        </p:nvSpPr>
        <p:spPr/>
        <p:txBody>
          <a:bodyPr/>
          <a:lstStyle/>
          <a:p>
            <a:r>
              <a:rPr lang="en-US" dirty="0" smtClean="0"/>
              <a:t>Carrier sense multiple access (CSMA)</a:t>
            </a:r>
          </a:p>
          <a:p>
            <a:pPr lvl="1"/>
            <a:r>
              <a:rPr lang="en-US" dirty="0" smtClean="0"/>
              <a:t>“Sense” the medium to see if it is occupied before transmitting</a:t>
            </a:r>
          </a:p>
          <a:p>
            <a:pPr lvl="1"/>
            <a:r>
              <a:rPr lang="en-US" dirty="0"/>
              <a:t>If channel sensed idle: transmit entire frame</a:t>
            </a:r>
          </a:p>
          <a:p>
            <a:pPr lvl="1"/>
            <a:r>
              <a:rPr lang="en-US" dirty="0"/>
              <a:t>If channel sensed busy, defer transmission </a:t>
            </a:r>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2079488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smtClean="0"/>
              <a:t>Collisions in </a:t>
            </a:r>
            <a:br>
              <a:rPr lang="en-US" smtClean="0"/>
            </a:br>
            <a:r>
              <a:rPr lang="en-US" smtClean="0"/>
              <a:t>CSMA</a:t>
            </a:r>
            <a:endParaRPr lang="en-US" dirty="0"/>
          </a:p>
        </p:txBody>
      </p:sp>
      <p:sp>
        <p:nvSpPr>
          <p:cNvPr id="1425414" name="Rectangle 6"/>
          <p:cNvSpPr>
            <a:spLocks noChangeArrowheads="1"/>
          </p:cNvSpPr>
          <p:nvPr/>
        </p:nvSpPr>
        <p:spPr bwMode="auto">
          <a:xfrm rot="16200000">
            <a:off x="-918745" y="3950545"/>
            <a:ext cx="3657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defRPr/>
            </a:pPr>
            <a:r>
              <a:rPr lang="en-US" sz="1600" dirty="0">
                <a:latin typeface="Calibri"/>
                <a:cs typeface="Calibri"/>
              </a:rPr>
              <a:t>spatial layout of nodes </a:t>
            </a:r>
            <a:endParaRPr lang="en-US" sz="2000" dirty="0">
              <a:latin typeface="Calibri"/>
              <a:cs typeface="Calibri"/>
            </a:endParaRPr>
          </a:p>
        </p:txBody>
      </p:sp>
      <p:pic>
        <p:nvPicPr>
          <p:cNvPr id="2" name="Picture 1"/>
          <p:cNvPicPr>
            <a:picLocks noChangeAspect="1"/>
          </p:cNvPicPr>
          <p:nvPr/>
        </p:nvPicPr>
        <p:blipFill>
          <a:blip r:embed="rId3"/>
          <a:stretch>
            <a:fillRect/>
          </a:stretch>
        </p:blipFill>
        <p:spPr>
          <a:xfrm>
            <a:off x="1193424" y="1988986"/>
            <a:ext cx="6858190" cy="4429861"/>
          </a:xfrm>
          <a:prstGeom prst="rect">
            <a:avLst/>
          </a:prstGeom>
        </p:spPr>
      </p:pic>
      <p:sp>
        <p:nvSpPr>
          <p:cNvPr id="3" name="Rectangle 2"/>
          <p:cNvSpPr/>
          <p:nvPr/>
        </p:nvSpPr>
        <p:spPr>
          <a:xfrm>
            <a:off x="4313468" y="334236"/>
            <a:ext cx="4572000" cy="1477328"/>
          </a:xfrm>
          <a:prstGeom prst="rect">
            <a:avLst/>
          </a:prstGeom>
        </p:spPr>
        <p:txBody>
          <a:bodyPr>
            <a:spAutoFit/>
          </a:bodyPr>
          <a:lstStyle/>
          <a:p>
            <a:pPr marL="342900" indent="-342900" eaLnBrk="0" hangingPunct="0">
              <a:buFont typeface="Arial"/>
              <a:buChar char="•"/>
              <a:defRPr/>
            </a:pPr>
            <a:r>
              <a:rPr lang="en-US" dirty="0">
                <a:solidFill>
                  <a:schemeClr val="accent2"/>
                </a:solidFill>
                <a:latin typeface="Calibri"/>
                <a:cs typeface="Calibri"/>
              </a:rPr>
              <a:t>collisions </a:t>
            </a:r>
            <a:r>
              <a:rPr lang="en-US" i="1" dirty="0">
                <a:solidFill>
                  <a:schemeClr val="accent2"/>
                </a:solidFill>
                <a:latin typeface="Calibri"/>
                <a:cs typeface="Calibri"/>
              </a:rPr>
              <a:t>can</a:t>
            </a:r>
            <a:r>
              <a:rPr lang="en-US" dirty="0">
                <a:solidFill>
                  <a:schemeClr val="accent2"/>
                </a:solidFill>
                <a:latin typeface="Calibri"/>
                <a:cs typeface="Calibri"/>
              </a:rPr>
              <a:t> still occur:</a:t>
            </a:r>
            <a:r>
              <a:rPr lang="en-US" dirty="0">
                <a:latin typeface="Calibri"/>
                <a:cs typeface="Calibri"/>
              </a:rPr>
              <a:t> propagation delay means  two nodes may not hear each other</a:t>
            </a:r>
            <a:r>
              <a:rPr lang="ja-JP" altLang="en-US" dirty="0">
                <a:latin typeface="Calibri"/>
                <a:cs typeface="Calibri"/>
              </a:rPr>
              <a:t>’</a:t>
            </a:r>
            <a:r>
              <a:rPr lang="en-US" dirty="0">
                <a:latin typeface="Calibri"/>
                <a:cs typeface="Calibri"/>
              </a:rPr>
              <a:t>s </a:t>
            </a:r>
            <a:r>
              <a:rPr lang="en-US" dirty="0" smtClean="0">
                <a:latin typeface="Calibri"/>
                <a:cs typeface="Calibri"/>
              </a:rPr>
              <a:t>transmission</a:t>
            </a:r>
          </a:p>
          <a:p>
            <a:pPr marL="342900" indent="-342900" eaLnBrk="0" hangingPunct="0">
              <a:buFont typeface="Arial"/>
              <a:buChar char="•"/>
              <a:defRPr/>
            </a:pPr>
            <a:r>
              <a:rPr lang="en-US" dirty="0">
                <a:solidFill>
                  <a:schemeClr val="accent2"/>
                </a:solidFill>
                <a:latin typeface="Calibri"/>
                <a:cs typeface="Calibri"/>
              </a:rPr>
              <a:t>note:</a:t>
            </a:r>
            <a:r>
              <a:rPr lang="en-US" dirty="0">
                <a:latin typeface="Calibri"/>
                <a:cs typeface="Calibri"/>
              </a:rPr>
              <a:t>  role of distance &amp; propagation delay in determining collision </a:t>
            </a:r>
            <a:r>
              <a:rPr lang="en-US" dirty="0" smtClean="0">
                <a:latin typeface="Calibri"/>
                <a:cs typeface="Calibri"/>
              </a:rPr>
              <a:t>probability</a:t>
            </a:r>
            <a:endParaRPr lang="en-US" dirty="0">
              <a:latin typeface="Calibri"/>
              <a:cs typeface="Calibri"/>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370000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smtClean="0"/>
              <a:t>CSMA/CD (Collision Detection)</a:t>
            </a:r>
            <a:endParaRPr lang="en-US"/>
          </a:p>
        </p:txBody>
      </p:sp>
      <p:sp>
        <p:nvSpPr>
          <p:cNvPr id="83970" name="Rectangle 3"/>
          <p:cNvSpPr>
            <a:spLocks noGrp="1" noChangeArrowheads="1"/>
          </p:cNvSpPr>
          <p:nvPr>
            <p:ph type="body" idx="1"/>
          </p:nvPr>
        </p:nvSpPr>
        <p:spPr/>
        <p:txBody>
          <a:bodyPr>
            <a:normAutofit fontScale="92500"/>
          </a:bodyPr>
          <a:lstStyle/>
          <a:p>
            <a:r>
              <a:rPr lang="en-US" dirty="0" smtClean="0"/>
              <a:t>CSMA/CD: carrier sensing, deferral as in CSMA</a:t>
            </a:r>
          </a:p>
          <a:p>
            <a:pPr lvl="1"/>
            <a:r>
              <a:rPr lang="en-US" dirty="0"/>
              <a:t>C</a:t>
            </a:r>
            <a:r>
              <a:rPr lang="en-US" dirty="0" smtClean="0"/>
              <a:t>ollisions detected within short time</a:t>
            </a:r>
          </a:p>
          <a:p>
            <a:pPr lvl="1"/>
            <a:r>
              <a:rPr lang="en-US" dirty="0"/>
              <a:t>C</a:t>
            </a:r>
            <a:r>
              <a:rPr lang="en-US" dirty="0" smtClean="0"/>
              <a:t>olliding transmissions aborted, reducing channel wastage </a:t>
            </a:r>
          </a:p>
          <a:p>
            <a:r>
              <a:rPr lang="en-US" dirty="0"/>
              <a:t>C</a:t>
            </a:r>
            <a:r>
              <a:rPr lang="en-US" dirty="0" smtClean="0"/>
              <a:t>ollision detection: </a:t>
            </a:r>
          </a:p>
          <a:p>
            <a:pPr lvl="1"/>
            <a:r>
              <a:rPr lang="en-US" dirty="0"/>
              <a:t>E</a:t>
            </a:r>
            <a:r>
              <a:rPr lang="en-US" dirty="0" smtClean="0"/>
              <a:t>asy in wired LANs: measure signal strengths, compare transmitted, received signals</a:t>
            </a:r>
          </a:p>
          <a:p>
            <a:pPr lvl="1"/>
            <a:r>
              <a:rPr lang="en-US" dirty="0"/>
              <a:t>D</a:t>
            </a:r>
            <a:r>
              <a:rPr lang="en-US" dirty="0" smtClean="0"/>
              <a:t>ifficult in wireless LANs:  may be out of range of other user transmitting to same Access Point</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2542756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p:txBody>
          <a:bodyPr/>
          <a:lstStyle/>
          <a:p>
            <a:r>
              <a:rPr lang="en-US" dirty="0" smtClean="0"/>
              <a:t>Taking Turns MAC protocols</a:t>
            </a:r>
            <a:endParaRPr lang="en-US" dirty="0"/>
          </a:p>
        </p:txBody>
      </p:sp>
      <p:sp>
        <p:nvSpPr>
          <p:cNvPr id="90114" name="Rectangle 3"/>
          <p:cNvSpPr>
            <a:spLocks noGrp="1" noChangeArrowheads="1"/>
          </p:cNvSpPr>
          <p:nvPr>
            <p:ph type="body" idx="1"/>
          </p:nvPr>
        </p:nvSpPr>
        <p:spPr/>
        <p:txBody>
          <a:bodyPr>
            <a:normAutofit fontScale="92500" lnSpcReduction="10000"/>
          </a:bodyPr>
          <a:lstStyle/>
          <a:p>
            <a:r>
              <a:rPr lang="en-US" smtClean="0"/>
              <a:t>Token passing (old token ring and bus networks)</a:t>
            </a:r>
          </a:p>
          <a:p>
            <a:r>
              <a:rPr lang="en-US" smtClean="0"/>
              <a:t>Control token passed from one node to next sequentially.</a:t>
            </a:r>
          </a:p>
          <a:p>
            <a:r>
              <a:rPr lang="en-US" smtClean="0"/>
              <a:t>Token message</a:t>
            </a:r>
          </a:p>
          <a:p>
            <a:r>
              <a:rPr lang="en-US" smtClean="0"/>
              <a:t>Concerns:</a:t>
            </a:r>
          </a:p>
          <a:p>
            <a:pPr lvl="1"/>
            <a:r>
              <a:rPr lang="en-US" smtClean="0"/>
              <a:t>Token overhead </a:t>
            </a:r>
          </a:p>
          <a:p>
            <a:pPr lvl="1"/>
            <a:r>
              <a:rPr lang="en-US" smtClean="0"/>
              <a:t>Latency</a:t>
            </a:r>
          </a:p>
          <a:p>
            <a:pPr lvl="1"/>
            <a:r>
              <a:rPr lang="en-US" smtClean="0"/>
              <a:t>Single point of failure (token)</a:t>
            </a:r>
            <a:endParaRPr lang="en-US" dirty="0"/>
          </a:p>
        </p:txBody>
      </p:sp>
      <p:pic>
        <p:nvPicPr>
          <p:cNvPr id="90116" name="Picture 5" descr="IMG000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809" y="3158531"/>
            <a:ext cx="3858674" cy="237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1091557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smtClean="0"/>
              <a:t>Polling and Scheduling</a:t>
            </a:r>
            <a:endParaRPr lang="en-US" dirty="0"/>
          </a:p>
        </p:txBody>
      </p:sp>
      <p:sp>
        <p:nvSpPr>
          <p:cNvPr id="2" name="Content Placeholder 1"/>
          <p:cNvSpPr>
            <a:spLocks noGrp="1"/>
          </p:cNvSpPr>
          <p:nvPr>
            <p:ph idx="1"/>
          </p:nvPr>
        </p:nvSpPr>
        <p:spPr>
          <a:xfrm>
            <a:off x="822960" y="1845734"/>
            <a:ext cx="2626067" cy="4023360"/>
          </a:xfrm>
        </p:spPr>
        <p:txBody>
          <a:bodyPr/>
          <a:lstStyle/>
          <a:p>
            <a:r>
              <a:rPr lang="en-US" dirty="0" smtClean="0"/>
              <a:t>Bluetooth uses polling</a:t>
            </a:r>
          </a:p>
          <a:p>
            <a:r>
              <a:rPr lang="en-US" dirty="0" smtClean="0"/>
              <a:t>Scheduling is used on cellular links</a:t>
            </a:r>
          </a:p>
          <a:p>
            <a:pPr lvl="1"/>
            <a:r>
              <a:rPr lang="en-US" dirty="0" smtClean="0"/>
              <a:t>It is sometimes called “reservation”</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t="-122" b="-122"/>
          <a:stretch>
            <a:fillRect/>
          </a:stretch>
        </p:blipFill>
        <p:spPr>
          <a:xfrm>
            <a:off x="3481553" y="1910394"/>
            <a:ext cx="5467271" cy="4190741"/>
          </a:xfrm>
          <a:prstGeom prst="rect">
            <a:avLst/>
          </a:prstGeom>
          <a:noFill/>
          <a:ln/>
        </p:spPr>
      </p:pic>
      <p:sp>
        <p:nvSpPr>
          <p:cNvPr id="3" name="TextBox 2"/>
          <p:cNvSpPr txBox="1"/>
          <p:nvPr/>
        </p:nvSpPr>
        <p:spPr>
          <a:xfrm>
            <a:off x="4381197" y="1829189"/>
            <a:ext cx="995510" cy="369332"/>
          </a:xfrm>
          <a:prstGeom prst="rect">
            <a:avLst/>
          </a:prstGeom>
          <a:noFill/>
        </p:spPr>
        <p:txBody>
          <a:bodyPr wrap="none" rtlCol="0">
            <a:spAutoFit/>
          </a:bodyPr>
          <a:lstStyle/>
          <a:p>
            <a:r>
              <a:rPr lang="en-US" dirty="0" smtClean="0"/>
              <a:t>(Master)</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29</a:t>
            </a:fld>
            <a:endParaRPr lang="en-US" dirty="0"/>
          </a:p>
        </p:txBody>
      </p:sp>
      <p:sp>
        <p:nvSpPr>
          <p:cNvPr id="4" name="TextBox 3"/>
          <p:cNvSpPr txBox="1"/>
          <p:nvPr/>
        </p:nvSpPr>
        <p:spPr>
          <a:xfrm>
            <a:off x="6690810" y="6067258"/>
            <a:ext cx="1976861" cy="307777"/>
          </a:xfrm>
          <a:prstGeom prst="rect">
            <a:avLst/>
          </a:prstGeom>
          <a:noFill/>
        </p:spPr>
        <p:txBody>
          <a:bodyPr wrap="none" rtlCol="0">
            <a:spAutoFit/>
          </a:bodyPr>
          <a:lstStyle/>
          <a:p>
            <a:r>
              <a:rPr lang="en-US" sz="1400" i="1" dirty="0" smtClean="0"/>
              <a:t>Figure Source: </a:t>
            </a:r>
            <a:r>
              <a:rPr lang="en-US" sz="1400" i="1" dirty="0" err="1" smtClean="0"/>
              <a:t>Forouzan</a:t>
            </a:r>
            <a:endParaRPr lang="en-US" sz="1400" i="1" dirty="0"/>
          </a:p>
        </p:txBody>
      </p:sp>
    </p:spTree>
    <p:extLst>
      <p:ext uri="{BB962C8B-B14F-4D97-AF65-F5344CB8AC3E}">
        <p14:creationId xmlns:p14="http://schemas.microsoft.com/office/powerpoint/2010/main" val="77241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Internet Structure</a:t>
            </a:r>
            <a:endParaRPr lang="en-US" dirty="0"/>
          </a:p>
        </p:txBody>
      </p:sp>
      <p:sp>
        <p:nvSpPr>
          <p:cNvPr id="3" name="Content Placeholder 2"/>
          <p:cNvSpPr>
            <a:spLocks noGrp="1"/>
          </p:cNvSpPr>
          <p:nvPr>
            <p:ph idx="1"/>
          </p:nvPr>
        </p:nvSpPr>
        <p:spPr>
          <a:xfrm>
            <a:off x="822960" y="1845734"/>
            <a:ext cx="3757058" cy="4023360"/>
          </a:xfrm>
        </p:spPr>
        <p:txBody>
          <a:bodyPr>
            <a:normAutofit fontScale="92500"/>
          </a:bodyPr>
          <a:lstStyle/>
          <a:p>
            <a:r>
              <a:rPr lang="en-US" dirty="0" smtClean="0"/>
              <a:t>Hierarchical</a:t>
            </a:r>
          </a:p>
          <a:p>
            <a:r>
              <a:rPr lang="en-US" dirty="0" smtClean="0"/>
              <a:t>Access network has a router that connects it to a regional ISP</a:t>
            </a:r>
          </a:p>
          <a:p>
            <a:r>
              <a:rPr lang="en-US" dirty="0" smtClean="0"/>
              <a:t>Regional ISPs connect to global ISPs</a:t>
            </a:r>
          </a:p>
          <a:p>
            <a:r>
              <a:rPr lang="en-US" dirty="0" smtClean="0"/>
              <a:t>Remember: Router = packet switch</a:t>
            </a:r>
            <a:endParaRPr lang="en-US" dirty="0"/>
          </a:p>
        </p:txBody>
      </p:sp>
      <p:sp>
        <p:nvSpPr>
          <p:cNvPr id="5" name="Cloud 4"/>
          <p:cNvSpPr/>
          <p:nvPr/>
        </p:nvSpPr>
        <p:spPr>
          <a:xfrm>
            <a:off x="6040427" y="379497"/>
            <a:ext cx="1245956" cy="1132228"/>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Transport</a:t>
            </a:r>
            <a:endParaRPr lang="en-US" sz="1200" dirty="0"/>
          </a:p>
        </p:txBody>
      </p:sp>
      <p:sp>
        <p:nvSpPr>
          <p:cNvPr id="7"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BACC82"/>
          </a:solidFill>
          <a:ln>
            <a:noFill/>
          </a:ln>
          <a:extLst/>
        </p:spPr>
        <p:txBody>
          <a:bodyPr/>
          <a:lstStyle/>
          <a:p>
            <a:endParaRPr lang="en-US"/>
          </a:p>
        </p:txBody>
      </p:sp>
      <p:sp>
        <p:nvSpPr>
          <p:cNvPr id="8"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solidFill>
            <a:srgbClr val="BACC82"/>
          </a:solidFill>
          <a:ln>
            <a:noFill/>
          </a:ln>
          <a:extLst/>
        </p:spPr>
        <p:txBody>
          <a:bodyPr/>
          <a:lstStyle/>
          <a:p>
            <a:endParaRPr lang="en-US"/>
          </a:p>
        </p:txBody>
      </p:sp>
      <p:sp>
        <p:nvSpPr>
          <p:cNvPr id="9"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BACC82"/>
          </a:solidFill>
          <a:ln>
            <a:noFill/>
          </a:ln>
          <a:extLst/>
        </p:spPr>
        <p:txBody>
          <a:bodyPr/>
          <a:lstStyle/>
          <a:p>
            <a:endParaRPr lang="en-US"/>
          </a:p>
        </p:txBody>
      </p:sp>
      <p:grpSp>
        <p:nvGrpSpPr>
          <p:cNvPr id="10" name="Group 418"/>
          <p:cNvGrpSpPr>
            <a:grpSpLocks/>
          </p:cNvGrpSpPr>
          <p:nvPr/>
        </p:nvGrpSpPr>
        <p:grpSpPr bwMode="auto">
          <a:xfrm>
            <a:off x="5278438" y="2974975"/>
            <a:ext cx="1458912" cy="933450"/>
            <a:chOff x="2889" y="1631"/>
            <a:chExt cx="980" cy="743"/>
          </a:xfrm>
          <a:solidFill>
            <a:srgbClr val="BACC82"/>
          </a:solidFill>
        </p:grpSpPr>
        <p:sp>
          <p:nvSpPr>
            <p:cNvPr id="360" name="Rectangle 419"/>
            <p:cNvSpPr>
              <a:spLocks noChangeArrowheads="1"/>
            </p:cNvSpPr>
            <p:nvPr/>
          </p:nvSpPr>
          <p:spPr bwMode="auto">
            <a:xfrm>
              <a:off x="3046" y="1841"/>
              <a:ext cx="663" cy="5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1" name="AutoShape 420"/>
            <p:cNvSpPr>
              <a:spLocks noChangeArrowheads="1"/>
            </p:cNvSpPr>
            <p:nvPr/>
          </p:nvSpPr>
          <p:spPr bwMode="auto">
            <a:xfrm>
              <a:off x="2889" y="1631"/>
              <a:ext cx="980" cy="253"/>
            </a:xfrm>
            <a:prstGeom prst="triangle">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00CCFF"/>
                </a:solidFill>
              </a:endParaRPr>
            </a:p>
          </p:txBody>
        </p:sp>
      </p:grpSp>
      <p:sp>
        <p:nvSpPr>
          <p:cNvPr id="11"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BACC82"/>
          </a:solidFill>
          <a:ln>
            <a:noFill/>
          </a:ln>
          <a:extLst/>
        </p:spPr>
        <p:txBody>
          <a:bodyPr/>
          <a:lstStyle/>
          <a:p>
            <a:endParaRPr lang="en-US"/>
          </a:p>
        </p:txBody>
      </p:sp>
      <p:sp>
        <p:nvSpPr>
          <p:cNvPr id="18" name="Line 428"/>
          <p:cNvSpPr>
            <a:spLocks noChangeShapeType="1"/>
          </p:cNvSpPr>
          <p:nvPr/>
        </p:nvSpPr>
        <p:spPr bwMode="auto">
          <a:xfrm rot="16200000">
            <a:off x="7845425" y="5159376"/>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30"/>
          <p:cNvSpPr>
            <a:spLocks noChangeShapeType="1"/>
          </p:cNvSpPr>
          <p:nvPr/>
        </p:nvSpPr>
        <p:spPr bwMode="auto">
          <a:xfrm rot="162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431"/>
          <p:cNvSpPr>
            <a:spLocks noChangeShapeType="1"/>
          </p:cNvSpPr>
          <p:nvPr/>
        </p:nvSpPr>
        <p:spPr bwMode="auto">
          <a:xfrm>
            <a:off x="7358063" y="4697413"/>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32"/>
          <p:cNvSpPr>
            <a:spLocks noChangeShapeType="1"/>
          </p:cNvSpPr>
          <p:nvPr/>
        </p:nvSpPr>
        <p:spPr bwMode="auto">
          <a:xfrm flipV="1">
            <a:off x="6737350" y="4684713"/>
            <a:ext cx="322263"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433"/>
          <p:cNvSpPr>
            <a:spLocks noChangeShapeType="1"/>
          </p:cNvSpPr>
          <p:nvPr/>
        </p:nvSpPr>
        <p:spPr bwMode="auto">
          <a:xfrm flipV="1">
            <a:off x="6780213" y="4976813"/>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435"/>
          <p:cNvSpPr>
            <a:spLocks noChangeShapeType="1"/>
          </p:cNvSpPr>
          <p:nvPr/>
        </p:nvSpPr>
        <p:spPr bwMode="auto">
          <a:xfrm>
            <a:off x="6100763" y="4773613"/>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36"/>
          <p:cNvSpPr>
            <a:spLocks noChangeShapeType="1"/>
          </p:cNvSpPr>
          <p:nvPr/>
        </p:nvSpPr>
        <p:spPr bwMode="auto">
          <a:xfrm flipV="1">
            <a:off x="5842000" y="498316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39"/>
          <p:cNvSpPr>
            <a:spLocks noChangeShapeType="1"/>
          </p:cNvSpPr>
          <p:nvPr/>
        </p:nvSpPr>
        <p:spPr bwMode="auto">
          <a:xfrm flipH="1">
            <a:off x="6267450" y="5070475"/>
            <a:ext cx="142875"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441"/>
          <p:cNvSpPr>
            <a:spLocks noChangeShapeType="1"/>
          </p:cNvSpPr>
          <p:nvPr/>
        </p:nvSpPr>
        <p:spPr bwMode="auto">
          <a:xfrm>
            <a:off x="6743700" y="5053013"/>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443"/>
          <p:cNvSpPr>
            <a:spLocks noChangeShapeType="1"/>
          </p:cNvSpPr>
          <p:nvPr/>
        </p:nvSpPr>
        <p:spPr bwMode="auto">
          <a:xfrm>
            <a:off x="6281738" y="352266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 name="Group 590"/>
          <p:cNvGrpSpPr>
            <a:grpSpLocks/>
          </p:cNvGrpSpPr>
          <p:nvPr/>
        </p:nvGrpSpPr>
        <p:grpSpPr bwMode="auto">
          <a:xfrm flipH="1">
            <a:off x="5775325" y="4533900"/>
            <a:ext cx="414337" cy="373063"/>
            <a:chOff x="2839" y="3501"/>
            <a:chExt cx="755" cy="803"/>
          </a:xfrm>
        </p:grpSpPr>
        <p:pic>
          <p:nvPicPr>
            <p:cNvPr id="358" name="Picture 59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1" name="Group 593"/>
          <p:cNvGrpSpPr>
            <a:grpSpLocks/>
          </p:cNvGrpSpPr>
          <p:nvPr/>
        </p:nvGrpSpPr>
        <p:grpSpPr bwMode="auto">
          <a:xfrm flipH="1">
            <a:off x="5457825" y="4954588"/>
            <a:ext cx="482600" cy="406400"/>
            <a:chOff x="2839" y="3501"/>
            <a:chExt cx="755" cy="803"/>
          </a:xfrm>
        </p:grpSpPr>
        <p:pic>
          <p:nvPicPr>
            <p:cNvPr id="356" name="Picture 59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2" name="Group 596"/>
          <p:cNvGrpSpPr>
            <a:grpSpLocks/>
          </p:cNvGrpSpPr>
          <p:nvPr/>
        </p:nvGrpSpPr>
        <p:grpSpPr bwMode="auto">
          <a:xfrm flipH="1">
            <a:off x="5935663" y="5256213"/>
            <a:ext cx="427037" cy="349250"/>
            <a:chOff x="2839" y="3501"/>
            <a:chExt cx="755" cy="803"/>
          </a:xfrm>
        </p:grpSpPr>
        <p:pic>
          <p:nvPicPr>
            <p:cNvPr id="354" name="Picture 597"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5"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3" name="Group 599"/>
          <p:cNvGrpSpPr>
            <a:grpSpLocks/>
          </p:cNvGrpSpPr>
          <p:nvPr/>
        </p:nvGrpSpPr>
        <p:grpSpPr bwMode="auto">
          <a:xfrm>
            <a:off x="6550025" y="5238750"/>
            <a:ext cx="427037" cy="350838"/>
            <a:chOff x="2839" y="3501"/>
            <a:chExt cx="755" cy="803"/>
          </a:xfrm>
        </p:grpSpPr>
        <p:pic>
          <p:nvPicPr>
            <p:cNvPr id="352" name="Picture 60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3"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44" name="Picture 603" descr="car_icon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652"/>
          <p:cNvGrpSpPr>
            <a:grpSpLocks/>
          </p:cNvGrpSpPr>
          <p:nvPr/>
        </p:nvGrpSpPr>
        <p:grpSpPr bwMode="auto">
          <a:xfrm>
            <a:off x="5613400" y="1546225"/>
            <a:ext cx="415925" cy="385763"/>
            <a:chOff x="2751" y="1851"/>
            <a:chExt cx="462" cy="478"/>
          </a:xfrm>
        </p:grpSpPr>
        <p:pic>
          <p:nvPicPr>
            <p:cNvPr id="350" name="Picture 653"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 name="Picture 65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665"/>
          <p:cNvGrpSpPr>
            <a:grpSpLocks/>
          </p:cNvGrpSpPr>
          <p:nvPr/>
        </p:nvGrpSpPr>
        <p:grpSpPr bwMode="auto">
          <a:xfrm>
            <a:off x="7689850" y="2395538"/>
            <a:ext cx="390525" cy="169863"/>
            <a:chOff x="4650" y="1129"/>
            <a:chExt cx="246" cy="95"/>
          </a:xfrm>
        </p:grpSpPr>
        <p:sp>
          <p:nvSpPr>
            <p:cNvPr id="34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4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4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45" name="Group 659"/>
            <p:cNvGrpSpPr>
              <a:grpSpLocks/>
            </p:cNvGrpSpPr>
            <p:nvPr/>
          </p:nvGrpSpPr>
          <p:grpSpPr bwMode="auto">
            <a:xfrm>
              <a:off x="4699" y="1145"/>
              <a:ext cx="138" cy="29"/>
              <a:chOff x="2468" y="1332"/>
              <a:chExt cx="310" cy="60"/>
            </a:xfrm>
          </p:grpSpPr>
          <p:sp>
            <p:nvSpPr>
              <p:cNvPr id="348"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6"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7" name="Group 666"/>
          <p:cNvGrpSpPr>
            <a:grpSpLocks/>
          </p:cNvGrpSpPr>
          <p:nvPr/>
        </p:nvGrpSpPr>
        <p:grpSpPr bwMode="auto">
          <a:xfrm>
            <a:off x="7762875" y="2757488"/>
            <a:ext cx="390525" cy="176213"/>
            <a:chOff x="4650" y="1129"/>
            <a:chExt cx="246" cy="95"/>
          </a:xfrm>
        </p:grpSpPr>
        <p:sp>
          <p:nvSpPr>
            <p:cNvPr id="33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3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3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37" name="Group 670"/>
            <p:cNvGrpSpPr>
              <a:grpSpLocks/>
            </p:cNvGrpSpPr>
            <p:nvPr/>
          </p:nvGrpSpPr>
          <p:grpSpPr bwMode="auto">
            <a:xfrm>
              <a:off x="4699" y="1145"/>
              <a:ext cx="138" cy="29"/>
              <a:chOff x="2468" y="1332"/>
              <a:chExt cx="310" cy="60"/>
            </a:xfrm>
          </p:grpSpPr>
          <p:sp>
            <p:nvSpPr>
              <p:cNvPr id="340"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1"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8"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8" name="Group 675"/>
          <p:cNvGrpSpPr>
            <a:grpSpLocks/>
          </p:cNvGrpSpPr>
          <p:nvPr/>
        </p:nvGrpSpPr>
        <p:grpSpPr bwMode="auto">
          <a:xfrm>
            <a:off x="7204075" y="2493963"/>
            <a:ext cx="390525" cy="169863"/>
            <a:chOff x="4650" y="1129"/>
            <a:chExt cx="246" cy="95"/>
          </a:xfrm>
        </p:grpSpPr>
        <p:sp>
          <p:nvSpPr>
            <p:cNvPr id="32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2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2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29" name="Group 679"/>
            <p:cNvGrpSpPr>
              <a:grpSpLocks/>
            </p:cNvGrpSpPr>
            <p:nvPr/>
          </p:nvGrpSpPr>
          <p:grpSpPr bwMode="auto">
            <a:xfrm>
              <a:off x="4699" y="1145"/>
              <a:ext cx="138" cy="29"/>
              <a:chOff x="2468" y="1332"/>
              <a:chExt cx="310" cy="60"/>
            </a:xfrm>
          </p:grpSpPr>
          <p:sp>
            <p:nvSpPr>
              <p:cNvPr id="332"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3"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0"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9" name="Group 684"/>
          <p:cNvGrpSpPr>
            <a:grpSpLocks/>
          </p:cNvGrpSpPr>
          <p:nvPr/>
        </p:nvGrpSpPr>
        <p:grpSpPr bwMode="auto">
          <a:xfrm>
            <a:off x="7215188" y="2757488"/>
            <a:ext cx="390525" cy="169863"/>
            <a:chOff x="4650" y="1129"/>
            <a:chExt cx="246" cy="95"/>
          </a:xfrm>
        </p:grpSpPr>
        <p:sp>
          <p:nvSpPr>
            <p:cNvPr id="31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1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2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21" name="Group 688"/>
            <p:cNvGrpSpPr>
              <a:grpSpLocks/>
            </p:cNvGrpSpPr>
            <p:nvPr/>
          </p:nvGrpSpPr>
          <p:grpSpPr bwMode="auto">
            <a:xfrm>
              <a:off x="4699" y="1145"/>
              <a:ext cx="138" cy="29"/>
              <a:chOff x="2468" y="1332"/>
              <a:chExt cx="310" cy="60"/>
            </a:xfrm>
          </p:grpSpPr>
          <p:sp>
            <p:nvSpPr>
              <p:cNvPr id="324"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5"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2"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3"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 name="Group 694"/>
          <p:cNvGrpSpPr>
            <a:grpSpLocks/>
          </p:cNvGrpSpPr>
          <p:nvPr/>
        </p:nvGrpSpPr>
        <p:grpSpPr bwMode="auto">
          <a:xfrm>
            <a:off x="7400925" y="3911600"/>
            <a:ext cx="485775" cy="203200"/>
            <a:chOff x="4650" y="1129"/>
            <a:chExt cx="246" cy="95"/>
          </a:xfrm>
        </p:grpSpPr>
        <p:sp>
          <p:nvSpPr>
            <p:cNvPr id="31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1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1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13" name="Group 698"/>
            <p:cNvGrpSpPr>
              <a:grpSpLocks/>
            </p:cNvGrpSpPr>
            <p:nvPr/>
          </p:nvGrpSpPr>
          <p:grpSpPr bwMode="auto">
            <a:xfrm>
              <a:off x="4699" y="1145"/>
              <a:ext cx="138" cy="29"/>
              <a:chOff x="2468" y="1332"/>
              <a:chExt cx="310" cy="60"/>
            </a:xfrm>
          </p:grpSpPr>
          <p:sp>
            <p:nvSpPr>
              <p:cNvPr id="316"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4"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2" name="Group 712"/>
          <p:cNvGrpSpPr>
            <a:grpSpLocks/>
          </p:cNvGrpSpPr>
          <p:nvPr/>
        </p:nvGrpSpPr>
        <p:grpSpPr bwMode="auto">
          <a:xfrm>
            <a:off x="7081838" y="3630613"/>
            <a:ext cx="485775" cy="203200"/>
            <a:chOff x="4650" y="1129"/>
            <a:chExt cx="246" cy="95"/>
          </a:xfrm>
        </p:grpSpPr>
        <p:sp>
          <p:nvSpPr>
            <p:cNvPr id="30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30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30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305" name="Group 716"/>
            <p:cNvGrpSpPr>
              <a:grpSpLocks/>
            </p:cNvGrpSpPr>
            <p:nvPr/>
          </p:nvGrpSpPr>
          <p:grpSpPr bwMode="auto">
            <a:xfrm>
              <a:off x="4699" y="1145"/>
              <a:ext cx="138" cy="29"/>
              <a:chOff x="2468" y="1332"/>
              <a:chExt cx="310" cy="60"/>
            </a:xfrm>
          </p:grpSpPr>
          <p:sp>
            <p:nvSpPr>
              <p:cNvPr id="308"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6"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 name="Group 721"/>
          <p:cNvGrpSpPr>
            <a:grpSpLocks/>
          </p:cNvGrpSpPr>
          <p:nvPr/>
        </p:nvGrpSpPr>
        <p:grpSpPr bwMode="auto">
          <a:xfrm>
            <a:off x="7743825" y="3643313"/>
            <a:ext cx="485775" cy="203200"/>
            <a:chOff x="4650" y="1129"/>
            <a:chExt cx="246" cy="95"/>
          </a:xfrm>
        </p:grpSpPr>
        <p:sp>
          <p:nvSpPr>
            <p:cNvPr id="29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9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9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97" name="Group 725"/>
            <p:cNvGrpSpPr>
              <a:grpSpLocks/>
            </p:cNvGrpSpPr>
            <p:nvPr/>
          </p:nvGrpSpPr>
          <p:grpSpPr bwMode="auto">
            <a:xfrm>
              <a:off x="4699" y="1145"/>
              <a:ext cx="138" cy="29"/>
              <a:chOff x="2468" y="1332"/>
              <a:chExt cx="310" cy="60"/>
            </a:xfrm>
          </p:grpSpPr>
          <p:sp>
            <p:nvSpPr>
              <p:cNvPr id="300"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8"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 name="Group 730"/>
          <p:cNvGrpSpPr>
            <a:grpSpLocks/>
          </p:cNvGrpSpPr>
          <p:nvPr/>
        </p:nvGrpSpPr>
        <p:grpSpPr bwMode="auto">
          <a:xfrm>
            <a:off x="6962775" y="4505325"/>
            <a:ext cx="619125" cy="242888"/>
            <a:chOff x="4650" y="1129"/>
            <a:chExt cx="246" cy="95"/>
          </a:xfrm>
        </p:grpSpPr>
        <p:sp>
          <p:nvSpPr>
            <p:cNvPr id="28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8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8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89" name="Group 734"/>
            <p:cNvGrpSpPr>
              <a:grpSpLocks/>
            </p:cNvGrpSpPr>
            <p:nvPr/>
          </p:nvGrpSpPr>
          <p:grpSpPr bwMode="auto">
            <a:xfrm>
              <a:off x="4699" y="1145"/>
              <a:ext cx="138" cy="29"/>
              <a:chOff x="2468" y="1332"/>
              <a:chExt cx="310" cy="60"/>
            </a:xfrm>
          </p:grpSpPr>
          <p:sp>
            <p:nvSpPr>
              <p:cNvPr id="292"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3"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0"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 name="Group 739"/>
          <p:cNvGrpSpPr>
            <a:grpSpLocks/>
          </p:cNvGrpSpPr>
          <p:nvPr/>
        </p:nvGrpSpPr>
        <p:grpSpPr bwMode="auto">
          <a:xfrm>
            <a:off x="7596188" y="4803775"/>
            <a:ext cx="619125" cy="242888"/>
            <a:chOff x="4650" y="1129"/>
            <a:chExt cx="246" cy="95"/>
          </a:xfrm>
        </p:grpSpPr>
        <p:sp>
          <p:nvSpPr>
            <p:cNvPr id="27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7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8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81" name="Group 743"/>
            <p:cNvGrpSpPr>
              <a:grpSpLocks/>
            </p:cNvGrpSpPr>
            <p:nvPr/>
          </p:nvGrpSpPr>
          <p:grpSpPr bwMode="auto">
            <a:xfrm>
              <a:off x="4699" y="1145"/>
              <a:ext cx="138" cy="29"/>
              <a:chOff x="2468" y="1332"/>
              <a:chExt cx="310" cy="60"/>
            </a:xfrm>
          </p:grpSpPr>
          <p:sp>
            <p:nvSpPr>
              <p:cNvPr id="284"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2"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 name="Group 748"/>
          <p:cNvGrpSpPr>
            <a:grpSpLocks/>
          </p:cNvGrpSpPr>
          <p:nvPr/>
        </p:nvGrpSpPr>
        <p:grpSpPr bwMode="auto">
          <a:xfrm>
            <a:off x="6246813" y="4848225"/>
            <a:ext cx="619125" cy="242888"/>
            <a:chOff x="4650" y="1129"/>
            <a:chExt cx="246" cy="95"/>
          </a:xfrm>
        </p:grpSpPr>
        <p:sp>
          <p:nvSpPr>
            <p:cNvPr id="27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7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7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73" name="Group 752"/>
            <p:cNvGrpSpPr>
              <a:grpSpLocks/>
            </p:cNvGrpSpPr>
            <p:nvPr/>
          </p:nvGrpSpPr>
          <p:grpSpPr bwMode="auto">
            <a:xfrm>
              <a:off x="4699" y="1145"/>
              <a:ext cx="138" cy="29"/>
              <a:chOff x="2468" y="1332"/>
              <a:chExt cx="310" cy="60"/>
            </a:xfrm>
          </p:grpSpPr>
          <p:sp>
            <p:nvSpPr>
              <p:cNvPr id="276"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74"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5"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7" name="Group 757"/>
          <p:cNvGrpSpPr>
            <a:grpSpLocks/>
          </p:cNvGrpSpPr>
          <p:nvPr/>
        </p:nvGrpSpPr>
        <p:grpSpPr bwMode="auto">
          <a:xfrm>
            <a:off x="6053138" y="3640138"/>
            <a:ext cx="390525" cy="169863"/>
            <a:chOff x="4650" y="1129"/>
            <a:chExt cx="246" cy="95"/>
          </a:xfrm>
        </p:grpSpPr>
        <p:sp>
          <p:nvSpPr>
            <p:cNvPr id="26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6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6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65" name="Group 761"/>
            <p:cNvGrpSpPr>
              <a:grpSpLocks/>
            </p:cNvGrpSpPr>
            <p:nvPr/>
          </p:nvGrpSpPr>
          <p:grpSpPr bwMode="auto">
            <a:xfrm>
              <a:off x="4699" y="1145"/>
              <a:ext cx="138" cy="29"/>
              <a:chOff x="2468" y="1332"/>
              <a:chExt cx="310" cy="60"/>
            </a:xfrm>
          </p:grpSpPr>
          <p:sp>
            <p:nvSpPr>
              <p:cNvPr id="268"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9"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8" name="Group 767"/>
          <p:cNvGrpSpPr>
            <a:grpSpLocks/>
          </p:cNvGrpSpPr>
          <p:nvPr/>
        </p:nvGrpSpPr>
        <p:grpSpPr bwMode="auto">
          <a:xfrm>
            <a:off x="6353175" y="2487613"/>
            <a:ext cx="390525" cy="169863"/>
            <a:chOff x="4650" y="1129"/>
            <a:chExt cx="246" cy="95"/>
          </a:xfrm>
        </p:grpSpPr>
        <p:sp>
          <p:nvSpPr>
            <p:cNvPr id="2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2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2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257" name="Group 771"/>
            <p:cNvGrpSpPr>
              <a:grpSpLocks/>
            </p:cNvGrpSpPr>
            <p:nvPr/>
          </p:nvGrpSpPr>
          <p:grpSpPr bwMode="auto">
            <a:xfrm>
              <a:off x="4699" y="1145"/>
              <a:ext cx="138" cy="29"/>
              <a:chOff x="2468" y="1332"/>
              <a:chExt cx="310" cy="60"/>
            </a:xfrm>
          </p:grpSpPr>
          <p:sp>
            <p:nvSpPr>
              <p:cNvPr id="260"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1"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8"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 name="Group 776"/>
          <p:cNvGrpSpPr>
            <a:grpSpLocks/>
          </p:cNvGrpSpPr>
          <p:nvPr/>
        </p:nvGrpSpPr>
        <p:grpSpPr bwMode="auto">
          <a:xfrm>
            <a:off x="5611813" y="3500438"/>
            <a:ext cx="506412" cy="352425"/>
            <a:chOff x="2967" y="478"/>
            <a:chExt cx="788" cy="625"/>
          </a:xfrm>
        </p:grpSpPr>
        <p:pic>
          <p:nvPicPr>
            <p:cNvPr id="252" name="Picture 777"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 name="Picture 778" descr="antenna_radiation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779"/>
          <p:cNvGrpSpPr>
            <a:grpSpLocks/>
          </p:cNvGrpSpPr>
          <p:nvPr/>
        </p:nvGrpSpPr>
        <p:grpSpPr bwMode="auto">
          <a:xfrm>
            <a:off x="7132638" y="5003800"/>
            <a:ext cx="563562" cy="420688"/>
            <a:chOff x="2967" y="478"/>
            <a:chExt cx="788" cy="625"/>
          </a:xfrm>
        </p:grpSpPr>
        <p:pic>
          <p:nvPicPr>
            <p:cNvPr id="250" name="Picture 780"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781"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782"/>
          <p:cNvGrpSpPr>
            <a:grpSpLocks/>
          </p:cNvGrpSpPr>
          <p:nvPr/>
        </p:nvGrpSpPr>
        <p:grpSpPr bwMode="auto">
          <a:xfrm>
            <a:off x="6061075" y="1844675"/>
            <a:ext cx="457200" cy="631825"/>
            <a:chOff x="742" y="2409"/>
            <a:chExt cx="576" cy="881"/>
          </a:xfrm>
        </p:grpSpPr>
        <p:grpSp>
          <p:nvGrpSpPr>
            <p:cNvPr id="232" name="Group 783"/>
            <p:cNvGrpSpPr>
              <a:grpSpLocks/>
            </p:cNvGrpSpPr>
            <p:nvPr/>
          </p:nvGrpSpPr>
          <p:grpSpPr bwMode="auto">
            <a:xfrm>
              <a:off x="832" y="2643"/>
              <a:ext cx="376" cy="647"/>
              <a:chOff x="3130" y="3288"/>
              <a:chExt cx="410" cy="742"/>
            </a:xfrm>
          </p:grpSpPr>
          <p:sp>
            <p:nvSpPr>
              <p:cNvPr id="23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33" name="Picture 799" descr="cell_tower_radiation cop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en-US"/>
            </a:p>
          </p:txBody>
        </p:sp>
      </p:grpSp>
      <p:sp>
        <p:nvSpPr>
          <p:cNvPr id="62"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mobile network</a:t>
            </a:r>
          </a:p>
        </p:txBody>
      </p:sp>
      <p:sp>
        <p:nvSpPr>
          <p:cNvPr id="63"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global ISP</a:t>
            </a:r>
          </a:p>
        </p:txBody>
      </p:sp>
      <p:sp>
        <p:nvSpPr>
          <p:cNvPr id="64"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regional ISP</a:t>
            </a:r>
          </a:p>
        </p:txBody>
      </p:sp>
      <p:sp>
        <p:nvSpPr>
          <p:cNvPr id="65"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pPr>
            <a:r>
              <a:rPr lang="en-US" sz="1600"/>
              <a:t>home </a:t>
            </a:r>
          </a:p>
          <a:p>
            <a:pPr>
              <a:lnSpc>
                <a:spcPct val="80000"/>
              </a:lnSpc>
            </a:pPr>
            <a:r>
              <a:rPr lang="en-US" sz="1600"/>
              <a:t>network</a:t>
            </a:r>
          </a:p>
        </p:txBody>
      </p:sp>
      <p:sp>
        <p:nvSpPr>
          <p:cNvPr id="66"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pPr>
            <a:r>
              <a:rPr lang="en-US" sz="1600"/>
              <a:t>institutional</a:t>
            </a:r>
          </a:p>
          <a:p>
            <a:pPr>
              <a:lnSpc>
                <a:spcPct val="80000"/>
              </a:lnSpc>
            </a:pPr>
            <a:r>
              <a:rPr lang="en-US" sz="1600"/>
              <a:t>       network</a:t>
            </a:r>
          </a:p>
        </p:txBody>
      </p:sp>
      <p:grpSp>
        <p:nvGrpSpPr>
          <p:cNvPr id="67" name="Group 950"/>
          <p:cNvGrpSpPr>
            <a:grpSpLocks/>
          </p:cNvGrpSpPr>
          <p:nvPr/>
        </p:nvGrpSpPr>
        <p:grpSpPr bwMode="auto">
          <a:xfrm>
            <a:off x="8240713" y="5002213"/>
            <a:ext cx="227012" cy="481013"/>
            <a:chOff x="4140" y="429"/>
            <a:chExt cx="1425" cy="2396"/>
          </a:xfrm>
        </p:grpSpPr>
        <p:sp>
          <p:nvSpPr>
            <p:cNvPr id="200"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2"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05" name="Group 956"/>
            <p:cNvGrpSpPr>
              <a:grpSpLocks/>
            </p:cNvGrpSpPr>
            <p:nvPr/>
          </p:nvGrpSpPr>
          <p:grpSpPr bwMode="auto">
            <a:xfrm>
              <a:off x="4749" y="668"/>
              <a:ext cx="581" cy="145"/>
              <a:chOff x="614" y="2568"/>
              <a:chExt cx="725" cy="139"/>
            </a:xfrm>
          </p:grpSpPr>
          <p:sp>
            <p:nvSpPr>
              <p:cNvPr id="230"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1"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06"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07" name="Group 960"/>
            <p:cNvGrpSpPr>
              <a:grpSpLocks/>
            </p:cNvGrpSpPr>
            <p:nvPr/>
          </p:nvGrpSpPr>
          <p:grpSpPr bwMode="auto">
            <a:xfrm>
              <a:off x="4747" y="994"/>
              <a:ext cx="581" cy="134"/>
              <a:chOff x="614" y="2568"/>
              <a:chExt cx="725" cy="139"/>
            </a:xfrm>
          </p:grpSpPr>
          <p:sp>
            <p:nvSpPr>
              <p:cNvPr id="228"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9"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08"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09"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210" name="Group 965"/>
            <p:cNvGrpSpPr>
              <a:grpSpLocks/>
            </p:cNvGrpSpPr>
            <p:nvPr/>
          </p:nvGrpSpPr>
          <p:grpSpPr bwMode="auto">
            <a:xfrm>
              <a:off x="4735" y="1627"/>
              <a:ext cx="582" cy="151"/>
              <a:chOff x="614" y="2568"/>
              <a:chExt cx="725" cy="139"/>
            </a:xfrm>
          </p:grpSpPr>
          <p:sp>
            <p:nvSpPr>
              <p:cNvPr id="226"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7"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11"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2" name="Group 969"/>
            <p:cNvGrpSpPr>
              <a:grpSpLocks/>
            </p:cNvGrpSpPr>
            <p:nvPr/>
          </p:nvGrpSpPr>
          <p:grpSpPr bwMode="auto">
            <a:xfrm>
              <a:off x="4739" y="1327"/>
              <a:ext cx="582" cy="139"/>
              <a:chOff x="614" y="2568"/>
              <a:chExt cx="725" cy="139"/>
            </a:xfrm>
          </p:grpSpPr>
          <p:sp>
            <p:nvSpPr>
              <p:cNvPr id="224"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5"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213"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214"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7"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219"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220"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1"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sz="1800">
                <a:solidFill>
                  <a:srgbClr val="FF0000"/>
                </a:solidFill>
              </a:endParaRPr>
            </a:p>
          </p:txBody>
        </p:sp>
        <p:sp>
          <p:nvSpPr>
            <p:cNvPr id="222"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3"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68" name="Group 983"/>
          <p:cNvGrpSpPr>
            <a:grpSpLocks/>
          </p:cNvGrpSpPr>
          <p:nvPr/>
        </p:nvGrpSpPr>
        <p:grpSpPr bwMode="auto">
          <a:xfrm>
            <a:off x="7924800" y="5303838"/>
            <a:ext cx="227012" cy="481013"/>
            <a:chOff x="4140" y="429"/>
            <a:chExt cx="1425" cy="2396"/>
          </a:xfrm>
        </p:grpSpPr>
        <p:sp>
          <p:nvSpPr>
            <p:cNvPr id="168"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0"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73" name="Group 989"/>
            <p:cNvGrpSpPr>
              <a:grpSpLocks/>
            </p:cNvGrpSpPr>
            <p:nvPr/>
          </p:nvGrpSpPr>
          <p:grpSpPr bwMode="auto">
            <a:xfrm>
              <a:off x="4749" y="668"/>
              <a:ext cx="581" cy="145"/>
              <a:chOff x="614" y="2568"/>
              <a:chExt cx="725" cy="139"/>
            </a:xfrm>
          </p:grpSpPr>
          <p:sp>
            <p:nvSpPr>
              <p:cNvPr id="198"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9"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74"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75" name="Group 993"/>
            <p:cNvGrpSpPr>
              <a:grpSpLocks/>
            </p:cNvGrpSpPr>
            <p:nvPr/>
          </p:nvGrpSpPr>
          <p:grpSpPr bwMode="auto">
            <a:xfrm>
              <a:off x="4747" y="994"/>
              <a:ext cx="581" cy="134"/>
              <a:chOff x="614" y="2568"/>
              <a:chExt cx="725" cy="139"/>
            </a:xfrm>
          </p:grpSpPr>
          <p:sp>
            <p:nvSpPr>
              <p:cNvPr id="196"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7"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76"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7"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78" name="Group 998"/>
            <p:cNvGrpSpPr>
              <a:grpSpLocks/>
            </p:cNvGrpSpPr>
            <p:nvPr/>
          </p:nvGrpSpPr>
          <p:grpSpPr bwMode="auto">
            <a:xfrm>
              <a:off x="4735" y="1627"/>
              <a:ext cx="582" cy="151"/>
              <a:chOff x="614" y="2568"/>
              <a:chExt cx="725" cy="139"/>
            </a:xfrm>
          </p:grpSpPr>
          <p:sp>
            <p:nvSpPr>
              <p:cNvPr id="194"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5"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79"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80" name="Group 1002"/>
            <p:cNvGrpSpPr>
              <a:grpSpLocks/>
            </p:cNvGrpSpPr>
            <p:nvPr/>
          </p:nvGrpSpPr>
          <p:grpSpPr bwMode="auto">
            <a:xfrm>
              <a:off x="4739" y="1327"/>
              <a:ext cx="582" cy="139"/>
              <a:chOff x="614" y="2568"/>
              <a:chExt cx="725" cy="139"/>
            </a:xfrm>
          </p:grpSpPr>
          <p:sp>
            <p:nvSpPr>
              <p:cNvPr id="192"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3"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81"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82"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5"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87"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88"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9"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en-US" sz="1800">
                <a:solidFill>
                  <a:srgbClr val="FF0000"/>
                </a:solidFill>
              </a:endParaRPr>
            </a:p>
          </p:txBody>
        </p:sp>
        <p:sp>
          <p:nvSpPr>
            <p:cNvPr id="190"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1"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69" name="Group 1016"/>
          <p:cNvGrpSpPr>
            <a:grpSpLocks/>
          </p:cNvGrpSpPr>
          <p:nvPr/>
        </p:nvGrpSpPr>
        <p:grpSpPr bwMode="auto">
          <a:xfrm>
            <a:off x="5302250" y="2043113"/>
            <a:ext cx="534987" cy="407988"/>
            <a:chOff x="877" y="1008"/>
            <a:chExt cx="2747" cy="2591"/>
          </a:xfrm>
        </p:grpSpPr>
        <p:pic>
          <p:nvPicPr>
            <p:cNvPr id="145" name="Picture 1017"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1018"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48" name="Picture 1020" descr="scree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5" name="Group 1027"/>
            <p:cNvGrpSpPr>
              <a:grpSpLocks/>
            </p:cNvGrpSpPr>
            <p:nvPr/>
          </p:nvGrpSpPr>
          <p:grpSpPr bwMode="auto">
            <a:xfrm>
              <a:off x="1709" y="3008"/>
              <a:ext cx="507" cy="234"/>
              <a:chOff x="1740" y="2642"/>
              <a:chExt cx="752" cy="327"/>
            </a:xfrm>
          </p:grpSpPr>
          <p:sp>
            <p:nvSpPr>
              <p:cNvPr id="162"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6"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0" name="Group 1064"/>
          <p:cNvGrpSpPr>
            <a:grpSpLocks/>
          </p:cNvGrpSpPr>
          <p:nvPr/>
        </p:nvGrpSpPr>
        <p:grpSpPr bwMode="auto">
          <a:xfrm>
            <a:off x="6872288" y="5486400"/>
            <a:ext cx="474662" cy="407988"/>
            <a:chOff x="877" y="1008"/>
            <a:chExt cx="2747" cy="2591"/>
          </a:xfrm>
        </p:grpSpPr>
        <p:pic>
          <p:nvPicPr>
            <p:cNvPr id="122" name="Picture 106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066"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25" name="Picture 1068"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2" name="Group 1075"/>
            <p:cNvGrpSpPr>
              <a:grpSpLocks/>
            </p:cNvGrpSpPr>
            <p:nvPr/>
          </p:nvGrpSpPr>
          <p:grpSpPr bwMode="auto">
            <a:xfrm>
              <a:off x="1709" y="3008"/>
              <a:ext cx="507" cy="234"/>
              <a:chOff x="1740" y="2642"/>
              <a:chExt cx="752" cy="327"/>
            </a:xfrm>
          </p:grpSpPr>
          <p:sp>
            <p:nvSpPr>
              <p:cNvPr id="139"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 name="Group 1114"/>
          <p:cNvGrpSpPr>
            <a:grpSpLocks/>
          </p:cNvGrpSpPr>
          <p:nvPr/>
        </p:nvGrpSpPr>
        <p:grpSpPr bwMode="auto">
          <a:xfrm>
            <a:off x="5561013" y="3041650"/>
            <a:ext cx="444500" cy="407988"/>
            <a:chOff x="877" y="1008"/>
            <a:chExt cx="2747" cy="2591"/>
          </a:xfrm>
        </p:grpSpPr>
        <p:pic>
          <p:nvPicPr>
            <p:cNvPr id="99" name="Picture 111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116"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02" name="Picture 1118" descr="screen"/>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9" name="Group 1125"/>
            <p:cNvGrpSpPr>
              <a:grpSpLocks/>
            </p:cNvGrpSpPr>
            <p:nvPr/>
          </p:nvGrpSpPr>
          <p:grpSpPr bwMode="auto">
            <a:xfrm>
              <a:off x="1709" y="3008"/>
              <a:ext cx="507" cy="234"/>
              <a:chOff x="1740" y="2642"/>
              <a:chExt cx="752" cy="327"/>
            </a:xfrm>
          </p:grpSpPr>
          <p:sp>
            <p:nvSpPr>
              <p:cNvPr id="116"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0"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 name="Group 1139"/>
          <p:cNvGrpSpPr>
            <a:grpSpLocks/>
          </p:cNvGrpSpPr>
          <p:nvPr/>
        </p:nvGrpSpPr>
        <p:grpSpPr bwMode="auto">
          <a:xfrm flipH="1">
            <a:off x="5940425" y="3222625"/>
            <a:ext cx="414337" cy="373063"/>
            <a:chOff x="2839" y="3501"/>
            <a:chExt cx="755" cy="803"/>
          </a:xfrm>
        </p:grpSpPr>
        <p:pic>
          <p:nvPicPr>
            <p:cNvPr id="97" name="Picture 114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73" name="Group 1142"/>
          <p:cNvGrpSpPr>
            <a:grpSpLocks/>
          </p:cNvGrpSpPr>
          <p:nvPr/>
        </p:nvGrpSpPr>
        <p:grpSpPr bwMode="auto">
          <a:xfrm>
            <a:off x="7307263" y="5422900"/>
            <a:ext cx="474662" cy="407988"/>
            <a:chOff x="877" y="1008"/>
            <a:chExt cx="2747" cy="2591"/>
          </a:xfrm>
        </p:grpSpPr>
        <p:pic>
          <p:nvPicPr>
            <p:cNvPr id="74" name="Picture 1143"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144"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7" name="Picture 1146"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4" name="Group 1153"/>
            <p:cNvGrpSpPr>
              <a:grpSpLocks/>
            </p:cNvGrpSpPr>
            <p:nvPr/>
          </p:nvGrpSpPr>
          <p:grpSpPr bwMode="auto">
            <a:xfrm>
              <a:off x="1709" y="3008"/>
              <a:ext cx="507" cy="234"/>
              <a:chOff x="1740" y="2642"/>
              <a:chExt cx="752" cy="327"/>
            </a:xfrm>
          </p:grpSpPr>
          <p:sp>
            <p:nvSpPr>
              <p:cNvPr id="91"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5"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3" name="Rectangle 362"/>
          <p:cNvSpPr/>
          <p:nvPr/>
        </p:nvSpPr>
        <p:spPr>
          <a:xfrm>
            <a:off x="6589422" y="6032880"/>
            <a:ext cx="2480166" cy="369332"/>
          </a:xfrm>
          <a:prstGeom prst="rect">
            <a:avLst/>
          </a:prstGeom>
        </p:spPr>
        <p:txBody>
          <a:bodyPr wrap="none">
            <a:spAutoFit/>
          </a:bodyPr>
          <a:lstStyle/>
          <a:p>
            <a:r>
              <a:rPr lang="en-US" dirty="0" smtClean="0"/>
              <a:t>Figure from </a:t>
            </a:r>
            <a:r>
              <a:rPr lang="en-US" dirty="0"/>
              <a:t>Kurose-Ross</a:t>
            </a:r>
          </a:p>
        </p:txBody>
      </p:sp>
      <p:sp>
        <p:nvSpPr>
          <p:cNvPr id="4" name="Slide Number Placeholder 3"/>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87744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27" name="Rectangle 168"/>
          <p:cNvSpPr>
            <a:spLocks noGrp="1" noChangeArrowheads="1"/>
          </p:cNvSpPr>
          <p:nvPr>
            <p:ph type="title"/>
          </p:nvPr>
        </p:nvSpPr>
        <p:spPr/>
        <p:txBody>
          <a:bodyPr anchor="t"/>
          <a:lstStyle/>
          <a:p>
            <a:pPr algn="r" eaLnBrk="1" hangingPunct="1"/>
            <a:r>
              <a:rPr lang="en-US" dirty="0">
                <a:latin typeface="Calibri"/>
                <a:cs typeface="Calibri"/>
              </a:rPr>
              <a:t>Encapsulation</a:t>
            </a:r>
          </a:p>
        </p:txBody>
      </p:sp>
      <p:sp>
        <p:nvSpPr>
          <p:cNvPr id="144387" name="Freeform 99"/>
          <p:cNvSpPr>
            <a:spLocks/>
          </p:cNvSpPr>
          <p:nvPr/>
        </p:nvSpPr>
        <p:spPr bwMode="auto">
          <a:xfrm>
            <a:off x="6978650" y="4156075"/>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a:cs typeface="Calibri"/>
            </a:endParaRPr>
          </a:p>
        </p:txBody>
      </p:sp>
      <p:sp>
        <p:nvSpPr>
          <p:cNvPr id="144388" name="Freeform 3"/>
          <p:cNvSpPr>
            <a:spLocks/>
          </p:cNvSpPr>
          <p:nvPr/>
        </p:nvSpPr>
        <p:spPr bwMode="auto">
          <a:xfrm>
            <a:off x="7129463" y="2246313"/>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a:cs typeface="Calibri"/>
            </a:endParaRPr>
          </a:p>
        </p:txBody>
      </p:sp>
      <p:grpSp>
        <p:nvGrpSpPr>
          <p:cNvPr id="144389" name="Group 180"/>
          <p:cNvGrpSpPr>
            <a:grpSpLocks/>
          </p:cNvGrpSpPr>
          <p:nvPr/>
        </p:nvGrpSpPr>
        <p:grpSpPr bwMode="auto">
          <a:xfrm>
            <a:off x="7329488" y="2754313"/>
            <a:ext cx="1052512" cy="355600"/>
            <a:chOff x="4410" y="1365"/>
            <a:chExt cx="663" cy="224"/>
          </a:xfrm>
        </p:grpSpPr>
        <p:sp>
          <p:nvSpPr>
            <p:cNvPr id="144523" name="Rectangle 181"/>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latin typeface="Calibri"/>
                <a:cs typeface="Calibri"/>
              </a:endParaRPr>
            </a:p>
          </p:txBody>
        </p:sp>
        <p:sp>
          <p:nvSpPr>
            <p:cNvPr id="144524" name="AutoShape 182"/>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latin typeface="Calibri"/>
                <a:cs typeface="Calibri"/>
              </a:endParaRPr>
            </a:p>
          </p:txBody>
        </p:sp>
        <p:sp>
          <p:nvSpPr>
            <p:cNvPr id="144525" name="Freeform 183"/>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latin typeface="Calibri"/>
                <a:cs typeface="Calibri"/>
              </a:endParaRPr>
            </a:p>
          </p:txBody>
        </p:sp>
        <p:sp>
          <p:nvSpPr>
            <p:cNvPr id="144526" name="Freeform 184"/>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atin typeface="Calibri"/>
                <a:cs typeface="Calibri"/>
              </a:endParaRPr>
            </a:p>
          </p:txBody>
        </p:sp>
        <p:sp>
          <p:nvSpPr>
            <p:cNvPr id="144527" name="Freeform 185"/>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atin typeface="Calibri"/>
                <a:cs typeface="Calibri"/>
              </a:endParaRPr>
            </a:p>
          </p:txBody>
        </p:sp>
      </p:grpSp>
      <p:grpSp>
        <p:nvGrpSpPr>
          <p:cNvPr id="144390" name="Group 170"/>
          <p:cNvGrpSpPr>
            <a:grpSpLocks/>
          </p:cNvGrpSpPr>
          <p:nvPr/>
        </p:nvGrpSpPr>
        <p:grpSpPr bwMode="auto">
          <a:xfrm>
            <a:off x="7392988" y="5013325"/>
            <a:ext cx="881062" cy="422275"/>
            <a:chOff x="2356" y="1300"/>
            <a:chExt cx="555" cy="194"/>
          </a:xfrm>
        </p:grpSpPr>
        <p:sp>
          <p:nvSpPr>
            <p:cNvPr id="144515"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Calibri"/>
                <a:cs typeface="Calibri"/>
              </a:endParaRPr>
            </a:p>
          </p:txBody>
        </p:sp>
        <p:sp>
          <p:nvSpPr>
            <p:cNvPr id="144516"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US">
                <a:latin typeface="Calibri"/>
                <a:cs typeface="Calibri"/>
              </a:endParaRPr>
            </a:p>
          </p:txBody>
        </p:sp>
        <p:sp>
          <p:nvSpPr>
            <p:cNvPr id="144517"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Calibri"/>
                <a:cs typeface="Calibri"/>
              </a:endParaRPr>
            </a:p>
          </p:txBody>
        </p:sp>
        <p:grpSp>
          <p:nvGrpSpPr>
            <p:cNvPr id="144518" name="Group 174"/>
            <p:cNvGrpSpPr>
              <a:grpSpLocks/>
            </p:cNvGrpSpPr>
            <p:nvPr/>
          </p:nvGrpSpPr>
          <p:grpSpPr bwMode="auto">
            <a:xfrm>
              <a:off x="2468" y="1332"/>
              <a:ext cx="310" cy="60"/>
              <a:chOff x="2468" y="1332"/>
              <a:chExt cx="310" cy="60"/>
            </a:xfrm>
          </p:grpSpPr>
          <p:sp>
            <p:nvSpPr>
              <p:cNvPr id="144521" name="Freeform 1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sp>
            <p:nvSpPr>
              <p:cNvPr id="144522" name="Freeform 1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grpSp>
        <p:sp>
          <p:nvSpPr>
            <p:cNvPr id="144519" name="Line 177"/>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520" name="Line 178"/>
            <p:cNvSpPr>
              <a:spLocks noChangeShapeType="1"/>
            </p:cNvSpPr>
            <p:nvPr/>
          </p:nvSpPr>
          <p:spPr bwMode="auto">
            <a:xfrm>
              <a:off x="2907" y="1363"/>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sp>
        <p:nvSpPr>
          <p:cNvPr id="144391" name="Freeform 2"/>
          <p:cNvSpPr>
            <a:spLocks/>
          </p:cNvSpPr>
          <p:nvPr/>
        </p:nvSpPr>
        <p:spPr bwMode="auto">
          <a:xfrm>
            <a:off x="3817938" y="1447800"/>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libri"/>
              <a:cs typeface="Calibri"/>
            </a:endParaRPr>
          </a:p>
        </p:txBody>
      </p:sp>
      <p:sp>
        <p:nvSpPr>
          <p:cNvPr id="144392" name="Text Box 8"/>
          <p:cNvSpPr txBox="1">
            <a:spLocks noChangeArrowheads="1"/>
          </p:cNvSpPr>
          <p:nvPr/>
        </p:nvSpPr>
        <p:spPr bwMode="auto">
          <a:xfrm>
            <a:off x="2716213" y="22383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rgbClr val="000099"/>
                </a:solidFill>
                <a:latin typeface="Calibri"/>
                <a:cs typeface="Calibri"/>
              </a:rPr>
              <a:t>source</a:t>
            </a:r>
          </a:p>
        </p:txBody>
      </p:sp>
      <p:sp>
        <p:nvSpPr>
          <p:cNvPr id="144393" name="Freeform 10"/>
          <p:cNvSpPr>
            <a:spLocks/>
          </p:cNvSpPr>
          <p:nvPr/>
        </p:nvSpPr>
        <p:spPr bwMode="auto">
          <a:xfrm>
            <a:off x="3868738" y="650875"/>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a:cs typeface="Calibri"/>
            </a:endParaRPr>
          </a:p>
        </p:txBody>
      </p:sp>
      <p:sp>
        <p:nvSpPr>
          <p:cNvPr id="144394" name="Rectangle 23"/>
          <p:cNvSpPr>
            <a:spLocks noChangeArrowheads="1"/>
          </p:cNvSpPr>
          <p:nvPr/>
        </p:nvSpPr>
        <p:spPr bwMode="auto">
          <a:xfrm>
            <a:off x="2644775" y="6604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a:cs typeface="Calibri"/>
            </a:endParaRPr>
          </a:p>
        </p:txBody>
      </p:sp>
      <p:sp>
        <p:nvSpPr>
          <p:cNvPr id="144395" name="Rectangle 24"/>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p>
            <a:endParaRPr lang="en-US">
              <a:latin typeface="Calibri"/>
              <a:cs typeface="Calibri"/>
            </a:endParaRPr>
          </a:p>
        </p:txBody>
      </p:sp>
      <p:sp>
        <p:nvSpPr>
          <p:cNvPr id="144396" name="Line 25"/>
          <p:cNvSpPr>
            <a:spLocks noChangeShapeType="1"/>
          </p:cNvSpPr>
          <p:nvPr/>
        </p:nvSpPr>
        <p:spPr bwMode="auto">
          <a:xfrm>
            <a:off x="2597150" y="10493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397" name="Text Box 26"/>
          <p:cNvSpPr txBox="1">
            <a:spLocks noChangeArrowheads="1"/>
          </p:cNvSpPr>
          <p:nvPr/>
        </p:nvSpPr>
        <p:spPr bwMode="auto">
          <a:xfrm>
            <a:off x="2554288" y="6985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latin typeface="Calibri"/>
                <a:cs typeface="Calibri"/>
              </a:rPr>
              <a:t>application</a:t>
            </a:r>
          </a:p>
          <a:p>
            <a:pPr algn="ctr">
              <a:lnSpc>
                <a:spcPct val="110000"/>
              </a:lnSpc>
            </a:pPr>
            <a:r>
              <a:rPr lang="en-US" sz="1800">
                <a:latin typeface="Calibri"/>
                <a:cs typeface="Calibri"/>
              </a:rPr>
              <a:t>transport</a:t>
            </a:r>
          </a:p>
          <a:p>
            <a:pPr algn="ctr">
              <a:lnSpc>
                <a:spcPct val="110000"/>
              </a:lnSpc>
            </a:pPr>
            <a:r>
              <a:rPr lang="en-US" sz="1800">
                <a:latin typeface="Calibri"/>
                <a:cs typeface="Calibri"/>
              </a:rPr>
              <a:t>network</a:t>
            </a:r>
          </a:p>
          <a:p>
            <a:pPr algn="ctr">
              <a:lnSpc>
                <a:spcPct val="110000"/>
              </a:lnSpc>
            </a:pPr>
            <a:r>
              <a:rPr lang="en-US" sz="1800">
                <a:latin typeface="Calibri"/>
                <a:cs typeface="Calibri"/>
              </a:rPr>
              <a:t>link</a:t>
            </a:r>
          </a:p>
          <a:p>
            <a:pPr algn="ctr">
              <a:lnSpc>
                <a:spcPct val="110000"/>
              </a:lnSpc>
            </a:pPr>
            <a:r>
              <a:rPr lang="en-US" sz="1800">
                <a:latin typeface="Calibri"/>
                <a:cs typeface="Calibri"/>
              </a:rPr>
              <a:t>physical</a:t>
            </a:r>
          </a:p>
        </p:txBody>
      </p:sp>
      <p:sp>
        <p:nvSpPr>
          <p:cNvPr id="144398" name="Line 27"/>
          <p:cNvSpPr>
            <a:spLocks noChangeShapeType="1"/>
          </p:cNvSpPr>
          <p:nvPr/>
        </p:nvSpPr>
        <p:spPr bwMode="auto">
          <a:xfrm>
            <a:off x="2605088" y="13700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399" name="Line 28"/>
          <p:cNvSpPr>
            <a:spLocks noChangeShapeType="1"/>
          </p:cNvSpPr>
          <p:nvPr/>
        </p:nvSpPr>
        <p:spPr bwMode="auto">
          <a:xfrm>
            <a:off x="2609850" y="1651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400" name="Line 29"/>
          <p:cNvSpPr>
            <a:spLocks noChangeShapeType="1"/>
          </p:cNvSpPr>
          <p:nvPr/>
        </p:nvSpPr>
        <p:spPr bwMode="auto">
          <a:xfrm>
            <a:off x="2609850" y="1927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grpSp>
        <p:nvGrpSpPr>
          <p:cNvPr id="5" name="Group 39"/>
          <p:cNvGrpSpPr>
            <a:grpSpLocks/>
          </p:cNvGrpSpPr>
          <p:nvPr/>
        </p:nvGrpSpPr>
        <p:grpSpPr bwMode="auto">
          <a:xfrm>
            <a:off x="1219200" y="1368425"/>
            <a:ext cx="1208088" cy="303213"/>
            <a:chOff x="501" y="1990"/>
            <a:chExt cx="761" cy="191"/>
          </a:xfrm>
        </p:grpSpPr>
        <p:sp>
          <p:nvSpPr>
            <p:cNvPr id="144509"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510" name="Rectangle 41"/>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511" name="Rectangle 42"/>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sp>
          <p:nvSpPr>
            <p:cNvPr id="144512" name="Rectangle 43"/>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513" name="Line 44"/>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514" name="Line 45"/>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sp>
        <p:nvSpPr>
          <p:cNvPr id="112645" name="Text Box 5"/>
          <p:cNvSpPr txBox="1">
            <a:spLocks noChangeArrowheads="1"/>
          </p:cNvSpPr>
          <p:nvPr/>
        </p:nvSpPr>
        <p:spPr bwMode="auto">
          <a:xfrm>
            <a:off x="395288" y="996950"/>
            <a:ext cx="906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latin typeface="Calibri"/>
                <a:cs typeface="Calibri"/>
              </a:rPr>
              <a:t>segment</a:t>
            </a:r>
          </a:p>
        </p:txBody>
      </p:sp>
      <p:grpSp>
        <p:nvGrpSpPr>
          <p:cNvPr id="6" name="Group 178"/>
          <p:cNvGrpSpPr>
            <a:grpSpLocks/>
          </p:cNvGrpSpPr>
          <p:nvPr/>
        </p:nvGrpSpPr>
        <p:grpSpPr bwMode="auto">
          <a:xfrm>
            <a:off x="1533525" y="1033463"/>
            <a:ext cx="301625" cy="292100"/>
            <a:chOff x="1962" y="2058"/>
            <a:chExt cx="190" cy="184"/>
          </a:xfrm>
        </p:grpSpPr>
        <p:sp>
          <p:nvSpPr>
            <p:cNvPr id="144507"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508" name="Rectangle 48"/>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grpSp>
      <p:sp>
        <p:nvSpPr>
          <p:cNvPr id="112644" name="Text Box 4"/>
          <p:cNvSpPr txBox="1">
            <a:spLocks noChangeArrowheads="1"/>
          </p:cNvSpPr>
          <p:nvPr/>
        </p:nvSpPr>
        <p:spPr bwMode="auto">
          <a:xfrm>
            <a:off x="195263" y="1336675"/>
            <a:ext cx="9880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latin typeface="Calibri"/>
                <a:cs typeface="Calibri"/>
              </a:rPr>
              <a:t>datagram</a:t>
            </a:r>
          </a:p>
        </p:txBody>
      </p:sp>
      <p:sp>
        <p:nvSpPr>
          <p:cNvPr id="144405" name="Text Box 54"/>
          <p:cNvSpPr txBox="1">
            <a:spLocks noChangeArrowheads="1"/>
          </p:cNvSpPr>
          <p:nvPr/>
        </p:nvSpPr>
        <p:spPr bwMode="auto">
          <a:xfrm>
            <a:off x="1547813" y="4157663"/>
            <a:ext cx="141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solidFill>
                  <a:srgbClr val="000099"/>
                </a:solidFill>
                <a:latin typeface="Calibri"/>
                <a:cs typeface="Calibri"/>
              </a:rPr>
              <a:t>destination</a:t>
            </a:r>
          </a:p>
        </p:txBody>
      </p:sp>
      <p:sp>
        <p:nvSpPr>
          <p:cNvPr id="144406" name="Freeform 56"/>
          <p:cNvSpPr>
            <a:spLocks/>
          </p:cNvSpPr>
          <p:nvPr/>
        </p:nvSpPr>
        <p:spPr bwMode="auto">
          <a:xfrm>
            <a:off x="2979738" y="45402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libri"/>
              <a:cs typeface="Calibri"/>
            </a:endParaRPr>
          </a:p>
        </p:txBody>
      </p:sp>
      <p:sp>
        <p:nvSpPr>
          <p:cNvPr id="144407" name="Rectangle 57"/>
          <p:cNvSpPr>
            <a:spLocks noChangeArrowheads="1"/>
          </p:cNvSpPr>
          <p:nvPr/>
        </p:nvSpPr>
        <p:spPr bwMode="auto">
          <a:xfrm>
            <a:off x="1755775" y="45466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a:cs typeface="Calibri"/>
            </a:endParaRPr>
          </a:p>
        </p:txBody>
      </p:sp>
      <p:sp>
        <p:nvSpPr>
          <p:cNvPr id="144408" name="Rectangle 58"/>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p>
            <a:endParaRPr lang="en-US">
              <a:latin typeface="Calibri"/>
              <a:cs typeface="Calibri"/>
            </a:endParaRPr>
          </a:p>
        </p:txBody>
      </p:sp>
      <p:sp>
        <p:nvSpPr>
          <p:cNvPr id="144409" name="Line 59"/>
          <p:cNvSpPr>
            <a:spLocks noChangeShapeType="1"/>
          </p:cNvSpPr>
          <p:nvPr/>
        </p:nvSpPr>
        <p:spPr bwMode="auto">
          <a:xfrm>
            <a:off x="1708150" y="4935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410" name="Text Box 60"/>
          <p:cNvSpPr txBox="1">
            <a:spLocks noChangeArrowheads="1"/>
          </p:cNvSpPr>
          <p:nvPr/>
        </p:nvSpPr>
        <p:spPr bwMode="auto">
          <a:xfrm>
            <a:off x="1665288" y="45847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latin typeface="Calibri"/>
                <a:cs typeface="Calibri"/>
              </a:rPr>
              <a:t>application</a:t>
            </a:r>
          </a:p>
          <a:p>
            <a:pPr algn="ctr">
              <a:lnSpc>
                <a:spcPct val="110000"/>
              </a:lnSpc>
            </a:pPr>
            <a:r>
              <a:rPr lang="en-US" sz="1800">
                <a:latin typeface="Calibri"/>
                <a:cs typeface="Calibri"/>
              </a:rPr>
              <a:t>transport</a:t>
            </a:r>
          </a:p>
          <a:p>
            <a:pPr algn="ctr">
              <a:lnSpc>
                <a:spcPct val="110000"/>
              </a:lnSpc>
            </a:pPr>
            <a:r>
              <a:rPr lang="en-US" sz="1800">
                <a:latin typeface="Calibri"/>
                <a:cs typeface="Calibri"/>
              </a:rPr>
              <a:t>network</a:t>
            </a:r>
          </a:p>
          <a:p>
            <a:pPr algn="ctr">
              <a:lnSpc>
                <a:spcPct val="110000"/>
              </a:lnSpc>
            </a:pPr>
            <a:r>
              <a:rPr lang="en-US" sz="1800">
                <a:latin typeface="Calibri"/>
                <a:cs typeface="Calibri"/>
              </a:rPr>
              <a:t>link</a:t>
            </a:r>
          </a:p>
          <a:p>
            <a:pPr algn="ctr">
              <a:lnSpc>
                <a:spcPct val="110000"/>
              </a:lnSpc>
            </a:pPr>
            <a:r>
              <a:rPr lang="en-US" sz="1800">
                <a:latin typeface="Calibri"/>
                <a:cs typeface="Calibri"/>
              </a:rPr>
              <a:t>physical</a:t>
            </a:r>
          </a:p>
        </p:txBody>
      </p:sp>
      <p:sp>
        <p:nvSpPr>
          <p:cNvPr id="144411" name="Line 61"/>
          <p:cNvSpPr>
            <a:spLocks noChangeShapeType="1"/>
          </p:cNvSpPr>
          <p:nvPr/>
        </p:nvSpPr>
        <p:spPr bwMode="auto">
          <a:xfrm>
            <a:off x="1716088" y="52562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412" name="Line 62"/>
          <p:cNvSpPr>
            <a:spLocks noChangeShapeType="1"/>
          </p:cNvSpPr>
          <p:nvPr/>
        </p:nvSpPr>
        <p:spPr bwMode="auto">
          <a:xfrm>
            <a:off x="1720850" y="55372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413" name="Line 63"/>
          <p:cNvSpPr>
            <a:spLocks noChangeShapeType="1"/>
          </p:cNvSpPr>
          <p:nvPr/>
        </p:nvSpPr>
        <p:spPr bwMode="auto">
          <a:xfrm>
            <a:off x="1720850" y="58134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grpSp>
        <p:nvGrpSpPr>
          <p:cNvPr id="144414" name="Group 64"/>
          <p:cNvGrpSpPr>
            <a:grpSpLocks/>
          </p:cNvGrpSpPr>
          <p:nvPr/>
        </p:nvGrpSpPr>
        <p:grpSpPr bwMode="auto">
          <a:xfrm>
            <a:off x="152400" y="5527675"/>
            <a:ext cx="1479550" cy="303213"/>
            <a:chOff x="332" y="2224"/>
            <a:chExt cx="932" cy="191"/>
          </a:xfrm>
        </p:grpSpPr>
        <p:sp>
          <p:nvSpPr>
            <p:cNvPr id="144499"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500" name="Rectangle 66"/>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501" name="Rectangle 67"/>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sp>
          <p:nvSpPr>
            <p:cNvPr id="144502" name="Rectangle 68"/>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l</a:t>
              </a:r>
            </a:p>
          </p:txBody>
        </p:sp>
        <p:sp>
          <p:nvSpPr>
            <p:cNvPr id="144503" name="Rectangle 69"/>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504" name="Line 70"/>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505" name="Line 71"/>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506" name="Line 72"/>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grpSp>
        <p:nvGrpSpPr>
          <p:cNvPr id="144415" name="Group 73"/>
          <p:cNvGrpSpPr>
            <a:grpSpLocks/>
          </p:cNvGrpSpPr>
          <p:nvPr/>
        </p:nvGrpSpPr>
        <p:grpSpPr bwMode="auto">
          <a:xfrm>
            <a:off x="420688" y="5229225"/>
            <a:ext cx="1208087" cy="303213"/>
            <a:chOff x="501" y="1990"/>
            <a:chExt cx="761" cy="191"/>
          </a:xfrm>
        </p:grpSpPr>
        <p:sp>
          <p:nvSpPr>
            <p:cNvPr id="14449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94" name="Rectangle 75"/>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495" name="Rectangle 76"/>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sp>
          <p:nvSpPr>
            <p:cNvPr id="144496" name="Rectangle 77"/>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497" name="Line 78"/>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498" name="Line 79"/>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grpSp>
        <p:nvGrpSpPr>
          <p:cNvPr id="144416" name="Group 80"/>
          <p:cNvGrpSpPr>
            <a:grpSpLocks/>
          </p:cNvGrpSpPr>
          <p:nvPr/>
        </p:nvGrpSpPr>
        <p:grpSpPr bwMode="auto">
          <a:xfrm>
            <a:off x="723900" y="4921250"/>
            <a:ext cx="890588" cy="303213"/>
            <a:chOff x="645" y="1734"/>
            <a:chExt cx="561" cy="191"/>
          </a:xfrm>
        </p:grpSpPr>
        <p:sp>
          <p:nvSpPr>
            <p:cNvPr id="144489"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90" name="Rectangle 82"/>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491" name="Rectangle 83"/>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492" name="Line 84"/>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grpSp>
        <p:nvGrpSpPr>
          <p:cNvPr id="144417" name="Group 85"/>
          <p:cNvGrpSpPr>
            <a:grpSpLocks/>
          </p:cNvGrpSpPr>
          <p:nvPr/>
        </p:nvGrpSpPr>
        <p:grpSpPr bwMode="auto">
          <a:xfrm>
            <a:off x="930275" y="4610100"/>
            <a:ext cx="679450" cy="301625"/>
            <a:chOff x="780" y="1553"/>
            <a:chExt cx="428" cy="190"/>
          </a:xfrm>
        </p:grpSpPr>
        <p:sp>
          <p:nvSpPr>
            <p:cNvPr id="144487"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88" name="Rectangle 8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grpSp>
      <p:grpSp>
        <p:nvGrpSpPr>
          <p:cNvPr id="144418" name="Group 88"/>
          <p:cNvGrpSpPr>
            <a:grpSpLocks/>
          </p:cNvGrpSpPr>
          <p:nvPr/>
        </p:nvGrpSpPr>
        <p:grpSpPr bwMode="auto">
          <a:xfrm>
            <a:off x="5654675" y="4164013"/>
            <a:ext cx="1387475" cy="1035050"/>
            <a:chOff x="3601" y="168"/>
            <a:chExt cx="874" cy="652"/>
          </a:xfrm>
        </p:grpSpPr>
        <p:sp>
          <p:nvSpPr>
            <p:cNvPr id="144482"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a:cs typeface="Calibri"/>
              </a:endParaRPr>
            </a:p>
          </p:txBody>
        </p:sp>
        <p:sp>
          <p:nvSpPr>
            <p:cNvPr id="144483"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a:latin typeface="Calibri"/>
                <a:cs typeface="Calibri"/>
              </a:endParaRPr>
            </a:p>
          </p:txBody>
        </p:sp>
        <p:sp>
          <p:nvSpPr>
            <p:cNvPr id="144484"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485"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latin typeface="Calibri"/>
                  <a:cs typeface="Calibri"/>
                </a:rPr>
                <a:t>network</a:t>
              </a:r>
            </a:p>
            <a:p>
              <a:pPr algn="ctr">
                <a:lnSpc>
                  <a:spcPct val="110000"/>
                </a:lnSpc>
              </a:pPr>
              <a:r>
                <a:rPr lang="en-US" sz="1800">
                  <a:latin typeface="Calibri"/>
                  <a:cs typeface="Calibri"/>
                </a:rPr>
                <a:t>link</a:t>
              </a:r>
            </a:p>
            <a:p>
              <a:pPr algn="ctr">
                <a:lnSpc>
                  <a:spcPct val="110000"/>
                </a:lnSpc>
              </a:pPr>
              <a:r>
                <a:rPr lang="en-US" sz="1800">
                  <a:latin typeface="Calibri"/>
                  <a:cs typeface="Calibri"/>
                </a:rPr>
                <a:t>physical</a:t>
              </a:r>
            </a:p>
          </p:txBody>
        </p:sp>
        <p:sp>
          <p:nvSpPr>
            <p:cNvPr id="144486"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grpSp>
      <p:grpSp>
        <p:nvGrpSpPr>
          <p:cNvPr id="144419" name="Group 94"/>
          <p:cNvGrpSpPr>
            <a:grpSpLocks/>
          </p:cNvGrpSpPr>
          <p:nvPr/>
        </p:nvGrpSpPr>
        <p:grpSpPr bwMode="auto">
          <a:xfrm>
            <a:off x="5821363" y="2271713"/>
            <a:ext cx="1387475" cy="733425"/>
            <a:chOff x="4696" y="597"/>
            <a:chExt cx="874" cy="462"/>
          </a:xfrm>
        </p:grpSpPr>
        <p:sp>
          <p:nvSpPr>
            <p:cNvPr id="144478" name="Rectangle 95"/>
            <p:cNvSpPr>
              <a:spLocks noChangeArrowheads="1"/>
            </p:cNvSpPr>
            <p:nvPr/>
          </p:nvSpPr>
          <p:spPr bwMode="auto">
            <a:xfrm>
              <a:off x="4753" y="597"/>
              <a:ext cx="817" cy="41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a:cs typeface="Calibri"/>
              </a:endParaRPr>
            </a:p>
          </p:txBody>
        </p:sp>
        <p:sp>
          <p:nvSpPr>
            <p:cNvPr id="144479"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a:latin typeface="Calibri"/>
                <a:cs typeface="Calibri"/>
              </a:endParaRPr>
            </a:p>
          </p:txBody>
        </p:sp>
        <p:sp>
          <p:nvSpPr>
            <p:cNvPr id="144480"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a:cs typeface="Calibri"/>
              </a:endParaRPr>
            </a:p>
          </p:txBody>
        </p:sp>
        <p:sp>
          <p:nvSpPr>
            <p:cNvPr id="144481"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pPr>
              <a:r>
                <a:rPr lang="en-US" sz="1800">
                  <a:latin typeface="Calibri"/>
                  <a:cs typeface="Calibri"/>
                </a:rPr>
                <a:t>link</a:t>
              </a:r>
            </a:p>
            <a:p>
              <a:pPr algn="ctr">
                <a:lnSpc>
                  <a:spcPct val="110000"/>
                </a:lnSpc>
              </a:pPr>
              <a:r>
                <a:rPr lang="en-US" sz="1800">
                  <a:latin typeface="Calibri"/>
                  <a:cs typeface="Calibri"/>
                </a:rPr>
                <a:t>physical</a:t>
              </a:r>
            </a:p>
          </p:txBody>
        </p:sp>
      </p:grpSp>
      <p:sp>
        <p:nvSpPr>
          <p:cNvPr id="144420" name="Freeform 114"/>
          <p:cNvSpPr>
            <a:spLocks/>
          </p:cNvSpPr>
          <p:nvPr/>
        </p:nvSpPr>
        <p:spPr bwMode="auto">
          <a:xfrm>
            <a:off x="1828800" y="533400"/>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144421" name="Group 115"/>
          <p:cNvGrpSpPr>
            <a:grpSpLocks/>
          </p:cNvGrpSpPr>
          <p:nvPr/>
        </p:nvGrpSpPr>
        <p:grpSpPr bwMode="auto">
          <a:xfrm>
            <a:off x="4238625" y="4546600"/>
            <a:ext cx="1479550" cy="303213"/>
            <a:chOff x="332" y="2224"/>
            <a:chExt cx="932" cy="191"/>
          </a:xfrm>
        </p:grpSpPr>
        <p:sp>
          <p:nvSpPr>
            <p:cNvPr id="144470"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71" name="Rectangle 117"/>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472" name="Rectangle 118"/>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sp>
          <p:nvSpPr>
            <p:cNvPr id="144473" name="Rectangle 119"/>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l</a:t>
              </a:r>
            </a:p>
          </p:txBody>
        </p:sp>
        <p:sp>
          <p:nvSpPr>
            <p:cNvPr id="144474" name="Rectangle 120"/>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475" name="Line 121"/>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476" name="Line 122"/>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477" name="Line 123"/>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grpSp>
        <p:nvGrpSpPr>
          <p:cNvPr id="144422" name="Group 124"/>
          <p:cNvGrpSpPr>
            <a:grpSpLocks/>
          </p:cNvGrpSpPr>
          <p:nvPr/>
        </p:nvGrpSpPr>
        <p:grpSpPr bwMode="auto">
          <a:xfrm>
            <a:off x="4497388" y="4240213"/>
            <a:ext cx="1208087" cy="303212"/>
            <a:chOff x="501" y="1990"/>
            <a:chExt cx="761" cy="191"/>
          </a:xfrm>
        </p:grpSpPr>
        <p:sp>
          <p:nvSpPr>
            <p:cNvPr id="14446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65" name="Rectangle 126"/>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466" name="Rectangle 127"/>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sp>
          <p:nvSpPr>
            <p:cNvPr id="144467" name="Rectangle 128"/>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468" name="Line 129"/>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469" name="Line 130"/>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grpSp>
        <p:nvGrpSpPr>
          <p:cNvPr id="15" name="Group 140"/>
          <p:cNvGrpSpPr>
            <a:grpSpLocks/>
          </p:cNvGrpSpPr>
          <p:nvPr/>
        </p:nvGrpSpPr>
        <p:grpSpPr bwMode="auto">
          <a:xfrm>
            <a:off x="7269163" y="4606925"/>
            <a:ext cx="1208087" cy="303213"/>
            <a:chOff x="501" y="1990"/>
            <a:chExt cx="761" cy="191"/>
          </a:xfrm>
        </p:grpSpPr>
        <p:sp>
          <p:nvSpPr>
            <p:cNvPr id="144458"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59" name="Rectangle 142"/>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460" name="Rectangle 143"/>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sp>
          <p:nvSpPr>
            <p:cNvPr id="144461" name="Rectangle 144"/>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462" name="Line 145"/>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463" name="Line 146"/>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grpSp>
        <p:nvGrpSpPr>
          <p:cNvPr id="16" name="Group 156"/>
          <p:cNvGrpSpPr>
            <a:grpSpLocks/>
          </p:cNvGrpSpPr>
          <p:nvPr/>
        </p:nvGrpSpPr>
        <p:grpSpPr bwMode="auto">
          <a:xfrm>
            <a:off x="938213" y="1665288"/>
            <a:ext cx="1479550" cy="303212"/>
            <a:chOff x="332" y="2224"/>
            <a:chExt cx="932" cy="191"/>
          </a:xfrm>
        </p:grpSpPr>
        <p:sp>
          <p:nvSpPr>
            <p:cNvPr id="144450"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51" name="Rectangle 158"/>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sp>
          <p:nvSpPr>
            <p:cNvPr id="144452" name="Rectangle 159"/>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sp>
          <p:nvSpPr>
            <p:cNvPr id="144453" name="Rectangle 160"/>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l</a:t>
              </a:r>
            </a:p>
          </p:txBody>
        </p:sp>
        <p:sp>
          <p:nvSpPr>
            <p:cNvPr id="144454" name="Rectangle 161"/>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sp>
          <p:nvSpPr>
            <p:cNvPr id="144455" name="Line 162"/>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456" name="Line 163"/>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sp>
          <p:nvSpPr>
            <p:cNvPr id="144457" name="Line 164"/>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alibri"/>
                <a:cs typeface="Calibri"/>
              </a:endParaRPr>
            </a:p>
          </p:txBody>
        </p:sp>
      </p:grpSp>
      <p:sp>
        <p:nvSpPr>
          <p:cNvPr id="144425" name="Text Box 166"/>
          <p:cNvSpPr txBox="1">
            <a:spLocks noChangeArrowheads="1"/>
          </p:cNvSpPr>
          <p:nvPr/>
        </p:nvSpPr>
        <p:spPr bwMode="auto">
          <a:xfrm>
            <a:off x="7921625" y="5411788"/>
            <a:ext cx="7929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a:cs typeface="Calibri"/>
              </a:rPr>
              <a:t>router</a:t>
            </a:r>
          </a:p>
        </p:txBody>
      </p:sp>
      <p:sp>
        <p:nvSpPr>
          <p:cNvPr id="144426" name="Text Box 167"/>
          <p:cNvSpPr txBox="1">
            <a:spLocks noChangeArrowheads="1"/>
          </p:cNvSpPr>
          <p:nvPr/>
        </p:nvSpPr>
        <p:spPr bwMode="auto">
          <a:xfrm>
            <a:off x="7935913" y="3098800"/>
            <a:ext cx="805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a:cs typeface="Calibri"/>
              </a:rPr>
              <a:t>switch</a:t>
            </a:r>
          </a:p>
        </p:txBody>
      </p:sp>
      <p:sp>
        <p:nvSpPr>
          <p:cNvPr id="112814" name="Text Box 174"/>
          <p:cNvSpPr txBox="1">
            <a:spLocks noChangeArrowheads="1"/>
          </p:cNvSpPr>
          <p:nvPr/>
        </p:nvSpPr>
        <p:spPr bwMode="auto">
          <a:xfrm>
            <a:off x="703263" y="692150"/>
            <a:ext cx="9081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latin typeface="Calibri"/>
                <a:cs typeface="Calibri"/>
              </a:rPr>
              <a:t>message</a:t>
            </a:r>
          </a:p>
        </p:txBody>
      </p:sp>
      <p:grpSp>
        <p:nvGrpSpPr>
          <p:cNvPr id="17" name="Group 175"/>
          <p:cNvGrpSpPr>
            <a:grpSpLocks/>
          </p:cNvGrpSpPr>
          <p:nvPr/>
        </p:nvGrpSpPr>
        <p:grpSpPr bwMode="auto">
          <a:xfrm>
            <a:off x="1763713" y="719138"/>
            <a:ext cx="679450" cy="301625"/>
            <a:chOff x="780" y="1553"/>
            <a:chExt cx="428" cy="190"/>
          </a:xfrm>
        </p:grpSpPr>
        <p:sp>
          <p:nvSpPr>
            <p:cNvPr id="144448"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49"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grpSp>
      <p:grpSp>
        <p:nvGrpSpPr>
          <p:cNvPr id="18" name="Group 185"/>
          <p:cNvGrpSpPr>
            <a:grpSpLocks/>
          </p:cNvGrpSpPr>
          <p:nvPr/>
        </p:nvGrpSpPr>
        <p:grpSpPr bwMode="auto">
          <a:xfrm>
            <a:off x="1528763" y="1039813"/>
            <a:ext cx="903287" cy="301625"/>
            <a:chOff x="1851" y="2046"/>
            <a:chExt cx="569" cy="190"/>
          </a:xfrm>
        </p:grpSpPr>
        <p:grpSp>
          <p:nvGrpSpPr>
            <p:cNvPr id="144442" name="Group 179"/>
            <p:cNvGrpSpPr>
              <a:grpSpLocks/>
            </p:cNvGrpSpPr>
            <p:nvPr/>
          </p:nvGrpSpPr>
          <p:grpSpPr bwMode="auto">
            <a:xfrm>
              <a:off x="1851" y="2047"/>
              <a:ext cx="190" cy="184"/>
              <a:chOff x="1962" y="2058"/>
              <a:chExt cx="190" cy="184"/>
            </a:xfrm>
          </p:grpSpPr>
          <p:sp>
            <p:nvSpPr>
              <p:cNvPr id="144446"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47" name="Rectangle 181"/>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t</a:t>
                </a:r>
              </a:p>
            </p:txBody>
          </p:sp>
        </p:grpSp>
        <p:grpSp>
          <p:nvGrpSpPr>
            <p:cNvPr id="144443" name="Group 182"/>
            <p:cNvGrpSpPr>
              <a:grpSpLocks/>
            </p:cNvGrpSpPr>
            <p:nvPr/>
          </p:nvGrpSpPr>
          <p:grpSpPr bwMode="auto">
            <a:xfrm>
              <a:off x="1992" y="2046"/>
              <a:ext cx="428" cy="190"/>
              <a:chOff x="780" y="1553"/>
              <a:chExt cx="428" cy="190"/>
            </a:xfrm>
          </p:grpSpPr>
          <p:sp>
            <p:nvSpPr>
              <p:cNvPr id="144444"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45" name="Rectangle 184"/>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M</a:t>
                </a:r>
              </a:p>
            </p:txBody>
          </p:sp>
        </p:grpSp>
      </p:grpSp>
      <p:grpSp>
        <p:nvGrpSpPr>
          <p:cNvPr id="21" name="Group 187"/>
          <p:cNvGrpSpPr>
            <a:grpSpLocks/>
          </p:cNvGrpSpPr>
          <p:nvPr/>
        </p:nvGrpSpPr>
        <p:grpSpPr bwMode="auto">
          <a:xfrm>
            <a:off x="1235075" y="1363663"/>
            <a:ext cx="301625" cy="292100"/>
            <a:chOff x="1962" y="2058"/>
            <a:chExt cx="190" cy="184"/>
          </a:xfrm>
        </p:grpSpPr>
        <p:sp>
          <p:nvSpPr>
            <p:cNvPr id="14444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latin typeface="Calibri"/>
                <a:cs typeface="Calibri"/>
              </a:endParaRPr>
            </a:p>
          </p:txBody>
        </p:sp>
        <p:sp>
          <p:nvSpPr>
            <p:cNvPr id="144441" name="Rectangle 189"/>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1400">
                  <a:latin typeface="Calibri"/>
                  <a:cs typeface="Calibri"/>
                </a:rPr>
                <a:t>H</a:t>
              </a:r>
              <a:r>
                <a:rPr lang="en-US" sz="1800" baseline="-25000">
                  <a:latin typeface="Calibri"/>
                  <a:cs typeface="Calibri"/>
                </a:rPr>
                <a:t>n</a:t>
              </a:r>
            </a:p>
          </p:txBody>
        </p:sp>
      </p:grpSp>
      <p:sp>
        <p:nvSpPr>
          <p:cNvPr id="112647" name="Text Box 7"/>
          <p:cNvSpPr txBox="1">
            <a:spLocks noChangeArrowheads="1"/>
          </p:cNvSpPr>
          <p:nvPr/>
        </p:nvSpPr>
        <p:spPr bwMode="auto">
          <a:xfrm>
            <a:off x="157163" y="1643063"/>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rgbClr val="CC0000"/>
                </a:solidFill>
                <a:latin typeface="Calibri"/>
                <a:cs typeface="Calibri"/>
              </a:rPr>
              <a:t>frame</a:t>
            </a:r>
          </a:p>
        </p:txBody>
      </p:sp>
      <p:grpSp>
        <p:nvGrpSpPr>
          <p:cNvPr id="144433" name="Group 187"/>
          <p:cNvGrpSpPr>
            <a:grpSpLocks/>
          </p:cNvGrpSpPr>
          <p:nvPr/>
        </p:nvGrpSpPr>
        <p:grpSpPr bwMode="auto">
          <a:xfrm flipH="1">
            <a:off x="3178175" y="4970463"/>
            <a:ext cx="803275" cy="771525"/>
            <a:chOff x="-44" y="1473"/>
            <a:chExt cx="981" cy="1105"/>
          </a:xfrm>
        </p:grpSpPr>
        <p:pic>
          <p:nvPicPr>
            <p:cNvPr id="144438" name="Picture 1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439" name="Freeform 1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latin typeface="Calibri"/>
                <a:cs typeface="Calibri"/>
              </a:endParaRPr>
            </a:p>
          </p:txBody>
        </p:sp>
      </p:grpSp>
      <p:grpSp>
        <p:nvGrpSpPr>
          <p:cNvPr id="144434" name="Group 190"/>
          <p:cNvGrpSpPr>
            <a:grpSpLocks/>
          </p:cNvGrpSpPr>
          <p:nvPr/>
        </p:nvGrpSpPr>
        <p:grpSpPr bwMode="auto">
          <a:xfrm flipH="1">
            <a:off x="4140200" y="1087438"/>
            <a:ext cx="803275" cy="771525"/>
            <a:chOff x="-44" y="1473"/>
            <a:chExt cx="981" cy="1105"/>
          </a:xfrm>
        </p:grpSpPr>
        <p:pic>
          <p:nvPicPr>
            <p:cNvPr id="144436" name="Picture 19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437" name="Freeform 1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latin typeface="Calibri"/>
                <a:cs typeface="Calibri"/>
              </a:endParaRPr>
            </a:p>
          </p:txBody>
        </p:sp>
      </p:grpSp>
      <p:sp>
        <p:nvSpPr>
          <p:cNvPr id="148" name="TextBox 147"/>
          <p:cNvSpPr txBox="1"/>
          <p:nvPr/>
        </p:nvSpPr>
        <p:spPr>
          <a:xfrm>
            <a:off x="105826" y="39688"/>
            <a:ext cx="3236784" cy="369332"/>
          </a:xfrm>
          <a:prstGeom prst="rect">
            <a:avLst/>
          </a:prstGeom>
          <a:noFill/>
        </p:spPr>
        <p:txBody>
          <a:bodyPr wrap="none" rtlCol="0">
            <a:spAutoFit/>
          </a:bodyPr>
          <a:lstStyle/>
          <a:p>
            <a:r>
              <a:rPr lang="en-US" dirty="0" smtClean="0">
                <a:latin typeface="Calibri"/>
                <a:cs typeface="Calibri"/>
              </a:rPr>
              <a:t>Slide modified from Kurose-Ross</a:t>
            </a:r>
            <a:endParaRPr lang="en-US" dirty="0">
              <a:latin typeface="Calibri"/>
              <a:cs typeface="Calibri"/>
            </a:endParaRPr>
          </a:p>
        </p:txBody>
      </p:sp>
      <p:sp>
        <p:nvSpPr>
          <p:cNvPr id="7" name="TextBox 6"/>
          <p:cNvSpPr txBox="1"/>
          <p:nvPr/>
        </p:nvSpPr>
        <p:spPr>
          <a:xfrm>
            <a:off x="3178175" y="2968626"/>
            <a:ext cx="2569241" cy="646331"/>
          </a:xfrm>
          <a:prstGeom prst="rect">
            <a:avLst/>
          </a:prstGeom>
          <a:noFill/>
        </p:spPr>
        <p:txBody>
          <a:bodyPr wrap="square" rtlCol="0">
            <a:spAutoFit/>
          </a:bodyPr>
          <a:lstStyle/>
          <a:p>
            <a:r>
              <a:rPr lang="en-US" dirty="0" smtClean="0">
                <a:latin typeface="Calibri"/>
                <a:cs typeface="Calibri"/>
              </a:rPr>
              <a:t>Uses “link or MAC address” at frame level</a:t>
            </a:r>
          </a:p>
        </p:txBody>
      </p:sp>
      <p:pic>
        <p:nvPicPr>
          <p:cNvPr id="151" name="Picture 26" descr="pe01732_"/>
          <p:cNvPicPr>
            <a:picLocks noChangeAspect="1" noChangeArrowheads="1"/>
          </p:cNvPicPr>
          <p:nvPr/>
        </p:nvPicPr>
        <p:blipFill>
          <a:blip r:embed="rId4"/>
          <a:srcRect/>
          <a:stretch>
            <a:fillRect/>
          </a:stretch>
        </p:blipFill>
        <p:spPr bwMode="auto">
          <a:xfrm>
            <a:off x="815164" y="2461117"/>
            <a:ext cx="885825" cy="895350"/>
          </a:xfrm>
          <a:prstGeom prst="rect">
            <a:avLst/>
          </a:prstGeom>
          <a:noFill/>
        </p:spPr>
      </p:pic>
      <p:sp>
        <p:nvSpPr>
          <p:cNvPr id="152" name="TextBox 151"/>
          <p:cNvSpPr txBox="1"/>
          <p:nvPr/>
        </p:nvSpPr>
        <p:spPr>
          <a:xfrm>
            <a:off x="859590" y="2024397"/>
            <a:ext cx="636638" cy="369332"/>
          </a:xfrm>
          <a:prstGeom prst="rect">
            <a:avLst/>
          </a:prstGeom>
          <a:noFill/>
        </p:spPr>
        <p:txBody>
          <a:bodyPr wrap="none" rtlCol="0">
            <a:spAutoFit/>
          </a:bodyPr>
          <a:lstStyle/>
          <a:p>
            <a:r>
              <a:rPr lang="en-US" dirty="0" smtClean="0">
                <a:latin typeface="Calibri"/>
                <a:cs typeface="Calibri"/>
              </a:rPr>
              <a:t>Alice</a:t>
            </a:r>
            <a:endParaRPr lang="en-US" dirty="0">
              <a:latin typeface="Calibri"/>
              <a:cs typeface="Calibri"/>
            </a:endParaRPr>
          </a:p>
        </p:txBody>
      </p:sp>
      <p:pic>
        <p:nvPicPr>
          <p:cNvPr id="153" name="Picture 30" descr="bd05761_"/>
          <p:cNvPicPr>
            <a:picLocks noChangeAspect="1" noChangeArrowheads="1"/>
          </p:cNvPicPr>
          <p:nvPr/>
        </p:nvPicPr>
        <p:blipFill>
          <a:blip r:embed="rId5"/>
          <a:srcRect/>
          <a:stretch>
            <a:fillRect/>
          </a:stretch>
        </p:blipFill>
        <p:spPr bwMode="auto">
          <a:xfrm>
            <a:off x="107396" y="4083050"/>
            <a:ext cx="687387" cy="927100"/>
          </a:xfrm>
          <a:prstGeom prst="rect">
            <a:avLst/>
          </a:prstGeom>
          <a:noFill/>
        </p:spPr>
      </p:pic>
      <p:sp>
        <p:nvSpPr>
          <p:cNvPr id="154" name="TextBox 153"/>
          <p:cNvSpPr txBox="1"/>
          <p:nvPr/>
        </p:nvSpPr>
        <p:spPr>
          <a:xfrm>
            <a:off x="124603" y="3703407"/>
            <a:ext cx="553231" cy="369332"/>
          </a:xfrm>
          <a:prstGeom prst="rect">
            <a:avLst/>
          </a:prstGeom>
          <a:noFill/>
        </p:spPr>
        <p:txBody>
          <a:bodyPr wrap="none" rtlCol="0">
            <a:spAutoFit/>
          </a:bodyPr>
          <a:lstStyle/>
          <a:p>
            <a:r>
              <a:rPr lang="en-US" dirty="0" smtClean="0">
                <a:latin typeface="Calibri"/>
                <a:cs typeface="Calibri"/>
              </a:rPr>
              <a:t>Bob</a:t>
            </a:r>
            <a:endParaRPr lang="en-US" dirty="0">
              <a:latin typeface="Calibri"/>
              <a:cs typeface="Calibri"/>
            </a:endParaRPr>
          </a:p>
        </p:txBody>
      </p:sp>
      <p:sp>
        <p:nvSpPr>
          <p:cNvPr id="155" name="TextBox 154"/>
          <p:cNvSpPr txBox="1"/>
          <p:nvPr/>
        </p:nvSpPr>
        <p:spPr>
          <a:xfrm>
            <a:off x="4140200" y="5424738"/>
            <a:ext cx="2569241" cy="646331"/>
          </a:xfrm>
          <a:prstGeom prst="rect">
            <a:avLst/>
          </a:prstGeom>
          <a:noFill/>
        </p:spPr>
        <p:txBody>
          <a:bodyPr wrap="square" rtlCol="0">
            <a:spAutoFit/>
          </a:bodyPr>
          <a:lstStyle/>
          <a:p>
            <a:r>
              <a:rPr lang="en-US" dirty="0" smtClean="0">
                <a:latin typeface="Calibri"/>
                <a:cs typeface="Calibri"/>
              </a:rPr>
              <a:t>Uses “IP address” at datagram/network level</a:t>
            </a:r>
          </a:p>
        </p:txBody>
      </p:sp>
      <p:grpSp>
        <p:nvGrpSpPr>
          <p:cNvPr id="11" name="Group 10"/>
          <p:cNvGrpSpPr/>
          <p:nvPr/>
        </p:nvGrpSpPr>
        <p:grpSpPr>
          <a:xfrm>
            <a:off x="4214813" y="2083872"/>
            <a:ext cx="1019751" cy="764595"/>
            <a:chOff x="4214813" y="2083872"/>
            <a:chExt cx="1019751" cy="764595"/>
          </a:xfrm>
        </p:grpSpPr>
        <p:pic>
          <p:nvPicPr>
            <p:cNvPr id="9" name="Picture 8"/>
            <p:cNvPicPr>
              <a:picLocks noChangeAspect="1"/>
            </p:cNvPicPr>
            <p:nvPr/>
          </p:nvPicPr>
          <p:blipFill>
            <a:blip r:embed="rId6"/>
            <a:stretch>
              <a:fillRect/>
            </a:stretch>
          </p:blipFill>
          <p:spPr>
            <a:xfrm>
              <a:off x="4214813" y="2357555"/>
              <a:ext cx="579437" cy="490912"/>
            </a:xfrm>
            <a:prstGeom prst="rect">
              <a:avLst/>
            </a:prstGeom>
          </p:spPr>
        </p:pic>
        <p:sp>
          <p:nvSpPr>
            <p:cNvPr id="10" name="TextBox 9"/>
            <p:cNvSpPr txBox="1"/>
            <p:nvPr/>
          </p:nvSpPr>
          <p:spPr>
            <a:xfrm>
              <a:off x="4497388" y="2083872"/>
              <a:ext cx="737176" cy="369332"/>
            </a:xfrm>
            <a:prstGeom prst="rect">
              <a:avLst/>
            </a:prstGeom>
            <a:noFill/>
          </p:spPr>
          <p:txBody>
            <a:bodyPr wrap="none" rtlCol="0">
              <a:spAutoFit/>
            </a:bodyPr>
            <a:lstStyle/>
            <a:p>
              <a:r>
                <a:rPr lang="en-US" dirty="0" smtClean="0">
                  <a:latin typeface="Calibri"/>
                  <a:cs typeface="Calibri"/>
                </a:rPr>
                <a:t>Signal</a:t>
              </a:r>
              <a:endParaRPr lang="en-US" dirty="0">
                <a:latin typeface="Calibri"/>
                <a:cs typeface="Calibri"/>
              </a:endParaRPr>
            </a:p>
          </p:txBody>
        </p:sp>
      </p:grpSp>
      <p:sp>
        <p:nvSpPr>
          <p:cNvPr id="2" name="Slide Number Placeholder 1"/>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773218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17"/>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18"/>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6"/>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5"/>
                                        </p:tgtEl>
                                        <p:attrNameLst>
                                          <p:attrName>ppt_x</p:attrName>
                                          <p:attrName>ppt_y</p:attrName>
                                        </p:attrNameLst>
                                      </p:cBhvr>
                                      <p:rCtr x="0" y="-2384"/>
                                    </p:animMotion>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P spid="7" grpId="0"/>
      <p:bldP spid="1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Observe carefully</a:t>
            </a:r>
          </a:p>
          <a:p>
            <a:pPr lvl="1"/>
            <a:r>
              <a:rPr lang="en-US" dirty="0" smtClean="0"/>
              <a:t>How much of the physical layer </a:t>
            </a:r>
            <a:r>
              <a:rPr lang="en-US" smtClean="0"/>
              <a:t>bits are </a:t>
            </a:r>
            <a:r>
              <a:rPr lang="en-US" dirty="0" smtClean="0"/>
              <a:t>“moved” up the stack at various nodes</a:t>
            </a:r>
          </a:p>
          <a:p>
            <a:r>
              <a:rPr lang="en-US" dirty="0" smtClean="0"/>
              <a:t>What does a “layer-2” switch do?</a:t>
            </a:r>
          </a:p>
          <a:p>
            <a:r>
              <a:rPr lang="en-US" dirty="0" smtClean="0"/>
              <a:t>What does a router do?</a:t>
            </a:r>
          </a:p>
          <a:p>
            <a:pPr lvl="1"/>
            <a:r>
              <a:rPr lang="en-US" dirty="0" smtClean="0"/>
              <a:t>Does it look at the IP datagram? At the TCP segment? At the application payload?</a:t>
            </a:r>
          </a:p>
          <a:p>
            <a:r>
              <a:rPr lang="en-US" dirty="0" smtClean="0"/>
              <a:t>When is a TCP segment reassembled?</a:t>
            </a:r>
          </a:p>
          <a:p>
            <a:pPr lvl="1"/>
            <a:r>
              <a:rPr lang="en-US" dirty="0" smtClean="0"/>
              <a:t>This is end-to-end</a:t>
            </a:r>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475916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pPr>
              <a:defRPr/>
            </a:pPr>
            <a:r>
              <a:rPr lang="en-US" dirty="0"/>
              <a:t>Link </a:t>
            </a:r>
            <a:r>
              <a:rPr lang="en-US" dirty="0" smtClean="0"/>
              <a:t>Layer</a:t>
            </a:r>
            <a:endParaRPr lang="en-US" dirty="0"/>
          </a:p>
        </p:txBody>
      </p:sp>
      <p:sp>
        <p:nvSpPr>
          <p:cNvPr id="59394" name="Rectangle 3"/>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lnSpcReduction="10000"/>
          </a:bodyPr>
          <a:lstStyle/>
          <a:p>
            <a:pPr>
              <a:lnSpc>
                <a:spcPct val="80000"/>
              </a:lnSpc>
            </a:pPr>
            <a:r>
              <a:rPr lang="en-US" sz="2400" dirty="0">
                <a:latin typeface="Calibri"/>
                <a:ea typeface="ＭＳ Ｐゴシック" charset="0"/>
                <a:cs typeface="Calibri"/>
              </a:rPr>
              <a:t>H</a:t>
            </a:r>
            <a:r>
              <a:rPr lang="en-US" sz="2400" dirty="0" smtClean="0">
                <a:latin typeface="Calibri"/>
                <a:ea typeface="ＭＳ Ｐゴシック" charset="0"/>
                <a:cs typeface="Calibri"/>
              </a:rPr>
              <a:t>osts </a:t>
            </a:r>
            <a:r>
              <a:rPr lang="en-US" sz="2400" dirty="0">
                <a:latin typeface="Calibri"/>
                <a:ea typeface="ＭＳ Ｐゴシック" charset="0"/>
                <a:cs typeface="Calibri"/>
              </a:rPr>
              <a:t>and routers are </a:t>
            </a:r>
            <a:r>
              <a:rPr lang="en-US" sz="2400" b="1" dirty="0">
                <a:solidFill>
                  <a:srgbClr val="FF0000"/>
                </a:solidFill>
                <a:latin typeface="Calibri"/>
                <a:ea typeface="ＭＳ Ｐゴシック" charset="0"/>
                <a:cs typeface="Calibri"/>
              </a:rPr>
              <a:t>nodes</a:t>
            </a:r>
          </a:p>
          <a:p>
            <a:pPr>
              <a:lnSpc>
                <a:spcPct val="80000"/>
              </a:lnSpc>
            </a:pPr>
            <a:r>
              <a:rPr lang="en-US" sz="2400" dirty="0">
                <a:latin typeface="Calibri"/>
                <a:ea typeface="ＭＳ Ｐゴシック" charset="0"/>
                <a:cs typeface="Calibri"/>
              </a:rPr>
              <a:t>C</a:t>
            </a:r>
            <a:r>
              <a:rPr lang="en-US" sz="2400" dirty="0" smtClean="0">
                <a:latin typeface="Calibri"/>
                <a:ea typeface="ＭＳ Ｐゴシック" charset="0"/>
                <a:cs typeface="Calibri"/>
              </a:rPr>
              <a:t>ommunication </a:t>
            </a:r>
            <a:r>
              <a:rPr lang="en-US" sz="2400" dirty="0">
                <a:latin typeface="Calibri"/>
                <a:ea typeface="ＭＳ Ｐゴシック" charset="0"/>
                <a:cs typeface="Calibri"/>
              </a:rPr>
              <a:t>channels that connect adjacent nodes along communication path are </a:t>
            </a:r>
            <a:r>
              <a:rPr lang="en-US" sz="2400" b="1" dirty="0">
                <a:solidFill>
                  <a:srgbClr val="FF0000"/>
                </a:solidFill>
                <a:latin typeface="Calibri"/>
                <a:ea typeface="ＭＳ Ｐゴシック" charset="0"/>
                <a:cs typeface="Calibri"/>
              </a:rPr>
              <a:t>links</a:t>
            </a:r>
          </a:p>
          <a:p>
            <a:pPr lvl="1">
              <a:lnSpc>
                <a:spcPct val="80000"/>
              </a:lnSpc>
            </a:pPr>
            <a:r>
              <a:rPr lang="en-US" sz="2000" dirty="0">
                <a:latin typeface="Calibri"/>
                <a:ea typeface="ＭＳ Ｐゴシック" charset="0"/>
                <a:cs typeface="Calibri"/>
              </a:rPr>
              <a:t>wired links, wireless links</a:t>
            </a:r>
            <a:endParaRPr lang="en-US" sz="2000" b="1" dirty="0">
              <a:solidFill>
                <a:srgbClr val="FF0000"/>
              </a:solidFill>
              <a:latin typeface="Calibri"/>
              <a:ea typeface="ＭＳ Ｐゴシック" charset="0"/>
              <a:cs typeface="Calibri"/>
            </a:endParaRPr>
          </a:p>
          <a:p>
            <a:pPr>
              <a:lnSpc>
                <a:spcPct val="80000"/>
              </a:lnSpc>
            </a:pPr>
            <a:r>
              <a:rPr lang="en-US" sz="2400" dirty="0">
                <a:latin typeface="Calibri"/>
                <a:ea typeface="ＭＳ Ｐゴシック" charset="0"/>
                <a:cs typeface="Calibri"/>
              </a:rPr>
              <a:t>L</a:t>
            </a:r>
            <a:r>
              <a:rPr lang="en-US" sz="2400" dirty="0" smtClean="0">
                <a:latin typeface="Calibri"/>
                <a:ea typeface="ＭＳ Ｐゴシック" charset="0"/>
                <a:cs typeface="Calibri"/>
              </a:rPr>
              <a:t>ayer</a:t>
            </a:r>
            <a:r>
              <a:rPr lang="en-US" sz="2400" dirty="0">
                <a:latin typeface="Calibri"/>
                <a:ea typeface="ＭＳ Ｐゴシック" charset="0"/>
                <a:cs typeface="Calibri"/>
              </a:rPr>
              <a:t>-2 packet is a </a:t>
            </a:r>
            <a:r>
              <a:rPr lang="en-US" sz="2400" b="1" dirty="0">
                <a:solidFill>
                  <a:srgbClr val="FF0000"/>
                </a:solidFill>
                <a:latin typeface="Calibri"/>
                <a:ea typeface="ＭＳ Ｐゴシック" charset="0"/>
                <a:cs typeface="Calibri"/>
              </a:rPr>
              <a:t>frame</a:t>
            </a:r>
            <a:r>
              <a:rPr lang="en-US" sz="2400" b="1" dirty="0">
                <a:latin typeface="Calibri"/>
                <a:ea typeface="ＭＳ Ｐゴシック" charset="0"/>
                <a:cs typeface="Calibri"/>
              </a:rPr>
              <a:t>,</a:t>
            </a:r>
            <a:r>
              <a:rPr lang="en-US" sz="2400" b="1" dirty="0">
                <a:solidFill>
                  <a:srgbClr val="FF0000"/>
                </a:solidFill>
                <a:latin typeface="Calibri"/>
                <a:ea typeface="ＭＳ Ｐゴシック" charset="0"/>
                <a:cs typeface="Calibri"/>
              </a:rPr>
              <a:t> </a:t>
            </a:r>
            <a:r>
              <a:rPr lang="en-US" sz="2400" dirty="0">
                <a:latin typeface="Calibri"/>
                <a:ea typeface="ＭＳ Ｐゴシック" charset="0"/>
                <a:cs typeface="Calibri"/>
              </a:rPr>
              <a:t>encapsulates </a:t>
            </a:r>
            <a:r>
              <a:rPr lang="en-US" sz="2400" dirty="0" smtClean="0">
                <a:latin typeface="Calibri"/>
                <a:ea typeface="ＭＳ Ｐゴシック" charset="0"/>
                <a:cs typeface="Calibri"/>
              </a:rPr>
              <a:t>IP datagram</a:t>
            </a:r>
            <a:endParaRPr lang="en-US" sz="2400" dirty="0">
              <a:latin typeface="Calibri"/>
              <a:ea typeface="ＭＳ Ｐゴシック" charset="0"/>
              <a:cs typeface="Calibri"/>
            </a:endParaRPr>
          </a:p>
          <a:p>
            <a:pPr>
              <a:lnSpc>
                <a:spcPct val="80000"/>
              </a:lnSpc>
            </a:pPr>
            <a:r>
              <a:rPr lang="en-US" sz="2400" dirty="0">
                <a:latin typeface="Calibri"/>
                <a:ea typeface="ＭＳ Ｐゴシック" charset="0"/>
                <a:cs typeface="Calibri"/>
              </a:rPr>
              <a:t>Note, datagram maybe  transferred by different link layer protocols over different links</a:t>
            </a:r>
          </a:p>
          <a:p>
            <a:pPr>
              <a:lnSpc>
                <a:spcPct val="80000"/>
              </a:lnSpc>
              <a:buFontTx/>
              <a:buNone/>
            </a:pPr>
            <a:endParaRPr lang="en-US" dirty="0">
              <a:latin typeface="Calibri"/>
              <a:ea typeface="ＭＳ Ｐゴシック" charset="0"/>
              <a:cs typeface="Calibri"/>
            </a:endParaRPr>
          </a:p>
        </p:txBody>
      </p:sp>
      <p:grpSp>
        <p:nvGrpSpPr>
          <p:cNvPr id="59395" name="Group 4"/>
          <p:cNvGrpSpPr>
            <a:grpSpLocks/>
          </p:cNvGrpSpPr>
          <p:nvPr/>
        </p:nvGrpSpPr>
        <p:grpSpPr bwMode="auto">
          <a:xfrm>
            <a:off x="4745038" y="922338"/>
            <a:ext cx="4183062" cy="4878387"/>
            <a:chOff x="2882" y="727"/>
            <a:chExt cx="2635" cy="3073"/>
          </a:xfrm>
        </p:grpSpPr>
        <p:sp>
          <p:nvSpPr>
            <p:cNvPr id="1380357" name="Freeform 5"/>
            <p:cNvSpPr>
              <a:spLocks/>
            </p:cNvSpPr>
            <p:nvPr/>
          </p:nvSpPr>
          <p:spPr bwMode="auto">
            <a:xfrm>
              <a:off x="4228" y="1082"/>
              <a:ext cx="1289" cy="1291"/>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58" name="Freeform 6"/>
            <p:cNvSpPr>
              <a:spLocks/>
            </p:cNvSpPr>
            <p:nvPr/>
          </p:nvSpPr>
          <p:spPr bwMode="auto">
            <a:xfrm>
              <a:off x="2882" y="972"/>
              <a:ext cx="1337" cy="1224"/>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59" name="Freeform 7"/>
            <p:cNvSpPr>
              <a:spLocks/>
            </p:cNvSpPr>
            <p:nvPr/>
          </p:nvSpPr>
          <p:spPr bwMode="auto">
            <a:xfrm>
              <a:off x="3146" y="2090"/>
              <a:ext cx="2131" cy="171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00" name="Group 8"/>
            <p:cNvGrpSpPr>
              <a:grpSpLocks/>
            </p:cNvGrpSpPr>
            <p:nvPr/>
          </p:nvGrpSpPr>
          <p:grpSpPr bwMode="auto">
            <a:xfrm>
              <a:off x="2966" y="1076"/>
              <a:ext cx="526" cy="246"/>
              <a:chOff x="3552" y="246"/>
              <a:chExt cx="527" cy="248"/>
            </a:xfrm>
          </p:grpSpPr>
          <p:graphicFrame>
            <p:nvGraphicFramePr>
              <p:cNvPr id="59625"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32"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626"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33" name="Clip" r:id="rId6" imgW="682368" imgH="480541" progId="MS_ClipArt_Gallery.2">
                      <p:embed/>
                    </p:oleObj>
                  </mc:Choice>
                  <mc:Fallback>
                    <p:oleObj name="Clip" r:id="rId6" imgW="682368" imgH="48054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0363" name="Line 11"/>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01" name="Group 12"/>
            <p:cNvGrpSpPr>
              <a:grpSpLocks/>
            </p:cNvGrpSpPr>
            <p:nvPr/>
          </p:nvGrpSpPr>
          <p:grpSpPr bwMode="auto">
            <a:xfrm>
              <a:off x="2966" y="1535"/>
              <a:ext cx="526" cy="246"/>
              <a:chOff x="3552" y="246"/>
              <a:chExt cx="527" cy="248"/>
            </a:xfrm>
          </p:grpSpPr>
          <p:graphicFrame>
            <p:nvGraphicFramePr>
              <p:cNvPr id="59622"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34"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623"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35" name="Clip" r:id="rId9" imgW="682368" imgH="480541" progId="MS_ClipArt_Gallery.2">
                      <p:embed/>
                    </p:oleObj>
                  </mc:Choice>
                  <mc:Fallback>
                    <p:oleObj name="Clip" r:id="rId9" imgW="682368" imgH="480541"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0367" name="Line 15"/>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02" name="Group 16"/>
            <p:cNvGrpSpPr>
              <a:grpSpLocks/>
            </p:cNvGrpSpPr>
            <p:nvPr/>
          </p:nvGrpSpPr>
          <p:grpSpPr bwMode="auto">
            <a:xfrm>
              <a:off x="3236" y="1371"/>
              <a:ext cx="50" cy="165"/>
              <a:chOff x="3842" y="406"/>
              <a:chExt cx="51" cy="167"/>
            </a:xfrm>
          </p:grpSpPr>
          <p:sp>
            <p:nvSpPr>
              <p:cNvPr id="1380369" name="Oval 1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0" name="Oval 18"/>
              <p:cNvSpPr>
                <a:spLocks noChangeArrowheads="1"/>
              </p:cNvSpPr>
              <p:nvPr/>
            </p:nvSpPr>
            <p:spPr bwMode="auto">
              <a:xfrm>
                <a:off x="3844" y="466"/>
                <a:ext cx="47" cy="5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1" name="Oval 1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03" name="Group 20"/>
            <p:cNvGrpSpPr>
              <a:grpSpLocks/>
            </p:cNvGrpSpPr>
            <p:nvPr/>
          </p:nvGrpSpPr>
          <p:grpSpPr bwMode="auto">
            <a:xfrm>
              <a:off x="3572" y="1759"/>
              <a:ext cx="150" cy="304"/>
              <a:chOff x="4180" y="783"/>
              <a:chExt cx="150" cy="307"/>
            </a:xfrm>
          </p:grpSpPr>
          <p:sp>
            <p:nvSpPr>
              <p:cNvPr id="1380373"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4"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5"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6"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7"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8"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79"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80" name="Rectangle 28"/>
              <p:cNvSpPr>
                <a:spLocks noChangeArrowheads="1"/>
              </p:cNvSpPr>
              <p:nvPr/>
            </p:nvSpPr>
            <p:spPr bwMode="auto">
              <a:xfrm>
                <a:off x="4202" y="924"/>
                <a:ext cx="48" cy="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04" name="Group 29"/>
            <p:cNvGrpSpPr>
              <a:grpSpLocks/>
            </p:cNvGrpSpPr>
            <p:nvPr/>
          </p:nvGrpSpPr>
          <p:grpSpPr bwMode="auto">
            <a:xfrm rot="-5400000">
              <a:off x="3794" y="1825"/>
              <a:ext cx="63" cy="167"/>
              <a:chOff x="3842" y="406"/>
              <a:chExt cx="51" cy="167"/>
            </a:xfrm>
          </p:grpSpPr>
          <p:sp>
            <p:nvSpPr>
              <p:cNvPr id="1380382" name="Oval 30"/>
              <p:cNvSpPr>
                <a:spLocks noChangeArrowheads="1"/>
              </p:cNvSpPr>
              <p:nvPr/>
            </p:nvSpPr>
            <p:spPr bwMode="auto">
              <a:xfrm>
                <a:off x="3842" y="398"/>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83" name="Oval 31"/>
              <p:cNvSpPr>
                <a:spLocks noChangeArrowheads="1"/>
              </p:cNvSpPr>
              <p:nvPr/>
            </p:nvSpPr>
            <p:spPr bwMode="auto">
              <a:xfrm>
                <a:off x="3843" y="46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84" name="Oval 32"/>
              <p:cNvSpPr>
                <a:spLocks noChangeArrowheads="1"/>
              </p:cNvSpPr>
              <p:nvPr/>
            </p:nvSpPr>
            <p:spPr bwMode="auto">
              <a:xfrm>
                <a:off x="3843" y="52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380385" name="Line 33"/>
            <p:cNvSpPr>
              <a:spLocks noChangeShapeType="1"/>
            </p:cNvSpPr>
            <p:nvPr/>
          </p:nvSpPr>
          <p:spPr bwMode="auto">
            <a:xfrm>
              <a:off x="3670" y="1688"/>
              <a:ext cx="35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86" name="Line 34"/>
            <p:cNvSpPr>
              <a:spLocks noChangeShapeType="1"/>
            </p:cNvSpPr>
            <p:nvPr/>
          </p:nvSpPr>
          <p:spPr bwMode="auto">
            <a:xfrm>
              <a:off x="3672" y="1685"/>
              <a:ext cx="2"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87" name="Line 35"/>
            <p:cNvSpPr>
              <a:spLocks noChangeShapeType="1"/>
            </p:cNvSpPr>
            <p:nvPr/>
          </p:nvSpPr>
          <p:spPr bwMode="auto">
            <a:xfrm>
              <a:off x="4027" y="1684"/>
              <a:ext cx="1"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88" name="Line 36"/>
            <p:cNvSpPr>
              <a:spLocks noChangeShapeType="1"/>
            </p:cNvSpPr>
            <p:nvPr/>
          </p:nvSpPr>
          <p:spPr bwMode="auto">
            <a:xfrm>
              <a:off x="3455" y="1272"/>
              <a:ext cx="207"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89" name="Line 37"/>
            <p:cNvSpPr>
              <a:spLocks noChangeShapeType="1"/>
            </p:cNvSpPr>
            <p:nvPr/>
          </p:nvSpPr>
          <p:spPr bwMode="auto">
            <a:xfrm flipV="1">
              <a:off x="3464" y="1492"/>
              <a:ext cx="198"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0" name="Line 38"/>
            <p:cNvSpPr>
              <a:spLocks noChangeShapeType="1"/>
            </p:cNvSpPr>
            <p:nvPr/>
          </p:nvSpPr>
          <p:spPr bwMode="auto">
            <a:xfrm flipV="1">
              <a:off x="3842" y="1558"/>
              <a:ext cx="1"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11" name="Group 39"/>
            <p:cNvGrpSpPr>
              <a:grpSpLocks/>
            </p:cNvGrpSpPr>
            <p:nvPr/>
          </p:nvGrpSpPr>
          <p:grpSpPr bwMode="auto">
            <a:xfrm>
              <a:off x="3927" y="1741"/>
              <a:ext cx="150" cy="305"/>
              <a:chOff x="4180" y="783"/>
              <a:chExt cx="150" cy="307"/>
            </a:xfrm>
          </p:grpSpPr>
          <p:sp>
            <p:nvSpPr>
              <p:cNvPr id="1380392"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3"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4"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5"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6"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7"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8"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399"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12" name="Group 48"/>
            <p:cNvGrpSpPr>
              <a:grpSpLocks/>
            </p:cNvGrpSpPr>
            <p:nvPr/>
          </p:nvGrpSpPr>
          <p:grpSpPr bwMode="auto">
            <a:xfrm>
              <a:off x="3241" y="2218"/>
              <a:ext cx="344" cy="714"/>
              <a:chOff x="3314" y="1248"/>
              <a:chExt cx="344" cy="694"/>
            </a:xfrm>
          </p:grpSpPr>
          <p:graphicFrame>
            <p:nvGraphicFramePr>
              <p:cNvPr id="59591"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36"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0402" name="Line 50"/>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aphicFrame>
            <p:nvGraphicFramePr>
              <p:cNvPr id="59593"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37"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0404" name="Line 52"/>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595" name="Group 53"/>
              <p:cNvGrpSpPr>
                <a:grpSpLocks/>
              </p:cNvGrpSpPr>
              <p:nvPr/>
            </p:nvGrpSpPr>
            <p:grpSpPr bwMode="auto">
              <a:xfrm>
                <a:off x="3404" y="1504"/>
                <a:ext cx="51" cy="167"/>
                <a:chOff x="3842" y="406"/>
                <a:chExt cx="51" cy="167"/>
              </a:xfrm>
            </p:grpSpPr>
            <p:sp>
              <p:nvSpPr>
                <p:cNvPr id="1380406" name="Oval 5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07" name="Oval 5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08" name="Oval 5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380409" name="Line 57"/>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aphicFrame>
          <p:nvGraphicFramePr>
            <p:cNvPr id="59413" name="Object 58"/>
            <p:cNvGraphicFramePr>
              <a:graphicFrameLocks noChangeAspect="1"/>
            </p:cNvGraphicFramePr>
            <p:nvPr/>
          </p:nvGraphicFramePr>
          <p:xfrm>
            <a:off x="3863" y="2996"/>
            <a:ext cx="300" cy="256"/>
          </p:xfrm>
          <a:graphic>
            <a:graphicData uri="http://schemas.openxmlformats.org/presentationml/2006/ole">
              <mc:AlternateContent xmlns:mc="http://schemas.openxmlformats.org/markup-compatibility/2006">
                <mc:Choice xmlns:v="urn:schemas-microsoft-com:vml" Requires="v">
                  <p:oleObj spid="_x0000_s2038" name="Clip" r:id="rId12" imgW="1307079" imgH="1083682" progId="MS_ClipArt_Gallery.2">
                    <p:embed/>
                  </p:oleObj>
                </mc:Choice>
                <mc:Fallback>
                  <p:oleObj name="Clip" r:id="rId12"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 y="2996"/>
                          <a:ext cx="3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414" name="Object 59"/>
            <p:cNvGraphicFramePr>
              <a:graphicFrameLocks noChangeAspect="1"/>
            </p:cNvGraphicFramePr>
            <p:nvPr/>
          </p:nvGraphicFramePr>
          <p:xfrm>
            <a:off x="3423" y="2988"/>
            <a:ext cx="298" cy="254"/>
          </p:xfrm>
          <a:graphic>
            <a:graphicData uri="http://schemas.openxmlformats.org/presentationml/2006/ole">
              <mc:AlternateContent xmlns:mc="http://schemas.openxmlformats.org/markup-compatibility/2006">
                <mc:Choice xmlns:v="urn:schemas-microsoft-com:vml" Requires="v">
                  <p:oleObj spid="_x0000_s2039" name="Clip" r:id="rId13" imgW="1307079" imgH="1083682" progId="MS_ClipArt_Gallery.2">
                    <p:embed/>
                  </p:oleObj>
                </mc:Choice>
                <mc:Fallback>
                  <p:oleObj name="Clip" r:id="rId13"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 y="2988"/>
                          <a:ext cx="29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0412" name="Oval 60"/>
            <p:cNvSpPr>
              <a:spLocks noChangeArrowheads="1"/>
            </p:cNvSpPr>
            <p:nvPr/>
          </p:nvSpPr>
          <p:spPr bwMode="auto">
            <a:xfrm rot="-5400000">
              <a:off x="3721" y="3069"/>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13" name="Oval 61"/>
            <p:cNvSpPr>
              <a:spLocks noChangeArrowheads="1"/>
            </p:cNvSpPr>
            <p:nvPr/>
          </p:nvSpPr>
          <p:spPr bwMode="auto">
            <a:xfrm rot="-5400000">
              <a:off x="3781" y="3068"/>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14" name="Oval 62"/>
            <p:cNvSpPr>
              <a:spLocks noChangeArrowheads="1"/>
            </p:cNvSpPr>
            <p:nvPr/>
          </p:nvSpPr>
          <p:spPr bwMode="auto">
            <a:xfrm rot="-5400000">
              <a:off x="3837" y="3071"/>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15" name="Line 63"/>
            <p:cNvSpPr>
              <a:spLocks noChangeShapeType="1"/>
            </p:cNvSpPr>
            <p:nvPr/>
          </p:nvSpPr>
          <p:spPr bwMode="auto">
            <a:xfrm rot="-5400000">
              <a:off x="4023" y="2977"/>
              <a:ext cx="46"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16" name="Line 64"/>
            <p:cNvSpPr>
              <a:spLocks noChangeShapeType="1"/>
            </p:cNvSpPr>
            <p:nvPr/>
          </p:nvSpPr>
          <p:spPr bwMode="auto">
            <a:xfrm rot="5400000" flipH="1">
              <a:off x="3573" y="2971"/>
              <a:ext cx="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17" name="Line 65"/>
            <p:cNvSpPr>
              <a:spLocks noChangeShapeType="1"/>
            </p:cNvSpPr>
            <p:nvPr/>
          </p:nvSpPr>
          <p:spPr bwMode="auto">
            <a:xfrm rot="16200000" flipV="1">
              <a:off x="3825" y="2727"/>
              <a:ext cx="0" cy="4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18" name="Line 66"/>
            <p:cNvSpPr>
              <a:spLocks noChangeShapeType="1"/>
            </p:cNvSpPr>
            <p:nvPr/>
          </p:nvSpPr>
          <p:spPr bwMode="auto">
            <a:xfrm flipV="1">
              <a:off x="3585" y="2662"/>
              <a:ext cx="67"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19" name="Line 67"/>
            <p:cNvSpPr>
              <a:spLocks noChangeShapeType="1"/>
            </p:cNvSpPr>
            <p:nvPr/>
          </p:nvSpPr>
          <p:spPr bwMode="auto">
            <a:xfrm flipH="1">
              <a:off x="4586" y="2695"/>
              <a:ext cx="200" cy="3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aphicFrame>
          <p:nvGraphicFramePr>
            <p:cNvPr id="59423" name="Object 68"/>
            <p:cNvGraphicFramePr>
              <a:graphicFrameLocks noChangeAspect="1"/>
            </p:cNvGraphicFramePr>
            <p:nvPr/>
          </p:nvGraphicFramePr>
          <p:xfrm>
            <a:off x="4713" y="2351"/>
            <a:ext cx="146" cy="185"/>
          </p:xfrm>
          <a:graphic>
            <a:graphicData uri="http://schemas.openxmlformats.org/presentationml/2006/ole">
              <mc:AlternateContent xmlns:mc="http://schemas.openxmlformats.org/markup-compatibility/2006">
                <mc:Choice xmlns:v="urn:schemas-microsoft-com:vml" Requires="v">
                  <p:oleObj spid="_x0000_s2040" name="Clip" r:id="rId14" imgW="983255" imgH="1207724" progId="MS_ClipArt_Gallery.2">
                    <p:embed/>
                  </p:oleObj>
                </mc:Choice>
                <mc:Fallback>
                  <p:oleObj name="Clip" r:id="rId14" imgW="983255" imgH="1207724"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13" y="2351"/>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424" name="Object 69"/>
            <p:cNvGraphicFramePr>
              <a:graphicFrameLocks noChangeAspect="1"/>
            </p:cNvGraphicFramePr>
            <p:nvPr/>
          </p:nvGraphicFramePr>
          <p:xfrm>
            <a:off x="3755" y="2413"/>
            <a:ext cx="146" cy="185"/>
          </p:xfrm>
          <a:graphic>
            <a:graphicData uri="http://schemas.openxmlformats.org/presentationml/2006/ole">
              <mc:AlternateContent xmlns:mc="http://schemas.openxmlformats.org/markup-compatibility/2006">
                <mc:Choice xmlns:v="urn:schemas-microsoft-com:vml" Requires="v">
                  <p:oleObj spid="_x0000_s2041" name="Clip" r:id="rId16" imgW="983255" imgH="1207724" progId="MS_ClipArt_Gallery.2">
                    <p:embed/>
                  </p:oleObj>
                </mc:Choice>
                <mc:Fallback>
                  <p:oleObj name="Clip" r:id="rId16" imgW="983255" imgH="1207724"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5" y="2413"/>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0422" name="Freeform 70"/>
            <p:cNvSpPr>
              <a:spLocks/>
            </p:cNvSpPr>
            <p:nvPr/>
          </p:nvSpPr>
          <p:spPr bwMode="auto">
            <a:xfrm>
              <a:off x="3813" y="2239"/>
              <a:ext cx="970" cy="235"/>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26" name="Group 71"/>
            <p:cNvGrpSpPr>
              <a:grpSpLocks/>
            </p:cNvGrpSpPr>
            <p:nvPr/>
          </p:nvGrpSpPr>
          <p:grpSpPr bwMode="auto">
            <a:xfrm>
              <a:off x="4004" y="3335"/>
              <a:ext cx="292" cy="329"/>
              <a:chOff x="2870" y="1518"/>
              <a:chExt cx="292" cy="320"/>
            </a:xfrm>
          </p:grpSpPr>
          <p:graphicFrame>
            <p:nvGraphicFramePr>
              <p:cNvPr id="59589"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42" name="Clip" r:id="rId17" imgW="826793" imgH="840481" progId="MS_ClipArt_Gallery.2">
                      <p:embed/>
                    </p:oleObj>
                  </mc:Choice>
                  <mc:Fallback>
                    <p:oleObj name="Clip" r:id="rId17" imgW="826793" imgH="840481"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590"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43" name="Clip" r:id="rId19" imgW="1268227" imgH="1200237" progId="MS_ClipArt_Gallery.2">
                      <p:embed/>
                    </p:oleObj>
                  </mc:Choice>
                  <mc:Fallback>
                    <p:oleObj name="Clip" r:id="rId19" imgW="1268227" imgH="1200237"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59427" name="Group 74"/>
            <p:cNvGrpSpPr>
              <a:grpSpLocks/>
            </p:cNvGrpSpPr>
            <p:nvPr/>
          </p:nvGrpSpPr>
          <p:grpSpPr bwMode="auto">
            <a:xfrm>
              <a:off x="4562" y="3360"/>
              <a:ext cx="291" cy="329"/>
              <a:chOff x="2870" y="1518"/>
              <a:chExt cx="292" cy="320"/>
            </a:xfrm>
          </p:grpSpPr>
          <p:graphicFrame>
            <p:nvGraphicFramePr>
              <p:cNvPr id="59587"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44" name="Clip" r:id="rId21" imgW="826793" imgH="840481" progId="MS_ClipArt_Gallery.2">
                      <p:embed/>
                    </p:oleObj>
                  </mc:Choice>
                  <mc:Fallback>
                    <p:oleObj name="Clip" r:id="rId21" imgW="826793" imgH="840481"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9588"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45" name="Clip" r:id="rId22" imgW="1268227" imgH="1200237" progId="MS_ClipArt_Gallery.2">
                      <p:embed/>
                    </p:oleObj>
                  </mc:Choice>
                  <mc:Fallback>
                    <p:oleObj name="Clip" r:id="rId22" imgW="1268227" imgH="1200237"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59428" name="Group 77"/>
            <p:cNvGrpSpPr>
              <a:grpSpLocks/>
            </p:cNvGrpSpPr>
            <p:nvPr/>
          </p:nvGrpSpPr>
          <p:grpSpPr bwMode="auto">
            <a:xfrm>
              <a:off x="4265" y="3141"/>
              <a:ext cx="272" cy="290"/>
              <a:chOff x="4733" y="2082"/>
              <a:chExt cx="272" cy="282"/>
            </a:xfrm>
          </p:grpSpPr>
          <p:graphicFrame>
            <p:nvGraphicFramePr>
              <p:cNvPr id="59585"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46" name="Clip" r:id="rId23" imgW="826793" imgH="840481" progId="MS_ClipArt_Gallery.2">
                      <p:embed/>
                    </p:oleObj>
                  </mc:Choice>
                  <mc:Fallback>
                    <p:oleObj name="Clip" r:id="rId23" imgW="826793" imgH="840481"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0431"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380432" name="Line 80"/>
            <p:cNvSpPr>
              <a:spLocks noChangeShapeType="1"/>
            </p:cNvSpPr>
            <p:nvPr/>
          </p:nvSpPr>
          <p:spPr bwMode="auto">
            <a:xfrm>
              <a:off x="4484" y="3066"/>
              <a:ext cx="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30" name="Group 81"/>
            <p:cNvGrpSpPr>
              <a:grpSpLocks/>
            </p:cNvGrpSpPr>
            <p:nvPr/>
          </p:nvGrpSpPr>
          <p:grpSpPr bwMode="auto">
            <a:xfrm>
              <a:off x="5001" y="2622"/>
              <a:ext cx="149" cy="316"/>
              <a:chOff x="4180" y="783"/>
              <a:chExt cx="150" cy="307"/>
            </a:xfrm>
          </p:grpSpPr>
          <p:sp>
            <p:nvSpPr>
              <p:cNvPr id="1380434" name="AutoShape 8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35" name="Rectangle 8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36"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37"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38" name="Line 8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39" name="Line 8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0" name="Rectangle 88"/>
              <p:cNvSpPr>
                <a:spLocks noChangeArrowheads="1"/>
              </p:cNvSpPr>
              <p:nvPr/>
            </p:nvSpPr>
            <p:spPr bwMode="auto">
              <a:xfrm>
                <a:off x="4193" y="883"/>
                <a:ext cx="62"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1" name="Rectangle 89"/>
              <p:cNvSpPr>
                <a:spLocks noChangeArrowheads="1"/>
              </p:cNvSpPr>
              <p:nvPr/>
            </p:nvSpPr>
            <p:spPr bwMode="auto">
              <a:xfrm>
                <a:off x="4202" y="924"/>
                <a:ext cx="48" cy="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31" name="Group 90"/>
            <p:cNvGrpSpPr>
              <a:grpSpLocks/>
            </p:cNvGrpSpPr>
            <p:nvPr/>
          </p:nvGrpSpPr>
          <p:grpSpPr bwMode="auto">
            <a:xfrm>
              <a:off x="4992" y="2965"/>
              <a:ext cx="149" cy="315"/>
              <a:chOff x="4180" y="783"/>
              <a:chExt cx="150" cy="307"/>
            </a:xfrm>
          </p:grpSpPr>
          <p:sp>
            <p:nvSpPr>
              <p:cNvPr id="1380443" name="AutoShape 9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4" name="Rectangle 9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5"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6"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7" name="Line 9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8" name="Line 9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49" name="Rectangle 97"/>
              <p:cNvSpPr>
                <a:spLocks noChangeArrowheads="1"/>
              </p:cNvSpPr>
              <p:nvPr/>
            </p:nvSpPr>
            <p:spPr bwMode="auto">
              <a:xfrm>
                <a:off x="4193" y="883"/>
                <a:ext cx="62" cy="13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0" name="Rectangle 9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sp>
          <p:nvSpPr>
            <p:cNvPr id="1380451" name="Line 99"/>
            <p:cNvSpPr>
              <a:spLocks noChangeShapeType="1"/>
            </p:cNvSpPr>
            <p:nvPr/>
          </p:nvSpPr>
          <p:spPr bwMode="auto">
            <a:xfrm rot="5400000" flipH="1">
              <a:off x="4715" y="2911"/>
              <a:ext cx="4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2" name="Line 100"/>
            <p:cNvSpPr>
              <a:spLocks noChangeShapeType="1"/>
            </p:cNvSpPr>
            <p:nvPr/>
          </p:nvSpPr>
          <p:spPr bwMode="auto">
            <a:xfrm rot="-5400000">
              <a:off x="4977" y="3107"/>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3" name="Line 101"/>
            <p:cNvSpPr>
              <a:spLocks noChangeShapeType="1"/>
            </p:cNvSpPr>
            <p:nvPr/>
          </p:nvSpPr>
          <p:spPr bwMode="auto">
            <a:xfrm rot="-5400000">
              <a:off x="4970" y="2745"/>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4" name="Line 102"/>
            <p:cNvSpPr>
              <a:spLocks noChangeShapeType="1"/>
            </p:cNvSpPr>
            <p:nvPr/>
          </p:nvSpPr>
          <p:spPr bwMode="auto">
            <a:xfrm flipV="1">
              <a:off x="4024" y="1280"/>
              <a:ext cx="32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5" name="Line 103"/>
            <p:cNvSpPr>
              <a:spLocks noChangeShapeType="1"/>
            </p:cNvSpPr>
            <p:nvPr/>
          </p:nvSpPr>
          <p:spPr bwMode="auto">
            <a:xfrm>
              <a:off x="4694" y="1299"/>
              <a:ext cx="34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6" name="Line 104"/>
            <p:cNvSpPr>
              <a:spLocks noChangeShapeType="1"/>
            </p:cNvSpPr>
            <p:nvPr/>
          </p:nvSpPr>
          <p:spPr bwMode="auto">
            <a:xfrm flipH="1">
              <a:off x="5066" y="1558"/>
              <a:ext cx="172" cy="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7" name="Line 105"/>
            <p:cNvSpPr>
              <a:spLocks noChangeShapeType="1"/>
            </p:cNvSpPr>
            <p:nvPr/>
          </p:nvSpPr>
          <p:spPr bwMode="auto">
            <a:xfrm>
              <a:off x="4514" y="1385"/>
              <a:ext cx="0" cy="3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8" name="Line 106"/>
            <p:cNvSpPr>
              <a:spLocks noChangeShapeType="1"/>
            </p:cNvSpPr>
            <p:nvPr/>
          </p:nvSpPr>
          <p:spPr bwMode="auto">
            <a:xfrm>
              <a:off x="4532" y="1884"/>
              <a:ext cx="383" cy="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59" name="Line 107"/>
            <p:cNvSpPr>
              <a:spLocks noChangeShapeType="1"/>
            </p:cNvSpPr>
            <p:nvPr/>
          </p:nvSpPr>
          <p:spPr bwMode="auto">
            <a:xfrm flipH="1">
              <a:off x="4862" y="2243"/>
              <a:ext cx="191"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60" name="Line 108"/>
            <p:cNvSpPr>
              <a:spLocks noChangeShapeType="1"/>
            </p:cNvSpPr>
            <p:nvPr/>
          </p:nvSpPr>
          <p:spPr bwMode="auto">
            <a:xfrm flipH="1">
              <a:off x="4699" y="1533"/>
              <a:ext cx="402"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61" name="Line 109"/>
            <p:cNvSpPr>
              <a:spLocks noChangeShapeType="1"/>
            </p:cNvSpPr>
            <p:nvPr/>
          </p:nvSpPr>
          <p:spPr bwMode="auto">
            <a:xfrm flipH="1">
              <a:off x="4706" y="1102"/>
              <a:ext cx="251"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62" name="Line 110"/>
            <p:cNvSpPr>
              <a:spLocks noChangeShapeType="1"/>
            </p:cNvSpPr>
            <p:nvPr/>
          </p:nvSpPr>
          <p:spPr bwMode="auto">
            <a:xfrm flipH="1">
              <a:off x="5220" y="1237"/>
              <a:ext cx="14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44" name="Group 111"/>
            <p:cNvGrpSpPr>
              <a:grpSpLocks/>
            </p:cNvGrpSpPr>
            <p:nvPr/>
          </p:nvGrpSpPr>
          <p:grpSpPr bwMode="auto">
            <a:xfrm>
              <a:off x="3652" y="1385"/>
              <a:ext cx="359" cy="180"/>
              <a:chOff x="3600" y="219"/>
              <a:chExt cx="360" cy="175"/>
            </a:xfrm>
          </p:grpSpPr>
          <p:sp>
            <p:nvSpPr>
              <p:cNvPr id="1380464"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65" name="Line 1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66" name="Line 1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67" name="Rectangle 1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468"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561" name="Group 117"/>
              <p:cNvGrpSpPr>
                <a:grpSpLocks/>
              </p:cNvGrpSpPr>
              <p:nvPr/>
            </p:nvGrpSpPr>
            <p:grpSpPr bwMode="auto">
              <a:xfrm>
                <a:off x="3686" y="244"/>
                <a:ext cx="177" cy="66"/>
                <a:chOff x="2848" y="848"/>
                <a:chExt cx="140" cy="98"/>
              </a:xfrm>
            </p:grpSpPr>
            <p:sp>
              <p:nvSpPr>
                <p:cNvPr id="1380470" name="Line 11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71" name="Line 119"/>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72" name="Line 12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562" name="Group 121"/>
              <p:cNvGrpSpPr>
                <a:grpSpLocks/>
              </p:cNvGrpSpPr>
              <p:nvPr/>
            </p:nvGrpSpPr>
            <p:grpSpPr bwMode="auto">
              <a:xfrm flipV="1">
                <a:off x="3686" y="243"/>
                <a:ext cx="177" cy="66"/>
                <a:chOff x="2848" y="848"/>
                <a:chExt cx="140" cy="98"/>
              </a:xfrm>
            </p:grpSpPr>
            <p:sp>
              <p:nvSpPr>
                <p:cNvPr id="1380474" name="Line 122"/>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75" name="Line 1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76" name="Line 1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59445" name="Group 125"/>
            <p:cNvGrpSpPr>
              <a:grpSpLocks/>
            </p:cNvGrpSpPr>
            <p:nvPr/>
          </p:nvGrpSpPr>
          <p:grpSpPr bwMode="auto">
            <a:xfrm>
              <a:off x="4334" y="1209"/>
              <a:ext cx="360" cy="180"/>
              <a:chOff x="3600" y="219"/>
              <a:chExt cx="360" cy="175"/>
            </a:xfrm>
          </p:grpSpPr>
          <p:sp>
            <p:nvSpPr>
              <p:cNvPr id="1380478"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79" name="Line 12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80" name="Line 12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81" name="Rectangle 12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482"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548" name="Group 131"/>
              <p:cNvGrpSpPr>
                <a:grpSpLocks/>
              </p:cNvGrpSpPr>
              <p:nvPr/>
            </p:nvGrpSpPr>
            <p:grpSpPr bwMode="auto">
              <a:xfrm>
                <a:off x="3686" y="244"/>
                <a:ext cx="177" cy="66"/>
                <a:chOff x="2848" y="848"/>
                <a:chExt cx="140" cy="98"/>
              </a:xfrm>
            </p:grpSpPr>
            <p:sp>
              <p:nvSpPr>
                <p:cNvPr id="1380484" name="Line 13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85" name="Line 133"/>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86" name="Line 134"/>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549" name="Group 135"/>
              <p:cNvGrpSpPr>
                <a:grpSpLocks/>
              </p:cNvGrpSpPr>
              <p:nvPr/>
            </p:nvGrpSpPr>
            <p:grpSpPr bwMode="auto">
              <a:xfrm flipV="1">
                <a:off x="3686" y="243"/>
                <a:ext cx="177" cy="66"/>
                <a:chOff x="2848" y="848"/>
                <a:chExt cx="140" cy="98"/>
              </a:xfrm>
            </p:grpSpPr>
            <p:sp>
              <p:nvSpPr>
                <p:cNvPr id="1380488" name="Line 136"/>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89" name="Line 1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90" name="Line 13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59446" name="Group 139"/>
            <p:cNvGrpSpPr>
              <a:grpSpLocks/>
            </p:cNvGrpSpPr>
            <p:nvPr/>
          </p:nvGrpSpPr>
          <p:grpSpPr bwMode="auto">
            <a:xfrm>
              <a:off x="4347" y="1716"/>
              <a:ext cx="359" cy="180"/>
              <a:chOff x="3600" y="219"/>
              <a:chExt cx="360" cy="175"/>
            </a:xfrm>
          </p:grpSpPr>
          <p:sp>
            <p:nvSpPr>
              <p:cNvPr id="1380492"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93" name="Line 14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94" name="Line 14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95" name="Rectangle 14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496"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535" name="Group 145"/>
              <p:cNvGrpSpPr>
                <a:grpSpLocks/>
              </p:cNvGrpSpPr>
              <p:nvPr/>
            </p:nvGrpSpPr>
            <p:grpSpPr bwMode="auto">
              <a:xfrm>
                <a:off x="3686" y="244"/>
                <a:ext cx="177" cy="66"/>
                <a:chOff x="2848" y="848"/>
                <a:chExt cx="140" cy="98"/>
              </a:xfrm>
            </p:grpSpPr>
            <p:sp>
              <p:nvSpPr>
                <p:cNvPr id="1380498" name="Line 14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499" name="Line 147"/>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00" name="Line 148"/>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536" name="Group 149"/>
              <p:cNvGrpSpPr>
                <a:grpSpLocks/>
              </p:cNvGrpSpPr>
              <p:nvPr/>
            </p:nvGrpSpPr>
            <p:grpSpPr bwMode="auto">
              <a:xfrm flipV="1">
                <a:off x="3686" y="243"/>
                <a:ext cx="177" cy="66"/>
                <a:chOff x="2848" y="848"/>
                <a:chExt cx="140" cy="98"/>
              </a:xfrm>
            </p:grpSpPr>
            <p:sp>
              <p:nvSpPr>
                <p:cNvPr id="1380502" name="Line 150"/>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03" name="Line 15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04" name="Line 152"/>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59447" name="Group 153"/>
            <p:cNvGrpSpPr>
              <a:grpSpLocks/>
            </p:cNvGrpSpPr>
            <p:nvPr/>
          </p:nvGrpSpPr>
          <p:grpSpPr bwMode="auto">
            <a:xfrm>
              <a:off x="5042" y="1370"/>
              <a:ext cx="358" cy="179"/>
              <a:chOff x="3600" y="219"/>
              <a:chExt cx="360" cy="175"/>
            </a:xfrm>
          </p:grpSpPr>
          <p:sp>
            <p:nvSpPr>
              <p:cNvPr id="1380506"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07" name="Line 15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08" name="Line 15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09" name="Rectangle 15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510"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522" name="Group 159"/>
              <p:cNvGrpSpPr>
                <a:grpSpLocks/>
              </p:cNvGrpSpPr>
              <p:nvPr/>
            </p:nvGrpSpPr>
            <p:grpSpPr bwMode="auto">
              <a:xfrm>
                <a:off x="3686" y="244"/>
                <a:ext cx="177" cy="66"/>
                <a:chOff x="2848" y="848"/>
                <a:chExt cx="140" cy="98"/>
              </a:xfrm>
            </p:grpSpPr>
            <p:sp>
              <p:nvSpPr>
                <p:cNvPr id="1380512" name="Line 160"/>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13" name="Line 161"/>
                <p:cNvSpPr>
                  <a:spLocks noChangeShapeType="1"/>
                </p:cNvSpPr>
                <p:nvPr/>
              </p:nvSpPr>
              <p:spPr bwMode="auto">
                <a:xfrm>
                  <a:off x="2945"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14" name="Line 162"/>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523" name="Group 163"/>
              <p:cNvGrpSpPr>
                <a:grpSpLocks/>
              </p:cNvGrpSpPr>
              <p:nvPr/>
            </p:nvGrpSpPr>
            <p:grpSpPr bwMode="auto">
              <a:xfrm flipV="1">
                <a:off x="3686" y="243"/>
                <a:ext cx="177" cy="66"/>
                <a:chOff x="2848" y="848"/>
                <a:chExt cx="140" cy="98"/>
              </a:xfrm>
            </p:grpSpPr>
            <p:sp>
              <p:nvSpPr>
                <p:cNvPr id="1380516" name="Line 16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17" name="Line 165"/>
                <p:cNvSpPr>
                  <a:spLocks noChangeShapeType="1"/>
                </p:cNvSpPr>
                <p:nvPr/>
              </p:nvSpPr>
              <p:spPr bwMode="auto">
                <a:xfrm>
                  <a:off x="2945"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18" name="Line 166"/>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59448" name="Group 167"/>
            <p:cNvGrpSpPr>
              <a:grpSpLocks/>
            </p:cNvGrpSpPr>
            <p:nvPr/>
          </p:nvGrpSpPr>
          <p:grpSpPr bwMode="auto">
            <a:xfrm>
              <a:off x="4903" y="2061"/>
              <a:ext cx="359" cy="179"/>
              <a:chOff x="3600" y="219"/>
              <a:chExt cx="360" cy="175"/>
            </a:xfrm>
          </p:grpSpPr>
          <p:sp>
            <p:nvSpPr>
              <p:cNvPr id="1380520"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21" name="Line 16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22" name="Line 17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23" name="Rectangle 17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524"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509" name="Group 173"/>
              <p:cNvGrpSpPr>
                <a:grpSpLocks/>
              </p:cNvGrpSpPr>
              <p:nvPr/>
            </p:nvGrpSpPr>
            <p:grpSpPr bwMode="auto">
              <a:xfrm>
                <a:off x="3686" y="244"/>
                <a:ext cx="177" cy="66"/>
                <a:chOff x="2848" y="848"/>
                <a:chExt cx="140" cy="98"/>
              </a:xfrm>
            </p:grpSpPr>
            <p:sp>
              <p:nvSpPr>
                <p:cNvPr id="1380526" name="Line 174"/>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27" name="Line 1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28" name="Line 17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510" name="Group 177"/>
              <p:cNvGrpSpPr>
                <a:grpSpLocks/>
              </p:cNvGrpSpPr>
              <p:nvPr/>
            </p:nvGrpSpPr>
            <p:grpSpPr bwMode="auto">
              <a:xfrm flipV="1">
                <a:off x="3686" y="243"/>
                <a:ext cx="177" cy="66"/>
                <a:chOff x="2848" y="848"/>
                <a:chExt cx="140" cy="98"/>
              </a:xfrm>
            </p:grpSpPr>
            <p:sp>
              <p:nvSpPr>
                <p:cNvPr id="1380530" name="Line 17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31" name="Line 179"/>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32" name="Line 18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59449" name="Group 181"/>
            <p:cNvGrpSpPr>
              <a:grpSpLocks/>
            </p:cNvGrpSpPr>
            <p:nvPr/>
          </p:nvGrpSpPr>
          <p:grpSpPr bwMode="auto">
            <a:xfrm>
              <a:off x="4664" y="2511"/>
              <a:ext cx="359" cy="181"/>
              <a:chOff x="3600" y="219"/>
              <a:chExt cx="360" cy="175"/>
            </a:xfrm>
          </p:grpSpPr>
          <p:sp>
            <p:nvSpPr>
              <p:cNvPr id="1380534"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35" name="Line 1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36" name="Line 1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37" name="Rectangle 18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538"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96" name="Group 187"/>
              <p:cNvGrpSpPr>
                <a:grpSpLocks/>
              </p:cNvGrpSpPr>
              <p:nvPr/>
            </p:nvGrpSpPr>
            <p:grpSpPr bwMode="auto">
              <a:xfrm>
                <a:off x="3686" y="244"/>
                <a:ext cx="177" cy="66"/>
                <a:chOff x="2848" y="848"/>
                <a:chExt cx="140" cy="98"/>
              </a:xfrm>
            </p:grpSpPr>
            <p:sp>
              <p:nvSpPr>
                <p:cNvPr id="1380540" name="Line 18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41" name="Line 1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42" name="Line 1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97" name="Group 191"/>
              <p:cNvGrpSpPr>
                <a:grpSpLocks/>
              </p:cNvGrpSpPr>
              <p:nvPr/>
            </p:nvGrpSpPr>
            <p:grpSpPr bwMode="auto">
              <a:xfrm flipV="1">
                <a:off x="3686" y="243"/>
                <a:ext cx="177" cy="66"/>
                <a:chOff x="2848" y="848"/>
                <a:chExt cx="140" cy="98"/>
              </a:xfrm>
            </p:grpSpPr>
            <p:sp>
              <p:nvSpPr>
                <p:cNvPr id="1380544" name="Line 19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45" name="Line 1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46" name="Line 1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59450" name="Group 195"/>
            <p:cNvGrpSpPr>
              <a:grpSpLocks/>
            </p:cNvGrpSpPr>
            <p:nvPr/>
          </p:nvGrpSpPr>
          <p:grpSpPr bwMode="auto">
            <a:xfrm>
              <a:off x="4227" y="2888"/>
              <a:ext cx="359" cy="179"/>
              <a:chOff x="3600" y="219"/>
              <a:chExt cx="360" cy="175"/>
            </a:xfrm>
          </p:grpSpPr>
          <p:sp>
            <p:nvSpPr>
              <p:cNvPr id="1380548"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49" name="Line 19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50" name="Line 19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51" name="Rectangle 19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552"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83" name="Group 201"/>
              <p:cNvGrpSpPr>
                <a:grpSpLocks/>
              </p:cNvGrpSpPr>
              <p:nvPr/>
            </p:nvGrpSpPr>
            <p:grpSpPr bwMode="auto">
              <a:xfrm>
                <a:off x="3686" y="244"/>
                <a:ext cx="177" cy="66"/>
                <a:chOff x="2848" y="848"/>
                <a:chExt cx="140" cy="98"/>
              </a:xfrm>
            </p:grpSpPr>
            <p:sp>
              <p:nvSpPr>
                <p:cNvPr id="1380554" name="Line 202"/>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55" name="Line 20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56" name="Line 20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84" name="Group 205"/>
              <p:cNvGrpSpPr>
                <a:grpSpLocks/>
              </p:cNvGrpSpPr>
              <p:nvPr/>
            </p:nvGrpSpPr>
            <p:grpSpPr bwMode="auto">
              <a:xfrm flipV="1">
                <a:off x="3686" y="243"/>
                <a:ext cx="177" cy="66"/>
                <a:chOff x="2848" y="848"/>
                <a:chExt cx="140" cy="98"/>
              </a:xfrm>
            </p:grpSpPr>
            <p:sp>
              <p:nvSpPr>
                <p:cNvPr id="1380558" name="Line 20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59" name="Line 207"/>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60" name="Line 20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grpSp>
          <p:nvGrpSpPr>
            <p:cNvPr id="59451" name="Group 209"/>
            <p:cNvGrpSpPr>
              <a:grpSpLocks/>
            </p:cNvGrpSpPr>
            <p:nvPr/>
          </p:nvGrpSpPr>
          <p:grpSpPr bwMode="auto">
            <a:xfrm>
              <a:off x="3652" y="2598"/>
              <a:ext cx="359" cy="179"/>
              <a:chOff x="3600" y="219"/>
              <a:chExt cx="360" cy="175"/>
            </a:xfrm>
          </p:grpSpPr>
          <p:sp>
            <p:nvSpPr>
              <p:cNvPr id="1380562"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63" name="Line 21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64" name="Line 21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65" name="Rectangle 21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p>
            </p:txBody>
          </p:sp>
          <p:sp>
            <p:nvSpPr>
              <p:cNvPr id="1380566"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nvGrpSpPr>
              <p:cNvPr id="59470" name="Group 215"/>
              <p:cNvGrpSpPr>
                <a:grpSpLocks/>
              </p:cNvGrpSpPr>
              <p:nvPr/>
            </p:nvGrpSpPr>
            <p:grpSpPr bwMode="auto">
              <a:xfrm>
                <a:off x="3686" y="244"/>
                <a:ext cx="177" cy="66"/>
                <a:chOff x="2848" y="848"/>
                <a:chExt cx="140" cy="98"/>
              </a:xfrm>
            </p:grpSpPr>
            <p:sp>
              <p:nvSpPr>
                <p:cNvPr id="1380568" name="Line 216"/>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69" name="Line 2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70" name="Line 2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nvGrpSpPr>
              <p:cNvPr id="59471" name="Group 219"/>
              <p:cNvGrpSpPr>
                <a:grpSpLocks/>
              </p:cNvGrpSpPr>
              <p:nvPr/>
            </p:nvGrpSpPr>
            <p:grpSpPr bwMode="auto">
              <a:xfrm flipV="1">
                <a:off x="3686" y="243"/>
                <a:ext cx="177" cy="66"/>
                <a:chOff x="2848" y="848"/>
                <a:chExt cx="140" cy="98"/>
              </a:xfrm>
            </p:grpSpPr>
            <p:sp>
              <p:nvSpPr>
                <p:cNvPr id="1380572" name="Line 220"/>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73" name="Line 221"/>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74" name="Line 2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grpSp>
        </p:grpSp>
        <p:sp>
          <p:nvSpPr>
            <p:cNvPr id="1380575" name="Line 223"/>
            <p:cNvSpPr>
              <a:spLocks noChangeShapeType="1"/>
            </p:cNvSpPr>
            <p:nvPr/>
          </p:nvSpPr>
          <p:spPr bwMode="auto">
            <a:xfrm>
              <a:off x="3830" y="2782"/>
              <a:ext cx="1"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76" name="Line 224"/>
            <p:cNvSpPr>
              <a:spLocks noChangeShapeType="1"/>
            </p:cNvSpPr>
            <p:nvPr/>
          </p:nvSpPr>
          <p:spPr bwMode="auto">
            <a:xfrm flipV="1">
              <a:off x="4192" y="3361"/>
              <a:ext cx="208" cy="10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77" name="Line 225"/>
            <p:cNvSpPr>
              <a:spLocks noChangeShapeType="1"/>
            </p:cNvSpPr>
            <p:nvPr/>
          </p:nvSpPr>
          <p:spPr bwMode="auto">
            <a:xfrm flipV="1">
              <a:off x="4438" y="2977"/>
              <a:ext cx="0" cy="30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78" name="Line 226"/>
            <p:cNvSpPr>
              <a:spLocks noChangeShapeType="1"/>
            </p:cNvSpPr>
            <p:nvPr/>
          </p:nvSpPr>
          <p:spPr bwMode="auto">
            <a:xfrm>
              <a:off x="3969" y="2684"/>
              <a:ext cx="354"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79" name="Line 227"/>
            <p:cNvSpPr>
              <a:spLocks noChangeShapeType="1"/>
            </p:cNvSpPr>
            <p:nvPr/>
          </p:nvSpPr>
          <p:spPr bwMode="auto">
            <a:xfrm>
              <a:off x="3915" y="2738"/>
              <a:ext cx="385" cy="23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80" name="Line 228"/>
            <p:cNvSpPr>
              <a:spLocks noChangeShapeType="1"/>
            </p:cNvSpPr>
            <p:nvPr/>
          </p:nvSpPr>
          <p:spPr bwMode="auto">
            <a:xfrm flipV="1">
              <a:off x="3846" y="2584"/>
              <a:ext cx="885" cy="4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81" name="Line 229"/>
            <p:cNvSpPr>
              <a:spLocks noChangeShapeType="1"/>
            </p:cNvSpPr>
            <p:nvPr/>
          </p:nvSpPr>
          <p:spPr bwMode="auto">
            <a:xfrm flipV="1">
              <a:off x="4946" y="2177"/>
              <a:ext cx="246"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82" name="Line 230"/>
            <p:cNvSpPr>
              <a:spLocks noChangeShapeType="1"/>
            </p:cNvSpPr>
            <p:nvPr/>
          </p:nvSpPr>
          <p:spPr bwMode="auto">
            <a:xfrm flipH="1" flipV="1">
              <a:off x="4600" y="1861"/>
              <a:ext cx="361" cy="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83" name="Line 231"/>
            <p:cNvSpPr>
              <a:spLocks noChangeShapeType="1"/>
            </p:cNvSpPr>
            <p:nvPr/>
          </p:nvSpPr>
          <p:spPr bwMode="auto">
            <a:xfrm flipV="1">
              <a:off x="4592" y="1346"/>
              <a:ext cx="0"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84" name="Line 232"/>
            <p:cNvSpPr>
              <a:spLocks noChangeShapeType="1"/>
            </p:cNvSpPr>
            <p:nvPr/>
          </p:nvSpPr>
          <p:spPr bwMode="auto">
            <a:xfrm flipH="1">
              <a:off x="4000" y="1354"/>
              <a:ext cx="377" cy="1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85" name="Line 233"/>
            <p:cNvSpPr>
              <a:spLocks noChangeShapeType="1"/>
            </p:cNvSpPr>
            <p:nvPr/>
          </p:nvSpPr>
          <p:spPr bwMode="auto">
            <a:xfrm>
              <a:off x="3831" y="1531"/>
              <a:ext cx="161" cy="2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1380586" name="Freeform 234"/>
            <p:cNvSpPr>
              <a:spLocks/>
            </p:cNvSpPr>
            <p:nvPr/>
          </p:nvSpPr>
          <p:spPr bwMode="auto">
            <a:xfrm>
              <a:off x="4103" y="861"/>
              <a:ext cx="166" cy="562"/>
            </a:xfrm>
            <a:custGeom>
              <a:avLst/>
              <a:gdLst>
                <a:gd name="T0" fmla="*/ 166 w 166"/>
                <a:gd name="T1" fmla="*/ 0 h 562"/>
                <a:gd name="T2" fmla="*/ 43 w 166"/>
                <a:gd name="T3" fmla="*/ 123 h 562"/>
                <a:gd name="T4" fmla="*/ 5 w 166"/>
                <a:gd name="T5" fmla="*/ 323 h 562"/>
                <a:gd name="T6" fmla="*/ 74 w 166"/>
                <a:gd name="T7" fmla="*/ 562 h 562"/>
              </a:gdLst>
              <a:ahLst/>
              <a:cxnLst>
                <a:cxn ang="0">
                  <a:pos x="T0" y="T1"/>
                </a:cxn>
                <a:cxn ang="0">
                  <a:pos x="T2" y="T3"/>
                </a:cxn>
                <a:cxn ang="0">
                  <a:pos x="T4" y="T5"/>
                </a:cxn>
                <a:cxn ang="0">
                  <a:pos x="T6" y="T7"/>
                </a:cxn>
              </a:cxnLst>
              <a:rect l="0" t="0" r="r" b="b"/>
              <a:pathLst>
                <a:path w="166" h="562">
                  <a:moveTo>
                    <a:pt x="166" y="0"/>
                  </a:moveTo>
                  <a:cubicBezTo>
                    <a:pt x="118" y="34"/>
                    <a:pt x="70" y="69"/>
                    <a:pt x="43" y="123"/>
                  </a:cubicBezTo>
                  <a:cubicBezTo>
                    <a:pt x="16" y="177"/>
                    <a:pt x="0" y="250"/>
                    <a:pt x="5" y="323"/>
                  </a:cubicBezTo>
                  <a:cubicBezTo>
                    <a:pt x="10" y="396"/>
                    <a:pt x="63" y="522"/>
                    <a:pt x="74" y="562"/>
                  </a:cubicBezTo>
                </a:path>
              </a:pathLst>
            </a:custGeom>
            <a:noFill/>
            <a:ln w="1905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1380587" name="Text Box 235"/>
            <p:cNvSpPr txBox="1">
              <a:spLocks noChangeArrowheads="1"/>
            </p:cNvSpPr>
            <p:nvPr/>
          </p:nvSpPr>
          <p:spPr bwMode="auto">
            <a:xfrm>
              <a:off x="4257" y="727"/>
              <a:ext cx="5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ja-JP" altLang="en-US" sz="2000" dirty="0">
                  <a:solidFill>
                    <a:srgbClr val="FF0000"/>
                  </a:solidFill>
                  <a:latin typeface="Calibri"/>
                  <a:cs typeface="Calibri"/>
                </a:rPr>
                <a:t>“</a:t>
              </a:r>
              <a:r>
                <a:rPr lang="en-US" sz="2000" dirty="0">
                  <a:solidFill>
                    <a:srgbClr val="FF0000"/>
                  </a:solidFill>
                  <a:latin typeface="Calibri"/>
                  <a:cs typeface="Calibri"/>
                </a:rPr>
                <a:t>link</a:t>
              </a:r>
              <a:r>
                <a:rPr lang="ja-JP" altLang="en-US" sz="2000" dirty="0">
                  <a:solidFill>
                    <a:srgbClr val="FF0000"/>
                  </a:solidFill>
                  <a:latin typeface="Calibri"/>
                  <a:cs typeface="Calibri"/>
                </a:rPr>
                <a:t>”</a:t>
              </a:r>
              <a:endParaRPr lang="en-US" sz="1800" dirty="0">
                <a:latin typeface="Calibri"/>
                <a:cs typeface="Calibri"/>
              </a:endParaRPr>
            </a:p>
          </p:txBody>
        </p:sp>
      </p:grpSp>
      <p:sp>
        <p:nvSpPr>
          <p:cNvPr id="1380588" name="Text Box 236"/>
          <p:cNvSpPr txBox="1">
            <a:spLocks noChangeArrowheads="1"/>
          </p:cNvSpPr>
          <p:nvPr/>
        </p:nvSpPr>
        <p:spPr bwMode="auto">
          <a:xfrm>
            <a:off x="237240" y="5689050"/>
            <a:ext cx="8518299" cy="646331"/>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square">
            <a:spAutoFit/>
          </a:bodyPr>
          <a:lstStyle/>
          <a:p>
            <a:pPr eaLnBrk="0" hangingPunct="0">
              <a:defRPr/>
            </a:pPr>
            <a:r>
              <a:rPr lang="en-US" b="0" dirty="0">
                <a:solidFill>
                  <a:srgbClr val="FF0000"/>
                </a:solidFill>
                <a:latin typeface="Calibri"/>
                <a:cs typeface="Calibri"/>
              </a:rPr>
              <a:t>data-link layer</a:t>
            </a:r>
            <a:r>
              <a:rPr lang="en-US" b="0" dirty="0">
                <a:latin typeface="Calibri"/>
                <a:cs typeface="Calibri"/>
              </a:rPr>
              <a:t> has responsibility </a:t>
            </a:r>
            <a:r>
              <a:rPr lang="en-US" b="0" dirty="0" smtClean="0">
                <a:latin typeface="Calibri"/>
                <a:cs typeface="Calibri"/>
              </a:rPr>
              <a:t>of transferring </a:t>
            </a:r>
            <a:r>
              <a:rPr lang="en-US" b="0" dirty="0">
                <a:latin typeface="Calibri"/>
                <a:cs typeface="Calibri"/>
              </a:rPr>
              <a:t>data from one node </a:t>
            </a:r>
          </a:p>
          <a:p>
            <a:pPr eaLnBrk="0" hangingPunct="0">
              <a:defRPr/>
            </a:pPr>
            <a:r>
              <a:rPr lang="en-US" b="0" dirty="0">
                <a:latin typeface="Calibri"/>
                <a:cs typeface="Calibri"/>
              </a:rPr>
              <a:t>to adjacent node over a link</a:t>
            </a:r>
            <a:endParaRPr lang="en-US" sz="1800" b="0" dirty="0">
              <a:latin typeface="Calibri"/>
              <a:cs typeface="Calibri"/>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465665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SOHO LANs</a:t>
            </a:r>
            <a:endParaRPr lang="en-US" dirty="0"/>
          </a:p>
        </p:txBody>
      </p:sp>
      <p:pic>
        <p:nvPicPr>
          <p:cNvPr id="6" name="Content Placeholder 5"/>
          <p:cNvPicPr>
            <a:picLocks noGrp="1" noChangeAspect="1"/>
          </p:cNvPicPr>
          <p:nvPr>
            <p:ph sz="half" idx="1"/>
          </p:nvPr>
        </p:nvPicPr>
        <p:blipFill>
          <a:blip r:embed="rId3"/>
          <a:stretch>
            <a:fillRect/>
          </a:stretch>
        </p:blipFill>
        <p:spPr>
          <a:xfrm>
            <a:off x="311780" y="2020598"/>
            <a:ext cx="4477200" cy="1715931"/>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7" name="Picture 6"/>
          <p:cNvPicPr>
            <a:picLocks noChangeAspect="1"/>
          </p:cNvPicPr>
          <p:nvPr/>
        </p:nvPicPr>
        <p:blipFill>
          <a:blip r:embed="rId4"/>
          <a:stretch>
            <a:fillRect/>
          </a:stretch>
        </p:blipFill>
        <p:spPr>
          <a:xfrm>
            <a:off x="4935284" y="2315089"/>
            <a:ext cx="3908066" cy="3845814"/>
          </a:xfrm>
          <a:prstGeom prst="rect">
            <a:avLst/>
          </a:prstGeom>
        </p:spPr>
      </p:pic>
    </p:spTree>
    <p:extLst>
      <p:ext uri="{BB962C8B-B14F-4D97-AF65-F5344CB8AC3E}">
        <p14:creationId xmlns:p14="http://schemas.microsoft.com/office/powerpoint/2010/main" val="73707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Enterprise LANs</a:t>
            </a:r>
            <a:endParaRPr lang="en-US" dirty="0"/>
          </a:p>
        </p:txBody>
      </p:sp>
      <p:pic>
        <p:nvPicPr>
          <p:cNvPr id="6" name="Content Placeholder 5"/>
          <p:cNvPicPr>
            <a:picLocks noGrp="1" noChangeAspect="1"/>
          </p:cNvPicPr>
          <p:nvPr>
            <p:ph sz="half" idx="1"/>
          </p:nvPr>
        </p:nvPicPr>
        <p:blipFill>
          <a:blip r:embed="rId3"/>
          <a:stretch>
            <a:fillRect/>
          </a:stretch>
        </p:blipFill>
        <p:spPr>
          <a:xfrm>
            <a:off x="711733" y="1919578"/>
            <a:ext cx="7655027" cy="3932582"/>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7103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Functions of the Data-Link layer</a:t>
            </a:r>
          </a:p>
        </p:txBody>
      </p:sp>
      <p:sp>
        <p:nvSpPr>
          <p:cNvPr id="10243" name="Rectangle 3"/>
          <p:cNvSpPr>
            <a:spLocks noGrp="1" noChangeArrowheads="1"/>
          </p:cNvSpPr>
          <p:nvPr>
            <p:ph idx="1"/>
          </p:nvPr>
        </p:nvSpPr>
        <p:spPr/>
        <p:txBody>
          <a:bodyPr>
            <a:normAutofit fontScale="92500" lnSpcReduction="10000"/>
          </a:bodyPr>
          <a:lstStyle/>
          <a:p>
            <a:r>
              <a:rPr lang="en-US" dirty="0" smtClean="0"/>
              <a:t>ATIS Telecom glossary 2007</a:t>
            </a:r>
          </a:p>
          <a:p>
            <a:pPr lvl="1"/>
            <a:r>
              <a:rPr lang="en-US" dirty="0" smtClean="0"/>
              <a:t>Transfer data between devices on the same network</a:t>
            </a:r>
          </a:p>
          <a:p>
            <a:pPr lvl="1"/>
            <a:r>
              <a:rPr lang="en-US" dirty="0" smtClean="0"/>
              <a:t>Detect and possibly correct errors that may occur in the Physical Layer</a:t>
            </a:r>
          </a:p>
          <a:p>
            <a:r>
              <a:rPr lang="en-US" dirty="0" smtClean="0"/>
              <a:t>Ethernet is the most common end-user implementation of the data-link layer</a:t>
            </a:r>
          </a:p>
          <a:p>
            <a:pPr lvl="1"/>
            <a:r>
              <a:rPr lang="en-US" dirty="0" smtClean="0"/>
              <a:t>Most corporate desktops</a:t>
            </a:r>
          </a:p>
          <a:p>
            <a:r>
              <a:rPr lang="en-US" dirty="0" err="1" smtClean="0"/>
              <a:t>WiFi</a:t>
            </a:r>
            <a:r>
              <a:rPr lang="en-US" dirty="0" smtClean="0"/>
              <a:t> is the most common wireless link layer</a:t>
            </a:r>
          </a:p>
          <a:p>
            <a:pPr lvl="1"/>
            <a:r>
              <a:rPr lang="en-US" dirty="0" smtClean="0"/>
              <a:t>Cellular data (3G/4G) increasingly common</a:t>
            </a:r>
          </a:p>
        </p:txBody>
      </p:sp>
      <p:sp>
        <p:nvSpPr>
          <p:cNvPr id="5" name="TextBox 4"/>
          <p:cNvSpPr txBox="1"/>
          <p:nvPr/>
        </p:nvSpPr>
        <p:spPr>
          <a:xfrm>
            <a:off x="105826" y="39688"/>
            <a:ext cx="2846903" cy="369332"/>
          </a:xfrm>
          <a:prstGeom prst="rect">
            <a:avLst/>
          </a:prstGeom>
          <a:noFill/>
        </p:spPr>
        <p:txBody>
          <a:bodyPr wrap="none" rtlCol="0">
            <a:spAutoFit/>
          </a:bodyPr>
          <a:lstStyle/>
          <a:p>
            <a:r>
              <a:rPr lang="en-US" dirty="0" smtClean="0">
                <a:latin typeface="Calibri"/>
                <a:cs typeface="Calibri"/>
              </a:rPr>
              <a:t>Slide modified from </a:t>
            </a:r>
            <a:r>
              <a:rPr lang="en-US" dirty="0" err="1" smtClean="0">
                <a:latin typeface="Calibri"/>
                <a:cs typeface="Calibri"/>
              </a:rPr>
              <a:t>Agrawal</a:t>
            </a:r>
            <a:endParaRPr lang="en-US" dirty="0">
              <a:latin typeface="Calibri"/>
              <a:cs typeface="Calibri"/>
            </a:endParaRPr>
          </a:p>
        </p:txBody>
      </p:sp>
      <p:sp>
        <p:nvSpPr>
          <p:cNvPr id="2" name="Slide Number Placeholder 1"/>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57786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lowerbar">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lowerbar.potx</Template>
  <TotalTime>1605</TotalTime>
  <Words>2318</Words>
  <Application>Microsoft Office PowerPoint</Application>
  <PresentationFormat>On-screen Show (4:3)</PresentationFormat>
  <Paragraphs>356</Paragraphs>
  <Slides>29</Slides>
  <Notes>17</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ＭＳ Ｐゴシック</vt:lpstr>
      <vt:lpstr>Arial</vt:lpstr>
      <vt:lpstr>Calibri</vt:lpstr>
      <vt:lpstr>Calibri Light</vt:lpstr>
      <vt:lpstr>Times New Roman</vt:lpstr>
      <vt:lpstr>lowerbar</vt:lpstr>
      <vt:lpstr>Clip</vt:lpstr>
      <vt:lpstr>Lecture 7a</vt:lpstr>
      <vt:lpstr>Simplified Web Browsing</vt:lpstr>
      <vt:lpstr>Simplified Internet Structure</vt:lpstr>
      <vt:lpstr>Encapsulation</vt:lpstr>
      <vt:lpstr>Remarks</vt:lpstr>
      <vt:lpstr>Link Layer</vt:lpstr>
      <vt:lpstr>Typical SOHO LANs</vt:lpstr>
      <vt:lpstr>Typical Enterprise LANs</vt:lpstr>
      <vt:lpstr>Functions of the Data-Link layer</vt:lpstr>
      <vt:lpstr>Types of links</vt:lpstr>
      <vt:lpstr>Link Layer Services</vt:lpstr>
      <vt:lpstr>Adaptors Communicating</vt:lpstr>
      <vt:lpstr>Link Layer Services – This Lecture</vt:lpstr>
      <vt:lpstr>Link Layer Framing</vt:lpstr>
      <vt:lpstr>Addressing in the “Header”</vt:lpstr>
      <vt:lpstr>Example: Framing in Ethernet</vt:lpstr>
      <vt:lpstr>Example: Framing in WiFi</vt:lpstr>
      <vt:lpstr>Channel Access: Medium Access Control or MAC</vt:lpstr>
      <vt:lpstr>MAC Protocols: a taxonomy</vt:lpstr>
      <vt:lpstr>Pros and Cons</vt:lpstr>
      <vt:lpstr>Channel Partitioning MAC protocols: TDMA</vt:lpstr>
      <vt:lpstr>Random Access Protocols</vt:lpstr>
      <vt:lpstr>ALOHA</vt:lpstr>
      <vt:lpstr>Slotted ALOHA</vt:lpstr>
      <vt:lpstr>Can we do better?</vt:lpstr>
      <vt:lpstr>Collisions in  CSMA</vt:lpstr>
      <vt:lpstr>CSMA/CD (Collision Detection)</vt:lpstr>
      <vt:lpstr>Taking Turns MAC protocols</vt:lpstr>
      <vt:lpstr>Polling and Scheduling</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prashant</dc:creator>
  <cp:lastModifiedBy>Cui, Liu</cp:lastModifiedBy>
  <cp:revision>140</cp:revision>
  <dcterms:created xsi:type="dcterms:W3CDTF">2013-11-26T13:30:49Z</dcterms:created>
  <dcterms:modified xsi:type="dcterms:W3CDTF">2017-01-10T18:02:53Z</dcterms:modified>
</cp:coreProperties>
</file>