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63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537C4-3B48-BE45-957F-1AEBD2623032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78614-F6A2-3745-8BBC-2CB1BB678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173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4BE33-2E2E-4D41-B62B-C301AD6D37B2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3EC46-21E9-8741-A0D0-8153E3891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237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5DFA66-3C7C-CA45-812C-C8D6A4CCB641}" type="slidenum">
              <a:rPr lang="en-US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pPr/>
              <a:t>8</a:t>
            </a:fld>
            <a:endParaRPr lang="en-US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3082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115354-0778-AE41-A016-5091B0CF7288}" type="slidenum">
              <a:rPr lang="en-US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pPr/>
              <a:t>9</a:t>
            </a:fld>
            <a:endParaRPr lang="en-US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2681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CBDE7D-9E9D-1146-8072-8C975F2C4436}" type="slidenum">
              <a:rPr lang="en-US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pPr/>
              <a:t>10</a:t>
            </a:fld>
            <a:endParaRPr lang="en-US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3618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FE8715-35CE-A44D-86B8-6A36EF1847B2}" type="slidenum">
              <a:rPr lang="en-US"/>
              <a:pPr/>
              <a:t>11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26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2F15E5-B0C3-5B49-8366-16F522826003}" type="slidenum">
              <a:rPr lang="en-US"/>
              <a:pPr/>
              <a:t>12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60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54294A-3036-CF44-9D30-747C775A32B6}" type="slidenum">
              <a:rPr lang="en-US"/>
              <a:pPr/>
              <a:t>13</a:t>
            </a:fld>
            <a:endParaRPr lang="en-US"/>
          </a:p>
        </p:txBody>
      </p:sp>
      <p:sp>
        <p:nvSpPr>
          <p:cNvPr id="68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84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/>
          <p:cNvSpPr/>
          <p:nvPr/>
        </p:nvSpPr>
        <p:spPr>
          <a:xfrm>
            <a:off x="0" y="5460212"/>
            <a:ext cx="981994" cy="877300"/>
          </a:xfrm>
          <a:prstGeom prst="triangl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89194" y="5460212"/>
            <a:ext cx="798689" cy="8773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gular Pentagon 15"/>
          <p:cNvSpPr/>
          <p:nvPr/>
        </p:nvSpPr>
        <p:spPr>
          <a:xfrm>
            <a:off x="942708" y="5434024"/>
            <a:ext cx="837973" cy="903488"/>
          </a:xfrm>
          <a:prstGeom prst="pentagon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/>
          <p:cNvSpPr/>
          <p:nvPr/>
        </p:nvSpPr>
        <p:spPr>
          <a:xfrm>
            <a:off x="1309323" y="5486400"/>
            <a:ext cx="916527" cy="86420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A43F-E328-E344-81FE-C30518D018DA}" type="datetime1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0D0C-60A0-5D49-A0BF-501D99F2E1F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DB08-A983-B849-AB35-C1468980A450}" type="datetime1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0D0C-60A0-5D49-A0BF-501D99F2E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8"/>
            <a:ext cx="5800725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2E76-64D4-304F-8B93-7EDEA8B0D918}" type="datetime1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0D0C-60A0-5D49-A0BF-501D99F2E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13A70E94-6003-6A46-A9A3-105BC5DCDD50}" type="datetime1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FB08ACD6-9758-6F40-B6A2-03EC609277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4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Font typeface="Arial"/>
              <a:buChar char="•"/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E6A76-04B7-AE48-AE88-D5F63A840364}" type="datetime1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0D0C-60A0-5D49-A0BF-501D99F2E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/>
          <p:cNvSpPr/>
          <p:nvPr/>
        </p:nvSpPr>
        <p:spPr>
          <a:xfrm>
            <a:off x="0" y="5460628"/>
            <a:ext cx="981994" cy="877300"/>
          </a:xfrm>
          <a:prstGeom prst="triangl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89194" y="5460628"/>
            <a:ext cx="798689" cy="8773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gular Pentagon 11"/>
          <p:cNvSpPr/>
          <p:nvPr/>
        </p:nvSpPr>
        <p:spPr>
          <a:xfrm>
            <a:off x="942708" y="5434440"/>
            <a:ext cx="837973" cy="903488"/>
          </a:xfrm>
          <a:prstGeom prst="pentagon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/>
          <p:cNvSpPr/>
          <p:nvPr/>
        </p:nvSpPr>
        <p:spPr>
          <a:xfrm>
            <a:off x="1309323" y="5486816"/>
            <a:ext cx="916527" cy="86420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C4D1-9194-D140-AF28-C9935BCDD6A6}" type="datetime1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0D0C-60A0-5D49-A0BF-501D99F2E1F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56AF-0707-974B-B6D9-4E7757FE0505}" type="datetime1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0D0C-60A0-5D49-A0BF-501D99F2E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D1E8-922E-0940-A7E6-C13F624D3A5D}" type="datetime1">
              <a:rPr lang="en-US" smtClean="0"/>
              <a:t>3/15/2016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0D0C-60A0-5D49-A0BF-501D99F2E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8400-0B8D-764A-BC1B-D35267E3D80B}" type="datetime1">
              <a:rPr lang="en-US" smtClean="0"/>
              <a:t>3/15/2016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0D0C-60A0-5D49-A0BF-501D99F2E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/>
          <p:cNvSpPr/>
          <p:nvPr/>
        </p:nvSpPr>
        <p:spPr>
          <a:xfrm>
            <a:off x="0" y="5460628"/>
            <a:ext cx="981994" cy="877300"/>
          </a:xfrm>
          <a:prstGeom prst="triangl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89194" y="5460628"/>
            <a:ext cx="798689" cy="8773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gular Pentagon 11"/>
          <p:cNvSpPr/>
          <p:nvPr/>
        </p:nvSpPr>
        <p:spPr>
          <a:xfrm>
            <a:off x="942708" y="5434440"/>
            <a:ext cx="837973" cy="903488"/>
          </a:xfrm>
          <a:prstGeom prst="pentagon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/>
          <p:cNvSpPr/>
          <p:nvPr/>
        </p:nvSpPr>
        <p:spPr>
          <a:xfrm>
            <a:off x="1309323" y="5486816"/>
            <a:ext cx="916527" cy="86420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AE7D-8A7E-4A47-AE38-A0FDCADE6E0B}" type="datetime1">
              <a:rPr lang="en-US" smtClean="0"/>
              <a:t>3/15/2016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0D0C-60A0-5D49-A0BF-501D99F2E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66AFFCB-DDA9-4E48-97DA-658C9BAD9312}" type="datetime1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D50D0C-60A0-5D49-A0BF-501D99F2E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9639-40EE-C547-B9C3-85A3F9DB1B89}" type="datetime1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0D0C-60A0-5D49-A0BF-501D99F2E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/>
          <p:cNvSpPr/>
          <p:nvPr/>
        </p:nvSpPr>
        <p:spPr>
          <a:xfrm>
            <a:off x="0" y="5460212"/>
            <a:ext cx="981994" cy="877300"/>
          </a:xfrm>
          <a:prstGeom prst="triangl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9194" y="5460212"/>
            <a:ext cx="798689" cy="8773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507DF35-19AF-DB44-A238-4EDC6F0241E8}" type="datetime1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BD50D0C-60A0-5D49-A0BF-501D99F2E1F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gular Pentagon 10"/>
          <p:cNvSpPr/>
          <p:nvPr/>
        </p:nvSpPr>
        <p:spPr>
          <a:xfrm>
            <a:off x="942708" y="5434024"/>
            <a:ext cx="837973" cy="903488"/>
          </a:xfrm>
          <a:prstGeom prst="pentagon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>
            <a:off x="1309323" y="5486400"/>
            <a:ext cx="916527" cy="86420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9144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8a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Link Layer 2: Error Control 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0D0C-60A0-5D49-A0BF-501D99F2E1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84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1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4800" dirty="0">
                <a:ea typeface="ＭＳ Ｐゴシック" pitchFamily="-108" charset="-128"/>
                <a:cs typeface="ＭＳ Ｐゴシック" pitchFamily="-108" charset="-128"/>
              </a:rPr>
              <a:t>Design of Error </a:t>
            </a:r>
            <a:r>
              <a:rPr lang="en-US" sz="4800" dirty="0" smtClean="0">
                <a:ea typeface="ＭＳ Ｐゴシック" pitchFamily="-108" charset="-128"/>
                <a:cs typeface="ＭＳ Ｐゴシック" pitchFamily="-108" charset="-128"/>
              </a:rPr>
              <a:t>Correcting/Detecting </a:t>
            </a:r>
            <a:r>
              <a:rPr lang="en-US" sz="4800" dirty="0">
                <a:ea typeface="ＭＳ Ｐゴシック" pitchFamily="-108" charset="-128"/>
                <a:cs typeface="ＭＳ Ｐゴシック" pitchFamily="-108" charset="-128"/>
              </a:rPr>
              <a:t>Codes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dirty="0" smtClean="0">
                <a:ea typeface="ＭＳ Ｐゴシック" pitchFamily="-108" charset="-128"/>
                <a:cs typeface="ＭＳ Ｐゴシック" pitchFamily="-108" charset="-128"/>
              </a:rPr>
              <a:t>There is a lot of theory involved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Groups, rings and fields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Algebra!</a:t>
            </a:r>
          </a:p>
          <a:p>
            <a:pPr>
              <a:lnSpc>
                <a:spcPct val="90000"/>
              </a:lnSpc>
            </a:pPr>
            <a:r>
              <a:rPr lang="en-US" sz="1900" dirty="0" smtClean="0">
                <a:ea typeface="ＭＳ Ｐゴシック" pitchFamily="-108" charset="-128"/>
                <a:cs typeface="ＭＳ Ｐゴシック" pitchFamily="-108" charset="-128"/>
              </a:rPr>
              <a:t>We will look at some simple schemes</a:t>
            </a:r>
          </a:p>
          <a:p>
            <a:pPr>
              <a:lnSpc>
                <a:spcPct val="90000"/>
              </a:lnSpc>
            </a:pPr>
            <a:r>
              <a:rPr lang="en-US" sz="1900" dirty="0">
                <a:ea typeface="ＭＳ Ｐゴシック" pitchFamily="-108" charset="-128"/>
                <a:cs typeface="ＭＳ Ｐゴシック" pitchFamily="-108" charset="-128"/>
              </a:rPr>
              <a:t>E</a:t>
            </a:r>
            <a:r>
              <a:rPr lang="en-US" sz="1900" dirty="0" smtClean="0">
                <a:ea typeface="ＭＳ Ｐゴシック" pitchFamily="-108" charset="-128"/>
                <a:cs typeface="ＭＳ Ｐゴシック" pitchFamily="-108" charset="-128"/>
              </a:rPr>
              <a:t>xample: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Single bit even parity (4,3) code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>
                <a:ea typeface="Arial" pitchFamily="-108" charset="0"/>
                <a:cs typeface="Arial" pitchFamily="-108" charset="0"/>
              </a:rPr>
              <a:t>2</a:t>
            </a:r>
            <a:r>
              <a:rPr lang="en-US" sz="1800" baseline="30000" dirty="0" smtClean="0">
                <a:ea typeface="Arial" pitchFamily="-108" charset="0"/>
                <a:cs typeface="Arial" pitchFamily="-108" charset="0"/>
              </a:rPr>
              <a:t>3 </a:t>
            </a:r>
            <a:r>
              <a:rPr lang="en-US" sz="1800" dirty="0" smtClean="0">
                <a:ea typeface="Arial" pitchFamily="-108" charset="0"/>
                <a:cs typeface="Arial" pitchFamily="-108" charset="0"/>
              </a:rPr>
              <a:t>valid </a:t>
            </a:r>
            <a:r>
              <a:rPr lang="en-US" sz="1800" dirty="0" err="1" smtClean="0">
                <a:ea typeface="Arial" pitchFamily="-108" charset="0"/>
                <a:cs typeface="Arial" pitchFamily="-108" charset="0"/>
              </a:rPr>
              <a:t>codewords</a:t>
            </a:r>
            <a:endParaRPr lang="en-US" sz="1800" dirty="0" smtClean="0">
              <a:ea typeface="Arial" pitchFamily="-108" charset="0"/>
              <a:cs typeface="Arial" pitchFamily="-108" charset="0"/>
            </a:endParaRPr>
          </a:p>
          <a:p>
            <a:pPr lvl="1">
              <a:lnSpc>
                <a:spcPct val="90000"/>
              </a:lnSpc>
            </a:pPr>
            <a:r>
              <a:rPr lang="en-US" sz="1800" dirty="0" smtClean="0">
                <a:ea typeface="Arial" pitchFamily="-108" charset="0"/>
                <a:cs typeface="Arial" pitchFamily="-108" charset="0"/>
              </a:rPr>
              <a:t>2</a:t>
            </a:r>
            <a:r>
              <a:rPr lang="en-US" sz="1800" baseline="30000" dirty="0" smtClean="0">
                <a:ea typeface="Arial" pitchFamily="-108" charset="0"/>
                <a:cs typeface="Arial" pitchFamily="-108" charset="0"/>
              </a:rPr>
              <a:t>4</a:t>
            </a:r>
            <a:r>
              <a:rPr lang="en-US" sz="1800" dirty="0" smtClean="0">
                <a:ea typeface="Arial" pitchFamily="-108" charset="0"/>
                <a:cs typeface="Arial" pitchFamily="-108" charset="0"/>
              </a:rPr>
              <a:t> total 4-bit words</a:t>
            </a:r>
          </a:p>
          <a:p>
            <a:pPr lvl="1">
              <a:lnSpc>
                <a:spcPct val="90000"/>
              </a:lnSpc>
            </a:pPr>
            <a:endParaRPr lang="en-US" sz="1800" dirty="0">
              <a:ea typeface="Arial" pitchFamily="-108" charset="0"/>
              <a:cs typeface="Arial" pitchFamily="-108" charset="0"/>
            </a:endParaRPr>
          </a:p>
          <a:p>
            <a:r>
              <a:rPr lang="en-US" sz="2200" dirty="0" smtClean="0">
                <a:ea typeface="Arial" pitchFamily="-108" charset="0"/>
                <a:cs typeface="Arial" pitchFamily="-108" charset="0"/>
              </a:rPr>
              <a:t>What is the Code Rate?</a:t>
            </a:r>
            <a:endParaRPr lang="en-US" sz="2200" dirty="0" smtClean="0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37510642"/>
              </p:ext>
            </p:extLst>
          </p:nvPr>
        </p:nvGraphicFramePr>
        <p:xfrm>
          <a:off x="4648200" y="2531534"/>
          <a:ext cx="4038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Message 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Codeword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0 0 0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0 0 0 0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0 0 1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0 0 1 1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0 1 0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0 1 0 1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r>
                        <a:rPr lang="en-US" baseline="0" dirty="0" smtClean="0"/>
                        <a:t> 1 1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0 1 1 0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1 0 0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1 0 0 1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1 0 1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1 0 1 0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1 1 0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1 1 0 0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1 1 1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1 1 1 1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6980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D5FDB941-E880-6D4F-8A31-36D93FE636F2}" type="slidenum">
              <a:rPr lang="en-US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pPr/>
              <a:t>10</a:t>
            </a:fld>
            <a:endParaRPr lang="en-US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48200" y="2121851"/>
            <a:ext cx="3978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 parity check – what is </a:t>
            </a:r>
            <a:r>
              <a:rPr lang="en-US" i="1" dirty="0" smtClean="0"/>
              <a:t>n</a:t>
            </a:r>
            <a:r>
              <a:rPr lang="en-US" dirty="0" smtClean="0"/>
              <a:t>? what is </a:t>
            </a:r>
            <a:r>
              <a:rPr lang="en-US" i="1" dirty="0" smtClean="0"/>
              <a:t>k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79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Cyclic Codes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Cyclic or polynomial codes: a subclass of block codes</a:t>
            </a:r>
          </a:p>
          <a:p>
            <a:pPr lvl="1"/>
            <a:r>
              <a:rPr lang="en-US" sz="2400" dirty="0"/>
              <a:t>Cyclic shifts of valid </a:t>
            </a:r>
            <a:r>
              <a:rPr lang="en-US" sz="2400" dirty="0" err="1"/>
              <a:t>codeword</a:t>
            </a:r>
            <a:r>
              <a:rPr lang="en-US" sz="2400" dirty="0"/>
              <a:t> is another valid </a:t>
            </a:r>
            <a:r>
              <a:rPr lang="en-US" sz="2400" dirty="0" err="1"/>
              <a:t>codeword</a:t>
            </a:r>
            <a:endParaRPr lang="en-US" sz="2400" dirty="0"/>
          </a:p>
          <a:p>
            <a:pPr lvl="2"/>
            <a:r>
              <a:rPr lang="en-US" sz="2400" dirty="0"/>
              <a:t>If C=(c</a:t>
            </a:r>
            <a:r>
              <a:rPr lang="en-US" sz="2400" baseline="-25000" dirty="0"/>
              <a:t>n-1</a:t>
            </a:r>
            <a:r>
              <a:rPr lang="en-US" sz="2400" dirty="0"/>
              <a:t>,..., c</a:t>
            </a:r>
            <a:r>
              <a:rPr lang="en-US" sz="2400" baseline="-25000" dirty="0"/>
              <a:t>0</a:t>
            </a:r>
            <a:r>
              <a:rPr lang="en-US" sz="2400" dirty="0"/>
              <a:t>) is </a:t>
            </a:r>
            <a:r>
              <a:rPr lang="en-US" sz="2400" dirty="0" err="1"/>
              <a:t>codeword</a:t>
            </a:r>
            <a:r>
              <a:rPr lang="en-US" sz="2400" dirty="0"/>
              <a:t> then so is (c</a:t>
            </a:r>
            <a:r>
              <a:rPr lang="en-US" sz="2400" baseline="-25000" dirty="0"/>
              <a:t>n-2</a:t>
            </a:r>
            <a:r>
              <a:rPr lang="en-US" sz="2400" dirty="0"/>
              <a:t>,..., c</a:t>
            </a:r>
            <a:r>
              <a:rPr lang="en-US" sz="2400" baseline="-25000" dirty="0"/>
              <a:t>0</a:t>
            </a:r>
            <a:r>
              <a:rPr lang="en-US" sz="2400" dirty="0"/>
              <a:t>, c</a:t>
            </a:r>
            <a:r>
              <a:rPr lang="en-US" sz="2400" baseline="-25000" dirty="0"/>
              <a:t>n-1</a:t>
            </a:r>
            <a:r>
              <a:rPr lang="en-US" sz="2400" dirty="0"/>
              <a:t>)</a:t>
            </a:r>
          </a:p>
          <a:p>
            <a:pPr lvl="1"/>
            <a:r>
              <a:rPr lang="en-US" dirty="0"/>
              <a:t>Sum of two </a:t>
            </a:r>
            <a:r>
              <a:rPr lang="en-US" dirty="0" err="1"/>
              <a:t>codewords</a:t>
            </a:r>
            <a:r>
              <a:rPr lang="en-US" dirty="0"/>
              <a:t> (modulo 2) is also a </a:t>
            </a:r>
            <a:r>
              <a:rPr lang="en-US" dirty="0" err="1"/>
              <a:t>codeword</a:t>
            </a:r>
            <a:endParaRPr lang="en-US" dirty="0"/>
          </a:p>
          <a:p>
            <a:r>
              <a:rPr lang="en-US" sz="2800" dirty="0"/>
              <a:t>Advantage of easy encoder/decoder implementation resulting from this structure</a:t>
            </a:r>
          </a:p>
          <a:p>
            <a:r>
              <a:rPr lang="en-US" sz="2800" dirty="0" smtClean="0"/>
              <a:t>Most </a:t>
            </a:r>
            <a:r>
              <a:rPr lang="en-US" sz="2800" dirty="0"/>
              <a:t>block codes in practice today are cyclic or </a:t>
            </a:r>
            <a:r>
              <a:rPr lang="en-US" sz="2800" dirty="0" smtClean="0"/>
              <a:t>related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F3C8-C753-BC4E-B233-02B1014CAD1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EA82-B107-A845-B26A-AEFBB6499B28}" type="slidenum">
              <a:rPr lang="en-US"/>
              <a:pPr/>
              <a:t>12</a:t>
            </a:fld>
            <a:endParaRPr lang="en-US"/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cyclic codes</a:t>
            </a:r>
          </a:p>
        </p:txBody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Each codeword can be represented as a polynomial</a:t>
            </a:r>
          </a:p>
          <a:p>
            <a:pPr marL="669925" lvl="1" indent="-325438">
              <a:lnSpc>
                <a:spcPct val="90000"/>
              </a:lnSpc>
            </a:pPr>
            <a:r>
              <a:rPr lang="en-US" sz="2400" dirty="0"/>
              <a:t>[</a:t>
            </a:r>
            <a:r>
              <a:rPr lang="en-US" sz="2400" dirty="0" smtClean="0"/>
              <a:t>c</a:t>
            </a:r>
            <a:r>
              <a:rPr lang="en-US" sz="2400" baseline="-25000" dirty="0" smtClean="0"/>
              <a:t>n-1</a:t>
            </a:r>
            <a:r>
              <a:rPr lang="en-US" sz="2400" dirty="0" smtClean="0"/>
              <a:t> c</a:t>
            </a:r>
            <a:r>
              <a:rPr lang="en-US" sz="2400" baseline="-25000" dirty="0" smtClean="0"/>
              <a:t>n-2</a:t>
            </a:r>
            <a:r>
              <a:rPr lang="en-US" sz="2400" dirty="0" smtClean="0"/>
              <a:t> c</a:t>
            </a:r>
            <a:r>
              <a:rPr lang="en-US" sz="2400" baseline="-25000" dirty="0" smtClean="0"/>
              <a:t>n-3</a:t>
            </a:r>
            <a:r>
              <a:rPr lang="en-US" sz="2400" dirty="0" smtClean="0"/>
              <a:t> </a:t>
            </a:r>
            <a:r>
              <a:rPr lang="en-US" sz="2400" dirty="0"/>
              <a:t>… </a:t>
            </a:r>
            <a:r>
              <a:rPr lang="en-US" sz="2400" dirty="0" smtClean="0"/>
              <a:t>c</a:t>
            </a:r>
            <a:r>
              <a:rPr lang="en-US" sz="2400" baseline="-25000" dirty="0"/>
              <a:t>0</a:t>
            </a:r>
            <a:r>
              <a:rPr lang="en-US" sz="2400" dirty="0" smtClean="0"/>
              <a:t>] </a:t>
            </a:r>
            <a:r>
              <a:rPr lang="en-US" sz="2400" dirty="0"/>
              <a:t>= c</a:t>
            </a:r>
            <a:r>
              <a:rPr lang="en-US" sz="2400" baseline="-25000" dirty="0"/>
              <a:t>0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baseline="30000" dirty="0"/>
              <a:t>0</a:t>
            </a:r>
            <a:r>
              <a:rPr lang="en-US" sz="2400" dirty="0"/>
              <a:t> + c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baseline="30000" dirty="0"/>
              <a:t>1</a:t>
            </a:r>
            <a:r>
              <a:rPr lang="en-US" sz="2400" dirty="0"/>
              <a:t> + … + c</a:t>
            </a:r>
            <a:r>
              <a:rPr lang="en-US" sz="2400" baseline="-25000" dirty="0"/>
              <a:t>n-1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baseline="30000" dirty="0"/>
              <a:t>n-1</a:t>
            </a:r>
            <a:r>
              <a:rPr lang="en-US" sz="2400" dirty="0"/>
              <a:t> = </a:t>
            </a:r>
            <a:r>
              <a:rPr lang="en-US" sz="2400" i="1" dirty="0"/>
              <a:t>c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</a:t>
            </a:r>
          </a:p>
          <a:p>
            <a:pPr marL="669925" lvl="1" indent="-325438">
              <a:lnSpc>
                <a:spcPct val="90000"/>
              </a:lnSpc>
            </a:pPr>
            <a:r>
              <a:rPr lang="en-US" sz="2400" dirty="0"/>
              <a:t>Example: 1010001 = 1 + </a:t>
            </a:r>
            <a:r>
              <a:rPr lang="en-US" sz="2400" i="1" dirty="0" smtClean="0"/>
              <a:t>x</a:t>
            </a:r>
            <a:r>
              <a:rPr lang="en-US" sz="2400" baseline="30000" dirty="0"/>
              <a:t>4</a:t>
            </a:r>
            <a:r>
              <a:rPr lang="en-US" sz="2400" baseline="30000" dirty="0" smtClean="0"/>
              <a:t> </a:t>
            </a:r>
            <a:r>
              <a:rPr lang="en-US" sz="2400" dirty="0"/>
              <a:t>+ </a:t>
            </a:r>
            <a:r>
              <a:rPr lang="en-US" sz="2400" i="1" dirty="0"/>
              <a:t>x</a:t>
            </a:r>
            <a:r>
              <a:rPr lang="en-US" sz="2400" baseline="30000" dirty="0"/>
              <a:t>6</a:t>
            </a:r>
          </a:p>
          <a:p>
            <a:pPr marL="669925" lvl="1" indent="-325438">
              <a:lnSpc>
                <a:spcPct val="90000"/>
              </a:lnSpc>
            </a:pPr>
            <a:r>
              <a:rPr lang="en-US" sz="2400" dirty="0"/>
              <a:t>What is the degree of </a:t>
            </a:r>
            <a:r>
              <a:rPr lang="en-US" sz="2400" i="1" dirty="0" err="1"/>
              <a:t>c</a:t>
            </a:r>
            <a:r>
              <a:rPr lang="en-US" sz="2400" dirty="0" err="1"/>
              <a:t>(</a:t>
            </a:r>
            <a:r>
              <a:rPr lang="en-US" sz="2400" i="1" dirty="0" err="1"/>
              <a:t>x</a:t>
            </a:r>
            <a:r>
              <a:rPr lang="en-US" sz="2400" dirty="0"/>
              <a:t>)?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 generator </a:t>
            </a:r>
            <a:r>
              <a:rPr lang="en-US" sz="2800" dirty="0"/>
              <a:t>polynomial </a:t>
            </a:r>
            <a:r>
              <a:rPr lang="en-US" sz="2800" dirty="0" smtClean="0"/>
              <a:t>is used for creating the </a:t>
            </a:r>
            <a:r>
              <a:rPr lang="en-US" sz="2800" dirty="0" err="1" smtClean="0"/>
              <a:t>codeword</a:t>
            </a:r>
            <a:r>
              <a:rPr lang="en-US" sz="2800" dirty="0" smtClean="0"/>
              <a:t> and detecting errors</a:t>
            </a:r>
            <a:endParaRPr lang="en-US" sz="2800" dirty="0"/>
          </a:p>
          <a:p>
            <a:pPr marL="669925" lvl="1" indent="-325438">
              <a:lnSpc>
                <a:spcPct val="90000"/>
              </a:lnSpc>
            </a:pPr>
            <a:r>
              <a:rPr lang="en-US" sz="2400" dirty="0"/>
              <a:t>Generator polynomial is </a:t>
            </a:r>
            <a:r>
              <a:rPr lang="en-US" sz="2400" i="1" dirty="0"/>
              <a:t>g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 of degree </a:t>
            </a:r>
            <a:r>
              <a:rPr lang="en-US" sz="2400" i="1" dirty="0"/>
              <a:t>n</a:t>
            </a:r>
            <a:r>
              <a:rPr lang="en-US" sz="2400" dirty="0"/>
              <a:t> -</a:t>
            </a:r>
            <a:r>
              <a:rPr lang="en-US" sz="2400" i="1" dirty="0"/>
              <a:t> </a:t>
            </a:r>
            <a:r>
              <a:rPr lang="en-US" sz="2400" i="1" dirty="0" smtClean="0"/>
              <a:t>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010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and Decoding Cyclic Codes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Given the generator polynomial </a:t>
            </a:r>
            <a:r>
              <a:rPr lang="en-US" sz="2800" i="1" dirty="0"/>
              <a:t>g</a:t>
            </a:r>
            <a:r>
              <a:rPr lang="en-US" sz="2800" dirty="0"/>
              <a:t>(</a:t>
            </a:r>
            <a:r>
              <a:rPr lang="en-US" sz="2800" i="1" dirty="0"/>
              <a:t>x</a:t>
            </a:r>
            <a:r>
              <a:rPr lang="en-US" sz="2800" dirty="0"/>
              <a:t>)</a:t>
            </a:r>
          </a:p>
          <a:p>
            <a:pPr lvl="1"/>
            <a:r>
              <a:rPr lang="en-US" sz="2400" dirty="0"/>
              <a:t>Multiply the </a:t>
            </a:r>
            <a:r>
              <a:rPr lang="en-US" sz="2400" dirty="0" smtClean="0"/>
              <a:t>“message polynomial” </a:t>
            </a:r>
            <a:r>
              <a:rPr lang="en-US" sz="2400" i="1" dirty="0"/>
              <a:t>u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 by </a:t>
            </a:r>
            <a:r>
              <a:rPr lang="en-US" sz="2400" i="1" dirty="0" err="1"/>
              <a:t>x</a:t>
            </a:r>
            <a:r>
              <a:rPr lang="en-US" sz="2400" i="1" baseline="30000" dirty="0" err="1"/>
              <a:t>n</a:t>
            </a:r>
            <a:r>
              <a:rPr lang="en-US" sz="2400" i="1" baseline="30000" dirty="0"/>
              <a:t>-k</a:t>
            </a:r>
            <a:endParaRPr lang="en-US" sz="2400" i="1" dirty="0"/>
          </a:p>
          <a:p>
            <a:pPr lvl="1"/>
            <a:r>
              <a:rPr lang="en-US" sz="2400" dirty="0"/>
              <a:t>Divide </a:t>
            </a:r>
            <a:r>
              <a:rPr lang="en-US" sz="2400" i="1" dirty="0" err="1"/>
              <a:t>x</a:t>
            </a:r>
            <a:r>
              <a:rPr lang="en-US" sz="2400" i="1" baseline="30000" dirty="0" err="1"/>
              <a:t>n</a:t>
            </a:r>
            <a:r>
              <a:rPr lang="en-US" sz="2400" i="1" baseline="30000" dirty="0"/>
              <a:t>-k</a:t>
            </a:r>
            <a:r>
              <a:rPr lang="en-US" sz="2400" dirty="0"/>
              <a:t> </a:t>
            </a:r>
            <a:r>
              <a:rPr lang="en-US" sz="2400" i="1" dirty="0"/>
              <a:t>u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 by </a:t>
            </a:r>
            <a:r>
              <a:rPr lang="en-US" sz="2400" i="1" dirty="0"/>
              <a:t>g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 </a:t>
            </a:r>
            <a:r>
              <a:rPr lang="en-US" sz="2400" dirty="0">
                <a:sym typeface="Wingdings" pitchFamily="-111" charset="2"/>
              </a:rPr>
              <a:t> the remainder is </a:t>
            </a:r>
            <a:r>
              <a:rPr lang="en-US" sz="2400" i="1" dirty="0">
                <a:sym typeface="Wingdings" pitchFamily="-111" charset="2"/>
              </a:rPr>
              <a:t>b</a:t>
            </a:r>
            <a:r>
              <a:rPr lang="en-US" sz="2400" dirty="0">
                <a:sym typeface="Wingdings" pitchFamily="-111" charset="2"/>
              </a:rPr>
              <a:t>(</a:t>
            </a:r>
            <a:r>
              <a:rPr lang="en-US" sz="2400" i="1" dirty="0">
                <a:sym typeface="Wingdings" pitchFamily="-111" charset="2"/>
              </a:rPr>
              <a:t>x</a:t>
            </a:r>
            <a:r>
              <a:rPr lang="en-US" sz="2400" dirty="0">
                <a:sym typeface="Wingdings" pitchFamily="-111" charset="2"/>
              </a:rPr>
              <a:t>)</a:t>
            </a:r>
          </a:p>
          <a:p>
            <a:pPr lvl="1"/>
            <a:r>
              <a:rPr lang="en-US" sz="2400" dirty="0"/>
              <a:t>Add </a:t>
            </a:r>
            <a:r>
              <a:rPr lang="en-US" sz="2400" i="1" dirty="0"/>
              <a:t>b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 to </a:t>
            </a:r>
            <a:r>
              <a:rPr lang="en-US" sz="2400" i="1" dirty="0" err="1"/>
              <a:t>x</a:t>
            </a:r>
            <a:r>
              <a:rPr lang="en-US" sz="2400" i="1" baseline="30000" dirty="0" err="1"/>
              <a:t>n</a:t>
            </a:r>
            <a:r>
              <a:rPr lang="en-US" sz="2400" i="1" baseline="30000" dirty="0"/>
              <a:t>-k</a:t>
            </a:r>
            <a:r>
              <a:rPr lang="en-US" sz="2400" dirty="0"/>
              <a:t> </a:t>
            </a:r>
            <a:r>
              <a:rPr lang="en-US" sz="2400" i="1" dirty="0"/>
              <a:t>u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 to get the code polynomial </a:t>
            </a:r>
            <a:r>
              <a:rPr lang="en-US" sz="2400" i="1" dirty="0"/>
              <a:t>c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</a:t>
            </a:r>
          </a:p>
          <a:p>
            <a:r>
              <a:rPr lang="en-US" sz="2800" dirty="0"/>
              <a:t>Let the received polynomial be </a:t>
            </a:r>
            <a:r>
              <a:rPr lang="en-US" sz="2800" i="1" dirty="0"/>
              <a:t>r</a:t>
            </a:r>
            <a:r>
              <a:rPr lang="en-US" sz="2800" dirty="0"/>
              <a:t>(</a:t>
            </a:r>
            <a:r>
              <a:rPr lang="en-US" sz="2800" i="1" dirty="0"/>
              <a:t>x</a:t>
            </a:r>
            <a:r>
              <a:rPr lang="en-US" sz="2800" dirty="0"/>
              <a:t>)</a:t>
            </a:r>
          </a:p>
          <a:p>
            <a:pPr lvl="1"/>
            <a:r>
              <a:rPr lang="en-US" sz="2400" dirty="0"/>
              <a:t>Divide </a:t>
            </a:r>
            <a:r>
              <a:rPr lang="en-US" sz="2400" i="1" dirty="0"/>
              <a:t>r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 by </a:t>
            </a:r>
            <a:r>
              <a:rPr lang="en-US" sz="2400" i="1" dirty="0"/>
              <a:t>g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The remainder </a:t>
            </a:r>
            <a:r>
              <a:rPr lang="en-US" sz="2400" i="1" dirty="0"/>
              <a:t>s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 is the “syndrome” polynomial</a:t>
            </a:r>
          </a:p>
          <a:p>
            <a:pPr lvl="2"/>
            <a:r>
              <a:rPr lang="en-US" dirty="0"/>
              <a:t>What can you say about the degree of </a:t>
            </a:r>
            <a:r>
              <a:rPr lang="en-US" i="1" dirty="0"/>
              <a:t>s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</a:t>
            </a:r>
            <a:r>
              <a:rPr lang="en-US" dirty="0" smtClean="0"/>
              <a:t>?</a:t>
            </a:r>
            <a:endParaRPr lang="en-US" dirty="0"/>
          </a:p>
          <a:p>
            <a:pPr lvl="2"/>
            <a:r>
              <a:rPr lang="en-US" dirty="0"/>
              <a:t>If </a:t>
            </a:r>
            <a:r>
              <a:rPr lang="en-US" i="1" dirty="0"/>
              <a:t>s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0, it is assumed there are NO </a:t>
            </a:r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8206-1AC4-0F44-ADD1-F2D13552A62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5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Modulo-2 division rules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Modulo-2 division uses Exclusive OR for subtraction operations during division</a:t>
            </a:r>
          </a:p>
          <a:p>
            <a:endParaRPr lang="en-US" dirty="0" smtClean="0"/>
          </a:p>
          <a:p>
            <a:r>
              <a:rPr lang="en-US" dirty="0" smtClean="0"/>
              <a:t>0 – 0 = 0</a:t>
            </a:r>
          </a:p>
          <a:p>
            <a:r>
              <a:rPr lang="en-US" dirty="0" smtClean="0"/>
              <a:t>0 – 1 = 1</a:t>
            </a:r>
          </a:p>
          <a:p>
            <a:r>
              <a:rPr lang="en-US" dirty="0" smtClean="0"/>
              <a:t>1 – 0 = 1</a:t>
            </a:r>
          </a:p>
          <a:p>
            <a:r>
              <a:rPr lang="en-US" dirty="0" smtClean="0"/>
              <a:t>1 – 1 =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155942-2939-4D83-82F0-ACC472DA460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5826" y="39688"/>
            <a:ext cx="284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Slide modified from </a:t>
            </a:r>
            <a:r>
              <a:rPr lang="en-US" dirty="0" err="1" smtClean="0">
                <a:latin typeface="Calibri"/>
                <a:cs typeface="Calibri"/>
              </a:rPr>
              <a:t>Agrawal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024254" y="3345148"/>
            <a:ext cx="2700722" cy="19677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Adding and Subtracting are the same!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51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(Hamming Code)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generator polynomial is</a:t>
            </a:r>
          </a:p>
          <a:p>
            <a:pPr lvl="1"/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1 + </a:t>
            </a:r>
            <a:r>
              <a:rPr lang="en-US" i="1" dirty="0"/>
              <a:t>x</a:t>
            </a:r>
            <a:r>
              <a:rPr lang="en-US" dirty="0"/>
              <a:t> + </a:t>
            </a:r>
            <a:r>
              <a:rPr lang="en-US" i="1" dirty="0"/>
              <a:t>x</a:t>
            </a:r>
            <a:r>
              <a:rPr lang="en-US" baseline="30000" dirty="0"/>
              <a:t>3</a:t>
            </a:r>
            <a:endParaRPr lang="en-US" dirty="0"/>
          </a:p>
          <a:p>
            <a:r>
              <a:rPr lang="en-US" dirty="0"/>
              <a:t>Encode the message sequence </a:t>
            </a:r>
            <a:r>
              <a:rPr lang="en-US" b="1" dirty="0"/>
              <a:t>u</a:t>
            </a:r>
            <a:r>
              <a:rPr lang="en-US" dirty="0"/>
              <a:t> = [1000]</a:t>
            </a:r>
          </a:p>
          <a:p>
            <a:r>
              <a:rPr lang="en-US" dirty="0"/>
              <a:t>Compute the syndrome for </a:t>
            </a:r>
            <a:r>
              <a:rPr lang="en-US" b="1" dirty="0"/>
              <a:t>r</a:t>
            </a:r>
            <a:r>
              <a:rPr lang="en-US" dirty="0"/>
              <a:t> = [100 1000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0D0C-60A0-5D49-A0BF-501D99F2E1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5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Cyclic redundancy check (CRC)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Most commercial data communication technologies use CRC</a:t>
            </a:r>
          </a:p>
          <a:p>
            <a:r>
              <a:rPr lang="en-GB" dirty="0" smtClean="0"/>
              <a:t>CRC-32 is used in Ethernet</a:t>
            </a:r>
          </a:p>
          <a:p>
            <a:pPr lvl="1"/>
            <a:r>
              <a:rPr lang="en-GB" dirty="0" smtClean="0"/>
              <a:t>99.99999998% reliable for errors greater than 32 bits long</a:t>
            </a:r>
          </a:p>
          <a:p>
            <a:r>
              <a:rPr lang="en-GB" dirty="0" smtClean="0"/>
              <a:t>The generator polynomial is</a:t>
            </a:r>
          </a:p>
          <a:p>
            <a:pPr marL="0" indent="0" algn="ctr">
              <a:buNone/>
            </a:pPr>
            <a:r>
              <a:rPr lang="en-GB" dirty="0" smtClean="0"/>
              <a:t>g(x) = </a:t>
            </a:r>
            <a:r>
              <a:rPr lang="en-US" dirty="0"/>
              <a:t>1</a:t>
            </a:r>
            <a:r>
              <a:rPr lang="en-US" dirty="0" smtClean="0"/>
              <a:t>+ 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i="1" dirty="0"/>
              <a:t>x</a:t>
            </a:r>
            <a:r>
              <a:rPr lang="en-US" baseline="30000" dirty="0"/>
              <a:t>4</a:t>
            </a:r>
            <a:r>
              <a:rPr lang="en-US" dirty="0"/>
              <a:t> + </a:t>
            </a:r>
            <a:r>
              <a:rPr lang="en-US" i="1" dirty="0"/>
              <a:t>x</a:t>
            </a:r>
            <a:r>
              <a:rPr lang="en-US" baseline="30000" dirty="0"/>
              <a:t>5</a:t>
            </a:r>
            <a:r>
              <a:rPr lang="en-US" dirty="0"/>
              <a:t> + </a:t>
            </a:r>
            <a:r>
              <a:rPr lang="en-US" i="1" dirty="0"/>
              <a:t>x</a:t>
            </a:r>
            <a:r>
              <a:rPr lang="en-US" baseline="30000" dirty="0"/>
              <a:t>7</a:t>
            </a:r>
            <a:r>
              <a:rPr lang="en-US" dirty="0"/>
              <a:t> + </a:t>
            </a:r>
            <a:r>
              <a:rPr lang="en-US" i="1" dirty="0"/>
              <a:t>x</a:t>
            </a:r>
            <a:r>
              <a:rPr lang="en-US" baseline="30000" dirty="0"/>
              <a:t>8</a:t>
            </a:r>
            <a:r>
              <a:rPr lang="en-US" dirty="0"/>
              <a:t> + </a:t>
            </a:r>
            <a:r>
              <a:rPr lang="en-US" i="1" dirty="0"/>
              <a:t>x</a:t>
            </a:r>
            <a:r>
              <a:rPr lang="en-US" baseline="30000" dirty="0"/>
              <a:t>10</a:t>
            </a:r>
            <a:r>
              <a:rPr lang="en-US" dirty="0"/>
              <a:t> + </a:t>
            </a:r>
            <a:r>
              <a:rPr lang="en-US" i="1" dirty="0"/>
              <a:t>x</a:t>
            </a:r>
            <a:r>
              <a:rPr lang="en-US" baseline="30000" dirty="0"/>
              <a:t>11</a:t>
            </a:r>
            <a:r>
              <a:rPr lang="en-US" dirty="0"/>
              <a:t> + </a:t>
            </a:r>
            <a:r>
              <a:rPr lang="en-US" i="1" dirty="0"/>
              <a:t>x</a:t>
            </a:r>
            <a:r>
              <a:rPr lang="en-US" baseline="30000" dirty="0"/>
              <a:t>12</a:t>
            </a:r>
            <a:r>
              <a:rPr lang="en-US" dirty="0"/>
              <a:t> + </a:t>
            </a:r>
            <a:r>
              <a:rPr lang="en-US" i="1" dirty="0"/>
              <a:t>x</a:t>
            </a:r>
            <a:r>
              <a:rPr lang="en-US" baseline="30000" dirty="0"/>
              <a:t>16</a:t>
            </a:r>
            <a:r>
              <a:rPr lang="en-US" dirty="0"/>
              <a:t> + </a:t>
            </a:r>
            <a:r>
              <a:rPr lang="en-US" i="1" dirty="0"/>
              <a:t>x</a:t>
            </a:r>
            <a:r>
              <a:rPr lang="en-US" baseline="30000" dirty="0"/>
              <a:t>22</a:t>
            </a:r>
            <a:r>
              <a:rPr lang="en-US" dirty="0"/>
              <a:t> + </a:t>
            </a:r>
            <a:r>
              <a:rPr lang="en-US" i="1" dirty="0"/>
              <a:t>x</a:t>
            </a:r>
            <a:r>
              <a:rPr lang="en-US" baseline="30000" dirty="0"/>
              <a:t>23</a:t>
            </a:r>
            <a:r>
              <a:rPr lang="en-US" dirty="0"/>
              <a:t> + </a:t>
            </a:r>
            <a:r>
              <a:rPr lang="en-US" i="1" dirty="0"/>
              <a:t>x</a:t>
            </a:r>
            <a:r>
              <a:rPr lang="en-US" baseline="30000" dirty="0"/>
              <a:t>26</a:t>
            </a:r>
            <a:r>
              <a:rPr lang="en-US" dirty="0"/>
              <a:t> + </a:t>
            </a:r>
            <a:r>
              <a:rPr lang="en-US" i="1" dirty="0"/>
              <a:t>x</a:t>
            </a:r>
            <a:r>
              <a:rPr lang="en-US" baseline="30000" dirty="0"/>
              <a:t>32</a:t>
            </a:r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5942-2939-4D83-82F0-ACC472DA460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5826" y="39688"/>
            <a:ext cx="284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Slide modified from </a:t>
            </a:r>
            <a:r>
              <a:rPr lang="en-US" dirty="0" err="1" smtClean="0">
                <a:latin typeface="Calibri"/>
                <a:cs typeface="Calibri"/>
              </a:rPr>
              <a:t>Agrawal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3730" y="5900777"/>
            <a:ext cx="8620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See also: http</a:t>
            </a:r>
            <a:r>
              <a:rPr lang="en-US" dirty="0"/>
              <a:t>://</a:t>
            </a:r>
            <a:r>
              <a:rPr lang="en-US" dirty="0" err="1"/>
              <a:t>www.xilinx.com</a:t>
            </a:r>
            <a:r>
              <a:rPr lang="en-US" dirty="0"/>
              <a:t>/support/documentation/</a:t>
            </a:r>
            <a:r>
              <a:rPr lang="en-US" dirty="0" err="1"/>
              <a:t>application_notes</a:t>
            </a:r>
            <a:r>
              <a:rPr lang="en-US" dirty="0"/>
              <a:t>/xapp209.pdf</a:t>
            </a:r>
          </a:p>
        </p:txBody>
      </p:sp>
    </p:spTree>
    <p:extLst>
      <p:ext uri="{BB962C8B-B14F-4D97-AF65-F5344CB8AC3E}">
        <p14:creationId xmlns:p14="http://schemas.microsoft.com/office/powerpoint/2010/main" val="404783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CRC-32 capabilities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GB" smtClean="0"/>
              <a:t>CRC-32 can detect all errors affecting less than 33 (n + 1) bits</a:t>
            </a:r>
          </a:p>
          <a:p>
            <a:r>
              <a:rPr lang="en-GB" smtClean="0"/>
              <a:t>CRC can detect all errors affecting odd number of bits</a:t>
            </a:r>
          </a:p>
          <a:p>
            <a:r>
              <a:rPr lang="en-GB" smtClean="0"/>
              <a:t>CRC-32 can reasonably reliably detect errors affecting more than 33 (n + 1) bits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155942-2939-4D83-82F0-ACC472DA460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5826" y="39688"/>
            <a:ext cx="284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Slide modified from </a:t>
            </a:r>
            <a:r>
              <a:rPr lang="en-US" dirty="0" err="1" smtClean="0">
                <a:latin typeface="Calibri"/>
                <a:cs typeface="Calibri"/>
              </a:rPr>
              <a:t>Agrawal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047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detection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As the packet moves from source to destination, it can get errors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Just as cars can get flat tires from driving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Errors are caused due to the imperfections of the physical world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Noise from power spikes, outages etc.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These errors have to be detected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And (perhaps) corrected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155942-2939-4D83-82F0-ACC472DA460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5826" y="39688"/>
            <a:ext cx="284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Slide modified from </a:t>
            </a:r>
            <a:r>
              <a:rPr lang="en-US" dirty="0" err="1" smtClean="0">
                <a:latin typeface="Calibri"/>
                <a:cs typeface="Calibri"/>
              </a:rPr>
              <a:t>Agrawal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893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 correction in human communication</a:t>
            </a:r>
            <a:endParaRPr lang="en-US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human error-correction techniques</a:t>
            </a:r>
          </a:p>
          <a:p>
            <a:pPr lvl="1"/>
            <a:r>
              <a:rPr lang="en-US" dirty="0" smtClean="0"/>
              <a:t>Receiver reads back on telephone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redit card number, phone number etc.</a:t>
            </a:r>
          </a:p>
          <a:p>
            <a:pPr lvl="3"/>
            <a:r>
              <a:rPr lang="en-US" dirty="0" smtClean="0"/>
              <a:t>Not reliable in computer networks because of possible error-cancellation</a:t>
            </a:r>
          </a:p>
          <a:p>
            <a:pPr lvl="1"/>
            <a:r>
              <a:rPr lang="en-US" dirty="0" smtClean="0"/>
              <a:t>Redundant data</a:t>
            </a:r>
          </a:p>
          <a:p>
            <a:pPr lvl="2"/>
            <a:r>
              <a:rPr lang="en-US" dirty="0" smtClean="0"/>
              <a:t>Don’t just say tomorrow</a:t>
            </a:r>
          </a:p>
          <a:p>
            <a:pPr lvl="3"/>
            <a:r>
              <a:rPr lang="en-US" dirty="0" smtClean="0"/>
              <a:t>Say tomorrow, Thursday, Nov. 16, 2000</a:t>
            </a:r>
          </a:p>
          <a:p>
            <a:pPr lvl="1"/>
            <a:r>
              <a:rPr lang="en-US" dirty="0" smtClean="0"/>
              <a:t>Sender contact information</a:t>
            </a:r>
          </a:p>
          <a:p>
            <a:pPr lvl="2"/>
            <a:r>
              <a:rPr lang="en-US" dirty="0" smtClean="0"/>
              <a:t>For clarification if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5942-2939-4D83-82F0-ACC472DA460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5826" y="39688"/>
            <a:ext cx="284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Slide modified from </a:t>
            </a:r>
            <a:r>
              <a:rPr lang="en-US" dirty="0" err="1" smtClean="0">
                <a:latin typeface="Calibri"/>
                <a:cs typeface="Calibri"/>
              </a:rPr>
              <a:t>Agrawal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618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 correction in computer communication</a:t>
            </a:r>
            <a:endParaRPr lang="en-US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general approach to error detection in human communications is not effective in computer communications because of possible error cancellations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5942-2939-4D83-82F0-ACC472DA460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6" descr="Error_feedback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9976" y="3733800"/>
            <a:ext cx="4651891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05826" y="57083"/>
            <a:ext cx="284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Slide modified from </a:t>
            </a:r>
            <a:r>
              <a:rPr lang="en-US" dirty="0" err="1" smtClean="0">
                <a:latin typeface="Calibri"/>
                <a:cs typeface="Calibri"/>
              </a:rPr>
              <a:t>Agrawal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8916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 correction in computer communication</a:t>
            </a:r>
            <a:endParaRPr lang="en-US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general approach to error detection in data communications is to add some meta-data to the original data</a:t>
            </a:r>
          </a:p>
          <a:p>
            <a:pPr lvl="1"/>
            <a:r>
              <a:rPr lang="en-US" dirty="0" smtClean="0"/>
              <a:t>The meta-data is generated from the data itself</a:t>
            </a:r>
          </a:p>
          <a:p>
            <a:pPr lvl="1"/>
            <a:r>
              <a:rPr lang="en-US" dirty="0" smtClean="0"/>
              <a:t>The receiver can </a:t>
            </a:r>
            <a:r>
              <a:rPr lang="en-US" dirty="0" smtClean="0">
                <a:solidFill>
                  <a:srgbClr val="FF0000"/>
                </a:solidFill>
              </a:rPr>
              <a:t>re-compute</a:t>
            </a:r>
            <a:r>
              <a:rPr lang="en-US" dirty="0" smtClean="0"/>
              <a:t> the meta-data and </a:t>
            </a:r>
            <a:r>
              <a:rPr lang="en-US" dirty="0" smtClean="0">
                <a:solidFill>
                  <a:srgbClr val="FF0000"/>
                </a:solidFill>
              </a:rPr>
              <a:t>compare</a:t>
            </a:r>
            <a:r>
              <a:rPr lang="en-US" dirty="0" smtClean="0"/>
              <a:t> the result with the meta-data sent by the sender</a:t>
            </a:r>
          </a:p>
          <a:p>
            <a:r>
              <a:rPr lang="en-US" dirty="0" smtClean="0"/>
              <a:t>Accept if results match, reject otherwise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5942-2939-4D83-82F0-ACC472DA460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5826" y="39688"/>
            <a:ext cx="284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Slide modified from </a:t>
            </a:r>
            <a:r>
              <a:rPr lang="en-US" dirty="0" err="1" smtClean="0">
                <a:latin typeface="Calibri"/>
                <a:cs typeface="Calibri"/>
              </a:rPr>
              <a:t>Agrawal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2367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 correction – simple example</a:t>
            </a:r>
            <a:endParaRPr lang="en-US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Say we want to send HELLO</a:t>
            </a:r>
          </a:p>
          <a:p>
            <a:pPr lvl="1"/>
            <a:r>
              <a:rPr lang="en-US" dirty="0" smtClean="0"/>
              <a:t>We could code it (in decimal) as 8 5 12 12 15 (location in the alphabet)</a:t>
            </a:r>
          </a:p>
          <a:p>
            <a:pPr lvl="1"/>
            <a:r>
              <a:rPr lang="en-US" dirty="0" smtClean="0"/>
              <a:t>A simple meta-data would be to add all the digits till you get a single digit</a:t>
            </a:r>
          </a:p>
          <a:p>
            <a:pPr lvl="1"/>
            <a:r>
              <a:rPr lang="en-US" dirty="0" smtClean="0"/>
              <a:t>8 + 5 + 12 + 12 + 15 = 52</a:t>
            </a:r>
          </a:p>
          <a:p>
            <a:pPr lvl="1"/>
            <a:r>
              <a:rPr lang="en-US" dirty="0" smtClean="0"/>
              <a:t>5 + 2 = 7</a:t>
            </a:r>
          </a:p>
          <a:p>
            <a:pPr lvl="1"/>
            <a:r>
              <a:rPr lang="en-US" dirty="0" smtClean="0"/>
              <a:t>Send 8 5 12 12 15 </a:t>
            </a:r>
            <a:r>
              <a:rPr lang="en-US" dirty="0" smtClean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5942-2939-4D83-82F0-ACC472DA460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5826" y="39688"/>
            <a:ext cx="284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Slide modified from </a:t>
            </a:r>
            <a:r>
              <a:rPr lang="en-US" dirty="0" err="1" smtClean="0">
                <a:latin typeface="Calibri"/>
                <a:cs typeface="Calibri"/>
              </a:rPr>
              <a:t>Agrawal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3480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 correction problems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everything goes well, the receiver will get </a:t>
            </a:r>
          </a:p>
          <a:p>
            <a:pPr lvl="1"/>
            <a:r>
              <a:rPr lang="en-US" dirty="0" smtClean="0"/>
              <a:t>8 5 12 12 15 7</a:t>
            </a:r>
          </a:p>
          <a:p>
            <a:pPr lvl="2"/>
            <a:r>
              <a:rPr lang="en-US" dirty="0" smtClean="0"/>
              <a:t>It knows that the 7 is the “meta-data”</a:t>
            </a:r>
          </a:p>
          <a:p>
            <a:pPr lvl="2"/>
            <a:r>
              <a:rPr lang="en-US" dirty="0" smtClean="0"/>
              <a:t>It calculates 8 + 5 + 12 + 12 + 15 = 52</a:t>
            </a:r>
          </a:p>
          <a:p>
            <a:pPr lvl="2"/>
            <a:r>
              <a:rPr lang="en-US" dirty="0" smtClean="0"/>
              <a:t>5 + 2 = 7</a:t>
            </a:r>
          </a:p>
          <a:p>
            <a:pPr lvl="2"/>
            <a:r>
              <a:rPr lang="en-US" dirty="0" smtClean="0"/>
              <a:t>Hence, data was received without error</a:t>
            </a:r>
          </a:p>
          <a:p>
            <a:endParaRPr lang="en-US" dirty="0" smtClean="0"/>
          </a:p>
          <a:p>
            <a:r>
              <a:rPr lang="en-US" dirty="0" smtClean="0"/>
              <a:t>But this scheme is too naïve</a:t>
            </a:r>
          </a:p>
          <a:p>
            <a:pPr lvl="1"/>
            <a:r>
              <a:rPr lang="en-US" dirty="0" smtClean="0"/>
              <a:t>What if we receive 8 5 11 13 15 7</a:t>
            </a:r>
          </a:p>
          <a:p>
            <a:pPr lvl="1"/>
            <a:r>
              <a:rPr lang="en-US" dirty="0" smtClean="0"/>
              <a:t>Or 2 2 11 13 15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5942-2939-4D83-82F0-ACC472DA460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5826" y="39688"/>
            <a:ext cx="284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Slide modified from </a:t>
            </a:r>
            <a:r>
              <a:rPr lang="en-US" dirty="0" err="1" smtClean="0">
                <a:latin typeface="Calibri"/>
                <a:cs typeface="Calibri"/>
              </a:rPr>
              <a:t>Agrawal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6651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Classification of Error Control Coding</a:t>
            </a:r>
            <a:endParaRPr lang="en-US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5E5D-E713-4149-9026-BA95D594DC98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2" name="Group 3"/>
          <p:cNvGrpSpPr>
            <a:grpSpLocks noGrp="1" noChangeAspect="1"/>
          </p:cNvGrpSpPr>
          <p:nvPr/>
        </p:nvGrpSpPr>
        <p:grpSpPr bwMode="auto">
          <a:xfrm>
            <a:off x="452438" y="1939925"/>
            <a:ext cx="8239125" cy="1412875"/>
            <a:chOff x="286" y="1488"/>
            <a:chExt cx="3884" cy="1032"/>
          </a:xfrm>
        </p:grpSpPr>
        <p:sp>
          <p:nvSpPr>
            <p:cNvPr id="81935" name="AutoShape 4"/>
            <p:cNvSpPr>
              <a:spLocks noChangeAspect="1" noChangeArrowheads="1" noTextEdit="1"/>
            </p:cNvSpPr>
            <p:nvPr/>
          </p:nvSpPr>
          <p:spPr bwMode="auto">
            <a:xfrm>
              <a:off x="286" y="1488"/>
              <a:ext cx="3884" cy="1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81936" name="_s122895"/>
            <p:cNvCxnSpPr>
              <a:cxnSpLocks noChangeShapeType="1"/>
              <a:stCxn id="81944" idx="0"/>
              <a:endCxn id="81940" idx="3"/>
            </p:cNvCxnSpPr>
            <p:nvPr/>
          </p:nvCxnSpPr>
          <p:spPr bwMode="auto">
            <a:xfrm rot="5400000" flipH="1">
              <a:off x="2914" y="1228"/>
              <a:ext cx="144" cy="1536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</p:spPr>
        </p:cxnSp>
        <p:cxnSp>
          <p:nvCxnSpPr>
            <p:cNvPr id="81937" name="_s122893"/>
            <p:cNvCxnSpPr>
              <a:cxnSpLocks noChangeShapeType="1"/>
              <a:stCxn id="81943" idx="0"/>
              <a:endCxn id="81940" idx="3"/>
            </p:cNvCxnSpPr>
            <p:nvPr/>
          </p:nvCxnSpPr>
          <p:spPr bwMode="auto">
            <a:xfrm rot="5400000" flipH="1">
              <a:off x="2411" y="1731"/>
              <a:ext cx="144" cy="529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</p:spPr>
        </p:cxnSp>
        <p:cxnSp>
          <p:nvCxnSpPr>
            <p:cNvPr id="81938" name="_s122892"/>
            <p:cNvCxnSpPr>
              <a:cxnSpLocks noChangeShapeType="1"/>
              <a:stCxn id="81942" idx="0"/>
              <a:endCxn id="81940" idx="3"/>
            </p:cNvCxnSpPr>
            <p:nvPr/>
          </p:nvCxnSpPr>
          <p:spPr bwMode="auto">
            <a:xfrm rot="-5400000">
              <a:off x="1907" y="1757"/>
              <a:ext cx="144" cy="478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</p:spPr>
        </p:cxnSp>
        <p:cxnSp>
          <p:nvCxnSpPr>
            <p:cNvPr id="81939" name="_s122891"/>
            <p:cNvCxnSpPr>
              <a:cxnSpLocks noChangeShapeType="1"/>
              <a:stCxn id="81941" idx="0"/>
              <a:endCxn id="81940" idx="3"/>
            </p:cNvCxnSpPr>
            <p:nvPr/>
          </p:nvCxnSpPr>
          <p:spPr bwMode="auto">
            <a:xfrm rot="-5400000">
              <a:off x="1404" y="1253"/>
              <a:ext cx="144" cy="1485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</p:spPr>
        </p:cxnSp>
        <p:sp>
          <p:nvSpPr>
            <p:cNvPr id="81940" name="_s122887"/>
            <p:cNvSpPr>
              <a:spLocks noChangeArrowheads="1"/>
            </p:cNvSpPr>
            <p:nvPr/>
          </p:nvSpPr>
          <p:spPr bwMode="auto">
            <a:xfrm>
              <a:off x="1493" y="1636"/>
              <a:ext cx="1471" cy="288"/>
            </a:xfrm>
            <a:prstGeom prst="cube">
              <a:avLst>
                <a:gd name="adj" fmla="val 10764"/>
              </a:avLst>
            </a:prstGeom>
            <a:gradFill rotWithShape="0">
              <a:gsLst>
                <a:gs pos="0">
                  <a:schemeClr val="accent1">
                    <a:alpha val="39998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78638" tIns="39319" rIns="78638" bIns="39319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500">
                  <a:ea typeface="Arial" pitchFamily="-108" charset="0"/>
                  <a:cs typeface="Arial" pitchFamily="-108" charset="0"/>
                </a:rPr>
                <a:t>Error Control Coding</a:t>
              </a:r>
            </a:p>
          </p:txBody>
        </p:sp>
        <p:sp>
          <p:nvSpPr>
            <p:cNvPr id="81941" name="_s122888"/>
            <p:cNvSpPr>
              <a:spLocks noChangeArrowheads="1"/>
            </p:cNvSpPr>
            <p:nvPr/>
          </p:nvSpPr>
          <p:spPr bwMode="auto">
            <a:xfrm>
              <a:off x="286" y="2068"/>
              <a:ext cx="863" cy="452"/>
            </a:xfrm>
            <a:prstGeom prst="cube">
              <a:avLst>
                <a:gd name="adj" fmla="val 10764"/>
              </a:avLst>
            </a:prstGeom>
            <a:gradFill rotWithShape="0">
              <a:gsLst>
                <a:gs pos="0">
                  <a:schemeClr val="accent2">
                    <a:alpha val="39998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78638" tIns="39319" rIns="78638" bIns="39319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500">
                  <a:ea typeface="Arial" pitchFamily="-108" charset="0"/>
                  <a:cs typeface="Arial" pitchFamily="-108" charset="0"/>
                </a:rPr>
                <a:t>Waveform </a:t>
              </a:r>
            </a:p>
            <a:p>
              <a:pPr algn="ctr" eaLnBrk="1" hangingPunct="1"/>
              <a:r>
                <a:rPr lang="en-US" sz="1500">
                  <a:ea typeface="Arial" pitchFamily="-108" charset="0"/>
                  <a:cs typeface="Arial" pitchFamily="-108" charset="0"/>
                </a:rPr>
                <a:t>Coding</a:t>
              </a:r>
            </a:p>
          </p:txBody>
        </p:sp>
        <p:sp>
          <p:nvSpPr>
            <p:cNvPr id="81942" name="_s122889"/>
            <p:cNvSpPr>
              <a:spLocks noChangeArrowheads="1"/>
            </p:cNvSpPr>
            <p:nvPr/>
          </p:nvSpPr>
          <p:spPr bwMode="auto">
            <a:xfrm>
              <a:off x="1293" y="2068"/>
              <a:ext cx="863" cy="452"/>
            </a:xfrm>
            <a:prstGeom prst="cube">
              <a:avLst>
                <a:gd name="adj" fmla="val 10764"/>
              </a:avLst>
            </a:prstGeom>
            <a:gradFill rotWithShape="0">
              <a:gsLst>
                <a:gs pos="0">
                  <a:schemeClr val="accent2">
                    <a:alpha val="39998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78638" tIns="39319" rIns="78638" bIns="39319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500">
                  <a:ea typeface="Arial" pitchFamily="-108" charset="0"/>
                  <a:cs typeface="Arial" pitchFamily="-108" charset="0"/>
                </a:rPr>
                <a:t>Block </a:t>
              </a:r>
            </a:p>
            <a:p>
              <a:pPr algn="ctr" eaLnBrk="1" hangingPunct="1"/>
              <a:r>
                <a:rPr lang="en-US" sz="1500">
                  <a:ea typeface="Arial" pitchFamily="-108" charset="0"/>
                  <a:cs typeface="Arial" pitchFamily="-108" charset="0"/>
                </a:rPr>
                <a:t>Coding</a:t>
              </a:r>
            </a:p>
          </p:txBody>
        </p:sp>
        <p:sp>
          <p:nvSpPr>
            <p:cNvPr id="81943" name="_s122890"/>
            <p:cNvSpPr>
              <a:spLocks noChangeArrowheads="1"/>
            </p:cNvSpPr>
            <p:nvPr/>
          </p:nvSpPr>
          <p:spPr bwMode="auto">
            <a:xfrm>
              <a:off x="2300" y="2068"/>
              <a:ext cx="863" cy="452"/>
            </a:xfrm>
            <a:prstGeom prst="cube">
              <a:avLst>
                <a:gd name="adj" fmla="val 10764"/>
              </a:avLst>
            </a:prstGeom>
            <a:gradFill rotWithShape="0">
              <a:gsLst>
                <a:gs pos="0">
                  <a:schemeClr val="accent2">
                    <a:alpha val="39998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78638" tIns="39319" rIns="78638" bIns="39319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500" dirty="0" err="1">
                  <a:ea typeface="Arial" pitchFamily="-108" charset="0"/>
                  <a:cs typeface="Arial" pitchFamily="-108" charset="0"/>
                </a:rPr>
                <a:t>Convolutional</a:t>
              </a:r>
              <a:endParaRPr lang="en-US" sz="1500" dirty="0">
                <a:ea typeface="Arial" pitchFamily="-108" charset="0"/>
                <a:cs typeface="Arial" pitchFamily="-108" charset="0"/>
              </a:endParaRPr>
            </a:p>
            <a:p>
              <a:pPr algn="ctr" eaLnBrk="1" hangingPunct="1"/>
              <a:r>
                <a:rPr lang="en-US" sz="1500" dirty="0">
                  <a:ea typeface="Arial" pitchFamily="-108" charset="0"/>
                  <a:cs typeface="Arial" pitchFamily="-108" charset="0"/>
                </a:rPr>
                <a:t>Coding</a:t>
              </a:r>
            </a:p>
          </p:txBody>
        </p:sp>
        <p:sp>
          <p:nvSpPr>
            <p:cNvPr id="81944" name="_s122894"/>
            <p:cNvSpPr>
              <a:spLocks noChangeArrowheads="1"/>
            </p:cNvSpPr>
            <p:nvPr/>
          </p:nvSpPr>
          <p:spPr bwMode="auto">
            <a:xfrm>
              <a:off x="3307" y="2068"/>
              <a:ext cx="863" cy="452"/>
            </a:xfrm>
            <a:prstGeom prst="cube">
              <a:avLst>
                <a:gd name="adj" fmla="val 10764"/>
              </a:avLst>
            </a:prstGeom>
            <a:gradFill rotWithShape="0">
              <a:gsLst>
                <a:gs pos="0">
                  <a:schemeClr val="accent2">
                    <a:alpha val="39998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78638" tIns="39319" rIns="78638" bIns="39319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500">
                  <a:ea typeface="Arial" pitchFamily="-108" charset="0"/>
                  <a:cs typeface="Arial" pitchFamily="-108" charset="0"/>
                </a:rPr>
                <a:t>Turbo</a:t>
              </a:r>
            </a:p>
            <a:p>
              <a:pPr algn="ctr" eaLnBrk="1" hangingPunct="1"/>
              <a:r>
                <a:rPr lang="en-US" sz="1500">
                  <a:ea typeface="Arial" pitchFamily="-108" charset="0"/>
                  <a:cs typeface="Arial" pitchFamily="-108" charset="0"/>
                </a:rPr>
                <a:t>Coding</a:t>
              </a:r>
            </a:p>
          </p:txBody>
        </p:sp>
      </p:grpSp>
      <p:grpSp>
        <p:nvGrpSpPr>
          <p:cNvPr id="3" name="Group 14"/>
          <p:cNvGrpSpPr>
            <a:grpSpLocks noChangeAspect="1"/>
          </p:cNvGrpSpPr>
          <p:nvPr/>
        </p:nvGrpSpPr>
        <p:grpSpPr bwMode="auto">
          <a:xfrm>
            <a:off x="2209800" y="3827463"/>
            <a:ext cx="4800600" cy="1443037"/>
            <a:chOff x="1292" y="1660"/>
            <a:chExt cx="1868" cy="1024"/>
          </a:xfrm>
        </p:grpSpPr>
        <p:sp>
          <p:nvSpPr>
            <p:cNvPr id="81929" name="AutoShape 15"/>
            <p:cNvSpPr>
              <a:spLocks noChangeAspect="1" noChangeArrowheads="1" noTextEdit="1"/>
            </p:cNvSpPr>
            <p:nvPr/>
          </p:nvSpPr>
          <p:spPr bwMode="auto">
            <a:xfrm>
              <a:off x="1292" y="1660"/>
              <a:ext cx="1868" cy="1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81930" name="_s122900"/>
            <p:cNvCxnSpPr>
              <a:cxnSpLocks noChangeShapeType="1"/>
              <a:stCxn id="81934" idx="0"/>
              <a:endCxn id="81932" idx="3"/>
            </p:cNvCxnSpPr>
            <p:nvPr/>
          </p:nvCxnSpPr>
          <p:spPr bwMode="auto">
            <a:xfrm rot="5400000" flipH="1">
              <a:off x="2408" y="1905"/>
              <a:ext cx="145" cy="523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</p:spPr>
        </p:cxnSp>
        <p:cxnSp>
          <p:nvCxnSpPr>
            <p:cNvPr id="81931" name="_s122901"/>
            <p:cNvCxnSpPr>
              <a:cxnSpLocks noChangeShapeType="1"/>
              <a:stCxn id="81933" idx="0"/>
              <a:endCxn id="81932" idx="3"/>
            </p:cNvCxnSpPr>
            <p:nvPr/>
          </p:nvCxnSpPr>
          <p:spPr bwMode="auto">
            <a:xfrm rot="-5400000">
              <a:off x="1905" y="1925"/>
              <a:ext cx="145" cy="483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</p:spPr>
        </p:cxnSp>
        <p:sp>
          <p:nvSpPr>
            <p:cNvPr id="81932" name="_s122902"/>
            <p:cNvSpPr>
              <a:spLocks noChangeArrowheads="1"/>
            </p:cNvSpPr>
            <p:nvPr/>
          </p:nvSpPr>
          <p:spPr bwMode="auto">
            <a:xfrm>
              <a:off x="1491" y="1807"/>
              <a:ext cx="1471" cy="288"/>
            </a:xfrm>
            <a:prstGeom prst="cube">
              <a:avLst>
                <a:gd name="adj" fmla="val 10764"/>
              </a:avLst>
            </a:prstGeom>
            <a:gradFill rotWithShape="0">
              <a:gsLst>
                <a:gs pos="0">
                  <a:schemeClr val="accent1">
                    <a:alpha val="39998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81013" tIns="40506" rIns="81013" bIns="40506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600">
                  <a:ea typeface="Arial" pitchFamily="-108" charset="0"/>
                  <a:cs typeface="Arial" pitchFamily="-108" charset="0"/>
                </a:rPr>
                <a:t>Error Control Coding</a:t>
              </a:r>
            </a:p>
          </p:txBody>
        </p:sp>
        <p:sp>
          <p:nvSpPr>
            <p:cNvPr id="81933" name="_s122903"/>
            <p:cNvSpPr>
              <a:spLocks noChangeArrowheads="1"/>
            </p:cNvSpPr>
            <p:nvPr/>
          </p:nvSpPr>
          <p:spPr bwMode="auto">
            <a:xfrm>
              <a:off x="1292" y="2239"/>
              <a:ext cx="862" cy="445"/>
            </a:xfrm>
            <a:prstGeom prst="cube">
              <a:avLst>
                <a:gd name="adj" fmla="val 10764"/>
              </a:avLst>
            </a:prstGeom>
            <a:gradFill rotWithShape="0">
              <a:gsLst>
                <a:gs pos="0">
                  <a:schemeClr val="accent2">
                    <a:alpha val="39998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81013" tIns="40506" rIns="81013" bIns="40506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600">
                  <a:ea typeface="Arial" pitchFamily="-108" charset="0"/>
                  <a:cs typeface="Arial" pitchFamily="-108" charset="0"/>
                </a:rPr>
                <a:t>Error</a:t>
              </a:r>
            </a:p>
            <a:p>
              <a:pPr algn="ctr" eaLnBrk="1" hangingPunct="1"/>
              <a:r>
                <a:rPr lang="en-US" sz="1600">
                  <a:ea typeface="Arial" pitchFamily="-108" charset="0"/>
                  <a:cs typeface="Arial" pitchFamily="-108" charset="0"/>
                </a:rPr>
                <a:t>Detection &amp; ARQ</a:t>
              </a:r>
            </a:p>
          </p:txBody>
        </p:sp>
        <p:sp>
          <p:nvSpPr>
            <p:cNvPr id="81934" name="_s122904"/>
            <p:cNvSpPr>
              <a:spLocks noChangeArrowheads="1"/>
            </p:cNvSpPr>
            <p:nvPr/>
          </p:nvSpPr>
          <p:spPr bwMode="auto">
            <a:xfrm>
              <a:off x="2298" y="2239"/>
              <a:ext cx="862" cy="445"/>
            </a:xfrm>
            <a:prstGeom prst="cube">
              <a:avLst>
                <a:gd name="adj" fmla="val 10764"/>
              </a:avLst>
            </a:prstGeom>
            <a:gradFill rotWithShape="0">
              <a:gsLst>
                <a:gs pos="0">
                  <a:schemeClr val="accent2">
                    <a:alpha val="39998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81013" tIns="40506" rIns="81013" bIns="40506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600">
                  <a:ea typeface="Arial" pitchFamily="-108" charset="0"/>
                  <a:cs typeface="Arial" pitchFamily="-108" charset="0"/>
                </a:rPr>
                <a:t>Forward Error</a:t>
              </a:r>
            </a:p>
            <a:p>
              <a:pPr algn="ctr" eaLnBrk="1" hangingPunct="1"/>
              <a:r>
                <a:rPr lang="en-US" sz="1600">
                  <a:ea typeface="Arial" pitchFamily="-108" charset="0"/>
                  <a:cs typeface="Arial" pitchFamily="-108" charset="0"/>
                </a:rPr>
                <a:t>Correction</a:t>
              </a:r>
            </a:p>
          </p:txBody>
        </p:sp>
      </p:grpSp>
      <p:sp>
        <p:nvSpPr>
          <p:cNvPr id="81928" name="Oval 21"/>
          <p:cNvSpPr>
            <a:spLocks noChangeArrowheads="1"/>
          </p:cNvSpPr>
          <p:nvPr/>
        </p:nvSpPr>
        <p:spPr bwMode="auto">
          <a:xfrm>
            <a:off x="762000" y="4572000"/>
            <a:ext cx="1219200" cy="1752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1800" dirty="0">
                <a:solidFill>
                  <a:schemeClr val="bg1"/>
                </a:solidFill>
                <a:ea typeface="Arial" pitchFamily="-108" charset="0"/>
                <a:cs typeface="Arial" pitchFamily="-108" charset="0"/>
              </a:rPr>
              <a:t>Trellis</a:t>
            </a:r>
          </a:p>
          <a:p>
            <a:pPr algn="ctr" eaLnBrk="1" hangingPunct="1"/>
            <a:r>
              <a:rPr lang="en-US" sz="1800" dirty="0">
                <a:solidFill>
                  <a:schemeClr val="bg1"/>
                </a:solidFill>
                <a:ea typeface="Arial" pitchFamily="-108" charset="0"/>
                <a:cs typeface="Arial" pitchFamily="-108" charset="0"/>
              </a:rPr>
              <a:t>Coded</a:t>
            </a:r>
          </a:p>
          <a:p>
            <a:pPr algn="ctr" eaLnBrk="1" hangingPunct="1"/>
            <a:r>
              <a:rPr lang="en-US" sz="1800" dirty="0">
                <a:solidFill>
                  <a:schemeClr val="bg1"/>
                </a:solidFill>
                <a:ea typeface="Arial" pitchFamily="-108" charset="0"/>
                <a:cs typeface="Arial" pitchFamily="-108" charset="0"/>
              </a:rPr>
              <a:t>Modulation</a:t>
            </a:r>
          </a:p>
        </p:txBody>
      </p:sp>
    </p:spTree>
    <p:extLst>
      <p:ext uri="{BB962C8B-B14F-4D97-AF65-F5344CB8AC3E}">
        <p14:creationId xmlns:p14="http://schemas.microsoft.com/office/powerpoint/2010/main" val="259301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Block Codes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ea typeface="ＭＳ Ｐゴシック" pitchFamily="-108" charset="-128"/>
                <a:cs typeface="ＭＳ Ｐゴシック" pitchFamily="-108" charset="-128"/>
              </a:rPr>
              <a:t>(</a:t>
            </a:r>
            <a:r>
              <a:rPr lang="en-US" sz="2400" i="1" dirty="0" err="1">
                <a:ea typeface="ＭＳ Ｐゴシック" pitchFamily="-108" charset="-128"/>
                <a:cs typeface="ＭＳ Ｐゴシック" pitchFamily="-108" charset="-128"/>
              </a:rPr>
              <a:t>n</a:t>
            </a:r>
            <a:r>
              <a:rPr lang="en-US" sz="2400" dirty="0" err="1">
                <a:ea typeface="ＭＳ Ｐゴシック" pitchFamily="-108" charset="-128"/>
                <a:cs typeface="ＭＳ Ｐゴシック" pitchFamily="-108" charset="-128"/>
              </a:rPr>
              <a:t>,</a:t>
            </a:r>
            <a:r>
              <a:rPr lang="en-US" sz="2400" i="1" dirty="0" err="1">
                <a:ea typeface="ＭＳ Ｐゴシック" pitchFamily="-108" charset="-128"/>
                <a:cs typeface="ＭＳ Ｐゴシック" pitchFamily="-108" charset="-128"/>
              </a:rPr>
              <a:t>k</a:t>
            </a:r>
            <a:r>
              <a:rPr lang="en-US" sz="2400" dirty="0">
                <a:ea typeface="ＭＳ Ｐゴシック" pitchFamily="-108" charset="-128"/>
                <a:cs typeface="ＭＳ Ｐゴシック" pitchFamily="-108" charset="-128"/>
              </a:rPr>
              <a:t>) block codes</a:t>
            </a:r>
          </a:p>
          <a:p>
            <a:pPr lvl="1"/>
            <a:r>
              <a:rPr lang="en-US" sz="2000" i="1" dirty="0"/>
              <a:t>k</a:t>
            </a:r>
            <a:r>
              <a:rPr lang="en-US" sz="2000" dirty="0"/>
              <a:t> = number of data bits in block</a:t>
            </a:r>
          </a:p>
          <a:p>
            <a:pPr lvl="2"/>
            <a:r>
              <a:rPr lang="en-US" sz="1800" dirty="0">
                <a:ea typeface="ＭＳ Ｐゴシック" pitchFamily="-108" charset="-128"/>
              </a:rPr>
              <a:t>Data word length</a:t>
            </a:r>
          </a:p>
          <a:p>
            <a:pPr lvl="1"/>
            <a:r>
              <a:rPr lang="en-US" sz="2000" i="1" dirty="0"/>
              <a:t>n</a:t>
            </a:r>
            <a:r>
              <a:rPr lang="en-US" sz="2000" dirty="0"/>
              <a:t>-</a:t>
            </a:r>
            <a:r>
              <a:rPr lang="en-US" sz="2000" i="1" dirty="0"/>
              <a:t>k</a:t>
            </a:r>
            <a:r>
              <a:rPr lang="en-US" sz="2000" dirty="0"/>
              <a:t> = number of parity check bits added</a:t>
            </a:r>
          </a:p>
          <a:p>
            <a:pPr lvl="1"/>
            <a:r>
              <a:rPr lang="en-US" sz="2000" i="1" dirty="0"/>
              <a:t>n</a:t>
            </a:r>
            <a:r>
              <a:rPr lang="en-US" sz="2000" dirty="0"/>
              <a:t> = length of </a:t>
            </a:r>
            <a:r>
              <a:rPr lang="en-US" sz="2000" dirty="0" err="1"/>
              <a:t>codeword</a:t>
            </a:r>
            <a:r>
              <a:rPr lang="en-US" sz="2000" dirty="0"/>
              <a:t> or code block</a:t>
            </a:r>
          </a:p>
          <a:p>
            <a:pPr lvl="1"/>
            <a:r>
              <a:rPr lang="en-US" sz="2000" dirty="0"/>
              <a:t>(</a:t>
            </a:r>
            <a:r>
              <a:rPr lang="en-US" sz="2000" i="1" dirty="0"/>
              <a:t>n</a:t>
            </a:r>
            <a:r>
              <a:rPr lang="en-US" sz="2000" dirty="0"/>
              <a:t>-</a:t>
            </a:r>
            <a:r>
              <a:rPr lang="en-US" sz="2000" i="1" dirty="0"/>
              <a:t>k</a:t>
            </a:r>
            <a:r>
              <a:rPr lang="en-US" sz="2000" dirty="0"/>
              <a:t>)/</a:t>
            </a:r>
            <a:r>
              <a:rPr lang="en-US" sz="2000" i="1" dirty="0"/>
              <a:t>n</a:t>
            </a:r>
            <a:r>
              <a:rPr lang="en-US" sz="2000" dirty="0"/>
              <a:t> = overhead  or redundancy </a:t>
            </a:r>
          </a:p>
          <a:p>
            <a:pPr lvl="2"/>
            <a:r>
              <a:rPr lang="en-US" sz="1800" dirty="0">
                <a:ea typeface="ＭＳ Ｐゴシック" pitchFamily="-108" charset="-128"/>
              </a:rPr>
              <a:t>Lower is more efficient</a:t>
            </a:r>
          </a:p>
          <a:p>
            <a:pPr lvl="1"/>
            <a:r>
              <a:rPr lang="en-US" sz="2000" i="1" dirty="0"/>
              <a:t>k</a:t>
            </a:r>
            <a:r>
              <a:rPr lang="en-US" sz="2000" dirty="0"/>
              <a:t>/</a:t>
            </a:r>
            <a:r>
              <a:rPr lang="en-US" sz="2000" i="1" dirty="0"/>
              <a:t>n</a:t>
            </a:r>
            <a:r>
              <a:rPr lang="en-US" sz="2000" dirty="0"/>
              <a:t> = </a:t>
            </a:r>
            <a:r>
              <a:rPr lang="en-US" sz="2000" dirty="0" smtClean="0"/>
              <a:t>code </a:t>
            </a:r>
            <a:r>
              <a:rPr lang="en-US" sz="2000" dirty="0"/>
              <a:t>rate </a:t>
            </a:r>
            <a:r>
              <a:rPr lang="en-US" sz="2000" i="1" dirty="0" err="1" smtClean="0"/>
              <a:t>R</a:t>
            </a:r>
            <a:r>
              <a:rPr lang="en-US" sz="2000" i="1" baseline="-25000" dirty="0" err="1" smtClean="0"/>
              <a:t>c</a:t>
            </a:r>
            <a:endParaRPr lang="en-US" sz="2000" dirty="0"/>
          </a:p>
          <a:p>
            <a:pPr lvl="2"/>
            <a:r>
              <a:rPr lang="en-US" sz="1800" dirty="0">
                <a:ea typeface="ＭＳ Ｐゴシック" pitchFamily="-108" charset="-128"/>
              </a:rPr>
              <a:t>Higher is more </a:t>
            </a:r>
            <a:r>
              <a:rPr lang="en-US" sz="1800" dirty="0" smtClean="0">
                <a:ea typeface="ＭＳ Ｐゴシック" pitchFamily="-108" charset="-128"/>
              </a:rPr>
              <a:t>efficient, but less powerful</a:t>
            </a:r>
            <a:endParaRPr lang="en-US" sz="1800" dirty="0">
              <a:ea typeface="ＭＳ Ｐゴシック" pitchFamily="-108" charset="-128"/>
            </a:endParaRPr>
          </a:p>
        </p:txBody>
      </p:sp>
      <p:sp>
        <p:nvSpPr>
          <p:cNvPr id="901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2D61-3117-6E4B-8774-F62F1C1136A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0119" name="Rectangle 4"/>
          <p:cNvSpPr>
            <a:spLocks noChangeArrowheads="1"/>
          </p:cNvSpPr>
          <p:nvPr/>
        </p:nvSpPr>
        <p:spPr bwMode="auto">
          <a:xfrm>
            <a:off x="6324600" y="2368550"/>
            <a:ext cx="8382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20" name="Text Box 5"/>
          <p:cNvSpPr txBox="1">
            <a:spLocks noChangeArrowheads="1"/>
          </p:cNvSpPr>
          <p:nvPr/>
        </p:nvSpPr>
        <p:spPr bwMode="auto">
          <a:xfrm>
            <a:off x="6302375" y="3200400"/>
            <a:ext cx="9080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600">
                <a:latin typeface="Tahoma" pitchFamily="-108" charset="0"/>
                <a:ea typeface="Arial" pitchFamily="-108" charset="0"/>
                <a:cs typeface="Arial" pitchFamily="-108" charset="0"/>
              </a:rPr>
              <a:t>Block</a:t>
            </a:r>
          </a:p>
          <a:p>
            <a:pPr algn="ctr" eaLnBrk="1" hangingPunct="1"/>
            <a:r>
              <a:rPr lang="en-US" sz="1600">
                <a:latin typeface="Tahoma" pitchFamily="-108" charset="0"/>
                <a:ea typeface="Arial" pitchFamily="-108" charset="0"/>
                <a:cs typeface="Arial" pitchFamily="-108" charset="0"/>
              </a:rPr>
              <a:t>Encoder</a:t>
            </a:r>
          </a:p>
        </p:txBody>
      </p:sp>
      <p:sp>
        <p:nvSpPr>
          <p:cNvPr id="90121" name="Line 6"/>
          <p:cNvSpPr>
            <a:spLocks noChangeShapeType="1"/>
          </p:cNvSpPr>
          <p:nvPr/>
        </p:nvSpPr>
        <p:spPr bwMode="auto">
          <a:xfrm>
            <a:off x="5181600" y="358775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22" name="Line 7"/>
          <p:cNvSpPr>
            <a:spLocks noChangeShapeType="1"/>
          </p:cNvSpPr>
          <p:nvPr/>
        </p:nvSpPr>
        <p:spPr bwMode="auto">
          <a:xfrm flipH="1">
            <a:off x="5562600" y="343535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23" name="Text Box 8"/>
          <p:cNvSpPr txBox="1">
            <a:spLocks noChangeArrowheads="1"/>
          </p:cNvSpPr>
          <p:nvPr/>
        </p:nvSpPr>
        <p:spPr bwMode="auto">
          <a:xfrm>
            <a:off x="4821238" y="3125788"/>
            <a:ext cx="1387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400" i="1">
                <a:latin typeface="Tahoma" pitchFamily="-108" charset="0"/>
                <a:ea typeface="Arial" pitchFamily="-108" charset="0"/>
                <a:cs typeface="Arial" pitchFamily="-108" charset="0"/>
              </a:rPr>
              <a:t>k</a:t>
            </a:r>
            <a:r>
              <a:rPr lang="en-US" sz="1400">
                <a:latin typeface="Tahoma" pitchFamily="-108" charset="0"/>
                <a:ea typeface="Arial" pitchFamily="-108" charset="0"/>
                <a:cs typeface="Arial" pitchFamily="-108" charset="0"/>
              </a:rPr>
              <a:t> bit data block</a:t>
            </a:r>
            <a:endParaRPr lang="en-US" sz="1400" i="1">
              <a:latin typeface="Tahoma" pitchFamily="-108" charset="0"/>
              <a:ea typeface="Arial" pitchFamily="-108" charset="0"/>
              <a:cs typeface="Arial" pitchFamily="-108" charset="0"/>
            </a:endParaRPr>
          </a:p>
        </p:txBody>
      </p:sp>
      <p:sp>
        <p:nvSpPr>
          <p:cNvPr id="90124" name="Rectangle 9"/>
          <p:cNvSpPr>
            <a:spLocks noChangeArrowheads="1"/>
          </p:cNvSpPr>
          <p:nvPr/>
        </p:nvSpPr>
        <p:spPr bwMode="auto">
          <a:xfrm>
            <a:off x="5410200" y="3892550"/>
            <a:ext cx="609600" cy="152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25" name="Line 10"/>
          <p:cNvSpPr>
            <a:spLocks noChangeShapeType="1"/>
          </p:cNvSpPr>
          <p:nvPr/>
        </p:nvSpPr>
        <p:spPr bwMode="auto">
          <a:xfrm>
            <a:off x="7162800" y="358775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26" name="Line 11"/>
          <p:cNvSpPr>
            <a:spLocks noChangeShapeType="1"/>
          </p:cNvSpPr>
          <p:nvPr/>
        </p:nvSpPr>
        <p:spPr bwMode="auto">
          <a:xfrm flipH="1">
            <a:off x="7543800" y="343535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27" name="Text Box 12"/>
          <p:cNvSpPr txBox="1">
            <a:spLocks noChangeArrowheads="1"/>
          </p:cNvSpPr>
          <p:nvPr/>
        </p:nvSpPr>
        <p:spPr bwMode="auto">
          <a:xfrm>
            <a:off x="7173913" y="3027363"/>
            <a:ext cx="1520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600" i="1">
                <a:latin typeface="Tahoma" pitchFamily="-108" charset="0"/>
                <a:ea typeface="Arial" pitchFamily="-108" charset="0"/>
                <a:cs typeface="Arial" pitchFamily="-108" charset="0"/>
              </a:rPr>
              <a:t>n</a:t>
            </a:r>
            <a:r>
              <a:rPr lang="en-US" sz="1600">
                <a:latin typeface="Tahoma" pitchFamily="-108" charset="0"/>
                <a:ea typeface="Arial" pitchFamily="-108" charset="0"/>
                <a:cs typeface="Arial" pitchFamily="-108" charset="0"/>
              </a:rPr>
              <a:t> bit codeword</a:t>
            </a:r>
            <a:endParaRPr lang="en-US" sz="1600" i="1">
              <a:latin typeface="Tahoma" pitchFamily="-108" charset="0"/>
              <a:ea typeface="Arial" pitchFamily="-108" charset="0"/>
              <a:cs typeface="Arial" pitchFamily="-108" charset="0"/>
            </a:endParaRPr>
          </a:p>
        </p:txBody>
      </p:sp>
      <p:sp>
        <p:nvSpPr>
          <p:cNvPr id="90128" name="Rectangle 13"/>
          <p:cNvSpPr>
            <a:spLocks noChangeArrowheads="1"/>
          </p:cNvSpPr>
          <p:nvPr/>
        </p:nvSpPr>
        <p:spPr bwMode="auto">
          <a:xfrm>
            <a:off x="6621463" y="5170488"/>
            <a:ext cx="609600" cy="152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29" name="Rectangle 14"/>
          <p:cNvSpPr>
            <a:spLocks noChangeArrowheads="1"/>
          </p:cNvSpPr>
          <p:nvPr/>
        </p:nvSpPr>
        <p:spPr bwMode="auto">
          <a:xfrm>
            <a:off x="6392863" y="5170488"/>
            <a:ext cx="228600" cy="1524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30" name="Line 15"/>
          <p:cNvSpPr>
            <a:spLocks noChangeShapeType="1"/>
          </p:cNvSpPr>
          <p:nvPr/>
        </p:nvSpPr>
        <p:spPr bwMode="auto">
          <a:xfrm flipH="1">
            <a:off x="6316663" y="5322888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31" name="Text Box 16"/>
          <p:cNvSpPr txBox="1">
            <a:spLocks noChangeArrowheads="1"/>
          </p:cNvSpPr>
          <p:nvPr/>
        </p:nvSpPr>
        <p:spPr bwMode="auto">
          <a:xfrm>
            <a:off x="5014913" y="6064250"/>
            <a:ext cx="21605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600" i="1">
                <a:latin typeface="Tahoma" pitchFamily="-108" charset="0"/>
                <a:ea typeface="Arial" pitchFamily="-108" charset="0"/>
                <a:cs typeface="Arial" pitchFamily="-108" charset="0"/>
              </a:rPr>
              <a:t>n – k parity check bits</a:t>
            </a:r>
          </a:p>
        </p:txBody>
      </p:sp>
      <p:sp>
        <p:nvSpPr>
          <p:cNvPr id="90132" name="Line 17"/>
          <p:cNvSpPr>
            <a:spLocks noChangeShapeType="1"/>
          </p:cNvSpPr>
          <p:nvPr/>
        </p:nvSpPr>
        <p:spPr bwMode="auto">
          <a:xfrm flipH="1" flipV="1">
            <a:off x="7078663" y="5322888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33" name="Text Box 18"/>
          <p:cNvSpPr txBox="1">
            <a:spLocks noChangeArrowheads="1"/>
          </p:cNvSpPr>
          <p:nvPr/>
        </p:nvSpPr>
        <p:spPr bwMode="auto">
          <a:xfrm>
            <a:off x="7429500" y="6046788"/>
            <a:ext cx="1123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600" i="1">
                <a:latin typeface="Tahoma" pitchFamily="-108" charset="0"/>
                <a:ea typeface="Arial" pitchFamily="-108" charset="0"/>
                <a:cs typeface="Arial" pitchFamily="-108" charset="0"/>
              </a:rPr>
              <a:t>k data bits</a:t>
            </a:r>
          </a:p>
        </p:txBody>
      </p:sp>
      <p:sp>
        <p:nvSpPr>
          <p:cNvPr id="90134" name="Line 19"/>
          <p:cNvSpPr>
            <a:spLocks noChangeShapeType="1"/>
          </p:cNvSpPr>
          <p:nvPr/>
        </p:nvSpPr>
        <p:spPr bwMode="auto">
          <a:xfrm flipH="1">
            <a:off x="7239000" y="3816350"/>
            <a:ext cx="6096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35" name="Rectangle 20"/>
          <p:cNvSpPr>
            <a:spLocks noChangeArrowheads="1"/>
          </p:cNvSpPr>
          <p:nvPr/>
        </p:nvSpPr>
        <p:spPr bwMode="auto">
          <a:xfrm>
            <a:off x="6019800" y="1911350"/>
            <a:ext cx="2065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ea typeface="Arial" pitchFamily="-108" charset="0"/>
                <a:cs typeface="Arial" pitchFamily="-108" charset="0"/>
              </a:rPr>
              <a:t>Simple Block code</a:t>
            </a:r>
          </a:p>
        </p:txBody>
      </p:sp>
    </p:spTree>
    <p:extLst>
      <p:ext uri="{BB962C8B-B14F-4D97-AF65-F5344CB8AC3E}">
        <p14:creationId xmlns:p14="http://schemas.microsoft.com/office/powerpoint/2010/main" val="379392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owerbar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lowerbar.potx</Template>
  <TotalTime>537</TotalTime>
  <Words>1057</Words>
  <Application>Microsoft Office PowerPoint</Application>
  <PresentationFormat>On-screen Show (4:3)</PresentationFormat>
  <Paragraphs>189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ＭＳ Ｐゴシック</vt:lpstr>
      <vt:lpstr>Arial</vt:lpstr>
      <vt:lpstr>Calibri</vt:lpstr>
      <vt:lpstr>Calibri Light</vt:lpstr>
      <vt:lpstr>Tahoma</vt:lpstr>
      <vt:lpstr>Wingdings</vt:lpstr>
      <vt:lpstr>lowerbar</vt:lpstr>
      <vt:lpstr>Lecture 8a</vt:lpstr>
      <vt:lpstr>Error detection</vt:lpstr>
      <vt:lpstr>Error correction in human communication</vt:lpstr>
      <vt:lpstr>Error correction in computer communication</vt:lpstr>
      <vt:lpstr>Error correction in computer communication</vt:lpstr>
      <vt:lpstr>Error correction – simple example</vt:lpstr>
      <vt:lpstr>Error correction problems</vt:lpstr>
      <vt:lpstr>Classification of Error Control Coding</vt:lpstr>
      <vt:lpstr> Block Codes</vt:lpstr>
      <vt:lpstr>Design of Error Correcting/Detecting Codes</vt:lpstr>
      <vt:lpstr>Cyclic Codes</vt:lpstr>
      <vt:lpstr>Properties of cyclic codes</vt:lpstr>
      <vt:lpstr>Creating and Decoding Cyclic Codes</vt:lpstr>
      <vt:lpstr>Modulo-2 division rules</vt:lpstr>
      <vt:lpstr>Example (Hamming Code)</vt:lpstr>
      <vt:lpstr>Cyclic redundancy check (CRC)</vt:lpstr>
      <vt:lpstr>CRC-32 capabilities</vt:lpstr>
    </vt:vector>
  </TitlesOfParts>
  <Company>University of Pittsburgh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7b</dc:title>
  <dc:creator>Prashant Krishnamurthy</dc:creator>
  <cp:lastModifiedBy>Cui, Liu</cp:lastModifiedBy>
  <cp:revision>46</cp:revision>
  <dcterms:created xsi:type="dcterms:W3CDTF">2014-02-26T18:11:15Z</dcterms:created>
  <dcterms:modified xsi:type="dcterms:W3CDTF">2016-03-15T22:55:13Z</dcterms:modified>
</cp:coreProperties>
</file>