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537C4-3B48-BE45-957F-1AEBD2623032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78614-F6A2-3745-8BBC-2CB1BB67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73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4BE33-2E2E-4D41-B62B-C301AD6D37B2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3EC46-21E9-8741-A0D0-8153E389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237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A50BE-1926-45EB-8BBE-7FABE03D060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749745-97FC-462A-A61A-789728EAE8A0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41C860-6B7B-46F0-8F9E-EF8203C932A6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5A29CA-D17B-4D5F-9C25-3858292C52BF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48FD4-4D5D-46A1-8443-84FA35529103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47" y="4343798"/>
            <a:ext cx="5030107" cy="4113609"/>
          </a:xfrm>
          <a:ln/>
        </p:spPr>
        <p:txBody>
          <a:bodyPr lIns="94019" tIns="47895" rIns="94019" bIns="47895"/>
          <a:lstStyle/>
          <a:p>
            <a:pPr defTabSz="841375"/>
            <a:endParaRPr lang="en-US" dirty="0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BD096-3B56-4A46-A90C-542EF1ADC012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49ADF-E131-4D72-8038-28BA06AAB771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1BA054-9AB4-4485-AC27-92FD87AA5C3B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47" y="4343798"/>
            <a:ext cx="5030107" cy="4113609"/>
          </a:xfrm>
          <a:ln/>
        </p:spPr>
        <p:txBody>
          <a:bodyPr lIns="94019" tIns="47895" rIns="94019" bIns="47895"/>
          <a:lstStyle/>
          <a:p>
            <a:pPr defTabSz="841375"/>
            <a:endParaRPr lang="en-US" dirty="0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C58E18-3F3A-4748-8EED-627352F8C0B1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239C2-329A-414B-8F48-887DA7A81B52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57BDF-9344-4C0F-B49C-F2B32D51DCAE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E7221-6148-4CC0-B425-A25AA62B126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3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/>
        </p:nvSpPr>
        <p:spPr>
          <a:xfrm>
            <a:off x="0" y="5460212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9194" y="5460212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gular Pentagon 15"/>
          <p:cNvSpPr/>
          <p:nvPr/>
        </p:nvSpPr>
        <p:spPr>
          <a:xfrm>
            <a:off x="942708" y="5434024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1309323" y="5486400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A43F-E328-E344-81FE-C30518D018DA}" type="datetime1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D0C-60A0-5D49-A0BF-501D99F2E1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DB08-A983-B849-AB35-C1468980A450}" type="datetime1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D0C-60A0-5D49-A0BF-501D99F2E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2E76-64D4-304F-8B93-7EDEA8B0D918}" type="datetime1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D0C-60A0-5D49-A0BF-501D99F2E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Arial"/>
              <a:buChar char="•"/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6A76-04B7-AE48-AE88-D5F63A840364}" type="datetime1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D0C-60A0-5D49-A0BF-501D99F2E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/>
        </p:nvSpPr>
        <p:spPr>
          <a:xfrm>
            <a:off x="0" y="5460628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9194" y="5460628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/>
        </p:nvSpPr>
        <p:spPr>
          <a:xfrm>
            <a:off x="942708" y="5434440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>
            <a:off x="1309323" y="5486816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4D1-9194-D140-AF28-C9935BCDD6A6}" type="datetime1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D0C-60A0-5D49-A0BF-501D99F2E1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56AF-0707-974B-B6D9-4E7757FE0505}" type="datetime1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D0C-60A0-5D49-A0BF-501D99F2E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D1E8-922E-0940-A7E6-C13F624D3A5D}" type="datetime1">
              <a:rPr lang="en-US" smtClean="0"/>
              <a:t>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D0C-60A0-5D49-A0BF-501D99F2E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8400-0B8D-764A-BC1B-D35267E3D80B}" type="datetime1">
              <a:rPr lang="en-US" smtClean="0"/>
              <a:t>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D0C-60A0-5D49-A0BF-501D99F2E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/>
        </p:nvSpPr>
        <p:spPr>
          <a:xfrm>
            <a:off x="0" y="5460628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9194" y="5460628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/>
        </p:nvSpPr>
        <p:spPr>
          <a:xfrm>
            <a:off x="942708" y="5434440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>
            <a:off x="1309323" y="5486816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AE7D-8A7E-4A47-AE38-A0FDCADE6E0B}" type="datetime1">
              <a:rPr lang="en-US" smtClean="0"/>
              <a:t>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D0C-60A0-5D49-A0BF-501D99F2E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66AFFCB-DDA9-4E48-97DA-658C9BAD9312}" type="datetime1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50D0C-60A0-5D49-A0BF-501D99F2E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9639-40EE-C547-B9C3-85A3F9DB1B89}" type="datetime1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D0C-60A0-5D49-A0BF-501D99F2E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/>
        </p:nvSpPr>
        <p:spPr>
          <a:xfrm>
            <a:off x="0" y="5460212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194" y="5460212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07DF35-19AF-DB44-A238-4EDC6F0241E8}" type="datetime1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D50D0C-60A0-5D49-A0BF-501D99F2E1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gular Pentagon 10"/>
          <p:cNvSpPr/>
          <p:nvPr/>
        </p:nvSpPr>
        <p:spPr>
          <a:xfrm>
            <a:off x="942708" y="5434024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1309323" y="5486400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8b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Link Layer 2: </a:t>
            </a:r>
            <a:r>
              <a:rPr lang="en-US" dirty="0" smtClean="0"/>
              <a:t>Automatic Repeat request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D0C-60A0-5D49-A0BF-501D99F2E1F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8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Performance is a function of propagation delay and transmission time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normalized propagation delay</a:t>
            </a:r>
          </a:p>
          <a:p>
            <a:pPr lvl="1"/>
            <a:r>
              <a:rPr lang="en-US" dirty="0" smtClean="0"/>
              <a:t>Propagation time is “normalized” to transmission time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i="1" dirty="0" smtClean="0"/>
              <a:t>V</a:t>
            </a:r>
            <a:r>
              <a:rPr lang="en-US" dirty="0" smtClean="0"/>
              <a:t> = prop. velocity (meters/sec)</a:t>
            </a:r>
          </a:p>
          <a:p>
            <a:pPr lvl="2"/>
            <a:r>
              <a:rPr lang="en-US" i="1" dirty="0" smtClean="0"/>
              <a:t>l</a:t>
            </a:r>
            <a:r>
              <a:rPr lang="en-US" dirty="0" smtClean="0"/>
              <a:t> = distance (meters)</a:t>
            </a:r>
          </a:p>
          <a:p>
            <a:pPr lvl="2"/>
            <a:r>
              <a:rPr lang="en-US" i="1" dirty="0" smtClean="0"/>
              <a:t>r</a:t>
            </a:r>
            <a:r>
              <a:rPr lang="en-US" dirty="0" smtClean="0"/>
              <a:t> = bit rate (bits/second)</a:t>
            </a:r>
          </a:p>
          <a:p>
            <a:pPr lvl="2"/>
            <a:r>
              <a:rPr lang="en-US" i="1" dirty="0" smtClean="0"/>
              <a:t>F = </a:t>
            </a:r>
            <a:r>
              <a:rPr lang="en-US" dirty="0" smtClean="0"/>
              <a:t>frame size (bits)</a:t>
            </a:r>
          </a:p>
          <a:p>
            <a:pPr lvl="1"/>
            <a:r>
              <a:rPr lang="en-US" dirty="0" smtClean="0"/>
              <a:t>Note that </a:t>
            </a:r>
            <a:r>
              <a:rPr lang="en-US" i="1" dirty="0" smtClean="0"/>
              <a:t>a</a:t>
            </a:r>
            <a:r>
              <a:rPr lang="en-US" dirty="0" smtClean="0"/>
              <a:t> is dimensionless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19200" y="3581400"/>
          <a:ext cx="29019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349360" imgH="457200" progId="Equation.DSMT4">
                  <p:embed/>
                </p:oleObj>
              </mc:Choice>
              <mc:Fallback>
                <p:oleObj name="Equation" r:id="rId4" imgW="23493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290195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F770-7D7F-4A9E-A9C3-40976640A17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Issues</a:t>
            </a: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 flipV="1">
            <a:off x="1600200" y="19050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600200" y="5486400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09" name="Arc 5"/>
          <p:cNvSpPr>
            <a:spLocks/>
          </p:cNvSpPr>
          <p:nvPr/>
        </p:nvSpPr>
        <p:spPr bwMode="auto">
          <a:xfrm flipH="1" flipV="1">
            <a:off x="1828800" y="2743200"/>
            <a:ext cx="6983413" cy="2668588"/>
          </a:xfrm>
          <a:custGeom>
            <a:avLst/>
            <a:gdLst>
              <a:gd name="G0" fmla="+- 0 0 0"/>
              <a:gd name="G1" fmla="+- 20114 0 0"/>
              <a:gd name="G2" fmla="+- 21600 0 0"/>
              <a:gd name="T0" fmla="*/ 7873 w 21516"/>
              <a:gd name="T1" fmla="*/ 0 h 20114"/>
              <a:gd name="T2" fmla="*/ 21516 w 21516"/>
              <a:gd name="T3" fmla="*/ 18209 h 20114"/>
              <a:gd name="T4" fmla="*/ 0 w 21516"/>
              <a:gd name="T5" fmla="*/ 20114 h 20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16" h="20114" fill="none" extrusionOk="0">
                <a:moveTo>
                  <a:pt x="7873" y="-1"/>
                </a:moveTo>
                <a:cubicBezTo>
                  <a:pt x="15507" y="2988"/>
                  <a:pt x="20792" y="10041"/>
                  <a:pt x="21515" y="18209"/>
                </a:cubicBezTo>
              </a:path>
              <a:path w="21516" h="20114" stroke="0" extrusionOk="0">
                <a:moveTo>
                  <a:pt x="7873" y="-1"/>
                </a:moveTo>
                <a:cubicBezTo>
                  <a:pt x="15507" y="2988"/>
                  <a:pt x="20792" y="10041"/>
                  <a:pt x="21515" y="18209"/>
                </a:cubicBezTo>
                <a:lnTo>
                  <a:pt x="0" y="20114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1600200" y="21336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1" name="Arc 7"/>
          <p:cNvSpPr>
            <a:spLocks/>
          </p:cNvSpPr>
          <p:nvPr/>
        </p:nvSpPr>
        <p:spPr bwMode="auto">
          <a:xfrm flipH="1" flipV="1">
            <a:off x="3733800" y="2133600"/>
            <a:ext cx="4724400" cy="3276600"/>
          </a:xfrm>
          <a:custGeom>
            <a:avLst/>
            <a:gdLst>
              <a:gd name="G0" fmla="+- 0 0 0"/>
              <a:gd name="G1" fmla="+- 20114 0 0"/>
              <a:gd name="G2" fmla="+- 21600 0 0"/>
              <a:gd name="T0" fmla="*/ 7873 w 21600"/>
              <a:gd name="T1" fmla="*/ 0 h 20728"/>
              <a:gd name="T2" fmla="*/ 21591 w 21600"/>
              <a:gd name="T3" fmla="*/ 20728 h 20728"/>
              <a:gd name="T4" fmla="*/ 0 w 21600"/>
              <a:gd name="T5" fmla="*/ 20114 h 20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728" fill="none" extrusionOk="0">
                <a:moveTo>
                  <a:pt x="7873" y="-1"/>
                </a:moveTo>
                <a:cubicBezTo>
                  <a:pt x="16152" y="3240"/>
                  <a:pt x="21600" y="11223"/>
                  <a:pt x="21600" y="20114"/>
                </a:cubicBezTo>
                <a:cubicBezTo>
                  <a:pt x="21600" y="20318"/>
                  <a:pt x="21597" y="20523"/>
                  <a:pt x="21591" y="20728"/>
                </a:cubicBezTo>
              </a:path>
              <a:path w="21600" h="20728" stroke="0" extrusionOk="0">
                <a:moveTo>
                  <a:pt x="7873" y="-1"/>
                </a:moveTo>
                <a:cubicBezTo>
                  <a:pt x="16152" y="3240"/>
                  <a:pt x="21600" y="11223"/>
                  <a:pt x="21600" y="20114"/>
                </a:cubicBezTo>
                <a:cubicBezTo>
                  <a:pt x="21600" y="20318"/>
                  <a:pt x="21597" y="20523"/>
                  <a:pt x="21591" y="20728"/>
                </a:cubicBezTo>
                <a:lnTo>
                  <a:pt x="0" y="20114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2" name="Arc 8"/>
          <p:cNvSpPr>
            <a:spLocks/>
          </p:cNvSpPr>
          <p:nvPr/>
        </p:nvSpPr>
        <p:spPr bwMode="auto">
          <a:xfrm>
            <a:off x="1600200" y="2441575"/>
            <a:ext cx="219075" cy="838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734"/>
              <a:gd name="T1" fmla="*/ 0 h 21600"/>
              <a:gd name="T2" fmla="*/ 20734 w 20734"/>
              <a:gd name="T3" fmla="*/ 15545 h 21600"/>
              <a:gd name="T4" fmla="*/ 0 w 2073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734" h="21600" fill="none" extrusionOk="0">
                <a:moveTo>
                  <a:pt x="-1" y="0"/>
                </a:moveTo>
                <a:cubicBezTo>
                  <a:pt x="9597" y="0"/>
                  <a:pt x="18043" y="6332"/>
                  <a:pt x="20733" y="15545"/>
                </a:cubicBezTo>
              </a:path>
              <a:path w="20734" h="21600" stroke="0" extrusionOk="0">
                <a:moveTo>
                  <a:pt x="-1" y="0"/>
                </a:moveTo>
                <a:cubicBezTo>
                  <a:pt x="9597" y="0"/>
                  <a:pt x="18043" y="6332"/>
                  <a:pt x="20733" y="15545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7113" name="Group 9"/>
          <p:cNvGrpSpPr>
            <a:grpSpLocks/>
          </p:cNvGrpSpPr>
          <p:nvPr/>
        </p:nvGrpSpPr>
        <p:grpSpPr bwMode="auto">
          <a:xfrm>
            <a:off x="1447800" y="2133600"/>
            <a:ext cx="152400" cy="2667000"/>
            <a:chOff x="912" y="1344"/>
            <a:chExt cx="96" cy="1200"/>
          </a:xfrm>
        </p:grpSpPr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flipH="1">
              <a:off x="912" y="13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flipH="1">
              <a:off x="912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H="1">
              <a:off x="912" y="16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H="1">
              <a:off x="912" y="192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flipH="1">
              <a:off x="912" y="220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19" name="Line 15"/>
          <p:cNvSpPr>
            <a:spLocks noChangeShapeType="1"/>
          </p:cNvSpPr>
          <p:nvPr/>
        </p:nvSpPr>
        <p:spPr bwMode="auto">
          <a:xfrm flipH="1">
            <a:off x="1447800" y="5486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1371600" y="1524000"/>
            <a:ext cx="4079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362" tIns="45684" rIns="91362" bIns="45684"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U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1143000" y="5257800"/>
            <a:ext cx="3397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362" tIns="45684" rIns="91362" bIns="45684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0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990600" y="4572000"/>
            <a:ext cx="558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362" tIns="45684" rIns="91362" bIns="45684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0.2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990600" y="3886200"/>
            <a:ext cx="558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362" tIns="45684" rIns="91362" bIns="45684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0.4</a:t>
            </a:r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990600" y="3200400"/>
            <a:ext cx="558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362" tIns="45684" rIns="91362" bIns="45684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0.6</a:t>
            </a:r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990600" y="2590800"/>
            <a:ext cx="558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362" tIns="45684" rIns="91362" bIns="45684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0.8</a:t>
            </a:r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990600" y="1905000"/>
            <a:ext cx="5175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362" tIns="45684" rIns="91362" bIns="45684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1.0</a:t>
            </a:r>
          </a:p>
        </p:txBody>
      </p:sp>
      <p:grpSp>
        <p:nvGrpSpPr>
          <p:cNvPr id="47127" name="Group 23"/>
          <p:cNvGrpSpPr>
            <a:grpSpLocks/>
          </p:cNvGrpSpPr>
          <p:nvPr/>
        </p:nvGrpSpPr>
        <p:grpSpPr bwMode="auto">
          <a:xfrm rot="5400000">
            <a:off x="3924300" y="3162300"/>
            <a:ext cx="152400" cy="4800600"/>
            <a:chOff x="912" y="1344"/>
            <a:chExt cx="96" cy="1200"/>
          </a:xfrm>
        </p:grpSpPr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H="1">
              <a:off x="912" y="13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H="1">
              <a:off x="912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flipH="1">
              <a:off x="912" y="16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flipH="1">
              <a:off x="912" y="192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H="1">
              <a:off x="912" y="220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1371600" y="5562600"/>
            <a:ext cx="5175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362" tIns="45684" rIns="91362" bIns="45684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0.1</a:t>
            </a:r>
          </a:p>
        </p:txBody>
      </p:sp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2819400" y="5562600"/>
            <a:ext cx="298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362" tIns="45684" rIns="91362" bIns="45684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1</a:t>
            </a:r>
          </a:p>
        </p:txBody>
      </p: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3886200" y="5562600"/>
            <a:ext cx="4540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362" tIns="45684" rIns="91362" bIns="45684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10</a:t>
            </a:r>
          </a:p>
        </p:txBody>
      </p: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4876800" y="5562600"/>
            <a:ext cx="609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362" tIns="45684" rIns="91362" bIns="45684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100</a:t>
            </a:r>
          </a:p>
        </p:txBody>
      </p:sp>
      <p:sp>
        <p:nvSpPr>
          <p:cNvPr id="47137" name="Text Box 33"/>
          <p:cNvSpPr txBox="1">
            <a:spLocks noChangeArrowheads="1"/>
          </p:cNvSpPr>
          <p:nvPr/>
        </p:nvSpPr>
        <p:spPr bwMode="auto">
          <a:xfrm>
            <a:off x="6172200" y="5562600"/>
            <a:ext cx="7651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362" tIns="45684" rIns="91362" bIns="45684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1000</a:t>
            </a:r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7146925" y="5322888"/>
            <a:ext cx="1285875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362" tIns="45684" rIns="91362" bIns="45684"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Normalized</a:t>
            </a:r>
          </a:p>
          <a:p>
            <a:r>
              <a:rPr lang="en-US" sz="1600" dirty="0">
                <a:latin typeface="Comic Sans MS" pitchFamily="66" charset="0"/>
              </a:rPr>
              <a:t>Propagation</a:t>
            </a:r>
          </a:p>
          <a:p>
            <a:r>
              <a:rPr lang="en-US" sz="1600" dirty="0">
                <a:latin typeface="Comic Sans MS" pitchFamily="66" charset="0"/>
              </a:rPr>
              <a:t>Delay (</a:t>
            </a:r>
            <a:r>
              <a:rPr lang="en-US" sz="1600" i="1" dirty="0">
                <a:latin typeface="Comic Sans MS" pitchFamily="66" charset="0"/>
              </a:rPr>
              <a:t>a</a:t>
            </a:r>
            <a:r>
              <a:rPr lang="en-US" sz="1600" dirty="0">
                <a:latin typeface="Comic Sans MS" pitchFamily="66" charset="0"/>
              </a:rPr>
              <a:t>)</a:t>
            </a:r>
          </a:p>
        </p:txBody>
      </p:sp>
      <p:sp>
        <p:nvSpPr>
          <p:cNvPr id="47139" name="Text Box 35"/>
          <p:cNvSpPr txBox="1">
            <a:spLocks noChangeArrowheads="1"/>
          </p:cNvSpPr>
          <p:nvPr/>
        </p:nvSpPr>
        <p:spPr bwMode="auto">
          <a:xfrm>
            <a:off x="3946525" y="2636838"/>
            <a:ext cx="235426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362" tIns="45684" rIns="91362" bIns="45684"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Sliding Window</a:t>
            </a:r>
          </a:p>
          <a:p>
            <a:r>
              <a:rPr lang="en-US" sz="2400" dirty="0">
                <a:latin typeface="Comic Sans MS" pitchFamily="66" charset="0"/>
              </a:rPr>
              <a:t>(N=7)</a:t>
            </a:r>
          </a:p>
        </p:txBody>
      </p:sp>
      <p:sp>
        <p:nvSpPr>
          <p:cNvPr id="47140" name="Text Box 36"/>
          <p:cNvSpPr txBox="1">
            <a:spLocks noChangeArrowheads="1"/>
          </p:cNvSpPr>
          <p:nvPr/>
        </p:nvSpPr>
        <p:spPr bwMode="auto">
          <a:xfrm>
            <a:off x="2133600" y="2971800"/>
            <a:ext cx="14478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362" tIns="45684" rIns="91362" bIns="45684"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Stop and</a:t>
            </a:r>
          </a:p>
          <a:p>
            <a:r>
              <a:rPr lang="en-US" sz="2400" dirty="0">
                <a:latin typeface="Comic Sans MS" pitchFamily="66" charset="0"/>
              </a:rPr>
              <a:t>Wait</a:t>
            </a:r>
          </a:p>
        </p:txBody>
      </p:sp>
      <p:sp>
        <p:nvSpPr>
          <p:cNvPr id="47141" name="Text Box 37"/>
          <p:cNvSpPr txBox="1">
            <a:spLocks noChangeArrowheads="1"/>
          </p:cNvSpPr>
          <p:nvPr/>
        </p:nvSpPr>
        <p:spPr bwMode="auto">
          <a:xfrm>
            <a:off x="6842125" y="3856038"/>
            <a:ext cx="1028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362" tIns="45684" rIns="91362" bIns="45684"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P=10</a:t>
            </a:r>
            <a:r>
              <a:rPr lang="en-US" sz="2400" baseline="30000" dirty="0">
                <a:latin typeface="Comic Sans MS" pitchFamily="66" charset="0"/>
              </a:rPr>
              <a:t>-3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F770-7D7F-4A9E-A9C3-40976640A17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4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Issues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Stop and Wait</a:t>
            </a:r>
          </a:p>
          <a:p>
            <a:pPr lvl="1"/>
            <a:r>
              <a:rPr lang="en-US" dirty="0"/>
              <a:t>Error free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With errors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1905000" y="2971800"/>
          <a:ext cx="44672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841400" imgH="469800" progId="Equation.DSMT4">
                  <p:embed/>
                </p:oleObj>
              </mc:Choice>
              <mc:Fallback>
                <p:oleObj name="Equation" r:id="rId4" imgW="18414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71800"/>
                        <a:ext cx="4467225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981200" y="4724400"/>
          <a:ext cx="300672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1244520" imgH="469800" progId="Equation.DSMT4">
                  <p:embed/>
                </p:oleObj>
              </mc:Choice>
              <mc:Fallback>
                <p:oleObj name="Equation" r:id="rId6" imgW="12445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724400"/>
                        <a:ext cx="3006725" cy="113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F770-7D7F-4A9E-A9C3-40976640A17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50963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Issues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Sliding window (Go-Back-N)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284413" y="2668588"/>
          <a:ext cx="3968750" cy="338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638000" imgH="1396800" progId="Equation.DSMT4">
                  <p:embed/>
                </p:oleObj>
              </mc:Choice>
              <mc:Fallback>
                <p:oleObj name="Equation" r:id="rId4" imgW="163800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2668588"/>
                        <a:ext cx="3968750" cy="338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F770-7D7F-4A9E-A9C3-40976640A17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26401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ARQ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Stop-and-Wait (Idle RQ)</a:t>
            </a:r>
          </a:p>
          <a:p>
            <a:r>
              <a:rPr lang="en-US" dirty="0"/>
              <a:t>Sliding Window (Continuous RQ)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F770-7D7F-4A9E-A9C3-40976640A1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5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and Wait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Transmitter sends a packet </a:t>
            </a:r>
          </a:p>
          <a:p>
            <a:r>
              <a:rPr lang="en-US" dirty="0"/>
              <a:t>Receiver receives packet and checks for errors</a:t>
            </a:r>
          </a:p>
          <a:p>
            <a:r>
              <a:rPr lang="en-US" dirty="0"/>
              <a:t>Transmitter must wait for ACK or NAK before sending additional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F770-7D7F-4A9E-A9C3-40976640A17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55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and Wait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50825" y="1720850"/>
            <a:ext cx="2968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6" tIns="42614" rIns="85226" bIns="42614">
            <a:spAutoFit/>
          </a:bodyPr>
          <a:lstStyle/>
          <a:p>
            <a:pPr defTabSz="847725"/>
            <a:r>
              <a:rPr lang="en-US" sz="2200" dirty="0">
                <a:latin typeface="Comic Sans MS" pitchFamily="66" charset="0"/>
              </a:rPr>
              <a:t>1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7119938" y="1677988"/>
            <a:ext cx="1047750" cy="409575"/>
            <a:chOff x="4840" y="1141"/>
            <a:chExt cx="712" cy="279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4840" y="1155"/>
              <a:ext cx="71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4922" y="1141"/>
              <a:ext cx="5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Data</a:t>
              </a:r>
            </a:p>
          </p:txBody>
        </p:sp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>
              <a:off x="5364" y="1151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5354" y="1170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0</a:t>
              </a:r>
            </a:p>
          </p:txBody>
        </p:sp>
      </p:grp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93675" y="2355850"/>
            <a:ext cx="4699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226" tIns="42614" rIns="85226" bIns="42614">
            <a:spAutoFit/>
          </a:bodyPr>
          <a:lstStyle/>
          <a:p>
            <a:pPr defTabSz="847725"/>
            <a:r>
              <a:rPr lang="en-US" sz="2200" dirty="0">
                <a:latin typeface="Comic Sans MS" pitchFamily="66" charset="0"/>
              </a:rPr>
              <a:t>2</a:t>
            </a:r>
          </a:p>
        </p:txBody>
      </p:sp>
      <p:grpSp>
        <p:nvGrpSpPr>
          <p:cNvPr id="37898" name="Group 10"/>
          <p:cNvGrpSpPr>
            <a:grpSpLocks/>
          </p:cNvGrpSpPr>
          <p:nvPr/>
        </p:nvGrpSpPr>
        <p:grpSpPr bwMode="auto">
          <a:xfrm>
            <a:off x="671513" y="2355850"/>
            <a:ext cx="1217612" cy="411163"/>
            <a:chOff x="456" y="1602"/>
            <a:chExt cx="828" cy="280"/>
          </a:xfrm>
        </p:grpSpPr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469" y="1616"/>
              <a:ext cx="715" cy="2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745" y="1602"/>
              <a:ext cx="5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ACK</a:t>
              </a:r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>
              <a:off x="658" y="1612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456" y="1632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0</a:t>
              </a:r>
            </a:p>
          </p:txBody>
        </p:sp>
      </p:grp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50825" y="2921000"/>
            <a:ext cx="34131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6" tIns="42614" rIns="85226" bIns="42614">
            <a:spAutoFit/>
          </a:bodyPr>
          <a:lstStyle/>
          <a:p>
            <a:pPr defTabSz="847725"/>
            <a:r>
              <a:rPr lang="en-US" sz="2200" dirty="0">
                <a:latin typeface="Comic Sans MS" pitchFamily="66" charset="0"/>
              </a:rPr>
              <a:t>3</a:t>
            </a:r>
          </a:p>
        </p:txBody>
      </p:sp>
      <p:grpSp>
        <p:nvGrpSpPr>
          <p:cNvPr id="37904" name="Group 16"/>
          <p:cNvGrpSpPr>
            <a:grpSpLocks/>
          </p:cNvGrpSpPr>
          <p:nvPr/>
        </p:nvGrpSpPr>
        <p:grpSpPr bwMode="auto">
          <a:xfrm>
            <a:off x="7119938" y="2878138"/>
            <a:ext cx="1047750" cy="409575"/>
            <a:chOff x="4840" y="1957"/>
            <a:chExt cx="712" cy="279"/>
          </a:xfrm>
        </p:grpSpPr>
        <p:sp>
          <p:nvSpPr>
            <p:cNvPr id="37905" name="Rectangle 17"/>
            <p:cNvSpPr>
              <a:spLocks noChangeArrowheads="1"/>
            </p:cNvSpPr>
            <p:nvPr/>
          </p:nvSpPr>
          <p:spPr bwMode="auto">
            <a:xfrm>
              <a:off x="4840" y="1971"/>
              <a:ext cx="71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37906" name="Rectangle 18"/>
            <p:cNvSpPr>
              <a:spLocks noChangeArrowheads="1"/>
            </p:cNvSpPr>
            <p:nvPr/>
          </p:nvSpPr>
          <p:spPr bwMode="auto">
            <a:xfrm>
              <a:off x="4922" y="1957"/>
              <a:ext cx="5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Data</a:t>
              </a:r>
            </a:p>
          </p:txBody>
        </p:sp>
        <p:sp>
          <p:nvSpPr>
            <p:cNvPr id="37907" name="Line 19"/>
            <p:cNvSpPr>
              <a:spLocks noChangeShapeType="1"/>
            </p:cNvSpPr>
            <p:nvPr/>
          </p:nvSpPr>
          <p:spPr bwMode="auto">
            <a:xfrm>
              <a:off x="5364" y="1967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37908" name="Rectangle 20"/>
            <p:cNvSpPr>
              <a:spLocks noChangeArrowheads="1"/>
            </p:cNvSpPr>
            <p:nvPr/>
          </p:nvSpPr>
          <p:spPr bwMode="auto">
            <a:xfrm>
              <a:off x="5354" y="1986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1</a:t>
              </a:r>
            </a:p>
          </p:txBody>
        </p:sp>
      </p:grp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265113" y="3429000"/>
            <a:ext cx="398462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226" tIns="42614" rIns="85226" bIns="42614">
            <a:spAutoFit/>
          </a:bodyPr>
          <a:lstStyle/>
          <a:p>
            <a:pPr defTabSz="847725"/>
            <a:r>
              <a:rPr lang="en-US" sz="2200" dirty="0">
                <a:latin typeface="Comic Sans MS" pitchFamily="66" charset="0"/>
              </a:rPr>
              <a:t>4</a:t>
            </a:r>
          </a:p>
        </p:txBody>
      </p:sp>
      <p:grpSp>
        <p:nvGrpSpPr>
          <p:cNvPr id="37910" name="Group 22"/>
          <p:cNvGrpSpPr>
            <a:grpSpLocks/>
          </p:cNvGrpSpPr>
          <p:nvPr/>
        </p:nvGrpSpPr>
        <p:grpSpPr bwMode="auto">
          <a:xfrm>
            <a:off x="693738" y="3429000"/>
            <a:ext cx="1123950" cy="409575"/>
            <a:chOff x="472" y="2332"/>
            <a:chExt cx="764" cy="279"/>
          </a:xfrm>
        </p:grpSpPr>
        <p:grpSp>
          <p:nvGrpSpPr>
            <p:cNvPr id="37911" name="Group 23"/>
            <p:cNvGrpSpPr>
              <a:grpSpLocks/>
            </p:cNvGrpSpPr>
            <p:nvPr/>
          </p:nvGrpSpPr>
          <p:grpSpPr bwMode="auto">
            <a:xfrm>
              <a:off x="472" y="2332"/>
              <a:ext cx="764" cy="250"/>
              <a:chOff x="472" y="2332"/>
              <a:chExt cx="764" cy="250"/>
            </a:xfrm>
          </p:grpSpPr>
          <p:sp>
            <p:nvSpPr>
              <p:cNvPr id="37912" name="Rectangle 24"/>
              <p:cNvSpPr>
                <a:spLocks noChangeArrowheads="1"/>
              </p:cNvSpPr>
              <p:nvPr/>
            </p:nvSpPr>
            <p:spPr bwMode="auto">
              <a:xfrm>
                <a:off x="472" y="2346"/>
                <a:ext cx="71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79020" tIns="39511" rIns="79020" bIns="39511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7913" name="Rectangle 25"/>
              <p:cNvSpPr>
                <a:spLocks noChangeArrowheads="1"/>
              </p:cNvSpPr>
              <p:nvPr/>
            </p:nvSpPr>
            <p:spPr bwMode="auto">
              <a:xfrm>
                <a:off x="698" y="2332"/>
                <a:ext cx="5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8955" tIns="39478" rIns="78955" bIns="39478">
                <a:spAutoFit/>
              </a:bodyPr>
              <a:lstStyle/>
              <a:p>
                <a:pPr defTabSz="847725"/>
                <a:r>
                  <a:rPr lang="en-US" sz="1900" dirty="0">
                    <a:latin typeface="Arial Narrow" pitchFamily="34" charset="0"/>
                  </a:rPr>
                  <a:t>NACK</a:t>
                </a:r>
              </a:p>
            </p:txBody>
          </p:sp>
          <p:sp>
            <p:nvSpPr>
              <p:cNvPr id="37914" name="Line 26"/>
              <p:cNvSpPr>
                <a:spLocks noChangeShapeType="1"/>
              </p:cNvSpPr>
              <p:nvPr/>
            </p:nvSpPr>
            <p:spPr bwMode="auto">
              <a:xfrm>
                <a:off x="660" y="234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lIns="79020" tIns="39511" rIns="79020" bIns="39511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7915" name="Rectangle 27"/>
            <p:cNvSpPr>
              <a:spLocks noChangeArrowheads="1"/>
            </p:cNvSpPr>
            <p:nvPr/>
          </p:nvSpPr>
          <p:spPr bwMode="auto">
            <a:xfrm>
              <a:off x="506" y="2361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1</a:t>
              </a:r>
            </a:p>
          </p:txBody>
        </p:sp>
      </p:grp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250825" y="3994150"/>
            <a:ext cx="34131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6" tIns="42614" rIns="85226" bIns="42614">
            <a:spAutoFit/>
          </a:bodyPr>
          <a:lstStyle/>
          <a:p>
            <a:pPr defTabSz="847725"/>
            <a:r>
              <a:rPr lang="en-US" sz="2200" dirty="0">
                <a:latin typeface="Comic Sans MS" pitchFamily="66" charset="0"/>
              </a:rPr>
              <a:t>5</a:t>
            </a:r>
          </a:p>
        </p:txBody>
      </p:sp>
      <p:grpSp>
        <p:nvGrpSpPr>
          <p:cNvPr id="37917" name="Group 29"/>
          <p:cNvGrpSpPr>
            <a:grpSpLocks/>
          </p:cNvGrpSpPr>
          <p:nvPr/>
        </p:nvGrpSpPr>
        <p:grpSpPr bwMode="auto">
          <a:xfrm>
            <a:off x="7119938" y="4006850"/>
            <a:ext cx="1047750" cy="409575"/>
            <a:chOff x="4840" y="2725"/>
            <a:chExt cx="712" cy="279"/>
          </a:xfrm>
        </p:grpSpPr>
        <p:sp>
          <p:nvSpPr>
            <p:cNvPr id="37918" name="Rectangle 30"/>
            <p:cNvSpPr>
              <a:spLocks noChangeArrowheads="1"/>
            </p:cNvSpPr>
            <p:nvPr/>
          </p:nvSpPr>
          <p:spPr bwMode="auto">
            <a:xfrm>
              <a:off x="4840" y="2739"/>
              <a:ext cx="71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37919" name="Rectangle 31"/>
            <p:cNvSpPr>
              <a:spLocks noChangeArrowheads="1"/>
            </p:cNvSpPr>
            <p:nvPr/>
          </p:nvSpPr>
          <p:spPr bwMode="auto">
            <a:xfrm>
              <a:off x="4922" y="2725"/>
              <a:ext cx="5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Data</a:t>
              </a:r>
            </a:p>
          </p:txBody>
        </p:sp>
        <p:sp>
          <p:nvSpPr>
            <p:cNvPr id="37920" name="Line 32"/>
            <p:cNvSpPr>
              <a:spLocks noChangeShapeType="1"/>
            </p:cNvSpPr>
            <p:nvPr/>
          </p:nvSpPr>
          <p:spPr bwMode="auto">
            <a:xfrm>
              <a:off x="5364" y="2735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37921" name="Rectangle 33"/>
            <p:cNvSpPr>
              <a:spLocks noChangeArrowheads="1"/>
            </p:cNvSpPr>
            <p:nvPr/>
          </p:nvSpPr>
          <p:spPr bwMode="auto">
            <a:xfrm>
              <a:off x="5354" y="2754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1</a:t>
              </a:r>
            </a:p>
          </p:txBody>
        </p:sp>
      </p:grp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265113" y="4557713"/>
            <a:ext cx="398462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226" tIns="42614" rIns="85226" bIns="42614">
            <a:spAutoFit/>
          </a:bodyPr>
          <a:lstStyle/>
          <a:p>
            <a:pPr defTabSz="847725"/>
            <a:r>
              <a:rPr lang="en-US" sz="2200" dirty="0">
                <a:latin typeface="Comic Sans MS" pitchFamily="66" charset="0"/>
              </a:rPr>
              <a:t>6</a:t>
            </a:r>
          </a:p>
        </p:txBody>
      </p:sp>
      <p:grpSp>
        <p:nvGrpSpPr>
          <p:cNvPr id="37923" name="Group 35"/>
          <p:cNvGrpSpPr>
            <a:grpSpLocks/>
          </p:cNvGrpSpPr>
          <p:nvPr/>
        </p:nvGrpSpPr>
        <p:grpSpPr bwMode="auto">
          <a:xfrm>
            <a:off x="693738" y="4500563"/>
            <a:ext cx="1123950" cy="411162"/>
            <a:chOff x="472" y="3061"/>
            <a:chExt cx="764" cy="279"/>
          </a:xfrm>
        </p:grpSpPr>
        <p:grpSp>
          <p:nvGrpSpPr>
            <p:cNvPr id="37924" name="Group 36"/>
            <p:cNvGrpSpPr>
              <a:grpSpLocks/>
            </p:cNvGrpSpPr>
            <p:nvPr/>
          </p:nvGrpSpPr>
          <p:grpSpPr bwMode="auto">
            <a:xfrm>
              <a:off x="472" y="3061"/>
              <a:ext cx="764" cy="250"/>
              <a:chOff x="472" y="3061"/>
              <a:chExt cx="764" cy="250"/>
            </a:xfrm>
          </p:grpSpPr>
          <p:sp>
            <p:nvSpPr>
              <p:cNvPr id="37925" name="Rectangle 37"/>
              <p:cNvSpPr>
                <a:spLocks noChangeArrowheads="1"/>
              </p:cNvSpPr>
              <p:nvPr/>
            </p:nvSpPr>
            <p:spPr bwMode="auto">
              <a:xfrm>
                <a:off x="472" y="3075"/>
                <a:ext cx="71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79020" tIns="39511" rIns="79020" bIns="39511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7926" name="Rectangle 38"/>
              <p:cNvSpPr>
                <a:spLocks noChangeArrowheads="1"/>
              </p:cNvSpPr>
              <p:nvPr/>
            </p:nvSpPr>
            <p:spPr bwMode="auto">
              <a:xfrm>
                <a:off x="698" y="3061"/>
                <a:ext cx="5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8955" tIns="39478" rIns="78955" bIns="39478">
                <a:spAutoFit/>
              </a:bodyPr>
              <a:lstStyle/>
              <a:p>
                <a:pPr defTabSz="847725"/>
                <a:r>
                  <a:rPr lang="en-US" sz="1900" dirty="0">
                    <a:latin typeface="Arial Narrow" pitchFamily="34" charset="0"/>
                  </a:rPr>
                  <a:t>ACK</a:t>
                </a:r>
              </a:p>
            </p:txBody>
          </p:sp>
          <p:sp>
            <p:nvSpPr>
              <p:cNvPr id="37927" name="Line 39"/>
              <p:cNvSpPr>
                <a:spLocks noChangeShapeType="1"/>
              </p:cNvSpPr>
              <p:nvPr/>
            </p:nvSpPr>
            <p:spPr bwMode="auto">
              <a:xfrm>
                <a:off x="660" y="3071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lIns="79020" tIns="39511" rIns="79020" bIns="39511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7928" name="Rectangle 40"/>
            <p:cNvSpPr>
              <a:spLocks noChangeArrowheads="1"/>
            </p:cNvSpPr>
            <p:nvPr/>
          </p:nvSpPr>
          <p:spPr bwMode="auto">
            <a:xfrm>
              <a:off x="506" y="3090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1</a:t>
              </a:r>
            </a:p>
          </p:txBody>
        </p:sp>
      </p:grpSp>
      <p:sp>
        <p:nvSpPr>
          <p:cNvPr id="37929" name="Rectangle 41"/>
          <p:cNvSpPr>
            <a:spLocks noChangeArrowheads="1"/>
          </p:cNvSpPr>
          <p:nvPr/>
        </p:nvSpPr>
        <p:spPr bwMode="auto">
          <a:xfrm>
            <a:off x="320675" y="5178425"/>
            <a:ext cx="3429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6" tIns="42614" rIns="85226" bIns="42614">
            <a:spAutoFit/>
          </a:bodyPr>
          <a:lstStyle/>
          <a:p>
            <a:pPr defTabSz="847725"/>
            <a:r>
              <a:rPr lang="en-US" sz="2200" dirty="0">
                <a:latin typeface="Comic Sans MS" pitchFamily="66" charset="0"/>
              </a:rPr>
              <a:t>7</a:t>
            </a:r>
          </a:p>
        </p:txBody>
      </p:sp>
      <p:grpSp>
        <p:nvGrpSpPr>
          <p:cNvPr id="37930" name="Group 42"/>
          <p:cNvGrpSpPr>
            <a:grpSpLocks/>
          </p:cNvGrpSpPr>
          <p:nvPr/>
        </p:nvGrpSpPr>
        <p:grpSpPr bwMode="auto">
          <a:xfrm>
            <a:off x="7119938" y="5276850"/>
            <a:ext cx="1047750" cy="411163"/>
            <a:chOff x="4840" y="3589"/>
            <a:chExt cx="712" cy="279"/>
          </a:xfrm>
        </p:grpSpPr>
        <p:sp>
          <p:nvSpPr>
            <p:cNvPr id="37931" name="Rectangle 43"/>
            <p:cNvSpPr>
              <a:spLocks noChangeArrowheads="1"/>
            </p:cNvSpPr>
            <p:nvPr/>
          </p:nvSpPr>
          <p:spPr bwMode="auto">
            <a:xfrm>
              <a:off x="4840" y="3603"/>
              <a:ext cx="71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37932" name="Rectangle 44"/>
            <p:cNvSpPr>
              <a:spLocks noChangeArrowheads="1"/>
            </p:cNvSpPr>
            <p:nvPr/>
          </p:nvSpPr>
          <p:spPr bwMode="auto">
            <a:xfrm>
              <a:off x="4922" y="3589"/>
              <a:ext cx="5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Data</a:t>
              </a:r>
            </a:p>
          </p:txBody>
        </p:sp>
        <p:sp>
          <p:nvSpPr>
            <p:cNvPr id="37933" name="Line 45"/>
            <p:cNvSpPr>
              <a:spLocks noChangeShapeType="1"/>
            </p:cNvSpPr>
            <p:nvPr/>
          </p:nvSpPr>
          <p:spPr bwMode="auto">
            <a:xfrm>
              <a:off x="5364" y="3599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5354" y="3618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F770-7D7F-4A9E-A9C3-40976640A17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73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7" grpId="0" autoUpdateAnimBg="0"/>
      <p:bldP spid="37903" grpId="0" autoUpdateAnimBg="0"/>
      <p:bldP spid="37909" grpId="0" autoUpdateAnimBg="0"/>
      <p:bldP spid="37916" grpId="0" autoUpdateAnimBg="0"/>
      <p:bldP spid="37922" grpId="0" autoUpdateAnimBg="0"/>
      <p:bldP spid="3792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Stop and Wait (Long Channel)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28600" y="1752600"/>
            <a:ext cx="29686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6" tIns="42614" rIns="85226" bIns="42614">
            <a:spAutoFit/>
          </a:bodyPr>
          <a:lstStyle/>
          <a:p>
            <a:pPr defTabSz="847725"/>
            <a:r>
              <a:rPr lang="en-US" sz="2200" dirty="0">
                <a:latin typeface="Comic Sans MS" pitchFamily="66" charset="0"/>
              </a:rPr>
              <a:t>1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7119938" y="1677988"/>
            <a:ext cx="1047750" cy="409575"/>
            <a:chOff x="4840" y="1141"/>
            <a:chExt cx="712" cy="279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4840" y="1155"/>
              <a:ext cx="71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4922" y="1141"/>
              <a:ext cx="5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Data</a:t>
              </a:r>
            </a:p>
          </p:txBody>
        </p:sp>
        <p:sp>
          <p:nvSpPr>
            <p:cNvPr id="38919" name="Line 7"/>
            <p:cNvSpPr>
              <a:spLocks noChangeShapeType="1"/>
            </p:cNvSpPr>
            <p:nvPr/>
          </p:nvSpPr>
          <p:spPr bwMode="auto">
            <a:xfrm>
              <a:off x="5364" y="1151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5354" y="1170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0</a:t>
              </a:r>
            </a:p>
          </p:txBody>
        </p:sp>
      </p:grp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82563" y="2190750"/>
            <a:ext cx="4699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226" tIns="42614" rIns="85226" bIns="42614">
            <a:spAutoFit/>
          </a:bodyPr>
          <a:lstStyle/>
          <a:p>
            <a:pPr defTabSz="847725"/>
            <a:r>
              <a:rPr lang="en-US" sz="2200" dirty="0">
                <a:latin typeface="Comic Sans MS" pitchFamily="66" charset="0"/>
              </a:rPr>
              <a:t>2</a:t>
            </a:r>
          </a:p>
        </p:txBody>
      </p:sp>
      <p:grpSp>
        <p:nvGrpSpPr>
          <p:cNvPr id="38922" name="Group 10"/>
          <p:cNvGrpSpPr>
            <a:grpSpLocks/>
          </p:cNvGrpSpPr>
          <p:nvPr/>
        </p:nvGrpSpPr>
        <p:grpSpPr bwMode="auto">
          <a:xfrm>
            <a:off x="660400" y="2190750"/>
            <a:ext cx="1217613" cy="412750"/>
            <a:chOff x="456" y="1602"/>
            <a:chExt cx="828" cy="281"/>
          </a:xfrm>
        </p:grpSpPr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469" y="1616"/>
              <a:ext cx="715" cy="2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745" y="1602"/>
              <a:ext cx="53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ACK</a:t>
              </a:r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>
              <a:off x="658" y="1612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38926" name="Rectangle 14"/>
            <p:cNvSpPr>
              <a:spLocks noChangeArrowheads="1"/>
            </p:cNvSpPr>
            <p:nvPr/>
          </p:nvSpPr>
          <p:spPr bwMode="auto">
            <a:xfrm>
              <a:off x="456" y="1632"/>
              <a:ext cx="18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0</a:t>
              </a:r>
            </a:p>
          </p:txBody>
        </p:sp>
      </p:grp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217488" y="2654300"/>
            <a:ext cx="34131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6" tIns="42614" rIns="85226" bIns="42614">
            <a:spAutoFit/>
          </a:bodyPr>
          <a:lstStyle/>
          <a:p>
            <a:pPr defTabSz="847725"/>
            <a:r>
              <a:rPr lang="en-US" sz="2200" dirty="0">
                <a:latin typeface="Comic Sans MS" pitchFamily="66" charset="0"/>
              </a:rPr>
              <a:t>3</a:t>
            </a:r>
          </a:p>
        </p:txBody>
      </p:sp>
      <p:grpSp>
        <p:nvGrpSpPr>
          <p:cNvPr id="38928" name="Group 16"/>
          <p:cNvGrpSpPr>
            <a:grpSpLocks/>
          </p:cNvGrpSpPr>
          <p:nvPr/>
        </p:nvGrpSpPr>
        <p:grpSpPr bwMode="auto">
          <a:xfrm>
            <a:off x="7086600" y="2667000"/>
            <a:ext cx="1047750" cy="411163"/>
            <a:chOff x="4840" y="2725"/>
            <a:chExt cx="712" cy="280"/>
          </a:xfrm>
        </p:grpSpPr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4840" y="2739"/>
              <a:ext cx="71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38930" name="Rectangle 18"/>
            <p:cNvSpPr>
              <a:spLocks noChangeArrowheads="1"/>
            </p:cNvSpPr>
            <p:nvPr/>
          </p:nvSpPr>
          <p:spPr bwMode="auto">
            <a:xfrm>
              <a:off x="4922" y="2725"/>
              <a:ext cx="538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Data</a:t>
              </a:r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5364" y="2735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38932" name="Rectangle 20"/>
            <p:cNvSpPr>
              <a:spLocks noChangeArrowheads="1"/>
            </p:cNvSpPr>
            <p:nvPr/>
          </p:nvSpPr>
          <p:spPr bwMode="auto">
            <a:xfrm>
              <a:off x="5354" y="2754"/>
              <a:ext cx="18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1</a:t>
              </a:r>
            </a:p>
          </p:txBody>
        </p:sp>
      </p:grp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228600" y="3124200"/>
            <a:ext cx="39846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226" tIns="42614" rIns="85226" bIns="42614">
            <a:spAutoFit/>
          </a:bodyPr>
          <a:lstStyle/>
          <a:p>
            <a:pPr defTabSz="847725"/>
            <a:r>
              <a:rPr lang="en-US" sz="2200" dirty="0">
                <a:latin typeface="Comic Sans MS" pitchFamily="66" charset="0"/>
              </a:rPr>
              <a:t>4</a:t>
            </a:r>
          </a:p>
        </p:txBody>
      </p:sp>
      <p:grpSp>
        <p:nvGrpSpPr>
          <p:cNvPr id="38934" name="Group 22"/>
          <p:cNvGrpSpPr>
            <a:grpSpLocks/>
          </p:cNvGrpSpPr>
          <p:nvPr/>
        </p:nvGrpSpPr>
        <p:grpSpPr bwMode="auto">
          <a:xfrm>
            <a:off x="660400" y="3160713"/>
            <a:ext cx="1123950" cy="411162"/>
            <a:chOff x="472" y="3061"/>
            <a:chExt cx="764" cy="279"/>
          </a:xfrm>
        </p:grpSpPr>
        <p:grpSp>
          <p:nvGrpSpPr>
            <p:cNvPr id="38935" name="Group 23"/>
            <p:cNvGrpSpPr>
              <a:grpSpLocks/>
            </p:cNvGrpSpPr>
            <p:nvPr/>
          </p:nvGrpSpPr>
          <p:grpSpPr bwMode="auto">
            <a:xfrm>
              <a:off x="472" y="3061"/>
              <a:ext cx="764" cy="250"/>
              <a:chOff x="472" y="3061"/>
              <a:chExt cx="764" cy="250"/>
            </a:xfrm>
          </p:grpSpPr>
          <p:sp>
            <p:nvSpPr>
              <p:cNvPr id="38936" name="Rectangle 24"/>
              <p:cNvSpPr>
                <a:spLocks noChangeArrowheads="1"/>
              </p:cNvSpPr>
              <p:nvPr/>
            </p:nvSpPr>
            <p:spPr bwMode="auto">
              <a:xfrm>
                <a:off x="472" y="3075"/>
                <a:ext cx="71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79020" tIns="39511" rIns="79020" bIns="39511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8937" name="Rectangle 25"/>
              <p:cNvSpPr>
                <a:spLocks noChangeArrowheads="1"/>
              </p:cNvSpPr>
              <p:nvPr/>
            </p:nvSpPr>
            <p:spPr bwMode="auto">
              <a:xfrm>
                <a:off x="698" y="3061"/>
                <a:ext cx="5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8955" tIns="39478" rIns="78955" bIns="39478">
                <a:spAutoFit/>
              </a:bodyPr>
              <a:lstStyle/>
              <a:p>
                <a:pPr defTabSz="847725"/>
                <a:r>
                  <a:rPr lang="en-US" sz="1900" dirty="0">
                    <a:latin typeface="Arial Narrow" pitchFamily="34" charset="0"/>
                  </a:rPr>
                  <a:t>ACK</a:t>
                </a:r>
              </a:p>
            </p:txBody>
          </p:sp>
          <p:sp>
            <p:nvSpPr>
              <p:cNvPr id="38938" name="Line 26"/>
              <p:cNvSpPr>
                <a:spLocks noChangeShapeType="1"/>
              </p:cNvSpPr>
              <p:nvPr/>
            </p:nvSpPr>
            <p:spPr bwMode="auto">
              <a:xfrm>
                <a:off x="660" y="3071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lIns="79020" tIns="39511" rIns="79020" bIns="39511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8939" name="Rectangle 27"/>
            <p:cNvSpPr>
              <a:spLocks noChangeArrowheads="1"/>
            </p:cNvSpPr>
            <p:nvPr/>
          </p:nvSpPr>
          <p:spPr bwMode="auto">
            <a:xfrm>
              <a:off x="506" y="3090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1</a:t>
              </a:r>
            </a:p>
          </p:txBody>
        </p:sp>
      </p:grp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136525" y="3779838"/>
            <a:ext cx="28940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362" tIns="45684" rIns="91362" bIns="45684"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Increasing bit rate</a:t>
            </a:r>
          </a:p>
        </p:txBody>
      </p:sp>
      <p:sp>
        <p:nvSpPr>
          <p:cNvPr id="38941" name="Rectangle 29"/>
          <p:cNvSpPr>
            <a:spLocks noChangeArrowheads="1"/>
          </p:cNvSpPr>
          <p:nvPr/>
        </p:nvSpPr>
        <p:spPr bwMode="auto">
          <a:xfrm>
            <a:off x="381000" y="4343400"/>
            <a:ext cx="29686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6" tIns="42614" rIns="85226" bIns="42614">
            <a:spAutoFit/>
          </a:bodyPr>
          <a:lstStyle/>
          <a:p>
            <a:pPr defTabSz="847725"/>
            <a:r>
              <a:rPr lang="en-US" sz="2200" dirty="0">
                <a:latin typeface="Comic Sans MS" pitchFamily="66" charset="0"/>
              </a:rPr>
              <a:t>1</a:t>
            </a:r>
          </a:p>
        </p:txBody>
      </p:sp>
      <p:grpSp>
        <p:nvGrpSpPr>
          <p:cNvPr id="38942" name="Group 30"/>
          <p:cNvGrpSpPr>
            <a:grpSpLocks/>
          </p:cNvGrpSpPr>
          <p:nvPr/>
        </p:nvGrpSpPr>
        <p:grpSpPr bwMode="auto">
          <a:xfrm>
            <a:off x="7620000" y="4268788"/>
            <a:ext cx="533400" cy="406400"/>
            <a:chOff x="4840" y="1141"/>
            <a:chExt cx="732" cy="311"/>
          </a:xfrm>
        </p:grpSpPr>
        <p:sp>
          <p:nvSpPr>
            <p:cNvPr id="38943" name="Rectangle 31"/>
            <p:cNvSpPr>
              <a:spLocks noChangeArrowheads="1"/>
            </p:cNvSpPr>
            <p:nvPr/>
          </p:nvSpPr>
          <p:spPr bwMode="auto">
            <a:xfrm>
              <a:off x="4840" y="1155"/>
              <a:ext cx="71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38944" name="Rectangle 32"/>
            <p:cNvSpPr>
              <a:spLocks noChangeArrowheads="1"/>
            </p:cNvSpPr>
            <p:nvPr/>
          </p:nvSpPr>
          <p:spPr bwMode="auto">
            <a:xfrm>
              <a:off x="4922" y="1141"/>
              <a:ext cx="536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D</a:t>
              </a:r>
            </a:p>
          </p:txBody>
        </p:sp>
        <p:sp>
          <p:nvSpPr>
            <p:cNvPr id="38945" name="Line 33"/>
            <p:cNvSpPr>
              <a:spLocks noChangeShapeType="1"/>
            </p:cNvSpPr>
            <p:nvPr/>
          </p:nvSpPr>
          <p:spPr bwMode="auto">
            <a:xfrm>
              <a:off x="5364" y="1151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38946" name="Rectangle 34"/>
            <p:cNvSpPr>
              <a:spLocks noChangeArrowheads="1"/>
            </p:cNvSpPr>
            <p:nvPr/>
          </p:nvSpPr>
          <p:spPr bwMode="auto">
            <a:xfrm>
              <a:off x="5325" y="1170"/>
              <a:ext cx="247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0</a:t>
              </a:r>
            </a:p>
          </p:txBody>
        </p:sp>
      </p:grpSp>
      <p:sp>
        <p:nvSpPr>
          <p:cNvPr id="38947" name="Rectangle 35"/>
          <p:cNvSpPr>
            <a:spLocks noChangeArrowheads="1"/>
          </p:cNvSpPr>
          <p:nvPr/>
        </p:nvSpPr>
        <p:spPr bwMode="auto">
          <a:xfrm>
            <a:off x="334963" y="4781550"/>
            <a:ext cx="4699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226" tIns="42614" rIns="85226" bIns="42614">
            <a:spAutoFit/>
          </a:bodyPr>
          <a:lstStyle/>
          <a:p>
            <a:pPr defTabSz="847725"/>
            <a:r>
              <a:rPr lang="en-US" sz="2200" dirty="0">
                <a:latin typeface="Comic Sans MS" pitchFamily="66" charset="0"/>
              </a:rPr>
              <a:t>2</a:t>
            </a:r>
          </a:p>
        </p:txBody>
      </p:sp>
      <p:grpSp>
        <p:nvGrpSpPr>
          <p:cNvPr id="38948" name="Group 36"/>
          <p:cNvGrpSpPr>
            <a:grpSpLocks/>
          </p:cNvGrpSpPr>
          <p:nvPr/>
        </p:nvGrpSpPr>
        <p:grpSpPr bwMode="auto">
          <a:xfrm>
            <a:off x="796925" y="4781550"/>
            <a:ext cx="574675" cy="409575"/>
            <a:chOff x="432" y="1602"/>
            <a:chExt cx="852" cy="296"/>
          </a:xfrm>
        </p:grpSpPr>
        <p:sp>
          <p:nvSpPr>
            <p:cNvPr id="38949" name="Rectangle 37"/>
            <p:cNvSpPr>
              <a:spLocks noChangeArrowheads="1"/>
            </p:cNvSpPr>
            <p:nvPr/>
          </p:nvSpPr>
          <p:spPr bwMode="auto">
            <a:xfrm>
              <a:off x="469" y="1616"/>
              <a:ext cx="715" cy="2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38950" name="Rectangle 38"/>
            <p:cNvSpPr>
              <a:spLocks noChangeArrowheads="1"/>
            </p:cNvSpPr>
            <p:nvPr/>
          </p:nvSpPr>
          <p:spPr bwMode="auto">
            <a:xfrm>
              <a:off x="743" y="1602"/>
              <a:ext cx="541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A</a:t>
              </a:r>
            </a:p>
          </p:txBody>
        </p:sp>
        <p:sp>
          <p:nvSpPr>
            <p:cNvPr id="38951" name="Line 39"/>
            <p:cNvSpPr>
              <a:spLocks noChangeShapeType="1"/>
            </p:cNvSpPr>
            <p:nvPr/>
          </p:nvSpPr>
          <p:spPr bwMode="auto">
            <a:xfrm>
              <a:off x="658" y="1612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38952" name="Rectangle 40"/>
            <p:cNvSpPr>
              <a:spLocks noChangeArrowheads="1"/>
            </p:cNvSpPr>
            <p:nvPr/>
          </p:nvSpPr>
          <p:spPr bwMode="auto">
            <a:xfrm>
              <a:off x="432" y="1632"/>
              <a:ext cx="236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0</a:t>
              </a:r>
            </a:p>
          </p:txBody>
        </p:sp>
      </p:grpSp>
      <p:sp>
        <p:nvSpPr>
          <p:cNvPr id="38953" name="Rectangle 41"/>
          <p:cNvSpPr>
            <a:spLocks noChangeArrowheads="1"/>
          </p:cNvSpPr>
          <p:nvPr/>
        </p:nvSpPr>
        <p:spPr bwMode="auto">
          <a:xfrm>
            <a:off x="369888" y="5245100"/>
            <a:ext cx="34131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6" tIns="42614" rIns="85226" bIns="42614">
            <a:spAutoFit/>
          </a:bodyPr>
          <a:lstStyle/>
          <a:p>
            <a:pPr defTabSz="847725"/>
            <a:r>
              <a:rPr lang="en-US" sz="2200" dirty="0">
                <a:latin typeface="Comic Sans MS" pitchFamily="66" charset="0"/>
              </a:rPr>
              <a:t>3</a:t>
            </a:r>
          </a:p>
        </p:txBody>
      </p:sp>
      <p:grpSp>
        <p:nvGrpSpPr>
          <p:cNvPr id="38954" name="Group 42"/>
          <p:cNvGrpSpPr>
            <a:grpSpLocks/>
          </p:cNvGrpSpPr>
          <p:nvPr/>
        </p:nvGrpSpPr>
        <p:grpSpPr bwMode="auto">
          <a:xfrm>
            <a:off x="7620000" y="5257800"/>
            <a:ext cx="590550" cy="411163"/>
            <a:chOff x="4840" y="2725"/>
            <a:chExt cx="712" cy="280"/>
          </a:xfrm>
        </p:grpSpPr>
        <p:sp>
          <p:nvSpPr>
            <p:cNvPr id="38955" name="Rectangle 43"/>
            <p:cNvSpPr>
              <a:spLocks noChangeArrowheads="1"/>
            </p:cNvSpPr>
            <p:nvPr/>
          </p:nvSpPr>
          <p:spPr bwMode="auto">
            <a:xfrm>
              <a:off x="4840" y="2739"/>
              <a:ext cx="71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38956" name="Rectangle 44"/>
            <p:cNvSpPr>
              <a:spLocks noChangeArrowheads="1"/>
            </p:cNvSpPr>
            <p:nvPr/>
          </p:nvSpPr>
          <p:spPr bwMode="auto">
            <a:xfrm>
              <a:off x="4921" y="2725"/>
              <a:ext cx="53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D</a:t>
              </a:r>
            </a:p>
          </p:txBody>
        </p:sp>
        <p:sp>
          <p:nvSpPr>
            <p:cNvPr id="38957" name="Line 45"/>
            <p:cNvSpPr>
              <a:spLocks noChangeShapeType="1"/>
            </p:cNvSpPr>
            <p:nvPr/>
          </p:nvSpPr>
          <p:spPr bwMode="auto">
            <a:xfrm>
              <a:off x="5364" y="2735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38958" name="Rectangle 46"/>
            <p:cNvSpPr>
              <a:spLocks noChangeArrowheads="1"/>
            </p:cNvSpPr>
            <p:nvPr/>
          </p:nvSpPr>
          <p:spPr bwMode="auto">
            <a:xfrm>
              <a:off x="5354" y="2754"/>
              <a:ext cx="18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1</a:t>
              </a:r>
            </a:p>
          </p:txBody>
        </p:sp>
      </p:grpSp>
      <p:sp>
        <p:nvSpPr>
          <p:cNvPr id="38959" name="Rectangle 47"/>
          <p:cNvSpPr>
            <a:spLocks noChangeArrowheads="1"/>
          </p:cNvSpPr>
          <p:nvPr/>
        </p:nvSpPr>
        <p:spPr bwMode="auto">
          <a:xfrm>
            <a:off x="381000" y="5715000"/>
            <a:ext cx="39846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226" tIns="42614" rIns="85226" bIns="42614">
            <a:spAutoFit/>
          </a:bodyPr>
          <a:lstStyle/>
          <a:p>
            <a:pPr defTabSz="847725"/>
            <a:r>
              <a:rPr lang="en-US" sz="2200" dirty="0">
                <a:latin typeface="Comic Sans MS" pitchFamily="66" charset="0"/>
              </a:rPr>
              <a:t>4</a:t>
            </a:r>
          </a:p>
        </p:txBody>
      </p:sp>
      <p:grpSp>
        <p:nvGrpSpPr>
          <p:cNvPr id="38960" name="Group 48"/>
          <p:cNvGrpSpPr>
            <a:grpSpLocks/>
          </p:cNvGrpSpPr>
          <p:nvPr/>
        </p:nvGrpSpPr>
        <p:grpSpPr bwMode="auto">
          <a:xfrm>
            <a:off x="812800" y="5751513"/>
            <a:ext cx="558800" cy="411162"/>
            <a:chOff x="472" y="3061"/>
            <a:chExt cx="764" cy="279"/>
          </a:xfrm>
        </p:grpSpPr>
        <p:grpSp>
          <p:nvGrpSpPr>
            <p:cNvPr id="38961" name="Group 49"/>
            <p:cNvGrpSpPr>
              <a:grpSpLocks/>
            </p:cNvGrpSpPr>
            <p:nvPr/>
          </p:nvGrpSpPr>
          <p:grpSpPr bwMode="auto">
            <a:xfrm>
              <a:off x="472" y="3061"/>
              <a:ext cx="764" cy="250"/>
              <a:chOff x="472" y="3061"/>
              <a:chExt cx="764" cy="250"/>
            </a:xfrm>
          </p:grpSpPr>
          <p:sp>
            <p:nvSpPr>
              <p:cNvPr id="38962" name="Rectangle 50"/>
              <p:cNvSpPr>
                <a:spLocks noChangeArrowheads="1"/>
              </p:cNvSpPr>
              <p:nvPr/>
            </p:nvSpPr>
            <p:spPr bwMode="auto">
              <a:xfrm>
                <a:off x="472" y="3075"/>
                <a:ext cx="71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79020" tIns="39511" rIns="79020" bIns="39511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8963" name="Rectangle 51"/>
              <p:cNvSpPr>
                <a:spLocks noChangeArrowheads="1"/>
              </p:cNvSpPr>
              <p:nvPr/>
            </p:nvSpPr>
            <p:spPr bwMode="auto">
              <a:xfrm>
                <a:off x="698" y="3061"/>
                <a:ext cx="5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8955" tIns="39478" rIns="78955" bIns="39478">
                <a:spAutoFit/>
              </a:bodyPr>
              <a:lstStyle/>
              <a:p>
                <a:pPr defTabSz="847725"/>
                <a:r>
                  <a:rPr lang="en-US" sz="1900" dirty="0">
                    <a:latin typeface="Arial Narrow" pitchFamily="34" charset="0"/>
                  </a:rPr>
                  <a:t>A</a:t>
                </a:r>
              </a:p>
            </p:txBody>
          </p:sp>
          <p:sp>
            <p:nvSpPr>
              <p:cNvPr id="38964" name="Line 52"/>
              <p:cNvSpPr>
                <a:spLocks noChangeShapeType="1"/>
              </p:cNvSpPr>
              <p:nvPr/>
            </p:nvSpPr>
            <p:spPr bwMode="auto">
              <a:xfrm>
                <a:off x="660" y="3071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lIns="79020" tIns="39511" rIns="79020" bIns="39511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506" y="3090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1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F770-7D7F-4A9E-A9C3-40976640A17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5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38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38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38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0" fill="hold"/>
                                        <p:tgtEl>
                                          <p:spTgt spid="38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0" fill="hold"/>
                                        <p:tgtEl>
                                          <p:spTgt spid="38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0" fill="hold"/>
                                        <p:tgtEl>
                                          <p:spTgt spid="38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0" fill="hold"/>
                                        <p:tgtEl>
                                          <p:spTgt spid="38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0" fill="hold"/>
                                        <p:tgtEl>
                                          <p:spTgt spid="38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21" grpId="0" autoUpdateAnimBg="0"/>
      <p:bldP spid="38927" grpId="0" autoUpdateAnimBg="0"/>
      <p:bldP spid="38933" grpId="0" autoUpdateAnimBg="0"/>
      <p:bldP spid="38940" grpId="0" autoUpdateAnimBg="0"/>
      <p:bldP spid="38941" grpId="0" autoUpdateAnimBg="0"/>
      <p:bldP spid="38947" grpId="0" autoUpdateAnimBg="0"/>
      <p:bldP spid="38953" grpId="0" autoUpdateAnimBg="0"/>
      <p:bldP spid="3895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Transmitter may transmit several messages before awaiting response</a:t>
            </a:r>
          </a:p>
          <a:p>
            <a:r>
              <a:rPr lang="en-US" dirty="0"/>
              <a:t>The number of unacknowledged messages permitted is the Window Size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F770-7D7F-4A9E-A9C3-40976640A17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11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an error occurs</a:t>
            </a:r>
          </a:p>
          <a:p>
            <a:pPr lvl="1"/>
            <a:r>
              <a:rPr lang="en-US" dirty="0"/>
              <a:t>Transmitter resends everything since the error (Go-Back-N)</a:t>
            </a:r>
          </a:p>
          <a:p>
            <a:pPr lvl="1"/>
            <a:r>
              <a:rPr lang="en-US" dirty="0"/>
              <a:t>Only the </a:t>
            </a:r>
            <a:r>
              <a:rPr lang="en-US" dirty="0" smtClean="0"/>
              <a:t>error </a:t>
            </a:r>
            <a:r>
              <a:rPr lang="en-US" dirty="0"/>
              <a:t>packet (Selective Retransmission)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F770-7D7F-4A9E-A9C3-40976640A17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0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(n&gt;3)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50825" y="1720850"/>
            <a:ext cx="34131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6" tIns="42614" rIns="85226" bIns="42614">
            <a:spAutoFit/>
          </a:bodyPr>
          <a:lstStyle/>
          <a:p>
            <a:pPr defTabSz="847725"/>
            <a:r>
              <a:rPr lang="en-US" sz="2200" dirty="0">
                <a:latin typeface="Comic Sans MS" pitchFamily="66" charset="0"/>
              </a:rPr>
              <a:t>0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7119938" y="1677988"/>
            <a:ext cx="1047750" cy="409575"/>
            <a:chOff x="4840" y="1141"/>
            <a:chExt cx="712" cy="279"/>
          </a:xfrm>
        </p:grpSpPr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4840" y="1155"/>
              <a:ext cx="71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43014" name="Rectangle 6"/>
            <p:cNvSpPr>
              <a:spLocks noChangeArrowheads="1"/>
            </p:cNvSpPr>
            <p:nvPr/>
          </p:nvSpPr>
          <p:spPr bwMode="auto">
            <a:xfrm>
              <a:off x="4922" y="1141"/>
              <a:ext cx="5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Data</a:t>
              </a:r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5364" y="1151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5354" y="1170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0</a:t>
              </a:r>
            </a:p>
          </p:txBody>
        </p:sp>
      </p:grp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250825" y="2355850"/>
            <a:ext cx="296863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6" tIns="42614" rIns="85226" bIns="42614">
            <a:spAutoFit/>
          </a:bodyPr>
          <a:lstStyle/>
          <a:p>
            <a:pPr defTabSz="847725"/>
            <a:r>
              <a:rPr lang="en-US" sz="2200" dirty="0">
                <a:latin typeface="Comic Sans MS" pitchFamily="66" charset="0"/>
              </a:rPr>
              <a:t>1</a:t>
            </a:r>
          </a:p>
        </p:txBody>
      </p:sp>
      <p:grpSp>
        <p:nvGrpSpPr>
          <p:cNvPr id="43018" name="Group 10"/>
          <p:cNvGrpSpPr>
            <a:grpSpLocks/>
          </p:cNvGrpSpPr>
          <p:nvPr/>
        </p:nvGrpSpPr>
        <p:grpSpPr bwMode="auto">
          <a:xfrm>
            <a:off x="7119938" y="2312988"/>
            <a:ext cx="1047750" cy="409575"/>
            <a:chOff x="4840" y="1573"/>
            <a:chExt cx="712" cy="279"/>
          </a:xfrm>
        </p:grpSpPr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4840" y="1587"/>
              <a:ext cx="71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43020" name="Rectangle 12"/>
            <p:cNvSpPr>
              <a:spLocks noChangeArrowheads="1"/>
            </p:cNvSpPr>
            <p:nvPr/>
          </p:nvSpPr>
          <p:spPr bwMode="auto">
            <a:xfrm>
              <a:off x="4922" y="1573"/>
              <a:ext cx="5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Data</a:t>
              </a:r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364" y="1583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43022" name="Rectangle 14"/>
            <p:cNvSpPr>
              <a:spLocks noChangeArrowheads="1"/>
            </p:cNvSpPr>
            <p:nvPr/>
          </p:nvSpPr>
          <p:spPr bwMode="auto">
            <a:xfrm>
              <a:off x="5354" y="1602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1</a:t>
              </a:r>
            </a:p>
          </p:txBody>
        </p:sp>
      </p:grp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250825" y="2921000"/>
            <a:ext cx="34131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6" tIns="42614" rIns="85226" bIns="42614">
            <a:spAutoFit/>
          </a:bodyPr>
          <a:lstStyle/>
          <a:p>
            <a:pPr defTabSz="847725"/>
            <a:r>
              <a:rPr lang="en-US" sz="2200" dirty="0">
                <a:latin typeface="Comic Sans MS" pitchFamily="66" charset="0"/>
              </a:rPr>
              <a:t>2</a:t>
            </a:r>
          </a:p>
        </p:txBody>
      </p:sp>
      <p:grpSp>
        <p:nvGrpSpPr>
          <p:cNvPr id="43024" name="Group 16"/>
          <p:cNvGrpSpPr>
            <a:grpSpLocks/>
          </p:cNvGrpSpPr>
          <p:nvPr/>
        </p:nvGrpSpPr>
        <p:grpSpPr bwMode="auto">
          <a:xfrm>
            <a:off x="7119938" y="2878138"/>
            <a:ext cx="1047750" cy="409575"/>
            <a:chOff x="4840" y="1957"/>
            <a:chExt cx="712" cy="279"/>
          </a:xfrm>
        </p:grpSpPr>
        <p:sp>
          <p:nvSpPr>
            <p:cNvPr id="43025" name="Rectangle 17"/>
            <p:cNvSpPr>
              <a:spLocks noChangeArrowheads="1"/>
            </p:cNvSpPr>
            <p:nvPr/>
          </p:nvSpPr>
          <p:spPr bwMode="auto">
            <a:xfrm>
              <a:off x="4840" y="1971"/>
              <a:ext cx="71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4922" y="1957"/>
              <a:ext cx="5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Data</a:t>
              </a:r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>
              <a:off x="5364" y="1967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5354" y="1986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2</a:t>
              </a:r>
            </a:p>
          </p:txBody>
        </p:sp>
      </p:grp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265113" y="3484563"/>
            <a:ext cx="468312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226" tIns="42614" rIns="85226" bIns="42614">
            <a:spAutoFit/>
          </a:bodyPr>
          <a:lstStyle/>
          <a:p>
            <a:pPr defTabSz="847725"/>
            <a:r>
              <a:rPr lang="en-US" sz="2200" dirty="0">
                <a:latin typeface="Comic Sans MS" pitchFamily="66" charset="0"/>
              </a:rPr>
              <a:t>3</a:t>
            </a:r>
          </a:p>
        </p:txBody>
      </p:sp>
      <p:grpSp>
        <p:nvGrpSpPr>
          <p:cNvPr id="43030" name="Group 22"/>
          <p:cNvGrpSpPr>
            <a:grpSpLocks/>
          </p:cNvGrpSpPr>
          <p:nvPr/>
        </p:nvGrpSpPr>
        <p:grpSpPr bwMode="auto">
          <a:xfrm>
            <a:off x="741363" y="3484563"/>
            <a:ext cx="1076325" cy="412750"/>
            <a:chOff x="504" y="2370"/>
            <a:chExt cx="732" cy="280"/>
          </a:xfrm>
        </p:grpSpPr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517" y="2384"/>
              <a:ext cx="715" cy="2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697" y="2370"/>
              <a:ext cx="5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ACK 2</a:t>
              </a:r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>
              <a:off x="706" y="2380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504" y="2400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F770-7D7F-4A9E-A9C3-40976640A17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88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  <p:bldP spid="43017" grpId="0" autoUpdateAnimBg="0"/>
      <p:bldP spid="43023" grpId="0" autoUpdateAnimBg="0"/>
      <p:bldP spid="4302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(Go-Back-N)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20675" y="1790700"/>
            <a:ext cx="3429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6" tIns="42614" rIns="85226" bIns="42614">
            <a:spAutoFit/>
          </a:bodyPr>
          <a:lstStyle/>
          <a:p>
            <a:pPr defTabSz="847725"/>
            <a:r>
              <a:rPr lang="en-US" sz="2200" dirty="0">
                <a:latin typeface="Comic Sans MS" pitchFamily="66" charset="0"/>
              </a:rPr>
              <a:t>4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7189788" y="1747838"/>
            <a:ext cx="1047750" cy="411162"/>
            <a:chOff x="4888" y="1189"/>
            <a:chExt cx="712" cy="279"/>
          </a:xfrm>
        </p:grpSpPr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>
              <a:off x="4888" y="1203"/>
              <a:ext cx="71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44038" name="Rectangle 6"/>
            <p:cNvSpPr>
              <a:spLocks noChangeArrowheads="1"/>
            </p:cNvSpPr>
            <p:nvPr/>
          </p:nvSpPr>
          <p:spPr bwMode="auto">
            <a:xfrm>
              <a:off x="4970" y="1189"/>
              <a:ext cx="5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Data</a:t>
              </a:r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5412" y="1199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44040" name="Rectangle 8"/>
            <p:cNvSpPr>
              <a:spLocks noChangeArrowheads="1"/>
            </p:cNvSpPr>
            <p:nvPr/>
          </p:nvSpPr>
          <p:spPr bwMode="auto">
            <a:xfrm>
              <a:off x="5402" y="1218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4</a:t>
              </a:r>
            </a:p>
          </p:txBody>
        </p:sp>
      </p:grp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320675" y="2425700"/>
            <a:ext cx="3429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6" tIns="42614" rIns="85226" bIns="42614">
            <a:spAutoFit/>
          </a:bodyPr>
          <a:lstStyle/>
          <a:p>
            <a:pPr defTabSz="847725"/>
            <a:r>
              <a:rPr lang="en-US" sz="2200" dirty="0">
                <a:latin typeface="Comic Sans MS" pitchFamily="66" charset="0"/>
              </a:rPr>
              <a:t>5</a:t>
            </a:r>
          </a:p>
        </p:txBody>
      </p:sp>
      <p:grpSp>
        <p:nvGrpSpPr>
          <p:cNvPr id="44042" name="Group 10"/>
          <p:cNvGrpSpPr>
            <a:grpSpLocks/>
          </p:cNvGrpSpPr>
          <p:nvPr/>
        </p:nvGrpSpPr>
        <p:grpSpPr bwMode="auto">
          <a:xfrm>
            <a:off x="7189788" y="2382838"/>
            <a:ext cx="1047750" cy="411162"/>
            <a:chOff x="4888" y="1621"/>
            <a:chExt cx="712" cy="279"/>
          </a:xfrm>
        </p:grpSpPr>
        <p:sp>
          <p:nvSpPr>
            <p:cNvPr id="44043" name="Rectangle 11"/>
            <p:cNvSpPr>
              <a:spLocks noChangeArrowheads="1"/>
            </p:cNvSpPr>
            <p:nvPr/>
          </p:nvSpPr>
          <p:spPr bwMode="auto">
            <a:xfrm>
              <a:off x="4888" y="1635"/>
              <a:ext cx="71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44044" name="Rectangle 12"/>
            <p:cNvSpPr>
              <a:spLocks noChangeArrowheads="1"/>
            </p:cNvSpPr>
            <p:nvPr/>
          </p:nvSpPr>
          <p:spPr bwMode="auto">
            <a:xfrm>
              <a:off x="4970" y="1621"/>
              <a:ext cx="5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Data</a:t>
              </a:r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>
              <a:off x="5412" y="1631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5402" y="1650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5</a:t>
              </a:r>
            </a:p>
          </p:txBody>
        </p:sp>
      </p:grp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320675" y="2990850"/>
            <a:ext cx="3429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6" tIns="42614" rIns="85226" bIns="42614">
            <a:spAutoFit/>
          </a:bodyPr>
          <a:lstStyle/>
          <a:p>
            <a:pPr defTabSz="847725"/>
            <a:r>
              <a:rPr lang="en-US" sz="2200" dirty="0">
                <a:latin typeface="Comic Sans MS" pitchFamily="66" charset="0"/>
              </a:rPr>
              <a:t>6</a:t>
            </a:r>
          </a:p>
        </p:txBody>
      </p:sp>
      <p:grpSp>
        <p:nvGrpSpPr>
          <p:cNvPr id="44048" name="Group 16"/>
          <p:cNvGrpSpPr>
            <a:grpSpLocks/>
          </p:cNvGrpSpPr>
          <p:nvPr/>
        </p:nvGrpSpPr>
        <p:grpSpPr bwMode="auto">
          <a:xfrm>
            <a:off x="7189788" y="2947988"/>
            <a:ext cx="1047750" cy="411162"/>
            <a:chOff x="4888" y="2005"/>
            <a:chExt cx="712" cy="279"/>
          </a:xfrm>
        </p:grpSpPr>
        <p:sp>
          <p:nvSpPr>
            <p:cNvPr id="44049" name="Rectangle 17"/>
            <p:cNvSpPr>
              <a:spLocks noChangeArrowheads="1"/>
            </p:cNvSpPr>
            <p:nvPr/>
          </p:nvSpPr>
          <p:spPr bwMode="auto">
            <a:xfrm>
              <a:off x="4888" y="2019"/>
              <a:ext cx="71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44050" name="Rectangle 18"/>
            <p:cNvSpPr>
              <a:spLocks noChangeArrowheads="1"/>
            </p:cNvSpPr>
            <p:nvPr/>
          </p:nvSpPr>
          <p:spPr bwMode="auto">
            <a:xfrm>
              <a:off x="4970" y="2005"/>
              <a:ext cx="5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Data</a:t>
              </a:r>
            </a:p>
          </p:txBody>
        </p:sp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>
              <a:off x="5412" y="2015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44052" name="Rectangle 20"/>
            <p:cNvSpPr>
              <a:spLocks noChangeArrowheads="1"/>
            </p:cNvSpPr>
            <p:nvPr/>
          </p:nvSpPr>
          <p:spPr bwMode="auto">
            <a:xfrm>
              <a:off x="5402" y="2034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6</a:t>
              </a:r>
            </a:p>
          </p:txBody>
        </p:sp>
      </p:grp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406400" y="3484563"/>
            <a:ext cx="468313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226" tIns="42614" rIns="85226" bIns="42614">
            <a:spAutoFit/>
          </a:bodyPr>
          <a:lstStyle/>
          <a:p>
            <a:pPr defTabSz="847725"/>
            <a:r>
              <a:rPr lang="en-US" sz="2200" dirty="0">
                <a:latin typeface="Comic Sans MS" pitchFamily="66" charset="0"/>
              </a:rPr>
              <a:t>7</a:t>
            </a:r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882650" y="3484563"/>
            <a:ext cx="1217613" cy="412750"/>
            <a:chOff x="600" y="2370"/>
            <a:chExt cx="828" cy="280"/>
          </a:xfrm>
        </p:grpSpPr>
        <p:sp>
          <p:nvSpPr>
            <p:cNvPr id="44055" name="Rectangle 23"/>
            <p:cNvSpPr>
              <a:spLocks noChangeArrowheads="1"/>
            </p:cNvSpPr>
            <p:nvPr/>
          </p:nvSpPr>
          <p:spPr bwMode="auto">
            <a:xfrm>
              <a:off x="614" y="2384"/>
              <a:ext cx="810" cy="2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44056" name="Rectangle 24"/>
            <p:cNvSpPr>
              <a:spLocks noChangeArrowheads="1"/>
            </p:cNvSpPr>
            <p:nvPr/>
          </p:nvSpPr>
          <p:spPr bwMode="auto">
            <a:xfrm>
              <a:off x="818" y="2370"/>
              <a:ext cx="6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NACK 6</a:t>
              </a:r>
            </a:p>
          </p:txBody>
        </p:sp>
        <p:sp>
          <p:nvSpPr>
            <p:cNvPr id="44057" name="Line 25"/>
            <p:cNvSpPr>
              <a:spLocks noChangeShapeType="1"/>
            </p:cNvSpPr>
            <p:nvPr/>
          </p:nvSpPr>
          <p:spPr bwMode="auto">
            <a:xfrm>
              <a:off x="828" y="2380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44058" name="Rectangle 26"/>
            <p:cNvSpPr>
              <a:spLocks noChangeArrowheads="1"/>
            </p:cNvSpPr>
            <p:nvPr/>
          </p:nvSpPr>
          <p:spPr bwMode="auto">
            <a:xfrm>
              <a:off x="600" y="2400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1</a:t>
              </a:r>
            </a:p>
          </p:txBody>
        </p:sp>
      </p:grp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390525" y="3978275"/>
            <a:ext cx="3429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6" tIns="42614" rIns="85226" bIns="42614">
            <a:spAutoFit/>
          </a:bodyPr>
          <a:lstStyle/>
          <a:p>
            <a:pPr defTabSz="847725"/>
            <a:r>
              <a:rPr lang="en-US" sz="2200" dirty="0">
                <a:latin typeface="Comic Sans MS" pitchFamily="66" charset="0"/>
              </a:rPr>
              <a:t>8</a:t>
            </a:r>
          </a:p>
        </p:txBody>
      </p:sp>
      <p:grpSp>
        <p:nvGrpSpPr>
          <p:cNvPr id="44060" name="Group 28"/>
          <p:cNvGrpSpPr>
            <a:grpSpLocks/>
          </p:cNvGrpSpPr>
          <p:nvPr/>
        </p:nvGrpSpPr>
        <p:grpSpPr bwMode="auto">
          <a:xfrm>
            <a:off x="7261225" y="3937000"/>
            <a:ext cx="1047750" cy="409575"/>
            <a:chOff x="4936" y="2677"/>
            <a:chExt cx="712" cy="279"/>
          </a:xfrm>
        </p:grpSpPr>
        <p:sp>
          <p:nvSpPr>
            <p:cNvPr id="44061" name="Rectangle 29"/>
            <p:cNvSpPr>
              <a:spLocks noChangeArrowheads="1"/>
            </p:cNvSpPr>
            <p:nvPr/>
          </p:nvSpPr>
          <p:spPr bwMode="auto">
            <a:xfrm>
              <a:off x="4936" y="2691"/>
              <a:ext cx="71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44062" name="Rectangle 30"/>
            <p:cNvSpPr>
              <a:spLocks noChangeArrowheads="1"/>
            </p:cNvSpPr>
            <p:nvPr/>
          </p:nvSpPr>
          <p:spPr bwMode="auto">
            <a:xfrm>
              <a:off x="5018" y="2677"/>
              <a:ext cx="5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Data</a:t>
              </a:r>
            </a:p>
          </p:txBody>
        </p:sp>
        <p:sp>
          <p:nvSpPr>
            <p:cNvPr id="44063" name="Line 31"/>
            <p:cNvSpPr>
              <a:spLocks noChangeShapeType="1"/>
            </p:cNvSpPr>
            <p:nvPr/>
          </p:nvSpPr>
          <p:spPr bwMode="auto">
            <a:xfrm>
              <a:off x="5460" y="2687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44064" name="Rectangle 32"/>
            <p:cNvSpPr>
              <a:spLocks noChangeArrowheads="1"/>
            </p:cNvSpPr>
            <p:nvPr/>
          </p:nvSpPr>
          <p:spPr bwMode="auto">
            <a:xfrm>
              <a:off x="5450" y="2706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4</a:t>
              </a:r>
            </a:p>
          </p:txBody>
        </p:sp>
      </p:grpSp>
      <p:sp>
        <p:nvSpPr>
          <p:cNvPr id="44065" name="Rectangle 33"/>
          <p:cNvSpPr>
            <a:spLocks noChangeArrowheads="1"/>
          </p:cNvSpPr>
          <p:nvPr/>
        </p:nvSpPr>
        <p:spPr bwMode="auto">
          <a:xfrm>
            <a:off x="390525" y="4614863"/>
            <a:ext cx="3429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6" tIns="42614" rIns="85226" bIns="42614">
            <a:spAutoFit/>
          </a:bodyPr>
          <a:lstStyle/>
          <a:p>
            <a:pPr defTabSz="847725"/>
            <a:r>
              <a:rPr lang="en-US" sz="2200" dirty="0">
                <a:latin typeface="Comic Sans MS" pitchFamily="66" charset="0"/>
              </a:rPr>
              <a:t>9</a:t>
            </a:r>
          </a:p>
        </p:txBody>
      </p:sp>
      <p:grpSp>
        <p:nvGrpSpPr>
          <p:cNvPr id="44066" name="Group 34"/>
          <p:cNvGrpSpPr>
            <a:grpSpLocks/>
          </p:cNvGrpSpPr>
          <p:nvPr/>
        </p:nvGrpSpPr>
        <p:grpSpPr bwMode="auto">
          <a:xfrm>
            <a:off x="7261225" y="4572000"/>
            <a:ext cx="1047750" cy="409575"/>
            <a:chOff x="4936" y="3109"/>
            <a:chExt cx="712" cy="279"/>
          </a:xfrm>
        </p:grpSpPr>
        <p:sp>
          <p:nvSpPr>
            <p:cNvPr id="44067" name="Rectangle 35"/>
            <p:cNvSpPr>
              <a:spLocks noChangeArrowheads="1"/>
            </p:cNvSpPr>
            <p:nvPr/>
          </p:nvSpPr>
          <p:spPr bwMode="auto">
            <a:xfrm>
              <a:off x="4936" y="3123"/>
              <a:ext cx="71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44068" name="Rectangle 36"/>
            <p:cNvSpPr>
              <a:spLocks noChangeArrowheads="1"/>
            </p:cNvSpPr>
            <p:nvPr/>
          </p:nvSpPr>
          <p:spPr bwMode="auto">
            <a:xfrm>
              <a:off x="5018" y="3109"/>
              <a:ext cx="5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Data</a:t>
              </a:r>
            </a:p>
          </p:txBody>
        </p:sp>
        <p:sp>
          <p:nvSpPr>
            <p:cNvPr id="44069" name="Line 37"/>
            <p:cNvSpPr>
              <a:spLocks noChangeShapeType="1"/>
            </p:cNvSpPr>
            <p:nvPr/>
          </p:nvSpPr>
          <p:spPr bwMode="auto">
            <a:xfrm>
              <a:off x="5460" y="3119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44070" name="Rectangle 38"/>
            <p:cNvSpPr>
              <a:spLocks noChangeArrowheads="1"/>
            </p:cNvSpPr>
            <p:nvPr/>
          </p:nvSpPr>
          <p:spPr bwMode="auto">
            <a:xfrm>
              <a:off x="5450" y="3138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5</a:t>
              </a:r>
            </a:p>
          </p:txBody>
        </p:sp>
      </p:grpSp>
      <p:sp>
        <p:nvSpPr>
          <p:cNvPr id="44071" name="Rectangle 39"/>
          <p:cNvSpPr>
            <a:spLocks noChangeArrowheads="1"/>
          </p:cNvSpPr>
          <p:nvPr/>
        </p:nvSpPr>
        <p:spPr bwMode="auto">
          <a:xfrm>
            <a:off x="390525" y="5178425"/>
            <a:ext cx="4714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6" tIns="42614" rIns="85226" bIns="42614">
            <a:spAutoFit/>
          </a:bodyPr>
          <a:lstStyle/>
          <a:p>
            <a:pPr defTabSz="847725"/>
            <a:r>
              <a:rPr lang="en-US" sz="2200" dirty="0">
                <a:latin typeface="Comic Sans MS" pitchFamily="66" charset="0"/>
              </a:rPr>
              <a:t>10</a:t>
            </a:r>
          </a:p>
        </p:txBody>
      </p:sp>
      <p:grpSp>
        <p:nvGrpSpPr>
          <p:cNvPr id="44072" name="Group 40"/>
          <p:cNvGrpSpPr>
            <a:grpSpLocks/>
          </p:cNvGrpSpPr>
          <p:nvPr/>
        </p:nvGrpSpPr>
        <p:grpSpPr bwMode="auto">
          <a:xfrm>
            <a:off x="7261225" y="5135563"/>
            <a:ext cx="1047750" cy="411162"/>
            <a:chOff x="4936" y="3493"/>
            <a:chExt cx="712" cy="279"/>
          </a:xfrm>
        </p:grpSpPr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4936" y="3507"/>
              <a:ext cx="71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5018" y="3493"/>
              <a:ext cx="5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Data</a:t>
              </a:r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5460" y="3503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79020" tIns="39511" rIns="79020" bIns="39511">
              <a:spAutoFit/>
            </a:bodyPr>
            <a:lstStyle/>
            <a:p>
              <a:endParaRPr lang="en-US" dirty="0"/>
            </a:p>
          </p:txBody>
        </p:sp>
        <p:sp>
          <p:nvSpPr>
            <p:cNvPr id="44076" name="Rectangle 44"/>
            <p:cNvSpPr>
              <a:spLocks noChangeArrowheads="1"/>
            </p:cNvSpPr>
            <p:nvPr/>
          </p:nvSpPr>
          <p:spPr bwMode="auto">
            <a:xfrm>
              <a:off x="5450" y="3522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8955" tIns="39478" rIns="78955" bIns="39478">
              <a:spAutoFit/>
            </a:bodyPr>
            <a:lstStyle/>
            <a:p>
              <a:pPr defTabSz="847725"/>
              <a:r>
                <a:rPr lang="en-US" sz="1900" dirty="0">
                  <a:latin typeface="Arial Narrow" pitchFamily="34" charset="0"/>
                </a:rPr>
                <a:t>6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F770-7D7F-4A9E-A9C3-40976640A17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74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utoUpdateAnimBg="0"/>
      <p:bldP spid="44041" grpId="0" autoUpdateAnimBg="0"/>
      <p:bldP spid="44047" grpId="0" autoUpdateAnimBg="0"/>
      <p:bldP spid="44053" grpId="0" autoUpdateAnimBg="0"/>
      <p:bldP spid="44059" grpId="0" autoUpdateAnimBg="0"/>
      <p:bldP spid="44065" grpId="0" autoUpdateAnimBg="0"/>
      <p:bldP spid="44071" grpId="0" autoUpdateAnimBg="0"/>
    </p:bldLst>
  </p:timing>
</p:sld>
</file>

<file path=ppt/theme/theme1.xml><?xml version="1.0" encoding="utf-8"?>
<a:theme xmlns:a="http://schemas.openxmlformats.org/drawingml/2006/main" name="lowerbar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lowerbar.potx</Template>
  <TotalTime>238</TotalTime>
  <Words>323</Words>
  <Application>Microsoft Office PowerPoint</Application>
  <PresentationFormat>On-screen Show (4:3)</PresentationFormat>
  <Paragraphs>163</Paragraphs>
  <Slides>13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lowerbar</vt:lpstr>
      <vt:lpstr>Equation</vt:lpstr>
      <vt:lpstr>Lecture 8b</vt:lpstr>
      <vt:lpstr>Types of ARQ</vt:lpstr>
      <vt:lpstr>Stop and Wait</vt:lpstr>
      <vt:lpstr>Stop and Wait</vt:lpstr>
      <vt:lpstr>Stop and Wait (Long Channel)</vt:lpstr>
      <vt:lpstr>Sliding Window</vt:lpstr>
      <vt:lpstr>Sliding Window</vt:lpstr>
      <vt:lpstr>Sliding Window (n&gt;3)</vt:lpstr>
      <vt:lpstr>Sliding Window (Go-Back-N)</vt:lpstr>
      <vt:lpstr>Performance issues</vt:lpstr>
      <vt:lpstr>Performance Issues</vt:lpstr>
      <vt:lpstr>Performance Issues</vt:lpstr>
      <vt:lpstr>Performance Issues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7b</dc:title>
  <dc:creator>Prashant Krishnamurthy</dc:creator>
  <cp:lastModifiedBy>cuiliu1231</cp:lastModifiedBy>
  <cp:revision>42</cp:revision>
  <dcterms:created xsi:type="dcterms:W3CDTF">2014-02-26T18:11:15Z</dcterms:created>
  <dcterms:modified xsi:type="dcterms:W3CDTF">2016-01-16T14:50:48Z</dcterms:modified>
</cp:coreProperties>
</file>