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58" r:id="rId9"/>
    <p:sldId id="266" r:id="rId10"/>
    <p:sldId id="265"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25F143-6F84-47B5-A852-E8C47EB2D48B}"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0172E-7819-4B1B-8FC1-4FFD233FADEC}" type="slidenum">
              <a:rPr lang="en-US" smtClean="0"/>
              <a:t>‹#›</a:t>
            </a:fld>
            <a:endParaRPr lang="en-US"/>
          </a:p>
        </p:txBody>
      </p:sp>
    </p:spTree>
    <p:extLst>
      <p:ext uri="{BB962C8B-B14F-4D97-AF65-F5344CB8AC3E}">
        <p14:creationId xmlns:p14="http://schemas.microsoft.com/office/powerpoint/2010/main" val="257095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25F143-6F84-47B5-A852-E8C47EB2D48B}"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0172E-7819-4B1B-8FC1-4FFD233FADEC}" type="slidenum">
              <a:rPr lang="en-US" smtClean="0"/>
              <a:t>‹#›</a:t>
            </a:fld>
            <a:endParaRPr lang="en-US"/>
          </a:p>
        </p:txBody>
      </p:sp>
    </p:spTree>
    <p:extLst>
      <p:ext uri="{BB962C8B-B14F-4D97-AF65-F5344CB8AC3E}">
        <p14:creationId xmlns:p14="http://schemas.microsoft.com/office/powerpoint/2010/main" val="228166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25F143-6F84-47B5-A852-E8C47EB2D48B}"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0172E-7819-4B1B-8FC1-4FFD233FADEC}" type="slidenum">
              <a:rPr lang="en-US" smtClean="0"/>
              <a:t>‹#›</a:t>
            </a:fld>
            <a:endParaRPr lang="en-US"/>
          </a:p>
        </p:txBody>
      </p:sp>
    </p:spTree>
    <p:extLst>
      <p:ext uri="{BB962C8B-B14F-4D97-AF65-F5344CB8AC3E}">
        <p14:creationId xmlns:p14="http://schemas.microsoft.com/office/powerpoint/2010/main" val="3285500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25F143-6F84-47B5-A852-E8C47EB2D48B}"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0172E-7819-4B1B-8FC1-4FFD233FADEC}" type="slidenum">
              <a:rPr lang="en-US" smtClean="0"/>
              <a:t>‹#›</a:t>
            </a:fld>
            <a:endParaRPr lang="en-US"/>
          </a:p>
        </p:txBody>
      </p:sp>
    </p:spTree>
    <p:extLst>
      <p:ext uri="{BB962C8B-B14F-4D97-AF65-F5344CB8AC3E}">
        <p14:creationId xmlns:p14="http://schemas.microsoft.com/office/powerpoint/2010/main" val="311302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25F143-6F84-47B5-A852-E8C47EB2D48B}"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0172E-7819-4B1B-8FC1-4FFD233FADEC}" type="slidenum">
              <a:rPr lang="en-US" smtClean="0"/>
              <a:t>‹#›</a:t>
            </a:fld>
            <a:endParaRPr lang="en-US"/>
          </a:p>
        </p:txBody>
      </p:sp>
    </p:spTree>
    <p:extLst>
      <p:ext uri="{BB962C8B-B14F-4D97-AF65-F5344CB8AC3E}">
        <p14:creationId xmlns:p14="http://schemas.microsoft.com/office/powerpoint/2010/main" val="3931179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25F143-6F84-47B5-A852-E8C47EB2D48B}"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0172E-7819-4B1B-8FC1-4FFD233FADEC}" type="slidenum">
              <a:rPr lang="en-US" smtClean="0"/>
              <a:t>‹#›</a:t>
            </a:fld>
            <a:endParaRPr lang="en-US"/>
          </a:p>
        </p:txBody>
      </p:sp>
    </p:spTree>
    <p:extLst>
      <p:ext uri="{BB962C8B-B14F-4D97-AF65-F5344CB8AC3E}">
        <p14:creationId xmlns:p14="http://schemas.microsoft.com/office/powerpoint/2010/main" val="1725365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25F143-6F84-47B5-A852-E8C47EB2D48B}" type="datetimeFigureOut">
              <a:rPr lang="en-US" smtClean="0"/>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0172E-7819-4B1B-8FC1-4FFD233FADEC}" type="slidenum">
              <a:rPr lang="en-US" smtClean="0"/>
              <a:t>‹#›</a:t>
            </a:fld>
            <a:endParaRPr lang="en-US"/>
          </a:p>
        </p:txBody>
      </p:sp>
    </p:spTree>
    <p:extLst>
      <p:ext uri="{BB962C8B-B14F-4D97-AF65-F5344CB8AC3E}">
        <p14:creationId xmlns:p14="http://schemas.microsoft.com/office/powerpoint/2010/main" val="353043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25F143-6F84-47B5-A852-E8C47EB2D48B}"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0172E-7819-4B1B-8FC1-4FFD233FADEC}" type="slidenum">
              <a:rPr lang="en-US" smtClean="0"/>
              <a:t>‹#›</a:t>
            </a:fld>
            <a:endParaRPr lang="en-US"/>
          </a:p>
        </p:txBody>
      </p:sp>
    </p:spTree>
    <p:extLst>
      <p:ext uri="{BB962C8B-B14F-4D97-AF65-F5344CB8AC3E}">
        <p14:creationId xmlns:p14="http://schemas.microsoft.com/office/powerpoint/2010/main" val="3506745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25F143-6F84-47B5-A852-E8C47EB2D48B}" type="datetimeFigureOut">
              <a:rPr lang="en-US" smtClean="0"/>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0172E-7819-4B1B-8FC1-4FFD233FADEC}" type="slidenum">
              <a:rPr lang="en-US" smtClean="0"/>
              <a:t>‹#›</a:t>
            </a:fld>
            <a:endParaRPr lang="en-US"/>
          </a:p>
        </p:txBody>
      </p:sp>
    </p:spTree>
    <p:extLst>
      <p:ext uri="{BB962C8B-B14F-4D97-AF65-F5344CB8AC3E}">
        <p14:creationId xmlns:p14="http://schemas.microsoft.com/office/powerpoint/2010/main" val="669301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25F143-6F84-47B5-A852-E8C47EB2D48B}"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0172E-7819-4B1B-8FC1-4FFD233FADEC}" type="slidenum">
              <a:rPr lang="en-US" smtClean="0"/>
              <a:t>‹#›</a:t>
            </a:fld>
            <a:endParaRPr lang="en-US"/>
          </a:p>
        </p:txBody>
      </p:sp>
    </p:spTree>
    <p:extLst>
      <p:ext uri="{BB962C8B-B14F-4D97-AF65-F5344CB8AC3E}">
        <p14:creationId xmlns:p14="http://schemas.microsoft.com/office/powerpoint/2010/main" val="1101770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25F143-6F84-47B5-A852-E8C47EB2D48B}"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0172E-7819-4B1B-8FC1-4FFD233FADEC}" type="slidenum">
              <a:rPr lang="en-US" smtClean="0"/>
              <a:t>‹#›</a:t>
            </a:fld>
            <a:endParaRPr lang="en-US"/>
          </a:p>
        </p:txBody>
      </p:sp>
    </p:spTree>
    <p:extLst>
      <p:ext uri="{BB962C8B-B14F-4D97-AF65-F5344CB8AC3E}">
        <p14:creationId xmlns:p14="http://schemas.microsoft.com/office/powerpoint/2010/main" val="392744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25F143-6F84-47B5-A852-E8C47EB2D48B}" type="datetimeFigureOut">
              <a:rPr lang="en-US" smtClean="0"/>
              <a:t>4/24/2018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0172E-7819-4B1B-8FC1-4FFD233FADEC}" type="slidenum">
              <a:rPr lang="en-US" smtClean="0"/>
              <a:t>‹#›</a:t>
            </a:fld>
            <a:endParaRPr lang="en-US"/>
          </a:p>
        </p:txBody>
      </p:sp>
    </p:spTree>
    <p:extLst>
      <p:ext uri="{BB962C8B-B14F-4D97-AF65-F5344CB8AC3E}">
        <p14:creationId xmlns:p14="http://schemas.microsoft.com/office/powerpoint/2010/main" val="1264721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Configuring Basic Switch Management</a:t>
            </a:r>
            <a:endParaRPr lang="en-US" dirty="0"/>
          </a:p>
        </p:txBody>
      </p:sp>
      <p:sp>
        <p:nvSpPr>
          <p:cNvPr id="3" name="Subtitle 2"/>
          <p:cNvSpPr>
            <a:spLocks noGrp="1"/>
          </p:cNvSpPr>
          <p:nvPr>
            <p:ph type="subTitle" idx="1"/>
          </p:nvPr>
        </p:nvSpPr>
        <p:spPr/>
        <p:txBody>
          <a:bodyPr/>
          <a:lstStyle/>
          <a:p>
            <a:r>
              <a:rPr lang="en-US" dirty="0" smtClean="0"/>
              <a:t>Liu Cui</a:t>
            </a:r>
            <a:endParaRPr lang="en-US" dirty="0"/>
          </a:p>
        </p:txBody>
      </p:sp>
    </p:spTree>
    <p:extLst>
      <p:ext uri="{BB962C8B-B14F-4D97-AF65-F5344CB8AC3E}">
        <p14:creationId xmlns:p14="http://schemas.microsoft.com/office/powerpoint/2010/main" val="21188376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Securing User </a:t>
            </a:r>
            <a:r>
              <a:rPr lang="en-US" dirty="0"/>
              <a:t>M</a:t>
            </a:r>
            <a:r>
              <a:rPr lang="en-US" dirty="0" smtClean="0"/>
              <a:t>ode </a:t>
            </a:r>
            <a:r>
              <a:rPr lang="en-US" dirty="0"/>
              <a:t>A</a:t>
            </a:r>
            <a:r>
              <a:rPr lang="en-US" dirty="0" smtClean="0"/>
              <a:t>ccess with Local Usernames and Passwords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Step 1: Use the </a:t>
            </a:r>
            <a:r>
              <a:rPr lang="en-US" b="1" i="1" dirty="0" smtClean="0"/>
              <a:t>username name secret password </a:t>
            </a:r>
            <a:r>
              <a:rPr lang="en-US" dirty="0" smtClean="0"/>
              <a:t>global configuration command to add one or more username/password pairs on the local switch</a:t>
            </a:r>
          </a:p>
          <a:p>
            <a:r>
              <a:rPr lang="en-US" dirty="0" smtClean="0"/>
              <a:t>Step 2: Configure the console to use locally configured username/password pairs:</a:t>
            </a:r>
          </a:p>
          <a:p>
            <a:pPr lvl="1"/>
            <a:r>
              <a:rPr lang="en-US" dirty="0" smtClean="0"/>
              <a:t>Use the </a:t>
            </a:r>
            <a:r>
              <a:rPr lang="en-US" b="1" i="1" dirty="0" smtClean="0"/>
              <a:t>line con 0 </a:t>
            </a:r>
            <a:r>
              <a:rPr lang="en-US" dirty="0" smtClean="0"/>
              <a:t>command to enter console configuration mode.</a:t>
            </a:r>
          </a:p>
          <a:p>
            <a:pPr lvl="1"/>
            <a:r>
              <a:rPr lang="en-US" dirty="0" smtClean="0"/>
              <a:t>Use the </a:t>
            </a:r>
            <a:r>
              <a:rPr lang="en-US" b="1" i="1" dirty="0" smtClean="0"/>
              <a:t>login local </a:t>
            </a:r>
            <a:r>
              <a:rPr lang="en-US" dirty="0" smtClean="0"/>
              <a:t>subcommand to enable the console to prompt for both username and password, checked versus the list of local usernames/passwords.</a:t>
            </a:r>
          </a:p>
          <a:p>
            <a:pPr lvl="1"/>
            <a:r>
              <a:rPr lang="en-US" dirty="0" smtClean="0"/>
              <a:t>(Optional) Use the </a:t>
            </a:r>
            <a:r>
              <a:rPr lang="en-US" b="1" i="1" dirty="0" smtClean="0"/>
              <a:t>no password </a:t>
            </a:r>
            <a:r>
              <a:rPr lang="en-US" dirty="0" smtClean="0"/>
              <a:t>subcommand to remove any existing simple shared passwords, just for good housekeeping of the configuration file.</a:t>
            </a:r>
            <a:endParaRPr lang="en-US" dirty="0"/>
          </a:p>
        </p:txBody>
      </p:sp>
    </p:spTree>
    <p:extLst>
      <p:ext uri="{BB962C8B-B14F-4D97-AF65-F5344CB8AC3E}">
        <p14:creationId xmlns:p14="http://schemas.microsoft.com/office/powerpoint/2010/main" val="1226906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Securing User Mode Access with Local Usernames and Passwords</a:t>
            </a:r>
          </a:p>
        </p:txBody>
      </p:sp>
      <p:sp>
        <p:nvSpPr>
          <p:cNvPr id="3" name="Content Placeholder 2"/>
          <p:cNvSpPr>
            <a:spLocks noGrp="1"/>
          </p:cNvSpPr>
          <p:nvPr>
            <p:ph idx="1"/>
          </p:nvPr>
        </p:nvSpPr>
        <p:spPr/>
        <p:txBody>
          <a:bodyPr>
            <a:normAutofit fontScale="92500" lnSpcReduction="10000"/>
          </a:bodyPr>
          <a:lstStyle/>
          <a:p>
            <a:r>
              <a:rPr lang="en-US" dirty="0" smtClean="0"/>
              <a:t>Step 3: Configure Telnet (</a:t>
            </a:r>
            <a:r>
              <a:rPr lang="en-US" dirty="0" err="1" smtClean="0"/>
              <a:t>vty</a:t>
            </a:r>
            <a:r>
              <a:rPr lang="en-US" dirty="0" smtClean="0"/>
              <a:t>) to use locally configured username/password pairs.</a:t>
            </a:r>
          </a:p>
          <a:p>
            <a:pPr lvl="1"/>
            <a:r>
              <a:rPr lang="en-US" dirty="0" smtClean="0"/>
              <a:t>Use the </a:t>
            </a:r>
            <a:r>
              <a:rPr lang="en-US" b="1" i="1" dirty="0" smtClean="0"/>
              <a:t>line </a:t>
            </a:r>
            <a:r>
              <a:rPr lang="en-US" b="1" i="1" dirty="0" err="1" smtClean="0"/>
              <a:t>vty</a:t>
            </a:r>
            <a:r>
              <a:rPr lang="en-US" b="1" i="1" dirty="0" smtClean="0"/>
              <a:t> 0 15 </a:t>
            </a:r>
            <a:r>
              <a:rPr lang="en-US" dirty="0" smtClean="0"/>
              <a:t>command to enter </a:t>
            </a:r>
            <a:r>
              <a:rPr lang="en-US" dirty="0" err="1" smtClean="0"/>
              <a:t>vty</a:t>
            </a:r>
            <a:r>
              <a:rPr lang="en-US" dirty="0" smtClean="0"/>
              <a:t> configuration model for all 16 </a:t>
            </a:r>
            <a:r>
              <a:rPr lang="en-US" dirty="0" err="1" smtClean="0"/>
              <a:t>vty</a:t>
            </a:r>
            <a:r>
              <a:rPr lang="en-US" dirty="0" smtClean="0"/>
              <a:t> lines.</a:t>
            </a:r>
          </a:p>
          <a:p>
            <a:pPr lvl="1"/>
            <a:r>
              <a:rPr lang="en-US" dirty="0" smtClean="0"/>
              <a:t>Use the </a:t>
            </a:r>
            <a:r>
              <a:rPr lang="en-US" b="1" i="1" dirty="0" smtClean="0"/>
              <a:t>login local </a:t>
            </a:r>
            <a:r>
              <a:rPr lang="en-US" dirty="0" smtClean="0"/>
              <a:t>subcommand to enable the switch to prompt for both username and password for all inbound Telnet users, checked versus the list of local usernames/passwords.</a:t>
            </a:r>
          </a:p>
          <a:p>
            <a:pPr lvl="1"/>
            <a:r>
              <a:rPr lang="en-US" dirty="0" smtClean="0"/>
              <a:t>(Optional) User the </a:t>
            </a:r>
            <a:r>
              <a:rPr lang="en-US" b="1" i="1" dirty="0" smtClean="0"/>
              <a:t>no password </a:t>
            </a:r>
            <a:r>
              <a:rPr lang="en-US" dirty="0" smtClean="0"/>
              <a:t>subcommand to remove any existing simple shared passwords, just for good housekeeping of the configuration file. </a:t>
            </a:r>
            <a:endParaRPr lang="en-US" dirty="0"/>
          </a:p>
        </p:txBody>
      </p:sp>
    </p:spTree>
    <p:extLst>
      <p:ext uri="{BB962C8B-B14F-4D97-AF65-F5344CB8AC3E}">
        <p14:creationId xmlns:p14="http://schemas.microsoft.com/office/powerpoint/2010/main" val="3548796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Securing Remote Access with Secure Shell</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Telnet has one serious disadvantage: all data in the Telnet session follows as clear text, including the password exchanges. So, anyone that can capture the messages between the user and the switch can see the passwords.</a:t>
            </a:r>
          </a:p>
          <a:p>
            <a:r>
              <a:rPr lang="en-US" dirty="0" smtClean="0"/>
              <a:t>SSH encrypts all data transmitted between the SSH client and server, protecting the data and passwords.</a:t>
            </a:r>
          </a:p>
          <a:p>
            <a:r>
              <a:rPr lang="en-US" dirty="0" smtClean="0"/>
              <a:t>SSH can user the same local login authentication method as Telnet, with the locally configured username and password.</a:t>
            </a:r>
          </a:p>
          <a:p>
            <a:r>
              <a:rPr lang="en-US" dirty="0" smtClean="0"/>
              <a:t>SSH cannot rely on a password only.</a:t>
            </a:r>
            <a:endParaRPr lang="en-US" dirty="0"/>
          </a:p>
        </p:txBody>
      </p:sp>
    </p:spTree>
    <p:extLst>
      <p:ext uri="{BB962C8B-B14F-4D97-AF65-F5344CB8AC3E}">
        <p14:creationId xmlns:p14="http://schemas.microsoft.com/office/powerpoint/2010/main" val="13892222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Securing Remote Access with Secure Shell</a:t>
            </a:r>
          </a:p>
        </p:txBody>
      </p:sp>
      <p:sp>
        <p:nvSpPr>
          <p:cNvPr id="3" name="Content Placeholder 2"/>
          <p:cNvSpPr>
            <a:spLocks noGrp="1"/>
          </p:cNvSpPr>
          <p:nvPr>
            <p:ph idx="1"/>
          </p:nvPr>
        </p:nvSpPr>
        <p:spPr/>
        <p:txBody>
          <a:bodyPr>
            <a:normAutofit fontScale="92500" lnSpcReduction="20000"/>
          </a:bodyPr>
          <a:lstStyle/>
          <a:p>
            <a:r>
              <a:rPr lang="en-US" dirty="0" smtClean="0"/>
              <a:t>IOS uses the three SSH-specific configuration commands to create the SSH encryption keys. The SSH server uses the fully qualified domain name (FQDN) of the switch as input to create that key. The term FQDN combines the hostname of a host and its domain name. Then the third command, the </a:t>
            </a:r>
            <a:r>
              <a:rPr lang="en-US" b="1" i="1" dirty="0" smtClean="0"/>
              <a:t>crypto key generate </a:t>
            </a:r>
            <a:r>
              <a:rPr lang="en-US" b="1" i="1" dirty="0" err="1" smtClean="0"/>
              <a:t>rsa</a:t>
            </a:r>
            <a:r>
              <a:rPr lang="en-US" b="1" i="1" dirty="0" smtClean="0"/>
              <a:t> </a:t>
            </a:r>
            <a:r>
              <a:rPr lang="en-US" dirty="0" smtClean="0"/>
              <a:t>command, generates the SSH encryption keys</a:t>
            </a:r>
          </a:p>
          <a:p>
            <a:r>
              <a:rPr lang="en-US" dirty="0" smtClean="0"/>
              <a:t>Example:</a:t>
            </a:r>
          </a:p>
          <a:p>
            <a:pPr marL="857250" lvl="2" indent="0">
              <a:buNone/>
            </a:pPr>
            <a:r>
              <a:rPr lang="en-US" dirty="0"/>
              <a:t>h</a:t>
            </a:r>
            <a:r>
              <a:rPr lang="en-US" dirty="0" smtClean="0"/>
              <a:t>ostname sw1</a:t>
            </a:r>
          </a:p>
          <a:p>
            <a:pPr marL="857250" lvl="2" indent="0">
              <a:buNone/>
            </a:pPr>
            <a:r>
              <a:rPr lang="en-US" dirty="0" err="1" smtClean="0"/>
              <a:t>ip</a:t>
            </a:r>
            <a:r>
              <a:rPr lang="en-US" dirty="0" smtClean="0"/>
              <a:t> domain-name example.com</a:t>
            </a:r>
          </a:p>
          <a:p>
            <a:pPr marL="857250" lvl="2" indent="0">
              <a:buNone/>
            </a:pPr>
            <a:r>
              <a:rPr lang="en-US" dirty="0" smtClean="0"/>
              <a:t>crypto key generate </a:t>
            </a:r>
            <a:r>
              <a:rPr lang="en-US" dirty="0" err="1" smtClean="0"/>
              <a:t>rsa</a:t>
            </a:r>
            <a:endParaRPr lang="en-US" dirty="0"/>
          </a:p>
        </p:txBody>
      </p:sp>
    </p:spTree>
    <p:extLst>
      <p:ext uri="{BB962C8B-B14F-4D97-AF65-F5344CB8AC3E}">
        <p14:creationId xmlns:p14="http://schemas.microsoft.com/office/powerpoint/2010/main" val="15971587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Securing Remote Access with Secure Shell</a:t>
            </a:r>
          </a:p>
        </p:txBody>
      </p:sp>
      <p:sp>
        <p:nvSpPr>
          <p:cNvPr id="3" name="Content Placeholder 2"/>
          <p:cNvSpPr>
            <a:spLocks noGrp="1"/>
          </p:cNvSpPr>
          <p:nvPr>
            <p:ph idx="1"/>
          </p:nvPr>
        </p:nvSpPr>
        <p:spPr/>
        <p:txBody>
          <a:bodyPr>
            <a:normAutofit fontScale="92500" lnSpcReduction="20000"/>
          </a:bodyPr>
          <a:lstStyle/>
          <a:p>
            <a:r>
              <a:rPr lang="en-US" dirty="0" smtClean="0"/>
              <a:t>By default, switches support both SSH and Telnet on the </a:t>
            </a:r>
            <a:r>
              <a:rPr lang="en-US" dirty="0" err="1" smtClean="0"/>
              <a:t>vty</a:t>
            </a:r>
            <a:r>
              <a:rPr lang="en-US" dirty="0" smtClean="0"/>
              <a:t> lines. However, because Telnet is a security risk, you could disable Telnet to enforce a tighter security policy, use the </a:t>
            </a:r>
            <a:r>
              <a:rPr lang="en-US" b="1" i="1" dirty="0" smtClean="0"/>
              <a:t>transport input {all | none | telnet | </a:t>
            </a:r>
            <a:r>
              <a:rPr lang="en-US" b="1" i="1" dirty="0" err="1" smtClean="0"/>
              <a:t>ssh</a:t>
            </a:r>
            <a:r>
              <a:rPr lang="en-US" b="1" i="1" dirty="0" smtClean="0"/>
              <a:t>}</a:t>
            </a:r>
            <a:r>
              <a:rPr lang="en-US" dirty="0" smtClean="0"/>
              <a:t> </a:t>
            </a:r>
            <a:r>
              <a:rPr lang="en-US" dirty="0" err="1" smtClean="0"/>
              <a:t>vty</a:t>
            </a:r>
            <a:r>
              <a:rPr lang="en-US" dirty="0" smtClean="0"/>
              <a:t> subcommand in </a:t>
            </a:r>
            <a:r>
              <a:rPr lang="en-US" dirty="0" err="1" smtClean="0"/>
              <a:t>vty</a:t>
            </a:r>
            <a:r>
              <a:rPr lang="en-US" dirty="0" smtClean="0"/>
              <a:t> mode:</a:t>
            </a:r>
          </a:p>
          <a:p>
            <a:pPr lvl="1"/>
            <a:r>
              <a:rPr lang="en-US" b="1" i="1" dirty="0"/>
              <a:t>t</a:t>
            </a:r>
            <a:r>
              <a:rPr lang="en-US" b="1" i="1" dirty="0" smtClean="0"/>
              <a:t>ransport input all </a:t>
            </a:r>
            <a:r>
              <a:rPr lang="en-US" dirty="0" smtClean="0"/>
              <a:t>or </a:t>
            </a:r>
            <a:r>
              <a:rPr lang="en-US" b="1" i="1" dirty="0" smtClean="0"/>
              <a:t>transport input telnet </a:t>
            </a:r>
            <a:r>
              <a:rPr lang="en-US" b="1" i="1" dirty="0" err="1" smtClean="0"/>
              <a:t>ssh</a:t>
            </a:r>
            <a:r>
              <a:rPr lang="en-US" dirty="0" smtClean="0"/>
              <a:t>: support both Telnet and SSH</a:t>
            </a:r>
          </a:p>
          <a:p>
            <a:pPr lvl="1"/>
            <a:r>
              <a:rPr lang="en-US" b="1" i="1" dirty="0"/>
              <a:t>t</a:t>
            </a:r>
            <a:r>
              <a:rPr lang="en-US" b="1" i="1" dirty="0" smtClean="0"/>
              <a:t>ransport input none</a:t>
            </a:r>
            <a:r>
              <a:rPr lang="en-US" dirty="0" smtClean="0"/>
              <a:t>: support neither</a:t>
            </a:r>
          </a:p>
          <a:p>
            <a:pPr lvl="1"/>
            <a:r>
              <a:rPr lang="en-US" b="1" i="1" dirty="0"/>
              <a:t>t</a:t>
            </a:r>
            <a:r>
              <a:rPr lang="en-US" b="1" i="1" dirty="0" smtClean="0"/>
              <a:t>ransport input telnet</a:t>
            </a:r>
            <a:r>
              <a:rPr lang="en-US" dirty="0" smtClean="0"/>
              <a:t>: support only Telnet</a:t>
            </a:r>
          </a:p>
          <a:p>
            <a:pPr lvl="1"/>
            <a:r>
              <a:rPr lang="en-US" b="1" i="1" dirty="0"/>
              <a:t>t</a:t>
            </a:r>
            <a:r>
              <a:rPr lang="en-US" b="1" i="1" dirty="0" smtClean="0"/>
              <a:t>ransport input </a:t>
            </a:r>
            <a:r>
              <a:rPr lang="en-US" b="1" i="1" dirty="0" err="1" smtClean="0"/>
              <a:t>ssh</a:t>
            </a:r>
            <a:r>
              <a:rPr lang="en-US" dirty="0" smtClean="0"/>
              <a:t>: support only SSH</a:t>
            </a:r>
            <a:endParaRPr lang="en-US" dirty="0"/>
          </a:p>
        </p:txBody>
      </p:sp>
    </p:spTree>
    <p:extLst>
      <p:ext uri="{BB962C8B-B14F-4D97-AF65-F5344CB8AC3E}">
        <p14:creationId xmlns:p14="http://schemas.microsoft.com/office/powerpoint/2010/main" val="24214212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IPv4 for Remote Access</a:t>
            </a:r>
            <a:endParaRPr lang="en-US" dirty="0"/>
          </a:p>
        </p:txBody>
      </p:sp>
      <p:sp>
        <p:nvSpPr>
          <p:cNvPr id="3" name="Content Placeholder 2"/>
          <p:cNvSpPr>
            <a:spLocks noGrp="1"/>
          </p:cNvSpPr>
          <p:nvPr>
            <p:ph idx="1"/>
          </p:nvPr>
        </p:nvSpPr>
        <p:spPr/>
        <p:txBody>
          <a:bodyPr>
            <a:normAutofit fontScale="92500"/>
          </a:bodyPr>
          <a:lstStyle/>
          <a:p>
            <a:r>
              <a:rPr lang="en-US" dirty="0" smtClean="0"/>
              <a:t>To allow Telnet or SSH access to the switch, and to allow other IP-based management protocols (for example, Simple Network Management Protocol) to function as intended, the switch needs an IP address, as well as a few other related settings. </a:t>
            </a:r>
          </a:p>
          <a:p>
            <a:r>
              <a:rPr lang="en-US" dirty="0" smtClean="0"/>
              <a:t>The IP address has nothing to do with how switches forward Ethernet frames; it simply exists to support overhead management traffic.</a:t>
            </a:r>
            <a:endParaRPr lang="en-US" dirty="0"/>
          </a:p>
        </p:txBody>
      </p:sp>
    </p:spTree>
    <p:extLst>
      <p:ext uri="{BB962C8B-B14F-4D97-AF65-F5344CB8AC3E}">
        <p14:creationId xmlns:p14="http://schemas.microsoft.com/office/powerpoint/2010/main" val="23569689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Enabling IPv4 for Remote Access</a:t>
            </a:r>
          </a:p>
        </p:txBody>
      </p:sp>
      <p:sp>
        <p:nvSpPr>
          <p:cNvPr id="3" name="Content Placeholder 2"/>
          <p:cNvSpPr>
            <a:spLocks noGrp="1"/>
          </p:cNvSpPr>
          <p:nvPr>
            <p:ph idx="1"/>
          </p:nvPr>
        </p:nvSpPr>
        <p:spPr/>
        <p:txBody>
          <a:bodyPr/>
          <a:lstStyle/>
          <a:p>
            <a:r>
              <a:rPr lang="en-US" dirty="0" smtClean="0"/>
              <a:t>The switch uses a network interface card (NIC)-like concept called a switched virtual interface (SVI), or more commonly, a VLAN interface, that acts like the switch’s own NIC. </a:t>
            </a:r>
          </a:p>
          <a:p>
            <a:r>
              <a:rPr lang="en-US" dirty="0" smtClean="0"/>
              <a:t>Then the settings on the switch look something like a host, with the switch configuration assigning IP settings, like an IP address, to this VLAN interface. </a:t>
            </a:r>
            <a:endParaRPr lang="en-US" dirty="0"/>
          </a:p>
        </p:txBody>
      </p:sp>
    </p:spTree>
    <p:extLst>
      <p:ext uri="{BB962C8B-B14F-4D97-AF65-F5344CB8AC3E}">
        <p14:creationId xmlns:p14="http://schemas.microsoft.com/office/powerpoint/2010/main" val="156288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Enabling IPv4 for Remote Access</a:t>
            </a:r>
          </a:p>
        </p:txBody>
      </p:sp>
      <p:sp>
        <p:nvSpPr>
          <p:cNvPr id="3" name="Content Placeholder 2"/>
          <p:cNvSpPr>
            <a:spLocks noGrp="1"/>
          </p:cNvSpPr>
          <p:nvPr>
            <p:ph idx="1"/>
          </p:nvPr>
        </p:nvSpPr>
        <p:spPr/>
        <p:txBody>
          <a:bodyPr/>
          <a:lstStyle/>
          <a:p>
            <a:r>
              <a:rPr lang="en-US" dirty="0" smtClean="0"/>
              <a:t>By using </a:t>
            </a:r>
            <a:r>
              <a:rPr lang="en-US" b="1" i="1" dirty="0" smtClean="0"/>
              <a:t>interface vlan1 </a:t>
            </a:r>
            <a:r>
              <a:rPr lang="en-US" dirty="0" smtClean="0"/>
              <a:t>for the IP configuration, the switch can then send and receive frames on any of the ports in VLAN1. In a Cisco switch, by default, all ports are assigned to VLAN1. The network manager can create many VLANs. </a:t>
            </a:r>
            <a:endParaRPr lang="en-US" dirty="0"/>
          </a:p>
        </p:txBody>
      </p:sp>
    </p:spTree>
    <p:extLst>
      <p:ext uri="{BB962C8B-B14F-4D97-AF65-F5344CB8AC3E}">
        <p14:creationId xmlns:p14="http://schemas.microsoft.com/office/powerpoint/2010/main" val="36101659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IPv4 on a Switch</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Step 1: use the </a:t>
            </a:r>
            <a:r>
              <a:rPr lang="en-US" b="1" i="1" dirty="0" smtClean="0"/>
              <a:t>interface </a:t>
            </a:r>
            <a:r>
              <a:rPr lang="en-US" b="1" i="1" dirty="0" err="1" smtClean="0"/>
              <a:t>vlan</a:t>
            </a:r>
            <a:r>
              <a:rPr lang="en-US" b="1" i="1" dirty="0" smtClean="0"/>
              <a:t> 1 </a:t>
            </a:r>
            <a:r>
              <a:rPr lang="en-US" dirty="0" smtClean="0"/>
              <a:t>command in global configuration mode to enter interface VLAN1 configuration mode.</a:t>
            </a:r>
          </a:p>
          <a:p>
            <a:r>
              <a:rPr lang="en-US" dirty="0" smtClean="0"/>
              <a:t>Step 2: use the </a:t>
            </a:r>
            <a:r>
              <a:rPr lang="en-US" b="1" i="1" dirty="0" err="1" smtClean="0"/>
              <a:t>ip</a:t>
            </a:r>
            <a:r>
              <a:rPr lang="en-US" b="1" i="1" dirty="0" smtClean="0"/>
              <a:t> address </a:t>
            </a:r>
            <a:r>
              <a:rPr lang="en-US" b="1" i="1" dirty="0" err="1" smtClean="0"/>
              <a:t>ip</a:t>
            </a:r>
            <a:r>
              <a:rPr lang="en-US" b="1" i="1" dirty="0" smtClean="0"/>
              <a:t>-address mask </a:t>
            </a:r>
            <a:r>
              <a:rPr lang="en-US" dirty="0" smtClean="0"/>
              <a:t>command in interface configuration model to assign an IP address and mask</a:t>
            </a:r>
          </a:p>
          <a:p>
            <a:r>
              <a:rPr lang="en-US" dirty="0" smtClean="0"/>
              <a:t>Step 3: use the </a:t>
            </a:r>
            <a:r>
              <a:rPr lang="en-US" b="1" i="1" dirty="0" smtClean="0"/>
              <a:t>no shutdown </a:t>
            </a:r>
            <a:r>
              <a:rPr lang="en-US" dirty="0" smtClean="0"/>
              <a:t>command in interface configuration mode to enable the VLAN1 interface if it is not already enabled</a:t>
            </a:r>
          </a:p>
          <a:p>
            <a:r>
              <a:rPr lang="en-US" dirty="0" smtClean="0"/>
              <a:t>Step 4: add the </a:t>
            </a:r>
            <a:r>
              <a:rPr lang="en-US" b="1" i="1" dirty="0" err="1" smtClean="0"/>
              <a:t>ip</a:t>
            </a:r>
            <a:r>
              <a:rPr lang="en-US" b="1" i="1" dirty="0" smtClean="0"/>
              <a:t> default-gateway </a:t>
            </a:r>
            <a:r>
              <a:rPr lang="en-US" b="1" i="1" dirty="0" err="1" smtClean="0"/>
              <a:t>ip</a:t>
            </a:r>
            <a:r>
              <a:rPr lang="en-US" b="1" i="1" dirty="0" smtClean="0"/>
              <a:t>-address </a:t>
            </a:r>
            <a:r>
              <a:rPr lang="en-US" dirty="0" smtClean="0"/>
              <a:t>command in global configuration mode to configure the default gateway.</a:t>
            </a:r>
          </a:p>
          <a:p>
            <a:r>
              <a:rPr lang="en-US" dirty="0" smtClean="0"/>
              <a:t>Step 5 (optional): add the </a:t>
            </a:r>
            <a:r>
              <a:rPr lang="en-US" b="1" i="1" dirty="0" err="1" smtClean="0"/>
              <a:t>ip</a:t>
            </a:r>
            <a:r>
              <a:rPr lang="en-US" b="1" i="1" dirty="0" smtClean="0"/>
              <a:t> name-server ip-address1 ip-address2 </a:t>
            </a:r>
            <a:r>
              <a:rPr lang="en-US" dirty="0" smtClean="0"/>
              <a:t>… command in global configuration mode to configure the switch to use Domain Name Systems (DNS) to resolve names into their matching IP address. </a:t>
            </a:r>
            <a:endParaRPr lang="en-US" dirty="0"/>
          </a:p>
        </p:txBody>
      </p:sp>
    </p:spTree>
    <p:extLst>
      <p:ext uri="{BB962C8B-B14F-4D97-AF65-F5344CB8AC3E}">
        <p14:creationId xmlns:p14="http://schemas.microsoft.com/office/powerpoint/2010/main" val="19771861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Configuring a Switch to Learn Its IP Address with DHCP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switch can also use Dynamic Host Configuration Protocol (DHCP) to dynamically learn its IPv4 settings. Basically, all you have to do is tell the switch to use DHCP on the interface, and enable the interface.</a:t>
            </a:r>
          </a:p>
          <a:p>
            <a:r>
              <a:rPr lang="en-US" dirty="0" smtClean="0"/>
              <a:t>Step 1: Enter VALN1 configuration model using the </a:t>
            </a:r>
            <a:r>
              <a:rPr lang="en-US" b="1" i="1" dirty="0" smtClean="0"/>
              <a:t>interface </a:t>
            </a:r>
            <a:r>
              <a:rPr lang="en-US" b="1" i="1" dirty="0" err="1" smtClean="0"/>
              <a:t>vlan</a:t>
            </a:r>
            <a:r>
              <a:rPr lang="en-US" b="1" i="1" dirty="0" smtClean="0"/>
              <a:t> 1 </a:t>
            </a:r>
            <a:r>
              <a:rPr lang="en-US" dirty="0" smtClean="0"/>
              <a:t>global configuration command, and enable the interface using the no shutdown command as necessary.</a:t>
            </a:r>
          </a:p>
          <a:p>
            <a:r>
              <a:rPr lang="en-US" dirty="0" smtClean="0"/>
              <a:t>Step 2: Assign an IP address and mask using the </a:t>
            </a:r>
            <a:r>
              <a:rPr lang="en-US" b="1" i="1" dirty="0" err="1" smtClean="0"/>
              <a:t>ip</a:t>
            </a:r>
            <a:r>
              <a:rPr lang="en-US" b="1" i="1" dirty="0" smtClean="0"/>
              <a:t> address </a:t>
            </a:r>
            <a:r>
              <a:rPr lang="en-US" b="1" i="1" dirty="0" err="1" smtClean="0"/>
              <a:t>dhcp</a:t>
            </a:r>
            <a:r>
              <a:rPr lang="en-US" b="1" i="1" dirty="0" smtClean="0"/>
              <a:t> </a:t>
            </a:r>
            <a:r>
              <a:rPr lang="en-US" dirty="0" smtClean="0"/>
              <a:t>interface subcommand. </a:t>
            </a:r>
            <a:endParaRPr lang="en-US" dirty="0"/>
          </a:p>
        </p:txBody>
      </p:sp>
    </p:spTree>
    <p:extLst>
      <p:ext uri="{BB962C8B-B14F-4D97-AF65-F5344CB8AC3E}">
        <p14:creationId xmlns:p14="http://schemas.microsoft.com/office/powerpoint/2010/main" val="4789560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Securing the Switch CLI</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By default, a Cisco Catalyst switch allows anyone to connect to the console port, access user mode, and then move on to enable and configuration modes without any kind of security.</a:t>
            </a:r>
          </a:p>
          <a:p>
            <a:r>
              <a:rPr lang="en-US" dirty="0" smtClean="0"/>
              <a:t>That default makes sense, give that if you can get to the console port of the switch, you already have control over the switch physically.</a:t>
            </a:r>
          </a:p>
          <a:p>
            <a:r>
              <a:rPr lang="en-US" dirty="0" smtClean="0"/>
              <a:t>However, everyone needs to operate switches remotely, and the first step in that process is to secure the switch so that only the appropriate users can access the switch command-line interface (CLI)</a:t>
            </a:r>
            <a:endParaRPr lang="en-US" dirty="0"/>
          </a:p>
        </p:txBody>
      </p:sp>
    </p:spTree>
    <p:extLst>
      <p:ext uri="{BB962C8B-B14F-4D97-AF65-F5344CB8AC3E}">
        <p14:creationId xmlns:p14="http://schemas.microsoft.com/office/powerpoint/2010/main" val="36063456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IPv4 on a Switch</a:t>
            </a:r>
            <a:endParaRPr lang="en-US" dirty="0"/>
          </a:p>
        </p:txBody>
      </p:sp>
      <p:sp>
        <p:nvSpPr>
          <p:cNvPr id="3" name="Content Placeholder 2"/>
          <p:cNvSpPr>
            <a:spLocks noGrp="1"/>
          </p:cNvSpPr>
          <p:nvPr>
            <p:ph idx="1"/>
          </p:nvPr>
        </p:nvSpPr>
        <p:spPr/>
        <p:txBody>
          <a:bodyPr/>
          <a:lstStyle/>
          <a:p>
            <a:r>
              <a:rPr lang="en-US" dirty="0" smtClean="0"/>
              <a:t>The switch IPv4 configuration can be checked in several places.</a:t>
            </a:r>
          </a:p>
          <a:p>
            <a:pPr lvl="1"/>
            <a:r>
              <a:rPr lang="en-US" b="1" i="1" dirty="0"/>
              <a:t>s</a:t>
            </a:r>
            <a:r>
              <a:rPr lang="en-US" b="1" i="1" dirty="0" smtClean="0"/>
              <a:t>how running-</a:t>
            </a:r>
            <a:r>
              <a:rPr lang="en-US" b="1" i="1" dirty="0" err="1" smtClean="0"/>
              <a:t>config</a:t>
            </a:r>
            <a:r>
              <a:rPr lang="en-US" b="1" i="1" dirty="0" smtClean="0"/>
              <a:t> </a:t>
            </a:r>
            <a:r>
              <a:rPr lang="en-US" dirty="0" smtClean="0"/>
              <a:t>command: current configuration </a:t>
            </a:r>
          </a:p>
          <a:p>
            <a:pPr lvl="1"/>
            <a:r>
              <a:rPr lang="en-US" b="1" i="1" dirty="0"/>
              <a:t>s</a:t>
            </a:r>
            <a:r>
              <a:rPr lang="en-US" b="1" i="1" dirty="0" smtClean="0"/>
              <a:t>how interfaces </a:t>
            </a:r>
            <a:r>
              <a:rPr lang="en-US" b="1" i="1" dirty="0" err="1" smtClean="0"/>
              <a:t>vlan</a:t>
            </a:r>
            <a:r>
              <a:rPr lang="en-US" b="1" i="1" dirty="0" smtClean="0"/>
              <a:t> 1 </a:t>
            </a:r>
            <a:r>
              <a:rPr lang="en-US" dirty="0" smtClean="0"/>
              <a:t>command: IP address and mask information</a:t>
            </a:r>
          </a:p>
          <a:p>
            <a:pPr lvl="1"/>
            <a:r>
              <a:rPr lang="en-US" b="1" i="1" dirty="0"/>
              <a:t>s</a:t>
            </a:r>
            <a:r>
              <a:rPr lang="en-US" b="1" i="1" dirty="0" smtClean="0"/>
              <a:t>how </a:t>
            </a:r>
            <a:r>
              <a:rPr lang="en-US" b="1" i="1" dirty="0" err="1" smtClean="0"/>
              <a:t>dhcp</a:t>
            </a:r>
            <a:r>
              <a:rPr lang="en-US" b="1" i="1" dirty="0" smtClean="0"/>
              <a:t> lease </a:t>
            </a:r>
            <a:r>
              <a:rPr lang="en-US" dirty="0" smtClean="0"/>
              <a:t>command: </a:t>
            </a:r>
            <a:r>
              <a:rPr lang="en-US" dirty="0" err="1" smtClean="0"/>
              <a:t>leasesed</a:t>
            </a:r>
            <a:r>
              <a:rPr lang="en-US" dirty="0" smtClean="0"/>
              <a:t> IP address and other parameters</a:t>
            </a:r>
          </a:p>
          <a:p>
            <a:pPr lvl="1"/>
            <a:endParaRPr lang="en-US" dirty="0"/>
          </a:p>
        </p:txBody>
      </p:sp>
    </p:spTree>
    <p:extLst>
      <p:ext uri="{BB962C8B-B14F-4D97-AF65-F5344CB8AC3E}">
        <p14:creationId xmlns:p14="http://schemas.microsoft.com/office/powerpoint/2010/main" val="1259323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Securing the Switch CLI</a:t>
            </a:r>
          </a:p>
        </p:txBody>
      </p:sp>
      <p:sp>
        <p:nvSpPr>
          <p:cNvPr id="3" name="Content Placeholder 2"/>
          <p:cNvSpPr>
            <a:spLocks noGrp="1"/>
          </p:cNvSpPr>
          <p:nvPr>
            <p:ph idx="1"/>
          </p:nvPr>
        </p:nvSpPr>
        <p:spPr/>
        <p:txBody>
          <a:bodyPr>
            <a:normAutofit fontScale="85000" lnSpcReduction="20000"/>
          </a:bodyPr>
          <a:lstStyle/>
          <a:p>
            <a:r>
              <a:rPr lang="en-US" dirty="0" smtClean="0"/>
              <a:t>Protecting access to enable mode: an attacker could reload the switch or change the configuration.</a:t>
            </a:r>
          </a:p>
          <a:p>
            <a:r>
              <a:rPr lang="en-US" dirty="0" smtClean="0"/>
              <a:t>Protecting user mode: attackers can see the status of the switch, learn about the network, and find new ways to attack the network</a:t>
            </a:r>
          </a:p>
          <a:p>
            <a:r>
              <a:rPr lang="en-US" dirty="0" smtClean="0"/>
              <a:t>All remote access and management protocols require that the switch IP configuration be completed and working. A switch’s IPv4 configuration has nothing to do with how a </a:t>
            </a:r>
            <a:r>
              <a:rPr lang="en-US" dirty="0" err="1" smtClean="0"/>
              <a:t>Lyaer</a:t>
            </a:r>
            <a:r>
              <a:rPr lang="en-US" dirty="0" smtClean="0"/>
              <a:t> 2 switch forwards Ethernet frames, but to Telnet and Secure Shell (SSH) to a switch, the switch needs to be configured with an IP address.</a:t>
            </a:r>
            <a:endParaRPr lang="en-US" dirty="0"/>
          </a:p>
        </p:txBody>
      </p:sp>
    </p:spTree>
    <p:extLst>
      <p:ext uri="{BB962C8B-B14F-4D97-AF65-F5344CB8AC3E}">
        <p14:creationId xmlns:p14="http://schemas.microsoft.com/office/powerpoint/2010/main" val="2346367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this Chapter</a:t>
            </a:r>
            <a:endParaRPr lang="en-US" dirty="0"/>
          </a:p>
        </p:txBody>
      </p:sp>
      <p:sp>
        <p:nvSpPr>
          <p:cNvPr id="3" name="Content Placeholder 2"/>
          <p:cNvSpPr>
            <a:spLocks noGrp="1"/>
          </p:cNvSpPr>
          <p:nvPr>
            <p:ph idx="1"/>
          </p:nvPr>
        </p:nvSpPr>
        <p:spPr/>
        <p:txBody>
          <a:bodyPr/>
          <a:lstStyle/>
          <a:p>
            <a:r>
              <a:rPr lang="en-US" dirty="0" smtClean="0"/>
              <a:t>Securing user mode and privileged mode with simple passwords</a:t>
            </a:r>
          </a:p>
          <a:p>
            <a:r>
              <a:rPr lang="en-US" dirty="0" smtClean="0"/>
              <a:t>Securing user mode access with local usernames</a:t>
            </a:r>
          </a:p>
          <a:p>
            <a:r>
              <a:rPr lang="en-US" dirty="0" smtClean="0"/>
              <a:t>Securing user mode access with external authentication servers</a:t>
            </a:r>
          </a:p>
          <a:p>
            <a:r>
              <a:rPr lang="en-US" dirty="0" smtClean="0"/>
              <a:t>Securing remote access with Secure Shell (SSH)</a:t>
            </a:r>
            <a:endParaRPr lang="en-US" dirty="0"/>
          </a:p>
        </p:txBody>
      </p:sp>
    </p:spTree>
    <p:extLst>
      <p:ext uri="{BB962C8B-B14F-4D97-AF65-F5344CB8AC3E}">
        <p14:creationId xmlns:p14="http://schemas.microsoft.com/office/powerpoint/2010/main" val="1026272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Securing User Mode and Privileged Mode with Simple Passwords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Secure access to user mode: uses a password only, with no username, with one password for console users and a different password for Telnet users (also called </a:t>
            </a:r>
            <a:r>
              <a:rPr lang="en-US" dirty="0" err="1" smtClean="0"/>
              <a:t>vty</a:t>
            </a:r>
            <a:r>
              <a:rPr lang="en-US" dirty="0" smtClean="0"/>
              <a:t> password, because the configuration sits in </a:t>
            </a:r>
            <a:r>
              <a:rPr lang="en-US" dirty="0" err="1" smtClean="0"/>
              <a:t>vty</a:t>
            </a:r>
            <a:r>
              <a:rPr lang="en-US" dirty="0" smtClean="0"/>
              <a:t> line configuration model).</a:t>
            </a:r>
          </a:p>
          <a:p>
            <a:r>
              <a:rPr lang="en-US" dirty="0" smtClean="0"/>
              <a:t>Secure enable mode: once in user mode, the user types the enable command. This command prompts the user for this enable password; if the user types the correct password, IOS moves the user to enable mode. </a:t>
            </a:r>
          </a:p>
          <a:p>
            <a:endParaRPr lang="en-US" dirty="0"/>
          </a:p>
        </p:txBody>
      </p:sp>
    </p:spTree>
    <p:extLst>
      <p:ext uri="{BB962C8B-B14F-4D97-AF65-F5344CB8AC3E}">
        <p14:creationId xmlns:p14="http://schemas.microsoft.com/office/powerpoint/2010/main" val="536873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762000" y="533400"/>
            <a:ext cx="7823200" cy="5867400"/>
          </a:xfrm>
          <a:prstGeom prst="rect">
            <a:avLst/>
          </a:prstGeom>
        </p:spPr>
      </p:pic>
    </p:spTree>
    <p:extLst>
      <p:ext uri="{BB962C8B-B14F-4D97-AF65-F5344CB8AC3E}">
        <p14:creationId xmlns:p14="http://schemas.microsoft.com/office/powerpoint/2010/main" val="1943417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checklist</a:t>
            </a:r>
            <a:endParaRPr lang="en-US" dirty="0"/>
          </a:p>
        </p:txBody>
      </p:sp>
      <p:sp>
        <p:nvSpPr>
          <p:cNvPr id="3" name="Content Placeholder 2"/>
          <p:cNvSpPr>
            <a:spLocks noGrp="1"/>
          </p:cNvSpPr>
          <p:nvPr>
            <p:ph idx="1"/>
          </p:nvPr>
        </p:nvSpPr>
        <p:spPr/>
        <p:txBody>
          <a:bodyPr/>
          <a:lstStyle/>
          <a:p>
            <a:r>
              <a:rPr lang="en-US" dirty="0" smtClean="0"/>
              <a:t>Step 1: Configure the enable password with the </a:t>
            </a:r>
            <a:r>
              <a:rPr lang="en-US" b="1" i="1" dirty="0" smtClean="0"/>
              <a:t>enable secret password-value </a:t>
            </a:r>
            <a:r>
              <a:rPr lang="en-US" dirty="0" smtClean="0"/>
              <a:t>command</a:t>
            </a:r>
          </a:p>
          <a:p>
            <a:r>
              <a:rPr lang="en-US" dirty="0" smtClean="0"/>
              <a:t>Step 2: Configure the console password:</a:t>
            </a:r>
          </a:p>
          <a:p>
            <a:pPr lvl="1"/>
            <a:r>
              <a:rPr lang="en-US" dirty="0" smtClean="0"/>
              <a:t>Use the </a:t>
            </a:r>
            <a:r>
              <a:rPr lang="en-US" b="1" i="1" dirty="0" smtClean="0"/>
              <a:t>line con 0 </a:t>
            </a:r>
            <a:r>
              <a:rPr lang="en-US" dirty="0" smtClean="0"/>
              <a:t>command to enter console configuration mode.</a:t>
            </a:r>
          </a:p>
          <a:p>
            <a:pPr lvl="1"/>
            <a:r>
              <a:rPr lang="en-US" dirty="0" smtClean="0"/>
              <a:t>Use the </a:t>
            </a:r>
            <a:r>
              <a:rPr lang="en-US" b="1" i="1" dirty="0" smtClean="0"/>
              <a:t>login</a:t>
            </a:r>
            <a:r>
              <a:rPr lang="en-US" dirty="0" smtClean="0"/>
              <a:t> subcommand to enable console password security using a simple password.</a:t>
            </a:r>
          </a:p>
          <a:p>
            <a:pPr lvl="1"/>
            <a:r>
              <a:rPr lang="en-US" dirty="0" smtClean="0"/>
              <a:t>Use the </a:t>
            </a:r>
            <a:r>
              <a:rPr lang="en-US" b="1" i="1" dirty="0" smtClean="0"/>
              <a:t>password password-value </a:t>
            </a:r>
            <a:r>
              <a:rPr lang="en-US" dirty="0" smtClean="0"/>
              <a:t>subcommand to set the value of the console password.</a:t>
            </a:r>
            <a:endParaRPr lang="en-US" dirty="0"/>
          </a:p>
        </p:txBody>
      </p:sp>
    </p:spTree>
    <p:extLst>
      <p:ext uri="{BB962C8B-B14F-4D97-AF65-F5344CB8AC3E}">
        <p14:creationId xmlns:p14="http://schemas.microsoft.com/office/powerpoint/2010/main" val="4288795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checklist</a:t>
            </a:r>
          </a:p>
        </p:txBody>
      </p:sp>
      <p:sp>
        <p:nvSpPr>
          <p:cNvPr id="3" name="Content Placeholder 2"/>
          <p:cNvSpPr>
            <a:spLocks noGrp="1"/>
          </p:cNvSpPr>
          <p:nvPr>
            <p:ph idx="1"/>
          </p:nvPr>
        </p:nvSpPr>
        <p:spPr/>
        <p:txBody>
          <a:bodyPr/>
          <a:lstStyle/>
          <a:p>
            <a:r>
              <a:rPr lang="en-US" dirty="0" smtClean="0"/>
              <a:t>Step 3: Configure the Telnet (</a:t>
            </a:r>
            <a:r>
              <a:rPr lang="en-US" dirty="0" err="1" smtClean="0"/>
              <a:t>vty</a:t>
            </a:r>
            <a:r>
              <a:rPr lang="en-US" dirty="0" smtClean="0"/>
              <a:t>) password:</a:t>
            </a:r>
          </a:p>
          <a:p>
            <a:pPr lvl="1"/>
            <a:r>
              <a:rPr lang="en-US" dirty="0" smtClean="0"/>
              <a:t>Use the </a:t>
            </a:r>
            <a:r>
              <a:rPr lang="en-US" b="1" i="1" dirty="0" smtClean="0"/>
              <a:t>line </a:t>
            </a:r>
            <a:r>
              <a:rPr lang="en-US" b="1" i="1" dirty="0" err="1" smtClean="0"/>
              <a:t>vty</a:t>
            </a:r>
            <a:r>
              <a:rPr lang="en-US" b="1" i="1" dirty="0" smtClean="0"/>
              <a:t> 0 15 </a:t>
            </a:r>
            <a:r>
              <a:rPr lang="en-US" dirty="0" smtClean="0"/>
              <a:t>command to enter </a:t>
            </a:r>
            <a:r>
              <a:rPr lang="en-US" dirty="0" err="1" smtClean="0"/>
              <a:t>vty</a:t>
            </a:r>
            <a:r>
              <a:rPr lang="en-US" dirty="0" smtClean="0"/>
              <a:t> configuration model for all 16 </a:t>
            </a:r>
            <a:r>
              <a:rPr lang="en-US" dirty="0" err="1" smtClean="0"/>
              <a:t>vty</a:t>
            </a:r>
            <a:r>
              <a:rPr lang="en-US" dirty="0" smtClean="0"/>
              <a:t> lines (numbered 0 though 15)</a:t>
            </a:r>
          </a:p>
          <a:p>
            <a:pPr lvl="1"/>
            <a:r>
              <a:rPr lang="en-US" dirty="0" smtClean="0"/>
              <a:t>Use the </a:t>
            </a:r>
            <a:r>
              <a:rPr lang="en-US" b="1" i="1" dirty="0" smtClean="0"/>
              <a:t>login</a:t>
            </a:r>
            <a:r>
              <a:rPr lang="en-US" dirty="0" smtClean="0"/>
              <a:t> subcommand to enable password security for </a:t>
            </a:r>
            <a:r>
              <a:rPr lang="en-US" dirty="0" err="1" smtClean="0"/>
              <a:t>vty</a:t>
            </a:r>
            <a:r>
              <a:rPr lang="en-US" dirty="0" smtClean="0"/>
              <a:t> sessions using a simple password.</a:t>
            </a:r>
          </a:p>
          <a:p>
            <a:pPr lvl="1"/>
            <a:r>
              <a:rPr lang="en-US" dirty="0" smtClean="0"/>
              <a:t>Use the </a:t>
            </a:r>
            <a:r>
              <a:rPr lang="en-US" b="1" i="1" dirty="0" smtClean="0"/>
              <a:t>password password-value </a:t>
            </a:r>
            <a:r>
              <a:rPr lang="en-US" dirty="0" smtClean="0"/>
              <a:t>subcommand to set the value of the </a:t>
            </a:r>
            <a:r>
              <a:rPr lang="en-US" dirty="0" err="1" smtClean="0"/>
              <a:t>vty</a:t>
            </a:r>
            <a:r>
              <a:rPr lang="en-US" dirty="0" smtClean="0"/>
              <a:t> password.</a:t>
            </a:r>
            <a:endParaRPr lang="en-US" dirty="0"/>
          </a:p>
        </p:txBody>
      </p:sp>
    </p:spTree>
    <p:extLst>
      <p:ext uri="{BB962C8B-B14F-4D97-AF65-F5344CB8AC3E}">
        <p14:creationId xmlns:p14="http://schemas.microsoft.com/office/powerpoint/2010/main" val="991790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Securing User Mode Access </a:t>
            </a:r>
            <a:r>
              <a:rPr lang="en-US" dirty="0" smtClean="0"/>
              <a:t>with </a:t>
            </a:r>
            <a:r>
              <a:rPr lang="en-US" dirty="0"/>
              <a:t>Usernames and Passwords</a:t>
            </a:r>
          </a:p>
        </p:txBody>
      </p:sp>
      <p:sp>
        <p:nvSpPr>
          <p:cNvPr id="3" name="Content Placeholder 2"/>
          <p:cNvSpPr>
            <a:spLocks noGrp="1"/>
          </p:cNvSpPr>
          <p:nvPr>
            <p:ph idx="1"/>
          </p:nvPr>
        </p:nvSpPr>
        <p:spPr/>
        <p:txBody>
          <a:bodyPr>
            <a:normAutofit fontScale="85000" lnSpcReduction="20000"/>
          </a:bodyPr>
          <a:lstStyle/>
          <a:p>
            <a:r>
              <a:rPr lang="en-US" dirty="0" smtClean="0"/>
              <a:t>Two ways:</a:t>
            </a:r>
          </a:p>
          <a:p>
            <a:pPr lvl="1"/>
            <a:r>
              <a:rPr lang="en-US" dirty="0" smtClean="0"/>
              <a:t>Local: configured directly on the switch </a:t>
            </a:r>
          </a:p>
          <a:p>
            <a:pPr lvl="2"/>
            <a:r>
              <a:rPr lang="en-US" dirty="0" smtClean="0"/>
              <a:t>Set up username and password</a:t>
            </a:r>
          </a:p>
          <a:p>
            <a:pPr lvl="2"/>
            <a:r>
              <a:rPr lang="en-US" dirty="0" smtClean="0"/>
              <a:t>Set login local for console and </a:t>
            </a:r>
            <a:r>
              <a:rPr lang="en-US" dirty="0" err="1" smtClean="0"/>
              <a:t>vty</a:t>
            </a:r>
            <a:r>
              <a:rPr lang="en-US" dirty="0" smtClean="0"/>
              <a:t> (telnet)</a:t>
            </a:r>
          </a:p>
          <a:p>
            <a:pPr lvl="1"/>
            <a:r>
              <a:rPr lang="en-US" dirty="0" smtClean="0"/>
              <a:t>External authentication servers</a:t>
            </a:r>
          </a:p>
          <a:p>
            <a:pPr lvl="2"/>
            <a:r>
              <a:rPr lang="en-US" dirty="0" smtClean="0"/>
              <a:t>Using a username/password configured directly on the switch causes some administrative headaches. For instance, every switch and router needs the configuration for all users who might need to log in to the devices.</a:t>
            </a:r>
          </a:p>
          <a:p>
            <a:pPr lvl="2"/>
            <a:r>
              <a:rPr lang="en-US" dirty="0" smtClean="0"/>
              <a:t>Cisco switches allow an external server called an authentication, authorization, and accounting (AAA) server, which holds the usernames/passwords.</a:t>
            </a:r>
          </a:p>
          <a:p>
            <a:pPr lvl="2"/>
            <a:r>
              <a:rPr lang="en-US" dirty="0" smtClean="0"/>
              <a:t>The switch or router simply sends a message to the AAA server asking whether the username and password are allowed, and the AAA server replies. </a:t>
            </a:r>
            <a:endParaRPr lang="en-US" dirty="0"/>
          </a:p>
        </p:txBody>
      </p:sp>
    </p:spTree>
    <p:extLst>
      <p:ext uri="{BB962C8B-B14F-4D97-AF65-F5344CB8AC3E}">
        <p14:creationId xmlns:p14="http://schemas.microsoft.com/office/powerpoint/2010/main" val="193571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1539</Words>
  <Application>Microsoft Office PowerPoint</Application>
  <PresentationFormat>On-screen Show (4:3)</PresentationFormat>
  <Paragraphs>89</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Configuring Basic Switch Management</vt:lpstr>
      <vt:lpstr>Securing the Switch CLI</vt:lpstr>
      <vt:lpstr>Securing the Switch CLI</vt:lpstr>
      <vt:lpstr>Scope of this Chapter</vt:lpstr>
      <vt:lpstr>Securing User Mode and Privileged Mode with Simple Passwords</vt:lpstr>
      <vt:lpstr>PowerPoint Presentation</vt:lpstr>
      <vt:lpstr>Configuration checklist</vt:lpstr>
      <vt:lpstr>Configuration checklist</vt:lpstr>
      <vt:lpstr>Securing User Mode Access with Usernames and Passwords</vt:lpstr>
      <vt:lpstr>Securing User Mode Access with Local Usernames and Passwords</vt:lpstr>
      <vt:lpstr>Securing User Mode Access with Local Usernames and Passwords</vt:lpstr>
      <vt:lpstr>Securing Remote Access with Secure Shell</vt:lpstr>
      <vt:lpstr>Securing Remote Access with Secure Shell</vt:lpstr>
      <vt:lpstr>Securing Remote Access with Secure Shell</vt:lpstr>
      <vt:lpstr>Enabling IPv4 for Remote Access</vt:lpstr>
      <vt:lpstr>Enabling IPv4 for Remote Access</vt:lpstr>
      <vt:lpstr>Enabling IPv4 for Remote Access</vt:lpstr>
      <vt:lpstr>Configuring IPv4 on a Switch</vt:lpstr>
      <vt:lpstr>Configuring a Switch to Learn Its IP Address with DHCP</vt:lpstr>
      <vt:lpstr>Verifying IPv4 on a Switch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Configuring Basic Switch Management</dc:title>
  <dc:creator>cuiliu1231</dc:creator>
  <cp:lastModifiedBy>Cui, Liu</cp:lastModifiedBy>
  <cp:revision>12</cp:revision>
  <dcterms:created xsi:type="dcterms:W3CDTF">2017-03-22T04:47:32Z</dcterms:created>
  <dcterms:modified xsi:type="dcterms:W3CDTF">2018-04-24T19:32:35Z</dcterms:modified>
</cp:coreProperties>
</file>