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63"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C893B6-3248-4091-A411-ABA6A3C445F2}"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215E4-F383-42AC-A6D9-7FE23F73474B}" type="slidenum">
              <a:rPr lang="en-US" smtClean="0"/>
              <a:t>‹#›</a:t>
            </a:fld>
            <a:endParaRPr lang="en-US"/>
          </a:p>
        </p:txBody>
      </p:sp>
    </p:spTree>
    <p:extLst>
      <p:ext uri="{BB962C8B-B14F-4D97-AF65-F5344CB8AC3E}">
        <p14:creationId xmlns:p14="http://schemas.microsoft.com/office/powerpoint/2010/main" val="3245797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C893B6-3248-4091-A411-ABA6A3C445F2}"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215E4-F383-42AC-A6D9-7FE23F73474B}" type="slidenum">
              <a:rPr lang="en-US" smtClean="0"/>
              <a:t>‹#›</a:t>
            </a:fld>
            <a:endParaRPr lang="en-US"/>
          </a:p>
        </p:txBody>
      </p:sp>
    </p:spTree>
    <p:extLst>
      <p:ext uri="{BB962C8B-B14F-4D97-AF65-F5344CB8AC3E}">
        <p14:creationId xmlns:p14="http://schemas.microsoft.com/office/powerpoint/2010/main" val="3411948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C893B6-3248-4091-A411-ABA6A3C445F2}"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215E4-F383-42AC-A6D9-7FE23F73474B}" type="slidenum">
              <a:rPr lang="en-US" smtClean="0"/>
              <a:t>‹#›</a:t>
            </a:fld>
            <a:endParaRPr lang="en-US"/>
          </a:p>
        </p:txBody>
      </p:sp>
    </p:spTree>
    <p:extLst>
      <p:ext uri="{BB962C8B-B14F-4D97-AF65-F5344CB8AC3E}">
        <p14:creationId xmlns:p14="http://schemas.microsoft.com/office/powerpoint/2010/main" val="2551444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C893B6-3248-4091-A411-ABA6A3C445F2}"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215E4-F383-42AC-A6D9-7FE23F73474B}" type="slidenum">
              <a:rPr lang="en-US" smtClean="0"/>
              <a:t>‹#›</a:t>
            </a:fld>
            <a:endParaRPr lang="en-US"/>
          </a:p>
        </p:txBody>
      </p:sp>
    </p:spTree>
    <p:extLst>
      <p:ext uri="{BB962C8B-B14F-4D97-AF65-F5344CB8AC3E}">
        <p14:creationId xmlns:p14="http://schemas.microsoft.com/office/powerpoint/2010/main" val="1444749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C893B6-3248-4091-A411-ABA6A3C445F2}"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215E4-F383-42AC-A6D9-7FE23F73474B}" type="slidenum">
              <a:rPr lang="en-US" smtClean="0"/>
              <a:t>‹#›</a:t>
            </a:fld>
            <a:endParaRPr lang="en-US"/>
          </a:p>
        </p:txBody>
      </p:sp>
    </p:spTree>
    <p:extLst>
      <p:ext uri="{BB962C8B-B14F-4D97-AF65-F5344CB8AC3E}">
        <p14:creationId xmlns:p14="http://schemas.microsoft.com/office/powerpoint/2010/main" val="4123058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C893B6-3248-4091-A411-ABA6A3C445F2}"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215E4-F383-42AC-A6D9-7FE23F73474B}" type="slidenum">
              <a:rPr lang="en-US" smtClean="0"/>
              <a:t>‹#›</a:t>
            </a:fld>
            <a:endParaRPr lang="en-US"/>
          </a:p>
        </p:txBody>
      </p:sp>
    </p:spTree>
    <p:extLst>
      <p:ext uri="{BB962C8B-B14F-4D97-AF65-F5344CB8AC3E}">
        <p14:creationId xmlns:p14="http://schemas.microsoft.com/office/powerpoint/2010/main" val="1394836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C893B6-3248-4091-A411-ABA6A3C445F2}" type="datetimeFigureOut">
              <a:rPr lang="en-US" smtClean="0"/>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8215E4-F383-42AC-A6D9-7FE23F73474B}" type="slidenum">
              <a:rPr lang="en-US" smtClean="0"/>
              <a:t>‹#›</a:t>
            </a:fld>
            <a:endParaRPr lang="en-US"/>
          </a:p>
        </p:txBody>
      </p:sp>
    </p:spTree>
    <p:extLst>
      <p:ext uri="{BB962C8B-B14F-4D97-AF65-F5344CB8AC3E}">
        <p14:creationId xmlns:p14="http://schemas.microsoft.com/office/powerpoint/2010/main" val="1104175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C893B6-3248-4091-A411-ABA6A3C445F2}"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8215E4-F383-42AC-A6D9-7FE23F73474B}" type="slidenum">
              <a:rPr lang="en-US" smtClean="0"/>
              <a:t>‹#›</a:t>
            </a:fld>
            <a:endParaRPr lang="en-US"/>
          </a:p>
        </p:txBody>
      </p:sp>
    </p:spTree>
    <p:extLst>
      <p:ext uri="{BB962C8B-B14F-4D97-AF65-F5344CB8AC3E}">
        <p14:creationId xmlns:p14="http://schemas.microsoft.com/office/powerpoint/2010/main" val="3186781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893B6-3248-4091-A411-ABA6A3C445F2}" type="datetimeFigureOut">
              <a:rPr lang="en-US" smtClean="0"/>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8215E4-F383-42AC-A6D9-7FE23F73474B}" type="slidenum">
              <a:rPr lang="en-US" smtClean="0"/>
              <a:t>‹#›</a:t>
            </a:fld>
            <a:endParaRPr lang="en-US"/>
          </a:p>
        </p:txBody>
      </p:sp>
    </p:spTree>
    <p:extLst>
      <p:ext uri="{BB962C8B-B14F-4D97-AF65-F5344CB8AC3E}">
        <p14:creationId xmlns:p14="http://schemas.microsoft.com/office/powerpoint/2010/main" val="2441599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C893B6-3248-4091-A411-ABA6A3C445F2}"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215E4-F383-42AC-A6D9-7FE23F73474B}" type="slidenum">
              <a:rPr lang="en-US" smtClean="0"/>
              <a:t>‹#›</a:t>
            </a:fld>
            <a:endParaRPr lang="en-US"/>
          </a:p>
        </p:txBody>
      </p:sp>
    </p:spTree>
    <p:extLst>
      <p:ext uri="{BB962C8B-B14F-4D97-AF65-F5344CB8AC3E}">
        <p14:creationId xmlns:p14="http://schemas.microsoft.com/office/powerpoint/2010/main" val="27214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C893B6-3248-4091-A411-ABA6A3C445F2}"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215E4-F383-42AC-A6D9-7FE23F73474B}" type="slidenum">
              <a:rPr lang="en-US" smtClean="0"/>
              <a:t>‹#›</a:t>
            </a:fld>
            <a:endParaRPr lang="en-US"/>
          </a:p>
        </p:txBody>
      </p:sp>
    </p:spTree>
    <p:extLst>
      <p:ext uri="{BB962C8B-B14F-4D97-AF65-F5344CB8AC3E}">
        <p14:creationId xmlns:p14="http://schemas.microsoft.com/office/powerpoint/2010/main" val="1051479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C893B6-3248-4091-A411-ABA6A3C445F2}" type="datetimeFigureOut">
              <a:rPr lang="en-US" smtClean="0"/>
              <a:t>4/24/2018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215E4-F383-42AC-A6D9-7FE23F73474B}" type="slidenum">
              <a:rPr lang="en-US" smtClean="0"/>
              <a:t>‹#›</a:t>
            </a:fld>
            <a:endParaRPr lang="en-US"/>
          </a:p>
        </p:txBody>
      </p:sp>
    </p:spTree>
    <p:extLst>
      <p:ext uri="{BB962C8B-B14F-4D97-AF65-F5344CB8AC3E}">
        <p14:creationId xmlns:p14="http://schemas.microsoft.com/office/powerpoint/2010/main" val="3376568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Configuring IPv4 Addresses and Static Routes</a:t>
            </a:r>
            <a:endParaRPr lang="en-US" dirty="0"/>
          </a:p>
        </p:txBody>
      </p:sp>
      <p:sp>
        <p:nvSpPr>
          <p:cNvPr id="3" name="Subtitle 2"/>
          <p:cNvSpPr>
            <a:spLocks noGrp="1"/>
          </p:cNvSpPr>
          <p:nvPr>
            <p:ph type="subTitle" idx="1"/>
          </p:nvPr>
        </p:nvSpPr>
        <p:spPr/>
        <p:txBody>
          <a:bodyPr/>
          <a:lstStyle/>
          <a:p>
            <a:r>
              <a:rPr lang="en-US" dirty="0" smtClean="0"/>
              <a:t>Liu Cui</a:t>
            </a:r>
            <a:endParaRPr lang="en-US" dirty="0"/>
          </a:p>
        </p:txBody>
      </p:sp>
    </p:spTree>
    <p:extLst>
      <p:ext uri="{BB962C8B-B14F-4D97-AF65-F5344CB8AC3E}">
        <p14:creationId xmlns:p14="http://schemas.microsoft.com/office/powerpoint/2010/main" val="934749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 Routes</a:t>
            </a:r>
          </a:p>
        </p:txBody>
      </p:sp>
      <p:sp>
        <p:nvSpPr>
          <p:cNvPr id="3" name="Content Placeholder 2"/>
          <p:cNvSpPr>
            <a:spLocks noGrp="1"/>
          </p:cNvSpPr>
          <p:nvPr>
            <p:ph idx="1"/>
          </p:nvPr>
        </p:nvSpPr>
        <p:spPr/>
        <p:txBody>
          <a:bodyPr>
            <a:normAutofit fontScale="92500" lnSpcReduction="20000"/>
          </a:bodyPr>
          <a:lstStyle/>
          <a:p>
            <a:r>
              <a:rPr lang="en-US" dirty="0" smtClean="0"/>
              <a:t>Configuring Routing to VLANs Using 802.1Q on Routers</a:t>
            </a:r>
          </a:p>
          <a:p>
            <a:r>
              <a:rPr lang="en-US" dirty="0" smtClean="0"/>
              <a:t>Also called router-on-a-stick (ROAS)</a:t>
            </a:r>
          </a:p>
          <a:p>
            <a:r>
              <a:rPr lang="en-US" dirty="0" smtClean="0"/>
              <a:t>ROAS uses router VLAN </a:t>
            </a:r>
            <a:r>
              <a:rPr lang="en-US" dirty="0" err="1" smtClean="0"/>
              <a:t>trunking</a:t>
            </a:r>
            <a:r>
              <a:rPr lang="en-US" dirty="0" smtClean="0"/>
              <a:t> configuration to give the router a logical router interface connected to each VLAN, and therefore each subnet that sits on a separate VLAN.</a:t>
            </a:r>
          </a:p>
          <a:p>
            <a:r>
              <a:rPr lang="en-US" dirty="0" smtClean="0"/>
              <a:t>That </a:t>
            </a:r>
            <a:r>
              <a:rPr lang="en-US" dirty="0" err="1" smtClean="0"/>
              <a:t>trunking</a:t>
            </a:r>
            <a:r>
              <a:rPr lang="en-US" dirty="0" smtClean="0"/>
              <a:t> configuration revolves around </a:t>
            </a:r>
            <a:r>
              <a:rPr lang="en-US" dirty="0" err="1" smtClean="0"/>
              <a:t>subinterfaces</a:t>
            </a:r>
            <a:r>
              <a:rPr lang="en-US" dirty="0" smtClean="0"/>
              <a:t>. The router needs to have an IP address/mask associated with each VLAN on the trunk. However, the router uses only one physical interface on which to configure the </a:t>
            </a:r>
            <a:r>
              <a:rPr lang="en-US" dirty="0" err="1" smtClean="0"/>
              <a:t>ip</a:t>
            </a:r>
            <a:r>
              <a:rPr lang="en-US" dirty="0" smtClean="0"/>
              <a:t> address command.</a:t>
            </a:r>
          </a:p>
          <a:p>
            <a:r>
              <a:rPr lang="en-US" dirty="0" smtClean="0"/>
              <a:t>Cisco solves this problem by creating multiple virtual router interfaces, one associated with each VLAN on that trunk. Cisco calls these virtual interfaces </a:t>
            </a:r>
            <a:r>
              <a:rPr lang="en-US" dirty="0" err="1" smtClean="0"/>
              <a:t>subinterfaces</a:t>
            </a:r>
            <a:r>
              <a:rPr lang="en-US" dirty="0" smtClean="0"/>
              <a:t>. </a:t>
            </a:r>
            <a:endParaRPr lang="en-US" dirty="0"/>
          </a:p>
        </p:txBody>
      </p:sp>
    </p:spTree>
    <p:extLst>
      <p:ext uri="{BB962C8B-B14F-4D97-AF65-F5344CB8AC3E}">
        <p14:creationId xmlns:p14="http://schemas.microsoft.com/office/powerpoint/2010/main" val="12178750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 Routes</a:t>
            </a:r>
          </a:p>
        </p:txBody>
      </p:sp>
      <p:sp>
        <p:nvSpPr>
          <p:cNvPr id="3" name="Content Placeholder 2"/>
          <p:cNvSpPr>
            <a:spLocks noGrp="1"/>
          </p:cNvSpPr>
          <p:nvPr>
            <p:ph idx="1"/>
          </p:nvPr>
        </p:nvSpPr>
        <p:spPr/>
        <p:txBody>
          <a:bodyPr/>
          <a:lstStyle/>
          <a:p>
            <a:r>
              <a:rPr lang="en-US" dirty="0" smtClean="0"/>
              <a:t>Steps to configure 802.1Q </a:t>
            </a:r>
            <a:r>
              <a:rPr lang="en-US" dirty="0" err="1" smtClean="0"/>
              <a:t>trunking</a:t>
            </a:r>
            <a:r>
              <a:rPr lang="en-US" dirty="0" smtClean="0"/>
              <a:t> on a router</a:t>
            </a:r>
          </a:p>
          <a:p>
            <a:pPr lvl="1"/>
            <a:r>
              <a:rPr lang="en-US" dirty="0" smtClean="0"/>
              <a:t>Step 1. Use the </a:t>
            </a:r>
            <a:r>
              <a:rPr lang="en-US" b="1" i="1" dirty="0" smtClean="0"/>
              <a:t>interface type </a:t>
            </a:r>
            <a:r>
              <a:rPr lang="en-US" b="1" i="1" dirty="0" err="1" smtClean="0"/>
              <a:t>number.subint</a:t>
            </a:r>
            <a:r>
              <a:rPr lang="en-US" b="1" i="1" dirty="0" smtClean="0"/>
              <a:t> </a:t>
            </a:r>
            <a:r>
              <a:rPr lang="en-US" dirty="0" smtClean="0"/>
              <a:t>command in global configuration model to create a unique </a:t>
            </a:r>
            <a:r>
              <a:rPr lang="en-US" dirty="0" err="1" smtClean="0"/>
              <a:t>subinterface</a:t>
            </a:r>
            <a:r>
              <a:rPr lang="en-US" dirty="0" smtClean="0"/>
              <a:t> for each VLAN that needs to be routed.</a:t>
            </a:r>
          </a:p>
          <a:p>
            <a:pPr lvl="1"/>
            <a:r>
              <a:rPr lang="en-US" dirty="0" smtClean="0"/>
              <a:t>Step 2. Use the </a:t>
            </a:r>
            <a:r>
              <a:rPr lang="en-US" b="1" i="1" dirty="0" smtClean="0"/>
              <a:t>encapsulation dot1q </a:t>
            </a:r>
            <a:r>
              <a:rPr lang="en-US" b="1" i="1" dirty="0" err="1" smtClean="0"/>
              <a:t>vlan_id</a:t>
            </a:r>
            <a:r>
              <a:rPr lang="en-US" b="1" i="1" dirty="0" smtClean="0"/>
              <a:t> </a:t>
            </a:r>
            <a:r>
              <a:rPr lang="en-US" dirty="0" smtClean="0"/>
              <a:t>command in </a:t>
            </a:r>
            <a:r>
              <a:rPr lang="en-US" dirty="0" err="1" smtClean="0"/>
              <a:t>subinterface</a:t>
            </a:r>
            <a:r>
              <a:rPr lang="en-US" dirty="0" smtClean="0"/>
              <a:t> configuration mode to enable 802.1Q and associate one specific VLAN with the </a:t>
            </a:r>
            <a:r>
              <a:rPr lang="en-US" dirty="0" err="1" smtClean="0"/>
              <a:t>subinterface</a:t>
            </a:r>
            <a:r>
              <a:rPr lang="en-US" dirty="0" smtClean="0"/>
              <a:t>.</a:t>
            </a:r>
          </a:p>
          <a:p>
            <a:pPr lvl="1"/>
            <a:r>
              <a:rPr lang="en-US" dirty="0" smtClean="0"/>
              <a:t>Step 3. Use the </a:t>
            </a:r>
            <a:r>
              <a:rPr lang="en-US" b="1" i="1" dirty="0" err="1" smtClean="0"/>
              <a:t>ip</a:t>
            </a:r>
            <a:r>
              <a:rPr lang="en-US" b="1" i="1" dirty="0" smtClean="0"/>
              <a:t> address </a:t>
            </a:r>
            <a:r>
              <a:rPr lang="en-US" b="1" i="1" dirty="0" err="1" smtClean="0"/>
              <a:t>address</a:t>
            </a:r>
            <a:r>
              <a:rPr lang="en-US" b="1" i="1" dirty="0" smtClean="0"/>
              <a:t> mask </a:t>
            </a:r>
            <a:r>
              <a:rPr lang="en-US" dirty="0" smtClean="0"/>
              <a:t>command in </a:t>
            </a:r>
            <a:r>
              <a:rPr lang="en-US" dirty="0" err="1" smtClean="0"/>
              <a:t>subinterface</a:t>
            </a:r>
            <a:r>
              <a:rPr lang="en-US" dirty="0" smtClean="0"/>
              <a:t> configuration mode to configure IP settings.</a:t>
            </a:r>
            <a:endParaRPr lang="en-US" dirty="0"/>
          </a:p>
        </p:txBody>
      </p:sp>
    </p:spTree>
    <p:extLst>
      <p:ext uri="{BB962C8B-B14F-4D97-AF65-F5344CB8AC3E}">
        <p14:creationId xmlns:p14="http://schemas.microsoft.com/office/powerpoint/2010/main" val="3050725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 Routes</a:t>
            </a:r>
          </a:p>
        </p:txBody>
      </p:sp>
      <p:sp>
        <p:nvSpPr>
          <p:cNvPr id="3" name="Content Placeholder 2"/>
          <p:cNvSpPr>
            <a:spLocks noGrp="1"/>
          </p:cNvSpPr>
          <p:nvPr>
            <p:ph idx="1"/>
          </p:nvPr>
        </p:nvSpPr>
        <p:spPr/>
        <p:txBody>
          <a:bodyPr/>
          <a:lstStyle/>
          <a:p>
            <a:r>
              <a:rPr lang="en-US" dirty="0" smtClean="0"/>
              <a:t>Configuring Routing to VLANs Using a Layer 3 Switch</a:t>
            </a:r>
          </a:p>
          <a:p>
            <a:pPr lvl="1"/>
            <a:r>
              <a:rPr lang="en-US" dirty="0" smtClean="0"/>
              <a:t>A Layer 3 switch is one device that does two primary functions: Layer 2 LAN switching and Layer 3 IP routing. </a:t>
            </a:r>
          </a:p>
          <a:p>
            <a:pPr lvl="1"/>
            <a:r>
              <a:rPr lang="en-US" dirty="0" smtClean="0"/>
              <a:t>The layer 2 switch function forwards frames inside each VLAN, but it will not forward frames between VLANs.</a:t>
            </a:r>
          </a:p>
          <a:p>
            <a:pPr lvl="1"/>
            <a:r>
              <a:rPr lang="en-US" dirty="0" smtClean="0"/>
              <a:t>The Layer 3 forwarding logic –routing –forwards IP packets between VLANs.</a:t>
            </a:r>
          </a:p>
          <a:p>
            <a:pPr lvl="1"/>
            <a:endParaRPr lang="en-US" dirty="0"/>
          </a:p>
        </p:txBody>
      </p:sp>
    </p:spTree>
    <p:extLst>
      <p:ext uri="{BB962C8B-B14F-4D97-AF65-F5344CB8AC3E}">
        <p14:creationId xmlns:p14="http://schemas.microsoft.com/office/powerpoint/2010/main" val="4099133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 Routes</a:t>
            </a:r>
          </a:p>
        </p:txBody>
      </p:sp>
      <p:sp>
        <p:nvSpPr>
          <p:cNvPr id="3" name="Content Placeholder 2"/>
          <p:cNvSpPr>
            <a:spLocks noGrp="1"/>
          </p:cNvSpPr>
          <p:nvPr>
            <p:ph idx="1"/>
          </p:nvPr>
        </p:nvSpPr>
        <p:spPr/>
        <p:txBody>
          <a:bodyPr>
            <a:normAutofit fontScale="92500" lnSpcReduction="10000"/>
          </a:bodyPr>
          <a:lstStyle/>
          <a:p>
            <a:r>
              <a:rPr lang="en-US" dirty="0" smtClean="0"/>
              <a:t>How to configure Layer 3 switching</a:t>
            </a:r>
          </a:p>
          <a:p>
            <a:pPr lvl="1"/>
            <a:r>
              <a:rPr lang="en-US" dirty="0" smtClean="0"/>
              <a:t>Step 1. On some older models of switches, enable hardware support for IPv4 routing. For example, in 2960 switches, use the </a:t>
            </a:r>
            <a:r>
              <a:rPr lang="en-US" b="1" i="1" dirty="0" err="1" smtClean="0"/>
              <a:t>sdm</a:t>
            </a:r>
            <a:r>
              <a:rPr lang="en-US" b="1" i="1" dirty="0" smtClean="0"/>
              <a:t> prefer </a:t>
            </a:r>
            <a:r>
              <a:rPr lang="en-US" b="1" i="1" dirty="0" err="1" smtClean="0"/>
              <a:t>lanbase</a:t>
            </a:r>
            <a:r>
              <a:rPr lang="en-US" b="1" i="1" dirty="0" smtClean="0"/>
              <a:t>-routing </a:t>
            </a:r>
            <a:r>
              <a:rPr lang="en-US" dirty="0" smtClean="0"/>
              <a:t>in </a:t>
            </a:r>
            <a:r>
              <a:rPr lang="en-US" dirty="0"/>
              <a:t>g</a:t>
            </a:r>
            <a:r>
              <a:rPr lang="en-US" dirty="0" smtClean="0"/>
              <a:t>lobal configuration model and </a:t>
            </a:r>
            <a:r>
              <a:rPr lang="en-US" b="1" i="1" dirty="0" smtClean="0"/>
              <a:t>reload</a:t>
            </a:r>
            <a:r>
              <a:rPr lang="en-US" dirty="0" smtClean="0"/>
              <a:t> the switch.</a:t>
            </a:r>
          </a:p>
          <a:p>
            <a:pPr lvl="1"/>
            <a:r>
              <a:rPr lang="en-US" dirty="0" smtClean="0"/>
              <a:t>Step 2. Use the </a:t>
            </a:r>
            <a:r>
              <a:rPr lang="en-US" b="1" i="1" dirty="0" err="1" smtClean="0"/>
              <a:t>ip</a:t>
            </a:r>
            <a:r>
              <a:rPr lang="en-US" b="1" i="1" dirty="0" smtClean="0"/>
              <a:t> routing </a:t>
            </a:r>
            <a:r>
              <a:rPr lang="en-US" dirty="0" smtClean="0"/>
              <a:t>command in global configuration mode to enable IPv4 routing on the switch.</a:t>
            </a:r>
          </a:p>
          <a:p>
            <a:pPr lvl="1"/>
            <a:r>
              <a:rPr lang="en-US" dirty="0" smtClean="0"/>
              <a:t>Step 3. Use the </a:t>
            </a:r>
            <a:r>
              <a:rPr lang="en-US" b="1" i="1" dirty="0" smtClean="0"/>
              <a:t>interface </a:t>
            </a:r>
            <a:r>
              <a:rPr lang="en-US" b="1" i="1" dirty="0" err="1" smtClean="0"/>
              <a:t>vlan</a:t>
            </a:r>
            <a:r>
              <a:rPr lang="en-US" b="1" i="1" dirty="0" smtClean="0"/>
              <a:t> </a:t>
            </a:r>
            <a:r>
              <a:rPr lang="en-US" b="1" i="1" dirty="0" err="1" smtClean="0"/>
              <a:t>valn_id</a:t>
            </a:r>
            <a:r>
              <a:rPr lang="en-US" dirty="0" smtClean="0"/>
              <a:t> command in global configuration mode to create VLAN interfaces for each </a:t>
            </a:r>
            <a:r>
              <a:rPr lang="en-US" dirty="0" err="1" smtClean="0"/>
              <a:t>vLAN</a:t>
            </a:r>
            <a:r>
              <a:rPr lang="en-US" dirty="0" smtClean="0"/>
              <a:t> for which the Layer 3 switch is routing packets.</a:t>
            </a:r>
          </a:p>
          <a:p>
            <a:pPr lvl="1"/>
            <a:r>
              <a:rPr lang="en-US" dirty="0" smtClean="0"/>
              <a:t>Step 4. Use the </a:t>
            </a:r>
            <a:r>
              <a:rPr lang="en-US" b="1" i="1" dirty="0" err="1" smtClean="0"/>
              <a:t>ip</a:t>
            </a:r>
            <a:r>
              <a:rPr lang="en-US" b="1" i="1" dirty="0" smtClean="0"/>
              <a:t> address </a:t>
            </a:r>
            <a:r>
              <a:rPr lang="en-US" b="1" i="1" dirty="0" err="1" smtClean="0"/>
              <a:t>address</a:t>
            </a:r>
            <a:r>
              <a:rPr lang="en-US" b="1" i="1" dirty="0" smtClean="0"/>
              <a:t> mask </a:t>
            </a:r>
            <a:r>
              <a:rPr lang="en-US" dirty="0" smtClean="0"/>
              <a:t>command in interface </a:t>
            </a:r>
            <a:r>
              <a:rPr lang="en-US" dirty="0" err="1" smtClean="0"/>
              <a:t>configuratio</a:t>
            </a:r>
            <a:r>
              <a:rPr lang="en-US" dirty="0" smtClean="0"/>
              <a:t> mode to configure an IP address and mask on the VLAN interface, enabling IPv4 on that VLAN interface.</a:t>
            </a:r>
          </a:p>
          <a:p>
            <a:pPr lvl="1"/>
            <a:r>
              <a:rPr lang="en-US" dirty="0" smtClean="0"/>
              <a:t>Step 5. Use the </a:t>
            </a:r>
            <a:r>
              <a:rPr lang="en-US" b="1" i="1" dirty="0" smtClean="0"/>
              <a:t>no shutdown </a:t>
            </a:r>
            <a:r>
              <a:rPr lang="en-US" dirty="0" smtClean="0"/>
              <a:t>command in interface configuration mode to enable the VLAN interface.</a:t>
            </a:r>
            <a:endParaRPr lang="en-US" dirty="0"/>
          </a:p>
        </p:txBody>
      </p:sp>
    </p:spTree>
    <p:extLst>
      <p:ext uri="{BB962C8B-B14F-4D97-AF65-F5344CB8AC3E}">
        <p14:creationId xmlns:p14="http://schemas.microsoft.com/office/powerpoint/2010/main" val="27538882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Route</a:t>
            </a:r>
            <a:endParaRPr lang="en-US" dirty="0"/>
          </a:p>
        </p:txBody>
      </p:sp>
      <p:sp>
        <p:nvSpPr>
          <p:cNvPr id="3" name="Content Placeholder 2"/>
          <p:cNvSpPr>
            <a:spLocks noGrp="1"/>
          </p:cNvSpPr>
          <p:nvPr>
            <p:ph idx="1"/>
          </p:nvPr>
        </p:nvSpPr>
        <p:spPr/>
        <p:txBody>
          <a:bodyPr/>
          <a:lstStyle/>
          <a:p>
            <a:r>
              <a:rPr lang="en-US" dirty="0" smtClean="0"/>
              <a:t>Networks use static routes –routes added to a routing table through direct configuration –much less often than dynamic routing.</a:t>
            </a:r>
          </a:p>
          <a:p>
            <a:r>
              <a:rPr lang="en-US" dirty="0" smtClean="0"/>
              <a:t>Static Route Configuration</a:t>
            </a:r>
          </a:p>
          <a:p>
            <a:pPr lvl="1"/>
            <a:r>
              <a:rPr lang="en-US" dirty="0" smtClean="0"/>
              <a:t>IOS allows the definition of individual static routes using the </a:t>
            </a:r>
            <a:r>
              <a:rPr lang="en-US" b="1" i="1" dirty="0" err="1" smtClean="0"/>
              <a:t>ip</a:t>
            </a:r>
            <a:r>
              <a:rPr lang="en-US" b="1" i="1" dirty="0" smtClean="0"/>
              <a:t> route </a:t>
            </a:r>
            <a:r>
              <a:rPr lang="en-US" dirty="0" smtClean="0"/>
              <a:t>global configuration command. </a:t>
            </a:r>
          </a:p>
          <a:p>
            <a:pPr lvl="1"/>
            <a:r>
              <a:rPr lang="en-US" dirty="0" smtClean="0"/>
              <a:t>Every </a:t>
            </a:r>
            <a:r>
              <a:rPr lang="en-US" b="1" i="1" dirty="0" err="1" smtClean="0"/>
              <a:t>ip</a:t>
            </a:r>
            <a:r>
              <a:rPr lang="en-US" b="1" i="1" dirty="0" smtClean="0"/>
              <a:t> route </a:t>
            </a:r>
            <a:r>
              <a:rPr lang="en-US" dirty="0" smtClean="0"/>
              <a:t>command defines a destination that can be matched, usually with a subnet ID and mask. The command also lists the forwarding instructions, typically listing either the outgoing interface or the next-hop router’s IP address.</a:t>
            </a:r>
          </a:p>
          <a:p>
            <a:pPr lvl="1"/>
            <a:r>
              <a:rPr lang="en-US" dirty="0" smtClean="0"/>
              <a:t>IOS then takes that information and adds that route to the IP routing table.</a:t>
            </a:r>
            <a:endParaRPr lang="en-US" dirty="0"/>
          </a:p>
        </p:txBody>
      </p:sp>
    </p:spTree>
    <p:extLst>
      <p:ext uri="{BB962C8B-B14F-4D97-AF65-F5344CB8AC3E}">
        <p14:creationId xmlns:p14="http://schemas.microsoft.com/office/powerpoint/2010/main" val="38366426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Route</a:t>
            </a:r>
          </a:p>
        </p:txBody>
      </p:sp>
      <p:sp>
        <p:nvSpPr>
          <p:cNvPr id="3" name="Content Placeholder 2"/>
          <p:cNvSpPr>
            <a:spLocks noGrp="1"/>
          </p:cNvSpPr>
          <p:nvPr>
            <p:ph idx="1"/>
          </p:nvPr>
        </p:nvSpPr>
        <p:spPr/>
        <p:txBody>
          <a:bodyPr/>
          <a:lstStyle/>
          <a:p>
            <a:r>
              <a:rPr lang="en-US" dirty="0"/>
              <a:t>Static Route </a:t>
            </a:r>
            <a:r>
              <a:rPr lang="en-US" dirty="0" smtClean="0"/>
              <a:t>Configuration (</a:t>
            </a:r>
            <a:r>
              <a:rPr lang="en-US" dirty="0" err="1" smtClean="0"/>
              <a:t>cont</a:t>
            </a:r>
            <a:r>
              <a:rPr lang="en-US" dirty="0" smtClean="0"/>
              <a:t>)</a:t>
            </a:r>
          </a:p>
          <a:p>
            <a:pPr lvl="1"/>
            <a:r>
              <a:rPr lang="en-US" dirty="0" smtClean="0"/>
              <a:t>Example code:</a:t>
            </a:r>
          </a:p>
          <a:p>
            <a:pPr lvl="2"/>
            <a:r>
              <a:rPr lang="en-US" dirty="0" err="1" smtClean="0"/>
              <a:t>ip</a:t>
            </a:r>
            <a:r>
              <a:rPr lang="en-US" dirty="0" smtClean="0"/>
              <a:t> route 172.16.2.0 255.255.255.0 172.16.4.2</a:t>
            </a:r>
          </a:p>
          <a:p>
            <a:pPr lvl="2"/>
            <a:r>
              <a:rPr lang="en-US" dirty="0" err="1"/>
              <a:t>i</a:t>
            </a:r>
            <a:r>
              <a:rPr lang="en-US" dirty="0" err="1" smtClean="0"/>
              <a:t>p</a:t>
            </a:r>
            <a:r>
              <a:rPr lang="en-US" dirty="0" smtClean="0"/>
              <a:t> route 172.16.3.0 255.255.255.0 s0/0/1</a:t>
            </a:r>
          </a:p>
          <a:p>
            <a:pPr lvl="1"/>
            <a:r>
              <a:rPr lang="en-US" dirty="0" smtClean="0"/>
              <a:t>Two example </a:t>
            </a:r>
            <a:r>
              <a:rPr lang="en-US" dirty="0" err="1" smtClean="0"/>
              <a:t>ip</a:t>
            </a:r>
            <a:r>
              <a:rPr lang="en-US" dirty="0" smtClean="0"/>
              <a:t> route commands show the two different styles.</a:t>
            </a:r>
          </a:p>
          <a:p>
            <a:pPr lvl="2"/>
            <a:r>
              <a:rPr lang="en-US" dirty="0" smtClean="0"/>
              <a:t>The first command shows subnet 172.16.2.0 mask 255.255.255.0 can be reached through router that has the </a:t>
            </a:r>
            <a:r>
              <a:rPr lang="en-US" dirty="0" err="1" smtClean="0"/>
              <a:t>ip</a:t>
            </a:r>
            <a:r>
              <a:rPr lang="en-US" dirty="0" smtClean="0"/>
              <a:t> address: 172.16.4.2.</a:t>
            </a:r>
          </a:p>
          <a:p>
            <a:pPr lvl="2"/>
            <a:r>
              <a:rPr lang="en-US" dirty="0" smtClean="0"/>
              <a:t>The second route has the same kind of logic, but instead of identifying the next router by IP address, it lists the local router’s outgoing interface. </a:t>
            </a:r>
          </a:p>
          <a:p>
            <a:pPr lvl="1"/>
            <a:r>
              <a:rPr lang="en-US" dirty="0" smtClean="0"/>
              <a:t>Check: use </a:t>
            </a:r>
            <a:r>
              <a:rPr lang="en-US" b="1" i="1" dirty="0" smtClean="0"/>
              <a:t>show </a:t>
            </a:r>
            <a:r>
              <a:rPr lang="en-US" b="1" i="1" dirty="0" err="1" smtClean="0"/>
              <a:t>ip</a:t>
            </a:r>
            <a:r>
              <a:rPr lang="en-US" b="1" i="1" dirty="0" smtClean="0"/>
              <a:t> route static </a:t>
            </a:r>
            <a:r>
              <a:rPr lang="en-US" dirty="0" smtClean="0"/>
              <a:t>command to check the route information. </a:t>
            </a:r>
            <a:endParaRPr lang="en-US" dirty="0"/>
          </a:p>
          <a:p>
            <a:endParaRPr lang="en-US" dirty="0"/>
          </a:p>
        </p:txBody>
      </p:sp>
    </p:spTree>
    <p:extLst>
      <p:ext uri="{BB962C8B-B14F-4D97-AF65-F5344CB8AC3E}">
        <p14:creationId xmlns:p14="http://schemas.microsoft.com/office/powerpoint/2010/main" val="3098327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Route</a:t>
            </a:r>
          </a:p>
        </p:txBody>
      </p:sp>
      <p:sp>
        <p:nvSpPr>
          <p:cNvPr id="3" name="Content Placeholder 2"/>
          <p:cNvSpPr>
            <a:spLocks noGrp="1"/>
          </p:cNvSpPr>
          <p:nvPr>
            <p:ph idx="1"/>
          </p:nvPr>
        </p:nvSpPr>
        <p:spPr/>
        <p:txBody>
          <a:bodyPr>
            <a:normAutofit lnSpcReduction="10000"/>
          </a:bodyPr>
          <a:lstStyle/>
          <a:p>
            <a:r>
              <a:rPr lang="en-US" dirty="0" smtClean="0"/>
              <a:t>Static Host Routes</a:t>
            </a:r>
          </a:p>
          <a:p>
            <a:pPr lvl="1"/>
            <a:r>
              <a:rPr lang="en-US" dirty="0" smtClean="0"/>
              <a:t>A host route is a route for a single host address, as noted with the IP address and a /32 mask. </a:t>
            </a:r>
          </a:p>
          <a:p>
            <a:pPr lvl="1"/>
            <a:r>
              <a:rPr lang="en-US" dirty="0" smtClean="0"/>
              <a:t>The </a:t>
            </a:r>
            <a:r>
              <a:rPr lang="en-US" dirty="0" err="1" smtClean="0"/>
              <a:t>ip</a:t>
            </a:r>
            <a:r>
              <a:rPr lang="en-US" dirty="0" smtClean="0"/>
              <a:t> route command can create static routes for remote hosts by using a mask of 255.255.255.255</a:t>
            </a:r>
          </a:p>
          <a:p>
            <a:pPr lvl="1"/>
            <a:r>
              <a:rPr lang="en-US" dirty="0" smtClean="0"/>
              <a:t>Example code:</a:t>
            </a:r>
          </a:p>
          <a:p>
            <a:pPr lvl="2"/>
            <a:r>
              <a:rPr lang="en-US" dirty="0" err="1"/>
              <a:t>i</a:t>
            </a:r>
            <a:r>
              <a:rPr lang="en-US" dirty="0" err="1" smtClean="0"/>
              <a:t>p</a:t>
            </a:r>
            <a:r>
              <a:rPr lang="en-US" dirty="0" smtClean="0"/>
              <a:t> route 10.1.1.0 255.255.255.0 10.2.2.2</a:t>
            </a:r>
          </a:p>
          <a:p>
            <a:pPr lvl="2"/>
            <a:r>
              <a:rPr lang="en-US" dirty="0" err="1"/>
              <a:t>i</a:t>
            </a:r>
            <a:r>
              <a:rPr lang="en-US" dirty="0" err="1" smtClean="0"/>
              <a:t>p</a:t>
            </a:r>
            <a:r>
              <a:rPr lang="en-US" dirty="0" smtClean="0"/>
              <a:t> route 10.1.1.9 255.255.255.255 10.9.9.9</a:t>
            </a:r>
          </a:p>
          <a:p>
            <a:pPr lvl="1"/>
            <a:r>
              <a:rPr lang="en-US" dirty="0" smtClean="0"/>
              <a:t>Note that these two routes overlap: a packet sent to 10.1.1.9 that arrives at the router would match both routes. When that happens, routers use the most specific route (that is, the route with the longest prefix length). So, a packet sent to 10.1.1.9 would be forward to next-hop router 10.9.9.9.</a:t>
            </a:r>
            <a:endParaRPr lang="en-US" dirty="0"/>
          </a:p>
        </p:txBody>
      </p:sp>
    </p:spTree>
    <p:extLst>
      <p:ext uri="{BB962C8B-B14F-4D97-AF65-F5344CB8AC3E}">
        <p14:creationId xmlns:p14="http://schemas.microsoft.com/office/powerpoint/2010/main" val="20570075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Route</a:t>
            </a:r>
          </a:p>
        </p:txBody>
      </p:sp>
      <p:sp>
        <p:nvSpPr>
          <p:cNvPr id="3" name="Content Placeholder 2"/>
          <p:cNvSpPr>
            <a:spLocks noGrp="1"/>
          </p:cNvSpPr>
          <p:nvPr>
            <p:ph idx="1"/>
          </p:nvPr>
        </p:nvSpPr>
        <p:spPr/>
        <p:txBody>
          <a:bodyPr/>
          <a:lstStyle/>
          <a:p>
            <a:r>
              <a:rPr lang="en-US" dirty="0" smtClean="0"/>
              <a:t>Static Routes with No Competing Routes</a:t>
            </a:r>
          </a:p>
          <a:p>
            <a:pPr lvl="1"/>
            <a:r>
              <a:rPr lang="en-US" dirty="0" smtClean="0"/>
              <a:t>Competing routes: different routes that reach the same subnet. </a:t>
            </a:r>
          </a:p>
          <a:p>
            <a:pPr lvl="1"/>
            <a:r>
              <a:rPr lang="en-US" dirty="0" smtClean="0"/>
              <a:t>The other routes could be learned by a routing protocol, or be another static route.</a:t>
            </a:r>
          </a:p>
          <a:p>
            <a:pPr lvl="1"/>
            <a:r>
              <a:rPr lang="en-US" dirty="0" smtClean="0"/>
              <a:t>If the configured route has no competing routes, the router still checks a few rules before adding the route to its IP routing table:</a:t>
            </a:r>
          </a:p>
          <a:p>
            <a:pPr lvl="2"/>
            <a:r>
              <a:rPr lang="en-US" dirty="0" smtClean="0"/>
              <a:t>For </a:t>
            </a:r>
            <a:r>
              <a:rPr lang="en-US" b="1" i="1" dirty="0" err="1" smtClean="0"/>
              <a:t>ip</a:t>
            </a:r>
            <a:r>
              <a:rPr lang="en-US" b="1" i="1" dirty="0" smtClean="0"/>
              <a:t> route </a:t>
            </a:r>
            <a:r>
              <a:rPr lang="en-US" dirty="0" smtClean="0"/>
              <a:t>commands that list an outgoing interface, that interface must be in an up/up state.</a:t>
            </a:r>
          </a:p>
          <a:p>
            <a:pPr lvl="2"/>
            <a:r>
              <a:rPr lang="en-US" dirty="0" smtClean="0"/>
              <a:t>For </a:t>
            </a:r>
            <a:r>
              <a:rPr lang="en-US" b="1" i="1" dirty="0" err="1" smtClean="0"/>
              <a:t>ip</a:t>
            </a:r>
            <a:r>
              <a:rPr lang="en-US" b="1" i="1" dirty="0" smtClean="0"/>
              <a:t> route </a:t>
            </a:r>
            <a:r>
              <a:rPr lang="en-US" dirty="0" smtClean="0"/>
              <a:t>commands that list a next-hop IP address, the local router must have a route to reach that next-hop address.</a:t>
            </a:r>
            <a:endParaRPr lang="en-US" dirty="0"/>
          </a:p>
        </p:txBody>
      </p:sp>
    </p:spTree>
    <p:extLst>
      <p:ext uri="{BB962C8B-B14F-4D97-AF65-F5344CB8AC3E}">
        <p14:creationId xmlns:p14="http://schemas.microsoft.com/office/powerpoint/2010/main" val="31454559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Route</a:t>
            </a:r>
          </a:p>
        </p:txBody>
      </p:sp>
      <p:sp>
        <p:nvSpPr>
          <p:cNvPr id="3" name="Content Placeholder 2"/>
          <p:cNvSpPr>
            <a:spLocks noGrp="1"/>
          </p:cNvSpPr>
          <p:nvPr>
            <p:ph idx="1"/>
          </p:nvPr>
        </p:nvSpPr>
        <p:spPr/>
        <p:txBody>
          <a:bodyPr/>
          <a:lstStyle/>
          <a:p>
            <a:r>
              <a:rPr lang="en-US" dirty="0" smtClean="0"/>
              <a:t>Static Routes with Competing Routes</a:t>
            </a:r>
          </a:p>
          <a:p>
            <a:pPr lvl="1"/>
            <a:r>
              <a:rPr lang="en-US" dirty="0" smtClean="0"/>
              <a:t>Next, consider the case in which a static route competes with other static routes or routes learned by a routing protocol. That is, the </a:t>
            </a:r>
            <a:r>
              <a:rPr lang="en-US" dirty="0" err="1" smtClean="0"/>
              <a:t>ip</a:t>
            </a:r>
            <a:r>
              <a:rPr lang="en-US" dirty="0" smtClean="0"/>
              <a:t> route command defines a route to a subnet, but the router also knows of other static or dynamically learned routes to reach that same subnet. </a:t>
            </a:r>
            <a:endParaRPr lang="en-US" dirty="0"/>
          </a:p>
          <a:p>
            <a:pPr lvl="1"/>
            <a:r>
              <a:rPr lang="en-US" dirty="0" smtClean="0"/>
              <a:t>In these cases, the router must first decide which routing source has the better administrative distance, with lower being better, and then use the route learned from the better source.</a:t>
            </a:r>
          </a:p>
          <a:p>
            <a:pPr lvl="1"/>
            <a:r>
              <a:rPr lang="en-US" dirty="0" smtClean="0"/>
              <a:t>IOS considers static routes better than OSPF-learned routes. By </a:t>
            </a:r>
            <a:r>
              <a:rPr lang="en-US" dirty="0" err="1" smtClean="0"/>
              <a:t>defulat</a:t>
            </a:r>
            <a:r>
              <a:rPr lang="en-US" dirty="0" smtClean="0"/>
              <a:t>, IOS gives static route an administrative distance of 1 and OSPF routes an administrative distance of 110.</a:t>
            </a:r>
            <a:endParaRPr lang="en-US" dirty="0"/>
          </a:p>
        </p:txBody>
      </p:sp>
    </p:spTree>
    <p:extLst>
      <p:ext uri="{BB962C8B-B14F-4D97-AF65-F5344CB8AC3E}">
        <p14:creationId xmlns:p14="http://schemas.microsoft.com/office/powerpoint/2010/main" val="19980580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Route</a:t>
            </a:r>
          </a:p>
        </p:txBody>
      </p:sp>
      <p:sp>
        <p:nvSpPr>
          <p:cNvPr id="3" name="Content Placeholder 2"/>
          <p:cNvSpPr>
            <a:spLocks noGrp="1"/>
          </p:cNvSpPr>
          <p:nvPr>
            <p:ph idx="1"/>
          </p:nvPr>
        </p:nvSpPr>
        <p:spPr/>
        <p:txBody>
          <a:bodyPr>
            <a:normAutofit fontScale="92500" lnSpcReduction="10000"/>
          </a:bodyPr>
          <a:lstStyle/>
          <a:p>
            <a:r>
              <a:rPr lang="en-US" dirty="0"/>
              <a:t>Static Routes with Competing </a:t>
            </a:r>
            <a:r>
              <a:rPr lang="en-US" dirty="0" smtClean="0"/>
              <a:t>Routes (</a:t>
            </a:r>
            <a:r>
              <a:rPr lang="en-US" dirty="0" err="1" smtClean="0"/>
              <a:t>Cont</a:t>
            </a:r>
            <a:r>
              <a:rPr lang="en-US" dirty="0" smtClean="0"/>
              <a:t>)</a:t>
            </a:r>
          </a:p>
          <a:p>
            <a:pPr lvl="1"/>
            <a:r>
              <a:rPr lang="en-US" dirty="0" smtClean="0"/>
              <a:t>To instead prefer the OSPF routes, the configuration would need to change the administrative distance settings and use a floating static route. </a:t>
            </a:r>
          </a:p>
          <a:p>
            <a:pPr lvl="1"/>
            <a:r>
              <a:rPr lang="en-US" dirty="0" smtClean="0"/>
              <a:t>A floating static route floats or moves into and out of the IP routing table depending on whether the better (lower) administrative distance route learned by the routing protocol happens to exist currently. </a:t>
            </a:r>
          </a:p>
          <a:p>
            <a:pPr lvl="1"/>
            <a:r>
              <a:rPr lang="en-US" dirty="0" smtClean="0"/>
              <a:t>Basically, the router ignores the static route during times when the better routing protocol route is known.</a:t>
            </a:r>
          </a:p>
          <a:p>
            <a:pPr lvl="1"/>
            <a:r>
              <a:rPr lang="en-US" dirty="0" smtClean="0"/>
              <a:t>To implement a floating static route, just override the default administrative distance on the static route, making the value larger than the default administrative distance of the routing protocol. </a:t>
            </a:r>
            <a:endParaRPr lang="en-US" dirty="0"/>
          </a:p>
          <a:p>
            <a:pPr lvl="2"/>
            <a:r>
              <a:rPr lang="en-US" dirty="0" smtClean="0"/>
              <a:t>For example: </a:t>
            </a:r>
            <a:r>
              <a:rPr lang="en-US" dirty="0" err="1" smtClean="0"/>
              <a:t>ip</a:t>
            </a:r>
            <a:r>
              <a:rPr lang="en-US" dirty="0" smtClean="0"/>
              <a:t> route 172.16.2.0 255.255.255.0 172.16.5.3 130</a:t>
            </a:r>
          </a:p>
          <a:p>
            <a:pPr lvl="2"/>
            <a:r>
              <a:rPr lang="en-US" dirty="0" smtClean="0"/>
              <a:t>It sets the static route’s administrative distance to 130. </a:t>
            </a:r>
          </a:p>
          <a:p>
            <a:pPr lvl="1"/>
            <a:r>
              <a:rPr lang="en-US" dirty="0" smtClean="0"/>
              <a:t>Finally, use </a:t>
            </a:r>
            <a:r>
              <a:rPr lang="en-US" b="1" i="1" dirty="0" smtClean="0"/>
              <a:t>show </a:t>
            </a:r>
            <a:r>
              <a:rPr lang="en-US" b="1" i="1" dirty="0" err="1" smtClean="0"/>
              <a:t>ip</a:t>
            </a:r>
            <a:r>
              <a:rPr lang="en-US" b="1" i="1" dirty="0" smtClean="0"/>
              <a:t> route </a:t>
            </a:r>
            <a:r>
              <a:rPr lang="en-US" dirty="0" smtClean="0"/>
              <a:t>command to list all status</a:t>
            </a:r>
            <a:endParaRPr lang="en-US" dirty="0"/>
          </a:p>
          <a:p>
            <a:endParaRPr lang="en-US" dirty="0"/>
          </a:p>
        </p:txBody>
      </p:sp>
    </p:spTree>
    <p:extLst>
      <p:ext uri="{BB962C8B-B14F-4D97-AF65-F5344CB8AC3E}">
        <p14:creationId xmlns:p14="http://schemas.microsoft.com/office/powerpoint/2010/main" val="2732114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Routing</a:t>
            </a:r>
            <a:endParaRPr lang="en-US" dirty="0"/>
          </a:p>
        </p:txBody>
      </p:sp>
      <p:sp>
        <p:nvSpPr>
          <p:cNvPr id="3" name="Content Placeholder 2"/>
          <p:cNvSpPr>
            <a:spLocks noGrp="1"/>
          </p:cNvSpPr>
          <p:nvPr>
            <p:ph idx="1"/>
          </p:nvPr>
        </p:nvSpPr>
        <p:spPr/>
        <p:txBody>
          <a:bodyPr/>
          <a:lstStyle/>
          <a:p>
            <a:r>
              <a:rPr lang="en-US" dirty="0" smtClean="0"/>
              <a:t>IP routing –the process of forwarding IP packets –delivers packets across entire TCP/IP networks, from the device that originally builds the IP packet to the device that is supposed to receive the packet.</a:t>
            </a:r>
          </a:p>
          <a:p>
            <a:r>
              <a:rPr lang="en-US" dirty="0" smtClean="0"/>
              <a:t>In other words, IP routing delivers IP packets from the sending host to the destination host. </a:t>
            </a:r>
            <a:endParaRPr lang="en-US" dirty="0"/>
          </a:p>
        </p:txBody>
      </p:sp>
    </p:spTree>
    <p:extLst>
      <p:ext uri="{BB962C8B-B14F-4D97-AF65-F5344CB8AC3E}">
        <p14:creationId xmlns:p14="http://schemas.microsoft.com/office/powerpoint/2010/main" val="28500305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Route</a:t>
            </a:r>
          </a:p>
        </p:txBody>
      </p:sp>
      <p:sp>
        <p:nvSpPr>
          <p:cNvPr id="3" name="Content Placeholder 2"/>
          <p:cNvSpPr>
            <a:spLocks noGrp="1"/>
          </p:cNvSpPr>
          <p:nvPr>
            <p:ph idx="1"/>
          </p:nvPr>
        </p:nvSpPr>
        <p:spPr/>
        <p:txBody>
          <a:bodyPr/>
          <a:lstStyle/>
          <a:p>
            <a:r>
              <a:rPr lang="en-US" dirty="0" smtClean="0"/>
              <a:t>Static Default Routes</a:t>
            </a:r>
          </a:p>
          <a:p>
            <a:pPr lvl="1"/>
            <a:r>
              <a:rPr lang="en-US" dirty="0" smtClean="0"/>
              <a:t>When a router tries to route a packet, the router might not match the packet’s destination IP address with any route. When that happens, the router normally just discards the packet.</a:t>
            </a:r>
          </a:p>
          <a:p>
            <a:pPr lvl="1"/>
            <a:r>
              <a:rPr lang="en-US" dirty="0" smtClean="0"/>
              <a:t>Routers can be configured so that they use either a statically configured or dynamically learned default route. The default route matches all packets, so that if a packet does not match any other more specific route in the routing table, the router can at least forward the packet based on the default route.</a:t>
            </a:r>
          </a:p>
          <a:p>
            <a:pPr lvl="2"/>
            <a:r>
              <a:rPr lang="en-US" dirty="0" smtClean="0"/>
              <a:t>For example: </a:t>
            </a:r>
            <a:r>
              <a:rPr lang="en-US" dirty="0" err="1" smtClean="0"/>
              <a:t>ip</a:t>
            </a:r>
            <a:r>
              <a:rPr lang="en-US" dirty="0" smtClean="0"/>
              <a:t> route 0.0.0.0 0.0.0.0 s0/0/1</a:t>
            </a:r>
            <a:endParaRPr lang="en-US" dirty="0"/>
          </a:p>
        </p:txBody>
      </p:sp>
    </p:spTree>
    <p:extLst>
      <p:ext uri="{BB962C8B-B14F-4D97-AF65-F5344CB8AC3E}">
        <p14:creationId xmlns:p14="http://schemas.microsoft.com/office/powerpoint/2010/main" val="769876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Routing Process of the Host</a:t>
            </a:r>
            <a:endParaRPr lang="en-US" dirty="0"/>
          </a:p>
        </p:txBody>
      </p:sp>
      <p:sp>
        <p:nvSpPr>
          <p:cNvPr id="3" name="Content Placeholder 2"/>
          <p:cNvSpPr>
            <a:spLocks noGrp="1"/>
          </p:cNvSpPr>
          <p:nvPr>
            <p:ph idx="1"/>
          </p:nvPr>
        </p:nvSpPr>
        <p:spPr/>
        <p:txBody>
          <a:bodyPr/>
          <a:lstStyle/>
          <a:p>
            <a:r>
              <a:rPr lang="en-US" dirty="0" smtClean="0"/>
              <a:t>Step 1. If the destination is local, send directly:</a:t>
            </a:r>
          </a:p>
          <a:p>
            <a:pPr lvl="1"/>
            <a:r>
              <a:rPr lang="en-US" dirty="0" smtClean="0"/>
              <a:t>A. Find the destination host’s MAC address. Use the already-known Address Resolution Protocol (ARP) table entry, or use ARP messages to learn the information.</a:t>
            </a:r>
          </a:p>
          <a:p>
            <a:pPr lvl="1"/>
            <a:r>
              <a:rPr lang="en-US" dirty="0" smtClean="0"/>
              <a:t>B. Encapsulate the IP packets in a data-link frame, with the destination data-link address of the destination host.</a:t>
            </a:r>
          </a:p>
          <a:p>
            <a:r>
              <a:rPr lang="en-US" dirty="0" smtClean="0"/>
              <a:t>Step 2. If the destination is not local, send to the default gateway:</a:t>
            </a:r>
          </a:p>
          <a:p>
            <a:pPr lvl="1"/>
            <a:r>
              <a:rPr lang="en-US" dirty="0" smtClean="0"/>
              <a:t>A. Find the default gateway’s MAC address. Use the already-known APR table entry, or user ARP messages to learn the information.</a:t>
            </a:r>
          </a:p>
          <a:p>
            <a:pPr lvl="1"/>
            <a:r>
              <a:rPr lang="en-US" dirty="0" smtClean="0"/>
              <a:t>B. Encapsulate the IP packets in a data-link frame, with the destination data-link address of the default gateway.</a:t>
            </a:r>
            <a:endParaRPr lang="en-US" dirty="0"/>
          </a:p>
        </p:txBody>
      </p:sp>
    </p:spTree>
    <p:extLst>
      <p:ext uri="{BB962C8B-B14F-4D97-AF65-F5344CB8AC3E}">
        <p14:creationId xmlns:p14="http://schemas.microsoft.com/office/powerpoint/2010/main" val="1788233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Routing Process of the Router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Step 1. For each received data-link frame. Process it if </a:t>
            </a:r>
          </a:p>
          <a:p>
            <a:pPr lvl="1"/>
            <a:r>
              <a:rPr lang="en-US" dirty="0" smtClean="0"/>
              <a:t>A. The frame has no errors (per the data-link trailer Frame Check Sequence field)</a:t>
            </a:r>
          </a:p>
          <a:p>
            <a:pPr lvl="1"/>
            <a:r>
              <a:rPr lang="en-US" dirty="0" smtClean="0"/>
              <a:t>B. The frame’s destination data-link address is the router’s address (or an appropriate multicast or broadcast address).</a:t>
            </a:r>
          </a:p>
          <a:p>
            <a:r>
              <a:rPr lang="en-US" dirty="0" smtClean="0"/>
              <a:t>Step 2. If choosing the process the frame at Step 1, de-encapsulate the packet from inside the data-link frame.</a:t>
            </a:r>
          </a:p>
          <a:p>
            <a:r>
              <a:rPr lang="en-US" dirty="0" smtClean="0"/>
              <a:t>Step 3. Make a routing decision. To do so, compare the packet’s destination IP address to the routing table and find the route that matches the destination address. This route identifies the outgoing interface of the router and possibly the next-hop router.</a:t>
            </a:r>
          </a:p>
          <a:p>
            <a:r>
              <a:rPr lang="en-US" dirty="0" smtClean="0"/>
              <a:t>Step 4. Encapsulate the packet into a data-link frame appropriate for the outgoing interface. When forwarding out LAN interfaces, use ARP as needed to find the next device’s MAC address.</a:t>
            </a:r>
          </a:p>
          <a:p>
            <a:r>
              <a:rPr lang="en-US" dirty="0" smtClean="0"/>
              <a:t>Step 5. Transmit the frame out the outgoing interface, as listed in the matched IP route. </a:t>
            </a:r>
          </a:p>
        </p:txBody>
      </p:sp>
    </p:spTree>
    <p:extLst>
      <p:ext uri="{BB962C8B-B14F-4D97-AF65-F5344CB8AC3E}">
        <p14:creationId xmlns:p14="http://schemas.microsoft.com/office/powerpoint/2010/main" val="843851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IP addresses and Connected Routes</a:t>
            </a:r>
            <a:endParaRPr lang="en-US" dirty="0"/>
          </a:p>
        </p:txBody>
      </p:sp>
      <p:sp>
        <p:nvSpPr>
          <p:cNvPr id="3" name="Content Placeholder 2"/>
          <p:cNvSpPr>
            <a:spLocks noGrp="1"/>
          </p:cNvSpPr>
          <p:nvPr>
            <p:ph idx="1"/>
          </p:nvPr>
        </p:nvSpPr>
        <p:spPr/>
        <p:txBody>
          <a:bodyPr/>
          <a:lstStyle/>
          <a:p>
            <a:r>
              <a:rPr lang="en-US" dirty="0" smtClean="0"/>
              <a:t>Cisco routers enable IPv4 routing globally, by default. </a:t>
            </a:r>
          </a:p>
          <a:p>
            <a:r>
              <a:rPr lang="en-US" dirty="0" smtClean="0"/>
              <a:t>Then, to make the router be ready to route packets on a particular interface, the interface must be configured with an IP address and the interface must be configured such that it comes up, reaching a “line status up, line protocol up” state.</a:t>
            </a:r>
          </a:p>
          <a:p>
            <a:r>
              <a:rPr lang="en-US" dirty="0" smtClean="0"/>
              <a:t>Only at that point can routers route IP packets in an out a particular interface.</a:t>
            </a:r>
          </a:p>
          <a:p>
            <a:endParaRPr lang="en-US" dirty="0"/>
          </a:p>
        </p:txBody>
      </p:sp>
    </p:spTree>
    <p:extLst>
      <p:ext uri="{BB962C8B-B14F-4D97-AF65-F5344CB8AC3E}">
        <p14:creationId xmlns:p14="http://schemas.microsoft.com/office/powerpoint/2010/main" val="428890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IP addresses and Connected Routes</a:t>
            </a:r>
          </a:p>
        </p:txBody>
      </p:sp>
      <p:sp>
        <p:nvSpPr>
          <p:cNvPr id="3" name="Content Placeholder 2"/>
          <p:cNvSpPr>
            <a:spLocks noGrp="1"/>
          </p:cNvSpPr>
          <p:nvPr>
            <p:ph idx="1"/>
          </p:nvPr>
        </p:nvSpPr>
        <p:spPr/>
        <p:txBody>
          <a:bodyPr/>
          <a:lstStyle/>
          <a:p>
            <a:r>
              <a:rPr lang="en-US" dirty="0" smtClean="0"/>
              <a:t>After a router can route IP packets out one or more interfaces, the router needs some routes. Routers can add routes to their routing tables through three methods:</a:t>
            </a:r>
          </a:p>
          <a:p>
            <a:pPr lvl="1"/>
            <a:r>
              <a:rPr lang="en-US" dirty="0" smtClean="0"/>
              <a:t>Connected routes: Added because of the configuration of the </a:t>
            </a:r>
            <a:r>
              <a:rPr lang="en-US" b="1" i="1" dirty="0" err="1" smtClean="0"/>
              <a:t>ip</a:t>
            </a:r>
            <a:r>
              <a:rPr lang="en-US" b="1" i="1" dirty="0" smtClean="0"/>
              <a:t> address </a:t>
            </a:r>
            <a:r>
              <a:rPr lang="en-US" dirty="0" smtClean="0"/>
              <a:t>interface subcommand on the local router (chapter 18)</a:t>
            </a:r>
          </a:p>
          <a:p>
            <a:pPr lvl="1"/>
            <a:r>
              <a:rPr lang="en-US" dirty="0" smtClean="0"/>
              <a:t>Static routes: Added because of the configuration of the </a:t>
            </a:r>
            <a:r>
              <a:rPr lang="en-US" b="1" i="1" dirty="0" err="1" smtClean="0"/>
              <a:t>ip</a:t>
            </a:r>
            <a:r>
              <a:rPr lang="en-US" b="1" i="1" dirty="0" smtClean="0"/>
              <a:t> route </a:t>
            </a:r>
            <a:r>
              <a:rPr lang="en-US" dirty="0" smtClean="0"/>
              <a:t>global command on the local router (chapter 18)</a:t>
            </a:r>
          </a:p>
          <a:p>
            <a:pPr lvl="1"/>
            <a:r>
              <a:rPr lang="en-US" dirty="0" smtClean="0"/>
              <a:t>Routing protocols: Added as a function by configuration on all routers, resulting in a process by which routers dynamically tell each other about the network so that they all learn routes (chapter 19)</a:t>
            </a:r>
            <a:endParaRPr lang="en-US" dirty="0"/>
          </a:p>
        </p:txBody>
      </p:sp>
    </p:spTree>
    <p:extLst>
      <p:ext uri="{BB962C8B-B14F-4D97-AF65-F5344CB8AC3E}">
        <p14:creationId xmlns:p14="http://schemas.microsoft.com/office/powerpoint/2010/main" val="782943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Routes</a:t>
            </a:r>
            <a:endParaRPr lang="en-US" dirty="0"/>
          </a:p>
        </p:txBody>
      </p:sp>
      <p:sp>
        <p:nvSpPr>
          <p:cNvPr id="3" name="Content Placeholder 2"/>
          <p:cNvSpPr>
            <a:spLocks noGrp="1"/>
          </p:cNvSpPr>
          <p:nvPr>
            <p:ph idx="1"/>
          </p:nvPr>
        </p:nvSpPr>
        <p:spPr/>
        <p:txBody>
          <a:bodyPr/>
          <a:lstStyle/>
          <a:p>
            <a:r>
              <a:rPr lang="en-US" dirty="0" err="1"/>
              <a:t>i</a:t>
            </a:r>
            <a:r>
              <a:rPr lang="en-US" dirty="0" err="1" smtClean="0"/>
              <a:t>p</a:t>
            </a:r>
            <a:r>
              <a:rPr lang="en-US" dirty="0" smtClean="0"/>
              <a:t> address command</a:t>
            </a:r>
          </a:p>
          <a:p>
            <a:pPr lvl="1"/>
            <a:r>
              <a:rPr lang="en-US" dirty="0" smtClean="0"/>
              <a:t>A Cisco router automatically adds a route to its routing table for the subnet connected to each interface, assuming that the following two facts are true:</a:t>
            </a:r>
          </a:p>
          <a:p>
            <a:pPr lvl="2"/>
            <a:r>
              <a:rPr lang="en-US" dirty="0" smtClean="0"/>
              <a:t>The interface is in a working state. In other words, the interface status in the </a:t>
            </a:r>
            <a:r>
              <a:rPr lang="en-US" b="1" i="1" dirty="0" smtClean="0"/>
              <a:t>show interfaces </a:t>
            </a:r>
            <a:r>
              <a:rPr lang="en-US" dirty="0" smtClean="0"/>
              <a:t>command lists a line status of up and a protocol status of up.</a:t>
            </a:r>
          </a:p>
          <a:p>
            <a:pPr lvl="2"/>
            <a:r>
              <a:rPr lang="en-US" dirty="0" smtClean="0"/>
              <a:t>The interface has an IP address assigned through the </a:t>
            </a:r>
            <a:r>
              <a:rPr lang="en-US" b="1" i="1" dirty="0" err="1" smtClean="0"/>
              <a:t>ip</a:t>
            </a:r>
            <a:r>
              <a:rPr lang="en-US" b="1" i="1" dirty="0" smtClean="0"/>
              <a:t> addre</a:t>
            </a:r>
            <a:r>
              <a:rPr lang="en-US" dirty="0" smtClean="0"/>
              <a:t>ss interface subcommand. </a:t>
            </a:r>
          </a:p>
          <a:p>
            <a:pPr lvl="1"/>
            <a:r>
              <a:rPr lang="en-US" dirty="0" smtClean="0"/>
              <a:t>The router does the math, taking the interface IP address and mask, and calculating the subnet ID. </a:t>
            </a:r>
          </a:p>
          <a:p>
            <a:pPr lvl="1"/>
            <a:r>
              <a:rPr lang="en-US" dirty="0" smtClean="0"/>
              <a:t>However, the router only needs that route when the interface is up and working, so the router includes a connected routed in the routing table only when the interface is working.</a:t>
            </a:r>
            <a:endParaRPr lang="en-US" dirty="0"/>
          </a:p>
        </p:txBody>
      </p:sp>
    </p:spTree>
    <p:extLst>
      <p:ext uri="{BB962C8B-B14F-4D97-AF65-F5344CB8AC3E}">
        <p14:creationId xmlns:p14="http://schemas.microsoft.com/office/powerpoint/2010/main" val="2551190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 Routes</a:t>
            </a:r>
          </a:p>
        </p:txBody>
      </p:sp>
      <p:sp>
        <p:nvSpPr>
          <p:cNvPr id="3" name="Content Placeholder 2"/>
          <p:cNvSpPr>
            <a:spLocks noGrp="1"/>
          </p:cNvSpPr>
          <p:nvPr>
            <p:ph idx="1"/>
          </p:nvPr>
        </p:nvSpPr>
        <p:spPr/>
        <p:txBody>
          <a:bodyPr/>
          <a:lstStyle/>
          <a:p>
            <a:r>
              <a:rPr lang="en-US" dirty="0" smtClean="0"/>
              <a:t>The </a:t>
            </a:r>
            <a:r>
              <a:rPr lang="en-US" smtClean="0"/>
              <a:t>ARP Table </a:t>
            </a:r>
            <a:r>
              <a:rPr lang="en-US" dirty="0" smtClean="0"/>
              <a:t>on a Cisco Router</a:t>
            </a:r>
          </a:p>
          <a:p>
            <a:pPr lvl="1"/>
            <a:r>
              <a:rPr lang="en-US" dirty="0" smtClean="0"/>
              <a:t>After a router has added these connected routes, the router can route IPv4 packets between those subnets. To do so, the router makes use of its IP ARP table.</a:t>
            </a:r>
          </a:p>
          <a:p>
            <a:pPr lvl="1"/>
            <a:r>
              <a:rPr lang="en-US" dirty="0" smtClean="0"/>
              <a:t>The IPv4 ARP table lists the IPv4 address and matching MAC address of hosts connected to the same subnet as the router. </a:t>
            </a:r>
          </a:p>
          <a:p>
            <a:pPr lvl="2"/>
            <a:r>
              <a:rPr lang="en-US" dirty="0" smtClean="0"/>
              <a:t>When forwarding a packet to a host on the same subnet, the router encapsulates the packet, with a destination MAC address as found in the ARP table.</a:t>
            </a:r>
          </a:p>
          <a:p>
            <a:pPr lvl="2"/>
            <a:r>
              <a:rPr lang="en-US" dirty="0" smtClean="0"/>
              <a:t>If the router wants to forward a packet to an IP address on the same subnet as the router, but does not find an ARP table entry for that IP address, the router will use ARP messages to learn that device’s MAC address.</a:t>
            </a:r>
            <a:endParaRPr lang="en-US" dirty="0"/>
          </a:p>
        </p:txBody>
      </p:sp>
    </p:spTree>
    <p:extLst>
      <p:ext uri="{BB962C8B-B14F-4D97-AF65-F5344CB8AC3E}">
        <p14:creationId xmlns:p14="http://schemas.microsoft.com/office/powerpoint/2010/main" val="2356066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 Routes</a:t>
            </a:r>
          </a:p>
        </p:txBody>
      </p:sp>
      <p:sp>
        <p:nvSpPr>
          <p:cNvPr id="3" name="Content Placeholder 2"/>
          <p:cNvSpPr>
            <a:spLocks noGrp="1"/>
          </p:cNvSpPr>
          <p:nvPr>
            <p:ph idx="1"/>
          </p:nvPr>
        </p:nvSpPr>
        <p:spPr/>
        <p:txBody>
          <a:bodyPr/>
          <a:lstStyle/>
          <a:p>
            <a:r>
              <a:rPr lang="en-US" dirty="0" smtClean="0"/>
              <a:t>Routing Between Subnets on VLANs</a:t>
            </a:r>
          </a:p>
          <a:p>
            <a:pPr lvl="1"/>
            <a:r>
              <a:rPr lang="en-US" dirty="0" smtClean="0"/>
              <a:t>Three options exist for connecting a router to each subnet on a VLAN. </a:t>
            </a:r>
          </a:p>
          <a:p>
            <a:pPr lvl="2"/>
            <a:r>
              <a:rPr lang="en-US" dirty="0" smtClean="0"/>
              <a:t>Use a router, with one router LAN interface and cable connected to the switch for each and every VLAN (Typically not used).</a:t>
            </a:r>
          </a:p>
          <a:p>
            <a:pPr lvl="2"/>
            <a:r>
              <a:rPr lang="en-US" dirty="0" smtClean="0"/>
              <a:t>Use a router, with a VLAN trunk connecting to a LAN switch.</a:t>
            </a:r>
          </a:p>
          <a:p>
            <a:pPr lvl="2"/>
            <a:r>
              <a:rPr lang="en-US" dirty="0" smtClean="0"/>
              <a:t>Use a Layer 3 switch</a:t>
            </a:r>
            <a:endParaRPr lang="en-US" dirty="0"/>
          </a:p>
        </p:txBody>
      </p:sp>
    </p:spTree>
    <p:extLst>
      <p:ext uri="{BB962C8B-B14F-4D97-AF65-F5344CB8AC3E}">
        <p14:creationId xmlns:p14="http://schemas.microsoft.com/office/powerpoint/2010/main" val="996678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2454</TotalTime>
  <Words>2123</Words>
  <Application>Microsoft Office PowerPoint</Application>
  <PresentationFormat>Widescreen</PresentationFormat>
  <Paragraphs>120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Configuring IPv4 Addresses and Static Routes</vt:lpstr>
      <vt:lpstr>IP Routing</vt:lpstr>
      <vt:lpstr>The Routing Process of the Host</vt:lpstr>
      <vt:lpstr>The Routing Process of the Router</vt:lpstr>
      <vt:lpstr>Configuring IP addresses and Connected Routes</vt:lpstr>
      <vt:lpstr>Configuring IP addresses and Connected Routes</vt:lpstr>
      <vt:lpstr>Connected Routes</vt:lpstr>
      <vt:lpstr>Connected Routes</vt:lpstr>
      <vt:lpstr>Connected Routes</vt:lpstr>
      <vt:lpstr>Connected Routes</vt:lpstr>
      <vt:lpstr>Connected Routes</vt:lpstr>
      <vt:lpstr>Connected Routes</vt:lpstr>
      <vt:lpstr>Connected Routes</vt:lpstr>
      <vt:lpstr>Static Route</vt:lpstr>
      <vt:lpstr>Static Route</vt:lpstr>
      <vt:lpstr>Static Route</vt:lpstr>
      <vt:lpstr>Static Route</vt:lpstr>
      <vt:lpstr>Static Route</vt:lpstr>
      <vt:lpstr>Static Route</vt:lpstr>
      <vt:lpstr>Static Route</vt:lpstr>
    </vt:vector>
  </TitlesOfParts>
  <Company>West Chester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Cui, Liu</dc:creator>
  <cp:lastModifiedBy>Cui, Liu</cp:lastModifiedBy>
  <cp:revision>29</cp:revision>
  <dcterms:created xsi:type="dcterms:W3CDTF">2017-04-10T15:45:00Z</dcterms:created>
  <dcterms:modified xsi:type="dcterms:W3CDTF">2018-04-24T19:44:28Z</dcterms:modified>
</cp:coreProperties>
</file>