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3685F3-B3DC-4A68-8F6F-EFE0EE60AA9C}"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411247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685F3-B3DC-4A68-8F6F-EFE0EE60AA9C}"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153189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685F3-B3DC-4A68-8F6F-EFE0EE60AA9C}"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238347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685F3-B3DC-4A68-8F6F-EFE0EE60AA9C}"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80645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3685F3-B3DC-4A68-8F6F-EFE0EE60AA9C}"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302149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3685F3-B3DC-4A68-8F6F-EFE0EE60AA9C}"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204277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3685F3-B3DC-4A68-8F6F-EFE0EE60AA9C}"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353018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85F3-B3DC-4A68-8F6F-EFE0EE60AA9C}"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397623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685F3-B3DC-4A68-8F6F-EFE0EE60AA9C}"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195880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685F3-B3DC-4A68-8F6F-EFE0EE60AA9C}"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57918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685F3-B3DC-4A68-8F6F-EFE0EE60AA9C}"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17584-1CB5-416E-A395-27EC81733226}" type="slidenum">
              <a:rPr lang="en-US" smtClean="0"/>
              <a:t>‹#›</a:t>
            </a:fld>
            <a:endParaRPr lang="en-US"/>
          </a:p>
        </p:txBody>
      </p:sp>
    </p:spTree>
    <p:extLst>
      <p:ext uri="{BB962C8B-B14F-4D97-AF65-F5344CB8AC3E}">
        <p14:creationId xmlns:p14="http://schemas.microsoft.com/office/powerpoint/2010/main" val="360538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685F3-B3DC-4A68-8F6F-EFE0EE60AA9C}" type="datetimeFigureOut">
              <a:rPr lang="en-US" smtClean="0"/>
              <a:t>4/18/2017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17584-1CB5-416E-A395-27EC81733226}" type="slidenum">
              <a:rPr lang="en-US" smtClean="0"/>
              <a:t>‹#›</a:t>
            </a:fld>
            <a:endParaRPr lang="en-US"/>
          </a:p>
        </p:txBody>
      </p:sp>
    </p:spTree>
    <p:extLst>
      <p:ext uri="{BB962C8B-B14F-4D97-AF65-F5344CB8AC3E}">
        <p14:creationId xmlns:p14="http://schemas.microsoft.com/office/powerpoint/2010/main" val="318690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DHCP and IP Networking on Hosts</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33212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Conflicts with Offered Versus Used Addresses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Although the DHCP server configuration clearly lists the addresses in the pool, plus those to be excluded from the pool, hosts can still statically configure addresses from the range inside the DHCP pool. In other words, no protocols prevent a host from statically configuring and using an IP address from within the range of addresses used by the DHCP server.</a:t>
            </a:r>
          </a:p>
          <a:p>
            <a:r>
              <a:rPr lang="en-US" dirty="0" smtClean="0"/>
              <a:t>DHCP servers detect conflicts by using pings. Before offering a new IP address to a client, the DHCP server fist pings the </a:t>
            </a:r>
            <a:r>
              <a:rPr lang="en-US" dirty="0" err="1" smtClean="0"/>
              <a:t>address.If</a:t>
            </a:r>
            <a:r>
              <a:rPr lang="en-US" dirty="0" smtClean="0"/>
              <a:t> the server receives a response to the ping, some other host must already be using the address, which lets the server know a conflict exist.</a:t>
            </a:r>
          </a:p>
          <a:p>
            <a:r>
              <a:rPr lang="en-US" dirty="0" smtClean="0"/>
              <a:t>DHCP clients detect conflicts by using ARP. When the DHCP client receives from the DHCP server an offer to use a particular IP address, the client sends an ARP request for that address. If another host replies, the DHCP client has found a conflict. </a:t>
            </a:r>
            <a:endParaRPr lang="en-US" dirty="0"/>
          </a:p>
        </p:txBody>
      </p:sp>
    </p:spTree>
    <p:extLst>
      <p:ext uri="{BB962C8B-B14F-4D97-AF65-F5344CB8AC3E}">
        <p14:creationId xmlns:p14="http://schemas.microsoft.com/office/powerpoint/2010/main" val="1149740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Host IPv4 Settings</a:t>
            </a:r>
            <a:endParaRPr lang="en-US" dirty="0"/>
          </a:p>
        </p:txBody>
      </p:sp>
      <p:sp>
        <p:nvSpPr>
          <p:cNvPr id="3" name="Content Placeholder 2"/>
          <p:cNvSpPr>
            <a:spLocks noGrp="1"/>
          </p:cNvSpPr>
          <p:nvPr>
            <p:ph idx="1"/>
          </p:nvPr>
        </p:nvSpPr>
        <p:spPr/>
        <p:txBody>
          <a:bodyPr/>
          <a:lstStyle/>
          <a:p>
            <a:r>
              <a:rPr lang="en-US" dirty="0" smtClean="0"/>
              <a:t>IP address and Mask Configuration</a:t>
            </a:r>
          </a:p>
          <a:p>
            <a:pPr lvl="1"/>
            <a:r>
              <a:rPr lang="en-US" dirty="0"/>
              <a:t>i</a:t>
            </a:r>
            <a:r>
              <a:rPr lang="en-US" dirty="0" smtClean="0"/>
              <a:t>pconfig: Windows</a:t>
            </a:r>
          </a:p>
          <a:p>
            <a:pPr lvl="1"/>
            <a:r>
              <a:rPr lang="en-US" dirty="0" err="1"/>
              <a:t>i</a:t>
            </a:r>
            <a:r>
              <a:rPr lang="en-US" smtClean="0"/>
              <a:t>fconfig</a:t>
            </a:r>
            <a:r>
              <a:rPr lang="en-US" dirty="0" smtClean="0"/>
              <a:t>: Linus and Mac OS</a:t>
            </a:r>
            <a:endParaRPr lang="en-US" dirty="0"/>
          </a:p>
        </p:txBody>
      </p:sp>
    </p:spTree>
    <p:extLst>
      <p:ext uri="{BB962C8B-B14F-4D97-AF65-F5344CB8AC3E}">
        <p14:creationId xmlns:p14="http://schemas.microsoft.com/office/powerpoint/2010/main" val="1747335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and Troubleshooting DHCP</a:t>
            </a:r>
            <a:endParaRPr lang="en-US" dirty="0"/>
          </a:p>
        </p:txBody>
      </p:sp>
      <p:sp>
        <p:nvSpPr>
          <p:cNvPr id="3" name="Content Placeholder 2"/>
          <p:cNvSpPr>
            <a:spLocks noGrp="1"/>
          </p:cNvSpPr>
          <p:nvPr>
            <p:ph idx="1"/>
          </p:nvPr>
        </p:nvSpPr>
        <p:spPr/>
        <p:txBody>
          <a:bodyPr/>
          <a:lstStyle/>
          <a:p>
            <a:r>
              <a:rPr lang="en-US" dirty="0" smtClean="0"/>
              <a:t>The DHCP process to lease an IP address use the following four messages between the client and server:</a:t>
            </a:r>
          </a:p>
          <a:p>
            <a:pPr lvl="1"/>
            <a:r>
              <a:rPr lang="en-US" dirty="0" smtClean="0"/>
              <a:t>Discover: Sent by the DHCP client to find a willing DHCP server</a:t>
            </a:r>
          </a:p>
          <a:p>
            <a:pPr lvl="1"/>
            <a:r>
              <a:rPr lang="en-US" dirty="0" smtClean="0"/>
              <a:t>Offer: Sent by a DHCP server to offer to lease to that client a specific IP address (and inform the client of its other parameters)</a:t>
            </a:r>
          </a:p>
          <a:p>
            <a:pPr lvl="1"/>
            <a:r>
              <a:rPr lang="en-US" dirty="0" smtClean="0"/>
              <a:t>Request: send by the DHCP client to ask the server to lease the IPv4 address listed in the Offer message.</a:t>
            </a:r>
          </a:p>
          <a:p>
            <a:pPr lvl="1"/>
            <a:r>
              <a:rPr lang="en-US" dirty="0" smtClean="0"/>
              <a:t>Acknowledgement: Sent by the DHCP server to assign the address, and to list the mask, default router, and DNS server IP addresses</a:t>
            </a:r>
            <a:endParaRPr lang="en-US" dirty="0"/>
          </a:p>
        </p:txBody>
      </p:sp>
    </p:spTree>
    <p:extLst>
      <p:ext uri="{BB962C8B-B14F-4D97-AF65-F5344CB8AC3E}">
        <p14:creationId xmlns:p14="http://schemas.microsoft.com/office/powerpoint/2010/main" val="156616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and Troubleshooting DHCP</a:t>
            </a:r>
            <a:endParaRPr lang="en-US" dirty="0"/>
          </a:p>
        </p:txBody>
      </p:sp>
      <p:sp>
        <p:nvSpPr>
          <p:cNvPr id="3" name="Content Placeholder 2"/>
          <p:cNvSpPr>
            <a:spLocks noGrp="1"/>
          </p:cNvSpPr>
          <p:nvPr>
            <p:ph idx="1"/>
          </p:nvPr>
        </p:nvSpPr>
        <p:spPr/>
        <p:txBody>
          <a:bodyPr/>
          <a:lstStyle/>
          <a:p>
            <a:r>
              <a:rPr lang="en-US" dirty="0" smtClean="0"/>
              <a:t>DHCP clients, however, have a somewhat unique problem: they do not have an IP address yet, but they need to send IP packets. To make that work, DHCP messages make use of two special IPv4 addresses that allow a host that has no IP address to still be able to send and receive messages on the local subnet:</a:t>
            </a:r>
          </a:p>
          <a:p>
            <a:pPr lvl="1"/>
            <a:r>
              <a:rPr lang="en-US" dirty="0" smtClean="0"/>
              <a:t>0.0.0.0: An address reserved for use as a source IPv4 address for hosts that do not yet have an IP address</a:t>
            </a:r>
          </a:p>
          <a:p>
            <a:pPr lvl="1"/>
            <a:r>
              <a:rPr lang="en-US" dirty="0" smtClean="0"/>
              <a:t>255.255.255.255: The local broadcast IP address. Packets sent to this destination address are broadcast on the local data link, but routers do not forward them. </a:t>
            </a:r>
            <a:endParaRPr lang="en-US" dirty="0"/>
          </a:p>
        </p:txBody>
      </p:sp>
    </p:spTree>
    <p:extLst>
      <p:ext uri="{BB962C8B-B14F-4D97-AF65-F5344CB8AC3E}">
        <p14:creationId xmlns:p14="http://schemas.microsoft.com/office/powerpoint/2010/main" val="3761457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DHCP for Remote Subnets with DHCP Relay</a:t>
            </a:r>
            <a:endParaRPr lang="en-US" dirty="0"/>
          </a:p>
        </p:txBody>
      </p:sp>
      <p:sp>
        <p:nvSpPr>
          <p:cNvPr id="3" name="Content Placeholder 2"/>
          <p:cNvSpPr>
            <a:spLocks noGrp="1"/>
          </p:cNvSpPr>
          <p:nvPr>
            <p:ph idx="1"/>
          </p:nvPr>
        </p:nvSpPr>
        <p:spPr/>
        <p:txBody>
          <a:bodyPr/>
          <a:lstStyle/>
          <a:p>
            <a:r>
              <a:rPr lang="en-US" dirty="0" smtClean="0"/>
              <a:t>Network engineers have a major design choice to make with DHCP: Do they put a DHCP server in every LAN subnet, or locate a DHCP server in a central site?</a:t>
            </a:r>
          </a:p>
          <a:p>
            <a:r>
              <a:rPr lang="en-US" dirty="0" smtClean="0"/>
              <a:t>Cisco routers can act as the DHCP server, so a distributed design could use the router at each site as the DHCP server.</a:t>
            </a:r>
          </a:p>
          <a:p>
            <a:r>
              <a:rPr lang="en-US" dirty="0" smtClean="0"/>
              <a:t>With a centralized DHCP server, those DHCP messages that flowed only on the local subnet somehow need to flow over the IP network to the centralized DHCP server and back. To make that work, the routers connected to the remote LAN subnets need an interface subcommand: the </a:t>
            </a:r>
            <a:r>
              <a:rPr lang="en-US" b="1" i="1" dirty="0" err="1" smtClean="0"/>
              <a:t>ip</a:t>
            </a:r>
            <a:r>
              <a:rPr lang="en-US" b="1" i="1" dirty="0" smtClean="0"/>
              <a:t> helper-address server-</a:t>
            </a:r>
            <a:r>
              <a:rPr lang="en-US" b="1" i="1" dirty="0" err="1" smtClean="0"/>
              <a:t>ip</a:t>
            </a:r>
            <a:r>
              <a:rPr lang="en-US" b="1" i="1" dirty="0" smtClean="0"/>
              <a:t> </a:t>
            </a:r>
            <a:r>
              <a:rPr lang="en-US" dirty="0" smtClean="0"/>
              <a:t>command.</a:t>
            </a:r>
          </a:p>
          <a:p>
            <a:endParaRPr lang="en-US" dirty="0"/>
          </a:p>
        </p:txBody>
      </p:sp>
    </p:spTree>
    <p:extLst>
      <p:ext uri="{BB962C8B-B14F-4D97-AF65-F5344CB8AC3E}">
        <p14:creationId xmlns:p14="http://schemas.microsoft.com/office/powerpoint/2010/main" val="1923820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DHCP for Remote Subnets with DHCP Relay</a:t>
            </a:r>
            <a:endParaRPr lang="en-US" dirty="0"/>
          </a:p>
        </p:txBody>
      </p:sp>
      <p:sp>
        <p:nvSpPr>
          <p:cNvPr id="3" name="Content Placeholder 2"/>
          <p:cNvSpPr>
            <a:spLocks noGrp="1"/>
          </p:cNvSpPr>
          <p:nvPr>
            <p:ph idx="1"/>
          </p:nvPr>
        </p:nvSpPr>
        <p:spPr/>
        <p:txBody>
          <a:bodyPr/>
          <a:lstStyle/>
          <a:p>
            <a:r>
              <a:rPr lang="en-US" dirty="0" smtClean="0"/>
              <a:t>The </a:t>
            </a:r>
            <a:r>
              <a:rPr lang="en-US" b="1" i="1" dirty="0" err="1" smtClean="0"/>
              <a:t>ip</a:t>
            </a:r>
            <a:r>
              <a:rPr lang="en-US" b="1" i="1" dirty="0" smtClean="0"/>
              <a:t> helper-address server-</a:t>
            </a:r>
            <a:r>
              <a:rPr lang="en-US" b="1" i="1" dirty="0" err="1" smtClean="0"/>
              <a:t>ip</a:t>
            </a:r>
            <a:r>
              <a:rPr lang="en-US" b="1" i="1" dirty="0" smtClean="0"/>
              <a:t> </a:t>
            </a:r>
            <a:r>
              <a:rPr lang="en-US" dirty="0" smtClean="0"/>
              <a:t>subcommand tells the router to do the following for the messages coming in an interface, from a DHCP client:</a:t>
            </a:r>
          </a:p>
          <a:p>
            <a:pPr lvl="1"/>
            <a:r>
              <a:rPr lang="en-US" dirty="0" smtClean="0"/>
              <a:t>1. Watch for incoming DHCP messages, with destination IP address 255.255.255.255</a:t>
            </a:r>
          </a:p>
          <a:p>
            <a:pPr lvl="1"/>
            <a:r>
              <a:rPr lang="en-US" dirty="0" smtClean="0"/>
              <a:t>2. Change that packet’s source IP address to the router’s incoming interface IP address</a:t>
            </a:r>
          </a:p>
          <a:p>
            <a:pPr lvl="1"/>
            <a:r>
              <a:rPr lang="en-US" dirty="0" smtClean="0"/>
              <a:t>3. Change that packet’s destination IP address to the address of the DHCP server (as configured in the </a:t>
            </a:r>
            <a:r>
              <a:rPr lang="en-US" b="1" i="1" dirty="0" err="1" smtClean="0"/>
              <a:t>ip</a:t>
            </a:r>
            <a:r>
              <a:rPr lang="en-US" b="1" i="1" dirty="0" smtClean="0"/>
              <a:t> helper-address </a:t>
            </a:r>
            <a:r>
              <a:rPr lang="en-US" dirty="0" smtClean="0"/>
              <a:t>command)</a:t>
            </a:r>
          </a:p>
          <a:p>
            <a:pPr lvl="1"/>
            <a:r>
              <a:rPr lang="en-US" dirty="0" smtClean="0"/>
              <a:t>4. Route the packet to the DHCP server</a:t>
            </a:r>
            <a:endParaRPr lang="en-US" dirty="0"/>
          </a:p>
        </p:txBody>
      </p:sp>
    </p:spTree>
    <p:extLst>
      <p:ext uri="{BB962C8B-B14F-4D97-AF65-F5344CB8AC3E}">
        <p14:creationId xmlns:p14="http://schemas.microsoft.com/office/powerpoint/2010/main" val="222536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Stored at the DHCP Server</a:t>
            </a:r>
            <a:endParaRPr lang="en-US" dirty="0"/>
          </a:p>
        </p:txBody>
      </p:sp>
      <p:sp>
        <p:nvSpPr>
          <p:cNvPr id="3" name="Content Placeholder 2"/>
          <p:cNvSpPr>
            <a:spLocks noGrp="1"/>
          </p:cNvSpPr>
          <p:nvPr>
            <p:ph idx="1"/>
          </p:nvPr>
        </p:nvSpPr>
        <p:spPr/>
        <p:txBody>
          <a:bodyPr>
            <a:normAutofit lnSpcReduction="10000"/>
          </a:bodyPr>
          <a:lstStyle/>
          <a:p>
            <a:r>
              <a:rPr lang="en-US" dirty="0" smtClean="0"/>
              <a:t>The DHCP server is actually software, running on some server OS. The DHCP server could be a piece of software downloaded for free and installed on an old PC. However, because the server needs to be available all the time, to support new DHCP clients, most companies install the software on a very stable and highly available data center. </a:t>
            </a:r>
          </a:p>
          <a:p>
            <a:r>
              <a:rPr lang="en-US" dirty="0" smtClean="0"/>
              <a:t>The following list shows the types of settings the DHCP server needs to know to support DHCP clients:</a:t>
            </a:r>
          </a:p>
          <a:p>
            <a:pPr lvl="1"/>
            <a:r>
              <a:rPr lang="en-US" dirty="0" smtClean="0"/>
              <a:t>Subnet ID and mask</a:t>
            </a:r>
          </a:p>
          <a:p>
            <a:pPr lvl="1"/>
            <a:r>
              <a:rPr lang="en-US" dirty="0" smtClean="0"/>
              <a:t>Reserved (excluded addresses)</a:t>
            </a:r>
          </a:p>
          <a:p>
            <a:pPr lvl="1"/>
            <a:r>
              <a:rPr lang="en-US" dirty="0" smtClean="0"/>
              <a:t>Default router(s)</a:t>
            </a:r>
          </a:p>
          <a:p>
            <a:pPr lvl="1"/>
            <a:r>
              <a:rPr lang="en-US" dirty="0" smtClean="0"/>
              <a:t>DNS IP address(</a:t>
            </a:r>
            <a:r>
              <a:rPr lang="en-US" dirty="0" err="1" smtClean="0"/>
              <a:t>es</a:t>
            </a:r>
            <a:r>
              <a:rPr lang="en-US" dirty="0" smtClean="0"/>
              <a:t>)</a:t>
            </a:r>
          </a:p>
        </p:txBody>
      </p:sp>
    </p:spTree>
    <p:extLst>
      <p:ext uri="{BB962C8B-B14F-4D97-AF65-F5344CB8AC3E}">
        <p14:creationId xmlns:p14="http://schemas.microsoft.com/office/powerpoint/2010/main" val="924430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Server Configuration on Routers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Step 1: Use the </a:t>
            </a:r>
            <a:r>
              <a:rPr lang="en-US" b="1" i="1" dirty="0" err="1" smtClean="0"/>
              <a:t>ip</a:t>
            </a:r>
            <a:r>
              <a:rPr lang="en-US" b="1" i="1" dirty="0" smtClean="0"/>
              <a:t> </a:t>
            </a:r>
            <a:r>
              <a:rPr lang="en-US" b="1" i="1" dirty="0" err="1" smtClean="0"/>
              <a:t>dhcp</a:t>
            </a:r>
            <a:r>
              <a:rPr lang="en-US" b="1" i="1" dirty="0" smtClean="0"/>
              <a:t> excluded-address first last </a:t>
            </a:r>
            <a:r>
              <a:rPr lang="en-US" dirty="0" smtClean="0"/>
              <a:t>command in global configuration mode to list addresses that should be excluded</a:t>
            </a:r>
          </a:p>
          <a:p>
            <a:r>
              <a:rPr lang="en-US" dirty="0" smtClean="0"/>
              <a:t>Step 2: Use the </a:t>
            </a:r>
            <a:r>
              <a:rPr lang="en-US" b="1" i="1" dirty="0" err="1" smtClean="0"/>
              <a:t>ip</a:t>
            </a:r>
            <a:r>
              <a:rPr lang="en-US" b="1" i="1" dirty="0" smtClean="0"/>
              <a:t> </a:t>
            </a:r>
            <a:r>
              <a:rPr lang="en-US" b="1" i="1" dirty="0" err="1" smtClean="0"/>
              <a:t>dhcp</a:t>
            </a:r>
            <a:r>
              <a:rPr lang="en-US" b="1" i="1" dirty="0" smtClean="0"/>
              <a:t> pool name </a:t>
            </a:r>
            <a:r>
              <a:rPr lang="en-US" dirty="0" smtClean="0"/>
              <a:t>command in global configuration mode to both create a DHCP pool for a subnet and to navigate into DHCP pool configuration mode. Then also:</a:t>
            </a:r>
          </a:p>
          <a:p>
            <a:pPr lvl="1"/>
            <a:r>
              <a:rPr lang="en-US" dirty="0" smtClean="0"/>
              <a:t>A. Use the </a:t>
            </a:r>
            <a:r>
              <a:rPr lang="en-US" b="1" i="1" dirty="0" smtClean="0"/>
              <a:t>network subnet-ID mask </a:t>
            </a:r>
            <a:r>
              <a:rPr lang="en-US" dirty="0" smtClean="0"/>
              <a:t>or </a:t>
            </a:r>
            <a:r>
              <a:rPr lang="en-US" b="1" i="1" dirty="0" smtClean="0"/>
              <a:t>network subnet-ID prefix-length </a:t>
            </a:r>
            <a:r>
              <a:rPr lang="en-US" dirty="0" smtClean="0"/>
              <a:t>command in DHCP pool configuration model to define the subnet for this pool.</a:t>
            </a:r>
          </a:p>
          <a:p>
            <a:pPr lvl="1"/>
            <a:r>
              <a:rPr lang="en-US" dirty="0" smtClean="0"/>
              <a:t>B. Use the </a:t>
            </a:r>
            <a:r>
              <a:rPr lang="en-US" b="1" i="1" dirty="0" smtClean="0"/>
              <a:t>default-router address 1 address 2</a:t>
            </a:r>
            <a:r>
              <a:rPr lang="en-US" dirty="0" smtClean="0"/>
              <a:t>… command in DHCP pool configuration model to define default router IP address(</a:t>
            </a:r>
            <a:r>
              <a:rPr lang="en-US" dirty="0" err="1" smtClean="0"/>
              <a:t>es</a:t>
            </a:r>
            <a:r>
              <a:rPr lang="en-US" dirty="0" smtClean="0"/>
              <a:t>) in that subnet.</a:t>
            </a:r>
          </a:p>
          <a:p>
            <a:pPr lvl="1"/>
            <a:r>
              <a:rPr lang="en-US" dirty="0" smtClean="0"/>
              <a:t>C. Use the </a:t>
            </a:r>
            <a:r>
              <a:rPr lang="en-US" b="1" i="1" dirty="0" err="1" smtClean="0"/>
              <a:t>dns</a:t>
            </a:r>
            <a:r>
              <a:rPr lang="en-US" b="1" i="1" dirty="0" smtClean="0"/>
              <a:t>-server address1 address2</a:t>
            </a:r>
            <a:r>
              <a:rPr lang="en-US" dirty="0" smtClean="0"/>
              <a:t>… command in DHCP pool configuration model to define the list of DNS server IP addresses used by hosts in this subnet.</a:t>
            </a:r>
          </a:p>
          <a:p>
            <a:pPr lvl="1"/>
            <a:r>
              <a:rPr lang="en-US" dirty="0" smtClean="0"/>
              <a:t>D. Use the </a:t>
            </a:r>
            <a:r>
              <a:rPr lang="en-US" b="1" i="1" dirty="0" smtClean="0"/>
              <a:t>lease days hours minutes </a:t>
            </a:r>
            <a:r>
              <a:rPr lang="en-US" dirty="0" smtClean="0"/>
              <a:t>command in DHCP pool configuration model to define the length of the lease, in days, hours, and minutes</a:t>
            </a:r>
          </a:p>
          <a:p>
            <a:pPr lvl="1"/>
            <a:r>
              <a:rPr lang="en-US" dirty="0" smtClean="0"/>
              <a:t>E. Use the </a:t>
            </a:r>
            <a:r>
              <a:rPr lang="en-US" b="1" i="1" dirty="0" smtClean="0"/>
              <a:t>domain-name name </a:t>
            </a:r>
            <a:r>
              <a:rPr lang="en-US" dirty="0" smtClean="0"/>
              <a:t>command in DHCP pool configuration model to define the DNS domain name.</a:t>
            </a:r>
          </a:p>
          <a:p>
            <a:pPr lvl="1"/>
            <a:r>
              <a:rPr lang="en-US" dirty="0" smtClean="0"/>
              <a:t>F. use the </a:t>
            </a:r>
            <a:r>
              <a:rPr lang="en-US" b="1" i="1" dirty="0" smtClean="0"/>
              <a:t>next-server </a:t>
            </a:r>
            <a:r>
              <a:rPr lang="en-US" b="1" i="1" dirty="0" err="1" smtClean="0"/>
              <a:t>ip</a:t>
            </a:r>
            <a:r>
              <a:rPr lang="en-US" b="1" i="1" dirty="0" smtClean="0"/>
              <a:t>-address </a:t>
            </a:r>
            <a:r>
              <a:rPr lang="en-US" dirty="0" smtClean="0"/>
              <a:t>command in DHCP pool configuration mode to define the TFTP server IP address used by any hosts (like phones) that need a TFTP server. </a:t>
            </a:r>
            <a:endParaRPr lang="en-US" dirty="0"/>
          </a:p>
        </p:txBody>
      </p:sp>
    </p:spTree>
    <p:extLst>
      <p:ext uri="{BB962C8B-B14F-4D97-AF65-F5344CB8AC3E}">
        <p14:creationId xmlns:p14="http://schemas.microsoft.com/office/powerpoint/2010/main" val="3024116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 DHCP Server Verification</a:t>
            </a:r>
            <a:endParaRPr lang="en-US" dirty="0"/>
          </a:p>
        </p:txBody>
      </p:sp>
      <p:sp>
        <p:nvSpPr>
          <p:cNvPr id="3" name="Content Placeholder 2"/>
          <p:cNvSpPr>
            <a:spLocks noGrp="1"/>
          </p:cNvSpPr>
          <p:nvPr>
            <p:ph idx="1"/>
          </p:nvPr>
        </p:nvSpPr>
        <p:spPr/>
        <p:txBody>
          <a:bodyPr/>
          <a:lstStyle/>
          <a:p>
            <a:r>
              <a:rPr lang="en-US" b="1" i="1" dirty="0"/>
              <a:t>s</a:t>
            </a:r>
            <a:r>
              <a:rPr lang="en-US" b="1" i="1" dirty="0" smtClean="0"/>
              <a:t>how </a:t>
            </a:r>
            <a:r>
              <a:rPr lang="en-US" b="1" i="1" dirty="0" err="1" smtClean="0"/>
              <a:t>ip</a:t>
            </a:r>
            <a:r>
              <a:rPr lang="en-US" b="1" i="1" dirty="0" smtClean="0"/>
              <a:t> </a:t>
            </a:r>
            <a:r>
              <a:rPr lang="en-US" b="1" i="1" dirty="0" err="1" smtClean="0"/>
              <a:t>dhcp</a:t>
            </a:r>
            <a:r>
              <a:rPr lang="en-US" b="1" i="1" dirty="0" smtClean="0"/>
              <a:t> binding</a:t>
            </a:r>
            <a:r>
              <a:rPr lang="en-US" dirty="0" smtClean="0"/>
              <a:t>: lists state information about each IP address currently leased to a client</a:t>
            </a:r>
          </a:p>
          <a:p>
            <a:r>
              <a:rPr lang="en-US" b="1" i="1" dirty="0"/>
              <a:t>s</a:t>
            </a:r>
            <a:r>
              <a:rPr lang="en-US" b="1" i="1" dirty="0" smtClean="0"/>
              <a:t>how </a:t>
            </a:r>
            <a:r>
              <a:rPr lang="en-US" b="1" i="1" dirty="0" err="1" smtClean="0"/>
              <a:t>ip</a:t>
            </a:r>
            <a:r>
              <a:rPr lang="en-US" b="1" i="1" dirty="0" smtClean="0"/>
              <a:t> </a:t>
            </a:r>
            <a:r>
              <a:rPr lang="en-US" b="1" i="1" dirty="0" err="1" smtClean="0"/>
              <a:t>dhcp</a:t>
            </a:r>
            <a:r>
              <a:rPr lang="en-US" b="1" i="1" dirty="0" smtClean="0"/>
              <a:t> pool [</a:t>
            </a:r>
            <a:r>
              <a:rPr lang="en-US" b="1" i="1" dirty="0" err="1" smtClean="0"/>
              <a:t>poolname</a:t>
            </a:r>
            <a:r>
              <a:rPr lang="en-US" b="1" i="1" dirty="0" smtClean="0"/>
              <a:t>] </a:t>
            </a:r>
            <a:r>
              <a:rPr lang="en-US" dirty="0" smtClean="0"/>
              <a:t>: lists the configured range of IP addresses, plus statistics for the number of currently leased addresses and the high-water mark for leases from each pool</a:t>
            </a:r>
          </a:p>
          <a:p>
            <a:r>
              <a:rPr lang="en-US" b="1" i="1" dirty="0"/>
              <a:t>s</a:t>
            </a:r>
            <a:r>
              <a:rPr lang="en-US" b="1" i="1" dirty="0" smtClean="0"/>
              <a:t>how </a:t>
            </a:r>
            <a:r>
              <a:rPr lang="en-US" b="1" i="1" dirty="0" err="1" smtClean="0"/>
              <a:t>ip</a:t>
            </a:r>
            <a:r>
              <a:rPr lang="en-US" b="1" i="1" dirty="0" smtClean="0"/>
              <a:t> </a:t>
            </a:r>
            <a:r>
              <a:rPr lang="en-US" b="1" i="1" dirty="0" err="1" smtClean="0"/>
              <a:t>dhcp</a:t>
            </a:r>
            <a:r>
              <a:rPr lang="en-US" b="1" i="1" dirty="0" smtClean="0"/>
              <a:t> server statistics</a:t>
            </a:r>
            <a:r>
              <a:rPr lang="en-US" dirty="0" smtClean="0"/>
              <a:t>: lists DHCP server statistics</a:t>
            </a:r>
            <a:endParaRPr lang="en-US" dirty="0"/>
          </a:p>
        </p:txBody>
      </p:sp>
    </p:spTree>
    <p:extLst>
      <p:ext uri="{BB962C8B-B14F-4D97-AF65-F5344CB8AC3E}">
        <p14:creationId xmlns:p14="http://schemas.microsoft.com/office/powerpoint/2010/main" val="1442048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Troubleshooting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 1: If using a centralized DHCP server, at least one router on each remote subnet that has DHCP clients must act as DHCP relay agent, and have a correctly configured </a:t>
            </a:r>
            <a:r>
              <a:rPr lang="en-US" dirty="0" err="1" smtClean="0"/>
              <a:t>ip</a:t>
            </a:r>
            <a:r>
              <a:rPr lang="en-US" dirty="0" smtClean="0"/>
              <a:t> helper-address address subcommand on the interface connected to that subnet.</a:t>
            </a:r>
          </a:p>
          <a:p>
            <a:r>
              <a:rPr lang="en-US" dirty="0" smtClean="0"/>
              <a:t>Step 2: If using a centralized IOS DHCP server, make sure the DHCP pool’s network commands match the entire network’s list of router interfaces that have an </a:t>
            </a:r>
            <a:r>
              <a:rPr lang="en-US" dirty="0" err="1" smtClean="0"/>
              <a:t>ip</a:t>
            </a:r>
            <a:r>
              <a:rPr lang="en-US" dirty="0" smtClean="0"/>
              <a:t> helper-address command pointing to this DHCP server.</a:t>
            </a:r>
          </a:p>
          <a:p>
            <a:r>
              <a:rPr lang="en-US" dirty="0" smtClean="0"/>
              <a:t>Step 3: Troubleshoot for any IP connectivity issues between the DHCP relay agent and the DHCP server, using the relay agent interface IP address and the server IP address as the source and destination of the packets.</a:t>
            </a:r>
          </a:p>
          <a:p>
            <a:r>
              <a:rPr lang="en-US" dirty="0" smtClean="0"/>
              <a:t>Step 4: Troubleshoot for any LAN issues between the DHCP client and the DHCP relay agent. </a:t>
            </a:r>
            <a:endParaRPr lang="en-US" dirty="0"/>
          </a:p>
        </p:txBody>
      </p:sp>
    </p:spTree>
    <p:extLst>
      <p:ext uri="{BB962C8B-B14F-4D97-AF65-F5344CB8AC3E}">
        <p14:creationId xmlns:p14="http://schemas.microsoft.com/office/powerpoint/2010/main" val="1724619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1189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DHCP and IP Networking on Hosts</vt:lpstr>
      <vt:lpstr>Implementing and Troubleshooting DHCP</vt:lpstr>
      <vt:lpstr>Implementing and Troubleshooting DHCP</vt:lpstr>
      <vt:lpstr>Supporting DHCP for Remote Subnets with DHCP Relay</vt:lpstr>
      <vt:lpstr>Supporting DHCP for Remote Subnets with DHCP Relay</vt:lpstr>
      <vt:lpstr>Information Stored at the DHCP Server</vt:lpstr>
      <vt:lpstr>DHCP Server Configuration on Routers</vt:lpstr>
      <vt:lpstr>IOS DHCP Server Verification</vt:lpstr>
      <vt:lpstr>DHCP Troubleshooting</vt:lpstr>
      <vt:lpstr>Detecting Conflicts with Offered Versus Used Addresses</vt:lpstr>
      <vt:lpstr>Verifying Host IPv4 Settings</vt:lpstr>
    </vt:vector>
  </TitlesOfParts>
  <Company>West Chester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 and IP Networking on Hosts</dc:title>
  <dc:creator>Cui, Liu</dc:creator>
  <cp:lastModifiedBy>Cui, Liu</cp:lastModifiedBy>
  <cp:revision>9</cp:revision>
  <dcterms:created xsi:type="dcterms:W3CDTF">2017-04-18T20:25:18Z</dcterms:created>
  <dcterms:modified xsi:type="dcterms:W3CDTF">2017-04-18T21:02:12Z</dcterms:modified>
</cp:coreProperties>
</file>