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handoutMasterIdLst>
    <p:handoutMasterId r:id="rId55"/>
  </p:handoutMasterIdLst>
  <p:sldIdLst>
    <p:sldId id="256" r:id="rId2"/>
    <p:sldId id="258" r:id="rId3"/>
    <p:sldId id="260" r:id="rId4"/>
    <p:sldId id="320" r:id="rId5"/>
    <p:sldId id="321" r:id="rId6"/>
    <p:sldId id="261" r:id="rId7"/>
    <p:sldId id="263" r:id="rId8"/>
    <p:sldId id="264" r:id="rId9"/>
    <p:sldId id="266" r:id="rId10"/>
    <p:sldId id="265" r:id="rId11"/>
    <p:sldId id="267" r:id="rId12"/>
    <p:sldId id="268" r:id="rId13"/>
    <p:sldId id="269" r:id="rId14"/>
    <p:sldId id="270" r:id="rId15"/>
    <p:sldId id="274" r:id="rId16"/>
    <p:sldId id="308" r:id="rId17"/>
    <p:sldId id="317" r:id="rId18"/>
    <p:sldId id="318" r:id="rId19"/>
    <p:sldId id="309" r:id="rId20"/>
    <p:sldId id="310" r:id="rId21"/>
    <p:sldId id="311" r:id="rId22"/>
    <p:sldId id="312" r:id="rId23"/>
    <p:sldId id="313" r:id="rId24"/>
    <p:sldId id="314" r:id="rId25"/>
    <p:sldId id="315" r:id="rId26"/>
    <p:sldId id="316" r:id="rId27"/>
    <p:sldId id="279" r:id="rId28"/>
    <p:sldId id="280" r:id="rId29"/>
    <p:sldId id="319" r:id="rId30"/>
    <p:sldId id="281" r:id="rId31"/>
    <p:sldId id="282" r:id="rId32"/>
    <p:sldId id="283" r:id="rId33"/>
    <p:sldId id="284" r:id="rId34"/>
    <p:sldId id="297" r:id="rId35"/>
    <p:sldId id="285" r:id="rId36"/>
    <p:sldId id="304" r:id="rId37"/>
    <p:sldId id="286" r:id="rId38"/>
    <p:sldId id="287" r:id="rId39"/>
    <p:sldId id="322" r:id="rId40"/>
    <p:sldId id="305" r:id="rId41"/>
    <p:sldId id="300" r:id="rId42"/>
    <p:sldId id="306" r:id="rId43"/>
    <p:sldId id="301" r:id="rId44"/>
    <p:sldId id="302" r:id="rId45"/>
    <p:sldId id="303" r:id="rId46"/>
    <p:sldId id="323" r:id="rId47"/>
    <p:sldId id="291" r:id="rId48"/>
    <p:sldId id="292" r:id="rId49"/>
    <p:sldId id="293" r:id="rId50"/>
    <p:sldId id="294" r:id="rId51"/>
    <p:sldId id="295" r:id="rId52"/>
    <p:sldId id="29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68402" autoAdjust="0"/>
  </p:normalViewPr>
  <p:slideViewPr>
    <p:cSldViewPr snapToGrid="0">
      <p:cViewPr varScale="1">
        <p:scale>
          <a:sx n="51" d="100"/>
          <a:sy n="51" d="100"/>
        </p:scale>
        <p:origin x="1938"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047E03-9E1E-454A-917A-25B53F56A403}" type="datetimeFigureOut">
              <a:rPr lang="en-US" smtClean="0"/>
              <a:t>1/20/2017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B15F9D-5A7A-4545-BD2C-96165F6F815B}" type="slidenum">
              <a:rPr lang="en-US" smtClean="0"/>
              <a:t>‹#›</a:t>
            </a:fld>
            <a:endParaRPr lang="en-US"/>
          </a:p>
        </p:txBody>
      </p:sp>
    </p:spTree>
    <p:extLst>
      <p:ext uri="{BB962C8B-B14F-4D97-AF65-F5344CB8AC3E}">
        <p14:creationId xmlns:p14="http://schemas.microsoft.com/office/powerpoint/2010/main" val="427145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7D1EF-3C66-4782-BC0D-0B9E77835F9E}" type="datetimeFigureOut">
              <a:rPr lang="en-US" smtClean="0"/>
              <a:t>1/20/2017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211D-C260-4636-A838-65E865F64E1D}" type="slidenum">
              <a:rPr lang="en-US" smtClean="0"/>
              <a:t>‹#›</a:t>
            </a:fld>
            <a:endParaRPr lang="en-US"/>
          </a:p>
        </p:txBody>
      </p:sp>
    </p:spTree>
    <p:extLst>
      <p:ext uri="{BB962C8B-B14F-4D97-AF65-F5344CB8AC3E}">
        <p14:creationId xmlns:p14="http://schemas.microsoft.com/office/powerpoint/2010/main" val="42120025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5B756-893D-4D4F-A67D-025B6383CE71}" type="slidenum">
              <a:rPr lang="en-US"/>
              <a:pPr/>
              <a:t>2</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83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F2E3B786-61FE-F947-9C3C-CE1D5B4D9F2A}" type="slidenum">
              <a:rPr lang="en-US" sz="1200">
                <a:latin typeface="Times New Roman" charset="0"/>
              </a:rPr>
              <a:pPr/>
              <a:t>16</a:t>
            </a:fld>
            <a:endParaRPr lang="en-US" sz="1200">
              <a:latin typeface="Times New Roman" charset="0"/>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809221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 focuses on the job of routing data, in the form of IP packets,</a:t>
            </a:r>
            <a:r>
              <a:rPr lang="en-US" baseline="0" dirty="0" smtClean="0"/>
              <a:t> from the source host to the destination host. IP does not concern itself with the physical transmission of data, instead relying on the lower TCP/IP layers to do the physical transmission of the data. Instead, IP concerns itself with the logical details, rather than physical details, of delivering data. In particular, the network layer specifies how packets travel end to end over a TCP/IP network, even when the packet crosses many different types of LAN and WAN links. </a:t>
            </a:r>
            <a:endParaRPr lang="en-US" dirty="0"/>
          </a:p>
        </p:txBody>
      </p:sp>
      <p:sp>
        <p:nvSpPr>
          <p:cNvPr id="4" name="Slide Number Placeholder 3"/>
          <p:cNvSpPr>
            <a:spLocks noGrp="1"/>
          </p:cNvSpPr>
          <p:nvPr>
            <p:ph type="sldNum" sz="quarter" idx="10"/>
          </p:nvPr>
        </p:nvSpPr>
        <p:spPr/>
        <p:txBody>
          <a:bodyPr/>
          <a:lstStyle/>
          <a:p>
            <a:fld id="{61D1211D-C260-4636-A838-65E865F64E1D}" type="slidenum">
              <a:rPr lang="en-US" smtClean="0"/>
              <a:t>17</a:t>
            </a:fld>
            <a:endParaRPr lang="en-US"/>
          </a:p>
        </p:txBody>
      </p:sp>
    </p:spTree>
    <p:extLst>
      <p:ext uri="{BB962C8B-B14F-4D97-AF65-F5344CB8AC3E}">
        <p14:creationId xmlns:p14="http://schemas.microsoft.com/office/powerpoint/2010/main" val="2089753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64B80CCE-FBA1-1243-A0E0-EFE0B5BE4ECD}" type="slidenum">
              <a:rPr lang="en-US" sz="1200">
                <a:latin typeface="Times New Roman" charset="0"/>
              </a:rPr>
              <a:pPr/>
              <a:t>19</a:t>
            </a:fld>
            <a:endParaRPr lang="en-US" sz="1200">
              <a:latin typeface="Times New Roman"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418985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B38F448A-8401-FF47-AF77-DD6CBA6A29A4}" type="slidenum">
              <a:rPr lang="en-US" sz="1200">
                <a:latin typeface="Times New Roman" charset="0"/>
              </a:rPr>
              <a:pPr/>
              <a:t>20</a:t>
            </a:fld>
            <a:endParaRPr lang="en-US" sz="1200">
              <a:latin typeface="Times New Roman"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994728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E85412AB-0657-4D48-8258-CDC300861859}" type="slidenum">
              <a:rPr lang="en-US" sz="1200">
                <a:latin typeface="Times New Roman" charset="0"/>
              </a:rPr>
              <a:pPr/>
              <a:t>21</a:t>
            </a:fld>
            <a:endParaRPr lang="en-US" sz="1200">
              <a:latin typeface="Times New Roman"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1983276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7B081962-B7E7-584E-A6D6-B2DF2DBB21C1}" type="slidenum">
              <a:rPr lang="en-US" sz="1200">
                <a:latin typeface="Times New Roman" charset="0"/>
              </a:rPr>
              <a:pPr/>
              <a:t>22</a:t>
            </a:fld>
            <a:endParaRPr lang="en-US" sz="1200">
              <a:latin typeface="Times New Roman" charset="0"/>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642717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F127B7BC-B578-6D42-BB6B-EEFA1403E487}" type="slidenum">
              <a:rPr lang="en-US" sz="1200">
                <a:latin typeface="Times New Roman" charset="0"/>
              </a:rPr>
              <a:pPr/>
              <a:t>23</a:t>
            </a:fld>
            <a:endParaRPr lang="en-US" sz="1200">
              <a:latin typeface="Times New Roman" charset="0"/>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162127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16767F02-CE47-3845-81C2-F216DDF46B15}" type="slidenum">
              <a:rPr lang="en-US" sz="1200">
                <a:latin typeface="Times New Roman" charset="0"/>
              </a:rPr>
              <a:pPr/>
              <a:t>24</a:t>
            </a:fld>
            <a:endParaRPr lang="en-US" sz="1200">
              <a:latin typeface="Times New Roman" charset="0"/>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267961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A30A3E0D-756D-E940-B2FB-6160ECB6317E}" type="slidenum">
              <a:rPr lang="en-US" sz="1200">
                <a:latin typeface="Times New Roman" charset="0"/>
              </a:rPr>
              <a:pPr/>
              <a:t>25</a:t>
            </a:fld>
            <a:endParaRPr lang="en-US" sz="1200">
              <a:latin typeface="Times New Roman" charset="0"/>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4102303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702756" indent="-270291" defTabSz="914485">
              <a:defRPr sz="2300">
                <a:solidFill>
                  <a:schemeClr val="tx1"/>
                </a:solidFill>
                <a:latin typeface="Arial" charset="0"/>
                <a:ea typeface="ＭＳ Ｐゴシック" charset="0"/>
              </a:defRPr>
            </a:lvl2pPr>
            <a:lvl3pPr marL="1081164" indent="-216233" defTabSz="914485">
              <a:defRPr sz="2300">
                <a:solidFill>
                  <a:schemeClr val="tx1"/>
                </a:solidFill>
                <a:latin typeface="Arial" charset="0"/>
                <a:ea typeface="ＭＳ Ｐゴシック" charset="0"/>
              </a:defRPr>
            </a:lvl3pPr>
            <a:lvl4pPr marL="1513629" indent="-216233" defTabSz="914485">
              <a:defRPr sz="2300">
                <a:solidFill>
                  <a:schemeClr val="tx1"/>
                </a:solidFill>
                <a:latin typeface="Arial" charset="0"/>
                <a:ea typeface="ＭＳ Ｐゴシック" charset="0"/>
              </a:defRPr>
            </a:lvl4pPr>
            <a:lvl5pPr marL="1946095" indent="-216233" defTabSz="914485">
              <a:defRPr sz="2300">
                <a:solidFill>
                  <a:schemeClr val="tx1"/>
                </a:solidFill>
                <a:latin typeface="Arial" charset="0"/>
                <a:ea typeface="ＭＳ Ｐゴシック" charset="0"/>
              </a:defRPr>
            </a:lvl5pPr>
            <a:lvl6pPr marL="2378560" indent="-216233" defTabSz="914485" eaLnBrk="0" fontAlgn="base" hangingPunct="0">
              <a:spcBef>
                <a:spcPct val="0"/>
              </a:spcBef>
              <a:spcAft>
                <a:spcPct val="0"/>
              </a:spcAft>
              <a:defRPr sz="2300">
                <a:solidFill>
                  <a:schemeClr val="tx1"/>
                </a:solidFill>
                <a:latin typeface="Arial" charset="0"/>
                <a:ea typeface="ＭＳ Ｐゴシック" charset="0"/>
              </a:defRPr>
            </a:lvl6pPr>
            <a:lvl7pPr marL="2811026" indent="-216233" defTabSz="914485" eaLnBrk="0" fontAlgn="base" hangingPunct="0">
              <a:spcBef>
                <a:spcPct val="0"/>
              </a:spcBef>
              <a:spcAft>
                <a:spcPct val="0"/>
              </a:spcAft>
              <a:defRPr sz="2300">
                <a:solidFill>
                  <a:schemeClr val="tx1"/>
                </a:solidFill>
                <a:latin typeface="Arial" charset="0"/>
                <a:ea typeface="ＭＳ Ｐゴシック" charset="0"/>
              </a:defRPr>
            </a:lvl7pPr>
            <a:lvl8pPr marL="3243491" indent="-216233" defTabSz="914485" eaLnBrk="0" fontAlgn="base" hangingPunct="0">
              <a:spcBef>
                <a:spcPct val="0"/>
              </a:spcBef>
              <a:spcAft>
                <a:spcPct val="0"/>
              </a:spcAft>
              <a:defRPr sz="2300">
                <a:solidFill>
                  <a:schemeClr val="tx1"/>
                </a:solidFill>
                <a:latin typeface="Arial" charset="0"/>
                <a:ea typeface="ＭＳ Ｐゴシック" charset="0"/>
              </a:defRPr>
            </a:lvl8pPr>
            <a:lvl9pPr marL="3675957" indent="-216233" defTabSz="914485" eaLnBrk="0" fontAlgn="base" hangingPunct="0">
              <a:spcBef>
                <a:spcPct val="0"/>
              </a:spcBef>
              <a:spcAft>
                <a:spcPct val="0"/>
              </a:spcAft>
              <a:defRPr sz="2300">
                <a:solidFill>
                  <a:schemeClr val="tx1"/>
                </a:solidFill>
                <a:latin typeface="Arial" charset="0"/>
                <a:ea typeface="ＭＳ Ｐゴシック" charset="0"/>
              </a:defRPr>
            </a:lvl9pPr>
          </a:lstStyle>
          <a:p>
            <a:fld id="{08734A11-899B-8443-9395-F32EA8918F30}" type="slidenum">
              <a:rPr lang="en-US" sz="1200">
                <a:latin typeface="Times New Roman" charset="0"/>
              </a:rPr>
              <a:pPr/>
              <a:t>26</a:t>
            </a:fld>
            <a:endParaRPr lang="en-US" sz="1200">
              <a:latin typeface="Times New Roman" charset="0"/>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extLst>
      <p:ext uri="{BB962C8B-B14F-4D97-AF65-F5344CB8AC3E}">
        <p14:creationId xmlns:p14="http://schemas.microsoft.com/office/powerpoint/2010/main" val="38972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6</a:t>
            </a:fld>
            <a:endParaRPr lang="en-US"/>
          </a:p>
        </p:txBody>
      </p:sp>
    </p:spTree>
    <p:extLst>
      <p:ext uri="{BB962C8B-B14F-4D97-AF65-F5344CB8AC3E}">
        <p14:creationId xmlns:p14="http://schemas.microsoft.com/office/powerpoint/2010/main" val="3400676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27</a:t>
            </a:fld>
            <a:endParaRPr lang="en-US"/>
          </a:p>
        </p:txBody>
      </p:sp>
    </p:spTree>
    <p:extLst>
      <p:ext uri="{BB962C8B-B14F-4D97-AF65-F5344CB8AC3E}">
        <p14:creationId xmlns:p14="http://schemas.microsoft.com/office/powerpoint/2010/main" val="307412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883" indent="-285724" eaLnBrk="0" hangingPunct="0">
              <a:defRPr sz="2400">
                <a:solidFill>
                  <a:schemeClr val="tx1"/>
                </a:solidFill>
                <a:latin typeface="Arial" charset="0"/>
                <a:ea typeface="ＭＳ Ｐゴシック" charset="0"/>
              </a:defRPr>
            </a:lvl2pPr>
            <a:lvl3pPr marL="1142898" indent="-228580" eaLnBrk="0" hangingPunct="0">
              <a:defRPr sz="2400">
                <a:solidFill>
                  <a:schemeClr val="tx1"/>
                </a:solidFill>
                <a:latin typeface="Arial" charset="0"/>
                <a:ea typeface="ＭＳ Ｐゴシック" charset="0"/>
              </a:defRPr>
            </a:lvl3pPr>
            <a:lvl4pPr marL="1600057" indent="-228580" eaLnBrk="0" hangingPunct="0">
              <a:defRPr sz="2400">
                <a:solidFill>
                  <a:schemeClr val="tx1"/>
                </a:solidFill>
                <a:latin typeface="Arial" charset="0"/>
                <a:ea typeface="ＭＳ Ｐゴシック" charset="0"/>
              </a:defRPr>
            </a:lvl4pPr>
            <a:lvl5pPr marL="2057217" indent="-228580" eaLnBrk="0" hangingPunct="0">
              <a:defRPr sz="2400">
                <a:solidFill>
                  <a:schemeClr val="tx1"/>
                </a:solidFill>
                <a:latin typeface="Arial" charset="0"/>
                <a:ea typeface="ＭＳ Ｐゴシック" charset="0"/>
              </a:defRPr>
            </a:lvl5pPr>
            <a:lvl6pPr marL="2514376" indent="-228580" eaLnBrk="0" fontAlgn="base" hangingPunct="0">
              <a:spcBef>
                <a:spcPct val="0"/>
              </a:spcBef>
              <a:spcAft>
                <a:spcPct val="0"/>
              </a:spcAft>
              <a:defRPr sz="2400">
                <a:solidFill>
                  <a:schemeClr val="tx1"/>
                </a:solidFill>
                <a:latin typeface="Arial" charset="0"/>
                <a:ea typeface="ＭＳ Ｐゴシック" charset="0"/>
              </a:defRPr>
            </a:lvl6pPr>
            <a:lvl7pPr marL="2971535" indent="-228580" eaLnBrk="0" fontAlgn="base" hangingPunct="0">
              <a:spcBef>
                <a:spcPct val="0"/>
              </a:spcBef>
              <a:spcAft>
                <a:spcPct val="0"/>
              </a:spcAft>
              <a:defRPr sz="2400">
                <a:solidFill>
                  <a:schemeClr val="tx1"/>
                </a:solidFill>
                <a:latin typeface="Arial" charset="0"/>
                <a:ea typeface="ＭＳ Ｐゴシック" charset="0"/>
              </a:defRPr>
            </a:lvl7pPr>
            <a:lvl8pPr marL="3428695" indent="-228580" eaLnBrk="0" fontAlgn="base" hangingPunct="0">
              <a:spcBef>
                <a:spcPct val="0"/>
              </a:spcBef>
              <a:spcAft>
                <a:spcPct val="0"/>
              </a:spcAft>
              <a:defRPr sz="2400">
                <a:solidFill>
                  <a:schemeClr val="tx1"/>
                </a:solidFill>
                <a:latin typeface="Arial" charset="0"/>
                <a:ea typeface="ＭＳ Ｐゴシック" charset="0"/>
              </a:defRPr>
            </a:lvl8pPr>
            <a:lvl9pPr marL="3885854" indent="-22858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814118B-22B4-E043-AA32-C59E9B5111A9}" type="slidenum">
              <a:rPr lang="en-US" sz="1200"/>
              <a:pPr eaLnBrk="1" hangingPunct="1"/>
              <a:t>28</a:t>
            </a:fld>
            <a:endParaRPr lang="en-US" sz="1200"/>
          </a:p>
        </p:txBody>
      </p:sp>
      <p:sp>
        <p:nvSpPr>
          <p:cNvPr id="53250" name="Rectangle 2"/>
          <p:cNvSpPr>
            <a:spLocks noGrp="1" noRot="1" noChangeAspect="1" noChangeArrowheads="1" noTextEdit="1"/>
          </p:cNvSpPr>
          <p:nvPr>
            <p:ph type="sldImg"/>
          </p:nvPr>
        </p:nvSpPr>
        <p:spPr>
          <a:xfrm>
            <a:off x="1144588" y="685800"/>
            <a:ext cx="4570412" cy="3429000"/>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71198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B36CF-4143-4D6D-A6EF-03B37B3838C7}" type="slidenum">
              <a:rPr lang="en-US"/>
              <a:pPr/>
              <a:t>35</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6444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E8AA31-3F7D-4C2B-A674-F57E9EA6F372}" type="slidenum">
              <a:rPr lang="en-US"/>
              <a:pPr/>
              <a:t>36</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2628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4C733-F69E-48DD-8816-412ACB03FAEE}" type="slidenum">
              <a:rPr lang="en-US"/>
              <a:pPr/>
              <a:t>37</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1589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B18520-C445-4A36-A79B-AE5445A9E739}" type="slidenum">
              <a:rPr lang="en-US"/>
              <a:pPr/>
              <a:t>38</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2333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F749-9101-4ED1-8B7D-7F842AD74CD0}" type="slidenum">
              <a:rPr lang="en-US"/>
              <a:pPr/>
              <a:t>40</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276102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2" eaLnBrk="0" hangingPunct="0">
              <a:defRPr>
                <a:solidFill>
                  <a:schemeClr val="tx1"/>
                </a:solidFill>
                <a:latin typeface="Arial" charset="0"/>
                <a:ea typeface="ＭＳ Ｐゴシック" charset="0"/>
              </a:defRPr>
            </a:lvl1pPr>
            <a:lvl2pPr marL="722152" indent="-277751" defTabSz="913492" eaLnBrk="0" hangingPunct="0">
              <a:defRPr>
                <a:solidFill>
                  <a:schemeClr val="tx1"/>
                </a:solidFill>
                <a:latin typeface="Arial" charset="0"/>
                <a:ea typeface="ＭＳ Ｐゴシック" charset="0"/>
              </a:defRPr>
            </a:lvl2pPr>
            <a:lvl3pPr marL="1111004" indent="-222200" defTabSz="913492" eaLnBrk="0" hangingPunct="0">
              <a:defRPr>
                <a:solidFill>
                  <a:schemeClr val="tx1"/>
                </a:solidFill>
                <a:latin typeface="Arial" charset="0"/>
                <a:ea typeface="ＭＳ Ｐゴシック" charset="0"/>
              </a:defRPr>
            </a:lvl3pPr>
            <a:lvl4pPr marL="1555406" indent="-222200" defTabSz="913492" eaLnBrk="0" hangingPunct="0">
              <a:defRPr>
                <a:solidFill>
                  <a:schemeClr val="tx1"/>
                </a:solidFill>
                <a:latin typeface="Arial" charset="0"/>
                <a:ea typeface="ＭＳ Ｐゴシック" charset="0"/>
              </a:defRPr>
            </a:lvl4pPr>
            <a:lvl5pPr marL="1999807" indent="-222200" defTabSz="913492" eaLnBrk="0" hangingPunct="0">
              <a:defRPr>
                <a:solidFill>
                  <a:schemeClr val="tx1"/>
                </a:solidFill>
                <a:latin typeface="Arial" charset="0"/>
                <a:ea typeface="ＭＳ Ｐゴシック" charset="0"/>
              </a:defRPr>
            </a:lvl5pPr>
            <a:lvl6pPr marL="2444208" indent="-222200" defTabSz="913492" eaLnBrk="0" fontAlgn="base" hangingPunct="0">
              <a:spcBef>
                <a:spcPct val="0"/>
              </a:spcBef>
              <a:spcAft>
                <a:spcPct val="0"/>
              </a:spcAft>
              <a:defRPr>
                <a:solidFill>
                  <a:schemeClr val="tx1"/>
                </a:solidFill>
                <a:latin typeface="Arial" charset="0"/>
                <a:ea typeface="ＭＳ Ｐゴシック" charset="0"/>
              </a:defRPr>
            </a:lvl6pPr>
            <a:lvl7pPr marL="2888610" indent="-222200" defTabSz="913492" eaLnBrk="0" fontAlgn="base" hangingPunct="0">
              <a:spcBef>
                <a:spcPct val="0"/>
              </a:spcBef>
              <a:spcAft>
                <a:spcPct val="0"/>
              </a:spcAft>
              <a:defRPr>
                <a:solidFill>
                  <a:schemeClr val="tx1"/>
                </a:solidFill>
                <a:latin typeface="Arial" charset="0"/>
                <a:ea typeface="ＭＳ Ｐゴシック" charset="0"/>
              </a:defRPr>
            </a:lvl7pPr>
            <a:lvl8pPr marL="3333011" indent="-222200" defTabSz="913492" eaLnBrk="0" fontAlgn="base" hangingPunct="0">
              <a:spcBef>
                <a:spcPct val="0"/>
              </a:spcBef>
              <a:spcAft>
                <a:spcPct val="0"/>
              </a:spcAft>
              <a:defRPr>
                <a:solidFill>
                  <a:schemeClr val="tx1"/>
                </a:solidFill>
                <a:latin typeface="Arial" charset="0"/>
                <a:ea typeface="ＭＳ Ｐゴシック" charset="0"/>
              </a:defRPr>
            </a:lvl8pPr>
            <a:lvl9pPr marL="3777413" indent="-222200" defTabSz="913492"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fld id="{BCD0C57D-39C4-CA4F-9F01-6CF0E5CB582D}" type="slidenum">
              <a:rPr lang="en-US"/>
              <a:pPr eaLnBrk="1" hangingPunct="1">
                <a:defRPr/>
              </a:pPr>
              <a:t>41</a:t>
            </a:fld>
            <a:endParaRPr lang="en-US"/>
          </a:p>
        </p:txBody>
      </p:sp>
      <p:sp>
        <p:nvSpPr>
          <p:cNvPr id="56323" name="Rectangle 2"/>
          <p:cNvSpPr>
            <a:spLocks noGrp="1" noRot="1" noChangeAspect="1" noChangeArrowheads="1" noTextEdit="1"/>
          </p:cNvSpPr>
          <p:nvPr>
            <p:ph type="sldImg"/>
          </p:nvPr>
        </p:nvSpPr>
        <p:spPr>
          <a:xfrm>
            <a:off x="1144588" y="682625"/>
            <a:ext cx="4572000" cy="3430588"/>
          </a:xfrm>
          <a:ln/>
        </p:spPr>
      </p:sp>
      <p:sp>
        <p:nvSpPr>
          <p:cNvPr id="56324" name="Rectangle 3"/>
          <p:cNvSpPr>
            <a:spLocks noGrp="1" noChangeArrowheads="1"/>
          </p:cNvSpPr>
          <p:nvPr>
            <p:ph type="body" idx="1"/>
          </p:nvPr>
        </p:nvSpPr>
        <p:spPr>
          <a:xfrm>
            <a:off x="913805" y="4343703"/>
            <a:ext cx="5030391" cy="4116916"/>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endParaRPr lang="es-ES_tradnl"/>
          </a:p>
        </p:txBody>
      </p:sp>
    </p:spTree>
    <p:extLst>
      <p:ext uri="{BB962C8B-B14F-4D97-AF65-F5344CB8AC3E}">
        <p14:creationId xmlns:p14="http://schemas.microsoft.com/office/powerpoint/2010/main" val="2953689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677FE-783F-453D-BD0F-1A636978F301}" type="slidenum">
              <a:rPr lang="en-US" smtClean="0"/>
              <a:pPr/>
              <a:t>42</a:t>
            </a:fld>
            <a:endParaRPr lang="en-US"/>
          </a:p>
        </p:txBody>
      </p:sp>
    </p:spTree>
    <p:extLst>
      <p:ext uri="{BB962C8B-B14F-4D97-AF65-F5344CB8AC3E}">
        <p14:creationId xmlns:p14="http://schemas.microsoft.com/office/powerpoint/2010/main" val="366040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Two important facts about how IPv4 groups IP addresses:</a:t>
            </a:r>
          </a:p>
          <a:p>
            <a:pPr marL="228600" indent="-228600">
              <a:buAutoNum type="arabicPeriod"/>
            </a:pPr>
            <a:r>
              <a:rPr lang="en-US" dirty="0" smtClean="0"/>
              <a:t>All IP addresses in the same group must not be separated from each other by a router.</a:t>
            </a:r>
          </a:p>
          <a:p>
            <a:pPr marL="228600" indent="-228600">
              <a:buAutoNum type="arabicPeriod"/>
            </a:pPr>
            <a:r>
              <a:rPr lang="en-US" dirty="0" smtClean="0"/>
              <a:t>IP</a:t>
            </a:r>
            <a:r>
              <a:rPr lang="en-US" baseline="0" dirty="0" smtClean="0"/>
              <a:t> addresses separated from each other by a router must be in different groups</a:t>
            </a:r>
            <a:endParaRPr lang="en-US" dirty="0" smtClean="0"/>
          </a:p>
          <a:p>
            <a:endParaRPr lang="en-US" dirty="0"/>
          </a:p>
        </p:txBody>
      </p:sp>
      <p:sp>
        <p:nvSpPr>
          <p:cNvPr id="4" name="Slide Number Placeholder 3"/>
          <p:cNvSpPr>
            <a:spLocks noGrp="1"/>
          </p:cNvSpPr>
          <p:nvPr>
            <p:ph type="sldNum" sz="quarter" idx="10"/>
          </p:nvPr>
        </p:nvSpPr>
        <p:spPr/>
        <p:txBody>
          <a:bodyPr/>
          <a:lstStyle/>
          <a:p>
            <a:fld id="{61D1211D-C260-4636-A838-65E865F64E1D}" type="slidenum">
              <a:rPr lang="en-US" smtClean="0"/>
              <a:t>45</a:t>
            </a:fld>
            <a:endParaRPr lang="en-US"/>
          </a:p>
        </p:txBody>
      </p:sp>
    </p:spTree>
    <p:extLst>
      <p:ext uri="{BB962C8B-B14F-4D97-AF65-F5344CB8AC3E}">
        <p14:creationId xmlns:p14="http://schemas.microsoft.com/office/powerpoint/2010/main" val="201582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7</a:t>
            </a:fld>
            <a:endParaRPr lang="en-US"/>
          </a:p>
        </p:txBody>
      </p:sp>
    </p:spTree>
    <p:extLst>
      <p:ext uri="{BB962C8B-B14F-4D97-AF65-F5344CB8AC3E}">
        <p14:creationId xmlns:p14="http://schemas.microsoft.com/office/powerpoint/2010/main" val="183211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8</a:t>
            </a:fld>
            <a:endParaRPr lang="en-US"/>
          </a:p>
        </p:txBody>
      </p:sp>
    </p:spTree>
    <p:extLst>
      <p:ext uri="{BB962C8B-B14F-4D97-AF65-F5344CB8AC3E}">
        <p14:creationId xmlns:p14="http://schemas.microsoft.com/office/powerpoint/2010/main" val="3380550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FC9AADF-9D9C-47E3-A5F1-BE4853C65369}" type="slidenum">
              <a:rPr lang="en-US"/>
              <a:pPr/>
              <a:t>9</a:t>
            </a:fld>
            <a:endParaRPr lang="en-US"/>
          </a:p>
        </p:txBody>
      </p:sp>
      <p:sp>
        <p:nvSpPr>
          <p:cNvPr id="349186" name="Rectangle 2"/>
          <p:cNvSpPr>
            <a:spLocks noGrp="1" noChangeArrowheads="1"/>
          </p:cNvSpPr>
          <p:nvPr>
            <p:ph type="body" idx="1"/>
          </p:nvPr>
        </p:nvSpPr>
        <p:spPr>
          <a:noFill/>
          <a:ln/>
        </p:spPr>
        <p:txBody>
          <a:bodyPr lIns="84130" tIns="42858" rIns="84130" bIns="42858"/>
          <a:lstStyle/>
          <a:p>
            <a:r>
              <a:rPr lang="en-US" dirty="0"/>
              <a:t>  Packet Switching obtains its benefit by </a:t>
            </a:r>
            <a:r>
              <a:rPr lang="en-US" i="1" dirty="0"/>
              <a:t>multiprocessing</a:t>
            </a:r>
            <a:r>
              <a:rPr lang="en-US" dirty="0"/>
              <a:t>.  That is, it simultaneously transmits the previously received packet as it is receiving the next packet.  Message switches cannot do this even if they are constructed to because they must receive the </a:t>
            </a:r>
            <a:r>
              <a:rPr lang="en-US" i="1" dirty="0"/>
              <a:t>entire</a:t>
            </a:r>
            <a:r>
              <a:rPr lang="en-US" dirty="0"/>
              <a:t> message before retransmitting it.  If several separate messages are being transmitted in sequence, the message switch can </a:t>
            </a:r>
            <a:r>
              <a:rPr lang="en-US" dirty="0" err="1"/>
              <a:t>multiprocess</a:t>
            </a:r>
            <a:r>
              <a:rPr lang="en-US" dirty="0"/>
              <a:t>, but that does not help an </a:t>
            </a:r>
            <a:r>
              <a:rPr lang="en-US" i="1" dirty="0"/>
              <a:t>individual</a:t>
            </a:r>
            <a:r>
              <a:rPr lang="en-US" dirty="0"/>
              <a:t> message.</a:t>
            </a:r>
          </a:p>
        </p:txBody>
      </p:sp>
      <p:sp>
        <p:nvSpPr>
          <p:cNvPr id="349187" name="Rectangle 3"/>
          <p:cNvSpPr>
            <a:spLocks noGrp="1" noRot="1" noChangeAspect="1" noChangeArrowheads="1" noTextEdit="1"/>
          </p:cNvSpPr>
          <p:nvPr>
            <p:ph type="sldImg"/>
          </p:nvPr>
        </p:nvSpPr>
        <p:spPr>
          <a:xfrm>
            <a:off x="1152525" y="692150"/>
            <a:ext cx="4552950" cy="34163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76279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10</a:t>
            </a:fld>
            <a:endParaRPr lang="en-US"/>
          </a:p>
        </p:txBody>
      </p:sp>
    </p:spTree>
    <p:extLst>
      <p:ext uri="{BB962C8B-B14F-4D97-AF65-F5344CB8AC3E}">
        <p14:creationId xmlns:p14="http://schemas.microsoft.com/office/powerpoint/2010/main" val="299125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11</a:t>
            </a:fld>
            <a:endParaRPr lang="en-US"/>
          </a:p>
        </p:txBody>
      </p:sp>
    </p:spTree>
    <p:extLst>
      <p:ext uri="{BB962C8B-B14F-4D97-AF65-F5344CB8AC3E}">
        <p14:creationId xmlns:p14="http://schemas.microsoft.com/office/powerpoint/2010/main" val="338055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14</a:t>
            </a:fld>
            <a:endParaRPr lang="en-US"/>
          </a:p>
        </p:txBody>
      </p:sp>
    </p:spTree>
    <p:extLst>
      <p:ext uri="{BB962C8B-B14F-4D97-AF65-F5344CB8AC3E}">
        <p14:creationId xmlns:p14="http://schemas.microsoft.com/office/powerpoint/2010/main" val="3166720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67A7B-8871-4A1F-92C7-B7591411096F}" type="slidenum">
              <a:rPr lang="en-US" smtClean="0"/>
              <a:t>15</a:t>
            </a:fld>
            <a:endParaRPr lang="en-US"/>
          </a:p>
        </p:txBody>
      </p:sp>
    </p:spTree>
    <p:extLst>
      <p:ext uri="{BB962C8B-B14F-4D97-AF65-F5344CB8AC3E}">
        <p14:creationId xmlns:p14="http://schemas.microsoft.com/office/powerpoint/2010/main" val="428816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Isosceles Triangle 13"/>
          <p:cNvSpPr/>
          <p:nvPr userDrawn="1"/>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gular Pentagon 15"/>
          <p:cNvSpPr/>
          <p:nvPr userDrawn="1"/>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Hexagon 16"/>
          <p:cNvSpPr/>
          <p:nvPr userDrawn="1"/>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259859-88D1-784F-AFF8-E50E968A9011}"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BE7A2B-2671-784A-BBCF-DE1164D45E1E}"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AF5C6-B11D-F242-82D8-9FEEBFF33B4B}"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buFont typeface="Arial"/>
              <a:buChar char="•"/>
              <a:defRPr sz="3200"/>
            </a:lvl1pPr>
            <a:lvl2pPr>
              <a:defRPr sz="28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0A9E2-6537-CC45-9E9B-37038C068ACD}"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Isosceles Triangle 9"/>
          <p:cNvSpPr/>
          <p:nvPr userDrawn="1"/>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userDrawn="1"/>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userDrawn="1"/>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BB8CC-EB65-7E42-82A0-F45260B505FC}" type="datetime1">
              <a:rPr lang="en-US" smtClean="0"/>
              <a:t>1/20/2017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C78309-44BA-6647-814E-5AF009EBD842}" type="datetime1">
              <a:rPr lang="en-US" smtClean="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5C5033-201A-DE42-A73F-AEF7FC95426D}" type="datetime1">
              <a:rPr lang="en-US" smtClean="0"/>
              <a:t>1/20/2017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2CF0F0-88DE-6E43-87BF-38EF574F59F6}" type="datetime1">
              <a:rPr lang="en-US" smtClean="0"/>
              <a:t>1/20/2017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Isosceles Triangle 9"/>
          <p:cNvSpPr/>
          <p:nvPr userDrawn="1"/>
        </p:nvSpPr>
        <p:spPr>
          <a:xfrm>
            <a:off x="0" y="5460628"/>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589194" y="5460628"/>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gular Pentagon 11"/>
          <p:cNvSpPr/>
          <p:nvPr userDrawn="1"/>
        </p:nvSpPr>
        <p:spPr>
          <a:xfrm>
            <a:off x="942708" y="5434440"/>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Hexagon 12"/>
          <p:cNvSpPr/>
          <p:nvPr userDrawn="1"/>
        </p:nvSpPr>
        <p:spPr>
          <a:xfrm>
            <a:off x="1309323" y="5486816"/>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B07D74-5F5B-5943-BF82-9FA0DED71DFC}" type="datetime1">
              <a:rPr lang="en-US" smtClean="0"/>
              <a:t>1/20/2017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64E6D70-4EB1-D544-85E1-9E5C6A660114}" type="datetime1">
              <a:rPr lang="en-US" smtClean="0"/>
              <a:t>1/20/2017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494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017020-0B71-D042-90FC-94356885796F}" type="datetime1">
              <a:rPr lang="en-US" smtClean="0"/>
              <a:t>1/20/2017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Isosceles Triangle 7"/>
          <p:cNvSpPr/>
          <p:nvPr/>
        </p:nvSpPr>
        <p:spPr>
          <a:xfrm>
            <a:off x="0" y="5460212"/>
            <a:ext cx="981994" cy="877300"/>
          </a:xfrm>
          <a:prstGeom prst="triangle">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89194" y="5460212"/>
            <a:ext cx="798689" cy="8773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A978145-748C-8048-BAD5-870BA3D94423}" type="datetime1">
              <a:rPr lang="en-US" smtClean="0"/>
              <a:t>1/20/2017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gular Pentagon 10"/>
          <p:cNvSpPr/>
          <p:nvPr/>
        </p:nvSpPr>
        <p:spPr>
          <a:xfrm>
            <a:off x="942708" y="5434024"/>
            <a:ext cx="837973" cy="903488"/>
          </a:xfrm>
          <a:prstGeom prst="pentagon">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Hexagon 11"/>
          <p:cNvSpPr/>
          <p:nvPr/>
        </p:nvSpPr>
        <p:spPr>
          <a:xfrm>
            <a:off x="1309323" y="5486400"/>
            <a:ext cx="916527" cy="864206"/>
          </a:xfrm>
          <a:prstGeom prst="hexagon">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6334316"/>
            <a:ext cx="9144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hyperlink" Target="https://www.internetsociety.org/sites/default/files/GUIS-2012-Infographic.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image" Target="../media/image4.emf"/><Relationship Id="rId9"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2.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oleObject" Target="../embeddings/oleObject13.bin"/><Relationship Id="rId10" Type="http://schemas.openxmlformats.org/officeDocument/2006/relationships/oleObject" Target="../embeddings/oleObject18.bin"/><Relationship Id="rId4" Type="http://schemas.openxmlformats.org/officeDocument/2006/relationships/image" Target="../media/image4.emf"/><Relationship Id="rId9"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19.bin"/><Relationship Id="rId7"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10" Type="http://schemas.openxmlformats.org/officeDocument/2006/relationships/oleObject" Target="../embeddings/oleObject25.bin"/><Relationship Id="rId4" Type="http://schemas.openxmlformats.org/officeDocument/2006/relationships/image" Target="../media/image4.emf"/><Relationship Id="rId9" Type="http://schemas.openxmlformats.org/officeDocument/2006/relationships/oleObject" Target="../embeddings/oleObject24.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6.bin"/><Relationship Id="rId7"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8.bin"/><Relationship Id="rId5" Type="http://schemas.openxmlformats.org/officeDocument/2006/relationships/oleObject" Target="../embeddings/oleObject27.bin"/><Relationship Id="rId10" Type="http://schemas.openxmlformats.org/officeDocument/2006/relationships/oleObject" Target="../embeddings/oleObject32.bin"/><Relationship Id="rId4" Type="http://schemas.openxmlformats.org/officeDocument/2006/relationships/image" Target="../media/image4.emf"/><Relationship Id="rId9"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10a</a:t>
            </a:r>
            <a:endParaRPr lang="en-US" dirty="0"/>
          </a:p>
        </p:txBody>
      </p:sp>
      <p:sp>
        <p:nvSpPr>
          <p:cNvPr id="3" name="Subtitle 2"/>
          <p:cNvSpPr>
            <a:spLocks noGrp="1"/>
          </p:cNvSpPr>
          <p:nvPr>
            <p:ph type="subTitle" idx="1"/>
          </p:nvPr>
        </p:nvSpPr>
        <p:spPr/>
        <p:txBody>
          <a:bodyPr/>
          <a:lstStyle/>
          <a:p>
            <a:r>
              <a:rPr lang="en-US" dirty="0" smtClean="0"/>
              <a:t>The Network Layer (1): The Internet Protocol</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4011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switching techniques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40756890"/>
              </p:ext>
            </p:extLst>
          </p:nvPr>
        </p:nvGraphicFramePr>
        <p:xfrm>
          <a:off x="595249" y="2041447"/>
          <a:ext cx="7924800" cy="3931920"/>
        </p:xfrm>
        <a:graphic>
          <a:graphicData uri="http://schemas.openxmlformats.org/drawingml/2006/table">
            <a:tbl>
              <a:tblPr firstRow="1" bandRow="1">
                <a:tableStyleId>{5C22544A-7EE6-4342-B048-85BDC9FD1C3A}</a:tableStyleId>
              </a:tblPr>
              <a:tblGrid>
                <a:gridCol w="1006116"/>
                <a:gridCol w="1352877"/>
                <a:gridCol w="1723678"/>
                <a:gridCol w="1810368"/>
                <a:gridCol w="2031761"/>
              </a:tblGrid>
              <a:tr h="370840">
                <a:tc>
                  <a:txBody>
                    <a:bodyPr/>
                    <a:lstStyle/>
                    <a:p>
                      <a:pPr algn="ctr"/>
                      <a:r>
                        <a:rPr lang="en-US" dirty="0" smtClean="0">
                          <a:solidFill>
                            <a:schemeClr val="accent6">
                              <a:lumMod val="50000"/>
                            </a:schemeClr>
                          </a:solidFill>
                        </a:rPr>
                        <a:t>Type</a:t>
                      </a:r>
                      <a:endParaRPr lang="en-US" dirty="0">
                        <a:solidFill>
                          <a:schemeClr val="accent6">
                            <a:lumMod val="50000"/>
                          </a:schemeClr>
                        </a:solidFill>
                      </a:endParaRPr>
                    </a:p>
                  </a:txBody>
                  <a:tcPr/>
                </a:tc>
                <a:tc>
                  <a:txBody>
                    <a:bodyPr/>
                    <a:lstStyle/>
                    <a:p>
                      <a:pPr algn="ctr"/>
                      <a:r>
                        <a:rPr lang="en-US" dirty="0" smtClean="0">
                          <a:solidFill>
                            <a:schemeClr val="accent6">
                              <a:lumMod val="50000"/>
                            </a:schemeClr>
                          </a:solidFill>
                        </a:rPr>
                        <a:t>Contention</a:t>
                      </a:r>
                      <a:r>
                        <a:rPr lang="en-US" baseline="0" dirty="0" smtClean="0">
                          <a:solidFill>
                            <a:schemeClr val="accent6">
                              <a:lumMod val="50000"/>
                            </a:schemeClr>
                          </a:solidFill>
                        </a:rPr>
                        <a:t> mgt</a:t>
                      </a:r>
                      <a:endParaRPr lang="en-US" dirty="0">
                        <a:solidFill>
                          <a:schemeClr val="accent6">
                            <a:lumMod val="50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lumMod val="50000"/>
                            </a:schemeClr>
                          </a:solidFill>
                        </a:rPr>
                        <a:t>Bandwidth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lumMod val="50000"/>
                            </a:schemeClr>
                          </a:solidFill>
                        </a:rPr>
                        <a:t>Delay</a:t>
                      </a:r>
                      <a:r>
                        <a:rPr lang="en-US" baseline="0" dirty="0" smtClean="0">
                          <a:solidFill>
                            <a:schemeClr val="accent6">
                              <a:lumMod val="50000"/>
                            </a:schemeClr>
                          </a:solidFill>
                        </a:rPr>
                        <a:t> components</a:t>
                      </a:r>
                      <a:endParaRPr lang="en-US" dirty="0" smtClean="0">
                        <a:solidFill>
                          <a:schemeClr val="accent6">
                            <a:lumMod val="50000"/>
                          </a:schemeClr>
                        </a:solidFill>
                      </a:endParaRPr>
                    </a:p>
                  </a:txBody>
                  <a:tcPr/>
                </a:tc>
                <a:tc>
                  <a:txBody>
                    <a:bodyPr/>
                    <a:lstStyle/>
                    <a:p>
                      <a:pPr algn="ctr"/>
                      <a:r>
                        <a:rPr lang="en-US" dirty="0" smtClean="0">
                          <a:solidFill>
                            <a:schemeClr val="accent6">
                              <a:lumMod val="50000"/>
                            </a:schemeClr>
                          </a:solidFill>
                        </a:rPr>
                        <a:t>Comments</a:t>
                      </a:r>
                      <a:endParaRPr lang="en-US" dirty="0">
                        <a:solidFill>
                          <a:schemeClr val="accent6">
                            <a:lumMod val="50000"/>
                          </a:schemeClr>
                        </a:solidFill>
                      </a:endParaRPr>
                    </a:p>
                  </a:txBody>
                  <a:tcPr/>
                </a:tc>
              </a:tr>
              <a:tr h="370840">
                <a:tc>
                  <a:txBody>
                    <a:bodyPr/>
                    <a:lstStyle/>
                    <a:p>
                      <a:r>
                        <a:rPr lang="en-US" dirty="0" smtClean="0"/>
                        <a:t>Circuit</a:t>
                      </a:r>
                      <a:endParaRPr lang="en-US" dirty="0"/>
                    </a:p>
                  </a:txBody>
                  <a:tcPr/>
                </a:tc>
                <a:tc>
                  <a:txBody>
                    <a:bodyPr/>
                    <a:lstStyle/>
                    <a:p>
                      <a:r>
                        <a:rPr lang="en-US" dirty="0" smtClean="0"/>
                        <a:t>Blocking</a:t>
                      </a:r>
                      <a:endParaRPr lang="en-US" dirty="0"/>
                    </a:p>
                  </a:txBody>
                  <a:tcPr/>
                </a:tc>
                <a:tc>
                  <a:txBody>
                    <a:bodyPr/>
                    <a:lstStyle/>
                    <a:p>
                      <a:r>
                        <a:rPr lang="en-US" dirty="0" smtClean="0"/>
                        <a:t>Use only a slice of bandwidth, but all the time</a:t>
                      </a:r>
                      <a:endParaRPr lang="en-US" dirty="0"/>
                    </a:p>
                  </a:txBody>
                  <a:tcPr/>
                </a:tc>
                <a:tc>
                  <a:txBody>
                    <a:bodyPr/>
                    <a:lstStyle/>
                    <a:p>
                      <a:r>
                        <a:rPr lang="en-US" dirty="0" smtClean="0"/>
                        <a:t>Call setup</a:t>
                      </a:r>
                    </a:p>
                    <a:p>
                      <a:r>
                        <a:rPr lang="en-US" dirty="0" smtClean="0"/>
                        <a:t>Propagation</a:t>
                      </a:r>
                    </a:p>
                    <a:p>
                      <a:r>
                        <a:rPr lang="en-US" dirty="0" smtClean="0"/>
                        <a:t>Transmission</a:t>
                      </a:r>
                      <a:endParaRPr lang="en-US" dirty="0"/>
                    </a:p>
                  </a:txBody>
                  <a:tcPr/>
                </a:tc>
                <a:tc>
                  <a:txBody>
                    <a:bodyPr/>
                    <a:lstStyle/>
                    <a:p>
                      <a:r>
                        <a:rPr lang="en-US" dirty="0" smtClean="0"/>
                        <a:t>Call setup &gt;</a:t>
                      </a:r>
                      <a:r>
                        <a:rPr lang="en-US" baseline="0" dirty="0" smtClean="0"/>
                        <a:t> 2* propagation</a:t>
                      </a:r>
                      <a:endParaRPr lang="en-US" dirty="0"/>
                    </a:p>
                  </a:txBody>
                  <a:tcPr/>
                </a:tc>
              </a:tr>
              <a:tr h="370840">
                <a:tc>
                  <a:txBody>
                    <a:bodyPr/>
                    <a:lstStyle/>
                    <a:p>
                      <a:r>
                        <a:rPr lang="en-US" dirty="0" smtClean="0"/>
                        <a:t>Message</a:t>
                      </a:r>
                      <a:endParaRPr lang="en-US" dirty="0"/>
                    </a:p>
                  </a:txBody>
                  <a:tcPr/>
                </a:tc>
                <a:tc>
                  <a:txBody>
                    <a:bodyPr/>
                    <a:lstStyle/>
                    <a:p>
                      <a:r>
                        <a:rPr lang="en-US" dirty="0" smtClean="0"/>
                        <a:t>Delay</a:t>
                      </a:r>
                      <a:endParaRPr lang="en-US" dirty="0"/>
                    </a:p>
                  </a:txBody>
                  <a:tcPr/>
                </a:tc>
                <a:tc>
                  <a:txBody>
                    <a:bodyPr/>
                    <a:lstStyle/>
                    <a:p>
                      <a:r>
                        <a:rPr lang="en-US" dirty="0" smtClean="0"/>
                        <a:t>Use full link bandwidth, but</a:t>
                      </a:r>
                      <a:r>
                        <a:rPr lang="en-US" baseline="0" dirty="0" smtClean="0"/>
                        <a:t> only for message</a:t>
                      </a:r>
                      <a:endParaRPr lang="en-US" dirty="0"/>
                    </a:p>
                  </a:txBody>
                  <a:tcPr/>
                </a:tc>
                <a:tc>
                  <a:txBody>
                    <a:bodyPr/>
                    <a:lstStyle/>
                    <a:p>
                      <a:r>
                        <a:rPr lang="en-US" dirty="0" err="1" smtClean="0"/>
                        <a:t>Queueing</a:t>
                      </a:r>
                      <a:endParaRPr lang="en-US" dirty="0" smtClean="0"/>
                    </a:p>
                    <a:p>
                      <a:r>
                        <a:rPr lang="en-US" dirty="0" smtClean="0"/>
                        <a:t>Propagation</a:t>
                      </a:r>
                    </a:p>
                    <a:p>
                      <a:r>
                        <a:rPr lang="en-US" dirty="0" smtClean="0"/>
                        <a:t>Transmission</a:t>
                      </a:r>
                      <a:endParaRPr lang="en-US" dirty="0"/>
                    </a:p>
                  </a:txBody>
                  <a:tcPr/>
                </a:tc>
                <a:tc>
                  <a:txBody>
                    <a:bodyPr/>
                    <a:lstStyle/>
                    <a:p>
                      <a:r>
                        <a:rPr lang="en-US" sz="1800" dirty="0" smtClean="0"/>
                        <a:t>Entire message received &amp; transmitted at each node</a:t>
                      </a:r>
                      <a:endParaRPr lang="en-US" sz="1800" dirty="0"/>
                    </a:p>
                  </a:txBody>
                  <a:tcPr/>
                </a:tc>
              </a:tr>
              <a:tr h="370840">
                <a:tc>
                  <a:txBody>
                    <a:bodyPr/>
                    <a:lstStyle/>
                    <a:p>
                      <a:r>
                        <a:rPr lang="en-US" dirty="0" smtClean="0"/>
                        <a:t>Packet</a:t>
                      </a:r>
                      <a:endParaRPr lang="en-US" dirty="0"/>
                    </a:p>
                  </a:txBody>
                  <a:tcPr/>
                </a:tc>
                <a:tc>
                  <a:txBody>
                    <a:bodyPr/>
                    <a:lstStyle/>
                    <a:p>
                      <a:r>
                        <a:rPr lang="en-US" dirty="0" smtClean="0"/>
                        <a:t>Delay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full link bandwidth, but</a:t>
                      </a:r>
                      <a:r>
                        <a:rPr lang="en-US" baseline="0" dirty="0" smtClean="0"/>
                        <a:t> only for packet</a:t>
                      </a:r>
                      <a:endParaRPr lang="en-US" dirty="0" smtClean="0"/>
                    </a:p>
                  </a:txBody>
                  <a:tcPr/>
                </a:tc>
                <a:tc>
                  <a:txBody>
                    <a:bodyPr/>
                    <a:lstStyle/>
                    <a:p>
                      <a:r>
                        <a:rPr lang="en-US" dirty="0" err="1" smtClean="0"/>
                        <a:t>Queueing</a:t>
                      </a:r>
                      <a:endParaRPr lang="en-US" dirty="0" smtClean="0"/>
                    </a:p>
                    <a:p>
                      <a:r>
                        <a:rPr lang="en-US" dirty="0" smtClean="0"/>
                        <a:t>Propagation</a:t>
                      </a:r>
                    </a:p>
                    <a:p>
                      <a:r>
                        <a:rPr lang="en-US" dirty="0" smtClean="0"/>
                        <a:t>Transmission</a:t>
                      </a:r>
                      <a:endParaRPr lang="en-US" dirty="0"/>
                    </a:p>
                  </a:txBody>
                  <a:tcPr/>
                </a:tc>
                <a:tc>
                  <a:txBody>
                    <a:bodyPr/>
                    <a:lstStyle/>
                    <a:p>
                      <a:r>
                        <a:rPr lang="en-US" dirty="0" smtClean="0"/>
                        <a:t>Each packet received &amp; transmitted at each node</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4077174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ways for Packet switching</a:t>
            </a:r>
            <a:endParaRPr lang="en-US" dirty="0"/>
          </a:p>
        </p:txBody>
      </p:sp>
      <p:sp>
        <p:nvSpPr>
          <p:cNvPr id="3" name="Content Placeholder 2"/>
          <p:cNvSpPr>
            <a:spLocks noGrp="1"/>
          </p:cNvSpPr>
          <p:nvPr>
            <p:ph sz="quarter" idx="1"/>
          </p:nvPr>
        </p:nvSpPr>
        <p:spPr/>
        <p:txBody>
          <a:bodyPr/>
          <a:lstStyle/>
          <a:p>
            <a:r>
              <a:rPr lang="en-US" dirty="0" smtClean="0"/>
              <a:t>Connection Oriented (virtual circuit)  </a:t>
            </a:r>
          </a:p>
          <a:p>
            <a:pPr lvl="2"/>
            <a:r>
              <a:rPr lang="en-US" dirty="0" smtClean="0"/>
              <a:t>Set up route between source and destination of communication</a:t>
            </a:r>
          </a:p>
          <a:p>
            <a:pPr lvl="2"/>
            <a:r>
              <a:rPr lang="en-US" dirty="0" smtClean="0"/>
              <a:t>All packets go on same route </a:t>
            </a:r>
          </a:p>
          <a:p>
            <a:pPr lvl="2"/>
            <a:r>
              <a:rPr lang="en-US" dirty="0" smtClean="0"/>
              <a:t>Can “reserve” or not -  the resources on the route</a:t>
            </a:r>
          </a:p>
          <a:p>
            <a:pPr lvl="3"/>
            <a:r>
              <a:rPr lang="en-US" dirty="0" smtClean="0"/>
              <a:t>Source routing in IP?</a:t>
            </a:r>
          </a:p>
          <a:p>
            <a:r>
              <a:rPr lang="en-US" dirty="0" smtClean="0"/>
              <a:t>Connection-less (datagram)</a:t>
            </a:r>
          </a:p>
          <a:p>
            <a:pPr lvl="2"/>
            <a:r>
              <a:rPr lang="en-US" dirty="0" smtClean="0"/>
              <a:t>Route each packet independently through the network</a:t>
            </a:r>
          </a:p>
          <a:p>
            <a:pPr lvl="2"/>
            <a:r>
              <a:rPr lang="en-US" dirty="0" smtClean="0"/>
              <a:t>No reserved resources – no guarantees of service quality</a:t>
            </a:r>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200985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title"/>
          </p:nvPr>
        </p:nvSpPr>
        <p:spPr/>
        <p:txBody>
          <a:bodyPr/>
          <a:lstStyle/>
          <a:p>
            <a:r>
              <a:rPr lang="en-US" smtClean="0"/>
              <a:t>Connection Oriented Service</a:t>
            </a:r>
            <a:endParaRPr lang="en-US" dirty="0"/>
          </a:p>
        </p:txBody>
      </p:sp>
      <p:sp>
        <p:nvSpPr>
          <p:cNvPr id="1403907" name="Rectangle 3"/>
          <p:cNvSpPr>
            <a:spLocks noGrp="1" noChangeArrowheads="1"/>
          </p:cNvSpPr>
          <p:nvPr>
            <p:ph idx="1"/>
          </p:nvPr>
        </p:nvSpPr>
        <p:spPr>
          <a:xfrm>
            <a:off x="822960" y="1845734"/>
            <a:ext cx="7543800" cy="1565123"/>
          </a:xfrm>
        </p:spPr>
        <p:txBody>
          <a:bodyPr>
            <a:normAutofit fontScale="62500" lnSpcReduction="20000"/>
          </a:bodyPr>
          <a:lstStyle/>
          <a:p>
            <a:r>
              <a:rPr lang="en-US" dirty="0" smtClean="0"/>
              <a:t>Before data flows, two end hosts and intervening network components establish  connection or virtual connection (VC) </a:t>
            </a:r>
          </a:p>
          <a:p>
            <a:r>
              <a:rPr lang="en-US" dirty="0" smtClean="0"/>
              <a:t>Need signaling protocol  to setup, maintain  teardown VC</a:t>
            </a:r>
          </a:p>
          <a:p>
            <a:r>
              <a:rPr lang="en-US" dirty="0" smtClean="0"/>
              <a:t>Each packet has VC ID in header – decision based on ID</a:t>
            </a:r>
          </a:p>
          <a:p>
            <a:pPr lvl="1"/>
            <a:r>
              <a:rPr lang="en-US" dirty="0"/>
              <a:t>U</a:t>
            </a:r>
            <a:r>
              <a:rPr lang="en-US" dirty="0" smtClean="0"/>
              <a:t>sed in ATM, frame-relay, X.25</a:t>
            </a:r>
            <a:endParaRPr lang="en-US" dirty="0"/>
          </a:p>
        </p:txBody>
      </p:sp>
      <p:sp>
        <p:nvSpPr>
          <p:cNvPr id="1403908" name="Freeform 4"/>
          <p:cNvSpPr>
            <a:spLocks/>
          </p:cNvSpPr>
          <p:nvPr/>
        </p:nvSpPr>
        <p:spPr bwMode="auto">
          <a:xfrm>
            <a:off x="3371850" y="4783138"/>
            <a:ext cx="2847975" cy="1481137"/>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09" name="Line 5"/>
          <p:cNvSpPr>
            <a:spLocks noChangeShapeType="1"/>
          </p:cNvSpPr>
          <p:nvPr/>
        </p:nvSpPr>
        <p:spPr bwMode="auto">
          <a:xfrm rot="5400000" flipV="1">
            <a:off x="2725738" y="4525962"/>
            <a:ext cx="6350" cy="15779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10" name="Freeform 6"/>
          <p:cNvSpPr>
            <a:spLocks/>
          </p:cNvSpPr>
          <p:nvPr/>
        </p:nvSpPr>
        <p:spPr bwMode="auto">
          <a:xfrm>
            <a:off x="4010025" y="5076825"/>
            <a:ext cx="542925" cy="295275"/>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11" name="Group 7"/>
          <p:cNvGrpSpPr>
            <a:grpSpLocks/>
          </p:cNvGrpSpPr>
          <p:nvPr/>
        </p:nvGrpSpPr>
        <p:grpSpPr bwMode="auto">
          <a:xfrm>
            <a:off x="3516313" y="5251450"/>
            <a:ext cx="501650" cy="233363"/>
            <a:chOff x="3600" y="219"/>
            <a:chExt cx="360" cy="175"/>
          </a:xfrm>
        </p:grpSpPr>
        <p:sp>
          <p:nvSpPr>
            <p:cNvPr id="1403912"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13" name="Line 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14" name="Line 1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15" name="Rectangle 1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3916"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17" name="Group 13"/>
            <p:cNvGrpSpPr>
              <a:grpSpLocks/>
            </p:cNvGrpSpPr>
            <p:nvPr/>
          </p:nvGrpSpPr>
          <p:grpSpPr bwMode="auto">
            <a:xfrm>
              <a:off x="3686" y="244"/>
              <a:ext cx="177" cy="66"/>
              <a:chOff x="2848" y="848"/>
              <a:chExt cx="140" cy="98"/>
            </a:xfrm>
          </p:grpSpPr>
          <p:sp>
            <p:nvSpPr>
              <p:cNvPr id="1403918" name="Line 1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19" name="Line 1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20" name="Line 1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3921" name="Group 17"/>
            <p:cNvGrpSpPr>
              <a:grpSpLocks/>
            </p:cNvGrpSpPr>
            <p:nvPr/>
          </p:nvGrpSpPr>
          <p:grpSpPr bwMode="auto">
            <a:xfrm flipV="1">
              <a:off x="3686" y="243"/>
              <a:ext cx="177" cy="66"/>
              <a:chOff x="2848" y="848"/>
              <a:chExt cx="140" cy="98"/>
            </a:xfrm>
          </p:grpSpPr>
          <p:sp>
            <p:nvSpPr>
              <p:cNvPr id="1403922"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23" name="Line 1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24" name="Line 2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3925" name="Group 21"/>
          <p:cNvGrpSpPr>
            <a:grpSpLocks/>
          </p:cNvGrpSpPr>
          <p:nvPr/>
        </p:nvGrpSpPr>
        <p:grpSpPr bwMode="auto">
          <a:xfrm>
            <a:off x="3868738" y="5889625"/>
            <a:ext cx="501650" cy="233363"/>
            <a:chOff x="3600" y="219"/>
            <a:chExt cx="360" cy="175"/>
          </a:xfrm>
        </p:grpSpPr>
        <p:sp>
          <p:nvSpPr>
            <p:cNvPr id="1403926" name="Oval 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27" name="Line 2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28" name="Line 2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29" name="Rectangle 2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3930" name="Oval 2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31" name="Group 27"/>
            <p:cNvGrpSpPr>
              <a:grpSpLocks/>
            </p:cNvGrpSpPr>
            <p:nvPr/>
          </p:nvGrpSpPr>
          <p:grpSpPr bwMode="auto">
            <a:xfrm>
              <a:off x="3686" y="244"/>
              <a:ext cx="177" cy="66"/>
              <a:chOff x="2848" y="848"/>
              <a:chExt cx="140" cy="98"/>
            </a:xfrm>
          </p:grpSpPr>
          <p:sp>
            <p:nvSpPr>
              <p:cNvPr id="1403932" name="Line 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33" name="Line 2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34" name="Line 3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3935" name="Group 31"/>
            <p:cNvGrpSpPr>
              <a:grpSpLocks/>
            </p:cNvGrpSpPr>
            <p:nvPr/>
          </p:nvGrpSpPr>
          <p:grpSpPr bwMode="auto">
            <a:xfrm flipV="1">
              <a:off x="3686" y="243"/>
              <a:ext cx="177" cy="66"/>
              <a:chOff x="2848" y="848"/>
              <a:chExt cx="140" cy="98"/>
            </a:xfrm>
          </p:grpSpPr>
          <p:sp>
            <p:nvSpPr>
              <p:cNvPr id="1403936" name="Line 3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37" name="Line 3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38" name="Line 3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3939" name="Group 35"/>
          <p:cNvGrpSpPr>
            <a:grpSpLocks/>
          </p:cNvGrpSpPr>
          <p:nvPr/>
        </p:nvGrpSpPr>
        <p:grpSpPr bwMode="auto">
          <a:xfrm>
            <a:off x="4543425" y="4946650"/>
            <a:ext cx="501650" cy="233363"/>
            <a:chOff x="3600" y="219"/>
            <a:chExt cx="360" cy="175"/>
          </a:xfrm>
        </p:grpSpPr>
        <p:sp>
          <p:nvSpPr>
            <p:cNvPr id="1403940" name="Oval 3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41" name="Line 3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42" name="Line 3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43" name="Rectangle 3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3944" name="Oval 4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45" name="Group 41"/>
            <p:cNvGrpSpPr>
              <a:grpSpLocks/>
            </p:cNvGrpSpPr>
            <p:nvPr/>
          </p:nvGrpSpPr>
          <p:grpSpPr bwMode="auto">
            <a:xfrm>
              <a:off x="3686" y="244"/>
              <a:ext cx="177" cy="66"/>
              <a:chOff x="2848" y="848"/>
              <a:chExt cx="140" cy="98"/>
            </a:xfrm>
          </p:grpSpPr>
          <p:sp>
            <p:nvSpPr>
              <p:cNvPr id="1403946" name="Line 42"/>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47" name="Line 4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48" name="Line 4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3949" name="Group 45"/>
            <p:cNvGrpSpPr>
              <a:grpSpLocks/>
            </p:cNvGrpSpPr>
            <p:nvPr/>
          </p:nvGrpSpPr>
          <p:grpSpPr bwMode="auto">
            <a:xfrm flipV="1">
              <a:off x="3686" y="243"/>
              <a:ext cx="177" cy="66"/>
              <a:chOff x="2848" y="848"/>
              <a:chExt cx="140" cy="98"/>
            </a:xfrm>
          </p:grpSpPr>
          <p:sp>
            <p:nvSpPr>
              <p:cNvPr id="1403950" name="Line 4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51" name="Line 4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52" name="Line 4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3953" name="Group 49"/>
          <p:cNvGrpSpPr>
            <a:grpSpLocks/>
          </p:cNvGrpSpPr>
          <p:nvPr/>
        </p:nvGrpSpPr>
        <p:grpSpPr bwMode="auto">
          <a:xfrm>
            <a:off x="4465638" y="5611813"/>
            <a:ext cx="500062" cy="233362"/>
            <a:chOff x="3600" y="219"/>
            <a:chExt cx="360" cy="175"/>
          </a:xfrm>
        </p:grpSpPr>
        <p:sp>
          <p:nvSpPr>
            <p:cNvPr id="1403954" name="Oval 5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55" name="Line 5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56" name="Line 5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57" name="Rectangle 5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3958" name="Oval 5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59" name="Group 55"/>
            <p:cNvGrpSpPr>
              <a:grpSpLocks/>
            </p:cNvGrpSpPr>
            <p:nvPr/>
          </p:nvGrpSpPr>
          <p:grpSpPr bwMode="auto">
            <a:xfrm>
              <a:off x="3686" y="244"/>
              <a:ext cx="177" cy="66"/>
              <a:chOff x="2848" y="848"/>
              <a:chExt cx="140" cy="98"/>
            </a:xfrm>
          </p:grpSpPr>
          <p:sp>
            <p:nvSpPr>
              <p:cNvPr id="1403960" name="Line 56"/>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61" name="Line 5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62" name="Line 5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3963" name="Group 59"/>
            <p:cNvGrpSpPr>
              <a:grpSpLocks/>
            </p:cNvGrpSpPr>
            <p:nvPr/>
          </p:nvGrpSpPr>
          <p:grpSpPr bwMode="auto">
            <a:xfrm flipV="1">
              <a:off x="3686" y="243"/>
              <a:ext cx="177" cy="66"/>
              <a:chOff x="2848" y="848"/>
              <a:chExt cx="140" cy="98"/>
            </a:xfrm>
          </p:grpSpPr>
          <p:sp>
            <p:nvSpPr>
              <p:cNvPr id="1403964" name="Line 6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65" name="Line 6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66" name="Line 6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3967" name="Group 63"/>
          <p:cNvGrpSpPr>
            <a:grpSpLocks/>
          </p:cNvGrpSpPr>
          <p:nvPr/>
        </p:nvGrpSpPr>
        <p:grpSpPr bwMode="auto">
          <a:xfrm>
            <a:off x="5100638" y="5908675"/>
            <a:ext cx="501650" cy="233363"/>
            <a:chOff x="3600" y="219"/>
            <a:chExt cx="360" cy="175"/>
          </a:xfrm>
        </p:grpSpPr>
        <p:sp>
          <p:nvSpPr>
            <p:cNvPr id="1403968" name="Oval 6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69" name="Line 6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70" name="Line 6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71" name="Rectangle 6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3972" name="Oval 6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73" name="Group 69"/>
            <p:cNvGrpSpPr>
              <a:grpSpLocks/>
            </p:cNvGrpSpPr>
            <p:nvPr/>
          </p:nvGrpSpPr>
          <p:grpSpPr bwMode="auto">
            <a:xfrm>
              <a:off x="3686" y="244"/>
              <a:ext cx="177" cy="66"/>
              <a:chOff x="2848" y="848"/>
              <a:chExt cx="140" cy="98"/>
            </a:xfrm>
          </p:grpSpPr>
          <p:sp>
            <p:nvSpPr>
              <p:cNvPr id="1403974" name="Line 70"/>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75" name="Line 7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76" name="Line 7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3977" name="Group 73"/>
            <p:cNvGrpSpPr>
              <a:grpSpLocks/>
            </p:cNvGrpSpPr>
            <p:nvPr/>
          </p:nvGrpSpPr>
          <p:grpSpPr bwMode="auto">
            <a:xfrm flipV="1">
              <a:off x="3686" y="243"/>
              <a:ext cx="177" cy="66"/>
              <a:chOff x="2848" y="848"/>
              <a:chExt cx="140" cy="98"/>
            </a:xfrm>
          </p:grpSpPr>
          <p:sp>
            <p:nvSpPr>
              <p:cNvPr id="1403978" name="Line 7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79" name="Line 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80" name="Line 7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3981" name="Group 77"/>
          <p:cNvGrpSpPr>
            <a:grpSpLocks/>
          </p:cNvGrpSpPr>
          <p:nvPr/>
        </p:nvGrpSpPr>
        <p:grpSpPr bwMode="auto">
          <a:xfrm>
            <a:off x="5545138" y="5253038"/>
            <a:ext cx="501650" cy="233362"/>
            <a:chOff x="3600" y="219"/>
            <a:chExt cx="360" cy="175"/>
          </a:xfrm>
        </p:grpSpPr>
        <p:sp>
          <p:nvSpPr>
            <p:cNvPr id="1403982" name="Oval 7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83" name="Line 7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84" name="Line 8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85" name="Rectangle 8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3986" name="Oval 8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3987" name="Group 83"/>
            <p:cNvGrpSpPr>
              <a:grpSpLocks/>
            </p:cNvGrpSpPr>
            <p:nvPr/>
          </p:nvGrpSpPr>
          <p:grpSpPr bwMode="auto">
            <a:xfrm>
              <a:off x="3686" y="244"/>
              <a:ext cx="177" cy="66"/>
              <a:chOff x="2848" y="848"/>
              <a:chExt cx="140" cy="98"/>
            </a:xfrm>
          </p:grpSpPr>
          <p:sp>
            <p:nvSpPr>
              <p:cNvPr id="1403988" name="Line 8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89" name="Line 8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90" name="Line 8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3991" name="Group 87"/>
            <p:cNvGrpSpPr>
              <a:grpSpLocks/>
            </p:cNvGrpSpPr>
            <p:nvPr/>
          </p:nvGrpSpPr>
          <p:grpSpPr bwMode="auto">
            <a:xfrm flipV="1">
              <a:off x="3686" y="243"/>
              <a:ext cx="177" cy="66"/>
              <a:chOff x="2848" y="848"/>
              <a:chExt cx="140" cy="98"/>
            </a:xfrm>
          </p:grpSpPr>
          <p:sp>
            <p:nvSpPr>
              <p:cNvPr id="1403992" name="Line 8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93" name="Line 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94" name="Line 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3995" name="Group 91"/>
          <p:cNvGrpSpPr>
            <a:grpSpLocks/>
          </p:cNvGrpSpPr>
          <p:nvPr/>
        </p:nvGrpSpPr>
        <p:grpSpPr bwMode="auto">
          <a:xfrm>
            <a:off x="498475" y="3446463"/>
            <a:ext cx="1566863" cy="1987550"/>
            <a:chOff x="2366" y="929"/>
            <a:chExt cx="987" cy="1252"/>
          </a:xfrm>
        </p:grpSpPr>
        <p:graphicFrame>
          <p:nvGraphicFramePr>
            <p:cNvPr id="1403996" name="Object 92"/>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1273" name="Clip" r:id="rId3" imgW="1307948" imgH="1084823" progId="MS_ClipArt_Gallery.2">
                    <p:embed/>
                  </p:oleObj>
                </mc:Choice>
                <mc:Fallback>
                  <p:oleObj name="Clip" r:id="rId3"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403997" name="Group 93"/>
            <p:cNvGrpSpPr>
              <a:grpSpLocks/>
            </p:cNvGrpSpPr>
            <p:nvPr/>
          </p:nvGrpSpPr>
          <p:grpSpPr bwMode="auto">
            <a:xfrm>
              <a:off x="2366" y="1145"/>
              <a:ext cx="987" cy="1036"/>
              <a:chOff x="2956" y="969"/>
              <a:chExt cx="513" cy="529"/>
            </a:xfrm>
          </p:grpSpPr>
          <p:sp>
            <p:nvSpPr>
              <p:cNvPr id="1403998" name="Rectangle 94"/>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3999" name="Rectangle 95"/>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0" name="Rectangle 96"/>
              <p:cNvSpPr>
                <a:spLocks noChangeArrowheads="1"/>
              </p:cNvSpPr>
              <p:nvPr/>
            </p:nvSpPr>
            <p:spPr bwMode="auto">
              <a:xfrm>
                <a:off x="3000" y="1185"/>
                <a:ext cx="432"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1" name="Text Box 97"/>
              <p:cNvSpPr txBox="1">
                <a:spLocks noChangeArrowheads="1"/>
              </p:cNvSpPr>
              <p:nvPr/>
            </p:nvSpPr>
            <p:spPr bwMode="auto">
              <a:xfrm>
                <a:off x="2956" y="978"/>
                <a:ext cx="513"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2000">
                    <a:latin typeface="Calibri"/>
                    <a:cs typeface="Calibri"/>
                  </a:rPr>
                  <a:t>application</a:t>
                </a:r>
              </a:p>
              <a:p>
                <a:pPr algn="ctr" eaLnBrk="0" hangingPunct="0"/>
                <a:r>
                  <a:rPr lang="en-US" sz="2000">
                    <a:latin typeface="Calibri"/>
                    <a:cs typeface="Calibri"/>
                  </a:rPr>
                  <a:t>transport</a:t>
                </a:r>
              </a:p>
              <a:p>
                <a:pPr algn="ctr" eaLnBrk="0" hangingPunct="0"/>
                <a:r>
                  <a:rPr lang="en-US" sz="2000">
                    <a:solidFill>
                      <a:schemeClr val="bg1"/>
                    </a:solidFill>
                    <a:latin typeface="Calibri"/>
                    <a:cs typeface="Calibri"/>
                  </a:rPr>
                  <a:t>network</a:t>
                </a:r>
                <a:endParaRPr lang="en-US" sz="2000">
                  <a:latin typeface="Calibri"/>
                  <a:cs typeface="Calibri"/>
                </a:endParaRPr>
              </a:p>
              <a:p>
                <a:pPr algn="ctr" eaLnBrk="0" hangingPunct="0"/>
                <a:r>
                  <a:rPr lang="en-US" sz="2000">
                    <a:latin typeface="Calibri"/>
                    <a:cs typeface="Calibri"/>
                  </a:rPr>
                  <a:t>data link</a:t>
                </a:r>
              </a:p>
              <a:p>
                <a:pPr algn="ctr" eaLnBrk="0" hangingPunct="0"/>
                <a:r>
                  <a:rPr lang="en-US" sz="2000">
                    <a:latin typeface="Calibri"/>
                    <a:cs typeface="Calibri"/>
                  </a:rPr>
                  <a:t>physical</a:t>
                </a:r>
              </a:p>
            </p:txBody>
          </p:sp>
          <p:sp>
            <p:nvSpPr>
              <p:cNvPr id="1404002" name="Line 98"/>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3" name="Line 99"/>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4" name="Line 100"/>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5" name="Line 101"/>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sp>
        <p:nvSpPr>
          <p:cNvPr id="1404006" name="Freeform 102"/>
          <p:cNvSpPr>
            <a:spLocks/>
          </p:cNvSpPr>
          <p:nvPr/>
        </p:nvSpPr>
        <p:spPr bwMode="auto">
          <a:xfrm>
            <a:off x="5051425" y="5070475"/>
            <a:ext cx="504825" cy="307975"/>
          </a:xfrm>
          <a:custGeom>
            <a:avLst/>
            <a:gdLst>
              <a:gd name="T0" fmla="*/ 0 w 318"/>
              <a:gd name="T1" fmla="*/ 0 h 194"/>
              <a:gd name="T2" fmla="*/ 318 w 318"/>
              <a:gd name="T3" fmla="*/ 194 h 194"/>
            </a:gdLst>
            <a:ahLst/>
            <a:cxnLst>
              <a:cxn ang="0">
                <a:pos x="T0" y="T1"/>
              </a:cxn>
              <a:cxn ang="0">
                <a:pos x="T2" y="T3"/>
              </a:cxn>
            </a:cxnLst>
            <a:rect l="0" t="0" r="r" b="b"/>
            <a:pathLst>
              <a:path w="318" h="194">
                <a:moveTo>
                  <a:pt x="0" y="0"/>
                </a:moveTo>
                <a:lnTo>
                  <a:pt x="318" y="194"/>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7" name="Freeform 103"/>
          <p:cNvSpPr>
            <a:spLocks/>
          </p:cNvSpPr>
          <p:nvPr/>
        </p:nvSpPr>
        <p:spPr bwMode="auto">
          <a:xfrm>
            <a:off x="3986213" y="5462588"/>
            <a:ext cx="481012" cy="238125"/>
          </a:xfrm>
          <a:custGeom>
            <a:avLst/>
            <a:gdLst>
              <a:gd name="T0" fmla="*/ 0 w 294"/>
              <a:gd name="T1" fmla="*/ 0 h 174"/>
              <a:gd name="T2" fmla="*/ 294 w 294"/>
              <a:gd name="T3" fmla="*/ 174 h 174"/>
            </a:gdLst>
            <a:ahLst/>
            <a:cxnLst>
              <a:cxn ang="0">
                <a:pos x="T0" y="T1"/>
              </a:cxn>
              <a:cxn ang="0">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8" name="Freeform 104"/>
          <p:cNvSpPr>
            <a:spLocks/>
          </p:cNvSpPr>
          <p:nvPr/>
        </p:nvSpPr>
        <p:spPr bwMode="auto">
          <a:xfrm>
            <a:off x="4933950" y="5438775"/>
            <a:ext cx="628650" cy="247650"/>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09" name="Freeform 105"/>
          <p:cNvSpPr>
            <a:spLocks/>
          </p:cNvSpPr>
          <p:nvPr/>
        </p:nvSpPr>
        <p:spPr bwMode="auto">
          <a:xfrm>
            <a:off x="5600700" y="5492750"/>
            <a:ext cx="206375" cy="508000"/>
          </a:xfrm>
          <a:custGeom>
            <a:avLst/>
            <a:gdLst>
              <a:gd name="T0" fmla="*/ 0 w 118"/>
              <a:gd name="T1" fmla="*/ 500 h 500"/>
              <a:gd name="T2" fmla="*/ 118 w 118"/>
              <a:gd name="T3" fmla="*/ 0 h 500"/>
            </a:gdLst>
            <a:ahLst/>
            <a:cxnLst>
              <a:cxn ang="0">
                <a:pos x="T0" y="T1"/>
              </a:cxn>
              <a:cxn ang="0">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10" name="Freeform 106"/>
          <p:cNvSpPr>
            <a:spLocks/>
          </p:cNvSpPr>
          <p:nvPr/>
        </p:nvSpPr>
        <p:spPr bwMode="auto">
          <a:xfrm>
            <a:off x="4365625" y="6026150"/>
            <a:ext cx="736600" cy="74613"/>
          </a:xfrm>
          <a:custGeom>
            <a:avLst/>
            <a:gdLst>
              <a:gd name="T0" fmla="*/ 370 w 370"/>
              <a:gd name="T1" fmla="*/ 32 h 32"/>
              <a:gd name="T2" fmla="*/ 0 w 370"/>
              <a:gd name="T3" fmla="*/ 0 h 32"/>
            </a:gdLst>
            <a:ahLst/>
            <a:cxnLst>
              <a:cxn ang="0">
                <a:pos x="T0" y="T1"/>
              </a:cxn>
              <a:cxn ang="0">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11" name="Freeform 107"/>
          <p:cNvSpPr>
            <a:spLocks/>
          </p:cNvSpPr>
          <p:nvPr/>
        </p:nvSpPr>
        <p:spPr bwMode="auto">
          <a:xfrm>
            <a:off x="3829050" y="5486400"/>
            <a:ext cx="193675" cy="425450"/>
          </a:xfrm>
          <a:custGeom>
            <a:avLst/>
            <a:gdLst>
              <a:gd name="T0" fmla="*/ 162 w 176"/>
              <a:gd name="T1" fmla="*/ 408 h 412"/>
              <a:gd name="T2" fmla="*/ 176 w 176"/>
              <a:gd name="T3" fmla="*/ 412 h 412"/>
              <a:gd name="T4" fmla="*/ 0 w 176"/>
              <a:gd name="T5" fmla="*/ 0 h 412"/>
            </a:gdLst>
            <a:ahLst/>
            <a:cxnLst>
              <a:cxn ang="0">
                <a:pos x="T0" y="T1"/>
              </a:cxn>
              <a:cxn ang="0">
                <a:pos x="T2" y="T3"/>
              </a:cxn>
              <a:cxn ang="0">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012" name="Group 108"/>
          <p:cNvGrpSpPr>
            <a:grpSpLocks/>
          </p:cNvGrpSpPr>
          <p:nvPr/>
        </p:nvGrpSpPr>
        <p:grpSpPr bwMode="auto">
          <a:xfrm>
            <a:off x="7280275" y="3617913"/>
            <a:ext cx="1566863" cy="1987550"/>
            <a:chOff x="2366" y="929"/>
            <a:chExt cx="987" cy="1252"/>
          </a:xfrm>
        </p:grpSpPr>
        <p:graphicFrame>
          <p:nvGraphicFramePr>
            <p:cNvPr id="1404013" name="Object 109"/>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1274" name="Clip" r:id="rId5" imgW="1307948" imgH="1084823" progId="MS_ClipArt_Gallery.2">
                    <p:embed/>
                  </p:oleObj>
                </mc:Choice>
                <mc:Fallback>
                  <p:oleObj name="Clip" r:id="rId5"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404014" name="Group 110"/>
            <p:cNvGrpSpPr>
              <a:grpSpLocks/>
            </p:cNvGrpSpPr>
            <p:nvPr/>
          </p:nvGrpSpPr>
          <p:grpSpPr bwMode="auto">
            <a:xfrm>
              <a:off x="2366" y="1145"/>
              <a:ext cx="987" cy="1036"/>
              <a:chOff x="2956" y="969"/>
              <a:chExt cx="513" cy="529"/>
            </a:xfrm>
          </p:grpSpPr>
          <p:sp>
            <p:nvSpPr>
              <p:cNvPr id="1404015" name="Rectangle 111"/>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16" name="Rectangle 1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17" name="Rectangle 113"/>
              <p:cNvSpPr>
                <a:spLocks noChangeArrowheads="1"/>
              </p:cNvSpPr>
              <p:nvPr/>
            </p:nvSpPr>
            <p:spPr bwMode="auto">
              <a:xfrm>
                <a:off x="3000" y="1185"/>
                <a:ext cx="432"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18" name="Text Box 114"/>
              <p:cNvSpPr txBox="1">
                <a:spLocks noChangeArrowheads="1"/>
              </p:cNvSpPr>
              <p:nvPr/>
            </p:nvSpPr>
            <p:spPr bwMode="auto">
              <a:xfrm>
                <a:off x="2956" y="978"/>
                <a:ext cx="513"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2000">
                    <a:latin typeface="Calibri"/>
                    <a:cs typeface="Calibri"/>
                  </a:rPr>
                  <a:t>application</a:t>
                </a:r>
              </a:p>
              <a:p>
                <a:pPr algn="ctr" eaLnBrk="0" hangingPunct="0"/>
                <a:r>
                  <a:rPr lang="en-US" sz="2000">
                    <a:latin typeface="Calibri"/>
                    <a:cs typeface="Calibri"/>
                  </a:rPr>
                  <a:t>transport</a:t>
                </a:r>
              </a:p>
              <a:p>
                <a:pPr algn="ctr" eaLnBrk="0" hangingPunct="0"/>
                <a:r>
                  <a:rPr lang="en-US" sz="2000">
                    <a:solidFill>
                      <a:schemeClr val="bg1"/>
                    </a:solidFill>
                    <a:latin typeface="Calibri"/>
                    <a:cs typeface="Calibri"/>
                  </a:rPr>
                  <a:t>network</a:t>
                </a:r>
                <a:endParaRPr lang="en-US" sz="2000">
                  <a:latin typeface="Calibri"/>
                  <a:cs typeface="Calibri"/>
                </a:endParaRPr>
              </a:p>
              <a:p>
                <a:pPr algn="ctr" eaLnBrk="0" hangingPunct="0"/>
                <a:r>
                  <a:rPr lang="en-US" sz="2000">
                    <a:latin typeface="Calibri"/>
                    <a:cs typeface="Calibri"/>
                  </a:rPr>
                  <a:t>data link</a:t>
                </a:r>
              </a:p>
              <a:p>
                <a:pPr algn="ctr" eaLnBrk="0" hangingPunct="0"/>
                <a:r>
                  <a:rPr lang="en-US" sz="2000">
                    <a:latin typeface="Calibri"/>
                    <a:cs typeface="Calibri"/>
                  </a:rPr>
                  <a:t>physical</a:t>
                </a:r>
              </a:p>
            </p:txBody>
          </p:sp>
          <p:sp>
            <p:nvSpPr>
              <p:cNvPr id="1404019" name="Line 115"/>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20" name="Line 116"/>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21" name="Line 117"/>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22" name="Line 118"/>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sp>
        <p:nvSpPr>
          <p:cNvPr id="1404023" name="Line 119"/>
          <p:cNvSpPr>
            <a:spLocks noChangeShapeType="1"/>
          </p:cNvSpPr>
          <p:nvPr/>
        </p:nvSpPr>
        <p:spPr bwMode="auto">
          <a:xfrm rot="-5400000" flipH="1" flipV="1">
            <a:off x="6721475" y="4708525"/>
            <a:ext cx="6350" cy="1403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24" name="Text Box 120"/>
          <p:cNvSpPr txBox="1">
            <a:spLocks noChangeArrowheads="1"/>
          </p:cNvSpPr>
          <p:nvPr/>
        </p:nvSpPr>
        <p:spPr bwMode="auto">
          <a:xfrm>
            <a:off x="2041158" y="4651375"/>
            <a:ext cx="144218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Calibri"/>
                <a:cs typeface="Calibri"/>
              </a:rPr>
              <a:t>1. Initiate call</a:t>
            </a:r>
            <a:endParaRPr lang="en-US" sz="2400">
              <a:latin typeface="Calibri"/>
              <a:cs typeface="Calibri"/>
            </a:endParaRPr>
          </a:p>
        </p:txBody>
      </p:sp>
      <p:sp>
        <p:nvSpPr>
          <p:cNvPr id="1404025" name="Freeform 121"/>
          <p:cNvSpPr>
            <a:spLocks/>
          </p:cNvSpPr>
          <p:nvPr/>
        </p:nvSpPr>
        <p:spPr bwMode="auto">
          <a:xfrm>
            <a:off x="2057400" y="5000625"/>
            <a:ext cx="5305425" cy="862013"/>
          </a:xfrm>
          <a:custGeom>
            <a:avLst/>
            <a:gdLst>
              <a:gd name="T0" fmla="*/ 0 w 3342"/>
              <a:gd name="T1" fmla="*/ 0 h 543"/>
              <a:gd name="T2" fmla="*/ 3 w 3342"/>
              <a:gd name="T3" fmla="*/ 234 h 543"/>
              <a:gd name="T4" fmla="*/ 939 w 3342"/>
              <a:gd name="T5" fmla="*/ 234 h 543"/>
              <a:gd name="T6" fmla="*/ 1617 w 3342"/>
              <a:gd name="T7" fmla="*/ 543 h 543"/>
              <a:gd name="T8" fmla="*/ 1818 w 3342"/>
              <a:gd name="T9" fmla="*/ 543 h 543"/>
              <a:gd name="T10" fmla="*/ 2364 w 3342"/>
              <a:gd name="T11" fmla="*/ 300 h 543"/>
              <a:gd name="T12" fmla="*/ 3342 w 3342"/>
              <a:gd name="T13" fmla="*/ 306 h 543"/>
              <a:gd name="T14" fmla="*/ 3336 w 3342"/>
              <a:gd name="T15" fmla="*/ 1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1404026" name="Text Box 122"/>
          <p:cNvSpPr txBox="1">
            <a:spLocks noChangeArrowheads="1"/>
          </p:cNvSpPr>
          <p:nvPr/>
        </p:nvSpPr>
        <p:spPr bwMode="auto">
          <a:xfrm>
            <a:off x="5716080" y="4718050"/>
            <a:ext cx="163931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Calibri"/>
                <a:cs typeface="Calibri"/>
              </a:rPr>
              <a:t>2. incoming call</a:t>
            </a:r>
            <a:endParaRPr lang="en-US" sz="2400">
              <a:latin typeface="Calibri"/>
              <a:cs typeface="Calibri"/>
            </a:endParaRPr>
          </a:p>
        </p:txBody>
      </p:sp>
      <p:sp>
        <p:nvSpPr>
          <p:cNvPr id="1404027" name="Text Box 123"/>
          <p:cNvSpPr txBox="1">
            <a:spLocks noChangeArrowheads="1"/>
          </p:cNvSpPr>
          <p:nvPr/>
        </p:nvSpPr>
        <p:spPr bwMode="auto">
          <a:xfrm>
            <a:off x="5875416" y="4384675"/>
            <a:ext cx="1420656"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Calibri"/>
                <a:cs typeface="Calibri"/>
              </a:rPr>
              <a:t>3. Accept call</a:t>
            </a:r>
            <a:endParaRPr lang="en-US" sz="2400">
              <a:latin typeface="Calibri"/>
              <a:cs typeface="Calibri"/>
            </a:endParaRPr>
          </a:p>
        </p:txBody>
      </p:sp>
      <p:sp>
        <p:nvSpPr>
          <p:cNvPr id="1404028" name="Freeform 124"/>
          <p:cNvSpPr>
            <a:spLocks/>
          </p:cNvSpPr>
          <p:nvPr/>
        </p:nvSpPr>
        <p:spPr bwMode="auto">
          <a:xfrm>
            <a:off x="2162175" y="4648200"/>
            <a:ext cx="5057775" cy="1123950"/>
          </a:xfrm>
          <a:custGeom>
            <a:avLst/>
            <a:gdLst>
              <a:gd name="T0" fmla="*/ 0 w 3186"/>
              <a:gd name="T1" fmla="*/ 12 h 708"/>
              <a:gd name="T2" fmla="*/ 0 w 3186"/>
              <a:gd name="T3" fmla="*/ 381 h 708"/>
              <a:gd name="T4" fmla="*/ 882 w 3186"/>
              <a:gd name="T5" fmla="*/ 384 h 708"/>
              <a:gd name="T6" fmla="*/ 1551 w 3186"/>
              <a:gd name="T7" fmla="*/ 708 h 708"/>
              <a:gd name="T8" fmla="*/ 1742 w 3186"/>
              <a:gd name="T9" fmla="*/ 708 h 708"/>
              <a:gd name="T10" fmla="*/ 2273 w 3186"/>
              <a:gd name="T11" fmla="*/ 476 h 708"/>
              <a:gd name="T12" fmla="*/ 3186 w 3186"/>
              <a:gd name="T13" fmla="*/ 470 h 708"/>
              <a:gd name="T14" fmla="*/ 3180 w 3186"/>
              <a:gd name="T15" fmla="*/ 0 h 7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FF0000"/>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1404029" name="Text Box 125"/>
          <p:cNvSpPr txBox="1">
            <a:spLocks noChangeArrowheads="1"/>
          </p:cNvSpPr>
          <p:nvPr/>
        </p:nvSpPr>
        <p:spPr bwMode="auto">
          <a:xfrm>
            <a:off x="1988637" y="4365625"/>
            <a:ext cx="179170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Calibri"/>
                <a:cs typeface="Calibri"/>
              </a:rPr>
              <a:t>4. Call connected</a:t>
            </a:r>
            <a:endParaRPr lang="en-US" sz="2400">
              <a:latin typeface="Calibri"/>
              <a:cs typeface="Calibri"/>
            </a:endParaRPr>
          </a:p>
        </p:txBody>
      </p:sp>
      <p:sp>
        <p:nvSpPr>
          <p:cNvPr id="1404030" name="Text Box 126"/>
          <p:cNvSpPr txBox="1">
            <a:spLocks noChangeArrowheads="1"/>
          </p:cNvSpPr>
          <p:nvPr/>
        </p:nvSpPr>
        <p:spPr bwMode="auto">
          <a:xfrm>
            <a:off x="2044492" y="4060825"/>
            <a:ext cx="198002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chemeClr val="accent2"/>
                </a:solidFill>
                <a:latin typeface="Calibri"/>
                <a:cs typeface="Calibri"/>
              </a:rPr>
              <a:t>5. Data flow begins</a:t>
            </a:r>
            <a:endParaRPr lang="en-US" sz="2400">
              <a:latin typeface="Calibri"/>
              <a:cs typeface="Calibri"/>
            </a:endParaRPr>
          </a:p>
        </p:txBody>
      </p:sp>
      <p:sp>
        <p:nvSpPr>
          <p:cNvPr id="1404031" name="Text Box 127"/>
          <p:cNvSpPr txBox="1">
            <a:spLocks noChangeArrowheads="1"/>
          </p:cNvSpPr>
          <p:nvPr/>
        </p:nvSpPr>
        <p:spPr bwMode="auto">
          <a:xfrm>
            <a:off x="5702777" y="4013200"/>
            <a:ext cx="160877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chemeClr val="accent2"/>
                </a:solidFill>
                <a:latin typeface="Calibri"/>
                <a:cs typeface="Calibri"/>
              </a:rPr>
              <a:t>6. Receive data</a:t>
            </a:r>
            <a:endParaRPr lang="en-US" sz="2400">
              <a:latin typeface="Calibri"/>
              <a:cs typeface="Calibri"/>
            </a:endParaRPr>
          </a:p>
        </p:txBody>
      </p:sp>
      <p:sp>
        <p:nvSpPr>
          <p:cNvPr id="1404032" name="Freeform 128"/>
          <p:cNvSpPr>
            <a:spLocks/>
          </p:cNvSpPr>
          <p:nvPr/>
        </p:nvSpPr>
        <p:spPr bwMode="auto">
          <a:xfrm>
            <a:off x="2228850" y="4324350"/>
            <a:ext cx="4895850" cy="1343025"/>
          </a:xfrm>
          <a:custGeom>
            <a:avLst/>
            <a:gdLst>
              <a:gd name="T0" fmla="*/ 0 w 3084"/>
              <a:gd name="T1" fmla="*/ 18 h 846"/>
              <a:gd name="T2" fmla="*/ 0 w 3084"/>
              <a:gd name="T3" fmla="*/ 531 h 846"/>
              <a:gd name="T4" fmla="*/ 846 w 3084"/>
              <a:gd name="T5" fmla="*/ 534 h 846"/>
              <a:gd name="T6" fmla="*/ 1485 w 3084"/>
              <a:gd name="T7" fmla="*/ 846 h 846"/>
              <a:gd name="T8" fmla="*/ 1698 w 3084"/>
              <a:gd name="T9" fmla="*/ 843 h 846"/>
              <a:gd name="T10" fmla="*/ 2238 w 3084"/>
              <a:gd name="T11" fmla="*/ 633 h 846"/>
              <a:gd name="T12" fmla="*/ 3084 w 3084"/>
              <a:gd name="T13" fmla="*/ 633 h 846"/>
              <a:gd name="T14" fmla="*/ 3081 w 3084"/>
              <a:gd name="T15" fmla="*/ 0 h 8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latin typeface="Calibri"/>
              <a:cs typeface="Calibri"/>
            </a:endParaRPr>
          </a:p>
        </p:txBody>
      </p:sp>
      <p:grpSp>
        <p:nvGrpSpPr>
          <p:cNvPr id="1404033" name="Group 129"/>
          <p:cNvGrpSpPr>
            <a:grpSpLocks/>
          </p:cNvGrpSpPr>
          <p:nvPr/>
        </p:nvGrpSpPr>
        <p:grpSpPr bwMode="auto">
          <a:xfrm>
            <a:off x="3514725" y="5241925"/>
            <a:ext cx="2530475" cy="600075"/>
            <a:chOff x="2214" y="3302"/>
            <a:chExt cx="1594" cy="378"/>
          </a:xfrm>
        </p:grpSpPr>
        <p:grpSp>
          <p:nvGrpSpPr>
            <p:cNvPr id="1404034" name="Group 130"/>
            <p:cNvGrpSpPr>
              <a:grpSpLocks/>
            </p:cNvGrpSpPr>
            <p:nvPr/>
          </p:nvGrpSpPr>
          <p:grpSpPr bwMode="auto">
            <a:xfrm>
              <a:off x="2214" y="3302"/>
              <a:ext cx="316" cy="147"/>
              <a:chOff x="3120" y="2318"/>
              <a:chExt cx="316" cy="147"/>
            </a:xfrm>
          </p:grpSpPr>
          <p:sp>
            <p:nvSpPr>
              <p:cNvPr id="1404035" name="Oval 131"/>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36" name="Line 132"/>
              <p:cNvSpPr>
                <a:spLocks noChangeShapeType="1"/>
              </p:cNvSpPr>
              <p:nvPr/>
            </p:nvSpPr>
            <p:spPr bwMode="auto">
              <a:xfrm>
                <a:off x="3123" y="237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37" name="Line 133"/>
              <p:cNvSpPr>
                <a:spLocks noChangeShapeType="1"/>
              </p:cNvSpPr>
              <p:nvPr/>
            </p:nvSpPr>
            <p:spPr bwMode="auto">
              <a:xfrm>
                <a:off x="3436" y="237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38" name="Rectangle 134"/>
              <p:cNvSpPr>
                <a:spLocks noChangeArrowheads="1"/>
              </p:cNvSpPr>
              <p:nvPr/>
            </p:nvSpPr>
            <p:spPr bwMode="auto">
              <a:xfrm>
                <a:off x="3123" y="2377"/>
                <a:ext cx="310" cy="49"/>
              </a:xfrm>
              <a:prstGeom prst="rect">
                <a:avLst/>
              </a:prstGeom>
              <a:solidFill>
                <a:srgbClr val="FF00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4039" name="Oval 135"/>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040" name="Group 136"/>
              <p:cNvGrpSpPr>
                <a:grpSpLocks/>
              </p:cNvGrpSpPr>
              <p:nvPr/>
            </p:nvGrpSpPr>
            <p:grpSpPr bwMode="auto">
              <a:xfrm>
                <a:off x="3195" y="2339"/>
                <a:ext cx="156" cy="55"/>
                <a:chOff x="2848" y="848"/>
                <a:chExt cx="140" cy="98"/>
              </a:xfrm>
            </p:grpSpPr>
            <p:sp>
              <p:nvSpPr>
                <p:cNvPr id="1404041" name="Line 13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42" name="Line 13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43" name="Line 13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4044" name="Group 140"/>
              <p:cNvGrpSpPr>
                <a:grpSpLocks/>
              </p:cNvGrpSpPr>
              <p:nvPr/>
            </p:nvGrpSpPr>
            <p:grpSpPr bwMode="auto">
              <a:xfrm flipV="1">
                <a:off x="3195" y="2338"/>
                <a:ext cx="156" cy="56"/>
                <a:chOff x="2848" y="848"/>
                <a:chExt cx="140" cy="98"/>
              </a:xfrm>
            </p:grpSpPr>
            <p:sp>
              <p:nvSpPr>
                <p:cNvPr id="1404045" name="Line 14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46" name="Line 14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47" name="Line 14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4048" name="Group 144"/>
            <p:cNvGrpSpPr>
              <a:grpSpLocks/>
            </p:cNvGrpSpPr>
            <p:nvPr/>
          </p:nvGrpSpPr>
          <p:grpSpPr bwMode="auto">
            <a:xfrm>
              <a:off x="2808" y="3533"/>
              <a:ext cx="316" cy="147"/>
              <a:chOff x="3120" y="2318"/>
              <a:chExt cx="316" cy="147"/>
            </a:xfrm>
          </p:grpSpPr>
          <p:sp>
            <p:nvSpPr>
              <p:cNvPr id="1404049" name="Oval 145"/>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50" name="Line 146"/>
              <p:cNvSpPr>
                <a:spLocks noChangeShapeType="1"/>
              </p:cNvSpPr>
              <p:nvPr/>
            </p:nvSpPr>
            <p:spPr bwMode="auto">
              <a:xfrm>
                <a:off x="3123" y="237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51" name="Line 147"/>
              <p:cNvSpPr>
                <a:spLocks noChangeShapeType="1"/>
              </p:cNvSpPr>
              <p:nvPr/>
            </p:nvSpPr>
            <p:spPr bwMode="auto">
              <a:xfrm>
                <a:off x="3436" y="237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52" name="Rectangle 148"/>
              <p:cNvSpPr>
                <a:spLocks noChangeArrowheads="1"/>
              </p:cNvSpPr>
              <p:nvPr/>
            </p:nvSpPr>
            <p:spPr bwMode="auto">
              <a:xfrm>
                <a:off x="3123" y="2377"/>
                <a:ext cx="310" cy="49"/>
              </a:xfrm>
              <a:prstGeom prst="rect">
                <a:avLst/>
              </a:prstGeom>
              <a:solidFill>
                <a:srgbClr val="FF00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4053" name="Oval 149"/>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054" name="Group 150"/>
              <p:cNvGrpSpPr>
                <a:grpSpLocks/>
              </p:cNvGrpSpPr>
              <p:nvPr/>
            </p:nvGrpSpPr>
            <p:grpSpPr bwMode="auto">
              <a:xfrm>
                <a:off x="3195" y="2339"/>
                <a:ext cx="156" cy="55"/>
                <a:chOff x="2848" y="848"/>
                <a:chExt cx="140" cy="98"/>
              </a:xfrm>
            </p:grpSpPr>
            <p:sp>
              <p:nvSpPr>
                <p:cNvPr id="1404055" name="Line 15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56" name="Line 15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57" name="Line 15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4058" name="Group 154"/>
              <p:cNvGrpSpPr>
                <a:grpSpLocks/>
              </p:cNvGrpSpPr>
              <p:nvPr/>
            </p:nvGrpSpPr>
            <p:grpSpPr bwMode="auto">
              <a:xfrm flipV="1">
                <a:off x="3195" y="2338"/>
                <a:ext cx="156" cy="56"/>
                <a:chOff x="2848" y="848"/>
                <a:chExt cx="140" cy="98"/>
              </a:xfrm>
            </p:grpSpPr>
            <p:sp>
              <p:nvSpPr>
                <p:cNvPr id="1404059" name="Line 15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60" name="Line 15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61" name="Line 15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4062" name="Group 158"/>
            <p:cNvGrpSpPr>
              <a:grpSpLocks/>
            </p:cNvGrpSpPr>
            <p:nvPr/>
          </p:nvGrpSpPr>
          <p:grpSpPr bwMode="auto">
            <a:xfrm>
              <a:off x="3492" y="3302"/>
              <a:ext cx="316" cy="147"/>
              <a:chOff x="3120" y="2318"/>
              <a:chExt cx="316" cy="147"/>
            </a:xfrm>
          </p:grpSpPr>
          <p:sp>
            <p:nvSpPr>
              <p:cNvPr id="1404063" name="Oval 159"/>
              <p:cNvSpPr>
                <a:spLocks noChangeArrowheads="1"/>
              </p:cNvSpPr>
              <p:nvPr/>
            </p:nvSpPr>
            <p:spPr bwMode="auto">
              <a:xfrm>
                <a:off x="3123" y="2384"/>
                <a:ext cx="313" cy="81"/>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64" name="Line 160"/>
              <p:cNvSpPr>
                <a:spLocks noChangeShapeType="1"/>
              </p:cNvSpPr>
              <p:nvPr/>
            </p:nvSpPr>
            <p:spPr bwMode="auto">
              <a:xfrm>
                <a:off x="3123" y="237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65" name="Line 161"/>
              <p:cNvSpPr>
                <a:spLocks noChangeShapeType="1"/>
              </p:cNvSpPr>
              <p:nvPr/>
            </p:nvSpPr>
            <p:spPr bwMode="auto">
              <a:xfrm>
                <a:off x="3436" y="2377"/>
                <a:ext cx="0" cy="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66" name="Rectangle 162"/>
              <p:cNvSpPr>
                <a:spLocks noChangeArrowheads="1"/>
              </p:cNvSpPr>
              <p:nvPr/>
            </p:nvSpPr>
            <p:spPr bwMode="auto">
              <a:xfrm>
                <a:off x="3123" y="2377"/>
                <a:ext cx="310" cy="49"/>
              </a:xfrm>
              <a:prstGeom prst="rect">
                <a:avLst/>
              </a:prstGeom>
              <a:solidFill>
                <a:srgbClr val="FF0000"/>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4067" name="Oval 163"/>
              <p:cNvSpPr>
                <a:spLocks noChangeArrowheads="1"/>
              </p:cNvSpPr>
              <p:nvPr/>
            </p:nvSpPr>
            <p:spPr bwMode="auto">
              <a:xfrm>
                <a:off x="3120" y="2318"/>
                <a:ext cx="313" cy="95"/>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068" name="Group 164"/>
              <p:cNvGrpSpPr>
                <a:grpSpLocks/>
              </p:cNvGrpSpPr>
              <p:nvPr/>
            </p:nvGrpSpPr>
            <p:grpSpPr bwMode="auto">
              <a:xfrm>
                <a:off x="3195" y="2339"/>
                <a:ext cx="156" cy="55"/>
                <a:chOff x="2848" y="848"/>
                <a:chExt cx="140" cy="98"/>
              </a:xfrm>
            </p:grpSpPr>
            <p:sp>
              <p:nvSpPr>
                <p:cNvPr id="1404069" name="Line 16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70" name="Line 16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71" name="Line 16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4072" name="Group 168"/>
              <p:cNvGrpSpPr>
                <a:grpSpLocks/>
              </p:cNvGrpSpPr>
              <p:nvPr/>
            </p:nvGrpSpPr>
            <p:grpSpPr bwMode="auto">
              <a:xfrm flipV="1">
                <a:off x="3195" y="2338"/>
                <a:ext cx="156" cy="56"/>
                <a:chOff x="2848" y="848"/>
                <a:chExt cx="140" cy="98"/>
              </a:xfrm>
            </p:grpSpPr>
            <p:sp>
              <p:nvSpPr>
                <p:cNvPr id="1404073" name="Line 16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74" name="Line 17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075" name="Line 17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sp>
        <p:nvSpPr>
          <p:cNvPr id="3" name="Slide Number Placeholder 2"/>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3293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4024"/>
                                        </p:tgtEl>
                                        <p:attrNameLst>
                                          <p:attrName>style.visibility</p:attrName>
                                        </p:attrNameLst>
                                      </p:cBhvr>
                                      <p:to>
                                        <p:strVal val="visible"/>
                                      </p:to>
                                    </p:set>
                                    <p:animEffect transition="in" filter="dissolve">
                                      <p:cBhvr>
                                        <p:cTn id="7" dur="500"/>
                                        <p:tgtEl>
                                          <p:spTgt spid="140402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4025"/>
                                        </p:tgtEl>
                                        <p:attrNameLst>
                                          <p:attrName>style.visibility</p:attrName>
                                        </p:attrNameLst>
                                      </p:cBhvr>
                                      <p:to>
                                        <p:strVal val="visible"/>
                                      </p:to>
                                    </p:set>
                                    <p:animEffect transition="in" filter="wipe(left)">
                                      <p:cBhvr>
                                        <p:cTn id="11" dur="500"/>
                                        <p:tgtEl>
                                          <p:spTgt spid="1404025"/>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404033"/>
                                        </p:tgtEl>
                                        <p:attrNameLst>
                                          <p:attrName>style.visibility</p:attrName>
                                        </p:attrNameLst>
                                      </p:cBhvr>
                                      <p:to>
                                        <p:strVal val="visible"/>
                                      </p:to>
                                    </p:set>
                                    <p:animEffect transition="in" filter="dissolve">
                                      <p:cBhvr>
                                        <p:cTn id="15" dur="500"/>
                                        <p:tgtEl>
                                          <p:spTgt spid="1404033"/>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404026"/>
                                        </p:tgtEl>
                                        <p:attrNameLst>
                                          <p:attrName>style.visibility</p:attrName>
                                        </p:attrNameLst>
                                      </p:cBhvr>
                                      <p:to>
                                        <p:strVal val="visible"/>
                                      </p:to>
                                    </p:set>
                                    <p:animEffect transition="in" filter="dissolve">
                                      <p:cBhvr>
                                        <p:cTn id="19" dur="500"/>
                                        <p:tgtEl>
                                          <p:spTgt spid="14040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404027"/>
                                        </p:tgtEl>
                                        <p:attrNameLst>
                                          <p:attrName>style.visibility</p:attrName>
                                        </p:attrNameLst>
                                      </p:cBhvr>
                                      <p:to>
                                        <p:strVal val="visible"/>
                                      </p:to>
                                    </p:set>
                                    <p:animEffect transition="in" filter="dissolve">
                                      <p:cBhvr>
                                        <p:cTn id="24" dur="500"/>
                                        <p:tgtEl>
                                          <p:spTgt spid="1404027"/>
                                        </p:tgtEl>
                                      </p:cBhvr>
                                    </p:animEffect>
                                  </p:childTnLst>
                                </p:cTn>
                              </p:par>
                            </p:childTnLst>
                          </p:cTn>
                        </p:par>
                        <p:par>
                          <p:cTn id="25" fill="hold" nodeType="afterGroup">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1404028"/>
                                        </p:tgtEl>
                                        <p:attrNameLst>
                                          <p:attrName>style.visibility</p:attrName>
                                        </p:attrNameLst>
                                      </p:cBhvr>
                                      <p:to>
                                        <p:strVal val="visible"/>
                                      </p:to>
                                    </p:set>
                                    <p:animEffect transition="in" filter="wipe(right)">
                                      <p:cBhvr>
                                        <p:cTn id="28" dur="500"/>
                                        <p:tgtEl>
                                          <p:spTgt spid="1404028"/>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404029"/>
                                        </p:tgtEl>
                                        <p:attrNameLst>
                                          <p:attrName>style.visibility</p:attrName>
                                        </p:attrNameLst>
                                      </p:cBhvr>
                                      <p:to>
                                        <p:strVal val="visible"/>
                                      </p:to>
                                    </p:set>
                                    <p:animEffect transition="in" filter="dissolve">
                                      <p:cBhvr>
                                        <p:cTn id="32" dur="500"/>
                                        <p:tgtEl>
                                          <p:spTgt spid="1404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04030"/>
                                        </p:tgtEl>
                                        <p:attrNameLst>
                                          <p:attrName>style.visibility</p:attrName>
                                        </p:attrNameLst>
                                      </p:cBhvr>
                                      <p:to>
                                        <p:strVal val="visible"/>
                                      </p:to>
                                    </p:set>
                                    <p:animEffect transition="in" filter="dissolve">
                                      <p:cBhvr>
                                        <p:cTn id="37" dur="500"/>
                                        <p:tgtEl>
                                          <p:spTgt spid="1404030"/>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404032"/>
                                        </p:tgtEl>
                                        <p:attrNameLst>
                                          <p:attrName>style.visibility</p:attrName>
                                        </p:attrNameLst>
                                      </p:cBhvr>
                                      <p:to>
                                        <p:strVal val="visible"/>
                                      </p:to>
                                    </p:set>
                                    <p:animEffect transition="in" filter="wipe(left)">
                                      <p:cBhvr>
                                        <p:cTn id="41" dur="500"/>
                                        <p:tgtEl>
                                          <p:spTgt spid="1404032"/>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1404031"/>
                                        </p:tgtEl>
                                        <p:attrNameLst>
                                          <p:attrName>style.visibility</p:attrName>
                                        </p:attrNameLst>
                                      </p:cBhvr>
                                      <p:to>
                                        <p:strVal val="visible"/>
                                      </p:to>
                                    </p:set>
                                    <p:animEffect transition="in" filter="dissolve">
                                      <p:cBhvr>
                                        <p:cTn id="45" dur="500"/>
                                        <p:tgtEl>
                                          <p:spTgt spid="1404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024" grpId="0" autoUpdateAnimBg="0"/>
      <p:bldP spid="1404025" grpId="0" animBg="1"/>
      <p:bldP spid="1404026" grpId="0" autoUpdateAnimBg="0"/>
      <p:bldP spid="1404027" grpId="0" autoUpdateAnimBg="0"/>
      <p:bldP spid="1404028" grpId="0" animBg="1"/>
      <p:bldP spid="1404029" grpId="0" autoUpdateAnimBg="0"/>
      <p:bldP spid="1404030" grpId="0" autoUpdateAnimBg="0"/>
      <p:bldP spid="1404031" grpId="0" autoUpdateAnimBg="0"/>
      <p:bldP spid="14040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smtClean="0"/>
              <a:t>Datagram (IP) networks</a:t>
            </a:r>
            <a:endParaRPr lang="en-US" dirty="0"/>
          </a:p>
        </p:txBody>
      </p:sp>
      <p:sp>
        <p:nvSpPr>
          <p:cNvPr id="1404931" name="Rectangle 3"/>
          <p:cNvSpPr>
            <a:spLocks noGrp="1" noChangeArrowheads="1"/>
          </p:cNvSpPr>
          <p:nvPr>
            <p:ph idx="1"/>
          </p:nvPr>
        </p:nvSpPr>
        <p:spPr>
          <a:xfrm>
            <a:off x="822960" y="1845734"/>
            <a:ext cx="7543800" cy="1952171"/>
          </a:xfrm>
        </p:spPr>
        <p:txBody>
          <a:bodyPr>
            <a:normAutofit fontScale="70000" lnSpcReduction="20000"/>
          </a:bodyPr>
          <a:lstStyle/>
          <a:p>
            <a:r>
              <a:rPr lang="en-US" dirty="0" smtClean="0"/>
              <a:t>No call setup at network layer</a:t>
            </a:r>
          </a:p>
          <a:p>
            <a:r>
              <a:rPr lang="en-US" dirty="0" smtClean="0"/>
              <a:t>Network components retain no state about end-to-end connections</a:t>
            </a:r>
          </a:p>
          <a:p>
            <a:pPr lvl="1"/>
            <a:r>
              <a:rPr lang="en-US" dirty="0"/>
              <a:t>N</a:t>
            </a:r>
            <a:r>
              <a:rPr lang="en-US" dirty="0" smtClean="0"/>
              <a:t>o network-level concept of </a:t>
            </a:r>
            <a:r>
              <a:rPr lang="ja-JP" altLang="en-US" dirty="0" smtClean="0"/>
              <a:t>“</a:t>
            </a:r>
            <a:r>
              <a:rPr lang="en-US" dirty="0" smtClean="0"/>
              <a:t>connection</a:t>
            </a:r>
            <a:r>
              <a:rPr lang="ja-JP" altLang="en-US" dirty="0" smtClean="0"/>
              <a:t>”</a:t>
            </a:r>
            <a:endParaRPr lang="en-US" dirty="0" smtClean="0"/>
          </a:p>
          <a:p>
            <a:r>
              <a:rPr lang="en-US" dirty="0" smtClean="0"/>
              <a:t>Packets forwarded using destination host address</a:t>
            </a:r>
          </a:p>
          <a:p>
            <a:pPr lvl="1"/>
            <a:r>
              <a:rPr lang="en-US" dirty="0"/>
              <a:t>P</a:t>
            </a:r>
            <a:r>
              <a:rPr lang="en-US" dirty="0" smtClean="0"/>
              <a:t>ackets between same source-</a:t>
            </a:r>
            <a:r>
              <a:rPr lang="en-US" dirty="0" err="1" smtClean="0"/>
              <a:t>dest</a:t>
            </a:r>
            <a:r>
              <a:rPr lang="en-US" dirty="0" smtClean="0"/>
              <a:t> pair may take </a:t>
            </a:r>
            <a:r>
              <a:rPr lang="en-US" b="1" dirty="0" smtClean="0"/>
              <a:t>different</a:t>
            </a:r>
            <a:r>
              <a:rPr lang="en-US" dirty="0" smtClean="0"/>
              <a:t> paths</a:t>
            </a:r>
            <a:endParaRPr lang="en-US" dirty="0"/>
          </a:p>
        </p:txBody>
      </p:sp>
      <p:sp>
        <p:nvSpPr>
          <p:cNvPr id="1404932" name="Line 4"/>
          <p:cNvSpPr>
            <a:spLocks noChangeShapeType="1"/>
          </p:cNvSpPr>
          <p:nvPr/>
        </p:nvSpPr>
        <p:spPr bwMode="auto">
          <a:xfrm rot="5400000" flipV="1">
            <a:off x="2706688" y="4821237"/>
            <a:ext cx="6350" cy="15779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933" name="Group 5"/>
          <p:cNvGrpSpPr>
            <a:grpSpLocks/>
          </p:cNvGrpSpPr>
          <p:nvPr/>
        </p:nvGrpSpPr>
        <p:grpSpPr bwMode="auto">
          <a:xfrm>
            <a:off x="479425" y="3741738"/>
            <a:ext cx="1566863" cy="1987550"/>
            <a:chOff x="2366" y="929"/>
            <a:chExt cx="987" cy="1252"/>
          </a:xfrm>
        </p:grpSpPr>
        <p:graphicFrame>
          <p:nvGraphicFramePr>
            <p:cNvPr id="1404934" name="Object 6"/>
            <p:cNvGraphicFramePr>
              <a:graphicFrameLocks noChangeAspect="1"/>
            </p:cNvGraphicFramePr>
            <p:nvPr/>
          </p:nvGraphicFramePr>
          <p:xfrm>
            <a:off x="2741" y="929"/>
            <a:ext cx="333" cy="264"/>
          </p:xfrm>
          <a:graphic>
            <a:graphicData uri="http://schemas.openxmlformats.org/presentationml/2006/ole">
              <mc:AlternateContent xmlns:mc="http://schemas.openxmlformats.org/markup-compatibility/2006">
                <mc:Choice xmlns:v="urn:schemas-microsoft-com:vml" Requires="v">
                  <p:oleObj spid="_x0000_s2297" name="Clip" r:id="rId3" imgW="1307948" imgH="1084823" progId="MS_ClipArt_Gallery.2">
                    <p:embed/>
                  </p:oleObj>
                </mc:Choice>
                <mc:Fallback>
                  <p:oleObj name="Clip" r:id="rId3"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 y="929"/>
                          <a:ext cx="333" cy="2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404935" name="Group 7"/>
            <p:cNvGrpSpPr>
              <a:grpSpLocks/>
            </p:cNvGrpSpPr>
            <p:nvPr/>
          </p:nvGrpSpPr>
          <p:grpSpPr bwMode="auto">
            <a:xfrm>
              <a:off x="2366" y="1145"/>
              <a:ext cx="987" cy="1036"/>
              <a:chOff x="2956" y="969"/>
              <a:chExt cx="513" cy="529"/>
            </a:xfrm>
          </p:grpSpPr>
          <p:sp>
            <p:nvSpPr>
              <p:cNvPr id="1404936" name="Rectangle 8"/>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37" name="Rectangle 9"/>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38" name="Rectangle 10"/>
              <p:cNvSpPr>
                <a:spLocks noChangeArrowheads="1"/>
              </p:cNvSpPr>
              <p:nvPr/>
            </p:nvSpPr>
            <p:spPr bwMode="auto">
              <a:xfrm>
                <a:off x="3000" y="1185"/>
                <a:ext cx="432"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39" name="Text Box 11"/>
              <p:cNvSpPr txBox="1">
                <a:spLocks noChangeArrowheads="1"/>
              </p:cNvSpPr>
              <p:nvPr/>
            </p:nvSpPr>
            <p:spPr bwMode="auto">
              <a:xfrm>
                <a:off x="2956" y="978"/>
                <a:ext cx="513"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2000">
                    <a:latin typeface="Calibri"/>
                    <a:cs typeface="Calibri"/>
                  </a:rPr>
                  <a:t>application</a:t>
                </a:r>
              </a:p>
              <a:p>
                <a:pPr algn="ctr" eaLnBrk="0" hangingPunct="0"/>
                <a:r>
                  <a:rPr lang="en-US" sz="2000">
                    <a:latin typeface="Calibri"/>
                    <a:cs typeface="Calibri"/>
                  </a:rPr>
                  <a:t>transport</a:t>
                </a:r>
              </a:p>
              <a:p>
                <a:pPr algn="ctr" eaLnBrk="0" hangingPunct="0"/>
                <a:r>
                  <a:rPr lang="en-US" sz="2000">
                    <a:solidFill>
                      <a:schemeClr val="bg1"/>
                    </a:solidFill>
                    <a:latin typeface="Calibri"/>
                    <a:cs typeface="Calibri"/>
                  </a:rPr>
                  <a:t>network</a:t>
                </a:r>
                <a:endParaRPr lang="en-US" sz="2000">
                  <a:latin typeface="Calibri"/>
                  <a:cs typeface="Calibri"/>
                </a:endParaRPr>
              </a:p>
              <a:p>
                <a:pPr algn="ctr" eaLnBrk="0" hangingPunct="0"/>
                <a:r>
                  <a:rPr lang="en-US" sz="2000">
                    <a:latin typeface="Calibri"/>
                    <a:cs typeface="Calibri"/>
                  </a:rPr>
                  <a:t>data link</a:t>
                </a:r>
              </a:p>
              <a:p>
                <a:pPr algn="ctr" eaLnBrk="0" hangingPunct="0"/>
                <a:r>
                  <a:rPr lang="en-US" sz="2000">
                    <a:latin typeface="Calibri"/>
                    <a:cs typeface="Calibri"/>
                  </a:rPr>
                  <a:t>physical</a:t>
                </a:r>
              </a:p>
            </p:txBody>
          </p:sp>
          <p:sp>
            <p:nvSpPr>
              <p:cNvPr id="1404940" name="Line 12"/>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41" name="Line 13"/>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42" name="Line 14"/>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43" name="Line 15"/>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aphicFrame>
        <p:nvGraphicFramePr>
          <p:cNvPr id="1404944" name="Object 16"/>
          <p:cNvGraphicFramePr>
            <a:graphicFrameLocks noChangeAspect="1"/>
          </p:cNvGraphicFramePr>
          <p:nvPr>
            <p:extLst>
              <p:ext uri="{D42A27DB-BD31-4B8C-83A1-F6EECF244321}">
                <p14:modId xmlns:p14="http://schemas.microsoft.com/office/powerpoint/2010/main" val="512876938"/>
              </p:ext>
            </p:extLst>
          </p:nvPr>
        </p:nvGraphicFramePr>
        <p:xfrm>
          <a:off x="7856538" y="3913188"/>
          <a:ext cx="528637" cy="419100"/>
        </p:xfrm>
        <a:graphic>
          <a:graphicData uri="http://schemas.openxmlformats.org/presentationml/2006/ole">
            <mc:AlternateContent xmlns:mc="http://schemas.openxmlformats.org/markup-compatibility/2006">
              <mc:Choice xmlns:v="urn:schemas-microsoft-com:vml" Requires="v">
                <p:oleObj spid="_x0000_s2298" name="Clip" r:id="rId5" imgW="1307948" imgH="1084823" progId="MS_ClipArt_Gallery.2">
                  <p:embed/>
                </p:oleObj>
              </mc:Choice>
              <mc:Fallback>
                <p:oleObj name="Clip" r:id="rId5"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538" y="3913188"/>
                        <a:ext cx="528637" cy="41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1404945" name="Group 17"/>
          <p:cNvGrpSpPr>
            <a:grpSpLocks/>
          </p:cNvGrpSpPr>
          <p:nvPr/>
        </p:nvGrpSpPr>
        <p:grpSpPr bwMode="auto">
          <a:xfrm>
            <a:off x="7315200" y="4256088"/>
            <a:ext cx="1512888" cy="1644650"/>
            <a:chOff x="2956" y="969"/>
            <a:chExt cx="513" cy="529"/>
          </a:xfrm>
        </p:grpSpPr>
        <p:sp>
          <p:nvSpPr>
            <p:cNvPr id="1404946" name="Rectangle 18"/>
            <p:cNvSpPr>
              <a:spLocks noChangeArrowheads="1"/>
            </p:cNvSpPr>
            <p:nvPr/>
          </p:nvSpPr>
          <p:spPr bwMode="auto">
            <a:xfrm>
              <a:off x="3018" y="969"/>
              <a:ext cx="426" cy="489"/>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47" name="Rectangle 19"/>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48" name="Rectangle 20"/>
            <p:cNvSpPr>
              <a:spLocks noChangeArrowheads="1"/>
            </p:cNvSpPr>
            <p:nvPr/>
          </p:nvSpPr>
          <p:spPr bwMode="auto">
            <a:xfrm>
              <a:off x="3000" y="1185"/>
              <a:ext cx="432" cy="10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49" name="Text Box 21"/>
            <p:cNvSpPr txBox="1">
              <a:spLocks noChangeArrowheads="1"/>
            </p:cNvSpPr>
            <p:nvPr/>
          </p:nvSpPr>
          <p:spPr bwMode="auto">
            <a:xfrm>
              <a:off x="2956" y="978"/>
              <a:ext cx="513"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2000">
                  <a:latin typeface="Calibri"/>
                  <a:cs typeface="Calibri"/>
                </a:rPr>
                <a:t>application</a:t>
              </a:r>
            </a:p>
            <a:p>
              <a:pPr algn="ctr" eaLnBrk="0" hangingPunct="0"/>
              <a:r>
                <a:rPr lang="en-US" sz="2000">
                  <a:latin typeface="Calibri"/>
                  <a:cs typeface="Calibri"/>
                </a:rPr>
                <a:t>transport</a:t>
              </a:r>
            </a:p>
            <a:p>
              <a:pPr algn="ctr" eaLnBrk="0" hangingPunct="0"/>
              <a:r>
                <a:rPr lang="en-US" sz="2000">
                  <a:solidFill>
                    <a:schemeClr val="bg1"/>
                  </a:solidFill>
                  <a:latin typeface="Calibri"/>
                  <a:cs typeface="Calibri"/>
                </a:rPr>
                <a:t>network</a:t>
              </a:r>
              <a:endParaRPr lang="en-US" sz="2000">
                <a:latin typeface="Calibri"/>
                <a:cs typeface="Calibri"/>
              </a:endParaRPr>
            </a:p>
            <a:p>
              <a:pPr algn="ctr" eaLnBrk="0" hangingPunct="0"/>
              <a:r>
                <a:rPr lang="en-US" sz="2000">
                  <a:latin typeface="Calibri"/>
                  <a:cs typeface="Calibri"/>
                </a:rPr>
                <a:t>data link</a:t>
              </a:r>
            </a:p>
            <a:p>
              <a:pPr algn="ctr" eaLnBrk="0" hangingPunct="0"/>
              <a:r>
                <a:rPr lang="en-US" sz="2000">
                  <a:latin typeface="Calibri"/>
                  <a:cs typeface="Calibri"/>
                </a:rPr>
                <a:t>physical</a:t>
              </a:r>
            </a:p>
          </p:txBody>
        </p:sp>
        <p:sp>
          <p:nvSpPr>
            <p:cNvPr id="1404950" name="Line 22"/>
            <p:cNvSpPr>
              <a:spLocks noChangeShapeType="1"/>
            </p:cNvSpPr>
            <p:nvPr/>
          </p:nvSpPr>
          <p:spPr bwMode="auto">
            <a:xfrm>
              <a:off x="2997" y="119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51" name="Line 23"/>
            <p:cNvSpPr>
              <a:spLocks noChangeShapeType="1"/>
            </p:cNvSpPr>
            <p:nvPr/>
          </p:nvSpPr>
          <p:spPr bwMode="auto">
            <a:xfrm>
              <a:off x="3003" y="1290"/>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52" name="Line 24"/>
            <p:cNvSpPr>
              <a:spLocks noChangeShapeType="1"/>
            </p:cNvSpPr>
            <p:nvPr/>
          </p:nvSpPr>
          <p:spPr bwMode="auto">
            <a:xfrm>
              <a:off x="3003" y="1374"/>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53" name="Line 25"/>
            <p:cNvSpPr>
              <a:spLocks noChangeShapeType="1"/>
            </p:cNvSpPr>
            <p:nvPr/>
          </p:nvSpPr>
          <p:spPr bwMode="auto">
            <a:xfrm>
              <a:off x="3003" y="1092"/>
              <a:ext cx="435" cy="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sp>
        <p:nvSpPr>
          <p:cNvPr id="1404954" name="Line 26"/>
          <p:cNvSpPr>
            <a:spLocks noChangeShapeType="1"/>
          </p:cNvSpPr>
          <p:nvPr/>
        </p:nvSpPr>
        <p:spPr bwMode="auto">
          <a:xfrm rot="-5400000" flipH="1" flipV="1">
            <a:off x="6592888" y="4900612"/>
            <a:ext cx="12700" cy="16160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55" name="Text Box 27"/>
          <p:cNvSpPr txBox="1">
            <a:spLocks noChangeArrowheads="1"/>
          </p:cNvSpPr>
          <p:nvPr/>
        </p:nvSpPr>
        <p:spPr bwMode="auto">
          <a:xfrm>
            <a:off x="2073415" y="4946650"/>
            <a:ext cx="1347507"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Calibri"/>
                <a:cs typeface="Calibri"/>
              </a:rPr>
              <a:t>1. Send data</a:t>
            </a:r>
            <a:endParaRPr lang="en-US" sz="2400">
              <a:latin typeface="Calibri"/>
              <a:cs typeface="Calibri"/>
            </a:endParaRPr>
          </a:p>
        </p:txBody>
      </p:sp>
      <p:sp>
        <p:nvSpPr>
          <p:cNvPr id="1404956" name="Text Box 28"/>
          <p:cNvSpPr txBox="1">
            <a:spLocks noChangeArrowheads="1"/>
          </p:cNvSpPr>
          <p:nvPr/>
        </p:nvSpPr>
        <p:spPr bwMode="auto">
          <a:xfrm>
            <a:off x="5717065" y="5013325"/>
            <a:ext cx="160877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Calibri"/>
                <a:cs typeface="Calibri"/>
              </a:rPr>
              <a:t>2. Receive data</a:t>
            </a:r>
            <a:endParaRPr lang="en-US" sz="2400">
              <a:latin typeface="Calibri"/>
              <a:cs typeface="Calibri"/>
            </a:endParaRPr>
          </a:p>
        </p:txBody>
      </p:sp>
      <p:sp>
        <p:nvSpPr>
          <p:cNvPr id="1404957" name="Freeform 29"/>
          <p:cNvSpPr>
            <a:spLocks/>
          </p:cNvSpPr>
          <p:nvPr/>
        </p:nvSpPr>
        <p:spPr bwMode="auto">
          <a:xfrm>
            <a:off x="2028825" y="4914900"/>
            <a:ext cx="304800" cy="657225"/>
          </a:xfrm>
          <a:custGeom>
            <a:avLst/>
            <a:gdLst>
              <a:gd name="T0" fmla="*/ 0 w 192"/>
              <a:gd name="T1" fmla="*/ 0 h 414"/>
              <a:gd name="T2" fmla="*/ 0 w 192"/>
              <a:gd name="T3" fmla="*/ 414 h 414"/>
              <a:gd name="T4" fmla="*/ 192 w 192"/>
              <a:gd name="T5" fmla="*/ 408 h 414"/>
            </a:gdLst>
            <a:ahLst/>
            <a:cxnLst>
              <a:cxn ang="0">
                <a:pos x="T0" y="T1"/>
              </a:cxn>
              <a:cxn ang="0">
                <a:pos x="T2" y="T3"/>
              </a:cxn>
              <a:cxn ang="0">
                <a:pos x="T4" y="T5"/>
              </a:cxn>
            </a:cxnLst>
            <a:rect l="0" t="0" r="r" b="b"/>
            <a:pathLst>
              <a:path w="192" h="414">
                <a:moveTo>
                  <a:pt x="0" y="0"/>
                </a:moveTo>
                <a:lnTo>
                  <a:pt x="0" y="414"/>
                </a:lnTo>
                <a:lnTo>
                  <a:pt x="192" y="408"/>
                </a:ln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1404958" name="Freeform 30"/>
          <p:cNvSpPr>
            <a:spLocks/>
          </p:cNvSpPr>
          <p:nvPr/>
        </p:nvSpPr>
        <p:spPr bwMode="auto">
          <a:xfrm>
            <a:off x="6662738" y="5357813"/>
            <a:ext cx="609600" cy="295275"/>
          </a:xfrm>
          <a:custGeom>
            <a:avLst/>
            <a:gdLst>
              <a:gd name="T0" fmla="*/ 0 w 384"/>
              <a:gd name="T1" fmla="*/ 186 h 186"/>
              <a:gd name="T2" fmla="*/ 384 w 384"/>
              <a:gd name="T3" fmla="*/ 186 h 186"/>
              <a:gd name="T4" fmla="*/ 384 w 384"/>
              <a:gd name="T5" fmla="*/ 0 h 186"/>
            </a:gdLst>
            <a:ahLst/>
            <a:cxnLst>
              <a:cxn ang="0">
                <a:pos x="T0" y="T1"/>
              </a:cxn>
              <a:cxn ang="0">
                <a:pos x="T2" y="T3"/>
              </a:cxn>
              <a:cxn ang="0">
                <a:pos x="T4" y="T5"/>
              </a:cxn>
            </a:cxnLst>
            <a:rect l="0" t="0" r="r" b="b"/>
            <a:pathLst>
              <a:path w="384" h="186">
                <a:moveTo>
                  <a:pt x="0" y="186"/>
                </a:moveTo>
                <a:lnTo>
                  <a:pt x="384" y="186"/>
                </a:lnTo>
                <a:lnTo>
                  <a:pt x="384" y="0"/>
                </a:ln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latin typeface="Calibri"/>
              <a:cs typeface="Calibri"/>
            </a:endParaRPr>
          </a:p>
        </p:txBody>
      </p:sp>
      <p:grpSp>
        <p:nvGrpSpPr>
          <p:cNvPr id="1404959" name="Group 31"/>
          <p:cNvGrpSpPr>
            <a:grpSpLocks/>
          </p:cNvGrpSpPr>
          <p:nvPr/>
        </p:nvGrpSpPr>
        <p:grpSpPr bwMode="auto">
          <a:xfrm>
            <a:off x="2386013" y="5353050"/>
            <a:ext cx="361950" cy="261938"/>
            <a:chOff x="1548" y="3723"/>
            <a:chExt cx="228" cy="165"/>
          </a:xfrm>
        </p:grpSpPr>
        <p:sp>
          <p:nvSpPr>
            <p:cNvPr id="1404960" name="Rectangle 32"/>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61" name="Rectangle 33"/>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62" name="Line 34"/>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4963" name="Group 35"/>
          <p:cNvGrpSpPr>
            <a:grpSpLocks/>
          </p:cNvGrpSpPr>
          <p:nvPr/>
        </p:nvGrpSpPr>
        <p:grpSpPr bwMode="auto">
          <a:xfrm>
            <a:off x="3176589" y="5078413"/>
            <a:ext cx="2843212" cy="1481137"/>
            <a:chOff x="2001" y="3199"/>
            <a:chExt cx="1905" cy="933"/>
          </a:xfrm>
        </p:grpSpPr>
        <p:sp>
          <p:nvSpPr>
            <p:cNvPr id="1404964" name="Freeform 36"/>
            <p:cNvSpPr>
              <a:spLocks/>
            </p:cNvSpPr>
            <p:nvPr/>
          </p:nvSpPr>
          <p:spPr bwMode="auto">
            <a:xfrm>
              <a:off x="2112" y="3199"/>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65" name="Freeform 37"/>
            <p:cNvSpPr>
              <a:spLocks/>
            </p:cNvSpPr>
            <p:nvPr/>
          </p:nvSpPr>
          <p:spPr bwMode="auto">
            <a:xfrm>
              <a:off x="2514" y="3384"/>
              <a:ext cx="342" cy="186"/>
            </a:xfrm>
            <a:custGeom>
              <a:avLst/>
              <a:gdLst>
                <a:gd name="T0" fmla="*/ 0 w 342"/>
                <a:gd name="T1" fmla="*/ 186 h 186"/>
                <a:gd name="T2" fmla="*/ 342 w 342"/>
                <a:gd name="T3" fmla="*/ 0 h 186"/>
              </a:gdLst>
              <a:ahLst/>
              <a:cxnLst>
                <a:cxn ang="0">
                  <a:pos x="T0" y="T1"/>
                </a:cxn>
                <a:cxn ang="0">
                  <a:pos x="T2" y="T3"/>
                </a:cxn>
              </a:cxnLst>
              <a:rect l="0" t="0" r="r" b="b"/>
              <a:pathLst>
                <a:path w="342" h="186">
                  <a:moveTo>
                    <a:pt x="0" y="186"/>
                  </a:moveTo>
                  <a:lnTo>
                    <a:pt x="342"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966" name="Group 38"/>
            <p:cNvGrpSpPr>
              <a:grpSpLocks/>
            </p:cNvGrpSpPr>
            <p:nvPr/>
          </p:nvGrpSpPr>
          <p:grpSpPr bwMode="auto">
            <a:xfrm>
              <a:off x="2203" y="3494"/>
              <a:ext cx="316" cy="147"/>
              <a:chOff x="3600" y="219"/>
              <a:chExt cx="360" cy="175"/>
            </a:xfrm>
          </p:grpSpPr>
          <p:sp>
            <p:nvSpPr>
              <p:cNvPr id="1404967" name="Oval 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68" name="Line 4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69" name="Line 4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70" name="Rectangle 4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4971" name="Oval 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972" name="Group 44"/>
              <p:cNvGrpSpPr>
                <a:grpSpLocks/>
              </p:cNvGrpSpPr>
              <p:nvPr/>
            </p:nvGrpSpPr>
            <p:grpSpPr bwMode="auto">
              <a:xfrm>
                <a:off x="3686" y="244"/>
                <a:ext cx="177" cy="66"/>
                <a:chOff x="2848" y="848"/>
                <a:chExt cx="140" cy="98"/>
              </a:xfrm>
            </p:grpSpPr>
            <p:sp>
              <p:nvSpPr>
                <p:cNvPr id="1404973" name="Line 4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74" name="Line 4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75" name="Line 4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4976" name="Group 48"/>
              <p:cNvGrpSpPr>
                <a:grpSpLocks/>
              </p:cNvGrpSpPr>
              <p:nvPr/>
            </p:nvGrpSpPr>
            <p:grpSpPr bwMode="auto">
              <a:xfrm flipV="1">
                <a:off x="3686" y="243"/>
                <a:ext cx="177" cy="66"/>
                <a:chOff x="2848" y="848"/>
                <a:chExt cx="140" cy="98"/>
              </a:xfrm>
            </p:grpSpPr>
            <p:sp>
              <p:nvSpPr>
                <p:cNvPr id="1404977" name="Line 4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78" name="Line 5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79" name="Line 5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4980" name="Group 52"/>
            <p:cNvGrpSpPr>
              <a:grpSpLocks/>
            </p:cNvGrpSpPr>
            <p:nvPr/>
          </p:nvGrpSpPr>
          <p:grpSpPr bwMode="auto">
            <a:xfrm>
              <a:off x="2425" y="3896"/>
              <a:ext cx="316" cy="147"/>
              <a:chOff x="3600" y="219"/>
              <a:chExt cx="360" cy="175"/>
            </a:xfrm>
          </p:grpSpPr>
          <p:sp>
            <p:nvSpPr>
              <p:cNvPr id="1404981" name="Oval 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82" name="Line 54"/>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83" name="Line 55"/>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84" name="Rectangle 56"/>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4985" name="Oval 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4986" name="Group 58"/>
              <p:cNvGrpSpPr>
                <a:grpSpLocks/>
              </p:cNvGrpSpPr>
              <p:nvPr/>
            </p:nvGrpSpPr>
            <p:grpSpPr bwMode="auto">
              <a:xfrm>
                <a:off x="3686" y="244"/>
                <a:ext cx="177" cy="66"/>
                <a:chOff x="2848" y="848"/>
                <a:chExt cx="140" cy="98"/>
              </a:xfrm>
            </p:grpSpPr>
            <p:sp>
              <p:nvSpPr>
                <p:cNvPr id="1404987" name="Line 5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88" name="Line 6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89" name="Line 6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4990" name="Group 62"/>
              <p:cNvGrpSpPr>
                <a:grpSpLocks/>
              </p:cNvGrpSpPr>
              <p:nvPr/>
            </p:nvGrpSpPr>
            <p:grpSpPr bwMode="auto">
              <a:xfrm flipV="1">
                <a:off x="3686" y="243"/>
                <a:ext cx="177" cy="66"/>
                <a:chOff x="2848" y="848"/>
                <a:chExt cx="140" cy="98"/>
              </a:xfrm>
            </p:grpSpPr>
            <p:sp>
              <p:nvSpPr>
                <p:cNvPr id="1404991" name="Line 6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92" name="Line 6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93" name="Line 6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4994" name="Group 66"/>
            <p:cNvGrpSpPr>
              <a:grpSpLocks/>
            </p:cNvGrpSpPr>
            <p:nvPr/>
          </p:nvGrpSpPr>
          <p:grpSpPr bwMode="auto">
            <a:xfrm>
              <a:off x="2850" y="3302"/>
              <a:ext cx="316" cy="147"/>
              <a:chOff x="3600" y="219"/>
              <a:chExt cx="360" cy="175"/>
            </a:xfrm>
          </p:grpSpPr>
          <p:sp>
            <p:nvSpPr>
              <p:cNvPr id="1404995" name="Oval 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96" name="Line 6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97" name="Line 6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4998" name="Rectangle 7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4999" name="Oval 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5000" name="Group 72"/>
              <p:cNvGrpSpPr>
                <a:grpSpLocks/>
              </p:cNvGrpSpPr>
              <p:nvPr/>
            </p:nvGrpSpPr>
            <p:grpSpPr bwMode="auto">
              <a:xfrm>
                <a:off x="3686" y="244"/>
                <a:ext cx="177" cy="66"/>
                <a:chOff x="2848" y="848"/>
                <a:chExt cx="140" cy="98"/>
              </a:xfrm>
            </p:grpSpPr>
            <p:sp>
              <p:nvSpPr>
                <p:cNvPr id="1405001" name="Line 7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02" name="Line 7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03" name="Line 7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04" name="Group 76"/>
              <p:cNvGrpSpPr>
                <a:grpSpLocks/>
              </p:cNvGrpSpPr>
              <p:nvPr/>
            </p:nvGrpSpPr>
            <p:grpSpPr bwMode="auto">
              <a:xfrm flipV="1">
                <a:off x="3686" y="243"/>
                <a:ext cx="177" cy="66"/>
                <a:chOff x="2848" y="848"/>
                <a:chExt cx="140" cy="98"/>
              </a:xfrm>
            </p:grpSpPr>
            <p:sp>
              <p:nvSpPr>
                <p:cNvPr id="1405005" name="Line 7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06" name="Line 7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07" name="Line 7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5008" name="Group 80"/>
            <p:cNvGrpSpPr>
              <a:grpSpLocks/>
            </p:cNvGrpSpPr>
            <p:nvPr/>
          </p:nvGrpSpPr>
          <p:grpSpPr bwMode="auto">
            <a:xfrm>
              <a:off x="2801" y="3721"/>
              <a:ext cx="315" cy="147"/>
              <a:chOff x="3600" y="219"/>
              <a:chExt cx="360" cy="175"/>
            </a:xfrm>
          </p:grpSpPr>
          <p:sp>
            <p:nvSpPr>
              <p:cNvPr id="1405009" name="Oval 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10" name="Line 82"/>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11" name="Line 83"/>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12" name="Rectangle 84"/>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5013" name="Oval 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5014" name="Group 86"/>
              <p:cNvGrpSpPr>
                <a:grpSpLocks/>
              </p:cNvGrpSpPr>
              <p:nvPr/>
            </p:nvGrpSpPr>
            <p:grpSpPr bwMode="auto">
              <a:xfrm>
                <a:off x="3686" y="244"/>
                <a:ext cx="177" cy="66"/>
                <a:chOff x="2848" y="848"/>
                <a:chExt cx="140" cy="98"/>
              </a:xfrm>
            </p:grpSpPr>
            <p:sp>
              <p:nvSpPr>
                <p:cNvPr id="1405015" name="Line 8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16" name="Line 8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17" name="Line 8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18" name="Group 90"/>
              <p:cNvGrpSpPr>
                <a:grpSpLocks/>
              </p:cNvGrpSpPr>
              <p:nvPr/>
            </p:nvGrpSpPr>
            <p:grpSpPr bwMode="auto">
              <a:xfrm flipV="1">
                <a:off x="3686" y="243"/>
                <a:ext cx="177" cy="66"/>
                <a:chOff x="2848" y="848"/>
                <a:chExt cx="140" cy="98"/>
              </a:xfrm>
            </p:grpSpPr>
            <p:sp>
              <p:nvSpPr>
                <p:cNvPr id="1405019" name="Line 9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20" name="Line 9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21" name="Line 9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5022" name="Group 94"/>
            <p:cNvGrpSpPr>
              <a:grpSpLocks/>
            </p:cNvGrpSpPr>
            <p:nvPr/>
          </p:nvGrpSpPr>
          <p:grpSpPr bwMode="auto">
            <a:xfrm>
              <a:off x="3201" y="3908"/>
              <a:ext cx="316" cy="147"/>
              <a:chOff x="3600" y="219"/>
              <a:chExt cx="360" cy="175"/>
            </a:xfrm>
          </p:grpSpPr>
          <p:sp>
            <p:nvSpPr>
              <p:cNvPr id="1405023" name="Oval 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24" name="Line 9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25" name="Line 9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26" name="Rectangle 98"/>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5027" name="Oval 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5028" name="Group 100"/>
              <p:cNvGrpSpPr>
                <a:grpSpLocks/>
              </p:cNvGrpSpPr>
              <p:nvPr/>
            </p:nvGrpSpPr>
            <p:grpSpPr bwMode="auto">
              <a:xfrm>
                <a:off x="3686" y="244"/>
                <a:ext cx="177" cy="66"/>
                <a:chOff x="2848" y="848"/>
                <a:chExt cx="140" cy="98"/>
              </a:xfrm>
            </p:grpSpPr>
            <p:sp>
              <p:nvSpPr>
                <p:cNvPr id="1405029" name="Line 10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30" name="Line 102"/>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31" name="Line 103"/>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32" name="Group 104"/>
              <p:cNvGrpSpPr>
                <a:grpSpLocks/>
              </p:cNvGrpSpPr>
              <p:nvPr/>
            </p:nvGrpSpPr>
            <p:grpSpPr bwMode="auto">
              <a:xfrm flipV="1">
                <a:off x="3686" y="243"/>
                <a:ext cx="177" cy="66"/>
                <a:chOff x="2848" y="848"/>
                <a:chExt cx="140" cy="98"/>
              </a:xfrm>
            </p:grpSpPr>
            <p:sp>
              <p:nvSpPr>
                <p:cNvPr id="1405033" name="Line 10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34" name="Line 10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35" name="Line 10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5036" name="Group 108"/>
            <p:cNvGrpSpPr>
              <a:grpSpLocks/>
            </p:cNvGrpSpPr>
            <p:nvPr/>
          </p:nvGrpSpPr>
          <p:grpSpPr bwMode="auto">
            <a:xfrm>
              <a:off x="3481" y="3495"/>
              <a:ext cx="316" cy="147"/>
              <a:chOff x="3600" y="219"/>
              <a:chExt cx="360" cy="175"/>
            </a:xfrm>
          </p:grpSpPr>
          <p:sp>
            <p:nvSpPr>
              <p:cNvPr id="1405037" name="Oval 1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38" name="Line 110"/>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39" name="Line 111"/>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40" name="Rectangle 112"/>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Calibri"/>
                  <a:cs typeface="Calibri"/>
                </a:endParaRPr>
              </a:p>
            </p:txBody>
          </p:sp>
          <p:sp>
            <p:nvSpPr>
              <p:cNvPr id="1405041" name="Oval 1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5042" name="Group 114"/>
              <p:cNvGrpSpPr>
                <a:grpSpLocks/>
              </p:cNvGrpSpPr>
              <p:nvPr/>
            </p:nvGrpSpPr>
            <p:grpSpPr bwMode="auto">
              <a:xfrm>
                <a:off x="3686" y="244"/>
                <a:ext cx="177" cy="66"/>
                <a:chOff x="2848" y="848"/>
                <a:chExt cx="140" cy="98"/>
              </a:xfrm>
            </p:grpSpPr>
            <p:sp>
              <p:nvSpPr>
                <p:cNvPr id="1405043" name="Line 115"/>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44" name="Line 1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45" name="Line 117"/>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46" name="Group 118"/>
              <p:cNvGrpSpPr>
                <a:grpSpLocks/>
              </p:cNvGrpSpPr>
              <p:nvPr/>
            </p:nvGrpSpPr>
            <p:grpSpPr bwMode="auto">
              <a:xfrm flipV="1">
                <a:off x="3686" y="243"/>
                <a:ext cx="177" cy="66"/>
                <a:chOff x="2848" y="848"/>
                <a:chExt cx="140" cy="98"/>
              </a:xfrm>
            </p:grpSpPr>
            <p:sp>
              <p:nvSpPr>
                <p:cNvPr id="1405047" name="Line 119"/>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48" name="Line 120"/>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49" name="Line 121"/>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sp>
          <p:nvSpPr>
            <p:cNvPr id="1405050" name="Freeform 122"/>
            <p:cNvSpPr>
              <a:spLocks/>
            </p:cNvSpPr>
            <p:nvPr/>
          </p:nvSpPr>
          <p:spPr bwMode="auto">
            <a:xfrm>
              <a:off x="3170" y="3380"/>
              <a:ext cx="318" cy="194"/>
            </a:xfrm>
            <a:custGeom>
              <a:avLst/>
              <a:gdLst>
                <a:gd name="T0" fmla="*/ 0 w 318"/>
                <a:gd name="T1" fmla="*/ 0 h 194"/>
                <a:gd name="T2" fmla="*/ 318 w 318"/>
                <a:gd name="T3" fmla="*/ 194 h 194"/>
              </a:gdLst>
              <a:ahLst/>
              <a:cxnLst>
                <a:cxn ang="0">
                  <a:pos x="T0" y="T1"/>
                </a:cxn>
                <a:cxn ang="0">
                  <a:pos x="T2" y="T3"/>
                </a:cxn>
              </a:cxnLst>
              <a:rect l="0" t="0" r="r" b="b"/>
              <a:pathLst>
                <a:path w="318" h="194">
                  <a:moveTo>
                    <a:pt x="0" y="0"/>
                  </a:moveTo>
                  <a:lnTo>
                    <a:pt x="318" y="194"/>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1" name="Freeform 123"/>
            <p:cNvSpPr>
              <a:spLocks/>
            </p:cNvSpPr>
            <p:nvPr/>
          </p:nvSpPr>
          <p:spPr bwMode="auto">
            <a:xfrm>
              <a:off x="2499" y="3627"/>
              <a:ext cx="303" cy="150"/>
            </a:xfrm>
            <a:custGeom>
              <a:avLst/>
              <a:gdLst>
                <a:gd name="T0" fmla="*/ 0 w 294"/>
                <a:gd name="T1" fmla="*/ 0 h 174"/>
                <a:gd name="T2" fmla="*/ 294 w 294"/>
                <a:gd name="T3" fmla="*/ 174 h 174"/>
              </a:gdLst>
              <a:ahLst/>
              <a:cxnLst>
                <a:cxn ang="0">
                  <a:pos x="T0" y="T1"/>
                </a:cxn>
                <a:cxn ang="0">
                  <a:pos x="T2" y="T3"/>
                </a:cxn>
              </a:cxnLst>
              <a:rect l="0" t="0" r="r" b="b"/>
              <a:pathLst>
                <a:path w="294" h="174">
                  <a:moveTo>
                    <a:pt x="0" y="0"/>
                  </a:moveTo>
                  <a:lnTo>
                    <a:pt x="294" y="174"/>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2" name="Freeform 124"/>
            <p:cNvSpPr>
              <a:spLocks/>
            </p:cNvSpPr>
            <p:nvPr/>
          </p:nvSpPr>
          <p:spPr bwMode="auto">
            <a:xfrm>
              <a:off x="3096" y="3612"/>
              <a:ext cx="396" cy="156"/>
            </a:xfrm>
            <a:custGeom>
              <a:avLst/>
              <a:gdLst>
                <a:gd name="T0" fmla="*/ 0 w 378"/>
                <a:gd name="T1" fmla="*/ 174 h 174"/>
                <a:gd name="T2" fmla="*/ 378 w 378"/>
                <a:gd name="T3" fmla="*/ 0 h 174"/>
              </a:gdLst>
              <a:ahLst/>
              <a:cxnLst>
                <a:cxn ang="0">
                  <a:pos x="T0" y="T1"/>
                </a:cxn>
                <a:cxn ang="0">
                  <a:pos x="T2" y="T3"/>
                </a:cxn>
              </a:cxnLst>
              <a:rect l="0" t="0" r="r" b="b"/>
              <a:pathLst>
                <a:path w="378" h="174">
                  <a:moveTo>
                    <a:pt x="0" y="174"/>
                  </a:moveTo>
                  <a:lnTo>
                    <a:pt x="378"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3" name="Freeform 125"/>
            <p:cNvSpPr>
              <a:spLocks/>
            </p:cNvSpPr>
            <p:nvPr/>
          </p:nvSpPr>
          <p:spPr bwMode="auto">
            <a:xfrm>
              <a:off x="3516" y="3646"/>
              <a:ext cx="130" cy="320"/>
            </a:xfrm>
            <a:custGeom>
              <a:avLst/>
              <a:gdLst>
                <a:gd name="T0" fmla="*/ 0 w 118"/>
                <a:gd name="T1" fmla="*/ 500 h 500"/>
                <a:gd name="T2" fmla="*/ 118 w 118"/>
                <a:gd name="T3" fmla="*/ 0 h 500"/>
              </a:gdLst>
              <a:ahLst/>
              <a:cxnLst>
                <a:cxn ang="0">
                  <a:pos x="T0" y="T1"/>
                </a:cxn>
                <a:cxn ang="0">
                  <a:pos x="T2" y="T3"/>
                </a:cxn>
              </a:cxnLst>
              <a:rect l="0" t="0" r="r" b="b"/>
              <a:pathLst>
                <a:path w="118" h="500">
                  <a:moveTo>
                    <a:pt x="0" y="500"/>
                  </a:moveTo>
                  <a:lnTo>
                    <a:pt x="118"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4" name="Freeform 126"/>
            <p:cNvSpPr>
              <a:spLocks/>
            </p:cNvSpPr>
            <p:nvPr/>
          </p:nvSpPr>
          <p:spPr bwMode="auto">
            <a:xfrm>
              <a:off x="2738" y="3982"/>
              <a:ext cx="464" cy="47"/>
            </a:xfrm>
            <a:custGeom>
              <a:avLst/>
              <a:gdLst>
                <a:gd name="T0" fmla="*/ 370 w 370"/>
                <a:gd name="T1" fmla="*/ 32 h 32"/>
                <a:gd name="T2" fmla="*/ 0 w 370"/>
                <a:gd name="T3" fmla="*/ 0 h 32"/>
              </a:gdLst>
              <a:ahLst/>
              <a:cxnLst>
                <a:cxn ang="0">
                  <a:pos x="T0" y="T1"/>
                </a:cxn>
                <a:cxn ang="0">
                  <a:pos x="T2" y="T3"/>
                </a:cxn>
              </a:cxnLst>
              <a:rect l="0" t="0" r="r" b="b"/>
              <a:pathLst>
                <a:path w="370" h="32">
                  <a:moveTo>
                    <a:pt x="370" y="32"/>
                  </a:moveTo>
                  <a:lnTo>
                    <a:pt x="0"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5" name="Freeform 127"/>
            <p:cNvSpPr>
              <a:spLocks/>
            </p:cNvSpPr>
            <p:nvPr/>
          </p:nvSpPr>
          <p:spPr bwMode="auto">
            <a:xfrm>
              <a:off x="2400" y="3642"/>
              <a:ext cx="122" cy="268"/>
            </a:xfrm>
            <a:custGeom>
              <a:avLst/>
              <a:gdLst>
                <a:gd name="T0" fmla="*/ 162 w 176"/>
                <a:gd name="T1" fmla="*/ 408 h 412"/>
                <a:gd name="T2" fmla="*/ 176 w 176"/>
                <a:gd name="T3" fmla="*/ 412 h 412"/>
                <a:gd name="T4" fmla="*/ 0 w 176"/>
                <a:gd name="T5" fmla="*/ 0 h 412"/>
              </a:gdLst>
              <a:ahLst/>
              <a:cxnLst>
                <a:cxn ang="0">
                  <a:pos x="T0" y="T1"/>
                </a:cxn>
                <a:cxn ang="0">
                  <a:pos x="T2" y="T3"/>
                </a:cxn>
                <a:cxn ang="0">
                  <a:pos x="T4" y="T5"/>
                </a:cxn>
              </a:cxnLst>
              <a:rect l="0" t="0" r="r" b="b"/>
              <a:pathLst>
                <a:path w="176" h="412">
                  <a:moveTo>
                    <a:pt x="162" y="408"/>
                  </a:moveTo>
                  <a:lnTo>
                    <a:pt x="176" y="412"/>
                  </a:lnTo>
                  <a:lnTo>
                    <a:pt x="0" y="0"/>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nvGrpSpPr>
            <p:cNvPr id="1405056" name="Group 128"/>
            <p:cNvGrpSpPr>
              <a:grpSpLocks/>
            </p:cNvGrpSpPr>
            <p:nvPr/>
          </p:nvGrpSpPr>
          <p:grpSpPr bwMode="auto">
            <a:xfrm>
              <a:off x="2001" y="3375"/>
              <a:ext cx="228" cy="165"/>
              <a:chOff x="1548" y="3723"/>
              <a:chExt cx="228" cy="165"/>
            </a:xfrm>
          </p:grpSpPr>
          <p:sp>
            <p:nvSpPr>
              <p:cNvPr id="1405057" name="Rectangle 129"/>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8" name="Rectangle 130"/>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59" name="Line 131"/>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60" name="Group 132"/>
            <p:cNvGrpSpPr>
              <a:grpSpLocks/>
            </p:cNvGrpSpPr>
            <p:nvPr/>
          </p:nvGrpSpPr>
          <p:grpSpPr bwMode="auto">
            <a:xfrm>
              <a:off x="3180" y="3306"/>
              <a:ext cx="228" cy="165"/>
              <a:chOff x="1548" y="3723"/>
              <a:chExt cx="228" cy="165"/>
            </a:xfrm>
          </p:grpSpPr>
          <p:sp>
            <p:nvSpPr>
              <p:cNvPr id="1405061" name="Rectangle 133"/>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62" name="Rectangle 134"/>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63" name="Line 135"/>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64" name="Group 136"/>
            <p:cNvGrpSpPr>
              <a:grpSpLocks/>
            </p:cNvGrpSpPr>
            <p:nvPr/>
          </p:nvGrpSpPr>
          <p:grpSpPr bwMode="auto">
            <a:xfrm>
              <a:off x="2850" y="3897"/>
              <a:ext cx="228" cy="165"/>
              <a:chOff x="1548" y="3723"/>
              <a:chExt cx="228" cy="165"/>
            </a:xfrm>
          </p:grpSpPr>
          <p:sp>
            <p:nvSpPr>
              <p:cNvPr id="1405065" name="Rectangle 137"/>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66" name="Rectangle 138"/>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67" name="Line 139"/>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nvGrpSpPr>
            <p:cNvPr id="1405068" name="Group 140"/>
            <p:cNvGrpSpPr>
              <a:grpSpLocks/>
            </p:cNvGrpSpPr>
            <p:nvPr/>
          </p:nvGrpSpPr>
          <p:grpSpPr bwMode="auto">
            <a:xfrm>
              <a:off x="2586" y="3597"/>
              <a:ext cx="228" cy="165"/>
              <a:chOff x="1548" y="3723"/>
              <a:chExt cx="228" cy="165"/>
            </a:xfrm>
          </p:grpSpPr>
          <p:sp>
            <p:nvSpPr>
              <p:cNvPr id="1405069" name="Rectangle 141"/>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70" name="Rectangle 142"/>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71" name="Line 143"/>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grpSp>
      <p:grpSp>
        <p:nvGrpSpPr>
          <p:cNvPr id="1405072" name="Group 144"/>
          <p:cNvGrpSpPr>
            <a:grpSpLocks/>
          </p:cNvGrpSpPr>
          <p:nvPr/>
        </p:nvGrpSpPr>
        <p:grpSpPr bwMode="auto">
          <a:xfrm>
            <a:off x="6457950" y="5434013"/>
            <a:ext cx="361950" cy="261937"/>
            <a:chOff x="1548" y="3723"/>
            <a:chExt cx="228" cy="165"/>
          </a:xfrm>
        </p:grpSpPr>
        <p:sp>
          <p:nvSpPr>
            <p:cNvPr id="1405073" name="Rectangle 145"/>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74" name="Rectangle 146"/>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sp>
          <p:nvSpPr>
            <p:cNvPr id="1405075" name="Line 147"/>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latin typeface="Calibri"/>
                <a:cs typeface="Calibri"/>
              </a:endParaRPr>
            </a:p>
          </p:txBody>
        </p:sp>
      </p:grpSp>
      <p:sp>
        <p:nvSpPr>
          <p:cNvPr id="3" name="Slide Number Placeholder 2"/>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3617546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4955"/>
                                        </p:tgtEl>
                                        <p:attrNameLst>
                                          <p:attrName>style.visibility</p:attrName>
                                        </p:attrNameLst>
                                      </p:cBhvr>
                                      <p:to>
                                        <p:strVal val="visible"/>
                                      </p:to>
                                    </p:set>
                                    <p:animEffect transition="in" filter="dissolve">
                                      <p:cBhvr>
                                        <p:cTn id="7" dur="500"/>
                                        <p:tgtEl>
                                          <p:spTgt spid="140495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04956"/>
                                        </p:tgtEl>
                                        <p:attrNameLst>
                                          <p:attrName>style.visibility</p:attrName>
                                        </p:attrNameLst>
                                      </p:cBhvr>
                                      <p:to>
                                        <p:strVal val="visible"/>
                                      </p:to>
                                    </p:set>
                                    <p:animEffect transition="in" filter="dissolve">
                                      <p:cBhvr>
                                        <p:cTn id="11" dur="500"/>
                                        <p:tgtEl>
                                          <p:spTgt spid="1404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55" grpId="0" autoUpdateAnimBg="0"/>
      <p:bldP spid="140495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Internet History</a:t>
            </a:r>
            <a:endParaRPr lang="en-US" altLang="en-US"/>
          </a:p>
        </p:txBody>
      </p:sp>
      <p:sp>
        <p:nvSpPr>
          <p:cNvPr id="6147" name="Rectangle 3"/>
          <p:cNvSpPr>
            <a:spLocks noGrp="1" noChangeArrowheads="1"/>
          </p:cNvSpPr>
          <p:nvPr>
            <p:ph sz="quarter" idx="1"/>
          </p:nvPr>
        </p:nvSpPr>
        <p:spPr/>
        <p:txBody>
          <a:bodyPr>
            <a:normAutofit fontScale="77500" lnSpcReduction="20000"/>
          </a:bodyPr>
          <a:lstStyle/>
          <a:p>
            <a:r>
              <a:rPr lang="en-US" altLang="en-US" dirty="0" smtClean="0"/>
              <a:t>Evolved from </a:t>
            </a:r>
            <a:r>
              <a:rPr lang="en-US" altLang="en-US" dirty="0" err="1" smtClean="0"/>
              <a:t>ARPANet</a:t>
            </a:r>
            <a:r>
              <a:rPr lang="en-US" altLang="en-US" dirty="0" smtClean="0"/>
              <a:t> (Defense Department’s Advanced Research Projects Agency Network)</a:t>
            </a:r>
          </a:p>
          <a:p>
            <a:pPr lvl="1"/>
            <a:r>
              <a:rPr lang="en-US" altLang="en-US" dirty="0" err="1" smtClean="0"/>
              <a:t>ARPANet</a:t>
            </a:r>
            <a:r>
              <a:rPr lang="en-US" altLang="en-US" dirty="0" smtClean="0"/>
              <a:t> was developed in 1969, and was the first packet-switching network</a:t>
            </a:r>
          </a:p>
          <a:p>
            <a:pPr lvl="1"/>
            <a:r>
              <a:rPr lang="en-US" altLang="en-US" dirty="0" smtClean="0"/>
              <a:t>Initially, included only four nodes: UCLA, UCSB, Utah, and SRI</a:t>
            </a:r>
          </a:p>
          <a:p>
            <a:r>
              <a:rPr lang="en-US" altLang="en-US" dirty="0" smtClean="0"/>
              <a:t>Key points</a:t>
            </a:r>
          </a:p>
          <a:p>
            <a:pPr lvl="1"/>
            <a:r>
              <a:rPr lang="en-US" altLang="en-US" dirty="0" err="1" smtClean="0"/>
              <a:t>ARPAnet</a:t>
            </a:r>
            <a:r>
              <a:rPr lang="en-US" altLang="en-US" dirty="0" smtClean="0"/>
              <a:t>/Internet was a general purpose network (i.e., was not optimized for a particular application)</a:t>
            </a:r>
          </a:p>
          <a:p>
            <a:pPr lvl="1"/>
            <a:r>
              <a:rPr lang="en-US" altLang="en-US" dirty="0" smtClean="0"/>
              <a:t>Used delay to mediate contention for resources</a:t>
            </a:r>
          </a:p>
          <a:p>
            <a:r>
              <a:rPr lang="en-US" altLang="en-US" dirty="0"/>
              <a:t>See: </a:t>
            </a:r>
            <a:r>
              <a:rPr lang="en-US" altLang="en-US" dirty="0">
                <a:hlinkClick r:id="rId3"/>
              </a:rPr>
              <a:t>https://www.internetsociety.org/sites/default/files/GUIS-2012-</a:t>
            </a:r>
            <a:r>
              <a:rPr lang="en-US" altLang="en-US" dirty="0" smtClean="0">
                <a:hlinkClick r:id="rId3"/>
              </a:rPr>
              <a:t>Infographic.pdf</a:t>
            </a:r>
            <a:r>
              <a:rPr lang="en-US" altLang="en-US" dirty="0" smtClean="0"/>
              <a:t> </a:t>
            </a:r>
            <a:endParaRPr lang="en-US" alt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354544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Commercial Internet Use</a:t>
            </a:r>
            <a:endParaRPr lang="en-US"/>
          </a:p>
        </p:txBody>
      </p:sp>
      <p:sp>
        <p:nvSpPr>
          <p:cNvPr id="37891" name="Rectangle 3"/>
          <p:cNvSpPr>
            <a:spLocks noGrp="1" noChangeArrowheads="1"/>
          </p:cNvSpPr>
          <p:nvPr>
            <p:ph sz="quarter" idx="1"/>
          </p:nvPr>
        </p:nvSpPr>
        <p:spPr/>
        <p:txBody>
          <a:bodyPr>
            <a:normAutofit fontScale="92500" lnSpcReduction="20000"/>
          </a:bodyPr>
          <a:lstStyle/>
          <a:p>
            <a:r>
              <a:rPr lang="en-US" smtClean="0"/>
              <a:t>ARPANet and NSF limited use to research and development</a:t>
            </a:r>
          </a:p>
          <a:p>
            <a:r>
              <a:rPr lang="en-US" smtClean="0"/>
              <a:t>Early commercial use primarily information dissemination</a:t>
            </a:r>
          </a:p>
          <a:p>
            <a:r>
              <a:rPr lang="en-US" smtClean="0"/>
              <a:t>Electronic transactions gradually moved to the Internet</a:t>
            </a:r>
          </a:p>
          <a:p>
            <a:r>
              <a:rPr lang="en-US" smtClean="0"/>
              <a:t>WWW growth in 1990s  led to increased direct sales over Internet</a:t>
            </a:r>
          </a:p>
          <a:p>
            <a:r>
              <a:rPr lang="en-US" smtClean="0"/>
              <a:t>Growth has led to the expansion of data mining for target marketing</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125380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smtClean="0"/>
              <a:t>Internet structure: network of networks</a:t>
            </a:r>
            <a:endParaRPr lang="en-US"/>
          </a:p>
        </p:txBody>
      </p:sp>
      <p:sp>
        <p:nvSpPr>
          <p:cNvPr id="2" name="Content Placeholder 1"/>
          <p:cNvSpPr>
            <a:spLocks noGrp="1"/>
          </p:cNvSpPr>
          <p:nvPr>
            <p:ph idx="1"/>
          </p:nvPr>
        </p:nvSpPr>
        <p:spPr/>
        <p:txBody>
          <a:bodyPr>
            <a:normAutofit fontScale="70000" lnSpcReduction="20000"/>
          </a:bodyPr>
          <a:lstStyle/>
          <a:p>
            <a:r>
              <a:rPr lang="en-US" dirty="0" smtClean="0"/>
              <a:t>End systems connect to Internet via access ISPs (Internet Service Providers)</a:t>
            </a:r>
          </a:p>
          <a:p>
            <a:pPr lvl="1"/>
            <a:r>
              <a:rPr lang="en-US" dirty="0" smtClean="0"/>
              <a:t>Residential, company and university ISPs</a:t>
            </a:r>
          </a:p>
          <a:p>
            <a:r>
              <a:rPr lang="en-US" dirty="0" smtClean="0"/>
              <a:t>Access ISPs in turn must be interconnected. </a:t>
            </a:r>
          </a:p>
          <a:p>
            <a:pPr lvl="1"/>
            <a:r>
              <a:rPr lang="en-US" dirty="0" smtClean="0"/>
              <a:t>So that any two hosts can send packets to each other</a:t>
            </a:r>
          </a:p>
          <a:p>
            <a:r>
              <a:rPr lang="en-US" dirty="0" smtClean="0"/>
              <a:t>Resulting network of networks is very complex</a:t>
            </a:r>
          </a:p>
          <a:p>
            <a:pPr lvl="1"/>
            <a:r>
              <a:rPr lang="en-US" dirty="0" smtClean="0"/>
              <a:t>Evolution was driven by economics and national policies</a:t>
            </a:r>
          </a:p>
          <a:p>
            <a:r>
              <a:rPr lang="en-US" altLang="ja-JP" dirty="0" smtClean="0"/>
              <a:t>We take a stepwise approach to describe current Internet structure</a:t>
            </a:r>
          </a:p>
          <a:p>
            <a:r>
              <a:rPr lang="en-US" dirty="0" smtClean="0"/>
              <a:t>RFC = Request for Comments – specifies internet related standards</a:t>
            </a:r>
          </a:p>
          <a:p>
            <a:pPr lvl="1"/>
            <a:r>
              <a:rPr lang="en-US" dirty="0" smtClean="0"/>
              <a:t>Developed by IETF – Internet Engineering Task Force</a:t>
            </a:r>
            <a:endParaRPr lang="en-US" dirty="0"/>
          </a:p>
        </p:txBody>
      </p:sp>
      <p:sp>
        <p:nvSpPr>
          <p:cNvPr id="8" name="TextBox 7"/>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3999481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Functions of the Network layer</a:t>
            </a:r>
          </a:p>
        </p:txBody>
      </p:sp>
      <p:sp>
        <p:nvSpPr>
          <p:cNvPr id="10243" name="Rectangle 3"/>
          <p:cNvSpPr>
            <a:spLocks noGrp="1" noChangeArrowheads="1"/>
          </p:cNvSpPr>
          <p:nvPr>
            <p:ph idx="1"/>
          </p:nvPr>
        </p:nvSpPr>
        <p:spPr>
          <a:xfrm>
            <a:off x="822960" y="1845734"/>
            <a:ext cx="7543800" cy="1879599"/>
          </a:xfrm>
        </p:spPr>
        <p:txBody>
          <a:bodyPr>
            <a:normAutofit fontScale="70000" lnSpcReduction="20000"/>
          </a:bodyPr>
          <a:lstStyle/>
          <a:p>
            <a:pPr eaLnBrk="1" hangingPunct="1"/>
            <a:r>
              <a:rPr lang="en-US" dirty="0" smtClean="0"/>
              <a:t>Transfer variable length data packets from a source network to a destination network via one or more networks</a:t>
            </a:r>
          </a:p>
          <a:p>
            <a:pPr lvl="1" eaLnBrk="1" hangingPunct="1"/>
            <a:r>
              <a:rPr lang="en-US" dirty="0" smtClean="0"/>
              <a:t>Can optionally maintain different qualities of service (</a:t>
            </a:r>
            <a:r>
              <a:rPr lang="en-US" dirty="0" err="1" smtClean="0"/>
              <a:t>QoS</a:t>
            </a:r>
            <a:r>
              <a:rPr lang="en-US" dirty="0" smtClean="0"/>
              <a:t>)</a:t>
            </a:r>
          </a:p>
          <a:p>
            <a:pPr lvl="2"/>
            <a:r>
              <a:rPr lang="en-US" dirty="0" smtClean="0"/>
              <a:t>Term used to denote different application requirements</a:t>
            </a:r>
          </a:p>
          <a:p>
            <a:pPr eaLnBrk="1" hangingPunct="1"/>
            <a:r>
              <a:rPr lang="en-US" dirty="0" smtClean="0"/>
              <a:t>This task is called Routing</a:t>
            </a:r>
          </a:p>
          <a:p>
            <a:pPr lvl="1" eaLnBrk="1" hangingPunct="1"/>
            <a:r>
              <a:rPr lang="en-US" dirty="0" smtClean="0"/>
              <a:t>Performed in the network by devices called Routers</a:t>
            </a:r>
          </a:p>
        </p:txBody>
      </p:sp>
      <p:sp>
        <p:nvSpPr>
          <p:cNvPr id="5" name="TextBox 4"/>
          <p:cNvSpPr txBox="1"/>
          <p:nvPr/>
        </p:nvSpPr>
        <p:spPr>
          <a:xfrm>
            <a:off x="96762" y="96762"/>
            <a:ext cx="2898086" cy="369332"/>
          </a:xfrm>
          <a:prstGeom prst="rect">
            <a:avLst/>
          </a:prstGeom>
          <a:noFill/>
        </p:spPr>
        <p:txBody>
          <a:bodyPr wrap="none" rtlCol="0">
            <a:spAutoFit/>
          </a:bodyPr>
          <a:lstStyle/>
          <a:p>
            <a:r>
              <a:rPr lang="en-US" i="1" dirty="0" smtClean="0"/>
              <a:t>Slide modified from </a:t>
            </a:r>
            <a:r>
              <a:rPr lang="en-US" i="1" dirty="0" err="1" smtClean="0"/>
              <a:t>Agrawal</a:t>
            </a:r>
            <a:endParaRPr lang="en-US" i="1" dirty="0"/>
          </a:p>
        </p:txBody>
      </p:sp>
      <p:pic>
        <p:nvPicPr>
          <p:cNvPr id="6" name="Picture 6" descr="DL_IPHeaders.emf"/>
          <p:cNvPicPr>
            <a:picLocks noChangeAspect="1" noChangeArrowheads="1"/>
          </p:cNvPicPr>
          <p:nvPr/>
        </p:nvPicPr>
        <p:blipFill>
          <a:blip r:embed="rId3" cstate="print"/>
          <a:srcRect/>
          <a:stretch>
            <a:fillRect/>
          </a:stretch>
        </p:blipFill>
        <p:spPr bwMode="auto">
          <a:xfrm>
            <a:off x="2191657" y="3727652"/>
            <a:ext cx="4968724" cy="2702176"/>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3078592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Network and Link Layers</a:t>
            </a:r>
          </a:p>
        </p:txBody>
      </p:sp>
      <p:sp>
        <p:nvSpPr>
          <p:cNvPr id="2" name="Content Placeholder 1"/>
          <p:cNvSpPr>
            <a:spLocks noGrp="1"/>
          </p:cNvSpPr>
          <p:nvPr>
            <p:ph idx="1"/>
          </p:nvPr>
        </p:nvSpPr>
        <p:spPr>
          <a:xfrm>
            <a:off x="822960" y="4717142"/>
            <a:ext cx="7543800" cy="1475620"/>
          </a:xfrm>
        </p:spPr>
        <p:txBody>
          <a:bodyPr>
            <a:normAutofit fontScale="85000" lnSpcReduction="20000"/>
          </a:bodyPr>
          <a:lstStyle/>
          <a:p>
            <a:r>
              <a:rPr lang="en-US" dirty="0" smtClean="0"/>
              <a:t>Look at the destination link (DL) address (how it changes)</a:t>
            </a:r>
          </a:p>
          <a:p>
            <a:r>
              <a:rPr lang="en-US" dirty="0" smtClean="0"/>
              <a:t>Observe that the IP destination address does not change</a:t>
            </a:r>
            <a:endParaRPr lang="en-US" dirty="0"/>
          </a:p>
        </p:txBody>
      </p:sp>
      <p:pic>
        <p:nvPicPr>
          <p:cNvPr id="3" name="Picture 2"/>
          <p:cNvPicPr>
            <a:picLocks noChangeAspect="1"/>
          </p:cNvPicPr>
          <p:nvPr/>
        </p:nvPicPr>
        <p:blipFill>
          <a:blip r:embed="rId2"/>
          <a:stretch>
            <a:fillRect/>
          </a:stretch>
        </p:blipFill>
        <p:spPr>
          <a:xfrm>
            <a:off x="0" y="3635830"/>
            <a:ext cx="9029700" cy="965200"/>
          </a:xfrm>
          <a:prstGeom prst="rect">
            <a:avLst/>
          </a:prstGeom>
        </p:spPr>
      </p:pic>
      <p:pic>
        <p:nvPicPr>
          <p:cNvPr id="5" name="Picture 4"/>
          <p:cNvPicPr>
            <a:picLocks noChangeAspect="1"/>
          </p:cNvPicPr>
          <p:nvPr/>
        </p:nvPicPr>
        <p:blipFill>
          <a:blip r:embed="rId3"/>
          <a:stretch>
            <a:fillRect/>
          </a:stretch>
        </p:blipFill>
        <p:spPr>
          <a:xfrm>
            <a:off x="538239" y="2038048"/>
            <a:ext cx="1765300" cy="1524000"/>
          </a:xfrm>
          <a:prstGeom prst="rect">
            <a:avLst/>
          </a:prstGeom>
        </p:spPr>
      </p:pic>
      <p:pic>
        <p:nvPicPr>
          <p:cNvPr id="6" name="Picture 5"/>
          <p:cNvPicPr>
            <a:picLocks noChangeAspect="1"/>
          </p:cNvPicPr>
          <p:nvPr/>
        </p:nvPicPr>
        <p:blipFill>
          <a:blip r:embed="rId4"/>
          <a:stretch>
            <a:fillRect/>
          </a:stretch>
        </p:blipFill>
        <p:spPr>
          <a:xfrm>
            <a:off x="2652487" y="2025347"/>
            <a:ext cx="1866900" cy="1549400"/>
          </a:xfrm>
          <a:prstGeom prst="rect">
            <a:avLst/>
          </a:prstGeom>
        </p:spPr>
      </p:pic>
      <p:pic>
        <p:nvPicPr>
          <p:cNvPr id="8" name="Picture 7"/>
          <p:cNvPicPr>
            <a:picLocks noChangeAspect="1"/>
          </p:cNvPicPr>
          <p:nvPr/>
        </p:nvPicPr>
        <p:blipFill>
          <a:blip r:embed="rId5"/>
          <a:stretch>
            <a:fillRect/>
          </a:stretch>
        </p:blipFill>
        <p:spPr>
          <a:xfrm>
            <a:off x="4746171" y="2013251"/>
            <a:ext cx="1828800" cy="1536700"/>
          </a:xfrm>
          <a:prstGeom prst="rect">
            <a:avLst/>
          </a:prstGeom>
        </p:spPr>
      </p:pic>
      <p:pic>
        <p:nvPicPr>
          <p:cNvPr id="9" name="Picture 8"/>
          <p:cNvPicPr>
            <a:picLocks noChangeAspect="1"/>
          </p:cNvPicPr>
          <p:nvPr/>
        </p:nvPicPr>
        <p:blipFill>
          <a:blip r:embed="rId6"/>
          <a:stretch>
            <a:fillRect/>
          </a:stretch>
        </p:blipFill>
        <p:spPr>
          <a:xfrm>
            <a:off x="6936619" y="2013858"/>
            <a:ext cx="1765300" cy="1524000"/>
          </a:xfrm>
          <a:prstGeom prst="rect">
            <a:avLst/>
          </a:prstGeom>
        </p:spPr>
      </p:pic>
      <p:sp>
        <p:nvSpPr>
          <p:cNvPr id="10" name="TextBox 9"/>
          <p:cNvSpPr txBox="1"/>
          <p:nvPr/>
        </p:nvSpPr>
        <p:spPr>
          <a:xfrm>
            <a:off x="96762" y="96762"/>
            <a:ext cx="3044611" cy="369332"/>
          </a:xfrm>
          <a:prstGeom prst="rect">
            <a:avLst/>
          </a:prstGeom>
          <a:noFill/>
        </p:spPr>
        <p:txBody>
          <a:bodyPr wrap="none" rtlCol="0">
            <a:spAutoFit/>
          </a:bodyPr>
          <a:lstStyle/>
          <a:p>
            <a:r>
              <a:rPr lang="en-US" i="1" dirty="0" smtClean="0"/>
              <a:t>Figure modified from </a:t>
            </a:r>
            <a:r>
              <a:rPr lang="en-US" i="1" dirty="0" err="1" smtClean="0"/>
              <a:t>Agrawal</a:t>
            </a:r>
            <a:endParaRPr lang="en-US" i="1" dirty="0"/>
          </a:p>
        </p:txBody>
      </p:sp>
      <p:sp>
        <p:nvSpPr>
          <p:cNvPr id="11" name="Slide Number Placeholder 10"/>
          <p:cNvSpPr>
            <a:spLocks noGrp="1"/>
          </p:cNvSpPr>
          <p:nvPr>
            <p:ph type="sldNum" sz="quarter" idx="12"/>
          </p:nvPr>
        </p:nvSpPr>
        <p:spPr/>
        <p:txBody>
          <a:bodyPr/>
          <a:lstStyle/>
          <a:p>
            <a:fld id="{6113E31D-E2AB-40D1-8B51-AFA5AFEF393A}" type="slidenum">
              <a:rPr lang="en-US" smtClean="0"/>
              <a:t>18</a:t>
            </a:fld>
            <a:endParaRPr lang="en-US" dirty="0"/>
          </a:p>
        </p:txBody>
      </p:sp>
    </p:spTree>
    <p:extLst>
      <p:ext uri="{BB962C8B-B14F-4D97-AF65-F5344CB8AC3E}">
        <p14:creationId xmlns:p14="http://schemas.microsoft.com/office/powerpoint/2010/main" val="8113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smtClean="0"/>
              <a:t>Internet structure: network of networks</a:t>
            </a:r>
            <a:endParaRPr lang="en-US"/>
          </a:p>
        </p:txBody>
      </p:sp>
      <p:sp>
        <p:nvSpPr>
          <p:cNvPr id="88066" name="Rectangle 3"/>
          <p:cNvSpPr>
            <a:spLocks noGrp="1" noChangeArrowheads="1"/>
          </p:cNvSpPr>
          <p:nvPr>
            <p:ph type="body" sz="half" idx="4294967295"/>
          </p:nvPr>
        </p:nvSpPr>
        <p:spPr>
          <a:xfrm>
            <a:off x="1798337" y="3635811"/>
            <a:ext cx="5449445" cy="906463"/>
          </a:xfrm>
        </p:spPr>
        <p:txBody>
          <a:bodyPr/>
          <a:lstStyle/>
          <a:p>
            <a:pPr marL="0" indent="0" eaLnBrk="1" hangingPunct="1">
              <a:buSzPct val="75000"/>
              <a:buFont typeface="Wingdings" charset="0"/>
              <a:buNone/>
            </a:pPr>
            <a:r>
              <a:rPr lang="en-US" sz="2400" i="1" dirty="0">
                <a:solidFill>
                  <a:srgbClr val="CC0000"/>
                </a:solidFill>
                <a:latin typeface="Gill Sans MT" charset="0"/>
              </a:rPr>
              <a:t>Question: </a:t>
            </a:r>
            <a:r>
              <a:rPr lang="en-US" sz="2400" dirty="0">
                <a:latin typeface="Gill Sans MT" charset="0"/>
              </a:rPr>
              <a:t>given </a:t>
            </a:r>
            <a:r>
              <a:rPr lang="en-US" sz="2400" i="1" dirty="0">
                <a:latin typeface="Gill Sans MT" charset="0"/>
              </a:rPr>
              <a:t>millions</a:t>
            </a:r>
            <a:r>
              <a:rPr lang="en-US" sz="2400" dirty="0">
                <a:latin typeface="Gill Sans MT" charset="0"/>
              </a:rPr>
              <a:t> of access ISPs, how to connect them together?</a:t>
            </a:r>
          </a:p>
          <a:p>
            <a:pPr marL="0" indent="0" eaLnBrk="1" hangingPunct="1">
              <a:buSzPct val="75000"/>
              <a:buFont typeface="Wingdings" charset="0"/>
              <a:buNone/>
            </a:pPr>
            <a:endParaRPr lang="en-US" sz="2400" dirty="0">
              <a:latin typeface="Gill Sans MT" charset="0"/>
            </a:endParaRPr>
          </a:p>
        </p:txBody>
      </p:sp>
      <p:grpSp>
        <p:nvGrpSpPr>
          <p:cNvPr id="88068" name="Group 5"/>
          <p:cNvGrpSpPr>
            <a:grpSpLocks/>
          </p:cNvGrpSpPr>
          <p:nvPr/>
        </p:nvGrpSpPr>
        <p:grpSpPr bwMode="auto">
          <a:xfrm>
            <a:off x="450850" y="1849438"/>
            <a:ext cx="8437563" cy="4559300"/>
            <a:chOff x="154891" y="1905681"/>
            <a:chExt cx="8436427" cy="4559651"/>
          </a:xfrm>
        </p:grpSpPr>
        <p:grpSp>
          <p:nvGrpSpPr>
            <p:cNvPr id="88069" name="Group 2"/>
            <p:cNvGrpSpPr>
              <a:grpSpLocks/>
            </p:cNvGrpSpPr>
            <p:nvPr/>
          </p:nvGrpSpPr>
          <p:grpSpPr bwMode="auto">
            <a:xfrm>
              <a:off x="1529396" y="2297655"/>
              <a:ext cx="648422" cy="418253"/>
              <a:chOff x="3053396" y="4304255"/>
              <a:chExt cx="648422" cy="418253"/>
            </a:xfrm>
          </p:grpSpPr>
          <p:sp>
            <p:nvSpPr>
              <p:cNvPr id="881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22"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0" name="Group 131"/>
            <p:cNvGrpSpPr>
              <a:grpSpLocks/>
            </p:cNvGrpSpPr>
            <p:nvPr/>
          </p:nvGrpSpPr>
          <p:grpSpPr bwMode="auto">
            <a:xfrm>
              <a:off x="373696" y="3097755"/>
              <a:ext cx="648422" cy="418253"/>
              <a:chOff x="3053396" y="4304255"/>
              <a:chExt cx="648422" cy="418253"/>
            </a:xfrm>
          </p:grpSpPr>
          <p:sp>
            <p:nvSpPr>
              <p:cNvPr id="881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20"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1" name="Group 135"/>
            <p:cNvGrpSpPr>
              <a:grpSpLocks/>
            </p:cNvGrpSpPr>
            <p:nvPr/>
          </p:nvGrpSpPr>
          <p:grpSpPr bwMode="auto">
            <a:xfrm>
              <a:off x="6037896" y="2551655"/>
              <a:ext cx="648422" cy="418253"/>
              <a:chOff x="3053396" y="4304255"/>
              <a:chExt cx="648422" cy="418253"/>
            </a:xfrm>
          </p:grpSpPr>
          <p:sp>
            <p:nvSpPr>
              <p:cNvPr id="881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18"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2" name="Group 138"/>
            <p:cNvGrpSpPr>
              <a:grpSpLocks/>
            </p:cNvGrpSpPr>
            <p:nvPr/>
          </p:nvGrpSpPr>
          <p:grpSpPr bwMode="auto">
            <a:xfrm>
              <a:off x="945196" y="5409155"/>
              <a:ext cx="648422" cy="418253"/>
              <a:chOff x="3053396" y="4304255"/>
              <a:chExt cx="648422" cy="418253"/>
            </a:xfrm>
          </p:grpSpPr>
          <p:sp>
            <p:nvSpPr>
              <p:cNvPr id="881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16"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3" name="Group 141"/>
            <p:cNvGrpSpPr>
              <a:grpSpLocks/>
            </p:cNvGrpSpPr>
            <p:nvPr/>
          </p:nvGrpSpPr>
          <p:grpSpPr bwMode="auto">
            <a:xfrm>
              <a:off x="526096" y="4786855"/>
              <a:ext cx="648422" cy="418253"/>
              <a:chOff x="3053396" y="4304255"/>
              <a:chExt cx="648422" cy="418253"/>
            </a:xfrm>
          </p:grpSpPr>
          <p:sp>
            <p:nvSpPr>
              <p:cNvPr id="881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14"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4" name="Group 144"/>
            <p:cNvGrpSpPr>
              <a:grpSpLocks/>
            </p:cNvGrpSpPr>
            <p:nvPr/>
          </p:nvGrpSpPr>
          <p:grpSpPr bwMode="auto">
            <a:xfrm>
              <a:off x="297496" y="4126455"/>
              <a:ext cx="648422" cy="418253"/>
              <a:chOff x="3053396" y="4304255"/>
              <a:chExt cx="648422" cy="418253"/>
            </a:xfrm>
          </p:grpSpPr>
          <p:sp>
            <p:nvSpPr>
              <p:cNvPr id="881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1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5" name="Group 147"/>
            <p:cNvGrpSpPr>
              <a:grpSpLocks/>
            </p:cNvGrpSpPr>
            <p:nvPr/>
          </p:nvGrpSpPr>
          <p:grpSpPr bwMode="auto">
            <a:xfrm>
              <a:off x="6787196" y="2983455"/>
              <a:ext cx="648422" cy="418253"/>
              <a:chOff x="3053396" y="4304255"/>
              <a:chExt cx="648422" cy="418253"/>
            </a:xfrm>
          </p:grpSpPr>
          <p:sp>
            <p:nvSpPr>
              <p:cNvPr id="881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10"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6" name="Group 150"/>
            <p:cNvGrpSpPr>
              <a:grpSpLocks/>
            </p:cNvGrpSpPr>
            <p:nvPr/>
          </p:nvGrpSpPr>
          <p:grpSpPr bwMode="auto">
            <a:xfrm>
              <a:off x="3129596" y="2056355"/>
              <a:ext cx="648422" cy="418253"/>
              <a:chOff x="3053396" y="4304255"/>
              <a:chExt cx="648422" cy="418253"/>
            </a:xfrm>
          </p:grpSpPr>
          <p:sp>
            <p:nvSpPr>
              <p:cNvPr id="881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08"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7" name="Group 153"/>
            <p:cNvGrpSpPr>
              <a:grpSpLocks/>
            </p:cNvGrpSpPr>
            <p:nvPr/>
          </p:nvGrpSpPr>
          <p:grpSpPr bwMode="auto">
            <a:xfrm>
              <a:off x="754696" y="2704055"/>
              <a:ext cx="648422" cy="418253"/>
              <a:chOff x="3053396" y="4304255"/>
              <a:chExt cx="648422" cy="418253"/>
            </a:xfrm>
          </p:grpSpPr>
          <p:sp>
            <p:nvSpPr>
              <p:cNvPr id="881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06"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8" name="Group 156"/>
            <p:cNvGrpSpPr>
              <a:grpSpLocks/>
            </p:cNvGrpSpPr>
            <p:nvPr/>
          </p:nvGrpSpPr>
          <p:grpSpPr bwMode="auto">
            <a:xfrm>
              <a:off x="4043996" y="2030955"/>
              <a:ext cx="648422" cy="418253"/>
              <a:chOff x="3053396" y="4304255"/>
              <a:chExt cx="648422" cy="418253"/>
            </a:xfrm>
          </p:grpSpPr>
          <p:sp>
            <p:nvSpPr>
              <p:cNvPr id="881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0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79" name="Group 160"/>
            <p:cNvGrpSpPr>
              <a:grpSpLocks/>
            </p:cNvGrpSpPr>
            <p:nvPr/>
          </p:nvGrpSpPr>
          <p:grpSpPr bwMode="auto">
            <a:xfrm>
              <a:off x="7104696" y="5663155"/>
              <a:ext cx="648422" cy="418253"/>
              <a:chOff x="3053396" y="4304255"/>
              <a:chExt cx="648422" cy="418253"/>
            </a:xfrm>
          </p:grpSpPr>
          <p:sp>
            <p:nvSpPr>
              <p:cNvPr id="881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02"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0" name="Group 163"/>
            <p:cNvGrpSpPr>
              <a:grpSpLocks/>
            </p:cNvGrpSpPr>
            <p:nvPr/>
          </p:nvGrpSpPr>
          <p:grpSpPr bwMode="auto">
            <a:xfrm>
              <a:off x="7942896" y="5015455"/>
              <a:ext cx="648422" cy="418253"/>
              <a:chOff x="3053396" y="4304255"/>
              <a:chExt cx="648422" cy="418253"/>
            </a:xfrm>
          </p:grpSpPr>
          <p:sp>
            <p:nvSpPr>
              <p:cNvPr id="880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10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1" name="Group 166"/>
            <p:cNvGrpSpPr>
              <a:grpSpLocks/>
            </p:cNvGrpSpPr>
            <p:nvPr/>
          </p:nvGrpSpPr>
          <p:grpSpPr bwMode="auto">
            <a:xfrm>
              <a:off x="7714296" y="4101055"/>
              <a:ext cx="648422" cy="418253"/>
              <a:chOff x="3053396" y="4304255"/>
              <a:chExt cx="648422" cy="418253"/>
            </a:xfrm>
          </p:grpSpPr>
          <p:sp>
            <p:nvSpPr>
              <p:cNvPr id="880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098"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2" name="Group 169"/>
            <p:cNvGrpSpPr>
              <a:grpSpLocks/>
            </p:cNvGrpSpPr>
            <p:nvPr/>
          </p:nvGrpSpPr>
          <p:grpSpPr bwMode="auto">
            <a:xfrm>
              <a:off x="4869496" y="5904455"/>
              <a:ext cx="648422" cy="418253"/>
              <a:chOff x="3053396" y="4304255"/>
              <a:chExt cx="648422" cy="418253"/>
            </a:xfrm>
          </p:grpSpPr>
          <p:sp>
            <p:nvSpPr>
              <p:cNvPr id="880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096"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3" name="Group 172"/>
            <p:cNvGrpSpPr>
              <a:grpSpLocks/>
            </p:cNvGrpSpPr>
            <p:nvPr/>
          </p:nvGrpSpPr>
          <p:grpSpPr bwMode="auto">
            <a:xfrm>
              <a:off x="3955096" y="6044155"/>
              <a:ext cx="648422" cy="418253"/>
              <a:chOff x="3053396" y="4304255"/>
              <a:chExt cx="648422" cy="418253"/>
            </a:xfrm>
          </p:grpSpPr>
          <p:sp>
            <p:nvSpPr>
              <p:cNvPr id="880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094"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88084" name="Group 175"/>
            <p:cNvGrpSpPr>
              <a:grpSpLocks/>
            </p:cNvGrpSpPr>
            <p:nvPr/>
          </p:nvGrpSpPr>
          <p:grpSpPr bwMode="auto">
            <a:xfrm>
              <a:off x="2735896" y="5891755"/>
              <a:ext cx="648422" cy="418253"/>
              <a:chOff x="3053396" y="4304255"/>
              <a:chExt cx="648422" cy="418253"/>
            </a:xfrm>
          </p:grpSpPr>
          <p:sp>
            <p:nvSpPr>
              <p:cNvPr id="880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88092"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88085"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6"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7"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8"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89"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88090"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61" name="TextBox 60"/>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Cloud Callout 1"/>
          <p:cNvSpPr/>
          <p:nvPr/>
        </p:nvSpPr>
        <p:spPr>
          <a:xfrm>
            <a:off x="6640286" y="1003905"/>
            <a:ext cx="2225524" cy="1112762"/>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Recall from long long ago…</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77804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62049" y="220295"/>
            <a:ext cx="2697693" cy="1429901"/>
            <a:chOff x="3364382" y="2181740"/>
            <a:chExt cx="2697693" cy="1429901"/>
          </a:xfrm>
        </p:grpSpPr>
        <p:grpSp>
          <p:nvGrpSpPr>
            <p:cNvPr id="29" name="Group 5"/>
            <p:cNvGrpSpPr>
              <a:grpSpLocks/>
            </p:cNvGrpSpPr>
            <p:nvPr/>
          </p:nvGrpSpPr>
          <p:grpSpPr bwMode="auto">
            <a:xfrm>
              <a:off x="3999479" y="2181740"/>
              <a:ext cx="1611807" cy="1429901"/>
              <a:chOff x="832" y="1344"/>
              <a:chExt cx="1136" cy="1024"/>
            </a:xfrm>
          </p:grpSpPr>
          <p:sp>
            <p:nvSpPr>
              <p:cNvPr id="174" name="Oval 6"/>
              <p:cNvSpPr>
                <a:spLocks noChangeArrowheads="1"/>
              </p:cNvSpPr>
              <p:nvPr/>
            </p:nvSpPr>
            <p:spPr bwMode="auto">
              <a:xfrm>
                <a:off x="1220" y="1344"/>
                <a:ext cx="495" cy="424"/>
              </a:xfrm>
              <a:prstGeom prst="ellipse">
                <a:avLst/>
              </a:prstGeom>
              <a:solidFill>
                <a:srgbClr val="FFFF99"/>
              </a:solidFill>
              <a:ln w="9525">
                <a:solidFill>
                  <a:srgbClr val="FFFF99"/>
                </a:solidFill>
                <a:round/>
                <a:headEnd/>
                <a:tailEnd/>
              </a:ln>
            </p:spPr>
            <p:txBody>
              <a:bodyPr/>
              <a:lstStyle/>
              <a:p>
                <a:endParaRPr lang="en-US"/>
              </a:p>
            </p:txBody>
          </p:sp>
          <p:sp>
            <p:nvSpPr>
              <p:cNvPr id="175" name="Oval 7"/>
              <p:cNvSpPr>
                <a:spLocks noChangeArrowheads="1"/>
              </p:cNvSpPr>
              <p:nvPr/>
            </p:nvSpPr>
            <p:spPr bwMode="auto">
              <a:xfrm>
                <a:off x="948" y="1455"/>
                <a:ext cx="379" cy="424"/>
              </a:xfrm>
              <a:prstGeom prst="ellipse">
                <a:avLst/>
              </a:prstGeom>
              <a:solidFill>
                <a:srgbClr val="FFFF99"/>
              </a:solidFill>
              <a:ln w="9525">
                <a:solidFill>
                  <a:srgbClr val="FFFF99"/>
                </a:solidFill>
                <a:round/>
                <a:headEnd/>
                <a:tailEnd/>
              </a:ln>
            </p:spPr>
            <p:txBody>
              <a:bodyPr/>
              <a:lstStyle/>
              <a:p>
                <a:endParaRPr lang="en-US"/>
              </a:p>
            </p:txBody>
          </p:sp>
          <p:sp>
            <p:nvSpPr>
              <p:cNvPr id="176" name="Oval 8"/>
              <p:cNvSpPr>
                <a:spLocks noChangeArrowheads="1"/>
              </p:cNvSpPr>
              <p:nvPr/>
            </p:nvSpPr>
            <p:spPr bwMode="auto">
              <a:xfrm>
                <a:off x="832" y="1710"/>
                <a:ext cx="256" cy="306"/>
              </a:xfrm>
              <a:prstGeom prst="ellipse">
                <a:avLst/>
              </a:prstGeom>
              <a:solidFill>
                <a:srgbClr val="FFFF99"/>
              </a:solidFill>
              <a:ln w="9525">
                <a:solidFill>
                  <a:srgbClr val="FFFF99"/>
                </a:solidFill>
                <a:round/>
                <a:headEnd/>
                <a:tailEnd/>
              </a:ln>
            </p:spPr>
            <p:txBody>
              <a:bodyPr/>
              <a:lstStyle/>
              <a:p>
                <a:endParaRPr lang="en-US"/>
              </a:p>
            </p:txBody>
          </p:sp>
          <p:sp>
            <p:nvSpPr>
              <p:cNvPr id="177" name="Oval 9"/>
              <p:cNvSpPr>
                <a:spLocks noChangeArrowheads="1"/>
              </p:cNvSpPr>
              <p:nvPr/>
            </p:nvSpPr>
            <p:spPr bwMode="auto">
              <a:xfrm>
                <a:off x="909" y="1862"/>
                <a:ext cx="435" cy="442"/>
              </a:xfrm>
              <a:prstGeom prst="ellipse">
                <a:avLst/>
              </a:prstGeom>
              <a:solidFill>
                <a:srgbClr val="FFFF99"/>
              </a:solidFill>
              <a:ln w="9525">
                <a:solidFill>
                  <a:srgbClr val="FFFF99"/>
                </a:solidFill>
                <a:round/>
                <a:headEnd/>
                <a:tailEnd/>
              </a:ln>
            </p:spPr>
            <p:txBody>
              <a:bodyPr/>
              <a:lstStyle/>
              <a:p>
                <a:endParaRPr lang="en-US"/>
              </a:p>
            </p:txBody>
          </p:sp>
          <p:sp>
            <p:nvSpPr>
              <p:cNvPr id="178" name="Oval 10"/>
              <p:cNvSpPr>
                <a:spLocks noChangeArrowheads="1"/>
              </p:cNvSpPr>
              <p:nvPr/>
            </p:nvSpPr>
            <p:spPr bwMode="auto">
              <a:xfrm>
                <a:off x="1086" y="1924"/>
                <a:ext cx="671" cy="444"/>
              </a:xfrm>
              <a:prstGeom prst="ellipse">
                <a:avLst/>
              </a:prstGeom>
              <a:solidFill>
                <a:srgbClr val="FFFF99"/>
              </a:solidFill>
              <a:ln w="9525">
                <a:solidFill>
                  <a:srgbClr val="FFFF99"/>
                </a:solidFill>
                <a:round/>
                <a:headEnd/>
                <a:tailEnd/>
              </a:ln>
            </p:spPr>
            <p:txBody>
              <a:bodyPr/>
              <a:lstStyle/>
              <a:p>
                <a:endParaRPr lang="en-US"/>
              </a:p>
            </p:txBody>
          </p:sp>
          <p:sp>
            <p:nvSpPr>
              <p:cNvPr id="179" name="Oval 11"/>
              <p:cNvSpPr>
                <a:spLocks noChangeArrowheads="1"/>
              </p:cNvSpPr>
              <p:nvPr/>
            </p:nvSpPr>
            <p:spPr bwMode="auto">
              <a:xfrm>
                <a:off x="1605" y="1488"/>
                <a:ext cx="311" cy="312"/>
              </a:xfrm>
              <a:prstGeom prst="ellipse">
                <a:avLst/>
              </a:prstGeom>
              <a:solidFill>
                <a:srgbClr val="FFFF99"/>
              </a:solidFill>
              <a:ln w="9525">
                <a:solidFill>
                  <a:srgbClr val="FFFF99"/>
                </a:solidFill>
                <a:round/>
                <a:headEnd/>
                <a:tailEnd/>
              </a:ln>
            </p:spPr>
            <p:txBody>
              <a:bodyPr/>
              <a:lstStyle/>
              <a:p>
                <a:endParaRPr lang="en-US"/>
              </a:p>
            </p:txBody>
          </p:sp>
          <p:sp>
            <p:nvSpPr>
              <p:cNvPr id="180" name="Oval 12"/>
              <p:cNvSpPr>
                <a:spLocks noChangeArrowheads="1"/>
              </p:cNvSpPr>
              <p:nvPr/>
            </p:nvSpPr>
            <p:spPr bwMode="auto">
              <a:xfrm>
                <a:off x="1602" y="1681"/>
                <a:ext cx="366" cy="333"/>
              </a:xfrm>
              <a:prstGeom prst="ellipse">
                <a:avLst/>
              </a:prstGeom>
              <a:solidFill>
                <a:srgbClr val="FFFF99"/>
              </a:solidFill>
              <a:ln w="9525">
                <a:solidFill>
                  <a:srgbClr val="FFFF99"/>
                </a:solidFill>
                <a:round/>
                <a:headEnd/>
                <a:tailEnd/>
              </a:ln>
            </p:spPr>
            <p:txBody>
              <a:bodyPr/>
              <a:lstStyle/>
              <a:p>
                <a:endParaRPr lang="en-US"/>
              </a:p>
            </p:txBody>
          </p:sp>
          <p:sp>
            <p:nvSpPr>
              <p:cNvPr id="181" name="Oval 13"/>
              <p:cNvSpPr>
                <a:spLocks noChangeArrowheads="1"/>
              </p:cNvSpPr>
              <p:nvPr/>
            </p:nvSpPr>
            <p:spPr bwMode="auto">
              <a:xfrm>
                <a:off x="1569" y="1751"/>
                <a:ext cx="364" cy="547"/>
              </a:xfrm>
              <a:prstGeom prst="ellipse">
                <a:avLst/>
              </a:prstGeom>
              <a:solidFill>
                <a:srgbClr val="FFFF99"/>
              </a:solidFill>
              <a:ln w="9525">
                <a:solidFill>
                  <a:srgbClr val="FFFF99"/>
                </a:solidFill>
                <a:round/>
                <a:headEnd/>
                <a:tailEnd/>
              </a:ln>
            </p:spPr>
            <p:txBody>
              <a:bodyPr/>
              <a:lstStyle/>
              <a:p>
                <a:endParaRPr lang="en-US"/>
              </a:p>
            </p:txBody>
          </p:sp>
          <p:sp>
            <p:nvSpPr>
              <p:cNvPr id="182" name="Oval 14"/>
              <p:cNvSpPr>
                <a:spLocks noChangeArrowheads="1"/>
              </p:cNvSpPr>
              <p:nvPr/>
            </p:nvSpPr>
            <p:spPr bwMode="auto">
              <a:xfrm>
                <a:off x="912" y="1434"/>
                <a:ext cx="1008" cy="918"/>
              </a:xfrm>
              <a:prstGeom prst="ellipse">
                <a:avLst/>
              </a:prstGeom>
              <a:solidFill>
                <a:srgbClr val="FFFF99"/>
              </a:solidFill>
              <a:ln w="9525">
                <a:solidFill>
                  <a:srgbClr val="FFFF99"/>
                </a:solidFill>
                <a:round/>
                <a:headEnd/>
                <a:tailEnd/>
              </a:ln>
            </p:spPr>
            <p:txBody>
              <a:bodyPr/>
              <a:lstStyle/>
              <a:p>
                <a:endParaRPr lang="en-US"/>
              </a:p>
            </p:txBody>
          </p:sp>
        </p:grpSp>
        <p:sp>
          <p:nvSpPr>
            <p:cNvPr id="31" name="Rectangle 15"/>
            <p:cNvSpPr>
              <a:spLocks noChangeArrowheads="1"/>
            </p:cNvSpPr>
            <p:nvPr/>
          </p:nvSpPr>
          <p:spPr bwMode="auto">
            <a:xfrm>
              <a:off x="4484312" y="2539215"/>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32" name="Rectangle 16"/>
            <p:cNvSpPr>
              <a:spLocks noChangeArrowheads="1"/>
            </p:cNvSpPr>
            <p:nvPr/>
          </p:nvSpPr>
          <p:spPr bwMode="auto">
            <a:xfrm>
              <a:off x="3977174" y="2911585"/>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33" name="Rectangle 17"/>
            <p:cNvSpPr>
              <a:spLocks noChangeArrowheads="1"/>
            </p:cNvSpPr>
            <p:nvPr/>
          </p:nvSpPr>
          <p:spPr bwMode="auto">
            <a:xfrm>
              <a:off x="4453790" y="3447798"/>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34" name="Rectangle 18"/>
            <p:cNvSpPr>
              <a:spLocks noChangeArrowheads="1"/>
            </p:cNvSpPr>
            <p:nvPr/>
          </p:nvSpPr>
          <p:spPr bwMode="auto">
            <a:xfrm>
              <a:off x="5134670" y="3447798"/>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35" name="Rectangle 19"/>
            <p:cNvSpPr>
              <a:spLocks noChangeArrowheads="1"/>
            </p:cNvSpPr>
            <p:nvPr/>
          </p:nvSpPr>
          <p:spPr bwMode="auto">
            <a:xfrm>
              <a:off x="5407022" y="2710505"/>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36" name="Rectangle 20"/>
            <p:cNvSpPr>
              <a:spLocks noChangeArrowheads="1"/>
            </p:cNvSpPr>
            <p:nvPr/>
          </p:nvSpPr>
          <p:spPr bwMode="auto">
            <a:xfrm>
              <a:off x="4998494" y="2643479"/>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cxnSp>
          <p:nvCxnSpPr>
            <p:cNvPr id="37" name="AutoShape 21"/>
            <p:cNvCxnSpPr>
              <a:cxnSpLocks noChangeShapeType="1"/>
              <a:stCxn id="32" idx="3"/>
              <a:endCxn id="31" idx="1"/>
            </p:cNvCxnSpPr>
            <p:nvPr/>
          </p:nvCxnSpPr>
          <p:spPr bwMode="auto">
            <a:xfrm flipV="1">
              <a:off x="4113350" y="2606242"/>
              <a:ext cx="370962" cy="37237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AutoShape 22"/>
            <p:cNvCxnSpPr>
              <a:cxnSpLocks noChangeShapeType="1"/>
              <a:stCxn id="31" idx="3"/>
              <a:endCxn id="36" idx="1"/>
            </p:cNvCxnSpPr>
            <p:nvPr/>
          </p:nvCxnSpPr>
          <p:spPr bwMode="auto">
            <a:xfrm>
              <a:off x="4620488" y="2606242"/>
              <a:ext cx="378006" cy="104264"/>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AutoShape 23"/>
            <p:cNvCxnSpPr>
              <a:cxnSpLocks noChangeShapeType="1"/>
              <a:stCxn id="36" idx="3"/>
              <a:endCxn id="35" idx="1"/>
            </p:cNvCxnSpPr>
            <p:nvPr/>
          </p:nvCxnSpPr>
          <p:spPr bwMode="auto">
            <a:xfrm>
              <a:off x="5134670" y="2710505"/>
              <a:ext cx="272352" cy="67027"/>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AutoShape 24"/>
            <p:cNvCxnSpPr>
              <a:cxnSpLocks noChangeShapeType="1"/>
              <a:stCxn id="33" idx="0"/>
              <a:endCxn id="36" idx="2"/>
            </p:cNvCxnSpPr>
            <p:nvPr/>
          </p:nvCxnSpPr>
          <p:spPr bwMode="auto">
            <a:xfrm flipV="1">
              <a:off x="4521878" y="2777532"/>
              <a:ext cx="544704" cy="670266"/>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AutoShape 25"/>
            <p:cNvCxnSpPr>
              <a:cxnSpLocks noChangeShapeType="1"/>
              <a:stCxn id="34" idx="0"/>
              <a:endCxn id="35" idx="2"/>
            </p:cNvCxnSpPr>
            <p:nvPr/>
          </p:nvCxnSpPr>
          <p:spPr bwMode="auto">
            <a:xfrm flipV="1">
              <a:off x="5202758" y="2844559"/>
              <a:ext cx="272352" cy="603239"/>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AutoShape 26"/>
            <p:cNvCxnSpPr>
              <a:cxnSpLocks noChangeShapeType="1"/>
              <a:stCxn id="33" idx="3"/>
              <a:endCxn id="34" idx="1"/>
            </p:cNvCxnSpPr>
            <p:nvPr/>
          </p:nvCxnSpPr>
          <p:spPr bwMode="auto">
            <a:xfrm>
              <a:off x="4589966" y="3514824"/>
              <a:ext cx="544704" cy="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3" name="AutoShape 27"/>
            <p:cNvCxnSpPr>
              <a:cxnSpLocks noChangeShapeType="1"/>
            </p:cNvCxnSpPr>
            <p:nvPr/>
          </p:nvCxnSpPr>
          <p:spPr bwMode="auto">
            <a:xfrm>
              <a:off x="4089871" y="2956269"/>
              <a:ext cx="340440" cy="536213"/>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44" name="Group 28"/>
            <p:cNvGrpSpPr>
              <a:grpSpLocks/>
            </p:cNvGrpSpPr>
            <p:nvPr/>
          </p:nvGrpSpPr>
          <p:grpSpPr bwMode="auto">
            <a:xfrm>
              <a:off x="3364382" y="2717953"/>
              <a:ext cx="387397" cy="382300"/>
              <a:chOff x="1014" y="912"/>
              <a:chExt cx="574" cy="596"/>
            </a:xfrm>
          </p:grpSpPr>
          <p:sp>
            <p:nvSpPr>
              <p:cNvPr id="162" name="Freeform 29"/>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63" name="Line 30"/>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 name="Line 31"/>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5" name="Freeform 32"/>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66" name="Line 33"/>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7" name="Line 34"/>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8" name="Line 35"/>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9" name="Rectangle 36"/>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0" name="Freeform 37"/>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71" name="Line 38"/>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2" name="Line 39"/>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73" name="Line 40"/>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5" name="Group 41"/>
            <p:cNvGrpSpPr>
              <a:grpSpLocks/>
            </p:cNvGrpSpPr>
            <p:nvPr/>
          </p:nvGrpSpPr>
          <p:grpSpPr bwMode="auto">
            <a:xfrm>
              <a:off x="5674678" y="2479636"/>
              <a:ext cx="387397" cy="382300"/>
              <a:chOff x="1014" y="912"/>
              <a:chExt cx="574" cy="596"/>
            </a:xfrm>
          </p:grpSpPr>
          <p:sp>
            <p:nvSpPr>
              <p:cNvPr id="150" name="Freeform 42"/>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51" name="Line 43"/>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2" name="Line 44"/>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 name="Freeform 45"/>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54" name="Line 46"/>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5" name="Line 47"/>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6" name="Line 48"/>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7" name="Rectangle 49"/>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8" name="Freeform 50"/>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59" name="Line 51"/>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0" name="Line 52"/>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1" name="Line 53"/>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46" name="AutoShape 54"/>
            <p:cNvCxnSpPr>
              <a:cxnSpLocks noChangeShapeType="1"/>
              <a:stCxn id="162" idx="4"/>
              <a:endCxn id="32" idx="1"/>
            </p:cNvCxnSpPr>
            <p:nvPr/>
          </p:nvCxnSpPr>
          <p:spPr bwMode="auto">
            <a:xfrm>
              <a:off x="3757649" y="2968682"/>
              <a:ext cx="219525" cy="993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AutoShape 55"/>
            <p:cNvCxnSpPr>
              <a:cxnSpLocks noChangeShapeType="1"/>
              <a:stCxn id="35" idx="3"/>
              <a:endCxn id="158" idx="22"/>
            </p:cNvCxnSpPr>
            <p:nvPr/>
          </p:nvCxnSpPr>
          <p:spPr bwMode="auto">
            <a:xfrm flipV="1">
              <a:off x="5543198" y="2742777"/>
              <a:ext cx="142046" cy="3475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 name="Group 5"/>
          <p:cNvGrpSpPr/>
          <p:nvPr/>
        </p:nvGrpSpPr>
        <p:grpSpPr>
          <a:xfrm>
            <a:off x="6914444" y="3939322"/>
            <a:ext cx="2084901" cy="2046110"/>
            <a:chOff x="6858000" y="2161322"/>
            <a:chExt cx="2084901" cy="2046110"/>
          </a:xfrm>
        </p:grpSpPr>
        <p:grpSp>
          <p:nvGrpSpPr>
            <p:cNvPr id="48" name="Group 56"/>
            <p:cNvGrpSpPr>
              <a:grpSpLocks/>
            </p:cNvGrpSpPr>
            <p:nvPr/>
          </p:nvGrpSpPr>
          <p:grpSpPr bwMode="auto">
            <a:xfrm>
              <a:off x="6880305" y="2777532"/>
              <a:ext cx="1611807" cy="1429900"/>
              <a:chOff x="832" y="1344"/>
              <a:chExt cx="1136" cy="1024"/>
            </a:xfrm>
          </p:grpSpPr>
          <p:sp>
            <p:nvSpPr>
              <p:cNvPr id="141" name="Oval 57"/>
              <p:cNvSpPr>
                <a:spLocks noChangeArrowheads="1"/>
              </p:cNvSpPr>
              <p:nvPr/>
            </p:nvSpPr>
            <p:spPr bwMode="auto">
              <a:xfrm>
                <a:off x="1220" y="1344"/>
                <a:ext cx="495" cy="424"/>
              </a:xfrm>
              <a:prstGeom prst="ellipse">
                <a:avLst/>
              </a:prstGeom>
              <a:solidFill>
                <a:srgbClr val="CCFFFF"/>
              </a:solidFill>
              <a:ln w="9525">
                <a:solidFill>
                  <a:srgbClr val="DDDDDD"/>
                </a:solidFill>
                <a:round/>
                <a:headEnd/>
                <a:tailEnd/>
              </a:ln>
            </p:spPr>
            <p:txBody>
              <a:bodyPr/>
              <a:lstStyle/>
              <a:p>
                <a:endParaRPr lang="en-US"/>
              </a:p>
            </p:txBody>
          </p:sp>
          <p:sp>
            <p:nvSpPr>
              <p:cNvPr id="142" name="Oval 58"/>
              <p:cNvSpPr>
                <a:spLocks noChangeArrowheads="1"/>
              </p:cNvSpPr>
              <p:nvPr/>
            </p:nvSpPr>
            <p:spPr bwMode="auto">
              <a:xfrm>
                <a:off x="948" y="1455"/>
                <a:ext cx="379" cy="424"/>
              </a:xfrm>
              <a:prstGeom prst="ellipse">
                <a:avLst/>
              </a:prstGeom>
              <a:solidFill>
                <a:srgbClr val="CCFFFF"/>
              </a:solidFill>
              <a:ln w="9525">
                <a:solidFill>
                  <a:srgbClr val="DDDDDD"/>
                </a:solidFill>
                <a:round/>
                <a:headEnd/>
                <a:tailEnd/>
              </a:ln>
            </p:spPr>
            <p:txBody>
              <a:bodyPr/>
              <a:lstStyle/>
              <a:p>
                <a:endParaRPr lang="en-US"/>
              </a:p>
            </p:txBody>
          </p:sp>
          <p:sp>
            <p:nvSpPr>
              <p:cNvPr id="143" name="Oval 59"/>
              <p:cNvSpPr>
                <a:spLocks noChangeArrowheads="1"/>
              </p:cNvSpPr>
              <p:nvPr/>
            </p:nvSpPr>
            <p:spPr bwMode="auto">
              <a:xfrm>
                <a:off x="832" y="1710"/>
                <a:ext cx="256" cy="306"/>
              </a:xfrm>
              <a:prstGeom prst="ellipse">
                <a:avLst/>
              </a:prstGeom>
              <a:solidFill>
                <a:srgbClr val="CCFFFF"/>
              </a:solidFill>
              <a:ln w="9525">
                <a:solidFill>
                  <a:srgbClr val="DDDDDD"/>
                </a:solidFill>
                <a:round/>
                <a:headEnd/>
                <a:tailEnd/>
              </a:ln>
            </p:spPr>
            <p:txBody>
              <a:bodyPr/>
              <a:lstStyle/>
              <a:p>
                <a:endParaRPr lang="en-US"/>
              </a:p>
            </p:txBody>
          </p:sp>
          <p:sp>
            <p:nvSpPr>
              <p:cNvPr id="144" name="Oval 60"/>
              <p:cNvSpPr>
                <a:spLocks noChangeArrowheads="1"/>
              </p:cNvSpPr>
              <p:nvPr/>
            </p:nvSpPr>
            <p:spPr bwMode="auto">
              <a:xfrm>
                <a:off x="909" y="1862"/>
                <a:ext cx="435" cy="442"/>
              </a:xfrm>
              <a:prstGeom prst="ellipse">
                <a:avLst/>
              </a:prstGeom>
              <a:solidFill>
                <a:srgbClr val="CCFFFF"/>
              </a:solidFill>
              <a:ln w="9525">
                <a:solidFill>
                  <a:srgbClr val="DDDDDD"/>
                </a:solidFill>
                <a:round/>
                <a:headEnd/>
                <a:tailEnd/>
              </a:ln>
            </p:spPr>
            <p:txBody>
              <a:bodyPr/>
              <a:lstStyle/>
              <a:p>
                <a:endParaRPr lang="en-US"/>
              </a:p>
            </p:txBody>
          </p:sp>
          <p:sp>
            <p:nvSpPr>
              <p:cNvPr id="145" name="Oval 61"/>
              <p:cNvSpPr>
                <a:spLocks noChangeArrowheads="1"/>
              </p:cNvSpPr>
              <p:nvPr/>
            </p:nvSpPr>
            <p:spPr bwMode="auto">
              <a:xfrm>
                <a:off x="1086" y="1924"/>
                <a:ext cx="671" cy="444"/>
              </a:xfrm>
              <a:prstGeom prst="ellipse">
                <a:avLst/>
              </a:prstGeom>
              <a:solidFill>
                <a:srgbClr val="CCFFFF"/>
              </a:solidFill>
              <a:ln w="9525">
                <a:solidFill>
                  <a:srgbClr val="DDDDDD"/>
                </a:solidFill>
                <a:round/>
                <a:headEnd/>
                <a:tailEnd/>
              </a:ln>
            </p:spPr>
            <p:txBody>
              <a:bodyPr/>
              <a:lstStyle/>
              <a:p>
                <a:endParaRPr lang="en-US"/>
              </a:p>
            </p:txBody>
          </p:sp>
          <p:sp>
            <p:nvSpPr>
              <p:cNvPr id="146" name="Oval 62"/>
              <p:cNvSpPr>
                <a:spLocks noChangeArrowheads="1"/>
              </p:cNvSpPr>
              <p:nvPr/>
            </p:nvSpPr>
            <p:spPr bwMode="auto">
              <a:xfrm>
                <a:off x="1605" y="1488"/>
                <a:ext cx="311" cy="312"/>
              </a:xfrm>
              <a:prstGeom prst="ellipse">
                <a:avLst/>
              </a:prstGeom>
              <a:solidFill>
                <a:srgbClr val="CCFFFF"/>
              </a:solidFill>
              <a:ln w="9525">
                <a:solidFill>
                  <a:srgbClr val="DDDDDD"/>
                </a:solidFill>
                <a:round/>
                <a:headEnd/>
                <a:tailEnd/>
              </a:ln>
            </p:spPr>
            <p:txBody>
              <a:bodyPr/>
              <a:lstStyle/>
              <a:p>
                <a:endParaRPr lang="en-US"/>
              </a:p>
            </p:txBody>
          </p:sp>
          <p:sp>
            <p:nvSpPr>
              <p:cNvPr id="147" name="Oval 63"/>
              <p:cNvSpPr>
                <a:spLocks noChangeArrowheads="1"/>
              </p:cNvSpPr>
              <p:nvPr/>
            </p:nvSpPr>
            <p:spPr bwMode="auto">
              <a:xfrm>
                <a:off x="1602" y="1681"/>
                <a:ext cx="366" cy="333"/>
              </a:xfrm>
              <a:prstGeom prst="ellipse">
                <a:avLst/>
              </a:prstGeom>
              <a:solidFill>
                <a:srgbClr val="CCFFFF"/>
              </a:solidFill>
              <a:ln w="9525">
                <a:solidFill>
                  <a:srgbClr val="DDDDDD"/>
                </a:solidFill>
                <a:round/>
                <a:headEnd/>
                <a:tailEnd/>
              </a:ln>
            </p:spPr>
            <p:txBody>
              <a:bodyPr/>
              <a:lstStyle/>
              <a:p>
                <a:endParaRPr lang="en-US"/>
              </a:p>
            </p:txBody>
          </p:sp>
          <p:sp>
            <p:nvSpPr>
              <p:cNvPr id="148" name="Oval 64"/>
              <p:cNvSpPr>
                <a:spLocks noChangeArrowheads="1"/>
              </p:cNvSpPr>
              <p:nvPr/>
            </p:nvSpPr>
            <p:spPr bwMode="auto">
              <a:xfrm>
                <a:off x="1569" y="1751"/>
                <a:ext cx="364" cy="547"/>
              </a:xfrm>
              <a:prstGeom prst="ellipse">
                <a:avLst/>
              </a:prstGeom>
              <a:solidFill>
                <a:srgbClr val="CCFFFF"/>
              </a:solidFill>
              <a:ln w="9525">
                <a:solidFill>
                  <a:srgbClr val="DDDDDD"/>
                </a:solidFill>
                <a:round/>
                <a:headEnd/>
                <a:tailEnd/>
              </a:ln>
            </p:spPr>
            <p:txBody>
              <a:bodyPr/>
              <a:lstStyle/>
              <a:p>
                <a:endParaRPr lang="en-US"/>
              </a:p>
            </p:txBody>
          </p:sp>
          <p:sp>
            <p:nvSpPr>
              <p:cNvPr id="149" name="Oval 65"/>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a14="http://schemas.microsoft.com/office/drawing/2010/main" xmlns="" w="9525">
                    <a:solidFill>
                      <a:srgbClr val="DDDDDD"/>
                    </a:solidFill>
                    <a:round/>
                    <a:headEnd/>
                    <a:tailEnd/>
                  </a14:hiddenLine>
                </a:ext>
              </a:extLst>
            </p:spPr>
            <p:txBody>
              <a:bodyPr/>
              <a:lstStyle/>
              <a:p>
                <a:endParaRPr lang="en-US"/>
              </a:p>
            </p:txBody>
          </p:sp>
        </p:grpSp>
        <p:sp>
          <p:nvSpPr>
            <p:cNvPr id="49" name="Rectangle 66"/>
            <p:cNvSpPr>
              <a:spLocks noChangeArrowheads="1"/>
            </p:cNvSpPr>
            <p:nvPr/>
          </p:nvSpPr>
          <p:spPr bwMode="auto">
            <a:xfrm>
              <a:off x="7308789" y="3040673"/>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50" name="Rectangle 67"/>
            <p:cNvSpPr>
              <a:spLocks noChangeArrowheads="1"/>
            </p:cNvSpPr>
            <p:nvPr/>
          </p:nvSpPr>
          <p:spPr bwMode="auto">
            <a:xfrm>
              <a:off x="6858000" y="3447798"/>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51" name="Rectangle 68"/>
            <p:cNvSpPr>
              <a:spLocks noChangeArrowheads="1"/>
            </p:cNvSpPr>
            <p:nvPr/>
          </p:nvSpPr>
          <p:spPr bwMode="auto">
            <a:xfrm>
              <a:off x="7623403" y="3984010"/>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52" name="Rectangle 69"/>
            <p:cNvSpPr>
              <a:spLocks noChangeArrowheads="1"/>
            </p:cNvSpPr>
            <p:nvPr/>
          </p:nvSpPr>
          <p:spPr bwMode="auto">
            <a:xfrm>
              <a:off x="8015496" y="3984010"/>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53" name="Rectangle 70"/>
            <p:cNvSpPr>
              <a:spLocks noChangeArrowheads="1"/>
            </p:cNvSpPr>
            <p:nvPr/>
          </p:nvSpPr>
          <p:spPr bwMode="auto">
            <a:xfrm>
              <a:off x="8287848" y="3246718"/>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54" name="Rectangle 71"/>
            <p:cNvSpPr>
              <a:spLocks noChangeArrowheads="1"/>
            </p:cNvSpPr>
            <p:nvPr/>
          </p:nvSpPr>
          <p:spPr bwMode="auto">
            <a:xfrm>
              <a:off x="7792449" y="2981094"/>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cxnSp>
          <p:nvCxnSpPr>
            <p:cNvPr id="55" name="AutoShape 72"/>
            <p:cNvCxnSpPr>
              <a:cxnSpLocks noChangeShapeType="1"/>
              <a:stCxn id="50" idx="3"/>
              <a:endCxn id="49" idx="1"/>
            </p:cNvCxnSpPr>
            <p:nvPr/>
          </p:nvCxnSpPr>
          <p:spPr bwMode="auto">
            <a:xfrm flipV="1">
              <a:off x="6994176" y="3107700"/>
              <a:ext cx="314613" cy="407124"/>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AutoShape 73"/>
            <p:cNvCxnSpPr>
              <a:cxnSpLocks noChangeShapeType="1"/>
              <a:stCxn id="49" idx="3"/>
              <a:endCxn id="54" idx="1"/>
            </p:cNvCxnSpPr>
            <p:nvPr/>
          </p:nvCxnSpPr>
          <p:spPr bwMode="auto">
            <a:xfrm flipV="1">
              <a:off x="7444965" y="3048121"/>
              <a:ext cx="347484" cy="59579"/>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AutoShape 74"/>
            <p:cNvCxnSpPr>
              <a:cxnSpLocks noChangeShapeType="1"/>
              <a:stCxn id="54" idx="3"/>
              <a:endCxn id="53" idx="1"/>
            </p:cNvCxnSpPr>
            <p:nvPr/>
          </p:nvCxnSpPr>
          <p:spPr bwMode="auto">
            <a:xfrm>
              <a:off x="7928625" y="3048121"/>
              <a:ext cx="359223" cy="265624"/>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8" name="AutoShape 75"/>
            <p:cNvCxnSpPr>
              <a:cxnSpLocks noChangeShapeType="1"/>
              <a:stCxn id="51" idx="0"/>
              <a:endCxn id="54" idx="2"/>
            </p:cNvCxnSpPr>
            <p:nvPr/>
          </p:nvCxnSpPr>
          <p:spPr bwMode="auto">
            <a:xfrm flipV="1">
              <a:off x="7691491" y="3115147"/>
              <a:ext cx="169046" cy="868863"/>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AutoShape 76"/>
            <p:cNvCxnSpPr>
              <a:cxnSpLocks noChangeShapeType="1"/>
              <a:stCxn id="52" idx="0"/>
              <a:endCxn id="53" idx="2"/>
            </p:cNvCxnSpPr>
            <p:nvPr/>
          </p:nvCxnSpPr>
          <p:spPr bwMode="auto">
            <a:xfrm flipV="1">
              <a:off x="8083584" y="3380771"/>
              <a:ext cx="272352" cy="603239"/>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AutoShape 77"/>
            <p:cNvCxnSpPr>
              <a:cxnSpLocks noChangeShapeType="1"/>
              <a:stCxn id="51" idx="3"/>
              <a:endCxn id="52" idx="1"/>
            </p:cNvCxnSpPr>
            <p:nvPr/>
          </p:nvCxnSpPr>
          <p:spPr bwMode="auto">
            <a:xfrm>
              <a:off x="7759579" y="4051037"/>
              <a:ext cx="255917" cy="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61" name="Group 78"/>
            <p:cNvGrpSpPr>
              <a:grpSpLocks/>
            </p:cNvGrpSpPr>
            <p:nvPr/>
          </p:nvGrpSpPr>
          <p:grpSpPr bwMode="auto">
            <a:xfrm>
              <a:off x="8211996" y="2161322"/>
              <a:ext cx="387397" cy="382300"/>
              <a:chOff x="1014" y="912"/>
              <a:chExt cx="574" cy="596"/>
            </a:xfrm>
          </p:grpSpPr>
          <p:sp>
            <p:nvSpPr>
              <p:cNvPr id="129" name="Freeform 79"/>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30" name="Line 80"/>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1" name="Line 81"/>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2" name="Freeform 82"/>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33" name="Line 83"/>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4" name="Line 84"/>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5" name="Line 85"/>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6" name="Rectangle 86"/>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7" name="Freeform 87"/>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38" name="Line 88"/>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9" name="Line 89"/>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 name="Line 90"/>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62" name="Group 91"/>
            <p:cNvGrpSpPr>
              <a:grpSpLocks/>
            </p:cNvGrpSpPr>
            <p:nvPr/>
          </p:nvGrpSpPr>
          <p:grpSpPr bwMode="auto">
            <a:xfrm>
              <a:off x="8555504" y="3015849"/>
              <a:ext cx="387397" cy="382300"/>
              <a:chOff x="1014" y="912"/>
              <a:chExt cx="574" cy="596"/>
            </a:xfrm>
          </p:grpSpPr>
          <p:sp>
            <p:nvSpPr>
              <p:cNvPr id="117" name="Freeform 92"/>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18" name="Line 93"/>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9" name="Line 94"/>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0" name="Freeform 95"/>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21" name="Line 96"/>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 name="Line 97"/>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 name="Line 98"/>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4" name="Rectangle 99"/>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5" name="Freeform 100"/>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26" name="Line 101"/>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7" name="Line 102"/>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8" name="Line 103"/>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63" name="AutoShape 104"/>
            <p:cNvCxnSpPr>
              <a:cxnSpLocks noChangeShapeType="1"/>
              <a:stCxn id="136" idx="1"/>
              <a:endCxn id="54" idx="0"/>
            </p:cNvCxnSpPr>
            <p:nvPr/>
          </p:nvCxnSpPr>
          <p:spPr bwMode="auto">
            <a:xfrm flipH="1">
              <a:off x="7860537" y="2478836"/>
              <a:ext cx="622772" cy="502258"/>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AutoShape 105"/>
            <p:cNvCxnSpPr>
              <a:cxnSpLocks noChangeShapeType="1"/>
              <a:stCxn id="53" idx="3"/>
              <a:endCxn id="125" idx="22"/>
            </p:cNvCxnSpPr>
            <p:nvPr/>
          </p:nvCxnSpPr>
          <p:spPr bwMode="auto">
            <a:xfrm flipV="1">
              <a:off x="8424024" y="3278990"/>
              <a:ext cx="142046" cy="3475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AutoShape 106"/>
            <p:cNvCxnSpPr>
              <a:cxnSpLocks noChangeShapeType="1"/>
              <a:stCxn id="50" idx="3"/>
              <a:endCxn id="51" idx="1"/>
            </p:cNvCxnSpPr>
            <p:nvPr/>
          </p:nvCxnSpPr>
          <p:spPr bwMode="auto">
            <a:xfrm>
              <a:off x="6994176" y="3514824"/>
              <a:ext cx="629227" cy="536213"/>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 name="Group 6"/>
          <p:cNvGrpSpPr/>
          <p:nvPr/>
        </p:nvGrpSpPr>
        <p:grpSpPr>
          <a:xfrm>
            <a:off x="5246383" y="2429443"/>
            <a:ext cx="2246904" cy="1812200"/>
            <a:chOff x="4442050" y="3671220"/>
            <a:chExt cx="2246904" cy="1812200"/>
          </a:xfrm>
        </p:grpSpPr>
        <p:grpSp>
          <p:nvGrpSpPr>
            <p:cNvPr id="66" name="Group 107"/>
            <p:cNvGrpSpPr>
              <a:grpSpLocks/>
            </p:cNvGrpSpPr>
            <p:nvPr/>
          </p:nvGrpSpPr>
          <p:grpSpPr bwMode="auto">
            <a:xfrm>
              <a:off x="5077147" y="3671220"/>
              <a:ext cx="1611807" cy="1429900"/>
              <a:chOff x="832" y="1344"/>
              <a:chExt cx="1136" cy="1024"/>
            </a:xfrm>
          </p:grpSpPr>
          <p:sp>
            <p:nvSpPr>
              <p:cNvPr id="108" name="Oval 108"/>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09" name="Oval 109"/>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10" name="Oval 110"/>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11" name="Oval 111"/>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12" name="Oval 112"/>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13" name="Oval 113"/>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14" name="Oval 114"/>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15" name="Oval 115"/>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16" name="Oval 116"/>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sp>
          <p:nvSpPr>
            <p:cNvPr id="67" name="Rectangle 117"/>
            <p:cNvSpPr>
              <a:spLocks noChangeArrowheads="1"/>
            </p:cNvSpPr>
            <p:nvPr/>
          </p:nvSpPr>
          <p:spPr bwMode="auto">
            <a:xfrm>
              <a:off x="5561980" y="3969116"/>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68" name="Rectangle 118"/>
            <p:cNvSpPr>
              <a:spLocks noChangeArrowheads="1"/>
            </p:cNvSpPr>
            <p:nvPr/>
          </p:nvSpPr>
          <p:spPr bwMode="auto">
            <a:xfrm>
              <a:off x="5054842" y="4341486"/>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69" name="Rectangle 119"/>
            <p:cNvSpPr>
              <a:spLocks noChangeArrowheads="1"/>
            </p:cNvSpPr>
            <p:nvPr/>
          </p:nvSpPr>
          <p:spPr bwMode="auto">
            <a:xfrm>
              <a:off x="5531458" y="4877698"/>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70" name="Rectangle 120"/>
            <p:cNvSpPr>
              <a:spLocks noChangeArrowheads="1"/>
            </p:cNvSpPr>
            <p:nvPr/>
          </p:nvSpPr>
          <p:spPr bwMode="auto">
            <a:xfrm>
              <a:off x="6212338" y="4877698"/>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71" name="Rectangle 121"/>
            <p:cNvSpPr>
              <a:spLocks noChangeArrowheads="1"/>
            </p:cNvSpPr>
            <p:nvPr/>
          </p:nvSpPr>
          <p:spPr bwMode="auto">
            <a:xfrm>
              <a:off x="6484690" y="4140406"/>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72" name="Rectangle 122"/>
            <p:cNvSpPr>
              <a:spLocks noChangeArrowheads="1"/>
            </p:cNvSpPr>
            <p:nvPr/>
          </p:nvSpPr>
          <p:spPr bwMode="auto">
            <a:xfrm>
              <a:off x="6101989" y="3894642"/>
              <a:ext cx="136176" cy="134053"/>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cxnSp>
          <p:nvCxnSpPr>
            <p:cNvPr id="73" name="AutoShape 123"/>
            <p:cNvCxnSpPr>
              <a:cxnSpLocks noChangeShapeType="1"/>
              <a:stCxn id="68" idx="3"/>
              <a:endCxn id="67" idx="1"/>
            </p:cNvCxnSpPr>
            <p:nvPr/>
          </p:nvCxnSpPr>
          <p:spPr bwMode="auto">
            <a:xfrm flipV="1">
              <a:off x="5191018" y="4036142"/>
              <a:ext cx="370962" cy="37237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4" name="AutoShape 124"/>
            <p:cNvCxnSpPr>
              <a:cxnSpLocks noChangeShapeType="1"/>
              <a:stCxn id="67" idx="3"/>
              <a:endCxn id="72" idx="1"/>
            </p:cNvCxnSpPr>
            <p:nvPr/>
          </p:nvCxnSpPr>
          <p:spPr bwMode="auto">
            <a:xfrm flipV="1">
              <a:off x="5698156" y="3961668"/>
              <a:ext cx="403832" cy="74474"/>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AutoShape 125"/>
            <p:cNvCxnSpPr>
              <a:cxnSpLocks noChangeShapeType="1"/>
              <a:stCxn id="72" idx="3"/>
              <a:endCxn id="71" idx="1"/>
            </p:cNvCxnSpPr>
            <p:nvPr/>
          </p:nvCxnSpPr>
          <p:spPr bwMode="auto">
            <a:xfrm>
              <a:off x="6238165" y="3961668"/>
              <a:ext cx="246525" cy="245764"/>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AutoShape 126"/>
            <p:cNvCxnSpPr>
              <a:cxnSpLocks noChangeShapeType="1"/>
              <a:stCxn id="69" idx="0"/>
              <a:endCxn id="72" idx="2"/>
            </p:cNvCxnSpPr>
            <p:nvPr/>
          </p:nvCxnSpPr>
          <p:spPr bwMode="auto">
            <a:xfrm flipV="1">
              <a:off x="5599546" y="4028695"/>
              <a:ext cx="570530" cy="849003"/>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AutoShape 127"/>
            <p:cNvCxnSpPr>
              <a:cxnSpLocks noChangeShapeType="1"/>
              <a:stCxn id="70" idx="0"/>
              <a:endCxn id="71" idx="2"/>
            </p:cNvCxnSpPr>
            <p:nvPr/>
          </p:nvCxnSpPr>
          <p:spPr bwMode="auto">
            <a:xfrm flipV="1">
              <a:off x="6280426" y="4274459"/>
              <a:ext cx="272352" cy="603239"/>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8" name="AutoShape 128"/>
            <p:cNvCxnSpPr>
              <a:cxnSpLocks noChangeShapeType="1"/>
              <a:stCxn id="69" idx="3"/>
              <a:endCxn id="70" idx="1"/>
            </p:cNvCxnSpPr>
            <p:nvPr/>
          </p:nvCxnSpPr>
          <p:spPr bwMode="auto">
            <a:xfrm>
              <a:off x="5667634" y="4944725"/>
              <a:ext cx="544704" cy="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AutoShape 129"/>
            <p:cNvCxnSpPr>
              <a:cxnSpLocks noChangeShapeType="1"/>
            </p:cNvCxnSpPr>
            <p:nvPr/>
          </p:nvCxnSpPr>
          <p:spPr bwMode="auto">
            <a:xfrm>
              <a:off x="5167540" y="4386170"/>
              <a:ext cx="340440" cy="536213"/>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80" name="Group 130"/>
            <p:cNvGrpSpPr>
              <a:grpSpLocks/>
            </p:cNvGrpSpPr>
            <p:nvPr/>
          </p:nvGrpSpPr>
          <p:grpSpPr bwMode="auto">
            <a:xfrm>
              <a:off x="4442050" y="4147853"/>
              <a:ext cx="387397" cy="382300"/>
              <a:chOff x="1014" y="912"/>
              <a:chExt cx="574" cy="596"/>
            </a:xfrm>
          </p:grpSpPr>
          <p:sp>
            <p:nvSpPr>
              <p:cNvPr id="96" name="Freeform 1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97" name="Line 1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 name="Line 1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9" name="Freeform 1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00" name="Line 1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 name="Line 1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 name="Line 1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 name="Rectangle 1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4" name="Freeform 1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05" name="Line 1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6" name="Line 1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7" name="Line 1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1" name="Group 143"/>
            <p:cNvGrpSpPr>
              <a:grpSpLocks/>
            </p:cNvGrpSpPr>
            <p:nvPr/>
          </p:nvGrpSpPr>
          <p:grpSpPr bwMode="auto">
            <a:xfrm>
              <a:off x="5174583" y="5101120"/>
              <a:ext cx="387397" cy="382300"/>
              <a:chOff x="1014" y="912"/>
              <a:chExt cx="574" cy="596"/>
            </a:xfrm>
          </p:grpSpPr>
          <p:sp>
            <p:nvSpPr>
              <p:cNvPr id="84" name="Freeform 1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85" name="Line 1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6" name="Line 1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 name="Freeform 1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88" name="Line 1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 name="Line 1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0" name="Line 1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1" name="Rectangle 1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 name="Freeform 1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93" name="Line 1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 name="Line 1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5" name="Line 1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82" name="AutoShape 156"/>
            <p:cNvCxnSpPr>
              <a:cxnSpLocks noChangeShapeType="1"/>
              <a:stCxn id="92" idx="14"/>
              <a:endCxn id="69" idx="2"/>
            </p:cNvCxnSpPr>
            <p:nvPr/>
          </p:nvCxnSpPr>
          <p:spPr bwMode="auto">
            <a:xfrm flipV="1">
              <a:off x="5486849" y="5011751"/>
              <a:ext cx="112697" cy="116676"/>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AutoShape 157"/>
            <p:cNvCxnSpPr>
              <a:cxnSpLocks noChangeShapeType="1"/>
              <a:stCxn id="96" idx="4"/>
              <a:endCxn id="68" idx="1"/>
            </p:cNvCxnSpPr>
            <p:nvPr/>
          </p:nvCxnSpPr>
          <p:spPr bwMode="auto">
            <a:xfrm>
              <a:off x="4835318" y="4398582"/>
              <a:ext cx="219525" cy="993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172034" name="Rectangle 2"/>
          <p:cNvSpPr>
            <a:spLocks noGrp="1" noChangeArrowheads="1"/>
          </p:cNvSpPr>
          <p:nvPr>
            <p:ph type="title"/>
          </p:nvPr>
        </p:nvSpPr>
        <p:spPr/>
        <p:txBody>
          <a:bodyPr/>
          <a:lstStyle/>
          <a:p>
            <a:r>
              <a:rPr lang="en-US" smtClean="0"/>
              <a:t>Internetworking</a:t>
            </a:r>
            <a:endParaRPr lang="en-US" dirty="0"/>
          </a:p>
        </p:txBody>
      </p:sp>
      <p:sp>
        <p:nvSpPr>
          <p:cNvPr id="172035" name="Rectangle 3"/>
          <p:cNvSpPr>
            <a:spLocks noGrp="1" noChangeArrowheads="1"/>
          </p:cNvSpPr>
          <p:nvPr>
            <p:ph sz="quarter" idx="1"/>
          </p:nvPr>
        </p:nvSpPr>
        <p:spPr>
          <a:xfrm>
            <a:off x="822960" y="1845734"/>
            <a:ext cx="4440484" cy="4193822"/>
          </a:xfrm>
        </p:spPr>
        <p:txBody>
          <a:bodyPr>
            <a:normAutofit fontScale="62500" lnSpcReduction="20000"/>
          </a:bodyPr>
          <a:lstStyle/>
          <a:p>
            <a:r>
              <a:rPr lang="en-US" dirty="0" smtClean="0"/>
              <a:t>Before Internet: different packet-switching networks (e.g., ARPANET, IBM SNA, Ethernet, packet radio, etc.)</a:t>
            </a:r>
          </a:p>
          <a:p>
            <a:pPr lvl="1"/>
            <a:r>
              <a:rPr lang="en-US" dirty="0"/>
              <a:t>O</a:t>
            </a:r>
            <a:r>
              <a:rPr lang="en-US" dirty="0" smtClean="0"/>
              <a:t>nly nodes on the same network could communicate</a:t>
            </a:r>
          </a:p>
          <a:p>
            <a:r>
              <a:rPr lang="en-US" dirty="0" smtClean="0"/>
              <a:t>Principal focus of Network Layer in protocol stack</a:t>
            </a:r>
          </a:p>
          <a:p>
            <a:r>
              <a:rPr lang="en-US" dirty="0"/>
              <a:t>How to allow independently owned and administered networks to interconnect?</a:t>
            </a:r>
          </a:p>
          <a:p>
            <a:r>
              <a:rPr lang="en-US" dirty="0"/>
              <a:t>Two nodes communicating across a </a:t>
            </a:r>
            <a:r>
              <a:rPr lang="ja-JP" altLang="en-US" dirty="0"/>
              <a:t>“</a:t>
            </a:r>
            <a:r>
              <a:rPr lang="en-US" dirty="0"/>
              <a:t>network of networks</a:t>
            </a:r>
            <a:r>
              <a:rPr lang="ja-JP" altLang="en-US" dirty="0"/>
              <a:t>”</a:t>
            </a:r>
            <a:r>
              <a:rPr lang="en-US" dirty="0"/>
              <a:t>… </a:t>
            </a:r>
          </a:p>
          <a:p>
            <a:pPr lvl="1"/>
            <a:r>
              <a:rPr lang="en-US" dirty="0"/>
              <a:t>How to transport  information through this heterogeneous mess  ?</a:t>
            </a:r>
          </a:p>
          <a:p>
            <a:pPr lvl="1"/>
            <a:r>
              <a:rPr lang="en-US" dirty="0"/>
              <a:t>This was one of the key drivers of the Internet in the </a:t>
            </a:r>
            <a:r>
              <a:rPr lang="en-US" dirty="0" smtClean="0"/>
              <a:t>1980s</a:t>
            </a:r>
            <a:endParaRPr lang="en-US" dirty="0"/>
          </a:p>
        </p:txBody>
      </p:sp>
      <p:sp>
        <p:nvSpPr>
          <p:cNvPr id="8" name="Up-Down Arrow 7"/>
          <p:cNvSpPr/>
          <p:nvPr/>
        </p:nvSpPr>
        <p:spPr>
          <a:xfrm>
            <a:off x="6829778" y="1679222"/>
            <a:ext cx="381000" cy="7902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83" name="Up-Down Arrow 182"/>
          <p:cNvSpPr/>
          <p:nvPr/>
        </p:nvSpPr>
        <p:spPr>
          <a:xfrm>
            <a:off x="7193845" y="3778955"/>
            <a:ext cx="381000" cy="7902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3" name="Slide Number Placeholder 2"/>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384339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7" dur="500"/>
                                        <p:tgtEl>
                                          <p:spTgt spid="1720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2" dur="500"/>
                                        <p:tgtEl>
                                          <p:spTgt spid="1720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7" dur="500"/>
                                        <p:tgtEl>
                                          <p:spTgt spid="1720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27" dur="500"/>
                                        <p:tgtEl>
                                          <p:spTgt spid="1720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3"/>
          <p:cNvSpPr>
            <a:spLocks noGrp="1" noChangeArrowheads="1"/>
          </p:cNvSpPr>
          <p:nvPr>
            <p:ph type="body" sz="half" idx="4294967295"/>
          </p:nvPr>
        </p:nvSpPr>
        <p:spPr>
          <a:xfrm>
            <a:off x="569575" y="868491"/>
            <a:ext cx="8204200" cy="673100"/>
          </a:xfrm>
        </p:spPr>
        <p:txBody>
          <a:bodyPr/>
          <a:lstStyle/>
          <a:p>
            <a:pPr marL="0" indent="0" eaLnBrk="1" hangingPunct="1">
              <a:buSzPct val="75000"/>
              <a:buFont typeface="Wingdings" charset="0"/>
              <a:buNone/>
            </a:pPr>
            <a:r>
              <a:rPr lang="en-US" sz="2400" i="1" dirty="0">
                <a:solidFill>
                  <a:srgbClr val="CC0000"/>
                </a:solidFill>
                <a:latin typeface="Gill Sans MT" charset="0"/>
              </a:rPr>
              <a:t>Option: </a:t>
            </a:r>
            <a:r>
              <a:rPr lang="en-US" sz="2400" i="1" dirty="0">
                <a:latin typeface="Gill Sans MT" charset="0"/>
              </a:rPr>
              <a:t>connect each access ISP to every other access ISP? </a:t>
            </a:r>
          </a:p>
          <a:p>
            <a:pPr marL="0" indent="0" eaLnBrk="1" hangingPunct="1">
              <a:buSzPct val="75000"/>
              <a:buFont typeface="Wingdings" charset="0"/>
              <a:buNone/>
            </a:pPr>
            <a:endParaRPr lang="en-US" sz="2400" dirty="0">
              <a:latin typeface="Gill Sans MT" charset="0"/>
            </a:endParaRPr>
          </a:p>
        </p:txBody>
      </p:sp>
      <p:grpSp>
        <p:nvGrpSpPr>
          <p:cNvPr id="90116" name="Group 5"/>
          <p:cNvGrpSpPr>
            <a:grpSpLocks/>
          </p:cNvGrpSpPr>
          <p:nvPr/>
        </p:nvGrpSpPr>
        <p:grpSpPr bwMode="auto">
          <a:xfrm>
            <a:off x="450850" y="1849438"/>
            <a:ext cx="8437563" cy="4559300"/>
            <a:chOff x="154891" y="1905681"/>
            <a:chExt cx="8436427" cy="4559651"/>
          </a:xfrm>
        </p:grpSpPr>
        <p:grpSp>
          <p:nvGrpSpPr>
            <p:cNvPr id="90171" name="Group 2"/>
            <p:cNvGrpSpPr>
              <a:grpSpLocks/>
            </p:cNvGrpSpPr>
            <p:nvPr/>
          </p:nvGrpSpPr>
          <p:grpSpPr bwMode="auto">
            <a:xfrm>
              <a:off x="1529396" y="2297655"/>
              <a:ext cx="648422" cy="418253"/>
              <a:chOff x="3053396" y="4304255"/>
              <a:chExt cx="648422" cy="418253"/>
            </a:xfrm>
          </p:grpSpPr>
          <p:sp>
            <p:nvSpPr>
              <p:cNvPr id="902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24"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2" name="Group 131"/>
            <p:cNvGrpSpPr>
              <a:grpSpLocks/>
            </p:cNvGrpSpPr>
            <p:nvPr/>
          </p:nvGrpSpPr>
          <p:grpSpPr bwMode="auto">
            <a:xfrm>
              <a:off x="373696" y="3097755"/>
              <a:ext cx="648422" cy="418253"/>
              <a:chOff x="3053396" y="4304255"/>
              <a:chExt cx="648422" cy="418253"/>
            </a:xfrm>
          </p:grpSpPr>
          <p:sp>
            <p:nvSpPr>
              <p:cNvPr id="902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22"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3" name="Group 135"/>
            <p:cNvGrpSpPr>
              <a:grpSpLocks/>
            </p:cNvGrpSpPr>
            <p:nvPr/>
          </p:nvGrpSpPr>
          <p:grpSpPr bwMode="auto">
            <a:xfrm>
              <a:off x="6037896" y="2551655"/>
              <a:ext cx="648422" cy="418253"/>
              <a:chOff x="3053396" y="4304255"/>
              <a:chExt cx="648422" cy="418253"/>
            </a:xfrm>
          </p:grpSpPr>
          <p:sp>
            <p:nvSpPr>
              <p:cNvPr id="902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20"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4" name="Group 138"/>
            <p:cNvGrpSpPr>
              <a:grpSpLocks/>
            </p:cNvGrpSpPr>
            <p:nvPr/>
          </p:nvGrpSpPr>
          <p:grpSpPr bwMode="auto">
            <a:xfrm>
              <a:off x="945196" y="5409155"/>
              <a:ext cx="648422" cy="418253"/>
              <a:chOff x="3053396" y="4304255"/>
              <a:chExt cx="648422" cy="418253"/>
            </a:xfrm>
          </p:grpSpPr>
          <p:sp>
            <p:nvSpPr>
              <p:cNvPr id="902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18"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5" name="Group 141"/>
            <p:cNvGrpSpPr>
              <a:grpSpLocks/>
            </p:cNvGrpSpPr>
            <p:nvPr/>
          </p:nvGrpSpPr>
          <p:grpSpPr bwMode="auto">
            <a:xfrm>
              <a:off x="526096" y="4786855"/>
              <a:ext cx="648422" cy="418253"/>
              <a:chOff x="3053396" y="4304255"/>
              <a:chExt cx="648422" cy="418253"/>
            </a:xfrm>
          </p:grpSpPr>
          <p:sp>
            <p:nvSpPr>
              <p:cNvPr id="902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16"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6" name="Group 144"/>
            <p:cNvGrpSpPr>
              <a:grpSpLocks/>
            </p:cNvGrpSpPr>
            <p:nvPr/>
          </p:nvGrpSpPr>
          <p:grpSpPr bwMode="auto">
            <a:xfrm>
              <a:off x="297496" y="4126455"/>
              <a:ext cx="648422" cy="418253"/>
              <a:chOff x="3053396" y="4304255"/>
              <a:chExt cx="648422" cy="418253"/>
            </a:xfrm>
          </p:grpSpPr>
          <p:sp>
            <p:nvSpPr>
              <p:cNvPr id="902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14"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7" name="Group 147"/>
            <p:cNvGrpSpPr>
              <a:grpSpLocks/>
            </p:cNvGrpSpPr>
            <p:nvPr/>
          </p:nvGrpSpPr>
          <p:grpSpPr bwMode="auto">
            <a:xfrm>
              <a:off x="6787196" y="2983455"/>
              <a:ext cx="648422" cy="418253"/>
              <a:chOff x="3053396" y="4304255"/>
              <a:chExt cx="648422" cy="418253"/>
            </a:xfrm>
          </p:grpSpPr>
          <p:sp>
            <p:nvSpPr>
              <p:cNvPr id="902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12"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8" name="Group 150"/>
            <p:cNvGrpSpPr>
              <a:grpSpLocks/>
            </p:cNvGrpSpPr>
            <p:nvPr/>
          </p:nvGrpSpPr>
          <p:grpSpPr bwMode="auto">
            <a:xfrm>
              <a:off x="3129596" y="2056355"/>
              <a:ext cx="648422" cy="418253"/>
              <a:chOff x="3053396" y="4304255"/>
              <a:chExt cx="648422" cy="418253"/>
            </a:xfrm>
          </p:grpSpPr>
          <p:sp>
            <p:nvSpPr>
              <p:cNvPr id="902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10"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79" name="Group 153"/>
            <p:cNvGrpSpPr>
              <a:grpSpLocks/>
            </p:cNvGrpSpPr>
            <p:nvPr/>
          </p:nvGrpSpPr>
          <p:grpSpPr bwMode="auto">
            <a:xfrm>
              <a:off x="754696" y="2704055"/>
              <a:ext cx="648422" cy="418253"/>
              <a:chOff x="3053396" y="4304255"/>
              <a:chExt cx="648422" cy="418253"/>
            </a:xfrm>
          </p:grpSpPr>
          <p:sp>
            <p:nvSpPr>
              <p:cNvPr id="902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08"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0" name="Group 156"/>
            <p:cNvGrpSpPr>
              <a:grpSpLocks/>
            </p:cNvGrpSpPr>
            <p:nvPr/>
          </p:nvGrpSpPr>
          <p:grpSpPr bwMode="auto">
            <a:xfrm>
              <a:off x="4043996" y="2030955"/>
              <a:ext cx="648422" cy="418253"/>
              <a:chOff x="3053396" y="4304255"/>
              <a:chExt cx="648422" cy="418253"/>
            </a:xfrm>
          </p:grpSpPr>
          <p:sp>
            <p:nvSpPr>
              <p:cNvPr id="902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06"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1" name="Group 160"/>
            <p:cNvGrpSpPr>
              <a:grpSpLocks/>
            </p:cNvGrpSpPr>
            <p:nvPr/>
          </p:nvGrpSpPr>
          <p:grpSpPr bwMode="auto">
            <a:xfrm>
              <a:off x="7104696" y="5663155"/>
              <a:ext cx="648422" cy="418253"/>
              <a:chOff x="3053396" y="4304255"/>
              <a:chExt cx="648422" cy="418253"/>
            </a:xfrm>
          </p:grpSpPr>
          <p:sp>
            <p:nvSpPr>
              <p:cNvPr id="902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04"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2" name="Group 163"/>
            <p:cNvGrpSpPr>
              <a:grpSpLocks/>
            </p:cNvGrpSpPr>
            <p:nvPr/>
          </p:nvGrpSpPr>
          <p:grpSpPr bwMode="auto">
            <a:xfrm>
              <a:off x="7942896" y="5015455"/>
              <a:ext cx="648422" cy="418253"/>
              <a:chOff x="3053396" y="4304255"/>
              <a:chExt cx="648422" cy="418253"/>
            </a:xfrm>
          </p:grpSpPr>
          <p:sp>
            <p:nvSpPr>
              <p:cNvPr id="902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02"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3" name="Group 166"/>
            <p:cNvGrpSpPr>
              <a:grpSpLocks/>
            </p:cNvGrpSpPr>
            <p:nvPr/>
          </p:nvGrpSpPr>
          <p:grpSpPr bwMode="auto">
            <a:xfrm>
              <a:off x="7714296" y="4101055"/>
              <a:ext cx="648422" cy="418253"/>
              <a:chOff x="3053396" y="4304255"/>
              <a:chExt cx="648422" cy="418253"/>
            </a:xfrm>
          </p:grpSpPr>
          <p:sp>
            <p:nvSpPr>
              <p:cNvPr id="901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200"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4" name="Group 169"/>
            <p:cNvGrpSpPr>
              <a:grpSpLocks/>
            </p:cNvGrpSpPr>
            <p:nvPr/>
          </p:nvGrpSpPr>
          <p:grpSpPr bwMode="auto">
            <a:xfrm>
              <a:off x="4869496" y="5904455"/>
              <a:ext cx="648422" cy="418253"/>
              <a:chOff x="3053396" y="4304255"/>
              <a:chExt cx="648422" cy="418253"/>
            </a:xfrm>
          </p:grpSpPr>
          <p:sp>
            <p:nvSpPr>
              <p:cNvPr id="901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19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5" name="Group 172"/>
            <p:cNvGrpSpPr>
              <a:grpSpLocks/>
            </p:cNvGrpSpPr>
            <p:nvPr/>
          </p:nvGrpSpPr>
          <p:grpSpPr bwMode="auto">
            <a:xfrm>
              <a:off x="3955096" y="6044155"/>
              <a:ext cx="648422" cy="418253"/>
              <a:chOff x="3053396" y="4304255"/>
              <a:chExt cx="648422" cy="418253"/>
            </a:xfrm>
          </p:grpSpPr>
          <p:sp>
            <p:nvSpPr>
              <p:cNvPr id="901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19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0186" name="Group 175"/>
            <p:cNvGrpSpPr>
              <a:grpSpLocks/>
            </p:cNvGrpSpPr>
            <p:nvPr/>
          </p:nvGrpSpPr>
          <p:grpSpPr bwMode="auto">
            <a:xfrm>
              <a:off x="2735896" y="5891755"/>
              <a:ext cx="648422" cy="418253"/>
              <a:chOff x="3053396" y="4304255"/>
              <a:chExt cx="648422" cy="418253"/>
            </a:xfrm>
          </p:grpSpPr>
          <p:sp>
            <p:nvSpPr>
              <p:cNvPr id="901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019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0187"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88"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89"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90"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91"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0192"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grpSp>
        <p:nvGrpSpPr>
          <p:cNvPr id="19" name="Group 25"/>
          <p:cNvGrpSpPr>
            <a:grpSpLocks/>
          </p:cNvGrpSpPr>
          <p:nvPr/>
        </p:nvGrpSpPr>
        <p:grpSpPr bwMode="auto">
          <a:xfrm>
            <a:off x="908050" y="2281238"/>
            <a:ext cx="7361238" cy="3768725"/>
            <a:chOff x="888125" y="2295063"/>
            <a:chExt cx="7361771" cy="3769689"/>
          </a:xfrm>
        </p:grpSpPr>
        <p:cxnSp>
          <p:nvCxnSpPr>
            <p:cNvPr id="90151" name="Straight Connector 7"/>
            <p:cNvCxnSpPr>
              <a:cxnSpLocks noChangeShapeType="1"/>
              <a:stCxn id="90217" idx="0"/>
            </p:cNvCxnSpPr>
            <p:nvPr/>
          </p:nvCxnSpPr>
          <p:spPr bwMode="auto">
            <a:xfrm flipV="1">
              <a:off x="1661409" y="2570969"/>
              <a:ext cx="577293" cy="28026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2" name="Straight Connector 188"/>
            <p:cNvCxnSpPr>
              <a:cxnSpLocks noChangeShapeType="1"/>
              <a:stCxn id="90217" idx="0"/>
            </p:cNvCxnSpPr>
            <p:nvPr/>
          </p:nvCxnSpPr>
          <p:spPr bwMode="auto">
            <a:xfrm flipH="1" flipV="1">
              <a:off x="1509155" y="3032403"/>
              <a:ext cx="171469" cy="23271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3" name="Straight Connector 190"/>
            <p:cNvCxnSpPr>
              <a:cxnSpLocks noChangeShapeType="1"/>
              <a:stCxn id="90217" idx="0"/>
            </p:cNvCxnSpPr>
            <p:nvPr/>
          </p:nvCxnSpPr>
          <p:spPr bwMode="auto">
            <a:xfrm flipH="1" flipV="1">
              <a:off x="1185287" y="3451504"/>
              <a:ext cx="495337" cy="19080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4" name="Straight Connector 192"/>
            <p:cNvCxnSpPr>
              <a:cxnSpLocks noChangeShapeType="1"/>
              <a:stCxn id="90217" idx="0"/>
            </p:cNvCxnSpPr>
            <p:nvPr/>
          </p:nvCxnSpPr>
          <p:spPr bwMode="auto">
            <a:xfrm flipH="1" flipV="1">
              <a:off x="1181567" y="4298698"/>
              <a:ext cx="499057" cy="106082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5" name="Straight Connector 195"/>
            <p:cNvCxnSpPr>
              <a:cxnSpLocks noChangeShapeType="1"/>
              <a:stCxn id="90217" idx="0"/>
            </p:cNvCxnSpPr>
            <p:nvPr/>
          </p:nvCxnSpPr>
          <p:spPr bwMode="auto">
            <a:xfrm flipH="1" flipV="1">
              <a:off x="1386886" y="4980292"/>
              <a:ext cx="293738" cy="37923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6" name="Straight Connector 197"/>
            <p:cNvCxnSpPr>
              <a:cxnSpLocks noChangeShapeType="1"/>
              <a:endCxn id="90217" idx="0"/>
            </p:cNvCxnSpPr>
            <p:nvPr/>
          </p:nvCxnSpPr>
          <p:spPr bwMode="auto">
            <a:xfrm flipH="1" flipV="1">
              <a:off x="1661409" y="5373637"/>
              <a:ext cx="1526432" cy="59300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7" name="Straight Connector 199"/>
            <p:cNvCxnSpPr>
              <a:cxnSpLocks noChangeShapeType="1"/>
              <a:endCxn id="90217" idx="0"/>
            </p:cNvCxnSpPr>
            <p:nvPr/>
          </p:nvCxnSpPr>
          <p:spPr bwMode="auto">
            <a:xfrm flipH="1" flipV="1">
              <a:off x="1680624" y="5359527"/>
              <a:ext cx="2723702" cy="7030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8" name="Straight Connector 201"/>
            <p:cNvCxnSpPr>
              <a:cxnSpLocks noChangeShapeType="1"/>
              <a:endCxn id="90217" idx="0"/>
            </p:cNvCxnSpPr>
            <p:nvPr/>
          </p:nvCxnSpPr>
          <p:spPr bwMode="auto">
            <a:xfrm flipH="1" flipV="1">
              <a:off x="1680624" y="5359527"/>
              <a:ext cx="3605885" cy="61900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9" name="Straight Connector 203"/>
            <p:cNvCxnSpPr>
              <a:cxnSpLocks noChangeShapeType="1"/>
              <a:endCxn id="90217" idx="0"/>
            </p:cNvCxnSpPr>
            <p:nvPr/>
          </p:nvCxnSpPr>
          <p:spPr bwMode="auto">
            <a:xfrm flipH="1">
              <a:off x="1680624" y="5184745"/>
              <a:ext cx="6569272" cy="1747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60" name="Straight Connector 204"/>
            <p:cNvCxnSpPr>
              <a:cxnSpLocks noChangeShapeType="1"/>
              <a:endCxn id="90217" idx="0"/>
            </p:cNvCxnSpPr>
            <p:nvPr/>
          </p:nvCxnSpPr>
          <p:spPr bwMode="auto">
            <a:xfrm flipH="1" flipV="1">
              <a:off x="1680624" y="5359527"/>
              <a:ext cx="5742435" cy="4867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61" name="Straight Connector 207"/>
            <p:cNvCxnSpPr>
              <a:cxnSpLocks noChangeShapeType="1"/>
              <a:endCxn id="90217" idx="0"/>
            </p:cNvCxnSpPr>
            <p:nvPr/>
          </p:nvCxnSpPr>
          <p:spPr bwMode="auto">
            <a:xfrm flipH="1">
              <a:off x="1680624" y="4311835"/>
              <a:ext cx="6338019" cy="10476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62" name="Straight Connector 209"/>
            <p:cNvCxnSpPr>
              <a:cxnSpLocks noChangeShapeType="1"/>
              <a:endCxn id="90217" idx="0"/>
            </p:cNvCxnSpPr>
            <p:nvPr/>
          </p:nvCxnSpPr>
          <p:spPr bwMode="auto">
            <a:xfrm flipH="1">
              <a:off x="1680624" y="3273553"/>
              <a:ext cx="5749312" cy="20859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63" name="Straight Connector 211"/>
            <p:cNvCxnSpPr>
              <a:cxnSpLocks noChangeShapeType="1"/>
              <a:endCxn id="90217" idx="0"/>
            </p:cNvCxnSpPr>
            <p:nvPr/>
          </p:nvCxnSpPr>
          <p:spPr bwMode="auto">
            <a:xfrm flipH="1">
              <a:off x="1680624" y="2784308"/>
              <a:ext cx="4942318" cy="257521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64" name="Straight Connector 213"/>
            <p:cNvCxnSpPr>
              <a:cxnSpLocks noChangeShapeType="1"/>
              <a:endCxn id="90217" idx="0"/>
            </p:cNvCxnSpPr>
            <p:nvPr/>
          </p:nvCxnSpPr>
          <p:spPr bwMode="auto">
            <a:xfrm flipH="1">
              <a:off x="1680624" y="2295063"/>
              <a:ext cx="2971398" cy="306446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65" name="Straight Connector 215"/>
            <p:cNvCxnSpPr>
              <a:cxnSpLocks noChangeShapeType="1"/>
              <a:endCxn id="90217" idx="0"/>
            </p:cNvCxnSpPr>
            <p:nvPr/>
          </p:nvCxnSpPr>
          <p:spPr bwMode="auto">
            <a:xfrm flipH="1">
              <a:off x="1680624" y="2295321"/>
              <a:ext cx="2025496" cy="306420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90166" name="TextBox 24"/>
            <p:cNvSpPr txBox="1">
              <a:spLocks noChangeArrowheads="1"/>
            </p:cNvSpPr>
            <p:nvPr/>
          </p:nvSpPr>
          <p:spPr bwMode="auto">
            <a:xfrm rot="5710989">
              <a:off x="859913" y="4114468"/>
              <a:ext cx="36420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a:t>
              </a:r>
            </a:p>
          </p:txBody>
        </p:sp>
        <p:sp>
          <p:nvSpPr>
            <p:cNvPr id="90167" name="TextBox 218"/>
            <p:cNvSpPr txBox="1">
              <a:spLocks noChangeArrowheads="1"/>
            </p:cNvSpPr>
            <p:nvPr/>
          </p:nvSpPr>
          <p:spPr bwMode="auto">
            <a:xfrm rot="7515077">
              <a:off x="4511491" y="5728762"/>
              <a:ext cx="36420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400"/>
                <a:t>…</a:t>
              </a:r>
            </a:p>
          </p:txBody>
        </p:sp>
        <p:sp>
          <p:nvSpPr>
            <p:cNvPr id="90168" name="TextBox 219"/>
            <p:cNvSpPr txBox="1">
              <a:spLocks noChangeArrowheads="1"/>
            </p:cNvSpPr>
            <p:nvPr/>
          </p:nvSpPr>
          <p:spPr bwMode="auto">
            <a:xfrm rot="3940343">
              <a:off x="6392354" y="384621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t>
              </a:r>
            </a:p>
          </p:txBody>
        </p:sp>
        <p:sp>
          <p:nvSpPr>
            <p:cNvPr id="90169" name="TextBox 220"/>
            <p:cNvSpPr txBox="1">
              <a:spLocks noChangeArrowheads="1"/>
            </p:cNvSpPr>
            <p:nvPr/>
          </p:nvSpPr>
          <p:spPr bwMode="auto">
            <a:xfrm rot="2048420">
              <a:off x="4482993" y="2684685"/>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t>
              </a:r>
            </a:p>
          </p:txBody>
        </p:sp>
        <p:sp>
          <p:nvSpPr>
            <p:cNvPr id="90170" name="TextBox 221"/>
            <p:cNvSpPr txBox="1">
              <a:spLocks noChangeArrowheads="1"/>
            </p:cNvSpPr>
            <p:nvPr/>
          </p:nvSpPr>
          <p:spPr bwMode="auto">
            <a:xfrm rot="-316136">
              <a:off x="2189980" y="268738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a:t>
              </a:r>
            </a:p>
          </p:txBody>
        </p:sp>
      </p:grpSp>
      <p:grpSp>
        <p:nvGrpSpPr>
          <p:cNvPr id="20" name="Group 223"/>
          <p:cNvGrpSpPr>
            <a:grpSpLocks/>
          </p:cNvGrpSpPr>
          <p:nvPr/>
        </p:nvGrpSpPr>
        <p:grpSpPr bwMode="auto">
          <a:xfrm>
            <a:off x="1158875" y="2305050"/>
            <a:ext cx="7094538" cy="3695700"/>
            <a:chOff x="862570" y="2361120"/>
            <a:chExt cx="7094553" cy="3695520"/>
          </a:xfrm>
        </p:grpSpPr>
        <p:cxnSp>
          <p:nvCxnSpPr>
            <p:cNvPr id="90136" name="Straight Connector 224"/>
            <p:cNvCxnSpPr>
              <a:cxnSpLocks noChangeShapeType="1"/>
            </p:cNvCxnSpPr>
            <p:nvPr/>
          </p:nvCxnSpPr>
          <p:spPr bwMode="auto">
            <a:xfrm flipH="1">
              <a:off x="1446332" y="2897188"/>
              <a:ext cx="4736982" cy="25351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7" name="Straight Connector 225"/>
            <p:cNvCxnSpPr>
              <a:cxnSpLocks noChangeShapeType="1"/>
            </p:cNvCxnSpPr>
            <p:nvPr/>
          </p:nvCxnSpPr>
          <p:spPr bwMode="auto">
            <a:xfrm flipH="1">
              <a:off x="2972043" y="2885760"/>
              <a:ext cx="3213953" cy="30412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8" name="Straight Connector 226"/>
            <p:cNvCxnSpPr>
              <a:cxnSpLocks noChangeShapeType="1"/>
            </p:cNvCxnSpPr>
            <p:nvPr/>
          </p:nvCxnSpPr>
          <p:spPr bwMode="auto">
            <a:xfrm flipH="1">
              <a:off x="4328465" y="2877120"/>
              <a:ext cx="1866171" cy="31795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9" name="Straight Connector 227"/>
            <p:cNvCxnSpPr>
              <a:cxnSpLocks noChangeShapeType="1"/>
            </p:cNvCxnSpPr>
            <p:nvPr/>
          </p:nvCxnSpPr>
          <p:spPr bwMode="auto">
            <a:xfrm flipH="1">
              <a:off x="5270184" y="2877120"/>
              <a:ext cx="915812" cy="305856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0" name="Straight Connector 228"/>
            <p:cNvCxnSpPr>
              <a:cxnSpLocks noChangeShapeType="1"/>
            </p:cNvCxnSpPr>
            <p:nvPr/>
          </p:nvCxnSpPr>
          <p:spPr bwMode="auto">
            <a:xfrm>
              <a:off x="6167438" y="2901156"/>
              <a:ext cx="1141702" cy="28012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1" name="Straight Connector 229"/>
            <p:cNvCxnSpPr>
              <a:cxnSpLocks noChangeShapeType="1"/>
            </p:cNvCxnSpPr>
            <p:nvPr/>
          </p:nvCxnSpPr>
          <p:spPr bwMode="auto">
            <a:xfrm>
              <a:off x="6171406" y="2889250"/>
              <a:ext cx="1785717" cy="235523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2" name="Straight Connector 230"/>
            <p:cNvCxnSpPr>
              <a:cxnSpLocks noChangeShapeType="1"/>
            </p:cNvCxnSpPr>
            <p:nvPr/>
          </p:nvCxnSpPr>
          <p:spPr bwMode="auto">
            <a:xfrm>
              <a:off x="6179344" y="2881313"/>
              <a:ext cx="1587707" cy="13868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3" name="Straight Connector 231"/>
            <p:cNvCxnSpPr>
              <a:cxnSpLocks noChangeShapeType="1"/>
            </p:cNvCxnSpPr>
            <p:nvPr/>
          </p:nvCxnSpPr>
          <p:spPr bwMode="auto">
            <a:xfrm>
              <a:off x="6179344" y="2897188"/>
              <a:ext cx="602786" cy="2909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4" name="Straight Connector 232"/>
            <p:cNvCxnSpPr>
              <a:cxnSpLocks noChangeShapeType="1"/>
            </p:cNvCxnSpPr>
            <p:nvPr/>
          </p:nvCxnSpPr>
          <p:spPr bwMode="auto">
            <a:xfrm>
              <a:off x="4584546" y="2364240"/>
              <a:ext cx="1558252" cy="5128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5" name="Straight Connector 233"/>
            <p:cNvCxnSpPr>
              <a:cxnSpLocks noChangeShapeType="1"/>
            </p:cNvCxnSpPr>
            <p:nvPr/>
          </p:nvCxnSpPr>
          <p:spPr bwMode="auto">
            <a:xfrm>
              <a:off x="3691549" y="2361120"/>
              <a:ext cx="2485808" cy="5332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6" name="Straight Connector 234"/>
            <p:cNvCxnSpPr>
              <a:cxnSpLocks noChangeShapeType="1"/>
            </p:cNvCxnSpPr>
            <p:nvPr/>
          </p:nvCxnSpPr>
          <p:spPr bwMode="auto">
            <a:xfrm>
              <a:off x="2081460" y="2548080"/>
              <a:ext cx="4078617" cy="3376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7" name="Straight Connector 235"/>
            <p:cNvCxnSpPr>
              <a:cxnSpLocks noChangeShapeType="1"/>
            </p:cNvCxnSpPr>
            <p:nvPr/>
          </p:nvCxnSpPr>
          <p:spPr bwMode="auto">
            <a:xfrm flipV="1">
              <a:off x="1309418" y="2903040"/>
              <a:ext cx="4842020" cy="30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8" name="Straight Connector 236"/>
            <p:cNvCxnSpPr>
              <a:cxnSpLocks noChangeShapeType="1"/>
            </p:cNvCxnSpPr>
            <p:nvPr/>
          </p:nvCxnSpPr>
          <p:spPr bwMode="auto">
            <a:xfrm flipV="1">
              <a:off x="934801" y="2894400"/>
              <a:ext cx="5242556" cy="3770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49" name="Straight Connector 237"/>
            <p:cNvCxnSpPr>
              <a:cxnSpLocks noChangeShapeType="1"/>
            </p:cNvCxnSpPr>
            <p:nvPr/>
          </p:nvCxnSpPr>
          <p:spPr bwMode="auto">
            <a:xfrm flipV="1">
              <a:off x="862570" y="2901156"/>
              <a:ext cx="5296930" cy="13866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50" name="Straight Connector 238"/>
            <p:cNvCxnSpPr>
              <a:cxnSpLocks noChangeShapeType="1"/>
            </p:cNvCxnSpPr>
            <p:nvPr/>
          </p:nvCxnSpPr>
          <p:spPr bwMode="auto">
            <a:xfrm flipV="1">
              <a:off x="1101367" y="2901156"/>
              <a:ext cx="5077977" cy="20260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21" name="Group 239"/>
          <p:cNvGrpSpPr>
            <a:grpSpLocks/>
          </p:cNvGrpSpPr>
          <p:nvPr/>
        </p:nvGrpSpPr>
        <p:grpSpPr bwMode="auto">
          <a:xfrm>
            <a:off x="1095375" y="2195513"/>
            <a:ext cx="7158038" cy="3798887"/>
            <a:chOff x="799176" y="2251902"/>
            <a:chExt cx="7158126" cy="3799069"/>
          </a:xfrm>
        </p:grpSpPr>
        <p:cxnSp>
          <p:nvCxnSpPr>
            <p:cNvPr id="90121" name="Straight Connector 240"/>
            <p:cNvCxnSpPr>
              <a:cxnSpLocks noChangeShapeType="1"/>
            </p:cNvCxnSpPr>
            <p:nvPr/>
          </p:nvCxnSpPr>
          <p:spPr bwMode="auto">
            <a:xfrm>
              <a:off x="2012365" y="2732956"/>
              <a:ext cx="3121627" cy="32043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2" name="Straight Connector 241"/>
            <p:cNvCxnSpPr>
              <a:cxnSpLocks noChangeShapeType="1"/>
            </p:cNvCxnSpPr>
            <p:nvPr/>
          </p:nvCxnSpPr>
          <p:spPr bwMode="auto">
            <a:xfrm>
              <a:off x="2009682" y="2721528"/>
              <a:ext cx="2384511" cy="332944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3" name="Straight Connector 242"/>
            <p:cNvCxnSpPr>
              <a:cxnSpLocks noChangeShapeType="1"/>
            </p:cNvCxnSpPr>
            <p:nvPr/>
          </p:nvCxnSpPr>
          <p:spPr bwMode="auto">
            <a:xfrm>
              <a:off x="2001042" y="2712888"/>
              <a:ext cx="1091382" cy="319787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4" name="Straight Connector 243"/>
            <p:cNvCxnSpPr>
              <a:cxnSpLocks noChangeShapeType="1"/>
            </p:cNvCxnSpPr>
            <p:nvPr/>
          </p:nvCxnSpPr>
          <p:spPr bwMode="auto">
            <a:xfrm flipH="1">
              <a:off x="1471306" y="2712888"/>
              <a:ext cx="538376" cy="269812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5" name="Straight Connector 244"/>
            <p:cNvCxnSpPr>
              <a:cxnSpLocks noChangeShapeType="1"/>
            </p:cNvCxnSpPr>
            <p:nvPr/>
          </p:nvCxnSpPr>
          <p:spPr bwMode="auto">
            <a:xfrm flipH="1">
              <a:off x="1007181" y="2736924"/>
              <a:ext cx="1021059" cy="206956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6" name="Straight Connector 245"/>
            <p:cNvCxnSpPr>
              <a:cxnSpLocks noChangeShapeType="1"/>
            </p:cNvCxnSpPr>
            <p:nvPr/>
          </p:nvCxnSpPr>
          <p:spPr bwMode="auto">
            <a:xfrm flipH="1">
              <a:off x="799176" y="2725018"/>
              <a:ext cx="1225097" cy="141359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7" name="Straight Connector 246"/>
            <p:cNvCxnSpPr>
              <a:cxnSpLocks noChangeShapeType="1"/>
            </p:cNvCxnSpPr>
            <p:nvPr/>
          </p:nvCxnSpPr>
          <p:spPr bwMode="auto">
            <a:xfrm flipH="1">
              <a:off x="932218" y="2704755"/>
              <a:ext cx="1107153" cy="588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8" name="Straight Connector 247"/>
            <p:cNvCxnSpPr>
              <a:cxnSpLocks noChangeShapeType="1"/>
            </p:cNvCxnSpPr>
            <p:nvPr/>
          </p:nvCxnSpPr>
          <p:spPr bwMode="auto">
            <a:xfrm flipH="1">
              <a:off x="1293642" y="2704755"/>
              <a:ext cx="745729" cy="2167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29" name="Straight Connector 248"/>
            <p:cNvCxnSpPr>
              <a:cxnSpLocks noChangeShapeType="1"/>
            </p:cNvCxnSpPr>
            <p:nvPr/>
          </p:nvCxnSpPr>
          <p:spPr bwMode="auto">
            <a:xfrm flipH="1">
              <a:off x="2052880" y="2251902"/>
              <a:ext cx="1141349" cy="4609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0" name="Straight Connector 249"/>
            <p:cNvCxnSpPr>
              <a:cxnSpLocks noChangeShapeType="1"/>
            </p:cNvCxnSpPr>
            <p:nvPr/>
          </p:nvCxnSpPr>
          <p:spPr bwMode="auto">
            <a:xfrm flipH="1">
              <a:off x="2018321" y="2332076"/>
              <a:ext cx="2284094" cy="3980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1" name="Straight Connector 250"/>
            <p:cNvCxnSpPr>
              <a:cxnSpLocks noChangeShapeType="1"/>
            </p:cNvCxnSpPr>
            <p:nvPr/>
          </p:nvCxnSpPr>
          <p:spPr bwMode="auto">
            <a:xfrm flipH="1" flipV="1">
              <a:off x="2035602" y="2721528"/>
              <a:ext cx="4016700" cy="1415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2" name="Straight Connector 251"/>
            <p:cNvCxnSpPr>
              <a:cxnSpLocks noChangeShapeType="1"/>
            </p:cNvCxnSpPr>
            <p:nvPr/>
          </p:nvCxnSpPr>
          <p:spPr bwMode="auto">
            <a:xfrm flipH="1" flipV="1">
              <a:off x="2044240" y="2738808"/>
              <a:ext cx="4755057" cy="52905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3" name="Straight Connector 252"/>
            <p:cNvCxnSpPr>
              <a:cxnSpLocks noChangeShapeType="1"/>
            </p:cNvCxnSpPr>
            <p:nvPr/>
          </p:nvCxnSpPr>
          <p:spPr bwMode="auto">
            <a:xfrm flipH="1" flipV="1">
              <a:off x="2018321" y="2730168"/>
              <a:ext cx="5710381" cy="155491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4" name="Straight Connector 253"/>
            <p:cNvCxnSpPr>
              <a:cxnSpLocks noChangeShapeType="1"/>
            </p:cNvCxnSpPr>
            <p:nvPr/>
          </p:nvCxnSpPr>
          <p:spPr bwMode="auto">
            <a:xfrm flipH="1" flipV="1">
              <a:off x="2036178" y="2736924"/>
              <a:ext cx="5921124" cy="24625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135" name="Straight Connector 254"/>
            <p:cNvCxnSpPr>
              <a:cxnSpLocks noChangeShapeType="1"/>
            </p:cNvCxnSpPr>
            <p:nvPr/>
          </p:nvCxnSpPr>
          <p:spPr bwMode="auto">
            <a:xfrm flipH="1" flipV="1">
              <a:off x="2016335" y="2736924"/>
              <a:ext cx="5165304" cy="300020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7" name="TextBox 26"/>
          <p:cNvSpPr txBox="1">
            <a:spLocks noChangeArrowheads="1"/>
          </p:cNvSpPr>
          <p:nvPr/>
        </p:nvSpPr>
        <p:spPr bwMode="auto">
          <a:xfrm>
            <a:off x="2497138" y="3403600"/>
            <a:ext cx="4268787" cy="12001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a:t>connecting each access ISP to each other directly </a:t>
            </a:r>
            <a:r>
              <a:rPr lang="en-US" i="1">
                <a:solidFill>
                  <a:srgbClr val="CC0000"/>
                </a:solidFill>
              </a:rPr>
              <a:t>doesn’t scale: </a:t>
            </a:r>
            <a:r>
              <a:rPr lang="en-US"/>
              <a:t>O(</a:t>
            </a:r>
            <a:r>
              <a:rPr lang="en-US" i="1"/>
              <a:t>N</a:t>
            </a:r>
            <a:r>
              <a:rPr lang="en-US" baseline="30000"/>
              <a:t>2</a:t>
            </a:r>
            <a:r>
              <a:rPr lang="en-US"/>
              <a:t>) connections.</a:t>
            </a:r>
          </a:p>
        </p:txBody>
      </p:sp>
      <p:sp>
        <p:nvSpPr>
          <p:cNvPr id="115" name="TextBox 114"/>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307773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1000"/>
                                        <p:tgtEl>
                                          <p:spTgt spid="20"/>
                                        </p:tgtEl>
                                      </p:cBhvr>
                                    </p:animEffect>
                                  </p:childTnLst>
                                </p:cTn>
                              </p:par>
                            </p:childTnLst>
                          </p:cTn>
                        </p:par>
                        <p:par>
                          <p:cTn id="12" fill="hold" nodeType="afterGroup">
                            <p:stCondLst>
                              <p:cond delay="1500"/>
                            </p:stCondLst>
                            <p:childTnLst>
                              <p:par>
                                <p:cTn id="13" presetID="22" presetClass="entr" presetSubtype="1"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1000"/>
                                        <p:tgtEl>
                                          <p:spTgt spid="21"/>
                                        </p:tgtEl>
                                      </p:cBhvr>
                                    </p:animEffect>
                                  </p:childTnLst>
                                </p:cTn>
                              </p:par>
                            </p:childTnLst>
                          </p:cTn>
                        </p:par>
                        <p:par>
                          <p:cTn id="16" fill="hold" nodeType="afterGroup">
                            <p:stCondLst>
                              <p:cond delay="2500"/>
                            </p:stCondLst>
                            <p:childTnLst>
                              <p:par>
                                <p:cTn id="17" presetID="9"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16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2163" name="Group 5"/>
          <p:cNvGrpSpPr>
            <a:grpSpLocks/>
          </p:cNvGrpSpPr>
          <p:nvPr/>
        </p:nvGrpSpPr>
        <p:grpSpPr bwMode="auto">
          <a:xfrm>
            <a:off x="450850" y="1849438"/>
            <a:ext cx="8437563" cy="4559300"/>
            <a:chOff x="154891" y="1905681"/>
            <a:chExt cx="8436427" cy="4559651"/>
          </a:xfrm>
        </p:grpSpPr>
        <p:grpSp>
          <p:nvGrpSpPr>
            <p:cNvPr id="92263" name="Group 2"/>
            <p:cNvGrpSpPr>
              <a:grpSpLocks/>
            </p:cNvGrpSpPr>
            <p:nvPr/>
          </p:nvGrpSpPr>
          <p:grpSpPr bwMode="auto">
            <a:xfrm>
              <a:off x="1529396" y="2297655"/>
              <a:ext cx="648422" cy="418253"/>
              <a:chOff x="3053396" y="4304255"/>
              <a:chExt cx="648422" cy="418253"/>
            </a:xfrm>
          </p:grpSpPr>
          <p:sp>
            <p:nvSpPr>
              <p:cNvPr id="923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16"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4" name="Group 131"/>
            <p:cNvGrpSpPr>
              <a:grpSpLocks/>
            </p:cNvGrpSpPr>
            <p:nvPr/>
          </p:nvGrpSpPr>
          <p:grpSpPr bwMode="auto">
            <a:xfrm>
              <a:off x="373696" y="3097755"/>
              <a:ext cx="648422" cy="418253"/>
              <a:chOff x="3053396" y="4304255"/>
              <a:chExt cx="648422" cy="418253"/>
            </a:xfrm>
          </p:grpSpPr>
          <p:sp>
            <p:nvSpPr>
              <p:cNvPr id="923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14"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5" name="Group 135"/>
            <p:cNvGrpSpPr>
              <a:grpSpLocks/>
            </p:cNvGrpSpPr>
            <p:nvPr/>
          </p:nvGrpSpPr>
          <p:grpSpPr bwMode="auto">
            <a:xfrm>
              <a:off x="6037896" y="2551655"/>
              <a:ext cx="648422" cy="418253"/>
              <a:chOff x="3053396" y="4304255"/>
              <a:chExt cx="648422" cy="418253"/>
            </a:xfrm>
          </p:grpSpPr>
          <p:sp>
            <p:nvSpPr>
              <p:cNvPr id="923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12"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6" name="Group 138"/>
            <p:cNvGrpSpPr>
              <a:grpSpLocks/>
            </p:cNvGrpSpPr>
            <p:nvPr/>
          </p:nvGrpSpPr>
          <p:grpSpPr bwMode="auto">
            <a:xfrm>
              <a:off x="945196" y="5409155"/>
              <a:ext cx="648422" cy="418253"/>
              <a:chOff x="3053396" y="4304255"/>
              <a:chExt cx="648422" cy="418253"/>
            </a:xfrm>
          </p:grpSpPr>
          <p:sp>
            <p:nvSpPr>
              <p:cNvPr id="923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10"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7" name="Group 141"/>
            <p:cNvGrpSpPr>
              <a:grpSpLocks/>
            </p:cNvGrpSpPr>
            <p:nvPr/>
          </p:nvGrpSpPr>
          <p:grpSpPr bwMode="auto">
            <a:xfrm>
              <a:off x="526096" y="4786855"/>
              <a:ext cx="648422" cy="418253"/>
              <a:chOff x="3053396" y="4304255"/>
              <a:chExt cx="648422" cy="418253"/>
            </a:xfrm>
          </p:grpSpPr>
          <p:sp>
            <p:nvSpPr>
              <p:cNvPr id="923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08"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8" name="Group 144"/>
            <p:cNvGrpSpPr>
              <a:grpSpLocks/>
            </p:cNvGrpSpPr>
            <p:nvPr/>
          </p:nvGrpSpPr>
          <p:grpSpPr bwMode="auto">
            <a:xfrm>
              <a:off x="297496" y="4126455"/>
              <a:ext cx="648422" cy="418253"/>
              <a:chOff x="3053396" y="4304255"/>
              <a:chExt cx="648422" cy="418253"/>
            </a:xfrm>
          </p:grpSpPr>
          <p:sp>
            <p:nvSpPr>
              <p:cNvPr id="923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06"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69" name="Group 147"/>
            <p:cNvGrpSpPr>
              <a:grpSpLocks/>
            </p:cNvGrpSpPr>
            <p:nvPr/>
          </p:nvGrpSpPr>
          <p:grpSpPr bwMode="auto">
            <a:xfrm>
              <a:off x="6787196" y="2983455"/>
              <a:ext cx="648422" cy="418253"/>
              <a:chOff x="3053396" y="4304255"/>
              <a:chExt cx="648422" cy="418253"/>
            </a:xfrm>
          </p:grpSpPr>
          <p:sp>
            <p:nvSpPr>
              <p:cNvPr id="923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04"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0" name="Group 150"/>
            <p:cNvGrpSpPr>
              <a:grpSpLocks/>
            </p:cNvGrpSpPr>
            <p:nvPr/>
          </p:nvGrpSpPr>
          <p:grpSpPr bwMode="auto">
            <a:xfrm>
              <a:off x="3129596" y="2056355"/>
              <a:ext cx="648422" cy="418253"/>
              <a:chOff x="3053396" y="4304255"/>
              <a:chExt cx="648422" cy="418253"/>
            </a:xfrm>
          </p:grpSpPr>
          <p:sp>
            <p:nvSpPr>
              <p:cNvPr id="9230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02"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1" name="Group 153"/>
            <p:cNvGrpSpPr>
              <a:grpSpLocks/>
            </p:cNvGrpSpPr>
            <p:nvPr/>
          </p:nvGrpSpPr>
          <p:grpSpPr bwMode="auto">
            <a:xfrm>
              <a:off x="754696" y="2704055"/>
              <a:ext cx="648422" cy="418253"/>
              <a:chOff x="3053396" y="4304255"/>
              <a:chExt cx="648422" cy="418253"/>
            </a:xfrm>
          </p:grpSpPr>
          <p:sp>
            <p:nvSpPr>
              <p:cNvPr id="922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300"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2" name="Group 156"/>
            <p:cNvGrpSpPr>
              <a:grpSpLocks/>
            </p:cNvGrpSpPr>
            <p:nvPr/>
          </p:nvGrpSpPr>
          <p:grpSpPr bwMode="auto">
            <a:xfrm>
              <a:off x="4043996" y="2030955"/>
              <a:ext cx="648422" cy="418253"/>
              <a:chOff x="3053396" y="4304255"/>
              <a:chExt cx="648422" cy="418253"/>
            </a:xfrm>
          </p:grpSpPr>
          <p:sp>
            <p:nvSpPr>
              <p:cNvPr id="9229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98"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3" name="Group 160"/>
            <p:cNvGrpSpPr>
              <a:grpSpLocks/>
            </p:cNvGrpSpPr>
            <p:nvPr/>
          </p:nvGrpSpPr>
          <p:grpSpPr bwMode="auto">
            <a:xfrm>
              <a:off x="7104696" y="5663155"/>
              <a:ext cx="648422" cy="418253"/>
              <a:chOff x="3053396" y="4304255"/>
              <a:chExt cx="648422" cy="418253"/>
            </a:xfrm>
          </p:grpSpPr>
          <p:sp>
            <p:nvSpPr>
              <p:cNvPr id="9229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96"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4" name="Group 163"/>
            <p:cNvGrpSpPr>
              <a:grpSpLocks/>
            </p:cNvGrpSpPr>
            <p:nvPr/>
          </p:nvGrpSpPr>
          <p:grpSpPr bwMode="auto">
            <a:xfrm>
              <a:off x="7942896" y="5015455"/>
              <a:ext cx="648422" cy="418253"/>
              <a:chOff x="3053396" y="4304255"/>
              <a:chExt cx="648422" cy="418253"/>
            </a:xfrm>
          </p:grpSpPr>
          <p:sp>
            <p:nvSpPr>
              <p:cNvPr id="922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94"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5" name="Group 166"/>
            <p:cNvGrpSpPr>
              <a:grpSpLocks/>
            </p:cNvGrpSpPr>
            <p:nvPr/>
          </p:nvGrpSpPr>
          <p:grpSpPr bwMode="auto">
            <a:xfrm>
              <a:off x="7714296" y="4101055"/>
              <a:ext cx="648422" cy="418253"/>
              <a:chOff x="3053396" y="4304255"/>
              <a:chExt cx="648422" cy="418253"/>
            </a:xfrm>
          </p:grpSpPr>
          <p:sp>
            <p:nvSpPr>
              <p:cNvPr id="9229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92"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6" name="Group 169"/>
            <p:cNvGrpSpPr>
              <a:grpSpLocks/>
            </p:cNvGrpSpPr>
            <p:nvPr/>
          </p:nvGrpSpPr>
          <p:grpSpPr bwMode="auto">
            <a:xfrm>
              <a:off x="4869496" y="5904455"/>
              <a:ext cx="648422" cy="418253"/>
              <a:chOff x="3053396" y="4304255"/>
              <a:chExt cx="648422" cy="418253"/>
            </a:xfrm>
          </p:grpSpPr>
          <p:sp>
            <p:nvSpPr>
              <p:cNvPr id="9228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90"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7" name="Group 172"/>
            <p:cNvGrpSpPr>
              <a:grpSpLocks/>
            </p:cNvGrpSpPr>
            <p:nvPr/>
          </p:nvGrpSpPr>
          <p:grpSpPr bwMode="auto">
            <a:xfrm>
              <a:off x="3955096" y="6044155"/>
              <a:ext cx="648422" cy="418253"/>
              <a:chOff x="3053396" y="4304255"/>
              <a:chExt cx="648422" cy="418253"/>
            </a:xfrm>
          </p:grpSpPr>
          <p:sp>
            <p:nvSpPr>
              <p:cNvPr id="9228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88"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2278" name="Group 175"/>
            <p:cNvGrpSpPr>
              <a:grpSpLocks/>
            </p:cNvGrpSpPr>
            <p:nvPr/>
          </p:nvGrpSpPr>
          <p:grpSpPr bwMode="auto">
            <a:xfrm>
              <a:off x="2735896" y="5891755"/>
              <a:ext cx="648422" cy="418253"/>
              <a:chOff x="3053396" y="4304255"/>
              <a:chExt cx="648422" cy="418253"/>
            </a:xfrm>
          </p:grpSpPr>
          <p:sp>
            <p:nvSpPr>
              <p:cNvPr id="9228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2286"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2279"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0"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1"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2"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3"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2284"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2164" name="Rectangle 3"/>
          <p:cNvSpPr txBox="1">
            <a:spLocks noChangeArrowheads="1"/>
          </p:cNvSpPr>
          <p:nvPr/>
        </p:nvSpPr>
        <p:spPr bwMode="auto">
          <a:xfrm>
            <a:off x="484137" y="624181"/>
            <a:ext cx="82042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i="1" dirty="0">
                <a:solidFill>
                  <a:srgbClr val="CC0000"/>
                </a:solidFill>
                <a:latin typeface="Gill Sans MT" charset="0"/>
              </a:rPr>
              <a:t>Option: </a:t>
            </a:r>
            <a:r>
              <a:rPr lang="en-US" i="1" dirty="0">
                <a:latin typeface="Gill Sans MT" charset="0"/>
              </a:rPr>
              <a:t>connect each access ISP to a global transit ISP? </a:t>
            </a:r>
            <a:r>
              <a:rPr lang="en-US" i="1" dirty="0">
                <a:solidFill>
                  <a:srgbClr val="C00000"/>
                </a:solidFill>
              </a:rPr>
              <a:t>Customer</a:t>
            </a:r>
            <a:r>
              <a:rPr lang="en-US" i="1" dirty="0"/>
              <a:t> and </a:t>
            </a:r>
            <a:r>
              <a:rPr lang="en-US" i="1" dirty="0">
                <a:solidFill>
                  <a:srgbClr val="C00000"/>
                </a:solidFill>
              </a:rPr>
              <a:t>provider </a:t>
            </a:r>
            <a:r>
              <a:rPr lang="en-US" i="1" dirty="0"/>
              <a:t>ISPs have economic agreement.</a:t>
            </a:r>
            <a:endParaRPr lang="en-US" dirty="0">
              <a:latin typeface="Gill Sans MT" charset="0"/>
            </a:endParaRPr>
          </a:p>
        </p:txBody>
      </p:sp>
      <p:sp>
        <p:nvSpPr>
          <p:cNvPr id="92165" name="Oval 3"/>
          <p:cNvSpPr>
            <a:spLocks noChangeArrowheads="1"/>
          </p:cNvSpPr>
          <p:nvPr/>
        </p:nvSpPr>
        <p:spPr bwMode="auto">
          <a:xfrm>
            <a:off x="2716213" y="3192463"/>
            <a:ext cx="3709987" cy="1862137"/>
          </a:xfrm>
          <a:prstGeom prst="ellipse">
            <a:avLst/>
          </a:prstGeom>
          <a:solidFill>
            <a:schemeClr val="accent1"/>
          </a:solidFill>
          <a:ln w="9525">
            <a:solidFill>
              <a:schemeClr val="tx1"/>
            </a:solidFill>
            <a:round/>
            <a:headEnd/>
            <a:tailEnd/>
          </a:ln>
        </p:spPr>
        <p:txBody>
          <a:bodyPr/>
          <a:lstStyle/>
          <a:p>
            <a:endParaRPr lang="en-US"/>
          </a:p>
        </p:txBody>
      </p:sp>
      <p:grpSp>
        <p:nvGrpSpPr>
          <p:cNvPr id="92166" name="Group 133"/>
          <p:cNvGrpSpPr>
            <a:grpSpLocks/>
          </p:cNvGrpSpPr>
          <p:nvPr/>
        </p:nvGrpSpPr>
        <p:grpSpPr bwMode="auto">
          <a:xfrm>
            <a:off x="3138488" y="4392613"/>
            <a:ext cx="617537" cy="250825"/>
            <a:chOff x="2356" y="1300"/>
            <a:chExt cx="555" cy="194"/>
          </a:xfrm>
        </p:grpSpPr>
        <p:sp>
          <p:nvSpPr>
            <p:cNvPr id="9225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5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5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58" name="Group 137"/>
            <p:cNvGrpSpPr>
              <a:grpSpLocks/>
            </p:cNvGrpSpPr>
            <p:nvPr/>
          </p:nvGrpSpPr>
          <p:grpSpPr bwMode="auto">
            <a:xfrm>
              <a:off x="2468" y="1332"/>
              <a:ext cx="310" cy="60"/>
              <a:chOff x="2468" y="1332"/>
              <a:chExt cx="310" cy="60"/>
            </a:xfrm>
          </p:grpSpPr>
          <p:sp>
            <p:nvSpPr>
              <p:cNvPr id="9226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6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59"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60"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67" name="Group 133"/>
          <p:cNvGrpSpPr>
            <a:grpSpLocks/>
          </p:cNvGrpSpPr>
          <p:nvPr/>
        </p:nvGrpSpPr>
        <p:grpSpPr bwMode="auto">
          <a:xfrm>
            <a:off x="4132263" y="3706813"/>
            <a:ext cx="617537" cy="250825"/>
            <a:chOff x="2356" y="1300"/>
            <a:chExt cx="555" cy="194"/>
          </a:xfrm>
        </p:grpSpPr>
        <p:sp>
          <p:nvSpPr>
            <p:cNvPr id="9224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4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4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50" name="Group 137"/>
            <p:cNvGrpSpPr>
              <a:grpSpLocks/>
            </p:cNvGrpSpPr>
            <p:nvPr/>
          </p:nvGrpSpPr>
          <p:grpSpPr bwMode="auto">
            <a:xfrm>
              <a:off x="2468" y="1332"/>
              <a:ext cx="310" cy="60"/>
              <a:chOff x="2468" y="1332"/>
              <a:chExt cx="310" cy="60"/>
            </a:xfrm>
          </p:grpSpPr>
          <p:sp>
            <p:nvSpPr>
              <p:cNvPr id="9225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5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51"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52"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68" name="Group 133"/>
          <p:cNvGrpSpPr>
            <a:grpSpLocks/>
          </p:cNvGrpSpPr>
          <p:nvPr/>
        </p:nvGrpSpPr>
        <p:grpSpPr bwMode="auto">
          <a:xfrm>
            <a:off x="4706938" y="4013200"/>
            <a:ext cx="617537" cy="250825"/>
            <a:chOff x="2356" y="1300"/>
            <a:chExt cx="555" cy="194"/>
          </a:xfrm>
        </p:grpSpPr>
        <p:sp>
          <p:nvSpPr>
            <p:cNvPr id="9223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4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4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42" name="Group 137"/>
            <p:cNvGrpSpPr>
              <a:grpSpLocks/>
            </p:cNvGrpSpPr>
            <p:nvPr/>
          </p:nvGrpSpPr>
          <p:grpSpPr bwMode="auto">
            <a:xfrm>
              <a:off x="2468" y="1332"/>
              <a:ext cx="310" cy="60"/>
              <a:chOff x="2468" y="1332"/>
              <a:chExt cx="310" cy="60"/>
            </a:xfrm>
          </p:grpSpPr>
          <p:sp>
            <p:nvSpPr>
              <p:cNvPr id="9224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4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43"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44"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69" name="Group 133"/>
          <p:cNvGrpSpPr>
            <a:grpSpLocks/>
          </p:cNvGrpSpPr>
          <p:nvPr/>
        </p:nvGrpSpPr>
        <p:grpSpPr bwMode="auto">
          <a:xfrm>
            <a:off x="5245100" y="3538538"/>
            <a:ext cx="617538" cy="250825"/>
            <a:chOff x="2356" y="1300"/>
            <a:chExt cx="555" cy="194"/>
          </a:xfrm>
        </p:grpSpPr>
        <p:sp>
          <p:nvSpPr>
            <p:cNvPr id="9223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3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3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34" name="Group 137"/>
            <p:cNvGrpSpPr>
              <a:grpSpLocks/>
            </p:cNvGrpSpPr>
            <p:nvPr/>
          </p:nvGrpSpPr>
          <p:grpSpPr bwMode="auto">
            <a:xfrm>
              <a:off x="2468" y="1332"/>
              <a:ext cx="310" cy="60"/>
              <a:chOff x="2468" y="1332"/>
              <a:chExt cx="310" cy="60"/>
            </a:xfrm>
          </p:grpSpPr>
          <p:sp>
            <p:nvSpPr>
              <p:cNvPr id="9223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3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35"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36"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70" name="Group 133"/>
          <p:cNvGrpSpPr>
            <a:grpSpLocks/>
          </p:cNvGrpSpPr>
          <p:nvPr/>
        </p:nvGrpSpPr>
        <p:grpSpPr bwMode="auto">
          <a:xfrm>
            <a:off x="3813175" y="4121150"/>
            <a:ext cx="617538" cy="250825"/>
            <a:chOff x="2356" y="1300"/>
            <a:chExt cx="555" cy="194"/>
          </a:xfrm>
        </p:grpSpPr>
        <p:sp>
          <p:nvSpPr>
            <p:cNvPr id="922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26" name="Group 137"/>
            <p:cNvGrpSpPr>
              <a:grpSpLocks/>
            </p:cNvGrpSpPr>
            <p:nvPr/>
          </p:nvGrpSpPr>
          <p:grpSpPr bwMode="auto">
            <a:xfrm>
              <a:off x="2468" y="1332"/>
              <a:ext cx="310" cy="60"/>
              <a:chOff x="2468" y="1332"/>
              <a:chExt cx="310" cy="60"/>
            </a:xfrm>
          </p:grpSpPr>
          <p:sp>
            <p:nvSpPr>
              <p:cNvPr id="9222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3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27"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28"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71" name="Group 133"/>
          <p:cNvGrpSpPr>
            <a:grpSpLocks/>
          </p:cNvGrpSpPr>
          <p:nvPr/>
        </p:nvGrpSpPr>
        <p:grpSpPr bwMode="auto">
          <a:xfrm>
            <a:off x="4368800" y="4610100"/>
            <a:ext cx="617538" cy="250825"/>
            <a:chOff x="2356" y="1300"/>
            <a:chExt cx="555" cy="194"/>
          </a:xfrm>
        </p:grpSpPr>
        <p:sp>
          <p:nvSpPr>
            <p:cNvPr id="9221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1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1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18" name="Group 137"/>
            <p:cNvGrpSpPr>
              <a:grpSpLocks/>
            </p:cNvGrpSpPr>
            <p:nvPr/>
          </p:nvGrpSpPr>
          <p:grpSpPr bwMode="auto">
            <a:xfrm>
              <a:off x="2468" y="1332"/>
              <a:ext cx="310" cy="60"/>
              <a:chOff x="2468" y="1332"/>
              <a:chExt cx="310" cy="60"/>
            </a:xfrm>
          </p:grpSpPr>
          <p:sp>
            <p:nvSpPr>
              <p:cNvPr id="9222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2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19"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20"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72" name="Group 133"/>
          <p:cNvGrpSpPr>
            <a:grpSpLocks/>
          </p:cNvGrpSpPr>
          <p:nvPr/>
        </p:nvGrpSpPr>
        <p:grpSpPr bwMode="auto">
          <a:xfrm>
            <a:off x="5389563" y="4411663"/>
            <a:ext cx="617537" cy="250825"/>
            <a:chOff x="2356" y="1300"/>
            <a:chExt cx="555" cy="194"/>
          </a:xfrm>
        </p:grpSpPr>
        <p:sp>
          <p:nvSpPr>
            <p:cNvPr id="9220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10" name="Group 137"/>
            <p:cNvGrpSpPr>
              <a:grpSpLocks/>
            </p:cNvGrpSpPr>
            <p:nvPr/>
          </p:nvGrpSpPr>
          <p:grpSpPr bwMode="auto">
            <a:xfrm>
              <a:off x="2468" y="1332"/>
              <a:ext cx="310" cy="60"/>
              <a:chOff x="2468" y="1332"/>
              <a:chExt cx="310" cy="60"/>
            </a:xfrm>
          </p:grpSpPr>
          <p:sp>
            <p:nvSpPr>
              <p:cNvPr id="922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11"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12"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2173" name="Group 133"/>
          <p:cNvGrpSpPr>
            <a:grpSpLocks/>
          </p:cNvGrpSpPr>
          <p:nvPr/>
        </p:nvGrpSpPr>
        <p:grpSpPr bwMode="auto">
          <a:xfrm>
            <a:off x="3502025" y="3351213"/>
            <a:ext cx="617538" cy="250825"/>
            <a:chOff x="2356" y="1300"/>
            <a:chExt cx="555" cy="194"/>
          </a:xfrm>
        </p:grpSpPr>
        <p:sp>
          <p:nvSpPr>
            <p:cNvPr id="921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22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22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2202" name="Group 137"/>
            <p:cNvGrpSpPr>
              <a:grpSpLocks/>
            </p:cNvGrpSpPr>
            <p:nvPr/>
          </p:nvGrpSpPr>
          <p:grpSpPr bwMode="auto">
            <a:xfrm>
              <a:off x="2468" y="1332"/>
              <a:ext cx="310" cy="60"/>
              <a:chOff x="2468" y="1332"/>
              <a:chExt cx="310" cy="60"/>
            </a:xfrm>
          </p:grpSpPr>
          <p:sp>
            <p:nvSpPr>
              <p:cNvPr id="922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22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2203" name="Line 140"/>
            <p:cNvSpPr>
              <a:spLocks noChangeShapeType="1"/>
            </p:cNvSpPr>
            <p:nvPr/>
          </p:nvSpPr>
          <p:spPr bwMode="auto">
            <a:xfrm>
              <a:off x="2357" y="1361"/>
              <a:ext cx="0"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2204" name="Line 141"/>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2174" name="Straight Connector 10"/>
          <p:cNvCxnSpPr>
            <a:cxnSpLocks noChangeShapeType="1"/>
            <a:stCxn id="92204" idx="0"/>
            <a:endCxn id="92235" idx="0"/>
          </p:cNvCxnSpPr>
          <p:nvPr/>
        </p:nvCxnSpPr>
        <p:spPr bwMode="auto">
          <a:xfrm>
            <a:off x="4114800" y="3432175"/>
            <a:ext cx="1131888" cy="185738"/>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75" name="Straight Connector 297"/>
          <p:cNvCxnSpPr>
            <a:cxnSpLocks noChangeShapeType="1"/>
            <a:endCxn id="92241" idx="1"/>
          </p:cNvCxnSpPr>
          <p:nvPr/>
        </p:nvCxnSpPr>
        <p:spPr bwMode="auto">
          <a:xfrm>
            <a:off x="4656138" y="3924300"/>
            <a:ext cx="139700" cy="112713"/>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76" name="Straight Connector 298"/>
          <p:cNvCxnSpPr>
            <a:cxnSpLocks noChangeShapeType="1"/>
            <a:endCxn id="92243" idx="1"/>
          </p:cNvCxnSpPr>
          <p:nvPr/>
        </p:nvCxnSpPr>
        <p:spPr bwMode="auto">
          <a:xfrm flipV="1">
            <a:off x="4425950" y="4200525"/>
            <a:ext cx="280988" cy="61913"/>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77" name="Straight Connector 299"/>
          <p:cNvCxnSpPr>
            <a:cxnSpLocks noChangeShapeType="1"/>
          </p:cNvCxnSpPr>
          <p:nvPr/>
        </p:nvCxnSpPr>
        <p:spPr bwMode="auto">
          <a:xfrm flipV="1">
            <a:off x="4083050" y="3962400"/>
            <a:ext cx="223838" cy="149225"/>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78" name="Straight Connector 300"/>
          <p:cNvCxnSpPr>
            <a:cxnSpLocks noChangeShapeType="1"/>
          </p:cNvCxnSpPr>
          <p:nvPr/>
        </p:nvCxnSpPr>
        <p:spPr bwMode="auto">
          <a:xfrm flipV="1">
            <a:off x="3738563" y="4367213"/>
            <a:ext cx="222250" cy="147637"/>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79" name="Straight Connector 301"/>
          <p:cNvCxnSpPr>
            <a:cxnSpLocks noChangeShapeType="1"/>
            <a:stCxn id="92217" idx="0"/>
          </p:cNvCxnSpPr>
          <p:nvPr/>
        </p:nvCxnSpPr>
        <p:spPr bwMode="auto">
          <a:xfrm flipV="1">
            <a:off x="4675188" y="4267200"/>
            <a:ext cx="292100" cy="34290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80" name="Straight Connector 302"/>
          <p:cNvCxnSpPr>
            <a:cxnSpLocks noChangeShapeType="1"/>
          </p:cNvCxnSpPr>
          <p:nvPr/>
        </p:nvCxnSpPr>
        <p:spPr bwMode="auto">
          <a:xfrm flipH="1" flipV="1">
            <a:off x="5243513" y="4248150"/>
            <a:ext cx="412750" cy="168275"/>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81" name="Straight Connector 303"/>
          <p:cNvCxnSpPr>
            <a:cxnSpLocks noChangeShapeType="1"/>
          </p:cNvCxnSpPr>
          <p:nvPr/>
        </p:nvCxnSpPr>
        <p:spPr bwMode="auto">
          <a:xfrm flipV="1">
            <a:off x="5227638" y="3776663"/>
            <a:ext cx="328612" cy="26670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82" name="Straight Connector 304"/>
          <p:cNvCxnSpPr>
            <a:cxnSpLocks noChangeShapeType="1"/>
            <a:endCxn id="92199" idx="4"/>
          </p:cNvCxnSpPr>
          <p:nvPr/>
        </p:nvCxnSpPr>
        <p:spPr bwMode="auto">
          <a:xfrm flipH="1" flipV="1">
            <a:off x="3810000" y="3602038"/>
            <a:ext cx="476250" cy="117475"/>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2183" name="Straight Connector 22"/>
          <p:cNvCxnSpPr>
            <a:cxnSpLocks noChangeShapeType="1"/>
            <a:endCxn id="92201" idx="1"/>
          </p:cNvCxnSpPr>
          <p:nvPr/>
        </p:nvCxnSpPr>
        <p:spPr bwMode="auto">
          <a:xfrm>
            <a:off x="2362200" y="2578100"/>
            <a:ext cx="1230313" cy="7969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84" name="Straight Connector 305"/>
          <p:cNvCxnSpPr>
            <a:cxnSpLocks noChangeShapeType="1"/>
            <a:endCxn id="92203" idx="0"/>
          </p:cNvCxnSpPr>
          <p:nvPr/>
        </p:nvCxnSpPr>
        <p:spPr bwMode="auto">
          <a:xfrm>
            <a:off x="1617663" y="2909888"/>
            <a:ext cx="1885950" cy="5191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85" name="Straight Connector 306"/>
          <p:cNvCxnSpPr>
            <a:cxnSpLocks noChangeShapeType="1"/>
            <a:endCxn id="92203" idx="1"/>
          </p:cNvCxnSpPr>
          <p:nvPr/>
        </p:nvCxnSpPr>
        <p:spPr bwMode="auto">
          <a:xfrm>
            <a:off x="1230313" y="3278188"/>
            <a:ext cx="2273300" cy="2603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86" name="Straight Connector 307"/>
          <p:cNvCxnSpPr>
            <a:cxnSpLocks noChangeShapeType="1"/>
            <a:endCxn id="92259" idx="0"/>
          </p:cNvCxnSpPr>
          <p:nvPr/>
        </p:nvCxnSpPr>
        <p:spPr bwMode="auto">
          <a:xfrm>
            <a:off x="1166813" y="4260850"/>
            <a:ext cx="1971675" cy="211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87" name="Straight Connector 308"/>
          <p:cNvCxnSpPr>
            <a:cxnSpLocks noChangeShapeType="1"/>
            <a:endCxn id="92255" idx="2"/>
          </p:cNvCxnSpPr>
          <p:nvPr/>
        </p:nvCxnSpPr>
        <p:spPr bwMode="auto">
          <a:xfrm flipV="1">
            <a:off x="1393825" y="4573588"/>
            <a:ext cx="1744663" cy="411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88" name="Straight Connector 309"/>
          <p:cNvCxnSpPr>
            <a:cxnSpLocks noChangeShapeType="1"/>
            <a:endCxn id="92255" idx="3"/>
          </p:cNvCxnSpPr>
          <p:nvPr/>
        </p:nvCxnSpPr>
        <p:spPr bwMode="auto">
          <a:xfrm flipV="1">
            <a:off x="1797050" y="4622800"/>
            <a:ext cx="1431925" cy="7556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89" name="Straight Connector 310"/>
          <p:cNvCxnSpPr>
            <a:cxnSpLocks noChangeShapeType="1"/>
            <a:stCxn id="92286" idx="0"/>
            <a:endCxn id="92255" idx="4"/>
          </p:cNvCxnSpPr>
          <p:nvPr/>
        </p:nvCxnSpPr>
        <p:spPr bwMode="auto">
          <a:xfrm flipV="1">
            <a:off x="3389313" y="4643438"/>
            <a:ext cx="57150" cy="12112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0" name="Straight Connector 311"/>
          <p:cNvCxnSpPr>
            <a:cxnSpLocks noChangeShapeType="1"/>
          </p:cNvCxnSpPr>
          <p:nvPr/>
        </p:nvCxnSpPr>
        <p:spPr bwMode="auto">
          <a:xfrm flipV="1">
            <a:off x="4616450" y="4872038"/>
            <a:ext cx="6350" cy="11350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1" name="Straight Connector 312"/>
          <p:cNvCxnSpPr>
            <a:cxnSpLocks noChangeShapeType="1"/>
            <a:stCxn id="92289" idx="1"/>
          </p:cNvCxnSpPr>
          <p:nvPr/>
        </p:nvCxnSpPr>
        <p:spPr bwMode="auto">
          <a:xfrm flipH="1" flipV="1">
            <a:off x="4924425" y="4821238"/>
            <a:ext cx="506413" cy="10588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2" name="Straight Connector 313"/>
          <p:cNvCxnSpPr>
            <a:cxnSpLocks noChangeShapeType="1"/>
          </p:cNvCxnSpPr>
          <p:nvPr/>
        </p:nvCxnSpPr>
        <p:spPr bwMode="auto">
          <a:xfrm flipH="1" flipV="1">
            <a:off x="5832475" y="4648200"/>
            <a:ext cx="1722438" cy="1020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3" name="Straight Connector 314"/>
          <p:cNvCxnSpPr>
            <a:cxnSpLocks noChangeShapeType="1"/>
            <a:endCxn id="92212" idx="1"/>
          </p:cNvCxnSpPr>
          <p:nvPr/>
        </p:nvCxnSpPr>
        <p:spPr bwMode="auto">
          <a:xfrm flipH="1" flipV="1">
            <a:off x="6002338" y="4600575"/>
            <a:ext cx="2244725"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4" name="Straight Connector 315"/>
          <p:cNvCxnSpPr>
            <a:cxnSpLocks noChangeShapeType="1"/>
            <a:endCxn id="92212" idx="0"/>
          </p:cNvCxnSpPr>
          <p:nvPr/>
        </p:nvCxnSpPr>
        <p:spPr bwMode="auto">
          <a:xfrm flipH="1">
            <a:off x="6002338" y="4295775"/>
            <a:ext cx="2017712" cy="1968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5" name="Straight Connector 316"/>
          <p:cNvCxnSpPr>
            <a:cxnSpLocks noChangeShapeType="1"/>
          </p:cNvCxnSpPr>
          <p:nvPr/>
        </p:nvCxnSpPr>
        <p:spPr bwMode="auto">
          <a:xfrm flipH="1">
            <a:off x="5861050" y="3227388"/>
            <a:ext cx="1422400" cy="4540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6" name="Straight Connector 317"/>
          <p:cNvCxnSpPr>
            <a:cxnSpLocks noChangeShapeType="1"/>
          </p:cNvCxnSpPr>
          <p:nvPr/>
        </p:nvCxnSpPr>
        <p:spPr bwMode="auto">
          <a:xfrm flipH="1">
            <a:off x="5684838" y="2803525"/>
            <a:ext cx="898525" cy="7286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2197" name="Straight Connector 318"/>
          <p:cNvCxnSpPr>
            <a:cxnSpLocks noChangeShapeType="1"/>
            <a:stCxn id="92297" idx="9"/>
          </p:cNvCxnSpPr>
          <p:nvPr/>
        </p:nvCxnSpPr>
        <p:spPr bwMode="auto">
          <a:xfrm>
            <a:off x="4849813" y="2381250"/>
            <a:ext cx="555625" cy="11255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92198" name="TextBox 39958"/>
          <p:cNvSpPr txBox="1">
            <a:spLocks noChangeArrowheads="1"/>
          </p:cNvSpPr>
          <p:nvPr/>
        </p:nvSpPr>
        <p:spPr bwMode="auto">
          <a:xfrm>
            <a:off x="2887663" y="3584575"/>
            <a:ext cx="1008062"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t>global</a:t>
            </a:r>
            <a:br>
              <a:rPr lang="en-US" i="1"/>
            </a:br>
            <a:r>
              <a:rPr lang="en-US" i="1"/>
              <a:t>ISP</a:t>
            </a:r>
          </a:p>
        </p:txBody>
      </p:sp>
      <p:sp>
        <p:nvSpPr>
          <p:cNvPr id="158" name="TextBox 157"/>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321718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4211" name="Group 5"/>
          <p:cNvGrpSpPr>
            <a:grpSpLocks/>
          </p:cNvGrpSpPr>
          <p:nvPr/>
        </p:nvGrpSpPr>
        <p:grpSpPr bwMode="auto">
          <a:xfrm>
            <a:off x="450850" y="1849438"/>
            <a:ext cx="8437563" cy="4559300"/>
            <a:chOff x="154891" y="1905681"/>
            <a:chExt cx="8436427" cy="4559651"/>
          </a:xfrm>
        </p:grpSpPr>
        <p:grpSp>
          <p:nvGrpSpPr>
            <p:cNvPr id="94481" name="Group 2"/>
            <p:cNvGrpSpPr>
              <a:grpSpLocks/>
            </p:cNvGrpSpPr>
            <p:nvPr/>
          </p:nvGrpSpPr>
          <p:grpSpPr bwMode="auto">
            <a:xfrm>
              <a:off x="1529396" y="2297655"/>
              <a:ext cx="648422" cy="418253"/>
              <a:chOff x="3053396" y="4304255"/>
              <a:chExt cx="648422" cy="418253"/>
            </a:xfrm>
          </p:grpSpPr>
          <p:sp>
            <p:nvSpPr>
              <p:cNvPr id="945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4"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2" name="Group 131"/>
            <p:cNvGrpSpPr>
              <a:grpSpLocks/>
            </p:cNvGrpSpPr>
            <p:nvPr/>
          </p:nvGrpSpPr>
          <p:grpSpPr bwMode="auto">
            <a:xfrm>
              <a:off x="373696" y="3097755"/>
              <a:ext cx="648422" cy="418253"/>
              <a:chOff x="3053396" y="4304255"/>
              <a:chExt cx="648422" cy="418253"/>
            </a:xfrm>
          </p:grpSpPr>
          <p:sp>
            <p:nvSpPr>
              <p:cNvPr id="945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2"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3" name="Group 135"/>
            <p:cNvGrpSpPr>
              <a:grpSpLocks/>
            </p:cNvGrpSpPr>
            <p:nvPr/>
          </p:nvGrpSpPr>
          <p:grpSpPr bwMode="auto">
            <a:xfrm>
              <a:off x="6037896" y="2551655"/>
              <a:ext cx="648422" cy="418253"/>
              <a:chOff x="3053396" y="4304255"/>
              <a:chExt cx="648422" cy="418253"/>
            </a:xfrm>
          </p:grpSpPr>
          <p:sp>
            <p:nvSpPr>
              <p:cNvPr id="945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30"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4" name="Group 138"/>
            <p:cNvGrpSpPr>
              <a:grpSpLocks/>
            </p:cNvGrpSpPr>
            <p:nvPr/>
          </p:nvGrpSpPr>
          <p:grpSpPr bwMode="auto">
            <a:xfrm>
              <a:off x="945196" y="5409155"/>
              <a:ext cx="648422" cy="418253"/>
              <a:chOff x="3053396" y="4304255"/>
              <a:chExt cx="648422" cy="418253"/>
            </a:xfrm>
          </p:grpSpPr>
          <p:sp>
            <p:nvSpPr>
              <p:cNvPr id="945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8"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5" name="Group 141"/>
            <p:cNvGrpSpPr>
              <a:grpSpLocks/>
            </p:cNvGrpSpPr>
            <p:nvPr/>
          </p:nvGrpSpPr>
          <p:grpSpPr bwMode="auto">
            <a:xfrm>
              <a:off x="526096" y="4786855"/>
              <a:ext cx="648422" cy="418253"/>
              <a:chOff x="3053396" y="4304255"/>
              <a:chExt cx="648422" cy="418253"/>
            </a:xfrm>
          </p:grpSpPr>
          <p:sp>
            <p:nvSpPr>
              <p:cNvPr id="945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6"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6" name="Group 144"/>
            <p:cNvGrpSpPr>
              <a:grpSpLocks/>
            </p:cNvGrpSpPr>
            <p:nvPr/>
          </p:nvGrpSpPr>
          <p:grpSpPr bwMode="auto">
            <a:xfrm>
              <a:off x="297496" y="4126455"/>
              <a:ext cx="648422" cy="418253"/>
              <a:chOff x="3053396" y="4304255"/>
              <a:chExt cx="648422" cy="418253"/>
            </a:xfrm>
          </p:grpSpPr>
          <p:sp>
            <p:nvSpPr>
              <p:cNvPr id="945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4"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7" name="Group 147"/>
            <p:cNvGrpSpPr>
              <a:grpSpLocks/>
            </p:cNvGrpSpPr>
            <p:nvPr/>
          </p:nvGrpSpPr>
          <p:grpSpPr bwMode="auto">
            <a:xfrm>
              <a:off x="6787196" y="2983455"/>
              <a:ext cx="648422" cy="418253"/>
              <a:chOff x="3053396" y="4304255"/>
              <a:chExt cx="648422" cy="418253"/>
            </a:xfrm>
          </p:grpSpPr>
          <p:sp>
            <p:nvSpPr>
              <p:cNvPr id="945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2"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8" name="Group 150"/>
            <p:cNvGrpSpPr>
              <a:grpSpLocks/>
            </p:cNvGrpSpPr>
            <p:nvPr/>
          </p:nvGrpSpPr>
          <p:grpSpPr bwMode="auto">
            <a:xfrm>
              <a:off x="3129596" y="2056355"/>
              <a:ext cx="648422" cy="418253"/>
              <a:chOff x="3053396" y="4304255"/>
              <a:chExt cx="648422" cy="418253"/>
            </a:xfrm>
          </p:grpSpPr>
          <p:sp>
            <p:nvSpPr>
              <p:cNvPr id="9451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20"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89" name="Group 153"/>
            <p:cNvGrpSpPr>
              <a:grpSpLocks/>
            </p:cNvGrpSpPr>
            <p:nvPr/>
          </p:nvGrpSpPr>
          <p:grpSpPr bwMode="auto">
            <a:xfrm>
              <a:off x="754696" y="2704055"/>
              <a:ext cx="648422" cy="418253"/>
              <a:chOff x="3053396" y="4304255"/>
              <a:chExt cx="648422" cy="418253"/>
            </a:xfrm>
          </p:grpSpPr>
          <p:sp>
            <p:nvSpPr>
              <p:cNvPr id="945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8"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0" name="Group 156"/>
            <p:cNvGrpSpPr>
              <a:grpSpLocks/>
            </p:cNvGrpSpPr>
            <p:nvPr/>
          </p:nvGrpSpPr>
          <p:grpSpPr bwMode="auto">
            <a:xfrm>
              <a:off x="4043996" y="2030955"/>
              <a:ext cx="648422" cy="418253"/>
              <a:chOff x="3053396" y="4304255"/>
              <a:chExt cx="648422" cy="418253"/>
            </a:xfrm>
          </p:grpSpPr>
          <p:sp>
            <p:nvSpPr>
              <p:cNvPr id="9451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6"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1" name="Group 160"/>
            <p:cNvGrpSpPr>
              <a:grpSpLocks/>
            </p:cNvGrpSpPr>
            <p:nvPr/>
          </p:nvGrpSpPr>
          <p:grpSpPr bwMode="auto">
            <a:xfrm>
              <a:off x="7104696" y="5663155"/>
              <a:ext cx="648422" cy="418253"/>
              <a:chOff x="3053396" y="4304255"/>
              <a:chExt cx="648422" cy="418253"/>
            </a:xfrm>
          </p:grpSpPr>
          <p:sp>
            <p:nvSpPr>
              <p:cNvPr id="9451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4"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2" name="Group 163"/>
            <p:cNvGrpSpPr>
              <a:grpSpLocks/>
            </p:cNvGrpSpPr>
            <p:nvPr/>
          </p:nvGrpSpPr>
          <p:grpSpPr bwMode="auto">
            <a:xfrm>
              <a:off x="7942896" y="5015455"/>
              <a:ext cx="648422" cy="418253"/>
              <a:chOff x="3053396" y="4304255"/>
              <a:chExt cx="648422" cy="418253"/>
            </a:xfrm>
          </p:grpSpPr>
          <p:sp>
            <p:nvSpPr>
              <p:cNvPr id="945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2"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3" name="Group 166"/>
            <p:cNvGrpSpPr>
              <a:grpSpLocks/>
            </p:cNvGrpSpPr>
            <p:nvPr/>
          </p:nvGrpSpPr>
          <p:grpSpPr bwMode="auto">
            <a:xfrm>
              <a:off x="7714296" y="4101055"/>
              <a:ext cx="648422" cy="418253"/>
              <a:chOff x="3053396" y="4304255"/>
              <a:chExt cx="648422" cy="418253"/>
            </a:xfrm>
          </p:grpSpPr>
          <p:sp>
            <p:nvSpPr>
              <p:cNvPr id="9450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10"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4" name="Group 169"/>
            <p:cNvGrpSpPr>
              <a:grpSpLocks/>
            </p:cNvGrpSpPr>
            <p:nvPr/>
          </p:nvGrpSpPr>
          <p:grpSpPr bwMode="auto">
            <a:xfrm>
              <a:off x="4869496" y="5904455"/>
              <a:ext cx="648422" cy="418253"/>
              <a:chOff x="3053396" y="4304255"/>
              <a:chExt cx="648422" cy="418253"/>
            </a:xfrm>
          </p:grpSpPr>
          <p:sp>
            <p:nvSpPr>
              <p:cNvPr id="9450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8"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5" name="Group 172"/>
            <p:cNvGrpSpPr>
              <a:grpSpLocks/>
            </p:cNvGrpSpPr>
            <p:nvPr/>
          </p:nvGrpSpPr>
          <p:grpSpPr bwMode="auto">
            <a:xfrm>
              <a:off x="3955096" y="6044155"/>
              <a:ext cx="648422" cy="418253"/>
              <a:chOff x="3053396" y="4304255"/>
              <a:chExt cx="648422" cy="418253"/>
            </a:xfrm>
          </p:grpSpPr>
          <p:sp>
            <p:nvSpPr>
              <p:cNvPr id="945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6"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4496" name="Group 175"/>
            <p:cNvGrpSpPr>
              <a:grpSpLocks/>
            </p:cNvGrpSpPr>
            <p:nvPr/>
          </p:nvGrpSpPr>
          <p:grpSpPr bwMode="auto">
            <a:xfrm>
              <a:off x="2735896" y="5891755"/>
              <a:ext cx="648422" cy="418253"/>
              <a:chOff x="3053396" y="4304255"/>
              <a:chExt cx="648422" cy="418253"/>
            </a:xfrm>
          </p:grpSpPr>
          <p:sp>
            <p:nvSpPr>
              <p:cNvPr id="9450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4504"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4497"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498"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499"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500"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501"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4502"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4212" name="Rectangle 3"/>
          <p:cNvSpPr txBox="1">
            <a:spLocks noChangeArrowheads="1"/>
          </p:cNvSpPr>
          <p:nvPr/>
        </p:nvSpPr>
        <p:spPr bwMode="auto">
          <a:xfrm>
            <a:off x="473075" y="1073150"/>
            <a:ext cx="82042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But if one global ISP is viable business, there will be competitors ….</a:t>
            </a:r>
          </a:p>
        </p:txBody>
      </p:sp>
      <p:grpSp>
        <p:nvGrpSpPr>
          <p:cNvPr id="94213" name="Group 8"/>
          <p:cNvGrpSpPr>
            <a:grpSpLocks/>
          </p:cNvGrpSpPr>
          <p:nvPr/>
        </p:nvGrpSpPr>
        <p:grpSpPr bwMode="auto">
          <a:xfrm>
            <a:off x="4546600" y="3746500"/>
            <a:ext cx="3225800" cy="1117600"/>
            <a:chOff x="7848600" y="2044700"/>
            <a:chExt cx="3200399" cy="1371600"/>
          </a:xfrm>
        </p:grpSpPr>
        <p:sp>
          <p:nvSpPr>
            <p:cNvPr id="94398"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99" name="Group 133"/>
            <p:cNvGrpSpPr>
              <a:grpSpLocks/>
            </p:cNvGrpSpPr>
            <p:nvPr/>
          </p:nvGrpSpPr>
          <p:grpSpPr bwMode="auto">
            <a:xfrm>
              <a:off x="8526482" y="2160804"/>
              <a:ext cx="532759" cy="184809"/>
              <a:chOff x="2356" y="1300"/>
              <a:chExt cx="555" cy="194"/>
            </a:xfrm>
          </p:grpSpPr>
          <p:sp>
            <p:nvSpPr>
              <p:cNvPr id="9447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7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7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76" name="Group 137"/>
              <p:cNvGrpSpPr>
                <a:grpSpLocks/>
              </p:cNvGrpSpPr>
              <p:nvPr/>
            </p:nvGrpSpPr>
            <p:grpSpPr bwMode="auto">
              <a:xfrm>
                <a:off x="2468" y="1332"/>
                <a:ext cx="310" cy="60"/>
                <a:chOff x="2468" y="1332"/>
                <a:chExt cx="310" cy="60"/>
              </a:xfrm>
            </p:grpSpPr>
            <p:sp>
              <p:nvSpPr>
                <p:cNvPr id="9447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8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77"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78"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4400" name="Straight Connector 10"/>
            <p:cNvCxnSpPr>
              <a:cxnSpLocks noChangeShapeType="1"/>
              <a:stCxn id="94478"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1"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2"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3"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4"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5"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6"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7"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408" name="Straight Connector 304"/>
            <p:cNvCxnSpPr>
              <a:cxnSpLocks noChangeShapeType="1"/>
              <a:endCxn id="94473"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4409"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94410" name="Group 133"/>
            <p:cNvGrpSpPr>
              <a:grpSpLocks/>
            </p:cNvGrpSpPr>
            <p:nvPr/>
          </p:nvGrpSpPr>
          <p:grpSpPr bwMode="auto">
            <a:xfrm>
              <a:off x="9555206" y="2650627"/>
              <a:ext cx="532759" cy="184809"/>
              <a:chOff x="2356" y="1300"/>
              <a:chExt cx="555" cy="194"/>
            </a:xfrm>
          </p:grpSpPr>
          <p:sp>
            <p:nvSpPr>
              <p:cNvPr id="9446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6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6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68" name="Group 137"/>
              <p:cNvGrpSpPr>
                <a:grpSpLocks/>
              </p:cNvGrpSpPr>
              <p:nvPr/>
            </p:nvGrpSpPr>
            <p:grpSpPr bwMode="auto">
              <a:xfrm>
                <a:off x="2468" y="1332"/>
                <a:ext cx="310" cy="60"/>
                <a:chOff x="2468" y="1332"/>
                <a:chExt cx="310" cy="60"/>
              </a:xfrm>
            </p:grpSpPr>
            <p:sp>
              <p:nvSpPr>
                <p:cNvPr id="9447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7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69"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70"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411" name="Group 133"/>
            <p:cNvGrpSpPr>
              <a:grpSpLocks/>
            </p:cNvGrpSpPr>
            <p:nvPr/>
          </p:nvGrpSpPr>
          <p:grpSpPr bwMode="auto">
            <a:xfrm>
              <a:off x="8772607" y="2725609"/>
              <a:ext cx="532759" cy="184809"/>
              <a:chOff x="2356" y="1300"/>
              <a:chExt cx="555" cy="194"/>
            </a:xfrm>
          </p:grpSpPr>
          <p:sp>
            <p:nvSpPr>
              <p:cNvPr id="9445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5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5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60" name="Group 137"/>
              <p:cNvGrpSpPr>
                <a:grpSpLocks/>
              </p:cNvGrpSpPr>
              <p:nvPr/>
            </p:nvGrpSpPr>
            <p:grpSpPr bwMode="auto">
              <a:xfrm>
                <a:off x="2468" y="1332"/>
                <a:ext cx="310" cy="60"/>
                <a:chOff x="2468" y="1332"/>
                <a:chExt cx="310" cy="60"/>
              </a:xfrm>
            </p:grpSpPr>
            <p:sp>
              <p:nvSpPr>
                <p:cNvPr id="9446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6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61"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62"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412" name="Group 133"/>
            <p:cNvGrpSpPr>
              <a:grpSpLocks/>
            </p:cNvGrpSpPr>
            <p:nvPr/>
          </p:nvGrpSpPr>
          <p:grpSpPr bwMode="auto">
            <a:xfrm>
              <a:off x="9060908" y="2428111"/>
              <a:ext cx="532759" cy="184809"/>
              <a:chOff x="2356" y="1300"/>
              <a:chExt cx="555" cy="194"/>
            </a:xfrm>
          </p:grpSpPr>
          <p:sp>
            <p:nvSpPr>
              <p:cNvPr id="9444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5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5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52" name="Group 137"/>
              <p:cNvGrpSpPr>
                <a:grpSpLocks/>
              </p:cNvGrpSpPr>
              <p:nvPr/>
            </p:nvGrpSpPr>
            <p:grpSpPr bwMode="auto">
              <a:xfrm>
                <a:off x="2468" y="1332"/>
                <a:ext cx="310" cy="60"/>
                <a:chOff x="2468" y="1332"/>
                <a:chExt cx="310" cy="60"/>
              </a:xfrm>
            </p:grpSpPr>
            <p:sp>
              <p:nvSpPr>
                <p:cNvPr id="9445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5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53"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54"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413" name="Group 133"/>
            <p:cNvGrpSpPr>
              <a:grpSpLocks/>
            </p:cNvGrpSpPr>
            <p:nvPr/>
          </p:nvGrpSpPr>
          <p:grpSpPr bwMode="auto">
            <a:xfrm>
              <a:off x="10005281" y="2289952"/>
              <a:ext cx="532759" cy="184809"/>
              <a:chOff x="2356" y="1300"/>
              <a:chExt cx="555" cy="194"/>
            </a:xfrm>
          </p:grpSpPr>
          <p:sp>
            <p:nvSpPr>
              <p:cNvPr id="9444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4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4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44" name="Group 137"/>
              <p:cNvGrpSpPr>
                <a:grpSpLocks/>
              </p:cNvGrpSpPr>
              <p:nvPr/>
            </p:nvGrpSpPr>
            <p:grpSpPr bwMode="auto">
              <a:xfrm>
                <a:off x="2468" y="1332"/>
                <a:ext cx="310" cy="60"/>
                <a:chOff x="2468" y="1332"/>
                <a:chExt cx="310" cy="60"/>
              </a:xfrm>
            </p:grpSpPr>
            <p:sp>
              <p:nvSpPr>
                <p:cNvPr id="9444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4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45"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46"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414" name="Group 133"/>
            <p:cNvGrpSpPr>
              <a:grpSpLocks/>
            </p:cNvGrpSpPr>
            <p:nvPr/>
          </p:nvGrpSpPr>
          <p:grpSpPr bwMode="auto">
            <a:xfrm>
              <a:off x="10232661" y="2882876"/>
              <a:ext cx="532759" cy="184809"/>
              <a:chOff x="2356" y="1300"/>
              <a:chExt cx="555" cy="194"/>
            </a:xfrm>
          </p:grpSpPr>
          <p:sp>
            <p:nvSpPr>
              <p:cNvPr id="9443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3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3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36" name="Group 137"/>
              <p:cNvGrpSpPr>
                <a:grpSpLocks/>
              </p:cNvGrpSpPr>
              <p:nvPr/>
            </p:nvGrpSpPr>
            <p:grpSpPr bwMode="auto">
              <a:xfrm>
                <a:off x="2468" y="1332"/>
                <a:ext cx="310" cy="60"/>
                <a:chOff x="2468" y="1332"/>
                <a:chExt cx="310" cy="60"/>
              </a:xfrm>
            </p:grpSpPr>
            <p:sp>
              <p:nvSpPr>
                <p:cNvPr id="9443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4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3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3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415" name="Group 133"/>
            <p:cNvGrpSpPr>
              <a:grpSpLocks/>
            </p:cNvGrpSpPr>
            <p:nvPr/>
          </p:nvGrpSpPr>
          <p:grpSpPr bwMode="auto">
            <a:xfrm>
              <a:off x="9330660" y="3072767"/>
              <a:ext cx="532759" cy="184809"/>
              <a:chOff x="2356" y="1300"/>
              <a:chExt cx="555" cy="194"/>
            </a:xfrm>
          </p:grpSpPr>
          <p:sp>
            <p:nvSpPr>
              <p:cNvPr id="9442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28" name="Group 137"/>
              <p:cNvGrpSpPr>
                <a:grpSpLocks/>
              </p:cNvGrpSpPr>
              <p:nvPr/>
            </p:nvGrpSpPr>
            <p:grpSpPr bwMode="auto">
              <a:xfrm>
                <a:off x="2468" y="1332"/>
                <a:ext cx="310" cy="60"/>
                <a:chOff x="2468" y="1332"/>
                <a:chExt cx="310" cy="60"/>
              </a:xfrm>
            </p:grpSpPr>
            <p:sp>
              <p:nvSpPr>
                <p:cNvPr id="94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29"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30"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416" name="Group 133"/>
            <p:cNvGrpSpPr>
              <a:grpSpLocks/>
            </p:cNvGrpSpPr>
            <p:nvPr/>
          </p:nvGrpSpPr>
          <p:grpSpPr bwMode="auto">
            <a:xfrm>
              <a:off x="8438032" y="3018963"/>
              <a:ext cx="532759" cy="184809"/>
              <a:chOff x="2356" y="1300"/>
              <a:chExt cx="555" cy="194"/>
            </a:xfrm>
          </p:grpSpPr>
          <p:sp>
            <p:nvSpPr>
              <p:cNvPr id="94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420" name="Group 137"/>
              <p:cNvGrpSpPr>
                <a:grpSpLocks/>
              </p:cNvGrpSpPr>
              <p:nvPr/>
            </p:nvGrpSpPr>
            <p:grpSpPr bwMode="auto">
              <a:xfrm>
                <a:off x="2468" y="1332"/>
                <a:ext cx="310" cy="60"/>
                <a:chOff x="2468" y="1332"/>
                <a:chExt cx="310" cy="60"/>
              </a:xfrm>
            </p:grpSpPr>
            <p:sp>
              <p:nvSpPr>
                <p:cNvPr id="94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42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422"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94214" name="Group 331"/>
          <p:cNvGrpSpPr>
            <a:grpSpLocks/>
          </p:cNvGrpSpPr>
          <p:nvPr/>
        </p:nvGrpSpPr>
        <p:grpSpPr bwMode="auto">
          <a:xfrm>
            <a:off x="1803400" y="2755900"/>
            <a:ext cx="3467100" cy="1193800"/>
            <a:chOff x="7848600" y="2044700"/>
            <a:chExt cx="3200399" cy="1371600"/>
          </a:xfrm>
        </p:grpSpPr>
        <p:sp>
          <p:nvSpPr>
            <p:cNvPr id="94315"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316" name="Group 133"/>
            <p:cNvGrpSpPr>
              <a:grpSpLocks/>
            </p:cNvGrpSpPr>
            <p:nvPr/>
          </p:nvGrpSpPr>
          <p:grpSpPr bwMode="auto">
            <a:xfrm>
              <a:off x="8526482" y="2160804"/>
              <a:ext cx="532759" cy="184809"/>
              <a:chOff x="2356" y="1300"/>
              <a:chExt cx="555" cy="194"/>
            </a:xfrm>
          </p:grpSpPr>
          <p:sp>
            <p:nvSpPr>
              <p:cNvPr id="9439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9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9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93" name="Group 137"/>
              <p:cNvGrpSpPr>
                <a:grpSpLocks/>
              </p:cNvGrpSpPr>
              <p:nvPr/>
            </p:nvGrpSpPr>
            <p:grpSpPr bwMode="auto">
              <a:xfrm>
                <a:off x="2468" y="1332"/>
                <a:ext cx="310" cy="60"/>
                <a:chOff x="2468" y="1332"/>
                <a:chExt cx="310" cy="60"/>
              </a:xfrm>
            </p:grpSpPr>
            <p:sp>
              <p:nvSpPr>
                <p:cNvPr id="9439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9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94"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95"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4317" name="Straight Connector 334"/>
            <p:cNvCxnSpPr>
              <a:cxnSpLocks noChangeShapeType="1"/>
              <a:stCxn id="94395"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18"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19"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20"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21"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22"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23"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24"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325" name="Straight Connector 342"/>
            <p:cNvCxnSpPr>
              <a:cxnSpLocks noChangeShapeType="1"/>
              <a:endCxn id="94390"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4326"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94327" name="Group 133"/>
            <p:cNvGrpSpPr>
              <a:grpSpLocks/>
            </p:cNvGrpSpPr>
            <p:nvPr/>
          </p:nvGrpSpPr>
          <p:grpSpPr bwMode="auto">
            <a:xfrm>
              <a:off x="9555206" y="2650627"/>
              <a:ext cx="532759" cy="184809"/>
              <a:chOff x="2356" y="1300"/>
              <a:chExt cx="555" cy="194"/>
            </a:xfrm>
          </p:grpSpPr>
          <p:sp>
            <p:nvSpPr>
              <p:cNvPr id="9438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8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8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85" name="Group 137"/>
              <p:cNvGrpSpPr>
                <a:grpSpLocks/>
              </p:cNvGrpSpPr>
              <p:nvPr/>
            </p:nvGrpSpPr>
            <p:grpSpPr bwMode="auto">
              <a:xfrm>
                <a:off x="2468" y="1332"/>
                <a:ext cx="310" cy="60"/>
                <a:chOff x="2468" y="1332"/>
                <a:chExt cx="310" cy="60"/>
              </a:xfrm>
            </p:grpSpPr>
            <p:sp>
              <p:nvSpPr>
                <p:cNvPr id="9438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8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8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87"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328" name="Group 133"/>
            <p:cNvGrpSpPr>
              <a:grpSpLocks/>
            </p:cNvGrpSpPr>
            <p:nvPr/>
          </p:nvGrpSpPr>
          <p:grpSpPr bwMode="auto">
            <a:xfrm>
              <a:off x="8772607" y="2725609"/>
              <a:ext cx="532759" cy="184809"/>
              <a:chOff x="2356" y="1300"/>
              <a:chExt cx="555" cy="194"/>
            </a:xfrm>
          </p:grpSpPr>
          <p:sp>
            <p:nvSpPr>
              <p:cNvPr id="9437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7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7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77" name="Group 137"/>
              <p:cNvGrpSpPr>
                <a:grpSpLocks/>
              </p:cNvGrpSpPr>
              <p:nvPr/>
            </p:nvGrpSpPr>
            <p:grpSpPr bwMode="auto">
              <a:xfrm>
                <a:off x="2468" y="1332"/>
                <a:ext cx="310" cy="60"/>
                <a:chOff x="2468" y="1332"/>
                <a:chExt cx="310" cy="60"/>
              </a:xfrm>
            </p:grpSpPr>
            <p:sp>
              <p:nvSpPr>
                <p:cNvPr id="9438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8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78"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79"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329" name="Group 133"/>
            <p:cNvGrpSpPr>
              <a:grpSpLocks/>
            </p:cNvGrpSpPr>
            <p:nvPr/>
          </p:nvGrpSpPr>
          <p:grpSpPr bwMode="auto">
            <a:xfrm>
              <a:off x="9060908" y="2428111"/>
              <a:ext cx="532759" cy="184809"/>
              <a:chOff x="2356" y="1300"/>
              <a:chExt cx="555" cy="194"/>
            </a:xfrm>
          </p:grpSpPr>
          <p:sp>
            <p:nvSpPr>
              <p:cNvPr id="9436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6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6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69" name="Group 137"/>
              <p:cNvGrpSpPr>
                <a:grpSpLocks/>
              </p:cNvGrpSpPr>
              <p:nvPr/>
            </p:nvGrpSpPr>
            <p:grpSpPr bwMode="auto">
              <a:xfrm>
                <a:off x="2468" y="1332"/>
                <a:ext cx="310" cy="60"/>
                <a:chOff x="2468" y="1332"/>
                <a:chExt cx="310" cy="60"/>
              </a:xfrm>
            </p:grpSpPr>
            <p:sp>
              <p:nvSpPr>
                <p:cNvPr id="9437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7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70"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71"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330" name="Group 133"/>
            <p:cNvGrpSpPr>
              <a:grpSpLocks/>
            </p:cNvGrpSpPr>
            <p:nvPr/>
          </p:nvGrpSpPr>
          <p:grpSpPr bwMode="auto">
            <a:xfrm>
              <a:off x="10005281" y="2289952"/>
              <a:ext cx="532759" cy="184809"/>
              <a:chOff x="2356" y="1300"/>
              <a:chExt cx="555" cy="194"/>
            </a:xfrm>
          </p:grpSpPr>
          <p:sp>
            <p:nvSpPr>
              <p:cNvPr id="9435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5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6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61" name="Group 137"/>
              <p:cNvGrpSpPr>
                <a:grpSpLocks/>
              </p:cNvGrpSpPr>
              <p:nvPr/>
            </p:nvGrpSpPr>
            <p:grpSpPr bwMode="auto">
              <a:xfrm>
                <a:off x="2468" y="1332"/>
                <a:ext cx="310" cy="60"/>
                <a:chOff x="2468" y="1332"/>
                <a:chExt cx="310" cy="60"/>
              </a:xfrm>
            </p:grpSpPr>
            <p:sp>
              <p:nvSpPr>
                <p:cNvPr id="9436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6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62"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63"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331" name="Group 133"/>
            <p:cNvGrpSpPr>
              <a:grpSpLocks/>
            </p:cNvGrpSpPr>
            <p:nvPr/>
          </p:nvGrpSpPr>
          <p:grpSpPr bwMode="auto">
            <a:xfrm>
              <a:off x="10232661" y="2882876"/>
              <a:ext cx="532759" cy="184809"/>
              <a:chOff x="2356" y="1300"/>
              <a:chExt cx="555" cy="194"/>
            </a:xfrm>
          </p:grpSpPr>
          <p:sp>
            <p:nvSpPr>
              <p:cNvPr id="943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53" name="Group 137"/>
              <p:cNvGrpSpPr>
                <a:grpSpLocks/>
              </p:cNvGrpSpPr>
              <p:nvPr/>
            </p:nvGrpSpPr>
            <p:grpSpPr bwMode="auto">
              <a:xfrm>
                <a:off x="2468" y="1332"/>
                <a:ext cx="310" cy="60"/>
                <a:chOff x="2468" y="1332"/>
                <a:chExt cx="310" cy="60"/>
              </a:xfrm>
            </p:grpSpPr>
            <p:sp>
              <p:nvSpPr>
                <p:cNvPr id="943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54"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55"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332" name="Group 133"/>
            <p:cNvGrpSpPr>
              <a:grpSpLocks/>
            </p:cNvGrpSpPr>
            <p:nvPr/>
          </p:nvGrpSpPr>
          <p:grpSpPr bwMode="auto">
            <a:xfrm>
              <a:off x="9330660" y="3072767"/>
              <a:ext cx="532759" cy="184809"/>
              <a:chOff x="2356" y="1300"/>
              <a:chExt cx="555" cy="194"/>
            </a:xfrm>
          </p:grpSpPr>
          <p:sp>
            <p:nvSpPr>
              <p:cNvPr id="943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45" name="Group 137"/>
              <p:cNvGrpSpPr>
                <a:grpSpLocks/>
              </p:cNvGrpSpPr>
              <p:nvPr/>
            </p:nvGrpSpPr>
            <p:grpSpPr bwMode="auto">
              <a:xfrm>
                <a:off x="2468" y="1332"/>
                <a:ext cx="310" cy="60"/>
                <a:chOff x="2468" y="1332"/>
                <a:chExt cx="310" cy="60"/>
              </a:xfrm>
            </p:grpSpPr>
            <p:sp>
              <p:nvSpPr>
                <p:cNvPr id="943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46"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47"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333" name="Group 133"/>
            <p:cNvGrpSpPr>
              <a:grpSpLocks/>
            </p:cNvGrpSpPr>
            <p:nvPr/>
          </p:nvGrpSpPr>
          <p:grpSpPr bwMode="auto">
            <a:xfrm>
              <a:off x="8438032" y="3018963"/>
              <a:ext cx="532759" cy="184809"/>
              <a:chOff x="2356" y="1300"/>
              <a:chExt cx="555" cy="194"/>
            </a:xfrm>
          </p:grpSpPr>
          <p:sp>
            <p:nvSpPr>
              <p:cNvPr id="943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37" name="Group 137"/>
              <p:cNvGrpSpPr>
                <a:grpSpLocks/>
              </p:cNvGrpSpPr>
              <p:nvPr/>
            </p:nvGrpSpPr>
            <p:grpSpPr bwMode="auto">
              <a:xfrm>
                <a:off x="2468" y="1332"/>
                <a:ext cx="310" cy="60"/>
                <a:chOff x="2468" y="1332"/>
                <a:chExt cx="310" cy="60"/>
              </a:xfrm>
            </p:grpSpPr>
            <p:sp>
              <p:nvSpPr>
                <p:cNvPr id="943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38"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39"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94215" name="Group 416"/>
          <p:cNvGrpSpPr>
            <a:grpSpLocks/>
          </p:cNvGrpSpPr>
          <p:nvPr/>
        </p:nvGrpSpPr>
        <p:grpSpPr bwMode="auto">
          <a:xfrm>
            <a:off x="1498600" y="4165600"/>
            <a:ext cx="3086100" cy="1168400"/>
            <a:chOff x="7848600" y="2044700"/>
            <a:chExt cx="3200399" cy="1371600"/>
          </a:xfrm>
        </p:grpSpPr>
        <p:sp>
          <p:nvSpPr>
            <p:cNvPr id="94232"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4233" name="Group 133"/>
            <p:cNvGrpSpPr>
              <a:grpSpLocks/>
            </p:cNvGrpSpPr>
            <p:nvPr/>
          </p:nvGrpSpPr>
          <p:grpSpPr bwMode="auto">
            <a:xfrm>
              <a:off x="8526482" y="2160804"/>
              <a:ext cx="532759" cy="184809"/>
              <a:chOff x="2356" y="1300"/>
              <a:chExt cx="555" cy="194"/>
            </a:xfrm>
          </p:grpSpPr>
          <p:sp>
            <p:nvSpPr>
              <p:cNvPr id="94307"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0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0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10" name="Group 137"/>
              <p:cNvGrpSpPr>
                <a:grpSpLocks/>
              </p:cNvGrpSpPr>
              <p:nvPr/>
            </p:nvGrpSpPr>
            <p:grpSpPr bwMode="auto">
              <a:xfrm>
                <a:off x="2468" y="1332"/>
                <a:ext cx="310" cy="60"/>
                <a:chOff x="2468" y="1332"/>
                <a:chExt cx="310" cy="60"/>
              </a:xfrm>
            </p:grpSpPr>
            <p:sp>
              <p:nvSpPr>
                <p:cNvPr id="9431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1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11"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12"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4234" name="Straight Connector 419"/>
            <p:cNvCxnSpPr>
              <a:cxnSpLocks noChangeShapeType="1"/>
              <a:stCxn id="94312"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35"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36"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37"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38"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39"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40"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41"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4242" name="Straight Connector 427"/>
            <p:cNvCxnSpPr>
              <a:cxnSpLocks noChangeShapeType="1"/>
              <a:endCxn id="94307"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4243" name="TextBox 428"/>
            <p:cNvSpPr txBox="1">
              <a:spLocks noChangeArrowheads="1"/>
            </p:cNvSpPr>
            <p:nvPr/>
          </p:nvSpPr>
          <p:spPr bwMode="auto">
            <a:xfrm>
              <a:off x="7958081" y="2471292"/>
              <a:ext cx="876536" cy="469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C</a:t>
              </a:r>
            </a:p>
          </p:txBody>
        </p:sp>
        <p:grpSp>
          <p:nvGrpSpPr>
            <p:cNvPr id="94244" name="Group 133"/>
            <p:cNvGrpSpPr>
              <a:grpSpLocks/>
            </p:cNvGrpSpPr>
            <p:nvPr/>
          </p:nvGrpSpPr>
          <p:grpSpPr bwMode="auto">
            <a:xfrm>
              <a:off x="9555206" y="2650627"/>
              <a:ext cx="532759" cy="184809"/>
              <a:chOff x="2356" y="1300"/>
              <a:chExt cx="555" cy="194"/>
            </a:xfrm>
          </p:grpSpPr>
          <p:sp>
            <p:nvSpPr>
              <p:cNvPr id="9429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30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30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302" name="Group 137"/>
              <p:cNvGrpSpPr>
                <a:grpSpLocks/>
              </p:cNvGrpSpPr>
              <p:nvPr/>
            </p:nvGrpSpPr>
            <p:grpSpPr bwMode="auto">
              <a:xfrm>
                <a:off x="2468" y="1332"/>
                <a:ext cx="310" cy="60"/>
                <a:chOff x="2468" y="1332"/>
                <a:chExt cx="310" cy="60"/>
              </a:xfrm>
            </p:grpSpPr>
            <p:sp>
              <p:nvSpPr>
                <p:cNvPr id="9430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30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303"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304"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245" name="Group 133"/>
            <p:cNvGrpSpPr>
              <a:grpSpLocks/>
            </p:cNvGrpSpPr>
            <p:nvPr/>
          </p:nvGrpSpPr>
          <p:grpSpPr bwMode="auto">
            <a:xfrm>
              <a:off x="8772607" y="2725609"/>
              <a:ext cx="532759" cy="184809"/>
              <a:chOff x="2356" y="1300"/>
              <a:chExt cx="555" cy="194"/>
            </a:xfrm>
          </p:grpSpPr>
          <p:sp>
            <p:nvSpPr>
              <p:cNvPr id="942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94" name="Group 137"/>
              <p:cNvGrpSpPr>
                <a:grpSpLocks/>
              </p:cNvGrpSpPr>
              <p:nvPr/>
            </p:nvGrpSpPr>
            <p:grpSpPr bwMode="auto">
              <a:xfrm>
                <a:off x="2468" y="1332"/>
                <a:ext cx="310" cy="60"/>
                <a:chOff x="2468" y="1332"/>
                <a:chExt cx="310" cy="60"/>
              </a:xfrm>
            </p:grpSpPr>
            <p:sp>
              <p:nvSpPr>
                <p:cNvPr id="942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2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295"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296"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246" name="Group 133"/>
            <p:cNvGrpSpPr>
              <a:grpSpLocks/>
            </p:cNvGrpSpPr>
            <p:nvPr/>
          </p:nvGrpSpPr>
          <p:grpSpPr bwMode="auto">
            <a:xfrm>
              <a:off x="9060908" y="2428111"/>
              <a:ext cx="532759" cy="184809"/>
              <a:chOff x="2356" y="1300"/>
              <a:chExt cx="555" cy="194"/>
            </a:xfrm>
          </p:grpSpPr>
          <p:sp>
            <p:nvSpPr>
              <p:cNvPr id="942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86" name="Group 137"/>
              <p:cNvGrpSpPr>
                <a:grpSpLocks/>
              </p:cNvGrpSpPr>
              <p:nvPr/>
            </p:nvGrpSpPr>
            <p:grpSpPr bwMode="auto">
              <a:xfrm>
                <a:off x="2468" y="1332"/>
                <a:ext cx="310" cy="60"/>
                <a:chOff x="2468" y="1332"/>
                <a:chExt cx="310" cy="60"/>
              </a:xfrm>
            </p:grpSpPr>
            <p:sp>
              <p:nvSpPr>
                <p:cNvPr id="942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2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287"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28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247" name="Group 133"/>
            <p:cNvGrpSpPr>
              <a:grpSpLocks/>
            </p:cNvGrpSpPr>
            <p:nvPr/>
          </p:nvGrpSpPr>
          <p:grpSpPr bwMode="auto">
            <a:xfrm>
              <a:off x="10005281" y="2289952"/>
              <a:ext cx="532759" cy="184809"/>
              <a:chOff x="2356" y="1300"/>
              <a:chExt cx="555" cy="194"/>
            </a:xfrm>
          </p:grpSpPr>
          <p:sp>
            <p:nvSpPr>
              <p:cNvPr id="942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78" name="Group 137"/>
              <p:cNvGrpSpPr>
                <a:grpSpLocks/>
              </p:cNvGrpSpPr>
              <p:nvPr/>
            </p:nvGrpSpPr>
            <p:grpSpPr bwMode="auto">
              <a:xfrm>
                <a:off x="2468" y="1332"/>
                <a:ext cx="310" cy="60"/>
                <a:chOff x="2468" y="1332"/>
                <a:chExt cx="310" cy="60"/>
              </a:xfrm>
            </p:grpSpPr>
            <p:sp>
              <p:nvSpPr>
                <p:cNvPr id="942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2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279"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280"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248" name="Group 133"/>
            <p:cNvGrpSpPr>
              <a:grpSpLocks/>
            </p:cNvGrpSpPr>
            <p:nvPr/>
          </p:nvGrpSpPr>
          <p:grpSpPr bwMode="auto">
            <a:xfrm>
              <a:off x="10232661" y="2882876"/>
              <a:ext cx="532759" cy="184809"/>
              <a:chOff x="2356" y="1300"/>
              <a:chExt cx="555" cy="194"/>
            </a:xfrm>
          </p:grpSpPr>
          <p:sp>
            <p:nvSpPr>
              <p:cNvPr id="942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70" name="Group 137"/>
              <p:cNvGrpSpPr>
                <a:grpSpLocks/>
              </p:cNvGrpSpPr>
              <p:nvPr/>
            </p:nvGrpSpPr>
            <p:grpSpPr bwMode="auto">
              <a:xfrm>
                <a:off x="2468" y="1332"/>
                <a:ext cx="310" cy="60"/>
                <a:chOff x="2468" y="1332"/>
                <a:chExt cx="310" cy="60"/>
              </a:xfrm>
            </p:grpSpPr>
            <p:sp>
              <p:nvSpPr>
                <p:cNvPr id="942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2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27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272"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249" name="Group 133"/>
            <p:cNvGrpSpPr>
              <a:grpSpLocks/>
            </p:cNvGrpSpPr>
            <p:nvPr/>
          </p:nvGrpSpPr>
          <p:grpSpPr bwMode="auto">
            <a:xfrm>
              <a:off x="9330660" y="3072767"/>
              <a:ext cx="532759" cy="184809"/>
              <a:chOff x="2356" y="1300"/>
              <a:chExt cx="555" cy="194"/>
            </a:xfrm>
          </p:grpSpPr>
          <p:sp>
            <p:nvSpPr>
              <p:cNvPr id="942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62" name="Group 137"/>
              <p:cNvGrpSpPr>
                <a:grpSpLocks/>
              </p:cNvGrpSpPr>
              <p:nvPr/>
            </p:nvGrpSpPr>
            <p:grpSpPr bwMode="auto">
              <a:xfrm>
                <a:off x="2468" y="1332"/>
                <a:ext cx="310" cy="60"/>
                <a:chOff x="2468" y="1332"/>
                <a:chExt cx="310" cy="60"/>
              </a:xfrm>
            </p:grpSpPr>
            <p:sp>
              <p:nvSpPr>
                <p:cNvPr id="942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2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263"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264"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4250" name="Group 133"/>
            <p:cNvGrpSpPr>
              <a:grpSpLocks/>
            </p:cNvGrpSpPr>
            <p:nvPr/>
          </p:nvGrpSpPr>
          <p:grpSpPr bwMode="auto">
            <a:xfrm>
              <a:off x="8438032" y="3018963"/>
              <a:ext cx="532759" cy="184809"/>
              <a:chOff x="2356" y="1300"/>
              <a:chExt cx="555" cy="194"/>
            </a:xfrm>
          </p:grpSpPr>
          <p:sp>
            <p:nvSpPr>
              <p:cNvPr id="942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42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42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4254" name="Group 137"/>
              <p:cNvGrpSpPr>
                <a:grpSpLocks/>
              </p:cNvGrpSpPr>
              <p:nvPr/>
            </p:nvGrpSpPr>
            <p:grpSpPr bwMode="auto">
              <a:xfrm>
                <a:off x="2468" y="1332"/>
                <a:ext cx="310" cy="60"/>
                <a:chOff x="2468" y="1332"/>
                <a:chExt cx="310" cy="60"/>
              </a:xfrm>
            </p:grpSpPr>
            <p:sp>
              <p:nvSpPr>
                <p:cNvPr id="942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42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4255"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4256"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cxnSp>
        <p:nvCxnSpPr>
          <p:cNvPr id="94216" name="Straight Connector 12"/>
          <p:cNvCxnSpPr>
            <a:cxnSpLocks noChangeShapeType="1"/>
            <a:endCxn id="94392"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17" name="Straight Connector 500"/>
          <p:cNvCxnSpPr>
            <a:cxnSpLocks noChangeShapeType="1"/>
            <a:endCxn id="94394" idx="1"/>
          </p:cNvCxnSpPr>
          <p:nvPr/>
        </p:nvCxnSpPr>
        <p:spPr bwMode="auto">
          <a:xfrm>
            <a:off x="1638300" y="2849563"/>
            <a:ext cx="900113" cy="127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18" name="Straight Connector 501"/>
          <p:cNvCxnSpPr>
            <a:cxnSpLocks noChangeShapeType="1"/>
            <a:endCxn id="94390" idx="2"/>
          </p:cNvCxnSpPr>
          <p:nvPr/>
        </p:nvCxnSpPr>
        <p:spPr bwMode="auto">
          <a:xfrm flipV="1">
            <a:off x="1235075" y="2973388"/>
            <a:ext cx="1303338" cy="2778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19" name="Straight Connector 502"/>
          <p:cNvCxnSpPr>
            <a:cxnSpLocks noChangeShapeType="1"/>
            <a:endCxn id="94360"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0" name="Straight Connector 503"/>
          <p:cNvCxnSpPr>
            <a:cxnSpLocks noChangeShapeType="1"/>
            <a:endCxn id="94360"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1" name="Straight Connector 504"/>
          <p:cNvCxnSpPr>
            <a:cxnSpLocks noChangeShapeType="1"/>
            <a:endCxn id="94443"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2"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3" name="Straight Connector 506"/>
          <p:cNvCxnSpPr>
            <a:cxnSpLocks noChangeShapeType="1"/>
            <a:stCxn id="94509" idx="4"/>
            <a:endCxn id="94438"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4"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5" name="Straight Connector 508"/>
          <p:cNvCxnSpPr>
            <a:cxnSpLocks noChangeShapeType="1"/>
            <a:endCxn id="94425"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6" name="Straight Connector 509"/>
          <p:cNvCxnSpPr>
            <a:cxnSpLocks noChangeShapeType="1"/>
            <a:stCxn id="94507" idx="0"/>
          </p:cNvCxnSpPr>
          <p:nvPr/>
        </p:nvCxnSpPr>
        <p:spPr bwMode="auto">
          <a:xfrm flipH="1" flipV="1">
            <a:off x="5319713" y="4694238"/>
            <a:ext cx="285750" cy="11604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7"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8" name="Straight Connector 511"/>
          <p:cNvCxnSpPr>
            <a:cxnSpLocks noChangeShapeType="1"/>
            <a:stCxn id="94504" idx="0"/>
          </p:cNvCxnSpPr>
          <p:nvPr/>
        </p:nvCxnSpPr>
        <p:spPr bwMode="auto">
          <a:xfrm flipH="1" flipV="1">
            <a:off x="3144838" y="5192713"/>
            <a:ext cx="244475" cy="6619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29"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30" name="Straight Connector 513"/>
          <p:cNvCxnSpPr>
            <a:cxnSpLocks noChangeShapeType="1"/>
            <a:endCxn id="94255" idx="0"/>
          </p:cNvCxnSpPr>
          <p:nvPr/>
        </p:nvCxnSpPr>
        <p:spPr bwMode="auto">
          <a:xfrm flipV="1">
            <a:off x="1362075" y="5045075"/>
            <a:ext cx="706438" cy="444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231" name="Straight Connector 514"/>
          <p:cNvCxnSpPr>
            <a:cxnSpLocks noChangeShapeType="1"/>
            <a:endCxn id="94311" idx="1"/>
          </p:cNvCxnSpPr>
          <p:nvPr/>
        </p:nvCxnSpPr>
        <p:spPr bwMode="auto">
          <a:xfrm>
            <a:off x="1155700" y="4376738"/>
            <a:ext cx="996950" cy="47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28" name="TextBox 327"/>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9318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6259" name="Group 5"/>
          <p:cNvGrpSpPr>
            <a:grpSpLocks/>
          </p:cNvGrpSpPr>
          <p:nvPr/>
        </p:nvGrpSpPr>
        <p:grpSpPr bwMode="auto">
          <a:xfrm>
            <a:off x="450850" y="1849438"/>
            <a:ext cx="8437563" cy="4559300"/>
            <a:chOff x="154891" y="1905681"/>
            <a:chExt cx="8436427" cy="4559651"/>
          </a:xfrm>
        </p:grpSpPr>
        <p:grpSp>
          <p:nvGrpSpPr>
            <p:cNvPr id="96552" name="Group 2"/>
            <p:cNvGrpSpPr>
              <a:grpSpLocks/>
            </p:cNvGrpSpPr>
            <p:nvPr/>
          </p:nvGrpSpPr>
          <p:grpSpPr bwMode="auto">
            <a:xfrm>
              <a:off x="1529396" y="2297655"/>
              <a:ext cx="648422" cy="418253"/>
              <a:chOff x="3053396" y="4304255"/>
              <a:chExt cx="648422" cy="418253"/>
            </a:xfrm>
          </p:grpSpPr>
          <p:sp>
            <p:nvSpPr>
              <p:cNvPr id="966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605"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3" name="Group 131"/>
            <p:cNvGrpSpPr>
              <a:grpSpLocks/>
            </p:cNvGrpSpPr>
            <p:nvPr/>
          </p:nvGrpSpPr>
          <p:grpSpPr bwMode="auto">
            <a:xfrm>
              <a:off x="373696" y="3097755"/>
              <a:ext cx="648422" cy="418253"/>
              <a:chOff x="3053396" y="4304255"/>
              <a:chExt cx="648422" cy="418253"/>
            </a:xfrm>
          </p:grpSpPr>
          <p:sp>
            <p:nvSpPr>
              <p:cNvPr id="966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603"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4" name="Group 135"/>
            <p:cNvGrpSpPr>
              <a:grpSpLocks/>
            </p:cNvGrpSpPr>
            <p:nvPr/>
          </p:nvGrpSpPr>
          <p:grpSpPr bwMode="auto">
            <a:xfrm>
              <a:off x="6037896" y="2551655"/>
              <a:ext cx="648422" cy="418253"/>
              <a:chOff x="3053396" y="4304255"/>
              <a:chExt cx="648422" cy="418253"/>
            </a:xfrm>
          </p:grpSpPr>
          <p:sp>
            <p:nvSpPr>
              <p:cNvPr id="966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601"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5" name="Group 138"/>
            <p:cNvGrpSpPr>
              <a:grpSpLocks/>
            </p:cNvGrpSpPr>
            <p:nvPr/>
          </p:nvGrpSpPr>
          <p:grpSpPr bwMode="auto">
            <a:xfrm>
              <a:off x="945196" y="5409155"/>
              <a:ext cx="648422" cy="418253"/>
              <a:chOff x="3053396" y="4304255"/>
              <a:chExt cx="648422" cy="418253"/>
            </a:xfrm>
          </p:grpSpPr>
          <p:sp>
            <p:nvSpPr>
              <p:cNvPr id="965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99"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6" name="Group 141"/>
            <p:cNvGrpSpPr>
              <a:grpSpLocks/>
            </p:cNvGrpSpPr>
            <p:nvPr/>
          </p:nvGrpSpPr>
          <p:grpSpPr bwMode="auto">
            <a:xfrm>
              <a:off x="526096" y="4786855"/>
              <a:ext cx="648422" cy="418253"/>
              <a:chOff x="3053396" y="4304255"/>
              <a:chExt cx="648422" cy="418253"/>
            </a:xfrm>
          </p:grpSpPr>
          <p:sp>
            <p:nvSpPr>
              <p:cNvPr id="965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97"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7" name="Group 144"/>
            <p:cNvGrpSpPr>
              <a:grpSpLocks/>
            </p:cNvGrpSpPr>
            <p:nvPr/>
          </p:nvGrpSpPr>
          <p:grpSpPr bwMode="auto">
            <a:xfrm>
              <a:off x="297496" y="4126455"/>
              <a:ext cx="648422" cy="418253"/>
              <a:chOff x="3053396" y="4304255"/>
              <a:chExt cx="648422" cy="418253"/>
            </a:xfrm>
          </p:grpSpPr>
          <p:sp>
            <p:nvSpPr>
              <p:cNvPr id="965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95"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8" name="Group 147"/>
            <p:cNvGrpSpPr>
              <a:grpSpLocks/>
            </p:cNvGrpSpPr>
            <p:nvPr/>
          </p:nvGrpSpPr>
          <p:grpSpPr bwMode="auto">
            <a:xfrm>
              <a:off x="6787196" y="2983455"/>
              <a:ext cx="648422" cy="418253"/>
              <a:chOff x="3053396" y="4304255"/>
              <a:chExt cx="648422" cy="418253"/>
            </a:xfrm>
          </p:grpSpPr>
          <p:sp>
            <p:nvSpPr>
              <p:cNvPr id="965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93"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59" name="Group 150"/>
            <p:cNvGrpSpPr>
              <a:grpSpLocks/>
            </p:cNvGrpSpPr>
            <p:nvPr/>
          </p:nvGrpSpPr>
          <p:grpSpPr bwMode="auto">
            <a:xfrm>
              <a:off x="3129596" y="2056355"/>
              <a:ext cx="648422" cy="418253"/>
              <a:chOff x="3053396" y="4304255"/>
              <a:chExt cx="648422" cy="418253"/>
            </a:xfrm>
          </p:grpSpPr>
          <p:sp>
            <p:nvSpPr>
              <p:cNvPr id="965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91"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0" name="Group 153"/>
            <p:cNvGrpSpPr>
              <a:grpSpLocks/>
            </p:cNvGrpSpPr>
            <p:nvPr/>
          </p:nvGrpSpPr>
          <p:grpSpPr bwMode="auto">
            <a:xfrm>
              <a:off x="754696" y="2704055"/>
              <a:ext cx="648422" cy="418253"/>
              <a:chOff x="3053396" y="4304255"/>
              <a:chExt cx="648422" cy="418253"/>
            </a:xfrm>
          </p:grpSpPr>
          <p:sp>
            <p:nvSpPr>
              <p:cNvPr id="965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89"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1" name="Group 156"/>
            <p:cNvGrpSpPr>
              <a:grpSpLocks/>
            </p:cNvGrpSpPr>
            <p:nvPr/>
          </p:nvGrpSpPr>
          <p:grpSpPr bwMode="auto">
            <a:xfrm>
              <a:off x="4043996" y="2030955"/>
              <a:ext cx="648422" cy="418253"/>
              <a:chOff x="3053396" y="4304255"/>
              <a:chExt cx="648422" cy="418253"/>
            </a:xfrm>
          </p:grpSpPr>
          <p:sp>
            <p:nvSpPr>
              <p:cNvPr id="965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87"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2" name="Group 160"/>
            <p:cNvGrpSpPr>
              <a:grpSpLocks/>
            </p:cNvGrpSpPr>
            <p:nvPr/>
          </p:nvGrpSpPr>
          <p:grpSpPr bwMode="auto">
            <a:xfrm>
              <a:off x="7104696" y="5663155"/>
              <a:ext cx="648422" cy="418253"/>
              <a:chOff x="3053396" y="4304255"/>
              <a:chExt cx="648422" cy="418253"/>
            </a:xfrm>
          </p:grpSpPr>
          <p:sp>
            <p:nvSpPr>
              <p:cNvPr id="965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85"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3" name="Group 163"/>
            <p:cNvGrpSpPr>
              <a:grpSpLocks/>
            </p:cNvGrpSpPr>
            <p:nvPr/>
          </p:nvGrpSpPr>
          <p:grpSpPr bwMode="auto">
            <a:xfrm>
              <a:off x="7942896" y="5015455"/>
              <a:ext cx="648422" cy="418253"/>
              <a:chOff x="3053396" y="4304255"/>
              <a:chExt cx="648422" cy="418253"/>
            </a:xfrm>
          </p:grpSpPr>
          <p:sp>
            <p:nvSpPr>
              <p:cNvPr id="965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83"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4" name="Group 166"/>
            <p:cNvGrpSpPr>
              <a:grpSpLocks/>
            </p:cNvGrpSpPr>
            <p:nvPr/>
          </p:nvGrpSpPr>
          <p:grpSpPr bwMode="auto">
            <a:xfrm>
              <a:off x="7714296" y="4101055"/>
              <a:ext cx="648422" cy="418253"/>
              <a:chOff x="3053396" y="4304255"/>
              <a:chExt cx="648422" cy="418253"/>
            </a:xfrm>
          </p:grpSpPr>
          <p:sp>
            <p:nvSpPr>
              <p:cNvPr id="965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81"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5" name="Group 169"/>
            <p:cNvGrpSpPr>
              <a:grpSpLocks/>
            </p:cNvGrpSpPr>
            <p:nvPr/>
          </p:nvGrpSpPr>
          <p:grpSpPr bwMode="auto">
            <a:xfrm>
              <a:off x="4869496" y="5904455"/>
              <a:ext cx="648422" cy="418253"/>
              <a:chOff x="3053396" y="4304255"/>
              <a:chExt cx="648422" cy="418253"/>
            </a:xfrm>
          </p:grpSpPr>
          <p:sp>
            <p:nvSpPr>
              <p:cNvPr id="965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79"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6" name="Group 172"/>
            <p:cNvGrpSpPr>
              <a:grpSpLocks/>
            </p:cNvGrpSpPr>
            <p:nvPr/>
          </p:nvGrpSpPr>
          <p:grpSpPr bwMode="auto">
            <a:xfrm>
              <a:off x="3955096" y="6044155"/>
              <a:ext cx="648422" cy="418253"/>
              <a:chOff x="3053396" y="4304255"/>
              <a:chExt cx="648422" cy="418253"/>
            </a:xfrm>
          </p:grpSpPr>
          <p:sp>
            <p:nvSpPr>
              <p:cNvPr id="9657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77"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6567" name="Group 175"/>
            <p:cNvGrpSpPr>
              <a:grpSpLocks/>
            </p:cNvGrpSpPr>
            <p:nvPr/>
          </p:nvGrpSpPr>
          <p:grpSpPr bwMode="auto">
            <a:xfrm>
              <a:off x="2735896" y="5891755"/>
              <a:ext cx="648422" cy="418253"/>
              <a:chOff x="3053396" y="4304255"/>
              <a:chExt cx="648422" cy="418253"/>
            </a:xfrm>
          </p:grpSpPr>
          <p:sp>
            <p:nvSpPr>
              <p:cNvPr id="9657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6575"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6568"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69"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0"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1"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2"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6573"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6260" name="Rectangle 3"/>
          <p:cNvSpPr txBox="1">
            <a:spLocks noChangeArrowheads="1"/>
          </p:cNvSpPr>
          <p:nvPr/>
        </p:nvSpPr>
        <p:spPr bwMode="auto">
          <a:xfrm>
            <a:off x="473075" y="1073150"/>
            <a:ext cx="82042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But if one global ISP is viable business, there will be competitors ….  which must be interconnected</a:t>
            </a:r>
          </a:p>
        </p:txBody>
      </p:sp>
      <p:grpSp>
        <p:nvGrpSpPr>
          <p:cNvPr id="96261" name="Group 8"/>
          <p:cNvGrpSpPr>
            <a:grpSpLocks/>
          </p:cNvGrpSpPr>
          <p:nvPr/>
        </p:nvGrpSpPr>
        <p:grpSpPr bwMode="auto">
          <a:xfrm>
            <a:off x="4546600" y="3746500"/>
            <a:ext cx="3225800" cy="1117600"/>
            <a:chOff x="7848600" y="2044700"/>
            <a:chExt cx="3200399" cy="1371600"/>
          </a:xfrm>
        </p:grpSpPr>
        <p:sp>
          <p:nvSpPr>
            <p:cNvPr id="96469"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470" name="Group 133"/>
            <p:cNvGrpSpPr>
              <a:grpSpLocks/>
            </p:cNvGrpSpPr>
            <p:nvPr/>
          </p:nvGrpSpPr>
          <p:grpSpPr bwMode="auto">
            <a:xfrm>
              <a:off x="8526482" y="2160804"/>
              <a:ext cx="532759" cy="184809"/>
              <a:chOff x="2356" y="1300"/>
              <a:chExt cx="555" cy="194"/>
            </a:xfrm>
          </p:grpSpPr>
          <p:sp>
            <p:nvSpPr>
              <p:cNvPr id="965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47" name="Group 137"/>
              <p:cNvGrpSpPr>
                <a:grpSpLocks/>
              </p:cNvGrpSpPr>
              <p:nvPr/>
            </p:nvGrpSpPr>
            <p:grpSpPr bwMode="auto">
              <a:xfrm>
                <a:off x="2468" y="1332"/>
                <a:ext cx="310" cy="60"/>
                <a:chOff x="2468" y="1332"/>
                <a:chExt cx="310" cy="60"/>
              </a:xfrm>
            </p:grpSpPr>
            <p:sp>
              <p:nvSpPr>
                <p:cNvPr id="965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48"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49"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6471" name="Straight Connector 10"/>
            <p:cNvCxnSpPr>
              <a:cxnSpLocks noChangeShapeType="1"/>
              <a:stCxn id="96549"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2"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3"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4"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5"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6"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7"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8"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479" name="Straight Connector 304"/>
            <p:cNvCxnSpPr>
              <a:cxnSpLocks noChangeShapeType="1"/>
              <a:endCxn id="96544"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6480"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96481" name="Group 133"/>
            <p:cNvGrpSpPr>
              <a:grpSpLocks/>
            </p:cNvGrpSpPr>
            <p:nvPr/>
          </p:nvGrpSpPr>
          <p:grpSpPr bwMode="auto">
            <a:xfrm>
              <a:off x="9555206" y="2650627"/>
              <a:ext cx="532759" cy="184809"/>
              <a:chOff x="2356" y="1300"/>
              <a:chExt cx="555" cy="194"/>
            </a:xfrm>
          </p:grpSpPr>
          <p:sp>
            <p:nvSpPr>
              <p:cNvPr id="965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39" name="Group 137"/>
              <p:cNvGrpSpPr>
                <a:grpSpLocks/>
              </p:cNvGrpSpPr>
              <p:nvPr/>
            </p:nvGrpSpPr>
            <p:grpSpPr bwMode="auto">
              <a:xfrm>
                <a:off x="2468" y="1332"/>
                <a:ext cx="310" cy="60"/>
                <a:chOff x="2468" y="1332"/>
                <a:chExt cx="310" cy="60"/>
              </a:xfrm>
            </p:grpSpPr>
            <p:sp>
              <p:nvSpPr>
                <p:cNvPr id="965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40"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41"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82" name="Group 133"/>
            <p:cNvGrpSpPr>
              <a:grpSpLocks/>
            </p:cNvGrpSpPr>
            <p:nvPr/>
          </p:nvGrpSpPr>
          <p:grpSpPr bwMode="auto">
            <a:xfrm>
              <a:off x="8772607" y="2725609"/>
              <a:ext cx="532759" cy="184809"/>
              <a:chOff x="2356" y="1300"/>
              <a:chExt cx="555" cy="194"/>
            </a:xfrm>
          </p:grpSpPr>
          <p:sp>
            <p:nvSpPr>
              <p:cNvPr id="965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31" name="Group 137"/>
              <p:cNvGrpSpPr>
                <a:grpSpLocks/>
              </p:cNvGrpSpPr>
              <p:nvPr/>
            </p:nvGrpSpPr>
            <p:grpSpPr bwMode="auto">
              <a:xfrm>
                <a:off x="2468" y="1332"/>
                <a:ext cx="310" cy="60"/>
                <a:chOff x="2468" y="1332"/>
                <a:chExt cx="310" cy="60"/>
              </a:xfrm>
            </p:grpSpPr>
            <p:sp>
              <p:nvSpPr>
                <p:cNvPr id="965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32"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33"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83" name="Group 133"/>
            <p:cNvGrpSpPr>
              <a:grpSpLocks/>
            </p:cNvGrpSpPr>
            <p:nvPr/>
          </p:nvGrpSpPr>
          <p:grpSpPr bwMode="auto">
            <a:xfrm>
              <a:off x="9060908" y="2428111"/>
              <a:ext cx="532759" cy="184809"/>
              <a:chOff x="2356" y="1300"/>
              <a:chExt cx="555" cy="194"/>
            </a:xfrm>
          </p:grpSpPr>
          <p:sp>
            <p:nvSpPr>
              <p:cNvPr id="9652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2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2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23" name="Group 137"/>
              <p:cNvGrpSpPr>
                <a:grpSpLocks/>
              </p:cNvGrpSpPr>
              <p:nvPr/>
            </p:nvGrpSpPr>
            <p:grpSpPr bwMode="auto">
              <a:xfrm>
                <a:off x="2468" y="1332"/>
                <a:ext cx="310" cy="60"/>
                <a:chOff x="2468" y="1332"/>
                <a:chExt cx="310" cy="60"/>
              </a:xfrm>
            </p:grpSpPr>
            <p:sp>
              <p:nvSpPr>
                <p:cNvPr id="9652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2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24"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25"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84" name="Group 133"/>
            <p:cNvGrpSpPr>
              <a:grpSpLocks/>
            </p:cNvGrpSpPr>
            <p:nvPr/>
          </p:nvGrpSpPr>
          <p:grpSpPr bwMode="auto">
            <a:xfrm>
              <a:off x="10005281" y="2289952"/>
              <a:ext cx="532759" cy="184809"/>
              <a:chOff x="2356" y="1300"/>
              <a:chExt cx="555" cy="194"/>
            </a:xfrm>
          </p:grpSpPr>
          <p:sp>
            <p:nvSpPr>
              <p:cNvPr id="9651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1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1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15" name="Group 137"/>
              <p:cNvGrpSpPr>
                <a:grpSpLocks/>
              </p:cNvGrpSpPr>
              <p:nvPr/>
            </p:nvGrpSpPr>
            <p:grpSpPr bwMode="auto">
              <a:xfrm>
                <a:off x="2468" y="1332"/>
                <a:ext cx="310" cy="60"/>
                <a:chOff x="2468" y="1332"/>
                <a:chExt cx="310" cy="60"/>
              </a:xfrm>
            </p:grpSpPr>
            <p:sp>
              <p:nvSpPr>
                <p:cNvPr id="9651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1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16"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17"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85" name="Group 133"/>
            <p:cNvGrpSpPr>
              <a:grpSpLocks/>
            </p:cNvGrpSpPr>
            <p:nvPr/>
          </p:nvGrpSpPr>
          <p:grpSpPr bwMode="auto">
            <a:xfrm>
              <a:off x="10232661" y="2882876"/>
              <a:ext cx="532759" cy="184809"/>
              <a:chOff x="2356" y="1300"/>
              <a:chExt cx="555" cy="194"/>
            </a:xfrm>
          </p:grpSpPr>
          <p:sp>
            <p:nvSpPr>
              <p:cNvPr id="9650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50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50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507" name="Group 137"/>
              <p:cNvGrpSpPr>
                <a:grpSpLocks/>
              </p:cNvGrpSpPr>
              <p:nvPr/>
            </p:nvGrpSpPr>
            <p:grpSpPr bwMode="auto">
              <a:xfrm>
                <a:off x="2468" y="1332"/>
                <a:ext cx="310" cy="60"/>
                <a:chOff x="2468" y="1332"/>
                <a:chExt cx="310" cy="60"/>
              </a:xfrm>
            </p:grpSpPr>
            <p:sp>
              <p:nvSpPr>
                <p:cNvPr id="9651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1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08"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09"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86" name="Group 133"/>
            <p:cNvGrpSpPr>
              <a:grpSpLocks/>
            </p:cNvGrpSpPr>
            <p:nvPr/>
          </p:nvGrpSpPr>
          <p:grpSpPr bwMode="auto">
            <a:xfrm>
              <a:off x="9330660" y="3072767"/>
              <a:ext cx="532759" cy="184809"/>
              <a:chOff x="2356" y="1300"/>
              <a:chExt cx="555" cy="194"/>
            </a:xfrm>
          </p:grpSpPr>
          <p:sp>
            <p:nvSpPr>
              <p:cNvPr id="9649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9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9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99" name="Group 137"/>
              <p:cNvGrpSpPr>
                <a:grpSpLocks/>
              </p:cNvGrpSpPr>
              <p:nvPr/>
            </p:nvGrpSpPr>
            <p:grpSpPr bwMode="auto">
              <a:xfrm>
                <a:off x="2468" y="1332"/>
                <a:ext cx="310" cy="60"/>
                <a:chOff x="2468" y="1332"/>
                <a:chExt cx="310" cy="60"/>
              </a:xfrm>
            </p:grpSpPr>
            <p:sp>
              <p:nvSpPr>
                <p:cNvPr id="9650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50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500"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501"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87" name="Group 133"/>
            <p:cNvGrpSpPr>
              <a:grpSpLocks/>
            </p:cNvGrpSpPr>
            <p:nvPr/>
          </p:nvGrpSpPr>
          <p:grpSpPr bwMode="auto">
            <a:xfrm>
              <a:off x="8438032" y="3018963"/>
              <a:ext cx="532759" cy="184809"/>
              <a:chOff x="2356" y="1300"/>
              <a:chExt cx="555" cy="194"/>
            </a:xfrm>
          </p:grpSpPr>
          <p:sp>
            <p:nvSpPr>
              <p:cNvPr id="9648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8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9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91" name="Group 137"/>
              <p:cNvGrpSpPr>
                <a:grpSpLocks/>
              </p:cNvGrpSpPr>
              <p:nvPr/>
            </p:nvGrpSpPr>
            <p:grpSpPr bwMode="auto">
              <a:xfrm>
                <a:off x="2468" y="1332"/>
                <a:ext cx="310" cy="60"/>
                <a:chOff x="2468" y="1332"/>
                <a:chExt cx="310" cy="60"/>
              </a:xfrm>
            </p:grpSpPr>
            <p:sp>
              <p:nvSpPr>
                <p:cNvPr id="9649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9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92"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93"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96262" name="Group 331"/>
          <p:cNvGrpSpPr>
            <a:grpSpLocks/>
          </p:cNvGrpSpPr>
          <p:nvPr/>
        </p:nvGrpSpPr>
        <p:grpSpPr bwMode="auto">
          <a:xfrm>
            <a:off x="1803400" y="2755900"/>
            <a:ext cx="3467100" cy="1193800"/>
            <a:chOff x="7848600" y="2044700"/>
            <a:chExt cx="3200399" cy="1371600"/>
          </a:xfrm>
        </p:grpSpPr>
        <p:sp>
          <p:nvSpPr>
            <p:cNvPr id="96386"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387" name="Group 133"/>
            <p:cNvGrpSpPr>
              <a:grpSpLocks/>
            </p:cNvGrpSpPr>
            <p:nvPr/>
          </p:nvGrpSpPr>
          <p:grpSpPr bwMode="auto">
            <a:xfrm>
              <a:off x="8526482" y="2160804"/>
              <a:ext cx="532759" cy="184809"/>
              <a:chOff x="2356" y="1300"/>
              <a:chExt cx="555" cy="194"/>
            </a:xfrm>
          </p:grpSpPr>
          <p:sp>
            <p:nvSpPr>
              <p:cNvPr id="9646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6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6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64" name="Group 137"/>
              <p:cNvGrpSpPr>
                <a:grpSpLocks/>
              </p:cNvGrpSpPr>
              <p:nvPr/>
            </p:nvGrpSpPr>
            <p:grpSpPr bwMode="auto">
              <a:xfrm>
                <a:off x="2468" y="1332"/>
                <a:ext cx="310" cy="60"/>
                <a:chOff x="2468" y="1332"/>
                <a:chExt cx="310" cy="60"/>
              </a:xfrm>
            </p:grpSpPr>
            <p:sp>
              <p:nvSpPr>
                <p:cNvPr id="9646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6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65"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66"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6388" name="Straight Connector 334"/>
            <p:cNvCxnSpPr>
              <a:cxnSpLocks noChangeShapeType="1"/>
              <a:stCxn id="96466"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89"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0"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1"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2"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3"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4"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5"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96" name="Straight Connector 342"/>
            <p:cNvCxnSpPr>
              <a:cxnSpLocks noChangeShapeType="1"/>
              <a:endCxn id="96461"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6397"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96398" name="Group 133"/>
            <p:cNvGrpSpPr>
              <a:grpSpLocks/>
            </p:cNvGrpSpPr>
            <p:nvPr/>
          </p:nvGrpSpPr>
          <p:grpSpPr bwMode="auto">
            <a:xfrm>
              <a:off x="9555206" y="2650627"/>
              <a:ext cx="532759" cy="184809"/>
              <a:chOff x="2356" y="1300"/>
              <a:chExt cx="555" cy="194"/>
            </a:xfrm>
          </p:grpSpPr>
          <p:sp>
            <p:nvSpPr>
              <p:cNvPr id="9645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5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5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56" name="Group 137"/>
              <p:cNvGrpSpPr>
                <a:grpSpLocks/>
              </p:cNvGrpSpPr>
              <p:nvPr/>
            </p:nvGrpSpPr>
            <p:grpSpPr bwMode="auto">
              <a:xfrm>
                <a:off x="2468" y="1332"/>
                <a:ext cx="310" cy="60"/>
                <a:chOff x="2468" y="1332"/>
                <a:chExt cx="310" cy="60"/>
              </a:xfrm>
            </p:grpSpPr>
            <p:sp>
              <p:nvSpPr>
                <p:cNvPr id="9645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6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5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58"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99" name="Group 133"/>
            <p:cNvGrpSpPr>
              <a:grpSpLocks/>
            </p:cNvGrpSpPr>
            <p:nvPr/>
          </p:nvGrpSpPr>
          <p:grpSpPr bwMode="auto">
            <a:xfrm>
              <a:off x="8772607" y="2725609"/>
              <a:ext cx="532759" cy="184809"/>
              <a:chOff x="2356" y="1300"/>
              <a:chExt cx="555" cy="194"/>
            </a:xfrm>
          </p:grpSpPr>
          <p:sp>
            <p:nvSpPr>
              <p:cNvPr id="9644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4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4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48" name="Group 137"/>
              <p:cNvGrpSpPr>
                <a:grpSpLocks/>
              </p:cNvGrpSpPr>
              <p:nvPr/>
            </p:nvGrpSpPr>
            <p:grpSpPr bwMode="auto">
              <a:xfrm>
                <a:off x="2468" y="1332"/>
                <a:ext cx="310" cy="60"/>
                <a:chOff x="2468" y="1332"/>
                <a:chExt cx="310" cy="60"/>
              </a:xfrm>
            </p:grpSpPr>
            <p:sp>
              <p:nvSpPr>
                <p:cNvPr id="9645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5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49"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50"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00" name="Group 133"/>
            <p:cNvGrpSpPr>
              <a:grpSpLocks/>
            </p:cNvGrpSpPr>
            <p:nvPr/>
          </p:nvGrpSpPr>
          <p:grpSpPr bwMode="auto">
            <a:xfrm>
              <a:off x="9060908" y="2428111"/>
              <a:ext cx="532759" cy="184809"/>
              <a:chOff x="2356" y="1300"/>
              <a:chExt cx="555" cy="194"/>
            </a:xfrm>
          </p:grpSpPr>
          <p:sp>
            <p:nvSpPr>
              <p:cNvPr id="9643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3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3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40" name="Group 137"/>
              <p:cNvGrpSpPr>
                <a:grpSpLocks/>
              </p:cNvGrpSpPr>
              <p:nvPr/>
            </p:nvGrpSpPr>
            <p:grpSpPr bwMode="auto">
              <a:xfrm>
                <a:off x="2468" y="1332"/>
                <a:ext cx="310" cy="60"/>
                <a:chOff x="2468" y="1332"/>
                <a:chExt cx="310" cy="60"/>
              </a:xfrm>
            </p:grpSpPr>
            <p:sp>
              <p:nvSpPr>
                <p:cNvPr id="9644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4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4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42"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01" name="Group 133"/>
            <p:cNvGrpSpPr>
              <a:grpSpLocks/>
            </p:cNvGrpSpPr>
            <p:nvPr/>
          </p:nvGrpSpPr>
          <p:grpSpPr bwMode="auto">
            <a:xfrm>
              <a:off x="10005281" y="2289952"/>
              <a:ext cx="532759" cy="184809"/>
              <a:chOff x="2356" y="1300"/>
              <a:chExt cx="555" cy="194"/>
            </a:xfrm>
          </p:grpSpPr>
          <p:sp>
            <p:nvSpPr>
              <p:cNvPr id="9642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3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3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32" name="Group 137"/>
              <p:cNvGrpSpPr>
                <a:grpSpLocks/>
              </p:cNvGrpSpPr>
              <p:nvPr/>
            </p:nvGrpSpPr>
            <p:grpSpPr bwMode="auto">
              <a:xfrm>
                <a:off x="2468" y="1332"/>
                <a:ext cx="310" cy="60"/>
                <a:chOff x="2468" y="1332"/>
                <a:chExt cx="310" cy="60"/>
              </a:xfrm>
            </p:grpSpPr>
            <p:sp>
              <p:nvSpPr>
                <p:cNvPr id="9643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3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33"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34"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02" name="Group 133"/>
            <p:cNvGrpSpPr>
              <a:grpSpLocks/>
            </p:cNvGrpSpPr>
            <p:nvPr/>
          </p:nvGrpSpPr>
          <p:grpSpPr bwMode="auto">
            <a:xfrm>
              <a:off x="10232661" y="2882876"/>
              <a:ext cx="532759" cy="184809"/>
              <a:chOff x="2356" y="1300"/>
              <a:chExt cx="555" cy="194"/>
            </a:xfrm>
          </p:grpSpPr>
          <p:sp>
            <p:nvSpPr>
              <p:cNvPr id="9642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2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2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24" name="Group 137"/>
              <p:cNvGrpSpPr>
                <a:grpSpLocks/>
              </p:cNvGrpSpPr>
              <p:nvPr/>
            </p:nvGrpSpPr>
            <p:grpSpPr bwMode="auto">
              <a:xfrm>
                <a:off x="2468" y="1332"/>
                <a:ext cx="310" cy="60"/>
                <a:chOff x="2468" y="1332"/>
                <a:chExt cx="310" cy="60"/>
              </a:xfrm>
            </p:grpSpPr>
            <p:sp>
              <p:nvSpPr>
                <p:cNvPr id="9642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2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25"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26"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03" name="Group 133"/>
            <p:cNvGrpSpPr>
              <a:grpSpLocks/>
            </p:cNvGrpSpPr>
            <p:nvPr/>
          </p:nvGrpSpPr>
          <p:grpSpPr bwMode="auto">
            <a:xfrm>
              <a:off x="9330660" y="3072767"/>
              <a:ext cx="532759" cy="184809"/>
              <a:chOff x="2356" y="1300"/>
              <a:chExt cx="555" cy="194"/>
            </a:xfrm>
          </p:grpSpPr>
          <p:sp>
            <p:nvSpPr>
              <p:cNvPr id="9641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1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1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16" name="Group 137"/>
              <p:cNvGrpSpPr>
                <a:grpSpLocks/>
              </p:cNvGrpSpPr>
              <p:nvPr/>
            </p:nvGrpSpPr>
            <p:grpSpPr bwMode="auto">
              <a:xfrm>
                <a:off x="2468" y="1332"/>
                <a:ext cx="310" cy="60"/>
                <a:chOff x="2468" y="1332"/>
                <a:chExt cx="310" cy="60"/>
              </a:xfrm>
            </p:grpSpPr>
            <p:sp>
              <p:nvSpPr>
                <p:cNvPr id="9641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2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17"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18"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404" name="Group 133"/>
            <p:cNvGrpSpPr>
              <a:grpSpLocks/>
            </p:cNvGrpSpPr>
            <p:nvPr/>
          </p:nvGrpSpPr>
          <p:grpSpPr bwMode="auto">
            <a:xfrm>
              <a:off x="8438032" y="3018963"/>
              <a:ext cx="532759" cy="184809"/>
              <a:chOff x="2356" y="1300"/>
              <a:chExt cx="555" cy="194"/>
            </a:xfrm>
          </p:grpSpPr>
          <p:sp>
            <p:nvSpPr>
              <p:cNvPr id="9640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40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40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408" name="Group 137"/>
              <p:cNvGrpSpPr>
                <a:grpSpLocks/>
              </p:cNvGrpSpPr>
              <p:nvPr/>
            </p:nvGrpSpPr>
            <p:grpSpPr bwMode="auto">
              <a:xfrm>
                <a:off x="2468" y="1332"/>
                <a:ext cx="310" cy="60"/>
                <a:chOff x="2468" y="1332"/>
                <a:chExt cx="310" cy="60"/>
              </a:xfrm>
            </p:grpSpPr>
            <p:sp>
              <p:nvSpPr>
                <p:cNvPr id="9641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41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409"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410"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96263" name="Group 416"/>
          <p:cNvGrpSpPr>
            <a:grpSpLocks/>
          </p:cNvGrpSpPr>
          <p:nvPr/>
        </p:nvGrpSpPr>
        <p:grpSpPr bwMode="auto">
          <a:xfrm>
            <a:off x="1498600" y="4165600"/>
            <a:ext cx="3086100" cy="1168400"/>
            <a:chOff x="7848600" y="2044700"/>
            <a:chExt cx="3200399" cy="1371600"/>
          </a:xfrm>
        </p:grpSpPr>
        <p:sp>
          <p:nvSpPr>
            <p:cNvPr id="96303"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6304" name="Group 133"/>
            <p:cNvGrpSpPr>
              <a:grpSpLocks/>
            </p:cNvGrpSpPr>
            <p:nvPr/>
          </p:nvGrpSpPr>
          <p:grpSpPr bwMode="auto">
            <a:xfrm>
              <a:off x="8526482" y="2160804"/>
              <a:ext cx="532759" cy="184809"/>
              <a:chOff x="2356" y="1300"/>
              <a:chExt cx="555" cy="194"/>
            </a:xfrm>
          </p:grpSpPr>
          <p:sp>
            <p:nvSpPr>
              <p:cNvPr id="96378"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7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8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81" name="Group 137"/>
              <p:cNvGrpSpPr>
                <a:grpSpLocks/>
              </p:cNvGrpSpPr>
              <p:nvPr/>
            </p:nvGrpSpPr>
            <p:grpSpPr bwMode="auto">
              <a:xfrm>
                <a:off x="2468" y="1332"/>
                <a:ext cx="310" cy="60"/>
                <a:chOff x="2468" y="1332"/>
                <a:chExt cx="310" cy="60"/>
              </a:xfrm>
            </p:grpSpPr>
            <p:sp>
              <p:nvSpPr>
                <p:cNvPr id="9638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8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82"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83"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6305" name="Straight Connector 419"/>
            <p:cNvCxnSpPr>
              <a:cxnSpLocks noChangeShapeType="1"/>
              <a:stCxn id="96383"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06"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07"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08"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09"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10"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11"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12"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6313" name="Straight Connector 427"/>
            <p:cNvCxnSpPr>
              <a:cxnSpLocks noChangeShapeType="1"/>
              <a:endCxn id="96378"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6314" name="TextBox 428"/>
            <p:cNvSpPr txBox="1">
              <a:spLocks noChangeArrowheads="1"/>
            </p:cNvSpPr>
            <p:nvPr/>
          </p:nvSpPr>
          <p:spPr bwMode="auto">
            <a:xfrm>
              <a:off x="7958081" y="2471292"/>
              <a:ext cx="876536" cy="469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C</a:t>
              </a:r>
            </a:p>
          </p:txBody>
        </p:sp>
        <p:grpSp>
          <p:nvGrpSpPr>
            <p:cNvPr id="96315" name="Group 133"/>
            <p:cNvGrpSpPr>
              <a:grpSpLocks/>
            </p:cNvGrpSpPr>
            <p:nvPr/>
          </p:nvGrpSpPr>
          <p:grpSpPr bwMode="auto">
            <a:xfrm>
              <a:off x="9555206" y="2650627"/>
              <a:ext cx="532759" cy="184809"/>
              <a:chOff x="2356" y="1300"/>
              <a:chExt cx="555" cy="194"/>
            </a:xfrm>
          </p:grpSpPr>
          <p:sp>
            <p:nvSpPr>
              <p:cNvPr id="9637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7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7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73" name="Group 137"/>
              <p:cNvGrpSpPr>
                <a:grpSpLocks/>
              </p:cNvGrpSpPr>
              <p:nvPr/>
            </p:nvGrpSpPr>
            <p:grpSpPr bwMode="auto">
              <a:xfrm>
                <a:off x="2468" y="1332"/>
                <a:ext cx="310" cy="60"/>
                <a:chOff x="2468" y="1332"/>
                <a:chExt cx="310" cy="60"/>
              </a:xfrm>
            </p:grpSpPr>
            <p:sp>
              <p:nvSpPr>
                <p:cNvPr id="9637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7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74"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75"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16" name="Group 133"/>
            <p:cNvGrpSpPr>
              <a:grpSpLocks/>
            </p:cNvGrpSpPr>
            <p:nvPr/>
          </p:nvGrpSpPr>
          <p:grpSpPr bwMode="auto">
            <a:xfrm>
              <a:off x="8772607" y="2725609"/>
              <a:ext cx="532759" cy="184809"/>
              <a:chOff x="2356" y="1300"/>
              <a:chExt cx="555" cy="194"/>
            </a:xfrm>
          </p:grpSpPr>
          <p:sp>
            <p:nvSpPr>
              <p:cNvPr id="9636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6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6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65" name="Group 137"/>
              <p:cNvGrpSpPr>
                <a:grpSpLocks/>
              </p:cNvGrpSpPr>
              <p:nvPr/>
            </p:nvGrpSpPr>
            <p:grpSpPr bwMode="auto">
              <a:xfrm>
                <a:off x="2468" y="1332"/>
                <a:ext cx="310" cy="60"/>
                <a:chOff x="2468" y="1332"/>
                <a:chExt cx="310" cy="60"/>
              </a:xfrm>
            </p:grpSpPr>
            <p:sp>
              <p:nvSpPr>
                <p:cNvPr id="9636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6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66"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67"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17" name="Group 133"/>
            <p:cNvGrpSpPr>
              <a:grpSpLocks/>
            </p:cNvGrpSpPr>
            <p:nvPr/>
          </p:nvGrpSpPr>
          <p:grpSpPr bwMode="auto">
            <a:xfrm>
              <a:off x="9060908" y="2428111"/>
              <a:ext cx="532759" cy="184809"/>
              <a:chOff x="2356" y="1300"/>
              <a:chExt cx="555" cy="194"/>
            </a:xfrm>
          </p:grpSpPr>
          <p:sp>
            <p:nvSpPr>
              <p:cNvPr id="963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57" name="Group 137"/>
              <p:cNvGrpSpPr>
                <a:grpSpLocks/>
              </p:cNvGrpSpPr>
              <p:nvPr/>
            </p:nvGrpSpPr>
            <p:grpSpPr bwMode="auto">
              <a:xfrm>
                <a:off x="2468" y="1332"/>
                <a:ext cx="310" cy="60"/>
                <a:chOff x="2468" y="1332"/>
                <a:chExt cx="310" cy="60"/>
              </a:xfrm>
            </p:grpSpPr>
            <p:sp>
              <p:nvSpPr>
                <p:cNvPr id="9636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6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5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59"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18" name="Group 133"/>
            <p:cNvGrpSpPr>
              <a:grpSpLocks/>
            </p:cNvGrpSpPr>
            <p:nvPr/>
          </p:nvGrpSpPr>
          <p:grpSpPr bwMode="auto">
            <a:xfrm>
              <a:off x="10005281" y="2289952"/>
              <a:ext cx="532759" cy="184809"/>
              <a:chOff x="2356" y="1300"/>
              <a:chExt cx="555" cy="194"/>
            </a:xfrm>
          </p:grpSpPr>
          <p:sp>
            <p:nvSpPr>
              <p:cNvPr id="963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49" name="Group 137"/>
              <p:cNvGrpSpPr>
                <a:grpSpLocks/>
              </p:cNvGrpSpPr>
              <p:nvPr/>
            </p:nvGrpSpPr>
            <p:grpSpPr bwMode="auto">
              <a:xfrm>
                <a:off x="2468" y="1332"/>
                <a:ext cx="310" cy="60"/>
                <a:chOff x="2468" y="1332"/>
                <a:chExt cx="310" cy="60"/>
              </a:xfrm>
            </p:grpSpPr>
            <p:sp>
              <p:nvSpPr>
                <p:cNvPr id="9635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5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50"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51"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19" name="Group 133"/>
            <p:cNvGrpSpPr>
              <a:grpSpLocks/>
            </p:cNvGrpSpPr>
            <p:nvPr/>
          </p:nvGrpSpPr>
          <p:grpSpPr bwMode="auto">
            <a:xfrm>
              <a:off x="10232661" y="2882876"/>
              <a:ext cx="532759" cy="184809"/>
              <a:chOff x="2356" y="1300"/>
              <a:chExt cx="555" cy="194"/>
            </a:xfrm>
          </p:grpSpPr>
          <p:sp>
            <p:nvSpPr>
              <p:cNvPr id="9633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3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4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41" name="Group 137"/>
              <p:cNvGrpSpPr>
                <a:grpSpLocks/>
              </p:cNvGrpSpPr>
              <p:nvPr/>
            </p:nvGrpSpPr>
            <p:grpSpPr bwMode="auto">
              <a:xfrm>
                <a:off x="2468" y="1332"/>
                <a:ext cx="310" cy="60"/>
                <a:chOff x="2468" y="1332"/>
                <a:chExt cx="310" cy="60"/>
              </a:xfrm>
            </p:grpSpPr>
            <p:sp>
              <p:nvSpPr>
                <p:cNvPr id="9634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4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42"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43"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20" name="Group 133"/>
            <p:cNvGrpSpPr>
              <a:grpSpLocks/>
            </p:cNvGrpSpPr>
            <p:nvPr/>
          </p:nvGrpSpPr>
          <p:grpSpPr bwMode="auto">
            <a:xfrm>
              <a:off x="9330660" y="3072767"/>
              <a:ext cx="532759" cy="184809"/>
              <a:chOff x="2356" y="1300"/>
              <a:chExt cx="555" cy="194"/>
            </a:xfrm>
          </p:grpSpPr>
          <p:sp>
            <p:nvSpPr>
              <p:cNvPr id="963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33" name="Group 137"/>
              <p:cNvGrpSpPr>
                <a:grpSpLocks/>
              </p:cNvGrpSpPr>
              <p:nvPr/>
            </p:nvGrpSpPr>
            <p:grpSpPr bwMode="auto">
              <a:xfrm>
                <a:off x="2468" y="1332"/>
                <a:ext cx="310" cy="60"/>
                <a:chOff x="2468" y="1332"/>
                <a:chExt cx="310" cy="60"/>
              </a:xfrm>
            </p:grpSpPr>
            <p:sp>
              <p:nvSpPr>
                <p:cNvPr id="9633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3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34"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35"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6321" name="Group 133"/>
            <p:cNvGrpSpPr>
              <a:grpSpLocks/>
            </p:cNvGrpSpPr>
            <p:nvPr/>
          </p:nvGrpSpPr>
          <p:grpSpPr bwMode="auto">
            <a:xfrm>
              <a:off x="8438032" y="3018963"/>
              <a:ext cx="532759" cy="184809"/>
              <a:chOff x="2356" y="1300"/>
              <a:chExt cx="555" cy="194"/>
            </a:xfrm>
          </p:grpSpPr>
          <p:sp>
            <p:nvSpPr>
              <p:cNvPr id="9632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632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632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6325" name="Group 137"/>
              <p:cNvGrpSpPr>
                <a:grpSpLocks/>
              </p:cNvGrpSpPr>
              <p:nvPr/>
            </p:nvGrpSpPr>
            <p:grpSpPr bwMode="auto">
              <a:xfrm>
                <a:off x="2468" y="1332"/>
                <a:ext cx="310" cy="60"/>
                <a:chOff x="2468" y="1332"/>
                <a:chExt cx="310" cy="60"/>
              </a:xfrm>
            </p:grpSpPr>
            <p:sp>
              <p:nvSpPr>
                <p:cNvPr id="9632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632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32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6327"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cxnSp>
        <p:nvCxnSpPr>
          <p:cNvPr id="96264" name="Straight Connector 12"/>
          <p:cNvCxnSpPr>
            <a:cxnSpLocks noChangeShapeType="1"/>
            <a:endCxn id="96463"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65" name="Straight Connector 500"/>
          <p:cNvCxnSpPr>
            <a:cxnSpLocks noChangeShapeType="1"/>
            <a:endCxn id="96465" idx="1"/>
          </p:cNvCxnSpPr>
          <p:nvPr/>
        </p:nvCxnSpPr>
        <p:spPr bwMode="auto">
          <a:xfrm>
            <a:off x="1638300" y="2849563"/>
            <a:ext cx="900113" cy="127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66" name="Straight Connector 501"/>
          <p:cNvCxnSpPr>
            <a:cxnSpLocks noChangeShapeType="1"/>
            <a:endCxn id="96461" idx="2"/>
          </p:cNvCxnSpPr>
          <p:nvPr/>
        </p:nvCxnSpPr>
        <p:spPr bwMode="auto">
          <a:xfrm flipV="1">
            <a:off x="1235075" y="2973388"/>
            <a:ext cx="1303338" cy="27781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67" name="Straight Connector 502"/>
          <p:cNvCxnSpPr>
            <a:cxnSpLocks noChangeShapeType="1"/>
            <a:endCxn id="96431"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68" name="Straight Connector 503"/>
          <p:cNvCxnSpPr>
            <a:cxnSpLocks noChangeShapeType="1"/>
            <a:endCxn id="96431"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69" name="Straight Connector 504"/>
          <p:cNvCxnSpPr>
            <a:cxnSpLocks noChangeShapeType="1"/>
            <a:endCxn id="96514"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0"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1" name="Straight Connector 506"/>
          <p:cNvCxnSpPr>
            <a:cxnSpLocks noChangeShapeType="1"/>
            <a:stCxn id="96580" idx="4"/>
            <a:endCxn id="96509"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2"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3" name="Straight Connector 508"/>
          <p:cNvCxnSpPr>
            <a:cxnSpLocks noChangeShapeType="1"/>
            <a:endCxn id="96496"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4" name="Straight Connector 509"/>
          <p:cNvCxnSpPr>
            <a:cxnSpLocks noChangeShapeType="1"/>
            <a:stCxn id="96578" idx="0"/>
          </p:cNvCxnSpPr>
          <p:nvPr/>
        </p:nvCxnSpPr>
        <p:spPr bwMode="auto">
          <a:xfrm flipH="1" flipV="1">
            <a:off x="5319713" y="4694238"/>
            <a:ext cx="285750" cy="11604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5"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6" name="Straight Connector 511"/>
          <p:cNvCxnSpPr>
            <a:cxnSpLocks noChangeShapeType="1"/>
            <a:stCxn id="96575" idx="0"/>
          </p:cNvCxnSpPr>
          <p:nvPr/>
        </p:nvCxnSpPr>
        <p:spPr bwMode="auto">
          <a:xfrm flipH="1" flipV="1">
            <a:off x="3144838" y="5192713"/>
            <a:ext cx="244475" cy="6619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7"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8" name="Straight Connector 513"/>
          <p:cNvCxnSpPr>
            <a:cxnSpLocks noChangeShapeType="1"/>
            <a:endCxn id="96326" idx="0"/>
          </p:cNvCxnSpPr>
          <p:nvPr/>
        </p:nvCxnSpPr>
        <p:spPr bwMode="auto">
          <a:xfrm flipV="1">
            <a:off x="1362075" y="5045075"/>
            <a:ext cx="706438" cy="444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6279" name="Straight Connector 514"/>
          <p:cNvCxnSpPr>
            <a:cxnSpLocks noChangeShapeType="1"/>
            <a:endCxn id="96382" idx="1"/>
          </p:cNvCxnSpPr>
          <p:nvPr/>
        </p:nvCxnSpPr>
        <p:spPr bwMode="auto">
          <a:xfrm>
            <a:off x="1155700" y="4376738"/>
            <a:ext cx="996950" cy="47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nvGrpSpPr>
          <p:cNvPr id="45217" name="Group 20"/>
          <p:cNvGrpSpPr>
            <a:grpSpLocks/>
          </p:cNvGrpSpPr>
          <p:nvPr/>
        </p:nvGrpSpPr>
        <p:grpSpPr bwMode="auto">
          <a:xfrm>
            <a:off x="4713288" y="2871788"/>
            <a:ext cx="2117725" cy="1082675"/>
            <a:chOff x="4712800" y="2871032"/>
            <a:chExt cx="2117908" cy="1082781"/>
          </a:xfrm>
        </p:grpSpPr>
        <p:grpSp>
          <p:nvGrpSpPr>
            <p:cNvPr id="96298" name="Group 16"/>
            <p:cNvGrpSpPr>
              <a:grpSpLocks/>
            </p:cNvGrpSpPr>
            <p:nvPr/>
          </p:nvGrpSpPr>
          <p:grpSpPr bwMode="auto">
            <a:xfrm>
              <a:off x="5677190" y="2871032"/>
              <a:ext cx="530938" cy="338554"/>
              <a:chOff x="5573768" y="2726239"/>
              <a:chExt cx="530938" cy="338554"/>
            </a:xfrm>
          </p:grpSpPr>
          <p:sp>
            <p:nvSpPr>
              <p:cNvPr id="96301"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302"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6299"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6300"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45233" name="Group 39937"/>
          <p:cNvGrpSpPr>
            <a:grpSpLocks/>
          </p:cNvGrpSpPr>
          <p:nvPr/>
        </p:nvGrpSpPr>
        <p:grpSpPr bwMode="auto">
          <a:xfrm>
            <a:off x="3692525" y="3789363"/>
            <a:ext cx="1538288" cy="585787"/>
            <a:chOff x="3692946" y="3789212"/>
            <a:chExt cx="1537885" cy="585306"/>
          </a:xfrm>
        </p:grpSpPr>
        <p:cxnSp>
          <p:nvCxnSpPr>
            <p:cNvPr id="96292" name="Straight Connector 515"/>
            <p:cNvCxnSpPr>
              <a:cxnSpLocks noChangeShapeType="1"/>
              <a:stCxn id="96348" idx="0"/>
            </p:cNvCxnSpPr>
            <p:nvPr/>
          </p:nvCxnSpPr>
          <p:spPr bwMode="auto">
            <a:xfrm flipV="1">
              <a:off x="3833272" y="4233204"/>
              <a:ext cx="190444" cy="141314"/>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nvGrpSpPr>
            <p:cNvPr id="96293" name="Group 518"/>
            <p:cNvGrpSpPr>
              <a:grpSpLocks/>
            </p:cNvGrpSpPr>
            <p:nvPr/>
          </p:nvGrpSpPr>
          <p:grpSpPr bwMode="auto">
            <a:xfrm>
              <a:off x="3932901" y="3934211"/>
              <a:ext cx="530938" cy="338554"/>
              <a:chOff x="5573768" y="2726239"/>
              <a:chExt cx="530938" cy="338554"/>
            </a:xfrm>
          </p:grpSpPr>
          <p:sp>
            <p:nvSpPr>
              <p:cNvPr id="96296"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6297" name="TextBox 522"/>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6294" name="Straight Connector 519"/>
            <p:cNvCxnSpPr>
              <a:cxnSpLocks noChangeShapeType="1"/>
              <a:stCxn id="96296" idx="6"/>
              <a:endCxn id="96548" idx="1"/>
            </p:cNvCxnSpPr>
            <p:nvPr/>
          </p:nvCxnSpPr>
          <p:spPr bwMode="auto">
            <a:xfrm flipV="1">
              <a:off x="4460993" y="3953654"/>
              <a:ext cx="769838" cy="15801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6295"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45249" name="Group 39939"/>
          <p:cNvGrpSpPr>
            <a:grpSpLocks/>
          </p:cNvGrpSpPr>
          <p:nvPr/>
        </p:nvGrpSpPr>
        <p:grpSpPr bwMode="auto">
          <a:xfrm>
            <a:off x="2406650" y="3633788"/>
            <a:ext cx="2901950" cy="1296987"/>
            <a:chOff x="2407287" y="3633041"/>
            <a:chExt cx="2900648" cy="1297685"/>
          </a:xfrm>
        </p:grpSpPr>
        <p:cxnSp>
          <p:nvCxnSpPr>
            <p:cNvPr id="96289" name="Straight Connector 7"/>
            <p:cNvCxnSpPr>
              <a:cxnSpLocks noChangeShapeType="1"/>
              <a:stCxn id="96421" idx="5"/>
              <a:endCxn id="96546" idx="1"/>
            </p:cNvCxnSpPr>
            <p:nvPr/>
          </p:nvCxnSpPr>
          <p:spPr bwMode="auto">
            <a:xfrm>
              <a:off x="4876256" y="3633041"/>
              <a:ext cx="431679" cy="222499"/>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6290" name="Straight Connector 415"/>
            <p:cNvCxnSpPr>
              <a:cxnSpLocks noChangeShapeType="1"/>
              <a:endCxn id="96380" idx="0"/>
            </p:cNvCxnSpPr>
            <p:nvPr/>
          </p:nvCxnSpPr>
          <p:spPr bwMode="auto">
            <a:xfrm flipH="1">
              <a:off x="2407287" y="3753131"/>
              <a:ext cx="282429" cy="511372"/>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6291" name="Straight Connector 523"/>
            <p:cNvCxnSpPr>
              <a:cxnSpLocks noChangeShapeType="1"/>
              <a:stCxn id="96343" idx="0"/>
            </p:cNvCxnSpPr>
            <p:nvPr/>
          </p:nvCxnSpPr>
          <p:spPr bwMode="auto">
            <a:xfrm flipV="1">
              <a:off x="4307545" y="4626270"/>
              <a:ext cx="843636" cy="304456"/>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45257" name="Group 39945"/>
          <p:cNvGrpSpPr>
            <a:grpSpLocks/>
          </p:cNvGrpSpPr>
          <p:nvPr/>
        </p:nvGrpSpPr>
        <p:grpSpPr bwMode="auto">
          <a:xfrm>
            <a:off x="4686300" y="4864100"/>
            <a:ext cx="1914525" cy="741363"/>
            <a:chOff x="4686300" y="4864100"/>
            <a:chExt cx="1914118" cy="740879"/>
          </a:xfrm>
        </p:grpSpPr>
        <p:sp>
          <p:nvSpPr>
            <p:cNvPr id="96287" name="TextBox 39940"/>
            <p:cNvSpPr txBox="1">
              <a:spLocks noChangeArrowheads="1"/>
            </p:cNvSpPr>
            <p:nvPr/>
          </p:nvSpPr>
          <p:spPr bwMode="auto">
            <a:xfrm>
              <a:off x="4838700" y="5143500"/>
              <a:ext cx="1761718" cy="46147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rgbClr val="CC0000"/>
                  </a:solidFill>
                </a:rPr>
                <a:t>peering link</a:t>
              </a:r>
            </a:p>
          </p:txBody>
        </p:sp>
        <p:cxnSp>
          <p:nvCxnSpPr>
            <p:cNvPr id="96288" name="Straight Connector 39943"/>
            <p:cNvCxnSpPr>
              <a:cxnSpLocks noChangeShapeType="1"/>
            </p:cNvCxnSpPr>
            <p:nvPr/>
          </p:nvCxnSpPr>
          <p:spPr bwMode="auto">
            <a:xfrm>
              <a:off x="4686300" y="4864100"/>
              <a:ext cx="266700" cy="419100"/>
            </a:xfrm>
            <a:prstGeom prst="line">
              <a:avLst/>
            </a:prstGeom>
            <a:noFill/>
            <a:ln w="9525">
              <a:solidFill>
                <a:srgbClr val="CC0000"/>
              </a:solidFill>
              <a:round/>
              <a:headEnd/>
              <a:tailEnd/>
            </a:ln>
            <a:extLst>
              <a:ext uri="{909E8E84-426E-40dd-AFC4-6F175D3DCCD1}">
                <a14:hiddenFill xmlns:a14="http://schemas.microsoft.com/office/drawing/2010/main" xmlns="">
                  <a:noFill/>
                </a14:hiddenFill>
              </a:ext>
            </a:extLst>
          </p:spPr>
        </p:cxnSp>
      </p:grpSp>
      <p:grpSp>
        <p:nvGrpSpPr>
          <p:cNvPr id="45265" name="Group 39950"/>
          <p:cNvGrpSpPr>
            <a:grpSpLocks/>
          </p:cNvGrpSpPr>
          <p:nvPr/>
        </p:nvGrpSpPr>
        <p:grpSpPr bwMode="auto">
          <a:xfrm>
            <a:off x="5270500" y="1701800"/>
            <a:ext cx="3403600" cy="1169988"/>
            <a:chOff x="5270500" y="1701800"/>
            <a:chExt cx="3402978" cy="1169232"/>
          </a:xfrm>
        </p:grpSpPr>
        <p:sp>
          <p:nvSpPr>
            <p:cNvPr id="96285" name="TextBox 39946"/>
            <p:cNvSpPr txBox="1">
              <a:spLocks noChangeArrowheads="1"/>
            </p:cNvSpPr>
            <p:nvPr/>
          </p:nvSpPr>
          <p:spPr bwMode="auto">
            <a:xfrm>
              <a:off x="5270500" y="1701800"/>
              <a:ext cx="3402978" cy="461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rgbClr val="CC0000"/>
                  </a:solidFill>
                </a:rPr>
                <a:t>Internet exchange point</a:t>
              </a:r>
            </a:p>
          </p:txBody>
        </p:sp>
        <p:cxnSp>
          <p:nvCxnSpPr>
            <p:cNvPr id="96286" name="Straight Connector 39948"/>
            <p:cNvCxnSpPr>
              <a:cxnSpLocks noChangeShapeType="1"/>
              <a:endCxn id="96302" idx="0"/>
            </p:cNvCxnSpPr>
            <p:nvPr/>
          </p:nvCxnSpPr>
          <p:spPr bwMode="auto">
            <a:xfrm flipH="1">
              <a:off x="5952289" y="2159000"/>
              <a:ext cx="219911" cy="712032"/>
            </a:xfrm>
            <a:prstGeom prst="line">
              <a:avLst/>
            </a:prstGeom>
            <a:noFill/>
            <a:ln w="9525">
              <a:solidFill>
                <a:srgbClr val="CC0000"/>
              </a:solidFill>
              <a:round/>
              <a:headEnd/>
              <a:tailEnd/>
            </a:ln>
            <a:extLst>
              <a:ext uri="{909E8E84-426E-40dd-AFC4-6F175D3DCCD1}">
                <a14:hiddenFill xmlns:a14="http://schemas.microsoft.com/office/drawing/2010/main" xmlns="">
                  <a:noFill/>
                </a14:hiddenFill>
              </a:ext>
            </a:extLst>
          </p:spPr>
        </p:cxnSp>
      </p:grpSp>
      <p:sp>
        <p:nvSpPr>
          <p:cNvPr id="351" name="TextBox 350"/>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2805042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249"/>
                                        </p:tgtEl>
                                        <p:attrNameLst>
                                          <p:attrName>style.visibility</p:attrName>
                                        </p:attrNameLst>
                                      </p:cBhvr>
                                      <p:to>
                                        <p:strVal val="visible"/>
                                      </p:to>
                                    </p:set>
                                    <p:animEffect transition="in" filter="dissolve">
                                      <p:cBhvr>
                                        <p:cTn id="7" dur="500"/>
                                        <p:tgtEl>
                                          <p:spTgt spid="45249"/>
                                        </p:tgtEl>
                                      </p:cBhvr>
                                    </p:animEffect>
                                  </p:childTnLst>
                                </p:cTn>
                              </p:par>
                              <p:par>
                                <p:cTn id="8" presetID="9" presetClass="entr" presetSubtype="0" fill="hold" nodeType="withEffect">
                                  <p:stCondLst>
                                    <p:cond delay="0"/>
                                  </p:stCondLst>
                                  <p:childTnLst>
                                    <p:set>
                                      <p:cBhvr>
                                        <p:cTn id="9" dur="1" fill="hold">
                                          <p:stCondLst>
                                            <p:cond delay="0"/>
                                          </p:stCondLst>
                                        </p:cTn>
                                        <p:tgtEl>
                                          <p:spTgt spid="45257"/>
                                        </p:tgtEl>
                                        <p:attrNameLst>
                                          <p:attrName>style.visibility</p:attrName>
                                        </p:attrNameLst>
                                      </p:cBhvr>
                                      <p:to>
                                        <p:strVal val="visible"/>
                                      </p:to>
                                    </p:set>
                                    <p:animEffect transition="in" filter="dissolve">
                                      <p:cBhvr>
                                        <p:cTn id="10" dur="500"/>
                                        <p:tgtEl>
                                          <p:spTgt spid="452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45217"/>
                                        </p:tgtEl>
                                        <p:attrNameLst>
                                          <p:attrName>style.visibility</p:attrName>
                                        </p:attrNameLst>
                                      </p:cBhvr>
                                      <p:to>
                                        <p:strVal val="visible"/>
                                      </p:to>
                                    </p:set>
                                    <p:animEffect transition="in" filter="dissolve">
                                      <p:cBhvr>
                                        <p:cTn id="15" dur="500"/>
                                        <p:tgtEl>
                                          <p:spTgt spid="45217"/>
                                        </p:tgtEl>
                                      </p:cBhvr>
                                    </p:animEffect>
                                  </p:childTnLst>
                                </p:cTn>
                              </p:par>
                              <p:par>
                                <p:cTn id="16" presetID="9" presetClass="entr" presetSubtype="0" fill="hold" nodeType="withEffect">
                                  <p:stCondLst>
                                    <p:cond delay="0"/>
                                  </p:stCondLst>
                                  <p:childTnLst>
                                    <p:set>
                                      <p:cBhvr>
                                        <p:cTn id="17" dur="1" fill="hold">
                                          <p:stCondLst>
                                            <p:cond delay="0"/>
                                          </p:stCondLst>
                                        </p:cTn>
                                        <p:tgtEl>
                                          <p:spTgt spid="45233"/>
                                        </p:tgtEl>
                                        <p:attrNameLst>
                                          <p:attrName>style.visibility</p:attrName>
                                        </p:attrNameLst>
                                      </p:cBhvr>
                                      <p:to>
                                        <p:strVal val="visible"/>
                                      </p:to>
                                    </p:set>
                                    <p:animEffect transition="in" filter="dissolve">
                                      <p:cBhvr>
                                        <p:cTn id="18" dur="500"/>
                                        <p:tgtEl>
                                          <p:spTgt spid="45233"/>
                                        </p:tgtEl>
                                      </p:cBhvr>
                                    </p:animEffect>
                                  </p:childTnLst>
                                </p:cTn>
                              </p:par>
                              <p:par>
                                <p:cTn id="19" presetID="9" presetClass="entr" presetSubtype="0" fill="hold" nodeType="withEffect">
                                  <p:stCondLst>
                                    <p:cond delay="0"/>
                                  </p:stCondLst>
                                  <p:childTnLst>
                                    <p:set>
                                      <p:cBhvr>
                                        <p:cTn id="20" dur="1" fill="hold">
                                          <p:stCondLst>
                                            <p:cond delay="0"/>
                                          </p:stCondLst>
                                        </p:cTn>
                                        <p:tgtEl>
                                          <p:spTgt spid="45265"/>
                                        </p:tgtEl>
                                        <p:attrNameLst>
                                          <p:attrName>style.visibility</p:attrName>
                                        </p:attrNameLst>
                                      </p:cBhvr>
                                      <p:to>
                                        <p:strVal val="visible"/>
                                      </p:to>
                                    </p:set>
                                    <p:animEffect transition="in" filter="dissolve">
                                      <p:cBhvr>
                                        <p:cTn id="21" dur="500"/>
                                        <p:tgtEl>
                                          <p:spTgt spid="4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8307" name="Group 5"/>
          <p:cNvGrpSpPr>
            <a:grpSpLocks/>
          </p:cNvGrpSpPr>
          <p:nvPr/>
        </p:nvGrpSpPr>
        <p:grpSpPr bwMode="auto">
          <a:xfrm>
            <a:off x="450850" y="1849438"/>
            <a:ext cx="8437563" cy="4559300"/>
            <a:chOff x="154891" y="1905681"/>
            <a:chExt cx="8436427" cy="4559651"/>
          </a:xfrm>
        </p:grpSpPr>
        <p:grpSp>
          <p:nvGrpSpPr>
            <p:cNvPr id="98599" name="Group 2"/>
            <p:cNvGrpSpPr>
              <a:grpSpLocks/>
            </p:cNvGrpSpPr>
            <p:nvPr/>
          </p:nvGrpSpPr>
          <p:grpSpPr bwMode="auto">
            <a:xfrm>
              <a:off x="1529396" y="2297655"/>
              <a:ext cx="648422" cy="418253"/>
              <a:chOff x="3053396" y="4304255"/>
              <a:chExt cx="648422" cy="418253"/>
            </a:xfrm>
          </p:grpSpPr>
          <p:sp>
            <p:nvSpPr>
              <p:cNvPr id="9865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52"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0" name="Group 131"/>
            <p:cNvGrpSpPr>
              <a:grpSpLocks/>
            </p:cNvGrpSpPr>
            <p:nvPr/>
          </p:nvGrpSpPr>
          <p:grpSpPr bwMode="auto">
            <a:xfrm>
              <a:off x="373696" y="3097755"/>
              <a:ext cx="648422" cy="418253"/>
              <a:chOff x="3053396" y="4304255"/>
              <a:chExt cx="648422" cy="418253"/>
            </a:xfrm>
          </p:grpSpPr>
          <p:sp>
            <p:nvSpPr>
              <p:cNvPr id="9864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50"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1" name="Group 135"/>
            <p:cNvGrpSpPr>
              <a:grpSpLocks/>
            </p:cNvGrpSpPr>
            <p:nvPr/>
          </p:nvGrpSpPr>
          <p:grpSpPr bwMode="auto">
            <a:xfrm>
              <a:off x="6037896" y="2551655"/>
              <a:ext cx="648422" cy="418253"/>
              <a:chOff x="3053396" y="4304255"/>
              <a:chExt cx="648422" cy="418253"/>
            </a:xfrm>
          </p:grpSpPr>
          <p:sp>
            <p:nvSpPr>
              <p:cNvPr id="9864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48"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2" name="Group 138"/>
            <p:cNvGrpSpPr>
              <a:grpSpLocks/>
            </p:cNvGrpSpPr>
            <p:nvPr/>
          </p:nvGrpSpPr>
          <p:grpSpPr bwMode="auto">
            <a:xfrm>
              <a:off x="945196" y="5409155"/>
              <a:ext cx="648422" cy="418253"/>
              <a:chOff x="3053396" y="4304255"/>
              <a:chExt cx="648422" cy="418253"/>
            </a:xfrm>
          </p:grpSpPr>
          <p:sp>
            <p:nvSpPr>
              <p:cNvPr id="9864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46"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3" name="Group 141"/>
            <p:cNvGrpSpPr>
              <a:grpSpLocks/>
            </p:cNvGrpSpPr>
            <p:nvPr/>
          </p:nvGrpSpPr>
          <p:grpSpPr bwMode="auto">
            <a:xfrm>
              <a:off x="526096" y="4786855"/>
              <a:ext cx="648422" cy="418253"/>
              <a:chOff x="3053396" y="4304255"/>
              <a:chExt cx="648422" cy="418253"/>
            </a:xfrm>
          </p:grpSpPr>
          <p:sp>
            <p:nvSpPr>
              <p:cNvPr id="9864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44"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4" name="Group 144"/>
            <p:cNvGrpSpPr>
              <a:grpSpLocks/>
            </p:cNvGrpSpPr>
            <p:nvPr/>
          </p:nvGrpSpPr>
          <p:grpSpPr bwMode="auto">
            <a:xfrm>
              <a:off x="297496" y="4126455"/>
              <a:ext cx="648422" cy="418253"/>
              <a:chOff x="3053396" y="4304255"/>
              <a:chExt cx="648422" cy="418253"/>
            </a:xfrm>
          </p:grpSpPr>
          <p:sp>
            <p:nvSpPr>
              <p:cNvPr id="9864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42"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5" name="Group 147"/>
            <p:cNvGrpSpPr>
              <a:grpSpLocks/>
            </p:cNvGrpSpPr>
            <p:nvPr/>
          </p:nvGrpSpPr>
          <p:grpSpPr bwMode="auto">
            <a:xfrm>
              <a:off x="6787196" y="2983455"/>
              <a:ext cx="648422" cy="418253"/>
              <a:chOff x="3053396" y="4304255"/>
              <a:chExt cx="648422" cy="418253"/>
            </a:xfrm>
          </p:grpSpPr>
          <p:sp>
            <p:nvSpPr>
              <p:cNvPr id="9863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40"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6" name="Group 150"/>
            <p:cNvGrpSpPr>
              <a:grpSpLocks/>
            </p:cNvGrpSpPr>
            <p:nvPr/>
          </p:nvGrpSpPr>
          <p:grpSpPr bwMode="auto">
            <a:xfrm>
              <a:off x="3129596" y="2056355"/>
              <a:ext cx="648422" cy="418253"/>
              <a:chOff x="3053396" y="4304255"/>
              <a:chExt cx="648422" cy="418253"/>
            </a:xfrm>
          </p:grpSpPr>
          <p:sp>
            <p:nvSpPr>
              <p:cNvPr id="9863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38"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7" name="Group 153"/>
            <p:cNvGrpSpPr>
              <a:grpSpLocks/>
            </p:cNvGrpSpPr>
            <p:nvPr/>
          </p:nvGrpSpPr>
          <p:grpSpPr bwMode="auto">
            <a:xfrm>
              <a:off x="754696" y="2704055"/>
              <a:ext cx="648422" cy="418253"/>
              <a:chOff x="3053396" y="4304255"/>
              <a:chExt cx="648422" cy="418253"/>
            </a:xfrm>
          </p:grpSpPr>
          <p:sp>
            <p:nvSpPr>
              <p:cNvPr id="9863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36"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8" name="Group 156"/>
            <p:cNvGrpSpPr>
              <a:grpSpLocks/>
            </p:cNvGrpSpPr>
            <p:nvPr/>
          </p:nvGrpSpPr>
          <p:grpSpPr bwMode="auto">
            <a:xfrm>
              <a:off x="4043996" y="2030955"/>
              <a:ext cx="648422" cy="418253"/>
              <a:chOff x="3053396" y="4304255"/>
              <a:chExt cx="648422" cy="418253"/>
            </a:xfrm>
          </p:grpSpPr>
          <p:sp>
            <p:nvSpPr>
              <p:cNvPr id="9863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34"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09" name="Group 160"/>
            <p:cNvGrpSpPr>
              <a:grpSpLocks/>
            </p:cNvGrpSpPr>
            <p:nvPr/>
          </p:nvGrpSpPr>
          <p:grpSpPr bwMode="auto">
            <a:xfrm>
              <a:off x="7104696" y="5663155"/>
              <a:ext cx="648422" cy="418253"/>
              <a:chOff x="3053396" y="4304255"/>
              <a:chExt cx="648422" cy="418253"/>
            </a:xfrm>
          </p:grpSpPr>
          <p:sp>
            <p:nvSpPr>
              <p:cNvPr id="9863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32"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0" name="Group 163"/>
            <p:cNvGrpSpPr>
              <a:grpSpLocks/>
            </p:cNvGrpSpPr>
            <p:nvPr/>
          </p:nvGrpSpPr>
          <p:grpSpPr bwMode="auto">
            <a:xfrm>
              <a:off x="7942896" y="5015455"/>
              <a:ext cx="648422" cy="418253"/>
              <a:chOff x="3053396" y="4304255"/>
              <a:chExt cx="648422" cy="418253"/>
            </a:xfrm>
          </p:grpSpPr>
          <p:sp>
            <p:nvSpPr>
              <p:cNvPr id="9862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30"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1" name="Group 166"/>
            <p:cNvGrpSpPr>
              <a:grpSpLocks/>
            </p:cNvGrpSpPr>
            <p:nvPr/>
          </p:nvGrpSpPr>
          <p:grpSpPr bwMode="auto">
            <a:xfrm>
              <a:off x="7714296" y="4101055"/>
              <a:ext cx="648422" cy="418253"/>
              <a:chOff x="3053396" y="4304255"/>
              <a:chExt cx="648422" cy="418253"/>
            </a:xfrm>
          </p:grpSpPr>
          <p:sp>
            <p:nvSpPr>
              <p:cNvPr id="9862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28"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2" name="Group 169"/>
            <p:cNvGrpSpPr>
              <a:grpSpLocks/>
            </p:cNvGrpSpPr>
            <p:nvPr/>
          </p:nvGrpSpPr>
          <p:grpSpPr bwMode="auto">
            <a:xfrm>
              <a:off x="4869496" y="5904455"/>
              <a:ext cx="648422" cy="418253"/>
              <a:chOff x="3053396" y="4304255"/>
              <a:chExt cx="648422" cy="418253"/>
            </a:xfrm>
          </p:grpSpPr>
          <p:sp>
            <p:nvSpPr>
              <p:cNvPr id="9862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26"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3" name="Group 172"/>
            <p:cNvGrpSpPr>
              <a:grpSpLocks/>
            </p:cNvGrpSpPr>
            <p:nvPr/>
          </p:nvGrpSpPr>
          <p:grpSpPr bwMode="auto">
            <a:xfrm>
              <a:off x="3955096" y="6044155"/>
              <a:ext cx="648422" cy="418253"/>
              <a:chOff x="3053396" y="4304255"/>
              <a:chExt cx="648422" cy="418253"/>
            </a:xfrm>
          </p:grpSpPr>
          <p:sp>
            <p:nvSpPr>
              <p:cNvPr id="9862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24"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98614" name="Group 175"/>
            <p:cNvGrpSpPr>
              <a:grpSpLocks/>
            </p:cNvGrpSpPr>
            <p:nvPr/>
          </p:nvGrpSpPr>
          <p:grpSpPr bwMode="auto">
            <a:xfrm>
              <a:off x="2735896" y="5891755"/>
              <a:ext cx="648422" cy="418253"/>
              <a:chOff x="3053396" y="4304255"/>
              <a:chExt cx="648422" cy="418253"/>
            </a:xfrm>
          </p:grpSpPr>
          <p:sp>
            <p:nvSpPr>
              <p:cNvPr id="9862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98622"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98615"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6"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7"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8"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19"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98620"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98308" name="Rectangle 3"/>
          <p:cNvSpPr txBox="1">
            <a:spLocks noChangeArrowheads="1"/>
          </p:cNvSpPr>
          <p:nvPr/>
        </p:nvSpPr>
        <p:spPr bwMode="auto">
          <a:xfrm>
            <a:off x="473075" y="1073150"/>
            <a:ext cx="82042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 and regional networks may arise to connect access nets to ISPS </a:t>
            </a:r>
          </a:p>
        </p:txBody>
      </p:sp>
      <p:grpSp>
        <p:nvGrpSpPr>
          <p:cNvPr id="98309" name="Group 8"/>
          <p:cNvGrpSpPr>
            <a:grpSpLocks/>
          </p:cNvGrpSpPr>
          <p:nvPr/>
        </p:nvGrpSpPr>
        <p:grpSpPr bwMode="auto">
          <a:xfrm>
            <a:off x="4546600" y="3746500"/>
            <a:ext cx="3225800" cy="1117600"/>
            <a:chOff x="7848600" y="2044700"/>
            <a:chExt cx="3200399" cy="1371600"/>
          </a:xfrm>
        </p:grpSpPr>
        <p:sp>
          <p:nvSpPr>
            <p:cNvPr id="98516"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517" name="Group 133"/>
            <p:cNvGrpSpPr>
              <a:grpSpLocks/>
            </p:cNvGrpSpPr>
            <p:nvPr/>
          </p:nvGrpSpPr>
          <p:grpSpPr bwMode="auto">
            <a:xfrm>
              <a:off x="8526482" y="2160804"/>
              <a:ext cx="532759" cy="184809"/>
              <a:chOff x="2356" y="1300"/>
              <a:chExt cx="555" cy="194"/>
            </a:xfrm>
          </p:grpSpPr>
          <p:sp>
            <p:nvSpPr>
              <p:cNvPr id="9859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9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9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94" name="Group 137"/>
              <p:cNvGrpSpPr>
                <a:grpSpLocks/>
              </p:cNvGrpSpPr>
              <p:nvPr/>
            </p:nvGrpSpPr>
            <p:grpSpPr bwMode="auto">
              <a:xfrm>
                <a:off x="2468" y="1332"/>
                <a:ext cx="310" cy="60"/>
                <a:chOff x="2468" y="1332"/>
                <a:chExt cx="310" cy="60"/>
              </a:xfrm>
            </p:grpSpPr>
            <p:sp>
              <p:nvSpPr>
                <p:cNvPr id="9859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9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95"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96"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8518" name="Straight Connector 10"/>
            <p:cNvCxnSpPr>
              <a:cxnSpLocks noChangeShapeType="1"/>
              <a:stCxn id="98596"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19"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0"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1"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2"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3"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4"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5"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526" name="Straight Connector 304"/>
            <p:cNvCxnSpPr>
              <a:cxnSpLocks noChangeShapeType="1"/>
              <a:endCxn id="98591"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8527"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98528" name="Group 133"/>
            <p:cNvGrpSpPr>
              <a:grpSpLocks/>
            </p:cNvGrpSpPr>
            <p:nvPr/>
          </p:nvGrpSpPr>
          <p:grpSpPr bwMode="auto">
            <a:xfrm>
              <a:off x="9555206" y="2650627"/>
              <a:ext cx="532759" cy="184809"/>
              <a:chOff x="2356" y="1300"/>
              <a:chExt cx="555" cy="194"/>
            </a:xfrm>
          </p:grpSpPr>
          <p:sp>
            <p:nvSpPr>
              <p:cNvPr id="9858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8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8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86" name="Group 137"/>
              <p:cNvGrpSpPr>
                <a:grpSpLocks/>
              </p:cNvGrpSpPr>
              <p:nvPr/>
            </p:nvGrpSpPr>
            <p:grpSpPr bwMode="auto">
              <a:xfrm>
                <a:off x="2468" y="1332"/>
                <a:ext cx="310" cy="60"/>
                <a:chOff x="2468" y="1332"/>
                <a:chExt cx="310" cy="60"/>
              </a:xfrm>
            </p:grpSpPr>
            <p:sp>
              <p:nvSpPr>
                <p:cNvPr id="9858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9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8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8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529" name="Group 133"/>
            <p:cNvGrpSpPr>
              <a:grpSpLocks/>
            </p:cNvGrpSpPr>
            <p:nvPr/>
          </p:nvGrpSpPr>
          <p:grpSpPr bwMode="auto">
            <a:xfrm>
              <a:off x="8772607" y="2725609"/>
              <a:ext cx="532759" cy="184809"/>
              <a:chOff x="2356" y="1300"/>
              <a:chExt cx="555" cy="194"/>
            </a:xfrm>
          </p:grpSpPr>
          <p:sp>
            <p:nvSpPr>
              <p:cNvPr id="9857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7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7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78" name="Group 137"/>
              <p:cNvGrpSpPr>
                <a:grpSpLocks/>
              </p:cNvGrpSpPr>
              <p:nvPr/>
            </p:nvGrpSpPr>
            <p:grpSpPr bwMode="auto">
              <a:xfrm>
                <a:off x="2468" y="1332"/>
                <a:ext cx="310" cy="60"/>
                <a:chOff x="2468" y="1332"/>
                <a:chExt cx="310" cy="60"/>
              </a:xfrm>
            </p:grpSpPr>
            <p:sp>
              <p:nvSpPr>
                <p:cNvPr id="9858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8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79"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80"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530" name="Group 133"/>
            <p:cNvGrpSpPr>
              <a:grpSpLocks/>
            </p:cNvGrpSpPr>
            <p:nvPr/>
          </p:nvGrpSpPr>
          <p:grpSpPr bwMode="auto">
            <a:xfrm>
              <a:off x="9060908" y="2428111"/>
              <a:ext cx="532759" cy="184809"/>
              <a:chOff x="2356" y="1300"/>
              <a:chExt cx="555" cy="194"/>
            </a:xfrm>
          </p:grpSpPr>
          <p:sp>
            <p:nvSpPr>
              <p:cNvPr id="98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70" name="Group 137"/>
              <p:cNvGrpSpPr>
                <a:grpSpLocks/>
              </p:cNvGrpSpPr>
              <p:nvPr/>
            </p:nvGrpSpPr>
            <p:grpSpPr bwMode="auto">
              <a:xfrm>
                <a:off x="2468" y="1332"/>
                <a:ext cx="310" cy="60"/>
                <a:chOff x="2468" y="1332"/>
                <a:chExt cx="310" cy="60"/>
              </a:xfrm>
            </p:grpSpPr>
            <p:sp>
              <p:nvSpPr>
                <p:cNvPr id="98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71"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72"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531" name="Group 133"/>
            <p:cNvGrpSpPr>
              <a:grpSpLocks/>
            </p:cNvGrpSpPr>
            <p:nvPr/>
          </p:nvGrpSpPr>
          <p:grpSpPr bwMode="auto">
            <a:xfrm>
              <a:off x="10005281" y="2289952"/>
              <a:ext cx="532759" cy="184809"/>
              <a:chOff x="2356" y="1300"/>
              <a:chExt cx="555" cy="194"/>
            </a:xfrm>
          </p:grpSpPr>
          <p:sp>
            <p:nvSpPr>
              <p:cNvPr id="98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62" name="Group 137"/>
              <p:cNvGrpSpPr>
                <a:grpSpLocks/>
              </p:cNvGrpSpPr>
              <p:nvPr/>
            </p:nvGrpSpPr>
            <p:grpSpPr bwMode="auto">
              <a:xfrm>
                <a:off x="2468" y="1332"/>
                <a:ext cx="310" cy="60"/>
                <a:chOff x="2468" y="1332"/>
                <a:chExt cx="310" cy="60"/>
              </a:xfrm>
            </p:grpSpPr>
            <p:sp>
              <p:nvSpPr>
                <p:cNvPr id="98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63"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64"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532" name="Group 133"/>
            <p:cNvGrpSpPr>
              <a:grpSpLocks/>
            </p:cNvGrpSpPr>
            <p:nvPr/>
          </p:nvGrpSpPr>
          <p:grpSpPr bwMode="auto">
            <a:xfrm>
              <a:off x="10232661" y="2882876"/>
              <a:ext cx="532759" cy="184809"/>
              <a:chOff x="2356" y="1300"/>
              <a:chExt cx="555" cy="194"/>
            </a:xfrm>
          </p:grpSpPr>
          <p:sp>
            <p:nvSpPr>
              <p:cNvPr id="98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54" name="Group 137"/>
              <p:cNvGrpSpPr>
                <a:grpSpLocks/>
              </p:cNvGrpSpPr>
              <p:nvPr/>
            </p:nvGrpSpPr>
            <p:grpSpPr bwMode="auto">
              <a:xfrm>
                <a:off x="2468" y="1332"/>
                <a:ext cx="310" cy="60"/>
                <a:chOff x="2468" y="1332"/>
                <a:chExt cx="310" cy="60"/>
              </a:xfrm>
            </p:grpSpPr>
            <p:sp>
              <p:nvSpPr>
                <p:cNvPr id="98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55"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56"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533" name="Group 133"/>
            <p:cNvGrpSpPr>
              <a:grpSpLocks/>
            </p:cNvGrpSpPr>
            <p:nvPr/>
          </p:nvGrpSpPr>
          <p:grpSpPr bwMode="auto">
            <a:xfrm>
              <a:off x="9330660" y="3072767"/>
              <a:ext cx="532759" cy="184809"/>
              <a:chOff x="2356" y="1300"/>
              <a:chExt cx="555" cy="194"/>
            </a:xfrm>
          </p:grpSpPr>
          <p:sp>
            <p:nvSpPr>
              <p:cNvPr id="98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46" name="Group 137"/>
              <p:cNvGrpSpPr>
                <a:grpSpLocks/>
              </p:cNvGrpSpPr>
              <p:nvPr/>
            </p:nvGrpSpPr>
            <p:grpSpPr bwMode="auto">
              <a:xfrm>
                <a:off x="2468" y="1332"/>
                <a:ext cx="310" cy="60"/>
                <a:chOff x="2468" y="1332"/>
                <a:chExt cx="310" cy="60"/>
              </a:xfrm>
            </p:grpSpPr>
            <p:sp>
              <p:nvSpPr>
                <p:cNvPr id="98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47"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48"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534" name="Group 133"/>
            <p:cNvGrpSpPr>
              <a:grpSpLocks/>
            </p:cNvGrpSpPr>
            <p:nvPr/>
          </p:nvGrpSpPr>
          <p:grpSpPr bwMode="auto">
            <a:xfrm>
              <a:off x="8438032" y="3018963"/>
              <a:ext cx="532759" cy="184809"/>
              <a:chOff x="2356" y="1300"/>
              <a:chExt cx="555" cy="194"/>
            </a:xfrm>
          </p:grpSpPr>
          <p:sp>
            <p:nvSpPr>
              <p:cNvPr id="98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38" name="Group 137"/>
              <p:cNvGrpSpPr>
                <a:grpSpLocks/>
              </p:cNvGrpSpPr>
              <p:nvPr/>
            </p:nvGrpSpPr>
            <p:grpSpPr bwMode="auto">
              <a:xfrm>
                <a:off x="2468" y="1332"/>
                <a:ext cx="310" cy="60"/>
                <a:chOff x="2468" y="1332"/>
                <a:chExt cx="310" cy="60"/>
              </a:xfrm>
            </p:grpSpPr>
            <p:sp>
              <p:nvSpPr>
                <p:cNvPr id="98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39"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40"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98310" name="Group 331"/>
          <p:cNvGrpSpPr>
            <a:grpSpLocks/>
          </p:cNvGrpSpPr>
          <p:nvPr/>
        </p:nvGrpSpPr>
        <p:grpSpPr bwMode="auto">
          <a:xfrm>
            <a:off x="1803400" y="2755900"/>
            <a:ext cx="3467100" cy="1193800"/>
            <a:chOff x="7848600" y="2044700"/>
            <a:chExt cx="3200399" cy="1371600"/>
          </a:xfrm>
        </p:grpSpPr>
        <p:sp>
          <p:nvSpPr>
            <p:cNvPr id="98433"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434" name="Group 133"/>
            <p:cNvGrpSpPr>
              <a:grpSpLocks/>
            </p:cNvGrpSpPr>
            <p:nvPr/>
          </p:nvGrpSpPr>
          <p:grpSpPr bwMode="auto">
            <a:xfrm>
              <a:off x="8526482" y="2160804"/>
              <a:ext cx="532759" cy="184809"/>
              <a:chOff x="2356" y="1300"/>
              <a:chExt cx="555" cy="194"/>
            </a:xfrm>
          </p:grpSpPr>
          <p:sp>
            <p:nvSpPr>
              <p:cNvPr id="9850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0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1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11" name="Group 137"/>
              <p:cNvGrpSpPr>
                <a:grpSpLocks/>
              </p:cNvGrpSpPr>
              <p:nvPr/>
            </p:nvGrpSpPr>
            <p:grpSpPr bwMode="auto">
              <a:xfrm>
                <a:off x="2468" y="1332"/>
                <a:ext cx="310" cy="60"/>
                <a:chOff x="2468" y="1332"/>
                <a:chExt cx="310" cy="60"/>
              </a:xfrm>
            </p:grpSpPr>
            <p:sp>
              <p:nvSpPr>
                <p:cNvPr id="9851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1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12"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13"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8435" name="Straight Connector 334"/>
            <p:cNvCxnSpPr>
              <a:cxnSpLocks noChangeShapeType="1"/>
              <a:stCxn id="98513"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36"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37"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38"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39"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40"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41"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42"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443" name="Straight Connector 342"/>
            <p:cNvCxnSpPr>
              <a:cxnSpLocks noChangeShapeType="1"/>
              <a:endCxn id="98508"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8444"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98445" name="Group 133"/>
            <p:cNvGrpSpPr>
              <a:grpSpLocks/>
            </p:cNvGrpSpPr>
            <p:nvPr/>
          </p:nvGrpSpPr>
          <p:grpSpPr bwMode="auto">
            <a:xfrm>
              <a:off x="9555206" y="2650627"/>
              <a:ext cx="532759" cy="184809"/>
              <a:chOff x="2356" y="1300"/>
              <a:chExt cx="555" cy="194"/>
            </a:xfrm>
          </p:grpSpPr>
          <p:sp>
            <p:nvSpPr>
              <p:cNvPr id="9850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50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50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503" name="Group 137"/>
              <p:cNvGrpSpPr>
                <a:grpSpLocks/>
              </p:cNvGrpSpPr>
              <p:nvPr/>
            </p:nvGrpSpPr>
            <p:grpSpPr bwMode="auto">
              <a:xfrm>
                <a:off x="2468" y="1332"/>
                <a:ext cx="310" cy="60"/>
                <a:chOff x="2468" y="1332"/>
                <a:chExt cx="310" cy="60"/>
              </a:xfrm>
            </p:grpSpPr>
            <p:sp>
              <p:nvSpPr>
                <p:cNvPr id="9850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50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504"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505"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446" name="Group 133"/>
            <p:cNvGrpSpPr>
              <a:grpSpLocks/>
            </p:cNvGrpSpPr>
            <p:nvPr/>
          </p:nvGrpSpPr>
          <p:grpSpPr bwMode="auto">
            <a:xfrm>
              <a:off x="8772607" y="2725609"/>
              <a:ext cx="532759" cy="184809"/>
              <a:chOff x="2356" y="1300"/>
              <a:chExt cx="555" cy="194"/>
            </a:xfrm>
          </p:grpSpPr>
          <p:sp>
            <p:nvSpPr>
              <p:cNvPr id="9849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9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9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95" name="Group 137"/>
              <p:cNvGrpSpPr>
                <a:grpSpLocks/>
              </p:cNvGrpSpPr>
              <p:nvPr/>
            </p:nvGrpSpPr>
            <p:grpSpPr bwMode="auto">
              <a:xfrm>
                <a:off x="2468" y="1332"/>
                <a:ext cx="310" cy="60"/>
                <a:chOff x="2468" y="1332"/>
                <a:chExt cx="310" cy="60"/>
              </a:xfrm>
            </p:grpSpPr>
            <p:sp>
              <p:nvSpPr>
                <p:cNvPr id="9849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9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9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97"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447" name="Group 133"/>
            <p:cNvGrpSpPr>
              <a:grpSpLocks/>
            </p:cNvGrpSpPr>
            <p:nvPr/>
          </p:nvGrpSpPr>
          <p:grpSpPr bwMode="auto">
            <a:xfrm>
              <a:off x="9060908" y="2428111"/>
              <a:ext cx="532759" cy="184809"/>
              <a:chOff x="2356" y="1300"/>
              <a:chExt cx="555" cy="194"/>
            </a:xfrm>
          </p:grpSpPr>
          <p:sp>
            <p:nvSpPr>
              <p:cNvPr id="9848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87" name="Group 137"/>
              <p:cNvGrpSpPr>
                <a:grpSpLocks/>
              </p:cNvGrpSpPr>
              <p:nvPr/>
            </p:nvGrpSpPr>
            <p:grpSpPr bwMode="auto">
              <a:xfrm>
                <a:off x="2468" y="1332"/>
                <a:ext cx="310" cy="60"/>
                <a:chOff x="2468" y="1332"/>
                <a:chExt cx="310" cy="60"/>
              </a:xfrm>
            </p:grpSpPr>
            <p:sp>
              <p:nvSpPr>
                <p:cNvPr id="98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8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89"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448" name="Group 133"/>
            <p:cNvGrpSpPr>
              <a:grpSpLocks/>
            </p:cNvGrpSpPr>
            <p:nvPr/>
          </p:nvGrpSpPr>
          <p:grpSpPr bwMode="auto">
            <a:xfrm>
              <a:off x="10005281" y="2289952"/>
              <a:ext cx="532759" cy="184809"/>
              <a:chOff x="2356" y="1300"/>
              <a:chExt cx="555" cy="194"/>
            </a:xfrm>
          </p:grpSpPr>
          <p:sp>
            <p:nvSpPr>
              <p:cNvPr id="98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79" name="Group 137"/>
              <p:cNvGrpSpPr>
                <a:grpSpLocks/>
              </p:cNvGrpSpPr>
              <p:nvPr/>
            </p:nvGrpSpPr>
            <p:grpSpPr bwMode="auto">
              <a:xfrm>
                <a:off x="2468" y="1332"/>
                <a:ext cx="310" cy="60"/>
                <a:chOff x="2468" y="1332"/>
                <a:chExt cx="310" cy="60"/>
              </a:xfrm>
            </p:grpSpPr>
            <p:sp>
              <p:nvSpPr>
                <p:cNvPr id="98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80"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81"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449" name="Group 133"/>
            <p:cNvGrpSpPr>
              <a:grpSpLocks/>
            </p:cNvGrpSpPr>
            <p:nvPr/>
          </p:nvGrpSpPr>
          <p:grpSpPr bwMode="auto">
            <a:xfrm>
              <a:off x="10232661" y="2882876"/>
              <a:ext cx="532759" cy="184809"/>
              <a:chOff x="2356" y="1300"/>
              <a:chExt cx="555" cy="194"/>
            </a:xfrm>
          </p:grpSpPr>
          <p:sp>
            <p:nvSpPr>
              <p:cNvPr id="98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71" name="Group 137"/>
              <p:cNvGrpSpPr>
                <a:grpSpLocks/>
              </p:cNvGrpSpPr>
              <p:nvPr/>
            </p:nvGrpSpPr>
            <p:grpSpPr bwMode="auto">
              <a:xfrm>
                <a:off x="2468" y="1332"/>
                <a:ext cx="310" cy="60"/>
                <a:chOff x="2468" y="1332"/>
                <a:chExt cx="310" cy="60"/>
              </a:xfrm>
            </p:grpSpPr>
            <p:sp>
              <p:nvSpPr>
                <p:cNvPr id="98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72"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73"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450" name="Group 133"/>
            <p:cNvGrpSpPr>
              <a:grpSpLocks/>
            </p:cNvGrpSpPr>
            <p:nvPr/>
          </p:nvGrpSpPr>
          <p:grpSpPr bwMode="auto">
            <a:xfrm>
              <a:off x="9330660" y="3072767"/>
              <a:ext cx="532759" cy="184809"/>
              <a:chOff x="2356" y="1300"/>
              <a:chExt cx="555" cy="194"/>
            </a:xfrm>
          </p:grpSpPr>
          <p:sp>
            <p:nvSpPr>
              <p:cNvPr id="98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63" name="Group 137"/>
              <p:cNvGrpSpPr>
                <a:grpSpLocks/>
              </p:cNvGrpSpPr>
              <p:nvPr/>
            </p:nvGrpSpPr>
            <p:grpSpPr bwMode="auto">
              <a:xfrm>
                <a:off x="2468" y="1332"/>
                <a:ext cx="310" cy="60"/>
                <a:chOff x="2468" y="1332"/>
                <a:chExt cx="310" cy="60"/>
              </a:xfrm>
            </p:grpSpPr>
            <p:sp>
              <p:nvSpPr>
                <p:cNvPr id="98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64"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65"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451" name="Group 133"/>
            <p:cNvGrpSpPr>
              <a:grpSpLocks/>
            </p:cNvGrpSpPr>
            <p:nvPr/>
          </p:nvGrpSpPr>
          <p:grpSpPr bwMode="auto">
            <a:xfrm>
              <a:off x="8438032" y="3018963"/>
              <a:ext cx="532759" cy="184809"/>
              <a:chOff x="2356" y="1300"/>
              <a:chExt cx="555" cy="194"/>
            </a:xfrm>
          </p:grpSpPr>
          <p:sp>
            <p:nvSpPr>
              <p:cNvPr id="98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55" name="Group 137"/>
              <p:cNvGrpSpPr>
                <a:grpSpLocks/>
              </p:cNvGrpSpPr>
              <p:nvPr/>
            </p:nvGrpSpPr>
            <p:grpSpPr bwMode="auto">
              <a:xfrm>
                <a:off x="2468" y="1332"/>
                <a:ext cx="310" cy="60"/>
                <a:chOff x="2468" y="1332"/>
                <a:chExt cx="310" cy="60"/>
              </a:xfrm>
            </p:grpSpPr>
            <p:sp>
              <p:nvSpPr>
                <p:cNvPr id="98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56"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57"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98311" name="Group 416"/>
          <p:cNvGrpSpPr>
            <a:grpSpLocks/>
          </p:cNvGrpSpPr>
          <p:nvPr/>
        </p:nvGrpSpPr>
        <p:grpSpPr bwMode="auto">
          <a:xfrm>
            <a:off x="1498600" y="4165600"/>
            <a:ext cx="3086100" cy="1168400"/>
            <a:chOff x="7848600" y="2044700"/>
            <a:chExt cx="3200399" cy="1371600"/>
          </a:xfrm>
        </p:grpSpPr>
        <p:sp>
          <p:nvSpPr>
            <p:cNvPr id="98350"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98351" name="Group 133"/>
            <p:cNvGrpSpPr>
              <a:grpSpLocks/>
            </p:cNvGrpSpPr>
            <p:nvPr/>
          </p:nvGrpSpPr>
          <p:grpSpPr bwMode="auto">
            <a:xfrm>
              <a:off x="8526482" y="2160804"/>
              <a:ext cx="532759" cy="184809"/>
              <a:chOff x="2356" y="1300"/>
              <a:chExt cx="555" cy="194"/>
            </a:xfrm>
          </p:grpSpPr>
          <p:sp>
            <p:nvSpPr>
              <p:cNvPr id="98425"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2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2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28" name="Group 137"/>
              <p:cNvGrpSpPr>
                <a:grpSpLocks/>
              </p:cNvGrpSpPr>
              <p:nvPr/>
            </p:nvGrpSpPr>
            <p:grpSpPr bwMode="auto">
              <a:xfrm>
                <a:off x="2468" y="1332"/>
                <a:ext cx="310" cy="60"/>
                <a:chOff x="2468" y="1332"/>
                <a:chExt cx="310" cy="60"/>
              </a:xfrm>
            </p:grpSpPr>
            <p:sp>
              <p:nvSpPr>
                <p:cNvPr id="9843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3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29"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30"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98352" name="Straight Connector 419"/>
            <p:cNvCxnSpPr>
              <a:cxnSpLocks noChangeShapeType="1"/>
              <a:stCxn id="98430"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3"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4"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5"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6"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7"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8"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59"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98360" name="Straight Connector 427"/>
            <p:cNvCxnSpPr>
              <a:cxnSpLocks noChangeShapeType="1"/>
              <a:endCxn id="98425"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98361" name="TextBox 428"/>
            <p:cNvSpPr txBox="1">
              <a:spLocks noChangeArrowheads="1"/>
            </p:cNvSpPr>
            <p:nvPr/>
          </p:nvSpPr>
          <p:spPr bwMode="auto">
            <a:xfrm>
              <a:off x="7958081" y="2471292"/>
              <a:ext cx="876536" cy="469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C</a:t>
              </a:r>
            </a:p>
          </p:txBody>
        </p:sp>
        <p:grpSp>
          <p:nvGrpSpPr>
            <p:cNvPr id="98362" name="Group 133"/>
            <p:cNvGrpSpPr>
              <a:grpSpLocks/>
            </p:cNvGrpSpPr>
            <p:nvPr/>
          </p:nvGrpSpPr>
          <p:grpSpPr bwMode="auto">
            <a:xfrm>
              <a:off x="9555206" y="2650627"/>
              <a:ext cx="532759" cy="184809"/>
              <a:chOff x="2356" y="1300"/>
              <a:chExt cx="555" cy="194"/>
            </a:xfrm>
          </p:grpSpPr>
          <p:sp>
            <p:nvSpPr>
              <p:cNvPr id="9841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1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1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20" name="Group 137"/>
              <p:cNvGrpSpPr>
                <a:grpSpLocks/>
              </p:cNvGrpSpPr>
              <p:nvPr/>
            </p:nvGrpSpPr>
            <p:grpSpPr bwMode="auto">
              <a:xfrm>
                <a:off x="2468" y="1332"/>
                <a:ext cx="310" cy="60"/>
                <a:chOff x="2468" y="1332"/>
                <a:chExt cx="310" cy="60"/>
              </a:xfrm>
            </p:grpSpPr>
            <p:sp>
              <p:nvSpPr>
                <p:cNvPr id="9842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2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21"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22"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363" name="Group 133"/>
            <p:cNvGrpSpPr>
              <a:grpSpLocks/>
            </p:cNvGrpSpPr>
            <p:nvPr/>
          </p:nvGrpSpPr>
          <p:grpSpPr bwMode="auto">
            <a:xfrm>
              <a:off x="8772607" y="2725609"/>
              <a:ext cx="532759" cy="184809"/>
              <a:chOff x="2356" y="1300"/>
              <a:chExt cx="555" cy="194"/>
            </a:xfrm>
          </p:grpSpPr>
          <p:sp>
            <p:nvSpPr>
              <p:cNvPr id="9840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1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1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12" name="Group 137"/>
              <p:cNvGrpSpPr>
                <a:grpSpLocks/>
              </p:cNvGrpSpPr>
              <p:nvPr/>
            </p:nvGrpSpPr>
            <p:grpSpPr bwMode="auto">
              <a:xfrm>
                <a:off x="2468" y="1332"/>
                <a:ext cx="310" cy="60"/>
                <a:chOff x="2468" y="1332"/>
                <a:chExt cx="310" cy="60"/>
              </a:xfrm>
            </p:grpSpPr>
            <p:sp>
              <p:nvSpPr>
                <p:cNvPr id="9841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1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13"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14"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364" name="Group 133"/>
            <p:cNvGrpSpPr>
              <a:grpSpLocks/>
            </p:cNvGrpSpPr>
            <p:nvPr/>
          </p:nvGrpSpPr>
          <p:grpSpPr bwMode="auto">
            <a:xfrm>
              <a:off x="9060908" y="2428111"/>
              <a:ext cx="532759" cy="184809"/>
              <a:chOff x="2356" y="1300"/>
              <a:chExt cx="555" cy="194"/>
            </a:xfrm>
          </p:grpSpPr>
          <p:sp>
            <p:nvSpPr>
              <p:cNvPr id="9840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40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40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404" name="Group 137"/>
              <p:cNvGrpSpPr>
                <a:grpSpLocks/>
              </p:cNvGrpSpPr>
              <p:nvPr/>
            </p:nvGrpSpPr>
            <p:grpSpPr bwMode="auto">
              <a:xfrm>
                <a:off x="2468" y="1332"/>
                <a:ext cx="310" cy="60"/>
                <a:chOff x="2468" y="1332"/>
                <a:chExt cx="310" cy="60"/>
              </a:xfrm>
            </p:grpSpPr>
            <p:sp>
              <p:nvSpPr>
                <p:cNvPr id="9840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0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405"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406"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365" name="Group 133"/>
            <p:cNvGrpSpPr>
              <a:grpSpLocks/>
            </p:cNvGrpSpPr>
            <p:nvPr/>
          </p:nvGrpSpPr>
          <p:grpSpPr bwMode="auto">
            <a:xfrm>
              <a:off x="10005281" y="2289952"/>
              <a:ext cx="532759" cy="184809"/>
              <a:chOff x="2356" y="1300"/>
              <a:chExt cx="555" cy="194"/>
            </a:xfrm>
          </p:grpSpPr>
          <p:sp>
            <p:nvSpPr>
              <p:cNvPr id="9839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9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9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96" name="Group 137"/>
              <p:cNvGrpSpPr>
                <a:grpSpLocks/>
              </p:cNvGrpSpPr>
              <p:nvPr/>
            </p:nvGrpSpPr>
            <p:grpSpPr bwMode="auto">
              <a:xfrm>
                <a:off x="2468" y="1332"/>
                <a:ext cx="310" cy="60"/>
                <a:chOff x="2468" y="1332"/>
                <a:chExt cx="310" cy="60"/>
              </a:xfrm>
            </p:grpSpPr>
            <p:sp>
              <p:nvSpPr>
                <p:cNvPr id="9839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40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397"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398"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366" name="Group 133"/>
            <p:cNvGrpSpPr>
              <a:grpSpLocks/>
            </p:cNvGrpSpPr>
            <p:nvPr/>
          </p:nvGrpSpPr>
          <p:grpSpPr bwMode="auto">
            <a:xfrm>
              <a:off x="10232661" y="2882876"/>
              <a:ext cx="532759" cy="184809"/>
              <a:chOff x="2356" y="1300"/>
              <a:chExt cx="555" cy="194"/>
            </a:xfrm>
          </p:grpSpPr>
          <p:sp>
            <p:nvSpPr>
              <p:cNvPr id="983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88" name="Group 137"/>
              <p:cNvGrpSpPr>
                <a:grpSpLocks/>
              </p:cNvGrpSpPr>
              <p:nvPr/>
            </p:nvGrpSpPr>
            <p:grpSpPr bwMode="auto">
              <a:xfrm>
                <a:off x="2468" y="1332"/>
                <a:ext cx="310" cy="60"/>
                <a:chOff x="2468" y="1332"/>
                <a:chExt cx="310" cy="60"/>
              </a:xfrm>
            </p:grpSpPr>
            <p:sp>
              <p:nvSpPr>
                <p:cNvPr id="9839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39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389"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390"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367" name="Group 133"/>
            <p:cNvGrpSpPr>
              <a:grpSpLocks/>
            </p:cNvGrpSpPr>
            <p:nvPr/>
          </p:nvGrpSpPr>
          <p:grpSpPr bwMode="auto">
            <a:xfrm>
              <a:off x="9330660" y="3072767"/>
              <a:ext cx="532759" cy="184809"/>
              <a:chOff x="2356" y="1300"/>
              <a:chExt cx="555" cy="194"/>
            </a:xfrm>
          </p:grpSpPr>
          <p:sp>
            <p:nvSpPr>
              <p:cNvPr id="9837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7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7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80" name="Group 137"/>
              <p:cNvGrpSpPr>
                <a:grpSpLocks/>
              </p:cNvGrpSpPr>
              <p:nvPr/>
            </p:nvGrpSpPr>
            <p:grpSpPr bwMode="auto">
              <a:xfrm>
                <a:off x="2468" y="1332"/>
                <a:ext cx="310" cy="60"/>
                <a:chOff x="2468" y="1332"/>
                <a:chExt cx="310" cy="60"/>
              </a:xfrm>
            </p:grpSpPr>
            <p:sp>
              <p:nvSpPr>
                <p:cNvPr id="9838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38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381"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382"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8368" name="Group 133"/>
            <p:cNvGrpSpPr>
              <a:grpSpLocks/>
            </p:cNvGrpSpPr>
            <p:nvPr/>
          </p:nvGrpSpPr>
          <p:grpSpPr bwMode="auto">
            <a:xfrm>
              <a:off x="8438032" y="3018963"/>
              <a:ext cx="532759" cy="184809"/>
              <a:chOff x="2356" y="1300"/>
              <a:chExt cx="555" cy="194"/>
            </a:xfrm>
          </p:grpSpPr>
          <p:sp>
            <p:nvSpPr>
              <p:cNvPr id="9836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9837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9837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98372" name="Group 137"/>
              <p:cNvGrpSpPr>
                <a:grpSpLocks/>
              </p:cNvGrpSpPr>
              <p:nvPr/>
            </p:nvGrpSpPr>
            <p:grpSpPr bwMode="auto">
              <a:xfrm>
                <a:off x="2468" y="1332"/>
                <a:ext cx="310" cy="60"/>
                <a:chOff x="2468" y="1332"/>
                <a:chExt cx="310" cy="60"/>
              </a:xfrm>
            </p:grpSpPr>
            <p:sp>
              <p:nvSpPr>
                <p:cNvPr id="9837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9837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8373"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8374"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cxnSp>
        <p:nvCxnSpPr>
          <p:cNvPr id="98312" name="Straight Connector 12"/>
          <p:cNvCxnSpPr>
            <a:cxnSpLocks noChangeShapeType="1"/>
            <a:endCxn id="98510"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3" name="Straight Connector 500"/>
          <p:cNvCxnSpPr>
            <a:cxnSpLocks noChangeShapeType="1"/>
            <a:stCxn id="98635" idx="8"/>
            <a:endCxn id="98333" idx="2"/>
          </p:cNvCxnSpPr>
          <p:nvPr/>
        </p:nvCxnSpPr>
        <p:spPr bwMode="auto">
          <a:xfrm>
            <a:off x="1455738" y="2990850"/>
            <a:ext cx="38100" cy="3095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4" name="Straight Connector 501"/>
          <p:cNvCxnSpPr>
            <a:cxnSpLocks noChangeShapeType="1"/>
            <a:endCxn id="98333" idx="3"/>
          </p:cNvCxnSpPr>
          <p:nvPr/>
        </p:nvCxnSpPr>
        <p:spPr bwMode="auto">
          <a:xfrm>
            <a:off x="1235075" y="3271838"/>
            <a:ext cx="123825" cy="2127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5" name="Straight Connector 502"/>
          <p:cNvCxnSpPr>
            <a:cxnSpLocks noChangeShapeType="1"/>
            <a:endCxn id="98478"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6" name="Straight Connector 503"/>
          <p:cNvCxnSpPr>
            <a:cxnSpLocks noChangeShapeType="1"/>
            <a:endCxn id="98478"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7" name="Straight Connector 504"/>
          <p:cNvCxnSpPr>
            <a:cxnSpLocks noChangeShapeType="1"/>
            <a:endCxn id="98561"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8"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19" name="Straight Connector 506"/>
          <p:cNvCxnSpPr>
            <a:cxnSpLocks noChangeShapeType="1"/>
            <a:stCxn id="98627" idx="4"/>
            <a:endCxn id="98556"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0"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1" name="Straight Connector 508"/>
          <p:cNvCxnSpPr>
            <a:cxnSpLocks noChangeShapeType="1"/>
            <a:endCxn id="98543"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2" name="Straight Connector 509"/>
          <p:cNvCxnSpPr>
            <a:cxnSpLocks noChangeShapeType="1"/>
            <a:stCxn id="98625" idx="0"/>
            <a:endCxn id="98331" idx="5"/>
          </p:cNvCxnSpPr>
          <p:nvPr/>
        </p:nvCxnSpPr>
        <p:spPr bwMode="auto">
          <a:xfrm flipH="1" flipV="1">
            <a:off x="5084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3"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4" name="Straight Connector 511"/>
          <p:cNvCxnSpPr>
            <a:cxnSpLocks noChangeShapeType="1"/>
            <a:stCxn id="98622" idx="0"/>
          </p:cNvCxnSpPr>
          <p:nvPr/>
        </p:nvCxnSpPr>
        <p:spPr bwMode="auto">
          <a:xfrm flipV="1">
            <a:off x="3389313" y="5689600"/>
            <a:ext cx="306387" cy="165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5"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6" name="Straight Connector 513"/>
          <p:cNvCxnSpPr>
            <a:cxnSpLocks noChangeShapeType="1"/>
            <a:stCxn id="98644" idx="0"/>
          </p:cNvCxnSpPr>
          <p:nvPr/>
        </p:nvCxnSpPr>
        <p:spPr bwMode="auto">
          <a:xfrm flipV="1">
            <a:off x="1179513" y="4467225"/>
            <a:ext cx="227012" cy="2825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27" name="Straight Connector 514"/>
          <p:cNvCxnSpPr>
            <a:cxnSpLocks noChangeShapeType="1"/>
            <a:endCxn id="98333" idx="5"/>
          </p:cNvCxnSpPr>
          <p:nvPr/>
        </p:nvCxnSpPr>
        <p:spPr bwMode="auto">
          <a:xfrm flipV="1">
            <a:off x="1155700" y="4368800"/>
            <a:ext cx="203200" cy="7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nvGrpSpPr>
          <p:cNvPr id="98328" name="Group 20"/>
          <p:cNvGrpSpPr>
            <a:grpSpLocks/>
          </p:cNvGrpSpPr>
          <p:nvPr/>
        </p:nvGrpSpPr>
        <p:grpSpPr bwMode="auto">
          <a:xfrm>
            <a:off x="4713288" y="2871788"/>
            <a:ext cx="2117725" cy="1082675"/>
            <a:chOff x="4712800" y="2871032"/>
            <a:chExt cx="2117908" cy="1082781"/>
          </a:xfrm>
        </p:grpSpPr>
        <p:grpSp>
          <p:nvGrpSpPr>
            <p:cNvPr id="98345" name="Group 16"/>
            <p:cNvGrpSpPr>
              <a:grpSpLocks/>
            </p:cNvGrpSpPr>
            <p:nvPr/>
          </p:nvGrpSpPr>
          <p:grpSpPr bwMode="auto">
            <a:xfrm>
              <a:off x="5677190" y="2871032"/>
              <a:ext cx="530938" cy="338554"/>
              <a:chOff x="5573768" y="2726239"/>
              <a:chExt cx="530938" cy="338554"/>
            </a:xfrm>
          </p:grpSpPr>
          <p:sp>
            <p:nvSpPr>
              <p:cNvPr id="98348"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9"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8346"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8347"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98329" name="Group 39937"/>
          <p:cNvGrpSpPr>
            <a:grpSpLocks/>
          </p:cNvGrpSpPr>
          <p:nvPr/>
        </p:nvGrpSpPr>
        <p:grpSpPr bwMode="auto">
          <a:xfrm>
            <a:off x="3692525" y="3789363"/>
            <a:ext cx="1538288" cy="585787"/>
            <a:chOff x="3692946" y="3789212"/>
            <a:chExt cx="1537885" cy="585306"/>
          </a:xfrm>
        </p:grpSpPr>
        <p:cxnSp>
          <p:nvCxnSpPr>
            <p:cNvPr id="98339" name="Straight Connector 515"/>
            <p:cNvCxnSpPr>
              <a:cxnSpLocks noChangeShapeType="1"/>
              <a:stCxn id="98395" idx="0"/>
            </p:cNvCxnSpPr>
            <p:nvPr/>
          </p:nvCxnSpPr>
          <p:spPr bwMode="auto">
            <a:xfrm flipV="1">
              <a:off x="3833272" y="4233204"/>
              <a:ext cx="190444" cy="141314"/>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nvGrpSpPr>
            <p:cNvPr id="98340" name="Group 518"/>
            <p:cNvGrpSpPr>
              <a:grpSpLocks/>
            </p:cNvGrpSpPr>
            <p:nvPr/>
          </p:nvGrpSpPr>
          <p:grpSpPr bwMode="auto">
            <a:xfrm>
              <a:off x="3932901" y="3934211"/>
              <a:ext cx="530938" cy="338554"/>
              <a:chOff x="5573768" y="2726239"/>
              <a:chExt cx="530938" cy="338554"/>
            </a:xfrm>
          </p:grpSpPr>
          <p:sp>
            <p:nvSpPr>
              <p:cNvPr id="98343"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98344" name="TextBox 522"/>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98341" name="Straight Connector 519"/>
            <p:cNvCxnSpPr>
              <a:cxnSpLocks noChangeShapeType="1"/>
              <a:stCxn id="98343" idx="6"/>
              <a:endCxn id="98595" idx="1"/>
            </p:cNvCxnSpPr>
            <p:nvPr/>
          </p:nvCxnSpPr>
          <p:spPr bwMode="auto">
            <a:xfrm flipV="1">
              <a:off x="4460993" y="3953654"/>
              <a:ext cx="769838" cy="15801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8342"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98330" name="Group 39939"/>
          <p:cNvGrpSpPr>
            <a:grpSpLocks/>
          </p:cNvGrpSpPr>
          <p:nvPr/>
        </p:nvGrpSpPr>
        <p:grpSpPr bwMode="auto">
          <a:xfrm>
            <a:off x="2406650" y="3633788"/>
            <a:ext cx="2901950" cy="1296987"/>
            <a:chOff x="2407287" y="3633041"/>
            <a:chExt cx="2900648" cy="1297685"/>
          </a:xfrm>
        </p:grpSpPr>
        <p:cxnSp>
          <p:nvCxnSpPr>
            <p:cNvPr id="98336" name="Straight Connector 7"/>
            <p:cNvCxnSpPr>
              <a:cxnSpLocks noChangeShapeType="1"/>
              <a:stCxn id="98468" idx="5"/>
              <a:endCxn id="98593" idx="1"/>
            </p:cNvCxnSpPr>
            <p:nvPr/>
          </p:nvCxnSpPr>
          <p:spPr bwMode="auto">
            <a:xfrm>
              <a:off x="4876256" y="3633041"/>
              <a:ext cx="431679" cy="222499"/>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8337" name="Straight Connector 415"/>
            <p:cNvCxnSpPr>
              <a:cxnSpLocks noChangeShapeType="1"/>
              <a:endCxn id="98427" idx="0"/>
            </p:cNvCxnSpPr>
            <p:nvPr/>
          </p:nvCxnSpPr>
          <p:spPr bwMode="auto">
            <a:xfrm flipH="1">
              <a:off x="2407287" y="3753131"/>
              <a:ext cx="282429" cy="511372"/>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98338" name="Straight Connector 523"/>
            <p:cNvCxnSpPr>
              <a:cxnSpLocks noChangeShapeType="1"/>
              <a:stCxn id="98390" idx="0"/>
            </p:cNvCxnSpPr>
            <p:nvPr/>
          </p:nvCxnSpPr>
          <p:spPr bwMode="auto">
            <a:xfrm flipV="1">
              <a:off x="4307545" y="4626270"/>
              <a:ext cx="843636" cy="304456"/>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sp>
        <p:nvSpPr>
          <p:cNvPr id="98331"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98332" name="TextBox 9"/>
          <p:cNvSpPr txBox="1">
            <a:spLocks noChangeArrowheads="1"/>
          </p:cNvSpPr>
          <p:nvPr/>
        </p:nvSpPr>
        <p:spPr bwMode="auto">
          <a:xfrm>
            <a:off x="3556000" y="5334000"/>
            <a:ext cx="1587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regional net</a:t>
            </a:r>
          </a:p>
        </p:txBody>
      </p:sp>
      <p:sp>
        <p:nvSpPr>
          <p:cNvPr id="98333"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98334" name="Straight Connector 39941"/>
          <p:cNvCxnSpPr>
            <a:cxnSpLocks noChangeShapeType="1"/>
            <a:stCxn id="98333" idx="0"/>
            <a:endCxn id="98456" idx="0"/>
          </p:cNvCxnSpPr>
          <p:nvPr/>
        </p:nvCxnSpPr>
        <p:spPr bwMode="auto">
          <a:xfrm flipV="1">
            <a:off x="1684338" y="3654425"/>
            <a:ext cx="758825" cy="2730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335" name="Straight Connector 524"/>
          <p:cNvCxnSpPr>
            <a:cxnSpLocks noChangeShapeType="1"/>
            <a:endCxn id="98429" idx="1"/>
          </p:cNvCxnSpPr>
          <p:nvPr/>
        </p:nvCxnSpPr>
        <p:spPr bwMode="auto">
          <a:xfrm>
            <a:off x="1685925" y="4111625"/>
            <a:ext cx="466725" cy="269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50" name="TextBox 349"/>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397965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0355" name="Group 5"/>
          <p:cNvGrpSpPr>
            <a:grpSpLocks/>
          </p:cNvGrpSpPr>
          <p:nvPr/>
        </p:nvGrpSpPr>
        <p:grpSpPr bwMode="auto">
          <a:xfrm>
            <a:off x="450850" y="1849438"/>
            <a:ext cx="8437563" cy="4559300"/>
            <a:chOff x="154891" y="1905681"/>
            <a:chExt cx="8436427" cy="4559651"/>
          </a:xfrm>
        </p:grpSpPr>
        <p:grpSp>
          <p:nvGrpSpPr>
            <p:cNvPr id="100658" name="Group 2"/>
            <p:cNvGrpSpPr>
              <a:grpSpLocks/>
            </p:cNvGrpSpPr>
            <p:nvPr/>
          </p:nvGrpSpPr>
          <p:grpSpPr bwMode="auto">
            <a:xfrm>
              <a:off x="1529396" y="2297655"/>
              <a:ext cx="648422" cy="418253"/>
              <a:chOff x="3053396" y="4304255"/>
              <a:chExt cx="648422" cy="418253"/>
            </a:xfrm>
          </p:grpSpPr>
          <p:sp>
            <p:nvSpPr>
              <p:cNvPr id="10071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711"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59" name="Group 131"/>
            <p:cNvGrpSpPr>
              <a:grpSpLocks/>
            </p:cNvGrpSpPr>
            <p:nvPr/>
          </p:nvGrpSpPr>
          <p:grpSpPr bwMode="auto">
            <a:xfrm>
              <a:off x="373696" y="3097755"/>
              <a:ext cx="648422" cy="418253"/>
              <a:chOff x="3053396" y="4304255"/>
              <a:chExt cx="648422" cy="418253"/>
            </a:xfrm>
          </p:grpSpPr>
          <p:sp>
            <p:nvSpPr>
              <p:cNvPr id="10070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709"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0" name="Group 135"/>
            <p:cNvGrpSpPr>
              <a:grpSpLocks/>
            </p:cNvGrpSpPr>
            <p:nvPr/>
          </p:nvGrpSpPr>
          <p:grpSpPr bwMode="auto">
            <a:xfrm>
              <a:off x="6037896" y="2551655"/>
              <a:ext cx="648422" cy="418253"/>
              <a:chOff x="3053396" y="4304255"/>
              <a:chExt cx="648422" cy="418253"/>
            </a:xfrm>
          </p:grpSpPr>
          <p:sp>
            <p:nvSpPr>
              <p:cNvPr id="10070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707"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1" name="Group 138"/>
            <p:cNvGrpSpPr>
              <a:grpSpLocks/>
            </p:cNvGrpSpPr>
            <p:nvPr/>
          </p:nvGrpSpPr>
          <p:grpSpPr bwMode="auto">
            <a:xfrm>
              <a:off x="945196" y="5409155"/>
              <a:ext cx="648422" cy="418253"/>
              <a:chOff x="3053396" y="4304255"/>
              <a:chExt cx="648422" cy="418253"/>
            </a:xfrm>
          </p:grpSpPr>
          <p:sp>
            <p:nvSpPr>
              <p:cNvPr id="10070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705"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2" name="Group 141"/>
            <p:cNvGrpSpPr>
              <a:grpSpLocks/>
            </p:cNvGrpSpPr>
            <p:nvPr/>
          </p:nvGrpSpPr>
          <p:grpSpPr bwMode="auto">
            <a:xfrm>
              <a:off x="526096" y="4786855"/>
              <a:ext cx="648422" cy="418253"/>
              <a:chOff x="3053396" y="4304255"/>
              <a:chExt cx="648422" cy="418253"/>
            </a:xfrm>
          </p:grpSpPr>
          <p:sp>
            <p:nvSpPr>
              <p:cNvPr id="1007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703"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3" name="Group 144"/>
            <p:cNvGrpSpPr>
              <a:grpSpLocks/>
            </p:cNvGrpSpPr>
            <p:nvPr/>
          </p:nvGrpSpPr>
          <p:grpSpPr bwMode="auto">
            <a:xfrm>
              <a:off x="297496" y="4126455"/>
              <a:ext cx="648422" cy="418253"/>
              <a:chOff x="3053396" y="4304255"/>
              <a:chExt cx="648422" cy="418253"/>
            </a:xfrm>
          </p:grpSpPr>
          <p:sp>
            <p:nvSpPr>
              <p:cNvPr id="1007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701"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4" name="Group 147"/>
            <p:cNvGrpSpPr>
              <a:grpSpLocks/>
            </p:cNvGrpSpPr>
            <p:nvPr/>
          </p:nvGrpSpPr>
          <p:grpSpPr bwMode="auto">
            <a:xfrm>
              <a:off x="6787196" y="2983455"/>
              <a:ext cx="648422" cy="418253"/>
              <a:chOff x="3053396" y="4304255"/>
              <a:chExt cx="648422" cy="418253"/>
            </a:xfrm>
          </p:grpSpPr>
          <p:sp>
            <p:nvSpPr>
              <p:cNvPr id="10069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99"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5" name="Group 150"/>
            <p:cNvGrpSpPr>
              <a:grpSpLocks/>
            </p:cNvGrpSpPr>
            <p:nvPr/>
          </p:nvGrpSpPr>
          <p:grpSpPr bwMode="auto">
            <a:xfrm>
              <a:off x="3129596" y="2056355"/>
              <a:ext cx="648422" cy="418253"/>
              <a:chOff x="3053396" y="4304255"/>
              <a:chExt cx="648422" cy="418253"/>
            </a:xfrm>
          </p:grpSpPr>
          <p:sp>
            <p:nvSpPr>
              <p:cNvPr id="1006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97"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6" name="Group 153"/>
            <p:cNvGrpSpPr>
              <a:grpSpLocks/>
            </p:cNvGrpSpPr>
            <p:nvPr/>
          </p:nvGrpSpPr>
          <p:grpSpPr bwMode="auto">
            <a:xfrm>
              <a:off x="754696" y="2704055"/>
              <a:ext cx="648422" cy="418253"/>
              <a:chOff x="3053396" y="4304255"/>
              <a:chExt cx="648422" cy="418253"/>
            </a:xfrm>
          </p:grpSpPr>
          <p:sp>
            <p:nvSpPr>
              <p:cNvPr id="1006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95"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7" name="Group 156"/>
            <p:cNvGrpSpPr>
              <a:grpSpLocks/>
            </p:cNvGrpSpPr>
            <p:nvPr/>
          </p:nvGrpSpPr>
          <p:grpSpPr bwMode="auto">
            <a:xfrm>
              <a:off x="4043996" y="2030955"/>
              <a:ext cx="648422" cy="418253"/>
              <a:chOff x="3053396" y="4304255"/>
              <a:chExt cx="648422" cy="418253"/>
            </a:xfrm>
          </p:grpSpPr>
          <p:sp>
            <p:nvSpPr>
              <p:cNvPr id="10069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93"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8" name="Group 160"/>
            <p:cNvGrpSpPr>
              <a:grpSpLocks/>
            </p:cNvGrpSpPr>
            <p:nvPr/>
          </p:nvGrpSpPr>
          <p:grpSpPr bwMode="auto">
            <a:xfrm>
              <a:off x="7104696" y="5663155"/>
              <a:ext cx="648422" cy="418253"/>
              <a:chOff x="3053396" y="4304255"/>
              <a:chExt cx="648422" cy="418253"/>
            </a:xfrm>
          </p:grpSpPr>
          <p:sp>
            <p:nvSpPr>
              <p:cNvPr id="1006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91"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69" name="Group 163"/>
            <p:cNvGrpSpPr>
              <a:grpSpLocks/>
            </p:cNvGrpSpPr>
            <p:nvPr/>
          </p:nvGrpSpPr>
          <p:grpSpPr bwMode="auto">
            <a:xfrm>
              <a:off x="7942896" y="5015455"/>
              <a:ext cx="648422" cy="418253"/>
              <a:chOff x="3053396" y="4304255"/>
              <a:chExt cx="648422" cy="418253"/>
            </a:xfrm>
          </p:grpSpPr>
          <p:sp>
            <p:nvSpPr>
              <p:cNvPr id="10068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89"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0" name="Group 166"/>
            <p:cNvGrpSpPr>
              <a:grpSpLocks/>
            </p:cNvGrpSpPr>
            <p:nvPr/>
          </p:nvGrpSpPr>
          <p:grpSpPr bwMode="auto">
            <a:xfrm>
              <a:off x="7714296" y="4101055"/>
              <a:ext cx="648422" cy="418253"/>
              <a:chOff x="3053396" y="4304255"/>
              <a:chExt cx="648422" cy="418253"/>
            </a:xfrm>
          </p:grpSpPr>
          <p:sp>
            <p:nvSpPr>
              <p:cNvPr id="10068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87"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1" name="Group 169"/>
            <p:cNvGrpSpPr>
              <a:grpSpLocks/>
            </p:cNvGrpSpPr>
            <p:nvPr/>
          </p:nvGrpSpPr>
          <p:grpSpPr bwMode="auto">
            <a:xfrm>
              <a:off x="4869496" y="5904455"/>
              <a:ext cx="648422" cy="418253"/>
              <a:chOff x="3053396" y="4304255"/>
              <a:chExt cx="648422" cy="418253"/>
            </a:xfrm>
          </p:grpSpPr>
          <p:sp>
            <p:nvSpPr>
              <p:cNvPr id="1006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85"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2" name="Group 172"/>
            <p:cNvGrpSpPr>
              <a:grpSpLocks/>
            </p:cNvGrpSpPr>
            <p:nvPr/>
          </p:nvGrpSpPr>
          <p:grpSpPr bwMode="auto">
            <a:xfrm>
              <a:off x="3955096" y="6044155"/>
              <a:ext cx="648422" cy="418253"/>
              <a:chOff x="3053396" y="4304255"/>
              <a:chExt cx="648422" cy="418253"/>
            </a:xfrm>
          </p:grpSpPr>
          <p:sp>
            <p:nvSpPr>
              <p:cNvPr id="10068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83"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grpSp>
          <p:nvGrpSpPr>
            <p:cNvPr id="100673" name="Group 175"/>
            <p:cNvGrpSpPr>
              <a:grpSpLocks/>
            </p:cNvGrpSpPr>
            <p:nvPr/>
          </p:nvGrpSpPr>
          <p:grpSpPr bwMode="auto">
            <a:xfrm>
              <a:off x="2735896" y="5891755"/>
              <a:ext cx="648422" cy="418253"/>
              <a:chOff x="3053396" y="4304255"/>
              <a:chExt cx="648422" cy="418253"/>
            </a:xfrm>
          </p:grpSpPr>
          <p:sp>
            <p:nvSpPr>
              <p:cNvPr id="10068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00681"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ts val="1000"/>
                  </a:lnSpc>
                </a:pPr>
                <a:r>
                  <a:rPr lang="en-US" sz="1000"/>
                  <a:t>access</a:t>
                </a:r>
              </a:p>
              <a:p>
                <a:pPr algn="ctr">
                  <a:lnSpc>
                    <a:spcPts val="1000"/>
                  </a:lnSpc>
                </a:pPr>
                <a:r>
                  <a:rPr lang="en-US" sz="1000"/>
                  <a:t>net</a:t>
                </a:r>
              </a:p>
            </p:txBody>
          </p:sp>
        </p:grpSp>
        <p:sp>
          <p:nvSpPr>
            <p:cNvPr id="100674"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5"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6"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7"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8"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sp>
          <p:nvSpPr>
            <p:cNvPr id="100679"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800">
                  <a:solidFill>
                    <a:srgbClr val="0000FF"/>
                  </a:solidFill>
                </a:rPr>
                <a:t>…</a:t>
              </a:r>
            </a:p>
          </p:txBody>
        </p:sp>
      </p:grpSp>
      <p:sp>
        <p:nvSpPr>
          <p:cNvPr id="100356" name="Rectangle 3"/>
          <p:cNvSpPr txBox="1">
            <a:spLocks noChangeArrowheads="1"/>
          </p:cNvSpPr>
          <p:nvPr/>
        </p:nvSpPr>
        <p:spPr bwMode="auto">
          <a:xfrm>
            <a:off x="485775" y="1011238"/>
            <a:ext cx="82042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85000"/>
              </a:lnSpc>
              <a:spcBef>
                <a:spcPct val="20000"/>
              </a:spcBef>
              <a:buClr>
                <a:srgbClr val="000099"/>
              </a:buClr>
              <a:buSzPct val="75000"/>
              <a:buFont typeface="Wingdings" charset="0"/>
              <a:buNone/>
            </a:pPr>
            <a:r>
              <a:rPr lang="en-US">
                <a:latin typeface="Gill Sans MT" charset="0"/>
              </a:rPr>
              <a:t>… and content provider networks  (e.g., Google, Microsoft,   Akamai ) may run their own network, to bring services, content close to end users</a:t>
            </a:r>
          </a:p>
        </p:txBody>
      </p:sp>
      <p:grpSp>
        <p:nvGrpSpPr>
          <p:cNvPr id="100357" name="Group 8"/>
          <p:cNvGrpSpPr>
            <a:grpSpLocks/>
          </p:cNvGrpSpPr>
          <p:nvPr/>
        </p:nvGrpSpPr>
        <p:grpSpPr bwMode="auto">
          <a:xfrm>
            <a:off x="4546600" y="3746500"/>
            <a:ext cx="3225800" cy="1117600"/>
            <a:chOff x="7848600" y="2044700"/>
            <a:chExt cx="3200399" cy="1371600"/>
          </a:xfrm>
        </p:grpSpPr>
        <p:sp>
          <p:nvSpPr>
            <p:cNvPr id="100575" name="Oval 3"/>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576" name="Group 133"/>
            <p:cNvGrpSpPr>
              <a:grpSpLocks/>
            </p:cNvGrpSpPr>
            <p:nvPr/>
          </p:nvGrpSpPr>
          <p:grpSpPr bwMode="auto">
            <a:xfrm>
              <a:off x="8526482" y="2160804"/>
              <a:ext cx="532759" cy="184809"/>
              <a:chOff x="2356" y="1300"/>
              <a:chExt cx="555" cy="194"/>
            </a:xfrm>
          </p:grpSpPr>
          <p:sp>
            <p:nvSpPr>
              <p:cNvPr id="10065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5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5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53" name="Group 137"/>
              <p:cNvGrpSpPr>
                <a:grpSpLocks/>
              </p:cNvGrpSpPr>
              <p:nvPr/>
            </p:nvGrpSpPr>
            <p:grpSpPr bwMode="auto">
              <a:xfrm>
                <a:off x="2468" y="1332"/>
                <a:ext cx="310" cy="60"/>
                <a:chOff x="2468" y="1332"/>
                <a:chExt cx="310" cy="60"/>
              </a:xfrm>
            </p:grpSpPr>
            <p:sp>
              <p:nvSpPr>
                <p:cNvPr id="10065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5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54"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55" name="Line 141"/>
              <p:cNvSpPr>
                <a:spLocks noChangeShapeType="1"/>
              </p:cNvSpPr>
              <p:nvPr/>
            </p:nvSpPr>
            <p:spPr bwMode="auto">
              <a:xfrm>
                <a:off x="2908" y="1364"/>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100577" name="Straight Connector 10"/>
            <p:cNvCxnSpPr>
              <a:cxnSpLocks noChangeShapeType="1"/>
              <a:stCxn id="100655"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78" name="Straight Connector 297"/>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79" name="Straight Connector 298"/>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80" name="Straight Connector 299"/>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81" name="Straight Connector 300"/>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82" name="Straight Connector 301"/>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83" name="Straight Connector 302"/>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84" name="Straight Connector 303"/>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85" name="Straight Connector 304"/>
            <p:cNvCxnSpPr>
              <a:cxnSpLocks noChangeShapeType="1"/>
              <a:endCxn id="100650"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100586" name="TextBox 39958"/>
            <p:cNvSpPr txBox="1">
              <a:spLocks noChangeArrowheads="1"/>
            </p:cNvSpPr>
            <p:nvPr/>
          </p:nvSpPr>
          <p:spPr bwMode="auto">
            <a:xfrm>
              <a:off x="7958081" y="2471291"/>
              <a:ext cx="886407" cy="49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100587" name="Group 133"/>
            <p:cNvGrpSpPr>
              <a:grpSpLocks/>
            </p:cNvGrpSpPr>
            <p:nvPr/>
          </p:nvGrpSpPr>
          <p:grpSpPr bwMode="auto">
            <a:xfrm>
              <a:off x="9555206" y="2650627"/>
              <a:ext cx="532759" cy="184809"/>
              <a:chOff x="2356" y="1300"/>
              <a:chExt cx="555" cy="194"/>
            </a:xfrm>
          </p:grpSpPr>
          <p:sp>
            <p:nvSpPr>
              <p:cNvPr id="10064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4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4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45" name="Group 137"/>
              <p:cNvGrpSpPr>
                <a:grpSpLocks/>
              </p:cNvGrpSpPr>
              <p:nvPr/>
            </p:nvGrpSpPr>
            <p:grpSpPr bwMode="auto">
              <a:xfrm>
                <a:off x="2468" y="1332"/>
                <a:ext cx="310" cy="60"/>
                <a:chOff x="2468" y="1332"/>
                <a:chExt cx="310" cy="60"/>
              </a:xfrm>
            </p:grpSpPr>
            <p:sp>
              <p:nvSpPr>
                <p:cNvPr id="10064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4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4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47"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88" name="Group 133"/>
            <p:cNvGrpSpPr>
              <a:grpSpLocks/>
            </p:cNvGrpSpPr>
            <p:nvPr/>
          </p:nvGrpSpPr>
          <p:grpSpPr bwMode="auto">
            <a:xfrm>
              <a:off x="8772607" y="2725609"/>
              <a:ext cx="532759" cy="184809"/>
              <a:chOff x="2356" y="1300"/>
              <a:chExt cx="555" cy="194"/>
            </a:xfrm>
          </p:grpSpPr>
          <p:sp>
            <p:nvSpPr>
              <p:cNvPr id="10063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3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3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37" name="Group 137"/>
              <p:cNvGrpSpPr>
                <a:grpSpLocks/>
              </p:cNvGrpSpPr>
              <p:nvPr/>
            </p:nvGrpSpPr>
            <p:grpSpPr bwMode="auto">
              <a:xfrm>
                <a:off x="2468" y="1332"/>
                <a:ext cx="310" cy="60"/>
                <a:chOff x="2468" y="1332"/>
                <a:chExt cx="310" cy="60"/>
              </a:xfrm>
            </p:grpSpPr>
            <p:sp>
              <p:nvSpPr>
                <p:cNvPr id="10064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4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38" name="Line 140"/>
              <p:cNvSpPr>
                <a:spLocks noChangeShapeType="1"/>
              </p:cNvSpPr>
              <p:nvPr/>
            </p:nvSpPr>
            <p:spPr bwMode="auto">
              <a:xfrm>
                <a:off x="2358" y="1356"/>
                <a:ext cx="0" cy="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39" name="Line 141"/>
              <p:cNvSpPr>
                <a:spLocks noChangeShapeType="1"/>
              </p:cNvSpPr>
              <p:nvPr/>
            </p:nvSpPr>
            <p:spPr bwMode="auto">
              <a:xfrm>
                <a:off x="2908" y="1358"/>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89" name="Group 133"/>
            <p:cNvGrpSpPr>
              <a:grpSpLocks/>
            </p:cNvGrpSpPr>
            <p:nvPr/>
          </p:nvGrpSpPr>
          <p:grpSpPr bwMode="auto">
            <a:xfrm>
              <a:off x="9060908" y="2428111"/>
              <a:ext cx="532759" cy="184809"/>
              <a:chOff x="2356" y="1300"/>
              <a:chExt cx="555" cy="194"/>
            </a:xfrm>
          </p:grpSpPr>
          <p:sp>
            <p:nvSpPr>
              <p:cNvPr id="1006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29" name="Group 137"/>
              <p:cNvGrpSpPr>
                <a:grpSpLocks/>
              </p:cNvGrpSpPr>
              <p:nvPr/>
            </p:nvGrpSpPr>
            <p:grpSpPr bwMode="auto">
              <a:xfrm>
                <a:off x="2468" y="1332"/>
                <a:ext cx="310" cy="60"/>
                <a:chOff x="2468" y="1332"/>
                <a:chExt cx="310" cy="60"/>
              </a:xfrm>
            </p:grpSpPr>
            <p:sp>
              <p:nvSpPr>
                <p:cNvPr id="10063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3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30"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31"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90" name="Group 133"/>
            <p:cNvGrpSpPr>
              <a:grpSpLocks/>
            </p:cNvGrpSpPr>
            <p:nvPr/>
          </p:nvGrpSpPr>
          <p:grpSpPr bwMode="auto">
            <a:xfrm>
              <a:off x="10005281" y="2289952"/>
              <a:ext cx="532759" cy="184809"/>
              <a:chOff x="2356" y="1300"/>
              <a:chExt cx="555" cy="194"/>
            </a:xfrm>
          </p:grpSpPr>
          <p:sp>
            <p:nvSpPr>
              <p:cNvPr id="10061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1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2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21" name="Group 137"/>
              <p:cNvGrpSpPr>
                <a:grpSpLocks/>
              </p:cNvGrpSpPr>
              <p:nvPr/>
            </p:nvGrpSpPr>
            <p:grpSpPr bwMode="auto">
              <a:xfrm>
                <a:off x="2468" y="1332"/>
                <a:ext cx="310" cy="60"/>
                <a:chOff x="2468" y="1332"/>
                <a:chExt cx="310" cy="60"/>
              </a:xfrm>
            </p:grpSpPr>
            <p:sp>
              <p:nvSpPr>
                <p:cNvPr id="10062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2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22" name="Line 140"/>
              <p:cNvSpPr>
                <a:spLocks noChangeShapeType="1"/>
              </p:cNvSpPr>
              <p:nvPr/>
            </p:nvSpPr>
            <p:spPr bwMode="auto">
              <a:xfrm>
                <a:off x="235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23" name="Line 141"/>
              <p:cNvSpPr>
                <a:spLocks noChangeShapeType="1"/>
              </p:cNvSpPr>
              <p:nvPr/>
            </p:nvSpPr>
            <p:spPr bwMode="auto">
              <a:xfrm>
                <a:off x="2908"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91" name="Group 133"/>
            <p:cNvGrpSpPr>
              <a:grpSpLocks/>
            </p:cNvGrpSpPr>
            <p:nvPr/>
          </p:nvGrpSpPr>
          <p:grpSpPr bwMode="auto">
            <a:xfrm>
              <a:off x="10232661" y="2882876"/>
              <a:ext cx="532759" cy="184809"/>
              <a:chOff x="2356" y="1300"/>
              <a:chExt cx="555" cy="194"/>
            </a:xfrm>
          </p:grpSpPr>
          <p:sp>
            <p:nvSpPr>
              <p:cNvPr id="10061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1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1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13" name="Group 137"/>
              <p:cNvGrpSpPr>
                <a:grpSpLocks/>
              </p:cNvGrpSpPr>
              <p:nvPr/>
            </p:nvGrpSpPr>
            <p:grpSpPr bwMode="auto">
              <a:xfrm>
                <a:off x="2468" y="1332"/>
                <a:ext cx="310" cy="60"/>
                <a:chOff x="2468" y="1332"/>
                <a:chExt cx="310" cy="60"/>
              </a:xfrm>
            </p:grpSpPr>
            <p:sp>
              <p:nvSpPr>
                <p:cNvPr id="10061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1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14"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15"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92" name="Group 133"/>
            <p:cNvGrpSpPr>
              <a:grpSpLocks/>
            </p:cNvGrpSpPr>
            <p:nvPr/>
          </p:nvGrpSpPr>
          <p:grpSpPr bwMode="auto">
            <a:xfrm>
              <a:off x="9330660" y="3072767"/>
              <a:ext cx="532759" cy="184809"/>
              <a:chOff x="2356" y="1300"/>
              <a:chExt cx="555" cy="194"/>
            </a:xfrm>
          </p:grpSpPr>
          <p:sp>
            <p:nvSpPr>
              <p:cNvPr id="10060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60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60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605" name="Group 137"/>
              <p:cNvGrpSpPr>
                <a:grpSpLocks/>
              </p:cNvGrpSpPr>
              <p:nvPr/>
            </p:nvGrpSpPr>
            <p:grpSpPr bwMode="auto">
              <a:xfrm>
                <a:off x="2468" y="1332"/>
                <a:ext cx="310" cy="60"/>
                <a:chOff x="2468" y="1332"/>
                <a:chExt cx="310" cy="60"/>
              </a:xfrm>
            </p:grpSpPr>
            <p:sp>
              <p:nvSpPr>
                <p:cNvPr id="10060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0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606" name="Line 140"/>
              <p:cNvSpPr>
                <a:spLocks noChangeShapeType="1"/>
              </p:cNvSpPr>
              <p:nvPr/>
            </p:nvSpPr>
            <p:spPr bwMode="auto">
              <a:xfrm>
                <a:off x="2358"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607"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93" name="Group 133"/>
            <p:cNvGrpSpPr>
              <a:grpSpLocks/>
            </p:cNvGrpSpPr>
            <p:nvPr/>
          </p:nvGrpSpPr>
          <p:grpSpPr bwMode="auto">
            <a:xfrm>
              <a:off x="8438032" y="3018963"/>
              <a:ext cx="532759" cy="184809"/>
              <a:chOff x="2356" y="1300"/>
              <a:chExt cx="555" cy="194"/>
            </a:xfrm>
          </p:grpSpPr>
          <p:sp>
            <p:nvSpPr>
              <p:cNvPr id="10059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9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9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97" name="Group 137"/>
              <p:cNvGrpSpPr>
                <a:grpSpLocks/>
              </p:cNvGrpSpPr>
              <p:nvPr/>
            </p:nvGrpSpPr>
            <p:grpSpPr bwMode="auto">
              <a:xfrm>
                <a:off x="2468" y="1332"/>
                <a:ext cx="310" cy="60"/>
                <a:chOff x="2468" y="1332"/>
                <a:chExt cx="310" cy="60"/>
              </a:xfrm>
            </p:grpSpPr>
            <p:sp>
              <p:nvSpPr>
                <p:cNvPr id="10060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60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9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99" name="Line 141"/>
              <p:cNvSpPr>
                <a:spLocks noChangeShapeType="1"/>
              </p:cNvSpPr>
              <p:nvPr/>
            </p:nvSpPr>
            <p:spPr bwMode="auto">
              <a:xfrm>
                <a:off x="2910"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100358" name="Group 331"/>
          <p:cNvGrpSpPr>
            <a:grpSpLocks/>
          </p:cNvGrpSpPr>
          <p:nvPr/>
        </p:nvGrpSpPr>
        <p:grpSpPr bwMode="auto">
          <a:xfrm>
            <a:off x="1803400" y="2755900"/>
            <a:ext cx="3467100" cy="1193800"/>
            <a:chOff x="7848600" y="2044700"/>
            <a:chExt cx="3200399" cy="1371600"/>
          </a:xfrm>
        </p:grpSpPr>
        <p:sp>
          <p:nvSpPr>
            <p:cNvPr id="100492" name="Oval 332"/>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93" name="Group 133"/>
            <p:cNvGrpSpPr>
              <a:grpSpLocks/>
            </p:cNvGrpSpPr>
            <p:nvPr/>
          </p:nvGrpSpPr>
          <p:grpSpPr bwMode="auto">
            <a:xfrm>
              <a:off x="8526482" y="2160804"/>
              <a:ext cx="532759" cy="184809"/>
              <a:chOff x="2356" y="1300"/>
              <a:chExt cx="555" cy="194"/>
            </a:xfrm>
          </p:grpSpPr>
          <p:sp>
            <p:nvSpPr>
              <p:cNvPr id="10056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6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6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70" name="Group 137"/>
              <p:cNvGrpSpPr>
                <a:grpSpLocks/>
              </p:cNvGrpSpPr>
              <p:nvPr/>
            </p:nvGrpSpPr>
            <p:grpSpPr bwMode="auto">
              <a:xfrm>
                <a:off x="2468" y="1332"/>
                <a:ext cx="310" cy="60"/>
                <a:chOff x="2468" y="1332"/>
                <a:chExt cx="310" cy="60"/>
              </a:xfrm>
            </p:grpSpPr>
            <p:sp>
              <p:nvSpPr>
                <p:cNvPr id="10057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7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71"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72"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100494" name="Straight Connector 334"/>
            <p:cNvCxnSpPr>
              <a:cxnSpLocks noChangeShapeType="1"/>
              <a:stCxn id="100572"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95" name="Straight Connector 335"/>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96" name="Straight Connector 336"/>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97" name="Straight Connector 337"/>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98" name="Straight Connector 338"/>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99" name="Straight Connector 339"/>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00" name="Straight Connector 340"/>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01" name="Straight Connector 341"/>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502" name="Straight Connector 342"/>
            <p:cNvCxnSpPr>
              <a:cxnSpLocks noChangeShapeType="1"/>
              <a:endCxn id="100567"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100503" name="TextBox 343"/>
            <p:cNvSpPr txBox="1">
              <a:spLocks noChangeArrowheads="1"/>
            </p:cNvSpPr>
            <p:nvPr/>
          </p:nvSpPr>
          <p:spPr bwMode="auto">
            <a:xfrm>
              <a:off x="7958081" y="2471292"/>
              <a:ext cx="87440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A</a:t>
              </a:r>
            </a:p>
          </p:txBody>
        </p:sp>
        <p:grpSp>
          <p:nvGrpSpPr>
            <p:cNvPr id="100504" name="Group 133"/>
            <p:cNvGrpSpPr>
              <a:grpSpLocks/>
            </p:cNvGrpSpPr>
            <p:nvPr/>
          </p:nvGrpSpPr>
          <p:grpSpPr bwMode="auto">
            <a:xfrm>
              <a:off x="9555206" y="2650627"/>
              <a:ext cx="532759" cy="184809"/>
              <a:chOff x="2356" y="1300"/>
              <a:chExt cx="555" cy="194"/>
            </a:xfrm>
          </p:grpSpPr>
          <p:sp>
            <p:nvSpPr>
              <p:cNvPr id="10055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6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6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62" name="Group 137"/>
              <p:cNvGrpSpPr>
                <a:grpSpLocks/>
              </p:cNvGrpSpPr>
              <p:nvPr/>
            </p:nvGrpSpPr>
            <p:grpSpPr bwMode="auto">
              <a:xfrm>
                <a:off x="2468" y="1332"/>
                <a:ext cx="310" cy="60"/>
                <a:chOff x="2468" y="1332"/>
                <a:chExt cx="310" cy="60"/>
              </a:xfrm>
            </p:grpSpPr>
            <p:sp>
              <p:nvSpPr>
                <p:cNvPr id="10056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6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63"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64"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05" name="Group 133"/>
            <p:cNvGrpSpPr>
              <a:grpSpLocks/>
            </p:cNvGrpSpPr>
            <p:nvPr/>
          </p:nvGrpSpPr>
          <p:grpSpPr bwMode="auto">
            <a:xfrm>
              <a:off x="8772607" y="2725609"/>
              <a:ext cx="532759" cy="184809"/>
              <a:chOff x="2356" y="1300"/>
              <a:chExt cx="555" cy="194"/>
            </a:xfrm>
          </p:grpSpPr>
          <p:sp>
            <p:nvSpPr>
              <p:cNvPr id="10055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5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5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54" name="Group 137"/>
              <p:cNvGrpSpPr>
                <a:grpSpLocks/>
              </p:cNvGrpSpPr>
              <p:nvPr/>
            </p:nvGrpSpPr>
            <p:grpSpPr bwMode="auto">
              <a:xfrm>
                <a:off x="2468" y="1332"/>
                <a:ext cx="310" cy="60"/>
                <a:chOff x="2468" y="1332"/>
                <a:chExt cx="310" cy="60"/>
              </a:xfrm>
            </p:grpSpPr>
            <p:sp>
              <p:nvSpPr>
                <p:cNvPr id="10055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5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55"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56" name="Line 141"/>
              <p:cNvSpPr>
                <a:spLocks noChangeShapeType="1"/>
              </p:cNvSpPr>
              <p:nvPr/>
            </p:nvSpPr>
            <p:spPr bwMode="auto">
              <a:xfrm>
                <a:off x="2906"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06" name="Group 133"/>
            <p:cNvGrpSpPr>
              <a:grpSpLocks/>
            </p:cNvGrpSpPr>
            <p:nvPr/>
          </p:nvGrpSpPr>
          <p:grpSpPr bwMode="auto">
            <a:xfrm>
              <a:off x="9060908" y="2428111"/>
              <a:ext cx="532759" cy="184809"/>
              <a:chOff x="2356" y="1300"/>
              <a:chExt cx="555" cy="194"/>
            </a:xfrm>
          </p:grpSpPr>
          <p:sp>
            <p:nvSpPr>
              <p:cNvPr id="10054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4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4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46" name="Group 137"/>
              <p:cNvGrpSpPr>
                <a:grpSpLocks/>
              </p:cNvGrpSpPr>
              <p:nvPr/>
            </p:nvGrpSpPr>
            <p:grpSpPr bwMode="auto">
              <a:xfrm>
                <a:off x="2468" y="1332"/>
                <a:ext cx="310" cy="60"/>
                <a:chOff x="2468" y="1332"/>
                <a:chExt cx="310" cy="60"/>
              </a:xfrm>
            </p:grpSpPr>
            <p:sp>
              <p:nvSpPr>
                <p:cNvPr id="100549"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50"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47"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48"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07" name="Group 133"/>
            <p:cNvGrpSpPr>
              <a:grpSpLocks/>
            </p:cNvGrpSpPr>
            <p:nvPr/>
          </p:nvGrpSpPr>
          <p:grpSpPr bwMode="auto">
            <a:xfrm>
              <a:off x="10005281" y="2289952"/>
              <a:ext cx="532759" cy="184809"/>
              <a:chOff x="2356" y="1300"/>
              <a:chExt cx="555" cy="194"/>
            </a:xfrm>
          </p:grpSpPr>
          <p:sp>
            <p:nvSpPr>
              <p:cNvPr id="1005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38" name="Group 137"/>
              <p:cNvGrpSpPr>
                <a:grpSpLocks/>
              </p:cNvGrpSpPr>
              <p:nvPr/>
            </p:nvGrpSpPr>
            <p:grpSpPr bwMode="auto">
              <a:xfrm>
                <a:off x="2468" y="1332"/>
                <a:ext cx="310" cy="60"/>
                <a:chOff x="2468" y="1332"/>
                <a:chExt cx="310" cy="60"/>
              </a:xfrm>
            </p:grpSpPr>
            <p:sp>
              <p:nvSpPr>
                <p:cNvPr id="100541"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42"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39" name="Line 140"/>
              <p:cNvSpPr>
                <a:spLocks noChangeShapeType="1"/>
              </p:cNvSpPr>
              <p:nvPr/>
            </p:nvSpPr>
            <p:spPr bwMode="auto">
              <a:xfrm>
                <a:off x="2358" y="1360"/>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40" name="Line 141"/>
              <p:cNvSpPr>
                <a:spLocks noChangeShapeType="1"/>
              </p:cNvSpPr>
              <p:nvPr/>
            </p:nvSpPr>
            <p:spPr bwMode="auto">
              <a:xfrm>
                <a:off x="2906"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08" name="Group 133"/>
            <p:cNvGrpSpPr>
              <a:grpSpLocks/>
            </p:cNvGrpSpPr>
            <p:nvPr/>
          </p:nvGrpSpPr>
          <p:grpSpPr bwMode="auto">
            <a:xfrm>
              <a:off x="10232661" y="2882876"/>
              <a:ext cx="532759" cy="184809"/>
              <a:chOff x="2356" y="1300"/>
              <a:chExt cx="555" cy="194"/>
            </a:xfrm>
          </p:grpSpPr>
          <p:sp>
            <p:nvSpPr>
              <p:cNvPr id="10052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2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2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30" name="Group 137"/>
              <p:cNvGrpSpPr>
                <a:grpSpLocks/>
              </p:cNvGrpSpPr>
              <p:nvPr/>
            </p:nvGrpSpPr>
            <p:grpSpPr bwMode="auto">
              <a:xfrm>
                <a:off x="2468" y="1332"/>
                <a:ext cx="310" cy="60"/>
                <a:chOff x="2468" y="1332"/>
                <a:chExt cx="310" cy="60"/>
              </a:xfrm>
            </p:grpSpPr>
            <p:sp>
              <p:nvSpPr>
                <p:cNvPr id="100533"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34"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31" name="Line 140"/>
              <p:cNvSpPr>
                <a:spLocks noChangeShapeType="1"/>
              </p:cNvSpPr>
              <p:nvPr/>
            </p:nvSpPr>
            <p:spPr bwMode="auto">
              <a:xfrm>
                <a:off x="2358"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32" name="Line 141"/>
              <p:cNvSpPr>
                <a:spLocks noChangeShapeType="1"/>
              </p:cNvSpPr>
              <p:nvPr/>
            </p:nvSpPr>
            <p:spPr bwMode="auto">
              <a:xfrm>
                <a:off x="2906"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09" name="Group 133"/>
            <p:cNvGrpSpPr>
              <a:grpSpLocks/>
            </p:cNvGrpSpPr>
            <p:nvPr/>
          </p:nvGrpSpPr>
          <p:grpSpPr bwMode="auto">
            <a:xfrm>
              <a:off x="9330660" y="3072767"/>
              <a:ext cx="532759" cy="184809"/>
              <a:chOff x="2356" y="1300"/>
              <a:chExt cx="555" cy="194"/>
            </a:xfrm>
          </p:grpSpPr>
          <p:sp>
            <p:nvSpPr>
              <p:cNvPr id="10051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2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2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22" name="Group 137"/>
              <p:cNvGrpSpPr>
                <a:grpSpLocks/>
              </p:cNvGrpSpPr>
              <p:nvPr/>
            </p:nvGrpSpPr>
            <p:grpSpPr bwMode="auto">
              <a:xfrm>
                <a:off x="2468" y="1332"/>
                <a:ext cx="310" cy="60"/>
                <a:chOff x="2468" y="1332"/>
                <a:chExt cx="310" cy="60"/>
              </a:xfrm>
            </p:grpSpPr>
            <p:sp>
              <p:nvSpPr>
                <p:cNvPr id="100525"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26"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23" name="Line 140"/>
              <p:cNvSpPr>
                <a:spLocks noChangeShapeType="1"/>
              </p:cNvSpPr>
              <p:nvPr/>
            </p:nvSpPr>
            <p:spPr bwMode="auto">
              <a:xfrm>
                <a:off x="2357" y="1362"/>
                <a:ext cx="0" cy="8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24" name="Line 141"/>
              <p:cNvSpPr>
                <a:spLocks noChangeShapeType="1"/>
              </p:cNvSpPr>
              <p:nvPr/>
            </p:nvSpPr>
            <p:spPr bwMode="auto">
              <a:xfrm>
                <a:off x="2907" y="1364"/>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510" name="Group 133"/>
            <p:cNvGrpSpPr>
              <a:grpSpLocks/>
            </p:cNvGrpSpPr>
            <p:nvPr/>
          </p:nvGrpSpPr>
          <p:grpSpPr bwMode="auto">
            <a:xfrm>
              <a:off x="8438032" y="3018963"/>
              <a:ext cx="532759" cy="184809"/>
              <a:chOff x="2356" y="1300"/>
              <a:chExt cx="555" cy="194"/>
            </a:xfrm>
          </p:grpSpPr>
          <p:sp>
            <p:nvSpPr>
              <p:cNvPr id="100511"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512"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513"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514" name="Group 137"/>
              <p:cNvGrpSpPr>
                <a:grpSpLocks/>
              </p:cNvGrpSpPr>
              <p:nvPr/>
            </p:nvGrpSpPr>
            <p:grpSpPr bwMode="auto">
              <a:xfrm>
                <a:off x="2468" y="1332"/>
                <a:ext cx="310" cy="60"/>
                <a:chOff x="2468" y="1332"/>
                <a:chExt cx="310" cy="60"/>
              </a:xfrm>
            </p:grpSpPr>
            <p:sp>
              <p:nvSpPr>
                <p:cNvPr id="100517"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518"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515" name="Line 140"/>
              <p:cNvSpPr>
                <a:spLocks noChangeShapeType="1"/>
              </p:cNvSpPr>
              <p:nvPr/>
            </p:nvSpPr>
            <p:spPr bwMode="auto">
              <a:xfrm>
                <a:off x="2357" y="1361"/>
                <a:ext cx="0" cy="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516" name="Line 141"/>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100359" name="Group 416"/>
          <p:cNvGrpSpPr>
            <a:grpSpLocks/>
          </p:cNvGrpSpPr>
          <p:nvPr/>
        </p:nvGrpSpPr>
        <p:grpSpPr bwMode="auto">
          <a:xfrm>
            <a:off x="1498600" y="4165600"/>
            <a:ext cx="3086100" cy="1168400"/>
            <a:chOff x="7848600" y="2044700"/>
            <a:chExt cx="3200399" cy="1371600"/>
          </a:xfrm>
        </p:grpSpPr>
        <p:sp>
          <p:nvSpPr>
            <p:cNvPr id="100409" name="Oval 417"/>
            <p:cNvSpPr>
              <a:spLocks noChangeArrowheads="1"/>
            </p:cNvSpPr>
            <p:nvPr/>
          </p:nvSpPr>
          <p:spPr bwMode="auto">
            <a:xfrm>
              <a:off x="7848600" y="2044700"/>
              <a:ext cx="3200399" cy="1371600"/>
            </a:xfrm>
            <a:prstGeom prst="ellipse">
              <a:avLst/>
            </a:prstGeom>
            <a:solidFill>
              <a:schemeClr val="accent1"/>
            </a:solidFill>
            <a:ln w="9525">
              <a:solidFill>
                <a:schemeClr val="tx1"/>
              </a:solidFill>
              <a:round/>
              <a:headEnd/>
              <a:tailEnd/>
            </a:ln>
          </p:spPr>
          <p:txBody>
            <a:bodyPr/>
            <a:lstStyle/>
            <a:p>
              <a:endParaRPr lang="en-US"/>
            </a:p>
          </p:txBody>
        </p:sp>
        <p:grpSp>
          <p:nvGrpSpPr>
            <p:cNvPr id="100410" name="Group 133"/>
            <p:cNvGrpSpPr>
              <a:grpSpLocks/>
            </p:cNvGrpSpPr>
            <p:nvPr/>
          </p:nvGrpSpPr>
          <p:grpSpPr bwMode="auto">
            <a:xfrm>
              <a:off x="8526482" y="2160804"/>
              <a:ext cx="532759" cy="184809"/>
              <a:chOff x="2356" y="1300"/>
              <a:chExt cx="555" cy="194"/>
            </a:xfrm>
          </p:grpSpPr>
          <p:sp>
            <p:nvSpPr>
              <p:cNvPr id="100484" name="Oval 492"/>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8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8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87" name="Group 137"/>
              <p:cNvGrpSpPr>
                <a:grpSpLocks/>
              </p:cNvGrpSpPr>
              <p:nvPr/>
            </p:nvGrpSpPr>
            <p:grpSpPr bwMode="auto">
              <a:xfrm>
                <a:off x="2468" y="1332"/>
                <a:ext cx="310" cy="60"/>
                <a:chOff x="2468" y="1332"/>
                <a:chExt cx="310" cy="60"/>
              </a:xfrm>
            </p:grpSpPr>
            <p:sp>
              <p:nvSpPr>
                <p:cNvPr id="10049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9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88"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89"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100411" name="Straight Connector 419"/>
            <p:cNvCxnSpPr>
              <a:cxnSpLocks noChangeShapeType="1"/>
              <a:stCxn id="100489" idx="0"/>
            </p:cNvCxnSpPr>
            <p:nvPr/>
          </p:nvCxnSpPr>
          <p:spPr bwMode="auto">
            <a:xfrm>
              <a:off x="9055401" y="2220819"/>
              <a:ext cx="975377" cy="13653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2" name="Straight Connector 420"/>
            <p:cNvCxnSpPr>
              <a:cxnSpLocks noChangeShapeType="1"/>
            </p:cNvCxnSpPr>
            <p:nvPr/>
          </p:nvCxnSpPr>
          <p:spPr bwMode="auto">
            <a:xfrm>
              <a:off x="9522191" y="2583188"/>
              <a:ext cx="120745" cy="8339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3" name="Straight Connector 421"/>
            <p:cNvCxnSpPr>
              <a:cxnSpLocks noChangeShapeType="1"/>
            </p:cNvCxnSpPr>
            <p:nvPr/>
          </p:nvCxnSpPr>
          <p:spPr bwMode="auto">
            <a:xfrm flipV="1">
              <a:off x="9323081" y="2786992"/>
              <a:ext cx="243358" cy="4562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4" name="Straight Connector 422"/>
            <p:cNvCxnSpPr>
              <a:cxnSpLocks noChangeShapeType="1"/>
            </p:cNvCxnSpPr>
            <p:nvPr/>
          </p:nvCxnSpPr>
          <p:spPr bwMode="auto">
            <a:xfrm flipV="1">
              <a:off x="9028147" y="2611644"/>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5" name="Straight Connector 423"/>
            <p:cNvCxnSpPr>
              <a:cxnSpLocks noChangeShapeType="1"/>
            </p:cNvCxnSpPr>
            <p:nvPr/>
          </p:nvCxnSpPr>
          <p:spPr bwMode="auto">
            <a:xfrm flipV="1">
              <a:off x="8729859" y="2909476"/>
              <a:ext cx="192778" cy="10958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6" name="Straight Connector 424"/>
            <p:cNvCxnSpPr>
              <a:cxnSpLocks noChangeShapeType="1"/>
            </p:cNvCxnSpPr>
            <p:nvPr/>
          </p:nvCxnSpPr>
          <p:spPr bwMode="auto">
            <a:xfrm flipV="1">
              <a:off x="9537887" y="2836224"/>
              <a:ext cx="252969" cy="252942"/>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7" name="Straight Connector 425"/>
            <p:cNvCxnSpPr>
              <a:cxnSpLocks noChangeShapeType="1"/>
            </p:cNvCxnSpPr>
            <p:nvPr/>
          </p:nvCxnSpPr>
          <p:spPr bwMode="auto">
            <a:xfrm flipH="1" flipV="1">
              <a:off x="10029359" y="2822067"/>
              <a:ext cx="354959" cy="12439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8" name="Straight Connector 426"/>
            <p:cNvCxnSpPr>
              <a:cxnSpLocks noChangeShapeType="1"/>
            </p:cNvCxnSpPr>
            <p:nvPr/>
          </p:nvCxnSpPr>
          <p:spPr bwMode="auto">
            <a:xfrm flipV="1">
              <a:off x="10015190" y="2475242"/>
              <a:ext cx="283363" cy="195664"/>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cxnSp>
          <p:nvCxnSpPr>
            <p:cNvPr id="100419" name="Straight Connector 427"/>
            <p:cNvCxnSpPr>
              <a:cxnSpLocks noChangeShapeType="1"/>
              <a:endCxn id="100484" idx="4"/>
            </p:cNvCxnSpPr>
            <p:nvPr/>
          </p:nvCxnSpPr>
          <p:spPr bwMode="auto">
            <a:xfrm flipH="1" flipV="1">
              <a:off x="8791902" y="2345614"/>
              <a:ext cx="410984" cy="8718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cxnSp>
        <p:sp>
          <p:nvSpPr>
            <p:cNvPr id="100420" name="TextBox 428"/>
            <p:cNvSpPr txBox="1">
              <a:spLocks noChangeArrowheads="1"/>
            </p:cNvSpPr>
            <p:nvPr/>
          </p:nvSpPr>
          <p:spPr bwMode="auto">
            <a:xfrm>
              <a:off x="7958081" y="2471292"/>
              <a:ext cx="926532" cy="469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ISP B</a:t>
              </a:r>
            </a:p>
          </p:txBody>
        </p:sp>
        <p:grpSp>
          <p:nvGrpSpPr>
            <p:cNvPr id="100421" name="Group 133"/>
            <p:cNvGrpSpPr>
              <a:grpSpLocks/>
            </p:cNvGrpSpPr>
            <p:nvPr/>
          </p:nvGrpSpPr>
          <p:grpSpPr bwMode="auto">
            <a:xfrm>
              <a:off x="9555206" y="2650627"/>
              <a:ext cx="532759" cy="184809"/>
              <a:chOff x="2356" y="1300"/>
              <a:chExt cx="555" cy="194"/>
            </a:xfrm>
          </p:grpSpPr>
          <p:sp>
            <p:nvSpPr>
              <p:cNvPr id="10047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7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7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79" name="Group 137"/>
              <p:cNvGrpSpPr>
                <a:grpSpLocks/>
              </p:cNvGrpSpPr>
              <p:nvPr/>
            </p:nvGrpSpPr>
            <p:grpSpPr bwMode="auto">
              <a:xfrm>
                <a:off x="2468" y="1332"/>
                <a:ext cx="310" cy="60"/>
                <a:chOff x="2468" y="1332"/>
                <a:chExt cx="310" cy="60"/>
              </a:xfrm>
            </p:grpSpPr>
            <p:sp>
              <p:nvSpPr>
                <p:cNvPr id="10048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8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80" name="Line 140"/>
              <p:cNvSpPr>
                <a:spLocks noChangeShapeType="1"/>
              </p:cNvSpPr>
              <p:nvPr/>
            </p:nvSpPr>
            <p:spPr bwMode="auto">
              <a:xfrm>
                <a:off x="2358" y="1360"/>
                <a:ext cx="0" cy="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81" name="Line 141"/>
              <p:cNvSpPr>
                <a:spLocks noChangeShapeType="1"/>
              </p:cNvSpPr>
              <p:nvPr/>
            </p:nvSpPr>
            <p:spPr bwMode="auto">
              <a:xfrm>
                <a:off x="2907" y="1362"/>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422" name="Group 133"/>
            <p:cNvGrpSpPr>
              <a:grpSpLocks/>
            </p:cNvGrpSpPr>
            <p:nvPr/>
          </p:nvGrpSpPr>
          <p:grpSpPr bwMode="auto">
            <a:xfrm>
              <a:off x="8772607" y="2725609"/>
              <a:ext cx="532759" cy="184809"/>
              <a:chOff x="2356" y="1300"/>
              <a:chExt cx="555" cy="194"/>
            </a:xfrm>
          </p:grpSpPr>
          <p:sp>
            <p:nvSpPr>
              <p:cNvPr id="10046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6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7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71" name="Group 137"/>
              <p:cNvGrpSpPr>
                <a:grpSpLocks/>
              </p:cNvGrpSpPr>
              <p:nvPr/>
            </p:nvGrpSpPr>
            <p:grpSpPr bwMode="auto">
              <a:xfrm>
                <a:off x="2468" y="1332"/>
                <a:ext cx="310" cy="60"/>
                <a:chOff x="2468" y="1332"/>
                <a:chExt cx="310" cy="60"/>
              </a:xfrm>
            </p:grpSpPr>
            <p:sp>
              <p:nvSpPr>
                <p:cNvPr id="10047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7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72" name="Line 140"/>
              <p:cNvSpPr>
                <a:spLocks noChangeShapeType="1"/>
              </p:cNvSpPr>
              <p:nvPr/>
            </p:nvSpPr>
            <p:spPr bwMode="auto">
              <a:xfrm>
                <a:off x="2357" y="1360"/>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73" name="Line 141"/>
              <p:cNvSpPr>
                <a:spLocks noChangeShapeType="1"/>
              </p:cNvSpPr>
              <p:nvPr/>
            </p:nvSpPr>
            <p:spPr bwMode="auto">
              <a:xfrm>
                <a:off x="2908" y="1362"/>
                <a:ext cx="0" cy="8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423" name="Group 133"/>
            <p:cNvGrpSpPr>
              <a:grpSpLocks/>
            </p:cNvGrpSpPr>
            <p:nvPr/>
          </p:nvGrpSpPr>
          <p:grpSpPr bwMode="auto">
            <a:xfrm>
              <a:off x="9060908" y="2428111"/>
              <a:ext cx="532759" cy="184809"/>
              <a:chOff x="2356" y="1300"/>
              <a:chExt cx="555" cy="194"/>
            </a:xfrm>
          </p:grpSpPr>
          <p:sp>
            <p:nvSpPr>
              <p:cNvPr id="10046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6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6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63" name="Group 137"/>
              <p:cNvGrpSpPr>
                <a:grpSpLocks/>
              </p:cNvGrpSpPr>
              <p:nvPr/>
            </p:nvGrpSpPr>
            <p:grpSpPr bwMode="auto">
              <a:xfrm>
                <a:off x="2468" y="1332"/>
                <a:ext cx="310" cy="60"/>
                <a:chOff x="2468" y="1332"/>
                <a:chExt cx="310" cy="60"/>
              </a:xfrm>
            </p:grpSpPr>
            <p:sp>
              <p:nvSpPr>
                <p:cNvPr id="100466"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67"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64"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65"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424" name="Group 133"/>
            <p:cNvGrpSpPr>
              <a:grpSpLocks/>
            </p:cNvGrpSpPr>
            <p:nvPr/>
          </p:nvGrpSpPr>
          <p:grpSpPr bwMode="auto">
            <a:xfrm>
              <a:off x="10005281" y="2289952"/>
              <a:ext cx="532759" cy="184809"/>
              <a:chOff x="2356" y="1300"/>
              <a:chExt cx="555" cy="194"/>
            </a:xfrm>
          </p:grpSpPr>
          <p:sp>
            <p:nvSpPr>
              <p:cNvPr id="10045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5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5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55" name="Group 137"/>
              <p:cNvGrpSpPr>
                <a:grpSpLocks/>
              </p:cNvGrpSpPr>
              <p:nvPr/>
            </p:nvGrpSpPr>
            <p:grpSpPr bwMode="auto">
              <a:xfrm>
                <a:off x="2468" y="1332"/>
                <a:ext cx="310" cy="60"/>
                <a:chOff x="2468" y="1332"/>
                <a:chExt cx="310" cy="60"/>
              </a:xfrm>
            </p:grpSpPr>
            <p:sp>
              <p:nvSpPr>
                <p:cNvPr id="100458"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59"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56"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57"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425" name="Group 133"/>
            <p:cNvGrpSpPr>
              <a:grpSpLocks/>
            </p:cNvGrpSpPr>
            <p:nvPr/>
          </p:nvGrpSpPr>
          <p:grpSpPr bwMode="auto">
            <a:xfrm>
              <a:off x="10232661" y="2882876"/>
              <a:ext cx="532759" cy="184809"/>
              <a:chOff x="2356" y="1300"/>
              <a:chExt cx="555" cy="194"/>
            </a:xfrm>
          </p:grpSpPr>
          <p:sp>
            <p:nvSpPr>
              <p:cNvPr id="10044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4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4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47" name="Group 137"/>
              <p:cNvGrpSpPr>
                <a:grpSpLocks/>
              </p:cNvGrpSpPr>
              <p:nvPr/>
            </p:nvGrpSpPr>
            <p:grpSpPr bwMode="auto">
              <a:xfrm>
                <a:off x="2468" y="1332"/>
                <a:ext cx="310" cy="60"/>
                <a:chOff x="2468" y="1332"/>
                <a:chExt cx="310" cy="60"/>
              </a:xfrm>
            </p:grpSpPr>
            <p:sp>
              <p:nvSpPr>
                <p:cNvPr id="100450"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51"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48"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9"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426" name="Group 133"/>
            <p:cNvGrpSpPr>
              <a:grpSpLocks/>
            </p:cNvGrpSpPr>
            <p:nvPr/>
          </p:nvGrpSpPr>
          <p:grpSpPr bwMode="auto">
            <a:xfrm>
              <a:off x="9330660" y="3072767"/>
              <a:ext cx="532759" cy="184809"/>
              <a:chOff x="2356" y="1300"/>
              <a:chExt cx="555" cy="194"/>
            </a:xfrm>
          </p:grpSpPr>
          <p:sp>
            <p:nvSpPr>
              <p:cNvPr id="10043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3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3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39" name="Group 137"/>
              <p:cNvGrpSpPr>
                <a:grpSpLocks/>
              </p:cNvGrpSpPr>
              <p:nvPr/>
            </p:nvGrpSpPr>
            <p:grpSpPr bwMode="auto">
              <a:xfrm>
                <a:off x="2468" y="1332"/>
                <a:ext cx="310" cy="60"/>
                <a:chOff x="2468" y="1332"/>
                <a:chExt cx="310" cy="60"/>
              </a:xfrm>
            </p:grpSpPr>
            <p:sp>
              <p:nvSpPr>
                <p:cNvPr id="100442"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43"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40" name="Line 140"/>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41"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00427" name="Group 133"/>
            <p:cNvGrpSpPr>
              <a:grpSpLocks/>
            </p:cNvGrpSpPr>
            <p:nvPr/>
          </p:nvGrpSpPr>
          <p:grpSpPr bwMode="auto">
            <a:xfrm>
              <a:off x="8438032" y="3018963"/>
              <a:ext cx="532759" cy="184809"/>
              <a:chOff x="2356" y="1300"/>
              <a:chExt cx="555" cy="194"/>
            </a:xfrm>
          </p:grpSpPr>
          <p:sp>
            <p:nvSpPr>
              <p:cNvPr id="100428"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sp>
            <p:nvSpPr>
              <p:cNvPr id="100429"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a:latin typeface="Times New Roman" charset="0"/>
                </a:endParaRPr>
              </a:p>
            </p:txBody>
          </p:sp>
          <p:sp>
            <p:nvSpPr>
              <p:cNvPr id="100430"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a:latin typeface="Times New Roman" charset="0"/>
                </a:endParaRPr>
              </a:p>
            </p:txBody>
          </p:sp>
          <p:grpSp>
            <p:nvGrpSpPr>
              <p:cNvPr id="100431" name="Group 137"/>
              <p:cNvGrpSpPr>
                <a:grpSpLocks/>
              </p:cNvGrpSpPr>
              <p:nvPr/>
            </p:nvGrpSpPr>
            <p:grpSpPr bwMode="auto">
              <a:xfrm>
                <a:off x="2468" y="1332"/>
                <a:ext cx="310" cy="60"/>
                <a:chOff x="2468" y="1332"/>
                <a:chExt cx="310" cy="60"/>
              </a:xfrm>
            </p:grpSpPr>
            <p:sp>
              <p:nvSpPr>
                <p:cNvPr id="100434" name="Freeform 13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0435" name="Freeform 13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00432" name="Line 140"/>
              <p:cNvSpPr>
                <a:spLocks noChangeShapeType="1"/>
              </p:cNvSpPr>
              <p:nvPr/>
            </p:nvSpPr>
            <p:spPr bwMode="auto">
              <a:xfrm>
                <a:off x="2358" y="1361"/>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433" name="Line 141"/>
              <p:cNvSpPr>
                <a:spLocks noChangeShapeType="1"/>
              </p:cNvSpPr>
              <p:nvPr/>
            </p:nvSpPr>
            <p:spPr bwMode="auto">
              <a:xfrm>
                <a:off x="2908" y="1363"/>
                <a:ext cx="0" cy="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cxnSp>
        <p:nvCxnSpPr>
          <p:cNvPr id="100360" name="Straight Connector 12"/>
          <p:cNvCxnSpPr>
            <a:cxnSpLocks noChangeShapeType="1"/>
            <a:endCxn id="100569" idx="1"/>
          </p:cNvCxnSpPr>
          <p:nvPr/>
        </p:nvCxnSpPr>
        <p:spPr bwMode="auto">
          <a:xfrm>
            <a:off x="2382838" y="2609850"/>
            <a:ext cx="238125" cy="261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1" name="Straight Connector 500"/>
          <p:cNvCxnSpPr>
            <a:cxnSpLocks noChangeShapeType="1"/>
            <a:stCxn id="100694" idx="8"/>
            <a:endCxn id="100381" idx="2"/>
          </p:cNvCxnSpPr>
          <p:nvPr/>
        </p:nvCxnSpPr>
        <p:spPr bwMode="auto">
          <a:xfrm>
            <a:off x="1455738" y="2990850"/>
            <a:ext cx="38100" cy="3095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2" name="Straight Connector 501"/>
          <p:cNvCxnSpPr>
            <a:cxnSpLocks noChangeShapeType="1"/>
            <a:endCxn id="100381" idx="3"/>
          </p:cNvCxnSpPr>
          <p:nvPr/>
        </p:nvCxnSpPr>
        <p:spPr bwMode="auto">
          <a:xfrm>
            <a:off x="1235075" y="3271838"/>
            <a:ext cx="123825" cy="2127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3" name="Straight Connector 502"/>
          <p:cNvCxnSpPr>
            <a:cxnSpLocks noChangeShapeType="1"/>
            <a:endCxn id="100537" idx="1"/>
          </p:cNvCxnSpPr>
          <p:nvPr/>
        </p:nvCxnSpPr>
        <p:spPr bwMode="auto">
          <a:xfrm>
            <a:off x="3916363" y="2411413"/>
            <a:ext cx="307975" cy="5730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4" name="Straight Connector 503"/>
          <p:cNvCxnSpPr>
            <a:cxnSpLocks noChangeShapeType="1"/>
            <a:endCxn id="100537" idx="0"/>
          </p:cNvCxnSpPr>
          <p:nvPr/>
        </p:nvCxnSpPr>
        <p:spPr bwMode="auto">
          <a:xfrm flipH="1">
            <a:off x="4425950" y="2389188"/>
            <a:ext cx="384175" cy="5794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5" name="Straight Connector 504"/>
          <p:cNvCxnSpPr>
            <a:cxnSpLocks noChangeShapeType="1"/>
            <a:endCxn id="100620" idx="0"/>
          </p:cNvCxnSpPr>
          <p:nvPr/>
        </p:nvCxnSpPr>
        <p:spPr bwMode="auto">
          <a:xfrm>
            <a:off x="67706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6" name="Straight Connector 505"/>
          <p:cNvCxnSpPr>
            <a:cxnSpLocks noChangeShapeType="1"/>
          </p:cNvCxnSpPr>
          <p:nvPr/>
        </p:nvCxnSpPr>
        <p:spPr bwMode="auto">
          <a:xfrm flipH="1">
            <a:off x="7137400" y="3251200"/>
            <a:ext cx="241300" cy="6921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7" name="Straight Connector 506"/>
          <p:cNvCxnSpPr>
            <a:cxnSpLocks noChangeShapeType="1"/>
            <a:stCxn id="100686" idx="4"/>
            <a:endCxn id="100615" idx="0"/>
          </p:cNvCxnSpPr>
          <p:nvPr/>
        </p:nvCxnSpPr>
        <p:spPr bwMode="auto">
          <a:xfrm flipH="1">
            <a:off x="7483475" y="4229100"/>
            <a:ext cx="541338" cy="2492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8" name="Straight Connector 507"/>
          <p:cNvCxnSpPr>
            <a:cxnSpLocks noChangeShapeType="1"/>
          </p:cNvCxnSpPr>
          <p:nvPr/>
        </p:nvCxnSpPr>
        <p:spPr bwMode="auto">
          <a:xfrm flipH="1" flipV="1">
            <a:off x="7454900" y="4573588"/>
            <a:ext cx="796925" cy="614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69" name="Straight Connector 508"/>
          <p:cNvCxnSpPr>
            <a:cxnSpLocks noChangeShapeType="1"/>
            <a:endCxn id="100602" idx="5"/>
          </p:cNvCxnSpPr>
          <p:nvPr/>
        </p:nvCxnSpPr>
        <p:spPr bwMode="auto">
          <a:xfrm flipH="1" flipV="1">
            <a:off x="6496050" y="4722813"/>
            <a:ext cx="1047750" cy="9667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70" name="Straight Connector 509"/>
          <p:cNvCxnSpPr>
            <a:cxnSpLocks noChangeShapeType="1"/>
            <a:stCxn id="100684" idx="0"/>
            <a:endCxn id="100379" idx="5"/>
          </p:cNvCxnSpPr>
          <p:nvPr/>
        </p:nvCxnSpPr>
        <p:spPr bwMode="auto">
          <a:xfrm flipH="1" flipV="1">
            <a:off x="5084763" y="5684838"/>
            <a:ext cx="520700" cy="1698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71" name="Straight Connector 510"/>
          <p:cNvCxnSpPr>
            <a:cxnSpLocks noChangeShapeType="1"/>
          </p:cNvCxnSpPr>
          <p:nvPr/>
        </p:nvCxnSpPr>
        <p:spPr bwMode="auto">
          <a:xfrm flipH="1" flipV="1">
            <a:off x="4068763" y="5045075"/>
            <a:ext cx="371475" cy="973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72" name="Straight Connector 511"/>
          <p:cNvCxnSpPr>
            <a:cxnSpLocks noChangeShapeType="1"/>
            <a:stCxn id="100681" idx="0"/>
          </p:cNvCxnSpPr>
          <p:nvPr/>
        </p:nvCxnSpPr>
        <p:spPr bwMode="auto">
          <a:xfrm flipV="1">
            <a:off x="3389313" y="5689600"/>
            <a:ext cx="306387" cy="165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73" name="Straight Connector 512"/>
          <p:cNvCxnSpPr>
            <a:cxnSpLocks noChangeShapeType="1"/>
          </p:cNvCxnSpPr>
          <p:nvPr/>
        </p:nvCxnSpPr>
        <p:spPr bwMode="auto">
          <a:xfrm flipV="1">
            <a:off x="1790700" y="5160963"/>
            <a:ext cx="401638" cy="209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74" name="Straight Connector 513"/>
          <p:cNvCxnSpPr>
            <a:cxnSpLocks noChangeShapeType="1"/>
            <a:stCxn id="100703" idx="0"/>
          </p:cNvCxnSpPr>
          <p:nvPr/>
        </p:nvCxnSpPr>
        <p:spPr bwMode="auto">
          <a:xfrm flipV="1">
            <a:off x="1179513" y="4467225"/>
            <a:ext cx="227012" cy="2825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75" name="Straight Connector 514"/>
          <p:cNvCxnSpPr>
            <a:cxnSpLocks noChangeShapeType="1"/>
            <a:endCxn id="100381" idx="5"/>
          </p:cNvCxnSpPr>
          <p:nvPr/>
        </p:nvCxnSpPr>
        <p:spPr bwMode="auto">
          <a:xfrm flipV="1">
            <a:off x="1155700" y="4368800"/>
            <a:ext cx="203200" cy="7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nvGrpSpPr>
          <p:cNvPr id="100376" name="Group 20"/>
          <p:cNvGrpSpPr>
            <a:grpSpLocks/>
          </p:cNvGrpSpPr>
          <p:nvPr/>
        </p:nvGrpSpPr>
        <p:grpSpPr bwMode="auto">
          <a:xfrm>
            <a:off x="4713288" y="2871788"/>
            <a:ext cx="2117725" cy="1082675"/>
            <a:chOff x="4712800" y="2871032"/>
            <a:chExt cx="2117908" cy="1082781"/>
          </a:xfrm>
        </p:grpSpPr>
        <p:grpSp>
          <p:nvGrpSpPr>
            <p:cNvPr id="100404" name="Group 16"/>
            <p:cNvGrpSpPr>
              <a:grpSpLocks/>
            </p:cNvGrpSpPr>
            <p:nvPr/>
          </p:nvGrpSpPr>
          <p:grpSpPr bwMode="auto">
            <a:xfrm>
              <a:off x="5677190" y="2871032"/>
              <a:ext cx="530938" cy="338554"/>
              <a:chOff x="5573768" y="2726239"/>
              <a:chExt cx="530938" cy="338554"/>
            </a:xfrm>
          </p:grpSpPr>
          <p:sp>
            <p:nvSpPr>
              <p:cNvPr id="100407"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8"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100405" name="Straight Connector 18"/>
            <p:cNvCxnSpPr>
              <a:cxnSpLocks noChangeShapeType="1"/>
            </p:cNvCxnSpPr>
            <p:nvPr/>
          </p:nvCxnSpPr>
          <p:spPr bwMode="auto">
            <a:xfrm>
              <a:off x="4712800" y="3050554"/>
              <a:ext cx="964390" cy="2689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406" name="Straight Connector 516"/>
            <p:cNvCxnSpPr>
              <a:cxnSpLocks noChangeShapeType="1"/>
            </p:cNvCxnSpPr>
            <p:nvPr/>
          </p:nvCxnSpPr>
          <p:spPr bwMode="auto">
            <a:xfrm>
              <a:off x="6139092" y="3168890"/>
              <a:ext cx="691616" cy="784923"/>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100377" name="Group 39937"/>
          <p:cNvGrpSpPr>
            <a:grpSpLocks/>
          </p:cNvGrpSpPr>
          <p:nvPr/>
        </p:nvGrpSpPr>
        <p:grpSpPr bwMode="auto">
          <a:xfrm>
            <a:off x="3692525" y="3789363"/>
            <a:ext cx="1538288" cy="585787"/>
            <a:chOff x="3692946" y="3789212"/>
            <a:chExt cx="1537885" cy="585306"/>
          </a:xfrm>
        </p:grpSpPr>
        <p:cxnSp>
          <p:nvCxnSpPr>
            <p:cNvPr id="100398" name="Straight Connector 515"/>
            <p:cNvCxnSpPr>
              <a:cxnSpLocks noChangeShapeType="1"/>
              <a:stCxn id="100454" idx="0"/>
            </p:cNvCxnSpPr>
            <p:nvPr/>
          </p:nvCxnSpPr>
          <p:spPr bwMode="auto">
            <a:xfrm flipV="1">
              <a:off x="3833272" y="4233204"/>
              <a:ext cx="190444" cy="141314"/>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nvGrpSpPr>
            <p:cNvPr id="100399" name="Group 518"/>
            <p:cNvGrpSpPr>
              <a:grpSpLocks/>
            </p:cNvGrpSpPr>
            <p:nvPr/>
          </p:nvGrpSpPr>
          <p:grpSpPr bwMode="auto">
            <a:xfrm>
              <a:off x="3932901" y="3934211"/>
              <a:ext cx="530938" cy="338554"/>
              <a:chOff x="5573768" y="2726239"/>
              <a:chExt cx="530938" cy="338554"/>
            </a:xfrm>
          </p:grpSpPr>
          <p:sp>
            <p:nvSpPr>
              <p:cNvPr id="100402" name="Oval 521"/>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p>
                <a:endParaRPr lang="en-US"/>
              </a:p>
            </p:txBody>
          </p:sp>
          <p:sp>
            <p:nvSpPr>
              <p:cNvPr id="100403" name="TextBox 522"/>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a:solidFill>
                      <a:schemeClr val="bg1"/>
                    </a:solidFill>
                  </a:rPr>
                  <a:t>IXP</a:t>
                </a:r>
              </a:p>
            </p:txBody>
          </p:sp>
        </p:grpSp>
        <p:cxnSp>
          <p:nvCxnSpPr>
            <p:cNvPr id="100400" name="Straight Connector 519"/>
            <p:cNvCxnSpPr>
              <a:cxnSpLocks noChangeShapeType="1"/>
              <a:stCxn id="100402" idx="6"/>
              <a:endCxn id="100654" idx="1"/>
            </p:cNvCxnSpPr>
            <p:nvPr/>
          </p:nvCxnSpPr>
          <p:spPr bwMode="auto">
            <a:xfrm flipV="1">
              <a:off x="4460993" y="3953654"/>
              <a:ext cx="769838" cy="15801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401" name="Straight Connector 520"/>
            <p:cNvCxnSpPr>
              <a:cxnSpLocks noChangeShapeType="1"/>
            </p:cNvCxnSpPr>
            <p:nvPr/>
          </p:nvCxnSpPr>
          <p:spPr bwMode="auto">
            <a:xfrm>
              <a:off x="3692946" y="3789212"/>
              <a:ext cx="342738" cy="204847"/>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grpSp>
        <p:nvGrpSpPr>
          <p:cNvPr id="100378" name="Group 39939"/>
          <p:cNvGrpSpPr>
            <a:grpSpLocks/>
          </p:cNvGrpSpPr>
          <p:nvPr/>
        </p:nvGrpSpPr>
        <p:grpSpPr bwMode="auto">
          <a:xfrm>
            <a:off x="2406650" y="3633788"/>
            <a:ext cx="2901950" cy="1296987"/>
            <a:chOff x="2407287" y="3633041"/>
            <a:chExt cx="2900648" cy="1297685"/>
          </a:xfrm>
        </p:grpSpPr>
        <p:cxnSp>
          <p:nvCxnSpPr>
            <p:cNvPr id="100395" name="Straight Connector 7"/>
            <p:cNvCxnSpPr>
              <a:cxnSpLocks noChangeShapeType="1"/>
              <a:stCxn id="100527" idx="5"/>
              <a:endCxn id="100652" idx="1"/>
            </p:cNvCxnSpPr>
            <p:nvPr/>
          </p:nvCxnSpPr>
          <p:spPr bwMode="auto">
            <a:xfrm>
              <a:off x="4876256" y="3633041"/>
              <a:ext cx="431679" cy="222499"/>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396" name="Straight Connector 415"/>
            <p:cNvCxnSpPr>
              <a:cxnSpLocks noChangeShapeType="1"/>
              <a:endCxn id="100486" idx="0"/>
            </p:cNvCxnSpPr>
            <p:nvPr/>
          </p:nvCxnSpPr>
          <p:spPr bwMode="auto">
            <a:xfrm flipH="1">
              <a:off x="2407287" y="3753131"/>
              <a:ext cx="282429" cy="511372"/>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397" name="Straight Connector 523"/>
            <p:cNvCxnSpPr>
              <a:cxnSpLocks noChangeShapeType="1"/>
              <a:stCxn id="100449" idx="0"/>
            </p:cNvCxnSpPr>
            <p:nvPr/>
          </p:nvCxnSpPr>
          <p:spPr bwMode="auto">
            <a:xfrm flipV="1">
              <a:off x="4307545" y="4626270"/>
              <a:ext cx="843636" cy="304456"/>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grpSp>
      <p:sp>
        <p:nvSpPr>
          <p:cNvPr id="100379" name="Oval 6"/>
          <p:cNvSpPr>
            <a:spLocks noChangeArrowheads="1"/>
          </p:cNvSpPr>
          <p:nvPr/>
        </p:nvSpPr>
        <p:spPr bwMode="auto">
          <a:xfrm>
            <a:off x="3340100" y="5359400"/>
            <a:ext cx="2044700" cy="381000"/>
          </a:xfrm>
          <a:prstGeom prst="ellipse">
            <a:avLst/>
          </a:prstGeom>
          <a:solidFill>
            <a:srgbClr val="FFFF00"/>
          </a:solidFill>
          <a:ln w="9525">
            <a:solidFill>
              <a:schemeClr val="tx1"/>
            </a:solidFill>
            <a:round/>
            <a:headEnd/>
            <a:tailEnd/>
          </a:ln>
        </p:spPr>
        <p:txBody>
          <a:bodyPr/>
          <a:lstStyle/>
          <a:p>
            <a:endParaRPr lang="en-US"/>
          </a:p>
        </p:txBody>
      </p:sp>
      <p:sp>
        <p:nvSpPr>
          <p:cNvPr id="100380" name="TextBox 9"/>
          <p:cNvSpPr txBox="1">
            <a:spLocks noChangeArrowheads="1"/>
          </p:cNvSpPr>
          <p:nvPr/>
        </p:nvSpPr>
        <p:spPr bwMode="auto">
          <a:xfrm>
            <a:off x="3556000" y="5334000"/>
            <a:ext cx="1587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i="1"/>
              <a:t>regional net</a:t>
            </a:r>
          </a:p>
        </p:txBody>
      </p:sp>
      <p:sp>
        <p:nvSpPr>
          <p:cNvPr id="100381" name="Oval 517"/>
          <p:cNvSpPr>
            <a:spLocks noChangeArrowheads="1"/>
          </p:cNvSpPr>
          <p:nvPr/>
        </p:nvSpPr>
        <p:spPr bwMode="auto">
          <a:xfrm rot="5400000">
            <a:off x="867569" y="3736182"/>
            <a:ext cx="1252537" cy="381000"/>
          </a:xfrm>
          <a:prstGeom prst="ellipse">
            <a:avLst/>
          </a:prstGeom>
          <a:solidFill>
            <a:srgbClr val="FFFF00"/>
          </a:solidFill>
          <a:ln w="9525">
            <a:solidFill>
              <a:schemeClr val="tx1"/>
            </a:solidFill>
            <a:round/>
            <a:headEnd/>
            <a:tailEnd/>
          </a:ln>
        </p:spPr>
        <p:txBody>
          <a:bodyPr/>
          <a:lstStyle/>
          <a:p>
            <a:endParaRPr lang="en-US"/>
          </a:p>
        </p:txBody>
      </p:sp>
      <p:cxnSp>
        <p:nvCxnSpPr>
          <p:cNvPr id="100382" name="Straight Connector 39941"/>
          <p:cNvCxnSpPr>
            <a:cxnSpLocks noChangeShapeType="1"/>
            <a:stCxn id="100381" idx="0"/>
            <a:endCxn id="100515" idx="0"/>
          </p:cNvCxnSpPr>
          <p:nvPr/>
        </p:nvCxnSpPr>
        <p:spPr bwMode="auto">
          <a:xfrm flipV="1">
            <a:off x="1684338" y="3654425"/>
            <a:ext cx="758825" cy="2730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83" name="Straight Connector 524"/>
          <p:cNvCxnSpPr>
            <a:cxnSpLocks noChangeShapeType="1"/>
            <a:endCxn id="100488" idx="1"/>
          </p:cNvCxnSpPr>
          <p:nvPr/>
        </p:nvCxnSpPr>
        <p:spPr bwMode="auto">
          <a:xfrm>
            <a:off x="1685925" y="4111625"/>
            <a:ext cx="466725" cy="2698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00384" name="Oval 11"/>
          <p:cNvSpPr>
            <a:spLocks noChangeArrowheads="1"/>
          </p:cNvSpPr>
          <p:nvPr/>
        </p:nvSpPr>
        <p:spPr bwMode="auto">
          <a:xfrm>
            <a:off x="1866900" y="3429000"/>
            <a:ext cx="6096000" cy="673100"/>
          </a:xfrm>
          <a:prstGeom prst="ellipse">
            <a:avLst/>
          </a:prstGeom>
          <a:solidFill>
            <a:srgbClr val="FF6600">
              <a:alpha val="70195"/>
            </a:srgbClr>
          </a:solidFill>
          <a:ln w="9525">
            <a:solidFill>
              <a:schemeClr val="tx1"/>
            </a:solidFill>
            <a:round/>
            <a:headEnd/>
            <a:tailEnd/>
          </a:ln>
        </p:spPr>
        <p:txBody>
          <a:bodyPr/>
          <a:lstStyle/>
          <a:p>
            <a:endParaRPr lang="en-US"/>
          </a:p>
        </p:txBody>
      </p:sp>
      <p:sp>
        <p:nvSpPr>
          <p:cNvPr id="100385" name="TextBox 13"/>
          <p:cNvSpPr txBox="1">
            <a:spLocks noChangeArrowheads="1"/>
          </p:cNvSpPr>
          <p:nvPr/>
        </p:nvSpPr>
        <p:spPr bwMode="auto">
          <a:xfrm>
            <a:off x="3113088" y="3541713"/>
            <a:ext cx="362743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a:solidFill>
                  <a:schemeClr val="bg1"/>
                </a:solidFill>
              </a:rPr>
              <a:t>Content provider network</a:t>
            </a:r>
          </a:p>
        </p:txBody>
      </p:sp>
      <p:cxnSp>
        <p:nvCxnSpPr>
          <p:cNvPr id="100386" name="Straight Connector 19"/>
          <p:cNvCxnSpPr>
            <a:cxnSpLocks noChangeShapeType="1"/>
            <a:stCxn id="100707" idx="2"/>
          </p:cNvCxnSpPr>
          <p:nvPr/>
        </p:nvCxnSpPr>
        <p:spPr bwMode="auto">
          <a:xfrm flipH="1">
            <a:off x="6540500" y="2867025"/>
            <a:ext cx="150813"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87" name="Straight Connector 525"/>
          <p:cNvCxnSpPr>
            <a:cxnSpLocks noChangeShapeType="1"/>
            <a:endCxn id="100384" idx="7"/>
          </p:cNvCxnSpPr>
          <p:nvPr/>
        </p:nvCxnSpPr>
        <p:spPr bwMode="auto">
          <a:xfrm flipH="1">
            <a:off x="7070725" y="3221038"/>
            <a:ext cx="142875" cy="3063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88" name="Straight Connector 526"/>
          <p:cNvCxnSpPr>
            <a:cxnSpLocks noChangeShapeType="1"/>
          </p:cNvCxnSpPr>
          <p:nvPr/>
        </p:nvCxnSpPr>
        <p:spPr bwMode="auto">
          <a:xfrm flipH="1">
            <a:off x="5773738" y="3205163"/>
            <a:ext cx="111125" cy="24447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389" name="Straight Connector 527"/>
          <p:cNvCxnSpPr>
            <a:cxnSpLocks noChangeShapeType="1"/>
            <a:endCxn id="100384" idx="1"/>
          </p:cNvCxnSpPr>
          <p:nvPr/>
        </p:nvCxnSpPr>
        <p:spPr bwMode="auto">
          <a:xfrm>
            <a:off x="2682875" y="3008313"/>
            <a:ext cx="76200" cy="519112"/>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390" name="Straight Connector 528"/>
          <p:cNvCxnSpPr>
            <a:cxnSpLocks noChangeShapeType="1"/>
            <a:endCxn id="100454" idx="1"/>
          </p:cNvCxnSpPr>
          <p:nvPr/>
        </p:nvCxnSpPr>
        <p:spPr bwMode="auto">
          <a:xfrm>
            <a:off x="3413125" y="4049713"/>
            <a:ext cx="239713" cy="339725"/>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cxnSp>
      <p:cxnSp>
        <p:nvCxnSpPr>
          <p:cNvPr id="100391" name="Straight Connector 529"/>
          <p:cNvCxnSpPr>
            <a:cxnSpLocks noChangeShapeType="1"/>
          </p:cNvCxnSpPr>
          <p:nvPr/>
        </p:nvCxnSpPr>
        <p:spPr bwMode="auto">
          <a:xfrm>
            <a:off x="2303463" y="2651125"/>
            <a:ext cx="14287" cy="9413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92" name="Straight Connector 530"/>
          <p:cNvCxnSpPr>
            <a:cxnSpLocks noChangeShapeType="1"/>
          </p:cNvCxnSpPr>
          <p:nvPr/>
        </p:nvCxnSpPr>
        <p:spPr bwMode="auto">
          <a:xfrm flipH="1">
            <a:off x="1693863" y="3935413"/>
            <a:ext cx="528637" cy="1174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93" name="Straight Connector 531"/>
          <p:cNvCxnSpPr>
            <a:cxnSpLocks noChangeShapeType="1"/>
            <a:stCxn id="100686" idx="3"/>
          </p:cNvCxnSpPr>
          <p:nvPr/>
        </p:nvCxnSpPr>
        <p:spPr bwMode="auto">
          <a:xfrm flipH="1" flipV="1">
            <a:off x="7713663" y="3903663"/>
            <a:ext cx="400050" cy="2825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394" name="Straight Connector 532"/>
          <p:cNvCxnSpPr>
            <a:cxnSpLocks noChangeShapeType="1"/>
            <a:stCxn id="100688" idx="4"/>
          </p:cNvCxnSpPr>
          <p:nvPr/>
        </p:nvCxnSpPr>
        <p:spPr bwMode="auto">
          <a:xfrm flipH="1" flipV="1">
            <a:off x="7624763" y="3929063"/>
            <a:ext cx="628650" cy="12144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61" name="TextBox 360"/>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2489623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sz="half" idx="4294967295"/>
          </p:nvPr>
        </p:nvSpPr>
        <p:spPr>
          <a:xfrm>
            <a:off x="528730" y="4682104"/>
            <a:ext cx="8440738" cy="1577805"/>
          </a:xfrm>
        </p:spPr>
        <p:txBody>
          <a:bodyPr>
            <a:normAutofit lnSpcReduction="10000"/>
          </a:bodyPr>
          <a:lstStyle/>
          <a:p>
            <a:pPr eaLnBrk="1" hangingPunct="1">
              <a:buSzPct val="75000"/>
            </a:pPr>
            <a:r>
              <a:rPr lang="en-US" sz="2400" dirty="0">
                <a:latin typeface="Gill Sans MT" charset="0"/>
              </a:rPr>
              <a:t>at center: small # of well-connected large networks</a:t>
            </a:r>
          </a:p>
          <a:p>
            <a:pPr lvl="1" eaLnBrk="1" hangingPunct="1"/>
            <a:r>
              <a:rPr lang="ja-JP" altLang="en-US" sz="2000" dirty="0">
                <a:solidFill>
                  <a:srgbClr val="CC0000"/>
                </a:solidFill>
                <a:latin typeface="Gill Sans MT" charset="0"/>
                <a:ea typeface="ＭＳ Ｐゴシック" charset="0"/>
                <a:cs typeface="ＭＳ Ｐゴシック" charset="0"/>
              </a:rPr>
              <a:t>“</a:t>
            </a:r>
            <a:r>
              <a:rPr lang="en-US" altLang="ja-JP" sz="2000" dirty="0">
                <a:solidFill>
                  <a:srgbClr val="CC0000"/>
                </a:solidFill>
                <a:latin typeface="Gill Sans MT" charset="0"/>
                <a:ea typeface="ＭＳ Ｐゴシック" charset="0"/>
                <a:cs typeface="ＭＳ Ｐゴシック" charset="0"/>
              </a:rPr>
              <a:t>tier-1</a:t>
            </a:r>
            <a:r>
              <a:rPr lang="ja-JP" altLang="en-US" sz="2000" dirty="0">
                <a:solidFill>
                  <a:srgbClr val="CC0000"/>
                </a:solidFill>
                <a:latin typeface="Gill Sans MT" charset="0"/>
                <a:ea typeface="ＭＳ Ｐゴシック" charset="0"/>
                <a:cs typeface="ＭＳ Ｐゴシック" charset="0"/>
              </a:rPr>
              <a:t>”</a:t>
            </a:r>
            <a:r>
              <a:rPr lang="en-US" altLang="ja-JP" sz="2000" dirty="0">
                <a:solidFill>
                  <a:srgbClr val="CC0000"/>
                </a:solidFill>
                <a:latin typeface="Gill Sans MT" charset="0"/>
                <a:ea typeface="ＭＳ Ｐゴシック" charset="0"/>
                <a:cs typeface="ＭＳ Ｐゴシック" charset="0"/>
              </a:rPr>
              <a:t> commercial ISPs</a:t>
            </a:r>
            <a:r>
              <a:rPr lang="en-US" altLang="ja-JP" sz="2000" dirty="0">
                <a:solidFill>
                  <a:srgbClr val="FF0000"/>
                </a:solidFill>
                <a:latin typeface="Gill Sans MT" charset="0"/>
                <a:ea typeface="ＭＳ Ｐゴシック" charset="0"/>
                <a:cs typeface="ＭＳ Ｐゴシック" charset="0"/>
              </a:rPr>
              <a:t> </a:t>
            </a:r>
            <a:r>
              <a:rPr lang="en-US" altLang="ja-JP" sz="2000" dirty="0">
                <a:latin typeface="Gill Sans MT" charset="0"/>
                <a:ea typeface="ＭＳ Ｐゴシック" charset="0"/>
                <a:cs typeface="ＭＳ Ｐゴシック" charset="0"/>
              </a:rPr>
              <a:t>(e.g., Level 3, Sprint, AT&amp;T, NTT), national &amp; international coverage</a:t>
            </a:r>
          </a:p>
          <a:p>
            <a:pPr lvl="1" eaLnBrk="1" hangingPunct="1"/>
            <a:r>
              <a:rPr lang="en-US" sz="2000" dirty="0">
                <a:solidFill>
                  <a:srgbClr val="CC0000"/>
                </a:solidFill>
                <a:latin typeface="Gill Sans MT" charset="0"/>
                <a:cs typeface="Arial" charset="0"/>
              </a:rPr>
              <a:t>content provider network </a:t>
            </a:r>
            <a:r>
              <a:rPr lang="en-US" sz="2000" dirty="0">
                <a:latin typeface="Gill Sans MT" charset="0"/>
                <a:cs typeface="Arial" charset="0"/>
              </a:rPr>
              <a:t>(</a:t>
            </a:r>
            <a:r>
              <a:rPr lang="en-US" sz="2000" dirty="0" err="1">
                <a:latin typeface="Gill Sans MT" charset="0"/>
                <a:cs typeface="Arial" charset="0"/>
              </a:rPr>
              <a:t>e.g</a:t>
            </a:r>
            <a:r>
              <a:rPr lang="en-US" sz="2000" dirty="0">
                <a:latin typeface="Gill Sans MT" charset="0"/>
                <a:cs typeface="Arial" charset="0"/>
              </a:rPr>
              <a:t>, Google): private network that connects it data centers to Internet, often bypassing tier-1, regional </a:t>
            </a:r>
            <a:r>
              <a:rPr lang="en-US" sz="2000" dirty="0" smtClean="0">
                <a:latin typeface="Gill Sans MT" charset="0"/>
                <a:cs typeface="Arial" charset="0"/>
              </a:rPr>
              <a:t>ISPs</a:t>
            </a:r>
            <a:endParaRPr lang="en-US" sz="2000" dirty="0">
              <a:latin typeface="Gill Sans MT" charset="0"/>
              <a:cs typeface="Arial" charset="0"/>
            </a:endParaRPr>
          </a:p>
        </p:txBody>
      </p:sp>
      <p:grpSp>
        <p:nvGrpSpPr>
          <p:cNvPr id="102406" name="Group 67"/>
          <p:cNvGrpSpPr>
            <a:grpSpLocks/>
          </p:cNvGrpSpPr>
          <p:nvPr/>
        </p:nvGrpSpPr>
        <p:grpSpPr bwMode="auto">
          <a:xfrm>
            <a:off x="989888" y="493713"/>
            <a:ext cx="7658100" cy="3984625"/>
            <a:chOff x="1066800" y="1371600"/>
            <a:chExt cx="7194549" cy="3984625"/>
          </a:xfrm>
        </p:grpSpPr>
        <p:sp>
          <p:nvSpPr>
            <p:cNvPr id="102407" name="Oval 76"/>
            <p:cNvSpPr>
              <a:spLocks noChangeArrowheads="1"/>
            </p:cNvSpPr>
            <p:nvPr/>
          </p:nvSpPr>
          <p:spPr bwMode="auto">
            <a:xfrm>
              <a:off x="1981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8" name="Oval 76"/>
            <p:cNvSpPr>
              <a:spLocks noChangeArrowheads="1"/>
            </p:cNvSpPr>
            <p:nvPr/>
          </p:nvSpPr>
          <p:spPr bwMode="auto">
            <a:xfrm>
              <a:off x="1066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09" name="Oval 76"/>
            <p:cNvSpPr>
              <a:spLocks noChangeArrowheads="1"/>
            </p:cNvSpPr>
            <p:nvPr/>
          </p:nvSpPr>
          <p:spPr bwMode="auto">
            <a:xfrm>
              <a:off x="56388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0" name="Oval 76"/>
            <p:cNvSpPr>
              <a:spLocks noChangeArrowheads="1"/>
            </p:cNvSpPr>
            <p:nvPr/>
          </p:nvSpPr>
          <p:spPr bwMode="auto">
            <a:xfrm>
              <a:off x="47244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1" name="Oval 76"/>
            <p:cNvSpPr>
              <a:spLocks noChangeArrowheads="1"/>
            </p:cNvSpPr>
            <p:nvPr/>
          </p:nvSpPr>
          <p:spPr bwMode="auto">
            <a:xfrm>
              <a:off x="38100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2" name="Oval 76"/>
            <p:cNvSpPr>
              <a:spLocks noChangeArrowheads="1"/>
            </p:cNvSpPr>
            <p:nvPr/>
          </p:nvSpPr>
          <p:spPr bwMode="auto">
            <a:xfrm>
              <a:off x="2895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3" name="Oval 76"/>
            <p:cNvSpPr>
              <a:spLocks noChangeArrowheads="1"/>
            </p:cNvSpPr>
            <p:nvPr/>
          </p:nvSpPr>
          <p:spPr bwMode="auto">
            <a:xfrm>
              <a:off x="65532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4" name="Oval 76"/>
            <p:cNvSpPr>
              <a:spLocks noChangeArrowheads="1"/>
            </p:cNvSpPr>
            <p:nvPr/>
          </p:nvSpPr>
          <p:spPr bwMode="auto">
            <a:xfrm>
              <a:off x="7467600" y="4724400"/>
              <a:ext cx="793749" cy="631825"/>
            </a:xfrm>
            <a:prstGeom prst="ellipse">
              <a:avLst/>
            </a:prstGeom>
            <a:solidFill>
              <a:srgbClr val="00FFFF"/>
            </a:solidFill>
            <a:ln w="9525">
              <a:solidFill>
                <a:schemeClr val="tx1"/>
              </a:solidFill>
              <a:round/>
              <a:headEnd/>
              <a:tailEnd/>
            </a:ln>
          </p:spPr>
          <p:txBody>
            <a:bodyPr wrap="none" anchor="ctr"/>
            <a:lstStyle/>
            <a:p>
              <a:pPr algn="ctr"/>
              <a:r>
                <a:rPr lang="en-US" sz="1600"/>
                <a:t>access</a:t>
              </a:r>
            </a:p>
            <a:p>
              <a:pPr algn="ctr"/>
              <a:r>
                <a:rPr lang="en-US" sz="1600"/>
                <a:t>ISP</a:t>
              </a:r>
            </a:p>
          </p:txBody>
        </p:sp>
        <p:sp>
          <p:nvSpPr>
            <p:cNvPr id="102415" name="Oval 33"/>
            <p:cNvSpPr>
              <a:spLocks noChangeArrowheads="1"/>
            </p:cNvSpPr>
            <p:nvPr/>
          </p:nvSpPr>
          <p:spPr bwMode="auto">
            <a:xfrm>
              <a:off x="24384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102416" name="Oval 33"/>
            <p:cNvSpPr>
              <a:spLocks noChangeArrowheads="1"/>
            </p:cNvSpPr>
            <p:nvPr/>
          </p:nvSpPr>
          <p:spPr bwMode="auto">
            <a:xfrm>
              <a:off x="4800600" y="3429000"/>
              <a:ext cx="1863725" cy="790575"/>
            </a:xfrm>
            <a:prstGeom prst="ellipse">
              <a:avLst/>
            </a:prstGeom>
            <a:solidFill>
              <a:schemeClr val="hlink"/>
            </a:solidFill>
            <a:ln w="9525">
              <a:solidFill>
                <a:schemeClr val="bg2"/>
              </a:solidFill>
              <a:round/>
              <a:headEnd/>
              <a:tailEnd/>
            </a:ln>
          </p:spPr>
          <p:txBody>
            <a:bodyPr wrap="none" anchor="ctr"/>
            <a:lstStyle/>
            <a:p>
              <a:pPr algn="ctr"/>
              <a:r>
                <a:rPr lang="en-US">
                  <a:solidFill>
                    <a:srgbClr val="808080"/>
                  </a:solidFill>
                </a:rPr>
                <a:t>Regional ISP</a:t>
              </a:r>
            </a:p>
          </p:txBody>
        </p:sp>
        <p:sp>
          <p:nvSpPr>
            <p:cNvPr id="79" name="Rectangle 78"/>
            <p:cNvSpPr/>
            <p:nvPr/>
          </p:nvSpPr>
          <p:spPr>
            <a:xfrm>
              <a:off x="2133157" y="2819400"/>
              <a:ext cx="609985"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sp>
          <p:nvSpPr>
            <p:cNvPr id="80" name="Rectangle 79"/>
            <p:cNvSpPr/>
            <p:nvPr/>
          </p:nvSpPr>
          <p:spPr>
            <a:xfrm>
              <a:off x="4801284" y="27432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sp>
          <p:nvSpPr>
            <p:cNvPr id="102419" name="Oval 34"/>
            <p:cNvSpPr>
              <a:spLocks noChangeArrowheads="1"/>
            </p:cNvSpPr>
            <p:nvPr/>
          </p:nvSpPr>
          <p:spPr bwMode="auto">
            <a:xfrm>
              <a:off x="11430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0" name="Oval 34"/>
            <p:cNvSpPr>
              <a:spLocks noChangeArrowheads="1"/>
            </p:cNvSpPr>
            <p:nvPr/>
          </p:nvSpPr>
          <p:spPr bwMode="auto">
            <a:xfrm>
              <a:off x="3352800" y="1600200"/>
              <a:ext cx="1863725" cy="790575"/>
            </a:xfrm>
            <a:prstGeom prst="ellipse">
              <a:avLst/>
            </a:prstGeom>
            <a:solidFill>
              <a:schemeClr val="accent2"/>
            </a:solidFill>
            <a:ln w="9525">
              <a:solidFill>
                <a:schemeClr val="tx1"/>
              </a:solidFill>
              <a:round/>
              <a:headEnd/>
              <a:tailEnd/>
            </a:ln>
          </p:spPr>
          <p:txBody>
            <a:bodyPr wrap="none" anchor="ctr"/>
            <a:lstStyle/>
            <a:p>
              <a:pPr algn="ctr"/>
              <a:r>
                <a:rPr lang="en-US">
                  <a:solidFill>
                    <a:schemeClr val="bg1"/>
                  </a:solidFill>
                </a:rPr>
                <a:t>Tier 1 ISP</a:t>
              </a:r>
              <a:endParaRPr lang="en-US"/>
            </a:p>
          </p:txBody>
        </p:sp>
        <p:sp>
          <p:nvSpPr>
            <p:cNvPr id="102421" name="Oval 34"/>
            <p:cNvSpPr>
              <a:spLocks noChangeArrowheads="1"/>
            </p:cNvSpPr>
            <p:nvPr/>
          </p:nvSpPr>
          <p:spPr bwMode="auto">
            <a:xfrm>
              <a:off x="5638800" y="1600200"/>
              <a:ext cx="1981200" cy="838200"/>
            </a:xfrm>
            <a:prstGeom prst="ellipse">
              <a:avLst/>
            </a:prstGeom>
            <a:solidFill>
              <a:srgbClr val="002060"/>
            </a:solidFill>
            <a:ln w="9525">
              <a:solidFill>
                <a:schemeClr val="tx1"/>
              </a:solidFill>
              <a:round/>
              <a:headEnd/>
              <a:tailEnd/>
            </a:ln>
          </p:spPr>
          <p:txBody>
            <a:bodyPr wrap="none" anchor="ctr"/>
            <a:lstStyle/>
            <a:p>
              <a:pPr algn="ctr"/>
              <a:r>
                <a:rPr lang="en-US">
                  <a:solidFill>
                    <a:schemeClr val="bg1"/>
                  </a:solidFill>
                </a:rPr>
                <a:t>Google</a:t>
              </a:r>
              <a:endParaRPr lang="en-US"/>
            </a:p>
          </p:txBody>
        </p:sp>
        <p:cxnSp>
          <p:nvCxnSpPr>
            <p:cNvPr id="84" name="Straight Connector 83"/>
            <p:cNvCxnSpPr>
              <a:endCxn id="102408" idx="0"/>
            </p:cNvCxnSpPr>
            <p:nvPr/>
          </p:nvCxnSpPr>
          <p:spPr>
            <a:xfrm rot="5400000">
              <a:off x="427081" y="3398633"/>
              <a:ext cx="2362200" cy="28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102415" idx="4"/>
            </p:cNvCxnSpPr>
            <p:nvPr/>
          </p:nvCxnSpPr>
          <p:spPr>
            <a:xfrm rot="5400000">
              <a:off x="3070887" y="4425754"/>
              <a:ext cx="504825" cy="9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2415" idx="3"/>
            </p:cNvCxnSpPr>
            <p:nvPr/>
          </p:nvCxnSpPr>
          <p:spPr>
            <a:xfrm rot="5400000">
              <a:off x="2265003" y="4277579"/>
              <a:ext cx="620712"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808066" y="3459105"/>
              <a:ext cx="2438400" cy="24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2"/>
            </p:cNvCxnSpPr>
            <p:nvPr/>
          </p:nvCxnSpPr>
          <p:spPr>
            <a:xfrm rot="5400000">
              <a:off x="1333803" y="3771707"/>
              <a:ext cx="1600200" cy="6099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315797" y="2819400"/>
              <a:ext cx="608494" cy="457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IXP</a:t>
              </a:r>
            </a:p>
          </p:txBody>
        </p:sp>
        <p:cxnSp>
          <p:nvCxnSpPr>
            <p:cNvPr id="90" name="Straight Connector 89"/>
            <p:cNvCxnSpPr/>
            <p:nvPr/>
          </p:nvCxnSpPr>
          <p:spPr>
            <a:xfrm rot="16200000" flipH="1">
              <a:off x="3747986" y="42525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102416" idx="2"/>
              <a:endCxn id="102415" idx="6"/>
            </p:cNvCxnSpPr>
            <p:nvPr/>
          </p:nvCxnSpPr>
          <p:spPr>
            <a:xfrm rot="10800000">
              <a:off x="4301663" y="3824288"/>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4931639" y="4288692"/>
              <a:ext cx="620713" cy="272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5633414" y="4425226"/>
              <a:ext cx="544513" cy="760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02416" idx="5"/>
            </p:cNvCxnSpPr>
            <p:nvPr/>
          </p:nvCxnSpPr>
          <p:spPr>
            <a:xfrm rot="16200000" flipH="1">
              <a:off x="6276143" y="4218669"/>
              <a:ext cx="620712" cy="390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02421" idx="4"/>
            </p:cNvCxnSpPr>
            <p:nvPr/>
          </p:nvCxnSpPr>
          <p:spPr>
            <a:xfrm rot="16200000" flipH="1">
              <a:off x="5747409" y="3320741"/>
              <a:ext cx="2297113" cy="53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0800000">
              <a:off x="2971328" y="1981200"/>
              <a:ext cx="499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0800000">
              <a:off x="5181593" y="1981200"/>
              <a:ext cx="4981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Arc 97"/>
            <p:cNvSpPr/>
            <p:nvPr/>
          </p:nvSpPr>
          <p:spPr>
            <a:xfrm>
              <a:off x="2133157" y="1371600"/>
              <a:ext cx="4190855" cy="457200"/>
            </a:xfrm>
            <a:prstGeom prst="arc">
              <a:avLst>
                <a:gd name="adj1" fmla="val 10681875"/>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9" name="Straight Connector 98"/>
            <p:cNvCxnSpPr/>
            <p:nvPr/>
          </p:nvCxnSpPr>
          <p:spPr>
            <a:xfrm rot="16200000" flipH="1">
              <a:off x="6972290" y="2399831"/>
              <a:ext cx="533400" cy="3057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9" idx="0"/>
            </p:cNvCxnSpPr>
            <p:nvPr/>
          </p:nvCxnSpPr>
          <p:spPr>
            <a:xfrm rot="16200000" flipH="1">
              <a:off x="2095457" y="2475961"/>
              <a:ext cx="457200" cy="229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2628635" y="3238707"/>
              <a:ext cx="457200"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0800000" flipV="1">
              <a:off x="2743142" y="2209800"/>
              <a:ext cx="2972375" cy="773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662218" y="2423713"/>
              <a:ext cx="504825" cy="381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3314806" y="2856893"/>
              <a:ext cx="1143000" cy="153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5105256" y="3276738"/>
              <a:ext cx="304800" cy="152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V="1">
              <a:off x="4039175" y="3124200"/>
              <a:ext cx="762109" cy="54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2419" idx="5"/>
            </p:cNvCxnSpPr>
            <p:nvPr/>
          </p:nvCxnSpPr>
          <p:spPr>
            <a:xfrm rot="16200000" flipH="1">
              <a:off x="3070757" y="1938325"/>
              <a:ext cx="1470025" cy="2143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9" idx="2"/>
            </p:cNvCxnSpPr>
            <p:nvPr/>
          </p:nvCxnSpPr>
          <p:spPr>
            <a:xfrm rot="16200000" flipH="1">
              <a:off x="7004680" y="3891964"/>
              <a:ext cx="1458913" cy="228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6052348" y="3472202"/>
              <a:ext cx="1535113" cy="1143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89" idx="1"/>
            </p:cNvCxnSpPr>
            <p:nvPr/>
          </p:nvCxnSpPr>
          <p:spPr>
            <a:xfrm rot="10800000" flipV="1">
              <a:off x="6095826" y="3048000"/>
              <a:ext cx="1219971" cy="468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80" idx="3"/>
            </p:cNvCxnSpPr>
            <p:nvPr/>
          </p:nvCxnSpPr>
          <p:spPr>
            <a:xfrm rot="10800000" flipV="1">
              <a:off x="5409778" y="2362200"/>
              <a:ext cx="780007"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53332" y="2217738"/>
              <a:ext cx="228632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105826" y="39688"/>
            <a:ext cx="3480678" cy="369332"/>
          </a:xfrm>
          <a:prstGeom prst="rect">
            <a:avLst/>
          </a:prstGeom>
          <a:noFill/>
        </p:spPr>
        <p:txBody>
          <a:bodyPr wrap="none" rtlCol="0">
            <a:spAutoFit/>
          </a:bodyPr>
          <a:lstStyle/>
          <a:p>
            <a:r>
              <a:rPr lang="en-US" dirty="0" smtClean="0"/>
              <a:t>Slide modified from Kurose &amp; Ross</a:t>
            </a:r>
            <a:endParaRPr lang="en-US" dirty="0"/>
          </a:p>
        </p:txBody>
      </p:sp>
      <p:sp>
        <p:nvSpPr>
          <p:cNvPr id="2" name="Slide Number Placeholder 1"/>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3369841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Connecting to the Internet</a:t>
            </a:r>
            <a:endParaRPr lang="en-US" altLang="en-US"/>
          </a:p>
        </p:txBody>
      </p:sp>
      <p:sp>
        <p:nvSpPr>
          <p:cNvPr id="10243" name="Rectangle 3"/>
          <p:cNvSpPr>
            <a:spLocks noGrp="1" noChangeArrowheads="1"/>
          </p:cNvSpPr>
          <p:nvPr>
            <p:ph sz="quarter" idx="1"/>
          </p:nvPr>
        </p:nvSpPr>
        <p:spPr>
          <a:xfrm>
            <a:off x="822960" y="1845734"/>
            <a:ext cx="5139992" cy="4023360"/>
          </a:xfrm>
        </p:spPr>
        <p:txBody>
          <a:bodyPr>
            <a:normAutofit fontScale="92500" lnSpcReduction="20000"/>
          </a:bodyPr>
          <a:lstStyle/>
          <a:p>
            <a:r>
              <a:rPr lang="en-US" altLang="en-US" dirty="0" smtClean="0"/>
              <a:t>End users get connectivity from an ISP (internet service provider)</a:t>
            </a:r>
          </a:p>
          <a:p>
            <a:pPr lvl="1"/>
            <a:r>
              <a:rPr lang="en-US" altLang="en-US" dirty="0" smtClean="0"/>
              <a:t>Home users use dial-up, ADSL, cable modems, satellite</a:t>
            </a:r>
          </a:p>
          <a:p>
            <a:pPr lvl="1"/>
            <a:r>
              <a:rPr lang="en-US" altLang="en-US" dirty="0" smtClean="0"/>
              <a:t>Businesses use dedicated circuits connected to LANs</a:t>
            </a:r>
          </a:p>
          <a:p>
            <a:r>
              <a:rPr lang="en-US" altLang="en-US" dirty="0" smtClean="0"/>
              <a:t>ISPs use “wholesalers” called network service providers and high speed (T-3 or higher) connections</a:t>
            </a:r>
            <a:endParaRPr lang="en-US" altLang="en-US" dirty="0"/>
          </a:p>
        </p:txBody>
      </p:sp>
      <p:pic>
        <p:nvPicPr>
          <p:cNvPr id="2" name="Picture 1"/>
          <p:cNvPicPr>
            <a:picLocks noChangeAspect="1"/>
          </p:cNvPicPr>
          <p:nvPr/>
        </p:nvPicPr>
        <p:blipFill>
          <a:blip r:embed="rId3"/>
          <a:stretch>
            <a:fillRect/>
          </a:stretch>
        </p:blipFill>
        <p:spPr>
          <a:xfrm>
            <a:off x="5950858" y="2080383"/>
            <a:ext cx="3177013" cy="2382760"/>
          </a:xfrm>
          <a:prstGeom prst="rect">
            <a:avLst/>
          </a:prstGeom>
        </p:spPr>
      </p:pic>
      <p:sp>
        <p:nvSpPr>
          <p:cNvPr id="3" name="Rectangle 2"/>
          <p:cNvSpPr/>
          <p:nvPr/>
        </p:nvSpPr>
        <p:spPr>
          <a:xfrm>
            <a:off x="0" y="100764"/>
            <a:ext cx="9144000" cy="307777"/>
          </a:xfrm>
          <a:prstGeom prst="rect">
            <a:avLst/>
          </a:prstGeom>
        </p:spPr>
        <p:txBody>
          <a:bodyPr wrap="square">
            <a:spAutoFit/>
          </a:bodyPr>
          <a:lstStyle/>
          <a:p>
            <a:r>
              <a:rPr lang="en-US" sz="1400" dirty="0" smtClean="0"/>
              <a:t>Picture Source: http</a:t>
            </a:r>
            <a:r>
              <a:rPr lang="en-US" sz="1400" dirty="0"/>
              <a:t>://</a:t>
            </a:r>
            <a:r>
              <a:rPr lang="en-US" sz="1400" dirty="0" err="1"/>
              <a:t>mythman.typepad.com</a:t>
            </a:r>
            <a:r>
              <a:rPr lang="en-US" sz="1400" dirty="0"/>
              <a:t>/.a/6a00d834520f3b69e20111688d4149970c-800wi</a:t>
            </a:r>
          </a:p>
        </p:txBody>
      </p:sp>
      <p:sp>
        <p:nvSpPr>
          <p:cNvPr id="5" name="Slide Number Placeholder 4"/>
          <p:cNvSpPr>
            <a:spLocks noGrp="1"/>
          </p:cNvSpPr>
          <p:nvPr>
            <p:ph type="sldNum" sz="quarter" idx="12"/>
          </p:nvPr>
        </p:nvSpPr>
        <p:spPr/>
        <p:txBody>
          <a:bodyPr/>
          <a:lstStyle/>
          <a:p>
            <a:fld id="{6113E31D-E2AB-40D1-8B51-AFA5AFEF393A}" type="slidenum">
              <a:rPr lang="en-US" smtClean="0"/>
              <a:t>27</a:t>
            </a:fld>
            <a:endParaRPr lang="en-US" dirty="0"/>
          </a:p>
        </p:txBody>
      </p:sp>
    </p:spTree>
    <p:extLst>
      <p:ext uri="{BB962C8B-B14F-4D97-AF65-F5344CB8AC3E}">
        <p14:creationId xmlns:p14="http://schemas.microsoft.com/office/powerpoint/2010/main" val="31650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smtClean="0"/>
              <a:t>Getting a Packet  through the Network</a:t>
            </a:r>
            <a:endParaRPr lang="en-US" dirty="0"/>
          </a:p>
        </p:txBody>
      </p:sp>
      <p:sp>
        <p:nvSpPr>
          <p:cNvPr id="263171" name="Rectangle 3"/>
          <p:cNvSpPr>
            <a:spLocks noGrp="1" noChangeArrowheads="1"/>
          </p:cNvSpPr>
          <p:nvPr>
            <p:ph type="body" idx="1"/>
          </p:nvPr>
        </p:nvSpPr>
        <p:spPr/>
        <p:txBody>
          <a:bodyPr>
            <a:normAutofit fontScale="92500" lnSpcReduction="10000"/>
          </a:bodyPr>
          <a:lstStyle/>
          <a:p>
            <a:r>
              <a:rPr lang="en-US" dirty="0" smtClean="0"/>
              <a:t>Need addresses that are globally unique</a:t>
            </a:r>
          </a:p>
          <a:p>
            <a:pPr lvl="1"/>
            <a:r>
              <a:rPr lang="en-US" dirty="0" smtClean="0"/>
              <a:t>And some way to find them </a:t>
            </a:r>
            <a:r>
              <a:rPr lang="en-US" dirty="0" smtClean="0">
                <a:sym typeface="Symbol" charset="0"/>
              </a:rPr>
              <a:t></a:t>
            </a:r>
          </a:p>
          <a:p>
            <a:r>
              <a:rPr lang="en-US" dirty="0" smtClean="0"/>
              <a:t>Need network  devices that know about other network devices</a:t>
            </a:r>
          </a:p>
          <a:p>
            <a:r>
              <a:rPr lang="en-US" dirty="0" smtClean="0"/>
              <a:t>Need a </a:t>
            </a:r>
            <a:r>
              <a:rPr lang="en-US" b="1" dirty="0" smtClean="0"/>
              <a:t>routing algorithm </a:t>
            </a:r>
            <a:r>
              <a:rPr lang="en-US" dirty="0" smtClean="0"/>
              <a:t>for finding a path</a:t>
            </a:r>
          </a:p>
          <a:p>
            <a:r>
              <a:rPr lang="en-US" dirty="0" smtClean="0"/>
              <a:t>Need a mechanism for accommodating diverse networks</a:t>
            </a:r>
          </a:p>
          <a:p>
            <a:r>
              <a:rPr lang="en-US" dirty="0" smtClean="0"/>
              <a:t>Many more details </a:t>
            </a:r>
            <a:r>
              <a:rPr lang="en-US" dirty="0" smtClean="0">
                <a:sym typeface="Symbol" charset="0"/>
              </a:rPr>
              <a:t></a:t>
            </a:r>
            <a:endParaRPr lang="en-US" dirty="0">
              <a:sym typeface="Symbol" charset="0"/>
            </a:endParaRPr>
          </a:p>
        </p:txBody>
      </p:sp>
      <p:sp>
        <p:nvSpPr>
          <p:cNvPr id="3" name="Slide Number Placeholder 2"/>
          <p:cNvSpPr>
            <a:spLocks noGrp="1"/>
          </p:cNvSpPr>
          <p:nvPr>
            <p:ph type="sldNum" sz="quarter" idx="12"/>
          </p:nvPr>
        </p:nvSpPr>
        <p:spPr/>
        <p:txBody>
          <a:bodyPr/>
          <a:lstStyle/>
          <a:p>
            <a:fld id="{6113E31D-E2AB-40D1-8B51-AFA5AFEF393A}" type="slidenum">
              <a:rPr lang="en-US" smtClean="0"/>
              <a:t>28</a:t>
            </a:fld>
            <a:endParaRPr lang="en-US" dirty="0"/>
          </a:p>
        </p:txBody>
      </p:sp>
    </p:spTree>
    <p:extLst>
      <p:ext uri="{BB962C8B-B14F-4D97-AF65-F5344CB8AC3E}">
        <p14:creationId xmlns:p14="http://schemas.microsoft.com/office/powerpoint/2010/main" val="29097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3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3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31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3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Header</a:t>
            </a:r>
            <a:endParaRPr lang="en-US" dirty="0"/>
          </a:p>
        </p:txBody>
      </p:sp>
      <p:pic>
        <p:nvPicPr>
          <p:cNvPr id="5" name="Picture 7" descr="IP header.emf"/>
          <p:cNvPicPr>
            <a:picLocks noChangeAspect="1"/>
          </p:cNvPicPr>
          <p:nvPr/>
        </p:nvPicPr>
        <p:blipFill>
          <a:blip r:embed="rId2" cstate="print"/>
          <a:srcRect/>
          <a:stretch>
            <a:fillRect/>
          </a:stretch>
        </p:blipFill>
        <p:spPr bwMode="auto">
          <a:xfrm>
            <a:off x="0" y="2460172"/>
            <a:ext cx="9144000" cy="3606800"/>
          </a:xfrm>
          <a:prstGeom prst="rect">
            <a:avLst/>
          </a:prstGeom>
          <a:noFill/>
          <a:ln w="9525">
            <a:noFill/>
            <a:miter lim="800000"/>
            <a:headEnd/>
            <a:tailEnd/>
          </a:ln>
        </p:spPr>
      </p:pic>
      <p:sp>
        <p:nvSpPr>
          <p:cNvPr id="6" name="TextBox 5"/>
          <p:cNvSpPr txBox="1"/>
          <p:nvPr/>
        </p:nvSpPr>
        <p:spPr>
          <a:xfrm>
            <a:off x="96762" y="96762"/>
            <a:ext cx="2898086" cy="369332"/>
          </a:xfrm>
          <a:prstGeom prst="rect">
            <a:avLst/>
          </a:prstGeom>
          <a:noFill/>
        </p:spPr>
        <p:txBody>
          <a:bodyPr wrap="none" rtlCol="0">
            <a:spAutoFit/>
          </a:bodyPr>
          <a:lstStyle/>
          <a:p>
            <a:r>
              <a:rPr lang="en-US" i="1" dirty="0" smtClean="0"/>
              <a:t>Slide modified from </a:t>
            </a:r>
            <a:r>
              <a:rPr lang="en-US" i="1" dirty="0" err="1" smtClean="0"/>
              <a:t>Agrawal</a:t>
            </a:r>
            <a:endParaRPr lang="en-US" i="1" dirty="0"/>
          </a:p>
        </p:txBody>
      </p:sp>
      <p:sp>
        <p:nvSpPr>
          <p:cNvPr id="7" name="Slide Number Placeholder 6"/>
          <p:cNvSpPr>
            <a:spLocks noGrp="1"/>
          </p:cNvSpPr>
          <p:nvPr>
            <p:ph type="sldNum" sz="quarter" idx="12"/>
          </p:nvPr>
        </p:nvSpPr>
        <p:spPr/>
        <p:txBody>
          <a:bodyPr/>
          <a:lstStyle/>
          <a:p>
            <a:fld id="{6113E31D-E2AB-40D1-8B51-AFA5AFEF393A}" type="slidenum">
              <a:rPr lang="en-US" smtClean="0"/>
              <a:t>29</a:t>
            </a:fld>
            <a:endParaRPr lang="en-US" dirty="0"/>
          </a:p>
        </p:txBody>
      </p:sp>
    </p:spTree>
    <p:extLst>
      <p:ext uri="{BB962C8B-B14F-4D97-AF65-F5344CB8AC3E}">
        <p14:creationId xmlns:p14="http://schemas.microsoft.com/office/powerpoint/2010/main" val="52594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810" name="Rectangle 2"/>
          <p:cNvSpPr>
            <a:spLocks noGrp="1" noChangeArrowheads="1"/>
          </p:cNvSpPr>
          <p:nvPr>
            <p:ph type="title"/>
          </p:nvPr>
        </p:nvSpPr>
        <p:spPr/>
        <p:txBody>
          <a:bodyPr/>
          <a:lstStyle/>
          <a:p>
            <a:r>
              <a:rPr lang="en-US" smtClean="0"/>
              <a:t>The Internetworking Problem</a:t>
            </a:r>
            <a:endParaRPr lang="en-US"/>
          </a:p>
        </p:txBody>
      </p:sp>
      <p:sp>
        <p:nvSpPr>
          <p:cNvPr id="1399811" name="Rectangle 3"/>
          <p:cNvSpPr>
            <a:spLocks noGrp="1" noChangeArrowheads="1"/>
          </p:cNvSpPr>
          <p:nvPr>
            <p:ph type="body" idx="1"/>
          </p:nvPr>
        </p:nvSpPr>
        <p:spPr/>
        <p:txBody>
          <a:bodyPr>
            <a:normAutofit lnSpcReduction="10000"/>
          </a:bodyPr>
          <a:lstStyle/>
          <a:p>
            <a:r>
              <a:rPr lang="en-US" smtClean="0"/>
              <a:t>Problems: heterogeneity and scaling</a:t>
            </a:r>
          </a:p>
          <a:p>
            <a:r>
              <a:rPr lang="en-US" smtClean="0"/>
              <a:t>Heterogeneity: </a:t>
            </a:r>
          </a:p>
          <a:p>
            <a:pPr lvl="1"/>
            <a:r>
              <a:rPr lang="en-US" smtClean="0"/>
              <a:t>How to interconnect a large number of disparate networks ? ( different lower layers)</a:t>
            </a:r>
          </a:p>
          <a:p>
            <a:pPr lvl="1"/>
            <a:r>
              <a:rPr lang="en-US" smtClean="0"/>
              <a:t>How to support a wide variety of applications ? (different upper layers)</a:t>
            </a:r>
          </a:p>
          <a:p>
            <a:r>
              <a:rPr lang="en-US" smtClean="0"/>
              <a:t>Scaling: </a:t>
            </a:r>
          </a:p>
          <a:p>
            <a:pPr lvl="1"/>
            <a:r>
              <a:rPr lang="en-US" smtClean="0"/>
              <a:t>How to support a large number of end-nodes and  applications in this interconnected network ?</a:t>
            </a:r>
            <a:endParaRPr lang="en-US"/>
          </a:p>
        </p:txBody>
      </p:sp>
      <p:sp>
        <p:nvSpPr>
          <p:cNvPr id="3" name="Slide Number Placeholder 2"/>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14570844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p:cNvSpPr>
            <a:spLocks noGrp="1" noChangeArrowheads="1"/>
          </p:cNvSpPr>
          <p:nvPr>
            <p:ph type="title"/>
          </p:nvPr>
        </p:nvSpPr>
        <p:spPr>
          <a:xfrm>
            <a:off x="520700" y="0"/>
            <a:ext cx="7772400" cy="781050"/>
          </a:xfrm>
        </p:spPr>
        <p:txBody>
          <a:bodyPr/>
          <a:lstStyle/>
          <a:p>
            <a:r>
              <a:rPr lang="en-US" sz="3200"/>
              <a:t>IP datagram format</a:t>
            </a:r>
            <a:endParaRPr lang="en-US"/>
          </a:p>
        </p:txBody>
      </p:sp>
      <p:grpSp>
        <p:nvGrpSpPr>
          <p:cNvPr id="1395715" name="Group 3"/>
          <p:cNvGrpSpPr>
            <a:grpSpLocks/>
          </p:cNvGrpSpPr>
          <p:nvPr/>
        </p:nvGrpSpPr>
        <p:grpSpPr bwMode="auto">
          <a:xfrm>
            <a:off x="495300" y="863600"/>
            <a:ext cx="8648700" cy="5426075"/>
            <a:chOff x="153" y="629"/>
            <a:chExt cx="5448" cy="3418"/>
          </a:xfrm>
        </p:grpSpPr>
        <p:sp>
          <p:nvSpPr>
            <p:cNvPr id="1395716" name="Rectangle 4"/>
            <p:cNvSpPr>
              <a:spLocks noChangeArrowheads="1"/>
            </p:cNvSpPr>
            <p:nvPr/>
          </p:nvSpPr>
          <p:spPr bwMode="auto">
            <a:xfrm>
              <a:off x="1825" y="953"/>
              <a:ext cx="2489" cy="3039"/>
            </a:xfrm>
            <a:prstGeom prst="rect">
              <a:avLst/>
            </a:prstGeom>
            <a:solidFill>
              <a:schemeClr val="accent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17" name="Rectangle 5"/>
            <p:cNvSpPr>
              <a:spLocks noChangeArrowheads="1"/>
            </p:cNvSpPr>
            <p:nvPr/>
          </p:nvSpPr>
          <p:spPr bwMode="auto">
            <a:xfrm>
              <a:off x="1765" y="1020"/>
              <a:ext cx="2489" cy="30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p>
          </p:txBody>
        </p:sp>
        <p:sp>
          <p:nvSpPr>
            <p:cNvPr id="1395718" name="Text Box 6"/>
            <p:cNvSpPr txBox="1">
              <a:spLocks noChangeArrowheads="1"/>
            </p:cNvSpPr>
            <p:nvPr/>
          </p:nvSpPr>
          <p:spPr bwMode="auto">
            <a:xfrm>
              <a:off x="1730" y="1061"/>
              <a:ext cx="334"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ver</a:t>
              </a:r>
              <a:endParaRPr lang="en-US" sz="2400"/>
            </a:p>
          </p:txBody>
        </p:sp>
        <p:sp>
          <p:nvSpPr>
            <p:cNvPr id="1395719" name="Text Box 7"/>
            <p:cNvSpPr txBox="1">
              <a:spLocks noChangeArrowheads="1"/>
            </p:cNvSpPr>
            <p:nvPr/>
          </p:nvSpPr>
          <p:spPr bwMode="auto">
            <a:xfrm>
              <a:off x="3300" y="1100"/>
              <a:ext cx="53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length</a:t>
              </a:r>
              <a:endParaRPr lang="en-US" sz="1800"/>
            </a:p>
          </p:txBody>
        </p:sp>
        <p:sp>
          <p:nvSpPr>
            <p:cNvPr id="1395720" name="Line 8"/>
            <p:cNvSpPr>
              <a:spLocks noChangeShapeType="1"/>
            </p:cNvSpPr>
            <p:nvPr/>
          </p:nvSpPr>
          <p:spPr bwMode="auto">
            <a:xfrm>
              <a:off x="1773" y="1346"/>
              <a:ext cx="2486" cy="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21" name="Line 9"/>
            <p:cNvSpPr>
              <a:spLocks noChangeShapeType="1"/>
            </p:cNvSpPr>
            <p:nvPr/>
          </p:nvSpPr>
          <p:spPr bwMode="auto">
            <a:xfrm flipH="1" flipV="1">
              <a:off x="2995" y="1026"/>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22" name="Text Box 10"/>
            <p:cNvSpPr txBox="1">
              <a:spLocks noChangeArrowheads="1"/>
            </p:cNvSpPr>
            <p:nvPr/>
          </p:nvSpPr>
          <p:spPr bwMode="auto">
            <a:xfrm>
              <a:off x="2678" y="695"/>
              <a:ext cx="59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32 bits</a:t>
              </a:r>
              <a:endParaRPr lang="en-US" sz="2400"/>
            </a:p>
          </p:txBody>
        </p:sp>
        <p:sp>
          <p:nvSpPr>
            <p:cNvPr id="1395723" name="Line 11"/>
            <p:cNvSpPr>
              <a:spLocks noChangeShapeType="1"/>
            </p:cNvSpPr>
            <p:nvPr/>
          </p:nvSpPr>
          <p:spPr bwMode="auto">
            <a:xfrm>
              <a:off x="3337" y="847"/>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24" name="Line 12"/>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25" name="Text Box 13"/>
            <p:cNvSpPr txBox="1">
              <a:spLocks noChangeArrowheads="1"/>
            </p:cNvSpPr>
            <p:nvPr/>
          </p:nvSpPr>
          <p:spPr bwMode="auto">
            <a:xfrm>
              <a:off x="2382" y="2881"/>
              <a:ext cx="1370" cy="8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latin typeface="Comic Sans MS" charset="0"/>
                </a:rPr>
                <a:t>data </a:t>
              </a:r>
            </a:p>
            <a:p>
              <a:pPr algn="ctr" eaLnBrk="0" hangingPunct="0"/>
              <a:r>
                <a:rPr lang="en-US" sz="2000">
                  <a:latin typeface="Comic Sans MS" charset="0"/>
                </a:rPr>
                <a:t>(variable length,</a:t>
              </a:r>
            </a:p>
            <a:p>
              <a:pPr algn="ctr" eaLnBrk="0" hangingPunct="0"/>
              <a:r>
                <a:rPr lang="en-US" sz="2000">
                  <a:latin typeface="Comic Sans MS" charset="0"/>
                </a:rPr>
                <a:t>typically a TCP </a:t>
              </a:r>
            </a:p>
            <a:p>
              <a:pPr algn="ctr" eaLnBrk="0" hangingPunct="0"/>
              <a:r>
                <a:rPr lang="en-US" sz="2000">
                  <a:latin typeface="Comic Sans MS" charset="0"/>
                </a:rPr>
                <a:t>or UDP segment)</a:t>
              </a:r>
              <a:endParaRPr lang="en-US" sz="2400"/>
            </a:p>
          </p:txBody>
        </p:sp>
        <p:sp>
          <p:nvSpPr>
            <p:cNvPr id="1395726" name="Text Box 14"/>
            <p:cNvSpPr txBox="1">
              <a:spLocks noChangeArrowheads="1"/>
            </p:cNvSpPr>
            <p:nvPr/>
          </p:nvSpPr>
          <p:spPr bwMode="auto">
            <a:xfrm>
              <a:off x="1714" y="1405"/>
              <a:ext cx="135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1800">
                  <a:latin typeface="Comic Sans MS" charset="0"/>
                </a:rPr>
                <a:t>16-bit identifier</a:t>
              </a:r>
              <a:endParaRPr lang="en-US" sz="2000"/>
            </a:p>
          </p:txBody>
        </p:sp>
        <p:sp>
          <p:nvSpPr>
            <p:cNvPr id="1395727" name="Line 15"/>
            <p:cNvSpPr>
              <a:spLocks noChangeShapeType="1"/>
            </p:cNvSpPr>
            <p:nvPr/>
          </p:nvSpPr>
          <p:spPr bwMode="auto">
            <a:xfrm flipV="1">
              <a:off x="1769" y="2290"/>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28" name="Line 16"/>
            <p:cNvSpPr>
              <a:spLocks noChangeShapeType="1"/>
            </p:cNvSpPr>
            <p:nvPr/>
          </p:nvSpPr>
          <p:spPr bwMode="auto">
            <a:xfrm flipV="1">
              <a:off x="1769" y="2590"/>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29" name="Text Box 17"/>
            <p:cNvSpPr txBox="1">
              <a:spLocks noChangeArrowheads="1"/>
            </p:cNvSpPr>
            <p:nvPr/>
          </p:nvSpPr>
          <p:spPr bwMode="auto">
            <a:xfrm>
              <a:off x="3249" y="1637"/>
              <a:ext cx="80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header</a:t>
              </a:r>
            </a:p>
            <a:p>
              <a:pPr algn="ctr" eaLnBrk="0" hangingPunct="0"/>
              <a:r>
                <a:rPr lang="en-US" sz="1800">
                  <a:latin typeface="Comic Sans MS" charset="0"/>
                </a:rPr>
                <a:t> checksum</a:t>
              </a:r>
              <a:endParaRPr lang="en-US" sz="1800"/>
            </a:p>
          </p:txBody>
        </p:sp>
        <p:sp>
          <p:nvSpPr>
            <p:cNvPr id="1395730" name="Text Box 18"/>
            <p:cNvSpPr txBox="1">
              <a:spLocks noChangeArrowheads="1"/>
            </p:cNvSpPr>
            <p:nvPr/>
          </p:nvSpPr>
          <p:spPr bwMode="auto">
            <a:xfrm>
              <a:off x="1766" y="1619"/>
              <a:ext cx="602"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time to</a:t>
              </a:r>
            </a:p>
            <a:p>
              <a:pPr algn="ctr" eaLnBrk="0" hangingPunct="0"/>
              <a:r>
                <a:rPr lang="en-US" sz="1800">
                  <a:latin typeface="Comic Sans MS" charset="0"/>
                </a:rPr>
                <a:t>live</a:t>
              </a:r>
              <a:endParaRPr lang="en-US" sz="1800"/>
            </a:p>
          </p:txBody>
        </p:sp>
        <p:sp>
          <p:nvSpPr>
            <p:cNvPr id="1395731" name="Text Box 19"/>
            <p:cNvSpPr txBox="1">
              <a:spLocks noChangeArrowheads="1"/>
            </p:cNvSpPr>
            <p:nvPr/>
          </p:nvSpPr>
          <p:spPr bwMode="auto">
            <a:xfrm>
              <a:off x="2095" y="2047"/>
              <a:ext cx="178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32 bit source IP address</a:t>
              </a:r>
              <a:endParaRPr lang="en-US" sz="2400"/>
            </a:p>
          </p:txBody>
        </p:sp>
        <p:sp>
          <p:nvSpPr>
            <p:cNvPr id="1395732" name="Text Box 20"/>
            <p:cNvSpPr txBox="1">
              <a:spLocks noChangeArrowheads="1"/>
            </p:cNvSpPr>
            <p:nvPr/>
          </p:nvSpPr>
          <p:spPr bwMode="auto">
            <a:xfrm>
              <a:off x="187" y="629"/>
              <a:ext cx="1390"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r>
                <a:rPr lang="en-US" sz="1800">
                  <a:latin typeface="Comic Sans MS" charset="0"/>
                </a:rPr>
                <a:t>IP protocol version</a:t>
              </a:r>
            </a:p>
            <a:p>
              <a:pPr algn="r" eaLnBrk="0" hangingPunct="0"/>
              <a:r>
                <a:rPr lang="en-US" sz="1800">
                  <a:latin typeface="Comic Sans MS" charset="0"/>
                </a:rPr>
                <a:t>number</a:t>
              </a:r>
              <a:endParaRPr lang="en-US" sz="1000"/>
            </a:p>
          </p:txBody>
        </p:sp>
        <p:sp>
          <p:nvSpPr>
            <p:cNvPr id="1395733" name="Text Box 21"/>
            <p:cNvSpPr txBox="1">
              <a:spLocks noChangeArrowheads="1"/>
            </p:cNvSpPr>
            <p:nvPr/>
          </p:nvSpPr>
          <p:spPr bwMode="auto">
            <a:xfrm>
              <a:off x="526" y="974"/>
              <a:ext cx="1048"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r>
                <a:rPr lang="en-US" sz="1800">
                  <a:latin typeface="Comic Sans MS" charset="0"/>
                </a:rPr>
                <a:t>header length</a:t>
              </a:r>
            </a:p>
            <a:p>
              <a:pPr algn="r" eaLnBrk="0" hangingPunct="0"/>
              <a:r>
                <a:rPr lang="en-US" sz="1800">
                  <a:latin typeface="Comic Sans MS" charset="0"/>
                </a:rPr>
                <a:t> (bytes)</a:t>
              </a:r>
              <a:endParaRPr lang="en-US" sz="1000"/>
            </a:p>
          </p:txBody>
        </p:sp>
        <p:sp>
          <p:nvSpPr>
            <p:cNvPr id="1395734" name="Text Box 22"/>
            <p:cNvSpPr txBox="1">
              <a:spLocks noChangeArrowheads="1"/>
            </p:cNvSpPr>
            <p:nvPr/>
          </p:nvSpPr>
          <p:spPr bwMode="auto">
            <a:xfrm>
              <a:off x="350" y="1604"/>
              <a:ext cx="1281" cy="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r>
                <a:rPr lang="en-US" sz="1800">
                  <a:latin typeface="Comic Sans MS" charset="0"/>
                </a:rPr>
                <a:t>max number</a:t>
              </a:r>
            </a:p>
            <a:p>
              <a:pPr algn="r" eaLnBrk="0" hangingPunct="0"/>
              <a:r>
                <a:rPr lang="en-US" sz="1800">
                  <a:latin typeface="Comic Sans MS" charset="0"/>
                </a:rPr>
                <a:t>remaining hops</a:t>
              </a:r>
            </a:p>
            <a:p>
              <a:pPr algn="r" eaLnBrk="0" hangingPunct="0"/>
              <a:r>
                <a:rPr lang="en-US" sz="1800">
                  <a:latin typeface="Comic Sans MS" charset="0"/>
                </a:rPr>
                <a:t>(decremented at </a:t>
              </a:r>
            </a:p>
            <a:p>
              <a:pPr algn="r" eaLnBrk="0" hangingPunct="0"/>
              <a:r>
                <a:rPr lang="en-US" sz="1800">
                  <a:latin typeface="Comic Sans MS" charset="0"/>
                </a:rPr>
                <a:t>each router)</a:t>
              </a:r>
            </a:p>
          </p:txBody>
        </p:sp>
        <p:sp>
          <p:nvSpPr>
            <p:cNvPr id="1395735" name="Line 23"/>
            <p:cNvSpPr>
              <a:spLocks noChangeShapeType="1"/>
            </p:cNvSpPr>
            <p:nvPr/>
          </p:nvSpPr>
          <p:spPr bwMode="auto">
            <a:xfrm>
              <a:off x="1512" y="834"/>
              <a:ext cx="333" cy="291"/>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36" name="Line 24"/>
            <p:cNvSpPr>
              <a:spLocks noChangeShapeType="1"/>
            </p:cNvSpPr>
            <p:nvPr/>
          </p:nvSpPr>
          <p:spPr bwMode="auto">
            <a:xfrm>
              <a:off x="1530" y="1185"/>
              <a:ext cx="570" cy="93"/>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37" name="Text Box 25"/>
            <p:cNvSpPr txBox="1">
              <a:spLocks noChangeArrowheads="1"/>
            </p:cNvSpPr>
            <p:nvPr/>
          </p:nvSpPr>
          <p:spPr bwMode="auto">
            <a:xfrm>
              <a:off x="4452" y="1214"/>
              <a:ext cx="1149" cy="5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Comic Sans MS" charset="0"/>
                </a:rPr>
                <a:t>for</a:t>
              </a:r>
            </a:p>
            <a:p>
              <a:pPr eaLnBrk="0" hangingPunct="0"/>
              <a:r>
                <a:rPr lang="en-US" sz="1800">
                  <a:latin typeface="Comic Sans MS" charset="0"/>
                </a:rPr>
                <a:t>fragmentation/</a:t>
              </a:r>
            </a:p>
            <a:p>
              <a:pPr eaLnBrk="0" hangingPunct="0"/>
              <a:r>
                <a:rPr lang="en-US" sz="1800">
                  <a:latin typeface="Comic Sans MS" charset="0"/>
                </a:rPr>
                <a:t>reassembly</a:t>
              </a:r>
            </a:p>
          </p:txBody>
        </p:sp>
        <p:sp>
          <p:nvSpPr>
            <p:cNvPr id="1395738" name="Text Box 26"/>
            <p:cNvSpPr txBox="1">
              <a:spLocks noChangeArrowheads="1"/>
            </p:cNvSpPr>
            <p:nvPr/>
          </p:nvSpPr>
          <p:spPr bwMode="auto">
            <a:xfrm>
              <a:off x="4433" y="752"/>
              <a:ext cx="1116"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Comic Sans MS" charset="0"/>
                </a:rPr>
                <a:t>total datagram</a:t>
              </a:r>
            </a:p>
            <a:p>
              <a:pPr eaLnBrk="0" hangingPunct="0"/>
              <a:r>
                <a:rPr lang="en-US" sz="1800">
                  <a:latin typeface="Comic Sans MS" charset="0"/>
                </a:rPr>
                <a:t>length (bytes)</a:t>
              </a:r>
            </a:p>
          </p:txBody>
        </p:sp>
        <p:sp>
          <p:nvSpPr>
            <p:cNvPr id="1395739" name="Text Box 27"/>
            <p:cNvSpPr txBox="1">
              <a:spLocks noChangeArrowheads="1"/>
            </p:cNvSpPr>
            <p:nvPr/>
          </p:nvSpPr>
          <p:spPr bwMode="auto">
            <a:xfrm>
              <a:off x="153" y="2408"/>
              <a:ext cx="149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r>
                <a:rPr lang="en-US" sz="1800">
                  <a:latin typeface="Comic Sans MS" charset="0"/>
                </a:rPr>
                <a:t>upper layer protocol</a:t>
              </a:r>
            </a:p>
            <a:p>
              <a:pPr algn="r" eaLnBrk="0" hangingPunct="0"/>
              <a:r>
                <a:rPr lang="en-US" sz="1800">
                  <a:latin typeface="Comic Sans MS" charset="0"/>
                </a:rPr>
                <a:t>to deliver payload to</a:t>
              </a:r>
            </a:p>
          </p:txBody>
        </p:sp>
        <p:sp>
          <p:nvSpPr>
            <p:cNvPr id="1395740" name="Line 28"/>
            <p:cNvSpPr>
              <a:spLocks noChangeShapeType="1"/>
            </p:cNvSpPr>
            <p:nvPr/>
          </p:nvSpPr>
          <p:spPr bwMode="auto">
            <a:xfrm flipV="1">
              <a:off x="1602" y="1806"/>
              <a:ext cx="924" cy="70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41" name="Line 29"/>
            <p:cNvSpPr>
              <a:spLocks noChangeShapeType="1"/>
            </p:cNvSpPr>
            <p:nvPr/>
          </p:nvSpPr>
          <p:spPr bwMode="auto">
            <a:xfrm flipH="1">
              <a:off x="3228" y="1500"/>
              <a:ext cx="1284" cy="120"/>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42" name="Line 30"/>
            <p:cNvSpPr>
              <a:spLocks noChangeShapeType="1"/>
            </p:cNvSpPr>
            <p:nvPr/>
          </p:nvSpPr>
          <p:spPr bwMode="auto">
            <a:xfrm flipH="1">
              <a:off x="4098" y="954"/>
              <a:ext cx="402" cy="258"/>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43" name="Text Box 31"/>
            <p:cNvSpPr txBox="1">
              <a:spLocks noChangeArrowheads="1"/>
            </p:cNvSpPr>
            <p:nvPr/>
          </p:nvSpPr>
          <p:spPr bwMode="auto">
            <a:xfrm>
              <a:off x="2008" y="995"/>
              <a:ext cx="473"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head.</a:t>
              </a:r>
            </a:p>
            <a:p>
              <a:pPr algn="ctr" eaLnBrk="0" hangingPunct="0"/>
              <a:r>
                <a:rPr lang="en-US" sz="1800">
                  <a:latin typeface="Comic Sans MS" charset="0"/>
                </a:rPr>
                <a:t>len</a:t>
              </a:r>
              <a:endParaRPr lang="en-US" sz="2400"/>
            </a:p>
          </p:txBody>
        </p:sp>
        <p:sp>
          <p:nvSpPr>
            <p:cNvPr id="1395744" name="Text Box 32"/>
            <p:cNvSpPr txBox="1">
              <a:spLocks noChangeArrowheads="1"/>
            </p:cNvSpPr>
            <p:nvPr/>
          </p:nvSpPr>
          <p:spPr bwMode="auto">
            <a:xfrm>
              <a:off x="2414" y="989"/>
              <a:ext cx="607"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type of</a:t>
              </a:r>
            </a:p>
            <a:p>
              <a:pPr algn="ctr" eaLnBrk="0" hangingPunct="0"/>
              <a:r>
                <a:rPr lang="en-US" sz="1800">
                  <a:latin typeface="Comic Sans MS" charset="0"/>
                </a:rPr>
                <a:t>service</a:t>
              </a:r>
              <a:endParaRPr lang="en-US" sz="2400"/>
            </a:p>
          </p:txBody>
        </p:sp>
        <p:sp>
          <p:nvSpPr>
            <p:cNvPr id="1395745" name="Line 33"/>
            <p:cNvSpPr>
              <a:spLocks noChangeShapeType="1"/>
            </p:cNvSpPr>
            <p:nvPr/>
          </p:nvSpPr>
          <p:spPr bwMode="auto">
            <a:xfrm flipH="1" flipV="1">
              <a:off x="2431" y="1023"/>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46" name="Line 34"/>
            <p:cNvSpPr>
              <a:spLocks noChangeShapeType="1"/>
            </p:cNvSpPr>
            <p:nvPr/>
          </p:nvSpPr>
          <p:spPr bwMode="auto">
            <a:xfrm flipH="1" flipV="1">
              <a:off x="2044" y="1029"/>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47" name="Text Box 35"/>
            <p:cNvSpPr txBox="1">
              <a:spLocks noChangeArrowheads="1"/>
            </p:cNvSpPr>
            <p:nvPr/>
          </p:nvSpPr>
          <p:spPr bwMode="auto">
            <a:xfrm>
              <a:off x="496" y="1322"/>
              <a:ext cx="110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r" eaLnBrk="0" hangingPunct="0"/>
              <a:r>
                <a:rPr lang="ja-JP" altLang="en-US" sz="1800">
                  <a:latin typeface="Arial"/>
                </a:rPr>
                <a:t>“</a:t>
              </a:r>
              <a:r>
                <a:rPr lang="en-US" sz="1800">
                  <a:latin typeface="Comic Sans MS" charset="0"/>
                </a:rPr>
                <a:t>type</a:t>
              </a:r>
              <a:r>
                <a:rPr lang="ja-JP" altLang="en-US" sz="1800">
                  <a:latin typeface="Arial"/>
                </a:rPr>
                <a:t>”</a:t>
              </a:r>
              <a:r>
                <a:rPr lang="en-US" sz="1800">
                  <a:latin typeface="Comic Sans MS" charset="0"/>
                </a:rPr>
                <a:t> of data </a:t>
              </a:r>
              <a:endParaRPr lang="en-US" sz="1000"/>
            </a:p>
          </p:txBody>
        </p:sp>
        <p:sp>
          <p:nvSpPr>
            <p:cNvPr id="1395748" name="Line 36"/>
            <p:cNvSpPr>
              <a:spLocks noChangeShapeType="1"/>
            </p:cNvSpPr>
            <p:nvPr/>
          </p:nvSpPr>
          <p:spPr bwMode="auto">
            <a:xfrm flipV="1">
              <a:off x="1542" y="1194"/>
              <a:ext cx="966" cy="261"/>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49" name="Line 37"/>
            <p:cNvSpPr>
              <a:spLocks noChangeShapeType="1"/>
            </p:cNvSpPr>
            <p:nvPr/>
          </p:nvSpPr>
          <p:spPr bwMode="auto">
            <a:xfrm flipH="1" flipV="1">
              <a:off x="2995" y="1350"/>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0" name="Text Box 38"/>
            <p:cNvSpPr txBox="1">
              <a:spLocks noChangeArrowheads="1"/>
            </p:cNvSpPr>
            <p:nvPr/>
          </p:nvSpPr>
          <p:spPr bwMode="auto">
            <a:xfrm>
              <a:off x="2902" y="1399"/>
              <a:ext cx="48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1800">
                  <a:latin typeface="Comic Sans MS" charset="0"/>
                </a:rPr>
                <a:t>flgs</a:t>
              </a:r>
              <a:endParaRPr lang="en-US" sz="2000"/>
            </a:p>
          </p:txBody>
        </p:sp>
        <p:sp>
          <p:nvSpPr>
            <p:cNvPr id="1395751" name="Line 39"/>
            <p:cNvSpPr>
              <a:spLocks noChangeShapeType="1"/>
            </p:cNvSpPr>
            <p:nvPr/>
          </p:nvSpPr>
          <p:spPr bwMode="auto">
            <a:xfrm flipH="1" flipV="1">
              <a:off x="3289" y="1344"/>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2" name="Text Box 40"/>
            <p:cNvSpPr txBox="1">
              <a:spLocks noChangeArrowheads="1"/>
            </p:cNvSpPr>
            <p:nvPr/>
          </p:nvSpPr>
          <p:spPr bwMode="auto">
            <a:xfrm>
              <a:off x="3316" y="1315"/>
              <a:ext cx="900"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sz="1800">
                  <a:latin typeface="Comic Sans MS" charset="0"/>
                </a:rPr>
                <a:t>fragment</a:t>
              </a:r>
            </a:p>
            <a:p>
              <a:pPr algn="ctr" eaLnBrk="0" hangingPunct="0"/>
              <a:r>
                <a:rPr lang="en-US" sz="1800">
                  <a:latin typeface="Comic Sans MS" charset="0"/>
                </a:rPr>
                <a:t> offset</a:t>
              </a:r>
              <a:endParaRPr lang="en-US" sz="2000"/>
            </a:p>
          </p:txBody>
        </p:sp>
        <p:sp>
          <p:nvSpPr>
            <p:cNvPr id="1395753" name="Line 41"/>
            <p:cNvSpPr>
              <a:spLocks noChangeShapeType="1"/>
            </p:cNvSpPr>
            <p:nvPr/>
          </p:nvSpPr>
          <p:spPr bwMode="auto">
            <a:xfrm flipH="1" flipV="1">
              <a:off x="4086" y="1434"/>
              <a:ext cx="414" cy="72"/>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4" name="Line 42"/>
            <p:cNvSpPr>
              <a:spLocks noChangeShapeType="1"/>
            </p:cNvSpPr>
            <p:nvPr/>
          </p:nvSpPr>
          <p:spPr bwMode="auto">
            <a:xfrm flipH="1">
              <a:off x="2904" y="1506"/>
              <a:ext cx="1584" cy="3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5" name="Line 43"/>
            <p:cNvSpPr>
              <a:spLocks noChangeShapeType="1"/>
            </p:cNvSpPr>
            <p:nvPr/>
          </p:nvSpPr>
          <p:spPr bwMode="auto">
            <a:xfrm flipV="1">
              <a:off x="1769" y="1666"/>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6" name="Line 44"/>
            <p:cNvSpPr>
              <a:spLocks noChangeShapeType="1"/>
            </p:cNvSpPr>
            <p:nvPr/>
          </p:nvSpPr>
          <p:spPr bwMode="auto">
            <a:xfrm flipH="1" flipV="1">
              <a:off x="2995" y="1668"/>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7" name="Line 45"/>
            <p:cNvSpPr>
              <a:spLocks noChangeShapeType="1"/>
            </p:cNvSpPr>
            <p:nvPr/>
          </p:nvSpPr>
          <p:spPr bwMode="auto">
            <a:xfrm flipV="1">
              <a:off x="1757" y="1990"/>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58" name="Text Box 46"/>
            <p:cNvSpPr txBox="1">
              <a:spLocks noChangeArrowheads="1"/>
            </p:cNvSpPr>
            <p:nvPr/>
          </p:nvSpPr>
          <p:spPr bwMode="auto">
            <a:xfrm>
              <a:off x="2448" y="1613"/>
              <a:ext cx="495"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upper</a:t>
              </a:r>
            </a:p>
            <a:p>
              <a:pPr algn="ctr" eaLnBrk="0" hangingPunct="0"/>
              <a:r>
                <a:rPr lang="en-US" sz="1800">
                  <a:latin typeface="Comic Sans MS" charset="0"/>
                </a:rPr>
                <a:t> layer</a:t>
              </a:r>
              <a:endParaRPr lang="en-US" sz="1800"/>
            </a:p>
          </p:txBody>
        </p:sp>
        <p:sp>
          <p:nvSpPr>
            <p:cNvPr id="1395759" name="Line 47"/>
            <p:cNvSpPr>
              <a:spLocks noChangeShapeType="1"/>
            </p:cNvSpPr>
            <p:nvPr/>
          </p:nvSpPr>
          <p:spPr bwMode="auto">
            <a:xfrm flipH="1" flipV="1">
              <a:off x="2395" y="1674"/>
              <a:ext cx="0" cy="319"/>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60" name="Line 48"/>
            <p:cNvSpPr>
              <a:spLocks noChangeShapeType="1"/>
            </p:cNvSpPr>
            <p:nvPr/>
          </p:nvSpPr>
          <p:spPr bwMode="auto">
            <a:xfrm>
              <a:off x="1590" y="1785"/>
              <a:ext cx="348" cy="57"/>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61" name="Text Box 49"/>
            <p:cNvSpPr txBox="1">
              <a:spLocks noChangeArrowheads="1"/>
            </p:cNvSpPr>
            <p:nvPr/>
          </p:nvSpPr>
          <p:spPr bwMode="auto">
            <a:xfrm>
              <a:off x="1967" y="2323"/>
              <a:ext cx="2093"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32 bit destination IP address</a:t>
              </a:r>
              <a:endParaRPr lang="en-US" sz="2400"/>
            </a:p>
          </p:txBody>
        </p:sp>
        <p:sp>
          <p:nvSpPr>
            <p:cNvPr id="1395762" name="Line 50"/>
            <p:cNvSpPr>
              <a:spLocks noChangeShapeType="1"/>
            </p:cNvSpPr>
            <p:nvPr/>
          </p:nvSpPr>
          <p:spPr bwMode="auto">
            <a:xfrm flipV="1">
              <a:off x="1769" y="2872"/>
              <a:ext cx="2489"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95763" name="Text Box 51"/>
            <p:cNvSpPr txBox="1">
              <a:spLocks noChangeArrowheads="1"/>
            </p:cNvSpPr>
            <p:nvPr/>
          </p:nvSpPr>
          <p:spPr bwMode="auto">
            <a:xfrm>
              <a:off x="2405" y="2617"/>
              <a:ext cx="116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Comic Sans MS" charset="0"/>
                </a:rPr>
                <a:t>Options (if any)</a:t>
              </a:r>
              <a:endParaRPr lang="en-US" sz="2400"/>
            </a:p>
          </p:txBody>
        </p:sp>
        <p:sp>
          <p:nvSpPr>
            <p:cNvPr id="1395764" name="Text Box 52"/>
            <p:cNvSpPr txBox="1">
              <a:spLocks noChangeArrowheads="1"/>
            </p:cNvSpPr>
            <p:nvPr/>
          </p:nvSpPr>
          <p:spPr bwMode="auto">
            <a:xfrm>
              <a:off x="4380" y="2600"/>
              <a:ext cx="1137" cy="9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latin typeface="Comic Sans MS" charset="0"/>
                </a:rPr>
                <a:t>E.g. timestamp,</a:t>
              </a:r>
            </a:p>
            <a:p>
              <a:pPr eaLnBrk="0" hangingPunct="0"/>
              <a:r>
                <a:rPr lang="en-US" sz="1800">
                  <a:latin typeface="Comic Sans MS" charset="0"/>
                </a:rPr>
                <a:t>record route</a:t>
              </a:r>
            </a:p>
            <a:p>
              <a:pPr eaLnBrk="0" hangingPunct="0"/>
              <a:r>
                <a:rPr lang="en-US" sz="1800">
                  <a:latin typeface="Comic Sans MS" charset="0"/>
                </a:rPr>
                <a:t>taken, specify</a:t>
              </a:r>
            </a:p>
            <a:p>
              <a:pPr eaLnBrk="0" hangingPunct="0"/>
              <a:r>
                <a:rPr lang="en-US" sz="1800">
                  <a:latin typeface="Comic Sans MS" charset="0"/>
                </a:rPr>
                <a:t>list of routers </a:t>
              </a:r>
            </a:p>
            <a:p>
              <a:pPr eaLnBrk="0" hangingPunct="0"/>
              <a:r>
                <a:rPr lang="en-US" sz="1800">
                  <a:latin typeface="Comic Sans MS" charset="0"/>
                </a:rPr>
                <a:t>to visit.</a:t>
              </a:r>
            </a:p>
          </p:txBody>
        </p:sp>
        <p:sp>
          <p:nvSpPr>
            <p:cNvPr id="1395765" name="Line 53"/>
            <p:cNvSpPr>
              <a:spLocks noChangeShapeType="1"/>
            </p:cNvSpPr>
            <p:nvPr/>
          </p:nvSpPr>
          <p:spPr bwMode="auto">
            <a:xfrm flipH="1">
              <a:off x="3900" y="2736"/>
              <a:ext cx="516" cy="6"/>
            </a:xfrm>
            <a:prstGeom prst="line">
              <a:avLst/>
            </a:prstGeom>
            <a:noFill/>
            <a:ln w="1905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395766" name="Rectangle 54"/>
          <p:cNvSpPr>
            <a:spLocks noChangeArrowheads="1"/>
          </p:cNvSpPr>
          <p:nvPr/>
        </p:nvSpPr>
        <p:spPr bwMode="auto">
          <a:xfrm>
            <a:off x="233363" y="4451350"/>
            <a:ext cx="2587625" cy="2011363"/>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en-US" sz="1800" u="sng"/>
              <a:t>how much overhead with TCP?</a:t>
            </a:r>
            <a:endParaRPr lang="en-US" sz="1800"/>
          </a:p>
          <a:p>
            <a:pPr marL="342900" indent="-342900">
              <a:spcBef>
                <a:spcPct val="20000"/>
              </a:spcBef>
              <a:buFontTx/>
              <a:buChar char="•"/>
            </a:pPr>
            <a:r>
              <a:rPr lang="en-US" sz="1800"/>
              <a:t>20 bytes of TCP</a:t>
            </a:r>
          </a:p>
          <a:p>
            <a:pPr marL="342900" indent="-342900">
              <a:spcBef>
                <a:spcPct val="20000"/>
              </a:spcBef>
              <a:buFontTx/>
              <a:buChar char="•"/>
            </a:pPr>
            <a:r>
              <a:rPr lang="en-US" sz="1800"/>
              <a:t>20 bytes of IP</a:t>
            </a:r>
          </a:p>
          <a:p>
            <a:pPr marL="342900" indent="-342900">
              <a:spcBef>
                <a:spcPct val="20000"/>
              </a:spcBef>
              <a:buFontTx/>
              <a:buChar char="•"/>
            </a:pPr>
            <a:r>
              <a:rPr lang="en-US" sz="1800"/>
              <a:t>= 40 bytes + app layer overhead</a:t>
            </a:r>
          </a:p>
        </p:txBody>
      </p:sp>
      <p:sp>
        <p:nvSpPr>
          <p:cNvPr id="3" name="Slide Number Placeholder 2"/>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438725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42" name="Rectangle 2"/>
          <p:cNvSpPr>
            <a:spLocks noGrp="1" noChangeArrowheads="1"/>
          </p:cNvSpPr>
          <p:nvPr>
            <p:ph type="title"/>
          </p:nvPr>
        </p:nvSpPr>
        <p:spPr/>
        <p:txBody>
          <a:bodyPr/>
          <a:lstStyle/>
          <a:p>
            <a:r>
              <a:rPr lang="en-US" smtClean="0"/>
              <a:t>IP Datagram Format </a:t>
            </a:r>
            <a:endParaRPr lang="en-US"/>
          </a:p>
        </p:txBody>
      </p:sp>
      <p:sp>
        <p:nvSpPr>
          <p:cNvPr id="1443843" name="Rectangle 3"/>
          <p:cNvSpPr>
            <a:spLocks noGrp="1" noChangeArrowheads="1"/>
          </p:cNvSpPr>
          <p:nvPr>
            <p:ph type="body" idx="1"/>
          </p:nvPr>
        </p:nvSpPr>
        <p:spPr/>
        <p:txBody>
          <a:bodyPr>
            <a:normAutofit fontScale="92500" lnSpcReduction="10000"/>
          </a:bodyPr>
          <a:lstStyle/>
          <a:p>
            <a:r>
              <a:rPr lang="en-US" dirty="0" smtClean="0"/>
              <a:t>First Word purpose: info, variable size header &amp; packet.</a:t>
            </a:r>
          </a:p>
          <a:p>
            <a:pPr lvl="1"/>
            <a:r>
              <a:rPr lang="en-US" dirty="0" smtClean="0"/>
              <a:t>Version (4 bits)</a:t>
            </a:r>
          </a:p>
          <a:p>
            <a:pPr lvl="2"/>
            <a:r>
              <a:rPr lang="en-US" dirty="0" smtClean="0"/>
              <a:t>IPv4 and IPv6</a:t>
            </a:r>
          </a:p>
          <a:p>
            <a:pPr lvl="1"/>
            <a:r>
              <a:rPr lang="en-US" dirty="0" smtClean="0"/>
              <a:t>Internet header length (4 bits): units of 32-bit words. Min header is 5 words or 20 bytes.</a:t>
            </a:r>
          </a:p>
          <a:p>
            <a:pPr lvl="1"/>
            <a:r>
              <a:rPr lang="en-US" dirty="0" smtClean="0"/>
              <a:t>Type of service (TOS: 8 bits): Reliability, precedence, delay, and throughput</a:t>
            </a:r>
          </a:p>
          <a:p>
            <a:pPr lvl="2"/>
            <a:r>
              <a:rPr lang="en-US" dirty="0" smtClean="0"/>
              <a:t>Not strictly used </a:t>
            </a:r>
          </a:p>
          <a:p>
            <a:pPr lvl="1"/>
            <a:r>
              <a:rPr lang="en-US" dirty="0" smtClean="0"/>
              <a:t>Total length (16 bits): header + data. Units of bytes. Total must be less than 64 </a:t>
            </a:r>
            <a:r>
              <a:rPr lang="en-US" dirty="0" err="1" smtClean="0"/>
              <a:t>kB</a:t>
            </a:r>
            <a:r>
              <a:rPr lang="en-US" dirty="0" smtClean="0"/>
              <a:t>.</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20045242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r>
              <a:rPr lang="en-US" smtClean="0"/>
              <a:t>IP Header (Continued)</a:t>
            </a:r>
            <a:endParaRPr lang="en-US"/>
          </a:p>
        </p:txBody>
      </p:sp>
      <p:sp>
        <p:nvSpPr>
          <p:cNvPr id="1444867" name="Rectangle 3"/>
          <p:cNvSpPr>
            <a:spLocks noGrp="1" noChangeArrowheads="1"/>
          </p:cNvSpPr>
          <p:nvPr>
            <p:ph type="body" idx="1"/>
          </p:nvPr>
        </p:nvSpPr>
        <p:spPr/>
        <p:txBody>
          <a:bodyPr/>
          <a:lstStyle/>
          <a:p>
            <a:r>
              <a:rPr lang="en-US" dirty="0" smtClean="0"/>
              <a:t>2nd Word Purpose: fragmentation</a:t>
            </a:r>
          </a:p>
          <a:p>
            <a:pPr lvl="1"/>
            <a:r>
              <a:rPr lang="en-US" dirty="0" smtClean="0"/>
              <a:t>Identifier (16 bits): Helps uniquely identify the datagram between any source, destination address </a:t>
            </a:r>
          </a:p>
          <a:p>
            <a:pPr lvl="1"/>
            <a:r>
              <a:rPr lang="en-US" dirty="0" smtClean="0"/>
              <a:t>Flags (3 bits): More Flag (MF):more fragments , Don</a:t>
            </a:r>
            <a:r>
              <a:rPr lang="ja-JP" altLang="en-US" dirty="0" smtClean="0"/>
              <a:t>’</a:t>
            </a:r>
            <a:r>
              <a:rPr lang="en-US" dirty="0" smtClean="0"/>
              <a:t>t Fragment (DF)</a:t>
            </a:r>
            <a:br>
              <a:rPr lang="en-US" dirty="0" smtClean="0"/>
            </a:br>
            <a:r>
              <a:rPr lang="en-US" dirty="0" smtClean="0"/>
              <a:t>			  ,Reserved</a:t>
            </a:r>
          </a:p>
          <a:p>
            <a:pPr lvl="1"/>
            <a:r>
              <a:rPr lang="en-US" dirty="0" smtClean="0"/>
              <a:t>Fragment offset (13 bits): In units of 8 bytes</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36099678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smtClean="0"/>
              <a:t>IP Header (Continued)</a:t>
            </a:r>
            <a:endParaRPr lang="en-US"/>
          </a:p>
        </p:txBody>
      </p:sp>
      <p:sp>
        <p:nvSpPr>
          <p:cNvPr id="1445891" name="Rectangle 3"/>
          <p:cNvSpPr>
            <a:spLocks noGrp="1" noChangeArrowheads="1"/>
          </p:cNvSpPr>
          <p:nvPr>
            <p:ph type="body" idx="1"/>
          </p:nvPr>
        </p:nvSpPr>
        <p:spPr/>
        <p:txBody>
          <a:bodyPr/>
          <a:lstStyle/>
          <a:p>
            <a:r>
              <a:rPr lang="en-US" smtClean="0"/>
              <a:t>Third word purpose: demuxing, error/looping control, timeout.</a:t>
            </a:r>
          </a:p>
          <a:p>
            <a:pPr lvl="1"/>
            <a:r>
              <a:rPr lang="en-US" smtClean="0"/>
              <a:t>Time to live (8 bits): Specified in router hops</a:t>
            </a:r>
          </a:p>
          <a:p>
            <a:pPr lvl="1"/>
            <a:r>
              <a:rPr lang="en-US" smtClean="0"/>
              <a:t>Protocol (8 bits): Next level protocol to receive the data: for de-multiplexing.</a:t>
            </a:r>
          </a:p>
          <a:p>
            <a:pPr lvl="1"/>
            <a:r>
              <a:rPr lang="en-US" smtClean="0"/>
              <a:t>Header checksum (16 bits): 1</a:t>
            </a:r>
            <a:r>
              <a:rPr lang="ja-JP" altLang="en-US" smtClean="0"/>
              <a:t>’</a:t>
            </a:r>
            <a:r>
              <a:rPr lang="en-US" smtClean="0"/>
              <a:t>s complement sum of all 16-bit words in the header. </a:t>
            </a:r>
          </a:p>
          <a:p>
            <a:pPr lvl="2"/>
            <a:r>
              <a:rPr lang="en-US" smtClean="0"/>
              <a:t> Change header =&gt; modify checksum using 1</a:t>
            </a:r>
            <a:r>
              <a:rPr lang="ja-JP" altLang="en-US" smtClean="0"/>
              <a:t>’</a:t>
            </a:r>
            <a:r>
              <a:rPr lang="en-US" smtClean="0"/>
              <a:t>s complement arithmetic.</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32692529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Throughput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Mac OS X Definition: “</a:t>
            </a:r>
            <a:r>
              <a:rPr lang="en-US" dirty="0"/>
              <a:t>the amount of material or items passing through a system or </a:t>
            </a:r>
            <a:r>
              <a:rPr lang="en-US" dirty="0" smtClean="0"/>
              <a:t>process”</a:t>
            </a:r>
          </a:p>
          <a:p>
            <a:r>
              <a:rPr lang="en-US" dirty="0" smtClean="0"/>
              <a:t>IP Header has at least 5 x 32 = 160 bits (20 bytes)</a:t>
            </a:r>
          </a:p>
          <a:p>
            <a:r>
              <a:rPr lang="en-US" dirty="0" smtClean="0"/>
              <a:t>Ethernet or </a:t>
            </a:r>
            <a:r>
              <a:rPr lang="en-US" dirty="0" err="1" smtClean="0"/>
              <a:t>WiFi</a:t>
            </a:r>
            <a:r>
              <a:rPr lang="en-US" dirty="0" smtClean="0"/>
              <a:t> header and CRC have their own bits</a:t>
            </a:r>
          </a:p>
          <a:p>
            <a:pPr lvl="1"/>
            <a:r>
              <a:rPr lang="en-US" dirty="0" err="1" smtClean="0"/>
              <a:t>WiFi</a:t>
            </a:r>
            <a:r>
              <a:rPr lang="en-US" dirty="0" smtClean="0"/>
              <a:t> has waiting times, </a:t>
            </a:r>
            <a:r>
              <a:rPr lang="en-US" dirty="0" err="1" smtClean="0"/>
              <a:t>backoff</a:t>
            </a:r>
            <a:endParaRPr lang="en-US" dirty="0" smtClean="0"/>
          </a:p>
          <a:p>
            <a:r>
              <a:rPr lang="en-US" dirty="0" smtClean="0"/>
              <a:t>TCP segment has its own header!</a:t>
            </a:r>
          </a:p>
          <a:p>
            <a:r>
              <a:rPr lang="en-US" dirty="0" smtClean="0"/>
              <a:t>What is the application level data rate?</a:t>
            </a:r>
          </a:p>
          <a:p>
            <a:pPr lvl="1"/>
            <a:r>
              <a:rPr lang="en-US" dirty="0" smtClean="0"/>
              <a:t>Typically called throughput at various </a:t>
            </a:r>
            <a:r>
              <a:rPr lang="en-US" b="1" dirty="0" smtClean="0"/>
              <a:t>layers</a:t>
            </a:r>
          </a:p>
          <a:p>
            <a:pPr lvl="2"/>
            <a:r>
              <a:rPr lang="en-US" dirty="0" smtClean="0"/>
              <a:t>Bits/sec, packets/sec, packets/time slot, etc.</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219166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Internet (IP) Addresses</a:t>
            </a:r>
            <a:endParaRPr lang="en-US"/>
          </a:p>
        </p:txBody>
      </p:sp>
      <p:sp>
        <p:nvSpPr>
          <p:cNvPr id="15363" name="Rectangle 3"/>
          <p:cNvSpPr>
            <a:spLocks noGrp="1" noChangeArrowheads="1"/>
          </p:cNvSpPr>
          <p:nvPr>
            <p:ph sz="quarter" idx="1"/>
          </p:nvPr>
        </p:nvSpPr>
        <p:spPr/>
        <p:txBody>
          <a:bodyPr>
            <a:normAutofit fontScale="85000" lnSpcReduction="10000"/>
          </a:bodyPr>
          <a:lstStyle/>
          <a:p>
            <a:r>
              <a:rPr lang="en-US" dirty="0" smtClean="0"/>
              <a:t>When an organization connects to the Internet, it obtains a set of IP addresses for its computers</a:t>
            </a:r>
          </a:p>
          <a:p>
            <a:r>
              <a:rPr lang="en-US" dirty="0" smtClean="0"/>
              <a:t>The current addresses consist of 32 bit binary numbers (IPv4) </a:t>
            </a:r>
          </a:p>
          <a:p>
            <a:pPr lvl="1"/>
            <a:r>
              <a:rPr lang="en-US" dirty="0"/>
              <a:t>T</a:t>
            </a:r>
            <a:r>
              <a:rPr lang="en-US" dirty="0" smtClean="0"/>
              <a:t>heoretically up to 2</a:t>
            </a:r>
            <a:r>
              <a:rPr lang="en-US" baseline="30000" dirty="0" smtClean="0"/>
              <a:t>32</a:t>
            </a:r>
            <a:r>
              <a:rPr lang="en-US" dirty="0" smtClean="0"/>
              <a:t> = 4.29 billion addresses</a:t>
            </a:r>
          </a:p>
          <a:p>
            <a:pPr lvl="1"/>
            <a:r>
              <a:rPr lang="en-US" dirty="0" smtClean="0"/>
              <a:t>IPV6 expands the address space</a:t>
            </a:r>
          </a:p>
          <a:p>
            <a:r>
              <a:rPr lang="en-US" dirty="0" smtClean="0"/>
              <a:t>Routing each address uniquely would </a:t>
            </a:r>
          </a:p>
          <a:p>
            <a:pPr lvl="1"/>
            <a:r>
              <a:rPr lang="en-US" dirty="0"/>
              <a:t>R</a:t>
            </a:r>
            <a:r>
              <a:rPr lang="en-US" dirty="0" smtClean="0"/>
              <a:t>equire enormous routing tables and </a:t>
            </a:r>
            <a:r>
              <a:rPr lang="en-US" dirty="0"/>
              <a:t>t</a:t>
            </a:r>
            <a:r>
              <a:rPr lang="en-US" dirty="0" smtClean="0"/>
              <a:t>ake a lot of time</a:t>
            </a:r>
          </a:p>
          <a:p>
            <a:pPr lvl="1"/>
            <a:r>
              <a:rPr lang="en-US" dirty="0" smtClean="0"/>
              <a:t>Solution: allocate addresses in blocks</a:t>
            </a:r>
          </a:p>
          <a:p>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35</a:t>
            </a:fld>
            <a:endParaRPr lang="en-US" dirty="0"/>
          </a:p>
        </p:txBody>
      </p:sp>
    </p:spTree>
    <p:extLst>
      <p:ext uri="{BB962C8B-B14F-4D97-AF65-F5344CB8AC3E}">
        <p14:creationId xmlns:p14="http://schemas.microsoft.com/office/powerpoint/2010/main" val="158455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IP Addresses</a:t>
            </a:r>
            <a:endParaRPr lang="en-US"/>
          </a:p>
        </p:txBody>
      </p:sp>
      <p:sp>
        <p:nvSpPr>
          <p:cNvPr id="3" name="Content Placeholder 2"/>
          <p:cNvSpPr>
            <a:spLocks noGrp="1"/>
          </p:cNvSpPr>
          <p:nvPr>
            <p:ph idx="1"/>
          </p:nvPr>
        </p:nvSpPr>
        <p:spPr/>
        <p:txBody>
          <a:bodyPr>
            <a:normAutofit fontScale="85000" lnSpcReduction="10000"/>
          </a:bodyPr>
          <a:lstStyle/>
          <a:p>
            <a:r>
              <a:rPr lang="en-US" sz="2400" dirty="0"/>
              <a:t>Binary numbers are hard to remember, so use decimal equivalents</a:t>
            </a:r>
          </a:p>
          <a:p>
            <a:r>
              <a:rPr lang="en-US" sz="2400" dirty="0"/>
              <a:t>Divide decimal digit string into four  sets of numbers separated by “dots”</a:t>
            </a:r>
          </a:p>
          <a:p>
            <a:r>
              <a:rPr lang="en-US" sz="2800" dirty="0"/>
              <a:t>136.142.185.57</a:t>
            </a:r>
          </a:p>
          <a:p>
            <a:r>
              <a:rPr lang="en-US" sz="2800" dirty="0"/>
              <a:t>Translate into binary</a:t>
            </a:r>
          </a:p>
          <a:p>
            <a:pPr lvl="1"/>
            <a:r>
              <a:rPr lang="en-US" sz="2400" dirty="0"/>
              <a:t>Decimal to Binary</a:t>
            </a:r>
          </a:p>
          <a:p>
            <a:pPr lvl="1"/>
            <a:r>
              <a:rPr lang="en-US" sz="2400" dirty="0"/>
              <a:t>Convert decimal to sum of binary exponents (0-7): 2</a:t>
            </a:r>
            <a:r>
              <a:rPr lang="en-US" sz="2400" baseline="30000" dirty="0"/>
              <a:t>7</a:t>
            </a:r>
            <a:r>
              <a:rPr lang="en-US" sz="2400" dirty="0"/>
              <a:t>=128, 2</a:t>
            </a:r>
            <a:r>
              <a:rPr lang="en-US" sz="2400" baseline="30000" dirty="0"/>
              <a:t>6</a:t>
            </a:r>
            <a:r>
              <a:rPr lang="en-US" sz="2400" dirty="0"/>
              <a:t>=64, 2</a:t>
            </a:r>
            <a:r>
              <a:rPr lang="en-US" sz="2400" baseline="30000" dirty="0"/>
              <a:t>5</a:t>
            </a:r>
            <a:r>
              <a:rPr lang="en-US" sz="2400" dirty="0"/>
              <a:t>=32, 2</a:t>
            </a:r>
            <a:r>
              <a:rPr lang="en-US" sz="2400" baseline="30000" dirty="0"/>
              <a:t>4</a:t>
            </a:r>
            <a:r>
              <a:rPr lang="en-US" sz="2400" dirty="0"/>
              <a:t>=16, 2</a:t>
            </a:r>
            <a:r>
              <a:rPr lang="en-US" sz="2400" baseline="30000" dirty="0"/>
              <a:t>3</a:t>
            </a:r>
            <a:r>
              <a:rPr lang="en-US" sz="2400" dirty="0"/>
              <a:t>=8, 2</a:t>
            </a:r>
            <a:r>
              <a:rPr lang="en-US" sz="2400" baseline="30000" dirty="0"/>
              <a:t>2</a:t>
            </a:r>
            <a:r>
              <a:rPr lang="en-US" sz="2400" dirty="0"/>
              <a:t>=4, 2</a:t>
            </a:r>
            <a:r>
              <a:rPr lang="en-US" sz="2400" baseline="30000" dirty="0"/>
              <a:t>1</a:t>
            </a:r>
            <a:r>
              <a:rPr lang="en-US" sz="2400" dirty="0"/>
              <a:t>=2, 2</a:t>
            </a:r>
            <a:r>
              <a:rPr lang="en-US" sz="2400" baseline="30000" dirty="0"/>
              <a:t>0</a:t>
            </a:r>
            <a:r>
              <a:rPr lang="en-US" sz="2400" dirty="0"/>
              <a:t>=1</a:t>
            </a:r>
          </a:p>
          <a:p>
            <a:pPr lvl="1"/>
            <a:r>
              <a:rPr lang="en-US" sz="2400" dirty="0"/>
              <a:t>136=128+8= 2</a:t>
            </a:r>
            <a:r>
              <a:rPr lang="en-US" sz="2400" baseline="30000" dirty="0"/>
              <a:t>7</a:t>
            </a:r>
            <a:r>
              <a:rPr lang="en-US" sz="2400" dirty="0"/>
              <a:t>+ 2</a:t>
            </a:r>
            <a:r>
              <a:rPr lang="en-US" sz="2400" baseline="30000" dirty="0"/>
              <a:t>3 </a:t>
            </a:r>
          </a:p>
          <a:p>
            <a:pPr lvl="1"/>
            <a:r>
              <a:rPr lang="en-US" sz="2400" dirty="0"/>
              <a:t>142=128+8+4+2= 2</a:t>
            </a:r>
            <a:r>
              <a:rPr lang="en-US" sz="2400" baseline="30000" dirty="0"/>
              <a:t>7</a:t>
            </a:r>
            <a:r>
              <a:rPr lang="en-US" sz="2400" dirty="0"/>
              <a:t>+ 2</a:t>
            </a:r>
            <a:r>
              <a:rPr lang="en-US" sz="2400" baseline="30000" dirty="0"/>
              <a:t>3</a:t>
            </a:r>
            <a:r>
              <a:rPr lang="en-US" sz="2400" dirty="0"/>
              <a:t>+ 2</a:t>
            </a:r>
            <a:r>
              <a:rPr lang="en-US" sz="2400" baseline="30000" dirty="0"/>
              <a:t>2</a:t>
            </a:r>
            <a:r>
              <a:rPr lang="en-US" sz="2400" dirty="0"/>
              <a:t>+ 2</a:t>
            </a:r>
            <a:r>
              <a:rPr lang="en-US" sz="2400" baseline="30000" dirty="0"/>
              <a:t>1</a:t>
            </a:r>
            <a:endParaRPr lang="en-US" sz="2400" dirty="0"/>
          </a:p>
          <a:p>
            <a:r>
              <a:rPr lang="en-US" sz="2600" dirty="0"/>
              <a:t>10001000 10001110 10111001 </a:t>
            </a:r>
            <a:r>
              <a:rPr lang="en-US" sz="2600" dirty="0" smtClean="0"/>
              <a:t>00111001</a:t>
            </a:r>
            <a:endParaRPr lang="en-US" sz="2600" dirty="0"/>
          </a:p>
        </p:txBody>
      </p:sp>
      <p:sp>
        <p:nvSpPr>
          <p:cNvPr id="4" name="Slide Number Placeholder 3"/>
          <p:cNvSpPr>
            <a:spLocks noGrp="1"/>
          </p:cNvSpPr>
          <p:nvPr>
            <p:ph type="sldNum" sz="quarter" idx="12"/>
          </p:nvPr>
        </p:nvSpPr>
        <p:spPr/>
        <p:txBody>
          <a:bodyPr/>
          <a:lstStyle/>
          <a:p>
            <a:fld id="{6113E31D-E2AB-40D1-8B51-AFA5AFEF393A}" type="slidenum">
              <a:rPr lang="en-US" smtClean="0"/>
              <a:t>36</a:t>
            </a:fld>
            <a:endParaRPr lang="en-US" dirty="0"/>
          </a:p>
        </p:txBody>
      </p:sp>
    </p:spTree>
    <p:extLst>
      <p:ext uri="{BB962C8B-B14F-4D97-AF65-F5344CB8AC3E}">
        <p14:creationId xmlns:p14="http://schemas.microsoft.com/office/powerpoint/2010/main" val="124922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Original IP Address Blocks</a:t>
            </a:r>
            <a:endParaRPr lang="en-US" dirty="0"/>
          </a:p>
        </p:txBody>
      </p:sp>
      <p:sp>
        <p:nvSpPr>
          <p:cNvPr id="17411" name="Rectangle 3"/>
          <p:cNvSpPr>
            <a:spLocks noGrp="1" noChangeArrowheads="1"/>
          </p:cNvSpPr>
          <p:nvPr>
            <p:ph sz="quarter" idx="1"/>
          </p:nvPr>
        </p:nvSpPr>
        <p:spPr/>
        <p:txBody>
          <a:bodyPr>
            <a:normAutofit/>
          </a:bodyPr>
          <a:lstStyle/>
          <a:p>
            <a:r>
              <a:rPr lang="en-US" dirty="0" smtClean="0"/>
              <a:t>Block sizes</a:t>
            </a:r>
          </a:p>
          <a:p>
            <a:pPr lvl="1"/>
            <a:r>
              <a:rPr lang="en-US" dirty="0" smtClean="0"/>
              <a:t>Big users (Class A) – 128 available, each for 16 million hosts </a:t>
            </a:r>
          </a:p>
          <a:p>
            <a:pPr lvl="1"/>
            <a:r>
              <a:rPr lang="en-US" dirty="0" smtClean="0"/>
              <a:t>Medium users (Class B) - 16,384 available, each for 65,000 hosts</a:t>
            </a:r>
          </a:p>
          <a:p>
            <a:pPr lvl="1"/>
            <a:r>
              <a:rPr lang="en-US" dirty="0" smtClean="0"/>
              <a:t>Small users (Class C) - 2 million available, each for 256 hosts</a:t>
            </a:r>
          </a:p>
          <a:p>
            <a:pPr marL="342900" lvl="1" indent="-342900">
              <a:spcBef>
                <a:spcPts val="1200"/>
              </a:spcBef>
              <a:spcAft>
                <a:spcPts val="200"/>
              </a:spcAft>
              <a:buSzPct val="100000"/>
              <a:buFont typeface="Arial"/>
              <a:buChar char="•"/>
            </a:pPr>
            <a:r>
              <a:rPr lang="en-US" dirty="0"/>
              <a:t>Group of addresses assigned by  ICANN: Internet Corporation for Assigned Names and Numbers </a:t>
            </a:r>
          </a:p>
        </p:txBody>
      </p:sp>
      <p:sp>
        <p:nvSpPr>
          <p:cNvPr id="3" name="Slide Number Placeholder 2"/>
          <p:cNvSpPr>
            <a:spLocks noGrp="1"/>
          </p:cNvSpPr>
          <p:nvPr>
            <p:ph type="sldNum" sz="quarter" idx="12"/>
          </p:nvPr>
        </p:nvSpPr>
        <p:spPr/>
        <p:txBody>
          <a:bodyPr/>
          <a:lstStyle/>
          <a:p>
            <a:fld id="{6113E31D-E2AB-40D1-8B51-AFA5AFEF393A}" type="slidenum">
              <a:rPr lang="en-US" smtClean="0"/>
              <a:t>37</a:t>
            </a:fld>
            <a:endParaRPr lang="en-US" dirty="0"/>
          </a:p>
        </p:txBody>
      </p:sp>
    </p:spTree>
    <p:extLst>
      <p:ext uri="{BB962C8B-B14F-4D97-AF65-F5344CB8AC3E}">
        <p14:creationId xmlns:p14="http://schemas.microsoft.com/office/powerpoint/2010/main" val="258986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109000"/>
              </a:lnSpc>
              <a:spcAft>
                <a:spcPct val="27000"/>
              </a:spcAft>
            </a:pPr>
            <a:r>
              <a:rPr lang="en-US" sz="2200" b="1">
                <a:latin typeface="Arial Narrow" pitchFamily="34" charset="0"/>
              </a:rPr>
              <a:t>0</a:t>
            </a:r>
          </a:p>
        </p:txBody>
      </p:sp>
      <p:sp>
        <p:nvSpPr>
          <p:cNvPr id="18435" name="Rectangle 3"/>
          <p:cNvSpPr>
            <a:spLocks noChangeArrowheads="1"/>
          </p:cNvSpPr>
          <p:nvPr/>
        </p:nvSpPr>
        <p:spPr bwMode="auto">
          <a:xfrm>
            <a:off x="914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36" name="Rectangle 4"/>
          <p:cNvSpPr>
            <a:spLocks noGrp="1" noChangeArrowheads="1"/>
          </p:cNvSpPr>
          <p:nvPr>
            <p:ph type="title"/>
          </p:nvPr>
        </p:nvSpPr>
        <p:spPr/>
        <p:txBody>
          <a:bodyPr/>
          <a:lstStyle/>
          <a:p>
            <a:r>
              <a:rPr lang="en-US"/>
              <a:t>IP Addresses</a:t>
            </a:r>
          </a:p>
        </p:txBody>
      </p:sp>
      <p:sp>
        <p:nvSpPr>
          <p:cNvPr id="18437" name="Rectangle 5"/>
          <p:cNvSpPr>
            <a:spLocks noChangeArrowheads="1"/>
          </p:cNvSpPr>
          <p:nvPr/>
        </p:nvSpPr>
        <p:spPr bwMode="auto">
          <a:xfrm>
            <a:off x="11430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38" name="Rectangle 6"/>
          <p:cNvSpPr>
            <a:spLocks noChangeArrowheads="1"/>
          </p:cNvSpPr>
          <p:nvPr/>
        </p:nvSpPr>
        <p:spPr bwMode="auto">
          <a:xfrm>
            <a:off x="13716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39" name="Rectangle 7"/>
          <p:cNvSpPr>
            <a:spLocks noChangeArrowheads="1"/>
          </p:cNvSpPr>
          <p:nvPr/>
        </p:nvSpPr>
        <p:spPr bwMode="auto">
          <a:xfrm>
            <a:off x="16002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0" name="Rectangle 8"/>
          <p:cNvSpPr>
            <a:spLocks noChangeArrowheads="1"/>
          </p:cNvSpPr>
          <p:nvPr/>
        </p:nvSpPr>
        <p:spPr bwMode="auto">
          <a:xfrm>
            <a:off x="1828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1" name="Rectangle 9"/>
          <p:cNvSpPr>
            <a:spLocks noChangeArrowheads="1"/>
          </p:cNvSpPr>
          <p:nvPr/>
        </p:nvSpPr>
        <p:spPr bwMode="auto">
          <a:xfrm>
            <a:off x="2057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2" name="Rectangle 10"/>
          <p:cNvSpPr>
            <a:spLocks noChangeArrowheads="1"/>
          </p:cNvSpPr>
          <p:nvPr/>
        </p:nvSpPr>
        <p:spPr bwMode="auto">
          <a:xfrm>
            <a:off x="22860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3" name="Rectangle 11"/>
          <p:cNvSpPr>
            <a:spLocks noChangeArrowheads="1"/>
          </p:cNvSpPr>
          <p:nvPr/>
        </p:nvSpPr>
        <p:spPr bwMode="auto">
          <a:xfrm>
            <a:off x="25146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4" name="Rectangle 12"/>
          <p:cNvSpPr>
            <a:spLocks noChangeArrowheads="1"/>
          </p:cNvSpPr>
          <p:nvPr/>
        </p:nvSpPr>
        <p:spPr bwMode="auto">
          <a:xfrm>
            <a:off x="27432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5" name="Rectangle 13"/>
          <p:cNvSpPr>
            <a:spLocks noChangeArrowheads="1"/>
          </p:cNvSpPr>
          <p:nvPr/>
        </p:nvSpPr>
        <p:spPr bwMode="auto">
          <a:xfrm>
            <a:off x="2971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6" name="Rectangle 14"/>
          <p:cNvSpPr>
            <a:spLocks noChangeArrowheads="1"/>
          </p:cNvSpPr>
          <p:nvPr/>
        </p:nvSpPr>
        <p:spPr bwMode="auto">
          <a:xfrm>
            <a:off x="3200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7" name="Rectangle 15"/>
          <p:cNvSpPr>
            <a:spLocks noChangeArrowheads="1"/>
          </p:cNvSpPr>
          <p:nvPr/>
        </p:nvSpPr>
        <p:spPr bwMode="auto">
          <a:xfrm>
            <a:off x="34290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8" name="Rectangle 16"/>
          <p:cNvSpPr>
            <a:spLocks noChangeArrowheads="1"/>
          </p:cNvSpPr>
          <p:nvPr/>
        </p:nvSpPr>
        <p:spPr bwMode="auto">
          <a:xfrm>
            <a:off x="36576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49" name="Rectangle 17"/>
          <p:cNvSpPr>
            <a:spLocks noChangeArrowheads="1"/>
          </p:cNvSpPr>
          <p:nvPr/>
        </p:nvSpPr>
        <p:spPr bwMode="auto">
          <a:xfrm>
            <a:off x="38862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0" name="Rectangle 18"/>
          <p:cNvSpPr>
            <a:spLocks noChangeArrowheads="1"/>
          </p:cNvSpPr>
          <p:nvPr/>
        </p:nvSpPr>
        <p:spPr bwMode="auto">
          <a:xfrm>
            <a:off x="4114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1" name="Rectangle 19"/>
          <p:cNvSpPr>
            <a:spLocks noChangeArrowheads="1"/>
          </p:cNvSpPr>
          <p:nvPr/>
        </p:nvSpPr>
        <p:spPr bwMode="auto">
          <a:xfrm>
            <a:off x="4343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2" name="Rectangle 20"/>
          <p:cNvSpPr>
            <a:spLocks noChangeArrowheads="1"/>
          </p:cNvSpPr>
          <p:nvPr/>
        </p:nvSpPr>
        <p:spPr bwMode="auto">
          <a:xfrm>
            <a:off x="45720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3" name="Rectangle 21"/>
          <p:cNvSpPr>
            <a:spLocks noChangeArrowheads="1"/>
          </p:cNvSpPr>
          <p:nvPr/>
        </p:nvSpPr>
        <p:spPr bwMode="auto">
          <a:xfrm>
            <a:off x="48006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4" name="Rectangle 22"/>
          <p:cNvSpPr>
            <a:spLocks noChangeArrowheads="1"/>
          </p:cNvSpPr>
          <p:nvPr/>
        </p:nvSpPr>
        <p:spPr bwMode="auto">
          <a:xfrm>
            <a:off x="50292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5" name="Rectangle 23"/>
          <p:cNvSpPr>
            <a:spLocks noChangeArrowheads="1"/>
          </p:cNvSpPr>
          <p:nvPr/>
        </p:nvSpPr>
        <p:spPr bwMode="auto">
          <a:xfrm>
            <a:off x="5257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6" name="Rectangle 24"/>
          <p:cNvSpPr>
            <a:spLocks noChangeArrowheads="1"/>
          </p:cNvSpPr>
          <p:nvPr/>
        </p:nvSpPr>
        <p:spPr bwMode="auto">
          <a:xfrm>
            <a:off x="5486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7" name="Rectangle 25"/>
          <p:cNvSpPr>
            <a:spLocks noChangeArrowheads="1"/>
          </p:cNvSpPr>
          <p:nvPr/>
        </p:nvSpPr>
        <p:spPr bwMode="auto">
          <a:xfrm>
            <a:off x="57150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8" name="Rectangle 26"/>
          <p:cNvSpPr>
            <a:spLocks noChangeArrowheads="1"/>
          </p:cNvSpPr>
          <p:nvPr/>
        </p:nvSpPr>
        <p:spPr bwMode="auto">
          <a:xfrm>
            <a:off x="59436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59" name="Rectangle 27"/>
          <p:cNvSpPr>
            <a:spLocks noChangeArrowheads="1"/>
          </p:cNvSpPr>
          <p:nvPr/>
        </p:nvSpPr>
        <p:spPr bwMode="auto">
          <a:xfrm>
            <a:off x="61722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0" name="Rectangle 28"/>
          <p:cNvSpPr>
            <a:spLocks noChangeArrowheads="1"/>
          </p:cNvSpPr>
          <p:nvPr/>
        </p:nvSpPr>
        <p:spPr bwMode="auto">
          <a:xfrm>
            <a:off x="6400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1" name="Rectangle 29"/>
          <p:cNvSpPr>
            <a:spLocks noChangeArrowheads="1"/>
          </p:cNvSpPr>
          <p:nvPr/>
        </p:nvSpPr>
        <p:spPr bwMode="auto">
          <a:xfrm>
            <a:off x="6629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2" name="Rectangle 30"/>
          <p:cNvSpPr>
            <a:spLocks noChangeArrowheads="1"/>
          </p:cNvSpPr>
          <p:nvPr/>
        </p:nvSpPr>
        <p:spPr bwMode="auto">
          <a:xfrm>
            <a:off x="68580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3" name="Rectangle 31"/>
          <p:cNvSpPr>
            <a:spLocks noChangeArrowheads="1"/>
          </p:cNvSpPr>
          <p:nvPr/>
        </p:nvSpPr>
        <p:spPr bwMode="auto">
          <a:xfrm>
            <a:off x="70866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4" name="Rectangle 32"/>
          <p:cNvSpPr>
            <a:spLocks noChangeArrowheads="1"/>
          </p:cNvSpPr>
          <p:nvPr/>
        </p:nvSpPr>
        <p:spPr bwMode="auto">
          <a:xfrm>
            <a:off x="73152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5" name="Rectangle 33"/>
          <p:cNvSpPr>
            <a:spLocks noChangeArrowheads="1"/>
          </p:cNvSpPr>
          <p:nvPr/>
        </p:nvSpPr>
        <p:spPr bwMode="auto">
          <a:xfrm>
            <a:off x="75438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6" name="Rectangle 34"/>
          <p:cNvSpPr>
            <a:spLocks noChangeArrowheads="1"/>
          </p:cNvSpPr>
          <p:nvPr/>
        </p:nvSpPr>
        <p:spPr bwMode="auto">
          <a:xfrm>
            <a:off x="7772400" y="22098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67" name="Rectangle 35"/>
          <p:cNvSpPr>
            <a:spLocks noChangeArrowheads="1"/>
          </p:cNvSpPr>
          <p:nvPr/>
        </p:nvSpPr>
        <p:spPr bwMode="auto">
          <a:xfrm>
            <a:off x="679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109000"/>
              </a:lnSpc>
              <a:spcAft>
                <a:spcPct val="27000"/>
              </a:spcAft>
            </a:pPr>
            <a:r>
              <a:rPr lang="en-US" sz="2200" b="1">
                <a:latin typeface="Arial Narrow" pitchFamily="34" charset="0"/>
              </a:rPr>
              <a:t>1</a:t>
            </a:r>
          </a:p>
        </p:txBody>
      </p:sp>
      <p:sp>
        <p:nvSpPr>
          <p:cNvPr id="18468" name="Rectangle 36"/>
          <p:cNvSpPr>
            <a:spLocks noChangeArrowheads="1"/>
          </p:cNvSpPr>
          <p:nvPr/>
        </p:nvSpPr>
        <p:spPr bwMode="auto">
          <a:xfrm>
            <a:off x="908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109000"/>
              </a:lnSpc>
              <a:spcAft>
                <a:spcPct val="27000"/>
              </a:spcAft>
            </a:pPr>
            <a:r>
              <a:rPr lang="en-US" sz="2200" b="1">
                <a:latin typeface="Arial Narrow" pitchFamily="34" charset="0"/>
              </a:rPr>
              <a:t>0</a:t>
            </a:r>
          </a:p>
        </p:txBody>
      </p:sp>
      <p:sp>
        <p:nvSpPr>
          <p:cNvPr id="18469" name="Rectangle 37"/>
          <p:cNvSpPr>
            <a:spLocks noChangeArrowheads="1"/>
          </p:cNvSpPr>
          <p:nvPr/>
        </p:nvSpPr>
        <p:spPr bwMode="auto">
          <a:xfrm>
            <a:off x="11366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0" name="Rectangle 38"/>
          <p:cNvSpPr>
            <a:spLocks noChangeArrowheads="1"/>
          </p:cNvSpPr>
          <p:nvPr/>
        </p:nvSpPr>
        <p:spPr bwMode="auto">
          <a:xfrm>
            <a:off x="13652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1" name="Rectangle 39"/>
          <p:cNvSpPr>
            <a:spLocks noChangeArrowheads="1"/>
          </p:cNvSpPr>
          <p:nvPr/>
        </p:nvSpPr>
        <p:spPr bwMode="auto">
          <a:xfrm>
            <a:off x="15938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2" name="Rectangle 40"/>
          <p:cNvSpPr>
            <a:spLocks noChangeArrowheads="1"/>
          </p:cNvSpPr>
          <p:nvPr/>
        </p:nvSpPr>
        <p:spPr bwMode="auto">
          <a:xfrm>
            <a:off x="1822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3" name="Rectangle 41"/>
          <p:cNvSpPr>
            <a:spLocks noChangeArrowheads="1"/>
          </p:cNvSpPr>
          <p:nvPr/>
        </p:nvSpPr>
        <p:spPr bwMode="auto">
          <a:xfrm>
            <a:off x="2051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4" name="Rectangle 42"/>
          <p:cNvSpPr>
            <a:spLocks noChangeArrowheads="1"/>
          </p:cNvSpPr>
          <p:nvPr/>
        </p:nvSpPr>
        <p:spPr bwMode="auto">
          <a:xfrm>
            <a:off x="22796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5" name="Rectangle 43"/>
          <p:cNvSpPr>
            <a:spLocks noChangeArrowheads="1"/>
          </p:cNvSpPr>
          <p:nvPr/>
        </p:nvSpPr>
        <p:spPr bwMode="auto">
          <a:xfrm>
            <a:off x="25082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6" name="Rectangle 44"/>
          <p:cNvSpPr>
            <a:spLocks noChangeArrowheads="1"/>
          </p:cNvSpPr>
          <p:nvPr/>
        </p:nvSpPr>
        <p:spPr bwMode="auto">
          <a:xfrm>
            <a:off x="27368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7" name="Rectangle 45"/>
          <p:cNvSpPr>
            <a:spLocks noChangeArrowheads="1"/>
          </p:cNvSpPr>
          <p:nvPr/>
        </p:nvSpPr>
        <p:spPr bwMode="auto">
          <a:xfrm>
            <a:off x="2965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8" name="Rectangle 46"/>
          <p:cNvSpPr>
            <a:spLocks noChangeArrowheads="1"/>
          </p:cNvSpPr>
          <p:nvPr/>
        </p:nvSpPr>
        <p:spPr bwMode="auto">
          <a:xfrm>
            <a:off x="3194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79" name="Rectangle 47"/>
          <p:cNvSpPr>
            <a:spLocks noChangeArrowheads="1"/>
          </p:cNvSpPr>
          <p:nvPr/>
        </p:nvSpPr>
        <p:spPr bwMode="auto">
          <a:xfrm>
            <a:off x="34226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0" name="Rectangle 48"/>
          <p:cNvSpPr>
            <a:spLocks noChangeArrowheads="1"/>
          </p:cNvSpPr>
          <p:nvPr/>
        </p:nvSpPr>
        <p:spPr bwMode="auto">
          <a:xfrm>
            <a:off x="36512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1" name="Rectangle 49"/>
          <p:cNvSpPr>
            <a:spLocks noChangeArrowheads="1"/>
          </p:cNvSpPr>
          <p:nvPr/>
        </p:nvSpPr>
        <p:spPr bwMode="auto">
          <a:xfrm>
            <a:off x="38798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2" name="Rectangle 50"/>
          <p:cNvSpPr>
            <a:spLocks noChangeArrowheads="1"/>
          </p:cNvSpPr>
          <p:nvPr/>
        </p:nvSpPr>
        <p:spPr bwMode="auto">
          <a:xfrm>
            <a:off x="4108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3" name="Rectangle 51"/>
          <p:cNvSpPr>
            <a:spLocks noChangeArrowheads="1"/>
          </p:cNvSpPr>
          <p:nvPr/>
        </p:nvSpPr>
        <p:spPr bwMode="auto">
          <a:xfrm>
            <a:off x="4337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4" name="Rectangle 52"/>
          <p:cNvSpPr>
            <a:spLocks noChangeArrowheads="1"/>
          </p:cNvSpPr>
          <p:nvPr/>
        </p:nvSpPr>
        <p:spPr bwMode="auto">
          <a:xfrm>
            <a:off x="45656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5" name="Rectangle 53"/>
          <p:cNvSpPr>
            <a:spLocks noChangeArrowheads="1"/>
          </p:cNvSpPr>
          <p:nvPr/>
        </p:nvSpPr>
        <p:spPr bwMode="auto">
          <a:xfrm>
            <a:off x="47942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6" name="Rectangle 54"/>
          <p:cNvSpPr>
            <a:spLocks noChangeArrowheads="1"/>
          </p:cNvSpPr>
          <p:nvPr/>
        </p:nvSpPr>
        <p:spPr bwMode="auto">
          <a:xfrm>
            <a:off x="50228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7" name="Rectangle 55"/>
          <p:cNvSpPr>
            <a:spLocks noChangeArrowheads="1"/>
          </p:cNvSpPr>
          <p:nvPr/>
        </p:nvSpPr>
        <p:spPr bwMode="auto">
          <a:xfrm>
            <a:off x="5251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8" name="Rectangle 56"/>
          <p:cNvSpPr>
            <a:spLocks noChangeArrowheads="1"/>
          </p:cNvSpPr>
          <p:nvPr/>
        </p:nvSpPr>
        <p:spPr bwMode="auto">
          <a:xfrm>
            <a:off x="5480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89" name="Rectangle 57"/>
          <p:cNvSpPr>
            <a:spLocks noChangeArrowheads="1"/>
          </p:cNvSpPr>
          <p:nvPr/>
        </p:nvSpPr>
        <p:spPr bwMode="auto">
          <a:xfrm>
            <a:off x="57086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0" name="Rectangle 58"/>
          <p:cNvSpPr>
            <a:spLocks noChangeArrowheads="1"/>
          </p:cNvSpPr>
          <p:nvPr/>
        </p:nvSpPr>
        <p:spPr bwMode="auto">
          <a:xfrm>
            <a:off x="59372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1" name="Rectangle 59"/>
          <p:cNvSpPr>
            <a:spLocks noChangeArrowheads="1"/>
          </p:cNvSpPr>
          <p:nvPr/>
        </p:nvSpPr>
        <p:spPr bwMode="auto">
          <a:xfrm>
            <a:off x="61658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2" name="Rectangle 60"/>
          <p:cNvSpPr>
            <a:spLocks noChangeArrowheads="1"/>
          </p:cNvSpPr>
          <p:nvPr/>
        </p:nvSpPr>
        <p:spPr bwMode="auto">
          <a:xfrm>
            <a:off x="6394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3" name="Rectangle 61"/>
          <p:cNvSpPr>
            <a:spLocks noChangeArrowheads="1"/>
          </p:cNvSpPr>
          <p:nvPr/>
        </p:nvSpPr>
        <p:spPr bwMode="auto">
          <a:xfrm>
            <a:off x="6623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4" name="Rectangle 62"/>
          <p:cNvSpPr>
            <a:spLocks noChangeArrowheads="1"/>
          </p:cNvSpPr>
          <p:nvPr/>
        </p:nvSpPr>
        <p:spPr bwMode="auto">
          <a:xfrm>
            <a:off x="68516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5" name="Rectangle 63"/>
          <p:cNvSpPr>
            <a:spLocks noChangeArrowheads="1"/>
          </p:cNvSpPr>
          <p:nvPr/>
        </p:nvSpPr>
        <p:spPr bwMode="auto">
          <a:xfrm>
            <a:off x="70802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6" name="Rectangle 64"/>
          <p:cNvSpPr>
            <a:spLocks noChangeArrowheads="1"/>
          </p:cNvSpPr>
          <p:nvPr/>
        </p:nvSpPr>
        <p:spPr bwMode="auto">
          <a:xfrm>
            <a:off x="73088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7" name="Rectangle 65"/>
          <p:cNvSpPr>
            <a:spLocks noChangeArrowheads="1"/>
          </p:cNvSpPr>
          <p:nvPr/>
        </p:nvSpPr>
        <p:spPr bwMode="auto">
          <a:xfrm>
            <a:off x="75374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8" name="Rectangle 66"/>
          <p:cNvSpPr>
            <a:spLocks noChangeArrowheads="1"/>
          </p:cNvSpPr>
          <p:nvPr/>
        </p:nvSpPr>
        <p:spPr bwMode="auto">
          <a:xfrm>
            <a:off x="7766050" y="3581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499" name="Rectangle 67"/>
          <p:cNvSpPr>
            <a:spLocks noChangeArrowheads="1"/>
          </p:cNvSpPr>
          <p:nvPr/>
        </p:nvSpPr>
        <p:spPr bwMode="auto">
          <a:xfrm>
            <a:off x="692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109000"/>
              </a:lnSpc>
              <a:spcAft>
                <a:spcPct val="27000"/>
              </a:spcAft>
            </a:pPr>
            <a:r>
              <a:rPr lang="en-US" sz="2200" b="1">
                <a:latin typeface="Arial Narrow" pitchFamily="34" charset="0"/>
              </a:rPr>
              <a:t>1</a:t>
            </a:r>
          </a:p>
        </p:txBody>
      </p:sp>
      <p:sp>
        <p:nvSpPr>
          <p:cNvPr id="18500" name="Rectangle 68"/>
          <p:cNvSpPr>
            <a:spLocks noChangeArrowheads="1"/>
          </p:cNvSpPr>
          <p:nvPr/>
        </p:nvSpPr>
        <p:spPr bwMode="auto">
          <a:xfrm>
            <a:off x="920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109000"/>
              </a:lnSpc>
              <a:spcAft>
                <a:spcPct val="27000"/>
              </a:spcAft>
            </a:pPr>
            <a:r>
              <a:rPr lang="en-US" sz="2200" b="1">
                <a:latin typeface="Arial Narrow" pitchFamily="34" charset="0"/>
              </a:rPr>
              <a:t>1</a:t>
            </a:r>
          </a:p>
        </p:txBody>
      </p:sp>
      <p:sp>
        <p:nvSpPr>
          <p:cNvPr id="18501" name="Rectangle 69"/>
          <p:cNvSpPr>
            <a:spLocks noChangeArrowheads="1"/>
          </p:cNvSpPr>
          <p:nvPr/>
        </p:nvSpPr>
        <p:spPr bwMode="auto">
          <a:xfrm>
            <a:off x="11493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109000"/>
              </a:lnSpc>
              <a:spcAft>
                <a:spcPct val="27000"/>
              </a:spcAft>
            </a:pPr>
            <a:r>
              <a:rPr lang="en-US" sz="2200" b="1">
                <a:latin typeface="Arial Narrow" pitchFamily="34" charset="0"/>
              </a:rPr>
              <a:t>0</a:t>
            </a:r>
          </a:p>
        </p:txBody>
      </p:sp>
      <p:sp>
        <p:nvSpPr>
          <p:cNvPr id="18502" name="Rectangle 70"/>
          <p:cNvSpPr>
            <a:spLocks noChangeArrowheads="1"/>
          </p:cNvSpPr>
          <p:nvPr/>
        </p:nvSpPr>
        <p:spPr bwMode="auto">
          <a:xfrm>
            <a:off x="13779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3" name="Rectangle 71"/>
          <p:cNvSpPr>
            <a:spLocks noChangeArrowheads="1"/>
          </p:cNvSpPr>
          <p:nvPr/>
        </p:nvSpPr>
        <p:spPr bwMode="auto">
          <a:xfrm>
            <a:off x="16065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4" name="Rectangle 72"/>
          <p:cNvSpPr>
            <a:spLocks noChangeArrowheads="1"/>
          </p:cNvSpPr>
          <p:nvPr/>
        </p:nvSpPr>
        <p:spPr bwMode="auto">
          <a:xfrm>
            <a:off x="1835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5" name="Rectangle 73"/>
          <p:cNvSpPr>
            <a:spLocks noChangeArrowheads="1"/>
          </p:cNvSpPr>
          <p:nvPr/>
        </p:nvSpPr>
        <p:spPr bwMode="auto">
          <a:xfrm>
            <a:off x="2063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6" name="Rectangle 74"/>
          <p:cNvSpPr>
            <a:spLocks noChangeArrowheads="1"/>
          </p:cNvSpPr>
          <p:nvPr/>
        </p:nvSpPr>
        <p:spPr bwMode="auto">
          <a:xfrm>
            <a:off x="22923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7" name="Rectangle 75"/>
          <p:cNvSpPr>
            <a:spLocks noChangeArrowheads="1"/>
          </p:cNvSpPr>
          <p:nvPr/>
        </p:nvSpPr>
        <p:spPr bwMode="auto">
          <a:xfrm>
            <a:off x="25209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8" name="Rectangle 76"/>
          <p:cNvSpPr>
            <a:spLocks noChangeArrowheads="1"/>
          </p:cNvSpPr>
          <p:nvPr/>
        </p:nvSpPr>
        <p:spPr bwMode="auto">
          <a:xfrm>
            <a:off x="27495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09" name="Rectangle 77"/>
          <p:cNvSpPr>
            <a:spLocks noChangeArrowheads="1"/>
          </p:cNvSpPr>
          <p:nvPr/>
        </p:nvSpPr>
        <p:spPr bwMode="auto">
          <a:xfrm>
            <a:off x="2978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0" name="Rectangle 78"/>
          <p:cNvSpPr>
            <a:spLocks noChangeArrowheads="1"/>
          </p:cNvSpPr>
          <p:nvPr/>
        </p:nvSpPr>
        <p:spPr bwMode="auto">
          <a:xfrm>
            <a:off x="3206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1" name="Rectangle 79"/>
          <p:cNvSpPr>
            <a:spLocks noChangeArrowheads="1"/>
          </p:cNvSpPr>
          <p:nvPr/>
        </p:nvSpPr>
        <p:spPr bwMode="auto">
          <a:xfrm>
            <a:off x="34353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2" name="Rectangle 80"/>
          <p:cNvSpPr>
            <a:spLocks noChangeArrowheads="1"/>
          </p:cNvSpPr>
          <p:nvPr/>
        </p:nvSpPr>
        <p:spPr bwMode="auto">
          <a:xfrm>
            <a:off x="36639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3" name="Rectangle 81"/>
          <p:cNvSpPr>
            <a:spLocks noChangeArrowheads="1"/>
          </p:cNvSpPr>
          <p:nvPr/>
        </p:nvSpPr>
        <p:spPr bwMode="auto">
          <a:xfrm>
            <a:off x="38925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4" name="Rectangle 82"/>
          <p:cNvSpPr>
            <a:spLocks noChangeArrowheads="1"/>
          </p:cNvSpPr>
          <p:nvPr/>
        </p:nvSpPr>
        <p:spPr bwMode="auto">
          <a:xfrm>
            <a:off x="4121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5" name="Rectangle 83"/>
          <p:cNvSpPr>
            <a:spLocks noChangeArrowheads="1"/>
          </p:cNvSpPr>
          <p:nvPr/>
        </p:nvSpPr>
        <p:spPr bwMode="auto">
          <a:xfrm>
            <a:off x="4349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6" name="Rectangle 84"/>
          <p:cNvSpPr>
            <a:spLocks noChangeArrowheads="1"/>
          </p:cNvSpPr>
          <p:nvPr/>
        </p:nvSpPr>
        <p:spPr bwMode="auto">
          <a:xfrm>
            <a:off x="45783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7" name="Rectangle 85"/>
          <p:cNvSpPr>
            <a:spLocks noChangeArrowheads="1"/>
          </p:cNvSpPr>
          <p:nvPr/>
        </p:nvSpPr>
        <p:spPr bwMode="auto">
          <a:xfrm>
            <a:off x="48069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8" name="Rectangle 86"/>
          <p:cNvSpPr>
            <a:spLocks noChangeArrowheads="1"/>
          </p:cNvSpPr>
          <p:nvPr/>
        </p:nvSpPr>
        <p:spPr bwMode="auto">
          <a:xfrm>
            <a:off x="50355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19" name="Rectangle 87"/>
          <p:cNvSpPr>
            <a:spLocks noChangeArrowheads="1"/>
          </p:cNvSpPr>
          <p:nvPr/>
        </p:nvSpPr>
        <p:spPr bwMode="auto">
          <a:xfrm>
            <a:off x="5264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0" name="Rectangle 88"/>
          <p:cNvSpPr>
            <a:spLocks noChangeArrowheads="1"/>
          </p:cNvSpPr>
          <p:nvPr/>
        </p:nvSpPr>
        <p:spPr bwMode="auto">
          <a:xfrm>
            <a:off x="5492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1" name="Rectangle 89"/>
          <p:cNvSpPr>
            <a:spLocks noChangeArrowheads="1"/>
          </p:cNvSpPr>
          <p:nvPr/>
        </p:nvSpPr>
        <p:spPr bwMode="auto">
          <a:xfrm>
            <a:off x="57213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2" name="Rectangle 90"/>
          <p:cNvSpPr>
            <a:spLocks noChangeArrowheads="1"/>
          </p:cNvSpPr>
          <p:nvPr/>
        </p:nvSpPr>
        <p:spPr bwMode="auto">
          <a:xfrm>
            <a:off x="59499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3" name="Rectangle 91"/>
          <p:cNvSpPr>
            <a:spLocks noChangeArrowheads="1"/>
          </p:cNvSpPr>
          <p:nvPr/>
        </p:nvSpPr>
        <p:spPr bwMode="auto">
          <a:xfrm>
            <a:off x="61785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4" name="Rectangle 92"/>
          <p:cNvSpPr>
            <a:spLocks noChangeArrowheads="1"/>
          </p:cNvSpPr>
          <p:nvPr/>
        </p:nvSpPr>
        <p:spPr bwMode="auto">
          <a:xfrm>
            <a:off x="6407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5" name="Rectangle 93"/>
          <p:cNvSpPr>
            <a:spLocks noChangeArrowheads="1"/>
          </p:cNvSpPr>
          <p:nvPr/>
        </p:nvSpPr>
        <p:spPr bwMode="auto">
          <a:xfrm>
            <a:off x="6635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6" name="Rectangle 94"/>
          <p:cNvSpPr>
            <a:spLocks noChangeArrowheads="1"/>
          </p:cNvSpPr>
          <p:nvPr/>
        </p:nvSpPr>
        <p:spPr bwMode="auto">
          <a:xfrm>
            <a:off x="68643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7" name="Rectangle 95"/>
          <p:cNvSpPr>
            <a:spLocks noChangeArrowheads="1"/>
          </p:cNvSpPr>
          <p:nvPr/>
        </p:nvSpPr>
        <p:spPr bwMode="auto">
          <a:xfrm>
            <a:off x="70929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8" name="Rectangle 96"/>
          <p:cNvSpPr>
            <a:spLocks noChangeArrowheads="1"/>
          </p:cNvSpPr>
          <p:nvPr/>
        </p:nvSpPr>
        <p:spPr bwMode="auto">
          <a:xfrm>
            <a:off x="73215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29" name="Rectangle 97"/>
          <p:cNvSpPr>
            <a:spLocks noChangeArrowheads="1"/>
          </p:cNvSpPr>
          <p:nvPr/>
        </p:nvSpPr>
        <p:spPr bwMode="auto">
          <a:xfrm>
            <a:off x="75501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30" name="Rectangle 98"/>
          <p:cNvSpPr>
            <a:spLocks noChangeArrowheads="1"/>
          </p:cNvSpPr>
          <p:nvPr/>
        </p:nvSpPr>
        <p:spPr bwMode="auto">
          <a:xfrm>
            <a:off x="7778750" y="5105400"/>
            <a:ext cx="228600" cy="3048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531" name="Text Box 99"/>
          <p:cNvSpPr txBox="1">
            <a:spLocks noChangeArrowheads="1"/>
          </p:cNvSpPr>
          <p:nvPr/>
        </p:nvSpPr>
        <p:spPr bwMode="auto">
          <a:xfrm>
            <a:off x="314933" y="1721876"/>
            <a:ext cx="906834"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dirty="0">
                <a:latin typeface="Calibri"/>
                <a:cs typeface="Calibri"/>
              </a:rPr>
              <a:t>Class A</a:t>
            </a:r>
          </a:p>
        </p:txBody>
      </p:sp>
      <p:sp>
        <p:nvSpPr>
          <p:cNvPr id="18532" name="Text Box 100"/>
          <p:cNvSpPr txBox="1">
            <a:spLocks noChangeArrowheads="1"/>
          </p:cNvSpPr>
          <p:nvPr/>
        </p:nvSpPr>
        <p:spPr bwMode="auto">
          <a:xfrm>
            <a:off x="314989" y="3169676"/>
            <a:ext cx="894022"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a:latin typeface="Calibri"/>
                <a:cs typeface="Calibri"/>
              </a:rPr>
              <a:t>Class B</a:t>
            </a:r>
          </a:p>
        </p:txBody>
      </p:sp>
      <p:sp>
        <p:nvSpPr>
          <p:cNvPr id="18533" name="Text Box 101"/>
          <p:cNvSpPr txBox="1">
            <a:spLocks noChangeArrowheads="1"/>
          </p:cNvSpPr>
          <p:nvPr/>
        </p:nvSpPr>
        <p:spPr bwMode="auto">
          <a:xfrm>
            <a:off x="408297" y="4693676"/>
            <a:ext cx="885206"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a:latin typeface="Calibri"/>
                <a:cs typeface="Calibri"/>
              </a:rPr>
              <a:t>Class C</a:t>
            </a:r>
          </a:p>
        </p:txBody>
      </p:sp>
      <p:sp>
        <p:nvSpPr>
          <p:cNvPr id="18534" name="Rectangle 102"/>
          <p:cNvSpPr>
            <a:spLocks noChangeArrowheads="1"/>
          </p:cNvSpPr>
          <p:nvPr/>
        </p:nvSpPr>
        <p:spPr bwMode="auto">
          <a:xfrm>
            <a:off x="1066800" y="2286000"/>
            <a:ext cx="1371600" cy="152400"/>
          </a:xfrm>
          <a:prstGeom prst="rect">
            <a:avLst/>
          </a:prstGeom>
          <a:solidFill>
            <a:schemeClr val="accent1"/>
          </a:solidFill>
          <a:ln w="9525">
            <a:noFill/>
            <a:miter lim="800000"/>
            <a:headEnd/>
            <a:tailEnd/>
          </a:ln>
          <a:effectLst/>
        </p:spPr>
        <p:txBody>
          <a:bodyPr wrap="none" lIns="44120" tIns="17648" rIns="44120" bIns="17648" anchor="ctr">
            <a:spAutoFit/>
          </a:bodyPr>
          <a:lstStyle/>
          <a:p>
            <a:endParaRPr lang="en-US"/>
          </a:p>
        </p:txBody>
      </p:sp>
      <p:sp>
        <p:nvSpPr>
          <p:cNvPr id="18535" name="Rectangle 103"/>
          <p:cNvSpPr>
            <a:spLocks noChangeArrowheads="1"/>
          </p:cNvSpPr>
          <p:nvPr/>
        </p:nvSpPr>
        <p:spPr bwMode="auto">
          <a:xfrm>
            <a:off x="2667000" y="2286000"/>
            <a:ext cx="5181600" cy="152400"/>
          </a:xfrm>
          <a:prstGeom prst="rect">
            <a:avLst/>
          </a:prstGeom>
          <a:solidFill>
            <a:schemeClr val="accent1"/>
          </a:solidFill>
          <a:ln w="9525">
            <a:noFill/>
            <a:miter lim="800000"/>
            <a:headEnd/>
            <a:tailEnd/>
          </a:ln>
          <a:effectLst/>
        </p:spPr>
        <p:txBody>
          <a:bodyPr lIns="44120" tIns="17648" rIns="44120" bIns="17648" anchor="ctr">
            <a:spAutoFit/>
          </a:bodyPr>
          <a:lstStyle/>
          <a:p>
            <a:endParaRPr lang="en-US"/>
          </a:p>
        </p:txBody>
      </p:sp>
      <p:sp>
        <p:nvSpPr>
          <p:cNvPr id="18536" name="Text Box 104"/>
          <p:cNvSpPr txBox="1">
            <a:spLocks noChangeArrowheads="1"/>
          </p:cNvSpPr>
          <p:nvPr/>
        </p:nvSpPr>
        <p:spPr bwMode="auto">
          <a:xfrm>
            <a:off x="901209" y="2560076"/>
            <a:ext cx="1575787"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dirty="0" err="1">
                <a:latin typeface="Calibri"/>
                <a:cs typeface="Calibri"/>
              </a:rPr>
              <a:t>n</a:t>
            </a:r>
            <a:r>
              <a:rPr lang="en-US" sz="2200" dirty="0" err="1" smtClean="0">
                <a:latin typeface="Calibri"/>
                <a:cs typeface="Calibri"/>
              </a:rPr>
              <a:t>etid</a:t>
            </a:r>
            <a:r>
              <a:rPr lang="en-US" sz="2200" dirty="0" smtClean="0">
                <a:latin typeface="Calibri"/>
                <a:cs typeface="Calibri"/>
              </a:rPr>
              <a:t> = 7 bits</a:t>
            </a:r>
            <a:endParaRPr lang="en-US" sz="2200" dirty="0">
              <a:latin typeface="Calibri"/>
              <a:cs typeface="Calibri"/>
            </a:endParaRPr>
          </a:p>
        </p:txBody>
      </p:sp>
      <p:sp>
        <p:nvSpPr>
          <p:cNvPr id="18537" name="Text Box 105"/>
          <p:cNvSpPr txBox="1">
            <a:spLocks noChangeArrowheads="1"/>
          </p:cNvSpPr>
          <p:nvPr/>
        </p:nvSpPr>
        <p:spPr bwMode="auto">
          <a:xfrm>
            <a:off x="4707457" y="2560076"/>
            <a:ext cx="821286"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a:latin typeface="Calibri"/>
                <a:cs typeface="Calibri"/>
              </a:rPr>
              <a:t>hostid</a:t>
            </a:r>
          </a:p>
        </p:txBody>
      </p:sp>
      <p:sp>
        <p:nvSpPr>
          <p:cNvPr id="18538" name="Rectangle 106"/>
          <p:cNvSpPr>
            <a:spLocks noChangeArrowheads="1"/>
          </p:cNvSpPr>
          <p:nvPr/>
        </p:nvSpPr>
        <p:spPr bwMode="auto">
          <a:xfrm>
            <a:off x="1212850" y="3657600"/>
            <a:ext cx="2971800" cy="152400"/>
          </a:xfrm>
          <a:prstGeom prst="rect">
            <a:avLst/>
          </a:prstGeom>
          <a:solidFill>
            <a:schemeClr val="accent1"/>
          </a:solidFill>
          <a:ln w="9525">
            <a:noFill/>
            <a:miter lim="800000"/>
            <a:headEnd/>
            <a:tailEnd/>
          </a:ln>
          <a:effectLst/>
        </p:spPr>
        <p:txBody>
          <a:bodyPr lIns="44120" tIns="17648" rIns="44120" bIns="17648" anchor="ctr">
            <a:spAutoFit/>
          </a:bodyPr>
          <a:lstStyle/>
          <a:p>
            <a:endParaRPr lang="en-US"/>
          </a:p>
        </p:txBody>
      </p:sp>
      <p:sp>
        <p:nvSpPr>
          <p:cNvPr id="18539" name="Rectangle 107"/>
          <p:cNvSpPr>
            <a:spLocks noChangeArrowheads="1"/>
          </p:cNvSpPr>
          <p:nvPr/>
        </p:nvSpPr>
        <p:spPr bwMode="auto">
          <a:xfrm>
            <a:off x="4413250" y="3657600"/>
            <a:ext cx="3581400" cy="152400"/>
          </a:xfrm>
          <a:prstGeom prst="rect">
            <a:avLst/>
          </a:prstGeom>
          <a:solidFill>
            <a:schemeClr val="accent1"/>
          </a:solidFill>
          <a:ln w="9525">
            <a:noFill/>
            <a:miter lim="800000"/>
            <a:headEnd/>
            <a:tailEnd/>
          </a:ln>
          <a:effectLst/>
        </p:spPr>
        <p:txBody>
          <a:bodyPr lIns="44120" tIns="17648" rIns="44120" bIns="17648" anchor="ctr">
            <a:spAutoFit/>
          </a:bodyPr>
          <a:lstStyle/>
          <a:p>
            <a:endParaRPr lang="en-US"/>
          </a:p>
        </p:txBody>
      </p:sp>
      <p:sp>
        <p:nvSpPr>
          <p:cNvPr id="18540" name="Text Box 108"/>
          <p:cNvSpPr txBox="1">
            <a:spLocks noChangeArrowheads="1"/>
          </p:cNvSpPr>
          <p:nvPr/>
        </p:nvSpPr>
        <p:spPr bwMode="auto">
          <a:xfrm>
            <a:off x="1012332" y="4007876"/>
            <a:ext cx="3169647"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dirty="0" err="1">
                <a:latin typeface="Calibri"/>
                <a:cs typeface="Calibri"/>
              </a:rPr>
              <a:t>n</a:t>
            </a:r>
            <a:r>
              <a:rPr lang="en-US" sz="2200" dirty="0" err="1" smtClean="0">
                <a:latin typeface="Calibri"/>
                <a:cs typeface="Calibri"/>
              </a:rPr>
              <a:t>etid</a:t>
            </a:r>
            <a:r>
              <a:rPr lang="en-US" sz="2200" dirty="0" smtClean="0">
                <a:latin typeface="Calibri"/>
                <a:cs typeface="Calibri"/>
              </a:rPr>
              <a:t> = 14 bits, 2</a:t>
            </a:r>
            <a:r>
              <a:rPr lang="en-US" sz="2200" baseline="30000" dirty="0" smtClean="0">
                <a:latin typeface="Calibri"/>
                <a:cs typeface="Calibri"/>
              </a:rPr>
              <a:t>14</a:t>
            </a:r>
            <a:r>
              <a:rPr lang="en-US" sz="2200" dirty="0" smtClean="0">
                <a:latin typeface="Calibri"/>
                <a:cs typeface="Calibri"/>
              </a:rPr>
              <a:t> = 16384</a:t>
            </a:r>
            <a:endParaRPr lang="en-US" sz="2200" dirty="0">
              <a:latin typeface="Calibri"/>
              <a:cs typeface="Calibri"/>
            </a:endParaRPr>
          </a:p>
        </p:txBody>
      </p:sp>
      <p:sp>
        <p:nvSpPr>
          <p:cNvPr id="18541" name="Text Box 109"/>
          <p:cNvSpPr txBox="1">
            <a:spLocks noChangeArrowheads="1"/>
          </p:cNvSpPr>
          <p:nvPr/>
        </p:nvSpPr>
        <p:spPr bwMode="auto">
          <a:xfrm>
            <a:off x="5615507" y="4007876"/>
            <a:ext cx="821286"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a:latin typeface="Calibri"/>
                <a:cs typeface="Calibri"/>
              </a:rPr>
              <a:t>hostid</a:t>
            </a:r>
          </a:p>
        </p:txBody>
      </p:sp>
      <p:sp>
        <p:nvSpPr>
          <p:cNvPr id="18542" name="Rectangle 110"/>
          <p:cNvSpPr>
            <a:spLocks noChangeArrowheads="1"/>
          </p:cNvSpPr>
          <p:nvPr/>
        </p:nvSpPr>
        <p:spPr bwMode="auto">
          <a:xfrm>
            <a:off x="1454150" y="5181600"/>
            <a:ext cx="4572000" cy="152400"/>
          </a:xfrm>
          <a:prstGeom prst="rect">
            <a:avLst/>
          </a:prstGeom>
          <a:solidFill>
            <a:schemeClr val="accent1"/>
          </a:solidFill>
          <a:ln w="9525">
            <a:noFill/>
            <a:miter lim="800000"/>
            <a:headEnd/>
            <a:tailEnd/>
          </a:ln>
          <a:effectLst/>
        </p:spPr>
        <p:txBody>
          <a:bodyPr lIns="44120" tIns="17648" rIns="44120" bIns="17648" anchor="ctr">
            <a:spAutoFit/>
          </a:bodyPr>
          <a:lstStyle/>
          <a:p>
            <a:endParaRPr lang="en-US"/>
          </a:p>
        </p:txBody>
      </p:sp>
      <p:sp>
        <p:nvSpPr>
          <p:cNvPr id="18543" name="Rectangle 111"/>
          <p:cNvSpPr>
            <a:spLocks noChangeArrowheads="1"/>
          </p:cNvSpPr>
          <p:nvPr/>
        </p:nvSpPr>
        <p:spPr bwMode="auto">
          <a:xfrm>
            <a:off x="6330950" y="5181600"/>
            <a:ext cx="1600200" cy="152400"/>
          </a:xfrm>
          <a:prstGeom prst="rect">
            <a:avLst/>
          </a:prstGeom>
          <a:solidFill>
            <a:schemeClr val="accent1"/>
          </a:solidFill>
          <a:ln w="9525">
            <a:noFill/>
            <a:miter lim="800000"/>
            <a:headEnd/>
            <a:tailEnd/>
          </a:ln>
          <a:effectLst/>
        </p:spPr>
        <p:txBody>
          <a:bodyPr lIns="44120" tIns="17648" rIns="44120" bIns="17648" anchor="ctr">
            <a:spAutoFit/>
          </a:bodyPr>
          <a:lstStyle/>
          <a:p>
            <a:endParaRPr lang="en-US"/>
          </a:p>
        </p:txBody>
      </p:sp>
      <p:sp>
        <p:nvSpPr>
          <p:cNvPr id="18544" name="Text Box 112"/>
          <p:cNvSpPr txBox="1">
            <a:spLocks noChangeArrowheads="1"/>
          </p:cNvSpPr>
          <p:nvPr/>
        </p:nvSpPr>
        <p:spPr bwMode="auto">
          <a:xfrm>
            <a:off x="3244553" y="5531876"/>
            <a:ext cx="699094"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a:latin typeface="Calibri"/>
                <a:cs typeface="Calibri"/>
              </a:rPr>
              <a:t>netid</a:t>
            </a:r>
          </a:p>
        </p:txBody>
      </p:sp>
      <p:sp>
        <p:nvSpPr>
          <p:cNvPr id="18545" name="Text Box 113"/>
          <p:cNvSpPr txBox="1">
            <a:spLocks noChangeArrowheads="1"/>
          </p:cNvSpPr>
          <p:nvPr/>
        </p:nvSpPr>
        <p:spPr bwMode="auto">
          <a:xfrm>
            <a:off x="6175835" y="5531876"/>
            <a:ext cx="1694534" cy="399586"/>
          </a:xfrm>
          <a:prstGeom prst="rect">
            <a:avLst/>
          </a:prstGeom>
          <a:noFill/>
          <a:ln w="9525">
            <a:noFill/>
            <a:miter lim="800000"/>
            <a:headEnd/>
            <a:tailEnd/>
          </a:ln>
          <a:effectLst/>
        </p:spPr>
        <p:txBody>
          <a:bodyPr wrap="none" lIns="44120" tIns="17648" rIns="44120" bIns="17648" anchor="ctr">
            <a:spAutoFit/>
          </a:bodyPr>
          <a:lstStyle/>
          <a:p>
            <a:pPr algn="ctr">
              <a:lnSpc>
                <a:spcPct val="109000"/>
              </a:lnSpc>
              <a:spcAft>
                <a:spcPct val="27000"/>
              </a:spcAft>
            </a:pPr>
            <a:r>
              <a:rPr lang="en-US" sz="2200" dirty="0" err="1">
                <a:latin typeface="Calibri"/>
                <a:cs typeface="Calibri"/>
              </a:rPr>
              <a:t>h</a:t>
            </a:r>
            <a:r>
              <a:rPr lang="en-US" sz="2200" dirty="0" err="1" smtClean="0">
                <a:latin typeface="Calibri"/>
                <a:cs typeface="Calibri"/>
              </a:rPr>
              <a:t>ostid</a:t>
            </a:r>
            <a:r>
              <a:rPr lang="en-US" sz="2200" dirty="0" smtClean="0">
                <a:latin typeface="Calibri"/>
                <a:cs typeface="Calibri"/>
              </a:rPr>
              <a:t> = 8 bits</a:t>
            </a:r>
            <a:endParaRPr lang="en-US" sz="2200" dirty="0">
              <a:latin typeface="Calibri"/>
              <a:cs typeface="Calibri"/>
            </a:endParaRPr>
          </a:p>
        </p:txBody>
      </p:sp>
      <p:sp>
        <p:nvSpPr>
          <p:cNvPr id="3" name="Slide Number Placeholder 2"/>
          <p:cNvSpPr>
            <a:spLocks noGrp="1"/>
          </p:cNvSpPr>
          <p:nvPr>
            <p:ph type="sldNum" sz="quarter" idx="12"/>
          </p:nvPr>
        </p:nvSpPr>
        <p:spPr/>
        <p:txBody>
          <a:bodyPr/>
          <a:lstStyle/>
          <a:p>
            <a:fld id="{6113E31D-E2AB-40D1-8B51-AFA5AFEF393A}" type="slidenum">
              <a:rPr lang="en-US" smtClean="0"/>
              <a:t>38</a:t>
            </a:fld>
            <a:endParaRPr lang="en-US" dirty="0"/>
          </a:p>
        </p:txBody>
      </p:sp>
      <p:cxnSp>
        <p:nvCxnSpPr>
          <p:cNvPr id="4" name="Straight Arrow Connector 3"/>
          <p:cNvCxnSpPr/>
          <p:nvPr/>
        </p:nvCxnSpPr>
        <p:spPr>
          <a:xfrm>
            <a:off x="943429" y="2987524"/>
            <a:ext cx="156028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107924" y="4422020"/>
            <a:ext cx="3197981" cy="483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6212115" y="5962952"/>
            <a:ext cx="1794933" cy="725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89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Possible Valid Network Numbers</a:t>
            </a:r>
            <a:endParaRPr lang="en-US" dirty="0"/>
          </a:p>
        </p:txBody>
      </p:sp>
      <p:pic>
        <p:nvPicPr>
          <p:cNvPr id="5" name="Content Placeholder 4"/>
          <p:cNvPicPr>
            <a:picLocks noGrp="1" noChangeAspect="1"/>
          </p:cNvPicPr>
          <p:nvPr>
            <p:ph idx="1"/>
          </p:nvPr>
        </p:nvPicPr>
        <p:blipFill>
          <a:blip r:embed="rId2"/>
          <a:stretch>
            <a:fillRect/>
          </a:stretch>
        </p:blipFill>
        <p:spPr>
          <a:xfrm>
            <a:off x="522287" y="2386013"/>
            <a:ext cx="8254532" cy="3043237"/>
          </a:xfrm>
          <a:prstGeom prst="rect">
            <a:avLst/>
          </a:prstGeom>
        </p:spPr>
      </p:pic>
      <p:sp>
        <p:nvSpPr>
          <p:cNvPr id="4" name="Slide Number Placeholder 3"/>
          <p:cNvSpPr>
            <a:spLocks noGrp="1"/>
          </p:cNvSpPr>
          <p:nvPr>
            <p:ph type="sldNum" sz="quarter" idx="12"/>
          </p:nvPr>
        </p:nvSpPr>
        <p:spPr/>
        <p:txBody>
          <a:bodyPr/>
          <a:lstStyle/>
          <a:p>
            <a:fld id="{6113E31D-E2AB-40D1-8B51-AFA5AFEF393A}" type="slidenum">
              <a:rPr lang="en-US" smtClean="0"/>
              <a:t>39</a:t>
            </a:fld>
            <a:endParaRPr lang="en-US" dirty="0"/>
          </a:p>
        </p:txBody>
      </p:sp>
    </p:spTree>
    <p:extLst>
      <p:ext uri="{BB962C8B-B14F-4D97-AF65-F5344CB8AC3E}">
        <p14:creationId xmlns:p14="http://schemas.microsoft.com/office/powerpoint/2010/main" val="204901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5" name="Rectangle 3"/>
          <p:cNvSpPr>
            <a:spLocks noGrp="1" noChangeArrowheads="1"/>
          </p:cNvSpPr>
          <p:nvPr>
            <p:ph type="title"/>
          </p:nvPr>
        </p:nvSpPr>
        <p:spPr/>
        <p:txBody>
          <a:bodyPr/>
          <a:lstStyle/>
          <a:p>
            <a:r>
              <a:rPr lang="en-US" smtClean="0"/>
              <a:t>Internet Solution to Internetworking</a:t>
            </a:r>
            <a:endParaRPr lang="en-US" dirty="0"/>
          </a:p>
        </p:txBody>
      </p:sp>
      <p:grpSp>
        <p:nvGrpSpPr>
          <p:cNvPr id="1400836" name="Group 4"/>
          <p:cNvGrpSpPr>
            <a:grpSpLocks/>
          </p:cNvGrpSpPr>
          <p:nvPr/>
        </p:nvGrpSpPr>
        <p:grpSpPr bwMode="auto">
          <a:xfrm>
            <a:off x="1392238" y="1752600"/>
            <a:ext cx="2179637" cy="1828800"/>
            <a:chOff x="832" y="1344"/>
            <a:chExt cx="1136" cy="1024"/>
          </a:xfrm>
        </p:grpSpPr>
        <p:sp>
          <p:nvSpPr>
            <p:cNvPr id="1400837" name="Oval 5"/>
            <p:cNvSpPr>
              <a:spLocks noChangeArrowheads="1"/>
            </p:cNvSpPr>
            <p:nvPr/>
          </p:nvSpPr>
          <p:spPr bwMode="auto">
            <a:xfrm>
              <a:off x="1220" y="1344"/>
              <a:ext cx="495" cy="424"/>
            </a:xfrm>
            <a:prstGeom prst="ellipse">
              <a:avLst/>
            </a:prstGeom>
            <a:solidFill>
              <a:srgbClr val="FFFF99"/>
            </a:solidFill>
            <a:ln w="9525">
              <a:solidFill>
                <a:srgbClr val="FFFF99"/>
              </a:solidFill>
              <a:round/>
              <a:headEnd/>
              <a:tailEnd/>
            </a:ln>
          </p:spPr>
          <p:txBody>
            <a:bodyPr/>
            <a:lstStyle/>
            <a:p>
              <a:endParaRPr lang="en-US"/>
            </a:p>
          </p:txBody>
        </p:sp>
        <p:sp>
          <p:nvSpPr>
            <p:cNvPr id="1400838" name="Oval 6"/>
            <p:cNvSpPr>
              <a:spLocks noChangeArrowheads="1"/>
            </p:cNvSpPr>
            <p:nvPr/>
          </p:nvSpPr>
          <p:spPr bwMode="auto">
            <a:xfrm>
              <a:off x="948" y="1455"/>
              <a:ext cx="379" cy="424"/>
            </a:xfrm>
            <a:prstGeom prst="ellipse">
              <a:avLst/>
            </a:prstGeom>
            <a:solidFill>
              <a:srgbClr val="FFFF99"/>
            </a:solidFill>
            <a:ln w="9525">
              <a:solidFill>
                <a:srgbClr val="FFFF99"/>
              </a:solidFill>
              <a:round/>
              <a:headEnd/>
              <a:tailEnd/>
            </a:ln>
          </p:spPr>
          <p:txBody>
            <a:bodyPr/>
            <a:lstStyle/>
            <a:p>
              <a:endParaRPr lang="en-US"/>
            </a:p>
          </p:txBody>
        </p:sp>
        <p:sp>
          <p:nvSpPr>
            <p:cNvPr id="1400839" name="Oval 7"/>
            <p:cNvSpPr>
              <a:spLocks noChangeArrowheads="1"/>
            </p:cNvSpPr>
            <p:nvPr/>
          </p:nvSpPr>
          <p:spPr bwMode="auto">
            <a:xfrm>
              <a:off x="832" y="1710"/>
              <a:ext cx="256" cy="306"/>
            </a:xfrm>
            <a:prstGeom prst="ellipse">
              <a:avLst/>
            </a:prstGeom>
            <a:solidFill>
              <a:srgbClr val="FFFF99"/>
            </a:solidFill>
            <a:ln w="9525">
              <a:solidFill>
                <a:srgbClr val="FFFF99"/>
              </a:solidFill>
              <a:round/>
              <a:headEnd/>
              <a:tailEnd/>
            </a:ln>
          </p:spPr>
          <p:txBody>
            <a:bodyPr/>
            <a:lstStyle/>
            <a:p>
              <a:endParaRPr lang="en-US"/>
            </a:p>
          </p:txBody>
        </p:sp>
        <p:sp>
          <p:nvSpPr>
            <p:cNvPr id="1400840" name="Oval 8"/>
            <p:cNvSpPr>
              <a:spLocks noChangeArrowheads="1"/>
            </p:cNvSpPr>
            <p:nvPr/>
          </p:nvSpPr>
          <p:spPr bwMode="auto">
            <a:xfrm>
              <a:off x="909" y="1862"/>
              <a:ext cx="435" cy="442"/>
            </a:xfrm>
            <a:prstGeom prst="ellipse">
              <a:avLst/>
            </a:prstGeom>
            <a:solidFill>
              <a:srgbClr val="FFFF99"/>
            </a:solidFill>
            <a:ln w="9525">
              <a:solidFill>
                <a:srgbClr val="FFFF99"/>
              </a:solidFill>
              <a:round/>
              <a:headEnd/>
              <a:tailEnd/>
            </a:ln>
          </p:spPr>
          <p:txBody>
            <a:bodyPr/>
            <a:lstStyle/>
            <a:p>
              <a:endParaRPr lang="en-US"/>
            </a:p>
          </p:txBody>
        </p:sp>
        <p:sp>
          <p:nvSpPr>
            <p:cNvPr id="1400841" name="Oval 9"/>
            <p:cNvSpPr>
              <a:spLocks noChangeArrowheads="1"/>
            </p:cNvSpPr>
            <p:nvPr/>
          </p:nvSpPr>
          <p:spPr bwMode="auto">
            <a:xfrm>
              <a:off x="1086" y="1924"/>
              <a:ext cx="671" cy="444"/>
            </a:xfrm>
            <a:prstGeom prst="ellipse">
              <a:avLst/>
            </a:prstGeom>
            <a:solidFill>
              <a:srgbClr val="FFFF99"/>
            </a:solidFill>
            <a:ln w="9525">
              <a:solidFill>
                <a:srgbClr val="FFFF99"/>
              </a:solidFill>
              <a:round/>
              <a:headEnd/>
              <a:tailEnd/>
            </a:ln>
          </p:spPr>
          <p:txBody>
            <a:bodyPr/>
            <a:lstStyle/>
            <a:p>
              <a:endParaRPr lang="en-US"/>
            </a:p>
          </p:txBody>
        </p:sp>
        <p:sp>
          <p:nvSpPr>
            <p:cNvPr id="1400842" name="Oval 10"/>
            <p:cNvSpPr>
              <a:spLocks noChangeArrowheads="1"/>
            </p:cNvSpPr>
            <p:nvPr/>
          </p:nvSpPr>
          <p:spPr bwMode="auto">
            <a:xfrm>
              <a:off x="1605" y="1488"/>
              <a:ext cx="311" cy="312"/>
            </a:xfrm>
            <a:prstGeom prst="ellipse">
              <a:avLst/>
            </a:prstGeom>
            <a:solidFill>
              <a:srgbClr val="FFFF99"/>
            </a:solidFill>
            <a:ln w="9525">
              <a:solidFill>
                <a:srgbClr val="FFFF99"/>
              </a:solidFill>
              <a:round/>
              <a:headEnd/>
              <a:tailEnd/>
            </a:ln>
          </p:spPr>
          <p:txBody>
            <a:bodyPr/>
            <a:lstStyle/>
            <a:p>
              <a:endParaRPr lang="en-US"/>
            </a:p>
          </p:txBody>
        </p:sp>
        <p:sp>
          <p:nvSpPr>
            <p:cNvPr id="1400843" name="Oval 11"/>
            <p:cNvSpPr>
              <a:spLocks noChangeArrowheads="1"/>
            </p:cNvSpPr>
            <p:nvPr/>
          </p:nvSpPr>
          <p:spPr bwMode="auto">
            <a:xfrm>
              <a:off x="1602" y="1681"/>
              <a:ext cx="366" cy="333"/>
            </a:xfrm>
            <a:prstGeom prst="ellipse">
              <a:avLst/>
            </a:prstGeom>
            <a:solidFill>
              <a:srgbClr val="FFFF99"/>
            </a:solidFill>
            <a:ln w="9525">
              <a:solidFill>
                <a:srgbClr val="FFFF99"/>
              </a:solidFill>
              <a:round/>
              <a:headEnd/>
              <a:tailEnd/>
            </a:ln>
          </p:spPr>
          <p:txBody>
            <a:bodyPr/>
            <a:lstStyle/>
            <a:p>
              <a:endParaRPr lang="en-US"/>
            </a:p>
          </p:txBody>
        </p:sp>
        <p:sp>
          <p:nvSpPr>
            <p:cNvPr id="1400844" name="Oval 12"/>
            <p:cNvSpPr>
              <a:spLocks noChangeArrowheads="1"/>
            </p:cNvSpPr>
            <p:nvPr/>
          </p:nvSpPr>
          <p:spPr bwMode="auto">
            <a:xfrm>
              <a:off x="1569" y="1751"/>
              <a:ext cx="364" cy="547"/>
            </a:xfrm>
            <a:prstGeom prst="ellipse">
              <a:avLst/>
            </a:prstGeom>
            <a:solidFill>
              <a:srgbClr val="FFFF99"/>
            </a:solidFill>
            <a:ln w="9525">
              <a:solidFill>
                <a:srgbClr val="FFFF99"/>
              </a:solidFill>
              <a:round/>
              <a:headEnd/>
              <a:tailEnd/>
            </a:ln>
          </p:spPr>
          <p:txBody>
            <a:bodyPr/>
            <a:lstStyle/>
            <a:p>
              <a:endParaRPr lang="en-US"/>
            </a:p>
          </p:txBody>
        </p:sp>
        <p:sp>
          <p:nvSpPr>
            <p:cNvPr id="1400845" name="Oval 13"/>
            <p:cNvSpPr>
              <a:spLocks noChangeArrowheads="1"/>
            </p:cNvSpPr>
            <p:nvPr/>
          </p:nvSpPr>
          <p:spPr bwMode="auto">
            <a:xfrm>
              <a:off x="912" y="1434"/>
              <a:ext cx="1008" cy="918"/>
            </a:xfrm>
            <a:prstGeom prst="ellipse">
              <a:avLst/>
            </a:prstGeom>
            <a:solidFill>
              <a:srgbClr val="FFFF99"/>
            </a:solidFill>
            <a:ln w="9525">
              <a:solidFill>
                <a:srgbClr val="FFFF99"/>
              </a:solidFill>
              <a:round/>
              <a:headEnd/>
              <a:tailEnd/>
            </a:ln>
          </p:spPr>
          <p:txBody>
            <a:bodyPr/>
            <a:lstStyle/>
            <a:p>
              <a:endParaRPr lang="en-US"/>
            </a:p>
          </p:txBody>
        </p:sp>
      </p:grpSp>
      <p:sp>
        <p:nvSpPr>
          <p:cNvPr id="1400846" name="Rectangle 14"/>
          <p:cNvSpPr>
            <a:spLocks noChangeArrowheads="1"/>
          </p:cNvSpPr>
          <p:nvPr/>
        </p:nvSpPr>
        <p:spPr bwMode="auto">
          <a:xfrm>
            <a:off x="2047875" y="220980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47" name="Rectangle 15"/>
          <p:cNvSpPr>
            <a:spLocks noChangeArrowheads="1"/>
          </p:cNvSpPr>
          <p:nvPr/>
        </p:nvSpPr>
        <p:spPr bwMode="auto">
          <a:xfrm>
            <a:off x="1362075" y="26860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48" name="Rectangle 16"/>
          <p:cNvSpPr>
            <a:spLocks noChangeArrowheads="1"/>
          </p:cNvSpPr>
          <p:nvPr/>
        </p:nvSpPr>
        <p:spPr bwMode="auto">
          <a:xfrm>
            <a:off x="2006600" y="33718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49" name="Rectangle 17"/>
          <p:cNvSpPr>
            <a:spLocks noChangeArrowheads="1"/>
          </p:cNvSpPr>
          <p:nvPr/>
        </p:nvSpPr>
        <p:spPr bwMode="auto">
          <a:xfrm>
            <a:off x="2927350" y="33718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50" name="Rectangle 18"/>
          <p:cNvSpPr>
            <a:spLocks noChangeArrowheads="1"/>
          </p:cNvSpPr>
          <p:nvPr/>
        </p:nvSpPr>
        <p:spPr bwMode="auto">
          <a:xfrm>
            <a:off x="3295650" y="2428875"/>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51" name="Rectangle 19"/>
          <p:cNvSpPr>
            <a:spLocks noChangeArrowheads="1"/>
          </p:cNvSpPr>
          <p:nvPr/>
        </p:nvSpPr>
        <p:spPr bwMode="auto">
          <a:xfrm>
            <a:off x="2743200" y="23431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cxnSp>
        <p:nvCxnSpPr>
          <p:cNvPr id="1400852" name="AutoShape 20"/>
          <p:cNvCxnSpPr>
            <a:cxnSpLocks noChangeShapeType="1"/>
            <a:stCxn id="1400847" idx="3"/>
            <a:endCxn id="1400846" idx="1"/>
          </p:cNvCxnSpPr>
          <p:nvPr/>
        </p:nvCxnSpPr>
        <p:spPr bwMode="auto">
          <a:xfrm flipV="1">
            <a:off x="1546225" y="2295525"/>
            <a:ext cx="501650" cy="4762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53" name="AutoShape 21"/>
          <p:cNvCxnSpPr>
            <a:cxnSpLocks noChangeShapeType="1"/>
            <a:stCxn id="1400846" idx="3"/>
            <a:endCxn id="1400851" idx="1"/>
          </p:cNvCxnSpPr>
          <p:nvPr/>
        </p:nvCxnSpPr>
        <p:spPr bwMode="auto">
          <a:xfrm>
            <a:off x="2232025" y="2295525"/>
            <a:ext cx="511175" cy="1333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54" name="AutoShape 22"/>
          <p:cNvCxnSpPr>
            <a:cxnSpLocks noChangeShapeType="1"/>
            <a:stCxn id="1400851" idx="3"/>
            <a:endCxn id="1400850" idx="1"/>
          </p:cNvCxnSpPr>
          <p:nvPr/>
        </p:nvCxnSpPr>
        <p:spPr bwMode="auto">
          <a:xfrm>
            <a:off x="2927350" y="2428875"/>
            <a:ext cx="368300" cy="857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55" name="AutoShape 23"/>
          <p:cNvCxnSpPr>
            <a:cxnSpLocks noChangeShapeType="1"/>
            <a:stCxn id="1400848" idx="0"/>
            <a:endCxn id="1400851" idx="2"/>
          </p:cNvCxnSpPr>
          <p:nvPr/>
        </p:nvCxnSpPr>
        <p:spPr bwMode="auto">
          <a:xfrm flipV="1">
            <a:off x="2098675" y="2514600"/>
            <a:ext cx="736600" cy="8572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56" name="AutoShape 24"/>
          <p:cNvCxnSpPr>
            <a:cxnSpLocks noChangeShapeType="1"/>
            <a:stCxn id="1400849" idx="0"/>
            <a:endCxn id="1400850" idx="2"/>
          </p:cNvCxnSpPr>
          <p:nvPr/>
        </p:nvCxnSpPr>
        <p:spPr bwMode="auto">
          <a:xfrm flipV="1">
            <a:off x="3019425" y="2600325"/>
            <a:ext cx="368300" cy="7715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57" name="AutoShape 25"/>
          <p:cNvCxnSpPr>
            <a:cxnSpLocks noChangeShapeType="1"/>
            <a:stCxn id="1400848" idx="3"/>
            <a:endCxn id="1400849" idx="1"/>
          </p:cNvCxnSpPr>
          <p:nvPr/>
        </p:nvCxnSpPr>
        <p:spPr bwMode="auto">
          <a:xfrm>
            <a:off x="2190750" y="3457575"/>
            <a:ext cx="736600" cy="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58" name="AutoShape 26"/>
          <p:cNvCxnSpPr>
            <a:cxnSpLocks noChangeShapeType="1"/>
          </p:cNvCxnSpPr>
          <p:nvPr/>
        </p:nvCxnSpPr>
        <p:spPr bwMode="auto">
          <a:xfrm>
            <a:off x="1514475" y="2743200"/>
            <a:ext cx="460375" cy="6858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400859" name="Group 27"/>
          <p:cNvGrpSpPr>
            <a:grpSpLocks/>
          </p:cNvGrpSpPr>
          <p:nvPr/>
        </p:nvGrpSpPr>
        <p:grpSpPr bwMode="auto">
          <a:xfrm>
            <a:off x="533400" y="2438400"/>
            <a:ext cx="523875" cy="488950"/>
            <a:chOff x="1014" y="912"/>
            <a:chExt cx="574" cy="596"/>
          </a:xfrm>
        </p:grpSpPr>
        <p:sp>
          <p:nvSpPr>
            <p:cNvPr id="1400860"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400861"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62"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63"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400864"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65"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66"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67"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00868"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400869"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70"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71"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400872" name="Group 40"/>
          <p:cNvGrpSpPr>
            <a:grpSpLocks/>
          </p:cNvGrpSpPr>
          <p:nvPr/>
        </p:nvGrpSpPr>
        <p:grpSpPr bwMode="auto">
          <a:xfrm>
            <a:off x="3657600" y="2133600"/>
            <a:ext cx="523875" cy="488950"/>
            <a:chOff x="1014" y="912"/>
            <a:chExt cx="574" cy="596"/>
          </a:xfrm>
        </p:grpSpPr>
        <p:sp>
          <p:nvSpPr>
            <p:cNvPr id="1400873" name="Freeform 4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400874" name="Line 4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75" name="Line 4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76" name="Freeform 4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400877" name="Line 4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78" name="Line 4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79" name="Line 4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80" name="Rectangle 4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00881" name="Freeform 4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400882" name="Line 5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83" name="Line 5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884" name="Line 5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1400885" name="AutoShape 53"/>
          <p:cNvCxnSpPr>
            <a:cxnSpLocks noChangeShapeType="1"/>
            <a:stCxn id="1400860" idx="4"/>
            <a:endCxn id="1400847" idx="1"/>
          </p:cNvCxnSpPr>
          <p:nvPr/>
        </p:nvCxnSpPr>
        <p:spPr bwMode="auto">
          <a:xfrm>
            <a:off x="1065213" y="2759075"/>
            <a:ext cx="296862" cy="127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886" name="AutoShape 54"/>
          <p:cNvCxnSpPr>
            <a:cxnSpLocks noChangeShapeType="1"/>
            <a:stCxn id="1400850" idx="3"/>
            <a:endCxn id="1400881" idx="22"/>
          </p:cNvCxnSpPr>
          <p:nvPr/>
        </p:nvCxnSpPr>
        <p:spPr bwMode="auto">
          <a:xfrm flipV="1">
            <a:off x="3479800" y="2470150"/>
            <a:ext cx="192088" cy="444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400887" name="Group 55"/>
          <p:cNvGrpSpPr>
            <a:grpSpLocks/>
          </p:cNvGrpSpPr>
          <p:nvPr/>
        </p:nvGrpSpPr>
        <p:grpSpPr bwMode="auto">
          <a:xfrm>
            <a:off x="5287963" y="2514600"/>
            <a:ext cx="2179637" cy="1828800"/>
            <a:chOff x="832" y="1344"/>
            <a:chExt cx="1136" cy="1024"/>
          </a:xfrm>
        </p:grpSpPr>
        <p:sp>
          <p:nvSpPr>
            <p:cNvPr id="1400888" name="Oval 56"/>
            <p:cNvSpPr>
              <a:spLocks noChangeArrowheads="1"/>
            </p:cNvSpPr>
            <p:nvPr/>
          </p:nvSpPr>
          <p:spPr bwMode="auto">
            <a:xfrm>
              <a:off x="1220" y="1344"/>
              <a:ext cx="495" cy="424"/>
            </a:xfrm>
            <a:prstGeom prst="ellipse">
              <a:avLst/>
            </a:prstGeom>
            <a:solidFill>
              <a:srgbClr val="CCFFFF"/>
            </a:solidFill>
            <a:ln w="9525">
              <a:solidFill>
                <a:srgbClr val="DDDDDD"/>
              </a:solidFill>
              <a:round/>
              <a:headEnd/>
              <a:tailEnd/>
            </a:ln>
          </p:spPr>
          <p:txBody>
            <a:bodyPr/>
            <a:lstStyle/>
            <a:p>
              <a:endParaRPr lang="en-US"/>
            </a:p>
          </p:txBody>
        </p:sp>
        <p:sp>
          <p:nvSpPr>
            <p:cNvPr id="1400889" name="Oval 57"/>
            <p:cNvSpPr>
              <a:spLocks noChangeArrowheads="1"/>
            </p:cNvSpPr>
            <p:nvPr/>
          </p:nvSpPr>
          <p:spPr bwMode="auto">
            <a:xfrm>
              <a:off x="948" y="1455"/>
              <a:ext cx="379" cy="424"/>
            </a:xfrm>
            <a:prstGeom prst="ellipse">
              <a:avLst/>
            </a:prstGeom>
            <a:solidFill>
              <a:srgbClr val="CCFFFF"/>
            </a:solidFill>
            <a:ln w="9525">
              <a:solidFill>
                <a:srgbClr val="DDDDDD"/>
              </a:solidFill>
              <a:round/>
              <a:headEnd/>
              <a:tailEnd/>
            </a:ln>
          </p:spPr>
          <p:txBody>
            <a:bodyPr/>
            <a:lstStyle/>
            <a:p>
              <a:endParaRPr lang="en-US"/>
            </a:p>
          </p:txBody>
        </p:sp>
        <p:sp>
          <p:nvSpPr>
            <p:cNvPr id="1400890" name="Oval 58"/>
            <p:cNvSpPr>
              <a:spLocks noChangeArrowheads="1"/>
            </p:cNvSpPr>
            <p:nvPr/>
          </p:nvSpPr>
          <p:spPr bwMode="auto">
            <a:xfrm>
              <a:off x="832" y="1710"/>
              <a:ext cx="256" cy="306"/>
            </a:xfrm>
            <a:prstGeom prst="ellipse">
              <a:avLst/>
            </a:prstGeom>
            <a:solidFill>
              <a:srgbClr val="CCFFFF"/>
            </a:solidFill>
            <a:ln w="9525">
              <a:solidFill>
                <a:srgbClr val="DDDDDD"/>
              </a:solidFill>
              <a:round/>
              <a:headEnd/>
              <a:tailEnd/>
            </a:ln>
          </p:spPr>
          <p:txBody>
            <a:bodyPr/>
            <a:lstStyle/>
            <a:p>
              <a:endParaRPr lang="en-US"/>
            </a:p>
          </p:txBody>
        </p:sp>
        <p:sp>
          <p:nvSpPr>
            <p:cNvPr id="1400891" name="Oval 59"/>
            <p:cNvSpPr>
              <a:spLocks noChangeArrowheads="1"/>
            </p:cNvSpPr>
            <p:nvPr/>
          </p:nvSpPr>
          <p:spPr bwMode="auto">
            <a:xfrm>
              <a:off x="909" y="1862"/>
              <a:ext cx="435" cy="442"/>
            </a:xfrm>
            <a:prstGeom prst="ellipse">
              <a:avLst/>
            </a:prstGeom>
            <a:solidFill>
              <a:srgbClr val="CCFFFF"/>
            </a:solidFill>
            <a:ln w="9525">
              <a:solidFill>
                <a:srgbClr val="DDDDDD"/>
              </a:solidFill>
              <a:round/>
              <a:headEnd/>
              <a:tailEnd/>
            </a:ln>
          </p:spPr>
          <p:txBody>
            <a:bodyPr/>
            <a:lstStyle/>
            <a:p>
              <a:endParaRPr lang="en-US"/>
            </a:p>
          </p:txBody>
        </p:sp>
        <p:sp>
          <p:nvSpPr>
            <p:cNvPr id="1400892" name="Oval 60"/>
            <p:cNvSpPr>
              <a:spLocks noChangeArrowheads="1"/>
            </p:cNvSpPr>
            <p:nvPr/>
          </p:nvSpPr>
          <p:spPr bwMode="auto">
            <a:xfrm>
              <a:off x="1086" y="1924"/>
              <a:ext cx="671" cy="444"/>
            </a:xfrm>
            <a:prstGeom prst="ellipse">
              <a:avLst/>
            </a:prstGeom>
            <a:solidFill>
              <a:srgbClr val="CCFFFF"/>
            </a:solidFill>
            <a:ln w="9525">
              <a:solidFill>
                <a:srgbClr val="DDDDDD"/>
              </a:solidFill>
              <a:round/>
              <a:headEnd/>
              <a:tailEnd/>
            </a:ln>
          </p:spPr>
          <p:txBody>
            <a:bodyPr/>
            <a:lstStyle/>
            <a:p>
              <a:endParaRPr lang="en-US"/>
            </a:p>
          </p:txBody>
        </p:sp>
        <p:sp>
          <p:nvSpPr>
            <p:cNvPr id="1400893" name="Oval 61"/>
            <p:cNvSpPr>
              <a:spLocks noChangeArrowheads="1"/>
            </p:cNvSpPr>
            <p:nvPr/>
          </p:nvSpPr>
          <p:spPr bwMode="auto">
            <a:xfrm>
              <a:off x="1605" y="1488"/>
              <a:ext cx="311" cy="312"/>
            </a:xfrm>
            <a:prstGeom prst="ellipse">
              <a:avLst/>
            </a:prstGeom>
            <a:solidFill>
              <a:srgbClr val="CCFFFF"/>
            </a:solidFill>
            <a:ln w="9525">
              <a:solidFill>
                <a:srgbClr val="DDDDDD"/>
              </a:solidFill>
              <a:round/>
              <a:headEnd/>
              <a:tailEnd/>
            </a:ln>
          </p:spPr>
          <p:txBody>
            <a:bodyPr/>
            <a:lstStyle/>
            <a:p>
              <a:endParaRPr lang="en-US"/>
            </a:p>
          </p:txBody>
        </p:sp>
        <p:sp>
          <p:nvSpPr>
            <p:cNvPr id="1400894" name="Oval 62"/>
            <p:cNvSpPr>
              <a:spLocks noChangeArrowheads="1"/>
            </p:cNvSpPr>
            <p:nvPr/>
          </p:nvSpPr>
          <p:spPr bwMode="auto">
            <a:xfrm>
              <a:off x="1602" y="1681"/>
              <a:ext cx="366" cy="333"/>
            </a:xfrm>
            <a:prstGeom prst="ellipse">
              <a:avLst/>
            </a:prstGeom>
            <a:solidFill>
              <a:srgbClr val="CCFFFF"/>
            </a:solidFill>
            <a:ln w="9525">
              <a:solidFill>
                <a:srgbClr val="DDDDDD"/>
              </a:solidFill>
              <a:round/>
              <a:headEnd/>
              <a:tailEnd/>
            </a:ln>
          </p:spPr>
          <p:txBody>
            <a:bodyPr/>
            <a:lstStyle/>
            <a:p>
              <a:endParaRPr lang="en-US"/>
            </a:p>
          </p:txBody>
        </p:sp>
        <p:sp>
          <p:nvSpPr>
            <p:cNvPr id="1400895" name="Oval 63"/>
            <p:cNvSpPr>
              <a:spLocks noChangeArrowheads="1"/>
            </p:cNvSpPr>
            <p:nvPr/>
          </p:nvSpPr>
          <p:spPr bwMode="auto">
            <a:xfrm>
              <a:off x="1569" y="1751"/>
              <a:ext cx="364" cy="547"/>
            </a:xfrm>
            <a:prstGeom prst="ellipse">
              <a:avLst/>
            </a:prstGeom>
            <a:solidFill>
              <a:srgbClr val="CCFFFF"/>
            </a:solidFill>
            <a:ln w="9525">
              <a:solidFill>
                <a:srgbClr val="DDDDDD"/>
              </a:solidFill>
              <a:round/>
              <a:headEnd/>
              <a:tailEnd/>
            </a:ln>
          </p:spPr>
          <p:txBody>
            <a:bodyPr/>
            <a:lstStyle/>
            <a:p>
              <a:endParaRPr lang="en-US"/>
            </a:p>
          </p:txBody>
        </p:sp>
        <p:sp>
          <p:nvSpPr>
            <p:cNvPr id="1400896" name="Oval 64"/>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a14="http://schemas.microsoft.com/office/drawing/2010/main" xmlns="" w="9525">
                  <a:solidFill>
                    <a:srgbClr val="DDDDDD"/>
                  </a:solidFill>
                  <a:round/>
                  <a:headEnd/>
                  <a:tailEnd/>
                </a14:hiddenLine>
              </a:ext>
            </a:extLst>
          </p:spPr>
          <p:txBody>
            <a:bodyPr/>
            <a:lstStyle/>
            <a:p>
              <a:endParaRPr lang="en-US"/>
            </a:p>
          </p:txBody>
        </p:sp>
      </p:grpSp>
      <p:sp>
        <p:nvSpPr>
          <p:cNvPr id="1400897" name="Rectangle 65"/>
          <p:cNvSpPr>
            <a:spLocks noChangeArrowheads="1"/>
          </p:cNvSpPr>
          <p:nvPr/>
        </p:nvSpPr>
        <p:spPr bwMode="auto">
          <a:xfrm>
            <a:off x="5867400" y="28511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98" name="Rectangle 66"/>
          <p:cNvSpPr>
            <a:spLocks noChangeArrowheads="1"/>
          </p:cNvSpPr>
          <p:nvPr/>
        </p:nvSpPr>
        <p:spPr bwMode="auto">
          <a:xfrm>
            <a:off x="5257800" y="33718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899" name="Rectangle 67"/>
          <p:cNvSpPr>
            <a:spLocks noChangeArrowheads="1"/>
          </p:cNvSpPr>
          <p:nvPr/>
        </p:nvSpPr>
        <p:spPr bwMode="auto">
          <a:xfrm>
            <a:off x="6292850" y="40576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00" name="Rectangle 68"/>
          <p:cNvSpPr>
            <a:spLocks noChangeArrowheads="1"/>
          </p:cNvSpPr>
          <p:nvPr/>
        </p:nvSpPr>
        <p:spPr bwMode="auto">
          <a:xfrm>
            <a:off x="6823075" y="40576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01" name="Rectangle 69"/>
          <p:cNvSpPr>
            <a:spLocks noChangeArrowheads="1"/>
          </p:cNvSpPr>
          <p:nvPr/>
        </p:nvSpPr>
        <p:spPr bwMode="auto">
          <a:xfrm>
            <a:off x="7191375" y="3114675"/>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02" name="Rectangle 70"/>
          <p:cNvSpPr>
            <a:spLocks noChangeArrowheads="1"/>
          </p:cNvSpPr>
          <p:nvPr/>
        </p:nvSpPr>
        <p:spPr bwMode="auto">
          <a:xfrm>
            <a:off x="6521450" y="27749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cxnSp>
        <p:nvCxnSpPr>
          <p:cNvPr id="1400903" name="AutoShape 71"/>
          <p:cNvCxnSpPr>
            <a:cxnSpLocks noChangeShapeType="1"/>
            <a:stCxn id="1400898" idx="3"/>
            <a:endCxn id="1400897" idx="1"/>
          </p:cNvCxnSpPr>
          <p:nvPr/>
        </p:nvCxnSpPr>
        <p:spPr bwMode="auto">
          <a:xfrm flipV="1">
            <a:off x="5441950" y="2936875"/>
            <a:ext cx="425450" cy="5207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04" name="AutoShape 72"/>
          <p:cNvCxnSpPr>
            <a:cxnSpLocks noChangeShapeType="1"/>
            <a:stCxn id="1400897" idx="3"/>
            <a:endCxn id="1400902" idx="1"/>
          </p:cNvCxnSpPr>
          <p:nvPr/>
        </p:nvCxnSpPr>
        <p:spPr bwMode="auto">
          <a:xfrm flipV="1">
            <a:off x="6051550" y="2860675"/>
            <a:ext cx="469900" cy="762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05" name="AutoShape 73"/>
          <p:cNvCxnSpPr>
            <a:cxnSpLocks noChangeShapeType="1"/>
            <a:stCxn id="1400902" idx="3"/>
            <a:endCxn id="1400901" idx="1"/>
          </p:cNvCxnSpPr>
          <p:nvPr/>
        </p:nvCxnSpPr>
        <p:spPr bwMode="auto">
          <a:xfrm>
            <a:off x="6705600" y="2860675"/>
            <a:ext cx="485775" cy="3397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06" name="AutoShape 74"/>
          <p:cNvCxnSpPr>
            <a:cxnSpLocks noChangeShapeType="1"/>
            <a:stCxn id="1400899" idx="0"/>
            <a:endCxn id="1400902" idx="2"/>
          </p:cNvCxnSpPr>
          <p:nvPr/>
        </p:nvCxnSpPr>
        <p:spPr bwMode="auto">
          <a:xfrm flipV="1">
            <a:off x="6384925" y="2946400"/>
            <a:ext cx="228600" cy="11112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07" name="AutoShape 75"/>
          <p:cNvCxnSpPr>
            <a:cxnSpLocks noChangeShapeType="1"/>
            <a:stCxn id="1400900" idx="0"/>
            <a:endCxn id="1400901" idx="2"/>
          </p:cNvCxnSpPr>
          <p:nvPr/>
        </p:nvCxnSpPr>
        <p:spPr bwMode="auto">
          <a:xfrm flipV="1">
            <a:off x="6915150" y="3286125"/>
            <a:ext cx="368300" cy="7715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08" name="AutoShape 76"/>
          <p:cNvCxnSpPr>
            <a:cxnSpLocks noChangeShapeType="1"/>
            <a:stCxn id="1400899" idx="3"/>
            <a:endCxn id="1400900" idx="1"/>
          </p:cNvCxnSpPr>
          <p:nvPr/>
        </p:nvCxnSpPr>
        <p:spPr bwMode="auto">
          <a:xfrm>
            <a:off x="6477000" y="4143375"/>
            <a:ext cx="346075" cy="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400909" name="Group 77"/>
          <p:cNvGrpSpPr>
            <a:grpSpLocks/>
          </p:cNvGrpSpPr>
          <p:nvPr/>
        </p:nvGrpSpPr>
        <p:grpSpPr bwMode="auto">
          <a:xfrm>
            <a:off x="5791200" y="4343400"/>
            <a:ext cx="523875" cy="488950"/>
            <a:chOff x="1014" y="912"/>
            <a:chExt cx="574" cy="596"/>
          </a:xfrm>
        </p:grpSpPr>
        <p:sp>
          <p:nvSpPr>
            <p:cNvPr id="1400910" name="Freeform 7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400911" name="Line 7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12" name="Line 8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13" name="Freeform 8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400914" name="Line 8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15" name="Line 8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16" name="Line 8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17" name="Rectangle 8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00918" name="Freeform 8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400919" name="Line 8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20" name="Line 8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21" name="Line 8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400922" name="Group 90"/>
          <p:cNvGrpSpPr>
            <a:grpSpLocks/>
          </p:cNvGrpSpPr>
          <p:nvPr/>
        </p:nvGrpSpPr>
        <p:grpSpPr bwMode="auto">
          <a:xfrm>
            <a:off x="7553325" y="2819400"/>
            <a:ext cx="523875" cy="488950"/>
            <a:chOff x="1014" y="912"/>
            <a:chExt cx="574" cy="596"/>
          </a:xfrm>
        </p:grpSpPr>
        <p:sp>
          <p:nvSpPr>
            <p:cNvPr id="1400923" name="Freeform 9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400924" name="Line 9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25" name="Line 9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26" name="Freeform 9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400927" name="Line 9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28" name="Line 9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29" name="Line 9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30" name="Rectangle 9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00931" name="Freeform 9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400932" name="Line 10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33" name="Line 10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34" name="Line 10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1400935" name="AutoShape 103"/>
          <p:cNvCxnSpPr>
            <a:cxnSpLocks noChangeShapeType="1"/>
            <a:stCxn id="1400918" idx="14"/>
            <a:endCxn id="1400899" idx="2"/>
          </p:cNvCxnSpPr>
          <p:nvPr/>
        </p:nvCxnSpPr>
        <p:spPr bwMode="auto">
          <a:xfrm flipV="1">
            <a:off x="6213475" y="4229100"/>
            <a:ext cx="171450" cy="1492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36" name="AutoShape 104"/>
          <p:cNvCxnSpPr>
            <a:cxnSpLocks noChangeShapeType="1"/>
            <a:stCxn id="1400901" idx="3"/>
            <a:endCxn id="1400931" idx="22"/>
          </p:cNvCxnSpPr>
          <p:nvPr/>
        </p:nvCxnSpPr>
        <p:spPr bwMode="auto">
          <a:xfrm flipV="1">
            <a:off x="7375525" y="3155950"/>
            <a:ext cx="192088" cy="444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37" name="AutoShape 105"/>
          <p:cNvCxnSpPr>
            <a:cxnSpLocks noChangeShapeType="1"/>
            <a:stCxn id="1400898" idx="3"/>
            <a:endCxn id="1400899" idx="1"/>
          </p:cNvCxnSpPr>
          <p:nvPr/>
        </p:nvCxnSpPr>
        <p:spPr bwMode="auto">
          <a:xfrm>
            <a:off x="5441950" y="3457575"/>
            <a:ext cx="850900" cy="6858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400938" name="Group 106"/>
          <p:cNvGrpSpPr>
            <a:grpSpLocks/>
          </p:cNvGrpSpPr>
          <p:nvPr/>
        </p:nvGrpSpPr>
        <p:grpSpPr bwMode="auto">
          <a:xfrm>
            <a:off x="2849563" y="3657600"/>
            <a:ext cx="2179637" cy="1828800"/>
            <a:chOff x="832" y="1344"/>
            <a:chExt cx="1136" cy="1024"/>
          </a:xfrm>
        </p:grpSpPr>
        <p:sp>
          <p:nvSpPr>
            <p:cNvPr id="1400939" name="Oval 10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a:p>
          </p:txBody>
        </p:sp>
        <p:sp>
          <p:nvSpPr>
            <p:cNvPr id="1400940" name="Oval 10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a:p>
          </p:txBody>
        </p:sp>
        <p:sp>
          <p:nvSpPr>
            <p:cNvPr id="1400941" name="Oval 10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a:p>
          </p:txBody>
        </p:sp>
        <p:sp>
          <p:nvSpPr>
            <p:cNvPr id="1400942" name="Oval 11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a:p>
          </p:txBody>
        </p:sp>
        <p:sp>
          <p:nvSpPr>
            <p:cNvPr id="1400943" name="Oval 11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a:p>
          </p:txBody>
        </p:sp>
        <p:sp>
          <p:nvSpPr>
            <p:cNvPr id="1400944" name="Oval 11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a:p>
          </p:txBody>
        </p:sp>
        <p:sp>
          <p:nvSpPr>
            <p:cNvPr id="1400945" name="Oval 11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a:p>
          </p:txBody>
        </p:sp>
        <p:sp>
          <p:nvSpPr>
            <p:cNvPr id="1400946" name="Oval 11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a:p>
          </p:txBody>
        </p:sp>
        <p:sp>
          <p:nvSpPr>
            <p:cNvPr id="1400947" name="Oval 11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a:p>
          </p:txBody>
        </p:sp>
      </p:grpSp>
      <p:sp>
        <p:nvSpPr>
          <p:cNvPr id="1400948" name="Rectangle 116"/>
          <p:cNvSpPr>
            <a:spLocks noChangeArrowheads="1"/>
          </p:cNvSpPr>
          <p:nvPr/>
        </p:nvSpPr>
        <p:spPr bwMode="auto">
          <a:xfrm>
            <a:off x="3505200" y="403860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49" name="Rectangle 117"/>
          <p:cNvSpPr>
            <a:spLocks noChangeArrowheads="1"/>
          </p:cNvSpPr>
          <p:nvPr/>
        </p:nvSpPr>
        <p:spPr bwMode="auto">
          <a:xfrm>
            <a:off x="2819400" y="45148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50" name="Rectangle 118"/>
          <p:cNvSpPr>
            <a:spLocks noChangeArrowheads="1"/>
          </p:cNvSpPr>
          <p:nvPr/>
        </p:nvSpPr>
        <p:spPr bwMode="auto">
          <a:xfrm>
            <a:off x="3463925" y="52006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51" name="Rectangle 119"/>
          <p:cNvSpPr>
            <a:spLocks noChangeArrowheads="1"/>
          </p:cNvSpPr>
          <p:nvPr/>
        </p:nvSpPr>
        <p:spPr bwMode="auto">
          <a:xfrm>
            <a:off x="4384675" y="52006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52" name="Rectangle 120"/>
          <p:cNvSpPr>
            <a:spLocks noChangeArrowheads="1"/>
          </p:cNvSpPr>
          <p:nvPr/>
        </p:nvSpPr>
        <p:spPr bwMode="auto">
          <a:xfrm>
            <a:off x="4752975" y="4257675"/>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sp>
        <p:nvSpPr>
          <p:cNvPr id="1400953" name="Rectangle 121"/>
          <p:cNvSpPr>
            <a:spLocks noChangeArrowheads="1"/>
          </p:cNvSpPr>
          <p:nvPr/>
        </p:nvSpPr>
        <p:spPr bwMode="auto">
          <a:xfrm>
            <a:off x="4235450" y="3943350"/>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lIns="90488" tIns="44450" rIns="90488" bIns="44450" anchor="ctr">
            <a:flatTx/>
          </a:bodyPr>
          <a:lstStyle/>
          <a:p>
            <a:endParaRPr lang="en-US"/>
          </a:p>
        </p:txBody>
      </p:sp>
      <p:cxnSp>
        <p:nvCxnSpPr>
          <p:cNvPr id="1400954" name="AutoShape 122"/>
          <p:cNvCxnSpPr>
            <a:cxnSpLocks noChangeShapeType="1"/>
            <a:stCxn id="1400949" idx="3"/>
            <a:endCxn id="1400948" idx="1"/>
          </p:cNvCxnSpPr>
          <p:nvPr/>
        </p:nvCxnSpPr>
        <p:spPr bwMode="auto">
          <a:xfrm flipV="1">
            <a:off x="3003550" y="4124325"/>
            <a:ext cx="501650" cy="4762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55" name="AutoShape 123"/>
          <p:cNvCxnSpPr>
            <a:cxnSpLocks noChangeShapeType="1"/>
            <a:stCxn id="1400948" idx="3"/>
            <a:endCxn id="1400953" idx="1"/>
          </p:cNvCxnSpPr>
          <p:nvPr/>
        </p:nvCxnSpPr>
        <p:spPr bwMode="auto">
          <a:xfrm flipV="1">
            <a:off x="3689350" y="4029075"/>
            <a:ext cx="546100" cy="952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56" name="AutoShape 124"/>
          <p:cNvCxnSpPr>
            <a:cxnSpLocks noChangeShapeType="1"/>
            <a:stCxn id="1400953" idx="3"/>
            <a:endCxn id="1400952" idx="1"/>
          </p:cNvCxnSpPr>
          <p:nvPr/>
        </p:nvCxnSpPr>
        <p:spPr bwMode="auto">
          <a:xfrm>
            <a:off x="4419600" y="4029075"/>
            <a:ext cx="333375" cy="3143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57" name="AutoShape 125"/>
          <p:cNvCxnSpPr>
            <a:cxnSpLocks noChangeShapeType="1"/>
            <a:stCxn id="1400950" idx="0"/>
            <a:endCxn id="1400953" idx="2"/>
          </p:cNvCxnSpPr>
          <p:nvPr/>
        </p:nvCxnSpPr>
        <p:spPr bwMode="auto">
          <a:xfrm flipV="1">
            <a:off x="3556000" y="4114800"/>
            <a:ext cx="771525" cy="108585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58" name="AutoShape 126"/>
          <p:cNvCxnSpPr>
            <a:cxnSpLocks noChangeShapeType="1"/>
            <a:stCxn id="1400951" idx="0"/>
            <a:endCxn id="1400952" idx="2"/>
          </p:cNvCxnSpPr>
          <p:nvPr/>
        </p:nvCxnSpPr>
        <p:spPr bwMode="auto">
          <a:xfrm flipV="1">
            <a:off x="4476750" y="4429125"/>
            <a:ext cx="368300" cy="7715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59" name="AutoShape 127"/>
          <p:cNvCxnSpPr>
            <a:cxnSpLocks noChangeShapeType="1"/>
            <a:stCxn id="1400950" idx="3"/>
            <a:endCxn id="1400951" idx="1"/>
          </p:cNvCxnSpPr>
          <p:nvPr/>
        </p:nvCxnSpPr>
        <p:spPr bwMode="auto">
          <a:xfrm>
            <a:off x="3648075" y="5286375"/>
            <a:ext cx="736600" cy="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60" name="AutoShape 128"/>
          <p:cNvCxnSpPr>
            <a:cxnSpLocks noChangeShapeType="1"/>
          </p:cNvCxnSpPr>
          <p:nvPr/>
        </p:nvCxnSpPr>
        <p:spPr bwMode="auto">
          <a:xfrm>
            <a:off x="2971800" y="4572000"/>
            <a:ext cx="460375" cy="6858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400961" name="Group 129"/>
          <p:cNvGrpSpPr>
            <a:grpSpLocks/>
          </p:cNvGrpSpPr>
          <p:nvPr/>
        </p:nvGrpSpPr>
        <p:grpSpPr bwMode="auto">
          <a:xfrm>
            <a:off x="1990725" y="4267200"/>
            <a:ext cx="523875" cy="488950"/>
            <a:chOff x="1014" y="912"/>
            <a:chExt cx="574" cy="596"/>
          </a:xfrm>
        </p:grpSpPr>
        <p:sp>
          <p:nvSpPr>
            <p:cNvPr id="1400962" name="Freeform 130"/>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400963" name="Line 131"/>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64" name="Line 132"/>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65" name="Freeform 133"/>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400966" name="Line 134"/>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67" name="Line 135"/>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68" name="Line 136"/>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69" name="Rectangle 137"/>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00970" name="Freeform 138"/>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400971" name="Line 139"/>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72" name="Line 140"/>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73" name="Line 141"/>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400974" name="Group 142"/>
          <p:cNvGrpSpPr>
            <a:grpSpLocks/>
          </p:cNvGrpSpPr>
          <p:nvPr/>
        </p:nvGrpSpPr>
        <p:grpSpPr bwMode="auto">
          <a:xfrm>
            <a:off x="2981325" y="5486400"/>
            <a:ext cx="523875" cy="488950"/>
            <a:chOff x="1014" y="912"/>
            <a:chExt cx="574" cy="596"/>
          </a:xfrm>
        </p:grpSpPr>
        <p:sp>
          <p:nvSpPr>
            <p:cNvPr id="1400975" name="Freeform 14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a:p>
          </p:txBody>
        </p:sp>
        <p:sp>
          <p:nvSpPr>
            <p:cNvPr id="1400976" name="Line 14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77" name="Line 14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78" name="Freeform 14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a:p>
          </p:txBody>
        </p:sp>
        <p:sp>
          <p:nvSpPr>
            <p:cNvPr id="1400979" name="Line 14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80" name="Line 14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81" name="Line 14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82" name="Rectangle 15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00983" name="Freeform 15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a:p>
          </p:txBody>
        </p:sp>
        <p:sp>
          <p:nvSpPr>
            <p:cNvPr id="1400984" name="Line 15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85" name="Line 15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0986" name="Line 15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cxnSp>
        <p:nvCxnSpPr>
          <p:cNvPr id="1400987" name="AutoShape 155"/>
          <p:cNvCxnSpPr>
            <a:cxnSpLocks noChangeShapeType="1"/>
            <a:stCxn id="1400983" idx="14"/>
            <a:endCxn id="1400950" idx="2"/>
          </p:cNvCxnSpPr>
          <p:nvPr/>
        </p:nvCxnSpPr>
        <p:spPr bwMode="auto">
          <a:xfrm flipV="1">
            <a:off x="3403600" y="5372100"/>
            <a:ext cx="152400" cy="149225"/>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88" name="AutoShape 156"/>
          <p:cNvCxnSpPr>
            <a:cxnSpLocks noChangeShapeType="1"/>
            <a:stCxn id="1400962" idx="4"/>
            <a:endCxn id="1400949" idx="1"/>
          </p:cNvCxnSpPr>
          <p:nvPr/>
        </p:nvCxnSpPr>
        <p:spPr bwMode="auto">
          <a:xfrm>
            <a:off x="2522538" y="4587875"/>
            <a:ext cx="296862" cy="12700"/>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1400989" name="Group 157"/>
          <p:cNvGrpSpPr>
            <a:grpSpLocks/>
          </p:cNvGrpSpPr>
          <p:nvPr/>
        </p:nvGrpSpPr>
        <p:grpSpPr bwMode="auto">
          <a:xfrm>
            <a:off x="3048000" y="3657600"/>
            <a:ext cx="604838" cy="152400"/>
            <a:chOff x="2211" y="2443"/>
            <a:chExt cx="573" cy="149"/>
          </a:xfrm>
        </p:grpSpPr>
        <p:sp>
          <p:nvSpPr>
            <p:cNvPr id="1400990" name="Rectangle 158"/>
            <p:cNvSpPr>
              <a:spLocks noChangeArrowheads="1"/>
            </p:cNvSpPr>
            <p:nvPr/>
          </p:nvSpPr>
          <p:spPr bwMode="auto">
            <a:xfrm>
              <a:off x="2211" y="2443"/>
              <a:ext cx="573" cy="149"/>
            </a:xfrm>
            <a:prstGeom prst="rect">
              <a:avLst/>
            </a:prstGeom>
            <a:solidFill>
              <a:srgbClr val="FFFFFF"/>
            </a:solidFill>
            <a:ln w="15875">
              <a:solidFill>
                <a:srgbClr val="000000"/>
              </a:solidFill>
              <a:miter lim="800000"/>
              <a:headEnd/>
              <a:tailEnd/>
            </a:ln>
          </p:spPr>
          <p:txBody>
            <a:bodyPr/>
            <a:lstStyle/>
            <a:p>
              <a:endParaRPr lang="en-US"/>
            </a:p>
          </p:txBody>
        </p:sp>
        <p:sp>
          <p:nvSpPr>
            <p:cNvPr id="1400991" name="Rectangle 159"/>
            <p:cNvSpPr>
              <a:spLocks noChangeArrowheads="1"/>
            </p:cNvSpPr>
            <p:nvPr/>
          </p:nvSpPr>
          <p:spPr bwMode="auto">
            <a:xfrm>
              <a:off x="2227" y="2463"/>
              <a:ext cx="538" cy="17"/>
            </a:xfrm>
            <a:prstGeom prst="rect">
              <a:avLst/>
            </a:prstGeom>
            <a:solidFill>
              <a:srgbClr val="000000"/>
            </a:solidFill>
            <a:ln w="4763">
              <a:solidFill>
                <a:srgbClr val="000000"/>
              </a:solidFill>
              <a:miter lim="800000"/>
              <a:headEnd/>
              <a:tailEnd/>
            </a:ln>
          </p:spPr>
          <p:txBody>
            <a:bodyPr/>
            <a:lstStyle/>
            <a:p>
              <a:endParaRPr lang="en-US"/>
            </a:p>
          </p:txBody>
        </p:sp>
        <p:sp>
          <p:nvSpPr>
            <p:cNvPr id="1400992" name="Freeform 160"/>
            <p:cNvSpPr>
              <a:spLocks noEditPoints="1"/>
            </p:cNvSpPr>
            <p:nvPr/>
          </p:nvSpPr>
          <p:spPr bwMode="auto">
            <a:xfrm>
              <a:off x="2236" y="2500"/>
              <a:ext cx="485" cy="72"/>
            </a:xfrm>
            <a:custGeom>
              <a:avLst/>
              <a:gdLst>
                <a:gd name="T0" fmla="*/ 0 w 485"/>
                <a:gd name="T1" fmla="*/ 46 h 72"/>
                <a:gd name="T2" fmla="*/ 10 w 485"/>
                <a:gd name="T3" fmla="*/ 26 h 72"/>
                <a:gd name="T4" fmla="*/ 64 w 485"/>
                <a:gd name="T5" fmla="*/ 26 h 72"/>
                <a:gd name="T6" fmla="*/ 74 w 485"/>
                <a:gd name="T7" fmla="*/ 46 h 72"/>
                <a:gd name="T8" fmla="*/ 64 w 485"/>
                <a:gd name="T9" fmla="*/ 62 h 72"/>
                <a:gd name="T10" fmla="*/ 10 w 485"/>
                <a:gd name="T11" fmla="*/ 62 h 72"/>
                <a:gd name="T12" fmla="*/ 0 w 485"/>
                <a:gd name="T13" fmla="*/ 46 h 72"/>
                <a:gd name="T14" fmla="*/ 163 w 485"/>
                <a:gd name="T15" fmla="*/ 26 h 72"/>
                <a:gd name="T16" fmla="*/ 287 w 485"/>
                <a:gd name="T17" fmla="*/ 26 h 72"/>
                <a:gd name="T18" fmla="*/ 297 w 485"/>
                <a:gd name="T19" fmla="*/ 0 h 72"/>
                <a:gd name="T20" fmla="*/ 153 w 485"/>
                <a:gd name="T21" fmla="*/ 0 h 72"/>
                <a:gd name="T22" fmla="*/ 163 w 485"/>
                <a:gd name="T23" fmla="*/ 26 h 72"/>
                <a:gd name="T24" fmla="*/ 163 w 485"/>
                <a:gd name="T25" fmla="*/ 72 h 72"/>
                <a:gd name="T26" fmla="*/ 287 w 485"/>
                <a:gd name="T27" fmla="*/ 72 h 72"/>
                <a:gd name="T28" fmla="*/ 297 w 485"/>
                <a:gd name="T29" fmla="*/ 46 h 72"/>
                <a:gd name="T30" fmla="*/ 153 w 485"/>
                <a:gd name="T31" fmla="*/ 46 h 72"/>
                <a:gd name="T32" fmla="*/ 163 w 485"/>
                <a:gd name="T33" fmla="*/ 72 h 72"/>
                <a:gd name="T34" fmla="*/ 395 w 485"/>
                <a:gd name="T35" fmla="*/ 26 h 72"/>
                <a:gd name="T36" fmla="*/ 485 w 485"/>
                <a:gd name="T37" fmla="*/ 26 h 72"/>
                <a:gd name="T38" fmla="*/ 485 w 485"/>
                <a:gd name="T39" fmla="*/ 0 h 72"/>
                <a:gd name="T40" fmla="*/ 395 w 485"/>
                <a:gd name="T41" fmla="*/ 0 h 72"/>
                <a:gd name="T42" fmla="*/ 395 w 485"/>
                <a:gd name="T43" fmla="*/ 26 h 72"/>
                <a:gd name="T44" fmla="*/ 427 w 485"/>
                <a:gd name="T45" fmla="*/ 72 h 72"/>
                <a:gd name="T46" fmla="*/ 453 w 485"/>
                <a:gd name="T47" fmla="*/ 72 h 72"/>
                <a:gd name="T48" fmla="*/ 453 w 485"/>
                <a:gd name="T49" fmla="*/ 46 h 72"/>
                <a:gd name="T50" fmla="*/ 427 w 485"/>
                <a:gd name="T51" fmla="*/ 46 h 72"/>
                <a:gd name="T52" fmla="*/ 427 w 485"/>
                <a:gd name="T5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prstDash val="solid"/>
              <a:round/>
              <a:headEnd/>
              <a:tailEnd/>
            </a:ln>
          </p:spPr>
          <p:txBody>
            <a:bodyPr/>
            <a:lstStyle/>
            <a:p>
              <a:endParaRPr lang="en-US"/>
            </a:p>
          </p:txBody>
        </p:sp>
      </p:grpSp>
      <p:grpSp>
        <p:nvGrpSpPr>
          <p:cNvPr id="1400993" name="Group 161"/>
          <p:cNvGrpSpPr>
            <a:grpSpLocks/>
          </p:cNvGrpSpPr>
          <p:nvPr/>
        </p:nvGrpSpPr>
        <p:grpSpPr bwMode="auto">
          <a:xfrm>
            <a:off x="4576763" y="3657600"/>
            <a:ext cx="604837" cy="152400"/>
            <a:chOff x="2211" y="2443"/>
            <a:chExt cx="573" cy="149"/>
          </a:xfrm>
        </p:grpSpPr>
        <p:sp>
          <p:nvSpPr>
            <p:cNvPr id="1400994" name="Rectangle 162"/>
            <p:cNvSpPr>
              <a:spLocks noChangeArrowheads="1"/>
            </p:cNvSpPr>
            <p:nvPr/>
          </p:nvSpPr>
          <p:spPr bwMode="auto">
            <a:xfrm>
              <a:off x="2211" y="2443"/>
              <a:ext cx="573" cy="149"/>
            </a:xfrm>
            <a:prstGeom prst="rect">
              <a:avLst/>
            </a:prstGeom>
            <a:solidFill>
              <a:srgbClr val="FFFFFF"/>
            </a:solidFill>
            <a:ln w="15875">
              <a:solidFill>
                <a:srgbClr val="000000"/>
              </a:solidFill>
              <a:miter lim="800000"/>
              <a:headEnd/>
              <a:tailEnd/>
            </a:ln>
          </p:spPr>
          <p:txBody>
            <a:bodyPr/>
            <a:lstStyle/>
            <a:p>
              <a:endParaRPr lang="en-US"/>
            </a:p>
          </p:txBody>
        </p:sp>
        <p:sp>
          <p:nvSpPr>
            <p:cNvPr id="1400995" name="Rectangle 163"/>
            <p:cNvSpPr>
              <a:spLocks noChangeArrowheads="1"/>
            </p:cNvSpPr>
            <p:nvPr/>
          </p:nvSpPr>
          <p:spPr bwMode="auto">
            <a:xfrm>
              <a:off x="2227" y="2463"/>
              <a:ext cx="538" cy="17"/>
            </a:xfrm>
            <a:prstGeom prst="rect">
              <a:avLst/>
            </a:prstGeom>
            <a:solidFill>
              <a:srgbClr val="000000"/>
            </a:solidFill>
            <a:ln w="4763">
              <a:solidFill>
                <a:srgbClr val="000000"/>
              </a:solidFill>
              <a:miter lim="800000"/>
              <a:headEnd/>
              <a:tailEnd/>
            </a:ln>
          </p:spPr>
          <p:txBody>
            <a:bodyPr/>
            <a:lstStyle/>
            <a:p>
              <a:endParaRPr lang="en-US"/>
            </a:p>
          </p:txBody>
        </p:sp>
        <p:sp>
          <p:nvSpPr>
            <p:cNvPr id="1400996" name="Freeform 164"/>
            <p:cNvSpPr>
              <a:spLocks noEditPoints="1"/>
            </p:cNvSpPr>
            <p:nvPr/>
          </p:nvSpPr>
          <p:spPr bwMode="auto">
            <a:xfrm>
              <a:off x="2236" y="2500"/>
              <a:ext cx="485" cy="72"/>
            </a:xfrm>
            <a:custGeom>
              <a:avLst/>
              <a:gdLst>
                <a:gd name="T0" fmla="*/ 0 w 485"/>
                <a:gd name="T1" fmla="*/ 46 h 72"/>
                <a:gd name="T2" fmla="*/ 10 w 485"/>
                <a:gd name="T3" fmla="*/ 26 h 72"/>
                <a:gd name="T4" fmla="*/ 64 w 485"/>
                <a:gd name="T5" fmla="*/ 26 h 72"/>
                <a:gd name="T6" fmla="*/ 74 w 485"/>
                <a:gd name="T7" fmla="*/ 46 h 72"/>
                <a:gd name="T8" fmla="*/ 64 w 485"/>
                <a:gd name="T9" fmla="*/ 62 h 72"/>
                <a:gd name="T10" fmla="*/ 10 w 485"/>
                <a:gd name="T11" fmla="*/ 62 h 72"/>
                <a:gd name="T12" fmla="*/ 0 w 485"/>
                <a:gd name="T13" fmla="*/ 46 h 72"/>
                <a:gd name="T14" fmla="*/ 163 w 485"/>
                <a:gd name="T15" fmla="*/ 26 h 72"/>
                <a:gd name="T16" fmla="*/ 287 w 485"/>
                <a:gd name="T17" fmla="*/ 26 h 72"/>
                <a:gd name="T18" fmla="*/ 297 w 485"/>
                <a:gd name="T19" fmla="*/ 0 h 72"/>
                <a:gd name="T20" fmla="*/ 153 w 485"/>
                <a:gd name="T21" fmla="*/ 0 h 72"/>
                <a:gd name="T22" fmla="*/ 163 w 485"/>
                <a:gd name="T23" fmla="*/ 26 h 72"/>
                <a:gd name="T24" fmla="*/ 163 w 485"/>
                <a:gd name="T25" fmla="*/ 72 h 72"/>
                <a:gd name="T26" fmla="*/ 287 w 485"/>
                <a:gd name="T27" fmla="*/ 72 h 72"/>
                <a:gd name="T28" fmla="*/ 297 w 485"/>
                <a:gd name="T29" fmla="*/ 46 h 72"/>
                <a:gd name="T30" fmla="*/ 153 w 485"/>
                <a:gd name="T31" fmla="*/ 46 h 72"/>
                <a:gd name="T32" fmla="*/ 163 w 485"/>
                <a:gd name="T33" fmla="*/ 72 h 72"/>
                <a:gd name="T34" fmla="*/ 395 w 485"/>
                <a:gd name="T35" fmla="*/ 26 h 72"/>
                <a:gd name="T36" fmla="*/ 485 w 485"/>
                <a:gd name="T37" fmla="*/ 26 h 72"/>
                <a:gd name="T38" fmla="*/ 485 w 485"/>
                <a:gd name="T39" fmla="*/ 0 h 72"/>
                <a:gd name="T40" fmla="*/ 395 w 485"/>
                <a:gd name="T41" fmla="*/ 0 h 72"/>
                <a:gd name="T42" fmla="*/ 395 w 485"/>
                <a:gd name="T43" fmla="*/ 26 h 72"/>
                <a:gd name="T44" fmla="*/ 427 w 485"/>
                <a:gd name="T45" fmla="*/ 72 h 72"/>
                <a:gd name="T46" fmla="*/ 453 w 485"/>
                <a:gd name="T47" fmla="*/ 72 h 72"/>
                <a:gd name="T48" fmla="*/ 453 w 485"/>
                <a:gd name="T49" fmla="*/ 46 h 72"/>
                <a:gd name="T50" fmla="*/ 427 w 485"/>
                <a:gd name="T51" fmla="*/ 46 h 72"/>
                <a:gd name="T52" fmla="*/ 427 w 485"/>
                <a:gd name="T5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prstDash val="solid"/>
              <a:round/>
              <a:headEnd/>
              <a:tailEnd/>
            </a:ln>
          </p:spPr>
          <p:txBody>
            <a:bodyPr/>
            <a:lstStyle/>
            <a:p>
              <a:endParaRPr lang="en-US"/>
            </a:p>
          </p:txBody>
        </p:sp>
      </p:grpSp>
      <p:cxnSp>
        <p:nvCxnSpPr>
          <p:cNvPr id="1400997" name="AutoShape 165"/>
          <p:cNvCxnSpPr>
            <a:cxnSpLocks noChangeShapeType="1"/>
            <a:stCxn id="1400849" idx="3"/>
            <a:endCxn id="1400990" idx="0"/>
          </p:cNvCxnSpPr>
          <p:nvPr/>
        </p:nvCxnSpPr>
        <p:spPr bwMode="auto">
          <a:xfrm>
            <a:off x="3111500" y="3457575"/>
            <a:ext cx="239713" cy="192088"/>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98" name="AutoShape 166"/>
          <p:cNvCxnSpPr>
            <a:cxnSpLocks noChangeShapeType="1"/>
            <a:stCxn id="1400990" idx="2"/>
            <a:endCxn id="1400948" idx="0"/>
          </p:cNvCxnSpPr>
          <p:nvPr/>
        </p:nvCxnSpPr>
        <p:spPr bwMode="auto">
          <a:xfrm>
            <a:off x="3351213" y="3817938"/>
            <a:ext cx="246062" cy="220662"/>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0999" name="AutoShape 167"/>
          <p:cNvCxnSpPr>
            <a:cxnSpLocks noChangeShapeType="1"/>
            <a:stCxn id="1400953" idx="3"/>
            <a:endCxn id="1400994" idx="2"/>
          </p:cNvCxnSpPr>
          <p:nvPr/>
        </p:nvCxnSpPr>
        <p:spPr bwMode="auto">
          <a:xfrm flipV="1">
            <a:off x="4419600" y="3817938"/>
            <a:ext cx="460375" cy="211137"/>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01000" name="AutoShape 168"/>
          <p:cNvCxnSpPr>
            <a:cxnSpLocks noChangeShapeType="1"/>
            <a:stCxn id="1400994" idx="0"/>
            <a:endCxn id="1400898" idx="1"/>
          </p:cNvCxnSpPr>
          <p:nvPr/>
        </p:nvCxnSpPr>
        <p:spPr bwMode="auto">
          <a:xfrm flipV="1">
            <a:off x="4879975" y="3457575"/>
            <a:ext cx="377825" cy="192088"/>
          </a:xfrm>
          <a:prstGeom prst="straightConnector1">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01001" name="Text Box 169"/>
          <p:cNvSpPr txBox="1">
            <a:spLocks noChangeArrowheads="1"/>
          </p:cNvSpPr>
          <p:nvPr/>
        </p:nvSpPr>
        <p:spPr bwMode="auto">
          <a:xfrm>
            <a:off x="4397375" y="1828800"/>
            <a:ext cx="1755775" cy="63817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eaLnBrk="0" hangingPunct="0"/>
            <a:r>
              <a:rPr lang="en-US" sz="1800" b="1">
                <a:latin typeface="Arial" charset="0"/>
              </a:rPr>
              <a:t>Network Layer</a:t>
            </a:r>
          </a:p>
          <a:p>
            <a:pPr algn="ctr" eaLnBrk="0" hangingPunct="0"/>
            <a:r>
              <a:rPr lang="en-US" sz="1800" b="1">
                <a:latin typeface="Arial" charset="0"/>
              </a:rPr>
              <a:t>Gateways</a:t>
            </a:r>
          </a:p>
        </p:txBody>
      </p:sp>
      <p:sp>
        <p:nvSpPr>
          <p:cNvPr id="1401002" name="Line 170"/>
          <p:cNvSpPr>
            <a:spLocks noChangeShapeType="1"/>
          </p:cNvSpPr>
          <p:nvPr/>
        </p:nvSpPr>
        <p:spPr bwMode="auto">
          <a:xfrm flipH="1">
            <a:off x="3505200" y="2438400"/>
            <a:ext cx="1600200" cy="114300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1401003" name="Line 171"/>
          <p:cNvSpPr>
            <a:spLocks noChangeShapeType="1"/>
          </p:cNvSpPr>
          <p:nvPr/>
        </p:nvSpPr>
        <p:spPr bwMode="auto">
          <a:xfrm flipH="1">
            <a:off x="4800600" y="2438400"/>
            <a:ext cx="381000" cy="114300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endParaRPr lang="en-US"/>
          </a:p>
        </p:txBody>
      </p:sp>
      <p:sp>
        <p:nvSpPr>
          <p:cNvPr id="3" name="Slide Number Placeholder 2"/>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739803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Grp="1" noChangeArrowheads="1"/>
          </p:cNvSpPr>
          <p:nvPr>
            <p:ph type="title"/>
          </p:nvPr>
        </p:nvSpPr>
        <p:spPr/>
        <p:txBody>
          <a:bodyPr/>
          <a:lstStyle/>
          <a:p>
            <a:r>
              <a:rPr lang="en-US" smtClean="0"/>
              <a:t>Networks, Subnets &amp; Addresses</a:t>
            </a:r>
            <a:endParaRPr lang="en-US" dirty="0"/>
          </a:p>
        </p:txBody>
      </p:sp>
      <p:pic>
        <p:nvPicPr>
          <p:cNvPr id="22532" name="Picture 4"/>
          <p:cNvPicPr>
            <a:picLocks noGrp="1" noChangeAspect="1" noChangeArrowheads="1"/>
          </p:cNvPicPr>
          <p:nvPr>
            <p:ph sz="quarter" idx="1"/>
          </p:nvPr>
        </p:nvPicPr>
        <p:blipFill>
          <a:blip r:embed="rId3" cstate="print"/>
          <a:srcRect t="10379" b="10379"/>
          <a:stretch>
            <a:fillRect/>
          </a:stretch>
        </p:blipFill>
        <p:spPr>
          <a:xfrm>
            <a:off x="1637447" y="1845734"/>
            <a:ext cx="6452206" cy="3441177"/>
          </a:xfrm>
        </p:spPr>
      </p:pic>
      <p:sp>
        <p:nvSpPr>
          <p:cNvPr id="3" name="TextBox 2"/>
          <p:cNvSpPr txBox="1"/>
          <p:nvPr/>
        </p:nvSpPr>
        <p:spPr>
          <a:xfrm>
            <a:off x="228600" y="5334000"/>
            <a:ext cx="8610600" cy="1231106"/>
          </a:xfrm>
          <a:prstGeom prst="rect">
            <a:avLst/>
          </a:prstGeom>
          <a:noFill/>
        </p:spPr>
        <p:txBody>
          <a:bodyPr wrap="square" rtlCol="0">
            <a:spAutoFit/>
          </a:bodyPr>
          <a:lstStyle/>
          <a:p>
            <a:pPr marL="342900" indent="-342900" algn="l" eaLnBrk="1" hangingPunct="1">
              <a:lnSpc>
                <a:spcPct val="90000"/>
              </a:lnSpc>
              <a:buFont typeface="Arial"/>
              <a:buChar char="•"/>
            </a:pPr>
            <a:r>
              <a:rPr lang="en-US" sz="2000" b="0" dirty="0"/>
              <a:t>Allows for the subdivision of </a:t>
            </a:r>
            <a:r>
              <a:rPr lang="en-US" sz="2000" b="0" dirty="0" smtClean="0"/>
              <a:t>networks within </a:t>
            </a:r>
            <a:r>
              <a:rPr lang="en-US" sz="2000" b="0" dirty="0"/>
              <a:t>an organization</a:t>
            </a:r>
          </a:p>
          <a:p>
            <a:pPr marL="342900" indent="-342900" algn="l" eaLnBrk="1" hangingPunct="1">
              <a:lnSpc>
                <a:spcPct val="90000"/>
              </a:lnSpc>
              <a:buFont typeface="Arial"/>
              <a:buChar char="•"/>
            </a:pPr>
            <a:r>
              <a:rPr lang="en-US" sz="2000" b="0" dirty="0"/>
              <a:t>Each LAN can have a </a:t>
            </a:r>
            <a:r>
              <a:rPr lang="en-US" sz="2000" b="1" dirty="0"/>
              <a:t>subnet</a:t>
            </a:r>
            <a:r>
              <a:rPr lang="en-US" sz="2000" b="0" dirty="0"/>
              <a:t> number</a:t>
            </a:r>
            <a:r>
              <a:rPr lang="en-US" sz="2000" b="0" dirty="0" smtClean="0"/>
              <a:t>, allowing </a:t>
            </a:r>
            <a:r>
              <a:rPr lang="en-US" sz="2000" b="0" dirty="0"/>
              <a:t>routing among networks</a:t>
            </a:r>
          </a:p>
          <a:p>
            <a:pPr marL="342900" indent="-342900" algn="l" eaLnBrk="1" hangingPunct="1">
              <a:lnSpc>
                <a:spcPct val="90000"/>
              </a:lnSpc>
              <a:buFont typeface="Arial"/>
              <a:buChar char="•"/>
            </a:pPr>
            <a:r>
              <a:rPr lang="en-US" sz="2000" b="0" dirty="0"/>
              <a:t>Host ID portion is </a:t>
            </a:r>
            <a:r>
              <a:rPr lang="en-US" sz="2000" b="0" dirty="0" smtClean="0"/>
              <a:t>partitioned into </a:t>
            </a:r>
            <a:r>
              <a:rPr lang="en-US" sz="2000" b="0" dirty="0"/>
              <a:t>subnet and host numbers</a:t>
            </a:r>
          </a:p>
          <a:p>
            <a:pPr marL="342900" indent="-342900" algn="l">
              <a:buFont typeface="Arial"/>
              <a:buChar char="•"/>
            </a:pPr>
            <a:endParaRPr lang="en-US" sz="2000" b="0" dirty="0"/>
          </a:p>
        </p:txBody>
      </p:sp>
      <p:sp>
        <p:nvSpPr>
          <p:cNvPr id="5" name="TextBox 4"/>
          <p:cNvSpPr txBox="1"/>
          <p:nvPr/>
        </p:nvSpPr>
        <p:spPr>
          <a:xfrm>
            <a:off x="6277429" y="4801810"/>
            <a:ext cx="1851338" cy="369332"/>
          </a:xfrm>
          <a:prstGeom prst="rect">
            <a:avLst/>
          </a:prstGeom>
          <a:noFill/>
        </p:spPr>
        <p:txBody>
          <a:bodyPr wrap="none" rtlCol="0">
            <a:spAutoFit/>
          </a:bodyPr>
          <a:lstStyle/>
          <a:p>
            <a:r>
              <a:rPr lang="en-US" i="1" dirty="0" smtClean="0"/>
              <a:t>Source: </a:t>
            </a:r>
            <a:r>
              <a:rPr lang="en-US" i="1" dirty="0" err="1" smtClean="0"/>
              <a:t>Forouzan</a:t>
            </a:r>
            <a:endParaRPr lang="en-US" i="1" dirty="0"/>
          </a:p>
        </p:txBody>
      </p:sp>
      <p:sp>
        <p:nvSpPr>
          <p:cNvPr id="4" name="Slide Number Placeholder 3"/>
          <p:cNvSpPr>
            <a:spLocks noGrp="1"/>
          </p:cNvSpPr>
          <p:nvPr>
            <p:ph type="sldNum" sz="quarter" idx="12"/>
          </p:nvPr>
        </p:nvSpPr>
        <p:spPr/>
        <p:txBody>
          <a:bodyPr/>
          <a:lstStyle/>
          <a:p>
            <a:fld id="{6113E31D-E2AB-40D1-8B51-AFA5AFEF393A}" type="slidenum">
              <a:rPr lang="en-US" smtClean="0"/>
              <a:t>40</a:t>
            </a:fld>
            <a:endParaRPr lang="en-US" dirty="0"/>
          </a:p>
        </p:txBody>
      </p:sp>
    </p:spTree>
    <p:extLst>
      <p:ext uri="{BB962C8B-B14F-4D97-AF65-F5344CB8AC3E}">
        <p14:creationId xmlns:p14="http://schemas.microsoft.com/office/powerpoint/2010/main" val="2054511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_tradnl" smtClean="0"/>
              <a:t>Subnets</a:t>
            </a:r>
            <a:endParaRPr lang="es-ES_tradnl"/>
          </a:p>
        </p:txBody>
      </p:sp>
      <p:sp>
        <p:nvSpPr>
          <p:cNvPr id="138243" name="Rectangle 3"/>
          <p:cNvSpPr>
            <a:spLocks noChangeArrowheads="1"/>
          </p:cNvSpPr>
          <p:nvPr/>
        </p:nvSpPr>
        <p:spPr bwMode="auto">
          <a:xfrm>
            <a:off x="223764" y="701525"/>
            <a:ext cx="6858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defTabSz="762000" eaLnBrk="0" hangingPunct="0">
              <a:spcBef>
                <a:spcPct val="50000"/>
              </a:spcBef>
            </a:pPr>
            <a:r>
              <a:rPr lang="es-ES_tradnl" dirty="0"/>
              <a:t>Host ID </a:t>
            </a:r>
            <a:r>
              <a:rPr lang="es-ES_tradnl" dirty="0" err="1"/>
              <a:t>is</a:t>
            </a:r>
            <a:r>
              <a:rPr lang="es-ES_tradnl" dirty="0"/>
              <a:t> </a:t>
            </a:r>
            <a:r>
              <a:rPr lang="es-ES_tradnl" dirty="0" err="1"/>
              <a:t>divided</a:t>
            </a:r>
            <a:r>
              <a:rPr lang="es-ES_tradnl" dirty="0"/>
              <a:t> in </a:t>
            </a:r>
            <a:r>
              <a:rPr lang="es-ES_tradnl" dirty="0" err="1"/>
              <a:t>two</a:t>
            </a:r>
            <a:r>
              <a:rPr lang="es-ES_tradnl" dirty="0"/>
              <a:t> </a:t>
            </a:r>
            <a:r>
              <a:rPr lang="es-ES_tradnl" dirty="0" err="1"/>
              <a:t>parts</a:t>
            </a:r>
            <a:endParaRPr lang="es-ES_tradnl" dirty="0"/>
          </a:p>
        </p:txBody>
      </p:sp>
      <p:pic>
        <p:nvPicPr>
          <p:cNvPr id="28675" name="Picture 4"/>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1828800"/>
            <a:ext cx="4738688" cy="118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245" name="Rectangle 5"/>
          <p:cNvSpPr>
            <a:spLocks noChangeArrowheads="1"/>
          </p:cNvSpPr>
          <p:nvPr/>
        </p:nvSpPr>
        <p:spPr bwMode="auto">
          <a:xfrm>
            <a:off x="457200" y="3124200"/>
            <a:ext cx="8458200" cy="137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s-ES_tradnl"/>
              <a:t>Subnet mask</a:t>
            </a:r>
          </a:p>
          <a:p>
            <a:pPr eaLnBrk="0" hangingPunct="0">
              <a:spcBef>
                <a:spcPct val="50000"/>
              </a:spcBef>
            </a:pPr>
            <a:r>
              <a:rPr lang="es-ES_tradnl"/>
              <a:t>32-bit number that tells the router how to separate the host address and the network address</a:t>
            </a:r>
          </a:p>
        </p:txBody>
      </p:sp>
      <p:pic>
        <p:nvPicPr>
          <p:cNvPr id="138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19600"/>
            <a:ext cx="8458200" cy="176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247" name="Text Box 7"/>
          <p:cNvSpPr txBox="1">
            <a:spLocks noChangeArrowheads="1"/>
          </p:cNvSpPr>
          <p:nvPr/>
        </p:nvSpPr>
        <p:spPr bwMode="auto">
          <a:xfrm>
            <a:off x="12700" y="4876800"/>
            <a:ext cx="118745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1600">
                <a:solidFill>
                  <a:srgbClr val="A50021"/>
                </a:solidFill>
              </a:rPr>
              <a:t>Shown for</a:t>
            </a:r>
          </a:p>
          <a:p>
            <a:pPr eaLnBrk="1" hangingPunct="1"/>
            <a:r>
              <a:rPr lang="en-US" sz="1600">
                <a:solidFill>
                  <a:srgbClr val="A50021"/>
                </a:solidFill>
              </a:rPr>
              <a:t>Class B</a:t>
            </a:r>
          </a:p>
        </p:txBody>
      </p:sp>
      <p:sp>
        <p:nvSpPr>
          <p:cNvPr id="28679" name="Text Box 8"/>
          <p:cNvSpPr txBox="1">
            <a:spLocks noChangeArrowheads="1"/>
          </p:cNvSpPr>
          <p:nvPr/>
        </p:nvSpPr>
        <p:spPr bwMode="auto">
          <a:xfrm>
            <a:off x="-69850" y="2133600"/>
            <a:ext cx="146685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b="0">
                <a:solidFill>
                  <a:srgbClr val="A50021"/>
                </a:solidFill>
              </a:rPr>
              <a:t>Boundary</a:t>
            </a:r>
          </a:p>
          <a:p>
            <a:pPr eaLnBrk="1" hangingPunct="1"/>
            <a:r>
              <a:rPr lang="en-US" sz="2000" b="0">
                <a:solidFill>
                  <a:srgbClr val="A50021"/>
                </a:solidFill>
              </a:rPr>
              <a:t>determined</a:t>
            </a:r>
          </a:p>
          <a:p>
            <a:pPr eaLnBrk="1" hangingPunct="1"/>
            <a:r>
              <a:rPr lang="en-US" sz="2000" b="0">
                <a:solidFill>
                  <a:srgbClr val="A50021"/>
                </a:solidFill>
              </a:rPr>
              <a:t>by Class</a:t>
            </a:r>
          </a:p>
        </p:txBody>
      </p:sp>
      <p:sp>
        <p:nvSpPr>
          <p:cNvPr id="28680" name="Line 9"/>
          <p:cNvSpPr>
            <a:spLocks noChangeShapeType="1"/>
          </p:cNvSpPr>
          <p:nvPr/>
        </p:nvSpPr>
        <p:spPr bwMode="auto">
          <a:xfrm>
            <a:off x="1295400" y="2590800"/>
            <a:ext cx="2057400" cy="0"/>
          </a:xfrm>
          <a:prstGeom prst="line">
            <a:avLst/>
          </a:prstGeom>
          <a:noFill/>
          <a:ln w="9525">
            <a:solidFill>
              <a:srgbClr val="A50021"/>
            </a:solidFill>
            <a:prstDash val="lg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8250" name="Text Box 10"/>
          <p:cNvSpPr txBox="1">
            <a:spLocks noChangeArrowheads="1"/>
          </p:cNvSpPr>
          <p:nvPr/>
        </p:nvSpPr>
        <p:spPr bwMode="auto">
          <a:xfrm>
            <a:off x="223764" y="91925"/>
            <a:ext cx="76962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2000" b="0" dirty="0">
                <a:solidFill>
                  <a:srgbClr val="A50021"/>
                </a:solidFill>
              </a:rPr>
              <a:t>Often want 3 divisions:</a:t>
            </a:r>
          </a:p>
          <a:p>
            <a:pPr eaLnBrk="1" hangingPunct="1"/>
            <a:r>
              <a:rPr lang="en-US" sz="2000" b="0" dirty="0">
                <a:solidFill>
                  <a:srgbClr val="A50021"/>
                </a:solidFill>
              </a:rPr>
              <a:t>subnet = front part of host id</a:t>
            </a:r>
          </a:p>
        </p:txBody>
      </p:sp>
      <p:sp>
        <p:nvSpPr>
          <p:cNvPr id="138251" name="Line 11"/>
          <p:cNvSpPr>
            <a:spLocks noChangeShapeType="1"/>
          </p:cNvSpPr>
          <p:nvPr/>
        </p:nvSpPr>
        <p:spPr bwMode="auto">
          <a:xfrm>
            <a:off x="2209800" y="3048000"/>
            <a:ext cx="2438400" cy="0"/>
          </a:xfrm>
          <a:prstGeom prst="line">
            <a:avLst/>
          </a:prstGeom>
          <a:noFill/>
          <a:ln w="38100">
            <a:solidFill>
              <a:srgbClr val="A5002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8252" name="Line 12"/>
          <p:cNvSpPr>
            <a:spLocks noChangeShapeType="1"/>
          </p:cNvSpPr>
          <p:nvPr/>
        </p:nvSpPr>
        <p:spPr bwMode="auto">
          <a:xfrm>
            <a:off x="4724400" y="3048000"/>
            <a:ext cx="1905000" cy="0"/>
          </a:xfrm>
          <a:prstGeom prst="line">
            <a:avLst/>
          </a:prstGeom>
          <a:noFill/>
          <a:ln w="38100">
            <a:solidFill>
              <a:srgbClr val="0000D6"/>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8253" name="Line 13"/>
          <p:cNvSpPr>
            <a:spLocks noChangeShapeType="1"/>
          </p:cNvSpPr>
          <p:nvPr/>
        </p:nvSpPr>
        <p:spPr bwMode="auto">
          <a:xfrm flipH="1" flipV="1">
            <a:off x="6172200" y="3124200"/>
            <a:ext cx="1752600" cy="685800"/>
          </a:xfrm>
          <a:prstGeom prst="line">
            <a:avLst/>
          </a:prstGeom>
          <a:noFill/>
          <a:ln w="9525">
            <a:solidFill>
              <a:srgbClr val="0000D6"/>
            </a:solidFill>
            <a:prstDash val="lg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8254" name="Line 14"/>
          <p:cNvSpPr>
            <a:spLocks noChangeShapeType="1"/>
          </p:cNvSpPr>
          <p:nvPr/>
        </p:nvSpPr>
        <p:spPr bwMode="auto">
          <a:xfrm flipH="1" flipV="1">
            <a:off x="3429000" y="3124200"/>
            <a:ext cx="457200" cy="990600"/>
          </a:xfrm>
          <a:prstGeom prst="line">
            <a:avLst/>
          </a:prstGeom>
          <a:noFill/>
          <a:ln w="9525">
            <a:solidFill>
              <a:srgbClr val="A50021"/>
            </a:solidFill>
            <a:prstDash val="lgDash"/>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8255" name="Rectangle 15"/>
          <p:cNvSpPr>
            <a:spLocks noChangeArrowheads="1"/>
          </p:cNvSpPr>
          <p:nvPr/>
        </p:nvSpPr>
        <p:spPr bwMode="auto">
          <a:xfrm>
            <a:off x="3429000" y="2133600"/>
            <a:ext cx="3352800" cy="838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38257" name="Text Box 17"/>
          <p:cNvSpPr txBox="1">
            <a:spLocks noChangeArrowheads="1"/>
          </p:cNvSpPr>
          <p:nvPr/>
        </p:nvSpPr>
        <p:spPr bwMode="auto">
          <a:xfrm>
            <a:off x="6879620" y="6082923"/>
            <a:ext cx="1778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dirty="0">
                <a:solidFill>
                  <a:srgbClr val="A50021"/>
                </a:solidFill>
              </a:rPr>
              <a:t>=255.255.252.0</a:t>
            </a:r>
          </a:p>
        </p:txBody>
      </p:sp>
      <p:sp>
        <p:nvSpPr>
          <p:cNvPr id="3" name="Slide Number Placeholder 2"/>
          <p:cNvSpPr>
            <a:spLocks noGrp="1"/>
          </p:cNvSpPr>
          <p:nvPr>
            <p:ph type="sldNum" sz="quarter" idx="12"/>
          </p:nvPr>
        </p:nvSpPr>
        <p:spPr/>
        <p:txBody>
          <a:bodyPr/>
          <a:lstStyle/>
          <a:p>
            <a:fld id="{4FAB73BC-B049-4115-A692-8D63A059BFB8}" type="slidenum">
              <a:rPr lang="en-US" smtClean="0"/>
              <a:t>41</a:t>
            </a:fld>
            <a:endParaRPr lang="en-US" dirty="0"/>
          </a:p>
        </p:txBody>
      </p:sp>
      <p:sp>
        <p:nvSpPr>
          <p:cNvPr id="2" name="Rounded Rectangle 1"/>
          <p:cNvSpPr/>
          <p:nvPr/>
        </p:nvSpPr>
        <p:spPr>
          <a:xfrm>
            <a:off x="4390572" y="181428"/>
            <a:ext cx="4330096" cy="13062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6 bits for Subnet</a:t>
            </a:r>
          </a:p>
          <a:p>
            <a:pPr algn="ctr"/>
            <a:r>
              <a:rPr lang="en-US" dirty="0" smtClean="0"/>
              <a:t>10 bits for host</a:t>
            </a:r>
          </a:p>
          <a:p>
            <a:pPr algn="ctr"/>
            <a:r>
              <a:rPr lang="en-US" dirty="0" smtClean="0"/>
              <a:t>How many possible subnets?</a:t>
            </a:r>
          </a:p>
          <a:p>
            <a:pPr algn="ctr"/>
            <a:r>
              <a:rPr lang="en-US" dirty="0" smtClean="0"/>
              <a:t>How many possible hosts?</a:t>
            </a:r>
            <a:endParaRPr lang="en-US" dirty="0"/>
          </a:p>
        </p:txBody>
      </p:sp>
    </p:spTree>
    <p:extLst>
      <p:ext uri="{BB962C8B-B14F-4D97-AF65-F5344CB8AC3E}">
        <p14:creationId xmlns:p14="http://schemas.microsoft.com/office/powerpoint/2010/main" val="231463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3">
                                            <p:txEl>
                                              <p:pRg st="0" end="0"/>
                                            </p:txEl>
                                          </p:spTgt>
                                        </p:tgtEl>
                                        <p:attrNameLst>
                                          <p:attrName>style.visibility</p:attrName>
                                        </p:attrNameLst>
                                      </p:cBhvr>
                                      <p:to>
                                        <p:strVal val="visible"/>
                                      </p:to>
                                    </p:set>
                                  </p:childTnLst>
                                </p:cTn>
                              </p:par>
                              <p:par>
                                <p:cTn id="9" presetID="3" presetClass="exit" presetSubtype="10" fill="hold" grpId="0" nodeType="withEffect">
                                  <p:stCondLst>
                                    <p:cond delay="0"/>
                                  </p:stCondLst>
                                  <p:childTnLst>
                                    <p:animEffect transition="out" filter="blinds(horizontal)">
                                      <p:cBhvr>
                                        <p:cTn id="10" dur="500"/>
                                        <p:tgtEl>
                                          <p:spTgt spid="138255"/>
                                        </p:tgtEl>
                                      </p:cBhvr>
                                    </p:animEffect>
                                    <p:set>
                                      <p:cBhvr>
                                        <p:cTn id="11" dur="1" fill="hold">
                                          <p:stCondLst>
                                            <p:cond delay="499"/>
                                          </p:stCondLst>
                                        </p:cTn>
                                        <p:tgtEl>
                                          <p:spTgt spid="138255"/>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8245">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8245">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82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825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825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3825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3824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824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38257">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p:bldP spid="138250" grpId="0"/>
      <p:bldP spid="138251" grpId="0" animBg="1"/>
      <p:bldP spid="138252" grpId="0" animBg="1"/>
      <p:bldP spid="138253" grpId="0" animBg="1"/>
      <p:bldP spid="138254" grpId="0" animBg="1"/>
      <p:bldP spid="138255" grpId="0" animBg="1"/>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lnSpc>
                <a:spcPct val="90000"/>
              </a:lnSpc>
            </a:pPr>
            <a:r>
              <a:rPr kumimoji="1" lang="en-US"/>
              <a:t>Subnet Mask Calculations</a:t>
            </a:r>
          </a:p>
        </p:txBody>
      </p:sp>
      <p:pic>
        <p:nvPicPr>
          <p:cNvPr id="1028" name="Picture 4"/>
          <p:cNvPicPr>
            <a:picLocks noChangeAspect="1" noChangeArrowheads="1"/>
          </p:cNvPicPr>
          <p:nvPr/>
        </p:nvPicPr>
        <p:blipFill rotWithShape="1">
          <a:blip r:embed="rId3" cstate="print"/>
          <a:srcRect l="2092" t="933" r="1908" b="1831"/>
          <a:stretch/>
        </p:blipFill>
        <p:spPr bwMode="auto">
          <a:xfrm>
            <a:off x="749905" y="1826380"/>
            <a:ext cx="7607906" cy="4414763"/>
          </a:xfrm>
          <a:prstGeom prst="rect">
            <a:avLst/>
          </a:prstGeom>
          <a:noFill/>
          <a:ln w="6350" cap="sq">
            <a:noFill/>
            <a:miter lim="800000"/>
            <a:headEnd type="none" w="sm" len="sm"/>
            <a:tailEnd type="none" w="sm" len="sm"/>
          </a:ln>
          <a:effectLst/>
        </p:spPr>
      </p:pic>
      <p:sp>
        <p:nvSpPr>
          <p:cNvPr id="3" name="TextBox 2"/>
          <p:cNvSpPr txBox="1"/>
          <p:nvPr/>
        </p:nvSpPr>
        <p:spPr>
          <a:xfrm>
            <a:off x="228600" y="200377"/>
            <a:ext cx="8763000" cy="707886"/>
          </a:xfrm>
          <a:prstGeom prst="rect">
            <a:avLst/>
          </a:prstGeom>
          <a:noFill/>
        </p:spPr>
        <p:txBody>
          <a:bodyPr wrap="square" rtlCol="0">
            <a:spAutoFit/>
          </a:bodyPr>
          <a:lstStyle/>
          <a:p>
            <a:pPr algn="l"/>
            <a:r>
              <a:rPr lang="en-US" sz="2000" b="0" dirty="0" smtClean="0"/>
              <a:t>Subnet Mask: 32</a:t>
            </a:r>
            <a:r>
              <a:rPr lang="en-US" sz="2000" b="0" dirty="0"/>
              <a:t>-bit number that tells the router how to separate the host address and the network </a:t>
            </a:r>
            <a:r>
              <a:rPr lang="en-US" sz="2000" b="0" dirty="0" smtClean="0"/>
              <a:t>address</a:t>
            </a:r>
            <a:endParaRPr lang="en-US" sz="2000" b="0" dirty="0"/>
          </a:p>
        </p:txBody>
      </p:sp>
      <p:sp>
        <p:nvSpPr>
          <p:cNvPr id="2" name="TextBox 1"/>
          <p:cNvSpPr txBox="1"/>
          <p:nvPr/>
        </p:nvSpPr>
        <p:spPr>
          <a:xfrm>
            <a:off x="229810" y="6386286"/>
            <a:ext cx="1768495" cy="369332"/>
          </a:xfrm>
          <a:prstGeom prst="rect">
            <a:avLst/>
          </a:prstGeom>
          <a:noFill/>
        </p:spPr>
        <p:txBody>
          <a:bodyPr wrap="none" rtlCol="0">
            <a:spAutoFit/>
          </a:bodyPr>
          <a:lstStyle/>
          <a:p>
            <a:r>
              <a:rPr lang="en-US" i="1" dirty="0" smtClean="0"/>
              <a:t>Source: Stallings</a:t>
            </a:r>
            <a:endParaRPr lang="en-US" i="1" dirty="0"/>
          </a:p>
        </p:txBody>
      </p:sp>
      <p:sp>
        <p:nvSpPr>
          <p:cNvPr id="5" name="Slide Number Placeholder 4"/>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345236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IP addressing: CIDR</a:t>
            </a:r>
            <a:endParaRPr lang="en-US"/>
          </a:p>
        </p:txBody>
      </p:sp>
      <p:sp>
        <p:nvSpPr>
          <p:cNvPr id="30722" name="Rectangle 3"/>
          <p:cNvSpPr>
            <a:spLocks noGrp="1" noChangeArrowheads="1"/>
          </p:cNvSpPr>
          <p:nvPr>
            <p:ph type="body" idx="1"/>
          </p:nvPr>
        </p:nvSpPr>
        <p:spPr/>
        <p:txBody>
          <a:bodyPr/>
          <a:lstStyle/>
          <a:p>
            <a:r>
              <a:rPr lang="en-US" dirty="0" smtClean="0"/>
              <a:t>CIDR: Classless Inter Domain Routing</a:t>
            </a:r>
          </a:p>
          <a:p>
            <a:pPr lvl="1"/>
            <a:r>
              <a:rPr lang="en-US" dirty="0" smtClean="0"/>
              <a:t>Address class is no longer uniquely identifiable from the address</a:t>
            </a:r>
          </a:p>
          <a:p>
            <a:pPr lvl="1"/>
            <a:r>
              <a:rPr lang="en-US" dirty="0"/>
              <a:t>S</a:t>
            </a:r>
            <a:r>
              <a:rPr lang="en-US" dirty="0" smtClean="0"/>
              <a:t>ubnet portion of address of arbitrary length</a:t>
            </a:r>
          </a:p>
          <a:p>
            <a:pPr lvl="1"/>
            <a:r>
              <a:rPr lang="en-US" dirty="0"/>
              <a:t>A</a:t>
            </a:r>
            <a:r>
              <a:rPr lang="en-US" dirty="0" smtClean="0"/>
              <a:t>ddress format: </a:t>
            </a:r>
            <a:r>
              <a:rPr lang="en-US" dirty="0" err="1" smtClean="0"/>
              <a:t>a.b.c.d</a:t>
            </a:r>
            <a:r>
              <a:rPr lang="en-US" dirty="0" smtClean="0"/>
              <a:t>/x, where x is # bits in subnet portion of address</a:t>
            </a:r>
            <a:endParaRPr lang="en-US" dirty="0"/>
          </a:p>
        </p:txBody>
      </p:sp>
      <p:sp>
        <p:nvSpPr>
          <p:cNvPr id="30726" name="Text Box 5"/>
          <p:cNvSpPr txBox="1">
            <a:spLocks noChangeArrowheads="1"/>
          </p:cNvSpPr>
          <p:nvPr/>
        </p:nvSpPr>
        <p:spPr bwMode="auto">
          <a:xfrm>
            <a:off x="1143000" y="5050557"/>
            <a:ext cx="5595900" cy="461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a:solidFill>
                  <a:schemeClr val="accent2"/>
                </a:solidFill>
                <a:latin typeface="Calibri"/>
                <a:cs typeface="Calibri"/>
              </a:rPr>
              <a:t>11001000  00010111</a:t>
            </a:r>
            <a:r>
              <a:rPr lang="en-US">
                <a:latin typeface="Calibri"/>
                <a:cs typeface="Calibri"/>
              </a:rPr>
              <a:t>  </a:t>
            </a:r>
            <a:r>
              <a:rPr lang="en-US">
                <a:solidFill>
                  <a:schemeClr val="accent2"/>
                </a:solidFill>
                <a:latin typeface="Calibri"/>
                <a:cs typeface="Calibri"/>
              </a:rPr>
              <a:t>0001000</a:t>
            </a:r>
            <a:r>
              <a:rPr lang="en-US">
                <a:latin typeface="Calibri"/>
                <a:cs typeface="Calibri"/>
              </a:rPr>
              <a:t>0  00000000</a:t>
            </a:r>
          </a:p>
        </p:txBody>
      </p:sp>
      <p:sp>
        <p:nvSpPr>
          <p:cNvPr id="30727" name="Text Box 6"/>
          <p:cNvSpPr txBox="1">
            <a:spLocks noChangeArrowheads="1"/>
          </p:cNvSpPr>
          <p:nvPr/>
        </p:nvSpPr>
        <p:spPr bwMode="auto">
          <a:xfrm>
            <a:off x="1995716" y="4510357"/>
            <a:ext cx="206754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b="0" dirty="0" smtClean="0">
                <a:solidFill>
                  <a:schemeClr val="accent2"/>
                </a:solidFill>
                <a:latin typeface="Calibri"/>
                <a:cs typeface="Calibri"/>
              </a:rPr>
              <a:t>Subnet part</a:t>
            </a:r>
            <a:endParaRPr lang="en-US" b="0" dirty="0">
              <a:latin typeface="Calibri"/>
              <a:cs typeface="Calibri"/>
            </a:endParaRPr>
          </a:p>
        </p:txBody>
      </p:sp>
      <p:sp>
        <p:nvSpPr>
          <p:cNvPr id="30728" name="Text Box 7"/>
          <p:cNvSpPr txBox="1">
            <a:spLocks noChangeArrowheads="1"/>
          </p:cNvSpPr>
          <p:nvPr/>
        </p:nvSpPr>
        <p:spPr bwMode="auto">
          <a:xfrm>
            <a:off x="5253699" y="4533295"/>
            <a:ext cx="13773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b="0" dirty="0" smtClean="0">
                <a:latin typeface="Calibri"/>
                <a:cs typeface="Calibri"/>
              </a:rPr>
              <a:t>Host part</a:t>
            </a:r>
            <a:endParaRPr lang="en-US" b="0" dirty="0">
              <a:latin typeface="Calibri"/>
              <a:cs typeface="Calibri"/>
            </a:endParaRPr>
          </a:p>
        </p:txBody>
      </p:sp>
      <p:sp>
        <p:nvSpPr>
          <p:cNvPr id="30729" name="Line 8"/>
          <p:cNvSpPr>
            <a:spLocks noChangeShapeType="1"/>
          </p:cNvSpPr>
          <p:nvPr/>
        </p:nvSpPr>
        <p:spPr bwMode="auto">
          <a:xfrm>
            <a:off x="3623155" y="4770469"/>
            <a:ext cx="1432656" cy="7150"/>
          </a:xfrm>
          <a:prstGeom prst="line">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0730" name="Line 9"/>
          <p:cNvSpPr>
            <a:spLocks noChangeShapeType="1"/>
          </p:cNvSpPr>
          <p:nvPr/>
        </p:nvSpPr>
        <p:spPr bwMode="auto">
          <a:xfrm flipH="1">
            <a:off x="1265655" y="4753428"/>
            <a:ext cx="657488" cy="1481"/>
          </a:xfrm>
          <a:prstGeom prst="line">
            <a:avLst/>
          </a:prstGeom>
          <a:noFill/>
          <a:ln w="2857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0731" name="Line 10"/>
          <p:cNvSpPr>
            <a:spLocks noChangeShapeType="1"/>
          </p:cNvSpPr>
          <p:nvPr/>
        </p:nvSpPr>
        <p:spPr bwMode="auto">
          <a:xfrm flipH="1" flipV="1">
            <a:off x="5063832" y="4774784"/>
            <a:ext cx="245978" cy="14929"/>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0732" name="Line 11"/>
          <p:cNvSpPr>
            <a:spLocks noChangeShapeType="1"/>
          </p:cNvSpPr>
          <p:nvPr/>
        </p:nvSpPr>
        <p:spPr bwMode="auto">
          <a:xfrm flipV="1">
            <a:off x="6554660" y="4789715"/>
            <a:ext cx="146103" cy="4944"/>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0733" name="Text Box 12"/>
          <p:cNvSpPr txBox="1">
            <a:spLocks noChangeArrowheads="1"/>
          </p:cNvSpPr>
          <p:nvPr/>
        </p:nvSpPr>
        <p:spPr bwMode="auto">
          <a:xfrm>
            <a:off x="3311678" y="5855493"/>
            <a:ext cx="2124238" cy="461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a:latin typeface="Calibri"/>
                <a:cs typeface="Calibri"/>
              </a:rPr>
              <a:t>200.23.16.0/23</a:t>
            </a:r>
          </a:p>
        </p:txBody>
      </p:sp>
      <p:sp>
        <p:nvSpPr>
          <p:cNvPr id="306189" name="Text Box 13"/>
          <p:cNvSpPr txBox="1">
            <a:spLocks noChangeArrowheads="1"/>
          </p:cNvSpPr>
          <p:nvPr/>
        </p:nvSpPr>
        <p:spPr bwMode="auto">
          <a:xfrm>
            <a:off x="609600" y="5867400"/>
            <a:ext cx="8899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b="0" dirty="0">
                <a:solidFill>
                  <a:srgbClr val="A50021"/>
                </a:solidFill>
                <a:latin typeface="Calibri"/>
                <a:cs typeface="Calibri"/>
              </a:rPr>
              <a:t>verify</a:t>
            </a:r>
          </a:p>
        </p:txBody>
      </p:sp>
      <p:sp>
        <p:nvSpPr>
          <p:cNvPr id="306190" name="Line 14"/>
          <p:cNvSpPr>
            <a:spLocks noChangeShapeType="1"/>
          </p:cNvSpPr>
          <p:nvPr/>
        </p:nvSpPr>
        <p:spPr bwMode="auto">
          <a:xfrm>
            <a:off x="1295400" y="6096000"/>
            <a:ext cx="2133600" cy="0"/>
          </a:xfrm>
          <a:prstGeom prst="line">
            <a:avLst/>
          </a:prstGeom>
          <a:noFill/>
          <a:ln w="9525">
            <a:solidFill>
              <a:srgbClr val="A50021"/>
            </a:solidFill>
            <a:prstDash val="lgDash"/>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3" name="Slide Number Placeholder 2"/>
          <p:cNvSpPr>
            <a:spLocks noGrp="1"/>
          </p:cNvSpPr>
          <p:nvPr>
            <p:ph type="sldNum" sz="quarter" idx="12"/>
          </p:nvPr>
        </p:nvSpPr>
        <p:spPr/>
        <p:txBody>
          <a:bodyPr/>
          <a:lstStyle/>
          <a:p>
            <a:fld id="{6113E31D-E2AB-40D1-8B51-AFA5AFEF393A}" type="slidenum">
              <a:rPr lang="en-US" smtClean="0"/>
              <a:t>43</a:t>
            </a:fld>
            <a:endParaRPr lang="en-US" dirty="0"/>
          </a:p>
        </p:txBody>
      </p:sp>
    </p:spTree>
    <p:extLst>
      <p:ext uri="{BB962C8B-B14F-4D97-AF65-F5344CB8AC3E}">
        <p14:creationId xmlns:p14="http://schemas.microsoft.com/office/powerpoint/2010/main" val="78932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9" grpId="0"/>
      <p:bldP spid="30619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IP addresses: How does a Network get one?</a:t>
            </a:r>
            <a:endParaRPr lang="en-US" dirty="0"/>
          </a:p>
        </p:txBody>
      </p:sp>
      <p:sp>
        <p:nvSpPr>
          <p:cNvPr id="271363" name="Rectangle 3"/>
          <p:cNvSpPr>
            <a:spLocks noGrp="1" noChangeArrowheads="1"/>
          </p:cNvSpPr>
          <p:nvPr>
            <p:ph type="body" idx="1"/>
          </p:nvPr>
        </p:nvSpPr>
        <p:spPr>
          <a:xfrm>
            <a:off x="822960" y="1845734"/>
            <a:ext cx="7543800" cy="815218"/>
          </a:xfrm>
        </p:spPr>
        <p:txBody>
          <a:bodyPr>
            <a:normAutofit fontScale="70000" lnSpcReduction="20000"/>
          </a:bodyPr>
          <a:lstStyle/>
          <a:p>
            <a:r>
              <a:rPr lang="en-US" dirty="0" smtClean="0"/>
              <a:t>Q: How does a network get subnet part of IP </a:t>
            </a:r>
            <a:r>
              <a:rPr lang="en-US" dirty="0" err="1" smtClean="0"/>
              <a:t>addr</a:t>
            </a:r>
            <a:r>
              <a:rPr lang="en-US" dirty="0" smtClean="0"/>
              <a:t>?</a:t>
            </a:r>
          </a:p>
          <a:p>
            <a:r>
              <a:rPr lang="en-US" dirty="0" smtClean="0"/>
              <a:t>A: gets allocated portion of its provider ISP</a:t>
            </a:r>
            <a:r>
              <a:rPr lang="ja-JP" altLang="en-US" dirty="0" smtClean="0"/>
              <a:t>’</a:t>
            </a:r>
            <a:r>
              <a:rPr lang="en-US" altLang="ja-JP" dirty="0" smtClean="0"/>
              <a:t>s address space</a:t>
            </a:r>
            <a:endParaRPr lang="en-US" dirty="0"/>
          </a:p>
        </p:txBody>
      </p:sp>
      <p:sp>
        <p:nvSpPr>
          <p:cNvPr id="31747" name="Text Box 4"/>
          <p:cNvSpPr txBox="1">
            <a:spLocks noChangeArrowheads="1"/>
          </p:cNvSpPr>
          <p:nvPr/>
        </p:nvSpPr>
        <p:spPr bwMode="auto">
          <a:xfrm>
            <a:off x="0" y="2667000"/>
            <a:ext cx="8991600" cy="409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dirty="0">
                <a:solidFill>
                  <a:schemeClr val="accent2"/>
                </a:solidFill>
              </a:rPr>
              <a:t>ISP's block          </a:t>
            </a:r>
            <a:r>
              <a:rPr lang="en-US" sz="2000" u="sng" dirty="0">
                <a:solidFill>
                  <a:schemeClr val="accent2"/>
                </a:solidFill>
              </a:rPr>
              <a:t>11001000  00010111  0001</a:t>
            </a:r>
            <a:r>
              <a:rPr lang="en-US" sz="2000" dirty="0">
                <a:solidFill>
                  <a:schemeClr val="accent2"/>
                </a:solidFill>
              </a:rPr>
              <a:t>0000  00000000    200.23.16.0/20 </a:t>
            </a:r>
          </a:p>
          <a:p>
            <a:endParaRPr lang="en-US" sz="2000" dirty="0"/>
          </a:p>
          <a:p>
            <a:r>
              <a:rPr lang="en-US" sz="2000" dirty="0"/>
              <a:t>Organization 0    </a:t>
            </a:r>
            <a:r>
              <a:rPr lang="en-US" sz="2000" u="sng" dirty="0"/>
              <a:t>11001000  00010111  0001000</a:t>
            </a:r>
            <a:r>
              <a:rPr lang="en-US" sz="2000" dirty="0"/>
              <a:t>0  00000000    200.23.16.0/23 </a:t>
            </a:r>
          </a:p>
          <a:p>
            <a:r>
              <a:rPr lang="en-US" sz="2000" dirty="0"/>
              <a:t>Organization 1    </a:t>
            </a:r>
            <a:r>
              <a:rPr lang="en-US" sz="2000" u="sng" dirty="0"/>
              <a:t>11001000  00010111  0001001</a:t>
            </a:r>
            <a:r>
              <a:rPr lang="en-US" sz="2000" dirty="0"/>
              <a:t>0  00000000    200.23.18.0/23 </a:t>
            </a:r>
          </a:p>
          <a:p>
            <a:r>
              <a:rPr lang="en-US" sz="2000" dirty="0"/>
              <a:t>Organization 2    </a:t>
            </a:r>
            <a:r>
              <a:rPr lang="en-US" sz="2000" u="sng" dirty="0"/>
              <a:t>11001000  00010111  0001010</a:t>
            </a:r>
            <a:r>
              <a:rPr lang="en-US" sz="2000" dirty="0"/>
              <a:t>0  00000000    200.23.20.0/23 </a:t>
            </a:r>
          </a:p>
          <a:p>
            <a:r>
              <a:rPr lang="en-US" sz="2000" dirty="0"/>
              <a:t>   ...                                          …..                                   ….                ….</a:t>
            </a:r>
          </a:p>
          <a:p>
            <a:r>
              <a:rPr lang="en-US" sz="2000" dirty="0"/>
              <a:t>Organization 7    </a:t>
            </a:r>
            <a:r>
              <a:rPr lang="en-US" sz="2000" u="sng" dirty="0"/>
              <a:t>11001000  00010111  0001111</a:t>
            </a:r>
            <a:r>
              <a:rPr lang="en-US" sz="2000" dirty="0"/>
              <a:t>0  00000000    200.23.30.0/23</a:t>
            </a:r>
            <a:r>
              <a:rPr lang="en-US" sz="2000" dirty="0">
                <a:latin typeface="Times New Roman" charset="0"/>
              </a:rPr>
              <a:t> </a:t>
            </a:r>
          </a:p>
          <a:p>
            <a:endParaRPr lang="en-US" sz="2000" dirty="0">
              <a:latin typeface="Comic Sans MS" charset="0"/>
            </a:endParaRPr>
          </a:p>
        </p:txBody>
      </p:sp>
      <p:sp>
        <p:nvSpPr>
          <p:cNvPr id="31748" name="Line 5"/>
          <p:cNvSpPr>
            <a:spLocks noChangeShapeType="1"/>
          </p:cNvSpPr>
          <p:nvPr/>
        </p:nvSpPr>
        <p:spPr bwMode="auto">
          <a:xfrm>
            <a:off x="5632753" y="3645505"/>
            <a:ext cx="0" cy="2590800"/>
          </a:xfrm>
          <a:prstGeom prst="line">
            <a:avLst/>
          </a:prstGeom>
          <a:noFill/>
          <a:ln w="9525">
            <a:solidFill>
              <a:srgbClr val="FF0000"/>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1749" name="Line 6"/>
          <p:cNvSpPr>
            <a:spLocks noChangeShapeType="1"/>
          </p:cNvSpPr>
          <p:nvPr/>
        </p:nvSpPr>
        <p:spPr bwMode="auto">
          <a:xfrm>
            <a:off x="7061200" y="3581400"/>
            <a:ext cx="0" cy="2743200"/>
          </a:xfrm>
          <a:prstGeom prst="line">
            <a:avLst/>
          </a:prstGeom>
          <a:noFill/>
          <a:ln w="9525">
            <a:solidFill>
              <a:srgbClr val="FF0000"/>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 name="Line 6"/>
          <p:cNvSpPr>
            <a:spLocks noChangeShapeType="1"/>
          </p:cNvSpPr>
          <p:nvPr/>
        </p:nvSpPr>
        <p:spPr bwMode="auto">
          <a:xfrm>
            <a:off x="5200952" y="2685143"/>
            <a:ext cx="4838" cy="3598332"/>
          </a:xfrm>
          <a:prstGeom prst="line">
            <a:avLst/>
          </a:prstGeom>
          <a:noFill/>
          <a:ln w="9525">
            <a:solidFill>
              <a:srgbClr val="FF0000"/>
            </a:solidFill>
            <a:prstDash val="lg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 name="Slide Number Placeholder 2"/>
          <p:cNvSpPr>
            <a:spLocks noGrp="1"/>
          </p:cNvSpPr>
          <p:nvPr>
            <p:ph type="sldNum" sz="quarter" idx="12"/>
          </p:nvPr>
        </p:nvSpPr>
        <p:spPr/>
        <p:txBody>
          <a:bodyPr/>
          <a:lstStyle/>
          <a:p>
            <a:fld id="{6113E31D-E2AB-40D1-8B51-AFA5AFEF393A}" type="slidenum">
              <a:rPr lang="en-US" smtClean="0"/>
              <a:t>44</a:t>
            </a:fld>
            <a:endParaRPr lang="en-US" dirty="0"/>
          </a:p>
        </p:txBody>
      </p:sp>
    </p:spTree>
    <p:extLst>
      <p:ext uri="{BB962C8B-B14F-4D97-AF65-F5344CB8AC3E}">
        <p14:creationId xmlns:p14="http://schemas.microsoft.com/office/powerpoint/2010/main" val="1069089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Hierarchical addressing: route aggregation</a:t>
            </a:r>
            <a:endParaRPr lang="en-US" dirty="0"/>
          </a:p>
        </p:txBody>
      </p:sp>
      <p:sp>
        <p:nvSpPr>
          <p:cNvPr id="32770" name="Freeform 3"/>
          <p:cNvSpPr>
            <a:spLocks/>
          </p:cNvSpPr>
          <p:nvPr/>
        </p:nvSpPr>
        <p:spPr bwMode="auto">
          <a:xfrm>
            <a:off x="5175250" y="4121150"/>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32771" name="Line 4"/>
          <p:cNvSpPr>
            <a:spLocks noChangeShapeType="1"/>
          </p:cNvSpPr>
          <p:nvPr/>
        </p:nvSpPr>
        <p:spPr bwMode="auto">
          <a:xfrm flipV="1">
            <a:off x="2832100" y="4397375"/>
            <a:ext cx="895350" cy="4572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2772" name="Line 5"/>
          <p:cNvSpPr>
            <a:spLocks noChangeShapeType="1"/>
          </p:cNvSpPr>
          <p:nvPr/>
        </p:nvSpPr>
        <p:spPr bwMode="auto">
          <a:xfrm>
            <a:off x="2860675" y="3768725"/>
            <a:ext cx="752475" cy="1714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2773" name="Line 6"/>
          <p:cNvSpPr>
            <a:spLocks noChangeShapeType="1"/>
          </p:cNvSpPr>
          <p:nvPr/>
        </p:nvSpPr>
        <p:spPr bwMode="auto">
          <a:xfrm>
            <a:off x="2927350" y="2987675"/>
            <a:ext cx="847725" cy="7620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2774" name="Freeform 7"/>
          <p:cNvSpPr>
            <a:spLocks/>
          </p:cNvSpPr>
          <p:nvPr/>
        </p:nvSpPr>
        <p:spPr bwMode="auto">
          <a:xfrm>
            <a:off x="3573463" y="3567113"/>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775" name="Text Box 8"/>
          <p:cNvSpPr txBox="1">
            <a:spLocks noChangeArrowheads="1"/>
          </p:cNvSpPr>
          <p:nvPr/>
        </p:nvSpPr>
        <p:spPr bwMode="auto">
          <a:xfrm>
            <a:off x="5356225" y="3297238"/>
            <a:ext cx="163378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ja-JP" altLang="en-US" sz="1400">
                <a:latin typeface="Calibri"/>
                <a:cs typeface="Calibri"/>
              </a:rPr>
              <a:t>“</a:t>
            </a:r>
            <a:r>
              <a:rPr lang="en-US" altLang="ja-JP" sz="1400">
                <a:latin typeface="Calibri"/>
                <a:cs typeface="Calibri"/>
              </a:rPr>
              <a:t>Send me anything</a:t>
            </a:r>
          </a:p>
          <a:p>
            <a:r>
              <a:rPr lang="en-US" sz="1400">
                <a:latin typeface="Calibri"/>
                <a:cs typeface="Calibri"/>
              </a:rPr>
              <a:t>with addresses </a:t>
            </a:r>
          </a:p>
          <a:p>
            <a:r>
              <a:rPr lang="en-US" sz="1400">
                <a:latin typeface="Calibri"/>
                <a:cs typeface="Calibri"/>
              </a:rPr>
              <a:t>beginning </a:t>
            </a:r>
          </a:p>
          <a:p>
            <a:r>
              <a:rPr lang="en-US" sz="1400">
                <a:latin typeface="Calibri"/>
                <a:cs typeface="Calibri"/>
              </a:rPr>
              <a:t>200.23.16.0/30</a:t>
            </a:r>
            <a:r>
              <a:rPr lang="ja-JP" altLang="en-US" sz="1400">
                <a:latin typeface="Calibri"/>
                <a:cs typeface="Calibri"/>
              </a:rPr>
              <a:t>”</a:t>
            </a:r>
            <a:endParaRPr lang="en-US" sz="1400">
              <a:latin typeface="Calibri"/>
              <a:cs typeface="Calibri"/>
            </a:endParaRPr>
          </a:p>
        </p:txBody>
      </p:sp>
      <p:grpSp>
        <p:nvGrpSpPr>
          <p:cNvPr id="32776" name="Group 9"/>
          <p:cNvGrpSpPr>
            <a:grpSpLocks/>
          </p:cNvGrpSpPr>
          <p:nvPr/>
        </p:nvGrpSpPr>
        <p:grpSpPr bwMode="auto">
          <a:xfrm>
            <a:off x="758825" y="2760663"/>
            <a:ext cx="2338388" cy="404812"/>
            <a:chOff x="1004" y="1639"/>
            <a:chExt cx="1473" cy="255"/>
          </a:xfrm>
        </p:grpSpPr>
        <p:sp>
          <p:nvSpPr>
            <p:cNvPr id="32810" name="Freeform 10"/>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811" name="Text Box 11"/>
            <p:cNvSpPr txBox="1">
              <a:spLocks noChangeArrowheads="1"/>
            </p:cNvSpPr>
            <p:nvPr/>
          </p:nvSpPr>
          <p:spPr bwMode="auto">
            <a:xfrm>
              <a:off x="1226" y="1667"/>
              <a:ext cx="932" cy="213"/>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600">
                  <a:latin typeface="Calibri"/>
                  <a:cs typeface="Calibri"/>
                </a:rPr>
                <a:t>200.23.16.0/23</a:t>
              </a:r>
              <a:endParaRPr lang="en-US">
                <a:latin typeface="Calibri"/>
                <a:cs typeface="Calibri"/>
              </a:endParaRPr>
            </a:p>
          </p:txBody>
        </p:sp>
      </p:grpSp>
      <p:grpSp>
        <p:nvGrpSpPr>
          <p:cNvPr id="32777" name="Group 12"/>
          <p:cNvGrpSpPr>
            <a:grpSpLocks/>
          </p:cNvGrpSpPr>
          <p:nvPr/>
        </p:nvGrpSpPr>
        <p:grpSpPr bwMode="auto">
          <a:xfrm>
            <a:off x="787400" y="3351213"/>
            <a:ext cx="2338388" cy="404812"/>
            <a:chOff x="1004" y="1639"/>
            <a:chExt cx="1473" cy="255"/>
          </a:xfrm>
        </p:grpSpPr>
        <p:sp>
          <p:nvSpPr>
            <p:cNvPr id="32808" name="Freeform 13"/>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809" name="Text Box 14"/>
            <p:cNvSpPr txBox="1">
              <a:spLocks noChangeArrowheads="1"/>
            </p:cNvSpPr>
            <p:nvPr/>
          </p:nvSpPr>
          <p:spPr bwMode="auto">
            <a:xfrm>
              <a:off x="1226" y="1667"/>
              <a:ext cx="932" cy="213"/>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600">
                  <a:latin typeface="Calibri"/>
                  <a:cs typeface="Calibri"/>
                </a:rPr>
                <a:t>200.23.18.0/23</a:t>
              </a:r>
              <a:endParaRPr lang="en-US">
                <a:latin typeface="Calibri"/>
                <a:cs typeface="Calibri"/>
              </a:endParaRPr>
            </a:p>
          </p:txBody>
        </p:sp>
      </p:grpSp>
      <p:grpSp>
        <p:nvGrpSpPr>
          <p:cNvPr id="32778" name="Group 15"/>
          <p:cNvGrpSpPr>
            <a:grpSpLocks/>
          </p:cNvGrpSpPr>
          <p:nvPr/>
        </p:nvGrpSpPr>
        <p:grpSpPr bwMode="auto">
          <a:xfrm>
            <a:off x="701675" y="4770438"/>
            <a:ext cx="2338388" cy="404812"/>
            <a:chOff x="1004" y="1639"/>
            <a:chExt cx="1473" cy="255"/>
          </a:xfrm>
        </p:grpSpPr>
        <p:sp>
          <p:nvSpPr>
            <p:cNvPr id="32806" name="Freeform 16"/>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807" name="Text Box 17"/>
            <p:cNvSpPr txBox="1">
              <a:spLocks noChangeArrowheads="1"/>
            </p:cNvSpPr>
            <p:nvPr/>
          </p:nvSpPr>
          <p:spPr bwMode="auto">
            <a:xfrm>
              <a:off x="1226" y="1667"/>
              <a:ext cx="932" cy="213"/>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600">
                  <a:latin typeface="Calibri"/>
                  <a:cs typeface="Calibri"/>
                </a:rPr>
                <a:t>200.23.30.0/23</a:t>
              </a:r>
              <a:endParaRPr lang="en-US">
                <a:latin typeface="Calibri"/>
                <a:cs typeface="Calibri"/>
              </a:endParaRPr>
            </a:p>
          </p:txBody>
        </p:sp>
      </p:grpSp>
      <p:sp>
        <p:nvSpPr>
          <p:cNvPr id="32779" name="Text Box 18"/>
          <p:cNvSpPr txBox="1">
            <a:spLocks noChangeArrowheads="1"/>
          </p:cNvSpPr>
          <p:nvPr/>
        </p:nvSpPr>
        <p:spPr bwMode="auto">
          <a:xfrm>
            <a:off x="3925888" y="4002088"/>
            <a:ext cx="78739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ISP – A+</a:t>
            </a:r>
            <a:endParaRPr lang="en-US">
              <a:latin typeface="Calibri"/>
              <a:cs typeface="Calibri"/>
            </a:endParaRPr>
          </a:p>
        </p:txBody>
      </p:sp>
      <p:sp>
        <p:nvSpPr>
          <p:cNvPr id="32780" name="Freeform 19"/>
          <p:cNvSpPr>
            <a:spLocks/>
          </p:cNvSpPr>
          <p:nvPr/>
        </p:nvSpPr>
        <p:spPr bwMode="auto">
          <a:xfrm>
            <a:off x="7169150" y="3184525"/>
            <a:ext cx="730250" cy="2535238"/>
          </a:xfrm>
          <a:custGeom>
            <a:avLst/>
            <a:gdLst>
              <a:gd name="T0" fmla="*/ 2147483647 w 460"/>
              <a:gd name="T1" fmla="*/ 2147483647 h 1597"/>
              <a:gd name="T2" fmla="*/ 2147483647 w 460"/>
              <a:gd name="T3" fmla="*/ 2147483647 h 1597"/>
              <a:gd name="T4" fmla="*/ 2147483647 w 460"/>
              <a:gd name="T5" fmla="*/ 2147483647 h 1597"/>
              <a:gd name="T6" fmla="*/ 2147483647 w 460"/>
              <a:gd name="T7" fmla="*/ 2147483647 h 1597"/>
              <a:gd name="T8" fmla="*/ 2147483647 w 460"/>
              <a:gd name="T9" fmla="*/ 2147483647 h 1597"/>
              <a:gd name="T10" fmla="*/ 2147483647 w 460"/>
              <a:gd name="T11" fmla="*/ 2147483647 h 1597"/>
              <a:gd name="T12" fmla="*/ 2147483647 w 460"/>
              <a:gd name="T13" fmla="*/ 2147483647 h 1597"/>
              <a:gd name="T14" fmla="*/ 2147483647 w 460"/>
              <a:gd name="T15" fmla="*/ 2147483647 h 1597"/>
              <a:gd name="T16" fmla="*/ 2147483647 w 460"/>
              <a:gd name="T17" fmla="*/ 2147483647 h 1597"/>
              <a:gd name="T18" fmla="*/ 2147483647 w 460"/>
              <a:gd name="T19" fmla="*/ 2147483647 h 1597"/>
              <a:gd name="T20" fmla="*/ 2147483647 w 460"/>
              <a:gd name="T21" fmla="*/ 2147483647 h 1597"/>
              <a:gd name="T22" fmla="*/ 2147483647 w 460"/>
              <a:gd name="T23" fmla="*/ 2147483647 h 15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0"/>
              <a:gd name="T37" fmla="*/ 0 h 1597"/>
              <a:gd name="T38" fmla="*/ 460 w 460"/>
              <a:gd name="T39" fmla="*/ 1597 h 15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0" h="1597">
                <a:moveTo>
                  <a:pt x="328" y="56"/>
                </a:moveTo>
                <a:cubicBezTo>
                  <a:pt x="247" y="0"/>
                  <a:pt x="253" y="138"/>
                  <a:pt x="208" y="218"/>
                </a:cubicBezTo>
                <a:cubicBezTo>
                  <a:pt x="163" y="298"/>
                  <a:pt x="91" y="419"/>
                  <a:pt x="58" y="536"/>
                </a:cubicBezTo>
                <a:cubicBezTo>
                  <a:pt x="25" y="653"/>
                  <a:pt x="0" y="822"/>
                  <a:pt x="7" y="919"/>
                </a:cubicBezTo>
                <a:cubicBezTo>
                  <a:pt x="14" y="1016"/>
                  <a:pt x="64" y="1046"/>
                  <a:pt x="100" y="1118"/>
                </a:cubicBezTo>
                <a:cubicBezTo>
                  <a:pt x="136" y="1190"/>
                  <a:pt x="166" y="1278"/>
                  <a:pt x="220" y="1352"/>
                </a:cubicBezTo>
                <a:cubicBezTo>
                  <a:pt x="274" y="1426"/>
                  <a:pt x="388" y="1597"/>
                  <a:pt x="424" y="1562"/>
                </a:cubicBezTo>
                <a:cubicBezTo>
                  <a:pt x="460" y="1527"/>
                  <a:pt x="436" y="1228"/>
                  <a:pt x="436" y="1142"/>
                </a:cubicBezTo>
                <a:cubicBezTo>
                  <a:pt x="436" y="1056"/>
                  <a:pt x="439" y="1094"/>
                  <a:pt x="424" y="1046"/>
                </a:cubicBezTo>
                <a:cubicBezTo>
                  <a:pt x="409" y="998"/>
                  <a:pt x="365" y="928"/>
                  <a:pt x="346" y="854"/>
                </a:cubicBezTo>
                <a:cubicBezTo>
                  <a:pt x="327" y="780"/>
                  <a:pt x="313" y="735"/>
                  <a:pt x="310" y="602"/>
                </a:cubicBezTo>
                <a:cubicBezTo>
                  <a:pt x="307" y="469"/>
                  <a:pt x="324" y="170"/>
                  <a:pt x="328" y="56"/>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781" name="Text Box 20"/>
          <p:cNvSpPr txBox="1">
            <a:spLocks noChangeArrowheads="1"/>
          </p:cNvSpPr>
          <p:nvPr/>
        </p:nvSpPr>
        <p:spPr bwMode="auto">
          <a:xfrm>
            <a:off x="758825" y="2506663"/>
            <a:ext cx="127363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Organization 0</a:t>
            </a:r>
          </a:p>
        </p:txBody>
      </p:sp>
      <p:sp>
        <p:nvSpPr>
          <p:cNvPr id="32782" name="Text Box 21"/>
          <p:cNvSpPr txBox="1">
            <a:spLocks noChangeArrowheads="1"/>
          </p:cNvSpPr>
          <p:nvPr/>
        </p:nvSpPr>
        <p:spPr bwMode="auto">
          <a:xfrm>
            <a:off x="787400" y="4516438"/>
            <a:ext cx="127470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Organization 7</a:t>
            </a:r>
          </a:p>
        </p:txBody>
      </p:sp>
      <p:sp>
        <p:nvSpPr>
          <p:cNvPr id="32783" name="Text Box 22"/>
          <p:cNvSpPr txBox="1">
            <a:spLocks noChangeArrowheads="1"/>
          </p:cNvSpPr>
          <p:nvPr/>
        </p:nvSpPr>
        <p:spPr bwMode="auto">
          <a:xfrm>
            <a:off x="7407275" y="4325938"/>
            <a:ext cx="80021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Internet</a:t>
            </a:r>
          </a:p>
        </p:txBody>
      </p:sp>
      <p:sp>
        <p:nvSpPr>
          <p:cNvPr id="32784" name="Text Box 23"/>
          <p:cNvSpPr txBox="1">
            <a:spLocks noChangeArrowheads="1"/>
          </p:cNvSpPr>
          <p:nvPr/>
        </p:nvSpPr>
        <p:spPr bwMode="auto">
          <a:xfrm>
            <a:off x="768350" y="3154363"/>
            <a:ext cx="127470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Organization 1</a:t>
            </a:r>
          </a:p>
        </p:txBody>
      </p:sp>
      <p:sp>
        <p:nvSpPr>
          <p:cNvPr id="32785" name="Freeform 24"/>
          <p:cNvSpPr>
            <a:spLocks/>
          </p:cNvSpPr>
          <p:nvPr/>
        </p:nvSpPr>
        <p:spPr bwMode="auto">
          <a:xfrm>
            <a:off x="3516313" y="4881563"/>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786" name="Text Box 25"/>
          <p:cNvSpPr txBox="1">
            <a:spLocks noChangeArrowheads="1"/>
          </p:cNvSpPr>
          <p:nvPr/>
        </p:nvSpPr>
        <p:spPr bwMode="auto">
          <a:xfrm>
            <a:off x="3816350" y="5259388"/>
            <a:ext cx="88998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ISPs-R-Us</a:t>
            </a:r>
            <a:endParaRPr lang="en-US">
              <a:latin typeface="Calibri"/>
              <a:cs typeface="Calibri"/>
            </a:endParaRPr>
          </a:p>
        </p:txBody>
      </p:sp>
      <p:sp>
        <p:nvSpPr>
          <p:cNvPr id="32787" name="Freeform 26"/>
          <p:cNvSpPr>
            <a:spLocks/>
          </p:cNvSpPr>
          <p:nvPr/>
        </p:nvSpPr>
        <p:spPr bwMode="auto">
          <a:xfrm flipV="1">
            <a:off x="5241925" y="4902200"/>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chemeClr val="tx1"/>
            </a:solidFill>
            <a:prstDash val="solid"/>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cs typeface="Calibri"/>
            </a:endParaRPr>
          </a:p>
        </p:txBody>
      </p:sp>
      <p:sp>
        <p:nvSpPr>
          <p:cNvPr id="32788" name="Line 27"/>
          <p:cNvSpPr>
            <a:spLocks noChangeShapeType="1"/>
          </p:cNvSpPr>
          <p:nvPr/>
        </p:nvSpPr>
        <p:spPr bwMode="auto">
          <a:xfrm>
            <a:off x="3032125" y="5445125"/>
            <a:ext cx="48577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2789" name="Line 28"/>
          <p:cNvSpPr>
            <a:spLocks noChangeShapeType="1"/>
          </p:cNvSpPr>
          <p:nvPr/>
        </p:nvSpPr>
        <p:spPr bwMode="auto">
          <a:xfrm flipV="1">
            <a:off x="2879725" y="5511800"/>
            <a:ext cx="638175" cy="1714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2790" name="Line 29"/>
          <p:cNvSpPr>
            <a:spLocks noChangeShapeType="1"/>
          </p:cNvSpPr>
          <p:nvPr/>
        </p:nvSpPr>
        <p:spPr bwMode="auto">
          <a:xfrm flipV="1">
            <a:off x="3317875" y="5759450"/>
            <a:ext cx="247650" cy="4095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cs typeface="Calibri"/>
            </a:endParaRPr>
          </a:p>
        </p:txBody>
      </p:sp>
      <p:sp>
        <p:nvSpPr>
          <p:cNvPr id="32791" name="Text Box 30"/>
          <p:cNvSpPr txBox="1">
            <a:spLocks noChangeArrowheads="1"/>
          </p:cNvSpPr>
          <p:nvPr/>
        </p:nvSpPr>
        <p:spPr bwMode="auto">
          <a:xfrm>
            <a:off x="5530850" y="5154613"/>
            <a:ext cx="163378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ja-JP" altLang="en-US" sz="1400">
                <a:latin typeface="Calibri"/>
                <a:cs typeface="Calibri"/>
              </a:rPr>
              <a:t>“</a:t>
            </a:r>
            <a:r>
              <a:rPr lang="en-US" altLang="ja-JP" sz="1400">
                <a:latin typeface="Calibri"/>
                <a:cs typeface="Calibri"/>
              </a:rPr>
              <a:t>Send me anything</a:t>
            </a:r>
          </a:p>
          <a:p>
            <a:r>
              <a:rPr lang="en-US" sz="1400">
                <a:latin typeface="Calibri"/>
                <a:cs typeface="Calibri"/>
              </a:rPr>
              <a:t>with addresses </a:t>
            </a:r>
          </a:p>
          <a:p>
            <a:r>
              <a:rPr lang="en-US" sz="1400">
                <a:latin typeface="Calibri"/>
                <a:cs typeface="Calibri"/>
              </a:rPr>
              <a:t>beginning </a:t>
            </a:r>
          </a:p>
          <a:p>
            <a:r>
              <a:rPr lang="en-US" sz="1400">
                <a:latin typeface="Calibri"/>
                <a:cs typeface="Calibri"/>
              </a:rPr>
              <a:t>199.31.0.0/16</a:t>
            </a:r>
            <a:r>
              <a:rPr lang="ja-JP" altLang="en-US" sz="1400">
                <a:latin typeface="Calibri"/>
                <a:cs typeface="Calibri"/>
              </a:rPr>
              <a:t>”</a:t>
            </a:r>
            <a:endParaRPr lang="en-US" sz="1400">
              <a:latin typeface="Calibri"/>
              <a:cs typeface="Calibri"/>
            </a:endParaRPr>
          </a:p>
        </p:txBody>
      </p:sp>
      <p:grpSp>
        <p:nvGrpSpPr>
          <p:cNvPr id="32792" name="Group 31"/>
          <p:cNvGrpSpPr>
            <a:grpSpLocks/>
          </p:cNvGrpSpPr>
          <p:nvPr/>
        </p:nvGrpSpPr>
        <p:grpSpPr bwMode="auto">
          <a:xfrm>
            <a:off x="806450" y="3941763"/>
            <a:ext cx="2338388" cy="404812"/>
            <a:chOff x="1004" y="1639"/>
            <a:chExt cx="1473" cy="255"/>
          </a:xfrm>
        </p:grpSpPr>
        <p:sp>
          <p:nvSpPr>
            <p:cNvPr id="32804" name="Freeform 32"/>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66CC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Calibri"/>
                <a:cs typeface="Calibri"/>
              </a:endParaRPr>
            </a:p>
          </p:txBody>
        </p:sp>
        <p:sp>
          <p:nvSpPr>
            <p:cNvPr id="32805" name="Text Box 33"/>
            <p:cNvSpPr txBox="1">
              <a:spLocks noChangeArrowheads="1"/>
            </p:cNvSpPr>
            <p:nvPr/>
          </p:nvSpPr>
          <p:spPr bwMode="auto">
            <a:xfrm>
              <a:off x="1226" y="1667"/>
              <a:ext cx="932" cy="213"/>
            </a:xfrm>
            <a:prstGeom prst="rect">
              <a:avLst/>
            </a:prstGeom>
            <a:solidFill>
              <a:srgbClr val="66C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600">
                  <a:latin typeface="Calibri"/>
                  <a:cs typeface="Calibri"/>
                </a:rPr>
                <a:t>200.23.20.0/23</a:t>
              </a:r>
              <a:endParaRPr lang="en-US">
                <a:latin typeface="Calibri"/>
                <a:cs typeface="Calibri"/>
              </a:endParaRPr>
            </a:p>
          </p:txBody>
        </p:sp>
      </p:grpSp>
      <p:sp>
        <p:nvSpPr>
          <p:cNvPr id="32793" name="Text Box 34"/>
          <p:cNvSpPr txBox="1">
            <a:spLocks noChangeArrowheads="1"/>
          </p:cNvSpPr>
          <p:nvPr/>
        </p:nvSpPr>
        <p:spPr bwMode="auto">
          <a:xfrm>
            <a:off x="787400" y="3744913"/>
            <a:ext cx="127470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1400">
                <a:latin typeface="Calibri"/>
                <a:cs typeface="Calibri"/>
              </a:rPr>
              <a:t>Organization 2</a:t>
            </a:r>
          </a:p>
        </p:txBody>
      </p:sp>
      <p:grpSp>
        <p:nvGrpSpPr>
          <p:cNvPr id="32794" name="Group 35"/>
          <p:cNvGrpSpPr>
            <a:grpSpLocks/>
          </p:cNvGrpSpPr>
          <p:nvPr/>
        </p:nvGrpSpPr>
        <p:grpSpPr bwMode="auto">
          <a:xfrm>
            <a:off x="2155826" y="4205288"/>
            <a:ext cx="255588" cy="666750"/>
            <a:chOff x="870" y="2945"/>
            <a:chExt cx="161" cy="420"/>
          </a:xfrm>
        </p:grpSpPr>
        <p:sp>
          <p:nvSpPr>
            <p:cNvPr id="32801" name="Text Box 36"/>
            <p:cNvSpPr txBox="1">
              <a:spLocks noChangeArrowheads="1"/>
            </p:cNvSpPr>
            <p:nvPr/>
          </p:nvSpPr>
          <p:spPr bwMode="auto">
            <a:xfrm>
              <a:off x="872" y="2945"/>
              <a:ext cx="15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a:latin typeface="Calibri"/>
                  <a:cs typeface="Calibri"/>
                </a:rPr>
                <a:t>.</a:t>
              </a:r>
            </a:p>
          </p:txBody>
        </p:sp>
        <p:sp>
          <p:nvSpPr>
            <p:cNvPr id="32802" name="Text Box 37"/>
            <p:cNvSpPr txBox="1">
              <a:spLocks noChangeArrowheads="1"/>
            </p:cNvSpPr>
            <p:nvPr/>
          </p:nvSpPr>
          <p:spPr bwMode="auto">
            <a:xfrm>
              <a:off x="870" y="3030"/>
              <a:ext cx="15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a:latin typeface="Calibri"/>
                  <a:cs typeface="Calibri"/>
                </a:rPr>
                <a:t>.</a:t>
              </a:r>
            </a:p>
          </p:txBody>
        </p:sp>
        <p:sp>
          <p:nvSpPr>
            <p:cNvPr id="32803" name="Text Box 38"/>
            <p:cNvSpPr txBox="1">
              <a:spLocks noChangeArrowheads="1"/>
            </p:cNvSpPr>
            <p:nvPr/>
          </p:nvSpPr>
          <p:spPr bwMode="auto">
            <a:xfrm>
              <a:off x="871" y="3113"/>
              <a:ext cx="15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a:latin typeface="Calibri"/>
                  <a:cs typeface="Calibri"/>
                </a:rPr>
                <a:t>.</a:t>
              </a:r>
            </a:p>
          </p:txBody>
        </p:sp>
      </p:grpSp>
      <p:grpSp>
        <p:nvGrpSpPr>
          <p:cNvPr id="32795" name="Group 39"/>
          <p:cNvGrpSpPr>
            <a:grpSpLocks/>
          </p:cNvGrpSpPr>
          <p:nvPr/>
        </p:nvGrpSpPr>
        <p:grpSpPr bwMode="auto">
          <a:xfrm>
            <a:off x="3184526" y="3910013"/>
            <a:ext cx="255588" cy="666750"/>
            <a:chOff x="870" y="2945"/>
            <a:chExt cx="161" cy="420"/>
          </a:xfrm>
        </p:grpSpPr>
        <p:sp>
          <p:nvSpPr>
            <p:cNvPr id="32798" name="Text Box 40"/>
            <p:cNvSpPr txBox="1">
              <a:spLocks noChangeArrowheads="1"/>
            </p:cNvSpPr>
            <p:nvPr/>
          </p:nvSpPr>
          <p:spPr bwMode="auto">
            <a:xfrm>
              <a:off x="872" y="2945"/>
              <a:ext cx="15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a:latin typeface="Calibri"/>
                  <a:cs typeface="Calibri"/>
                </a:rPr>
                <a:t>.</a:t>
              </a:r>
            </a:p>
          </p:txBody>
        </p:sp>
        <p:sp>
          <p:nvSpPr>
            <p:cNvPr id="32799" name="Text Box 41"/>
            <p:cNvSpPr txBox="1">
              <a:spLocks noChangeArrowheads="1"/>
            </p:cNvSpPr>
            <p:nvPr/>
          </p:nvSpPr>
          <p:spPr bwMode="auto">
            <a:xfrm>
              <a:off x="870" y="3030"/>
              <a:ext cx="15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a:latin typeface="Calibri"/>
                  <a:cs typeface="Calibri"/>
                </a:rPr>
                <a:t>.</a:t>
              </a:r>
            </a:p>
          </p:txBody>
        </p:sp>
        <p:sp>
          <p:nvSpPr>
            <p:cNvPr id="32800" name="Text Box 42"/>
            <p:cNvSpPr txBox="1">
              <a:spLocks noChangeArrowheads="1"/>
            </p:cNvSpPr>
            <p:nvPr/>
          </p:nvSpPr>
          <p:spPr bwMode="auto">
            <a:xfrm>
              <a:off x="871" y="3113"/>
              <a:ext cx="15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r>
                <a:rPr lang="en-US" sz="2000">
                  <a:latin typeface="Calibri"/>
                  <a:cs typeface="Calibri"/>
                </a:rPr>
                <a:t>.</a:t>
              </a:r>
            </a:p>
          </p:txBody>
        </p:sp>
      </p:grpSp>
      <p:sp>
        <p:nvSpPr>
          <p:cNvPr id="30748" name="Text Box 43"/>
          <p:cNvSpPr txBox="1">
            <a:spLocks noChangeArrowheads="1"/>
          </p:cNvSpPr>
          <p:nvPr/>
        </p:nvSpPr>
        <p:spPr bwMode="auto">
          <a:xfrm>
            <a:off x="834572" y="1756229"/>
            <a:ext cx="7391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a:defRPr/>
            </a:pPr>
            <a:r>
              <a:rPr lang="en-US" b="0" dirty="0" smtClean="0">
                <a:latin typeface="+mn-lt"/>
              </a:rPr>
              <a:t>Hierarchical addressing allows efficient</a:t>
            </a:r>
          </a:p>
          <a:p>
            <a:pPr>
              <a:defRPr/>
            </a:pPr>
            <a:r>
              <a:rPr lang="en-US" b="0" dirty="0" smtClean="0">
                <a:latin typeface="+mn-lt"/>
              </a:rPr>
              <a:t>advertisement of address for routing information:</a:t>
            </a:r>
          </a:p>
        </p:txBody>
      </p:sp>
      <p:sp>
        <p:nvSpPr>
          <p:cNvPr id="32797" name="Text Box 44"/>
          <p:cNvSpPr txBox="1">
            <a:spLocks noChangeArrowheads="1"/>
          </p:cNvSpPr>
          <p:nvPr/>
        </p:nvSpPr>
        <p:spPr bwMode="auto">
          <a:xfrm>
            <a:off x="304800" y="3352800"/>
            <a:ext cx="4145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charset="0"/>
                <a:ea typeface="ＭＳ Ｐゴシック" charset="0"/>
                <a:cs typeface="ＭＳ Ｐゴシック" charset="0"/>
              </a:defRPr>
            </a:lvl1pPr>
            <a:lvl2pPr marL="742950" indent="-285750" eaLnBrk="0" hangingPunct="0">
              <a:defRPr kumimoji="1" sz="2400" b="1">
                <a:solidFill>
                  <a:schemeClr val="tx1"/>
                </a:solidFill>
                <a:latin typeface="Arial" charset="0"/>
                <a:ea typeface="ＭＳ Ｐゴシック" charset="0"/>
              </a:defRPr>
            </a:lvl2pPr>
            <a:lvl3pPr marL="1143000" indent="-228600" eaLnBrk="0" hangingPunct="0">
              <a:defRPr kumimoji="1" sz="2400" b="1">
                <a:solidFill>
                  <a:schemeClr val="tx1"/>
                </a:solidFill>
                <a:latin typeface="Arial" charset="0"/>
                <a:ea typeface="ＭＳ Ｐゴシック" charset="0"/>
              </a:defRPr>
            </a:lvl3pPr>
            <a:lvl4pPr marL="1600200" indent="-228600" eaLnBrk="0" hangingPunct="0">
              <a:defRPr kumimoji="1" sz="2400" b="1">
                <a:solidFill>
                  <a:schemeClr val="tx1"/>
                </a:solidFill>
                <a:latin typeface="Arial" charset="0"/>
                <a:ea typeface="ＭＳ Ｐゴシック" charset="0"/>
              </a:defRPr>
            </a:lvl4pPr>
            <a:lvl5pPr marL="2057400" indent="-228600" eaLnBrk="0" hangingPunct="0">
              <a:defRPr kumimoji="1" sz="24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kumimoji="1" sz="24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kumimoji="1" sz="24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kumimoji="1" sz="24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kumimoji="1" sz="2400" b="1">
                <a:solidFill>
                  <a:schemeClr val="tx1"/>
                </a:solidFill>
                <a:latin typeface="Arial" charset="0"/>
                <a:ea typeface="ＭＳ Ｐゴシック" charset="0"/>
              </a:defRPr>
            </a:lvl9pPr>
          </a:lstStyle>
          <a:p>
            <a:pPr eaLnBrk="1" hangingPunct="1"/>
            <a:r>
              <a:rPr lang="en-US" sz="3600">
                <a:solidFill>
                  <a:srgbClr val="FF0000"/>
                </a:solidFill>
                <a:latin typeface="Calibri"/>
                <a:cs typeface="Calibri"/>
              </a:rPr>
              <a:t>*</a:t>
            </a:r>
          </a:p>
        </p:txBody>
      </p:sp>
      <p:sp>
        <p:nvSpPr>
          <p:cNvPr id="3" name="Slide Number Placeholder 2"/>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4892864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Summary of Router Forwarding Logic</a:t>
            </a:r>
            <a:endParaRPr lang="en-US" dirty="0"/>
          </a:p>
        </p:txBody>
      </p:sp>
      <p:sp>
        <p:nvSpPr>
          <p:cNvPr id="3" name="Content Placeholder 2"/>
          <p:cNvSpPr>
            <a:spLocks noGrp="1"/>
          </p:cNvSpPr>
          <p:nvPr>
            <p:ph idx="1"/>
          </p:nvPr>
        </p:nvSpPr>
        <p:spPr>
          <a:xfrm>
            <a:off x="822960" y="1845734"/>
            <a:ext cx="7543800" cy="4396040"/>
          </a:xfrm>
        </p:spPr>
        <p:txBody>
          <a:bodyPr>
            <a:normAutofit fontScale="77500" lnSpcReduction="20000"/>
          </a:bodyPr>
          <a:lstStyle/>
          <a:p>
            <a:r>
              <a:rPr lang="en-US" dirty="0" smtClean="0"/>
              <a:t>1. Use the data-link Frame Check Sequence (FCS) field to ensure that the frame had no errors; if errors occurred, discard the frame.</a:t>
            </a:r>
          </a:p>
          <a:p>
            <a:r>
              <a:rPr lang="en-US" dirty="0" smtClean="0"/>
              <a:t>2. Assuming that the frame was not discarded at Step 1, discard the old data-link header and trailer, leaving the IP packet.</a:t>
            </a:r>
          </a:p>
          <a:p>
            <a:r>
              <a:rPr lang="en-US" dirty="0" smtClean="0"/>
              <a:t>3. Compare the IP packet’s destination IP address to the routing table and find the route that best matches the destination address. This route identifies the outgoing interface of the router, and possibly the next-hop router IP address.</a:t>
            </a:r>
          </a:p>
          <a:p>
            <a:r>
              <a:rPr lang="en-US" dirty="0" smtClean="0"/>
              <a:t>4. Encapsulate the IP packet inside a new data-link header and trailer, appropriate for the outgoing interface, and forward the frame.</a:t>
            </a:r>
            <a:endParaRPr lang="en-US" dirty="0"/>
          </a:p>
        </p:txBody>
      </p:sp>
      <p:sp>
        <p:nvSpPr>
          <p:cNvPr id="4" name="Slide Number Placeholder 3"/>
          <p:cNvSpPr>
            <a:spLocks noGrp="1"/>
          </p:cNvSpPr>
          <p:nvPr>
            <p:ph type="sldNum" sz="quarter" idx="12"/>
          </p:nvPr>
        </p:nvSpPr>
        <p:spPr/>
        <p:txBody>
          <a:bodyPr/>
          <a:lstStyle/>
          <a:p>
            <a:fld id="{E9F666BF-2DCB-0E4B-A400-70D8EA1F5D31}" type="slidenum">
              <a:rPr lang="en-US" smtClean="0"/>
              <a:t>46</a:t>
            </a:fld>
            <a:endParaRPr lang="en-US"/>
          </a:p>
        </p:txBody>
      </p:sp>
    </p:spTree>
    <p:extLst>
      <p:ext uri="{BB962C8B-B14F-4D97-AF65-F5344CB8AC3E}">
        <p14:creationId xmlns:p14="http://schemas.microsoft.com/office/powerpoint/2010/main" val="896655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Rectangle 2"/>
          <p:cNvSpPr>
            <a:spLocks noGrp="1" noChangeArrowheads="1"/>
          </p:cNvSpPr>
          <p:nvPr>
            <p:ph type="title"/>
          </p:nvPr>
        </p:nvSpPr>
        <p:spPr/>
        <p:txBody>
          <a:bodyPr/>
          <a:lstStyle/>
          <a:p>
            <a:r>
              <a:rPr lang="en-US" dirty="0" smtClean="0"/>
              <a:t>IP Forwarding (I)</a:t>
            </a:r>
            <a:endParaRPr lang="en-US" dirty="0"/>
          </a:p>
        </p:txBody>
      </p:sp>
      <p:sp>
        <p:nvSpPr>
          <p:cNvPr id="1418243" name="Rectangle 3"/>
          <p:cNvSpPr>
            <a:spLocks noGrp="1" noChangeArrowheads="1"/>
          </p:cNvSpPr>
          <p:nvPr>
            <p:ph type="body" idx="1"/>
          </p:nvPr>
        </p:nvSpPr>
        <p:spPr/>
        <p:txBody>
          <a:bodyPr>
            <a:normAutofit lnSpcReduction="10000"/>
          </a:bodyPr>
          <a:lstStyle/>
          <a:p>
            <a:r>
              <a:rPr lang="en-US" dirty="0" smtClean="0"/>
              <a:t>Source &amp; Destination in same network (direct connectivity)</a:t>
            </a:r>
          </a:p>
          <a:p>
            <a:pPr lvl="1"/>
            <a:r>
              <a:rPr lang="en-US" dirty="0" smtClean="0"/>
              <a:t>Recognize that destination IP address is on same network</a:t>
            </a:r>
          </a:p>
          <a:p>
            <a:pPr lvl="2"/>
            <a:r>
              <a:rPr lang="en-US" dirty="0" smtClean="0"/>
              <a:t>Use subnet mask for this purpose</a:t>
            </a:r>
          </a:p>
          <a:p>
            <a:pPr lvl="1"/>
            <a:r>
              <a:rPr lang="en-US" dirty="0" smtClean="0"/>
              <a:t>Find the destination LAN (MAC) address</a:t>
            </a:r>
          </a:p>
          <a:p>
            <a:pPr lvl="2"/>
            <a:r>
              <a:rPr lang="en-US" dirty="0" smtClean="0"/>
              <a:t>Use Address Resolution Protocol (ARP) for this (later)</a:t>
            </a:r>
          </a:p>
          <a:p>
            <a:pPr lvl="1"/>
            <a:r>
              <a:rPr lang="en-US" dirty="0" smtClean="0"/>
              <a:t>Send IP packet encapsulated in LAN frame directly to the destination LAN address</a:t>
            </a:r>
          </a:p>
          <a:p>
            <a:pPr lvl="2"/>
            <a:r>
              <a:rPr lang="en-US" dirty="0" smtClean="0"/>
              <a:t> Encapsulation =&gt; source/destination IP addresses don</a:t>
            </a:r>
            <a:r>
              <a:rPr lang="ja-JP" altLang="en-US" dirty="0" smtClean="0"/>
              <a:t>’</a:t>
            </a:r>
            <a:r>
              <a:rPr lang="en-US" dirty="0" smtClean="0"/>
              <a:t>t change</a:t>
            </a:r>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47</a:t>
            </a:fld>
            <a:endParaRPr lang="en-US" dirty="0"/>
          </a:p>
        </p:txBody>
      </p:sp>
    </p:spTree>
    <p:extLst>
      <p:ext uri="{BB962C8B-B14F-4D97-AF65-F5344CB8AC3E}">
        <p14:creationId xmlns:p14="http://schemas.microsoft.com/office/powerpoint/2010/main" val="27337112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smtClean="0"/>
              <a:t>IP Forwarding (II)</a:t>
            </a:r>
            <a:endParaRPr lang="en-US"/>
          </a:p>
        </p:txBody>
      </p:sp>
      <p:sp>
        <p:nvSpPr>
          <p:cNvPr id="1419267" name="Rectangle 3"/>
          <p:cNvSpPr>
            <a:spLocks noGrp="1" noChangeArrowheads="1"/>
          </p:cNvSpPr>
          <p:nvPr>
            <p:ph type="body" idx="1"/>
          </p:nvPr>
        </p:nvSpPr>
        <p:spPr/>
        <p:txBody>
          <a:bodyPr>
            <a:normAutofit lnSpcReduction="10000"/>
          </a:bodyPr>
          <a:lstStyle/>
          <a:p>
            <a:r>
              <a:rPr lang="en-US" smtClean="0"/>
              <a:t>B) Source &amp; Destination in different networks (indirect connectivity)</a:t>
            </a:r>
          </a:p>
          <a:p>
            <a:pPr lvl="1"/>
            <a:r>
              <a:rPr lang="en-US" smtClean="0"/>
              <a:t>Recognize that destination IP address is not on same network. </a:t>
            </a:r>
          </a:p>
          <a:p>
            <a:pPr lvl="1"/>
            <a:r>
              <a:rPr lang="en-US" smtClean="0"/>
              <a:t>Look up destination IP address in a (L3 forwarding) table to find a match, called the next hop router IP address. </a:t>
            </a:r>
          </a:p>
          <a:p>
            <a:pPr lvl="1"/>
            <a:r>
              <a:rPr lang="en-US" smtClean="0"/>
              <a:t>Send packet encapsulated in a LAN frame to the LAN address corresponding to the IP address of the next-hop router. </a:t>
            </a:r>
            <a:endParaRPr lang="en-US"/>
          </a:p>
        </p:txBody>
      </p:sp>
      <p:sp>
        <p:nvSpPr>
          <p:cNvPr id="3" name="Slide Number Placeholder 2"/>
          <p:cNvSpPr>
            <a:spLocks noGrp="1"/>
          </p:cNvSpPr>
          <p:nvPr>
            <p:ph type="sldNum" sz="quarter" idx="12"/>
          </p:nvPr>
        </p:nvSpPr>
        <p:spPr/>
        <p:txBody>
          <a:bodyPr/>
          <a:lstStyle/>
          <a:p>
            <a:fld id="{6113E31D-E2AB-40D1-8B51-AFA5AFEF393A}" type="slidenum">
              <a:rPr lang="en-US" smtClean="0"/>
              <a:t>48</a:t>
            </a:fld>
            <a:endParaRPr lang="en-US" dirty="0"/>
          </a:p>
        </p:txBody>
      </p:sp>
    </p:spTree>
    <p:extLst>
      <p:ext uri="{BB962C8B-B14F-4D97-AF65-F5344CB8AC3E}">
        <p14:creationId xmlns:p14="http://schemas.microsoft.com/office/powerpoint/2010/main" val="41902387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1" name="Rectangle 3"/>
          <p:cNvSpPr>
            <a:spLocks noGrp="1" noChangeArrowheads="1"/>
          </p:cNvSpPr>
          <p:nvPr>
            <p:ph type="title"/>
          </p:nvPr>
        </p:nvSpPr>
        <p:spPr/>
        <p:txBody>
          <a:bodyPr/>
          <a:lstStyle/>
          <a:p>
            <a:r>
              <a:rPr lang="en-US" dirty="0" smtClean="0"/>
              <a:t>IP Forwarding: Example Scenario</a:t>
            </a:r>
            <a:endParaRPr lang="en-US" dirty="0"/>
          </a:p>
        </p:txBody>
      </p:sp>
      <p:grpSp>
        <p:nvGrpSpPr>
          <p:cNvPr id="1420293" name="Group 5"/>
          <p:cNvGrpSpPr>
            <a:grpSpLocks/>
          </p:cNvGrpSpPr>
          <p:nvPr/>
        </p:nvGrpSpPr>
        <p:grpSpPr bwMode="auto">
          <a:xfrm>
            <a:off x="4606925" y="3163888"/>
            <a:ext cx="4422775" cy="3154362"/>
            <a:chOff x="2896" y="749"/>
            <a:chExt cx="2786" cy="1987"/>
          </a:xfrm>
        </p:grpSpPr>
        <p:sp>
          <p:nvSpPr>
            <p:cNvPr id="1420294" name="Freeform 6"/>
            <p:cNvSpPr>
              <a:spLocks/>
            </p:cNvSpPr>
            <p:nvPr/>
          </p:nvSpPr>
          <p:spPr bwMode="auto">
            <a:xfrm>
              <a:off x="2896" y="7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295" name="Freeform 7"/>
            <p:cNvSpPr>
              <a:spLocks/>
            </p:cNvSpPr>
            <p:nvPr/>
          </p:nvSpPr>
          <p:spPr bwMode="auto">
            <a:xfrm>
              <a:off x="4481" y="9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296" name="Freeform 8"/>
            <p:cNvSpPr>
              <a:spLocks/>
            </p:cNvSpPr>
            <p:nvPr/>
          </p:nvSpPr>
          <p:spPr bwMode="auto">
            <a:xfrm>
              <a:off x="3657" y="17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0297" name="Object 9"/>
            <p:cNvGraphicFramePr>
              <a:graphicFrameLocks noChangeAspect="1"/>
            </p:cNvGraphicFramePr>
            <p:nvPr/>
          </p:nvGraphicFramePr>
          <p:xfrm>
            <a:off x="2945" y="815"/>
            <a:ext cx="368" cy="292"/>
          </p:xfrm>
          <a:graphic>
            <a:graphicData uri="http://schemas.openxmlformats.org/presentationml/2006/ole">
              <mc:AlternateContent xmlns:mc="http://schemas.openxmlformats.org/markup-compatibility/2006">
                <mc:Choice xmlns:v="urn:schemas-microsoft-com:vml" Requires="v">
                  <p:oleObj spid="_x0000_s3921" name="Clip" r:id="rId3" imgW="1307948" imgH="1084823" progId="MS_ClipArt_Gallery.2">
                    <p:embed/>
                  </p:oleObj>
                </mc:Choice>
                <mc:Fallback>
                  <p:oleObj name="Clip" r:id="rId3"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81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0298" name="Line 10"/>
            <p:cNvSpPr>
              <a:spLocks noChangeShapeType="1"/>
            </p:cNvSpPr>
            <p:nvPr/>
          </p:nvSpPr>
          <p:spPr bwMode="auto">
            <a:xfrm>
              <a:off x="3298" y="1050"/>
              <a:ext cx="175"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299" name="Line 11"/>
            <p:cNvSpPr>
              <a:spLocks noChangeShapeType="1"/>
            </p:cNvSpPr>
            <p:nvPr/>
          </p:nvSpPr>
          <p:spPr bwMode="auto">
            <a:xfrm flipH="1">
              <a:off x="3481" y="1041"/>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00" name="Line 12"/>
            <p:cNvSpPr>
              <a:spLocks noChangeShapeType="1"/>
            </p:cNvSpPr>
            <p:nvPr/>
          </p:nvSpPr>
          <p:spPr bwMode="auto">
            <a:xfrm flipV="1">
              <a:off x="3298" y="1456"/>
              <a:ext cx="175"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01" name="Line 13"/>
            <p:cNvSpPr>
              <a:spLocks noChangeShapeType="1"/>
            </p:cNvSpPr>
            <p:nvPr/>
          </p:nvSpPr>
          <p:spPr bwMode="auto">
            <a:xfrm>
              <a:off x="3304" y="1851"/>
              <a:ext cx="172"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0302" name="Object 14"/>
            <p:cNvGraphicFramePr>
              <a:graphicFrameLocks noChangeAspect="1"/>
            </p:cNvGraphicFramePr>
            <p:nvPr/>
          </p:nvGraphicFramePr>
          <p:xfrm>
            <a:off x="2945" y="1235"/>
            <a:ext cx="368" cy="292"/>
          </p:xfrm>
          <a:graphic>
            <a:graphicData uri="http://schemas.openxmlformats.org/presentationml/2006/ole">
              <mc:AlternateContent xmlns:mc="http://schemas.openxmlformats.org/markup-compatibility/2006">
                <mc:Choice xmlns:v="urn:schemas-microsoft-com:vml" Requires="v">
                  <p:oleObj spid="_x0000_s3922" name="Clip" r:id="rId5" imgW="1307948" imgH="1084823" progId="MS_ClipArt_Gallery.2">
                    <p:embed/>
                  </p:oleObj>
                </mc:Choice>
                <mc:Fallback>
                  <p:oleObj name="Clip" r:id="rId5"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2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20303" name="Object 15"/>
            <p:cNvGraphicFramePr>
              <a:graphicFrameLocks noChangeAspect="1"/>
            </p:cNvGraphicFramePr>
            <p:nvPr/>
          </p:nvGraphicFramePr>
          <p:xfrm>
            <a:off x="2945" y="1619"/>
            <a:ext cx="368" cy="292"/>
          </p:xfrm>
          <a:graphic>
            <a:graphicData uri="http://schemas.openxmlformats.org/presentationml/2006/ole">
              <mc:AlternateContent xmlns:mc="http://schemas.openxmlformats.org/markup-compatibility/2006">
                <mc:Choice xmlns:v="urn:schemas-microsoft-com:vml" Requires="v">
                  <p:oleObj spid="_x0000_s3923" name="Clip" r:id="rId6" imgW="1307948" imgH="1084823" progId="MS_ClipArt_Gallery.2">
                    <p:embed/>
                  </p:oleObj>
                </mc:Choice>
                <mc:Fallback>
                  <p:oleObj name="Clip" r:id="rId6"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619"/>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0304" name="Line 16"/>
            <p:cNvSpPr>
              <a:spLocks noChangeShapeType="1"/>
            </p:cNvSpPr>
            <p:nvPr/>
          </p:nvSpPr>
          <p:spPr bwMode="auto">
            <a:xfrm>
              <a:off x="3481" y="1581"/>
              <a:ext cx="652"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0305" name="Group 17"/>
            <p:cNvGrpSpPr>
              <a:grpSpLocks/>
            </p:cNvGrpSpPr>
            <p:nvPr/>
          </p:nvGrpSpPr>
          <p:grpSpPr bwMode="auto">
            <a:xfrm>
              <a:off x="4075" y="1559"/>
              <a:ext cx="448" cy="240"/>
              <a:chOff x="3600" y="219"/>
              <a:chExt cx="360" cy="175"/>
            </a:xfrm>
          </p:grpSpPr>
          <p:sp>
            <p:nvSpPr>
              <p:cNvPr id="1420306" name="Oval 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07" name="Line 1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08" name="Line 2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09" name="Rectangle 2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Arial" charset="0"/>
                </a:endParaRPr>
              </a:p>
            </p:txBody>
          </p:sp>
          <p:sp>
            <p:nvSpPr>
              <p:cNvPr id="1420310" name="Oval 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0311" name="Group 23"/>
              <p:cNvGrpSpPr>
                <a:grpSpLocks/>
              </p:cNvGrpSpPr>
              <p:nvPr/>
            </p:nvGrpSpPr>
            <p:grpSpPr bwMode="auto">
              <a:xfrm>
                <a:off x="3686" y="244"/>
                <a:ext cx="177" cy="66"/>
                <a:chOff x="2848" y="848"/>
                <a:chExt cx="140" cy="98"/>
              </a:xfrm>
            </p:grpSpPr>
            <p:sp>
              <p:nvSpPr>
                <p:cNvPr id="1420312" name="Line 24"/>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13" name="Line 2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14" name="Line 2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420315" name="Group 27"/>
              <p:cNvGrpSpPr>
                <a:grpSpLocks/>
              </p:cNvGrpSpPr>
              <p:nvPr/>
            </p:nvGrpSpPr>
            <p:grpSpPr bwMode="auto">
              <a:xfrm flipV="1">
                <a:off x="3686" y="243"/>
                <a:ext cx="177" cy="66"/>
                <a:chOff x="2848" y="848"/>
                <a:chExt cx="140" cy="98"/>
              </a:xfrm>
            </p:grpSpPr>
            <p:sp>
              <p:nvSpPr>
                <p:cNvPr id="1420316" name="Line 2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17" name="Line 2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18" name="Line 3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420319" name="Text Box 31"/>
            <p:cNvSpPr txBox="1">
              <a:spLocks noChangeArrowheads="1"/>
            </p:cNvSpPr>
            <p:nvPr/>
          </p:nvSpPr>
          <p:spPr bwMode="auto">
            <a:xfrm>
              <a:off x="3272" y="842"/>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223.1.1.1</a:t>
              </a:r>
              <a:endParaRPr lang="en-US" sz="1800">
                <a:latin typeface="Arial" charset="0"/>
              </a:endParaRPr>
            </a:p>
          </p:txBody>
        </p:sp>
        <p:sp>
          <p:nvSpPr>
            <p:cNvPr id="1420320" name="Rectangle 32"/>
            <p:cNvSpPr>
              <a:spLocks noChangeArrowheads="1"/>
            </p:cNvSpPr>
            <p:nvPr/>
          </p:nvSpPr>
          <p:spPr bwMode="auto">
            <a:xfrm>
              <a:off x="3327" y="1299"/>
              <a:ext cx="195"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21" name="Text Box 33"/>
            <p:cNvSpPr txBox="1">
              <a:spLocks noChangeArrowheads="1"/>
            </p:cNvSpPr>
            <p:nvPr/>
          </p:nvSpPr>
          <p:spPr bwMode="auto">
            <a:xfrm>
              <a:off x="3281" y="12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223.1.1.2</a:t>
              </a:r>
              <a:endParaRPr lang="en-US" sz="1800">
                <a:latin typeface="Arial" charset="0"/>
              </a:endParaRPr>
            </a:p>
          </p:txBody>
        </p:sp>
        <p:sp>
          <p:nvSpPr>
            <p:cNvPr id="1420322" name="Text Box 34"/>
            <p:cNvSpPr txBox="1">
              <a:spLocks noChangeArrowheads="1"/>
            </p:cNvSpPr>
            <p:nvPr/>
          </p:nvSpPr>
          <p:spPr bwMode="auto">
            <a:xfrm>
              <a:off x="3200" y="18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223.1.1.3</a:t>
              </a:r>
              <a:endParaRPr lang="en-US" sz="1800">
                <a:latin typeface="Arial" charset="0"/>
              </a:endParaRPr>
            </a:p>
          </p:txBody>
        </p:sp>
        <p:sp>
          <p:nvSpPr>
            <p:cNvPr id="1420323" name="Text Box 35"/>
            <p:cNvSpPr txBox="1">
              <a:spLocks noChangeArrowheads="1"/>
            </p:cNvSpPr>
            <p:nvPr/>
          </p:nvSpPr>
          <p:spPr bwMode="auto">
            <a:xfrm>
              <a:off x="3698" y="1415"/>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223.1.1.4</a:t>
              </a:r>
              <a:endParaRPr lang="en-US" sz="1800">
                <a:latin typeface="Arial" charset="0"/>
              </a:endParaRPr>
            </a:p>
          </p:txBody>
        </p:sp>
        <p:sp>
          <p:nvSpPr>
            <p:cNvPr id="1420324" name="Line 36"/>
            <p:cNvSpPr>
              <a:spLocks noChangeShapeType="1"/>
            </p:cNvSpPr>
            <p:nvPr/>
          </p:nvSpPr>
          <p:spPr bwMode="auto">
            <a:xfrm>
              <a:off x="4456" y="1587"/>
              <a:ext cx="640"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25" name="Text Box 37"/>
            <p:cNvSpPr txBox="1">
              <a:spLocks noChangeArrowheads="1"/>
            </p:cNvSpPr>
            <p:nvPr/>
          </p:nvSpPr>
          <p:spPr bwMode="auto">
            <a:xfrm>
              <a:off x="4376" y="1409"/>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223.1.2.9</a:t>
              </a:r>
              <a:endParaRPr lang="en-US" sz="1800">
                <a:latin typeface="Arial" charset="0"/>
              </a:endParaRPr>
            </a:p>
          </p:txBody>
        </p:sp>
        <p:sp>
          <p:nvSpPr>
            <p:cNvPr id="1420326" name="Line 38"/>
            <p:cNvSpPr>
              <a:spLocks noChangeShapeType="1"/>
            </p:cNvSpPr>
            <p:nvPr/>
          </p:nvSpPr>
          <p:spPr bwMode="auto">
            <a:xfrm flipH="1">
              <a:off x="5101" y="1149"/>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0327" name="Object 39"/>
            <p:cNvGraphicFramePr>
              <a:graphicFrameLocks noChangeAspect="1"/>
            </p:cNvGraphicFramePr>
            <p:nvPr/>
          </p:nvGraphicFramePr>
          <p:xfrm>
            <a:off x="5213" y="965"/>
            <a:ext cx="368" cy="292"/>
          </p:xfrm>
          <a:graphic>
            <a:graphicData uri="http://schemas.openxmlformats.org/presentationml/2006/ole">
              <mc:AlternateContent xmlns:mc="http://schemas.openxmlformats.org/markup-compatibility/2006">
                <mc:Choice xmlns:v="urn:schemas-microsoft-com:vml" Requires="v">
                  <p:oleObj spid="_x0000_s3924" name="Clip" r:id="rId7" imgW="1307948" imgH="1084823" progId="MS_ClipArt_Gallery.2">
                    <p:embed/>
                  </p:oleObj>
                </mc:Choice>
                <mc:Fallback>
                  <p:oleObj name="Clip" r:id="rId7"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 y="96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0328" name="Line 40"/>
            <p:cNvSpPr>
              <a:spLocks noChangeShapeType="1"/>
            </p:cNvSpPr>
            <p:nvPr/>
          </p:nvSpPr>
          <p:spPr bwMode="auto">
            <a:xfrm>
              <a:off x="5101" y="1152"/>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0329" name="Object 41"/>
            <p:cNvGraphicFramePr>
              <a:graphicFrameLocks noChangeAspect="1"/>
            </p:cNvGraphicFramePr>
            <p:nvPr/>
          </p:nvGraphicFramePr>
          <p:xfrm>
            <a:off x="5216" y="1835"/>
            <a:ext cx="368" cy="292"/>
          </p:xfrm>
          <a:graphic>
            <a:graphicData uri="http://schemas.openxmlformats.org/presentationml/2006/ole">
              <mc:AlternateContent xmlns:mc="http://schemas.openxmlformats.org/markup-compatibility/2006">
                <mc:Choice xmlns:v="urn:schemas-microsoft-com:vml" Requires="v">
                  <p:oleObj spid="_x0000_s3925" name="Clip" r:id="rId8" imgW="1307948" imgH="1084823" progId="MS_ClipArt_Gallery.2">
                    <p:embed/>
                  </p:oleObj>
                </mc:Choice>
                <mc:Fallback>
                  <p:oleObj name="Clip" r:id="rId8"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 y="18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0330" name="Line 42"/>
            <p:cNvSpPr>
              <a:spLocks noChangeShapeType="1"/>
            </p:cNvSpPr>
            <p:nvPr/>
          </p:nvSpPr>
          <p:spPr bwMode="auto">
            <a:xfrm>
              <a:off x="5101" y="1953"/>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31" name="Rectangle 43"/>
            <p:cNvSpPr>
              <a:spLocks noChangeArrowheads="1"/>
            </p:cNvSpPr>
            <p:nvPr/>
          </p:nvSpPr>
          <p:spPr bwMode="auto">
            <a:xfrm>
              <a:off x="5067" y="1794"/>
              <a:ext cx="108"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32" name="Text Box 44"/>
            <p:cNvSpPr txBox="1">
              <a:spLocks noChangeArrowheads="1"/>
            </p:cNvSpPr>
            <p:nvPr/>
          </p:nvSpPr>
          <p:spPr bwMode="auto">
            <a:xfrm>
              <a:off x="4682" y="1736"/>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223.1.2.2</a:t>
              </a:r>
              <a:endParaRPr lang="en-US" sz="1800">
                <a:latin typeface="Arial" charset="0"/>
              </a:endParaRPr>
            </a:p>
          </p:txBody>
        </p:sp>
        <p:sp>
          <p:nvSpPr>
            <p:cNvPr id="1420333" name="Rectangle 45"/>
            <p:cNvSpPr>
              <a:spLocks noChangeArrowheads="1"/>
            </p:cNvSpPr>
            <p:nvPr/>
          </p:nvSpPr>
          <p:spPr bwMode="auto">
            <a:xfrm>
              <a:off x="5076" y="1182"/>
              <a:ext cx="156"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34" name="Text Box 46"/>
            <p:cNvSpPr txBox="1">
              <a:spLocks noChangeArrowheads="1"/>
            </p:cNvSpPr>
            <p:nvPr/>
          </p:nvSpPr>
          <p:spPr bwMode="auto">
            <a:xfrm>
              <a:off x="4586" y="111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223.1.2.1</a:t>
              </a:r>
              <a:endParaRPr lang="en-US" sz="1800">
                <a:latin typeface="Arial" charset="0"/>
              </a:endParaRPr>
            </a:p>
          </p:txBody>
        </p:sp>
        <p:sp>
          <p:nvSpPr>
            <p:cNvPr id="1420335" name="Line 47"/>
            <p:cNvSpPr>
              <a:spLocks noChangeShapeType="1"/>
            </p:cNvSpPr>
            <p:nvPr/>
          </p:nvSpPr>
          <p:spPr bwMode="auto">
            <a:xfrm flipH="1">
              <a:off x="4306" y="1800"/>
              <a:ext cx="0" cy="45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36" name="Line 48"/>
            <p:cNvSpPr>
              <a:spLocks noChangeShapeType="1"/>
            </p:cNvSpPr>
            <p:nvPr/>
          </p:nvSpPr>
          <p:spPr bwMode="auto">
            <a:xfrm flipH="1">
              <a:off x="3892" y="2253"/>
              <a:ext cx="7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37" name="Line 49"/>
            <p:cNvSpPr>
              <a:spLocks noChangeShapeType="1"/>
            </p:cNvSpPr>
            <p:nvPr/>
          </p:nvSpPr>
          <p:spPr bwMode="auto">
            <a:xfrm flipH="1" flipV="1">
              <a:off x="3890" y="2248"/>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38" name="Line 50"/>
            <p:cNvSpPr>
              <a:spLocks noChangeShapeType="1"/>
            </p:cNvSpPr>
            <p:nvPr/>
          </p:nvSpPr>
          <p:spPr bwMode="auto">
            <a:xfrm flipH="1" flipV="1">
              <a:off x="4631" y="2251"/>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0339" name="Object 51"/>
            <p:cNvGraphicFramePr>
              <a:graphicFrameLocks noChangeAspect="1"/>
            </p:cNvGraphicFramePr>
            <p:nvPr/>
          </p:nvGraphicFramePr>
          <p:xfrm>
            <a:off x="4496" y="2351"/>
            <a:ext cx="368" cy="292"/>
          </p:xfrm>
          <a:graphic>
            <a:graphicData uri="http://schemas.openxmlformats.org/presentationml/2006/ole">
              <mc:AlternateContent xmlns:mc="http://schemas.openxmlformats.org/markup-compatibility/2006">
                <mc:Choice xmlns:v="urn:schemas-microsoft-com:vml" Requires="v">
                  <p:oleObj spid="_x0000_s3926" name="Clip" r:id="rId9" imgW="1307948" imgH="1084823" progId="MS_ClipArt_Gallery.2">
                    <p:embed/>
                  </p:oleObj>
                </mc:Choice>
                <mc:Fallback>
                  <p:oleObj name="Clip" r:id="rId9"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351"/>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20340" name="Object 52"/>
            <p:cNvGraphicFramePr>
              <a:graphicFrameLocks noChangeAspect="1"/>
            </p:cNvGraphicFramePr>
            <p:nvPr/>
          </p:nvGraphicFramePr>
          <p:xfrm>
            <a:off x="3704" y="2360"/>
            <a:ext cx="368" cy="292"/>
          </p:xfrm>
          <a:graphic>
            <a:graphicData uri="http://schemas.openxmlformats.org/presentationml/2006/ole">
              <mc:AlternateContent xmlns:mc="http://schemas.openxmlformats.org/markup-compatibility/2006">
                <mc:Choice xmlns:v="urn:schemas-microsoft-com:vml" Requires="v">
                  <p:oleObj spid="_x0000_s3927" name="Clip" r:id="rId10" imgW="1307948" imgH="1084823" progId="MS_ClipArt_Gallery.2">
                    <p:embed/>
                  </p:oleObj>
                </mc:Choice>
                <mc:Fallback>
                  <p:oleObj name="Clip" r:id="rId10"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 y="2360"/>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0341" name="Text Box 53"/>
            <p:cNvSpPr txBox="1">
              <a:spLocks noChangeArrowheads="1"/>
            </p:cNvSpPr>
            <p:nvPr/>
          </p:nvSpPr>
          <p:spPr bwMode="auto">
            <a:xfrm>
              <a:off x="4634" y="2153"/>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223.1.3.2</a:t>
              </a:r>
              <a:endParaRPr lang="en-US" sz="1800">
                <a:latin typeface="Arial" charset="0"/>
              </a:endParaRPr>
            </a:p>
          </p:txBody>
        </p:sp>
        <p:sp>
          <p:nvSpPr>
            <p:cNvPr id="1420342" name="Text Box 54"/>
            <p:cNvSpPr txBox="1">
              <a:spLocks noChangeArrowheads="1"/>
            </p:cNvSpPr>
            <p:nvPr/>
          </p:nvSpPr>
          <p:spPr bwMode="auto">
            <a:xfrm>
              <a:off x="3263" y="2177"/>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223.1.3.1</a:t>
              </a:r>
              <a:endParaRPr lang="en-US" sz="1800">
                <a:latin typeface="Arial" charset="0"/>
              </a:endParaRPr>
            </a:p>
          </p:txBody>
        </p:sp>
        <p:sp>
          <p:nvSpPr>
            <p:cNvPr id="1420343" name="Rectangle 55"/>
            <p:cNvSpPr>
              <a:spLocks noChangeArrowheads="1"/>
            </p:cNvSpPr>
            <p:nvPr/>
          </p:nvSpPr>
          <p:spPr bwMode="auto">
            <a:xfrm>
              <a:off x="4266" y="1884"/>
              <a:ext cx="81"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44" name="Text Box 56"/>
            <p:cNvSpPr txBox="1">
              <a:spLocks noChangeArrowheads="1"/>
            </p:cNvSpPr>
            <p:nvPr/>
          </p:nvSpPr>
          <p:spPr bwMode="auto">
            <a:xfrm>
              <a:off x="3926" y="1832"/>
              <a:ext cx="721"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223.1.3.27</a:t>
              </a:r>
              <a:endParaRPr lang="en-US" sz="1800">
                <a:latin typeface="Arial" charset="0"/>
              </a:endParaRPr>
            </a:p>
          </p:txBody>
        </p:sp>
        <p:grpSp>
          <p:nvGrpSpPr>
            <p:cNvPr id="1420345" name="Group 57"/>
            <p:cNvGrpSpPr>
              <a:grpSpLocks/>
            </p:cNvGrpSpPr>
            <p:nvPr/>
          </p:nvGrpSpPr>
          <p:grpSpPr bwMode="auto">
            <a:xfrm>
              <a:off x="3008" y="787"/>
              <a:ext cx="237" cy="252"/>
              <a:chOff x="2822" y="1177"/>
              <a:chExt cx="237" cy="252"/>
            </a:xfrm>
          </p:grpSpPr>
          <p:sp>
            <p:nvSpPr>
              <p:cNvPr id="1420346" name="Rectangle 58"/>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47" name="Text Box 59"/>
              <p:cNvSpPr txBox="1">
                <a:spLocks noChangeArrowheads="1"/>
              </p:cNvSpPr>
              <p:nvPr/>
            </p:nvSpPr>
            <p:spPr bwMode="auto">
              <a:xfrm>
                <a:off x="2822" y="1177"/>
                <a:ext cx="237"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A</a:t>
                </a:r>
                <a:endParaRPr lang="en-US" sz="1800">
                  <a:solidFill>
                    <a:srgbClr val="FF0000"/>
                  </a:solidFill>
                  <a:latin typeface="Arial" charset="0"/>
                </a:endParaRPr>
              </a:p>
            </p:txBody>
          </p:sp>
        </p:grpSp>
        <p:grpSp>
          <p:nvGrpSpPr>
            <p:cNvPr id="1420348" name="Group 60"/>
            <p:cNvGrpSpPr>
              <a:grpSpLocks/>
            </p:cNvGrpSpPr>
            <p:nvPr/>
          </p:nvGrpSpPr>
          <p:grpSpPr bwMode="auto">
            <a:xfrm>
              <a:off x="3002" y="1567"/>
              <a:ext cx="232" cy="250"/>
              <a:chOff x="2822" y="1177"/>
              <a:chExt cx="232" cy="250"/>
            </a:xfrm>
          </p:grpSpPr>
          <p:sp>
            <p:nvSpPr>
              <p:cNvPr id="1420349" name="Rectangle 61"/>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50" name="Text Box 62"/>
              <p:cNvSpPr txBox="1">
                <a:spLocks noChangeArrowheads="1"/>
              </p:cNvSpPr>
              <p:nvPr/>
            </p:nvSpPr>
            <p:spPr bwMode="auto">
              <a:xfrm>
                <a:off x="2822" y="1177"/>
                <a:ext cx="232"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B</a:t>
                </a:r>
                <a:endParaRPr lang="en-US" sz="1800">
                  <a:solidFill>
                    <a:srgbClr val="FF0000"/>
                  </a:solidFill>
                  <a:latin typeface="Arial" charset="0"/>
                </a:endParaRPr>
              </a:p>
            </p:txBody>
          </p:sp>
        </p:grpSp>
        <p:grpSp>
          <p:nvGrpSpPr>
            <p:cNvPr id="1420351" name="Group 63"/>
            <p:cNvGrpSpPr>
              <a:grpSpLocks/>
            </p:cNvGrpSpPr>
            <p:nvPr/>
          </p:nvGrpSpPr>
          <p:grpSpPr bwMode="auto">
            <a:xfrm>
              <a:off x="5276" y="1795"/>
              <a:ext cx="223" cy="250"/>
              <a:chOff x="2822" y="1177"/>
              <a:chExt cx="223" cy="250"/>
            </a:xfrm>
          </p:grpSpPr>
          <p:sp>
            <p:nvSpPr>
              <p:cNvPr id="1420352" name="Rectangle 64"/>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53" name="Text Box 65"/>
              <p:cNvSpPr txBox="1">
                <a:spLocks noChangeArrowheads="1"/>
              </p:cNvSpPr>
              <p:nvPr/>
            </p:nvSpPr>
            <p:spPr bwMode="auto">
              <a:xfrm>
                <a:off x="2822" y="1177"/>
                <a:ext cx="2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E</a:t>
                </a:r>
                <a:endParaRPr lang="en-US" sz="1800">
                  <a:solidFill>
                    <a:srgbClr val="FF0000"/>
                  </a:solidFill>
                  <a:latin typeface="Arial" charset="0"/>
                </a:endParaRPr>
              </a:p>
            </p:txBody>
          </p:sp>
        </p:grpSp>
      </p:grpSp>
      <p:grpSp>
        <p:nvGrpSpPr>
          <p:cNvPr id="1420354" name="Group 66"/>
          <p:cNvGrpSpPr>
            <a:grpSpLocks/>
          </p:cNvGrpSpPr>
          <p:nvPr/>
        </p:nvGrpSpPr>
        <p:grpSpPr bwMode="auto">
          <a:xfrm>
            <a:off x="476250" y="2935291"/>
            <a:ext cx="3667125" cy="665163"/>
            <a:chOff x="408" y="2609"/>
            <a:chExt cx="2310" cy="419"/>
          </a:xfrm>
        </p:grpSpPr>
        <p:sp>
          <p:nvSpPr>
            <p:cNvPr id="1420355" name="Rectangle 67"/>
            <p:cNvSpPr>
              <a:spLocks noChangeArrowheads="1"/>
            </p:cNvSpPr>
            <p:nvPr/>
          </p:nvSpPr>
          <p:spPr bwMode="auto">
            <a:xfrm>
              <a:off x="456" y="2646"/>
              <a:ext cx="2262" cy="318"/>
            </a:xfrm>
            <a:prstGeom prst="rect">
              <a:avLst/>
            </a:prstGeom>
            <a:solidFill>
              <a:schemeClr val="accent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0356" name="Group 68"/>
            <p:cNvGrpSpPr>
              <a:grpSpLocks/>
            </p:cNvGrpSpPr>
            <p:nvPr/>
          </p:nvGrpSpPr>
          <p:grpSpPr bwMode="auto">
            <a:xfrm>
              <a:off x="408" y="2609"/>
              <a:ext cx="2262" cy="419"/>
              <a:chOff x="1038" y="1403"/>
              <a:chExt cx="2262" cy="419"/>
            </a:xfrm>
          </p:grpSpPr>
          <p:sp>
            <p:nvSpPr>
              <p:cNvPr id="1420357" name="Rectangle 69"/>
              <p:cNvSpPr>
                <a:spLocks noChangeArrowheads="1"/>
              </p:cNvSpPr>
              <p:nvPr/>
            </p:nvSpPr>
            <p:spPr bwMode="auto">
              <a:xfrm>
                <a:off x="1038" y="1470"/>
                <a:ext cx="2262" cy="31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58" name="Text Box 70"/>
              <p:cNvSpPr txBox="1">
                <a:spLocks noChangeArrowheads="1"/>
              </p:cNvSpPr>
              <p:nvPr/>
            </p:nvSpPr>
            <p:spPr bwMode="auto">
              <a:xfrm>
                <a:off x="1057" y="1415"/>
                <a:ext cx="456" cy="4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Arial" charset="0"/>
                  </a:rPr>
                  <a:t>misc</a:t>
                </a:r>
              </a:p>
              <a:p>
                <a:pPr algn="ctr" eaLnBrk="0" hangingPunct="0"/>
                <a:r>
                  <a:rPr lang="en-US" sz="1800">
                    <a:latin typeface="Arial" charset="0"/>
                  </a:rPr>
                  <a:t>fields</a:t>
                </a:r>
              </a:p>
            </p:txBody>
          </p:sp>
          <p:sp>
            <p:nvSpPr>
              <p:cNvPr id="1420359" name="Line 71"/>
              <p:cNvSpPr>
                <a:spLocks noChangeShapeType="1"/>
              </p:cNvSpPr>
              <p:nvPr/>
            </p:nvSpPr>
            <p:spPr bwMode="auto">
              <a:xfrm>
                <a:off x="1518" y="1476"/>
                <a:ext cx="0" cy="31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60" name="Text Box 72"/>
              <p:cNvSpPr txBox="1">
                <a:spLocks noChangeArrowheads="1"/>
              </p:cNvSpPr>
              <p:nvPr/>
            </p:nvSpPr>
            <p:spPr bwMode="auto">
              <a:xfrm>
                <a:off x="1524" y="1403"/>
                <a:ext cx="60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Arial" charset="0"/>
                  </a:rPr>
                  <a:t>source</a:t>
                </a:r>
              </a:p>
              <a:p>
                <a:pPr algn="ctr" eaLnBrk="0" hangingPunct="0"/>
                <a:r>
                  <a:rPr lang="en-US" sz="1800">
                    <a:solidFill>
                      <a:srgbClr val="FF0000"/>
                    </a:solidFill>
                    <a:latin typeface="Arial" charset="0"/>
                  </a:rPr>
                  <a:t>IP addr</a:t>
                </a:r>
                <a:endParaRPr lang="en-US" sz="1800">
                  <a:latin typeface="Arial" charset="0"/>
                </a:endParaRPr>
              </a:p>
            </p:txBody>
          </p:sp>
          <p:sp>
            <p:nvSpPr>
              <p:cNvPr id="1420361" name="Text Box 73"/>
              <p:cNvSpPr txBox="1">
                <a:spLocks noChangeArrowheads="1"/>
              </p:cNvSpPr>
              <p:nvPr/>
            </p:nvSpPr>
            <p:spPr bwMode="auto">
              <a:xfrm>
                <a:off x="2100" y="1415"/>
                <a:ext cx="604" cy="4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Arial" charset="0"/>
                  </a:rPr>
                  <a:t>dest</a:t>
                </a:r>
              </a:p>
              <a:p>
                <a:pPr algn="ctr" eaLnBrk="0" hangingPunct="0"/>
                <a:r>
                  <a:rPr lang="en-US" sz="1800">
                    <a:solidFill>
                      <a:srgbClr val="FF0000"/>
                    </a:solidFill>
                    <a:latin typeface="Arial" charset="0"/>
                  </a:rPr>
                  <a:t>IP addr</a:t>
                </a:r>
                <a:endParaRPr lang="en-US" sz="1800">
                  <a:latin typeface="Arial" charset="0"/>
                </a:endParaRPr>
              </a:p>
            </p:txBody>
          </p:sp>
          <p:sp>
            <p:nvSpPr>
              <p:cNvPr id="1420362" name="Line 74"/>
              <p:cNvSpPr>
                <a:spLocks noChangeShapeType="1"/>
              </p:cNvSpPr>
              <p:nvPr/>
            </p:nvSpPr>
            <p:spPr bwMode="auto">
              <a:xfrm>
                <a:off x="2124" y="1476"/>
                <a:ext cx="0" cy="31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63" name="Line 75"/>
              <p:cNvSpPr>
                <a:spLocks noChangeShapeType="1"/>
              </p:cNvSpPr>
              <p:nvPr/>
            </p:nvSpPr>
            <p:spPr bwMode="auto">
              <a:xfrm>
                <a:off x="2712" y="1482"/>
                <a:ext cx="0" cy="31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64" name="Text Box 76"/>
              <p:cNvSpPr txBox="1">
                <a:spLocks noChangeArrowheads="1"/>
              </p:cNvSpPr>
              <p:nvPr/>
            </p:nvSpPr>
            <p:spPr bwMode="auto">
              <a:xfrm>
                <a:off x="2783" y="1511"/>
                <a:ext cx="412"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Arial" charset="0"/>
                  </a:rPr>
                  <a:t>data</a:t>
                </a:r>
              </a:p>
            </p:txBody>
          </p:sp>
        </p:grpSp>
      </p:grpSp>
      <p:sp>
        <p:nvSpPr>
          <p:cNvPr id="1420365" name="Rectangle 77"/>
          <p:cNvSpPr>
            <a:spLocks noChangeArrowheads="1"/>
          </p:cNvSpPr>
          <p:nvPr/>
        </p:nvSpPr>
        <p:spPr bwMode="auto">
          <a:xfrm>
            <a:off x="514350" y="3689350"/>
            <a:ext cx="369570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0" hangingPunct="0"/>
            <a:r>
              <a:rPr lang="en-US" sz="2000" dirty="0">
                <a:latin typeface="Arial" charset="0"/>
              </a:rPr>
              <a:t>datagram remains unchanged, as it travels source to destination</a:t>
            </a:r>
          </a:p>
          <a:p>
            <a:pPr eaLnBrk="0" hangingPunct="0"/>
            <a:r>
              <a:rPr lang="en-US" sz="2000" dirty="0" err="1">
                <a:latin typeface="Arial" charset="0"/>
              </a:rPr>
              <a:t>addr</a:t>
            </a:r>
            <a:r>
              <a:rPr lang="en-US" sz="2000" dirty="0">
                <a:latin typeface="Arial" charset="0"/>
              </a:rPr>
              <a:t> fields of interest here</a:t>
            </a:r>
            <a:endParaRPr lang="en-US" sz="2400" dirty="0">
              <a:solidFill>
                <a:schemeClr val="accent2"/>
              </a:solidFill>
              <a:latin typeface="Arial" charset="0"/>
            </a:endParaRPr>
          </a:p>
          <a:p>
            <a:pPr eaLnBrk="0" hangingPunct="0"/>
            <a:r>
              <a:rPr lang="en-US" sz="2400" dirty="0">
                <a:latin typeface="Arial" charset="0"/>
              </a:rPr>
              <a:t> </a:t>
            </a:r>
          </a:p>
        </p:txBody>
      </p:sp>
      <p:sp>
        <p:nvSpPr>
          <p:cNvPr id="1420366" name="Freeform 78"/>
          <p:cNvSpPr>
            <a:spLocks/>
          </p:cNvSpPr>
          <p:nvPr/>
        </p:nvSpPr>
        <p:spPr bwMode="auto">
          <a:xfrm>
            <a:off x="4867275" y="2155825"/>
            <a:ext cx="295275" cy="1143000"/>
          </a:xfrm>
          <a:custGeom>
            <a:avLst/>
            <a:gdLst>
              <a:gd name="T0" fmla="*/ 186 w 186"/>
              <a:gd name="T1" fmla="*/ 0 h 720"/>
              <a:gd name="T2" fmla="*/ 60 w 186"/>
              <a:gd name="T3" fmla="*/ 720 h 720"/>
            </a:gdLst>
            <a:ahLst/>
            <a:cxnLst>
              <a:cxn ang="0">
                <a:pos x="T0" y="T1"/>
              </a:cxn>
              <a:cxn ang="0">
                <a:pos x="T2" y="T3"/>
              </a:cxn>
            </a:cxnLst>
            <a:rect l="0" t="0" r="r" b="b"/>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1420367" name="Rectangle 79"/>
          <p:cNvSpPr>
            <a:spLocks noChangeArrowheads="1"/>
          </p:cNvSpPr>
          <p:nvPr/>
        </p:nvSpPr>
        <p:spPr bwMode="auto">
          <a:xfrm>
            <a:off x="5686425" y="1193800"/>
            <a:ext cx="2733675" cy="5238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0" hangingPunct="0"/>
            <a:r>
              <a:rPr lang="en-US" sz="2400">
                <a:solidFill>
                  <a:schemeClr val="accent2"/>
                </a:solidFill>
                <a:latin typeface="Arial" charset="0"/>
              </a:rPr>
              <a:t>routing table in A</a:t>
            </a:r>
            <a:endParaRPr lang="en-US" sz="2400">
              <a:latin typeface="Arial" charset="0"/>
            </a:endParaRPr>
          </a:p>
        </p:txBody>
      </p:sp>
      <p:grpSp>
        <p:nvGrpSpPr>
          <p:cNvPr id="1420368" name="Group 80"/>
          <p:cNvGrpSpPr>
            <a:grpSpLocks/>
          </p:cNvGrpSpPr>
          <p:nvPr/>
        </p:nvGrpSpPr>
        <p:grpSpPr bwMode="auto">
          <a:xfrm>
            <a:off x="5146675" y="1547813"/>
            <a:ext cx="3576638" cy="1428750"/>
            <a:chOff x="1442" y="3085"/>
            <a:chExt cx="2253" cy="900"/>
          </a:xfrm>
        </p:grpSpPr>
        <p:sp>
          <p:nvSpPr>
            <p:cNvPr id="1420369" name="Text Box 81"/>
            <p:cNvSpPr txBox="1">
              <a:spLocks noChangeArrowheads="1"/>
            </p:cNvSpPr>
            <p:nvPr/>
          </p:nvSpPr>
          <p:spPr bwMode="auto">
            <a:xfrm>
              <a:off x="1442" y="3085"/>
              <a:ext cx="2253"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err="1">
                  <a:latin typeface="Arial" charset="0"/>
                </a:rPr>
                <a:t>Dest</a:t>
              </a:r>
              <a:r>
                <a:rPr lang="en-US" sz="2000" dirty="0">
                  <a:latin typeface="Arial" charset="0"/>
                </a:rPr>
                <a:t>. Net.  next router  </a:t>
              </a:r>
              <a:r>
                <a:rPr lang="en-US" sz="2000" dirty="0" err="1">
                  <a:latin typeface="Arial" charset="0"/>
                </a:rPr>
                <a:t>Nhops</a:t>
              </a:r>
              <a:endParaRPr lang="en-US" sz="2000" dirty="0">
                <a:latin typeface="Arial" charset="0"/>
              </a:endParaRPr>
            </a:p>
          </p:txBody>
        </p:sp>
        <p:sp>
          <p:nvSpPr>
            <p:cNvPr id="1420370" name="Text Box 82"/>
            <p:cNvSpPr txBox="1">
              <a:spLocks noChangeArrowheads="1"/>
            </p:cNvSpPr>
            <p:nvPr/>
          </p:nvSpPr>
          <p:spPr bwMode="auto">
            <a:xfrm>
              <a:off x="1466" y="3337"/>
              <a:ext cx="2047"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223.1.1                             1</a:t>
              </a:r>
            </a:p>
          </p:txBody>
        </p:sp>
        <p:sp>
          <p:nvSpPr>
            <p:cNvPr id="1420371" name="Text Box 83"/>
            <p:cNvSpPr txBox="1">
              <a:spLocks noChangeArrowheads="1"/>
            </p:cNvSpPr>
            <p:nvPr/>
          </p:nvSpPr>
          <p:spPr bwMode="auto">
            <a:xfrm>
              <a:off x="1472" y="3523"/>
              <a:ext cx="2047"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223.1.2      223.1.1.4        2</a:t>
              </a:r>
            </a:p>
          </p:txBody>
        </p:sp>
        <p:sp>
          <p:nvSpPr>
            <p:cNvPr id="1420372" name="Text Box 84"/>
            <p:cNvSpPr txBox="1">
              <a:spLocks noChangeArrowheads="1"/>
            </p:cNvSpPr>
            <p:nvPr/>
          </p:nvSpPr>
          <p:spPr bwMode="auto">
            <a:xfrm>
              <a:off x="1478" y="3733"/>
              <a:ext cx="2047"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223.1.3      223.1.1.4        2</a:t>
              </a:r>
            </a:p>
          </p:txBody>
        </p:sp>
        <p:sp>
          <p:nvSpPr>
            <p:cNvPr id="1420373" name="Line 85"/>
            <p:cNvSpPr>
              <a:spLocks noChangeShapeType="1"/>
            </p:cNvSpPr>
            <p:nvPr/>
          </p:nvSpPr>
          <p:spPr bwMode="auto">
            <a:xfrm flipV="1">
              <a:off x="1500" y="3324"/>
              <a:ext cx="2136" cy="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74" name="Line 86"/>
            <p:cNvSpPr>
              <a:spLocks noChangeShapeType="1"/>
            </p:cNvSpPr>
            <p:nvPr/>
          </p:nvSpPr>
          <p:spPr bwMode="auto">
            <a:xfrm>
              <a:off x="2226" y="3174"/>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0375" name="Line 87"/>
            <p:cNvSpPr>
              <a:spLocks noChangeShapeType="1"/>
            </p:cNvSpPr>
            <p:nvPr/>
          </p:nvSpPr>
          <p:spPr bwMode="auto">
            <a:xfrm>
              <a:off x="3096" y="3168"/>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 name="Slide Number Placeholder 2"/>
          <p:cNvSpPr>
            <a:spLocks noGrp="1"/>
          </p:cNvSpPr>
          <p:nvPr>
            <p:ph type="sldNum" sz="quarter" idx="12"/>
          </p:nvPr>
        </p:nvSpPr>
        <p:spPr/>
        <p:txBody>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1124836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9" name="Line 3"/>
          <p:cNvSpPr>
            <a:spLocks noChangeShapeType="1"/>
          </p:cNvSpPr>
          <p:nvPr/>
        </p:nvSpPr>
        <p:spPr bwMode="auto">
          <a:xfrm flipV="1">
            <a:off x="1087781" y="257431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0" name="Line 4"/>
          <p:cNvSpPr>
            <a:spLocks noChangeShapeType="1"/>
          </p:cNvSpPr>
          <p:nvPr/>
        </p:nvSpPr>
        <p:spPr bwMode="auto">
          <a:xfrm>
            <a:off x="1163981" y="2040910"/>
            <a:ext cx="762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1" name="Line 5"/>
          <p:cNvSpPr>
            <a:spLocks noChangeShapeType="1"/>
          </p:cNvSpPr>
          <p:nvPr/>
        </p:nvSpPr>
        <p:spPr bwMode="auto">
          <a:xfrm flipV="1">
            <a:off x="1773581" y="1964710"/>
            <a:ext cx="762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2" name="Line 6"/>
          <p:cNvSpPr>
            <a:spLocks noChangeShapeType="1"/>
          </p:cNvSpPr>
          <p:nvPr/>
        </p:nvSpPr>
        <p:spPr bwMode="auto">
          <a:xfrm>
            <a:off x="6574181" y="2269510"/>
            <a:ext cx="15240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3" name="Line 7"/>
          <p:cNvSpPr>
            <a:spLocks noChangeShapeType="1"/>
          </p:cNvSpPr>
          <p:nvPr/>
        </p:nvSpPr>
        <p:spPr bwMode="auto">
          <a:xfrm>
            <a:off x="3754781" y="2726710"/>
            <a:ext cx="0" cy="2286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4" name="Line 8"/>
          <p:cNvSpPr>
            <a:spLocks noChangeShapeType="1"/>
          </p:cNvSpPr>
          <p:nvPr/>
        </p:nvSpPr>
        <p:spPr bwMode="auto">
          <a:xfrm flipH="1">
            <a:off x="3068981" y="3336310"/>
            <a:ext cx="2286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5" name="Line 9"/>
          <p:cNvSpPr>
            <a:spLocks noChangeShapeType="1"/>
          </p:cNvSpPr>
          <p:nvPr/>
        </p:nvSpPr>
        <p:spPr bwMode="auto">
          <a:xfrm flipH="1">
            <a:off x="7336181" y="226951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6" name="Line 10"/>
          <p:cNvSpPr>
            <a:spLocks noChangeShapeType="1"/>
          </p:cNvSpPr>
          <p:nvPr/>
        </p:nvSpPr>
        <p:spPr bwMode="auto">
          <a:xfrm>
            <a:off x="7259981" y="2879110"/>
            <a:ext cx="228600" cy="3048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7" name="Line 11"/>
          <p:cNvSpPr>
            <a:spLocks noChangeShapeType="1"/>
          </p:cNvSpPr>
          <p:nvPr/>
        </p:nvSpPr>
        <p:spPr bwMode="auto">
          <a:xfrm flipH="1" flipV="1">
            <a:off x="5888381" y="3945910"/>
            <a:ext cx="457200" cy="1524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8" name="Line 12"/>
          <p:cNvSpPr>
            <a:spLocks noChangeShapeType="1"/>
          </p:cNvSpPr>
          <p:nvPr/>
        </p:nvSpPr>
        <p:spPr bwMode="auto">
          <a:xfrm>
            <a:off x="2078381" y="2498110"/>
            <a:ext cx="1371600" cy="6096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69" name="Line 13"/>
          <p:cNvSpPr>
            <a:spLocks noChangeShapeType="1"/>
          </p:cNvSpPr>
          <p:nvPr/>
        </p:nvSpPr>
        <p:spPr bwMode="auto">
          <a:xfrm>
            <a:off x="4135781" y="3336310"/>
            <a:ext cx="762000" cy="5334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0" name="Line 14"/>
          <p:cNvSpPr>
            <a:spLocks noChangeShapeType="1"/>
          </p:cNvSpPr>
          <p:nvPr/>
        </p:nvSpPr>
        <p:spPr bwMode="auto">
          <a:xfrm flipV="1">
            <a:off x="5735981" y="295531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1" name="Line 15"/>
          <p:cNvSpPr>
            <a:spLocks noChangeShapeType="1"/>
          </p:cNvSpPr>
          <p:nvPr/>
        </p:nvSpPr>
        <p:spPr bwMode="auto">
          <a:xfrm flipV="1">
            <a:off x="4211981" y="2802910"/>
            <a:ext cx="2286000" cy="38100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2" name="Rectangle 16"/>
          <p:cNvSpPr>
            <a:spLocks noGrp="1" noChangeArrowheads="1"/>
          </p:cNvSpPr>
          <p:nvPr>
            <p:ph type="title"/>
          </p:nvPr>
        </p:nvSpPr>
        <p:spPr/>
        <p:txBody>
          <a:bodyPr/>
          <a:lstStyle/>
          <a:p>
            <a:r>
              <a:rPr lang="en-US" dirty="0"/>
              <a:t>The </a:t>
            </a:r>
            <a:r>
              <a:rPr lang="en-US" dirty="0" smtClean="0"/>
              <a:t>Internet </a:t>
            </a:r>
            <a:r>
              <a:rPr lang="en-US" dirty="0"/>
              <a:t>Solution …</a:t>
            </a:r>
          </a:p>
        </p:txBody>
      </p:sp>
      <p:sp>
        <p:nvSpPr>
          <p:cNvPr id="1401873" name="Rectangle 17"/>
          <p:cNvSpPr>
            <a:spLocks noGrp="1" noChangeArrowheads="1"/>
          </p:cNvSpPr>
          <p:nvPr>
            <p:ph type="body" idx="1"/>
          </p:nvPr>
        </p:nvSpPr>
        <p:spPr>
          <a:xfrm>
            <a:off x="228600" y="4279778"/>
            <a:ext cx="8762999" cy="2153695"/>
          </a:xfrm>
        </p:spPr>
        <p:txBody>
          <a:bodyPr>
            <a:normAutofit fontScale="85000" lnSpcReduction="20000"/>
          </a:bodyPr>
          <a:lstStyle/>
          <a:p>
            <a:pPr>
              <a:lnSpc>
                <a:spcPct val="90000"/>
              </a:lnSpc>
            </a:pPr>
            <a:r>
              <a:rPr lang="en-US" sz="2400" dirty="0"/>
              <a:t>Network layer </a:t>
            </a:r>
            <a:r>
              <a:rPr lang="en-US" sz="2400" dirty="0" smtClean="0"/>
              <a:t>gateways </a:t>
            </a:r>
            <a:r>
              <a:rPr lang="en-US" sz="2400" dirty="0"/>
              <a:t>&amp; global addresses</a:t>
            </a:r>
          </a:p>
          <a:p>
            <a:pPr lvl="1"/>
            <a:r>
              <a:rPr lang="en-US" sz="2000" dirty="0" smtClean="0"/>
              <a:t>Simple</a:t>
            </a:r>
            <a:r>
              <a:rPr lang="en-US" sz="2000" dirty="0"/>
              <a:t>, application-independent, lowest denominator network </a:t>
            </a:r>
            <a:r>
              <a:rPr lang="en-US" sz="2000" dirty="0" smtClean="0"/>
              <a:t>service based on datagram based packet switching </a:t>
            </a:r>
          </a:p>
          <a:p>
            <a:pPr>
              <a:lnSpc>
                <a:spcPct val="90000"/>
              </a:lnSpc>
            </a:pPr>
            <a:r>
              <a:rPr lang="en-US" sz="2400" b="1" dirty="0"/>
              <a:t>S</a:t>
            </a:r>
            <a:r>
              <a:rPr lang="en-US" sz="2400" b="1" dirty="0" smtClean="0"/>
              <a:t>tateless</a:t>
            </a:r>
            <a:r>
              <a:rPr lang="en-US" sz="2400" dirty="0" smtClean="0"/>
              <a:t> </a:t>
            </a:r>
            <a:r>
              <a:rPr lang="en-US" sz="2400" dirty="0"/>
              <a:t>gateways </a:t>
            </a:r>
            <a:r>
              <a:rPr lang="en-US" sz="2400" dirty="0" smtClean="0"/>
              <a:t>called </a:t>
            </a:r>
            <a:r>
              <a:rPr lang="en-US" sz="2400" i="1" dirty="0" smtClean="0"/>
              <a:t>“routers” </a:t>
            </a:r>
            <a:r>
              <a:rPr lang="en-US" sz="2400" dirty="0" smtClean="0"/>
              <a:t>can easily </a:t>
            </a:r>
            <a:r>
              <a:rPr lang="en-US" sz="2400" dirty="0"/>
              <a:t>route around </a:t>
            </a:r>
            <a:r>
              <a:rPr lang="en-US" sz="2400" dirty="0" smtClean="0"/>
              <a:t>failures </a:t>
            </a:r>
            <a:endParaRPr lang="en-US" sz="2400" dirty="0"/>
          </a:p>
          <a:p>
            <a:pPr>
              <a:lnSpc>
                <a:spcPct val="90000"/>
              </a:lnSpc>
            </a:pPr>
            <a:r>
              <a:rPr lang="en-US" sz="2400" dirty="0"/>
              <a:t>Define a new protocol </a:t>
            </a:r>
            <a:r>
              <a:rPr lang="en-US" sz="2400" i="1" dirty="0" smtClean="0"/>
              <a:t>Internet Protocol(</a:t>
            </a:r>
            <a:r>
              <a:rPr lang="en-US" sz="2400" i="1" dirty="0"/>
              <a:t>IP) </a:t>
            </a:r>
            <a:r>
              <a:rPr lang="en-US" sz="2400" dirty="0"/>
              <a:t>and map all applications/networks to </a:t>
            </a:r>
            <a:r>
              <a:rPr lang="en-US" sz="2400" dirty="0" smtClean="0"/>
              <a:t>IP</a:t>
            </a:r>
          </a:p>
          <a:p>
            <a:pPr lvl="1"/>
            <a:r>
              <a:rPr lang="en-US" sz="2000" dirty="0" smtClean="0"/>
              <a:t>IP independent of lower layer network technology</a:t>
            </a:r>
            <a:endParaRPr lang="en-US" sz="2000" dirty="0"/>
          </a:p>
          <a:p>
            <a:pPr>
              <a:lnSpc>
                <a:spcPct val="90000"/>
              </a:lnSpc>
            </a:pPr>
            <a:endParaRPr lang="en-US" sz="2400" dirty="0"/>
          </a:p>
        </p:txBody>
      </p:sp>
      <p:sp>
        <p:nvSpPr>
          <p:cNvPr id="1401874" name="Oval 18"/>
          <p:cNvSpPr>
            <a:spLocks noChangeArrowheads="1"/>
          </p:cNvSpPr>
          <p:nvPr/>
        </p:nvSpPr>
        <p:spPr bwMode="auto">
          <a:xfrm>
            <a:off x="935381" y="2193310"/>
            <a:ext cx="1295400" cy="533400"/>
          </a:xfrm>
          <a:prstGeom prst="ellipse">
            <a:avLst/>
          </a:prstGeom>
          <a:solidFill>
            <a:srgbClr val="FF9933"/>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5" name="Oval 19"/>
          <p:cNvSpPr>
            <a:spLocks noChangeArrowheads="1"/>
          </p:cNvSpPr>
          <p:nvPr/>
        </p:nvSpPr>
        <p:spPr bwMode="auto">
          <a:xfrm>
            <a:off x="3145181" y="2955310"/>
            <a:ext cx="1295400" cy="533400"/>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6" name="Oval 20"/>
          <p:cNvSpPr>
            <a:spLocks noChangeArrowheads="1"/>
          </p:cNvSpPr>
          <p:nvPr/>
        </p:nvSpPr>
        <p:spPr bwMode="auto">
          <a:xfrm>
            <a:off x="4745381" y="3717310"/>
            <a:ext cx="1295400" cy="533400"/>
          </a:xfrm>
          <a:prstGeom prst="ellipse">
            <a:avLst/>
          </a:prstGeom>
          <a:solidFill>
            <a:srgbClr val="0099CC"/>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7" name="Oval 21"/>
          <p:cNvSpPr>
            <a:spLocks noChangeArrowheads="1"/>
          </p:cNvSpPr>
          <p:nvPr/>
        </p:nvSpPr>
        <p:spPr bwMode="auto">
          <a:xfrm>
            <a:off x="6345581" y="2498110"/>
            <a:ext cx="1295400" cy="533400"/>
          </a:xfrm>
          <a:prstGeom prst="ellipse">
            <a:avLst/>
          </a:prstGeom>
          <a:solidFill>
            <a:srgbClr val="FF6699"/>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78" name="Rectangle 22"/>
          <p:cNvSpPr>
            <a:spLocks noChangeArrowheads="1"/>
          </p:cNvSpPr>
          <p:nvPr/>
        </p:nvSpPr>
        <p:spPr bwMode="auto">
          <a:xfrm>
            <a:off x="2383181" y="2650510"/>
            <a:ext cx="685800" cy="2286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a:solidFill>
                  <a:srgbClr val="000000"/>
                </a:solidFill>
                <a:latin typeface="Helvetica" charset="0"/>
              </a:rPr>
              <a:t>IP</a:t>
            </a:r>
          </a:p>
        </p:txBody>
      </p:sp>
      <p:sp>
        <p:nvSpPr>
          <p:cNvPr id="1401879" name="Rectangle 23"/>
          <p:cNvSpPr>
            <a:spLocks noChangeArrowheads="1"/>
          </p:cNvSpPr>
          <p:nvPr/>
        </p:nvSpPr>
        <p:spPr bwMode="auto">
          <a:xfrm>
            <a:off x="4211981" y="3488710"/>
            <a:ext cx="685800" cy="2286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a:solidFill>
                  <a:srgbClr val="000000"/>
                </a:solidFill>
                <a:latin typeface="Helvetica" charset="0"/>
              </a:rPr>
              <a:t>IP</a:t>
            </a:r>
          </a:p>
        </p:txBody>
      </p:sp>
      <p:sp>
        <p:nvSpPr>
          <p:cNvPr id="1401880" name="Rectangle 24"/>
          <p:cNvSpPr>
            <a:spLocks noChangeArrowheads="1"/>
          </p:cNvSpPr>
          <p:nvPr/>
        </p:nvSpPr>
        <p:spPr bwMode="auto">
          <a:xfrm>
            <a:off x="5812181" y="3260110"/>
            <a:ext cx="685800" cy="2286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a:solidFill>
                  <a:srgbClr val="000000"/>
                </a:solidFill>
                <a:latin typeface="Helvetica" charset="0"/>
              </a:rPr>
              <a:t>IP</a:t>
            </a:r>
          </a:p>
        </p:txBody>
      </p:sp>
      <p:sp>
        <p:nvSpPr>
          <p:cNvPr id="1401881" name="Rectangle 25"/>
          <p:cNvSpPr>
            <a:spLocks noChangeArrowheads="1"/>
          </p:cNvSpPr>
          <p:nvPr/>
        </p:nvSpPr>
        <p:spPr bwMode="auto">
          <a:xfrm>
            <a:off x="4897781" y="2879110"/>
            <a:ext cx="685800" cy="22860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a:solidFill>
                  <a:srgbClr val="000000"/>
                </a:solidFill>
                <a:latin typeface="Helvetica" charset="0"/>
              </a:rPr>
              <a:t>IP</a:t>
            </a:r>
          </a:p>
        </p:txBody>
      </p:sp>
      <p:sp>
        <p:nvSpPr>
          <p:cNvPr id="1401882" name="Oval 26"/>
          <p:cNvSpPr>
            <a:spLocks noChangeArrowheads="1"/>
          </p:cNvSpPr>
          <p:nvPr/>
        </p:nvSpPr>
        <p:spPr bwMode="auto">
          <a:xfrm>
            <a:off x="1011581" y="28029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3" name="Oval 27"/>
          <p:cNvSpPr>
            <a:spLocks noChangeArrowheads="1"/>
          </p:cNvSpPr>
          <p:nvPr/>
        </p:nvSpPr>
        <p:spPr bwMode="auto">
          <a:xfrm>
            <a:off x="1087781" y="19647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4" name="Oval 28"/>
          <p:cNvSpPr>
            <a:spLocks noChangeArrowheads="1"/>
          </p:cNvSpPr>
          <p:nvPr/>
        </p:nvSpPr>
        <p:spPr bwMode="auto">
          <a:xfrm>
            <a:off x="1773581" y="18885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5" name="Oval 29"/>
          <p:cNvSpPr>
            <a:spLocks noChangeArrowheads="1"/>
          </p:cNvSpPr>
          <p:nvPr/>
        </p:nvSpPr>
        <p:spPr bwMode="auto">
          <a:xfrm>
            <a:off x="6497981" y="21933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6" name="Oval 30"/>
          <p:cNvSpPr>
            <a:spLocks noChangeArrowheads="1"/>
          </p:cNvSpPr>
          <p:nvPr/>
        </p:nvSpPr>
        <p:spPr bwMode="auto">
          <a:xfrm>
            <a:off x="3678581" y="26505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7" name="Oval 31"/>
          <p:cNvSpPr>
            <a:spLocks noChangeArrowheads="1"/>
          </p:cNvSpPr>
          <p:nvPr/>
        </p:nvSpPr>
        <p:spPr bwMode="auto">
          <a:xfrm>
            <a:off x="2992781" y="34125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8" name="Oval 32"/>
          <p:cNvSpPr>
            <a:spLocks noChangeArrowheads="1"/>
          </p:cNvSpPr>
          <p:nvPr/>
        </p:nvSpPr>
        <p:spPr bwMode="auto">
          <a:xfrm>
            <a:off x="7412381" y="21933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89" name="Oval 33"/>
          <p:cNvSpPr>
            <a:spLocks noChangeArrowheads="1"/>
          </p:cNvSpPr>
          <p:nvPr/>
        </p:nvSpPr>
        <p:spPr bwMode="auto">
          <a:xfrm>
            <a:off x="7412381" y="31077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01890" name="Oval 34"/>
          <p:cNvSpPr>
            <a:spLocks noChangeArrowheads="1"/>
          </p:cNvSpPr>
          <p:nvPr/>
        </p:nvSpPr>
        <p:spPr bwMode="auto">
          <a:xfrm>
            <a:off x="6269381" y="4022110"/>
            <a:ext cx="152400" cy="1524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Slide Number Placeholder 2"/>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421299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5" name="Rectangle 3"/>
          <p:cNvSpPr>
            <a:spLocks noGrp="1" noChangeArrowheads="1"/>
          </p:cNvSpPr>
          <p:nvPr>
            <p:ph type="title"/>
          </p:nvPr>
        </p:nvSpPr>
        <p:spPr/>
        <p:txBody>
          <a:bodyPr/>
          <a:lstStyle/>
          <a:p>
            <a:r>
              <a:rPr lang="en-US" smtClean="0"/>
              <a:t>IP Forwarding (Direct)</a:t>
            </a:r>
            <a:endParaRPr lang="en-US"/>
          </a:p>
        </p:txBody>
      </p:sp>
      <p:grpSp>
        <p:nvGrpSpPr>
          <p:cNvPr id="1421316" name="Group 4"/>
          <p:cNvGrpSpPr>
            <a:grpSpLocks/>
          </p:cNvGrpSpPr>
          <p:nvPr/>
        </p:nvGrpSpPr>
        <p:grpSpPr bwMode="auto">
          <a:xfrm>
            <a:off x="4510290" y="3342546"/>
            <a:ext cx="4422775" cy="3154362"/>
            <a:chOff x="2896" y="749"/>
            <a:chExt cx="2786" cy="1987"/>
          </a:xfrm>
        </p:grpSpPr>
        <p:sp>
          <p:nvSpPr>
            <p:cNvPr id="1421317" name="Freeform 5"/>
            <p:cNvSpPr>
              <a:spLocks/>
            </p:cNvSpPr>
            <p:nvPr/>
          </p:nvSpPr>
          <p:spPr bwMode="auto">
            <a:xfrm>
              <a:off x="2896" y="7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18" name="Freeform 6"/>
            <p:cNvSpPr>
              <a:spLocks/>
            </p:cNvSpPr>
            <p:nvPr/>
          </p:nvSpPr>
          <p:spPr bwMode="auto">
            <a:xfrm>
              <a:off x="4481" y="9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19" name="Freeform 7"/>
            <p:cNvSpPr>
              <a:spLocks/>
            </p:cNvSpPr>
            <p:nvPr/>
          </p:nvSpPr>
          <p:spPr bwMode="auto">
            <a:xfrm>
              <a:off x="3657" y="17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1320" name="Object 8"/>
            <p:cNvGraphicFramePr>
              <a:graphicFrameLocks noChangeAspect="1"/>
            </p:cNvGraphicFramePr>
            <p:nvPr/>
          </p:nvGraphicFramePr>
          <p:xfrm>
            <a:off x="2945" y="815"/>
            <a:ext cx="368" cy="292"/>
          </p:xfrm>
          <a:graphic>
            <a:graphicData uri="http://schemas.openxmlformats.org/presentationml/2006/ole">
              <mc:AlternateContent xmlns:mc="http://schemas.openxmlformats.org/markup-compatibility/2006">
                <mc:Choice xmlns:v="urn:schemas-microsoft-com:vml" Requires="v">
                  <p:oleObj spid="_x0000_s4945" name="Clip" r:id="rId3" imgW="1307948" imgH="1084823" progId="MS_ClipArt_Gallery.2">
                    <p:embed/>
                  </p:oleObj>
                </mc:Choice>
                <mc:Fallback>
                  <p:oleObj name="Clip" r:id="rId3"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81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1321" name="Line 9"/>
            <p:cNvSpPr>
              <a:spLocks noChangeShapeType="1"/>
            </p:cNvSpPr>
            <p:nvPr/>
          </p:nvSpPr>
          <p:spPr bwMode="auto">
            <a:xfrm>
              <a:off x="3298" y="1050"/>
              <a:ext cx="175"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22" name="Line 10"/>
            <p:cNvSpPr>
              <a:spLocks noChangeShapeType="1"/>
            </p:cNvSpPr>
            <p:nvPr/>
          </p:nvSpPr>
          <p:spPr bwMode="auto">
            <a:xfrm flipH="1">
              <a:off x="3481" y="1041"/>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23" name="Line 11"/>
            <p:cNvSpPr>
              <a:spLocks noChangeShapeType="1"/>
            </p:cNvSpPr>
            <p:nvPr/>
          </p:nvSpPr>
          <p:spPr bwMode="auto">
            <a:xfrm flipV="1">
              <a:off x="3298" y="1456"/>
              <a:ext cx="175"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24" name="Line 12"/>
            <p:cNvSpPr>
              <a:spLocks noChangeShapeType="1"/>
            </p:cNvSpPr>
            <p:nvPr/>
          </p:nvSpPr>
          <p:spPr bwMode="auto">
            <a:xfrm>
              <a:off x="3304" y="1851"/>
              <a:ext cx="172"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1325" name="Object 13"/>
            <p:cNvGraphicFramePr>
              <a:graphicFrameLocks noChangeAspect="1"/>
            </p:cNvGraphicFramePr>
            <p:nvPr/>
          </p:nvGraphicFramePr>
          <p:xfrm>
            <a:off x="2945" y="1235"/>
            <a:ext cx="368" cy="292"/>
          </p:xfrm>
          <a:graphic>
            <a:graphicData uri="http://schemas.openxmlformats.org/presentationml/2006/ole">
              <mc:AlternateContent xmlns:mc="http://schemas.openxmlformats.org/markup-compatibility/2006">
                <mc:Choice xmlns:v="urn:schemas-microsoft-com:vml" Requires="v">
                  <p:oleObj spid="_x0000_s4946" name="Clip" r:id="rId5" imgW="1307948" imgH="1084823" progId="MS_ClipArt_Gallery.2">
                    <p:embed/>
                  </p:oleObj>
                </mc:Choice>
                <mc:Fallback>
                  <p:oleObj name="Clip" r:id="rId5"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2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21326" name="Object 14"/>
            <p:cNvGraphicFramePr>
              <a:graphicFrameLocks noChangeAspect="1"/>
            </p:cNvGraphicFramePr>
            <p:nvPr/>
          </p:nvGraphicFramePr>
          <p:xfrm>
            <a:off x="2945" y="1619"/>
            <a:ext cx="368" cy="292"/>
          </p:xfrm>
          <a:graphic>
            <a:graphicData uri="http://schemas.openxmlformats.org/presentationml/2006/ole">
              <mc:AlternateContent xmlns:mc="http://schemas.openxmlformats.org/markup-compatibility/2006">
                <mc:Choice xmlns:v="urn:schemas-microsoft-com:vml" Requires="v">
                  <p:oleObj spid="_x0000_s4947" name="Clip" r:id="rId6" imgW="1307948" imgH="1084823" progId="MS_ClipArt_Gallery.2">
                    <p:embed/>
                  </p:oleObj>
                </mc:Choice>
                <mc:Fallback>
                  <p:oleObj name="Clip" r:id="rId6"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619"/>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1327" name="Line 15"/>
            <p:cNvSpPr>
              <a:spLocks noChangeShapeType="1"/>
            </p:cNvSpPr>
            <p:nvPr/>
          </p:nvSpPr>
          <p:spPr bwMode="auto">
            <a:xfrm>
              <a:off x="3481" y="1581"/>
              <a:ext cx="652"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1328" name="Group 16"/>
            <p:cNvGrpSpPr>
              <a:grpSpLocks/>
            </p:cNvGrpSpPr>
            <p:nvPr/>
          </p:nvGrpSpPr>
          <p:grpSpPr bwMode="auto">
            <a:xfrm>
              <a:off x="4075" y="1559"/>
              <a:ext cx="448" cy="240"/>
              <a:chOff x="3600" y="219"/>
              <a:chExt cx="360" cy="175"/>
            </a:xfrm>
          </p:grpSpPr>
          <p:sp>
            <p:nvSpPr>
              <p:cNvPr id="1421329" name="Oval 1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30" name="Line 1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31" name="Line 1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32" name="Rectangle 2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b="1">
                  <a:latin typeface="Arial" charset="0"/>
                </a:endParaRPr>
              </a:p>
            </p:txBody>
          </p:sp>
          <p:sp>
            <p:nvSpPr>
              <p:cNvPr id="1421333" name="Oval 2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1334" name="Group 22"/>
              <p:cNvGrpSpPr>
                <a:grpSpLocks/>
              </p:cNvGrpSpPr>
              <p:nvPr/>
            </p:nvGrpSpPr>
            <p:grpSpPr bwMode="auto">
              <a:xfrm>
                <a:off x="3686" y="244"/>
                <a:ext cx="177" cy="66"/>
                <a:chOff x="2848" y="848"/>
                <a:chExt cx="140" cy="98"/>
              </a:xfrm>
            </p:grpSpPr>
            <p:sp>
              <p:nvSpPr>
                <p:cNvPr id="1421335" name="Line 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36" name="Line 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37" name="Line 2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421338" name="Group 26"/>
              <p:cNvGrpSpPr>
                <a:grpSpLocks/>
              </p:cNvGrpSpPr>
              <p:nvPr/>
            </p:nvGrpSpPr>
            <p:grpSpPr bwMode="auto">
              <a:xfrm flipV="1">
                <a:off x="3686" y="243"/>
                <a:ext cx="177" cy="66"/>
                <a:chOff x="2848" y="848"/>
                <a:chExt cx="140" cy="98"/>
              </a:xfrm>
            </p:grpSpPr>
            <p:sp>
              <p:nvSpPr>
                <p:cNvPr id="1421339"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40"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41"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421342" name="Text Box 30"/>
            <p:cNvSpPr txBox="1">
              <a:spLocks noChangeArrowheads="1"/>
            </p:cNvSpPr>
            <p:nvPr/>
          </p:nvSpPr>
          <p:spPr bwMode="auto">
            <a:xfrm>
              <a:off x="3272" y="842"/>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223.1.1.1</a:t>
              </a:r>
              <a:endParaRPr lang="en-US" sz="1800" b="1">
                <a:latin typeface="Arial" charset="0"/>
              </a:endParaRPr>
            </a:p>
          </p:txBody>
        </p:sp>
        <p:sp>
          <p:nvSpPr>
            <p:cNvPr id="1421343" name="Rectangle 31"/>
            <p:cNvSpPr>
              <a:spLocks noChangeArrowheads="1"/>
            </p:cNvSpPr>
            <p:nvPr/>
          </p:nvSpPr>
          <p:spPr bwMode="auto">
            <a:xfrm>
              <a:off x="3327" y="1299"/>
              <a:ext cx="195"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44" name="Text Box 32"/>
            <p:cNvSpPr txBox="1">
              <a:spLocks noChangeArrowheads="1"/>
            </p:cNvSpPr>
            <p:nvPr/>
          </p:nvSpPr>
          <p:spPr bwMode="auto">
            <a:xfrm>
              <a:off x="3281" y="12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223.1.1.2</a:t>
              </a:r>
              <a:endParaRPr lang="en-US" sz="1800" b="1">
                <a:latin typeface="Arial" charset="0"/>
              </a:endParaRPr>
            </a:p>
          </p:txBody>
        </p:sp>
        <p:sp>
          <p:nvSpPr>
            <p:cNvPr id="1421345" name="Text Box 33"/>
            <p:cNvSpPr txBox="1">
              <a:spLocks noChangeArrowheads="1"/>
            </p:cNvSpPr>
            <p:nvPr/>
          </p:nvSpPr>
          <p:spPr bwMode="auto">
            <a:xfrm>
              <a:off x="3200" y="18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223.1.1.3</a:t>
              </a:r>
              <a:endParaRPr lang="en-US" sz="1800" b="1">
                <a:latin typeface="Arial" charset="0"/>
              </a:endParaRPr>
            </a:p>
          </p:txBody>
        </p:sp>
        <p:sp>
          <p:nvSpPr>
            <p:cNvPr id="1421346" name="Text Box 34"/>
            <p:cNvSpPr txBox="1">
              <a:spLocks noChangeArrowheads="1"/>
            </p:cNvSpPr>
            <p:nvPr/>
          </p:nvSpPr>
          <p:spPr bwMode="auto">
            <a:xfrm>
              <a:off x="3698" y="1415"/>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223.1.1.4</a:t>
              </a:r>
              <a:endParaRPr lang="en-US" sz="1800" b="1">
                <a:latin typeface="Arial" charset="0"/>
              </a:endParaRPr>
            </a:p>
          </p:txBody>
        </p:sp>
        <p:sp>
          <p:nvSpPr>
            <p:cNvPr id="1421347" name="Line 35"/>
            <p:cNvSpPr>
              <a:spLocks noChangeShapeType="1"/>
            </p:cNvSpPr>
            <p:nvPr/>
          </p:nvSpPr>
          <p:spPr bwMode="auto">
            <a:xfrm>
              <a:off x="4456" y="1587"/>
              <a:ext cx="640"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48" name="Text Box 36"/>
            <p:cNvSpPr txBox="1">
              <a:spLocks noChangeArrowheads="1"/>
            </p:cNvSpPr>
            <p:nvPr/>
          </p:nvSpPr>
          <p:spPr bwMode="auto">
            <a:xfrm>
              <a:off x="4376" y="1409"/>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223.1.2.9</a:t>
              </a:r>
              <a:endParaRPr lang="en-US" sz="1800" b="1">
                <a:latin typeface="Arial" charset="0"/>
              </a:endParaRPr>
            </a:p>
          </p:txBody>
        </p:sp>
        <p:sp>
          <p:nvSpPr>
            <p:cNvPr id="1421349" name="Line 37"/>
            <p:cNvSpPr>
              <a:spLocks noChangeShapeType="1"/>
            </p:cNvSpPr>
            <p:nvPr/>
          </p:nvSpPr>
          <p:spPr bwMode="auto">
            <a:xfrm flipH="1">
              <a:off x="5101" y="1149"/>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1350" name="Object 38"/>
            <p:cNvGraphicFramePr>
              <a:graphicFrameLocks noChangeAspect="1"/>
            </p:cNvGraphicFramePr>
            <p:nvPr/>
          </p:nvGraphicFramePr>
          <p:xfrm>
            <a:off x="5213" y="965"/>
            <a:ext cx="368" cy="292"/>
          </p:xfrm>
          <a:graphic>
            <a:graphicData uri="http://schemas.openxmlformats.org/presentationml/2006/ole">
              <mc:AlternateContent xmlns:mc="http://schemas.openxmlformats.org/markup-compatibility/2006">
                <mc:Choice xmlns:v="urn:schemas-microsoft-com:vml" Requires="v">
                  <p:oleObj spid="_x0000_s4948" name="Clip" r:id="rId7" imgW="1307948" imgH="1084823" progId="MS_ClipArt_Gallery.2">
                    <p:embed/>
                  </p:oleObj>
                </mc:Choice>
                <mc:Fallback>
                  <p:oleObj name="Clip" r:id="rId7"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 y="96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1351" name="Line 39"/>
            <p:cNvSpPr>
              <a:spLocks noChangeShapeType="1"/>
            </p:cNvSpPr>
            <p:nvPr/>
          </p:nvSpPr>
          <p:spPr bwMode="auto">
            <a:xfrm>
              <a:off x="5101" y="1152"/>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1352" name="Object 40"/>
            <p:cNvGraphicFramePr>
              <a:graphicFrameLocks noChangeAspect="1"/>
            </p:cNvGraphicFramePr>
            <p:nvPr/>
          </p:nvGraphicFramePr>
          <p:xfrm>
            <a:off x="5216" y="1835"/>
            <a:ext cx="368" cy="292"/>
          </p:xfrm>
          <a:graphic>
            <a:graphicData uri="http://schemas.openxmlformats.org/presentationml/2006/ole">
              <mc:AlternateContent xmlns:mc="http://schemas.openxmlformats.org/markup-compatibility/2006">
                <mc:Choice xmlns:v="urn:schemas-microsoft-com:vml" Requires="v">
                  <p:oleObj spid="_x0000_s4949" name="Clip" r:id="rId8" imgW="1307948" imgH="1084823" progId="MS_ClipArt_Gallery.2">
                    <p:embed/>
                  </p:oleObj>
                </mc:Choice>
                <mc:Fallback>
                  <p:oleObj name="Clip" r:id="rId8"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 y="18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1353" name="Line 41"/>
            <p:cNvSpPr>
              <a:spLocks noChangeShapeType="1"/>
            </p:cNvSpPr>
            <p:nvPr/>
          </p:nvSpPr>
          <p:spPr bwMode="auto">
            <a:xfrm>
              <a:off x="5101" y="1953"/>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54" name="Rectangle 42"/>
            <p:cNvSpPr>
              <a:spLocks noChangeArrowheads="1"/>
            </p:cNvSpPr>
            <p:nvPr/>
          </p:nvSpPr>
          <p:spPr bwMode="auto">
            <a:xfrm>
              <a:off x="5067" y="1794"/>
              <a:ext cx="108"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55" name="Text Box 43"/>
            <p:cNvSpPr txBox="1">
              <a:spLocks noChangeArrowheads="1"/>
            </p:cNvSpPr>
            <p:nvPr/>
          </p:nvSpPr>
          <p:spPr bwMode="auto">
            <a:xfrm>
              <a:off x="4682" y="1736"/>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223.1.2.2</a:t>
              </a:r>
              <a:endParaRPr lang="en-US" sz="1800" b="1">
                <a:latin typeface="Arial" charset="0"/>
              </a:endParaRPr>
            </a:p>
          </p:txBody>
        </p:sp>
        <p:sp>
          <p:nvSpPr>
            <p:cNvPr id="1421356" name="Rectangle 44"/>
            <p:cNvSpPr>
              <a:spLocks noChangeArrowheads="1"/>
            </p:cNvSpPr>
            <p:nvPr/>
          </p:nvSpPr>
          <p:spPr bwMode="auto">
            <a:xfrm>
              <a:off x="5076" y="1182"/>
              <a:ext cx="156"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57" name="Text Box 45"/>
            <p:cNvSpPr txBox="1">
              <a:spLocks noChangeArrowheads="1"/>
            </p:cNvSpPr>
            <p:nvPr/>
          </p:nvSpPr>
          <p:spPr bwMode="auto">
            <a:xfrm>
              <a:off x="4586" y="111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223.1.2.1</a:t>
              </a:r>
              <a:endParaRPr lang="en-US" sz="1800" b="1">
                <a:latin typeface="Arial" charset="0"/>
              </a:endParaRPr>
            </a:p>
          </p:txBody>
        </p:sp>
        <p:sp>
          <p:nvSpPr>
            <p:cNvPr id="1421358" name="Line 46"/>
            <p:cNvSpPr>
              <a:spLocks noChangeShapeType="1"/>
            </p:cNvSpPr>
            <p:nvPr/>
          </p:nvSpPr>
          <p:spPr bwMode="auto">
            <a:xfrm flipH="1">
              <a:off x="4306" y="1800"/>
              <a:ext cx="0" cy="45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59" name="Line 47"/>
            <p:cNvSpPr>
              <a:spLocks noChangeShapeType="1"/>
            </p:cNvSpPr>
            <p:nvPr/>
          </p:nvSpPr>
          <p:spPr bwMode="auto">
            <a:xfrm flipH="1">
              <a:off x="3892" y="2253"/>
              <a:ext cx="7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60" name="Line 48"/>
            <p:cNvSpPr>
              <a:spLocks noChangeShapeType="1"/>
            </p:cNvSpPr>
            <p:nvPr/>
          </p:nvSpPr>
          <p:spPr bwMode="auto">
            <a:xfrm flipH="1" flipV="1">
              <a:off x="3890" y="2248"/>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61" name="Line 49"/>
            <p:cNvSpPr>
              <a:spLocks noChangeShapeType="1"/>
            </p:cNvSpPr>
            <p:nvPr/>
          </p:nvSpPr>
          <p:spPr bwMode="auto">
            <a:xfrm flipH="1" flipV="1">
              <a:off x="4631" y="2251"/>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1362" name="Object 50"/>
            <p:cNvGraphicFramePr>
              <a:graphicFrameLocks noChangeAspect="1"/>
            </p:cNvGraphicFramePr>
            <p:nvPr/>
          </p:nvGraphicFramePr>
          <p:xfrm>
            <a:off x="4496" y="2351"/>
            <a:ext cx="368" cy="292"/>
          </p:xfrm>
          <a:graphic>
            <a:graphicData uri="http://schemas.openxmlformats.org/presentationml/2006/ole">
              <mc:AlternateContent xmlns:mc="http://schemas.openxmlformats.org/markup-compatibility/2006">
                <mc:Choice xmlns:v="urn:schemas-microsoft-com:vml" Requires="v">
                  <p:oleObj spid="_x0000_s4950" name="Clip" r:id="rId9" imgW="1307948" imgH="1084823" progId="MS_ClipArt_Gallery.2">
                    <p:embed/>
                  </p:oleObj>
                </mc:Choice>
                <mc:Fallback>
                  <p:oleObj name="Clip" r:id="rId9"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351"/>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21363" name="Object 51"/>
            <p:cNvGraphicFramePr>
              <a:graphicFrameLocks noChangeAspect="1"/>
            </p:cNvGraphicFramePr>
            <p:nvPr/>
          </p:nvGraphicFramePr>
          <p:xfrm>
            <a:off x="3704" y="2360"/>
            <a:ext cx="368" cy="292"/>
          </p:xfrm>
          <a:graphic>
            <a:graphicData uri="http://schemas.openxmlformats.org/presentationml/2006/ole">
              <mc:AlternateContent xmlns:mc="http://schemas.openxmlformats.org/markup-compatibility/2006">
                <mc:Choice xmlns:v="urn:schemas-microsoft-com:vml" Requires="v">
                  <p:oleObj spid="_x0000_s4951" name="Clip" r:id="rId10" imgW="1307948" imgH="1084823" progId="MS_ClipArt_Gallery.2">
                    <p:embed/>
                  </p:oleObj>
                </mc:Choice>
                <mc:Fallback>
                  <p:oleObj name="Clip" r:id="rId10"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 y="2360"/>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1364" name="Text Box 52"/>
            <p:cNvSpPr txBox="1">
              <a:spLocks noChangeArrowheads="1"/>
            </p:cNvSpPr>
            <p:nvPr/>
          </p:nvSpPr>
          <p:spPr bwMode="auto">
            <a:xfrm>
              <a:off x="4634" y="2153"/>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223.1.3.2</a:t>
              </a:r>
              <a:endParaRPr lang="en-US" sz="1800" b="1">
                <a:latin typeface="Arial" charset="0"/>
              </a:endParaRPr>
            </a:p>
          </p:txBody>
        </p:sp>
        <p:sp>
          <p:nvSpPr>
            <p:cNvPr id="1421365" name="Text Box 53"/>
            <p:cNvSpPr txBox="1">
              <a:spLocks noChangeArrowheads="1"/>
            </p:cNvSpPr>
            <p:nvPr/>
          </p:nvSpPr>
          <p:spPr bwMode="auto">
            <a:xfrm>
              <a:off x="3263" y="2177"/>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223.1.3.1</a:t>
              </a:r>
              <a:endParaRPr lang="en-US" sz="1800" b="1">
                <a:latin typeface="Arial" charset="0"/>
              </a:endParaRPr>
            </a:p>
          </p:txBody>
        </p:sp>
        <p:sp>
          <p:nvSpPr>
            <p:cNvPr id="1421366" name="Rectangle 54"/>
            <p:cNvSpPr>
              <a:spLocks noChangeArrowheads="1"/>
            </p:cNvSpPr>
            <p:nvPr/>
          </p:nvSpPr>
          <p:spPr bwMode="auto">
            <a:xfrm>
              <a:off x="4266" y="1884"/>
              <a:ext cx="81"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67" name="Text Box 55"/>
            <p:cNvSpPr txBox="1">
              <a:spLocks noChangeArrowheads="1"/>
            </p:cNvSpPr>
            <p:nvPr/>
          </p:nvSpPr>
          <p:spPr bwMode="auto">
            <a:xfrm>
              <a:off x="3926" y="1832"/>
              <a:ext cx="721"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b="1">
                  <a:latin typeface="Arial" charset="0"/>
                </a:rPr>
                <a:t>223.1.3.27</a:t>
              </a:r>
              <a:endParaRPr lang="en-US" sz="1800" b="1">
                <a:latin typeface="Arial" charset="0"/>
              </a:endParaRPr>
            </a:p>
          </p:txBody>
        </p:sp>
        <p:grpSp>
          <p:nvGrpSpPr>
            <p:cNvPr id="1421368" name="Group 56"/>
            <p:cNvGrpSpPr>
              <a:grpSpLocks/>
            </p:cNvGrpSpPr>
            <p:nvPr/>
          </p:nvGrpSpPr>
          <p:grpSpPr bwMode="auto">
            <a:xfrm>
              <a:off x="3008" y="787"/>
              <a:ext cx="232" cy="250"/>
              <a:chOff x="2822" y="1177"/>
              <a:chExt cx="232" cy="250"/>
            </a:xfrm>
          </p:grpSpPr>
          <p:sp>
            <p:nvSpPr>
              <p:cNvPr id="1421369" name="Rectangle 57"/>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70" name="Text Box 58"/>
              <p:cNvSpPr txBox="1">
                <a:spLocks noChangeArrowheads="1"/>
              </p:cNvSpPr>
              <p:nvPr/>
            </p:nvSpPr>
            <p:spPr bwMode="auto">
              <a:xfrm>
                <a:off x="2822" y="1177"/>
                <a:ext cx="232"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solidFill>
                      <a:srgbClr val="FF0000"/>
                    </a:solidFill>
                    <a:latin typeface="Arial" charset="0"/>
                  </a:rPr>
                  <a:t>A</a:t>
                </a:r>
                <a:endParaRPr lang="en-US" sz="1800" b="1">
                  <a:solidFill>
                    <a:srgbClr val="FF0000"/>
                  </a:solidFill>
                  <a:latin typeface="Arial" charset="0"/>
                </a:endParaRPr>
              </a:p>
            </p:txBody>
          </p:sp>
        </p:grpSp>
        <p:grpSp>
          <p:nvGrpSpPr>
            <p:cNvPr id="1421371" name="Group 59"/>
            <p:cNvGrpSpPr>
              <a:grpSpLocks/>
            </p:cNvGrpSpPr>
            <p:nvPr/>
          </p:nvGrpSpPr>
          <p:grpSpPr bwMode="auto">
            <a:xfrm>
              <a:off x="3002" y="1567"/>
              <a:ext cx="232" cy="250"/>
              <a:chOff x="2822" y="1177"/>
              <a:chExt cx="232" cy="250"/>
            </a:xfrm>
          </p:grpSpPr>
          <p:sp>
            <p:nvSpPr>
              <p:cNvPr id="1421372" name="Rectangle 60"/>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73" name="Text Box 61"/>
              <p:cNvSpPr txBox="1">
                <a:spLocks noChangeArrowheads="1"/>
              </p:cNvSpPr>
              <p:nvPr/>
            </p:nvSpPr>
            <p:spPr bwMode="auto">
              <a:xfrm>
                <a:off x="2822" y="1177"/>
                <a:ext cx="232"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solidFill>
                      <a:srgbClr val="FF0000"/>
                    </a:solidFill>
                    <a:latin typeface="Arial" charset="0"/>
                  </a:rPr>
                  <a:t>B</a:t>
                </a:r>
                <a:endParaRPr lang="en-US" sz="1800" b="1">
                  <a:solidFill>
                    <a:srgbClr val="FF0000"/>
                  </a:solidFill>
                  <a:latin typeface="Arial" charset="0"/>
                </a:endParaRPr>
              </a:p>
            </p:txBody>
          </p:sp>
        </p:grpSp>
        <p:grpSp>
          <p:nvGrpSpPr>
            <p:cNvPr id="1421374" name="Group 62"/>
            <p:cNvGrpSpPr>
              <a:grpSpLocks/>
            </p:cNvGrpSpPr>
            <p:nvPr/>
          </p:nvGrpSpPr>
          <p:grpSpPr bwMode="auto">
            <a:xfrm>
              <a:off x="5276" y="1795"/>
              <a:ext cx="223" cy="250"/>
              <a:chOff x="2822" y="1177"/>
              <a:chExt cx="223" cy="250"/>
            </a:xfrm>
          </p:grpSpPr>
          <p:sp>
            <p:nvSpPr>
              <p:cNvPr id="1421375" name="Rectangle 63"/>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76" name="Text Box 64"/>
              <p:cNvSpPr txBox="1">
                <a:spLocks noChangeArrowheads="1"/>
              </p:cNvSpPr>
              <p:nvPr/>
            </p:nvSpPr>
            <p:spPr bwMode="auto">
              <a:xfrm>
                <a:off x="2822" y="1177"/>
                <a:ext cx="2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solidFill>
                      <a:srgbClr val="FF0000"/>
                    </a:solidFill>
                    <a:latin typeface="Arial" charset="0"/>
                  </a:rPr>
                  <a:t>E</a:t>
                </a:r>
                <a:endParaRPr lang="en-US" sz="1800" b="1">
                  <a:solidFill>
                    <a:srgbClr val="FF0000"/>
                  </a:solidFill>
                  <a:latin typeface="Arial" charset="0"/>
                </a:endParaRPr>
              </a:p>
            </p:txBody>
          </p:sp>
        </p:grpSp>
      </p:grpSp>
      <p:sp>
        <p:nvSpPr>
          <p:cNvPr id="1421377" name="Rectangle 65"/>
          <p:cNvSpPr>
            <a:spLocks noChangeArrowheads="1"/>
          </p:cNvSpPr>
          <p:nvPr/>
        </p:nvSpPr>
        <p:spPr bwMode="auto">
          <a:xfrm>
            <a:off x="371475" y="2677812"/>
            <a:ext cx="4333875" cy="300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eaLnBrk="0" hangingPunct="0"/>
            <a:r>
              <a:rPr lang="en-US" sz="2400" dirty="0">
                <a:solidFill>
                  <a:schemeClr val="accent2"/>
                </a:solidFill>
                <a:latin typeface="Arial" charset="0"/>
              </a:rPr>
              <a:t>Starting at A, given IP datagram addressed to B:</a:t>
            </a:r>
          </a:p>
          <a:p>
            <a:pPr algn="l" eaLnBrk="0" hangingPunct="0"/>
            <a:r>
              <a:rPr lang="en-US" sz="2000" dirty="0" smtClean="0">
                <a:latin typeface="Arial" charset="0"/>
              </a:rPr>
              <a:t>* look </a:t>
            </a:r>
            <a:r>
              <a:rPr lang="en-US" sz="2000" dirty="0">
                <a:latin typeface="Arial" charset="0"/>
              </a:rPr>
              <a:t>up </a:t>
            </a:r>
            <a:r>
              <a:rPr lang="en-US" sz="2000" dirty="0" smtClean="0">
                <a:latin typeface="Arial" charset="0"/>
              </a:rPr>
              <a:t>network </a:t>
            </a:r>
            <a:r>
              <a:rPr lang="en-US" sz="2000" dirty="0">
                <a:latin typeface="Arial" charset="0"/>
              </a:rPr>
              <a:t>address of B</a:t>
            </a:r>
          </a:p>
          <a:p>
            <a:pPr algn="l" eaLnBrk="0" hangingPunct="0"/>
            <a:r>
              <a:rPr lang="en-US" sz="2000" dirty="0" smtClean="0">
                <a:latin typeface="Arial" charset="0"/>
              </a:rPr>
              <a:t>* find </a:t>
            </a:r>
            <a:r>
              <a:rPr lang="en-US" sz="2000" dirty="0">
                <a:latin typeface="Arial" charset="0"/>
              </a:rPr>
              <a:t>B is on same </a:t>
            </a:r>
            <a:r>
              <a:rPr lang="en-US" sz="2000" dirty="0" smtClean="0">
                <a:latin typeface="Arial" charset="0"/>
              </a:rPr>
              <a:t>network </a:t>
            </a:r>
            <a:r>
              <a:rPr lang="en-US" sz="2000" dirty="0">
                <a:latin typeface="Arial" charset="0"/>
              </a:rPr>
              <a:t>as A</a:t>
            </a:r>
          </a:p>
          <a:p>
            <a:pPr algn="l" eaLnBrk="0" hangingPunct="0"/>
            <a:r>
              <a:rPr lang="en-US" sz="2000" dirty="0" smtClean="0">
                <a:latin typeface="Arial" charset="0"/>
              </a:rPr>
              <a:t>* link </a:t>
            </a:r>
            <a:r>
              <a:rPr lang="en-US" sz="2000" dirty="0">
                <a:latin typeface="Arial" charset="0"/>
              </a:rPr>
              <a:t>layer will send datagram </a:t>
            </a:r>
            <a:r>
              <a:rPr lang="en-US" sz="2000" dirty="0" smtClean="0">
                <a:latin typeface="Arial" charset="0"/>
              </a:rPr>
              <a:t>   directly </a:t>
            </a:r>
            <a:r>
              <a:rPr lang="en-US" sz="2000" dirty="0">
                <a:latin typeface="Arial" charset="0"/>
              </a:rPr>
              <a:t>to B inside link-layer frame</a:t>
            </a:r>
          </a:p>
          <a:p>
            <a:pPr eaLnBrk="0" hangingPunct="0"/>
            <a:r>
              <a:rPr lang="en-US" sz="2400" dirty="0" smtClean="0">
                <a:latin typeface="Arial" charset="0"/>
              </a:rPr>
              <a:t> </a:t>
            </a:r>
            <a:endParaRPr lang="en-US" sz="2400" dirty="0">
              <a:latin typeface="Arial" charset="0"/>
            </a:endParaRPr>
          </a:p>
        </p:txBody>
      </p:sp>
      <p:grpSp>
        <p:nvGrpSpPr>
          <p:cNvPr id="1421378" name="Group 66"/>
          <p:cNvGrpSpPr>
            <a:grpSpLocks/>
          </p:cNvGrpSpPr>
          <p:nvPr/>
        </p:nvGrpSpPr>
        <p:grpSpPr bwMode="auto">
          <a:xfrm>
            <a:off x="5050040" y="1726471"/>
            <a:ext cx="3751263" cy="1425575"/>
            <a:chOff x="1442" y="3085"/>
            <a:chExt cx="2363" cy="898"/>
          </a:xfrm>
        </p:grpSpPr>
        <p:sp>
          <p:nvSpPr>
            <p:cNvPr id="1421379" name="Text Box 67"/>
            <p:cNvSpPr txBox="1">
              <a:spLocks noChangeArrowheads="1"/>
            </p:cNvSpPr>
            <p:nvPr/>
          </p:nvSpPr>
          <p:spPr bwMode="auto">
            <a:xfrm>
              <a:off x="1442" y="3085"/>
              <a:ext cx="236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latin typeface="Arial" charset="0"/>
                </a:rPr>
                <a:t>Dest. Net.  next router  Nhops</a:t>
              </a:r>
            </a:p>
          </p:txBody>
        </p:sp>
        <p:sp>
          <p:nvSpPr>
            <p:cNvPr id="1421380" name="Text Box 68"/>
            <p:cNvSpPr txBox="1">
              <a:spLocks noChangeArrowheads="1"/>
            </p:cNvSpPr>
            <p:nvPr/>
          </p:nvSpPr>
          <p:spPr bwMode="auto">
            <a:xfrm>
              <a:off x="1466" y="3337"/>
              <a:ext cx="2014"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i="1">
                  <a:solidFill>
                    <a:schemeClr val="accent1"/>
                  </a:solidFill>
                  <a:latin typeface="Arial" charset="0"/>
                </a:rPr>
                <a:t>223.1.1                             1</a:t>
              </a:r>
            </a:p>
          </p:txBody>
        </p:sp>
        <p:sp>
          <p:nvSpPr>
            <p:cNvPr id="1421381" name="Text Box 69"/>
            <p:cNvSpPr txBox="1">
              <a:spLocks noChangeArrowheads="1"/>
            </p:cNvSpPr>
            <p:nvPr/>
          </p:nvSpPr>
          <p:spPr bwMode="auto">
            <a:xfrm>
              <a:off x="1472" y="3523"/>
              <a:ext cx="2020"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latin typeface="Arial" charset="0"/>
                </a:rPr>
                <a:t>223.1.2      223.1.1.4        2</a:t>
              </a:r>
            </a:p>
          </p:txBody>
        </p:sp>
        <p:sp>
          <p:nvSpPr>
            <p:cNvPr id="1421382" name="Text Box 70"/>
            <p:cNvSpPr txBox="1">
              <a:spLocks noChangeArrowheads="1"/>
            </p:cNvSpPr>
            <p:nvPr/>
          </p:nvSpPr>
          <p:spPr bwMode="auto">
            <a:xfrm>
              <a:off x="1478" y="3733"/>
              <a:ext cx="2020"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latin typeface="Arial" charset="0"/>
                </a:rPr>
                <a:t>223.1.3      223.1.1.4        2</a:t>
              </a:r>
            </a:p>
          </p:txBody>
        </p:sp>
        <p:sp>
          <p:nvSpPr>
            <p:cNvPr id="1421383" name="Line 71"/>
            <p:cNvSpPr>
              <a:spLocks noChangeShapeType="1"/>
            </p:cNvSpPr>
            <p:nvPr/>
          </p:nvSpPr>
          <p:spPr bwMode="auto">
            <a:xfrm flipV="1">
              <a:off x="1500" y="3324"/>
              <a:ext cx="2136" cy="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84" name="Line 72"/>
            <p:cNvSpPr>
              <a:spLocks noChangeShapeType="1"/>
            </p:cNvSpPr>
            <p:nvPr/>
          </p:nvSpPr>
          <p:spPr bwMode="auto">
            <a:xfrm>
              <a:off x="2226" y="3174"/>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85" name="Line 73"/>
            <p:cNvSpPr>
              <a:spLocks noChangeShapeType="1"/>
            </p:cNvSpPr>
            <p:nvPr/>
          </p:nvSpPr>
          <p:spPr bwMode="auto">
            <a:xfrm>
              <a:off x="3096" y="3168"/>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421386" name="Freeform 74"/>
          <p:cNvSpPr>
            <a:spLocks/>
          </p:cNvSpPr>
          <p:nvPr/>
        </p:nvSpPr>
        <p:spPr bwMode="auto">
          <a:xfrm>
            <a:off x="4770640" y="2334483"/>
            <a:ext cx="295275" cy="1143000"/>
          </a:xfrm>
          <a:custGeom>
            <a:avLst/>
            <a:gdLst>
              <a:gd name="T0" fmla="*/ 186 w 186"/>
              <a:gd name="T1" fmla="*/ 0 h 720"/>
              <a:gd name="T2" fmla="*/ 60 w 186"/>
              <a:gd name="T3" fmla="*/ 720 h 720"/>
            </a:gdLst>
            <a:ahLst/>
            <a:cxnLst>
              <a:cxn ang="0">
                <a:pos x="T0" y="T1"/>
              </a:cxn>
              <a:cxn ang="0">
                <a:pos x="T2" y="T3"/>
              </a:cxn>
            </a:cxnLst>
            <a:rect l="0" t="0" r="r" b="b"/>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1421387" name="Rectangle 75"/>
          <p:cNvSpPr>
            <a:spLocks noChangeArrowheads="1"/>
          </p:cNvSpPr>
          <p:nvPr/>
        </p:nvSpPr>
        <p:spPr bwMode="auto">
          <a:xfrm>
            <a:off x="542925" y="1896762"/>
            <a:ext cx="3590925" cy="504825"/>
          </a:xfrm>
          <a:prstGeom prst="rect">
            <a:avLst/>
          </a:prstGeom>
          <a:solidFill>
            <a:schemeClr val="accent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88" name="Rectangle 76"/>
          <p:cNvSpPr>
            <a:spLocks noChangeArrowheads="1"/>
          </p:cNvSpPr>
          <p:nvPr/>
        </p:nvSpPr>
        <p:spPr bwMode="auto">
          <a:xfrm>
            <a:off x="466725" y="1963437"/>
            <a:ext cx="3590925" cy="5048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89" name="Text Box 77"/>
          <p:cNvSpPr txBox="1">
            <a:spLocks noChangeArrowheads="1"/>
          </p:cNvSpPr>
          <p:nvPr/>
        </p:nvSpPr>
        <p:spPr bwMode="auto">
          <a:xfrm>
            <a:off x="497069" y="1876125"/>
            <a:ext cx="72353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Arial" charset="0"/>
              </a:rPr>
              <a:t>misc</a:t>
            </a:r>
          </a:p>
          <a:p>
            <a:pPr algn="ctr" eaLnBrk="0" hangingPunct="0"/>
            <a:r>
              <a:rPr lang="en-US" sz="1800">
                <a:latin typeface="Arial" charset="0"/>
              </a:rPr>
              <a:t>fields</a:t>
            </a:r>
          </a:p>
        </p:txBody>
      </p:sp>
      <p:sp>
        <p:nvSpPr>
          <p:cNvPr id="1421390" name="Line 78"/>
          <p:cNvSpPr>
            <a:spLocks noChangeShapeType="1"/>
          </p:cNvSpPr>
          <p:nvPr/>
        </p:nvSpPr>
        <p:spPr bwMode="auto">
          <a:xfrm>
            <a:off x="1228725" y="197296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91" name="Text Box 79"/>
          <p:cNvSpPr txBox="1">
            <a:spLocks noChangeArrowheads="1"/>
          </p:cNvSpPr>
          <p:nvPr/>
        </p:nvSpPr>
        <p:spPr bwMode="auto">
          <a:xfrm>
            <a:off x="1171575" y="2038050"/>
            <a:ext cx="11366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Arial" charset="0"/>
              </a:rPr>
              <a:t>223.1.1.1</a:t>
            </a:r>
            <a:endParaRPr lang="en-US" sz="1800">
              <a:latin typeface="Arial" charset="0"/>
            </a:endParaRPr>
          </a:p>
        </p:txBody>
      </p:sp>
      <p:sp>
        <p:nvSpPr>
          <p:cNvPr id="1421392" name="Text Box 80"/>
          <p:cNvSpPr txBox="1">
            <a:spLocks noChangeArrowheads="1"/>
          </p:cNvSpPr>
          <p:nvPr/>
        </p:nvSpPr>
        <p:spPr bwMode="auto">
          <a:xfrm>
            <a:off x="2189163" y="2038050"/>
            <a:ext cx="11366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Arial" charset="0"/>
              </a:rPr>
              <a:t>223.1.1.3</a:t>
            </a:r>
            <a:endParaRPr lang="en-US" sz="1800">
              <a:latin typeface="Arial" charset="0"/>
            </a:endParaRPr>
          </a:p>
        </p:txBody>
      </p:sp>
      <p:sp>
        <p:nvSpPr>
          <p:cNvPr id="1421393" name="Line 81"/>
          <p:cNvSpPr>
            <a:spLocks noChangeShapeType="1"/>
          </p:cNvSpPr>
          <p:nvPr/>
        </p:nvSpPr>
        <p:spPr bwMode="auto">
          <a:xfrm>
            <a:off x="2219325" y="197296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94" name="Line 82"/>
          <p:cNvSpPr>
            <a:spLocks noChangeShapeType="1"/>
          </p:cNvSpPr>
          <p:nvPr/>
        </p:nvSpPr>
        <p:spPr bwMode="auto">
          <a:xfrm>
            <a:off x="3238500" y="197296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1395" name="Text Box 83"/>
          <p:cNvSpPr txBox="1">
            <a:spLocks noChangeArrowheads="1"/>
          </p:cNvSpPr>
          <p:nvPr/>
        </p:nvSpPr>
        <p:spPr bwMode="auto">
          <a:xfrm>
            <a:off x="3236913" y="2028525"/>
            <a:ext cx="6540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Arial" charset="0"/>
              </a:rPr>
              <a:t>data</a:t>
            </a:r>
          </a:p>
        </p:txBody>
      </p:sp>
      <p:sp>
        <p:nvSpPr>
          <p:cNvPr id="2" name="Rectangle 1"/>
          <p:cNvSpPr/>
          <p:nvPr/>
        </p:nvSpPr>
        <p:spPr>
          <a:xfrm>
            <a:off x="1765904" y="292073"/>
            <a:ext cx="5128381" cy="461665"/>
          </a:xfrm>
          <a:prstGeom prst="rect">
            <a:avLst/>
          </a:prstGeom>
        </p:spPr>
        <p:txBody>
          <a:bodyPr wrap="square">
            <a:spAutoFit/>
          </a:bodyPr>
          <a:lstStyle/>
          <a:p>
            <a:pPr lvl="1" eaLnBrk="0" hangingPunct="0"/>
            <a:r>
              <a:rPr lang="en-US" sz="2400" dirty="0" smtClean="0">
                <a:latin typeface="Arial" charset="0"/>
              </a:rPr>
              <a:t>A,B are </a:t>
            </a:r>
            <a:r>
              <a:rPr lang="en-US" sz="2400" u="sng" dirty="0">
                <a:solidFill>
                  <a:schemeClr val="accent1"/>
                </a:solidFill>
                <a:latin typeface="Arial" charset="0"/>
              </a:rPr>
              <a:t>directly connected</a:t>
            </a:r>
          </a:p>
        </p:txBody>
      </p:sp>
      <p:sp>
        <p:nvSpPr>
          <p:cNvPr id="4" name="Slide Number Placeholder 3"/>
          <p:cNvSpPr>
            <a:spLocks noGrp="1"/>
          </p:cNvSpPr>
          <p:nvPr>
            <p:ph type="sldNum" sz="quarter" idx="12"/>
          </p:nvPr>
        </p:nvSpPr>
        <p:spPr/>
        <p:txBody>
          <a:bodyPr/>
          <a:lstStyle/>
          <a:p>
            <a:fld id="{4FAB73BC-B049-4115-A692-8D63A059BFB8}" type="slidenum">
              <a:rPr lang="en-US" smtClean="0"/>
              <a:t>50</a:t>
            </a:fld>
            <a:endParaRPr lang="en-US" dirty="0"/>
          </a:p>
        </p:txBody>
      </p:sp>
    </p:spTree>
    <p:extLst>
      <p:ext uri="{BB962C8B-B14F-4D97-AF65-F5344CB8AC3E}">
        <p14:creationId xmlns:p14="http://schemas.microsoft.com/office/powerpoint/2010/main" val="16880658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5" name="Rectangle 3"/>
          <p:cNvSpPr>
            <a:spLocks noGrp="1" noChangeArrowheads="1"/>
          </p:cNvSpPr>
          <p:nvPr>
            <p:ph type="title"/>
          </p:nvPr>
        </p:nvSpPr>
        <p:spPr>
          <a:xfrm>
            <a:off x="459619" y="286604"/>
            <a:ext cx="7907141" cy="1450757"/>
          </a:xfrm>
        </p:spPr>
        <p:txBody>
          <a:bodyPr/>
          <a:lstStyle/>
          <a:p>
            <a:r>
              <a:rPr lang="en-US" dirty="0" smtClean="0"/>
              <a:t>IP Forwarding (Indirect): 1</a:t>
            </a:r>
            <a:endParaRPr lang="en-US" dirty="0"/>
          </a:p>
        </p:txBody>
      </p:sp>
      <p:grpSp>
        <p:nvGrpSpPr>
          <p:cNvPr id="1446916" name="Group 4"/>
          <p:cNvGrpSpPr>
            <a:grpSpLocks/>
          </p:cNvGrpSpPr>
          <p:nvPr/>
        </p:nvGrpSpPr>
        <p:grpSpPr bwMode="auto">
          <a:xfrm>
            <a:off x="4551705" y="3301128"/>
            <a:ext cx="4422775" cy="3154362"/>
            <a:chOff x="2896" y="749"/>
            <a:chExt cx="2786" cy="1987"/>
          </a:xfrm>
        </p:grpSpPr>
        <p:sp>
          <p:nvSpPr>
            <p:cNvPr id="1446917" name="Freeform 5"/>
            <p:cNvSpPr>
              <a:spLocks/>
            </p:cNvSpPr>
            <p:nvPr/>
          </p:nvSpPr>
          <p:spPr bwMode="auto">
            <a:xfrm>
              <a:off x="2896" y="7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18" name="Freeform 6"/>
            <p:cNvSpPr>
              <a:spLocks/>
            </p:cNvSpPr>
            <p:nvPr/>
          </p:nvSpPr>
          <p:spPr bwMode="auto">
            <a:xfrm>
              <a:off x="4481" y="9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19" name="Freeform 7"/>
            <p:cNvSpPr>
              <a:spLocks/>
            </p:cNvSpPr>
            <p:nvPr/>
          </p:nvSpPr>
          <p:spPr bwMode="auto">
            <a:xfrm>
              <a:off x="3657" y="17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46920" name="Object 8"/>
            <p:cNvGraphicFramePr>
              <a:graphicFrameLocks noChangeAspect="1"/>
            </p:cNvGraphicFramePr>
            <p:nvPr/>
          </p:nvGraphicFramePr>
          <p:xfrm>
            <a:off x="2945" y="815"/>
            <a:ext cx="368" cy="292"/>
          </p:xfrm>
          <a:graphic>
            <a:graphicData uri="http://schemas.openxmlformats.org/presentationml/2006/ole">
              <mc:AlternateContent xmlns:mc="http://schemas.openxmlformats.org/markup-compatibility/2006">
                <mc:Choice xmlns:v="urn:schemas-microsoft-com:vml" Requires="v">
                  <p:oleObj spid="_x0000_s5969" name="Clip" r:id="rId3" imgW="1307948" imgH="1084823" progId="MS_ClipArt_Gallery.2">
                    <p:embed/>
                  </p:oleObj>
                </mc:Choice>
                <mc:Fallback>
                  <p:oleObj name="Clip" r:id="rId3"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81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46921" name="Line 9"/>
            <p:cNvSpPr>
              <a:spLocks noChangeShapeType="1"/>
            </p:cNvSpPr>
            <p:nvPr/>
          </p:nvSpPr>
          <p:spPr bwMode="auto">
            <a:xfrm>
              <a:off x="3298" y="1050"/>
              <a:ext cx="175"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22" name="Line 10"/>
            <p:cNvSpPr>
              <a:spLocks noChangeShapeType="1"/>
            </p:cNvSpPr>
            <p:nvPr/>
          </p:nvSpPr>
          <p:spPr bwMode="auto">
            <a:xfrm flipH="1">
              <a:off x="3481" y="1041"/>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23" name="Line 11"/>
            <p:cNvSpPr>
              <a:spLocks noChangeShapeType="1"/>
            </p:cNvSpPr>
            <p:nvPr/>
          </p:nvSpPr>
          <p:spPr bwMode="auto">
            <a:xfrm flipV="1">
              <a:off x="3298" y="1456"/>
              <a:ext cx="175"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24" name="Line 12"/>
            <p:cNvSpPr>
              <a:spLocks noChangeShapeType="1"/>
            </p:cNvSpPr>
            <p:nvPr/>
          </p:nvSpPr>
          <p:spPr bwMode="auto">
            <a:xfrm>
              <a:off x="3304" y="1851"/>
              <a:ext cx="172"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46925" name="Object 13"/>
            <p:cNvGraphicFramePr>
              <a:graphicFrameLocks noChangeAspect="1"/>
            </p:cNvGraphicFramePr>
            <p:nvPr/>
          </p:nvGraphicFramePr>
          <p:xfrm>
            <a:off x="2945" y="1235"/>
            <a:ext cx="368" cy="292"/>
          </p:xfrm>
          <a:graphic>
            <a:graphicData uri="http://schemas.openxmlformats.org/presentationml/2006/ole">
              <mc:AlternateContent xmlns:mc="http://schemas.openxmlformats.org/markup-compatibility/2006">
                <mc:Choice xmlns:v="urn:schemas-microsoft-com:vml" Requires="v">
                  <p:oleObj spid="_x0000_s5970" name="Clip" r:id="rId5" imgW="1307948" imgH="1084823" progId="MS_ClipArt_Gallery.2">
                    <p:embed/>
                  </p:oleObj>
                </mc:Choice>
                <mc:Fallback>
                  <p:oleObj name="Clip" r:id="rId5"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2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46926" name="Object 14"/>
            <p:cNvGraphicFramePr>
              <a:graphicFrameLocks noChangeAspect="1"/>
            </p:cNvGraphicFramePr>
            <p:nvPr/>
          </p:nvGraphicFramePr>
          <p:xfrm>
            <a:off x="2945" y="1619"/>
            <a:ext cx="368" cy="292"/>
          </p:xfrm>
          <a:graphic>
            <a:graphicData uri="http://schemas.openxmlformats.org/presentationml/2006/ole">
              <mc:AlternateContent xmlns:mc="http://schemas.openxmlformats.org/markup-compatibility/2006">
                <mc:Choice xmlns:v="urn:schemas-microsoft-com:vml" Requires="v">
                  <p:oleObj spid="_x0000_s5971" name="Clip" r:id="rId6" imgW="1307948" imgH="1084823" progId="MS_ClipArt_Gallery.2">
                    <p:embed/>
                  </p:oleObj>
                </mc:Choice>
                <mc:Fallback>
                  <p:oleObj name="Clip" r:id="rId6"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619"/>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46927" name="Line 15"/>
            <p:cNvSpPr>
              <a:spLocks noChangeShapeType="1"/>
            </p:cNvSpPr>
            <p:nvPr/>
          </p:nvSpPr>
          <p:spPr bwMode="auto">
            <a:xfrm>
              <a:off x="3481" y="1581"/>
              <a:ext cx="652"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46928" name="Group 16"/>
            <p:cNvGrpSpPr>
              <a:grpSpLocks/>
            </p:cNvGrpSpPr>
            <p:nvPr/>
          </p:nvGrpSpPr>
          <p:grpSpPr bwMode="auto">
            <a:xfrm>
              <a:off x="4075" y="1559"/>
              <a:ext cx="448" cy="240"/>
              <a:chOff x="3600" y="219"/>
              <a:chExt cx="360" cy="175"/>
            </a:xfrm>
          </p:grpSpPr>
          <p:sp>
            <p:nvSpPr>
              <p:cNvPr id="1446929" name="Oval 1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30" name="Line 1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31" name="Line 1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32" name="Rectangle 2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Arial" charset="0"/>
                </a:endParaRPr>
              </a:p>
            </p:txBody>
          </p:sp>
          <p:sp>
            <p:nvSpPr>
              <p:cNvPr id="1446933" name="Oval 2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46934" name="Group 22"/>
              <p:cNvGrpSpPr>
                <a:grpSpLocks/>
              </p:cNvGrpSpPr>
              <p:nvPr/>
            </p:nvGrpSpPr>
            <p:grpSpPr bwMode="auto">
              <a:xfrm>
                <a:off x="3686" y="244"/>
                <a:ext cx="177" cy="66"/>
                <a:chOff x="2848" y="848"/>
                <a:chExt cx="140" cy="98"/>
              </a:xfrm>
            </p:grpSpPr>
            <p:sp>
              <p:nvSpPr>
                <p:cNvPr id="1446935" name="Line 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36" name="Line 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37" name="Line 2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446938" name="Group 26"/>
              <p:cNvGrpSpPr>
                <a:grpSpLocks/>
              </p:cNvGrpSpPr>
              <p:nvPr/>
            </p:nvGrpSpPr>
            <p:grpSpPr bwMode="auto">
              <a:xfrm flipV="1">
                <a:off x="3686" y="243"/>
                <a:ext cx="177" cy="66"/>
                <a:chOff x="2848" y="848"/>
                <a:chExt cx="140" cy="98"/>
              </a:xfrm>
            </p:grpSpPr>
            <p:sp>
              <p:nvSpPr>
                <p:cNvPr id="1446939"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40"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41"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446942" name="Text Box 30"/>
            <p:cNvSpPr txBox="1">
              <a:spLocks noChangeArrowheads="1"/>
            </p:cNvSpPr>
            <p:nvPr/>
          </p:nvSpPr>
          <p:spPr bwMode="auto">
            <a:xfrm>
              <a:off x="3272" y="811"/>
              <a:ext cx="7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chemeClr val="accent1"/>
                  </a:solidFill>
                  <a:latin typeface="Arial" charset="0"/>
                </a:rPr>
                <a:t>223.1.1.1</a:t>
              </a:r>
            </a:p>
          </p:txBody>
        </p:sp>
        <p:sp>
          <p:nvSpPr>
            <p:cNvPr id="1446943" name="Rectangle 31"/>
            <p:cNvSpPr>
              <a:spLocks noChangeArrowheads="1"/>
            </p:cNvSpPr>
            <p:nvPr/>
          </p:nvSpPr>
          <p:spPr bwMode="auto">
            <a:xfrm>
              <a:off x="3327" y="1299"/>
              <a:ext cx="195"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44" name="Text Box 32"/>
            <p:cNvSpPr txBox="1">
              <a:spLocks noChangeArrowheads="1"/>
            </p:cNvSpPr>
            <p:nvPr/>
          </p:nvSpPr>
          <p:spPr bwMode="auto">
            <a:xfrm>
              <a:off x="3281" y="12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223.1.1.2</a:t>
              </a:r>
              <a:endParaRPr lang="en-US" sz="1800">
                <a:latin typeface="Arial" charset="0"/>
              </a:endParaRPr>
            </a:p>
          </p:txBody>
        </p:sp>
        <p:sp>
          <p:nvSpPr>
            <p:cNvPr id="1446945" name="Text Box 33"/>
            <p:cNvSpPr txBox="1">
              <a:spLocks noChangeArrowheads="1"/>
            </p:cNvSpPr>
            <p:nvPr/>
          </p:nvSpPr>
          <p:spPr bwMode="auto">
            <a:xfrm>
              <a:off x="3200" y="18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223.1.1.3</a:t>
              </a:r>
              <a:endParaRPr lang="en-US" sz="1800">
                <a:latin typeface="Arial" charset="0"/>
              </a:endParaRPr>
            </a:p>
          </p:txBody>
        </p:sp>
        <p:sp>
          <p:nvSpPr>
            <p:cNvPr id="1446946" name="Text Box 34"/>
            <p:cNvSpPr txBox="1">
              <a:spLocks noChangeArrowheads="1"/>
            </p:cNvSpPr>
            <p:nvPr/>
          </p:nvSpPr>
          <p:spPr bwMode="auto">
            <a:xfrm>
              <a:off x="3698" y="1384"/>
              <a:ext cx="790"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chemeClr val="accent1"/>
                  </a:solidFill>
                  <a:latin typeface="Arial" charset="0"/>
                </a:rPr>
                <a:t>223.1.1.4</a:t>
              </a:r>
            </a:p>
          </p:txBody>
        </p:sp>
        <p:sp>
          <p:nvSpPr>
            <p:cNvPr id="1446947" name="Line 35"/>
            <p:cNvSpPr>
              <a:spLocks noChangeShapeType="1"/>
            </p:cNvSpPr>
            <p:nvPr/>
          </p:nvSpPr>
          <p:spPr bwMode="auto">
            <a:xfrm>
              <a:off x="4456" y="1587"/>
              <a:ext cx="640"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48" name="Text Box 36"/>
            <p:cNvSpPr txBox="1">
              <a:spLocks noChangeArrowheads="1"/>
            </p:cNvSpPr>
            <p:nvPr/>
          </p:nvSpPr>
          <p:spPr bwMode="auto">
            <a:xfrm>
              <a:off x="4376" y="1409"/>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223.1.2.9</a:t>
              </a:r>
              <a:endParaRPr lang="en-US" sz="1800">
                <a:latin typeface="Arial" charset="0"/>
              </a:endParaRPr>
            </a:p>
          </p:txBody>
        </p:sp>
        <p:sp>
          <p:nvSpPr>
            <p:cNvPr id="1446949" name="Line 37"/>
            <p:cNvSpPr>
              <a:spLocks noChangeShapeType="1"/>
            </p:cNvSpPr>
            <p:nvPr/>
          </p:nvSpPr>
          <p:spPr bwMode="auto">
            <a:xfrm flipH="1">
              <a:off x="5101" y="1149"/>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46950" name="Object 38"/>
            <p:cNvGraphicFramePr>
              <a:graphicFrameLocks noChangeAspect="1"/>
            </p:cNvGraphicFramePr>
            <p:nvPr/>
          </p:nvGraphicFramePr>
          <p:xfrm>
            <a:off x="5213" y="965"/>
            <a:ext cx="368" cy="292"/>
          </p:xfrm>
          <a:graphic>
            <a:graphicData uri="http://schemas.openxmlformats.org/presentationml/2006/ole">
              <mc:AlternateContent xmlns:mc="http://schemas.openxmlformats.org/markup-compatibility/2006">
                <mc:Choice xmlns:v="urn:schemas-microsoft-com:vml" Requires="v">
                  <p:oleObj spid="_x0000_s5972" name="Clip" r:id="rId7" imgW="1307948" imgH="1084823" progId="MS_ClipArt_Gallery.2">
                    <p:embed/>
                  </p:oleObj>
                </mc:Choice>
                <mc:Fallback>
                  <p:oleObj name="Clip" r:id="rId7"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 y="96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46951" name="Line 39"/>
            <p:cNvSpPr>
              <a:spLocks noChangeShapeType="1"/>
            </p:cNvSpPr>
            <p:nvPr/>
          </p:nvSpPr>
          <p:spPr bwMode="auto">
            <a:xfrm>
              <a:off x="5101" y="1152"/>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46952" name="Object 40"/>
            <p:cNvGraphicFramePr>
              <a:graphicFrameLocks noChangeAspect="1"/>
            </p:cNvGraphicFramePr>
            <p:nvPr/>
          </p:nvGraphicFramePr>
          <p:xfrm>
            <a:off x="5216" y="1835"/>
            <a:ext cx="368" cy="292"/>
          </p:xfrm>
          <a:graphic>
            <a:graphicData uri="http://schemas.openxmlformats.org/presentationml/2006/ole">
              <mc:AlternateContent xmlns:mc="http://schemas.openxmlformats.org/markup-compatibility/2006">
                <mc:Choice xmlns:v="urn:schemas-microsoft-com:vml" Requires="v">
                  <p:oleObj spid="_x0000_s5973" name="Clip" r:id="rId8" imgW="1307948" imgH="1084823" progId="MS_ClipArt_Gallery.2">
                    <p:embed/>
                  </p:oleObj>
                </mc:Choice>
                <mc:Fallback>
                  <p:oleObj name="Clip" r:id="rId8"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 y="18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46953" name="Line 41"/>
            <p:cNvSpPr>
              <a:spLocks noChangeShapeType="1"/>
            </p:cNvSpPr>
            <p:nvPr/>
          </p:nvSpPr>
          <p:spPr bwMode="auto">
            <a:xfrm>
              <a:off x="5101" y="1953"/>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54" name="Rectangle 42"/>
            <p:cNvSpPr>
              <a:spLocks noChangeArrowheads="1"/>
            </p:cNvSpPr>
            <p:nvPr/>
          </p:nvSpPr>
          <p:spPr bwMode="auto">
            <a:xfrm>
              <a:off x="5067" y="1794"/>
              <a:ext cx="108"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55" name="Text Box 43"/>
            <p:cNvSpPr txBox="1">
              <a:spLocks noChangeArrowheads="1"/>
            </p:cNvSpPr>
            <p:nvPr/>
          </p:nvSpPr>
          <p:spPr bwMode="auto">
            <a:xfrm>
              <a:off x="4682" y="1721"/>
              <a:ext cx="716"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800">
                  <a:solidFill>
                    <a:schemeClr val="accent1"/>
                  </a:solidFill>
                  <a:latin typeface="Arial" charset="0"/>
                </a:rPr>
                <a:t>223.1.2.2</a:t>
              </a:r>
            </a:p>
          </p:txBody>
        </p:sp>
        <p:sp>
          <p:nvSpPr>
            <p:cNvPr id="1446956" name="Rectangle 44"/>
            <p:cNvSpPr>
              <a:spLocks noChangeArrowheads="1"/>
            </p:cNvSpPr>
            <p:nvPr/>
          </p:nvSpPr>
          <p:spPr bwMode="auto">
            <a:xfrm>
              <a:off x="5076" y="1182"/>
              <a:ext cx="156"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57" name="Text Box 45"/>
            <p:cNvSpPr txBox="1">
              <a:spLocks noChangeArrowheads="1"/>
            </p:cNvSpPr>
            <p:nvPr/>
          </p:nvSpPr>
          <p:spPr bwMode="auto">
            <a:xfrm>
              <a:off x="4586" y="111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223.1.2.1</a:t>
              </a:r>
              <a:endParaRPr lang="en-US" sz="1800">
                <a:latin typeface="Arial" charset="0"/>
              </a:endParaRPr>
            </a:p>
          </p:txBody>
        </p:sp>
        <p:sp>
          <p:nvSpPr>
            <p:cNvPr id="1446958" name="Line 46"/>
            <p:cNvSpPr>
              <a:spLocks noChangeShapeType="1"/>
            </p:cNvSpPr>
            <p:nvPr/>
          </p:nvSpPr>
          <p:spPr bwMode="auto">
            <a:xfrm flipH="1">
              <a:off x="4306" y="1800"/>
              <a:ext cx="0" cy="45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59" name="Line 47"/>
            <p:cNvSpPr>
              <a:spLocks noChangeShapeType="1"/>
            </p:cNvSpPr>
            <p:nvPr/>
          </p:nvSpPr>
          <p:spPr bwMode="auto">
            <a:xfrm flipH="1">
              <a:off x="3892" y="2253"/>
              <a:ext cx="7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60" name="Line 48"/>
            <p:cNvSpPr>
              <a:spLocks noChangeShapeType="1"/>
            </p:cNvSpPr>
            <p:nvPr/>
          </p:nvSpPr>
          <p:spPr bwMode="auto">
            <a:xfrm flipH="1" flipV="1">
              <a:off x="3890" y="2248"/>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61" name="Line 49"/>
            <p:cNvSpPr>
              <a:spLocks noChangeShapeType="1"/>
            </p:cNvSpPr>
            <p:nvPr/>
          </p:nvSpPr>
          <p:spPr bwMode="auto">
            <a:xfrm flipH="1" flipV="1">
              <a:off x="4631" y="2251"/>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46962" name="Object 50"/>
            <p:cNvGraphicFramePr>
              <a:graphicFrameLocks noChangeAspect="1"/>
            </p:cNvGraphicFramePr>
            <p:nvPr/>
          </p:nvGraphicFramePr>
          <p:xfrm>
            <a:off x="4496" y="2351"/>
            <a:ext cx="368" cy="292"/>
          </p:xfrm>
          <a:graphic>
            <a:graphicData uri="http://schemas.openxmlformats.org/presentationml/2006/ole">
              <mc:AlternateContent xmlns:mc="http://schemas.openxmlformats.org/markup-compatibility/2006">
                <mc:Choice xmlns:v="urn:schemas-microsoft-com:vml" Requires="v">
                  <p:oleObj spid="_x0000_s5974" name="Clip" r:id="rId9" imgW="1307948" imgH="1084823" progId="MS_ClipArt_Gallery.2">
                    <p:embed/>
                  </p:oleObj>
                </mc:Choice>
                <mc:Fallback>
                  <p:oleObj name="Clip" r:id="rId9"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351"/>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46963" name="Object 51"/>
            <p:cNvGraphicFramePr>
              <a:graphicFrameLocks noChangeAspect="1"/>
            </p:cNvGraphicFramePr>
            <p:nvPr/>
          </p:nvGraphicFramePr>
          <p:xfrm>
            <a:off x="3704" y="2360"/>
            <a:ext cx="368" cy="292"/>
          </p:xfrm>
          <a:graphic>
            <a:graphicData uri="http://schemas.openxmlformats.org/presentationml/2006/ole">
              <mc:AlternateContent xmlns:mc="http://schemas.openxmlformats.org/markup-compatibility/2006">
                <mc:Choice xmlns:v="urn:schemas-microsoft-com:vml" Requires="v">
                  <p:oleObj spid="_x0000_s5975" name="Clip" r:id="rId10" imgW="1307948" imgH="1084823" progId="MS_ClipArt_Gallery.2">
                    <p:embed/>
                  </p:oleObj>
                </mc:Choice>
                <mc:Fallback>
                  <p:oleObj name="Clip" r:id="rId10"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 y="2360"/>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46964" name="Text Box 52"/>
            <p:cNvSpPr txBox="1">
              <a:spLocks noChangeArrowheads="1"/>
            </p:cNvSpPr>
            <p:nvPr/>
          </p:nvSpPr>
          <p:spPr bwMode="auto">
            <a:xfrm>
              <a:off x="4634" y="2153"/>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223.1.3.2</a:t>
              </a:r>
              <a:endParaRPr lang="en-US" sz="1800">
                <a:latin typeface="Arial" charset="0"/>
              </a:endParaRPr>
            </a:p>
          </p:txBody>
        </p:sp>
        <p:sp>
          <p:nvSpPr>
            <p:cNvPr id="1446965" name="Text Box 53"/>
            <p:cNvSpPr txBox="1">
              <a:spLocks noChangeArrowheads="1"/>
            </p:cNvSpPr>
            <p:nvPr/>
          </p:nvSpPr>
          <p:spPr bwMode="auto">
            <a:xfrm>
              <a:off x="3263" y="2177"/>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223.1.3.1</a:t>
              </a:r>
              <a:endParaRPr lang="en-US" sz="1800">
                <a:latin typeface="Arial" charset="0"/>
              </a:endParaRPr>
            </a:p>
          </p:txBody>
        </p:sp>
        <p:sp>
          <p:nvSpPr>
            <p:cNvPr id="1446966" name="Rectangle 54"/>
            <p:cNvSpPr>
              <a:spLocks noChangeArrowheads="1"/>
            </p:cNvSpPr>
            <p:nvPr/>
          </p:nvSpPr>
          <p:spPr bwMode="auto">
            <a:xfrm>
              <a:off x="4266" y="1884"/>
              <a:ext cx="81"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67" name="Text Box 55"/>
            <p:cNvSpPr txBox="1">
              <a:spLocks noChangeArrowheads="1"/>
            </p:cNvSpPr>
            <p:nvPr/>
          </p:nvSpPr>
          <p:spPr bwMode="auto">
            <a:xfrm>
              <a:off x="3926" y="1832"/>
              <a:ext cx="721"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223.1.3.27</a:t>
              </a:r>
              <a:endParaRPr lang="en-US" sz="1800">
                <a:latin typeface="Arial" charset="0"/>
              </a:endParaRPr>
            </a:p>
          </p:txBody>
        </p:sp>
        <p:grpSp>
          <p:nvGrpSpPr>
            <p:cNvPr id="1446968" name="Group 56"/>
            <p:cNvGrpSpPr>
              <a:grpSpLocks/>
            </p:cNvGrpSpPr>
            <p:nvPr/>
          </p:nvGrpSpPr>
          <p:grpSpPr bwMode="auto">
            <a:xfrm>
              <a:off x="3008" y="787"/>
              <a:ext cx="237" cy="252"/>
              <a:chOff x="2822" y="1177"/>
              <a:chExt cx="237" cy="252"/>
            </a:xfrm>
          </p:grpSpPr>
          <p:sp>
            <p:nvSpPr>
              <p:cNvPr id="1446969" name="Rectangle 57"/>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70" name="Text Box 58"/>
              <p:cNvSpPr txBox="1">
                <a:spLocks noChangeArrowheads="1"/>
              </p:cNvSpPr>
              <p:nvPr/>
            </p:nvSpPr>
            <p:spPr bwMode="auto">
              <a:xfrm>
                <a:off x="2822" y="1177"/>
                <a:ext cx="237"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A</a:t>
                </a:r>
                <a:endParaRPr lang="en-US" sz="1800">
                  <a:solidFill>
                    <a:srgbClr val="FF0000"/>
                  </a:solidFill>
                  <a:latin typeface="Arial" charset="0"/>
                </a:endParaRPr>
              </a:p>
            </p:txBody>
          </p:sp>
        </p:grpSp>
        <p:grpSp>
          <p:nvGrpSpPr>
            <p:cNvPr id="1446971" name="Group 59"/>
            <p:cNvGrpSpPr>
              <a:grpSpLocks/>
            </p:cNvGrpSpPr>
            <p:nvPr/>
          </p:nvGrpSpPr>
          <p:grpSpPr bwMode="auto">
            <a:xfrm>
              <a:off x="3002" y="1567"/>
              <a:ext cx="232" cy="250"/>
              <a:chOff x="2822" y="1177"/>
              <a:chExt cx="232" cy="250"/>
            </a:xfrm>
          </p:grpSpPr>
          <p:sp>
            <p:nvSpPr>
              <p:cNvPr id="1446972" name="Rectangle 60"/>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73" name="Text Box 61"/>
              <p:cNvSpPr txBox="1">
                <a:spLocks noChangeArrowheads="1"/>
              </p:cNvSpPr>
              <p:nvPr/>
            </p:nvSpPr>
            <p:spPr bwMode="auto">
              <a:xfrm>
                <a:off x="2822" y="1177"/>
                <a:ext cx="232"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solidFill>
                      <a:srgbClr val="FF0000"/>
                    </a:solidFill>
                    <a:latin typeface="Arial" charset="0"/>
                  </a:rPr>
                  <a:t>B</a:t>
                </a:r>
                <a:endParaRPr lang="en-US" sz="1800" dirty="0">
                  <a:solidFill>
                    <a:srgbClr val="FF0000"/>
                  </a:solidFill>
                  <a:latin typeface="Arial" charset="0"/>
                </a:endParaRPr>
              </a:p>
            </p:txBody>
          </p:sp>
        </p:grpSp>
        <p:grpSp>
          <p:nvGrpSpPr>
            <p:cNvPr id="1446974" name="Group 62"/>
            <p:cNvGrpSpPr>
              <a:grpSpLocks/>
            </p:cNvGrpSpPr>
            <p:nvPr/>
          </p:nvGrpSpPr>
          <p:grpSpPr bwMode="auto">
            <a:xfrm>
              <a:off x="5276" y="1795"/>
              <a:ext cx="223" cy="250"/>
              <a:chOff x="2822" y="1177"/>
              <a:chExt cx="223" cy="250"/>
            </a:xfrm>
          </p:grpSpPr>
          <p:sp>
            <p:nvSpPr>
              <p:cNvPr id="1446975" name="Rectangle 63"/>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76" name="Text Box 64"/>
              <p:cNvSpPr txBox="1">
                <a:spLocks noChangeArrowheads="1"/>
              </p:cNvSpPr>
              <p:nvPr/>
            </p:nvSpPr>
            <p:spPr bwMode="auto">
              <a:xfrm>
                <a:off x="2822" y="1177"/>
                <a:ext cx="2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E</a:t>
                </a:r>
                <a:endParaRPr lang="en-US" sz="1800">
                  <a:solidFill>
                    <a:srgbClr val="FF0000"/>
                  </a:solidFill>
                  <a:latin typeface="Arial" charset="0"/>
                </a:endParaRPr>
              </a:p>
            </p:txBody>
          </p:sp>
        </p:grpSp>
      </p:grpSp>
      <p:grpSp>
        <p:nvGrpSpPr>
          <p:cNvPr id="1446977" name="Group 65"/>
          <p:cNvGrpSpPr>
            <a:grpSpLocks/>
          </p:cNvGrpSpPr>
          <p:nvPr/>
        </p:nvGrpSpPr>
        <p:grpSpPr bwMode="auto">
          <a:xfrm>
            <a:off x="5091455" y="1685053"/>
            <a:ext cx="3576638" cy="1428750"/>
            <a:chOff x="1442" y="3085"/>
            <a:chExt cx="2253" cy="900"/>
          </a:xfrm>
        </p:grpSpPr>
        <p:sp>
          <p:nvSpPr>
            <p:cNvPr id="1446978" name="Text Box 66"/>
            <p:cNvSpPr txBox="1">
              <a:spLocks noChangeArrowheads="1"/>
            </p:cNvSpPr>
            <p:nvPr/>
          </p:nvSpPr>
          <p:spPr bwMode="auto">
            <a:xfrm>
              <a:off x="1442" y="3085"/>
              <a:ext cx="2253"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Dest. Net.  next router  Nhops</a:t>
              </a:r>
            </a:p>
          </p:txBody>
        </p:sp>
        <p:sp>
          <p:nvSpPr>
            <p:cNvPr id="1446979" name="Text Box 67"/>
            <p:cNvSpPr txBox="1">
              <a:spLocks noChangeArrowheads="1"/>
            </p:cNvSpPr>
            <p:nvPr/>
          </p:nvSpPr>
          <p:spPr bwMode="auto">
            <a:xfrm>
              <a:off x="1466" y="3337"/>
              <a:ext cx="2047"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223.1.1                             1</a:t>
              </a:r>
            </a:p>
          </p:txBody>
        </p:sp>
        <p:sp>
          <p:nvSpPr>
            <p:cNvPr id="1446980" name="Text Box 68"/>
            <p:cNvSpPr txBox="1">
              <a:spLocks noChangeArrowheads="1"/>
            </p:cNvSpPr>
            <p:nvPr/>
          </p:nvSpPr>
          <p:spPr bwMode="auto">
            <a:xfrm>
              <a:off x="1472" y="3523"/>
              <a:ext cx="2087"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i="1">
                  <a:solidFill>
                    <a:schemeClr val="accent1"/>
                  </a:solidFill>
                  <a:latin typeface="Arial" charset="0"/>
                </a:rPr>
                <a:t>223.1.2      223.1.1.4        2</a:t>
              </a:r>
            </a:p>
          </p:txBody>
        </p:sp>
        <p:sp>
          <p:nvSpPr>
            <p:cNvPr id="1446981" name="Text Box 69"/>
            <p:cNvSpPr txBox="1">
              <a:spLocks noChangeArrowheads="1"/>
            </p:cNvSpPr>
            <p:nvPr/>
          </p:nvSpPr>
          <p:spPr bwMode="auto">
            <a:xfrm>
              <a:off x="1478" y="3733"/>
              <a:ext cx="2047"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223.1.3      223.1.1.4        2</a:t>
              </a:r>
            </a:p>
          </p:txBody>
        </p:sp>
        <p:sp>
          <p:nvSpPr>
            <p:cNvPr id="1446982" name="Line 70"/>
            <p:cNvSpPr>
              <a:spLocks noChangeShapeType="1"/>
            </p:cNvSpPr>
            <p:nvPr/>
          </p:nvSpPr>
          <p:spPr bwMode="auto">
            <a:xfrm flipV="1">
              <a:off x="1500" y="3324"/>
              <a:ext cx="2136" cy="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83" name="Line 71"/>
            <p:cNvSpPr>
              <a:spLocks noChangeShapeType="1"/>
            </p:cNvSpPr>
            <p:nvPr/>
          </p:nvSpPr>
          <p:spPr bwMode="auto">
            <a:xfrm>
              <a:off x="2226" y="3174"/>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84" name="Line 72"/>
            <p:cNvSpPr>
              <a:spLocks noChangeShapeType="1"/>
            </p:cNvSpPr>
            <p:nvPr/>
          </p:nvSpPr>
          <p:spPr bwMode="auto">
            <a:xfrm>
              <a:off x="3096" y="3168"/>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446985" name="Freeform 73"/>
          <p:cNvSpPr>
            <a:spLocks/>
          </p:cNvSpPr>
          <p:nvPr/>
        </p:nvSpPr>
        <p:spPr bwMode="auto">
          <a:xfrm>
            <a:off x="4812055" y="2293065"/>
            <a:ext cx="295275" cy="1143000"/>
          </a:xfrm>
          <a:custGeom>
            <a:avLst/>
            <a:gdLst>
              <a:gd name="T0" fmla="*/ 186 w 186"/>
              <a:gd name="T1" fmla="*/ 0 h 720"/>
              <a:gd name="T2" fmla="*/ 60 w 186"/>
              <a:gd name="T3" fmla="*/ 720 h 720"/>
            </a:gdLst>
            <a:ahLst/>
            <a:cxnLst>
              <a:cxn ang="0">
                <a:pos x="T0" y="T1"/>
              </a:cxn>
              <a:cxn ang="0">
                <a:pos x="T2" y="T3"/>
              </a:cxn>
            </a:cxnLst>
            <a:rect l="0" t="0" r="r" b="b"/>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1446986" name="Rectangle 74"/>
          <p:cNvSpPr>
            <a:spLocks noChangeArrowheads="1"/>
          </p:cNvSpPr>
          <p:nvPr/>
        </p:nvSpPr>
        <p:spPr bwMode="auto">
          <a:xfrm>
            <a:off x="395770" y="2589732"/>
            <a:ext cx="4067175" cy="407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eaLnBrk="0" hangingPunct="0"/>
            <a:r>
              <a:rPr lang="en-US" sz="2400" dirty="0">
                <a:solidFill>
                  <a:schemeClr val="accent2"/>
                </a:solidFill>
                <a:latin typeface="Arial" charset="0"/>
              </a:rPr>
              <a:t>Starting at A, </a:t>
            </a:r>
            <a:r>
              <a:rPr lang="en-US" sz="2400" dirty="0" err="1">
                <a:solidFill>
                  <a:schemeClr val="accent2"/>
                </a:solidFill>
                <a:latin typeface="Arial" charset="0"/>
              </a:rPr>
              <a:t>dest</a:t>
            </a:r>
            <a:r>
              <a:rPr lang="en-US" sz="2400" dirty="0">
                <a:solidFill>
                  <a:schemeClr val="accent2"/>
                </a:solidFill>
                <a:latin typeface="Arial" charset="0"/>
              </a:rPr>
              <a:t>. E:</a:t>
            </a:r>
            <a:endParaRPr lang="en-US" sz="2000" dirty="0">
              <a:latin typeface="Arial" charset="0"/>
            </a:endParaRPr>
          </a:p>
          <a:p>
            <a:pPr algn="l" eaLnBrk="0" hangingPunct="0"/>
            <a:r>
              <a:rPr lang="en-US" sz="2000" dirty="0" smtClean="0">
                <a:latin typeface="Arial" charset="0"/>
              </a:rPr>
              <a:t>* look </a:t>
            </a:r>
            <a:r>
              <a:rPr lang="en-US" sz="2000" dirty="0">
                <a:latin typeface="Arial" charset="0"/>
              </a:rPr>
              <a:t>up network address of E</a:t>
            </a:r>
          </a:p>
          <a:p>
            <a:pPr algn="l" eaLnBrk="0" hangingPunct="0"/>
            <a:r>
              <a:rPr lang="en-US" sz="2000" dirty="0" smtClean="0">
                <a:latin typeface="Arial" charset="0"/>
              </a:rPr>
              <a:t>* E </a:t>
            </a:r>
            <a:r>
              <a:rPr lang="en-US" sz="2000" dirty="0">
                <a:latin typeface="Arial" charset="0"/>
              </a:rPr>
              <a:t>on </a:t>
            </a:r>
            <a:r>
              <a:rPr lang="en-US" sz="2000" i="1" dirty="0">
                <a:latin typeface="Arial" charset="0"/>
              </a:rPr>
              <a:t>different</a:t>
            </a:r>
            <a:r>
              <a:rPr lang="en-US" sz="2000" dirty="0">
                <a:latin typeface="Arial" charset="0"/>
              </a:rPr>
              <a:t> network</a:t>
            </a:r>
          </a:p>
          <a:p>
            <a:pPr algn="l" eaLnBrk="0" hangingPunct="0"/>
            <a:r>
              <a:rPr lang="en-US" sz="2000" dirty="0" smtClean="0">
                <a:latin typeface="Arial" charset="0"/>
              </a:rPr>
              <a:t>* routing table: next hop router to E is 223.1.1.4 </a:t>
            </a:r>
          </a:p>
          <a:p>
            <a:pPr algn="l" eaLnBrk="0" hangingPunct="0"/>
            <a:r>
              <a:rPr lang="en-US" sz="2000" dirty="0" smtClean="0">
                <a:latin typeface="Arial" charset="0"/>
              </a:rPr>
              <a:t>* link </a:t>
            </a:r>
            <a:r>
              <a:rPr lang="en-US" sz="2000" dirty="0">
                <a:latin typeface="Arial" charset="0"/>
              </a:rPr>
              <a:t>layer sends datagram to </a:t>
            </a:r>
            <a:r>
              <a:rPr lang="en-US" sz="2000" dirty="0" smtClean="0">
                <a:latin typeface="Arial" charset="0"/>
              </a:rPr>
              <a:t>router </a:t>
            </a:r>
            <a:r>
              <a:rPr lang="en-US" sz="2000" dirty="0">
                <a:latin typeface="Arial" charset="0"/>
              </a:rPr>
              <a:t>223.1.1.4 inside link-layer frame</a:t>
            </a:r>
          </a:p>
          <a:p>
            <a:pPr algn="l" eaLnBrk="0" hangingPunct="0"/>
            <a:r>
              <a:rPr lang="en-US" sz="2000" dirty="0" smtClean="0">
                <a:latin typeface="Arial" charset="0"/>
              </a:rPr>
              <a:t>* datagram </a:t>
            </a:r>
            <a:r>
              <a:rPr lang="en-US" sz="2000" dirty="0">
                <a:latin typeface="Arial" charset="0"/>
              </a:rPr>
              <a:t>arrives at 223.1.1.4 </a:t>
            </a:r>
          </a:p>
          <a:p>
            <a:pPr algn="l" eaLnBrk="0" hangingPunct="0"/>
            <a:endParaRPr lang="en-US" sz="2000" dirty="0" smtClean="0">
              <a:latin typeface="Arial" charset="0"/>
            </a:endParaRPr>
          </a:p>
          <a:p>
            <a:pPr algn="l" eaLnBrk="0" hangingPunct="0"/>
            <a:r>
              <a:rPr lang="en-US" sz="2000" dirty="0" smtClean="0">
                <a:latin typeface="Arial" charset="0"/>
              </a:rPr>
              <a:t>continued</a:t>
            </a:r>
            <a:r>
              <a:rPr lang="en-US" sz="2000" dirty="0">
                <a:latin typeface="Arial" charset="0"/>
              </a:rPr>
              <a:t>…..</a:t>
            </a:r>
          </a:p>
        </p:txBody>
      </p:sp>
      <p:sp>
        <p:nvSpPr>
          <p:cNvPr id="1446987" name="Rectangle 75"/>
          <p:cNvSpPr>
            <a:spLocks noChangeArrowheads="1"/>
          </p:cNvSpPr>
          <p:nvPr/>
        </p:nvSpPr>
        <p:spPr bwMode="auto">
          <a:xfrm>
            <a:off x="548170" y="1808682"/>
            <a:ext cx="3590925" cy="504825"/>
          </a:xfrm>
          <a:prstGeom prst="rect">
            <a:avLst/>
          </a:prstGeom>
          <a:solidFill>
            <a:schemeClr val="accent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88" name="Rectangle 76"/>
          <p:cNvSpPr>
            <a:spLocks noChangeArrowheads="1"/>
          </p:cNvSpPr>
          <p:nvPr/>
        </p:nvSpPr>
        <p:spPr bwMode="auto">
          <a:xfrm>
            <a:off x="471970" y="1875357"/>
            <a:ext cx="3590925" cy="5048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89" name="Text Box 77"/>
          <p:cNvSpPr txBox="1">
            <a:spLocks noChangeArrowheads="1"/>
          </p:cNvSpPr>
          <p:nvPr/>
        </p:nvSpPr>
        <p:spPr bwMode="auto">
          <a:xfrm>
            <a:off x="502314" y="1788045"/>
            <a:ext cx="72353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Arial" charset="0"/>
              </a:rPr>
              <a:t>misc</a:t>
            </a:r>
          </a:p>
          <a:p>
            <a:pPr algn="ctr" eaLnBrk="0" hangingPunct="0"/>
            <a:r>
              <a:rPr lang="en-US" sz="1800">
                <a:latin typeface="Arial" charset="0"/>
              </a:rPr>
              <a:t>fields</a:t>
            </a:r>
          </a:p>
        </p:txBody>
      </p:sp>
      <p:sp>
        <p:nvSpPr>
          <p:cNvPr id="1446990" name="Line 78"/>
          <p:cNvSpPr>
            <a:spLocks noChangeShapeType="1"/>
          </p:cNvSpPr>
          <p:nvPr/>
        </p:nvSpPr>
        <p:spPr bwMode="auto">
          <a:xfrm>
            <a:off x="1233970" y="188488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91" name="Text Box 79"/>
          <p:cNvSpPr txBox="1">
            <a:spLocks noChangeArrowheads="1"/>
          </p:cNvSpPr>
          <p:nvPr/>
        </p:nvSpPr>
        <p:spPr bwMode="auto">
          <a:xfrm>
            <a:off x="1176820" y="1949970"/>
            <a:ext cx="11366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Arial" charset="0"/>
              </a:rPr>
              <a:t>223.1.1.1</a:t>
            </a:r>
            <a:endParaRPr lang="en-US" sz="1800">
              <a:latin typeface="Arial" charset="0"/>
            </a:endParaRPr>
          </a:p>
        </p:txBody>
      </p:sp>
      <p:sp>
        <p:nvSpPr>
          <p:cNvPr id="1446992" name="Text Box 80"/>
          <p:cNvSpPr txBox="1">
            <a:spLocks noChangeArrowheads="1"/>
          </p:cNvSpPr>
          <p:nvPr/>
        </p:nvSpPr>
        <p:spPr bwMode="auto">
          <a:xfrm>
            <a:off x="2195995" y="1949970"/>
            <a:ext cx="11366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solidFill>
                  <a:srgbClr val="FF0000"/>
                </a:solidFill>
                <a:latin typeface="Arial" charset="0"/>
              </a:rPr>
              <a:t>223.1.2.2</a:t>
            </a:r>
            <a:endParaRPr lang="en-US" sz="1800">
              <a:latin typeface="Arial" charset="0"/>
            </a:endParaRPr>
          </a:p>
        </p:txBody>
      </p:sp>
      <p:sp>
        <p:nvSpPr>
          <p:cNvPr id="1446993" name="Line 81"/>
          <p:cNvSpPr>
            <a:spLocks noChangeShapeType="1"/>
          </p:cNvSpPr>
          <p:nvPr/>
        </p:nvSpPr>
        <p:spPr bwMode="auto">
          <a:xfrm>
            <a:off x="2224570" y="188488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94" name="Line 82"/>
          <p:cNvSpPr>
            <a:spLocks noChangeShapeType="1"/>
          </p:cNvSpPr>
          <p:nvPr/>
        </p:nvSpPr>
        <p:spPr bwMode="auto">
          <a:xfrm>
            <a:off x="3272320" y="1875357"/>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46995" name="Text Box 83"/>
          <p:cNvSpPr txBox="1">
            <a:spLocks noChangeArrowheads="1"/>
          </p:cNvSpPr>
          <p:nvPr/>
        </p:nvSpPr>
        <p:spPr bwMode="auto">
          <a:xfrm>
            <a:off x="3337408" y="1940445"/>
            <a:ext cx="6540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a:latin typeface="Arial" charset="0"/>
              </a:rPr>
              <a:t>data</a:t>
            </a:r>
          </a:p>
        </p:txBody>
      </p:sp>
      <p:sp>
        <p:nvSpPr>
          <p:cNvPr id="2" name="Rectangle 1"/>
          <p:cNvSpPr/>
          <p:nvPr/>
        </p:nvSpPr>
        <p:spPr>
          <a:xfrm>
            <a:off x="2605212" y="314477"/>
            <a:ext cx="3619100" cy="461665"/>
          </a:xfrm>
          <a:prstGeom prst="rect">
            <a:avLst/>
          </a:prstGeom>
        </p:spPr>
        <p:txBody>
          <a:bodyPr wrap="none">
            <a:spAutoFit/>
          </a:bodyPr>
          <a:lstStyle/>
          <a:p>
            <a:pPr lvl="1" eaLnBrk="0" hangingPunct="0"/>
            <a:r>
              <a:rPr lang="en-US" sz="2400" dirty="0">
                <a:latin typeface="Arial" charset="0"/>
              </a:rPr>
              <a:t>A, E </a:t>
            </a:r>
            <a:r>
              <a:rPr lang="en-US" sz="2400" u="sng" dirty="0">
                <a:solidFill>
                  <a:schemeClr val="accent1"/>
                </a:solidFill>
                <a:latin typeface="Arial" charset="0"/>
              </a:rPr>
              <a:t>not directly attached</a:t>
            </a:r>
            <a:endParaRPr lang="en-US" u="sng" dirty="0">
              <a:solidFill>
                <a:schemeClr val="accent1"/>
              </a:solidFill>
              <a:latin typeface="Arial"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592540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9" name="Rectangle 3"/>
          <p:cNvSpPr>
            <a:spLocks noGrp="1" noChangeArrowheads="1"/>
          </p:cNvSpPr>
          <p:nvPr>
            <p:ph type="title"/>
          </p:nvPr>
        </p:nvSpPr>
        <p:spPr/>
        <p:txBody>
          <a:bodyPr/>
          <a:lstStyle/>
          <a:p>
            <a:r>
              <a:rPr lang="en-US" smtClean="0"/>
              <a:t>IP Forwarding (Indirect): Step 2</a:t>
            </a:r>
            <a:endParaRPr lang="en-US"/>
          </a:p>
        </p:txBody>
      </p:sp>
      <p:grpSp>
        <p:nvGrpSpPr>
          <p:cNvPr id="1422340" name="Group 4"/>
          <p:cNvGrpSpPr>
            <a:grpSpLocks/>
          </p:cNvGrpSpPr>
          <p:nvPr/>
        </p:nvGrpSpPr>
        <p:grpSpPr bwMode="auto">
          <a:xfrm>
            <a:off x="4427460" y="3314934"/>
            <a:ext cx="4422775" cy="3154362"/>
            <a:chOff x="2896" y="749"/>
            <a:chExt cx="2786" cy="1987"/>
          </a:xfrm>
        </p:grpSpPr>
        <p:sp>
          <p:nvSpPr>
            <p:cNvPr id="1422341" name="Freeform 5"/>
            <p:cNvSpPr>
              <a:spLocks/>
            </p:cNvSpPr>
            <p:nvPr/>
          </p:nvSpPr>
          <p:spPr bwMode="auto">
            <a:xfrm>
              <a:off x="2896" y="7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42" name="Freeform 6"/>
            <p:cNvSpPr>
              <a:spLocks/>
            </p:cNvSpPr>
            <p:nvPr/>
          </p:nvSpPr>
          <p:spPr bwMode="auto">
            <a:xfrm>
              <a:off x="4481" y="9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43" name="Freeform 7"/>
            <p:cNvSpPr>
              <a:spLocks/>
            </p:cNvSpPr>
            <p:nvPr/>
          </p:nvSpPr>
          <p:spPr bwMode="auto">
            <a:xfrm>
              <a:off x="3657" y="17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CC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2344" name="Object 8"/>
            <p:cNvGraphicFramePr>
              <a:graphicFrameLocks noChangeAspect="1"/>
            </p:cNvGraphicFramePr>
            <p:nvPr/>
          </p:nvGraphicFramePr>
          <p:xfrm>
            <a:off x="2945" y="815"/>
            <a:ext cx="368" cy="292"/>
          </p:xfrm>
          <a:graphic>
            <a:graphicData uri="http://schemas.openxmlformats.org/presentationml/2006/ole">
              <mc:AlternateContent xmlns:mc="http://schemas.openxmlformats.org/markup-compatibility/2006">
                <mc:Choice xmlns:v="urn:schemas-microsoft-com:vml" Requires="v">
                  <p:oleObj spid="_x0000_s6993" name="Clip" r:id="rId3" imgW="1307948" imgH="1084823" progId="MS_ClipArt_Gallery.2">
                    <p:embed/>
                  </p:oleObj>
                </mc:Choice>
                <mc:Fallback>
                  <p:oleObj name="Clip" r:id="rId3"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81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2345" name="Line 9"/>
            <p:cNvSpPr>
              <a:spLocks noChangeShapeType="1"/>
            </p:cNvSpPr>
            <p:nvPr/>
          </p:nvSpPr>
          <p:spPr bwMode="auto">
            <a:xfrm>
              <a:off x="3298" y="1050"/>
              <a:ext cx="175"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46" name="Line 10"/>
            <p:cNvSpPr>
              <a:spLocks noChangeShapeType="1"/>
            </p:cNvSpPr>
            <p:nvPr/>
          </p:nvSpPr>
          <p:spPr bwMode="auto">
            <a:xfrm flipH="1">
              <a:off x="3481" y="1041"/>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47" name="Line 11"/>
            <p:cNvSpPr>
              <a:spLocks noChangeShapeType="1"/>
            </p:cNvSpPr>
            <p:nvPr/>
          </p:nvSpPr>
          <p:spPr bwMode="auto">
            <a:xfrm flipV="1">
              <a:off x="3298" y="1456"/>
              <a:ext cx="175" cy="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48" name="Line 12"/>
            <p:cNvSpPr>
              <a:spLocks noChangeShapeType="1"/>
            </p:cNvSpPr>
            <p:nvPr/>
          </p:nvSpPr>
          <p:spPr bwMode="auto">
            <a:xfrm>
              <a:off x="3304" y="1851"/>
              <a:ext cx="172"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2349" name="Object 13"/>
            <p:cNvGraphicFramePr>
              <a:graphicFrameLocks noChangeAspect="1"/>
            </p:cNvGraphicFramePr>
            <p:nvPr/>
          </p:nvGraphicFramePr>
          <p:xfrm>
            <a:off x="2945" y="1235"/>
            <a:ext cx="368" cy="292"/>
          </p:xfrm>
          <a:graphic>
            <a:graphicData uri="http://schemas.openxmlformats.org/presentationml/2006/ole">
              <mc:AlternateContent xmlns:mc="http://schemas.openxmlformats.org/markup-compatibility/2006">
                <mc:Choice xmlns:v="urn:schemas-microsoft-com:vml" Requires="v">
                  <p:oleObj spid="_x0000_s6994" name="Clip" r:id="rId5" imgW="1307948" imgH="1084823" progId="MS_ClipArt_Gallery.2">
                    <p:embed/>
                  </p:oleObj>
                </mc:Choice>
                <mc:Fallback>
                  <p:oleObj name="Clip" r:id="rId5"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2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22350" name="Object 14"/>
            <p:cNvGraphicFramePr>
              <a:graphicFrameLocks noChangeAspect="1"/>
            </p:cNvGraphicFramePr>
            <p:nvPr/>
          </p:nvGraphicFramePr>
          <p:xfrm>
            <a:off x="2945" y="1619"/>
            <a:ext cx="368" cy="292"/>
          </p:xfrm>
          <a:graphic>
            <a:graphicData uri="http://schemas.openxmlformats.org/presentationml/2006/ole">
              <mc:AlternateContent xmlns:mc="http://schemas.openxmlformats.org/markup-compatibility/2006">
                <mc:Choice xmlns:v="urn:schemas-microsoft-com:vml" Requires="v">
                  <p:oleObj spid="_x0000_s6995" name="Clip" r:id="rId6" imgW="1307948" imgH="1084823" progId="MS_ClipArt_Gallery.2">
                    <p:embed/>
                  </p:oleObj>
                </mc:Choice>
                <mc:Fallback>
                  <p:oleObj name="Clip" r:id="rId6"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619"/>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2351" name="Line 15"/>
            <p:cNvSpPr>
              <a:spLocks noChangeShapeType="1"/>
            </p:cNvSpPr>
            <p:nvPr/>
          </p:nvSpPr>
          <p:spPr bwMode="auto">
            <a:xfrm>
              <a:off x="3481" y="1581"/>
              <a:ext cx="652"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2352" name="Group 16"/>
            <p:cNvGrpSpPr>
              <a:grpSpLocks/>
            </p:cNvGrpSpPr>
            <p:nvPr/>
          </p:nvGrpSpPr>
          <p:grpSpPr bwMode="auto">
            <a:xfrm>
              <a:off x="4075" y="1559"/>
              <a:ext cx="448" cy="240"/>
              <a:chOff x="3600" y="219"/>
              <a:chExt cx="360" cy="175"/>
            </a:xfrm>
          </p:grpSpPr>
          <p:sp>
            <p:nvSpPr>
              <p:cNvPr id="1422353" name="Oval 1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54" name="Line 18"/>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55" name="Line 1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56" name="Rectangle 20"/>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Arial" charset="0"/>
                </a:endParaRPr>
              </a:p>
            </p:txBody>
          </p:sp>
          <p:sp>
            <p:nvSpPr>
              <p:cNvPr id="1422357" name="Oval 2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422358" name="Group 22"/>
              <p:cNvGrpSpPr>
                <a:grpSpLocks/>
              </p:cNvGrpSpPr>
              <p:nvPr/>
            </p:nvGrpSpPr>
            <p:grpSpPr bwMode="auto">
              <a:xfrm>
                <a:off x="3686" y="244"/>
                <a:ext cx="177" cy="66"/>
                <a:chOff x="2848" y="848"/>
                <a:chExt cx="140" cy="98"/>
              </a:xfrm>
            </p:grpSpPr>
            <p:sp>
              <p:nvSpPr>
                <p:cNvPr id="1422359" name="Line 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60" name="Line 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61" name="Line 25"/>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422362" name="Group 26"/>
              <p:cNvGrpSpPr>
                <a:grpSpLocks/>
              </p:cNvGrpSpPr>
              <p:nvPr/>
            </p:nvGrpSpPr>
            <p:grpSpPr bwMode="auto">
              <a:xfrm flipV="1">
                <a:off x="3686" y="243"/>
                <a:ext cx="177" cy="66"/>
                <a:chOff x="2848" y="848"/>
                <a:chExt cx="140" cy="98"/>
              </a:xfrm>
            </p:grpSpPr>
            <p:sp>
              <p:nvSpPr>
                <p:cNvPr id="1422363"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64"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65" name="Line 29"/>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422366" name="Text Box 30"/>
            <p:cNvSpPr txBox="1">
              <a:spLocks noChangeArrowheads="1"/>
            </p:cNvSpPr>
            <p:nvPr/>
          </p:nvSpPr>
          <p:spPr bwMode="auto">
            <a:xfrm>
              <a:off x="3272" y="842"/>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223.1.1.1</a:t>
              </a:r>
              <a:endParaRPr lang="en-US" sz="1800">
                <a:latin typeface="Arial" charset="0"/>
              </a:endParaRPr>
            </a:p>
          </p:txBody>
        </p:sp>
        <p:sp>
          <p:nvSpPr>
            <p:cNvPr id="1422367" name="Rectangle 31"/>
            <p:cNvSpPr>
              <a:spLocks noChangeArrowheads="1"/>
            </p:cNvSpPr>
            <p:nvPr/>
          </p:nvSpPr>
          <p:spPr bwMode="auto">
            <a:xfrm>
              <a:off x="3327" y="1299"/>
              <a:ext cx="195"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68" name="Text Box 32"/>
            <p:cNvSpPr txBox="1">
              <a:spLocks noChangeArrowheads="1"/>
            </p:cNvSpPr>
            <p:nvPr/>
          </p:nvSpPr>
          <p:spPr bwMode="auto">
            <a:xfrm>
              <a:off x="3281" y="12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223.1.1.2</a:t>
              </a:r>
              <a:endParaRPr lang="en-US" sz="1800">
                <a:latin typeface="Arial" charset="0"/>
              </a:endParaRPr>
            </a:p>
          </p:txBody>
        </p:sp>
        <p:sp>
          <p:nvSpPr>
            <p:cNvPr id="1422369" name="Text Box 33"/>
            <p:cNvSpPr txBox="1">
              <a:spLocks noChangeArrowheads="1"/>
            </p:cNvSpPr>
            <p:nvPr/>
          </p:nvSpPr>
          <p:spPr bwMode="auto">
            <a:xfrm>
              <a:off x="3200" y="183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223.1.1.3</a:t>
              </a:r>
              <a:endParaRPr lang="en-US" sz="1800">
                <a:latin typeface="Arial" charset="0"/>
              </a:endParaRPr>
            </a:p>
          </p:txBody>
        </p:sp>
        <p:sp>
          <p:nvSpPr>
            <p:cNvPr id="1422370" name="Text Box 34"/>
            <p:cNvSpPr txBox="1">
              <a:spLocks noChangeArrowheads="1"/>
            </p:cNvSpPr>
            <p:nvPr/>
          </p:nvSpPr>
          <p:spPr bwMode="auto">
            <a:xfrm>
              <a:off x="3698" y="1415"/>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223.1.1.4</a:t>
              </a:r>
              <a:endParaRPr lang="en-US" sz="1800">
                <a:latin typeface="Arial" charset="0"/>
              </a:endParaRPr>
            </a:p>
          </p:txBody>
        </p:sp>
        <p:sp>
          <p:nvSpPr>
            <p:cNvPr id="1422371" name="Line 35"/>
            <p:cNvSpPr>
              <a:spLocks noChangeShapeType="1"/>
            </p:cNvSpPr>
            <p:nvPr/>
          </p:nvSpPr>
          <p:spPr bwMode="auto">
            <a:xfrm>
              <a:off x="4456" y="1587"/>
              <a:ext cx="640" cy="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72" name="Text Box 36"/>
            <p:cNvSpPr txBox="1">
              <a:spLocks noChangeArrowheads="1"/>
            </p:cNvSpPr>
            <p:nvPr/>
          </p:nvSpPr>
          <p:spPr bwMode="auto">
            <a:xfrm>
              <a:off x="4376" y="1409"/>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223.1.2.9</a:t>
              </a:r>
              <a:endParaRPr lang="en-US" sz="1800">
                <a:latin typeface="Arial" charset="0"/>
              </a:endParaRPr>
            </a:p>
          </p:txBody>
        </p:sp>
        <p:sp>
          <p:nvSpPr>
            <p:cNvPr id="1422373" name="Line 37"/>
            <p:cNvSpPr>
              <a:spLocks noChangeShapeType="1"/>
            </p:cNvSpPr>
            <p:nvPr/>
          </p:nvSpPr>
          <p:spPr bwMode="auto">
            <a:xfrm flipH="1">
              <a:off x="5101" y="1149"/>
              <a:ext cx="0" cy="8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2374" name="Object 38"/>
            <p:cNvGraphicFramePr>
              <a:graphicFrameLocks noChangeAspect="1"/>
            </p:cNvGraphicFramePr>
            <p:nvPr/>
          </p:nvGraphicFramePr>
          <p:xfrm>
            <a:off x="5213" y="965"/>
            <a:ext cx="368" cy="292"/>
          </p:xfrm>
          <a:graphic>
            <a:graphicData uri="http://schemas.openxmlformats.org/presentationml/2006/ole">
              <mc:AlternateContent xmlns:mc="http://schemas.openxmlformats.org/markup-compatibility/2006">
                <mc:Choice xmlns:v="urn:schemas-microsoft-com:vml" Requires="v">
                  <p:oleObj spid="_x0000_s6996" name="Clip" r:id="rId7" imgW="1307948" imgH="1084823" progId="MS_ClipArt_Gallery.2">
                    <p:embed/>
                  </p:oleObj>
                </mc:Choice>
                <mc:Fallback>
                  <p:oleObj name="Clip" r:id="rId7"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 y="96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2375" name="Line 39"/>
            <p:cNvSpPr>
              <a:spLocks noChangeShapeType="1"/>
            </p:cNvSpPr>
            <p:nvPr/>
          </p:nvSpPr>
          <p:spPr bwMode="auto">
            <a:xfrm>
              <a:off x="5101" y="1152"/>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2376" name="Object 40"/>
            <p:cNvGraphicFramePr>
              <a:graphicFrameLocks noChangeAspect="1"/>
            </p:cNvGraphicFramePr>
            <p:nvPr/>
          </p:nvGraphicFramePr>
          <p:xfrm>
            <a:off x="5216" y="1835"/>
            <a:ext cx="368" cy="292"/>
          </p:xfrm>
          <a:graphic>
            <a:graphicData uri="http://schemas.openxmlformats.org/presentationml/2006/ole">
              <mc:AlternateContent xmlns:mc="http://schemas.openxmlformats.org/markup-compatibility/2006">
                <mc:Choice xmlns:v="urn:schemas-microsoft-com:vml" Requires="v">
                  <p:oleObj spid="_x0000_s6997" name="Clip" r:id="rId8" imgW="1307948" imgH="1084823" progId="MS_ClipArt_Gallery.2">
                    <p:embed/>
                  </p:oleObj>
                </mc:Choice>
                <mc:Fallback>
                  <p:oleObj name="Clip" r:id="rId8"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 y="1835"/>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2377" name="Line 41"/>
            <p:cNvSpPr>
              <a:spLocks noChangeShapeType="1"/>
            </p:cNvSpPr>
            <p:nvPr/>
          </p:nvSpPr>
          <p:spPr bwMode="auto">
            <a:xfrm>
              <a:off x="5101" y="1953"/>
              <a:ext cx="148" cy="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78" name="Rectangle 42"/>
            <p:cNvSpPr>
              <a:spLocks noChangeArrowheads="1"/>
            </p:cNvSpPr>
            <p:nvPr/>
          </p:nvSpPr>
          <p:spPr bwMode="auto">
            <a:xfrm>
              <a:off x="5067" y="1794"/>
              <a:ext cx="108"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79" name="Text Box 43"/>
            <p:cNvSpPr txBox="1">
              <a:spLocks noChangeArrowheads="1"/>
            </p:cNvSpPr>
            <p:nvPr/>
          </p:nvSpPr>
          <p:spPr bwMode="auto">
            <a:xfrm>
              <a:off x="4682" y="1736"/>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223.1.2.2</a:t>
              </a:r>
              <a:endParaRPr lang="en-US" sz="1800">
                <a:latin typeface="Arial" charset="0"/>
              </a:endParaRPr>
            </a:p>
          </p:txBody>
        </p:sp>
        <p:sp>
          <p:nvSpPr>
            <p:cNvPr id="1422380" name="Rectangle 44"/>
            <p:cNvSpPr>
              <a:spLocks noChangeArrowheads="1"/>
            </p:cNvSpPr>
            <p:nvPr/>
          </p:nvSpPr>
          <p:spPr bwMode="auto">
            <a:xfrm>
              <a:off x="5076" y="1182"/>
              <a:ext cx="156"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81" name="Text Box 45"/>
            <p:cNvSpPr txBox="1">
              <a:spLocks noChangeArrowheads="1"/>
            </p:cNvSpPr>
            <p:nvPr/>
          </p:nvSpPr>
          <p:spPr bwMode="auto">
            <a:xfrm>
              <a:off x="4586" y="1118"/>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223.1.2.1</a:t>
              </a:r>
              <a:endParaRPr lang="en-US" sz="1800">
                <a:latin typeface="Arial" charset="0"/>
              </a:endParaRPr>
            </a:p>
          </p:txBody>
        </p:sp>
        <p:sp>
          <p:nvSpPr>
            <p:cNvPr id="1422382" name="Line 46"/>
            <p:cNvSpPr>
              <a:spLocks noChangeShapeType="1"/>
            </p:cNvSpPr>
            <p:nvPr/>
          </p:nvSpPr>
          <p:spPr bwMode="auto">
            <a:xfrm flipH="1">
              <a:off x="4306" y="1800"/>
              <a:ext cx="0" cy="45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83" name="Line 47"/>
            <p:cNvSpPr>
              <a:spLocks noChangeShapeType="1"/>
            </p:cNvSpPr>
            <p:nvPr/>
          </p:nvSpPr>
          <p:spPr bwMode="auto">
            <a:xfrm flipH="1">
              <a:off x="3892" y="2253"/>
              <a:ext cx="74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84" name="Line 48"/>
            <p:cNvSpPr>
              <a:spLocks noChangeShapeType="1"/>
            </p:cNvSpPr>
            <p:nvPr/>
          </p:nvSpPr>
          <p:spPr bwMode="auto">
            <a:xfrm flipH="1" flipV="1">
              <a:off x="3890" y="2248"/>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85" name="Line 49"/>
            <p:cNvSpPr>
              <a:spLocks noChangeShapeType="1"/>
            </p:cNvSpPr>
            <p:nvPr/>
          </p:nvSpPr>
          <p:spPr bwMode="auto">
            <a:xfrm flipH="1" flipV="1">
              <a:off x="4631" y="2251"/>
              <a:ext cx="2"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1422386" name="Object 50"/>
            <p:cNvGraphicFramePr>
              <a:graphicFrameLocks noChangeAspect="1"/>
            </p:cNvGraphicFramePr>
            <p:nvPr/>
          </p:nvGraphicFramePr>
          <p:xfrm>
            <a:off x="4496" y="2351"/>
            <a:ext cx="368" cy="292"/>
          </p:xfrm>
          <a:graphic>
            <a:graphicData uri="http://schemas.openxmlformats.org/presentationml/2006/ole">
              <mc:AlternateContent xmlns:mc="http://schemas.openxmlformats.org/markup-compatibility/2006">
                <mc:Choice xmlns:v="urn:schemas-microsoft-com:vml" Requires="v">
                  <p:oleObj spid="_x0000_s6998" name="Clip" r:id="rId9" imgW="1307948" imgH="1084823" progId="MS_ClipArt_Gallery.2">
                    <p:embed/>
                  </p:oleObj>
                </mc:Choice>
                <mc:Fallback>
                  <p:oleObj name="Clip" r:id="rId9"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351"/>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22387" name="Object 51"/>
            <p:cNvGraphicFramePr>
              <a:graphicFrameLocks noChangeAspect="1"/>
            </p:cNvGraphicFramePr>
            <p:nvPr/>
          </p:nvGraphicFramePr>
          <p:xfrm>
            <a:off x="3704" y="2360"/>
            <a:ext cx="368" cy="292"/>
          </p:xfrm>
          <a:graphic>
            <a:graphicData uri="http://schemas.openxmlformats.org/presentationml/2006/ole">
              <mc:AlternateContent xmlns:mc="http://schemas.openxmlformats.org/markup-compatibility/2006">
                <mc:Choice xmlns:v="urn:schemas-microsoft-com:vml" Requires="v">
                  <p:oleObj spid="_x0000_s6999" name="Clip" r:id="rId10" imgW="1307948" imgH="1084823" progId="MS_ClipArt_Gallery.2">
                    <p:embed/>
                  </p:oleObj>
                </mc:Choice>
                <mc:Fallback>
                  <p:oleObj name="Clip" r:id="rId10" imgW="1307948" imgH="108482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 y="2360"/>
                          <a:ext cx="368"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22388" name="Text Box 52"/>
            <p:cNvSpPr txBox="1">
              <a:spLocks noChangeArrowheads="1"/>
            </p:cNvSpPr>
            <p:nvPr/>
          </p:nvSpPr>
          <p:spPr bwMode="auto">
            <a:xfrm>
              <a:off x="4634" y="2153"/>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223.1.3.2</a:t>
              </a:r>
              <a:endParaRPr lang="en-US" sz="1800">
                <a:latin typeface="Arial" charset="0"/>
              </a:endParaRPr>
            </a:p>
          </p:txBody>
        </p:sp>
        <p:sp>
          <p:nvSpPr>
            <p:cNvPr id="1422389" name="Text Box 53"/>
            <p:cNvSpPr txBox="1">
              <a:spLocks noChangeArrowheads="1"/>
            </p:cNvSpPr>
            <p:nvPr/>
          </p:nvSpPr>
          <p:spPr bwMode="auto">
            <a:xfrm>
              <a:off x="3263" y="2177"/>
              <a:ext cx="650"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223.1.3.1</a:t>
              </a:r>
              <a:endParaRPr lang="en-US" sz="1800">
                <a:latin typeface="Arial" charset="0"/>
              </a:endParaRPr>
            </a:p>
          </p:txBody>
        </p:sp>
        <p:sp>
          <p:nvSpPr>
            <p:cNvPr id="1422390" name="Rectangle 54"/>
            <p:cNvSpPr>
              <a:spLocks noChangeArrowheads="1"/>
            </p:cNvSpPr>
            <p:nvPr/>
          </p:nvSpPr>
          <p:spPr bwMode="auto">
            <a:xfrm>
              <a:off x="4266" y="1884"/>
              <a:ext cx="81" cy="114"/>
            </a:xfrm>
            <a:prstGeom prst="rect">
              <a:avLst/>
            </a:prstGeom>
            <a:solidFill>
              <a:srgbClr val="CC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91" name="Text Box 55"/>
            <p:cNvSpPr txBox="1">
              <a:spLocks noChangeArrowheads="1"/>
            </p:cNvSpPr>
            <p:nvPr/>
          </p:nvSpPr>
          <p:spPr bwMode="auto">
            <a:xfrm>
              <a:off x="3926" y="1832"/>
              <a:ext cx="721" cy="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latin typeface="Arial" charset="0"/>
                </a:rPr>
                <a:t>223.1.3.27</a:t>
              </a:r>
              <a:endParaRPr lang="en-US" sz="1800">
                <a:latin typeface="Arial" charset="0"/>
              </a:endParaRPr>
            </a:p>
          </p:txBody>
        </p:sp>
        <p:grpSp>
          <p:nvGrpSpPr>
            <p:cNvPr id="1422392" name="Group 56"/>
            <p:cNvGrpSpPr>
              <a:grpSpLocks/>
            </p:cNvGrpSpPr>
            <p:nvPr/>
          </p:nvGrpSpPr>
          <p:grpSpPr bwMode="auto">
            <a:xfrm>
              <a:off x="3008" y="787"/>
              <a:ext cx="237" cy="252"/>
              <a:chOff x="2822" y="1177"/>
              <a:chExt cx="237" cy="252"/>
            </a:xfrm>
          </p:grpSpPr>
          <p:sp>
            <p:nvSpPr>
              <p:cNvPr id="1422393" name="Rectangle 57"/>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94" name="Text Box 58"/>
              <p:cNvSpPr txBox="1">
                <a:spLocks noChangeArrowheads="1"/>
              </p:cNvSpPr>
              <p:nvPr/>
            </p:nvSpPr>
            <p:spPr bwMode="auto">
              <a:xfrm>
                <a:off x="2822" y="1177"/>
                <a:ext cx="237" cy="2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A</a:t>
                </a:r>
                <a:endParaRPr lang="en-US" sz="1800">
                  <a:solidFill>
                    <a:srgbClr val="FF0000"/>
                  </a:solidFill>
                  <a:latin typeface="Arial" charset="0"/>
                </a:endParaRPr>
              </a:p>
            </p:txBody>
          </p:sp>
        </p:grpSp>
        <p:grpSp>
          <p:nvGrpSpPr>
            <p:cNvPr id="1422395" name="Group 59"/>
            <p:cNvGrpSpPr>
              <a:grpSpLocks/>
            </p:cNvGrpSpPr>
            <p:nvPr/>
          </p:nvGrpSpPr>
          <p:grpSpPr bwMode="auto">
            <a:xfrm>
              <a:off x="3002" y="1567"/>
              <a:ext cx="232" cy="250"/>
              <a:chOff x="2822" y="1177"/>
              <a:chExt cx="232" cy="250"/>
            </a:xfrm>
          </p:grpSpPr>
          <p:sp>
            <p:nvSpPr>
              <p:cNvPr id="1422396" name="Rectangle 60"/>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397" name="Text Box 61"/>
              <p:cNvSpPr txBox="1">
                <a:spLocks noChangeArrowheads="1"/>
              </p:cNvSpPr>
              <p:nvPr/>
            </p:nvSpPr>
            <p:spPr bwMode="auto">
              <a:xfrm>
                <a:off x="2822" y="1177"/>
                <a:ext cx="232"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B</a:t>
                </a:r>
                <a:endParaRPr lang="en-US" sz="1800">
                  <a:solidFill>
                    <a:srgbClr val="FF0000"/>
                  </a:solidFill>
                  <a:latin typeface="Arial" charset="0"/>
                </a:endParaRPr>
              </a:p>
            </p:txBody>
          </p:sp>
        </p:grpSp>
        <p:grpSp>
          <p:nvGrpSpPr>
            <p:cNvPr id="1422398" name="Group 62"/>
            <p:cNvGrpSpPr>
              <a:grpSpLocks/>
            </p:cNvGrpSpPr>
            <p:nvPr/>
          </p:nvGrpSpPr>
          <p:grpSpPr bwMode="auto">
            <a:xfrm>
              <a:off x="5276" y="1795"/>
              <a:ext cx="223" cy="250"/>
              <a:chOff x="2822" y="1177"/>
              <a:chExt cx="223" cy="250"/>
            </a:xfrm>
          </p:grpSpPr>
          <p:sp>
            <p:nvSpPr>
              <p:cNvPr id="1422399" name="Rectangle 63"/>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00" name="Text Box 64"/>
              <p:cNvSpPr txBox="1">
                <a:spLocks noChangeArrowheads="1"/>
              </p:cNvSpPr>
              <p:nvPr/>
            </p:nvSpPr>
            <p:spPr bwMode="auto">
              <a:xfrm>
                <a:off x="2822" y="1177"/>
                <a:ext cx="223" cy="2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solidFill>
                      <a:srgbClr val="FF0000"/>
                    </a:solidFill>
                    <a:latin typeface="Arial" charset="0"/>
                  </a:rPr>
                  <a:t>E</a:t>
                </a:r>
                <a:endParaRPr lang="en-US" sz="1800">
                  <a:solidFill>
                    <a:srgbClr val="FF0000"/>
                  </a:solidFill>
                  <a:latin typeface="Arial" charset="0"/>
                </a:endParaRPr>
              </a:p>
            </p:txBody>
          </p:sp>
        </p:grpSp>
      </p:grpSp>
      <p:sp>
        <p:nvSpPr>
          <p:cNvPr id="1422401" name="Freeform 65"/>
          <p:cNvSpPr>
            <a:spLocks/>
          </p:cNvSpPr>
          <p:nvPr/>
        </p:nvSpPr>
        <p:spPr bwMode="auto">
          <a:xfrm>
            <a:off x="6669010" y="3126021"/>
            <a:ext cx="238125" cy="1476375"/>
          </a:xfrm>
          <a:custGeom>
            <a:avLst/>
            <a:gdLst>
              <a:gd name="T0" fmla="*/ 126 w 150"/>
              <a:gd name="T1" fmla="*/ 0 h 720"/>
              <a:gd name="T2" fmla="*/ 0 w 150"/>
              <a:gd name="T3" fmla="*/ 720 h 720"/>
            </a:gdLst>
            <a:ahLst/>
            <a:cxnLst>
              <a:cxn ang="0">
                <a:pos x="T0" y="T1"/>
              </a:cxn>
              <a:cxn ang="0">
                <a:pos x="T2" y="T3"/>
              </a:cxn>
            </a:cxnLst>
            <a:rect l="0" t="0" r="r" b="b"/>
            <a:pathLst>
              <a:path w="150" h="720">
                <a:moveTo>
                  <a:pt x="126" y="0"/>
                </a:moveTo>
                <a:cubicBezTo>
                  <a:pt x="150" y="210"/>
                  <a:pt x="138" y="450"/>
                  <a:pt x="0" y="720"/>
                </a:cubicBezTo>
              </a:path>
            </a:pathLst>
          </a:custGeom>
          <a:noFill/>
          <a:ln w="571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none" anchor="ctr"/>
          <a:lstStyle/>
          <a:p>
            <a:endParaRPr lang="en-US"/>
          </a:p>
        </p:txBody>
      </p:sp>
      <p:sp>
        <p:nvSpPr>
          <p:cNvPr id="1422402" name="Rectangle 66"/>
          <p:cNvSpPr>
            <a:spLocks noChangeArrowheads="1"/>
          </p:cNvSpPr>
          <p:nvPr/>
        </p:nvSpPr>
        <p:spPr bwMode="auto">
          <a:xfrm>
            <a:off x="323850" y="2520702"/>
            <a:ext cx="4171950" cy="407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eaLnBrk="0" hangingPunct="0"/>
            <a:r>
              <a:rPr lang="en-US" sz="2800" b="0" dirty="0">
                <a:solidFill>
                  <a:schemeClr val="accent2"/>
                </a:solidFill>
              </a:rPr>
              <a:t>Arriving at </a:t>
            </a:r>
            <a:r>
              <a:rPr lang="en-US" sz="2800" b="0" dirty="0" smtClean="0">
                <a:solidFill>
                  <a:schemeClr val="accent2"/>
                </a:solidFill>
              </a:rPr>
              <a:t>223.1.1.4</a:t>
            </a:r>
            <a:r>
              <a:rPr lang="en-US" sz="2800" b="0" dirty="0">
                <a:solidFill>
                  <a:schemeClr val="accent2"/>
                </a:solidFill>
              </a:rPr>
              <a:t>, destined for 223.1.2.2</a:t>
            </a:r>
            <a:endParaRPr lang="en-US" b="0" dirty="0"/>
          </a:p>
          <a:p>
            <a:pPr algn="l" eaLnBrk="0" hangingPunct="0"/>
            <a:r>
              <a:rPr lang="en-US" b="0" dirty="0" smtClean="0"/>
              <a:t>* look </a:t>
            </a:r>
            <a:r>
              <a:rPr lang="en-US" b="0" dirty="0"/>
              <a:t>up network address of E</a:t>
            </a:r>
          </a:p>
          <a:p>
            <a:pPr algn="l" eaLnBrk="0" hangingPunct="0"/>
            <a:r>
              <a:rPr lang="en-US" b="0" dirty="0" smtClean="0"/>
              <a:t>* E </a:t>
            </a:r>
            <a:r>
              <a:rPr lang="en-US" b="0" dirty="0"/>
              <a:t>on </a:t>
            </a:r>
            <a:r>
              <a:rPr lang="en-US" b="0" i="1" dirty="0"/>
              <a:t>same </a:t>
            </a:r>
            <a:r>
              <a:rPr lang="en-US" b="0" dirty="0"/>
              <a:t>network as router</a:t>
            </a:r>
            <a:r>
              <a:rPr lang="ja-JP" altLang="en-US" b="0" dirty="0">
                <a:latin typeface="Arial"/>
              </a:rPr>
              <a:t>’</a:t>
            </a:r>
            <a:r>
              <a:rPr lang="en-US" b="0" dirty="0"/>
              <a:t>s </a:t>
            </a:r>
            <a:r>
              <a:rPr lang="en-US" b="0" dirty="0" smtClean="0"/>
              <a:t>interface 223.1.2.9</a:t>
            </a:r>
            <a:r>
              <a:rPr lang="en-US" sz="2800" b="0" dirty="0" smtClean="0"/>
              <a:t> </a:t>
            </a:r>
            <a:endParaRPr lang="en-US" sz="2800" b="0" dirty="0"/>
          </a:p>
          <a:p>
            <a:pPr lvl="1" algn="l" eaLnBrk="0" hangingPunct="0"/>
            <a:r>
              <a:rPr lang="en-US" sz="2800" b="0" dirty="0"/>
              <a:t>router, E </a:t>
            </a:r>
            <a:r>
              <a:rPr lang="en-US" sz="2800" b="0" u="sng" dirty="0">
                <a:solidFill>
                  <a:schemeClr val="accent1"/>
                </a:solidFill>
              </a:rPr>
              <a:t>directly attached</a:t>
            </a:r>
            <a:endParaRPr lang="en-US" sz="2000" b="0" u="sng" dirty="0">
              <a:solidFill>
                <a:schemeClr val="accent1"/>
              </a:solidFill>
            </a:endParaRPr>
          </a:p>
          <a:p>
            <a:pPr algn="l" eaLnBrk="0" hangingPunct="0"/>
            <a:r>
              <a:rPr lang="en-US" b="0" dirty="0" smtClean="0"/>
              <a:t>* link </a:t>
            </a:r>
            <a:r>
              <a:rPr lang="en-US" b="0" dirty="0"/>
              <a:t>layer sends datagram to 223.1.2.2 inside link-layer frame via interface 223.1.2.9</a:t>
            </a:r>
            <a:r>
              <a:rPr lang="en-US" sz="2800" b="0" dirty="0"/>
              <a:t> </a:t>
            </a:r>
            <a:endParaRPr lang="en-US" b="0" dirty="0"/>
          </a:p>
          <a:p>
            <a:pPr algn="l" eaLnBrk="0" hangingPunct="0"/>
            <a:r>
              <a:rPr lang="en-US" b="0" dirty="0" smtClean="0"/>
              <a:t>* datagram </a:t>
            </a:r>
            <a:r>
              <a:rPr lang="en-US" b="0" dirty="0"/>
              <a:t>arrives at 223.1.2.2</a:t>
            </a:r>
          </a:p>
        </p:txBody>
      </p:sp>
      <p:sp>
        <p:nvSpPr>
          <p:cNvPr id="1422403" name="Rectangle 67"/>
          <p:cNvSpPr>
            <a:spLocks noChangeArrowheads="1"/>
          </p:cNvSpPr>
          <p:nvPr/>
        </p:nvSpPr>
        <p:spPr bwMode="auto">
          <a:xfrm>
            <a:off x="561975" y="1739652"/>
            <a:ext cx="3590925" cy="504825"/>
          </a:xfrm>
          <a:prstGeom prst="rect">
            <a:avLst/>
          </a:prstGeom>
          <a:solidFill>
            <a:schemeClr val="accent2"/>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04" name="Rectangle 68"/>
          <p:cNvSpPr>
            <a:spLocks noChangeArrowheads="1"/>
          </p:cNvSpPr>
          <p:nvPr/>
        </p:nvSpPr>
        <p:spPr bwMode="auto">
          <a:xfrm>
            <a:off x="485775" y="1806327"/>
            <a:ext cx="3590925" cy="50482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05" name="Text Box 69"/>
          <p:cNvSpPr txBox="1">
            <a:spLocks noChangeArrowheads="1"/>
          </p:cNvSpPr>
          <p:nvPr/>
        </p:nvSpPr>
        <p:spPr bwMode="auto">
          <a:xfrm>
            <a:off x="487363" y="1719015"/>
            <a:ext cx="781050" cy="6413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b="1">
                <a:latin typeface="Arial" charset="0"/>
              </a:rPr>
              <a:t>misc</a:t>
            </a:r>
          </a:p>
          <a:p>
            <a:pPr algn="ctr" eaLnBrk="0" hangingPunct="0"/>
            <a:r>
              <a:rPr lang="en-US" sz="1800" b="1">
                <a:latin typeface="Arial" charset="0"/>
              </a:rPr>
              <a:t>fields</a:t>
            </a:r>
          </a:p>
        </p:txBody>
      </p:sp>
      <p:sp>
        <p:nvSpPr>
          <p:cNvPr id="1422406" name="Line 70"/>
          <p:cNvSpPr>
            <a:spLocks noChangeShapeType="1"/>
          </p:cNvSpPr>
          <p:nvPr/>
        </p:nvSpPr>
        <p:spPr bwMode="auto">
          <a:xfrm>
            <a:off x="1247775" y="181585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07" name="Text Box 71"/>
          <p:cNvSpPr txBox="1">
            <a:spLocks noChangeArrowheads="1"/>
          </p:cNvSpPr>
          <p:nvPr/>
        </p:nvSpPr>
        <p:spPr bwMode="auto">
          <a:xfrm>
            <a:off x="1190625" y="1880940"/>
            <a:ext cx="11366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b="1">
                <a:solidFill>
                  <a:srgbClr val="FF0000"/>
                </a:solidFill>
                <a:latin typeface="Arial" charset="0"/>
              </a:rPr>
              <a:t>223.1.1.1</a:t>
            </a:r>
            <a:endParaRPr lang="en-US" sz="1800" b="1">
              <a:latin typeface="Arial" charset="0"/>
            </a:endParaRPr>
          </a:p>
        </p:txBody>
      </p:sp>
      <p:sp>
        <p:nvSpPr>
          <p:cNvPr id="1422408" name="Text Box 72"/>
          <p:cNvSpPr txBox="1">
            <a:spLocks noChangeArrowheads="1"/>
          </p:cNvSpPr>
          <p:nvPr/>
        </p:nvSpPr>
        <p:spPr bwMode="auto">
          <a:xfrm>
            <a:off x="2208213" y="1880940"/>
            <a:ext cx="11366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b="1">
                <a:solidFill>
                  <a:srgbClr val="FF0000"/>
                </a:solidFill>
                <a:latin typeface="Arial" charset="0"/>
              </a:rPr>
              <a:t>223.1.2.2</a:t>
            </a:r>
            <a:endParaRPr lang="en-US" sz="1800" b="1">
              <a:latin typeface="Arial" charset="0"/>
            </a:endParaRPr>
          </a:p>
        </p:txBody>
      </p:sp>
      <p:sp>
        <p:nvSpPr>
          <p:cNvPr id="1422409" name="Line 73"/>
          <p:cNvSpPr>
            <a:spLocks noChangeShapeType="1"/>
          </p:cNvSpPr>
          <p:nvPr/>
        </p:nvSpPr>
        <p:spPr bwMode="auto">
          <a:xfrm>
            <a:off x="2238375" y="1815852"/>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10" name="Line 74"/>
          <p:cNvSpPr>
            <a:spLocks noChangeShapeType="1"/>
          </p:cNvSpPr>
          <p:nvPr/>
        </p:nvSpPr>
        <p:spPr bwMode="auto">
          <a:xfrm>
            <a:off x="3286125" y="1806327"/>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11" name="Text Box 75"/>
          <p:cNvSpPr txBox="1">
            <a:spLocks noChangeArrowheads="1"/>
          </p:cNvSpPr>
          <p:nvPr/>
        </p:nvSpPr>
        <p:spPr bwMode="auto">
          <a:xfrm>
            <a:off x="3351213" y="1871415"/>
            <a:ext cx="6540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800" b="1">
                <a:latin typeface="Arial" charset="0"/>
              </a:rPr>
              <a:t>data</a:t>
            </a:r>
          </a:p>
        </p:txBody>
      </p:sp>
      <p:grpSp>
        <p:nvGrpSpPr>
          <p:cNvPr id="1422412" name="Group 76"/>
          <p:cNvGrpSpPr>
            <a:grpSpLocks/>
          </p:cNvGrpSpPr>
          <p:nvPr/>
        </p:nvGrpSpPr>
        <p:grpSpPr bwMode="auto">
          <a:xfrm>
            <a:off x="4595735" y="1470259"/>
            <a:ext cx="4210050" cy="1714500"/>
            <a:chOff x="3242" y="751"/>
            <a:chExt cx="2652" cy="1080"/>
          </a:xfrm>
        </p:grpSpPr>
        <p:sp>
          <p:nvSpPr>
            <p:cNvPr id="1422413" name="Text Box 77"/>
            <p:cNvSpPr txBox="1">
              <a:spLocks noChangeArrowheads="1"/>
            </p:cNvSpPr>
            <p:nvPr/>
          </p:nvSpPr>
          <p:spPr bwMode="auto">
            <a:xfrm>
              <a:off x="3242" y="931"/>
              <a:ext cx="2595"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  network   router  Nhops  interface</a:t>
              </a:r>
            </a:p>
          </p:txBody>
        </p:sp>
        <p:sp>
          <p:nvSpPr>
            <p:cNvPr id="1422414" name="Text Box 78"/>
            <p:cNvSpPr txBox="1">
              <a:spLocks noChangeArrowheads="1"/>
            </p:cNvSpPr>
            <p:nvPr/>
          </p:nvSpPr>
          <p:spPr bwMode="auto">
            <a:xfrm>
              <a:off x="3266" y="1183"/>
              <a:ext cx="251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223.1.1         -          1       </a:t>
              </a:r>
              <a:r>
                <a:rPr lang="en-US" sz="1600">
                  <a:latin typeface="Arial" charset="0"/>
                </a:rPr>
                <a:t>223.1.1.4</a:t>
              </a:r>
              <a:r>
                <a:rPr lang="en-US" sz="2000">
                  <a:latin typeface="Arial" charset="0"/>
                </a:rPr>
                <a:t> </a:t>
              </a:r>
            </a:p>
          </p:txBody>
        </p:sp>
        <p:sp>
          <p:nvSpPr>
            <p:cNvPr id="1422415" name="Text Box 79"/>
            <p:cNvSpPr txBox="1">
              <a:spLocks noChangeArrowheads="1"/>
            </p:cNvSpPr>
            <p:nvPr/>
          </p:nvSpPr>
          <p:spPr bwMode="auto">
            <a:xfrm>
              <a:off x="3272" y="1369"/>
              <a:ext cx="2505"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223.1.2         -          1       </a:t>
              </a:r>
              <a:r>
                <a:rPr lang="en-US" sz="1600">
                  <a:latin typeface="Arial" charset="0"/>
                </a:rPr>
                <a:t>223.1.2.9</a:t>
              </a:r>
            </a:p>
          </p:txBody>
        </p:sp>
        <p:sp>
          <p:nvSpPr>
            <p:cNvPr id="1422416" name="Text Box 80"/>
            <p:cNvSpPr txBox="1">
              <a:spLocks noChangeArrowheads="1"/>
            </p:cNvSpPr>
            <p:nvPr/>
          </p:nvSpPr>
          <p:spPr bwMode="auto">
            <a:xfrm>
              <a:off x="3278" y="1579"/>
              <a:ext cx="2616"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i="1">
                  <a:solidFill>
                    <a:schemeClr val="accent1"/>
                  </a:solidFill>
                  <a:latin typeface="Arial" charset="0"/>
                </a:rPr>
                <a:t>223.1.3         -          1       </a:t>
              </a:r>
              <a:r>
                <a:rPr lang="en-US" sz="1600" i="1">
                  <a:solidFill>
                    <a:schemeClr val="accent1"/>
                  </a:solidFill>
                  <a:latin typeface="Arial" charset="0"/>
                </a:rPr>
                <a:t>223.1.3.27</a:t>
              </a:r>
            </a:p>
          </p:txBody>
        </p:sp>
        <p:sp>
          <p:nvSpPr>
            <p:cNvPr id="1422417" name="Line 81"/>
            <p:cNvSpPr>
              <a:spLocks noChangeShapeType="1"/>
            </p:cNvSpPr>
            <p:nvPr/>
          </p:nvSpPr>
          <p:spPr bwMode="auto">
            <a:xfrm flipV="1">
              <a:off x="3300" y="1170"/>
              <a:ext cx="2136" cy="0"/>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18" name="Line 82"/>
            <p:cNvSpPr>
              <a:spLocks noChangeShapeType="1"/>
            </p:cNvSpPr>
            <p:nvPr/>
          </p:nvSpPr>
          <p:spPr bwMode="auto">
            <a:xfrm>
              <a:off x="4026" y="1020"/>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19" name="Line 83"/>
            <p:cNvSpPr>
              <a:spLocks noChangeShapeType="1"/>
            </p:cNvSpPr>
            <p:nvPr/>
          </p:nvSpPr>
          <p:spPr bwMode="auto">
            <a:xfrm>
              <a:off x="4566" y="1050"/>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22420" name="Text Box 84"/>
            <p:cNvSpPr txBox="1">
              <a:spLocks noChangeArrowheads="1"/>
            </p:cNvSpPr>
            <p:nvPr/>
          </p:nvSpPr>
          <p:spPr bwMode="auto">
            <a:xfrm>
              <a:off x="3248" y="751"/>
              <a:ext cx="1292"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latin typeface="Arial" charset="0"/>
                </a:rPr>
                <a:t>    Dest.      next</a:t>
              </a:r>
            </a:p>
          </p:txBody>
        </p:sp>
        <p:sp>
          <p:nvSpPr>
            <p:cNvPr id="1422421" name="Line 85"/>
            <p:cNvSpPr>
              <a:spLocks noChangeShapeType="1"/>
            </p:cNvSpPr>
            <p:nvPr/>
          </p:nvSpPr>
          <p:spPr bwMode="auto">
            <a:xfrm>
              <a:off x="5088" y="1032"/>
              <a:ext cx="0" cy="744"/>
            </a:xfrm>
            <a:prstGeom prst="line">
              <a:avLst/>
            </a:prstGeom>
            <a:noFill/>
            <a:ln w="1905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 name="Slide Number Placeholder 2"/>
          <p:cNvSpPr>
            <a:spLocks noGrp="1"/>
          </p:cNvSpPr>
          <p:nvPr>
            <p:ph type="sldNum" sz="quarter" idx="12"/>
          </p:nvPr>
        </p:nvSpPr>
        <p:spPr/>
        <p:txBody>
          <a:bodyPr/>
          <a:lstStyle/>
          <a:p>
            <a:fld id="{4FAB73BC-B049-4115-A692-8D63A059BFB8}" type="slidenum">
              <a:rPr lang="en-US" smtClean="0"/>
              <a:t>52</a:t>
            </a:fld>
            <a:endParaRPr lang="en-US" dirty="0"/>
          </a:p>
        </p:txBody>
      </p:sp>
    </p:spTree>
    <p:extLst>
      <p:ext uri="{BB962C8B-B14F-4D97-AF65-F5344CB8AC3E}">
        <p14:creationId xmlns:p14="http://schemas.microsoft.com/office/powerpoint/2010/main" val="857361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Switching Methods</a:t>
            </a:r>
            <a:endParaRPr lang="en-US" altLang="en-US"/>
          </a:p>
        </p:txBody>
      </p:sp>
      <p:sp>
        <p:nvSpPr>
          <p:cNvPr id="7171" name="Rectangle 3"/>
          <p:cNvSpPr>
            <a:spLocks noGrp="1" noChangeArrowheads="1"/>
          </p:cNvSpPr>
          <p:nvPr>
            <p:ph sz="quarter" idx="1"/>
          </p:nvPr>
        </p:nvSpPr>
        <p:spPr/>
        <p:txBody>
          <a:bodyPr>
            <a:normAutofit/>
          </a:bodyPr>
          <a:lstStyle/>
          <a:p>
            <a:r>
              <a:rPr lang="en-US" dirty="0" smtClean="0"/>
              <a:t>Three general approaches to moving information through multi-node interconnected networks</a:t>
            </a:r>
            <a:endParaRPr lang="en-US" altLang="en-US" dirty="0" smtClean="0"/>
          </a:p>
          <a:p>
            <a:pPr lvl="1"/>
            <a:r>
              <a:rPr lang="en-US" altLang="en-US" dirty="0" smtClean="0"/>
              <a:t>Circuit Switching</a:t>
            </a:r>
          </a:p>
          <a:p>
            <a:pPr lvl="2"/>
            <a:r>
              <a:rPr lang="en-US" altLang="en-US" dirty="0" smtClean="0"/>
              <a:t>Dedicates “network” resources, blocking, pay per minute</a:t>
            </a:r>
          </a:p>
          <a:p>
            <a:pPr lvl="2"/>
            <a:r>
              <a:rPr lang="en-US" altLang="en-US" dirty="0" smtClean="0"/>
              <a:t>Need </a:t>
            </a:r>
            <a:r>
              <a:rPr lang="en-US" altLang="en-US" dirty="0"/>
              <a:t>signaling to teardown path when </a:t>
            </a:r>
            <a:r>
              <a:rPr lang="en-US" altLang="en-US" dirty="0" smtClean="0"/>
              <a:t>done</a:t>
            </a:r>
          </a:p>
          <a:p>
            <a:pPr lvl="2"/>
            <a:r>
              <a:rPr lang="en-US" altLang="en-US" dirty="0" smtClean="0"/>
              <a:t>Wastes the resources when the load is light</a:t>
            </a:r>
          </a:p>
          <a:p>
            <a:pPr lvl="1"/>
            <a:r>
              <a:rPr lang="en-US" altLang="en-US" dirty="0" smtClean="0"/>
              <a:t>Message Switching </a:t>
            </a:r>
          </a:p>
          <a:p>
            <a:pPr lvl="1"/>
            <a:r>
              <a:rPr lang="en-US" altLang="en-US" dirty="0" smtClean="0"/>
              <a:t>Packet Switching</a:t>
            </a:r>
          </a:p>
        </p:txBody>
      </p:sp>
      <p:pic>
        <p:nvPicPr>
          <p:cNvPr id="4" name="Picture 3" descr="69692697_f2.jpg"/>
          <p:cNvPicPr>
            <a:picLocks noChangeAspect="1"/>
          </p:cNvPicPr>
          <p:nvPr/>
        </p:nvPicPr>
        <p:blipFill>
          <a:blip r:embed="rId3" cstate="print"/>
          <a:stretch>
            <a:fillRect/>
          </a:stretch>
        </p:blipFill>
        <p:spPr>
          <a:xfrm>
            <a:off x="5319131" y="4745091"/>
            <a:ext cx="3583785" cy="1563215"/>
          </a:xfrm>
          <a:prstGeom prst="rect">
            <a:avLst/>
          </a:prstGeom>
        </p:spPr>
      </p:pic>
      <p:sp>
        <p:nvSpPr>
          <p:cNvPr id="3" name="Slide Number Placeholder 2"/>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157129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4124514_f2.jpg"/>
          <p:cNvPicPr>
            <a:picLocks noChangeAspect="1"/>
          </p:cNvPicPr>
          <p:nvPr/>
        </p:nvPicPr>
        <p:blipFill>
          <a:blip r:embed="rId3" cstate="print"/>
          <a:stretch>
            <a:fillRect/>
          </a:stretch>
        </p:blipFill>
        <p:spPr>
          <a:xfrm>
            <a:off x="2466011" y="4036992"/>
            <a:ext cx="4718050" cy="2150764"/>
          </a:xfrm>
          <a:prstGeom prst="rect">
            <a:avLst/>
          </a:prstGeom>
        </p:spPr>
      </p:pic>
      <p:sp>
        <p:nvSpPr>
          <p:cNvPr id="2" name="Title 1"/>
          <p:cNvSpPr>
            <a:spLocks noGrp="1"/>
          </p:cNvSpPr>
          <p:nvPr>
            <p:ph type="title"/>
          </p:nvPr>
        </p:nvSpPr>
        <p:spPr/>
        <p:txBody>
          <a:bodyPr/>
          <a:lstStyle/>
          <a:p>
            <a:r>
              <a:rPr lang="en-US" smtClean="0"/>
              <a:t>Message switching</a:t>
            </a:r>
            <a:endParaRPr lang="en-US" dirty="0"/>
          </a:p>
        </p:txBody>
      </p:sp>
      <p:sp>
        <p:nvSpPr>
          <p:cNvPr id="3" name="Content Placeholder 2"/>
          <p:cNvSpPr>
            <a:spLocks noGrp="1"/>
          </p:cNvSpPr>
          <p:nvPr>
            <p:ph sz="quarter" idx="1"/>
          </p:nvPr>
        </p:nvSpPr>
        <p:spPr/>
        <p:txBody>
          <a:bodyPr/>
          <a:lstStyle/>
          <a:p>
            <a:r>
              <a:rPr lang="en-US" altLang="en-US" smtClean="0"/>
              <a:t>General</a:t>
            </a:r>
          </a:p>
          <a:p>
            <a:pPr lvl="1"/>
            <a:r>
              <a:rPr lang="en-US" altLang="en-US" smtClean="0"/>
              <a:t>Transmission is one node at a time (entire path is not dedicated)</a:t>
            </a:r>
          </a:p>
          <a:p>
            <a:pPr lvl="1"/>
            <a:r>
              <a:rPr lang="en-US" altLang="en-US" smtClean="0"/>
              <a:t>Uses delay to mediate contention</a:t>
            </a:r>
          </a:p>
          <a:p>
            <a:endParaRPr lang="en-US" dirty="0"/>
          </a:p>
        </p:txBody>
      </p:sp>
      <p:cxnSp>
        <p:nvCxnSpPr>
          <p:cNvPr id="8" name="Straight Connector 7"/>
          <p:cNvCxnSpPr/>
          <p:nvPr/>
        </p:nvCxnSpPr>
        <p:spPr>
          <a:xfrm rot="5400000" flipH="1" flipV="1">
            <a:off x="2559329" y="4781329"/>
            <a:ext cx="838200" cy="4572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2729753" y="4651137"/>
            <a:ext cx="578223" cy="645752"/>
          </a:xfrm>
          <a:custGeom>
            <a:avLst/>
            <a:gdLst>
              <a:gd name="connsiteX0" fmla="*/ 0 w 578223"/>
              <a:gd name="connsiteY0" fmla="*/ 632305 h 645752"/>
              <a:gd name="connsiteX1" fmla="*/ 0 w 578223"/>
              <a:gd name="connsiteY1" fmla="*/ 632305 h 645752"/>
              <a:gd name="connsiteX2" fmla="*/ 40341 w 578223"/>
              <a:gd name="connsiteY2" fmla="*/ 524729 h 645752"/>
              <a:gd name="connsiteX3" fmla="*/ 80682 w 578223"/>
              <a:gd name="connsiteY3" fmla="*/ 497834 h 645752"/>
              <a:gd name="connsiteX4" fmla="*/ 134471 w 578223"/>
              <a:gd name="connsiteY4" fmla="*/ 444046 h 645752"/>
              <a:gd name="connsiteX5" fmla="*/ 161365 w 578223"/>
              <a:gd name="connsiteY5" fmla="*/ 403705 h 645752"/>
              <a:gd name="connsiteX6" fmla="*/ 201706 w 578223"/>
              <a:gd name="connsiteY6" fmla="*/ 376811 h 645752"/>
              <a:gd name="connsiteX7" fmla="*/ 268941 w 578223"/>
              <a:gd name="connsiteY7" fmla="*/ 282682 h 645752"/>
              <a:gd name="connsiteX8" fmla="*/ 336176 w 578223"/>
              <a:gd name="connsiteY8" fmla="*/ 215446 h 645752"/>
              <a:gd name="connsiteX9" fmla="*/ 389965 w 578223"/>
              <a:gd name="connsiteY9" fmla="*/ 148211 h 645752"/>
              <a:gd name="connsiteX10" fmla="*/ 403412 w 578223"/>
              <a:gd name="connsiteY10" fmla="*/ 107870 h 645752"/>
              <a:gd name="connsiteX11" fmla="*/ 430306 w 578223"/>
              <a:gd name="connsiteY11" fmla="*/ 54082 h 645752"/>
              <a:gd name="connsiteX12" fmla="*/ 457200 w 578223"/>
              <a:gd name="connsiteY12" fmla="*/ 293 h 645752"/>
              <a:gd name="connsiteX13" fmla="*/ 578223 w 578223"/>
              <a:gd name="connsiteY13" fmla="*/ 54082 h 645752"/>
              <a:gd name="connsiteX14" fmla="*/ 201706 w 578223"/>
              <a:gd name="connsiteY14" fmla="*/ 645752 h 645752"/>
              <a:gd name="connsiteX15" fmla="*/ 0 w 578223"/>
              <a:gd name="connsiteY15" fmla="*/ 632305 h 64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8223" h="645752">
                <a:moveTo>
                  <a:pt x="0" y="632305"/>
                </a:moveTo>
                <a:lnTo>
                  <a:pt x="0" y="632305"/>
                </a:lnTo>
                <a:cubicBezTo>
                  <a:pt x="13447" y="596446"/>
                  <a:pt x="20637" y="557569"/>
                  <a:pt x="40341" y="524729"/>
                </a:cubicBezTo>
                <a:cubicBezTo>
                  <a:pt x="48656" y="510871"/>
                  <a:pt x="68411" y="508352"/>
                  <a:pt x="80682" y="497834"/>
                </a:cubicBezTo>
                <a:cubicBezTo>
                  <a:pt x="99934" y="481332"/>
                  <a:pt x="117969" y="463298"/>
                  <a:pt x="134471" y="444046"/>
                </a:cubicBezTo>
                <a:cubicBezTo>
                  <a:pt x="144989" y="431776"/>
                  <a:pt x="149937" y="415133"/>
                  <a:pt x="161365" y="403705"/>
                </a:cubicBezTo>
                <a:cubicBezTo>
                  <a:pt x="172793" y="392277"/>
                  <a:pt x="188259" y="385776"/>
                  <a:pt x="201706" y="376811"/>
                </a:cubicBezTo>
                <a:cubicBezTo>
                  <a:pt x="220986" y="347891"/>
                  <a:pt x="246701" y="307702"/>
                  <a:pt x="268941" y="282682"/>
                </a:cubicBezTo>
                <a:cubicBezTo>
                  <a:pt x="289998" y="258993"/>
                  <a:pt x="313764" y="237858"/>
                  <a:pt x="336176" y="215446"/>
                </a:cubicBezTo>
                <a:cubicBezTo>
                  <a:pt x="361193" y="190429"/>
                  <a:pt x="373000" y="182141"/>
                  <a:pt x="389965" y="148211"/>
                </a:cubicBezTo>
                <a:cubicBezTo>
                  <a:pt x="396304" y="135533"/>
                  <a:pt x="397828" y="120898"/>
                  <a:pt x="403412" y="107870"/>
                </a:cubicBezTo>
                <a:cubicBezTo>
                  <a:pt x="411308" y="89445"/>
                  <a:pt x="422410" y="72507"/>
                  <a:pt x="430306" y="54082"/>
                </a:cubicBezTo>
                <a:cubicBezTo>
                  <a:pt x="453484" y="0"/>
                  <a:pt x="430275" y="27218"/>
                  <a:pt x="457200" y="293"/>
                </a:cubicBezTo>
                <a:lnTo>
                  <a:pt x="578223" y="54082"/>
                </a:lnTo>
                <a:lnTo>
                  <a:pt x="201706" y="645752"/>
                </a:lnTo>
                <a:lnTo>
                  <a:pt x="0" y="6323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2" idx="12"/>
          </p:cNvCxnSpPr>
          <p:nvPr/>
        </p:nvCxnSpPr>
        <p:spPr>
          <a:xfrm rot="5400000" flipH="1" flipV="1">
            <a:off x="2655794" y="4815037"/>
            <a:ext cx="694765" cy="367553"/>
          </a:xfrm>
          <a:prstGeom prst="line">
            <a:avLst/>
          </a:prstGeom>
          <a:ln w="38100">
            <a:solidFill>
              <a:srgbClr val="408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657600" y="4382669"/>
            <a:ext cx="914400" cy="1524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05400" y="4431795"/>
            <a:ext cx="1219200" cy="9906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6286500" y="5003295"/>
            <a:ext cx="609600" cy="2286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302626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Packet switching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Similar in principal to message switching</a:t>
            </a:r>
          </a:p>
          <a:p>
            <a:pPr lvl="1"/>
            <a:r>
              <a:rPr lang="en-US" dirty="0" smtClean="0"/>
              <a:t>Uses delay to mediate contention</a:t>
            </a:r>
          </a:p>
          <a:p>
            <a:pPr lvl="1"/>
            <a:r>
              <a:rPr lang="en-US" dirty="0" smtClean="0"/>
              <a:t>Transmission is one node at a time</a:t>
            </a:r>
          </a:p>
          <a:p>
            <a:r>
              <a:rPr lang="en-US" dirty="0" smtClean="0"/>
              <a:t>Messages broken into pieces called packets and each  packet is transmitted one at a time</a:t>
            </a:r>
          </a:p>
          <a:p>
            <a:r>
              <a:rPr lang="en-US" dirty="0" smtClean="0"/>
              <a:t>Supports</a:t>
            </a:r>
          </a:p>
          <a:p>
            <a:pPr lvl="1"/>
            <a:r>
              <a:rPr lang="en-US" dirty="0" smtClean="0"/>
              <a:t>Multiprocessing: Simultaneously transmits the previously received packet as it is receiving the next packet.  Message switches cannot do this because they must receive the entire message before retransmitting it.  </a:t>
            </a:r>
          </a:p>
          <a:p>
            <a:pPr lvl="1"/>
            <a:r>
              <a:rPr lang="en-US" dirty="0" smtClean="0"/>
              <a:t>Pipelining: Packets from same message can be in transit on multiple links simultaneously</a:t>
            </a:r>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4260652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heckerboard(across)">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1026"/>
          <p:cNvSpPr>
            <a:spLocks noGrp="1" noChangeArrowheads="1"/>
          </p:cNvSpPr>
          <p:nvPr>
            <p:ph type="title"/>
          </p:nvPr>
        </p:nvSpPr>
        <p:spPr/>
        <p:txBody>
          <a:bodyPr/>
          <a:lstStyle/>
          <a:p>
            <a:r>
              <a:rPr lang="en-US" smtClean="0"/>
              <a:t>Circuit vs. Packet vs. Message Switching</a:t>
            </a:r>
            <a:endParaRPr lang="en-US" dirty="0"/>
          </a:p>
        </p:txBody>
      </p:sp>
      <p:sp>
        <p:nvSpPr>
          <p:cNvPr id="348163" name="Line 1027"/>
          <p:cNvSpPr>
            <a:spLocks noChangeShapeType="1"/>
          </p:cNvSpPr>
          <p:nvPr/>
        </p:nvSpPr>
        <p:spPr bwMode="auto">
          <a:xfrm>
            <a:off x="3527079" y="1877219"/>
            <a:ext cx="0" cy="409416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164" name="Line 1028"/>
          <p:cNvSpPr>
            <a:spLocks noChangeShapeType="1"/>
          </p:cNvSpPr>
          <p:nvPr/>
        </p:nvSpPr>
        <p:spPr bwMode="auto">
          <a:xfrm>
            <a:off x="4020792" y="1877219"/>
            <a:ext cx="0" cy="409416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165" name="Line 1029"/>
          <p:cNvSpPr>
            <a:spLocks noChangeShapeType="1"/>
          </p:cNvSpPr>
          <p:nvPr/>
        </p:nvSpPr>
        <p:spPr bwMode="auto">
          <a:xfrm>
            <a:off x="4516092" y="1877219"/>
            <a:ext cx="0" cy="4094162"/>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166" name="Line 1030"/>
          <p:cNvSpPr>
            <a:spLocks noChangeShapeType="1"/>
          </p:cNvSpPr>
          <p:nvPr/>
        </p:nvSpPr>
        <p:spPr bwMode="auto">
          <a:xfrm>
            <a:off x="5009804" y="1877219"/>
            <a:ext cx="0" cy="409416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67" name="Line 1031"/>
          <p:cNvSpPr>
            <a:spLocks noChangeShapeType="1"/>
          </p:cNvSpPr>
          <p:nvPr/>
        </p:nvSpPr>
        <p:spPr bwMode="auto">
          <a:xfrm>
            <a:off x="6427788" y="1771650"/>
            <a:ext cx="0" cy="4092575"/>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68" name="Line 1032"/>
          <p:cNvSpPr>
            <a:spLocks noChangeShapeType="1"/>
          </p:cNvSpPr>
          <p:nvPr/>
        </p:nvSpPr>
        <p:spPr bwMode="auto">
          <a:xfrm>
            <a:off x="6921500" y="1771650"/>
            <a:ext cx="0" cy="4092575"/>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69" name="Line 1033"/>
          <p:cNvSpPr>
            <a:spLocks noChangeShapeType="1"/>
          </p:cNvSpPr>
          <p:nvPr/>
        </p:nvSpPr>
        <p:spPr bwMode="auto">
          <a:xfrm>
            <a:off x="7415213" y="1771650"/>
            <a:ext cx="0" cy="4092575"/>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0" name="Line 1034"/>
          <p:cNvSpPr>
            <a:spLocks noChangeShapeType="1"/>
          </p:cNvSpPr>
          <p:nvPr/>
        </p:nvSpPr>
        <p:spPr bwMode="auto">
          <a:xfrm>
            <a:off x="7910513" y="1771650"/>
            <a:ext cx="0" cy="4092575"/>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1" name="AutoShape 1035" descr="70%"/>
          <p:cNvSpPr>
            <a:spLocks noChangeArrowheads="1"/>
          </p:cNvSpPr>
          <p:nvPr/>
        </p:nvSpPr>
        <p:spPr bwMode="auto">
          <a:xfrm rot="5400000">
            <a:off x="6963569" y="2447131"/>
            <a:ext cx="411162" cy="482600"/>
          </a:xfrm>
          <a:prstGeom prst="parallelogram">
            <a:avLst>
              <a:gd name="adj" fmla="val 31593"/>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2" name="AutoShape 1036" descr="Wide downward diagonal"/>
          <p:cNvSpPr>
            <a:spLocks noChangeArrowheads="1"/>
          </p:cNvSpPr>
          <p:nvPr/>
        </p:nvSpPr>
        <p:spPr bwMode="auto">
          <a:xfrm rot="5400000">
            <a:off x="6963569" y="2729706"/>
            <a:ext cx="411162" cy="482600"/>
          </a:xfrm>
          <a:prstGeom prst="parallelogram">
            <a:avLst>
              <a:gd name="adj" fmla="val 31593"/>
            </a:avLst>
          </a:prstGeom>
          <a:pattFill prst="wdDnDiag">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3" name="AutoShape 1037" descr="Outlined diamond"/>
          <p:cNvSpPr>
            <a:spLocks noChangeArrowheads="1"/>
          </p:cNvSpPr>
          <p:nvPr/>
        </p:nvSpPr>
        <p:spPr bwMode="auto">
          <a:xfrm rot="5400000">
            <a:off x="6962775" y="3011487"/>
            <a:ext cx="412750" cy="482600"/>
          </a:xfrm>
          <a:prstGeom prst="parallelogram">
            <a:avLst>
              <a:gd name="adj" fmla="val 31593"/>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4" name="AutoShape 1038" descr="70%"/>
          <p:cNvSpPr>
            <a:spLocks noChangeArrowheads="1"/>
          </p:cNvSpPr>
          <p:nvPr/>
        </p:nvSpPr>
        <p:spPr bwMode="auto">
          <a:xfrm rot="5400000">
            <a:off x="3286572" y="2341563"/>
            <a:ext cx="976313" cy="482600"/>
          </a:xfrm>
          <a:prstGeom prst="parallelogram">
            <a:avLst>
              <a:gd name="adj" fmla="val 24717"/>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175" name="AutoShape 1039" descr="70%"/>
          <p:cNvSpPr>
            <a:spLocks noChangeArrowheads="1"/>
          </p:cNvSpPr>
          <p:nvPr/>
        </p:nvSpPr>
        <p:spPr bwMode="auto">
          <a:xfrm rot="5400000">
            <a:off x="3779492" y="3329781"/>
            <a:ext cx="977900" cy="482600"/>
          </a:xfrm>
          <a:prstGeom prst="parallelogram">
            <a:avLst>
              <a:gd name="adj" fmla="val 24757"/>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176" name="AutoShape 1040" descr="70%"/>
          <p:cNvSpPr>
            <a:spLocks noChangeArrowheads="1"/>
          </p:cNvSpPr>
          <p:nvPr/>
        </p:nvSpPr>
        <p:spPr bwMode="auto">
          <a:xfrm rot="5400000">
            <a:off x="4273998" y="4318000"/>
            <a:ext cx="976312" cy="482600"/>
          </a:xfrm>
          <a:prstGeom prst="parallelogram">
            <a:avLst>
              <a:gd name="adj" fmla="val 24716"/>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177" name="AutoShape 1041" descr="70%"/>
          <p:cNvSpPr>
            <a:spLocks noChangeArrowheads="1"/>
          </p:cNvSpPr>
          <p:nvPr/>
        </p:nvSpPr>
        <p:spPr bwMode="auto">
          <a:xfrm rot="5400000">
            <a:off x="6468268" y="2023269"/>
            <a:ext cx="411163" cy="482600"/>
          </a:xfrm>
          <a:prstGeom prst="parallelogram">
            <a:avLst>
              <a:gd name="adj" fmla="val 31593"/>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8" name="AutoShape 1042" descr="Wide downward diagonal"/>
          <p:cNvSpPr>
            <a:spLocks noChangeArrowheads="1"/>
          </p:cNvSpPr>
          <p:nvPr/>
        </p:nvSpPr>
        <p:spPr bwMode="auto">
          <a:xfrm rot="5400000">
            <a:off x="6468268" y="2305844"/>
            <a:ext cx="411163" cy="482600"/>
          </a:xfrm>
          <a:prstGeom prst="parallelogram">
            <a:avLst>
              <a:gd name="adj" fmla="val 31593"/>
            </a:avLst>
          </a:prstGeom>
          <a:pattFill prst="wdDnDiag">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79" name="AutoShape 1043" descr="Outlined diamond"/>
          <p:cNvSpPr>
            <a:spLocks noChangeArrowheads="1"/>
          </p:cNvSpPr>
          <p:nvPr/>
        </p:nvSpPr>
        <p:spPr bwMode="auto">
          <a:xfrm rot="5400000">
            <a:off x="6468268" y="2588419"/>
            <a:ext cx="411163" cy="482600"/>
          </a:xfrm>
          <a:prstGeom prst="parallelogram">
            <a:avLst>
              <a:gd name="adj" fmla="val 31593"/>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80" name="AutoShape 1044" descr="70%"/>
          <p:cNvSpPr>
            <a:spLocks noChangeArrowheads="1"/>
          </p:cNvSpPr>
          <p:nvPr/>
        </p:nvSpPr>
        <p:spPr bwMode="auto">
          <a:xfrm rot="5400000">
            <a:off x="7457281" y="2870994"/>
            <a:ext cx="411163" cy="482600"/>
          </a:xfrm>
          <a:prstGeom prst="parallelogram">
            <a:avLst>
              <a:gd name="adj" fmla="val 31593"/>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81" name="AutoShape 1045" descr="Wide downward diagonal"/>
          <p:cNvSpPr>
            <a:spLocks noChangeArrowheads="1"/>
          </p:cNvSpPr>
          <p:nvPr/>
        </p:nvSpPr>
        <p:spPr bwMode="auto">
          <a:xfrm rot="5400000">
            <a:off x="7456488" y="3152775"/>
            <a:ext cx="412750" cy="482600"/>
          </a:xfrm>
          <a:prstGeom prst="parallelogram">
            <a:avLst>
              <a:gd name="adj" fmla="val 31593"/>
            </a:avLst>
          </a:prstGeom>
          <a:pattFill prst="wdDnDiag">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82" name="AutoShape 1046" descr="Outlined diamond"/>
          <p:cNvSpPr>
            <a:spLocks noChangeArrowheads="1"/>
          </p:cNvSpPr>
          <p:nvPr/>
        </p:nvSpPr>
        <p:spPr bwMode="auto">
          <a:xfrm rot="5400000">
            <a:off x="7456488" y="3435350"/>
            <a:ext cx="412750" cy="482600"/>
          </a:xfrm>
          <a:prstGeom prst="parallelogram">
            <a:avLst>
              <a:gd name="adj" fmla="val 31593"/>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91" name="Line 1055"/>
          <p:cNvSpPr>
            <a:spLocks noChangeShapeType="1"/>
          </p:cNvSpPr>
          <p:nvPr/>
        </p:nvSpPr>
        <p:spPr bwMode="auto">
          <a:xfrm>
            <a:off x="5780468" y="2541588"/>
            <a:ext cx="0" cy="9874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alibri"/>
              <a:cs typeface="Calibri"/>
            </a:endParaRPr>
          </a:p>
        </p:txBody>
      </p:sp>
      <p:sp>
        <p:nvSpPr>
          <p:cNvPr id="348192" name="Rectangle 1056"/>
          <p:cNvSpPr>
            <a:spLocks noChangeArrowheads="1"/>
          </p:cNvSpPr>
          <p:nvPr/>
        </p:nvSpPr>
        <p:spPr bwMode="auto">
          <a:xfrm>
            <a:off x="5412168" y="2236788"/>
            <a:ext cx="662787" cy="354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5298" tIns="42650" rIns="85298" bIns="42650">
            <a:spAutoFit/>
          </a:bodyPr>
          <a:lstStyle/>
          <a:p>
            <a:pPr defTabSz="847725">
              <a:lnSpc>
                <a:spcPct val="90000"/>
              </a:lnSpc>
              <a:spcAft>
                <a:spcPct val="0"/>
              </a:spcAft>
            </a:pPr>
            <a:r>
              <a:rPr lang="en-US" sz="1900">
                <a:latin typeface="Calibri"/>
                <a:cs typeface="Calibri"/>
              </a:rPr>
              <a:t>Time</a:t>
            </a:r>
          </a:p>
        </p:txBody>
      </p:sp>
      <p:sp>
        <p:nvSpPr>
          <p:cNvPr id="348193" name="Rectangle 1057"/>
          <p:cNvSpPr>
            <a:spLocks noChangeArrowheads="1"/>
          </p:cNvSpPr>
          <p:nvPr/>
        </p:nvSpPr>
        <p:spPr bwMode="auto">
          <a:xfrm>
            <a:off x="7896225" y="3019425"/>
            <a:ext cx="1010069" cy="354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5298" tIns="42650" rIns="85298" bIns="42650">
            <a:spAutoFit/>
          </a:bodyPr>
          <a:lstStyle/>
          <a:p>
            <a:pPr defTabSz="847725">
              <a:lnSpc>
                <a:spcPct val="90000"/>
              </a:lnSpc>
              <a:spcAft>
                <a:spcPct val="0"/>
              </a:spcAft>
            </a:pPr>
            <a:r>
              <a:rPr lang="en-US" sz="1900">
                <a:latin typeface="Calibri"/>
                <a:cs typeface="Calibri"/>
              </a:rPr>
              <a:t>Packet 1</a:t>
            </a:r>
          </a:p>
        </p:txBody>
      </p:sp>
      <p:sp>
        <p:nvSpPr>
          <p:cNvPr id="348194" name="Rectangle 1058"/>
          <p:cNvSpPr>
            <a:spLocks noChangeArrowheads="1"/>
          </p:cNvSpPr>
          <p:nvPr/>
        </p:nvSpPr>
        <p:spPr bwMode="auto">
          <a:xfrm>
            <a:off x="7896225" y="3302000"/>
            <a:ext cx="1010069" cy="354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5298" tIns="42650" rIns="85298" bIns="42650">
            <a:spAutoFit/>
          </a:bodyPr>
          <a:lstStyle/>
          <a:p>
            <a:pPr defTabSz="847725">
              <a:lnSpc>
                <a:spcPct val="90000"/>
              </a:lnSpc>
              <a:spcAft>
                <a:spcPct val="0"/>
              </a:spcAft>
            </a:pPr>
            <a:r>
              <a:rPr lang="en-US" sz="1900">
                <a:latin typeface="Calibri"/>
                <a:cs typeface="Calibri"/>
              </a:rPr>
              <a:t>Packet 2</a:t>
            </a:r>
          </a:p>
        </p:txBody>
      </p:sp>
      <p:sp>
        <p:nvSpPr>
          <p:cNvPr id="348195" name="Rectangle 1059"/>
          <p:cNvSpPr>
            <a:spLocks noChangeArrowheads="1"/>
          </p:cNvSpPr>
          <p:nvPr/>
        </p:nvSpPr>
        <p:spPr bwMode="auto">
          <a:xfrm>
            <a:off x="7896225" y="3584575"/>
            <a:ext cx="1010069" cy="354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5298" tIns="42650" rIns="85298" bIns="42650">
            <a:spAutoFit/>
          </a:bodyPr>
          <a:lstStyle/>
          <a:p>
            <a:pPr defTabSz="847725">
              <a:lnSpc>
                <a:spcPct val="90000"/>
              </a:lnSpc>
              <a:spcAft>
                <a:spcPct val="0"/>
              </a:spcAft>
            </a:pPr>
            <a:r>
              <a:rPr lang="en-US" sz="1900">
                <a:latin typeface="Calibri"/>
                <a:cs typeface="Calibri"/>
              </a:rPr>
              <a:t>Packet 3</a:t>
            </a:r>
          </a:p>
        </p:txBody>
      </p:sp>
      <p:cxnSp>
        <p:nvCxnSpPr>
          <p:cNvPr id="39" name="Straight Connector 38"/>
          <p:cNvCxnSpPr/>
          <p:nvPr/>
        </p:nvCxnSpPr>
        <p:spPr>
          <a:xfrm flipH="1">
            <a:off x="4520854" y="1878013"/>
            <a:ext cx="6349" cy="41640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Line 1027"/>
          <p:cNvSpPr>
            <a:spLocks noChangeShapeType="1"/>
          </p:cNvSpPr>
          <p:nvPr/>
        </p:nvSpPr>
        <p:spPr bwMode="auto">
          <a:xfrm>
            <a:off x="787331" y="1877219"/>
            <a:ext cx="0" cy="409416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 name="Line 1028"/>
          <p:cNvSpPr>
            <a:spLocks noChangeShapeType="1"/>
          </p:cNvSpPr>
          <p:nvPr/>
        </p:nvSpPr>
        <p:spPr bwMode="auto">
          <a:xfrm>
            <a:off x="1281044" y="1877219"/>
            <a:ext cx="0" cy="409416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4" name="Line 1029"/>
          <p:cNvSpPr>
            <a:spLocks noChangeShapeType="1"/>
          </p:cNvSpPr>
          <p:nvPr/>
        </p:nvSpPr>
        <p:spPr bwMode="auto">
          <a:xfrm>
            <a:off x="1776344" y="1877219"/>
            <a:ext cx="0" cy="4094162"/>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5" name="Line 1030"/>
          <p:cNvSpPr>
            <a:spLocks noChangeShapeType="1"/>
          </p:cNvSpPr>
          <p:nvPr/>
        </p:nvSpPr>
        <p:spPr bwMode="auto">
          <a:xfrm>
            <a:off x="2270056" y="1877219"/>
            <a:ext cx="0" cy="4094162"/>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6" name="AutoShape 1038" descr="70%"/>
          <p:cNvSpPr>
            <a:spLocks noChangeArrowheads="1"/>
          </p:cNvSpPr>
          <p:nvPr/>
        </p:nvSpPr>
        <p:spPr bwMode="auto">
          <a:xfrm rot="5400000">
            <a:off x="557937" y="3819249"/>
            <a:ext cx="976313" cy="482600"/>
          </a:xfrm>
          <a:prstGeom prst="parallelogram">
            <a:avLst>
              <a:gd name="adj" fmla="val 24717"/>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7" name="AutoShape 1039" descr="70%"/>
          <p:cNvSpPr>
            <a:spLocks noChangeArrowheads="1"/>
          </p:cNvSpPr>
          <p:nvPr/>
        </p:nvSpPr>
        <p:spPr bwMode="auto">
          <a:xfrm rot="5400000">
            <a:off x="1039744" y="3954186"/>
            <a:ext cx="977900" cy="482600"/>
          </a:xfrm>
          <a:prstGeom prst="parallelogram">
            <a:avLst>
              <a:gd name="adj" fmla="val 24757"/>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8" name="AutoShape 1040" descr="70%"/>
          <p:cNvSpPr>
            <a:spLocks noChangeArrowheads="1"/>
          </p:cNvSpPr>
          <p:nvPr/>
        </p:nvSpPr>
        <p:spPr bwMode="auto">
          <a:xfrm rot="5400000">
            <a:off x="1544190" y="4084844"/>
            <a:ext cx="976312" cy="482600"/>
          </a:xfrm>
          <a:prstGeom prst="parallelogram">
            <a:avLst>
              <a:gd name="adj" fmla="val 24716"/>
            </a:avLst>
          </a:prstGeom>
          <a:pattFill prst="pct70">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cxnSp>
        <p:nvCxnSpPr>
          <p:cNvPr id="53" name="Straight Connector 52"/>
          <p:cNvCxnSpPr/>
          <p:nvPr/>
        </p:nvCxnSpPr>
        <p:spPr>
          <a:xfrm flipH="1">
            <a:off x="1781106" y="1878013"/>
            <a:ext cx="6349" cy="41640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AutoShape 45" descr="Outlined diamond"/>
          <p:cNvSpPr>
            <a:spLocks noChangeArrowheads="1"/>
          </p:cNvSpPr>
          <p:nvPr/>
        </p:nvSpPr>
        <p:spPr bwMode="auto">
          <a:xfrm rot="5400000">
            <a:off x="928618" y="1772375"/>
            <a:ext cx="200025" cy="482600"/>
          </a:xfrm>
          <a:prstGeom prst="parallelogram">
            <a:avLst>
              <a:gd name="adj" fmla="val 61106"/>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5" name="AutoShape 46" descr="Outlined diamond"/>
          <p:cNvSpPr>
            <a:spLocks noChangeArrowheads="1"/>
          </p:cNvSpPr>
          <p:nvPr/>
        </p:nvSpPr>
        <p:spPr bwMode="auto">
          <a:xfrm rot="5400000">
            <a:off x="1422331" y="2054950"/>
            <a:ext cx="200025" cy="482600"/>
          </a:xfrm>
          <a:prstGeom prst="parallelogram">
            <a:avLst>
              <a:gd name="adj" fmla="val 61106"/>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6" name="AutoShape 47" descr="Outlined diamond"/>
          <p:cNvSpPr>
            <a:spLocks noChangeArrowheads="1"/>
          </p:cNvSpPr>
          <p:nvPr/>
        </p:nvSpPr>
        <p:spPr bwMode="auto">
          <a:xfrm rot="5400000">
            <a:off x="1917631" y="2337525"/>
            <a:ext cx="200025" cy="482600"/>
          </a:xfrm>
          <a:prstGeom prst="parallelogram">
            <a:avLst>
              <a:gd name="adj" fmla="val 61106"/>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7" name="AutoShape 48" descr="Outlined diamond"/>
          <p:cNvSpPr>
            <a:spLocks noChangeArrowheads="1"/>
          </p:cNvSpPr>
          <p:nvPr/>
        </p:nvSpPr>
        <p:spPr bwMode="auto">
          <a:xfrm rot="16200000" flipH="1">
            <a:off x="1917631" y="2620100"/>
            <a:ext cx="200025" cy="482600"/>
          </a:xfrm>
          <a:prstGeom prst="parallelogram">
            <a:avLst>
              <a:gd name="adj" fmla="val 61106"/>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8" name="AutoShape 49" descr="Outlined diamond"/>
          <p:cNvSpPr>
            <a:spLocks noChangeArrowheads="1"/>
          </p:cNvSpPr>
          <p:nvPr/>
        </p:nvSpPr>
        <p:spPr bwMode="auto">
          <a:xfrm rot="16200000" flipH="1">
            <a:off x="1422331" y="2902675"/>
            <a:ext cx="200025" cy="482600"/>
          </a:xfrm>
          <a:prstGeom prst="parallelogram">
            <a:avLst>
              <a:gd name="adj" fmla="val 61106"/>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9" name="AutoShape 50" descr="Outlined diamond"/>
          <p:cNvSpPr>
            <a:spLocks noChangeArrowheads="1"/>
          </p:cNvSpPr>
          <p:nvPr/>
        </p:nvSpPr>
        <p:spPr bwMode="auto">
          <a:xfrm rot="16200000" flipH="1">
            <a:off x="928618" y="3185250"/>
            <a:ext cx="200025" cy="482600"/>
          </a:xfrm>
          <a:prstGeom prst="parallelogram">
            <a:avLst>
              <a:gd name="adj" fmla="val 61106"/>
            </a:avLst>
          </a:prstGeom>
          <a:pattFill prst="openDmnd">
            <a:fgClr>
              <a:schemeClr val="bg1"/>
            </a:fgClr>
            <a:bgClr>
              <a:schemeClr val="accent1"/>
            </a:bgClr>
          </a:patt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 name="TextBox 4"/>
          <p:cNvSpPr txBox="1"/>
          <p:nvPr/>
        </p:nvSpPr>
        <p:spPr>
          <a:xfrm rot="16200000">
            <a:off x="483170" y="3920828"/>
            <a:ext cx="998553" cy="369332"/>
          </a:xfrm>
          <a:prstGeom prst="rect">
            <a:avLst/>
          </a:prstGeom>
          <a:noFill/>
        </p:spPr>
        <p:txBody>
          <a:bodyPr wrap="none" rtlCol="0">
            <a:spAutoFit/>
          </a:bodyPr>
          <a:lstStyle/>
          <a:p>
            <a:r>
              <a:rPr lang="en-US" dirty="0" smtClean="0"/>
              <a:t>message</a:t>
            </a:r>
            <a:endParaRPr lang="en-US" dirty="0"/>
          </a:p>
        </p:txBody>
      </p:sp>
      <p:sp>
        <p:nvSpPr>
          <p:cNvPr id="2" name="TextBox 1"/>
          <p:cNvSpPr txBox="1"/>
          <p:nvPr/>
        </p:nvSpPr>
        <p:spPr>
          <a:xfrm>
            <a:off x="689429" y="6011333"/>
            <a:ext cx="1745715" cy="369332"/>
          </a:xfrm>
          <a:prstGeom prst="rect">
            <a:avLst/>
          </a:prstGeom>
          <a:noFill/>
        </p:spPr>
        <p:txBody>
          <a:bodyPr wrap="none" rtlCol="0">
            <a:spAutoFit/>
          </a:bodyPr>
          <a:lstStyle/>
          <a:p>
            <a:r>
              <a:rPr lang="en-US" dirty="0" smtClean="0"/>
              <a:t>Circuit Switching</a:t>
            </a:r>
            <a:endParaRPr lang="en-US" dirty="0"/>
          </a:p>
        </p:txBody>
      </p:sp>
      <p:sp>
        <p:nvSpPr>
          <p:cNvPr id="49" name="TextBox 48"/>
          <p:cNvSpPr txBox="1"/>
          <p:nvPr/>
        </p:nvSpPr>
        <p:spPr>
          <a:xfrm>
            <a:off x="3430210" y="6054876"/>
            <a:ext cx="1966855" cy="369332"/>
          </a:xfrm>
          <a:prstGeom prst="rect">
            <a:avLst/>
          </a:prstGeom>
          <a:noFill/>
        </p:spPr>
        <p:txBody>
          <a:bodyPr wrap="none" rtlCol="0">
            <a:spAutoFit/>
          </a:bodyPr>
          <a:lstStyle/>
          <a:p>
            <a:r>
              <a:rPr lang="en-US" dirty="0" smtClean="0"/>
              <a:t>Message Switching</a:t>
            </a:r>
            <a:endParaRPr lang="en-US" dirty="0"/>
          </a:p>
        </p:txBody>
      </p:sp>
      <p:sp>
        <p:nvSpPr>
          <p:cNvPr id="50" name="TextBox 49"/>
          <p:cNvSpPr txBox="1"/>
          <p:nvPr/>
        </p:nvSpPr>
        <p:spPr>
          <a:xfrm>
            <a:off x="6170991" y="6025849"/>
            <a:ext cx="1764538" cy="369332"/>
          </a:xfrm>
          <a:prstGeom prst="rect">
            <a:avLst/>
          </a:prstGeom>
          <a:noFill/>
        </p:spPr>
        <p:txBody>
          <a:bodyPr wrap="none" rtlCol="0">
            <a:spAutoFit/>
          </a:bodyPr>
          <a:lstStyle/>
          <a:p>
            <a:r>
              <a:rPr lang="en-US" dirty="0" smtClean="0"/>
              <a:t>Packet Switching</a:t>
            </a:r>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n-US" dirty="0"/>
          </a:p>
        </p:txBody>
      </p:sp>
    </p:spTree>
    <p:extLst>
      <p:ext uri="{BB962C8B-B14F-4D97-AF65-F5344CB8AC3E}">
        <p14:creationId xmlns:p14="http://schemas.microsoft.com/office/powerpoint/2010/main" val="56831548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owerbar">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lowerbar.potx</Template>
  <TotalTime>2160</TotalTime>
  <Words>3575</Words>
  <Application>Microsoft Office PowerPoint</Application>
  <PresentationFormat>On-screen Show (4:3)</PresentationFormat>
  <Paragraphs>943</Paragraphs>
  <Slides>52</Slides>
  <Notes>29</Notes>
  <HiddenSlides>11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ＭＳ Ｐゴシック</vt:lpstr>
      <vt:lpstr>Arial</vt:lpstr>
      <vt:lpstr>Arial Narrow</vt:lpstr>
      <vt:lpstr>Calibri</vt:lpstr>
      <vt:lpstr>Calibri Light</vt:lpstr>
      <vt:lpstr>Comic Sans MS</vt:lpstr>
      <vt:lpstr>Gill Sans MT</vt:lpstr>
      <vt:lpstr>Helvetica</vt:lpstr>
      <vt:lpstr>Symbol</vt:lpstr>
      <vt:lpstr>Times New Roman</vt:lpstr>
      <vt:lpstr>Wingdings</vt:lpstr>
      <vt:lpstr>lowerbar</vt:lpstr>
      <vt:lpstr>Clip</vt:lpstr>
      <vt:lpstr>Lecture 10a</vt:lpstr>
      <vt:lpstr>Internetworking</vt:lpstr>
      <vt:lpstr>The Internetworking Problem</vt:lpstr>
      <vt:lpstr>Internet Solution to Internetworking</vt:lpstr>
      <vt:lpstr>The Internet Solution …</vt:lpstr>
      <vt:lpstr>Switching Methods</vt:lpstr>
      <vt:lpstr>Message switching</vt:lpstr>
      <vt:lpstr>Packet switching</vt:lpstr>
      <vt:lpstr>Circuit vs. Packet vs. Message Switching</vt:lpstr>
      <vt:lpstr>Comparing switching techniques</vt:lpstr>
      <vt:lpstr>Two ways for Packet switching</vt:lpstr>
      <vt:lpstr>Connection Oriented Service</vt:lpstr>
      <vt:lpstr>Datagram (IP) networks</vt:lpstr>
      <vt:lpstr>Internet History</vt:lpstr>
      <vt:lpstr>Commercial Internet Use</vt:lpstr>
      <vt:lpstr>Internet structure: network of networks</vt:lpstr>
      <vt:lpstr>Functions of the Network layer</vt:lpstr>
      <vt:lpstr>Network and Link Layers</vt:lpstr>
      <vt:lpstr>Internet structure: network of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to the Internet</vt:lpstr>
      <vt:lpstr>Getting a Packet  through the Network</vt:lpstr>
      <vt:lpstr>IP Header</vt:lpstr>
      <vt:lpstr>IP datagram format</vt:lpstr>
      <vt:lpstr>IP Datagram Format </vt:lpstr>
      <vt:lpstr>IP Header (Continued)</vt:lpstr>
      <vt:lpstr>IP Header (Continued)</vt:lpstr>
      <vt:lpstr>Throughput</vt:lpstr>
      <vt:lpstr>Internet (IP) Addresses</vt:lpstr>
      <vt:lpstr>IP Addresses</vt:lpstr>
      <vt:lpstr>Original IP Address Blocks</vt:lpstr>
      <vt:lpstr>IP Addresses</vt:lpstr>
      <vt:lpstr>All Possible Valid Network Numbers</vt:lpstr>
      <vt:lpstr>Networks, Subnets &amp; Addresses</vt:lpstr>
      <vt:lpstr>Subnets</vt:lpstr>
      <vt:lpstr>Subnet Mask Calculations</vt:lpstr>
      <vt:lpstr>IP addressing: CIDR</vt:lpstr>
      <vt:lpstr>IP addresses: How does a Network get one?</vt:lpstr>
      <vt:lpstr>Hierarchical addressing: route aggregation</vt:lpstr>
      <vt:lpstr>A Summary of Router Forwarding Logic</vt:lpstr>
      <vt:lpstr>IP Forwarding (I)</vt:lpstr>
      <vt:lpstr>IP Forwarding (II)</vt:lpstr>
      <vt:lpstr>IP Forwarding: Example Scenario</vt:lpstr>
      <vt:lpstr>IP Forwarding (Direct)</vt:lpstr>
      <vt:lpstr>IP Forwarding (Indirect): 1</vt:lpstr>
      <vt:lpstr>IP Forwarding (Indirect): Step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prashant</dc:creator>
  <cp:lastModifiedBy>Cui, Liu</cp:lastModifiedBy>
  <cp:revision>121</cp:revision>
  <dcterms:created xsi:type="dcterms:W3CDTF">2013-11-26T13:30:49Z</dcterms:created>
  <dcterms:modified xsi:type="dcterms:W3CDTF">2017-01-20T19:22:21Z</dcterms:modified>
</cp:coreProperties>
</file>