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16" r:id="rId4"/>
    <p:sldId id="317" r:id="rId5"/>
    <p:sldId id="31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6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B07F-54FD-6F44-8252-21F14029C086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7F8CD-2C92-4643-B017-EEC176B81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1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7495-83DE-4A47-BE91-7648876E695A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10A25-B72F-9A4C-A176-5C4664A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3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2152" indent="-277751" defTabSz="91349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1004" indent="-222200" defTabSz="91349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55406" indent="-222200" defTabSz="91349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99807" indent="-222200" defTabSz="91349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4208" indent="-222200" defTabSz="9134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88610" indent="-222200" defTabSz="9134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33011" indent="-222200" defTabSz="9134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77413" indent="-222200" defTabSz="9134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FEC533A-5A44-8B40-9B64-DBF4ADC8E15A}" type="slidenum">
              <a:rPr lang="en-US"/>
              <a:pPr eaLnBrk="1" hangingPunct="1">
                <a:defRPr/>
              </a:pPr>
              <a:t>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CC4D1A-B1CC-574E-97EE-94720714D7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377241-44AD-E64E-AE0A-CBF8686F4CF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6A9F78-243F-3E49-97DF-C764553B92B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387E0-B58C-8C49-9200-EE1B5A822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1F6762-3970-1345-8F6E-D2E8E579896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002-C232-4042-91A3-0855EE17E273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3EBB-9CCB-4C4A-964D-B5D71DA43385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3F48-6445-6D4C-8B97-6AF0CAC14F5D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CB-D92C-2547-A906-232D3D1C39F7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B449-A26C-264A-BC3C-911ADBAAA748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944E-B16D-1240-82F3-F0AB206A3E68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1E7-3756-C94A-8FBF-208587CD2B3B}" type="datetime1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16BB-90BA-9A4F-9798-FA7DCEA24678}" type="datetime1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AEDB-906D-264C-A33B-639CE223DCD3}" type="datetime1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0BFE205-9200-1A42-8DA5-B3E126C027D4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B69-BB8F-A74A-8F22-51EBEFC29E8D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14F68E-59A4-BD4D-A540-E94671F5B0BD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50EF8-E479-5C4B-8EA0-9D8116B375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gular Pentagon 10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etf.org/rfc/rfc2460.tx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hyperlink" Target="https://gsmaintelligenc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qs.org/rfcs/rfc1918.html" TargetMode="Externa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qs.org/rfcs/rfc302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Layer (2): NAT, IPv6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 in use</a:t>
            </a:r>
          </a:p>
        </p:txBody>
      </p:sp>
      <p:sp>
        <p:nvSpPr>
          <p:cNvPr id="5325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single external IP address can support many clients in the internal network</a:t>
            </a:r>
          </a:p>
          <a:p>
            <a:r>
              <a:rPr lang="en-US" smtClean="0"/>
              <a:t>The NAT router translates between internal non-routable IP addresses and port numbers and its own external address and port number</a:t>
            </a:r>
          </a:p>
          <a:p>
            <a:pPr lvl="1"/>
            <a:r>
              <a:rPr lang="en-US" smtClean="0"/>
              <a:t>Directs responses to the correct internal client – using internal table with port number mapping</a:t>
            </a:r>
          </a:p>
          <a:p>
            <a:r>
              <a:rPr lang="en-US" smtClean="0"/>
              <a:t>Designed to support outbound connections from the internal network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Freeform 2"/>
          <p:cNvSpPr>
            <a:spLocks/>
          </p:cNvSpPr>
          <p:nvPr/>
        </p:nvSpPr>
        <p:spPr bwMode="auto">
          <a:xfrm>
            <a:off x="4460063" y="2361447"/>
            <a:ext cx="3738563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Example</a:t>
            </a:r>
            <a:endParaRPr lang="en-US" dirty="0"/>
          </a:p>
        </p:txBody>
      </p:sp>
      <p:sp>
        <p:nvSpPr>
          <p:cNvPr id="1431556" name="Freeform 4"/>
          <p:cNvSpPr>
            <a:spLocks/>
          </p:cNvSpPr>
          <p:nvPr/>
        </p:nvSpPr>
        <p:spPr bwMode="auto">
          <a:xfrm>
            <a:off x="307163" y="3128209"/>
            <a:ext cx="3825875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542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481247"/>
              </p:ext>
            </p:extLst>
          </p:nvPr>
        </p:nvGraphicFramePr>
        <p:xfrm>
          <a:off x="7489013" y="2672597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4" name="Clip" r:id="rId3" imgW="1308100" imgH="1079500" progId="MS_ClipArt_Gallery.2">
                  <p:embed/>
                </p:oleObj>
              </mc:Choice>
              <mc:Fallback>
                <p:oleObj name="Clip" r:id="rId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013" y="2672597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82380"/>
              </p:ext>
            </p:extLst>
          </p:nvPr>
        </p:nvGraphicFramePr>
        <p:xfrm>
          <a:off x="7538226" y="3461584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5" name="Clip" r:id="rId5" imgW="1308100" imgH="1079500" progId="MS_ClipArt_Gallery.2">
                  <p:embed/>
                </p:oleObj>
              </mc:Choice>
              <mc:Fallback>
                <p:oleObj name="Clip" r:id="rId5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226" y="3461584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66437"/>
              </p:ext>
            </p:extLst>
          </p:nvPr>
        </p:nvGraphicFramePr>
        <p:xfrm>
          <a:off x="7509651" y="4226759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6" name="Clip" r:id="rId6" imgW="1308100" imgH="1079500" progId="MS_ClipArt_Gallery.2">
                  <p:embed/>
                </p:oleObj>
              </mc:Choice>
              <mc:Fallback>
                <p:oleObj name="Clip" r:id="rId6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651" y="4226759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1560" name="Line 8"/>
          <p:cNvSpPr>
            <a:spLocks noChangeShapeType="1"/>
          </p:cNvSpPr>
          <p:nvPr/>
        </p:nvSpPr>
        <p:spPr bwMode="auto">
          <a:xfrm>
            <a:off x="4574363" y="3683834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61" name="Line 9"/>
          <p:cNvSpPr>
            <a:spLocks noChangeShapeType="1"/>
          </p:cNvSpPr>
          <p:nvPr/>
        </p:nvSpPr>
        <p:spPr bwMode="auto">
          <a:xfrm flipH="1">
            <a:off x="7409638" y="2940884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62" name="Line 10"/>
          <p:cNvSpPr>
            <a:spLocks noChangeShapeType="1"/>
          </p:cNvSpPr>
          <p:nvPr/>
        </p:nvSpPr>
        <p:spPr bwMode="auto">
          <a:xfrm>
            <a:off x="7414401" y="2936122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63" name="Line 11"/>
          <p:cNvSpPr>
            <a:spLocks noChangeShapeType="1"/>
          </p:cNvSpPr>
          <p:nvPr/>
        </p:nvSpPr>
        <p:spPr bwMode="auto">
          <a:xfrm flipV="1">
            <a:off x="7420751" y="4441072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64" name="Text Box 12"/>
          <p:cNvSpPr txBox="1">
            <a:spLocks noChangeArrowheads="1"/>
          </p:cNvSpPr>
          <p:nvPr/>
        </p:nvSpPr>
        <p:spPr bwMode="auto">
          <a:xfrm>
            <a:off x="8039876" y="2671009"/>
            <a:ext cx="892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Calibri"/>
                <a:cs typeface="Calibri"/>
              </a:rPr>
              <a:t>10.0.0.1</a:t>
            </a:r>
          </a:p>
        </p:txBody>
      </p:sp>
      <p:sp>
        <p:nvSpPr>
          <p:cNvPr id="1431565" name="Text Box 13"/>
          <p:cNvSpPr txBox="1">
            <a:spLocks noChangeArrowheads="1"/>
          </p:cNvSpPr>
          <p:nvPr/>
        </p:nvSpPr>
        <p:spPr bwMode="auto">
          <a:xfrm>
            <a:off x="8166876" y="3439359"/>
            <a:ext cx="8600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Calibri"/>
                <a:cs typeface="Calibri"/>
              </a:rPr>
              <a:t>10.0.0.2</a:t>
            </a:r>
          </a:p>
        </p:txBody>
      </p:sp>
      <p:sp>
        <p:nvSpPr>
          <p:cNvPr id="1431566" name="Text Box 14"/>
          <p:cNvSpPr txBox="1">
            <a:spLocks noChangeArrowheads="1"/>
          </p:cNvSpPr>
          <p:nvPr/>
        </p:nvSpPr>
        <p:spPr bwMode="auto">
          <a:xfrm>
            <a:off x="8128776" y="4334709"/>
            <a:ext cx="8600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Calibri"/>
                <a:cs typeface="Calibri"/>
              </a:rPr>
              <a:t>10.0.0.3</a:t>
            </a:r>
          </a:p>
        </p:txBody>
      </p:sp>
      <p:sp>
        <p:nvSpPr>
          <p:cNvPr id="1431567" name="Text Box 15"/>
          <p:cNvSpPr txBox="1">
            <a:spLocks noChangeArrowheads="1"/>
          </p:cNvSpPr>
          <p:nvPr/>
        </p:nvSpPr>
        <p:spPr bwMode="auto">
          <a:xfrm>
            <a:off x="4525151" y="3261559"/>
            <a:ext cx="864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Calibri"/>
                <a:cs typeface="Calibri"/>
              </a:rPr>
              <a:t>10.0.0.4</a:t>
            </a:r>
          </a:p>
        </p:txBody>
      </p:sp>
      <p:sp>
        <p:nvSpPr>
          <p:cNvPr id="1431568" name="Line 16"/>
          <p:cNvSpPr>
            <a:spLocks noChangeShapeType="1"/>
          </p:cNvSpPr>
          <p:nvPr/>
        </p:nvSpPr>
        <p:spPr bwMode="auto">
          <a:xfrm flipH="1">
            <a:off x="4648976" y="3512384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69" name="Text Box 17"/>
          <p:cNvSpPr txBox="1">
            <a:spLocks noChangeArrowheads="1"/>
          </p:cNvSpPr>
          <p:nvPr/>
        </p:nvSpPr>
        <p:spPr bwMode="auto">
          <a:xfrm>
            <a:off x="2686826" y="3818772"/>
            <a:ext cx="11721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Calibri"/>
                <a:cs typeface="Calibri"/>
              </a:rPr>
              <a:t>138.76.29.7</a:t>
            </a:r>
          </a:p>
        </p:txBody>
      </p:sp>
      <p:sp>
        <p:nvSpPr>
          <p:cNvPr id="1431570" name="Line 18"/>
          <p:cNvSpPr>
            <a:spLocks noChangeShapeType="1"/>
          </p:cNvSpPr>
          <p:nvPr/>
        </p:nvSpPr>
        <p:spPr bwMode="auto">
          <a:xfrm flipH="1">
            <a:off x="3909201" y="3750509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54290" name="Group 19"/>
          <p:cNvGrpSpPr>
            <a:grpSpLocks/>
          </p:cNvGrpSpPr>
          <p:nvPr/>
        </p:nvGrpSpPr>
        <p:grpSpPr bwMode="auto">
          <a:xfrm>
            <a:off x="4053663" y="3544134"/>
            <a:ext cx="555625" cy="307975"/>
            <a:chOff x="3600" y="219"/>
            <a:chExt cx="360" cy="175"/>
          </a:xfrm>
        </p:grpSpPr>
        <p:sp>
          <p:nvSpPr>
            <p:cNvPr id="1431572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31573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31574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31575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31576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54308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431578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31579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31580" name="Line 28"/>
              <p:cNvSpPr>
                <a:spLocks noChangeShapeType="1"/>
              </p:cNvSpPr>
              <p:nvPr/>
            </p:nvSpPr>
            <p:spPr bwMode="auto">
              <a:xfrm>
                <a:off x="2896" y="850"/>
                <a:ext cx="5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54309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431582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31583" name="Line 31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31584" name="Line 32"/>
              <p:cNvSpPr>
                <a:spLocks noChangeShapeType="1"/>
              </p:cNvSpPr>
              <p:nvPr/>
            </p:nvSpPr>
            <p:spPr bwMode="auto">
              <a:xfrm>
                <a:off x="2896" y="849"/>
                <a:ext cx="50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1431585" name="Line 33"/>
          <p:cNvSpPr>
            <a:spLocks noChangeShapeType="1"/>
          </p:cNvSpPr>
          <p:nvPr/>
        </p:nvSpPr>
        <p:spPr bwMode="auto">
          <a:xfrm>
            <a:off x="1013601" y="3712409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86" name="Text Box 34"/>
          <p:cNvSpPr txBox="1">
            <a:spLocks noChangeArrowheads="1"/>
          </p:cNvSpPr>
          <p:nvPr/>
        </p:nvSpPr>
        <p:spPr bwMode="auto">
          <a:xfrm>
            <a:off x="5336191" y="2034259"/>
            <a:ext cx="21545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/>
                <a:cs typeface="Calibri"/>
              </a:rPr>
              <a:t>local network</a:t>
            </a:r>
          </a:p>
          <a:p>
            <a:pPr eaLnBrk="0" hangingPunct="0">
              <a:defRPr/>
            </a:pPr>
            <a:r>
              <a:rPr lang="en-US" sz="1800" dirty="0">
                <a:latin typeface="Calibri"/>
                <a:cs typeface="Calibri"/>
              </a:rPr>
              <a:t>(e.g., home network)</a:t>
            </a:r>
          </a:p>
          <a:p>
            <a:pPr eaLnBrk="0" hangingPunct="0">
              <a:defRPr/>
            </a:pPr>
            <a:r>
              <a:rPr lang="en-US" sz="1800" dirty="0">
                <a:latin typeface="Calibri"/>
                <a:cs typeface="Calibri"/>
              </a:rPr>
              <a:t>10.0.0/24</a:t>
            </a:r>
          </a:p>
        </p:txBody>
      </p:sp>
      <p:sp>
        <p:nvSpPr>
          <p:cNvPr id="1431587" name="Line 35"/>
          <p:cNvSpPr>
            <a:spLocks noChangeShapeType="1"/>
          </p:cNvSpPr>
          <p:nvPr/>
        </p:nvSpPr>
        <p:spPr bwMode="auto">
          <a:xfrm>
            <a:off x="7292163" y="2390022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88" name="Line 36"/>
          <p:cNvSpPr>
            <a:spLocks noChangeShapeType="1"/>
          </p:cNvSpPr>
          <p:nvPr/>
        </p:nvSpPr>
        <p:spPr bwMode="auto">
          <a:xfrm>
            <a:off x="4341001" y="2250322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89" name="Line 37"/>
          <p:cNvSpPr>
            <a:spLocks noChangeShapeType="1"/>
          </p:cNvSpPr>
          <p:nvPr/>
        </p:nvSpPr>
        <p:spPr bwMode="auto">
          <a:xfrm flipH="1" flipV="1">
            <a:off x="4480701" y="2377322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90" name="Line 38"/>
          <p:cNvSpPr>
            <a:spLocks noChangeShapeType="1"/>
          </p:cNvSpPr>
          <p:nvPr/>
        </p:nvSpPr>
        <p:spPr bwMode="auto">
          <a:xfrm>
            <a:off x="2885263" y="2390022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91" name="Line 39"/>
          <p:cNvSpPr>
            <a:spLocks noChangeShapeType="1"/>
          </p:cNvSpPr>
          <p:nvPr/>
        </p:nvSpPr>
        <p:spPr bwMode="auto">
          <a:xfrm flipH="1" flipV="1">
            <a:off x="1073926" y="2377322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92" name="Text Box 40"/>
          <p:cNvSpPr txBox="1">
            <a:spLocks noChangeArrowheads="1"/>
          </p:cNvSpPr>
          <p:nvPr/>
        </p:nvSpPr>
        <p:spPr bwMode="auto">
          <a:xfrm>
            <a:off x="1878788" y="2156659"/>
            <a:ext cx="954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>
                <a:latin typeface="Calibri"/>
                <a:cs typeface="Calibri"/>
              </a:rPr>
              <a:t>rest of</a:t>
            </a:r>
          </a:p>
          <a:p>
            <a:pPr eaLnBrk="0" hangingPunct="0">
              <a:defRPr/>
            </a:pPr>
            <a:r>
              <a:rPr lang="en-US" sz="1800">
                <a:latin typeface="Calibri"/>
                <a:cs typeface="Calibri"/>
              </a:rPr>
              <a:t>Internet</a:t>
            </a:r>
          </a:p>
        </p:txBody>
      </p:sp>
      <p:sp>
        <p:nvSpPr>
          <p:cNvPr id="1431593" name="Line 41"/>
          <p:cNvSpPr>
            <a:spLocks noChangeShapeType="1"/>
          </p:cNvSpPr>
          <p:nvPr/>
        </p:nvSpPr>
        <p:spPr bwMode="auto">
          <a:xfrm flipH="1" flipV="1">
            <a:off x="3126563" y="4134684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94" name="Text Box 42"/>
          <p:cNvSpPr txBox="1">
            <a:spLocks noChangeArrowheads="1"/>
          </p:cNvSpPr>
          <p:nvPr/>
        </p:nvSpPr>
        <p:spPr bwMode="auto">
          <a:xfrm>
            <a:off x="4677551" y="4904622"/>
            <a:ext cx="32247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Calibri"/>
                <a:cs typeface="Calibri"/>
              </a:rPr>
              <a:t>Packets with source or </a:t>
            </a:r>
          </a:p>
          <a:p>
            <a:pPr eaLnBrk="0" hangingPunct="0">
              <a:defRPr/>
            </a:pPr>
            <a:r>
              <a:rPr lang="en-US" sz="2000" dirty="0">
                <a:latin typeface="Calibri"/>
                <a:cs typeface="Calibri"/>
              </a:rPr>
              <a:t>destination in this network</a:t>
            </a:r>
          </a:p>
          <a:p>
            <a:pPr eaLnBrk="0" hangingPunct="0">
              <a:defRPr/>
            </a:pPr>
            <a:r>
              <a:rPr lang="en-US" sz="2000" dirty="0">
                <a:latin typeface="Calibri"/>
                <a:cs typeface="Calibri"/>
              </a:rPr>
              <a:t>have 10.0.0/24 address for </a:t>
            </a:r>
          </a:p>
          <a:p>
            <a:pPr eaLnBrk="0" hangingPunct="0">
              <a:defRPr/>
            </a:pPr>
            <a:r>
              <a:rPr lang="en-US" sz="2000" dirty="0">
                <a:latin typeface="Calibri"/>
                <a:cs typeface="Calibri"/>
              </a:rPr>
              <a:t>source, destination (as usual)</a:t>
            </a:r>
          </a:p>
        </p:txBody>
      </p:sp>
      <p:sp>
        <p:nvSpPr>
          <p:cNvPr id="1431595" name="Line 43"/>
          <p:cNvSpPr>
            <a:spLocks noChangeShapeType="1"/>
          </p:cNvSpPr>
          <p:nvPr/>
        </p:nvSpPr>
        <p:spPr bwMode="auto">
          <a:xfrm flipH="1" flipV="1">
            <a:off x="6145988" y="3941009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431596" name="Text Box 44"/>
          <p:cNvSpPr txBox="1">
            <a:spLocks noChangeArrowheads="1"/>
          </p:cNvSpPr>
          <p:nvPr/>
        </p:nvSpPr>
        <p:spPr bwMode="auto">
          <a:xfrm>
            <a:off x="307163" y="4914147"/>
            <a:ext cx="44989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0" i="1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lang="en-US" sz="2000" b="0" dirty="0">
                <a:latin typeface="Calibri"/>
                <a:cs typeface="Calibri"/>
              </a:rPr>
              <a:t> packets </a:t>
            </a:r>
            <a:r>
              <a:rPr lang="en-US" sz="2000" b="0" i="1" dirty="0">
                <a:solidFill>
                  <a:srgbClr val="FF0000"/>
                </a:solidFill>
                <a:latin typeface="Calibri"/>
                <a:cs typeface="Calibri"/>
              </a:rPr>
              <a:t>leaving</a:t>
            </a:r>
            <a:r>
              <a:rPr lang="en-US" sz="2000" b="0" dirty="0">
                <a:latin typeface="Calibri"/>
                <a:cs typeface="Calibri"/>
              </a:rPr>
              <a:t> local</a:t>
            </a:r>
          </a:p>
          <a:p>
            <a:pPr eaLnBrk="0" hangingPunct="0">
              <a:defRPr/>
            </a:pPr>
            <a:r>
              <a:rPr lang="en-US" sz="2000" b="0" dirty="0">
                <a:latin typeface="Calibri"/>
                <a:cs typeface="Calibri"/>
              </a:rPr>
              <a:t>network have </a:t>
            </a:r>
            <a:r>
              <a:rPr lang="en-US" sz="2000" b="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lang="en-US" sz="2000" b="0" dirty="0">
                <a:latin typeface="Calibri"/>
                <a:cs typeface="Calibri"/>
              </a:rPr>
              <a:t> single source NAT IP address: 138.76.29.7,</a:t>
            </a:r>
          </a:p>
          <a:p>
            <a:pPr eaLnBrk="0" hangingPunct="0">
              <a:defRPr/>
            </a:pPr>
            <a:r>
              <a:rPr lang="en-US" sz="2000" b="0" dirty="0">
                <a:latin typeface="Calibri"/>
                <a:cs typeface="Calibri"/>
              </a:rPr>
              <a:t>different source port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Implementation in Router</a:t>
            </a:r>
            <a:endParaRPr lang="en-US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utgoing datagrams: </a:t>
            </a:r>
            <a:r>
              <a:rPr lang="en-US" dirty="0" smtClean="0"/>
              <a:t>replace (source IP address, port #) of every outgoing datagram to (NAT IP address, new port #)</a:t>
            </a:r>
          </a:p>
          <a:p>
            <a:pPr lvl="1"/>
            <a:r>
              <a:rPr lang="en-US" dirty="0" smtClean="0"/>
              <a:t>. . . remote clients/servers will respond using (NAT IP address, new port #) as destination </a:t>
            </a:r>
            <a:r>
              <a:rPr lang="en-US" dirty="0" err="1" smtClean="0"/>
              <a:t>addr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BD582C"/>
                </a:solidFill>
              </a:rPr>
              <a:t>R</a:t>
            </a:r>
            <a:r>
              <a:rPr lang="en-US" dirty="0" smtClean="0">
                <a:solidFill>
                  <a:srgbClr val="BD582C"/>
                </a:solidFill>
              </a:rPr>
              <a:t>emember </a:t>
            </a:r>
            <a:r>
              <a:rPr lang="en-US" dirty="0" smtClean="0"/>
              <a:t>(in NAT translation table) every (source IP address, port #)  to (NAT IP address, new port #) translation pair</a:t>
            </a:r>
          </a:p>
          <a:p>
            <a:r>
              <a:rPr lang="en-US" dirty="0">
                <a:solidFill>
                  <a:srgbClr val="BD582C"/>
                </a:solidFill>
              </a:rPr>
              <a:t>I</a:t>
            </a:r>
            <a:r>
              <a:rPr lang="en-US" dirty="0" smtClean="0">
                <a:solidFill>
                  <a:srgbClr val="BD582C"/>
                </a:solidFill>
              </a:rPr>
              <a:t>ncoming datagrams: </a:t>
            </a:r>
            <a:r>
              <a:rPr lang="en-US" dirty="0" smtClean="0"/>
              <a:t>replace (NAT IP address, new port #) in </a:t>
            </a:r>
            <a:r>
              <a:rPr lang="en-US" dirty="0" err="1" smtClean="0"/>
              <a:t>dest</a:t>
            </a:r>
            <a:r>
              <a:rPr lang="en-US" dirty="0" smtClean="0"/>
              <a:t> fields of every incoming datagram with corresponding (source IP address, port #) stored in NAT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NAT operation</a:t>
            </a:r>
          </a:p>
        </p:txBody>
      </p:sp>
      <p:pic>
        <p:nvPicPr>
          <p:cNvPr id="6" name="Picture 5" descr="NAT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5" y="1737361"/>
            <a:ext cx="8406547" cy="485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NAPT and </a:t>
            </a:r>
            <a:br>
              <a:rPr lang="en-US" dirty="0" smtClean="0"/>
            </a:br>
            <a:r>
              <a:rPr lang="en-US" dirty="0" smtClean="0"/>
              <a:t>RFC 1918</a:t>
            </a:r>
            <a:endParaRPr lang="en-US" dirty="0"/>
          </a:p>
        </p:txBody>
      </p:sp>
      <p:pic>
        <p:nvPicPr>
          <p:cNvPr id="4" name="Picture 3" descr="UsingNonRoutableAddresse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3248" y="573356"/>
            <a:ext cx="6793512" cy="57607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version 6 overview</a:t>
            </a:r>
            <a:endParaRPr lang="en-US" dirty="0"/>
          </a:p>
        </p:txBody>
      </p:sp>
      <p:sp>
        <p:nvSpPr>
          <p:cNvPr id="6246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IPv6 defined in </a:t>
            </a:r>
            <a:r>
              <a:rPr lang="en-US" smtClean="0">
                <a:hlinkClick r:id="rId3"/>
              </a:rPr>
              <a:t>RFC 2460</a:t>
            </a:r>
            <a:endParaRPr lang="en-US" smtClean="0"/>
          </a:p>
          <a:p>
            <a:r>
              <a:rPr lang="en-US" smtClean="0"/>
              <a:t>Primarily expands source and destination address fields</a:t>
            </a:r>
          </a:p>
          <a:p>
            <a:r>
              <a:rPr lang="en-US" smtClean="0"/>
              <a:t>Also simplifies packet processing at routers</a:t>
            </a:r>
          </a:p>
          <a:p>
            <a:pPr lvl="1"/>
            <a:r>
              <a:rPr lang="en-US" smtClean="0"/>
              <a:t>Eliminates header checksum</a:t>
            </a:r>
          </a:p>
          <a:p>
            <a:pPr lvl="2"/>
            <a:r>
              <a:rPr lang="en-US" smtClean="0"/>
              <a:t>Modern networks assumed to be fairly robust</a:t>
            </a:r>
          </a:p>
          <a:p>
            <a:r>
              <a:rPr lang="en-US" smtClean="0"/>
              <a:t>And adds some telecom carrier-friendly features such as flow labels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75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version 6 address pool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ea typeface="ＭＳ Ｐゴシック" charset="0"/>
              </a:rPr>
              <a:t>IP version 6 is mainly intended to eliminate shortage of IP addresses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Total address pool = 2</a:t>
            </a:r>
            <a:r>
              <a:rPr lang="en-US" baseline="30000" dirty="0">
                <a:latin typeface="Arial" charset="0"/>
                <a:ea typeface="ＭＳ Ｐゴシック" charset="0"/>
              </a:rPr>
              <a:t>128</a:t>
            </a:r>
            <a:r>
              <a:rPr lang="en-US" dirty="0">
                <a:latin typeface="Arial" charset="0"/>
                <a:ea typeface="ＭＳ Ｐゴシック" charset="0"/>
              </a:rPr>
              <a:t> addresses =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340,282,366,920,938,463,463,374,607,431,768,211,456 addresses (</a:t>
            </a:r>
            <a:r>
              <a:rPr lang="en-US" dirty="0" smtClean="0">
                <a:latin typeface="Arial" charset="0"/>
                <a:ea typeface="ＭＳ Ｐゴシック" charset="0"/>
              </a:rPr>
              <a:t>340×10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36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Surface area of earth = 510,007,200,000,000 m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 (</a:t>
            </a:r>
            <a:r>
              <a:rPr lang="en-US" dirty="0">
                <a:latin typeface="Arial" charset="0"/>
                <a:ea typeface="ＭＳ Ｐゴシック" charset="0"/>
              </a:rPr>
              <a:t>510×10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12</a:t>
            </a:r>
            <a:r>
              <a:rPr lang="en-US" dirty="0" smtClean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m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600 billion trillion IP addresses per square meter of the Earth’s surface (including oceans, deserts </a:t>
            </a:r>
            <a:r>
              <a:rPr lang="en-US" dirty="0" smtClean="0">
                <a:latin typeface="Arial" charset="0"/>
                <a:ea typeface="ＭＳ Ｐゴシック" charset="0"/>
              </a:rPr>
              <a:t>etc.)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IPv6 Header </a:t>
            </a:r>
          </a:p>
        </p:txBody>
      </p:sp>
      <p:pic>
        <p:nvPicPr>
          <p:cNvPr id="66562" name="Picture 3" descr="471 ipv6 header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15" y="1910915"/>
            <a:ext cx="5591560" cy="376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version 6 header fields</a:t>
            </a:r>
            <a:endParaRPr lang="en-US" dirty="0"/>
          </a:p>
        </p:txBody>
      </p:sp>
      <p:sp>
        <p:nvSpPr>
          <p:cNvPr id="675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</a:t>
            </a:r>
          </a:p>
          <a:p>
            <a:pPr lvl="1"/>
            <a:r>
              <a:rPr lang="en-US" smtClean="0"/>
              <a:t>6</a:t>
            </a:r>
          </a:p>
          <a:p>
            <a:r>
              <a:rPr lang="en-US" smtClean="0"/>
              <a:t>Traffic class</a:t>
            </a:r>
          </a:p>
          <a:p>
            <a:pPr lvl="1"/>
            <a:r>
              <a:rPr lang="en-US" smtClean="0"/>
              <a:t>Similar to IPv4 TOS field</a:t>
            </a:r>
          </a:p>
          <a:p>
            <a:pPr lvl="1"/>
            <a:r>
              <a:rPr lang="en-US" smtClean="0"/>
              <a:t>Allows sender to specify service priority for data</a:t>
            </a:r>
          </a:p>
          <a:p>
            <a:r>
              <a:rPr lang="en-US" smtClean="0"/>
              <a:t>Flow label</a:t>
            </a:r>
          </a:p>
          <a:p>
            <a:pPr lvl="1"/>
            <a:r>
              <a:rPr lang="en-US" smtClean="0"/>
              <a:t>Allows sender to label a few packets for special handling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9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version 6 header fields</a:t>
            </a:r>
            <a:endParaRPr lang="en-US" dirty="0"/>
          </a:p>
        </p:txBody>
      </p:sp>
      <p:sp>
        <p:nvSpPr>
          <p:cNvPr id="6963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Payload length</a:t>
            </a:r>
          </a:p>
          <a:p>
            <a:pPr lvl="1"/>
            <a:r>
              <a:rPr lang="en-US" smtClean="0"/>
              <a:t>Length of data in packet</a:t>
            </a:r>
          </a:p>
          <a:p>
            <a:pPr lvl="1"/>
            <a:r>
              <a:rPr lang="en-US" smtClean="0"/>
              <a:t>Similar to total length field in IPv4</a:t>
            </a:r>
          </a:p>
          <a:p>
            <a:r>
              <a:rPr lang="en-US" smtClean="0"/>
              <a:t>Next header</a:t>
            </a:r>
          </a:p>
          <a:p>
            <a:pPr lvl="1"/>
            <a:r>
              <a:rPr lang="en-US" smtClean="0"/>
              <a:t>Transport layer user of IP</a:t>
            </a:r>
          </a:p>
          <a:p>
            <a:pPr lvl="2"/>
            <a:r>
              <a:rPr lang="en-US" smtClean="0"/>
              <a:t>Same as protocol field in IPv4</a:t>
            </a:r>
          </a:p>
          <a:p>
            <a:pPr lvl="2"/>
            <a:r>
              <a:rPr lang="en-US" smtClean="0"/>
              <a:t>Specified in RFC 1700</a:t>
            </a:r>
          </a:p>
          <a:p>
            <a:r>
              <a:rPr lang="en-US" smtClean="0"/>
              <a:t>Hop limit</a:t>
            </a:r>
          </a:p>
          <a:p>
            <a:pPr lvl="1"/>
            <a:r>
              <a:rPr lang="en-US" smtClean="0"/>
              <a:t>Same as TTL field of IPv4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10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Week</a:t>
            </a:r>
            <a:endParaRPr lang="en-US" dirty="0" smtClean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Internetworking</a:t>
            </a:r>
          </a:p>
          <a:p>
            <a:pPr lvl="1"/>
            <a:r>
              <a:rPr lang="en-US" dirty="0" smtClean="0"/>
              <a:t>Circuit vs. message vs. packet switching</a:t>
            </a:r>
          </a:p>
          <a:p>
            <a:pPr lvl="1"/>
            <a:r>
              <a:rPr lang="en-US" dirty="0" smtClean="0"/>
              <a:t>Connection oriented vs. connection less packet switching</a:t>
            </a:r>
          </a:p>
          <a:p>
            <a:r>
              <a:rPr lang="en-US" dirty="0" smtClean="0"/>
              <a:t>History of Internet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IP addressing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Loopback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693550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Acts as if the packet came back to Alice’s PC when it is sent from the PC</a:t>
            </a:r>
          </a:p>
          <a:p>
            <a:r>
              <a:rPr lang="en-US" dirty="0" smtClean="0"/>
              <a:t>The loopback IP address is 127.0 0.1</a:t>
            </a:r>
          </a:p>
          <a:p>
            <a:r>
              <a:rPr lang="en-US" dirty="0" smtClean="0"/>
              <a:t>Think of it as a virtual network interface card</a:t>
            </a:r>
          </a:p>
          <a:p>
            <a:r>
              <a:rPr lang="en-US" dirty="0" smtClean="0"/>
              <a:t>Used for testing networked applications or client-server software</a:t>
            </a:r>
          </a:p>
          <a:p>
            <a:pPr lvl="1"/>
            <a:r>
              <a:rPr lang="en-US" dirty="0" smtClean="0"/>
              <a:t>Others – Run web server on local machine and access it through a browser</a:t>
            </a:r>
          </a:p>
          <a:p>
            <a:endParaRPr lang="en-US" dirty="0"/>
          </a:p>
        </p:txBody>
      </p:sp>
      <p:sp>
        <p:nvSpPr>
          <p:cNvPr id="4" name="U-Turn Arrow 3"/>
          <p:cNvSpPr/>
          <p:nvPr/>
        </p:nvSpPr>
        <p:spPr>
          <a:xfrm>
            <a:off x="6900817" y="2423174"/>
            <a:ext cx="1837990" cy="2723982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6907" y="5272897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Loopback IP address</a:t>
            </a:r>
          </a:p>
          <a:p>
            <a:pPr algn="ctr"/>
            <a:r>
              <a:rPr lang="en-US" dirty="0" smtClean="0"/>
              <a:t>127.0.0.1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IPv4 Unicast Address Allocation</a:t>
            </a:r>
            <a:endParaRPr lang="en-US"/>
          </a:p>
        </p:txBody>
      </p:sp>
      <p:pic>
        <p:nvPicPr>
          <p:cNvPr id="58370" name="Picture 4" descr="ipv4_addr_all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23" y="3642781"/>
            <a:ext cx="4920764" cy="256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703" y="1755243"/>
            <a:ext cx="8534400" cy="1887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kern="0" dirty="0">
                <a:solidFill>
                  <a:srgbClr val="000000"/>
                </a:solidFill>
              </a:rPr>
              <a:t>Addresses			Population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kern="0" dirty="0">
                <a:solidFill>
                  <a:srgbClr val="000000"/>
                </a:solidFill>
              </a:rPr>
              <a:t>China~29.4 Million	</a:t>
            </a:r>
            <a:r>
              <a:rPr kumimoji="0" lang="en-US" sz="2000" b="0" kern="0" dirty="0" smtClean="0">
                <a:solidFill>
                  <a:srgbClr val="000000"/>
                </a:solidFill>
              </a:rPr>
              <a:t>1.3 </a:t>
            </a:r>
            <a:r>
              <a:rPr kumimoji="0" lang="en-US" sz="2000" b="0" kern="0" dirty="0">
                <a:solidFill>
                  <a:srgbClr val="000000"/>
                </a:solidFill>
              </a:rPr>
              <a:t>Billion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kern="0" dirty="0">
                <a:solidFill>
                  <a:srgbClr val="000000"/>
                </a:solidFill>
              </a:rPr>
              <a:t>India~ 2.6 Million		1.1 Billion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kern="0" dirty="0">
                <a:solidFill>
                  <a:srgbClr val="000000"/>
                </a:solidFill>
              </a:rPr>
              <a:t>Legacy Allocations </a:t>
            </a:r>
            <a:endParaRPr kumimoji="0" lang="en-US" b="0" kern="0" dirty="0">
              <a:solidFill>
                <a:srgbClr val="000000"/>
              </a:solidFill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kern="0" dirty="0">
                <a:solidFill>
                  <a:srgbClr val="000000"/>
                </a:solidFill>
              </a:rPr>
              <a:t>• IBM~33 Million  • </a:t>
            </a:r>
            <a:r>
              <a:rPr kumimoji="0" lang="en-US" sz="2000" b="0" kern="0" dirty="0" err="1">
                <a:solidFill>
                  <a:srgbClr val="000000"/>
                </a:solidFill>
              </a:rPr>
              <a:t>Genuity</a:t>
            </a:r>
            <a:r>
              <a:rPr kumimoji="0" lang="en-US" sz="2000" b="0" kern="0" dirty="0">
                <a:solidFill>
                  <a:srgbClr val="000000"/>
                </a:solidFill>
              </a:rPr>
              <a:t> / BBN~51 Million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sz="2000" b="0" kern="0" dirty="0">
                <a:solidFill>
                  <a:srgbClr val="000000"/>
                </a:solidFill>
              </a:rPr>
              <a:t>• US Government~168 Million    • UK Government~33 Million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3" y="4722491"/>
            <a:ext cx="1726932" cy="1207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953" y="4083341"/>
            <a:ext cx="20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of “things”</a:t>
            </a:r>
          </a:p>
          <a:p>
            <a:r>
              <a:rPr lang="en-US" dirty="0" smtClean="0"/>
              <a:t>Billions of devices?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277" y="3753393"/>
            <a:ext cx="2942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gsmaintelligence.com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20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to handle shortage of IPV4 addresses?</a:t>
            </a:r>
          </a:p>
          <a:p>
            <a:r>
              <a:rPr lang="en-US" dirty="0" smtClean="0"/>
              <a:t>Network Address Translation (NAT)</a:t>
            </a:r>
          </a:p>
          <a:p>
            <a:r>
              <a:rPr lang="en-US" dirty="0" smtClean="0"/>
              <a:t>Secondary market for IP address blocks</a:t>
            </a:r>
          </a:p>
          <a:p>
            <a:pPr lvl="1"/>
            <a:r>
              <a:rPr lang="en-US" dirty="0" smtClean="0"/>
              <a:t>Purchase address blocks</a:t>
            </a:r>
          </a:p>
          <a:p>
            <a:pPr lvl="2"/>
            <a:r>
              <a:rPr lang="en-US" dirty="0" smtClean="0"/>
              <a:t>E.g. Microsoft  purchased 666,624 IPv4 addresses from bankrupt Nortel for $7.5 million ($11.25 per address) in April 2011</a:t>
            </a:r>
          </a:p>
          <a:p>
            <a:r>
              <a:rPr lang="en-US" dirty="0" smtClean="0"/>
              <a:t>Conversion to IPv6</a:t>
            </a:r>
          </a:p>
          <a:p>
            <a:pPr lvl="1"/>
            <a:r>
              <a:rPr lang="en-US" dirty="0" smtClean="0"/>
              <a:t>IPv6 accounted for “at best” 0.02% of Internet traffic on World IPv6 day (8 June 2011)</a:t>
            </a:r>
          </a:p>
          <a:p>
            <a:pPr lvl="1"/>
            <a:r>
              <a:rPr lang="en-US" dirty="0" smtClean="0"/>
              <a:t>On IPv6 launch day (June 2012), Amsterdam Internet Exchange measured 0.4%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Non-routable Addresses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5734"/>
            <a:ext cx="4791264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Certain IP addresses have been defined to be reusable as many times as necessary</a:t>
            </a:r>
          </a:p>
          <a:p>
            <a:pPr lvl="1"/>
            <a:r>
              <a:rPr lang="en-US" dirty="0" smtClean="0"/>
              <a:t>These reused addresses will NOT be globally unique</a:t>
            </a:r>
          </a:p>
          <a:p>
            <a:pPr lvl="1"/>
            <a:r>
              <a:rPr lang="en-US" dirty="0" smtClean="0"/>
              <a:t>Therefore, all routers on the Internet must know which addresses are for reuse</a:t>
            </a:r>
          </a:p>
          <a:p>
            <a:r>
              <a:rPr lang="en-US" dirty="0" smtClean="0"/>
              <a:t>Defined in </a:t>
            </a:r>
            <a:r>
              <a:rPr lang="en-US" dirty="0" smtClean="0">
                <a:hlinkClick r:id="rId3"/>
              </a:rPr>
              <a:t>RFC 1918</a:t>
            </a:r>
            <a:r>
              <a:rPr lang="en-US" dirty="0" smtClean="0"/>
              <a:t> (1996)</a:t>
            </a:r>
          </a:p>
          <a:p>
            <a:pPr lvl="1"/>
            <a:r>
              <a:rPr lang="en-US" dirty="0" smtClean="0"/>
              <a:t>Used in coordination with Network Address Translation to use a small pool of IP addresses to serve a large number of computers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16" y="203044"/>
            <a:ext cx="700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modified from </a:t>
            </a:r>
            <a:r>
              <a:rPr lang="en-US" dirty="0" err="1" smtClean="0"/>
              <a:t>Agrawal</a:t>
            </a:r>
            <a:endParaRPr lang="en-US" dirty="0" smtClean="0"/>
          </a:p>
          <a:p>
            <a:r>
              <a:rPr lang="en-US" dirty="0"/>
              <a:t>Ghost from http://</a:t>
            </a:r>
            <a:r>
              <a:rPr lang="en-US" dirty="0" err="1"/>
              <a:t>www.chocwrapper.co.uk</a:t>
            </a:r>
            <a:r>
              <a:rPr lang="en-US" dirty="0"/>
              <a:t>/</a:t>
            </a:r>
            <a:r>
              <a:rPr lang="en-US" dirty="0" err="1"/>
              <a:t>userimages</a:t>
            </a:r>
            <a:r>
              <a:rPr lang="en-US" dirty="0"/>
              <a:t>/clipart-</a:t>
            </a:r>
            <a:r>
              <a:rPr lang="en-US" dirty="0" err="1"/>
              <a:t>ghost.gif</a:t>
            </a:r>
            <a:endParaRPr lang="en-US" dirty="0"/>
          </a:p>
        </p:txBody>
      </p: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5726705" y="5214397"/>
            <a:ext cx="3129065" cy="1503644"/>
            <a:chOff x="832" y="1344"/>
            <a:chExt cx="1136" cy="1024"/>
          </a:xfrm>
        </p:grpSpPr>
        <p:sp>
          <p:nvSpPr>
            <p:cNvPr id="48" name="Oval 108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109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110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11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112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113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114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115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16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117"/>
          <p:cNvSpPr>
            <a:spLocks noChangeArrowheads="1"/>
          </p:cNvSpPr>
          <p:nvPr/>
        </p:nvSpPr>
        <p:spPr bwMode="auto">
          <a:xfrm>
            <a:off x="6811615" y="3343159"/>
            <a:ext cx="218736" cy="218468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8" name="Rectangle 118"/>
          <p:cNvSpPr>
            <a:spLocks noChangeArrowheads="1"/>
          </p:cNvSpPr>
          <p:nvPr/>
        </p:nvSpPr>
        <p:spPr bwMode="auto">
          <a:xfrm>
            <a:off x="5997012" y="3950016"/>
            <a:ext cx="218736" cy="218468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6762588" y="4823888"/>
            <a:ext cx="218736" cy="218468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7856268" y="4823888"/>
            <a:ext cx="218736" cy="218468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1" name="Rectangle 121"/>
          <p:cNvSpPr>
            <a:spLocks noChangeArrowheads="1"/>
          </p:cNvSpPr>
          <p:nvPr/>
        </p:nvSpPr>
        <p:spPr bwMode="auto">
          <a:xfrm>
            <a:off x="8293740" y="3622313"/>
            <a:ext cx="218736" cy="218468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12" name="Rectangle 122"/>
          <p:cNvSpPr>
            <a:spLocks noChangeArrowheads="1"/>
          </p:cNvSpPr>
          <p:nvPr/>
        </p:nvSpPr>
        <p:spPr bwMode="auto">
          <a:xfrm>
            <a:off x="7679017" y="3221788"/>
            <a:ext cx="218736" cy="218468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13" name="AutoShape 123"/>
          <p:cNvCxnSpPr>
            <a:cxnSpLocks noChangeShapeType="1"/>
            <a:stCxn id="8" idx="3"/>
            <a:endCxn id="7" idx="1"/>
          </p:cNvCxnSpPr>
          <p:nvPr/>
        </p:nvCxnSpPr>
        <p:spPr bwMode="auto">
          <a:xfrm flipV="1">
            <a:off x="6215748" y="3452393"/>
            <a:ext cx="595867" cy="6068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AutoShape 124"/>
          <p:cNvCxnSpPr>
            <a:cxnSpLocks noChangeShapeType="1"/>
            <a:stCxn id="7" idx="3"/>
            <a:endCxn id="12" idx="1"/>
          </p:cNvCxnSpPr>
          <p:nvPr/>
        </p:nvCxnSpPr>
        <p:spPr bwMode="auto">
          <a:xfrm flipV="1">
            <a:off x="7030351" y="3331021"/>
            <a:ext cx="648665" cy="12137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25"/>
          <p:cNvCxnSpPr>
            <a:cxnSpLocks noChangeShapeType="1"/>
            <a:stCxn id="12" idx="3"/>
            <a:endCxn id="11" idx="1"/>
          </p:cNvCxnSpPr>
          <p:nvPr/>
        </p:nvCxnSpPr>
        <p:spPr bwMode="auto">
          <a:xfrm>
            <a:off x="7897753" y="3331021"/>
            <a:ext cx="395987" cy="400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26"/>
          <p:cNvCxnSpPr>
            <a:cxnSpLocks noChangeShapeType="1"/>
            <a:stCxn id="9" idx="0"/>
            <a:endCxn id="12" idx="2"/>
          </p:cNvCxnSpPr>
          <p:nvPr/>
        </p:nvCxnSpPr>
        <p:spPr bwMode="auto">
          <a:xfrm flipV="1">
            <a:off x="6871956" y="3440256"/>
            <a:ext cx="916428" cy="13836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27"/>
          <p:cNvCxnSpPr>
            <a:cxnSpLocks noChangeShapeType="1"/>
            <a:stCxn id="10" idx="0"/>
            <a:endCxn id="11" idx="2"/>
          </p:cNvCxnSpPr>
          <p:nvPr/>
        </p:nvCxnSpPr>
        <p:spPr bwMode="auto">
          <a:xfrm flipV="1">
            <a:off x="7965636" y="3840781"/>
            <a:ext cx="437472" cy="9831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AutoShape 12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6981324" y="4933123"/>
            <a:ext cx="874944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AutoShape 129"/>
          <p:cNvCxnSpPr>
            <a:cxnSpLocks noChangeShapeType="1"/>
          </p:cNvCxnSpPr>
          <p:nvPr/>
        </p:nvCxnSpPr>
        <p:spPr bwMode="auto">
          <a:xfrm>
            <a:off x="6178036" y="4022838"/>
            <a:ext cx="546840" cy="8738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0" name="Group 130"/>
          <p:cNvGrpSpPr>
            <a:grpSpLocks/>
          </p:cNvGrpSpPr>
          <p:nvPr/>
        </p:nvGrpSpPr>
        <p:grpSpPr bwMode="auto">
          <a:xfrm>
            <a:off x="6408085" y="1968065"/>
            <a:ext cx="622266" cy="623040"/>
            <a:chOff x="1014" y="912"/>
            <a:chExt cx="574" cy="596"/>
          </a:xfrm>
        </p:grpSpPr>
        <p:sp>
          <p:nvSpPr>
            <p:cNvPr id="36" name="Freeform 1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43"/>
          <p:cNvGrpSpPr>
            <a:grpSpLocks/>
          </p:cNvGrpSpPr>
          <p:nvPr/>
        </p:nvGrpSpPr>
        <p:grpSpPr bwMode="auto">
          <a:xfrm>
            <a:off x="6704290" y="5936361"/>
            <a:ext cx="622266" cy="623040"/>
            <a:chOff x="1014" y="912"/>
            <a:chExt cx="574" cy="596"/>
          </a:xfrm>
        </p:grpSpPr>
        <p:sp>
          <p:nvSpPr>
            <p:cNvPr id="24" name="Freeform 1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1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" name="AutoShape 156"/>
          <p:cNvCxnSpPr>
            <a:cxnSpLocks noChangeShapeType="1"/>
          </p:cNvCxnSpPr>
          <p:nvPr/>
        </p:nvCxnSpPr>
        <p:spPr bwMode="auto">
          <a:xfrm flipV="1">
            <a:off x="7008669" y="5397830"/>
            <a:ext cx="179125" cy="5834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157"/>
          <p:cNvCxnSpPr>
            <a:cxnSpLocks noChangeShapeType="1"/>
            <a:stCxn id="36" idx="4"/>
            <a:endCxn id="12" idx="0"/>
          </p:cNvCxnSpPr>
          <p:nvPr/>
        </p:nvCxnSpPr>
        <p:spPr bwMode="auto">
          <a:xfrm>
            <a:off x="7030351" y="2376804"/>
            <a:ext cx="758034" cy="84498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>
          <a:xfrm>
            <a:off x="5831441" y="5397829"/>
            <a:ext cx="3024329" cy="0"/>
          </a:xfrm>
          <a:prstGeom prst="line">
            <a:avLst/>
          </a:prstGeom>
          <a:ln w="41275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871956" y="5042356"/>
            <a:ext cx="0" cy="355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37864"/>
              </p:ext>
            </p:extLst>
          </p:nvPr>
        </p:nvGraphicFramePr>
        <p:xfrm>
          <a:off x="7830882" y="5749537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4" imgW="1308100" imgH="1079500" progId="MS_ClipArt_Gallery.2">
                  <p:embed/>
                </p:oleObj>
              </mc:Choice>
              <mc:Fallback>
                <p:oleObj name="Clip" r:id="rId4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0882" y="5749537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Connector 62"/>
          <p:cNvCxnSpPr>
            <a:endCxn id="64" idx="0"/>
          </p:cNvCxnSpPr>
          <p:nvPr/>
        </p:nvCxnSpPr>
        <p:spPr>
          <a:xfrm>
            <a:off x="8108694" y="5397829"/>
            <a:ext cx="0" cy="351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80231" y="5698769"/>
            <a:ext cx="16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hosts are</a:t>
            </a:r>
          </a:p>
          <a:p>
            <a:r>
              <a:rPr lang="en-US" dirty="0"/>
              <a:t>i</a:t>
            </a:r>
            <a:r>
              <a:rPr lang="en-US" dirty="0" smtClean="0"/>
              <a:t>nvisible </a:t>
            </a:r>
            <a:endParaRPr lang="en-US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218" y="203044"/>
            <a:ext cx="1539856" cy="180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0402" y="4131128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</a:t>
            </a:r>
          </a:p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Non-routable address blocks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blocks have been defined in RFC 1918</a:t>
            </a:r>
          </a:p>
          <a:p>
            <a:pPr lvl="1"/>
            <a:r>
              <a:rPr lang="pt-BR" dirty="0" smtClean="0"/>
              <a:t>10.0.0.0 - 10.255.255.255  (10/8 </a:t>
            </a:r>
            <a:r>
              <a:rPr lang="pt-BR" dirty="0" err="1" smtClean="0"/>
              <a:t>prefix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172.16.0.0	- 172.31.255.255  (172.16/12 </a:t>
            </a:r>
            <a:r>
              <a:rPr lang="pt-BR" dirty="0" err="1" smtClean="0"/>
              <a:t>prefix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192.168.0.0 - 192.168.255.255 (192.168/16 </a:t>
            </a:r>
            <a:r>
              <a:rPr lang="pt-BR" dirty="0" err="1" smtClean="0"/>
              <a:t>prefix</a:t>
            </a:r>
            <a:r>
              <a:rPr lang="pt-BR" dirty="0" smtClean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Any person or organization may use these addresses </a:t>
            </a:r>
            <a:r>
              <a:rPr lang="en-US" b="1" i="1" dirty="0" smtClean="0"/>
              <a:t>internally without any co-ordination with any Internet registry</a:t>
            </a:r>
          </a:p>
          <a:p>
            <a:r>
              <a:rPr lang="en-US" dirty="0" smtClean="0"/>
              <a:t>Routers do not advertise routes with non-routable addresses to other organizations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01938"/>
            <a:ext cx="2846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Slide modified from </a:t>
            </a:r>
            <a:r>
              <a:rPr lang="en-US" dirty="0" err="1"/>
              <a:t>Agrawal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NAT: Network Address Translation</a:t>
            </a:r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BD582C"/>
                </a:solidFill>
              </a:rPr>
              <a:t>Motivation: </a:t>
            </a:r>
            <a:r>
              <a:rPr lang="en-US" dirty="0" smtClean="0"/>
              <a:t>local network uses just  one IP address as far as outside world is concerned:</a:t>
            </a:r>
          </a:p>
          <a:p>
            <a:r>
              <a:rPr lang="en-US" dirty="0"/>
              <a:t>N</a:t>
            </a:r>
            <a:r>
              <a:rPr lang="en-US" dirty="0" smtClean="0"/>
              <a:t>o need to be allocated range of addresses from ISP: - just one IP address is used for all devices</a:t>
            </a:r>
          </a:p>
          <a:p>
            <a:r>
              <a:rPr lang="en-US" dirty="0"/>
              <a:t>C</a:t>
            </a:r>
            <a:r>
              <a:rPr lang="en-US" dirty="0" smtClean="0"/>
              <a:t>an change addresses of devices in local network without notifying outside world</a:t>
            </a:r>
          </a:p>
          <a:p>
            <a:r>
              <a:rPr lang="en-US" dirty="0"/>
              <a:t>C</a:t>
            </a:r>
            <a:r>
              <a:rPr lang="en-US" dirty="0" smtClean="0"/>
              <a:t>an change ISP without changing addresses of devices in local network</a:t>
            </a:r>
          </a:p>
          <a:p>
            <a:r>
              <a:rPr lang="en-US" dirty="0"/>
              <a:t>D</a:t>
            </a:r>
            <a:r>
              <a:rPr lang="en-US" dirty="0" smtClean="0"/>
              <a:t>evices inside local network  not explicitly addressable, or visible by outside world (a security plus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Complexity at edge router, not end devices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Definition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NAT is specified in IETF </a:t>
            </a:r>
            <a:r>
              <a:rPr lang="en-US" smtClean="0">
                <a:hlinkClick r:id="rId2"/>
              </a:rPr>
              <a:t>RFC 3022</a:t>
            </a:r>
            <a:endParaRPr lang="en-US" smtClean="0"/>
          </a:p>
          <a:p>
            <a:r>
              <a:rPr lang="en-US" smtClean="0"/>
              <a:t>Originally envisioned as a piece of the solution to IP address shortages</a:t>
            </a:r>
          </a:p>
          <a:p>
            <a:r>
              <a:rPr lang="en-US" smtClean="0"/>
              <a:t>Definition </a:t>
            </a:r>
          </a:p>
          <a:p>
            <a:pPr lvl="1"/>
            <a:r>
              <a:rPr lang="en-US" smtClean="0"/>
              <a:t>Method by which IP addresses are mapped from one address block to another, providing transparent routing to end hosts</a:t>
            </a:r>
          </a:p>
          <a:p>
            <a:pPr lvl="1"/>
            <a:r>
              <a:rPr lang="en-US" smtClean="0"/>
              <a:t>May also map ports to increase efficiency</a:t>
            </a:r>
          </a:p>
          <a:p>
            <a:pPr lvl="1"/>
            <a:r>
              <a:rPr lang="en-US" smtClean="0"/>
              <a:t>Routinely used in large organizations, data centers and home networks</a:t>
            </a:r>
          </a:p>
          <a:p>
            <a:pPr lvl="1"/>
            <a:r>
              <a:rPr lang="en-US" smtClean="0"/>
              <a:t>Also called NAPT (Network Address and Port Translation)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1938"/>
            <a:ext cx="2846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Slide modified from </a:t>
            </a:r>
            <a:r>
              <a:rPr lang="en-US" dirty="0" err="1"/>
              <a:t>Agrawal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EF8-E479-5C4B-8EA0-9D8116B375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wer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lowerbar.potx</Template>
  <TotalTime>63</TotalTime>
  <Words>950</Words>
  <Application>Microsoft Macintosh PowerPoint</Application>
  <PresentationFormat>On-screen Show (4:3)</PresentationFormat>
  <Paragraphs>160</Paragraphs>
  <Slides>19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lowerbar</vt:lpstr>
      <vt:lpstr>Clip</vt:lpstr>
      <vt:lpstr>Lecture 10b</vt:lpstr>
      <vt:lpstr>Last Week</vt:lpstr>
      <vt:lpstr>Loopback IP Address</vt:lpstr>
      <vt:lpstr>IPv4 Unicast Address Allocation</vt:lpstr>
      <vt:lpstr>Coping strategies</vt:lpstr>
      <vt:lpstr>Non-routable Addresses</vt:lpstr>
      <vt:lpstr>Non-routable address blocks</vt:lpstr>
      <vt:lpstr>NAT: Network Address Translation</vt:lpstr>
      <vt:lpstr>NAT Definition</vt:lpstr>
      <vt:lpstr>NAT in use</vt:lpstr>
      <vt:lpstr>NAT Example</vt:lpstr>
      <vt:lpstr>NAT Implementation in Router</vt:lpstr>
      <vt:lpstr>Basic NAT operation</vt:lpstr>
      <vt:lpstr>Using NAPT and  RFC 1918</vt:lpstr>
      <vt:lpstr>IP version 6 overview</vt:lpstr>
      <vt:lpstr>IP version 6 address pool</vt:lpstr>
      <vt:lpstr>IPv6 Header </vt:lpstr>
      <vt:lpstr>IP version 6 header fields</vt:lpstr>
      <vt:lpstr>IP version 6 header fields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Krishnamurthy</dc:creator>
  <cp:lastModifiedBy>Prashant Krishnamurthy</cp:lastModifiedBy>
  <cp:revision>52</cp:revision>
  <dcterms:created xsi:type="dcterms:W3CDTF">2014-03-18T23:36:05Z</dcterms:created>
  <dcterms:modified xsi:type="dcterms:W3CDTF">2014-04-03T15:36:13Z</dcterms:modified>
</cp:coreProperties>
</file>