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1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7" r:id="rId21"/>
    <p:sldId id="258" r:id="rId22"/>
    <p:sldId id="259" r:id="rId23"/>
    <p:sldId id="260" r:id="rId24"/>
    <p:sldId id="26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32" autoAdjust="0"/>
  </p:normalViewPr>
  <p:slideViewPr>
    <p:cSldViewPr snapToGrid="0" snapToObjects="1">
      <p:cViewPr varScale="1">
        <p:scale>
          <a:sx n="48" d="100"/>
          <a:sy n="48" d="100"/>
        </p:scale>
        <p:origin x="20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C9C2-EA6B-DD47-8B85-F5A447FB682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DD5E-747C-E340-870E-A3779FEC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8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EFEED-9720-2642-A874-E3A17EFFCA17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CAA17-D07E-C841-8E4C-0BC58E0A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72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32ED83-E4AB-934D-9E71-60A2C311D17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2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92C4F-505F-524B-976A-CE24A9FD3E5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32680-AFE4-A544-9A6B-5B1606C4580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9FF3D3-FE72-DB42-B1B2-0E06A002AFE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0DF92-CD61-BC47-81E5-1511C1AAC5E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2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60BD43-9E32-F547-9D9A-185DA5C0A78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8DD214-9556-DF4A-A6D3-52548A55EE9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268EB3-BC3C-7748-A2DB-892D850DC2F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32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9ADA6A-071F-F947-BCA5-FB81045291F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6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DD7BA-958F-F94F-A0FB-7C9D8B20804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37620-3B30-BF4F-B810-D198256A87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F9DFB-5EE1-9443-A266-EB72FDF3A6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E1C9E7-397F-4847-9691-B1A52815D4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3EE8E-5EBD-7840-8298-BA0795F4064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6D4A9-A649-8E44-8F7D-CE6989C792A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7A0D37-F17B-F846-811A-279286776FD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80F054-116A-B248-9E83-6B0D41D16F7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364CF7-AA6C-A243-BFB4-A5922A0A161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0A4-0A3C-E64A-8888-450CFA34CACE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E8AB-7207-5449-A375-396BEF7B7F2B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309F-6DFD-6D47-9CCA-43E9F33FFF93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B060-D66B-E042-83A0-DADC2B763B35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B259-48DF-FC46-A26C-B8BAD0F4C761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D45-55FF-254E-9760-BCAD82C73486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16D3-5A62-3243-BB4A-57F5CD996CF6}" type="datetime1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6DAE-B6F2-9341-A2B6-9E57B3FF3AF4}" type="datetime1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AC9D-C17B-C84D-BB6A-FB197D8C1B79}" type="datetime1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26262D-9A0F-FD4A-A999-422F105B0370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A64F-1461-514E-8C3A-8D7AE6B2CFBA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6DBE8-AEA9-2B4D-A1A8-7B5D4C4D5BD5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F666BF-2DCB-0E4B-A400-70D8EA1F5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gplay.routeview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Layer (3): ARP and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for learning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 Each router, independent of the routing protocol, adds a route to its routing table for each subnet directly connected to the router.</a:t>
            </a:r>
          </a:p>
          <a:p>
            <a:r>
              <a:rPr lang="en-US" dirty="0" smtClean="0"/>
              <a:t>2. Each router’s routing protocol tells its neighbors about the routes in its routing table, including the directly connected routes and routes learned from other routers.</a:t>
            </a:r>
          </a:p>
          <a:p>
            <a:r>
              <a:rPr lang="en-US" dirty="0" smtClean="0"/>
              <a:t>3. After learning a new route from a neighbor, the router’s routing protocol adds a route to its IP routing table, with the next-hop router of that route typically being the neighbor from which the route was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Tracerout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88509" y="1737361"/>
            <a:ext cx="8280400" cy="46085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1200" dirty="0" smtClean="0">
                <a:latin typeface="Arial" charset="0"/>
              </a:rPr>
              <a:t>Several tool to view routes – used </a:t>
            </a:r>
            <a:r>
              <a:rPr lang="en-US" sz="1200" dirty="0" err="1" smtClean="0">
                <a:latin typeface="Arial" charset="0"/>
              </a:rPr>
              <a:t>traceroute</a:t>
            </a:r>
            <a:r>
              <a:rPr lang="en-US" sz="1200" dirty="0" smtClean="0">
                <a:latin typeface="Arial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Arial" charset="0"/>
              </a:rPr>
              <a:t>       </a:t>
            </a:r>
            <a:r>
              <a:rPr lang="en-US" sz="1200" dirty="0" err="1" smtClean="0">
                <a:latin typeface="Arial" charset="0"/>
              </a:rPr>
              <a:t>traceroute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>
                <a:latin typeface="Arial" charset="0"/>
              </a:rPr>
              <a:t>to </a:t>
            </a:r>
            <a:r>
              <a:rPr lang="en-US" sz="1200" dirty="0" err="1">
                <a:latin typeface="Arial" charset="0"/>
              </a:rPr>
              <a:t>www.bart.gov</a:t>
            </a:r>
            <a:r>
              <a:rPr lang="en-US" sz="1200" dirty="0">
                <a:latin typeface="Arial" charset="0"/>
              </a:rPr>
              <a:t> (166.78.65.188), 64 hops max, 72 byte packets</a:t>
            </a:r>
          </a:p>
          <a:p>
            <a:pPr>
              <a:defRPr/>
            </a:pPr>
            <a:r>
              <a:rPr lang="en-US" sz="1200" dirty="0">
                <a:latin typeface="Arial" charset="0"/>
              </a:rPr>
              <a:t> 1  192.168.1.1 (192.168.1.1)  1.635 </a:t>
            </a:r>
            <a:r>
              <a:rPr lang="en-US" sz="1200" dirty="0" err="1">
                <a:latin typeface="Arial" charset="0"/>
              </a:rPr>
              <a:t>ms</a:t>
            </a:r>
            <a:r>
              <a:rPr lang="en-US" sz="1200" dirty="0">
                <a:latin typeface="Arial" charset="0"/>
              </a:rPr>
              <a:t>  1.178 </a:t>
            </a:r>
            <a:r>
              <a:rPr lang="en-US" sz="1200" dirty="0" err="1">
                <a:latin typeface="Arial" charset="0"/>
              </a:rPr>
              <a:t>ms</a:t>
            </a:r>
            <a:r>
              <a:rPr lang="en-US" sz="1200" dirty="0">
                <a:latin typeface="Arial" charset="0"/>
              </a:rPr>
              <a:t>  1.148 </a:t>
            </a:r>
            <a:r>
              <a:rPr lang="en-US" sz="1200" dirty="0" err="1">
                <a:latin typeface="Arial" charset="0"/>
              </a:rPr>
              <a:t>ms</a:t>
            </a:r>
            <a:endParaRPr lang="en-US" sz="1200" dirty="0">
              <a:latin typeface="Arial" charset="0"/>
            </a:endParaRPr>
          </a:p>
          <a:p>
            <a:pPr>
              <a:defRPr/>
            </a:pPr>
            <a:r>
              <a:rPr lang="en-US" sz="1200" dirty="0">
                <a:latin typeface="Arial" charset="0"/>
              </a:rPr>
              <a:t> 2  96.179.236.1 (96.179.236.1)  12.325 </a:t>
            </a:r>
            <a:r>
              <a:rPr lang="en-US" sz="1200" dirty="0" err="1">
                <a:latin typeface="Arial" charset="0"/>
              </a:rPr>
              <a:t>ms</a:t>
            </a:r>
            <a:r>
              <a:rPr lang="en-US" sz="1200" dirty="0">
                <a:latin typeface="Arial" charset="0"/>
              </a:rPr>
              <a:t>  8.463 </a:t>
            </a:r>
            <a:r>
              <a:rPr lang="en-US" sz="1200" dirty="0" err="1">
                <a:latin typeface="Arial" charset="0"/>
              </a:rPr>
              <a:t>ms</a:t>
            </a:r>
            <a:r>
              <a:rPr lang="en-US" sz="1200" dirty="0">
                <a:latin typeface="Arial" charset="0"/>
              </a:rPr>
              <a:t>  11.068 </a:t>
            </a:r>
            <a:r>
              <a:rPr lang="en-US" sz="1200" dirty="0" err="1">
                <a:latin typeface="Arial" charset="0"/>
              </a:rPr>
              <a:t>ms</a:t>
            </a:r>
            <a:endParaRPr lang="en-US" sz="1200" dirty="0">
              <a:latin typeface="Arial" charset="0"/>
            </a:endParaRPr>
          </a:p>
          <a:p>
            <a:pPr>
              <a:defRPr/>
            </a:pPr>
            <a:r>
              <a:rPr lang="hu-HU" sz="1200" dirty="0">
                <a:latin typeface="Arial" charset="0"/>
              </a:rPr>
              <a:t> 3  te-0-1-0-7-sur02.pittsburgh.pa.pitt.comcast.net (68.85.234.45)  9.519 ms  8.728 ms  10.133 ms</a:t>
            </a:r>
          </a:p>
          <a:p>
            <a:pPr>
              <a:defRPr/>
            </a:pPr>
            <a:r>
              <a:rPr lang="nl-NL" sz="1200" dirty="0">
                <a:latin typeface="Arial" charset="0"/>
              </a:rPr>
              <a:t> 4  te-0-8-0-13-ar03.mckeesport.pa.pitt.comcast.net (68.86.146.65)  12.026 </a:t>
            </a:r>
            <a:r>
              <a:rPr lang="nl-NL" sz="1200" dirty="0" err="1">
                <a:latin typeface="Arial" charset="0"/>
              </a:rPr>
              <a:t>ms</a:t>
            </a:r>
            <a:endParaRPr lang="nl-NL" sz="1200" dirty="0">
              <a:latin typeface="Arial" charset="0"/>
            </a:endParaRPr>
          </a:p>
          <a:p>
            <a:pPr>
              <a:defRPr/>
            </a:pPr>
            <a:r>
              <a:rPr lang="nl-NL" sz="1200" dirty="0">
                <a:latin typeface="Arial" charset="0"/>
              </a:rPr>
              <a:t>    te-0-8-0-0-ar03.mckeesport.pa.pitt.comcast.net (69.139.194.5)  10.929 </a:t>
            </a:r>
            <a:r>
              <a:rPr lang="nl-NL" sz="1200" dirty="0" err="1">
                <a:latin typeface="Arial" charset="0"/>
              </a:rPr>
              <a:t>ms</a:t>
            </a:r>
            <a:r>
              <a:rPr lang="nl-NL" sz="1200" dirty="0">
                <a:latin typeface="Arial" charset="0"/>
              </a:rPr>
              <a:t>  19.690 </a:t>
            </a:r>
            <a:r>
              <a:rPr lang="nl-NL" sz="1200" dirty="0" err="1">
                <a:latin typeface="Arial" charset="0"/>
              </a:rPr>
              <a:t>ms</a:t>
            </a:r>
            <a:endParaRPr lang="nl-NL" sz="1200" dirty="0">
              <a:latin typeface="Arial" charset="0"/>
            </a:endParaRPr>
          </a:p>
          <a:p>
            <a:pPr>
              <a:defRPr/>
            </a:pPr>
            <a:r>
              <a:rPr lang="pl-PL" sz="1200" dirty="0">
                <a:latin typeface="Arial" charset="0"/>
              </a:rPr>
              <a:t> 5  he-4-5-0-0-cr01.ashburn.va.ibone.comcast.net (68.86.94.165)  16.728 ms  19.267 ms  19.620 ms</a:t>
            </a:r>
          </a:p>
          <a:p>
            <a:pPr>
              <a:defRPr/>
            </a:pPr>
            <a:r>
              <a:rPr lang="pl-PL" sz="1200" dirty="0">
                <a:latin typeface="Arial" charset="0"/>
              </a:rPr>
              <a:t> 6  he-0-10-0-0-cr01.newyork.ny.ibone.comcast.net (68.86.85.10)  23.093 ms  19.897 ms  19.817 ms</a:t>
            </a:r>
          </a:p>
          <a:p>
            <a:pPr>
              <a:defRPr/>
            </a:pPr>
            <a:r>
              <a:rPr lang="pl-PL" sz="1200" dirty="0">
                <a:latin typeface="Arial" charset="0"/>
              </a:rPr>
              <a:t> 7  he-0-7-0-0-cr01.350ecermak.il.ibone.comcast.net (68.86.88.158)  40.318 ms  41.288 ms  43.698 ms</a:t>
            </a:r>
          </a:p>
          <a:p>
            <a:pPr>
              <a:defRPr/>
            </a:pPr>
            <a:r>
              <a:rPr lang="pl-PL" sz="1200" dirty="0">
                <a:latin typeface="Arial" charset="0"/>
              </a:rPr>
              <a:t> 8  he-0-10-0-0-pe04.350ecermak.il.ibone.comcast.net (68.86.83.50)  39.720 ms  39.781 ms  41.588 ms</a:t>
            </a:r>
          </a:p>
          <a:p>
            <a:pPr>
              <a:defRPr/>
            </a:pPr>
            <a:r>
              <a:rPr lang="de-DE" sz="1200" dirty="0">
                <a:latin typeface="Arial" charset="0"/>
              </a:rPr>
              <a:t> 9  23-30-206-226-static.hfc.comcastbusiness.net (23.30.206.226)  40.045 </a:t>
            </a:r>
            <a:r>
              <a:rPr lang="de-DE" sz="1200" dirty="0" err="1">
                <a:latin typeface="Arial" charset="0"/>
              </a:rPr>
              <a:t>ms</a:t>
            </a:r>
            <a:r>
              <a:rPr lang="de-DE" sz="1200" dirty="0">
                <a:latin typeface="Arial" charset="0"/>
              </a:rPr>
              <a:t>  40.281 </a:t>
            </a:r>
            <a:r>
              <a:rPr lang="de-DE" sz="1200" dirty="0" err="1">
                <a:latin typeface="Arial" charset="0"/>
              </a:rPr>
              <a:t>ms</a:t>
            </a:r>
            <a:r>
              <a:rPr lang="de-DE" sz="1200" dirty="0">
                <a:latin typeface="Arial" charset="0"/>
              </a:rPr>
              <a:t>  39.701 </a:t>
            </a:r>
            <a:r>
              <a:rPr lang="de-DE" sz="1200" dirty="0" err="1">
                <a:latin typeface="Arial" charset="0"/>
              </a:rPr>
              <a:t>ms</a:t>
            </a:r>
            <a:endParaRPr lang="de-DE" sz="1200" dirty="0">
              <a:latin typeface="Arial" charset="0"/>
            </a:endParaRPr>
          </a:p>
          <a:p>
            <a:pPr>
              <a:defRPr/>
            </a:pPr>
            <a:r>
              <a:rPr lang="sv-SE" sz="1200" dirty="0">
                <a:latin typeface="Arial" charset="0"/>
              </a:rPr>
              <a:t>10  coreb.ord1.rackspace.net (184.106.126.146)  39.532 </a:t>
            </a:r>
            <a:r>
              <a:rPr lang="sv-SE" sz="1200" dirty="0" err="1">
                <a:latin typeface="Arial" charset="0"/>
              </a:rPr>
              <a:t>ms</a:t>
            </a:r>
            <a:r>
              <a:rPr lang="sv-SE" sz="1200" dirty="0">
                <a:latin typeface="Arial" charset="0"/>
              </a:rPr>
              <a:t>  41.685 </a:t>
            </a:r>
            <a:r>
              <a:rPr lang="sv-SE" sz="1200" dirty="0" err="1">
                <a:latin typeface="Arial" charset="0"/>
              </a:rPr>
              <a:t>ms</a:t>
            </a:r>
            <a:r>
              <a:rPr lang="sv-SE" sz="1200" dirty="0">
                <a:latin typeface="Arial" charset="0"/>
              </a:rPr>
              <a:t>  40.601 </a:t>
            </a:r>
            <a:r>
              <a:rPr lang="sv-SE" sz="1200" dirty="0" err="1">
                <a:latin typeface="Arial" charset="0"/>
              </a:rPr>
              <a:t>ms</a:t>
            </a:r>
            <a:endParaRPr lang="sv-SE" sz="1200" dirty="0">
              <a:latin typeface="Arial" charset="0"/>
            </a:endParaRPr>
          </a:p>
          <a:p>
            <a:pPr>
              <a:defRPr/>
            </a:pPr>
            <a:r>
              <a:rPr lang="fr-FR" sz="1200" dirty="0">
                <a:latin typeface="Arial" charset="0"/>
              </a:rPr>
              <a:t>11  coreb-core5.ord1.rackspace.net (50.56.6.131)  42.286 ms  43.311 ms  41.399 ms</a:t>
            </a:r>
          </a:p>
          <a:p>
            <a:pPr>
              <a:defRPr/>
            </a:pPr>
            <a:r>
              <a:rPr lang="sv-SE" sz="1200" dirty="0">
                <a:latin typeface="Arial" charset="0"/>
              </a:rPr>
              <a:t>12  core5-aggr1101a-3.ord1.rackspace.net (50.56.6.217)  40.039 </a:t>
            </a:r>
            <a:r>
              <a:rPr lang="sv-SE" sz="1200" dirty="0" err="1">
                <a:latin typeface="Arial" charset="0"/>
              </a:rPr>
              <a:t>ms</a:t>
            </a:r>
            <a:r>
              <a:rPr lang="sv-SE" sz="1200" dirty="0">
                <a:latin typeface="Arial" charset="0"/>
              </a:rPr>
              <a:t>  42.739 </a:t>
            </a:r>
            <a:r>
              <a:rPr lang="sv-SE" sz="1200" dirty="0" err="1">
                <a:latin typeface="Arial" charset="0"/>
              </a:rPr>
              <a:t>ms</a:t>
            </a:r>
            <a:r>
              <a:rPr lang="sv-SE" sz="1200" dirty="0">
                <a:latin typeface="Arial" charset="0"/>
              </a:rPr>
              <a:t>  41.407 </a:t>
            </a:r>
            <a:r>
              <a:rPr lang="sv-SE" sz="1200" dirty="0" err="1">
                <a:latin typeface="Arial" charset="0"/>
              </a:rPr>
              <a:t>ms</a:t>
            </a:r>
            <a:endParaRPr lang="sv-SE" sz="1200" dirty="0">
              <a:latin typeface="Arial" charset="0"/>
            </a:endParaRPr>
          </a:p>
          <a:p>
            <a:pPr>
              <a:defRPr/>
            </a:pPr>
            <a:r>
              <a:rPr lang="sv-SE" sz="1200" dirty="0">
                <a:latin typeface="Arial" charset="0"/>
              </a:rPr>
              <a:t>13  166.78.65.188 (166.78.65.188)  41.182 </a:t>
            </a:r>
            <a:r>
              <a:rPr lang="sv-SE" sz="1200" dirty="0" err="1">
                <a:latin typeface="Arial" charset="0"/>
              </a:rPr>
              <a:t>ms</a:t>
            </a:r>
            <a:r>
              <a:rPr lang="sv-SE" sz="1200" dirty="0">
                <a:latin typeface="Arial" charset="0"/>
              </a:rPr>
              <a:t>  40.840 </a:t>
            </a:r>
            <a:r>
              <a:rPr lang="sv-SE" sz="1200" dirty="0" err="1">
                <a:latin typeface="Arial" charset="0"/>
              </a:rPr>
              <a:t>ms</a:t>
            </a:r>
            <a:r>
              <a:rPr lang="sv-SE" sz="1200" dirty="0">
                <a:latin typeface="Arial" charset="0"/>
              </a:rPr>
              <a:t>  44.217 </a:t>
            </a:r>
            <a:r>
              <a:rPr lang="sv-SE" sz="1200" dirty="0" err="1">
                <a:latin typeface="Arial" charset="0"/>
              </a:rPr>
              <a:t>ms</a:t>
            </a:r>
            <a:endParaRPr lang="sv-SE" sz="1200" dirty="0">
              <a:latin typeface="Arial" charset="0"/>
            </a:endParaRPr>
          </a:p>
          <a:p>
            <a:pPr>
              <a:defRPr/>
            </a:pPr>
            <a:endParaRPr lang="en-US" sz="12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24988" y="286604"/>
            <a:ext cx="1943921" cy="11615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 Pages 27-29 of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Border Gateway Protocol</a:t>
            </a:r>
            <a:endParaRPr lang="en-US"/>
          </a:p>
        </p:txBody>
      </p:sp>
      <p:sp>
        <p:nvSpPr>
          <p:cNvPr id="9625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Exterior protocol</a:t>
            </a:r>
          </a:p>
          <a:p>
            <a:r>
              <a:rPr lang="en-US" smtClean="0"/>
              <a:t>“Path vector” algorithm</a:t>
            </a:r>
          </a:p>
          <a:p>
            <a:r>
              <a:rPr lang="en-US" smtClean="0"/>
              <a:t>Finds a path through the collection of autonomous systems</a:t>
            </a:r>
          </a:p>
          <a:p>
            <a:pPr lvl="1"/>
            <a:r>
              <a:rPr lang="en-US" smtClean="0"/>
              <a:t>Neighbor acquisition</a:t>
            </a:r>
          </a:p>
          <a:p>
            <a:pPr lvl="1"/>
            <a:r>
              <a:rPr lang="en-US" smtClean="0"/>
              <a:t>Neighbor reachability</a:t>
            </a:r>
          </a:p>
          <a:p>
            <a:pPr lvl="1"/>
            <a:r>
              <a:rPr lang="en-US" smtClean="0"/>
              <a:t>Network reachability</a:t>
            </a:r>
          </a:p>
          <a:p>
            <a:r>
              <a:rPr lang="en-US" smtClean="0"/>
              <a:t>Assumes the existence of an interior protocol in each AS</a:t>
            </a:r>
          </a:p>
          <a:p>
            <a:r>
              <a:rPr lang="en-US" smtClean="0"/>
              <a:t>Reachability information is shared with neighboring AS’s</a:t>
            </a:r>
          </a:p>
          <a:p>
            <a:r>
              <a:rPr lang="en-US" smtClean="0"/>
              <a:t>Example: </a:t>
            </a:r>
            <a:r>
              <a:rPr lang="en-US" smtClean="0">
                <a:hlinkClick r:id="rId3"/>
              </a:rPr>
              <a:t>http://bgplay.routeviews.org/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1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Autonomous System Example</a:t>
            </a:r>
          </a:p>
        </p:txBody>
      </p:sp>
      <p:pic>
        <p:nvPicPr>
          <p:cNvPr id="983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422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4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Neighbor Acquisition</a:t>
            </a:r>
            <a:endParaRPr lang="en-US"/>
          </a:p>
        </p:txBody>
      </p:sp>
      <p:sp>
        <p:nvSpPr>
          <p:cNvPr id="1003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Neighbors are two routers that share the same network  across an AS border</a:t>
            </a:r>
          </a:p>
          <a:p>
            <a:r>
              <a:rPr lang="en-US" dirty="0" smtClean="0"/>
              <a:t>Acquisition occurs when the acquisition procedure results in the two routers agreeing to share routing information</a:t>
            </a:r>
          </a:p>
          <a:p>
            <a:r>
              <a:rPr lang="en-US" dirty="0" smtClean="0"/>
              <a:t>Acquisition procedure</a:t>
            </a:r>
          </a:p>
          <a:p>
            <a:pPr lvl="1"/>
            <a:r>
              <a:rPr lang="en-US" dirty="0" smtClean="0"/>
              <a:t>One router sends Open</a:t>
            </a:r>
          </a:p>
          <a:p>
            <a:pPr lvl="1"/>
            <a:r>
              <a:rPr lang="en-US" dirty="0" smtClean="0"/>
              <a:t>Other returns </a:t>
            </a:r>
            <a:r>
              <a:rPr lang="en-US" dirty="0" err="1" smtClean="0"/>
              <a:t>Keepalive</a:t>
            </a:r>
            <a:r>
              <a:rPr lang="en-US" dirty="0" smtClean="0"/>
              <a:t> if it accepts the request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0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 dirty="0"/>
          </a:p>
        </p:txBody>
      </p:sp>
      <p:sp>
        <p:nvSpPr>
          <p:cNvPr id="10240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Neighbor</a:t>
            </a:r>
          </a:p>
          <a:p>
            <a:pPr lvl="1"/>
            <a:r>
              <a:rPr lang="en-US" dirty="0" smtClean="0"/>
              <a:t>Needed to maintain acquired relationships</a:t>
            </a:r>
          </a:p>
          <a:p>
            <a:pPr lvl="1"/>
            <a:r>
              <a:rPr lang="en-US" dirty="0" smtClean="0"/>
              <a:t>Procedure: both routers periodically send </a:t>
            </a:r>
            <a:r>
              <a:rPr lang="en-US" dirty="0" err="1" smtClean="0"/>
              <a:t>Keepalive</a:t>
            </a:r>
            <a:r>
              <a:rPr lang="en-US" dirty="0" smtClean="0"/>
              <a:t> messages to each other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Each router maintains a database of</a:t>
            </a:r>
          </a:p>
          <a:p>
            <a:pPr lvl="2"/>
            <a:r>
              <a:rPr lang="en-US" dirty="0" smtClean="0"/>
              <a:t>Networks it can reach</a:t>
            </a:r>
          </a:p>
          <a:p>
            <a:pPr lvl="2"/>
            <a:r>
              <a:rPr lang="en-US" dirty="0" smtClean="0"/>
              <a:t>Preferred route for reaching each network</a:t>
            </a:r>
          </a:p>
          <a:p>
            <a:pPr lvl="1"/>
            <a:r>
              <a:rPr lang="en-US" dirty="0" smtClean="0"/>
              <a:t>When this changes, an Update is sent to the neighbor(s)</a:t>
            </a:r>
          </a:p>
          <a:p>
            <a:pPr lvl="1"/>
            <a:r>
              <a:rPr lang="en-US" dirty="0" smtClean="0"/>
              <a:t>This propagates the reachability information through the network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8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Shortest Path First (OSPF)</a:t>
            </a:r>
            <a:endParaRPr lang="en-US" dirty="0"/>
          </a:p>
        </p:txBody>
      </p:sp>
      <p:sp>
        <p:nvSpPr>
          <p:cNvPr id="10445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Interior AS router protocol (usually)</a:t>
            </a:r>
          </a:p>
          <a:p>
            <a:r>
              <a:rPr lang="en-US" smtClean="0"/>
              <a:t>“Link state” algorithm</a:t>
            </a:r>
          </a:p>
          <a:p>
            <a:r>
              <a:rPr lang="en-US" smtClean="0"/>
              <a:t>Approach</a:t>
            </a:r>
          </a:p>
          <a:p>
            <a:pPr lvl="1"/>
            <a:r>
              <a:rPr lang="en-US" smtClean="0"/>
              <a:t>Each router maintains descriptions of the state of the attached links</a:t>
            </a:r>
          </a:p>
          <a:p>
            <a:pPr lvl="1"/>
            <a:r>
              <a:rPr lang="en-US" smtClean="0"/>
              <a:t>Periodically broadcasts updated state information to all routers it knows about</a:t>
            </a:r>
          </a:p>
          <a:p>
            <a:pPr lvl="1"/>
            <a:r>
              <a:rPr lang="en-US" smtClean="0"/>
              <a:t>OSPF computes routes that minimize “cost”</a:t>
            </a:r>
          </a:p>
          <a:p>
            <a:pPr lvl="2"/>
            <a:r>
              <a:rPr lang="en-US" smtClean="0"/>
              <a:t>Distributed algorithm</a:t>
            </a:r>
          </a:p>
          <a:p>
            <a:pPr lvl="2"/>
            <a:r>
              <a:rPr lang="en-US" smtClean="0"/>
              <a:t>Each router maintains a database of the known topology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76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OSPF</a:t>
            </a:r>
          </a:p>
        </p:txBody>
      </p:sp>
      <p:pic>
        <p:nvPicPr>
          <p:cNvPr id="1064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2" y="1864008"/>
            <a:ext cx="3411998" cy="407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64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428"/>
            <a:ext cx="3337560" cy="403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6500" name="Text Box 8"/>
          <p:cNvSpPr txBox="1">
            <a:spLocks noChangeArrowheads="1"/>
          </p:cNvSpPr>
          <p:nvPr/>
        </p:nvSpPr>
        <p:spPr bwMode="auto">
          <a:xfrm>
            <a:off x="1219200" y="6324600"/>
            <a:ext cx="229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Autonomous System</a:t>
            </a:r>
          </a:p>
        </p:txBody>
      </p:sp>
      <p:sp>
        <p:nvSpPr>
          <p:cNvPr id="106501" name="Text Box 9"/>
          <p:cNvSpPr txBox="1">
            <a:spLocks noChangeArrowheads="1"/>
          </p:cNvSpPr>
          <p:nvPr/>
        </p:nvSpPr>
        <p:spPr bwMode="auto">
          <a:xfrm>
            <a:off x="5394325" y="6284913"/>
            <a:ext cx="235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Directed Graph of AS</a:t>
            </a:r>
          </a:p>
        </p:txBody>
      </p:sp>
      <p:sp>
        <p:nvSpPr>
          <p:cNvPr id="106502" name="Line 10"/>
          <p:cNvSpPr>
            <a:spLocks noChangeShapeType="1"/>
          </p:cNvSpPr>
          <p:nvPr/>
        </p:nvSpPr>
        <p:spPr bwMode="auto">
          <a:xfrm>
            <a:off x="4724400" y="1676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8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OSPF– Router 6’s view</a:t>
            </a:r>
          </a:p>
        </p:txBody>
      </p:sp>
      <p:pic>
        <p:nvPicPr>
          <p:cNvPr id="1085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28" y="1833660"/>
            <a:ext cx="3676650" cy="448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6306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8548" name="Line 6"/>
          <p:cNvSpPr>
            <a:spLocks noChangeShapeType="1"/>
          </p:cNvSpPr>
          <p:nvPr/>
        </p:nvSpPr>
        <p:spPr bwMode="auto">
          <a:xfrm>
            <a:off x="4876800" y="16002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3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Routing Information </a:t>
            </a:r>
            <a:r>
              <a:rPr lang="en-US" dirty="0" smtClean="0"/>
              <a:t>Protocol (RIP)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ea typeface="ＭＳ Ｐゴシック" charset="0"/>
              </a:rPr>
              <a:t>General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Interior protocol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“Distance vector” protocol: minimize distance to the destination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ea typeface="ＭＳ Ｐゴシック" charset="0"/>
              </a:rPr>
              <a:t>Algorithm does the following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Share its knowledge about the AS with its neighbors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Shares only with its neighbors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Shares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at </a:t>
            </a:r>
            <a:r>
              <a:rPr lang="en-US" sz="2400" dirty="0">
                <a:latin typeface="Arial" charset="0"/>
                <a:ea typeface="ＭＳ Ｐゴシック" charset="0"/>
              </a:rPr>
              <a:t>regular intervals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Computes shortest distance based on its knowledge of the network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19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062379" y="391716"/>
            <a:ext cx="1649866" cy="12344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in IS 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90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for the Network Layer</a:t>
            </a:r>
            <a:endParaRPr lang="en-US" dirty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 I deal with the diversity of nets and provide internetworking?</a:t>
            </a:r>
          </a:p>
          <a:p>
            <a:r>
              <a:rPr lang="en-US" dirty="0" smtClean="0"/>
              <a:t>How do I structure packets?</a:t>
            </a:r>
          </a:p>
          <a:p>
            <a:r>
              <a:rPr lang="en-US" dirty="0" smtClean="0"/>
              <a:t>How do I find a host on a local subnet?</a:t>
            </a:r>
          </a:p>
          <a:p>
            <a:r>
              <a:rPr lang="en-US" dirty="0" smtClean="0">
                <a:solidFill>
                  <a:srgbClr val="BD582C"/>
                </a:solidFill>
              </a:rPr>
              <a:t>How do I get a packet through the network?</a:t>
            </a:r>
          </a:p>
          <a:p>
            <a:pPr lvl="1"/>
            <a:r>
              <a:rPr lang="en-US" dirty="0" smtClean="0">
                <a:solidFill>
                  <a:srgbClr val="BD582C"/>
                </a:solidFill>
              </a:rPr>
              <a:t>IP addresses  are globally unique</a:t>
            </a:r>
          </a:p>
          <a:p>
            <a:pPr lvl="1"/>
            <a:r>
              <a:rPr lang="en-US" dirty="0" smtClean="0">
                <a:solidFill>
                  <a:srgbClr val="BD582C"/>
                </a:solidFill>
              </a:rPr>
              <a:t>Need a routing algorithm for finding a path between routers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8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a Host on a Subnet</a:t>
            </a:r>
            <a:endParaRPr lang="en-US" dirty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Hosts are known to a subnet (</a:t>
            </a:r>
            <a:r>
              <a:rPr lang="en-US" dirty="0" err="1" smtClean="0"/>
              <a:t>eg</a:t>
            </a:r>
            <a:r>
              <a:rPr lang="en-US" dirty="0" smtClean="0"/>
              <a:t>. LAN) by their local attachment address (</a:t>
            </a:r>
            <a:r>
              <a:rPr lang="en-US" dirty="0" err="1" smtClean="0"/>
              <a:t>eg</a:t>
            </a:r>
            <a:r>
              <a:rPr lang="en-US" dirty="0" smtClean="0"/>
              <a:t>. Ethernet or MAC address)</a:t>
            </a:r>
          </a:p>
          <a:p>
            <a:r>
              <a:rPr lang="en-US" dirty="0" smtClean="0"/>
              <a:t>An IP address does not help deliver a packet  - it is </a:t>
            </a:r>
            <a:r>
              <a:rPr lang="en-US" dirty="0" err="1" smtClean="0"/>
              <a:t>encaspulated</a:t>
            </a:r>
            <a:r>
              <a:rPr lang="en-US" dirty="0" smtClean="0"/>
              <a:t> in MAC layer frame</a:t>
            </a:r>
          </a:p>
          <a:p>
            <a:r>
              <a:rPr lang="en-US" dirty="0" smtClean="0"/>
              <a:t>Solution: Make a table associating IP with network attachment MAC addresses and timeout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Broadcast unknown IP addresses to all hosts on a subnet</a:t>
            </a:r>
          </a:p>
          <a:p>
            <a:pPr lvl="1"/>
            <a:r>
              <a:rPr lang="en-US" dirty="0" smtClean="0"/>
              <a:t>Wait for a host to respond</a:t>
            </a:r>
          </a:p>
          <a:p>
            <a:r>
              <a:rPr lang="en-US" dirty="0" smtClean="0"/>
              <a:t>Address Resolution Protocol (ARP)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11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</a:t>
            </a:r>
            <a:endParaRPr lang="en-US" dirty="0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802.3 and 11 MAC address allocation administered by IEEE</a:t>
            </a:r>
          </a:p>
          <a:p>
            <a:r>
              <a:rPr lang="en-US" dirty="0"/>
              <a:t>M</a:t>
            </a:r>
            <a:r>
              <a:rPr lang="en-US" dirty="0" smtClean="0"/>
              <a:t>anufacturer buys portion of MAC address space (to assure uniqueness)</a:t>
            </a:r>
          </a:p>
          <a:p>
            <a:r>
              <a:rPr lang="en-US" dirty="0" smtClean="0"/>
              <a:t>Analogy:</a:t>
            </a:r>
          </a:p>
          <a:p>
            <a:r>
              <a:rPr lang="en-US" dirty="0" smtClean="0"/>
              <a:t>         (a) MAC address: like Social Security Number</a:t>
            </a:r>
          </a:p>
          <a:p>
            <a:r>
              <a:rPr lang="en-US" dirty="0" smtClean="0"/>
              <a:t>         (b) IP address: like postal address</a:t>
            </a:r>
          </a:p>
          <a:p>
            <a:r>
              <a:rPr lang="en-US" dirty="0" smtClean="0"/>
              <a:t> MAC flat address  ➜ portability </a:t>
            </a:r>
          </a:p>
          <a:p>
            <a:pPr lvl="1"/>
            <a:r>
              <a:rPr lang="en-US" dirty="0" smtClean="0"/>
              <a:t>can move LAN card from one LAN to another</a:t>
            </a:r>
          </a:p>
          <a:p>
            <a:r>
              <a:rPr lang="en-US" dirty="0" smtClean="0"/>
              <a:t>IP hierarchical address NOT portable</a:t>
            </a:r>
          </a:p>
          <a:p>
            <a:pPr lvl="1"/>
            <a:r>
              <a:rPr lang="en-US" dirty="0" smtClean="0"/>
              <a:t> Depends on IP subnet to which node is attached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Resolution Protocol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45734"/>
            <a:ext cx="2756890" cy="4023360"/>
          </a:xfrm>
        </p:spPr>
        <p:txBody>
          <a:bodyPr/>
          <a:lstStyle/>
          <a:p>
            <a:r>
              <a:rPr lang="en-US" dirty="0" smtClean="0"/>
              <a:t>ARP can be considered to be at or slightly above “Layer 2”</a:t>
            </a:r>
          </a:p>
          <a:p>
            <a:r>
              <a:rPr lang="en-US" dirty="0" smtClean="0"/>
              <a:t>Implemented in OS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" r="135"/>
          <a:stretch>
            <a:fillRect/>
          </a:stretch>
        </p:blipFill>
        <p:spPr bwMode="auto">
          <a:xfrm>
            <a:off x="3579850" y="1979721"/>
            <a:ext cx="5400526" cy="42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846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protocol: Same LAN (network)</a:t>
            </a:r>
            <a:endParaRPr lang="en-US"/>
          </a:p>
        </p:txBody>
      </p:sp>
      <p:sp>
        <p:nvSpPr>
          <p:cNvPr id="7782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wants to send datagram to B, and B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MAC address not in A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ARP table.</a:t>
            </a:r>
          </a:p>
          <a:p>
            <a:r>
              <a:rPr lang="en-US" dirty="0" smtClean="0"/>
              <a:t>A broadcasts ARP query packet, containing B's IP address </a:t>
            </a:r>
          </a:p>
          <a:p>
            <a:pPr lvl="1"/>
            <a:r>
              <a:rPr lang="en-US" dirty="0" err="1" smtClean="0"/>
              <a:t>Dest</a:t>
            </a:r>
            <a:r>
              <a:rPr lang="en-US" dirty="0" smtClean="0"/>
              <a:t> MAC address = FF-FF-FF-FF-FF-FF</a:t>
            </a:r>
          </a:p>
          <a:p>
            <a:pPr lvl="1"/>
            <a:r>
              <a:rPr lang="en-US" dirty="0" smtClean="0"/>
              <a:t>all machines on LAN receive ARP query </a:t>
            </a:r>
          </a:p>
          <a:p>
            <a:r>
              <a:rPr lang="en-US" dirty="0" smtClean="0"/>
              <a:t>B receives ARP packet, replies to A with its (B's) MAC address</a:t>
            </a:r>
          </a:p>
          <a:p>
            <a:pPr lvl="1"/>
            <a:r>
              <a:rPr lang="en-US" dirty="0" smtClean="0"/>
              <a:t>frame sent to A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MAC address (unicast)</a:t>
            </a:r>
            <a:endParaRPr lang="en-US" dirty="0"/>
          </a:p>
        </p:txBody>
      </p:sp>
      <p:sp>
        <p:nvSpPr>
          <p:cNvPr id="77827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A caches (saves) IP-to-MAC address pair in its ARP table until information becomes old (times out) </a:t>
            </a:r>
          </a:p>
          <a:p>
            <a:pPr lvl="1"/>
            <a:r>
              <a:rPr lang="en-US" smtClean="0"/>
              <a:t>soft state: information that times out (goes away) unless refreshed</a:t>
            </a:r>
          </a:p>
          <a:p>
            <a:r>
              <a:rPr lang="en-US" smtClean="0"/>
              <a:t>ARP is </a:t>
            </a:r>
            <a:r>
              <a:rPr lang="ja-JP" altLang="en-US" smtClean="0"/>
              <a:t>“</a:t>
            </a:r>
            <a:r>
              <a:rPr lang="en-US" altLang="ja-JP" smtClean="0"/>
              <a:t>plug-and-play</a:t>
            </a:r>
            <a:r>
              <a:rPr lang="ja-JP" altLang="en-US" smtClean="0"/>
              <a:t>”</a:t>
            </a:r>
            <a:r>
              <a:rPr lang="en-US" altLang="ja-JP" smtClean="0"/>
              <a:t>:</a:t>
            </a:r>
          </a:p>
          <a:p>
            <a:pPr lvl="1"/>
            <a:r>
              <a:rPr lang="en-US" smtClean="0"/>
              <a:t>nodes create their ARP tables without intervention from net administrator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data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Resolved MAC addresses are saved in cache for some time</a:t>
            </a:r>
          </a:p>
          <a:p>
            <a:pPr lvl="1"/>
            <a:r>
              <a:rPr lang="en-US" smtClean="0"/>
              <a:t>Can be retrieved using arp -a</a:t>
            </a:r>
            <a:endParaRPr lang="en-US"/>
          </a:p>
        </p:txBody>
      </p:sp>
      <p:pic>
        <p:nvPicPr>
          <p:cNvPr id="7987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70" y="3292097"/>
            <a:ext cx="6089025" cy="303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command: testing basic network connectivity</a:t>
            </a:r>
          </a:p>
          <a:p>
            <a:r>
              <a:rPr lang="en-US" dirty="0" smtClean="0"/>
              <a:t>Ping (Packet Internet Groper) uses the Internet Control Message Protocol (ICMP), sending a message called an ICMP echo request to another IP address. </a:t>
            </a:r>
          </a:p>
          <a:p>
            <a:r>
              <a:rPr lang="en-US" dirty="0" smtClean="0"/>
              <a:t>The computer with that IP address should reply with an ICMP echo reply.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5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ICMP defines many messages that devices can use to help manage and control the IP network.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08548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1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Routing Protocols</a:t>
            </a:r>
            <a:endParaRPr lang="en-US"/>
          </a:p>
        </p:txBody>
      </p:sp>
      <p:sp>
        <p:nvSpPr>
          <p:cNvPr id="829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Responsible for receiving and forwarding packets between interconnected networks</a:t>
            </a:r>
          </a:p>
          <a:p>
            <a:r>
              <a:rPr lang="en-US" smtClean="0"/>
              <a:t>Must dynamically adapt to changing network conditions</a:t>
            </a:r>
          </a:p>
          <a:p>
            <a:r>
              <a:rPr lang="en-US" smtClean="0"/>
              <a:t>Two key concepts</a:t>
            </a:r>
          </a:p>
          <a:p>
            <a:pPr lvl="1"/>
            <a:r>
              <a:rPr lang="en-US" smtClean="0"/>
              <a:t>Routing information</a:t>
            </a:r>
          </a:p>
          <a:p>
            <a:pPr lvl="1"/>
            <a:r>
              <a:rPr lang="en-US" smtClean="0"/>
              <a:t>Routing algorithm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1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 (AS)</a:t>
            </a:r>
            <a:endParaRPr lang="en-US" dirty="0"/>
          </a:p>
        </p:txBody>
      </p:sp>
      <p:sp>
        <p:nvSpPr>
          <p:cNvPr id="1085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characteristics</a:t>
            </a:r>
          </a:p>
          <a:p>
            <a:pPr lvl="1"/>
            <a:r>
              <a:rPr lang="en-US" dirty="0" smtClean="0"/>
              <a:t>Set of routers and networks managed by  single organization</a:t>
            </a:r>
          </a:p>
          <a:p>
            <a:pPr lvl="1"/>
            <a:r>
              <a:rPr lang="en-US" dirty="0" smtClean="0"/>
              <a:t>group of routers exchanging information via a common routing protocol</a:t>
            </a:r>
          </a:p>
          <a:p>
            <a:pPr lvl="1"/>
            <a:r>
              <a:rPr lang="en-US" dirty="0" smtClean="0"/>
              <a:t>connected (in a graph-theoretic sense); that is, there is a path between any pair of nodes</a:t>
            </a:r>
          </a:p>
          <a:p>
            <a:r>
              <a:rPr lang="en-US" dirty="0" smtClean="0"/>
              <a:t>Interior Router Protocol (IRP) passes information between routers within an AS (Intra-AS)</a:t>
            </a:r>
          </a:p>
          <a:p>
            <a:r>
              <a:rPr lang="en-US" dirty="0" smtClean="0"/>
              <a:t>Exterior Router Protocol (ERP) passes information between routers in different AS (Inter-AS)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3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Autonomous System Example</a:t>
            </a:r>
          </a:p>
        </p:txBody>
      </p:sp>
      <p:pic>
        <p:nvPicPr>
          <p:cNvPr id="870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4990"/>
            <a:ext cx="78422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14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in the Internet</a:t>
            </a:r>
            <a:endParaRPr lang="en-US"/>
          </a:p>
        </p:txBody>
      </p:sp>
      <p:sp>
        <p:nvSpPr>
          <p:cNvPr id="89090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Hierarchical and network specific (instead of host specific) to reduce the size of the routing tables</a:t>
            </a:r>
          </a:p>
          <a:p>
            <a:r>
              <a:rPr lang="en-US" smtClean="0"/>
              <a:t>Routing table maps IP address or subnet address to next router hop </a:t>
            </a:r>
          </a:p>
          <a:p>
            <a:r>
              <a:rPr lang="en-US" smtClean="0"/>
              <a:t>Packet is first delivered to the AS</a:t>
            </a:r>
          </a:p>
          <a:p>
            <a:r>
              <a:rPr lang="en-US" smtClean="0"/>
              <a:t>The AS sends it to the right network</a:t>
            </a:r>
          </a:p>
          <a:p>
            <a:r>
              <a:rPr lang="en-US" smtClean="0"/>
              <a:t>The network sends it to the host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3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Intra-AS and Inter-AS Routing</a:t>
            </a:r>
            <a:endParaRPr lang="en-US" dirty="0"/>
          </a:p>
        </p:txBody>
      </p:sp>
      <p:grpSp>
        <p:nvGrpSpPr>
          <p:cNvPr id="91138" name="Group 152"/>
          <p:cNvGrpSpPr>
            <a:grpSpLocks/>
          </p:cNvGrpSpPr>
          <p:nvPr/>
        </p:nvGrpSpPr>
        <p:grpSpPr bwMode="auto">
          <a:xfrm>
            <a:off x="152983" y="1931169"/>
            <a:ext cx="8520438" cy="4612357"/>
            <a:chOff x="662" y="1105"/>
            <a:chExt cx="4304" cy="1777"/>
          </a:xfrm>
        </p:grpSpPr>
        <p:sp>
          <p:nvSpPr>
            <p:cNvPr id="1412099" name="Text Box 3"/>
            <p:cNvSpPr txBox="1">
              <a:spLocks noChangeArrowheads="1"/>
            </p:cNvSpPr>
            <p:nvPr/>
          </p:nvSpPr>
          <p:spPr bwMode="auto">
            <a:xfrm>
              <a:off x="4629" y="1481"/>
              <a:ext cx="33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defRPr/>
              </a:pPr>
              <a:r>
                <a:rPr lang="en-US" sz="2000">
                  <a:solidFill>
                    <a:srgbClr val="FF66FF"/>
                  </a:solidFill>
                  <a:latin typeface="Calibri"/>
                  <a:cs typeface="Calibri"/>
                </a:rPr>
                <a:t>Host </a:t>
              </a:r>
            </a:p>
            <a:p>
              <a:pPr algn="r" eaLnBrk="0" hangingPunct="0">
                <a:defRPr/>
              </a:pPr>
              <a:r>
                <a:rPr lang="en-US" sz="2000">
                  <a:solidFill>
                    <a:srgbClr val="FF66FF"/>
                  </a:solidFill>
                  <a:latin typeface="Calibri"/>
                  <a:cs typeface="Calibri"/>
                </a:rPr>
                <a:t>h2</a:t>
              </a:r>
              <a:endParaRPr lang="en-US" sz="1800">
                <a:solidFill>
                  <a:srgbClr val="FF66FF"/>
                </a:solidFill>
                <a:latin typeface="Calibri"/>
                <a:cs typeface="Calibri"/>
              </a:endParaRPr>
            </a:p>
          </p:txBody>
        </p:sp>
        <p:grpSp>
          <p:nvGrpSpPr>
            <p:cNvPr id="91140" name="Group 4"/>
            <p:cNvGrpSpPr>
              <a:grpSpLocks/>
            </p:cNvGrpSpPr>
            <p:nvPr/>
          </p:nvGrpSpPr>
          <p:grpSpPr bwMode="auto">
            <a:xfrm>
              <a:off x="662" y="1105"/>
              <a:ext cx="3946" cy="1567"/>
              <a:chOff x="1124" y="1363"/>
              <a:chExt cx="3946" cy="1567"/>
            </a:xfrm>
          </p:grpSpPr>
          <p:sp>
            <p:nvSpPr>
              <p:cNvPr id="1412101" name="Freeform 5"/>
              <p:cNvSpPr>
                <a:spLocks/>
              </p:cNvSpPr>
              <p:nvPr/>
            </p:nvSpPr>
            <p:spPr bwMode="auto">
              <a:xfrm>
                <a:off x="3908" y="1925"/>
                <a:ext cx="1162" cy="543"/>
              </a:xfrm>
              <a:custGeom>
                <a:avLst/>
                <a:gdLst>
                  <a:gd name="T0" fmla="*/ 56 w 1162"/>
                  <a:gd name="T1" fmla="*/ 162 h 543"/>
                  <a:gd name="T2" fmla="*/ 368 w 1162"/>
                  <a:gd name="T3" fmla="*/ 14 h 543"/>
                  <a:gd name="T4" fmla="*/ 940 w 1162"/>
                  <a:gd name="T5" fmla="*/ 79 h 543"/>
                  <a:gd name="T6" fmla="*/ 1144 w 1162"/>
                  <a:gd name="T7" fmla="*/ 239 h 543"/>
                  <a:gd name="T8" fmla="*/ 1048 w 1162"/>
                  <a:gd name="T9" fmla="*/ 451 h 543"/>
                  <a:gd name="T10" fmla="*/ 586 w 1162"/>
                  <a:gd name="T11" fmla="*/ 541 h 543"/>
                  <a:gd name="T12" fmla="*/ 88 w 1162"/>
                  <a:gd name="T13" fmla="*/ 439 h 543"/>
                  <a:gd name="T14" fmla="*/ 56 w 1162"/>
                  <a:gd name="T15" fmla="*/ 16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2" name="Freeform 6"/>
              <p:cNvSpPr>
                <a:spLocks/>
              </p:cNvSpPr>
              <p:nvPr/>
            </p:nvSpPr>
            <p:spPr bwMode="auto">
              <a:xfrm>
                <a:off x="1124" y="1915"/>
                <a:ext cx="1198" cy="451"/>
              </a:xfrm>
              <a:custGeom>
                <a:avLst/>
                <a:gdLst>
                  <a:gd name="T0" fmla="*/ 88 w 1198"/>
                  <a:gd name="T1" fmla="*/ 181 h 451"/>
                  <a:gd name="T2" fmla="*/ 180 w 1198"/>
                  <a:gd name="T3" fmla="*/ 89 h 451"/>
                  <a:gd name="T4" fmla="*/ 448 w 1198"/>
                  <a:gd name="T5" fmla="*/ 49 h 451"/>
                  <a:gd name="T6" fmla="*/ 988 w 1198"/>
                  <a:gd name="T7" fmla="*/ 25 h 451"/>
                  <a:gd name="T8" fmla="*/ 1181 w 1198"/>
                  <a:gd name="T9" fmla="*/ 197 h 451"/>
                  <a:gd name="T10" fmla="*/ 889 w 1198"/>
                  <a:gd name="T11" fmla="*/ 413 h 451"/>
                  <a:gd name="T12" fmla="*/ 307 w 1198"/>
                  <a:gd name="T13" fmla="*/ 425 h 451"/>
                  <a:gd name="T14" fmla="*/ 36 w 1198"/>
                  <a:gd name="T15" fmla="*/ 337 h 451"/>
                  <a:gd name="T16" fmla="*/ 88 w 1198"/>
                  <a:gd name="T17" fmla="*/ 18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3" name="Line 7"/>
              <p:cNvSpPr>
                <a:spLocks noChangeShapeType="1"/>
              </p:cNvSpPr>
              <p:nvPr/>
            </p:nvSpPr>
            <p:spPr bwMode="auto">
              <a:xfrm>
                <a:off x="2188" y="2048"/>
                <a:ext cx="1784" cy="1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4" name="Freeform 8"/>
              <p:cNvSpPr>
                <a:spLocks/>
              </p:cNvSpPr>
              <p:nvPr/>
            </p:nvSpPr>
            <p:spPr bwMode="auto">
              <a:xfrm>
                <a:off x="1953" y="2248"/>
                <a:ext cx="1583" cy="682"/>
              </a:xfrm>
              <a:custGeom>
                <a:avLst/>
                <a:gdLst>
                  <a:gd name="T0" fmla="*/ 155 w 1583"/>
                  <a:gd name="T1" fmla="*/ 224 h 682"/>
                  <a:gd name="T2" fmla="*/ 407 w 1583"/>
                  <a:gd name="T3" fmla="*/ 74 h 682"/>
                  <a:gd name="T4" fmla="*/ 785 w 1583"/>
                  <a:gd name="T5" fmla="*/ 20 h 682"/>
                  <a:gd name="T6" fmla="*/ 1157 w 1583"/>
                  <a:gd name="T7" fmla="*/ 194 h 682"/>
                  <a:gd name="T8" fmla="*/ 1564 w 1583"/>
                  <a:gd name="T9" fmla="*/ 428 h 682"/>
                  <a:gd name="T10" fmla="*/ 1272 w 1583"/>
                  <a:gd name="T11" fmla="*/ 644 h 682"/>
                  <a:gd name="T12" fmla="*/ 690 w 1583"/>
                  <a:gd name="T13" fmla="*/ 656 h 682"/>
                  <a:gd name="T14" fmla="*/ 89 w 1583"/>
                  <a:gd name="T15" fmla="*/ 596 h 682"/>
                  <a:gd name="T16" fmla="*/ 155 w 1583"/>
                  <a:gd name="T17" fmla="*/ 224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5" name="Oval 9"/>
              <p:cNvSpPr>
                <a:spLocks noChangeArrowheads="1"/>
              </p:cNvSpPr>
              <p:nvPr/>
            </p:nvSpPr>
            <p:spPr bwMode="auto">
              <a:xfrm>
                <a:off x="1311" y="2162"/>
                <a:ext cx="314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6" name="Line 10"/>
              <p:cNvSpPr>
                <a:spLocks noChangeShapeType="1"/>
              </p:cNvSpPr>
              <p:nvPr/>
            </p:nvSpPr>
            <p:spPr bwMode="auto">
              <a:xfrm>
                <a:off x="1311" y="21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7" name="Line 11"/>
              <p:cNvSpPr>
                <a:spLocks noChangeShapeType="1"/>
              </p:cNvSpPr>
              <p:nvPr/>
            </p:nvSpPr>
            <p:spPr bwMode="auto">
              <a:xfrm>
                <a:off x="1624" y="21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8" name="Rectangle 12"/>
              <p:cNvSpPr>
                <a:spLocks noChangeArrowheads="1"/>
              </p:cNvSpPr>
              <p:nvPr/>
            </p:nvSpPr>
            <p:spPr bwMode="auto">
              <a:xfrm>
                <a:off x="1311" y="215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09" name="Oval 13"/>
              <p:cNvSpPr>
                <a:spLocks noChangeArrowheads="1"/>
              </p:cNvSpPr>
              <p:nvPr/>
            </p:nvSpPr>
            <p:spPr bwMode="auto">
              <a:xfrm>
                <a:off x="1308" y="2096"/>
                <a:ext cx="314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10" name="Rectangle 14"/>
              <p:cNvSpPr>
                <a:spLocks noChangeArrowheads="1"/>
              </p:cNvSpPr>
              <p:nvPr/>
            </p:nvSpPr>
            <p:spPr bwMode="auto">
              <a:xfrm>
                <a:off x="1395" y="2109"/>
                <a:ext cx="141" cy="12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11" name="Text Box 15"/>
              <p:cNvSpPr txBox="1">
                <a:spLocks noChangeArrowheads="1"/>
              </p:cNvSpPr>
              <p:nvPr/>
            </p:nvSpPr>
            <p:spPr bwMode="auto">
              <a:xfrm>
                <a:off x="1389" y="2048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Calibri"/>
                    <a:cs typeface="Calibri"/>
                  </a:rPr>
                  <a:t>a</a:t>
                </a: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12" name="Oval 16"/>
              <p:cNvSpPr>
                <a:spLocks noChangeArrowheads="1"/>
              </p:cNvSpPr>
              <p:nvPr/>
            </p:nvSpPr>
            <p:spPr bwMode="auto">
              <a:xfrm>
                <a:off x="2529" y="276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13" name="Line 17"/>
              <p:cNvSpPr>
                <a:spLocks noChangeShapeType="1"/>
              </p:cNvSpPr>
              <p:nvPr/>
            </p:nvSpPr>
            <p:spPr bwMode="auto">
              <a:xfrm>
                <a:off x="2529" y="27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14" name="Line 18"/>
              <p:cNvSpPr>
                <a:spLocks noChangeShapeType="1"/>
              </p:cNvSpPr>
              <p:nvPr/>
            </p:nvSpPr>
            <p:spPr bwMode="auto">
              <a:xfrm>
                <a:off x="2842" y="27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15" name="Rectangle 19"/>
              <p:cNvSpPr>
                <a:spLocks noChangeArrowheads="1"/>
              </p:cNvSpPr>
              <p:nvPr/>
            </p:nvSpPr>
            <p:spPr bwMode="auto">
              <a:xfrm>
                <a:off x="2529" y="276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16" name="Oval 20"/>
              <p:cNvSpPr>
                <a:spLocks noChangeArrowheads="1"/>
              </p:cNvSpPr>
              <p:nvPr/>
            </p:nvSpPr>
            <p:spPr bwMode="auto">
              <a:xfrm>
                <a:off x="2526" y="2702"/>
                <a:ext cx="314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grpSp>
            <p:nvGrpSpPr>
              <p:cNvPr id="91175" name="Group 21"/>
              <p:cNvGrpSpPr>
                <a:grpSpLocks/>
              </p:cNvGrpSpPr>
              <p:nvPr/>
            </p:nvGrpSpPr>
            <p:grpSpPr bwMode="auto">
              <a:xfrm>
                <a:off x="2600" y="2648"/>
                <a:ext cx="161" cy="191"/>
                <a:chOff x="2972" y="2429"/>
                <a:chExt cx="164" cy="191"/>
              </a:xfrm>
            </p:grpSpPr>
            <p:sp>
              <p:nvSpPr>
                <p:cNvPr id="1412118" name="Rectangle 2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72" y="2429"/>
                  <a:ext cx="164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latin typeface="Calibri"/>
                      <a:cs typeface="Calibri"/>
                    </a:rPr>
                    <a:t>b</a:t>
                  </a:r>
                  <a:endParaRPr lang="en-US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412120" name="Freeform 24"/>
              <p:cNvSpPr>
                <a:spLocks/>
              </p:cNvSpPr>
              <p:nvPr/>
            </p:nvSpPr>
            <p:spPr bwMode="auto">
              <a:xfrm>
                <a:off x="2985" y="2139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solidFill>
                  <a:srgbClr val="DDDDDD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1" name="Freeform 25"/>
              <p:cNvSpPr>
                <a:spLocks/>
              </p:cNvSpPr>
              <p:nvPr/>
            </p:nvSpPr>
            <p:spPr bwMode="auto">
              <a:xfrm>
                <a:off x="2406" y="1860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2" name="Freeform 26"/>
              <p:cNvSpPr>
                <a:spLocks/>
              </p:cNvSpPr>
              <p:nvPr/>
            </p:nvSpPr>
            <p:spPr bwMode="auto">
              <a:xfrm>
                <a:off x="1782" y="1528"/>
                <a:ext cx="492" cy="488"/>
              </a:xfrm>
              <a:custGeom>
                <a:avLst/>
                <a:gdLst>
                  <a:gd name="T0" fmla="*/ 84 w 492"/>
                  <a:gd name="T1" fmla="*/ 486 h 488"/>
                  <a:gd name="T2" fmla="*/ 0 w 492"/>
                  <a:gd name="T3" fmla="*/ 0 h 488"/>
                  <a:gd name="T4" fmla="*/ 492 w 492"/>
                  <a:gd name="T5" fmla="*/ 0 h 488"/>
                  <a:gd name="T6" fmla="*/ 404 w 492"/>
                  <a:gd name="T7" fmla="*/ 488 h 488"/>
                  <a:gd name="T8" fmla="*/ 84 w 492"/>
                  <a:gd name="T9" fmla="*/ 486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88">
                    <a:moveTo>
                      <a:pt x="84" y="486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404" y="488"/>
                    </a:lnTo>
                    <a:lnTo>
                      <a:pt x="84" y="48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3" name="Oval 27"/>
              <p:cNvSpPr>
                <a:spLocks noChangeArrowheads="1"/>
              </p:cNvSpPr>
              <p:nvPr/>
            </p:nvSpPr>
            <p:spPr bwMode="auto">
              <a:xfrm>
                <a:off x="1872" y="203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4" name="Line 28"/>
              <p:cNvSpPr>
                <a:spLocks noChangeShapeType="1"/>
              </p:cNvSpPr>
              <p:nvPr/>
            </p:nvSpPr>
            <p:spPr bwMode="auto">
              <a:xfrm>
                <a:off x="1872" y="202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5" name="Line 29"/>
              <p:cNvSpPr>
                <a:spLocks noChangeShapeType="1"/>
              </p:cNvSpPr>
              <p:nvPr/>
            </p:nvSpPr>
            <p:spPr bwMode="auto">
              <a:xfrm>
                <a:off x="2185" y="202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6" name="Rectangle 30"/>
              <p:cNvSpPr>
                <a:spLocks noChangeArrowheads="1"/>
              </p:cNvSpPr>
              <p:nvPr/>
            </p:nvSpPr>
            <p:spPr bwMode="auto">
              <a:xfrm>
                <a:off x="1872" y="202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7" name="Oval 31"/>
              <p:cNvSpPr>
                <a:spLocks noChangeArrowheads="1"/>
              </p:cNvSpPr>
              <p:nvPr/>
            </p:nvSpPr>
            <p:spPr bwMode="auto">
              <a:xfrm>
                <a:off x="1869" y="196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8" name="Rectangle 32"/>
              <p:cNvSpPr>
                <a:spLocks noChangeArrowheads="1"/>
              </p:cNvSpPr>
              <p:nvPr/>
            </p:nvSpPr>
            <p:spPr bwMode="auto">
              <a:xfrm>
                <a:off x="1956" y="1977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29" name="Text Box 33"/>
              <p:cNvSpPr txBox="1">
                <a:spLocks noChangeArrowheads="1"/>
              </p:cNvSpPr>
              <p:nvPr/>
            </p:nvSpPr>
            <p:spPr bwMode="auto">
              <a:xfrm>
                <a:off x="1945" y="1916"/>
                <a:ext cx="16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Calibri"/>
                    <a:cs typeface="Calibri"/>
                  </a:rPr>
                  <a:t>b</a:t>
                </a: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30" name="Oval 34"/>
              <p:cNvSpPr>
                <a:spLocks noChangeArrowheads="1"/>
              </p:cNvSpPr>
              <p:nvPr/>
            </p:nvSpPr>
            <p:spPr bwMode="auto">
              <a:xfrm>
                <a:off x="2493" y="2372"/>
                <a:ext cx="314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31" name="Line 35"/>
              <p:cNvSpPr>
                <a:spLocks noChangeShapeType="1"/>
              </p:cNvSpPr>
              <p:nvPr/>
            </p:nvSpPr>
            <p:spPr bwMode="auto">
              <a:xfrm>
                <a:off x="2493" y="236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32" name="Line 36"/>
              <p:cNvSpPr>
                <a:spLocks noChangeShapeType="1"/>
              </p:cNvSpPr>
              <p:nvPr/>
            </p:nvSpPr>
            <p:spPr bwMode="auto">
              <a:xfrm>
                <a:off x="2806" y="236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33" name="Rectangle 37"/>
              <p:cNvSpPr>
                <a:spLocks noChangeArrowheads="1"/>
              </p:cNvSpPr>
              <p:nvPr/>
            </p:nvSpPr>
            <p:spPr bwMode="auto">
              <a:xfrm>
                <a:off x="2493" y="236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34" name="Oval 38"/>
              <p:cNvSpPr>
                <a:spLocks noChangeArrowheads="1"/>
              </p:cNvSpPr>
              <p:nvPr/>
            </p:nvSpPr>
            <p:spPr bwMode="auto">
              <a:xfrm>
                <a:off x="2490" y="230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grpSp>
            <p:nvGrpSpPr>
              <p:cNvPr id="91191" name="Group 39"/>
              <p:cNvGrpSpPr>
                <a:grpSpLocks/>
              </p:cNvGrpSpPr>
              <p:nvPr/>
            </p:nvGrpSpPr>
            <p:grpSpPr bwMode="auto">
              <a:xfrm>
                <a:off x="2570" y="2252"/>
                <a:ext cx="158" cy="193"/>
                <a:chOff x="2977" y="2429"/>
                <a:chExt cx="161" cy="193"/>
              </a:xfrm>
            </p:grpSpPr>
            <p:sp>
              <p:nvSpPr>
                <p:cNvPr id="1412136" name="Rectangle 4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3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77" y="2429"/>
                  <a:ext cx="16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latin typeface="Calibri"/>
                      <a:cs typeface="Calibri"/>
                    </a:rPr>
                    <a:t>a</a:t>
                  </a:r>
                  <a:endParaRPr lang="en-US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412138" name="Freeform 42"/>
              <p:cNvSpPr>
                <a:spLocks/>
              </p:cNvSpPr>
              <p:nvPr/>
            </p:nvSpPr>
            <p:spPr bwMode="auto">
              <a:xfrm>
                <a:off x="3889" y="1659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39" name="Line 43"/>
              <p:cNvSpPr>
                <a:spLocks noChangeShapeType="1"/>
              </p:cNvSpPr>
              <p:nvPr/>
            </p:nvSpPr>
            <p:spPr bwMode="auto">
              <a:xfrm>
                <a:off x="4288" y="2184"/>
                <a:ext cx="30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0" name="Line 44"/>
              <p:cNvSpPr>
                <a:spLocks noChangeShapeType="1"/>
              </p:cNvSpPr>
              <p:nvPr/>
            </p:nvSpPr>
            <p:spPr bwMode="auto">
              <a:xfrm>
                <a:off x="4612" y="2108"/>
                <a:ext cx="92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1" name="Line 45"/>
              <p:cNvSpPr>
                <a:spLocks noChangeShapeType="1"/>
              </p:cNvSpPr>
              <p:nvPr/>
            </p:nvSpPr>
            <p:spPr bwMode="auto">
              <a:xfrm flipV="1">
                <a:off x="4220" y="2064"/>
                <a:ext cx="114" cy="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2" name="Freeform 46"/>
              <p:cNvSpPr>
                <a:spLocks/>
              </p:cNvSpPr>
              <p:nvPr/>
            </p:nvSpPr>
            <p:spPr bwMode="auto">
              <a:xfrm>
                <a:off x="2840" y="2698"/>
                <a:ext cx="264" cy="82"/>
              </a:xfrm>
              <a:custGeom>
                <a:avLst/>
                <a:gdLst>
                  <a:gd name="T0" fmla="*/ 0 w 264"/>
                  <a:gd name="T1" fmla="*/ 82 h 82"/>
                  <a:gd name="T2" fmla="*/ 264 w 264"/>
                  <a:gd name="T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4" h="82">
                    <a:moveTo>
                      <a:pt x="0" y="82"/>
                    </a:moveTo>
                    <a:lnTo>
                      <a:pt x="26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3" name="Freeform 47"/>
              <p:cNvSpPr>
                <a:spLocks/>
              </p:cNvSpPr>
              <p:nvPr/>
            </p:nvSpPr>
            <p:spPr bwMode="auto">
              <a:xfrm>
                <a:off x="2380" y="2662"/>
                <a:ext cx="152" cy="118"/>
              </a:xfrm>
              <a:custGeom>
                <a:avLst/>
                <a:gdLst>
                  <a:gd name="T0" fmla="*/ 0 w 152"/>
                  <a:gd name="T1" fmla="*/ 0 h 118"/>
                  <a:gd name="T2" fmla="*/ 152 w 152"/>
                  <a:gd name="T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2" h="118">
                    <a:moveTo>
                      <a:pt x="0" y="0"/>
                    </a:moveTo>
                    <a:lnTo>
                      <a:pt x="152" y="11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4" name="Freeform 48"/>
              <p:cNvSpPr>
                <a:spLocks/>
              </p:cNvSpPr>
              <p:nvPr/>
            </p:nvSpPr>
            <p:spPr bwMode="auto">
              <a:xfrm>
                <a:off x="2504" y="2592"/>
                <a:ext cx="564" cy="82"/>
              </a:xfrm>
              <a:custGeom>
                <a:avLst/>
                <a:gdLst>
                  <a:gd name="T0" fmla="*/ 0 w 564"/>
                  <a:gd name="T1" fmla="*/ 0 h 82"/>
                  <a:gd name="T2" fmla="*/ 564 w 564"/>
                  <a:gd name="T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4" h="82">
                    <a:moveTo>
                      <a:pt x="0" y="0"/>
                    </a:moveTo>
                    <a:lnTo>
                      <a:pt x="564" y="8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5" name="Freeform 49"/>
              <p:cNvSpPr>
                <a:spLocks/>
              </p:cNvSpPr>
              <p:nvPr/>
            </p:nvSpPr>
            <p:spPr bwMode="auto">
              <a:xfrm>
                <a:off x="2442" y="2430"/>
                <a:ext cx="75" cy="94"/>
              </a:xfrm>
              <a:custGeom>
                <a:avLst/>
                <a:gdLst>
                  <a:gd name="T0" fmla="*/ 0 w 76"/>
                  <a:gd name="T1" fmla="*/ 94 h 94"/>
                  <a:gd name="T2" fmla="*/ 76 w 76"/>
                  <a:gd name="T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6" h="94">
                    <a:moveTo>
                      <a:pt x="0" y="94"/>
                    </a:moveTo>
                    <a:lnTo>
                      <a:pt x="7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6" name="Freeform 50"/>
              <p:cNvSpPr>
                <a:spLocks/>
              </p:cNvSpPr>
              <p:nvPr/>
            </p:nvSpPr>
            <p:spPr bwMode="auto">
              <a:xfrm>
                <a:off x="1616" y="2054"/>
                <a:ext cx="252" cy="114"/>
              </a:xfrm>
              <a:custGeom>
                <a:avLst/>
                <a:gdLst>
                  <a:gd name="T0" fmla="*/ 0 w 252"/>
                  <a:gd name="T1" fmla="*/ 114 h 114"/>
                  <a:gd name="T2" fmla="*/ 252 w 252"/>
                  <a:gd name="T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2" h="114">
                    <a:moveTo>
                      <a:pt x="0" y="114"/>
                    </a:moveTo>
                    <a:lnTo>
                      <a:pt x="25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7" name="Freeform 51"/>
              <p:cNvSpPr>
                <a:spLocks/>
              </p:cNvSpPr>
              <p:nvPr/>
            </p:nvSpPr>
            <p:spPr bwMode="auto">
              <a:xfrm>
                <a:off x="2052" y="2114"/>
                <a:ext cx="444" cy="258"/>
              </a:xfrm>
              <a:custGeom>
                <a:avLst/>
                <a:gdLst>
                  <a:gd name="T0" fmla="*/ 0 w 444"/>
                  <a:gd name="T1" fmla="*/ 0 h 258"/>
                  <a:gd name="T2" fmla="*/ 444 w 444"/>
                  <a:gd name="T3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4" h="258">
                    <a:moveTo>
                      <a:pt x="0" y="0"/>
                    </a:moveTo>
                    <a:lnTo>
                      <a:pt x="444" y="25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8" name="Freeform 52"/>
              <p:cNvSpPr>
                <a:spLocks/>
              </p:cNvSpPr>
              <p:nvPr/>
            </p:nvSpPr>
            <p:spPr bwMode="auto">
              <a:xfrm>
                <a:off x="3376" y="2232"/>
                <a:ext cx="654" cy="420"/>
              </a:xfrm>
              <a:custGeom>
                <a:avLst/>
                <a:gdLst>
                  <a:gd name="T0" fmla="*/ 0 w 654"/>
                  <a:gd name="T1" fmla="*/ 420 h 420"/>
                  <a:gd name="T2" fmla="*/ 654 w 654"/>
                  <a:gd name="T3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4" h="420">
                    <a:moveTo>
                      <a:pt x="0" y="420"/>
                    </a:moveTo>
                    <a:lnTo>
                      <a:pt x="65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49" name="Freeform 53"/>
              <p:cNvSpPr>
                <a:spLocks/>
              </p:cNvSpPr>
              <p:nvPr/>
            </p:nvSpPr>
            <p:spPr bwMode="auto">
              <a:xfrm>
                <a:off x="1934" y="1548"/>
                <a:ext cx="488" cy="336"/>
              </a:xfrm>
              <a:custGeom>
                <a:avLst/>
                <a:gdLst>
                  <a:gd name="T0" fmla="*/ 0 w 272"/>
                  <a:gd name="T1" fmla="*/ 0 h 318"/>
                  <a:gd name="T2" fmla="*/ 272 w 272"/>
                  <a:gd name="T3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2" h="318">
                    <a:moveTo>
                      <a:pt x="0" y="0"/>
                    </a:moveTo>
                    <a:lnTo>
                      <a:pt x="272" y="318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0" name="Freeform 54"/>
              <p:cNvSpPr>
                <a:spLocks/>
              </p:cNvSpPr>
              <p:nvPr/>
            </p:nvSpPr>
            <p:spPr bwMode="auto">
              <a:xfrm>
                <a:off x="2272" y="1492"/>
                <a:ext cx="1640" cy="140"/>
              </a:xfrm>
              <a:custGeom>
                <a:avLst/>
                <a:gdLst>
                  <a:gd name="T0" fmla="*/ 0 w 1640"/>
                  <a:gd name="T1" fmla="*/ 0 h 140"/>
                  <a:gd name="T2" fmla="*/ 1640 w 1640"/>
                  <a:gd name="T3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40" h="140">
                    <a:moveTo>
                      <a:pt x="0" y="0"/>
                    </a:moveTo>
                    <a:lnTo>
                      <a:pt x="1640" y="140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1" name="Freeform 55"/>
              <p:cNvSpPr>
                <a:spLocks/>
              </p:cNvSpPr>
              <p:nvPr/>
            </p:nvSpPr>
            <p:spPr bwMode="auto">
              <a:xfrm>
                <a:off x="3446" y="1712"/>
                <a:ext cx="704" cy="414"/>
              </a:xfrm>
              <a:custGeom>
                <a:avLst/>
                <a:gdLst>
                  <a:gd name="T0" fmla="*/ 0 w 568"/>
                  <a:gd name="T1" fmla="*/ 344 h 344"/>
                  <a:gd name="T2" fmla="*/ 568 w 568"/>
                  <a:gd name="T3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8" h="344">
                    <a:moveTo>
                      <a:pt x="0" y="344"/>
                    </a:moveTo>
                    <a:lnTo>
                      <a:pt x="568" y="0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2" name="Freeform 56"/>
              <p:cNvSpPr>
                <a:spLocks/>
              </p:cNvSpPr>
              <p:nvPr/>
            </p:nvSpPr>
            <p:spPr bwMode="auto">
              <a:xfrm>
                <a:off x="2754" y="1908"/>
                <a:ext cx="298" cy="242"/>
              </a:xfrm>
              <a:custGeom>
                <a:avLst/>
                <a:gdLst>
                  <a:gd name="T0" fmla="*/ 0 w 272"/>
                  <a:gd name="T1" fmla="*/ 0 h 212"/>
                  <a:gd name="T2" fmla="*/ 272 w 272"/>
                  <a:gd name="T3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2" h="212">
                    <a:moveTo>
                      <a:pt x="0" y="0"/>
                    </a:moveTo>
                    <a:lnTo>
                      <a:pt x="272" y="212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3" name="Oval 57"/>
              <p:cNvSpPr>
                <a:spLocks noChangeArrowheads="1"/>
              </p:cNvSpPr>
              <p:nvPr/>
            </p:nvSpPr>
            <p:spPr bwMode="auto">
              <a:xfrm>
                <a:off x="3975" y="2168"/>
                <a:ext cx="314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4" name="Line 58"/>
              <p:cNvSpPr>
                <a:spLocks noChangeShapeType="1"/>
              </p:cNvSpPr>
              <p:nvPr/>
            </p:nvSpPr>
            <p:spPr bwMode="auto">
              <a:xfrm>
                <a:off x="3975" y="21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5" name="Line 59"/>
              <p:cNvSpPr>
                <a:spLocks noChangeShapeType="1"/>
              </p:cNvSpPr>
              <p:nvPr/>
            </p:nvSpPr>
            <p:spPr bwMode="auto">
              <a:xfrm>
                <a:off x="4288" y="21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6" name="Rectangle 60"/>
              <p:cNvSpPr>
                <a:spLocks noChangeArrowheads="1"/>
              </p:cNvSpPr>
              <p:nvPr/>
            </p:nvSpPr>
            <p:spPr bwMode="auto">
              <a:xfrm>
                <a:off x="3975" y="216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7" name="Oval 61"/>
              <p:cNvSpPr>
                <a:spLocks noChangeArrowheads="1"/>
              </p:cNvSpPr>
              <p:nvPr/>
            </p:nvSpPr>
            <p:spPr bwMode="auto">
              <a:xfrm>
                <a:off x="3972" y="210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8" name="Rectangle 62"/>
              <p:cNvSpPr>
                <a:spLocks noChangeArrowheads="1"/>
              </p:cNvSpPr>
              <p:nvPr/>
            </p:nvSpPr>
            <p:spPr bwMode="auto">
              <a:xfrm>
                <a:off x="4059" y="2115"/>
                <a:ext cx="141" cy="1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59" name="Text Box 63"/>
              <p:cNvSpPr txBox="1">
                <a:spLocks noChangeArrowheads="1"/>
              </p:cNvSpPr>
              <p:nvPr/>
            </p:nvSpPr>
            <p:spPr bwMode="auto">
              <a:xfrm>
                <a:off x="4053" y="2054"/>
                <a:ext cx="159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Calibri"/>
                    <a:cs typeface="Calibri"/>
                  </a:rPr>
                  <a:t>a</a:t>
                </a: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60" name="Text Box 64"/>
              <p:cNvSpPr txBox="1">
                <a:spLocks noChangeArrowheads="1"/>
              </p:cNvSpPr>
              <p:nvPr/>
            </p:nvSpPr>
            <p:spPr bwMode="auto">
              <a:xfrm>
                <a:off x="1706" y="2117"/>
                <a:ext cx="16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Calibri"/>
                    <a:cs typeface="Calibri"/>
                  </a:rPr>
                  <a:t>C</a:t>
                </a:r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412161" name="Text Box 65"/>
              <p:cNvSpPr txBox="1">
                <a:spLocks noChangeArrowheads="1"/>
              </p:cNvSpPr>
              <p:nvPr/>
            </p:nvSpPr>
            <p:spPr bwMode="auto">
              <a:xfrm>
                <a:off x="2126" y="2675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Calibri"/>
                    <a:cs typeface="Calibri"/>
                  </a:rPr>
                  <a:t>A</a:t>
                </a:r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412162" name="Text Box 66"/>
              <p:cNvSpPr txBox="1">
                <a:spLocks noChangeArrowheads="1"/>
              </p:cNvSpPr>
              <p:nvPr/>
            </p:nvSpPr>
            <p:spPr bwMode="auto">
              <a:xfrm>
                <a:off x="4274" y="2251"/>
                <a:ext cx="1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Calibri"/>
                    <a:cs typeface="Calibri"/>
                  </a:rPr>
                  <a:t>B</a:t>
                </a:r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412163" name="Oval 67"/>
              <p:cNvSpPr>
                <a:spLocks noChangeArrowheads="1"/>
              </p:cNvSpPr>
              <p:nvPr/>
            </p:nvSpPr>
            <p:spPr bwMode="auto">
              <a:xfrm>
                <a:off x="2187" y="258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64" name="Line 68"/>
              <p:cNvSpPr>
                <a:spLocks noChangeShapeType="1"/>
              </p:cNvSpPr>
              <p:nvPr/>
            </p:nvSpPr>
            <p:spPr bwMode="auto">
              <a:xfrm>
                <a:off x="2187" y="257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65" name="Line 69"/>
              <p:cNvSpPr>
                <a:spLocks noChangeShapeType="1"/>
              </p:cNvSpPr>
              <p:nvPr/>
            </p:nvSpPr>
            <p:spPr bwMode="auto">
              <a:xfrm>
                <a:off x="2500" y="257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66" name="Rectangle 70"/>
              <p:cNvSpPr>
                <a:spLocks noChangeArrowheads="1"/>
              </p:cNvSpPr>
              <p:nvPr/>
            </p:nvSpPr>
            <p:spPr bwMode="auto">
              <a:xfrm>
                <a:off x="2187" y="257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67" name="Oval 71"/>
              <p:cNvSpPr>
                <a:spLocks noChangeArrowheads="1"/>
              </p:cNvSpPr>
              <p:nvPr/>
            </p:nvSpPr>
            <p:spPr bwMode="auto">
              <a:xfrm>
                <a:off x="2184" y="252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68" name="Rectangle 72"/>
              <p:cNvSpPr>
                <a:spLocks noChangeArrowheads="1"/>
              </p:cNvSpPr>
              <p:nvPr/>
            </p:nvSpPr>
            <p:spPr bwMode="auto">
              <a:xfrm>
                <a:off x="2269" y="2547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69" name="Text Box 73"/>
              <p:cNvSpPr txBox="1">
                <a:spLocks noChangeArrowheads="1"/>
              </p:cNvSpPr>
              <p:nvPr/>
            </p:nvSpPr>
            <p:spPr bwMode="auto">
              <a:xfrm>
                <a:off x="2263" y="2466"/>
                <a:ext cx="16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Calibri"/>
                    <a:cs typeface="Calibri"/>
                  </a:rPr>
                  <a:t>d</a:t>
                </a: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70" name="Oval 74"/>
              <p:cNvSpPr>
                <a:spLocks noChangeArrowheads="1"/>
              </p:cNvSpPr>
              <p:nvPr/>
            </p:nvSpPr>
            <p:spPr bwMode="auto">
              <a:xfrm>
                <a:off x="3069" y="26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71" name="Line 75"/>
              <p:cNvSpPr>
                <a:spLocks noChangeShapeType="1"/>
              </p:cNvSpPr>
              <p:nvPr/>
            </p:nvSpPr>
            <p:spPr bwMode="auto">
              <a:xfrm>
                <a:off x="3069" y="26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72" name="Line 76"/>
              <p:cNvSpPr>
                <a:spLocks noChangeShapeType="1"/>
              </p:cNvSpPr>
              <p:nvPr/>
            </p:nvSpPr>
            <p:spPr bwMode="auto">
              <a:xfrm>
                <a:off x="3382" y="26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73" name="Rectangle 77"/>
              <p:cNvSpPr>
                <a:spLocks noChangeArrowheads="1"/>
              </p:cNvSpPr>
              <p:nvPr/>
            </p:nvSpPr>
            <p:spPr bwMode="auto">
              <a:xfrm>
                <a:off x="3069" y="26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12174" name="Oval 78"/>
              <p:cNvSpPr>
                <a:spLocks noChangeArrowheads="1"/>
              </p:cNvSpPr>
              <p:nvPr/>
            </p:nvSpPr>
            <p:spPr bwMode="auto">
              <a:xfrm>
                <a:off x="3066" y="25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alibri"/>
                  <a:cs typeface="Calibri"/>
                </a:endParaRPr>
              </a:p>
            </p:txBody>
          </p:sp>
          <p:grpSp>
            <p:nvGrpSpPr>
              <p:cNvPr id="91229" name="Group 79"/>
              <p:cNvGrpSpPr>
                <a:grpSpLocks/>
              </p:cNvGrpSpPr>
              <p:nvPr/>
            </p:nvGrpSpPr>
            <p:grpSpPr bwMode="auto">
              <a:xfrm>
                <a:off x="3142" y="2532"/>
                <a:ext cx="148" cy="193"/>
                <a:chOff x="2977" y="2429"/>
                <a:chExt cx="151" cy="193"/>
              </a:xfrm>
            </p:grpSpPr>
            <p:sp>
              <p:nvSpPr>
                <p:cNvPr id="1412176" name="Rectangle 8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7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977" y="2429"/>
                  <a:ext cx="15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latin typeface="Calibri"/>
                      <a:cs typeface="Calibri"/>
                    </a:rPr>
                    <a:t>c</a:t>
                  </a:r>
                  <a:endParaRPr lang="en-US"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91230" name="Group 82"/>
              <p:cNvGrpSpPr>
                <a:grpSpLocks/>
              </p:cNvGrpSpPr>
              <p:nvPr/>
            </p:nvGrpSpPr>
            <p:grpSpPr bwMode="auto">
              <a:xfrm>
                <a:off x="2400" y="1728"/>
                <a:ext cx="493" cy="226"/>
                <a:chOff x="2509" y="3533"/>
                <a:chExt cx="493" cy="226"/>
              </a:xfrm>
            </p:grpSpPr>
            <p:sp>
              <p:nvSpPr>
                <p:cNvPr id="1412179" name="Oval 83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6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80" name="Line 84"/>
                <p:cNvSpPr>
                  <a:spLocks noChangeShapeType="1"/>
                </p:cNvSpPr>
                <p:nvPr/>
              </p:nvSpPr>
              <p:spPr bwMode="auto">
                <a:xfrm>
                  <a:off x="3000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81" name="Rectangle 85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2" cy="6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82" name="Oval 86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7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83" name="Line 87"/>
                <p:cNvSpPr>
                  <a:spLocks noChangeShapeType="1"/>
                </p:cNvSpPr>
                <p:nvPr/>
              </p:nvSpPr>
              <p:spPr bwMode="auto">
                <a:xfrm>
                  <a:off x="2510" y="3637"/>
                  <a:ext cx="2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91279" name="Group 88"/>
                <p:cNvGrpSpPr>
                  <a:grpSpLocks/>
                </p:cNvGrpSpPr>
                <p:nvPr/>
              </p:nvGrpSpPr>
              <p:grpSpPr bwMode="auto">
                <a:xfrm>
                  <a:off x="2592" y="3533"/>
                  <a:ext cx="284" cy="199"/>
                  <a:chOff x="2046" y="3629"/>
                  <a:chExt cx="284" cy="199"/>
                </a:xfrm>
              </p:grpSpPr>
              <p:sp>
                <p:nvSpPr>
                  <p:cNvPr id="141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412186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6" y="3629"/>
                    <a:ext cx="26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latin typeface="Calibri"/>
                        <a:cs typeface="Calibri"/>
                      </a:rPr>
                      <a:t>A.a</a:t>
                    </a:r>
                    <a:endParaRPr lang="en-US">
                      <a:latin typeface="Calibri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91231" name="Group 91"/>
              <p:cNvGrpSpPr>
                <a:grpSpLocks/>
              </p:cNvGrpSpPr>
              <p:nvPr/>
            </p:nvGrpSpPr>
            <p:grpSpPr bwMode="auto">
              <a:xfrm>
                <a:off x="2983" y="1970"/>
                <a:ext cx="493" cy="226"/>
                <a:chOff x="2509" y="3533"/>
                <a:chExt cx="493" cy="226"/>
              </a:xfrm>
            </p:grpSpPr>
            <p:sp>
              <p:nvSpPr>
                <p:cNvPr id="1412188" name="Oval 92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6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89" name="Line 93"/>
                <p:cNvSpPr>
                  <a:spLocks noChangeShapeType="1"/>
                </p:cNvSpPr>
                <p:nvPr/>
              </p:nvSpPr>
              <p:spPr bwMode="auto">
                <a:xfrm>
                  <a:off x="3000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90" name="Rectangle 94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2" cy="6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91" name="Oval 95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7" cy="131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92" name="Line 96"/>
                <p:cNvSpPr>
                  <a:spLocks noChangeShapeType="1"/>
                </p:cNvSpPr>
                <p:nvPr/>
              </p:nvSpPr>
              <p:spPr bwMode="auto">
                <a:xfrm>
                  <a:off x="2510" y="3637"/>
                  <a:ext cx="2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91271" name="Group 97"/>
                <p:cNvGrpSpPr>
                  <a:grpSpLocks/>
                </p:cNvGrpSpPr>
                <p:nvPr/>
              </p:nvGrpSpPr>
              <p:grpSpPr bwMode="auto">
                <a:xfrm>
                  <a:off x="2592" y="3533"/>
                  <a:ext cx="284" cy="199"/>
                  <a:chOff x="2046" y="3629"/>
                  <a:chExt cx="284" cy="199"/>
                </a:xfrm>
              </p:grpSpPr>
              <p:sp>
                <p:nvSpPr>
                  <p:cNvPr id="1412194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412195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6" y="3629"/>
                    <a:ext cx="25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latin typeface="Calibri"/>
                        <a:cs typeface="Calibri"/>
                      </a:rPr>
                      <a:t>A.c</a:t>
                    </a:r>
                    <a:endParaRPr lang="en-US">
                      <a:latin typeface="Calibri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91232" name="Group 100"/>
              <p:cNvGrpSpPr>
                <a:grpSpLocks/>
              </p:cNvGrpSpPr>
              <p:nvPr/>
            </p:nvGrpSpPr>
            <p:grpSpPr bwMode="auto">
              <a:xfrm>
                <a:off x="1785" y="1363"/>
                <a:ext cx="491" cy="226"/>
                <a:chOff x="2509" y="3533"/>
                <a:chExt cx="491" cy="226"/>
              </a:xfrm>
            </p:grpSpPr>
            <p:sp>
              <p:nvSpPr>
                <p:cNvPr id="1412197" name="Oval 101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6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98" name="Line 102"/>
                <p:cNvSpPr>
                  <a:spLocks noChangeShapeType="1"/>
                </p:cNvSpPr>
                <p:nvPr/>
              </p:nvSpPr>
              <p:spPr bwMode="auto">
                <a:xfrm>
                  <a:off x="3000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19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2" cy="6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00" name="Oval 104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7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01" name="Line 105"/>
                <p:cNvSpPr>
                  <a:spLocks noChangeShapeType="1"/>
                </p:cNvSpPr>
                <p:nvPr/>
              </p:nvSpPr>
              <p:spPr bwMode="auto">
                <a:xfrm>
                  <a:off x="2510" y="3637"/>
                  <a:ext cx="2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91263" name="Group 106"/>
                <p:cNvGrpSpPr>
                  <a:grpSpLocks/>
                </p:cNvGrpSpPr>
                <p:nvPr/>
              </p:nvGrpSpPr>
              <p:grpSpPr bwMode="auto">
                <a:xfrm>
                  <a:off x="2596" y="3533"/>
                  <a:ext cx="280" cy="199"/>
                  <a:chOff x="2050" y="3629"/>
                  <a:chExt cx="280" cy="199"/>
                </a:xfrm>
              </p:grpSpPr>
              <p:sp>
                <p:nvSpPr>
                  <p:cNvPr id="141220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412204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0" y="3629"/>
                    <a:ext cx="26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latin typeface="Calibri"/>
                        <a:cs typeface="Calibri"/>
                      </a:rPr>
                      <a:t>C.b</a:t>
                    </a:r>
                    <a:endParaRPr lang="en-US">
                      <a:latin typeface="Calibri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91233" name="Group 109"/>
              <p:cNvGrpSpPr>
                <a:grpSpLocks/>
              </p:cNvGrpSpPr>
              <p:nvPr/>
            </p:nvGrpSpPr>
            <p:grpSpPr bwMode="auto">
              <a:xfrm>
                <a:off x="3883" y="1497"/>
                <a:ext cx="492" cy="228"/>
                <a:chOff x="2509" y="3531"/>
                <a:chExt cx="492" cy="228"/>
              </a:xfrm>
            </p:grpSpPr>
            <p:sp>
              <p:nvSpPr>
                <p:cNvPr id="1412206" name="Oval 110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07" name="Line 111"/>
                <p:cNvSpPr>
                  <a:spLocks noChangeShapeType="1"/>
                </p:cNvSpPr>
                <p:nvPr/>
              </p:nvSpPr>
              <p:spPr bwMode="auto">
                <a:xfrm>
                  <a:off x="2999" y="3636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08" name="Rectangle 112"/>
                <p:cNvSpPr>
                  <a:spLocks noChangeArrowheads="1"/>
                </p:cNvSpPr>
                <p:nvPr/>
              </p:nvSpPr>
              <p:spPr bwMode="auto">
                <a:xfrm>
                  <a:off x="2514" y="3636"/>
                  <a:ext cx="480" cy="6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09" name="Oval 113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10" name="Line 114"/>
                <p:cNvSpPr>
                  <a:spLocks noChangeShapeType="1"/>
                </p:cNvSpPr>
                <p:nvPr/>
              </p:nvSpPr>
              <p:spPr bwMode="auto">
                <a:xfrm>
                  <a:off x="2511" y="3636"/>
                  <a:ext cx="2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91255" name="Group 115"/>
                <p:cNvGrpSpPr>
                  <a:grpSpLocks/>
                </p:cNvGrpSpPr>
                <p:nvPr/>
              </p:nvGrpSpPr>
              <p:grpSpPr bwMode="auto">
                <a:xfrm>
                  <a:off x="2598" y="3531"/>
                  <a:ext cx="278" cy="201"/>
                  <a:chOff x="2052" y="3627"/>
                  <a:chExt cx="278" cy="201"/>
                </a:xfrm>
              </p:grpSpPr>
              <p:sp>
                <p:nvSpPr>
                  <p:cNvPr id="141221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412213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2" y="3627"/>
                    <a:ext cx="25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lang="en-US" sz="2000">
                        <a:latin typeface="Calibri"/>
                        <a:cs typeface="Calibri"/>
                      </a:rPr>
                      <a:t>B.a</a:t>
                    </a:r>
                    <a:endParaRPr lang="en-US">
                      <a:latin typeface="Calibri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91234" name="Group 118"/>
              <p:cNvGrpSpPr>
                <a:grpSpLocks/>
              </p:cNvGrpSpPr>
              <p:nvPr/>
            </p:nvGrpSpPr>
            <p:grpSpPr bwMode="auto">
              <a:xfrm>
                <a:off x="4320" y="1940"/>
                <a:ext cx="317" cy="195"/>
                <a:chOff x="4320" y="1940"/>
                <a:chExt cx="317" cy="195"/>
              </a:xfrm>
            </p:grpSpPr>
            <p:sp>
              <p:nvSpPr>
                <p:cNvPr id="1412215" name="Oval 119"/>
                <p:cNvSpPr>
                  <a:spLocks noChangeArrowheads="1"/>
                </p:cNvSpPr>
                <p:nvPr/>
              </p:nvSpPr>
              <p:spPr bwMode="auto">
                <a:xfrm>
                  <a:off x="4324" y="2054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16" name="Line 120"/>
                <p:cNvSpPr>
                  <a:spLocks noChangeShapeType="1"/>
                </p:cNvSpPr>
                <p:nvPr/>
              </p:nvSpPr>
              <p:spPr bwMode="auto">
                <a:xfrm>
                  <a:off x="4324" y="2047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17" name="Line 121"/>
                <p:cNvSpPr>
                  <a:spLocks noChangeShapeType="1"/>
                </p:cNvSpPr>
                <p:nvPr/>
              </p:nvSpPr>
              <p:spPr bwMode="auto">
                <a:xfrm>
                  <a:off x="4636" y="2047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1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24" y="2047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19" name="Oval 123"/>
                <p:cNvSpPr>
                  <a:spLocks noChangeArrowheads="1"/>
                </p:cNvSpPr>
                <p:nvPr/>
              </p:nvSpPr>
              <p:spPr bwMode="auto">
                <a:xfrm>
                  <a:off x="4320" y="1988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0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07" y="2001"/>
                  <a:ext cx="141" cy="1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401" y="1940"/>
                  <a:ext cx="148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latin typeface="Calibri"/>
                      <a:cs typeface="Calibri"/>
                    </a:rPr>
                    <a:t>c</a:t>
                  </a:r>
                  <a:endParaRPr lang="en-US"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91235" name="Group 126"/>
              <p:cNvGrpSpPr>
                <a:grpSpLocks/>
              </p:cNvGrpSpPr>
              <p:nvPr/>
            </p:nvGrpSpPr>
            <p:grpSpPr bwMode="auto">
              <a:xfrm>
                <a:off x="4596" y="2162"/>
                <a:ext cx="316" cy="195"/>
                <a:chOff x="4596" y="2162"/>
                <a:chExt cx="316" cy="195"/>
              </a:xfrm>
            </p:grpSpPr>
            <p:sp>
              <p:nvSpPr>
                <p:cNvPr id="1412223" name="Oval 127"/>
                <p:cNvSpPr>
                  <a:spLocks noChangeArrowheads="1"/>
                </p:cNvSpPr>
                <p:nvPr/>
              </p:nvSpPr>
              <p:spPr bwMode="auto">
                <a:xfrm>
                  <a:off x="4599" y="2276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4" name="Line 128"/>
                <p:cNvSpPr>
                  <a:spLocks noChangeShapeType="1"/>
                </p:cNvSpPr>
                <p:nvPr/>
              </p:nvSpPr>
              <p:spPr bwMode="auto">
                <a:xfrm>
                  <a:off x="4599" y="226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5" name="Line 129"/>
                <p:cNvSpPr>
                  <a:spLocks noChangeShapeType="1"/>
                </p:cNvSpPr>
                <p:nvPr/>
              </p:nvSpPr>
              <p:spPr bwMode="auto">
                <a:xfrm>
                  <a:off x="4912" y="226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99" y="2269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7" name="Oval 131"/>
                <p:cNvSpPr>
                  <a:spLocks noChangeArrowheads="1"/>
                </p:cNvSpPr>
                <p:nvPr/>
              </p:nvSpPr>
              <p:spPr bwMode="auto">
                <a:xfrm>
                  <a:off x="4596" y="2210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683" y="2223"/>
                  <a:ext cx="144" cy="11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141222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673" y="2162"/>
                  <a:ext cx="161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2000">
                      <a:latin typeface="Calibri"/>
                      <a:cs typeface="Calibri"/>
                    </a:rPr>
                    <a:t>b</a:t>
                  </a:r>
                  <a:endParaRPr lang="en-US">
                    <a:latin typeface="Calibri"/>
                    <a:cs typeface="Calibri"/>
                  </a:endParaRPr>
                </a:p>
              </p:txBody>
            </p:sp>
          </p:grpSp>
        </p:grpSp>
        <p:graphicFrame>
          <p:nvGraphicFramePr>
            <p:cNvPr id="91141" name="Object 134"/>
            <p:cNvGraphicFramePr>
              <a:graphicFrameLocks noChangeAspect="1"/>
            </p:cNvGraphicFramePr>
            <p:nvPr/>
          </p:nvGraphicFramePr>
          <p:xfrm>
            <a:off x="4542" y="1883"/>
            <a:ext cx="42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Clip" r:id="rId3" imgW="1307079" imgH="1083682" progId="MS_ClipArt_Gallery.2">
                    <p:embed/>
                  </p:oleObj>
                </mc:Choice>
                <mc:Fallback>
                  <p:oleObj name="Clip" r:id="rId3" imgW="1307079" imgH="1083682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1883"/>
                          <a:ext cx="42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42" name="Group 135"/>
            <p:cNvGrpSpPr>
              <a:grpSpLocks/>
            </p:cNvGrpSpPr>
            <p:nvPr/>
          </p:nvGrpSpPr>
          <p:grpSpPr bwMode="auto">
            <a:xfrm>
              <a:off x="919" y="2234"/>
              <a:ext cx="618" cy="427"/>
              <a:chOff x="1309" y="2630"/>
              <a:chExt cx="618" cy="427"/>
            </a:xfrm>
          </p:grpSpPr>
          <p:graphicFrame>
            <p:nvGraphicFramePr>
              <p:cNvPr id="91157" name="Object 136"/>
              <p:cNvGraphicFramePr>
                <a:graphicFrameLocks noChangeAspect="1"/>
              </p:cNvGraphicFramePr>
              <p:nvPr/>
            </p:nvGraphicFramePr>
            <p:xfrm>
              <a:off x="1506" y="2723"/>
              <a:ext cx="421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" name="Clip" r:id="rId5" imgW="1307079" imgH="1083682" progId="MS_ClipArt_Gallery.2">
                      <p:embed/>
                    </p:oleObj>
                  </mc:Choice>
                  <mc:Fallback>
                    <p:oleObj name="Clip" r:id="rId5" imgW="1307079" imgH="1083682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6" y="2723"/>
                            <a:ext cx="421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2233" name="Text Box 137"/>
              <p:cNvSpPr txBox="1">
                <a:spLocks noChangeArrowheads="1"/>
              </p:cNvSpPr>
              <p:nvPr/>
            </p:nvSpPr>
            <p:spPr bwMode="auto">
              <a:xfrm>
                <a:off x="1309" y="2630"/>
                <a:ext cx="336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dirty="0">
                    <a:solidFill>
                      <a:srgbClr val="FF0000"/>
                    </a:solidFill>
                    <a:latin typeface="Calibri"/>
                    <a:cs typeface="Calibri"/>
                  </a:rPr>
                  <a:t>Host</a:t>
                </a:r>
              </a:p>
              <a:p>
                <a:pPr eaLnBrk="0" hangingPunct="0">
                  <a:defRPr/>
                </a:pPr>
                <a:r>
                  <a:rPr lang="en-US" sz="2000" dirty="0">
                    <a:solidFill>
                      <a:srgbClr val="FF0000"/>
                    </a:solidFill>
                    <a:latin typeface="Calibri"/>
                    <a:cs typeface="Calibri"/>
                  </a:rPr>
                  <a:t>h1</a:t>
                </a:r>
                <a:endParaRPr lang="en-US" sz="18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412234" name="Line 138"/>
            <p:cNvSpPr>
              <a:spLocks noChangeShapeType="1"/>
            </p:cNvSpPr>
            <p:nvPr/>
          </p:nvSpPr>
          <p:spPr bwMode="auto">
            <a:xfrm flipV="1">
              <a:off x="1518" y="2340"/>
              <a:ext cx="21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35" name="Line 139"/>
            <p:cNvSpPr>
              <a:spLocks noChangeShapeType="1"/>
            </p:cNvSpPr>
            <p:nvPr/>
          </p:nvSpPr>
          <p:spPr bwMode="auto">
            <a:xfrm>
              <a:off x="4452" y="2034"/>
              <a:ext cx="132" cy="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36" name="Freeform 140"/>
            <p:cNvSpPr>
              <a:spLocks/>
            </p:cNvSpPr>
            <p:nvPr/>
          </p:nvSpPr>
          <p:spPr bwMode="auto">
            <a:xfrm>
              <a:off x="1518" y="2106"/>
              <a:ext cx="1242" cy="456"/>
            </a:xfrm>
            <a:custGeom>
              <a:avLst/>
              <a:gdLst>
                <a:gd name="T0" fmla="*/ 0 w 1242"/>
                <a:gd name="T1" fmla="*/ 372 h 456"/>
                <a:gd name="T2" fmla="*/ 270 w 1242"/>
                <a:gd name="T3" fmla="*/ 192 h 456"/>
                <a:gd name="T4" fmla="*/ 630 w 1242"/>
                <a:gd name="T5" fmla="*/ 456 h 456"/>
                <a:gd name="T6" fmla="*/ 1242 w 1242"/>
                <a:gd name="T7" fmla="*/ 294 h 456"/>
                <a:gd name="T8" fmla="*/ 1242 w 1242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456">
                  <a:moveTo>
                    <a:pt x="0" y="372"/>
                  </a:moveTo>
                  <a:lnTo>
                    <a:pt x="270" y="192"/>
                  </a:lnTo>
                  <a:lnTo>
                    <a:pt x="630" y="456"/>
                  </a:lnTo>
                  <a:lnTo>
                    <a:pt x="1242" y="294"/>
                  </a:lnTo>
                  <a:lnTo>
                    <a:pt x="1242" y="0"/>
                  </a:ln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37" name="Text Box 141"/>
            <p:cNvSpPr txBox="1">
              <a:spLocks noChangeArrowheads="1"/>
            </p:cNvSpPr>
            <p:nvPr/>
          </p:nvSpPr>
          <p:spPr bwMode="auto">
            <a:xfrm>
              <a:off x="1682" y="2609"/>
              <a:ext cx="93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FF0000"/>
                  </a:solidFill>
                  <a:latin typeface="Calibri"/>
                  <a:cs typeface="Calibri"/>
                </a:rPr>
                <a:t>Intra-AS routing</a:t>
              </a:r>
            </a:p>
            <a:p>
              <a:pPr eaLnBrk="0" hangingPunct="0">
                <a:defRPr/>
              </a:pPr>
              <a:r>
                <a:rPr lang="en-US" sz="2000">
                  <a:solidFill>
                    <a:srgbClr val="FF0000"/>
                  </a:solidFill>
                  <a:latin typeface="Calibri"/>
                  <a:cs typeface="Calibri"/>
                </a:rPr>
                <a:t>within AS A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412238" name="Freeform 142"/>
            <p:cNvSpPr>
              <a:spLocks/>
            </p:cNvSpPr>
            <p:nvPr/>
          </p:nvSpPr>
          <p:spPr bwMode="auto">
            <a:xfrm>
              <a:off x="2760" y="1965"/>
              <a:ext cx="2" cy="144"/>
            </a:xfrm>
            <a:custGeom>
              <a:avLst/>
              <a:gdLst>
                <a:gd name="T0" fmla="*/ 0 w 1"/>
                <a:gd name="T1" fmla="*/ 144 h 144"/>
                <a:gd name="T2" fmla="*/ 0 w 1"/>
                <a:gd name="T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">
                  <a:moveTo>
                    <a:pt x="0" y="144"/>
                  </a:move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rgbClr val="00CC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39" name="Freeform 143"/>
            <p:cNvSpPr>
              <a:spLocks/>
            </p:cNvSpPr>
            <p:nvPr/>
          </p:nvSpPr>
          <p:spPr bwMode="auto">
            <a:xfrm>
              <a:off x="3722" y="1395"/>
              <a:ext cx="1" cy="271"/>
            </a:xfrm>
            <a:custGeom>
              <a:avLst/>
              <a:gdLst>
                <a:gd name="T0" fmla="*/ 0 w 1"/>
                <a:gd name="T1" fmla="*/ 271 h 271"/>
                <a:gd name="T2" fmla="*/ 1 w 1"/>
                <a:gd name="T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1">
                  <a:moveTo>
                    <a:pt x="0" y="271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CC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42" name="Text Box 146"/>
            <p:cNvSpPr txBox="1">
              <a:spLocks noChangeArrowheads="1"/>
            </p:cNvSpPr>
            <p:nvPr/>
          </p:nvSpPr>
          <p:spPr bwMode="auto">
            <a:xfrm>
              <a:off x="2794" y="1114"/>
              <a:ext cx="559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rgbClr val="00CC66"/>
                  </a:solidFill>
                  <a:latin typeface="Calibri"/>
                  <a:cs typeface="Calibri"/>
                </a:rPr>
                <a:t>Inter-AS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0CC66"/>
                  </a:solidFill>
                  <a:latin typeface="Calibri"/>
                  <a:cs typeface="Calibri"/>
                </a:rPr>
                <a:t> routing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0CC66"/>
                  </a:solidFill>
                  <a:latin typeface="Calibri"/>
                  <a:cs typeface="Calibri"/>
                </a:rPr>
                <a:t>between 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00CC66"/>
                  </a:solidFill>
                  <a:latin typeface="Calibri"/>
                  <a:cs typeface="Calibri"/>
                </a:rPr>
                <a:t>A and B</a:t>
              </a:r>
              <a:endParaRPr lang="en-US" sz="1800" dirty="0">
                <a:solidFill>
                  <a:srgbClr val="00CC66"/>
                </a:solidFill>
                <a:latin typeface="Calibri"/>
                <a:cs typeface="Calibri"/>
              </a:endParaRPr>
            </a:p>
          </p:txBody>
        </p:sp>
        <p:sp>
          <p:nvSpPr>
            <p:cNvPr id="1412243" name="Freeform 147"/>
            <p:cNvSpPr>
              <a:spLocks/>
            </p:cNvSpPr>
            <p:nvPr/>
          </p:nvSpPr>
          <p:spPr bwMode="auto">
            <a:xfrm>
              <a:off x="2748" y="1407"/>
              <a:ext cx="984" cy="573"/>
            </a:xfrm>
            <a:custGeom>
              <a:avLst/>
              <a:gdLst>
                <a:gd name="T0" fmla="*/ 0 w 984"/>
                <a:gd name="T1" fmla="*/ 573 h 573"/>
                <a:gd name="T2" fmla="*/ 984 w 984"/>
                <a:gd name="T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84" h="573">
                  <a:moveTo>
                    <a:pt x="0" y="573"/>
                  </a:moveTo>
                  <a:lnTo>
                    <a:pt x="984" y="0"/>
                  </a:lnTo>
                </a:path>
              </a:pathLst>
            </a:custGeom>
            <a:noFill/>
            <a:ln w="76200" cap="flat" cmpd="sng">
              <a:solidFill>
                <a:srgbClr val="00CC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44" name="Line 148"/>
            <p:cNvSpPr>
              <a:spLocks noChangeShapeType="1"/>
            </p:cNvSpPr>
            <p:nvPr/>
          </p:nvSpPr>
          <p:spPr bwMode="auto">
            <a:xfrm>
              <a:off x="3722" y="1666"/>
              <a:ext cx="0" cy="224"/>
            </a:xfrm>
            <a:prstGeom prst="line">
              <a:avLst/>
            </a:prstGeom>
            <a:noFill/>
            <a:ln w="76200">
              <a:solidFill>
                <a:srgbClr val="FF6FC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45" name="Line 149"/>
            <p:cNvSpPr>
              <a:spLocks noChangeShapeType="1"/>
            </p:cNvSpPr>
            <p:nvPr/>
          </p:nvSpPr>
          <p:spPr bwMode="auto">
            <a:xfrm>
              <a:off x="3708" y="1866"/>
              <a:ext cx="577" cy="182"/>
            </a:xfrm>
            <a:prstGeom prst="line">
              <a:avLst/>
            </a:prstGeom>
            <a:noFill/>
            <a:ln w="76200">
              <a:solidFill>
                <a:srgbClr val="FF6FC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46" name="Line 150"/>
            <p:cNvSpPr>
              <a:spLocks noChangeShapeType="1"/>
            </p:cNvSpPr>
            <p:nvPr/>
          </p:nvSpPr>
          <p:spPr bwMode="auto">
            <a:xfrm>
              <a:off x="4276" y="2050"/>
              <a:ext cx="308" cy="2"/>
            </a:xfrm>
            <a:prstGeom prst="line">
              <a:avLst/>
            </a:prstGeom>
            <a:noFill/>
            <a:ln w="76200">
              <a:solidFill>
                <a:srgbClr val="FF6FC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12247" name="Text Box 151"/>
            <p:cNvSpPr txBox="1">
              <a:spLocks noChangeArrowheads="1"/>
            </p:cNvSpPr>
            <p:nvPr/>
          </p:nvSpPr>
          <p:spPr bwMode="auto">
            <a:xfrm>
              <a:off x="3416" y="2233"/>
              <a:ext cx="95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rgbClr val="FF66FF"/>
                  </a:solidFill>
                  <a:latin typeface="Calibri"/>
                  <a:cs typeface="Calibri"/>
                </a:rPr>
                <a:t>Intra-AS routing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FF66FF"/>
                  </a:solidFill>
                  <a:latin typeface="Calibri"/>
                  <a:cs typeface="Calibri"/>
                </a:rPr>
                <a:t>within AS B</a:t>
              </a:r>
              <a:endParaRPr lang="en-US" sz="1800" dirty="0">
                <a:solidFill>
                  <a:srgbClr val="FF66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Protocols</a:t>
            </a:r>
            <a:endParaRPr lang="en-US"/>
          </a:p>
        </p:txBody>
      </p:sp>
      <p:sp>
        <p:nvSpPr>
          <p:cNvPr id="9216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Used so that routers can exchange routing information</a:t>
            </a:r>
          </a:p>
          <a:p>
            <a:r>
              <a:rPr lang="en-US" smtClean="0"/>
              <a:t>Common routing protocols</a:t>
            </a:r>
          </a:p>
          <a:p>
            <a:pPr lvl="1"/>
            <a:r>
              <a:rPr lang="en-US" smtClean="0"/>
              <a:t>RIP: Routing Information Protocol (Interior)</a:t>
            </a:r>
          </a:p>
          <a:p>
            <a:pPr lvl="1"/>
            <a:r>
              <a:rPr lang="en-US" smtClean="0"/>
              <a:t>OSPF: Open Shortest Path First (Interior)</a:t>
            </a:r>
          </a:p>
          <a:p>
            <a:pPr lvl="1"/>
            <a:r>
              <a:rPr lang="en-US" smtClean="0"/>
              <a:t>BGP: Border Gateway Protocol (Exterior)</a:t>
            </a:r>
          </a:p>
          <a:p>
            <a:r>
              <a:rPr lang="en-US" smtClean="0"/>
              <a:t>These protocols are used to build routing tables</a:t>
            </a:r>
          </a:p>
          <a:p>
            <a:r>
              <a:rPr lang="en-US" smtClean="0"/>
              <a:t>These tables are adaptive, changing as required by the state of the network elements (links and routers)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0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table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79802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Each router maintains table of IP addresses or subnet addresses, next hop router IP address, output interface/port and possibly cost of using route</a:t>
            </a:r>
          </a:p>
          <a:p>
            <a:pPr>
              <a:buFont typeface="Arial" charset="0"/>
              <a:buChar char="•"/>
            </a:pPr>
            <a:r>
              <a:rPr lang="en-US" dirty="0"/>
              <a:t>Table is DYNAMIC – routes and cost change with time! </a:t>
            </a:r>
          </a:p>
        </p:txBody>
      </p:sp>
      <p:pic>
        <p:nvPicPr>
          <p:cNvPr id="942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73" y="2317936"/>
            <a:ext cx="4414927" cy="313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66BF-2DCB-0E4B-A400-70D8EA1F5D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105</TotalTime>
  <Words>1385</Words>
  <Application>Microsoft Office PowerPoint</Application>
  <PresentationFormat>On-screen Show (4:3)</PresentationFormat>
  <Paragraphs>226</Paragraphs>
  <Slides>26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lowerbar</vt:lpstr>
      <vt:lpstr>Clip</vt:lpstr>
      <vt:lpstr>Lecture 10c</vt:lpstr>
      <vt:lpstr>Motivation for the Network Layer</vt:lpstr>
      <vt:lpstr>Internet Routing Protocols</vt:lpstr>
      <vt:lpstr>Autonomous Systems (AS)</vt:lpstr>
      <vt:lpstr>Autonomous System Example</vt:lpstr>
      <vt:lpstr>Routing in the Internet</vt:lpstr>
      <vt:lpstr>Intra-AS and Inter-AS Routing</vt:lpstr>
      <vt:lpstr>Routing Protocols</vt:lpstr>
      <vt:lpstr>Routing table </vt:lpstr>
      <vt:lpstr>General Steps for learning routes</vt:lpstr>
      <vt:lpstr>Example Traceroute</vt:lpstr>
      <vt:lpstr>Border Gateway Protocol</vt:lpstr>
      <vt:lpstr>Autonomous System Example</vt:lpstr>
      <vt:lpstr>Neighbor Acquisition</vt:lpstr>
      <vt:lpstr>Reachability</vt:lpstr>
      <vt:lpstr>Open Shortest Path First (OSPF)</vt:lpstr>
      <vt:lpstr>OSPF</vt:lpstr>
      <vt:lpstr>OSPF– Router 6’s view</vt:lpstr>
      <vt:lpstr>Routing Information Protocol (RIP)</vt:lpstr>
      <vt:lpstr>Finding a Host on a Subnet</vt:lpstr>
      <vt:lpstr>ARP</vt:lpstr>
      <vt:lpstr>Address Resolution Protocol</vt:lpstr>
      <vt:lpstr>ARP protocol: Same LAN (network)</vt:lpstr>
      <vt:lpstr>ARP data</vt:lpstr>
      <vt:lpstr>ping Command</vt:lpstr>
      <vt:lpstr>ICMP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11a</dc:title>
  <dc:creator>Prashant Krishnamurthy</dc:creator>
  <cp:lastModifiedBy>Cui, Liu</cp:lastModifiedBy>
  <cp:revision>17</cp:revision>
  <dcterms:created xsi:type="dcterms:W3CDTF">2014-03-27T16:16:53Z</dcterms:created>
  <dcterms:modified xsi:type="dcterms:W3CDTF">2017-01-20T19:31:58Z</dcterms:modified>
</cp:coreProperties>
</file>