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4660"/>
  </p:normalViewPr>
  <p:slideViewPr>
    <p:cSldViewPr snapToGrid="0">
      <p:cViewPr varScale="1">
        <p:scale>
          <a:sx n="74" d="100"/>
          <a:sy n="74" d="100"/>
        </p:scale>
        <p:origin x="58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265FD7-D04F-4FE0-AC3C-14649493B529}"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F8215-9984-4F0E-A365-35E313D98B86}" type="slidenum">
              <a:rPr lang="en-US" smtClean="0"/>
              <a:t>‹#›</a:t>
            </a:fld>
            <a:endParaRPr lang="en-US"/>
          </a:p>
        </p:txBody>
      </p:sp>
    </p:spTree>
    <p:extLst>
      <p:ext uri="{BB962C8B-B14F-4D97-AF65-F5344CB8AC3E}">
        <p14:creationId xmlns:p14="http://schemas.microsoft.com/office/powerpoint/2010/main" val="3326942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265FD7-D04F-4FE0-AC3C-14649493B529}"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F8215-9984-4F0E-A365-35E313D98B86}" type="slidenum">
              <a:rPr lang="en-US" smtClean="0"/>
              <a:t>‹#›</a:t>
            </a:fld>
            <a:endParaRPr lang="en-US"/>
          </a:p>
        </p:txBody>
      </p:sp>
    </p:spTree>
    <p:extLst>
      <p:ext uri="{BB962C8B-B14F-4D97-AF65-F5344CB8AC3E}">
        <p14:creationId xmlns:p14="http://schemas.microsoft.com/office/powerpoint/2010/main" val="4279131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265FD7-D04F-4FE0-AC3C-14649493B529}"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F8215-9984-4F0E-A365-35E313D98B86}" type="slidenum">
              <a:rPr lang="en-US" smtClean="0"/>
              <a:t>‹#›</a:t>
            </a:fld>
            <a:endParaRPr lang="en-US"/>
          </a:p>
        </p:txBody>
      </p:sp>
    </p:spTree>
    <p:extLst>
      <p:ext uri="{BB962C8B-B14F-4D97-AF65-F5344CB8AC3E}">
        <p14:creationId xmlns:p14="http://schemas.microsoft.com/office/powerpoint/2010/main" val="3165828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265FD7-D04F-4FE0-AC3C-14649493B529}"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F8215-9984-4F0E-A365-35E313D98B86}" type="slidenum">
              <a:rPr lang="en-US" smtClean="0"/>
              <a:t>‹#›</a:t>
            </a:fld>
            <a:endParaRPr lang="en-US"/>
          </a:p>
        </p:txBody>
      </p:sp>
    </p:spTree>
    <p:extLst>
      <p:ext uri="{BB962C8B-B14F-4D97-AF65-F5344CB8AC3E}">
        <p14:creationId xmlns:p14="http://schemas.microsoft.com/office/powerpoint/2010/main" val="268435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265FD7-D04F-4FE0-AC3C-14649493B529}"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F8215-9984-4F0E-A365-35E313D98B86}" type="slidenum">
              <a:rPr lang="en-US" smtClean="0"/>
              <a:t>‹#›</a:t>
            </a:fld>
            <a:endParaRPr lang="en-US"/>
          </a:p>
        </p:txBody>
      </p:sp>
    </p:spTree>
    <p:extLst>
      <p:ext uri="{BB962C8B-B14F-4D97-AF65-F5344CB8AC3E}">
        <p14:creationId xmlns:p14="http://schemas.microsoft.com/office/powerpoint/2010/main" val="1959764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265FD7-D04F-4FE0-AC3C-14649493B529}"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3F8215-9984-4F0E-A365-35E313D98B86}" type="slidenum">
              <a:rPr lang="en-US" smtClean="0"/>
              <a:t>‹#›</a:t>
            </a:fld>
            <a:endParaRPr lang="en-US"/>
          </a:p>
        </p:txBody>
      </p:sp>
    </p:spTree>
    <p:extLst>
      <p:ext uri="{BB962C8B-B14F-4D97-AF65-F5344CB8AC3E}">
        <p14:creationId xmlns:p14="http://schemas.microsoft.com/office/powerpoint/2010/main" val="805389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265FD7-D04F-4FE0-AC3C-14649493B529}" type="datetimeFigureOut">
              <a:rPr lang="en-US" smtClean="0"/>
              <a:t>4/24/2018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3F8215-9984-4F0E-A365-35E313D98B86}" type="slidenum">
              <a:rPr lang="en-US" smtClean="0"/>
              <a:t>‹#›</a:t>
            </a:fld>
            <a:endParaRPr lang="en-US"/>
          </a:p>
        </p:txBody>
      </p:sp>
    </p:spTree>
    <p:extLst>
      <p:ext uri="{BB962C8B-B14F-4D97-AF65-F5344CB8AC3E}">
        <p14:creationId xmlns:p14="http://schemas.microsoft.com/office/powerpoint/2010/main" val="1841334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265FD7-D04F-4FE0-AC3C-14649493B529}" type="datetimeFigureOut">
              <a:rPr lang="en-US" smtClean="0"/>
              <a:t>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3F8215-9984-4F0E-A365-35E313D98B86}" type="slidenum">
              <a:rPr lang="en-US" smtClean="0"/>
              <a:t>‹#›</a:t>
            </a:fld>
            <a:endParaRPr lang="en-US"/>
          </a:p>
        </p:txBody>
      </p:sp>
    </p:spTree>
    <p:extLst>
      <p:ext uri="{BB962C8B-B14F-4D97-AF65-F5344CB8AC3E}">
        <p14:creationId xmlns:p14="http://schemas.microsoft.com/office/powerpoint/2010/main" val="2430066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265FD7-D04F-4FE0-AC3C-14649493B529}" type="datetimeFigureOut">
              <a:rPr lang="en-US" smtClean="0"/>
              <a:t>4/24/2018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3F8215-9984-4F0E-A365-35E313D98B86}" type="slidenum">
              <a:rPr lang="en-US" smtClean="0"/>
              <a:t>‹#›</a:t>
            </a:fld>
            <a:endParaRPr lang="en-US"/>
          </a:p>
        </p:txBody>
      </p:sp>
    </p:spTree>
    <p:extLst>
      <p:ext uri="{BB962C8B-B14F-4D97-AF65-F5344CB8AC3E}">
        <p14:creationId xmlns:p14="http://schemas.microsoft.com/office/powerpoint/2010/main" val="2371337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265FD7-D04F-4FE0-AC3C-14649493B529}"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3F8215-9984-4F0E-A365-35E313D98B86}" type="slidenum">
              <a:rPr lang="en-US" smtClean="0"/>
              <a:t>‹#›</a:t>
            </a:fld>
            <a:endParaRPr lang="en-US"/>
          </a:p>
        </p:txBody>
      </p:sp>
    </p:spTree>
    <p:extLst>
      <p:ext uri="{BB962C8B-B14F-4D97-AF65-F5344CB8AC3E}">
        <p14:creationId xmlns:p14="http://schemas.microsoft.com/office/powerpoint/2010/main" val="2656946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265FD7-D04F-4FE0-AC3C-14649493B529}"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3F8215-9984-4F0E-A365-35E313D98B86}" type="slidenum">
              <a:rPr lang="en-US" smtClean="0"/>
              <a:t>‹#›</a:t>
            </a:fld>
            <a:endParaRPr lang="en-US"/>
          </a:p>
        </p:txBody>
      </p:sp>
    </p:spTree>
    <p:extLst>
      <p:ext uri="{BB962C8B-B14F-4D97-AF65-F5344CB8AC3E}">
        <p14:creationId xmlns:p14="http://schemas.microsoft.com/office/powerpoint/2010/main" val="1838277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265FD7-D04F-4FE0-AC3C-14649493B529}" type="datetimeFigureOut">
              <a:rPr lang="en-US" smtClean="0"/>
              <a:t>4/24/2018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3F8215-9984-4F0E-A365-35E313D98B86}" type="slidenum">
              <a:rPr lang="en-US" smtClean="0"/>
              <a:t>‹#›</a:t>
            </a:fld>
            <a:endParaRPr lang="en-US"/>
          </a:p>
        </p:txBody>
      </p:sp>
    </p:spTree>
    <p:extLst>
      <p:ext uri="{BB962C8B-B14F-4D97-AF65-F5344CB8AC3E}">
        <p14:creationId xmlns:p14="http://schemas.microsoft.com/office/powerpoint/2010/main" val="2623718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Operating Cisco Routers</a:t>
            </a:r>
            <a:endParaRPr lang="en-US" dirty="0"/>
          </a:p>
        </p:txBody>
      </p:sp>
      <p:sp>
        <p:nvSpPr>
          <p:cNvPr id="3" name="Subtitle 2"/>
          <p:cNvSpPr>
            <a:spLocks noGrp="1"/>
          </p:cNvSpPr>
          <p:nvPr>
            <p:ph type="subTitle" idx="1"/>
          </p:nvPr>
        </p:nvSpPr>
        <p:spPr/>
        <p:txBody>
          <a:bodyPr/>
          <a:lstStyle/>
          <a:p>
            <a:r>
              <a:rPr lang="en-US" dirty="0" smtClean="0"/>
              <a:t>Liu Cui</a:t>
            </a:r>
            <a:endParaRPr lang="en-US" dirty="0"/>
          </a:p>
        </p:txBody>
      </p:sp>
    </p:spTree>
    <p:extLst>
      <p:ext uri="{BB962C8B-B14F-4D97-AF65-F5344CB8AC3E}">
        <p14:creationId xmlns:p14="http://schemas.microsoft.com/office/powerpoint/2010/main" val="5146613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Enabling IPv4 Support on Cisco Router Interfaces </a:t>
            </a:r>
          </a:p>
        </p:txBody>
      </p:sp>
      <p:sp>
        <p:nvSpPr>
          <p:cNvPr id="3" name="Content Placeholder 2"/>
          <p:cNvSpPr>
            <a:spLocks noGrp="1"/>
          </p:cNvSpPr>
          <p:nvPr>
            <p:ph idx="1"/>
          </p:nvPr>
        </p:nvSpPr>
        <p:spPr/>
        <p:txBody>
          <a:bodyPr/>
          <a:lstStyle/>
          <a:p>
            <a:r>
              <a:rPr lang="en-US" dirty="0" smtClean="0"/>
              <a:t>Difference between router CLI and switch CLI</a:t>
            </a:r>
          </a:p>
          <a:p>
            <a:pPr lvl="1"/>
            <a:r>
              <a:rPr lang="en-US" dirty="0" smtClean="0"/>
              <a:t>The configuration of IP addresses differs in some ways, with switches using a VLAN interface and routers using an IP address configured on each working interface</a:t>
            </a:r>
          </a:p>
          <a:p>
            <a:pPr lvl="1"/>
            <a:r>
              <a:rPr lang="en-US" dirty="0" smtClean="0"/>
              <a:t>Many Cisco router models have an auxiliary (Aux) port, intended to be connected to an external modem and phone line to allow remote users to dial in to the router, and access the CLI, by making a phone call. Cisco switches do not have auxiliary ports.</a:t>
            </a:r>
          </a:p>
          <a:p>
            <a:pPr lvl="1"/>
            <a:r>
              <a:rPr lang="en-US" dirty="0" smtClean="0"/>
              <a:t>Router IOS defaults to disallow both Telnet and SSH into the router because of the default setting of </a:t>
            </a:r>
            <a:r>
              <a:rPr lang="en-US" b="1" dirty="0" smtClean="0"/>
              <a:t>transport input none </a:t>
            </a:r>
            <a:r>
              <a:rPr lang="en-US" dirty="0" smtClean="0"/>
              <a:t>in </a:t>
            </a:r>
            <a:r>
              <a:rPr lang="en-US" dirty="0" err="1" smtClean="0"/>
              <a:t>vty</a:t>
            </a:r>
            <a:r>
              <a:rPr lang="en-US" dirty="0" smtClean="0"/>
              <a:t> configuration mode. To enable Telnet, use </a:t>
            </a:r>
            <a:r>
              <a:rPr lang="en-US" b="1" dirty="0" smtClean="0"/>
              <a:t>transport input telnet </a:t>
            </a:r>
            <a:r>
              <a:rPr lang="en-US" dirty="0" smtClean="0"/>
              <a:t>command. To enable SSH, use </a:t>
            </a:r>
            <a:r>
              <a:rPr lang="en-US" b="1" dirty="0" smtClean="0"/>
              <a:t>transport input </a:t>
            </a:r>
            <a:r>
              <a:rPr lang="en-US" b="1" dirty="0" err="1" smtClean="0"/>
              <a:t>ssh</a:t>
            </a:r>
            <a:r>
              <a:rPr lang="en-US" b="1" dirty="0" smtClean="0"/>
              <a:t> command</a:t>
            </a:r>
            <a:r>
              <a:rPr lang="en-US" dirty="0" smtClean="0"/>
              <a:t>.</a:t>
            </a:r>
            <a:endParaRPr lang="en-US" dirty="0"/>
          </a:p>
        </p:txBody>
      </p:sp>
    </p:spTree>
    <p:extLst>
      <p:ext uri="{BB962C8B-B14F-4D97-AF65-F5344CB8AC3E}">
        <p14:creationId xmlns:p14="http://schemas.microsoft.com/office/powerpoint/2010/main" val="23337028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Router interfaces</a:t>
            </a:r>
            <a:endParaRPr lang="en-US" dirty="0"/>
          </a:p>
        </p:txBody>
      </p:sp>
      <p:sp>
        <p:nvSpPr>
          <p:cNvPr id="3" name="Content Placeholder 2"/>
          <p:cNvSpPr>
            <a:spLocks noGrp="1"/>
          </p:cNvSpPr>
          <p:nvPr>
            <p:ph idx="1"/>
          </p:nvPr>
        </p:nvSpPr>
        <p:spPr/>
        <p:txBody>
          <a:bodyPr/>
          <a:lstStyle/>
          <a:p>
            <a:r>
              <a:rPr lang="en-US" dirty="0" smtClean="0"/>
              <a:t>One minor difference between Cisco switches and routers is that routers support a much wider variety of interfaces, including serial interfaces, cable TV, DSL, 3G/4G wireless, etc. </a:t>
            </a:r>
          </a:p>
          <a:p>
            <a:r>
              <a:rPr lang="en-US" dirty="0" smtClean="0"/>
              <a:t>Two of the most common commands to display the interfaces, and their status, are the </a:t>
            </a:r>
          </a:p>
          <a:p>
            <a:pPr lvl="1"/>
            <a:r>
              <a:rPr lang="en-US" b="1" i="1" dirty="0" smtClean="0"/>
              <a:t>show </a:t>
            </a:r>
            <a:r>
              <a:rPr lang="en-US" b="1" i="1" dirty="0" err="1" smtClean="0"/>
              <a:t>ip</a:t>
            </a:r>
            <a:r>
              <a:rPr lang="en-US" b="1" i="1" dirty="0" smtClean="0"/>
              <a:t> interface brief</a:t>
            </a:r>
            <a:r>
              <a:rPr lang="en-US" dirty="0" smtClean="0"/>
              <a:t>: list one line per interface, with basic information, including the interface IP address and interface status.</a:t>
            </a:r>
          </a:p>
          <a:p>
            <a:pPr lvl="1"/>
            <a:r>
              <a:rPr lang="en-US" b="1" i="1" dirty="0" smtClean="0"/>
              <a:t>show interfaces commands</a:t>
            </a:r>
            <a:r>
              <a:rPr lang="en-US" dirty="0" smtClean="0"/>
              <a:t>: lists the interfaces with a large amount of information per interface. </a:t>
            </a:r>
            <a:endParaRPr lang="en-US" dirty="0"/>
          </a:p>
        </p:txBody>
      </p:sp>
    </p:spTree>
    <p:extLst>
      <p:ext uri="{BB962C8B-B14F-4D97-AF65-F5344CB8AC3E}">
        <p14:creationId xmlns:p14="http://schemas.microsoft.com/office/powerpoint/2010/main" val="8451122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Router Interface IP Addresses</a:t>
            </a:r>
            <a:endParaRPr lang="en-US" dirty="0"/>
          </a:p>
        </p:txBody>
      </p:sp>
      <p:sp>
        <p:nvSpPr>
          <p:cNvPr id="3" name="Content Placeholder 2"/>
          <p:cNvSpPr>
            <a:spLocks noGrp="1"/>
          </p:cNvSpPr>
          <p:nvPr>
            <p:ph idx="1"/>
          </p:nvPr>
        </p:nvSpPr>
        <p:spPr/>
        <p:txBody>
          <a:bodyPr/>
          <a:lstStyle/>
          <a:p>
            <a:r>
              <a:rPr lang="en-US" dirty="0" smtClean="0"/>
              <a:t>Cisco enterprise routers require at least some configuration beyond the default configuration before they will do their primary job: routing IP packets. Followings are the facts about the router:</a:t>
            </a:r>
          </a:p>
          <a:p>
            <a:pPr lvl="1"/>
            <a:r>
              <a:rPr lang="en-US" dirty="0" smtClean="0"/>
              <a:t>Most Cisco router interfaces default to a disabled (</a:t>
            </a:r>
            <a:r>
              <a:rPr lang="en-US" b="1" i="1" dirty="0" smtClean="0"/>
              <a:t>shutdown</a:t>
            </a:r>
            <a:r>
              <a:rPr lang="en-US" dirty="0" smtClean="0"/>
              <a:t>) state and should be enabled with the </a:t>
            </a:r>
            <a:r>
              <a:rPr lang="en-US" b="1" i="1" dirty="0" smtClean="0"/>
              <a:t>no shutdown </a:t>
            </a:r>
            <a:r>
              <a:rPr lang="en-US" dirty="0" smtClean="0"/>
              <a:t>interface subcommand.</a:t>
            </a:r>
          </a:p>
          <a:p>
            <a:pPr lvl="1"/>
            <a:r>
              <a:rPr lang="en-US" dirty="0" smtClean="0"/>
              <a:t>Cisco routers do not route IP packets in or out an interface until an IP address and mask have been configured; by default, no interfaces have an IP address and mask.</a:t>
            </a:r>
          </a:p>
          <a:p>
            <a:pPr lvl="1"/>
            <a:r>
              <a:rPr lang="en-US" dirty="0" smtClean="0"/>
              <a:t>Cisco routers attempt to route IP packets for any interfaces that are in an up/up state and that have an IP address/mask assigned. </a:t>
            </a:r>
          </a:p>
          <a:p>
            <a:r>
              <a:rPr lang="en-US" dirty="0" smtClean="0"/>
              <a:t>To configure the address and mask: </a:t>
            </a:r>
            <a:r>
              <a:rPr lang="en-US" b="1" i="1" dirty="0" err="1" smtClean="0"/>
              <a:t>ip</a:t>
            </a:r>
            <a:r>
              <a:rPr lang="en-US" b="1" i="1" dirty="0" smtClean="0"/>
              <a:t> address </a:t>
            </a:r>
            <a:r>
              <a:rPr lang="en-US" b="1" i="1" dirty="0" err="1" smtClean="0"/>
              <a:t>address</a:t>
            </a:r>
            <a:r>
              <a:rPr lang="en-US" b="1" i="1" dirty="0" smtClean="0"/>
              <a:t> mask </a:t>
            </a:r>
            <a:endParaRPr lang="en-US" b="1" i="1" dirty="0"/>
          </a:p>
        </p:txBody>
      </p:sp>
    </p:spTree>
    <p:extLst>
      <p:ext uri="{BB962C8B-B14F-4D97-AF65-F5344CB8AC3E}">
        <p14:creationId xmlns:p14="http://schemas.microsoft.com/office/powerpoint/2010/main" val="11075378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Bandwidth and Clock Rate on Serial Interfaces</a:t>
            </a:r>
            <a:endParaRPr lang="en-US" dirty="0"/>
          </a:p>
        </p:txBody>
      </p:sp>
      <p:sp>
        <p:nvSpPr>
          <p:cNvPr id="3" name="Content Placeholder 2"/>
          <p:cNvSpPr>
            <a:spLocks noGrp="1"/>
          </p:cNvSpPr>
          <p:nvPr>
            <p:ph idx="1"/>
          </p:nvPr>
        </p:nvSpPr>
        <p:spPr/>
        <p:txBody>
          <a:bodyPr>
            <a:normAutofit lnSpcReduction="10000"/>
          </a:bodyPr>
          <a:lstStyle/>
          <a:p>
            <a:r>
              <a:rPr lang="en-US" dirty="0" smtClean="0"/>
              <a:t>WAN serial links can run at a wide variety of speeds. To deal with the wide range of speeds, routers physically slave themselves to the speed as dictated by the CSU/DSU through a process called clocking. As a result, routers can use serial links without the need for additional configuration or </a:t>
            </a:r>
            <a:r>
              <a:rPr lang="en-US" dirty="0" err="1" smtClean="0"/>
              <a:t>autonegotiation</a:t>
            </a:r>
            <a:r>
              <a:rPr lang="en-US" dirty="0" smtClean="0"/>
              <a:t> to sense the serial link’s speed. The CSU/DSU knows the speed, the CSU/DSU sends clock pulses over the cable to the router, and the router reacts to the clocking signal.</a:t>
            </a:r>
          </a:p>
          <a:p>
            <a:r>
              <a:rPr lang="en-US" dirty="0" smtClean="0"/>
              <a:t>Some people confuse the router bandwidth command with the clock rate command. The clock rate command sets the actual Layer 1 speed used on the link. The bandwidth of the interface is the documented speed of the interface, which does not have to match the actual Layer 1 speed used on the interface. </a:t>
            </a:r>
            <a:endParaRPr lang="en-US" dirty="0"/>
          </a:p>
        </p:txBody>
      </p:sp>
    </p:spTree>
    <p:extLst>
      <p:ext uri="{BB962C8B-B14F-4D97-AF65-F5344CB8AC3E}">
        <p14:creationId xmlns:p14="http://schemas.microsoft.com/office/powerpoint/2010/main" val="3584796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Router Auxiliary Port</a:t>
            </a:r>
            <a:endParaRPr lang="en-US" dirty="0"/>
          </a:p>
        </p:txBody>
      </p:sp>
      <p:sp>
        <p:nvSpPr>
          <p:cNvPr id="3" name="Content Placeholder 2"/>
          <p:cNvSpPr>
            <a:spLocks noGrp="1"/>
          </p:cNvSpPr>
          <p:nvPr>
            <p:ph idx="1"/>
          </p:nvPr>
        </p:nvSpPr>
        <p:spPr/>
        <p:txBody>
          <a:bodyPr/>
          <a:lstStyle/>
          <a:p>
            <a:r>
              <a:rPr lang="en-US" dirty="0" smtClean="0"/>
              <a:t>Both routers and switches have a console port to allow administrative access, but most Cisco routers have an extra physical port called an auxiliary (Aux) port. The Aux port typically serves as a means </a:t>
            </a:r>
            <a:r>
              <a:rPr lang="en-US" smtClean="0"/>
              <a:t>to make </a:t>
            </a:r>
            <a:r>
              <a:rPr lang="en-US" dirty="0" smtClean="0"/>
              <a:t>a phone call to connect into the router to issue commands from the CLI.</a:t>
            </a:r>
            <a:endParaRPr lang="en-US" dirty="0"/>
          </a:p>
        </p:txBody>
      </p:sp>
    </p:spTree>
    <p:extLst>
      <p:ext uri="{BB962C8B-B14F-4D97-AF65-F5344CB8AC3E}">
        <p14:creationId xmlns:p14="http://schemas.microsoft.com/office/powerpoint/2010/main" val="20124032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Enterprise Routers</a:t>
            </a:r>
            <a:endParaRPr lang="en-US" dirty="0"/>
          </a:p>
        </p:txBody>
      </p:sp>
      <p:sp>
        <p:nvSpPr>
          <p:cNvPr id="3" name="Content Placeholder 2"/>
          <p:cNvSpPr>
            <a:spLocks noGrp="1"/>
          </p:cNvSpPr>
          <p:nvPr>
            <p:ph idx="1"/>
          </p:nvPr>
        </p:nvSpPr>
        <p:spPr/>
        <p:txBody>
          <a:bodyPr/>
          <a:lstStyle/>
          <a:p>
            <a:r>
              <a:rPr lang="en-US" dirty="0" smtClean="0"/>
              <a:t>A typical enterprise network has a few centralized sites as well as lots of smaller remote sites. </a:t>
            </a:r>
          </a:p>
          <a:p>
            <a:r>
              <a:rPr lang="en-US" dirty="0" smtClean="0"/>
              <a:t>To support devices at each site (computers, IP phones, printers, </a:t>
            </a:r>
            <a:r>
              <a:rPr lang="en-US" dirty="0" err="1" smtClean="0"/>
              <a:t>etc</a:t>
            </a:r>
            <a:r>
              <a:rPr lang="en-US" dirty="0" smtClean="0"/>
              <a:t>), the network includes at least</a:t>
            </a:r>
          </a:p>
          <a:p>
            <a:pPr lvl="1"/>
            <a:r>
              <a:rPr lang="en-US" dirty="0" smtClean="0"/>
              <a:t>One LAN switch at each site</a:t>
            </a:r>
          </a:p>
          <a:p>
            <a:pPr lvl="1"/>
            <a:r>
              <a:rPr lang="en-US" dirty="0" smtClean="0"/>
              <a:t>One router that connect the LAN switch to WAN link</a:t>
            </a:r>
          </a:p>
          <a:p>
            <a:r>
              <a:rPr lang="en-US" dirty="0" smtClean="0"/>
              <a:t>The WAN link provides connectivity from each remote site, back to the central site.</a:t>
            </a:r>
          </a:p>
        </p:txBody>
      </p:sp>
    </p:spTree>
    <p:extLst>
      <p:ext uri="{BB962C8B-B14F-4D97-AF65-F5344CB8AC3E}">
        <p14:creationId xmlns:p14="http://schemas.microsoft.com/office/powerpoint/2010/main" val="25921537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Enterprise Routers</a:t>
            </a:r>
            <a:endParaRPr lang="en-US" dirty="0"/>
          </a:p>
        </p:txBody>
      </p:sp>
      <p:sp>
        <p:nvSpPr>
          <p:cNvPr id="3" name="Content Placeholder 2"/>
          <p:cNvSpPr>
            <a:spLocks noGrp="1"/>
          </p:cNvSpPr>
          <p:nvPr>
            <p:ph idx="1"/>
          </p:nvPr>
        </p:nvSpPr>
        <p:spPr>
          <a:xfrm>
            <a:off x="838200" y="1419367"/>
            <a:ext cx="10515600" cy="4757596"/>
          </a:xfrm>
        </p:spPr>
        <p:txBody>
          <a:bodyPr/>
          <a:lstStyle/>
          <a:p>
            <a:r>
              <a:rPr lang="en-US" dirty="0" smtClean="0"/>
              <a:t>Channel service unit/data service unit (CSU/DSU)</a:t>
            </a:r>
          </a:p>
          <a:p>
            <a:pPr lvl="1"/>
            <a:r>
              <a:rPr lang="en-US" dirty="0" smtClean="0"/>
              <a:t> connect a data terminal equipment (DTE), such as a router, to a digital circuit, such as a Digital Signal 1 (T1) line. The CSU/DSU implements two different functions. The channel service unit (CSU) is responsible for the connection to the telecommunication network, while the data service unit (DSU) is responsible for managing the interface with the DTE.</a:t>
            </a:r>
            <a:endParaRPr lang="en-US" dirty="0"/>
          </a:p>
        </p:txBody>
      </p:sp>
      <p:pic>
        <p:nvPicPr>
          <p:cNvPr id="4" name="Picture 3"/>
          <p:cNvPicPr>
            <a:picLocks noChangeAspect="1"/>
          </p:cNvPicPr>
          <p:nvPr/>
        </p:nvPicPr>
        <p:blipFill>
          <a:blip r:embed="rId2"/>
          <a:stretch>
            <a:fillRect/>
          </a:stretch>
        </p:blipFill>
        <p:spPr>
          <a:xfrm>
            <a:off x="2438400" y="3798165"/>
            <a:ext cx="7315200" cy="2886075"/>
          </a:xfrm>
          <a:prstGeom prst="rect">
            <a:avLst/>
          </a:prstGeom>
        </p:spPr>
      </p:pic>
    </p:spTree>
    <p:extLst>
      <p:ext uri="{BB962C8B-B14F-4D97-AF65-F5344CB8AC3E}">
        <p14:creationId xmlns:p14="http://schemas.microsoft.com/office/powerpoint/2010/main" val="8842400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Installation of Enterprise Routers</a:t>
            </a:r>
            <a:endParaRPr lang="en-US" dirty="0"/>
          </a:p>
        </p:txBody>
      </p:sp>
      <p:sp>
        <p:nvSpPr>
          <p:cNvPr id="3" name="Content Placeholder 2"/>
          <p:cNvSpPr>
            <a:spLocks noGrp="1"/>
          </p:cNvSpPr>
          <p:nvPr>
            <p:ph idx="1"/>
          </p:nvPr>
        </p:nvSpPr>
        <p:spPr/>
        <p:txBody>
          <a:bodyPr>
            <a:normAutofit lnSpcReduction="10000"/>
          </a:bodyPr>
          <a:lstStyle/>
          <a:p>
            <a:r>
              <a:rPr lang="en-US" dirty="0" smtClean="0"/>
              <a:t>Step 1. Connect </a:t>
            </a:r>
            <a:r>
              <a:rPr lang="en-US" smtClean="0"/>
              <a:t>any LAN </a:t>
            </a:r>
            <a:r>
              <a:rPr lang="en-US" dirty="0" smtClean="0"/>
              <a:t>cables to the LAN ports</a:t>
            </a:r>
          </a:p>
          <a:p>
            <a:r>
              <a:rPr lang="en-US" dirty="0" smtClean="0"/>
              <a:t>Step 2. If using an external CSU/DSU, connect the router’s serial interface to the CSU/DSU and the CSU/DSU to the line from the telco.</a:t>
            </a:r>
          </a:p>
          <a:p>
            <a:r>
              <a:rPr lang="en-US" dirty="0" smtClean="0"/>
              <a:t>Step 3. If using an internal CSU/DSU, connect the router’s serial interface to the line from the telco.</a:t>
            </a:r>
          </a:p>
          <a:p>
            <a:r>
              <a:rPr lang="en-US" dirty="0" smtClean="0"/>
              <a:t>Step 4. Connect the router’s console port to a PC (using a rollover cable), as needed, to configure the router.</a:t>
            </a:r>
          </a:p>
          <a:p>
            <a:r>
              <a:rPr lang="en-US" dirty="0" smtClean="0"/>
              <a:t>Step 5. Connect a power cable from a power outlet to the power port on the router.</a:t>
            </a:r>
          </a:p>
          <a:p>
            <a:r>
              <a:rPr lang="en-US" dirty="0" smtClean="0"/>
              <a:t>Step 6. Power on the router.</a:t>
            </a:r>
            <a:endParaRPr lang="en-US" dirty="0"/>
          </a:p>
        </p:txBody>
      </p:sp>
    </p:spTree>
    <p:extLst>
      <p:ext uri="{BB962C8B-B14F-4D97-AF65-F5344CB8AC3E}">
        <p14:creationId xmlns:p14="http://schemas.microsoft.com/office/powerpoint/2010/main" val="32919668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Internet Access Routers</a:t>
            </a:r>
            <a:endParaRPr lang="en-US" dirty="0"/>
          </a:p>
        </p:txBody>
      </p:sp>
      <p:sp>
        <p:nvSpPr>
          <p:cNvPr id="3" name="Content Placeholder 2"/>
          <p:cNvSpPr>
            <a:spLocks noGrp="1"/>
          </p:cNvSpPr>
          <p:nvPr>
            <p:ph idx="1"/>
          </p:nvPr>
        </p:nvSpPr>
        <p:spPr/>
        <p:txBody>
          <a:bodyPr/>
          <a:lstStyle/>
          <a:p>
            <a:r>
              <a:rPr lang="en-US" dirty="0" smtClean="0"/>
              <a:t>Routers play a key role in SOHO networks, connecting the LAN-attached end-user devices to a high-speed Internet access service. </a:t>
            </a:r>
          </a:p>
          <a:p>
            <a:r>
              <a:rPr lang="en-US" dirty="0" smtClean="0"/>
              <a:t>Most SOHO products go by the name router, but happen to include many networking functions in a single device.</a:t>
            </a:r>
          </a:p>
          <a:p>
            <a:r>
              <a:rPr lang="en-US" dirty="0" smtClean="0"/>
              <a:t>Because of that, when learning about networking, it can be difficult to appreciate the different functions the device performs. </a:t>
            </a:r>
            <a:endParaRPr lang="en-US" dirty="0"/>
          </a:p>
        </p:txBody>
      </p:sp>
    </p:spTree>
    <p:extLst>
      <p:ext uri="{BB962C8B-B14F-4D97-AF65-F5344CB8AC3E}">
        <p14:creationId xmlns:p14="http://schemas.microsoft.com/office/powerpoint/2010/main" val="29754224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Internet Access Routers</a:t>
            </a:r>
            <a:endParaRPr lang="en-US" dirty="0"/>
          </a:p>
        </p:txBody>
      </p:sp>
      <p:sp>
        <p:nvSpPr>
          <p:cNvPr id="3" name="Content Placeholder 2"/>
          <p:cNvSpPr>
            <a:spLocks noGrp="1"/>
          </p:cNvSpPr>
          <p:nvPr>
            <p:ph idx="1"/>
          </p:nvPr>
        </p:nvSpPr>
        <p:spPr/>
        <p:txBody>
          <a:bodyPr/>
          <a:lstStyle/>
          <a:p>
            <a:r>
              <a:rPr lang="en-US" dirty="0" smtClean="0"/>
              <a:t>This figure has many similarities to the previous one. </a:t>
            </a:r>
          </a:p>
          <a:p>
            <a:r>
              <a:rPr lang="en-US" dirty="0" smtClean="0"/>
              <a:t>The main differences between the SOHO connection and the enterprise branch relate to the connection into the Internet. </a:t>
            </a:r>
          </a:p>
          <a:p>
            <a:r>
              <a:rPr lang="en-US" dirty="0" smtClean="0"/>
              <a:t>An Internet connection that uses CATV (cable TV) or digital subscriber line (DSL) needs a device that converts between the Layer 1 and 2 standards used on the CATV cable or DSL line and the Ethernet used by the router. These devices, commonly called modems, convert between CATV/DSL layer 1 and layer 2 standards to Ethernet, and vice versa. </a:t>
            </a:r>
            <a:endParaRPr lang="en-US" dirty="0"/>
          </a:p>
        </p:txBody>
      </p:sp>
    </p:spTree>
    <p:extLst>
      <p:ext uri="{BB962C8B-B14F-4D97-AF65-F5344CB8AC3E}">
        <p14:creationId xmlns:p14="http://schemas.microsoft.com/office/powerpoint/2010/main" val="479221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Internet Access Routers</a:t>
            </a:r>
            <a:endParaRPr lang="en-US" dirty="0"/>
          </a:p>
        </p:txBody>
      </p:sp>
      <p:pic>
        <p:nvPicPr>
          <p:cNvPr id="1026" name="Picture 2" descr="Image result for devices in a SOHO network with high-speed CATV interne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97918" y="1690688"/>
            <a:ext cx="7596163" cy="4014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137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IPv4 Support on Cisco Router Interfaces </a:t>
            </a:r>
            <a:endParaRPr lang="en-US" dirty="0"/>
          </a:p>
        </p:txBody>
      </p:sp>
      <p:sp>
        <p:nvSpPr>
          <p:cNvPr id="3" name="Content Placeholder 2"/>
          <p:cNvSpPr>
            <a:spLocks noGrp="1"/>
          </p:cNvSpPr>
          <p:nvPr>
            <p:ph idx="1"/>
          </p:nvPr>
        </p:nvSpPr>
        <p:spPr/>
        <p:txBody>
          <a:bodyPr/>
          <a:lstStyle/>
          <a:p>
            <a:r>
              <a:rPr lang="en-US" dirty="0" smtClean="0"/>
              <a:t>To make routers work –that is, to route IPv4 packets –the interfaces must be configured.</a:t>
            </a:r>
          </a:p>
          <a:p>
            <a:r>
              <a:rPr lang="en-US" dirty="0" smtClean="0"/>
              <a:t>Accessing the Router command-line interface (CLI) works much like a switch. They share many of the same CLI navigation features, and many of the same configuration commands for management features:</a:t>
            </a:r>
          </a:p>
          <a:p>
            <a:pPr lvl="1"/>
            <a:r>
              <a:rPr lang="en-US" dirty="0" smtClean="0"/>
              <a:t>User and Enable (privileged) mode</a:t>
            </a:r>
          </a:p>
          <a:p>
            <a:pPr lvl="1"/>
            <a:r>
              <a:rPr lang="en-US" dirty="0" smtClean="0"/>
              <a:t>Entering and exiting configuration mode, using the </a:t>
            </a:r>
            <a:r>
              <a:rPr lang="en-US" b="1" i="1" dirty="0" smtClean="0"/>
              <a:t>configure terminal</a:t>
            </a:r>
            <a:r>
              <a:rPr lang="en-US" dirty="0" smtClean="0"/>
              <a:t>, </a:t>
            </a:r>
            <a:r>
              <a:rPr lang="en-US" b="1" i="1" dirty="0" smtClean="0"/>
              <a:t>end</a:t>
            </a:r>
            <a:r>
              <a:rPr lang="en-US" dirty="0" smtClean="0"/>
              <a:t>, and </a:t>
            </a:r>
            <a:r>
              <a:rPr lang="en-US" b="1" i="1" dirty="0" smtClean="0"/>
              <a:t>exit</a:t>
            </a:r>
            <a:r>
              <a:rPr lang="en-US" dirty="0" smtClean="0"/>
              <a:t> commands and the </a:t>
            </a:r>
            <a:r>
              <a:rPr lang="en-US" dirty="0" err="1" smtClean="0"/>
              <a:t>Ctrl+Z</a:t>
            </a:r>
            <a:r>
              <a:rPr lang="en-US" dirty="0" smtClean="0"/>
              <a:t> key sequence</a:t>
            </a:r>
          </a:p>
          <a:p>
            <a:pPr lvl="1"/>
            <a:r>
              <a:rPr lang="en-US" dirty="0" smtClean="0"/>
              <a:t>Configuration of console, Telnet (</a:t>
            </a:r>
            <a:r>
              <a:rPr lang="en-US" dirty="0" err="1" smtClean="0"/>
              <a:t>vty</a:t>
            </a:r>
            <a:r>
              <a:rPr lang="en-US" dirty="0" smtClean="0"/>
              <a:t>), and enable secret passwords</a:t>
            </a:r>
          </a:p>
          <a:p>
            <a:pPr lvl="1"/>
            <a:endParaRPr lang="en-US" dirty="0" smtClean="0"/>
          </a:p>
        </p:txBody>
      </p:sp>
    </p:spTree>
    <p:extLst>
      <p:ext uri="{BB962C8B-B14F-4D97-AF65-F5344CB8AC3E}">
        <p14:creationId xmlns:p14="http://schemas.microsoft.com/office/powerpoint/2010/main" val="17138045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IPv4 Support on Cisco Router Interfaces </a:t>
            </a:r>
            <a:endParaRPr lang="en-US" dirty="0"/>
          </a:p>
        </p:txBody>
      </p:sp>
      <p:sp>
        <p:nvSpPr>
          <p:cNvPr id="3" name="Content Placeholder 2"/>
          <p:cNvSpPr>
            <a:spLocks noGrp="1"/>
          </p:cNvSpPr>
          <p:nvPr>
            <p:ph idx="1"/>
          </p:nvPr>
        </p:nvSpPr>
        <p:spPr/>
        <p:txBody>
          <a:bodyPr>
            <a:normAutofit lnSpcReduction="10000"/>
          </a:bodyPr>
          <a:lstStyle/>
          <a:p>
            <a:pPr lvl="1"/>
            <a:r>
              <a:rPr lang="en-US" dirty="0" smtClean="0"/>
              <a:t>Configuration of Secure Shell (SSH) encryption keys and username/password login credentials</a:t>
            </a:r>
          </a:p>
          <a:p>
            <a:pPr lvl="1"/>
            <a:r>
              <a:rPr lang="en-US" dirty="0" smtClean="0"/>
              <a:t>Configuration of hostname and interface description</a:t>
            </a:r>
          </a:p>
          <a:p>
            <a:pPr lvl="1"/>
            <a:r>
              <a:rPr lang="en-US" dirty="0" smtClean="0"/>
              <a:t>Configuration of Ethernet interfaces that can negotiate speed using the </a:t>
            </a:r>
            <a:r>
              <a:rPr lang="en-US" b="1" i="1" dirty="0" smtClean="0"/>
              <a:t>speed</a:t>
            </a:r>
            <a:r>
              <a:rPr lang="en-US" dirty="0" smtClean="0"/>
              <a:t> and duplex commands</a:t>
            </a:r>
          </a:p>
          <a:p>
            <a:pPr lvl="1"/>
            <a:r>
              <a:rPr lang="en-US" dirty="0" smtClean="0"/>
              <a:t>Configuration of an interface to be administratively disabled (</a:t>
            </a:r>
            <a:r>
              <a:rPr lang="en-US" b="1" i="1" dirty="0" smtClean="0"/>
              <a:t>shutdown</a:t>
            </a:r>
            <a:r>
              <a:rPr lang="en-US" dirty="0" smtClean="0"/>
              <a:t>) and administratively enabled (</a:t>
            </a:r>
            <a:r>
              <a:rPr lang="en-US" b="1" i="1" dirty="0" smtClean="0"/>
              <a:t>no shutdown</a:t>
            </a:r>
            <a:r>
              <a:rPr lang="en-US" dirty="0" smtClean="0"/>
              <a:t>)</a:t>
            </a:r>
          </a:p>
          <a:p>
            <a:pPr lvl="1"/>
            <a:r>
              <a:rPr lang="en-US" dirty="0" smtClean="0"/>
              <a:t>Navigation through different configuration model contexts using commands like </a:t>
            </a:r>
            <a:r>
              <a:rPr lang="en-US" b="1" i="1" dirty="0" smtClean="0"/>
              <a:t>line console 0 </a:t>
            </a:r>
            <a:r>
              <a:rPr lang="en-US" dirty="0" smtClean="0"/>
              <a:t>and </a:t>
            </a:r>
            <a:r>
              <a:rPr lang="en-US" b="1" i="1" dirty="0" smtClean="0"/>
              <a:t>interface type number</a:t>
            </a:r>
          </a:p>
          <a:p>
            <a:pPr lvl="1"/>
            <a:r>
              <a:rPr lang="en-US" dirty="0" smtClean="0"/>
              <a:t>CLI help, command editing, and command recall features</a:t>
            </a:r>
          </a:p>
          <a:p>
            <a:pPr lvl="1"/>
            <a:r>
              <a:rPr lang="en-US" dirty="0" smtClean="0"/>
              <a:t>The meaning and use of the startup-</a:t>
            </a:r>
            <a:r>
              <a:rPr lang="en-US" dirty="0" err="1" smtClean="0"/>
              <a:t>config</a:t>
            </a:r>
            <a:r>
              <a:rPr lang="en-US" dirty="0" smtClean="0"/>
              <a:t> (in NVRAM), running-</a:t>
            </a:r>
            <a:r>
              <a:rPr lang="en-US" dirty="0" err="1" smtClean="0"/>
              <a:t>config</a:t>
            </a:r>
            <a:r>
              <a:rPr lang="en-US" dirty="0" smtClean="0"/>
              <a:t> (in RAM), and external servers (like TFTP), along with how to use the </a:t>
            </a:r>
            <a:r>
              <a:rPr lang="en-US" b="1" i="1" dirty="0" smtClean="0"/>
              <a:t>copy</a:t>
            </a:r>
            <a:r>
              <a:rPr lang="en-US" dirty="0" smtClean="0"/>
              <a:t> command to copy the configuration files and IOS images</a:t>
            </a:r>
            <a:endParaRPr lang="en-US" dirty="0"/>
          </a:p>
        </p:txBody>
      </p:sp>
    </p:spTree>
    <p:extLst>
      <p:ext uri="{BB962C8B-B14F-4D97-AF65-F5344CB8AC3E}">
        <p14:creationId xmlns:p14="http://schemas.microsoft.com/office/powerpoint/2010/main" val="26881535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2012</TotalTime>
  <Words>1247</Words>
  <Application>Microsoft Office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Operating Cisco Routers</vt:lpstr>
      <vt:lpstr>Installing Enterprise Routers</vt:lpstr>
      <vt:lpstr>Installing Enterprise Routers</vt:lpstr>
      <vt:lpstr>Physical Installation of Enterprise Routers</vt:lpstr>
      <vt:lpstr>Installing Internet Access Routers</vt:lpstr>
      <vt:lpstr>Installing Internet Access Routers</vt:lpstr>
      <vt:lpstr>Installing Internet Access Routers</vt:lpstr>
      <vt:lpstr>Enabling IPv4 Support on Cisco Router Interfaces </vt:lpstr>
      <vt:lpstr>Enabling IPv4 Support on Cisco Router Interfaces </vt:lpstr>
      <vt:lpstr>Enabling IPv4 Support on Cisco Router Interfaces </vt:lpstr>
      <vt:lpstr>Router interfaces</vt:lpstr>
      <vt:lpstr>Router Interface IP Addresses</vt:lpstr>
      <vt:lpstr>Bandwidth and Clock Rate on Serial Interfaces</vt:lpstr>
      <vt:lpstr>Router Auxiliary Port</vt:lpstr>
    </vt:vector>
  </TitlesOfParts>
  <Company>West Chester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Cisco Routers</dc:title>
  <dc:creator>Cui, Liu</dc:creator>
  <cp:lastModifiedBy>Cui, Liu</cp:lastModifiedBy>
  <cp:revision>16</cp:revision>
  <dcterms:created xsi:type="dcterms:W3CDTF">2017-04-05T20:19:39Z</dcterms:created>
  <dcterms:modified xsi:type="dcterms:W3CDTF">2018-04-24T19:44:45Z</dcterms:modified>
</cp:coreProperties>
</file>