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D4C2B-9F55-49A0-A8C8-6995807C128A}"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198946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D4C2B-9F55-49A0-A8C8-6995807C128A}"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82983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D4C2B-9F55-49A0-A8C8-6995807C128A}"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74861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D4C2B-9F55-49A0-A8C8-6995807C128A}"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3174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8D4C2B-9F55-49A0-A8C8-6995807C128A}"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242922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D4C2B-9F55-49A0-A8C8-6995807C128A}"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181281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D4C2B-9F55-49A0-A8C8-6995807C128A}"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338453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D4C2B-9F55-49A0-A8C8-6995807C128A}"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53232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D4C2B-9F55-49A0-A8C8-6995807C128A}"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256385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D4C2B-9F55-49A0-A8C8-6995807C128A}"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190949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D4C2B-9F55-49A0-A8C8-6995807C128A}"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6D8C3-EDA5-4E27-8CE9-CA25A7EB7BEE}" type="slidenum">
              <a:rPr lang="en-US" smtClean="0"/>
              <a:t>‹#›</a:t>
            </a:fld>
            <a:endParaRPr lang="en-US"/>
          </a:p>
        </p:txBody>
      </p:sp>
    </p:spTree>
    <p:extLst>
      <p:ext uri="{BB962C8B-B14F-4D97-AF65-F5344CB8AC3E}">
        <p14:creationId xmlns:p14="http://schemas.microsoft.com/office/powerpoint/2010/main" val="422522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D4C2B-9F55-49A0-A8C8-6995807C128A}" type="datetimeFigureOut">
              <a:rPr lang="en-US" smtClean="0"/>
              <a:t>4/27/2017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6D8C3-EDA5-4E27-8CE9-CA25A7EB7BEE}" type="slidenum">
              <a:rPr lang="en-US" smtClean="0"/>
              <a:t>‹#›</a:t>
            </a:fld>
            <a:endParaRPr lang="en-US"/>
          </a:p>
        </p:txBody>
      </p:sp>
    </p:spTree>
    <p:extLst>
      <p:ext uri="{BB962C8B-B14F-4D97-AF65-F5344CB8AC3E}">
        <p14:creationId xmlns:p14="http://schemas.microsoft.com/office/powerpoint/2010/main" val="35478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IPv4 Routes with RIPv2</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2524850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RIPv2 Configuration and Verification</a:t>
            </a:r>
            <a:endParaRPr lang="en-US" dirty="0"/>
          </a:p>
        </p:txBody>
      </p:sp>
      <p:sp>
        <p:nvSpPr>
          <p:cNvPr id="3" name="Content Placeholder 2"/>
          <p:cNvSpPr>
            <a:spLocks noGrp="1"/>
          </p:cNvSpPr>
          <p:nvPr>
            <p:ph idx="1"/>
          </p:nvPr>
        </p:nvSpPr>
        <p:spPr>
          <a:xfrm>
            <a:off x="838200" y="1460310"/>
            <a:ext cx="5112224" cy="4716653"/>
          </a:xfrm>
        </p:spPr>
        <p:txBody>
          <a:bodyPr/>
          <a:lstStyle/>
          <a:p>
            <a:r>
              <a:rPr lang="en-US" dirty="0" smtClean="0"/>
              <a:t>Controlling RIP Updates with the passive-interface Command</a:t>
            </a:r>
          </a:p>
          <a:p>
            <a:pPr lvl="1"/>
            <a:r>
              <a:rPr lang="en-US" dirty="0" smtClean="0"/>
              <a:t>In some cases, you want to enable RIP on an interface so that you can advertise about the connected subnet, but you do not need to advertise routes on that interface.</a:t>
            </a:r>
          </a:p>
          <a:p>
            <a:pPr lvl="1"/>
            <a:r>
              <a:rPr lang="en-US" dirty="0" smtClean="0"/>
              <a:t>The RIPv2 passive-interface command can be used to stop all RIPv2 updates from being sent out the interface that is matched by a network command.</a:t>
            </a:r>
            <a:endParaRPr lang="en-US" dirty="0"/>
          </a:p>
        </p:txBody>
      </p:sp>
      <p:pic>
        <p:nvPicPr>
          <p:cNvPr id="4" name="Picture 3"/>
          <p:cNvPicPr>
            <a:picLocks noChangeAspect="1"/>
          </p:cNvPicPr>
          <p:nvPr/>
        </p:nvPicPr>
        <p:blipFill>
          <a:blip r:embed="rId2"/>
          <a:stretch>
            <a:fillRect/>
          </a:stretch>
        </p:blipFill>
        <p:spPr>
          <a:xfrm>
            <a:off x="6082353" y="1690688"/>
            <a:ext cx="5859440" cy="4394580"/>
          </a:xfrm>
          <a:prstGeom prst="rect">
            <a:avLst/>
          </a:prstGeom>
        </p:spPr>
      </p:pic>
    </p:spTree>
    <p:extLst>
      <p:ext uri="{BB962C8B-B14F-4D97-AF65-F5344CB8AC3E}">
        <p14:creationId xmlns:p14="http://schemas.microsoft.com/office/powerpoint/2010/main" val="259386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RIPv2 Configuration and Verification</a:t>
            </a:r>
          </a:p>
        </p:txBody>
      </p:sp>
      <p:sp>
        <p:nvSpPr>
          <p:cNvPr id="3" name="Content Placeholder 2"/>
          <p:cNvSpPr>
            <a:spLocks noGrp="1"/>
          </p:cNvSpPr>
          <p:nvPr>
            <p:ph idx="1"/>
          </p:nvPr>
        </p:nvSpPr>
        <p:spPr/>
        <p:txBody>
          <a:bodyPr/>
          <a:lstStyle/>
          <a:p>
            <a:r>
              <a:rPr lang="en-US" dirty="0" smtClean="0"/>
              <a:t>Supporting Multiple Equal-Cost Routes with Maximum Paths</a:t>
            </a:r>
          </a:p>
          <a:p>
            <a:pPr lvl="1"/>
            <a:r>
              <a:rPr lang="en-US" dirty="0" smtClean="0"/>
              <a:t>With RIP’s hop-count metric, ties can easily happen.</a:t>
            </a:r>
          </a:p>
          <a:p>
            <a:pPr lvl="1"/>
            <a:r>
              <a:rPr lang="en-US" dirty="0" smtClean="0"/>
              <a:t>RIP’s default behavior when it learns more than one route that ties is to put multiple routes into the routing table and use them all (load balancing).</a:t>
            </a:r>
            <a:endParaRPr lang="en-US" dirty="0"/>
          </a:p>
        </p:txBody>
      </p:sp>
    </p:spTree>
    <p:extLst>
      <p:ext uri="{BB962C8B-B14F-4D97-AF65-F5344CB8AC3E}">
        <p14:creationId xmlns:p14="http://schemas.microsoft.com/office/powerpoint/2010/main" val="2238704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a:t>
            </a:r>
            <a:endParaRPr lang="en-US" dirty="0"/>
          </a:p>
        </p:txBody>
      </p:sp>
      <p:sp>
        <p:nvSpPr>
          <p:cNvPr id="3" name="Content Placeholder 2"/>
          <p:cNvSpPr>
            <a:spLocks noGrp="1"/>
          </p:cNvSpPr>
          <p:nvPr>
            <p:ph idx="1"/>
          </p:nvPr>
        </p:nvSpPr>
        <p:spPr/>
        <p:txBody>
          <a:bodyPr/>
          <a:lstStyle/>
          <a:p>
            <a:r>
              <a:rPr lang="en-US" dirty="0" smtClean="0"/>
              <a:t>Missing and incorrect network command</a:t>
            </a:r>
          </a:p>
          <a:p>
            <a:pPr lvl="1"/>
            <a:r>
              <a:rPr lang="en-US" dirty="0" smtClean="0"/>
              <a:t>The router does not advertise about the subnets on those interfaces</a:t>
            </a:r>
          </a:p>
          <a:p>
            <a:pPr lvl="1"/>
            <a:r>
              <a:rPr lang="en-US" dirty="0" smtClean="0"/>
              <a:t>The router does not exchange routing information with other routers on those interface</a:t>
            </a:r>
          </a:p>
          <a:p>
            <a:r>
              <a:rPr lang="en-US" smtClean="0"/>
              <a:t>Incorrect Passive </a:t>
            </a:r>
            <a:r>
              <a:rPr lang="en-US" dirty="0" smtClean="0"/>
              <a:t>interfaces</a:t>
            </a:r>
          </a:p>
          <a:p>
            <a:pPr lvl="1"/>
            <a:r>
              <a:rPr lang="en-US" dirty="0" smtClean="0"/>
              <a:t>The passive-interface feature should never be used on an interface that connects to another RIP router. However, if one router is incorrectly configured to be passive, whereas a neighboring router is not, the passive router still hears RIP updates, while the correctly configured router does not hear updates. </a:t>
            </a:r>
            <a:endParaRPr lang="en-US" dirty="0"/>
          </a:p>
        </p:txBody>
      </p:sp>
    </p:spTree>
    <p:extLst>
      <p:ext uri="{BB962C8B-B14F-4D97-AF65-F5344CB8AC3E}">
        <p14:creationId xmlns:p14="http://schemas.microsoft.com/office/powerpoint/2010/main" val="3333232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 and Routing Protocol Concepts</a:t>
            </a:r>
            <a:endParaRPr lang="en-US" dirty="0"/>
          </a:p>
        </p:txBody>
      </p:sp>
      <p:sp>
        <p:nvSpPr>
          <p:cNvPr id="3" name="Content Placeholder 2"/>
          <p:cNvSpPr>
            <a:spLocks noGrp="1"/>
          </p:cNvSpPr>
          <p:nvPr>
            <p:ph idx="1"/>
          </p:nvPr>
        </p:nvSpPr>
        <p:spPr/>
        <p:txBody>
          <a:bodyPr>
            <a:normAutofit lnSpcReduction="10000"/>
          </a:bodyPr>
          <a:lstStyle/>
          <a:p>
            <a:r>
              <a:rPr lang="en-US" dirty="0" smtClean="0"/>
              <a:t>Many IP routing protocols exist, in part due to the long history of IP. However, if you compare all the IP routing protocols, they all have some core features in common. Each routing protocol causes routers to</a:t>
            </a:r>
          </a:p>
          <a:p>
            <a:pPr lvl="1"/>
            <a:r>
              <a:rPr lang="en-US" dirty="0" smtClean="0"/>
              <a:t>1. Learn routing information about IP subnets from other neighboring routers</a:t>
            </a:r>
          </a:p>
          <a:p>
            <a:pPr lvl="1"/>
            <a:r>
              <a:rPr lang="en-US" dirty="0" smtClean="0"/>
              <a:t>2. Advertise routing information about IP subnets to other neighboring routers</a:t>
            </a:r>
          </a:p>
          <a:p>
            <a:pPr lvl="1"/>
            <a:r>
              <a:rPr lang="en-US" dirty="0" smtClean="0"/>
              <a:t>3. If a router learns of more than one route to reach one subnet, choose the best route based on that routing protocol’s concept of a metric</a:t>
            </a:r>
          </a:p>
          <a:p>
            <a:pPr lvl="1"/>
            <a:r>
              <a:rPr lang="en-US" dirty="0" smtClean="0"/>
              <a:t>4. React to changes when the network topology changes –for example, when a link fails, and converge to use a new choice of best route for each destination subnet. </a:t>
            </a:r>
            <a:endParaRPr lang="en-US" dirty="0"/>
          </a:p>
        </p:txBody>
      </p:sp>
    </p:spTree>
    <p:extLst>
      <p:ext uri="{BB962C8B-B14F-4D97-AF65-F5344CB8AC3E}">
        <p14:creationId xmlns:p14="http://schemas.microsoft.com/office/powerpoint/2010/main" val="294677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 (Routing algorithm for RIP)</a:t>
            </a:r>
            <a:endParaRPr lang="en-US" dirty="0"/>
          </a:p>
        </p:txBody>
      </p:sp>
      <p:sp>
        <p:nvSpPr>
          <p:cNvPr id="3" name="Content Placeholder 2"/>
          <p:cNvSpPr>
            <a:spLocks noGrp="1"/>
          </p:cNvSpPr>
          <p:nvPr>
            <p:ph idx="1"/>
          </p:nvPr>
        </p:nvSpPr>
        <p:spPr/>
        <p:txBody>
          <a:bodyPr/>
          <a:lstStyle/>
          <a:p>
            <a:r>
              <a:rPr lang="en-US" dirty="0" smtClean="0"/>
              <a:t>When a router learns about a route to a subnet, the routers learn three important facts:</a:t>
            </a:r>
          </a:p>
          <a:p>
            <a:pPr lvl="1"/>
            <a:r>
              <a:rPr lang="en-US" dirty="0" smtClean="0"/>
              <a:t>The destination subnet</a:t>
            </a:r>
          </a:p>
          <a:p>
            <a:pPr lvl="1"/>
            <a:r>
              <a:rPr lang="en-US" dirty="0" smtClean="0"/>
              <a:t>The distance: routing protocol metric</a:t>
            </a:r>
          </a:p>
          <a:p>
            <a:pPr lvl="1"/>
            <a:r>
              <a:rPr lang="en-US" dirty="0" smtClean="0"/>
              <a:t>Vector: the link and next-hop router to use as part of that route</a:t>
            </a:r>
          </a:p>
          <a:p>
            <a:r>
              <a:rPr lang="en-US" dirty="0" smtClean="0"/>
              <a:t>Spilt Horizon</a:t>
            </a:r>
          </a:p>
          <a:p>
            <a:pPr lvl="1"/>
            <a:r>
              <a:rPr lang="en-US" dirty="0" smtClean="0"/>
              <a:t>When sending out the update, interface X omits routes that would use interface X as the outgoing interface.</a:t>
            </a:r>
          </a:p>
          <a:p>
            <a:r>
              <a:rPr lang="en-US" dirty="0" smtClean="0"/>
              <a:t>Route Poisoning</a:t>
            </a:r>
          </a:p>
          <a:p>
            <a:pPr lvl="1"/>
            <a:r>
              <a:rPr lang="en-US" dirty="0" smtClean="0"/>
              <a:t>Advertise the failed route by using a infinity value. </a:t>
            </a:r>
            <a:endParaRPr lang="en-US" dirty="0"/>
          </a:p>
        </p:txBody>
      </p:sp>
    </p:spTree>
    <p:extLst>
      <p:ext uri="{BB962C8B-B14F-4D97-AF65-F5344CB8AC3E}">
        <p14:creationId xmlns:p14="http://schemas.microsoft.com/office/powerpoint/2010/main" val="284277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RIPv1 and RIPv2</a:t>
            </a:r>
            <a:endParaRPr lang="en-US" dirty="0"/>
          </a:p>
        </p:txBody>
      </p:sp>
      <p:pic>
        <p:nvPicPr>
          <p:cNvPr id="4" name="Content Placeholder 3"/>
          <p:cNvPicPr>
            <a:picLocks noGrp="1" noChangeAspect="1"/>
          </p:cNvPicPr>
          <p:nvPr>
            <p:ph idx="1"/>
          </p:nvPr>
        </p:nvPicPr>
        <p:blipFill>
          <a:blip r:embed="rId2"/>
          <a:stretch>
            <a:fillRect/>
          </a:stretch>
        </p:blipFill>
        <p:spPr>
          <a:xfrm>
            <a:off x="2034938" y="2359428"/>
            <a:ext cx="8427100" cy="3029743"/>
          </a:xfrm>
          <a:prstGeom prst="rect">
            <a:avLst/>
          </a:prstGeom>
        </p:spPr>
      </p:pic>
    </p:spTree>
    <p:extLst>
      <p:ext uri="{BB962C8B-B14F-4D97-AF65-F5344CB8AC3E}">
        <p14:creationId xmlns:p14="http://schemas.microsoft.com/office/powerpoint/2010/main" val="1000262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Core RIPv2 Features</a:t>
            </a:r>
            <a:endParaRPr lang="en-US" dirty="0"/>
          </a:p>
        </p:txBody>
      </p:sp>
      <p:sp>
        <p:nvSpPr>
          <p:cNvPr id="3" name="Content Placeholder 2"/>
          <p:cNvSpPr>
            <a:spLocks noGrp="1"/>
          </p:cNvSpPr>
          <p:nvPr>
            <p:ph idx="1"/>
          </p:nvPr>
        </p:nvSpPr>
        <p:spPr/>
        <p:txBody>
          <a:bodyPr/>
          <a:lstStyle/>
          <a:p>
            <a:r>
              <a:rPr lang="en-US" dirty="0" smtClean="0"/>
              <a:t>Step 1: Use the </a:t>
            </a:r>
            <a:r>
              <a:rPr lang="en-US" b="1" i="1" dirty="0" smtClean="0"/>
              <a:t>router rip</a:t>
            </a:r>
            <a:r>
              <a:rPr lang="en-US" dirty="0" smtClean="0"/>
              <a:t> command in global configuration mode to move into RIP configuration mode.</a:t>
            </a:r>
          </a:p>
          <a:p>
            <a:r>
              <a:rPr lang="en-US" dirty="0" smtClean="0"/>
              <a:t>Step 2: Use the </a:t>
            </a:r>
            <a:r>
              <a:rPr lang="en-US" b="1" i="1" dirty="0" smtClean="0"/>
              <a:t>version 2</a:t>
            </a:r>
            <a:r>
              <a:rPr lang="en-US" dirty="0" smtClean="0"/>
              <a:t> command in RIP configuration mode to tell the router to use RIP Version 2 exclusively</a:t>
            </a:r>
          </a:p>
          <a:p>
            <a:r>
              <a:rPr lang="en-US" dirty="0" smtClean="0"/>
              <a:t>Step 3: Use one or more </a:t>
            </a:r>
            <a:r>
              <a:rPr lang="en-US" b="1" i="1" dirty="0" smtClean="0"/>
              <a:t>network net-number </a:t>
            </a:r>
            <a:r>
              <a:rPr lang="en-US" dirty="0" smtClean="0"/>
              <a:t>commands in RIP configuration mode to enable RIP on the correct interfaces. </a:t>
            </a:r>
            <a:endParaRPr lang="en-US" dirty="0"/>
          </a:p>
        </p:txBody>
      </p:sp>
    </p:spTree>
    <p:extLst>
      <p:ext uri="{BB962C8B-B14F-4D97-AF65-F5344CB8AC3E}">
        <p14:creationId xmlns:p14="http://schemas.microsoft.com/office/powerpoint/2010/main" val="1391213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Core RIPv2 Features</a:t>
            </a:r>
          </a:p>
        </p:txBody>
      </p:sp>
      <p:pic>
        <p:nvPicPr>
          <p:cNvPr id="4" name="Content Placeholder 3"/>
          <p:cNvPicPr>
            <a:picLocks noGrp="1" noChangeAspect="1"/>
          </p:cNvPicPr>
          <p:nvPr>
            <p:ph idx="1"/>
          </p:nvPr>
        </p:nvPicPr>
        <p:blipFill>
          <a:blip r:embed="rId2"/>
          <a:stretch>
            <a:fillRect/>
          </a:stretch>
        </p:blipFill>
        <p:spPr>
          <a:xfrm>
            <a:off x="2160895" y="2276843"/>
            <a:ext cx="7870209" cy="3861321"/>
          </a:xfrm>
          <a:prstGeom prst="rect">
            <a:avLst/>
          </a:prstGeom>
        </p:spPr>
      </p:pic>
    </p:spTree>
    <p:extLst>
      <p:ext uri="{BB962C8B-B14F-4D97-AF65-F5344CB8AC3E}">
        <p14:creationId xmlns:p14="http://schemas.microsoft.com/office/powerpoint/2010/main" val="3885468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 Verification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7522498"/>
              </p:ext>
            </p:extLst>
          </p:nvPr>
        </p:nvGraphicFramePr>
        <p:xfrm>
          <a:off x="838200" y="1825625"/>
          <a:ext cx="10515600" cy="3114040"/>
        </p:xfrm>
        <a:graphic>
          <a:graphicData uri="http://schemas.openxmlformats.org/drawingml/2006/table">
            <a:tbl>
              <a:tblPr firstRow="1" bandRow="1">
                <a:tableStyleId>{5C22544A-7EE6-4342-B048-85BDC9FD1C3A}</a:tableStyleId>
              </a:tblPr>
              <a:tblGrid>
                <a:gridCol w="2996821"/>
                <a:gridCol w="7518779"/>
              </a:tblGrid>
              <a:tr h="370840">
                <a:tc>
                  <a:txBody>
                    <a:bodyPr/>
                    <a:lstStyle/>
                    <a:p>
                      <a:r>
                        <a:rPr lang="en-US" dirty="0" smtClean="0"/>
                        <a:t>Command</a:t>
                      </a:r>
                      <a:endParaRPr lang="en-US" dirty="0"/>
                    </a:p>
                  </a:txBody>
                  <a:tcPr/>
                </a:tc>
                <a:tc>
                  <a:txBody>
                    <a:bodyPr/>
                    <a:lstStyle/>
                    <a:p>
                      <a:r>
                        <a:rPr lang="en-US" dirty="0" smtClean="0"/>
                        <a:t>Purpose</a:t>
                      </a:r>
                      <a:endParaRPr lang="en-US" dirty="0"/>
                    </a:p>
                  </a:txBody>
                  <a:tcPr/>
                </a:tc>
              </a:tr>
              <a:tr h="370840">
                <a:tc>
                  <a:txBody>
                    <a:bodyPr/>
                    <a:lstStyle/>
                    <a:p>
                      <a:r>
                        <a:rPr lang="en-US" dirty="0" smtClean="0"/>
                        <a:t>show </a:t>
                      </a:r>
                      <a:r>
                        <a:rPr lang="en-US" dirty="0" err="1" smtClean="0"/>
                        <a:t>ip</a:t>
                      </a:r>
                      <a:r>
                        <a:rPr lang="en-US" dirty="0" smtClean="0"/>
                        <a:t> route [rip]</a:t>
                      </a:r>
                      <a:endParaRPr lang="en-US" dirty="0"/>
                    </a:p>
                  </a:txBody>
                  <a:tcPr/>
                </a:tc>
                <a:tc>
                  <a:txBody>
                    <a:bodyPr/>
                    <a:lstStyle/>
                    <a:p>
                      <a:r>
                        <a:rPr lang="en-US" dirty="0" smtClean="0"/>
                        <a:t>Routes: This command lists IPv4 routes as learned by RIP. The show </a:t>
                      </a:r>
                      <a:r>
                        <a:rPr lang="en-US" dirty="0" err="1" smtClean="0"/>
                        <a:t>ip</a:t>
                      </a:r>
                      <a:r>
                        <a:rPr lang="en-US" dirty="0" smtClean="0"/>
                        <a:t> route command lists all IPv4 routes, and the show </a:t>
                      </a:r>
                      <a:r>
                        <a:rPr lang="en-US" dirty="0" err="1" smtClean="0"/>
                        <a:t>ip</a:t>
                      </a:r>
                      <a:r>
                        <a:rPr lang="en-US" dirty="0" smtClean="0"/>
                        <a:t> route rip command lists RIP-learned routes only</a:t>
                      </a:r>
                      <a:endParaRPr lang="en-US" dirty="0"/>
                    </a:p>
                  </a:txBody>
                  <a:tcPr/>
                </a:tc>
              </a:tr>
              <a:tr h="370840">
                <a:tc>
                  <a:txBody>
                    <a:bodyPr/>
                    <a:lstStyle/>
                    <a:p>
                      <a:r>
                        <a:rPr lang="en-US" dirty="0" smtClean="0"/>
                        <a:t>show </a:t>
                      </a:r>
                      <a:r>
                        <a:rPr lang="en-US" dirty="0" err="1" smtClean="0"/>
                        <a:t>ip</a:t>
                      </a:r>
                      <a:r>
                        <a:rPr lang="en-US" dirty="0" smtClean="0"/>
                        <a:t> protocols</a:t>
                      </a:r>
                      <a:endParaRPr lang="en-US" dirty="0"/>
                    </a:p>
                  </a:txBody>
                  <a:tcPr/>
                </a:tc>
                <a:tc>
                  <a:txBody>
                    <a:bodyPr/>
                    <a:lstStyle/>
                    <a:p>
                      <a:r>
                        <a:rPr lang="en-US" dirty="0" smtClean="0"/>
                        <a:t>Configuration: This command lists information about the RIP configuration, plus the IP addresses of neighboring RIP routers from which the local router has learned routes.</a:t>
                      </a:r>
                      <a:endParaRPr lang="en-US" dirty="0"/>
                    </a:p>
                  </a:txBody>
                  <a:tcPr/>
                </a:tc>
              </a:tr>
              <a:tr h="370840">
                <a:tc>
                  <a:txBody>
                    <a:bodyPr/>
                    <a:lstStyle/>
                    <a:p>
                      <a:r>
                        <a:rPr lang="en-US" dirty="0" smtClean="0"/>
                        <a:t>show </a:t>
                      </a:r>
                      <a:r>
                        <a:rPr lang="en-US" dirty="0" err="1" smtClean="0"/>
                        <a:t>ip</a:t>
                      </a:r>
                      <a:r>
                        <a:rPr lang="en-US" dirty="0" smtClean="0"/>
                        <a:t> rip</a:t>
                      </a:r>
                      <a:r>
                        <a:rPr lang="en-US" baseline="0" dirty="0" smtClean="0"/>
                        <a:t> database</a:t>
                      </a:r>
                      <a:endParaRPr lang="en-US" dirty="0"/>
                    </a:p>
                  </a:txBody>
                  <a:tcPr/>
                </a:tc>
                <a:tc>
                  <a:txBody>
                    <a:bodyPr/>
                    <a:lstStyle/>
                    <a:p>
                      <a:r>
                        <a:rPr lang="en-US" dirty="0" smtClean="0"/>
                        <a:t>Best routes: This command lists the prefix/length of all best routes known to RIP on this router, including routes learned from neighbors and connected routes for interfaces on which RIP has been enabled. </a:t>
                      </a:r>
                      <a:endParaRPr lang="en-US" dirty="0"/>
                    </a:p>
                  </a:txBody>
                  <a:tcPr/>
                </a:tc>
              </a:tr>
            </a:tbl>
          </a:graphicData>
        </a:graphic>
      </p:graphicFrame>
    </p:spTree>
    <p:extLst>
      <p:ext uri="{BB962C8B-B14F-4D97-AF65-F5344CB8AC3E}">
        <p14:creationId xmlns:p14="http://schemas.microsoft.com/office/powerpoint/2010/main" val="2896357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Routing Sources with Administrative Distance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an internetwork has redundant links and uses a single routing protocol, each router may learn multiple routes to reach a particular subnet. That one routing protocol then uses a metric to choose the best route, and the router adds that route to its routing table.</a:t>
            </a:r>
          </a:p>
          <a:p>
            <a:r>
              <a:rPr lang="en-US" dirty="0" smtClean="0"/>
              <a:t>However, some enterprises use multiple IP routing protocols. On router might learn of multiple routes to a particular subnet using different routing protocols. In these cases, the metric does not help the router choose which route is best, because each routing protocol uses a metric unique to that routing protocol.</a:t>
            </a:r>
          </a:p>
          <a:p>
            <a:r>
              <a:rPr lang="en-US" dirty="0" smtClean="0"/>
              <a:t>The router still needs to choose the best route even between routes learned by different routing protocols, or between routing protocols and static routes. IOS solves this problem by assigning a numeric value to each routing protocol, called administrative distance. </a:t>
            </a:r>
            <a:endParaRPr lang="en-US" dirty="0"/>
          </a:p>
        </p:txBody>
      </p:sp>
    </p:spTree>
    <p:extLst>
      <p:ext uri="{BB962C8B-B14F-4D97-AF65-F5344CB8AC3E}">
        <p14:creationId xmlns:p14="http://schemas.microsoft.com/office/powerpoint/2010/main" val="2565536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Routing Sources with Administrative Distance</a:t>
            </a:r>
          </a:p>
        </p:txBody>
      </p:sp>
      <p:pic>
        <p:nvPicPr>
          <p:cNvPr id="4" name="Content Placeholder 3"/>
          <p:cNvPicPr>
            <a:picLocks noGrp="1" noChangeAspect="1"/>
          </p:cNvPicPr>
          <p:nvPr>
            <p:ph idx="1"/>
          </p:nvPr>
        </p:nvPicPr>
        <p:blipFill>
          <a:blip r:embed="rId2"/>
          <a:stretch>
            <a:fillRect/>
          </a:stretch>
        </p:blipFill>
        <p:spPr>
          <a:xfrm>
            <a:off x="3228975" y="2034381"/>
            <a:ext cx="5734050" cy="3933825"/>
          </a:xfrm>
          <a:prstGeom prst="rect">
            <a:avLst/>
          </a:prstGeom>
        </p:spPr>
      </p:pic>
    </p:spTree>
    <p:extLst>
      <p:ext uri="{BB962C8B-B14F-4D97-AF65-F5344CB8AC3E}">
        <p14:creationId xmlns:p14="http://schemas.microsoft.com/office/powerpoint/2010/main" val="2160535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784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Learning IPv4 Routes with RIPv2</vt:lpstr>
      <vt:lpstr>RIP and Routing Protocol Concepts</vt:lpstr>
      <vt:lpstr>Distance Vector (Routing algorithm for RIP)</vt:lpstr>
      <vt:lpstr>RIPv1 and RIPv2</vt:lpstr>
      <vt:lpstr>Configuring Core RIPv2 Features</vt:lpstr>
      <vt:lpstr>Configuring Core RIPv2 Features</vt:lpstr>
      <vt:lpstr>RIP Verification</vt:lpstr>
      <vt:lpstr>Comparing Routing Sources with Administrative Distance</vt:lpstr>
      <vt:lpstr>Comparing Routing Sources with Administrative Distance</vt:lpstr>
      <vt:lpstr>Optional RIPv2 Configuration and Verification</vt:lpstr>
      <vt:lpstr>Optional RIPv2 Configuration and Verification</vt:lpstr>
      <vt:lpstr>Troubleshooting</vt:lpstr>
    </vt:vector>
  </TitlesOfParts>
  <Company>West Chester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IPv4 Routes with RIPv2</dc:title>
  <dc:creator>Cui, Liu</dc:creator>
  <cp:lastModifiedBy>Cui, Liu</cp:lastModifiedBy>
  <cp:revision>8</cp:revision>
  <dcterms:created xsi:type="dcterms:W3CDTF">2017-04-18T20:20:30Z</dcterms:created>
  <dcterms:modified xsi:type="dcterms:W3CDTF">2017-04-27T20:10:20Z</dcterms:modified>
</cp:coreProperties>
</file>