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3"/>
  </p:notesMasterIdLst>
  <p:handoutMasterIdLst>
    <p:handoutMasterId r:id="rId74"/>
  </p:handoutMasterIdLst>
  <p:sldIdLst>
    <p:sldId id="256" r:id="rId2"/>
    <p:sldId id="260" r:id="rId3"/>
    <p:sldId id="328" r:id="rId4"/>
    <p:sldId id="329" r:id="rId5"/>
    <p:sldId id="321" r:id="rId6"/>
    <p:sldId id="322" r:id="rId7"/>
    <p:sldId id="308" r:id="rId8"/>
    <p:sldId id="309" r:id="rId9"/>
    <p:sldId id="310" r:id="rId10"/>
    <p:sldId id="311" r:id="rId11"/>
    <p:sldId id="312" r:id="rId12"/>
    <p:sldId id="313" r:id="rId13"/>
    <p:sldId id="314" r:id="rId14"/>
    <p:sldId id="315" r:id="rId15"/>
    <p:sldId id="316" r:id="rId16"/>
    <p:sldId id="317" r:id="rId17"/>
    <p:sldId id="320" r:id="rId18"/>
    <p:sldId id="262" r:id="rId19"/>
    <p:sldId id="353" r:id="rId20"/>
    <p:sldId id="354" r:id="rId21"/>
    <p:sldId id="263" r:id="rId22"/>
    <p:sldId id="345" r:id="rId23"/>
    <p:sldId id="349" r:id="rId24"/>
    <p:sldId id="264" r:id="rId25"/>
    <p:sldId id="352" r:id="rId26"/>
    <p:sldId id="346" r:id="rId27"/>
    <p:sldId id="347" r:id="rId28"/>
    <p:sldId id="348" r:id="rId29"/>
    <p:sldId id="267" r:id="rId30"/>
    <p:sldId id="269" r:id="rId31"/>
    <p:sldId id="270" r:id="rId32"/>
    <p:sldId id="344" r:id="rId33"/>
    <p:sldId id="271" r:id="rId34"/>
    <p:sldId id="333" r:id="rId35"/>
    <p:sldId id="339" r:id="rId36"/>
    <p:sldId id="338" r:id="rId37"/>
    <p:sldId id="273" r:id="rId38"/>
    <p:sldId id="274" r:id="rId39"/>
    <p:sldId id="334" r:id="rId40"/>
    <p:sldId id="343" r:id="rId41"/>
    <p:sldId id="335" r:id="rId42"/>
    <p:sldId id="336" r:id="rId43"/>
    <p:sldId id="372" r:id="rId44"/>
    <p:sldId id="280" r:id="rId45"/>
    <p:sldId id="281" r:id="rId46"/>
    <p:sldId id="282" r:id="rId47"/>
    <p:sldId id="283" r:id="rId48"/>
    <p:sldId id="284" r:id="rId49"/>
    <p:sldId id="285" r:id="rId50"/>
    <p:sldId id="356" r:id="rId51"/>
    <p:sldId id="357" r:id="rId52"/>
    <p:sldId id="358" r:id="rId53"/>
    <p:sldId id="359" r:id="rId54"/>
    <p:sldId id="360" r:id="rId55"/>
    <p:sldId id="361" r:id="rId56"/>
    <p:sldId id="362" r:id="rId57"/>
    <p:sldId id="363" r:id="rId58"/>
    <p:sldId id="364" r:id="rId59"/>
    <p:sldId id="365" r:id="rId60"/>
    <p:sldId id="366" r:id="rId61"/>
    <p:sldId id="367" r:id="rId62"/>
    <p:sldId id="368" r:id="rId63"/>
    <p:sldId id="369" r:id="rId64"/>
    <p:sldId id="370" r:id="rId65"/>
    <p:sldId id="289" r:id="rId66"/>
    <p:sldId id="290" r:id="rId67"/>
    <p:sldId id="291" r:id="rId68"/>
    <p:sldId id="292" r:id="rId69"/>
    <p:sldId id="293" r:id="rId70"/>
    <p:sldId id="294" r:id="rId71"/>
    <p:sldId id="295"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72172" autoAdjust="0"/>
  </p:normalViewPr>
  <p:slideViewPr>
    <p:cSldViewPr snapToGrid="0">
      <p:cViewPr varScale="1">
        <p:scale>
          <a:sx n="54" d="100"/>
          <a:sy n="54" d="100"/>
        </p:scale>
        <p:origin x="184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B45C71-118A-F249-BB2C-4A04A50612AD}" type="datetimeFigureOut">
              <a:rPr lang="en-US" smtClean="0"/>
              <a:t>1/20/2017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0A0F59-DC4A-6D40-ACDF-08B8983BEC57}" type="slidenum">
              <a:rPr lang="en-US" smtClean="0"/>
              <a:t>‹#›</a:t>
            </a:fld>
            <a:endParaRPr lang="en-US"/>
          </a:p>
        </p:txBody>
      </p:sp>
    </p:spTree>
    <p:extLst>
      <p:ext uri="{BB962C8B-B14F-4D97-AF65-F5344CB8AC3E}">
        <p14:creationId xmlns:p14="http://schemas.microsoft.com/office/powerpoint/2010/main" val="332849711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traceFormat>
        <inkml:channelProperties>
          <inkml:channelProperty channel="X" name="resolution" value="367.8161" units="1/cm"/>
          <inkml:channelProperty channel="Y" name="resolution" value="440.36697" units="1/cm"/>
          <inkml:channelProperty channel="F" name="resolution" value="0" units="1/dev"/>
        </inkml:channelProperties>
      </inkml:inkSource>
      <inkml:timestamp xml:id="ts0" timeString="2012-10-29T21:04:59.531"/>
    </inkml:context>
    <inkml:brush xml:id="br0">
      <inkml:brushProperty name="width" value="0.05292" units="cm"/>
      <inkml:brushProperty name="height" value="0.05292" units="cm"/>
      <inkml:brushProperty name="color" value="#FF0000"/>
    </inkml:brush>
  </inkml:definitions>
  <inkml:trace contextRef="#ctx0" brushRef="#br0">12843 7400 31,'0'0'1,"0"0"0,0 0-1,0 0 18,0 0-2,0 0-3,0 0-2,0 0-2,0 0-2,0 0-1,0 0-1,0 0-1,0 0-1,0 0 0,0 0-1,0 0 0,0 0-1,0 0 0,0 0 0,0 0 0,0 0-1,18-8 0,-18 8 0,22 3 0,-22-3 1,18 0 0,3-3-1,-2 1 0,-1 4 0,3 1 0,3 0 0,0-1 0,0 1 0,0 0 0,-6-3 0,-18 0 0,16 2 0,-16-2 0,45 0 0,-13 0 0,-8 0 0,-24 0 0,0 0 0,18 3 0,-18-3 0,0 0 0,19 0-1,-19 0-1,18 0-18</inkml:trace>
  <inkml:trace contextRef="#ctx0" brushRef="#br0" timeOffset="1550.0887">14949 10112 31,'0'0'0,"0"0"0,0 0 0,0 0 14,0 0-2,0 0-1,0 0-2,0 0-1,0 0-1,0 0-2,0 0-1,0 0 0,0 0-1,0 0-1,0 0 0,0 0 0,0 0-1,0 0 0,0 0 0,0 0 0,0 0-1,0 0 1,0 0-1,0 0 1,0 0-1,0 0 1,0 0-1,0 0 0,0 0 1,0 0 0,0 0 0,0 0-1,18 6 0,-18-6 1,24 5 0,-5-2 0,-3-1-1,2-2 0,1 3 0,2-3 0,0 3 0,0-3 0,0 0 0,-2 0 0,-19 0 0,0 0 0,0 0-1,0 0 0,18 2-1,4-2-17</inkml:trace>
  <inkml:trace contextRef="#ctx0" brushRef="#br0" timeOffset="2655.1519">17005 13055 31,'0'0'1,"0"0"17,0 0-2,0 0-3,-3-22-2,3 22-3,0 0-2,0 0 0,0 0-1,0 0 0,0 0-1,0 0-1,0 0 0,0 0-1,0 0 0,0 0 0,0 0 0,0 0-1,0 0 0,0 0-1,0 0 0,0 0 0,0 0 0,0 0 0,0 0 0,0 0 0,21-8 0,-21 8 0,0 0 0,21-2 0,-21 2 0,22-6 0,-4 4 0,-18 2 0,21 8 0,-21-8 0,21 8 0,-21-8 0,22 5 0,-22-5-1,18 3-2,-18-3-17</inkml:trace>
  <inkml:trace contextRef="#ctx0" brushRef="#br0" timeOffset="3737.2138">15473 16060 140,'0'0'-2,"0"0"-1,0 0 1,0 0 0,0 0 0,0 0 1,0 0 1,0 0 0,18 8 0,-18-8 0,22 5 1,-22-5 0,21 6 0,-21-6 0,18 0 0,3 2 0,-21-2-1,24 0 0,-3 0 0,-2 0 0,-19 0 0,24-2 0,-24 2 0,21 0 1,-3 2-1,-18-2 0,22 3-1,-22-3-1,18 0-17,-18 0 2</inkml:trace>
  <inkml:trace contextRef="#ctx0" brushRef="#br0" timeOffset="4702.269">13044 18410 31,'0'0'18,"0"0"-3,0 0-2,0 0-2,0 0-2,-3-21-1,3 21-1,0 0-1,0 0-1,0 0-1,0 0-1,0 0 0,0 0-1,0 0-1,0 0 1,0 0-1,0 0 0,0 0 0,0 0 0,0 0-1,0 0 1,0 0 0,0 0-1,35 0 0,-6 0 1,-3 0 0,-7 0-1,-1-3 0,-18 3 0,19-13 0,-19 13 0,21 18 0,-21-18-1,21 5-2,-2-2-18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7D1EF-3C66-4782-BC0D-0B9E77835F9E}" type="datetimeFigureOut">
              <a:rPr lang="en-US" smtClean="0"/>
              <a:t>1/20/2017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211D-C260-4636-A838-65E865F64E1D}" type="slidenum">
              <a:rPr lang="en-US" smtClean="0"/>
              <a:t>‹#›</a:t>
            </a:fld>
            <a:endParaRPr lang="en-US"/>
          </a:p>
        </p:txBody>
      </p:sp>
    </p:spTree>
    <p:extLst>
      <p:ext uri="{BB962C8B-B14F-4D97-AF65-F5344CB8AC3E}">
        <p14:creationId xmlns:p14="http://schemas.microsoft.com/office/powerpoint/2010/main" val="42120025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Tree>
    <p:extLst>
      <p:ext uri="{BB962C8B-B14F-4D97-AF65-F5344CB8AC3E}">
        <p14:creationId xmlns:p14="http://schemas.microsoft.com/office/powerpoint/2010/main" val="1260104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1734B473-95C0-5D43-89E7-4912B9F36614}" type="slidenum">
              <a:rPr lang="en-US" smtClean="0"/>
              <a:pPr>
                <a:defRPr/>
              </a:pPr>
              <a:t>11</a:t>
            </a:fld>
            <a:endParaRPr lang="en-US"/>
          </a:p>
        </p:txBody>
      </p:sp>
    </p:spTree>
    <p:extLst>
      <p:ext uri="{BB962C8B-B14F-4D97-AF65-F5344CB8AC3E}">
        <p14:creationId xmlns:p14="http://schemas.microsoft.com/office/powerpoint/2010/main" val="2211087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06576986-DEA8-2942-9C14-D1E254CB6544}" type="slidenum">
              <a:rPr lang="en-US" smtClean="0"/>
              <a:pPr>
                <a:defRPr/>
              </a:pPr>
              <a:t>12</a:t>
            </a:fld>
            <a:endParaRPr lang="en-US"/>
          </a:p>
        </p:txBody>
      </p:sp>
    </p:spTree>
    <p:extLst>
      <p:ext uri="{BB962C8B-B14F-4D97-AF65-F5344CB8AC3E}">
        <p14:creationId xmlns:p14="http://schemas.microsoft.com/office/powerpoint/2010/main" val="3169155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B05175EA-E1E9-EF4B-BB8E-87C8DBAD0306}" type="slidenum">
              <a:rPr lang="en-US" smtClean="0"/>
              <a:pPr>
                <a:defRPr/>
              </a:pPr>
              <a:t>13</a:t>
            </a:fld>
            <a:endParaRPr lang="en-US"/>
          </a:p>
        </p:txBody>
      </p:sp>
    </p:spTree>
    <p:extLst>
      <p:ext uri="{BB962C8B-B14F-4D97-AF65-F5344CB8AC3E}">
        <p14:creationId xmlns:p14="http://schemas.microsoft.com/office/powerpoint/2010/main" val="251957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5EF64072-1672-2C41-8699-E72F850824D0}" type="slidenum">
              <a:rPr lang="en-US" smtClean="0"/>
              <a:pPr>
                <a:defRPr/>
              </a:pPr>
              <a:t>14</a:t>
            </a:fld>
            <a:endParaRPr lang="en-US"/>
          </a:p>
        </p:txBody>
      </p:sp>
    </p:spTree>
    <p:extLst>
      <p:ext uri="{BB962C8B-B14F-4D97-AF65-F5344CB8AC3E}">
        <p14:creationId xmlns:p14="http://schemas.microsoft.com/office/powerpoint/2010/main" val="2417898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306806C5-7297-404A-92E3-81F650E41884}" type="slidenum">
              <a:rPr lang="en-US" smtClean="0"/>
              <a:pPr>
                <a:defRPr/>
              </a:pPr>
              <a:t>15</a:t>
            </a:fld>
            <a:endParaRPr lang="en-US"/>
          </a:p>
        </p:txBody>
      </p:sp>
    </p:spTree>
    <p:extLst>
      <p:ext uri="{BB962C8B-B14F-4D97-AF65-F5344CB8AC3E}">
        <p14:creationId xmlns:p14="http://schemas.microsoft.com/office/powerpoint/2010/main" val="1814138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AA1F5CF0-78AD-9440-9BA2-C30BD6AEB681}" type="slidenum">
              <a:rPr lang="en-US" smtClean="0"/>
              <a:pPr>
                <a:defRPr/>
              </a:pPr>
              <a:t>16</a:t>
            </a:fld>
            <a:endParaRPr lang="en-US"/>
          </a:p>
        </p:txBody>
      </p:sp>
    </p:spTree>
    <p:extLst>
      <p:ext uri="{BB962C8B-B14F-4D97-AF65-F5344CB8AC3E}">
        <p14:creationId xmlns:p14="http://schemas.microsoft.com/office/powerpoint/2010/main" val="1170804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lvl1pPr defTabSz="914485">
              <a:defRPr>
                <a:solidFill>
                  <a:schemeClr val="tx1"/>
                </a:solidFill>
                <a:latin typeface="Arial" charset="0"/>
              </a:defRPr>
            </a:lvl1pPr>
            <a:lvl2pPr marL="702756" indent="-270291" defTabSz="914485">
              <a:defRPr>
                <a:solidFill>
                  <a:schemeClr val="tx1"/>
                </a:solidFill>
                <a:latin typeface="Arial" charset="0"/>
              </a:defRPr>
            </a:lvl2pPr>
            <a:lvl3pPr marL="1081164" indent="-216233" defTabSz="914485">
              <a:defRPr>
                <a:solidFill>
                  <a:schemeClr val="tx1"/>
                </a:solidFill>
                <a:latin typeface="Arial" charset="0"/>
              </a:defRPr>
            </a:lvl3pPr>
            <a:lvl4pPr marL="1513629" indent="-216233" defTabSz="914485">
              <a:defRPr>
                <a:solidFill>
                  <a:schemeClr val="tx1"/>
                </a:solidFill>
                <a:latin typeface="Arial" charset="0"/>
              </a:defRPr>
            </a:lvl4pPr>
            <a:lvl5pPr marL="1946095" indent="-216233" defTabSz="914485">
              <a:defRPr>
                <a:solidFill>
                  <a:schemeClr val="tx1"/>
                </a:solidFill>
                <a:latin typeface="Arial" charset="0"/>
              </a:defRPr>
            </a:lvl5pPr>
            <a:lvl6pPr marL="2378560" indent="-216233" defTabSz="914485" eaLnBrk="0" fontAlgn="base" hangingPunct="0">
              <a:spcBef>
                <a:spcPct val="0"/>
              </a:spcBef>
              <a:spcAft>
                <a:spcPct val="0"/>
              </a:spcAft>
              <a:defRPr>
                <a:solidFill>
                  <a:schemeClr val="tx1"/>
                </a:solidFill>
                <a:latin typeface="Arial" charset="0"/>
              </a:defRPr>
            </a:lvl6pPr>
            <a:lvl7pPr marL="2811026" indent="-216233" defTabSz="914485" eaLnBrk="0" fontAlgn="base" hangingPunct="0">
              <a:spcBef>
                <a:spcPct val="0"/>
              </a:spcBef>
              <a:spcAft>
                <a:spcPct val="0"/>
              </a:spcAft>
              <a:defRPr>
                <a:solidFill>
                  <a:schemeClr val="tx1"/>
                </a:solidFill>
                <a:latin typeface="Arial" charset="0"/>
              </a:defRPr>
            </a:lvl7pPr>
            <a:lvl8pPr marL="3243491" indent="-216233" defTabSz="914485" eaLnBrk="0" fontAlgn="base" hangingPunct="0">
              <a:spcBef>
                <a:spcPct val="0"/>
              </a:spcBef>
              <a:spcAft>
                <a:spcPct val="0"/>
              </a:spcAft>
              <a:defRPr>
                <a:solidFill>
                  <a:schemeClr val="tx1"/>
                </a:solidFill>
                <a:latin typeface="Arial" charset="0"/>
              </a:defRPr>
            </a:lvl8pPr>
            <a:lvl9pPr marL="3675957" indent="-216233" defTabSz="914485" eaLnBrk="0" fontAlgn="base" hangingPunct="0">
              <a:spcBef>
                <a:spcPct val="0"/>
              </a:spcBef>
              <a:spcAft>
                <a:spcPct val="0"/>
              </a:spcAft>
              <a:defRPr>
                <a:solidFill>
                  <a:schemeClr val="tx1"/>
                </a:solidFill>
                <a:latin typeface="Arial" charset="0"/>
              </a:defRPr>
            </a:lvl9pPr>
          </a:lstStyle>
          <a:p>
            <a:pPr>
              <a:defRPr/>
            </a:pPr>
            <a:fld id="{868F0134-13F8-0A47-AEBB-FB5824192F3D}" type="slidenum">
              <a:rPr lang="en-US"/>
              <a:pPr>
                <a:defRPr/>
              </a:pPr>
              <a:t>17</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p:txBody>
          <a:bodyPr/>
          <a:lstStyle/>
          <a:p>
            <a:pPr eaLnBrk="1" hangingPunct="1">
              <a:defRPr/>
            </a:pPr>
            <a:endParaRPr lang="en-US" smtClean="0"/>
          </a:p>
        </p:txBody>
      </p:sp>
    </p:spTree>
    <p:extLst>
      <p:ext uri="{BB962C8B-B14F-4D97-AF65-F5344CB8AC3E}">
        <p14:creationId xmlns:p14="http://schemas.microsoft.com/office/powerpoint/2010/main" val="1736571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883" indent="-285724" eaLnBrk="0" hangingPunct="0">
              <a:defRPr>
                <a:solidFill>
                  <a:schemeClr val="tx1"/>
                </a:solidFill>
                <a:latin typeface="Arial" charset="0"/>
                <a:ea typeface="ＭＳ Ｐゴシック" charset="0"/>
              </a:defRPr>
            </a:lvl2pPr>
            <a:lvl3pPr marL="1142898" indent="-228580" eaLnBrk="0" hangingPunct="0">
              <a:defRPr>
                <a:solidFill>
                  <a:schemeClr val="tx1"/>
                </a:solidFill>
                <a:latin typeface="Arial" charset="0"/>
                <a:ea typeface="ＭＳ Ｐゴシック" charset="0"/>
              </a:defRPr>
            </a:lvl3pPr>
            <a:lvl4pPr marL="1600057" indent="-228580" eaLnBrk="0" hangingPunct="0">
              <a:defRPr>
                <a:solidFill>
                  <a:schemeClr val="tx1"/>
                </a:solidFill>
                <a:latin typeface="Arial" charset="0"/>
                <a:ea typeface="ＭＳ Ｐゴシック" charset="0"/>
              </a:defRPr>
            </a:lvl4pPr>
            <a:lvl5pPr marL="2057217" indent="-228580" eaLnBrk="0" hangingPunct="0">
              <a:defRPr>
                <a:solidFill>
                  <a:schemeClr val="tx1"/>
                </a:solidFill>
                <a:latin typeface="Arial" charset="0"/>
                <a:ea typeface="ＭＳ Ｐゴシック" charset="0"/>
              </a:defRPr>
            </a:lvl5pPr>
            <a:lvl6pPr marL="2514376" indent="-228580" eaLnBrk="0" fontAlgn="base" hangingPunct="0">
              <a:spcBef>
                <a:spcPct val="0"/>
              </a:spcBef>
              <a:spcAft>
                <a:spcPct val="0"/>
              </a:spcAft>
              <a:defRPr>
                <a:solidFill>
                  <a:schemeClr val="tx1"/>
                </a:solidFill>
                <a:latin typeface="Arial" charset="0"/>
                <a:ea typeface="ＭＳ Ｐゴシック" charset="0"/>
              </a:defRPr>
            </a:lvl6pPr>
            <a:lvl7pPr marL="2971535" indent="-228580" eaLnBrk="0" fontAlgn="base" hangingPunct="0">
              <a:spcBef>
                <a:spcPct val="0"/>
              </a:spcBef>
              <a:spcAft>
                <a:spcPct val="0"/>
              </a:spcAft>
              <a:defRPr>
                <a:solidFill>
                  <a:schemeClr val="tx1"/>
                </a:solidFill>
                <a:latin typeface="Arial" charset="0"/>
                <a:ea typeface="ＭＳ Ｐゴシック" charset="0"/>
              </a:defRPr>
            </a:lvl7pPr>
            <a:lvl8pPr marL="3428695" indent="-228580" eaLnBrk="0" fontAlgn="base" hangingPunct="0">
              <a:spcBef>
                <a:spcPct val="0"/>
              </a:spcBef>
              <a:spcAft>
                <a:spcPct val="0"/>
              </a:spcAft>
              <a:defRPr>
                <a:solidFill>
                  <a:schemeClr val="tx1"/>
                </a:solidFill>
                <a:latin typeface="Arial" charset="0"/>
                <a:ea typeface="ＭＳ Ｐゴシック" charset="0"/>
              </a:defRPr>
            </a:lvl8pPr>
            <a:lvl9pPr marL="3885854" indent="-22858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fld id="{B4B8488E-3ECE-D344-B7DD-499F8B1C36EE}" type="slidenum">
              <a:rPr lang="en-US"/>
              <a:pPr eaLnBrk="1" hangingPunct="1">
                <a:defRPr/>
              </a:pPr>
              <a:t>18</a:t>
            </a:fld>
            <a:endParaRPr lang="en-US"/>
          </a:p>
        </p:txBody>
      </p:sp>
      <p:sp>
        <p:nvSpPr>
          <p:cNvPr id="38915" name="Rectangle 2"/>
          <p:cNvSpPr>
            <a:spLocks noGrp="1" noRot="1" noChangeAspect="1" noChangeArrowheads="1" noTextEdit="1"/>
          </p:cNvSpPr>
          <p:nvPr>
            <p:ph type="sldImg"/>
          </p:nvPr>
        </p:nvSpPr>
        <p:spPr>
          <a:xfrm>
            <a:off x="1144588" y="687388"/>
            <a:ext cx="4570412" cy="3429000"/>
          </a:xfrm>
          <a:ln/>
        </p:spPr>
      </p:sp>
      <p:sp>
        <p:nvSpPr>
          <p:cNvPr id="38916"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a:t>End-to-end layers don</a:t>
            </a:r>
            <a:r>
              <a:rPr lang="ja-JP" altLang="en-US"/>
              <a:t>’</a:t>
            </a:r>
            <a:r>
              <a:rPr lang="en-US"/>
              <a:t>t see the infrastructure below them</a:t>
            </a:r>
          </a:p>
        </p:txBody>
      </p:sp>
    </p:spTree>
    <p:extLst>
      <p:ext uri="{BB962C8B-B14F-4D97-AF65-F5344CB8AC3E}">
        <p14:creationId xmlns:p14="http://schemas.microsoft.com/office/powerpoint/2010/main" val="1280123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844A83-5988-A046-AD75-4A7C7D6D7803}" type="slidenum">
              <a:rPr lang="en-US"/>
              <a:pPr/>
              <a:t>20</a:t>
            </a:fld>
            <a:endParaRPr lang="en-US"/>
          </a:p>
        </p:txBody>
      </p:sp>
      <p:sp>
        <p:nvSpPr>
          <p:cNvPr id="1341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41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615670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883" indent="-285724" eaLnBrk="0" hangingPunct="0">
              <a:defRPr>
                <a:solidFill>
                  <a:schemeClr val="tx1"/>
                </a:solidFill>
                <a:latin typeface="Arial" charset="0"/>
                <a:ea typeface="ＭＳ Ｐゴシック" charset="0"/>
              </a:defRPr>
            </a:lvl2pPr>
            <a:lvl3pPr marL="1142898" indent="-228580" eaLnBrk="0" hangingPunct="0">
              <a:defRPr>
                <a:solidFill>
                  <a:schemeClr val="tx1"/>
                </a:solidFill>
                <a:latin typeface="Arial" charset="0"/>
                <a:ea typeface="ＭＳ Ｐゴシック" charset="0"/>
              </a:defRPr>
            </a:lvl3pPr>
            <a:lvl4pPr marL="1600057" indent="-228580" eaLnBrk="0" hangingPunct="0">
              <a:defRPr>
                <a:solidFill>
                  <a:schemeClr val="tx1"/>
                </a:solidFill>
                <a:latin typeface="Arial" charset="0"/>
                <a:ea typeface="ＭＳ Ｐゴシック" charset="0"/>
              </a:defRPr>
            </a:lvl4pPr>
            <a:lvl5pPr marL="2057217" indent="-228580" eaLnBrk="0" hangingPunct="0">
              <a:defRPr>
                <a:solidFill>
                  <a:schemeClr val="tx1"/>
                </a:solidFill>
                <a:latin typeface="Arial" charset="0"/>
                <a:ea typeface="ＭＳ Ｐゴシック" charset="0"/>
              </a:defRPr>
            </a:lvl5pPr>
            <a:lvl6pPr marL="2514376" indent="-228580" eaLnBrk="0" fontAlgn="base" hangingPunct="0">
              <a:spcBef>
                <a:spcPct val="0"/>
              </a:spcBef>
              <a:spcAft>
                <a:spcPct val="0"/>
              </a:spcAft>
              <a:defRPr>
                <a:solidFill>
                  <a:schemeClr val="tx1"/>
                </a:solidFill>
                <a:latin typeface="Arial" charset="0"/>
                <a:ea typeface="ＭＳ Ｐゴシック" charset="0"/>
              </a:defRPr>
            </a:lvl6pPr>
            <a:lvl7pPr marL="2971535" indent="-228580" eaLnBrk="0" fontAlgn="base" hangingPunct="0">
              <a:spcBef>
                <a:spcPct val="0"/>
              </a:spcBef>
              <a:spcAft>
                <a:spcPct val="0"/>
              </a:spcAft>
              <a:defRPr>
                <a:solidFill>
                  <a:schemeClr val="tx1"/>
                </a:solidFill>
                <a:latin typeface="Arial" charset="0"/>
                <a:ea typeface="ＭＳ Ｐゴシック" charset="0"/>
              </a:defRPr>
            </a:lvl7pPr>
            <a:lvl8pPr marL="3428695" indent="-228580" eaLnBrk="0" fontAlgn="base" hangingPunct="0">
              <a:spcBef>
                <a:spcPct val="0"/>
              </a:spcBef>
              <a:spcAft>
                <a:spcPct val="0"/>
              </a:spcAft>
              <a:defRPr>
                <a:solidFill>
                  <a:schemeClr val="tx1"/>
                </a:solidFill>
                <a:latin typeface="Arial" charset="0"/>
                <a:ea typeface="ＭＳ Ｐゴシック" charset="0"/>
              </a:defRPr>
            </a:lvl8pPr>
            <a:lvl9pPr marL="3885854" indent="-22858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fld id="{44275E38-2969-2245-92DB-52EA8D6D4284}" type="slidenum">
              <a:rPr lang="en-US"/>
              <a:pPr eaLnBrk="1" hangingPunct="1">
                <a:defRPr/>
              </a:pPr>
              <a:t>21</a:t>
            </a:fld>
            <a:endParaRPr lang="en-US"/>
          </a:p>
        </p:txBody>
      </p:sp>
      <p:sp>
        <p:nvSpPr>
          <p:cNvPr id="39939" name="Rectangle 2"/>
          <p:cNvSpPr>
            <a:spLocks noGrp="1" noRot="1" noChangeAspect="1" noChangeArrowheads="1" noTextEdit="1"/>
          </p:cNvSpPr>
          <p:nvPr>
            <p:ph type="sldImg"/>
          </p:nvPr>
        </p:nvSpPr>
        <p:spPr>
          <a:xfrm>
            <a:off x="1144588" y="687388"/>
            <a:ext cx="4570412" cy="3429000"/>
          </a:xfrm>
          <a:ln/>
        </p:spPr>
      </p:sp>
      <p:sp>
        <p:nvSpPr>
          <p:cNvPr id="39940"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dirty="0"/>
          </a:p>
        </p:txBody>
      </p:sp>
    </p:spTree>
    <p:extLst>
      <p:ext uri="{BB962C8B-B14F-4D97-AF65-F5344CB8AC3E}">
        <p14:creationId xmlns:p14="http://schemas.microsoft.com/office/powerpoint/2010/main" val="141196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A46041-B557-524E-B6A0-B6B739992E6C}" type="slidenum">
              <a:rPr lang="en-US"/>
              <a:pPr/>
              <a:t>3</a:t>
            </a:fld>
            <a:endParaRPr lang="en-US"/>
          </a:p>
        </p:txBody>
      </p:sp>
      <p:sp>
        <p:nvSpPr>
          <p:cNvPr id="1300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00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860852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Multiplexing</a:t>
            </a:r>
            <a:r>
              <a:rPr lang="en-US" baseline="0" dirty="0" smtClean="0"/>
              <a:t> by TCP and UDP involves the process of how a computer thinks when receiving data. The computer might be running many applications, such as a web browser, an email package, or an Internet VoIP application. TCP and UDP multiplexing tells the receiving computer to which application to give the received data. </a:t>
            </a:r>
            <a:endParaRPr lang="en-US" dirty="0" smtClean="0"/>
          </a:p>
          <a:p>
            <a:pPr>
              <a:defRPr/>
            </a:pPr>
            <a:endParaRPr lang="en-US" dirty="0"/>
          </a:p>
        </p:txBody>
      </p:sp>
      <p:sp>
        <p:nvSpPr>
          <p:cNvPr id="4" name="Slide Number Placeholder 3"/>
          <p:cNvSpPr>
            <a:spLocks noGrp="1"/>
          </p:cNvSpPr>
          <p:nvPr>
            <p:ph type="sldNum" sz="quarter" idx="5"/>
          </p:nvPr>
        </p:nvSpPr>
        <p:spPr/>
        <p:txBody>
          <a:bodyPr/>
          <a:lstStyle/>
          <a:p>
            <a:pPr>
              <a:defRPr/>
            </a:pPr>
            <a:fld id="{65AFC4E0-3505-8144-863F-A2E2EEAE17D0}" type="slidenum">
              <a:rPr lang="en-US" smtClean="0"/>
              <a:pPr>
                <a:defRPr/>
              </a:pPr>
              <a:t>22</a:t>
            </a:fld>
            <a:endParaRPr lang="en-US"/>
          </a:p>
        </p:txBody>
      </p:sp>
    </p:spTree>
    <p:extLst>
      <p:ext uri="{BB962C8B-B14F-4D97-AF65-F5344CB8AC3E}">
        <p14:creationId xmlns:p14="http://schemas.microsoft.com/office/powerpoint/2010/main" val="4012427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80FDD-416F-C242-A06C-6E60C73AC6AE}" type="slidenum">
              <a:rPr lang="en-US"/>
              <a:pPr/>
              <a:t>23</a:t>
            </a:fld>
            <a:endParaRPr lang="en-US"/>
          </a:p>
        </p:txBody>
      </p:sp>
      <p:sp>
        <p:nvSpPr>
          <p:cNvPr id="1361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61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dirty="0" smtClean="0"/>
              <a:t>Multiplexing relies on a concept called a socket. A socket consists of three things: (1) an IP address, (2)</a:t>
            </a:r>
            <a:r>
              <a:rPr lang="en-US" baseline="0" dirty="0" smtClean="0"/>
              <a:t> a transport protocol, (3) a port number</a:t>
            </a:r>
          </a:p>
          <a:p>
            <a:endParaRPr lang="en-US" baseline="0" dirty="0" smtClean="0"/>
          </a:p>
          <a:p>
            <a:r>
              <a:rPr lang="en-US" baseline="0" dirty="0" smtClean="0"/>
              <a:t>When you use three applications at the same time, three socket connections are open. Because a socket on a single computer should be unique, a connection between two sockets should identify a unique connection between two computers. This uniqueness means that you can use multiple applications at the same time, talking to applications running on the same or different computers. </a:t>
            </a:r>
            <a:endParaRPr lang="en-US" dirty="0"/>
          </a:p>
        </p:txBody>
      </p:sp>
    </p:spTree>
    <p:extLst>
      <p:ext uri="{BB962C8B-B14F-4D97-AF65-F5344CB8AC3E}">
        <p14:creationId xmlns:p14="http://schemas.microsoft.com/office/powerpoint/2010/main" val="2871720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883" indent="-285724" eaLnBrk="0" hangingPunct="0">
              <a:defRPr>
                <a:solidFill>
                  <a:schemeClr val="tx1"/>
                </a:solidFill>
                <a:latin typeface="Arial" charset="0"/>
                <a:ea typeface="ＭＳ Ｐゴシック" charset="0"/>
              </a:defRPr>
            </a:lvl2pPr>
            <a:lvl3pPr marL="1142898" indent="-228580" eaLnBrk="0" hangingPunct="0">
              <a:defRPr>
                <a:solidFill>
                  <a:schemeClr val="tx1"/>
                </a:solidFill>
                <a:latin typeface="Arial" charset="0"/>
                <a:ea typeface="ＭＳ Ｐゴシック" charset="0"/>
              </a:defRPr>
            </a:lvl3pPr>
            <a:lvl4pPr marL="1600057" indent="-228580" eaLnBrk="0" hangingPunct="0">
              <a:defRPr>
                <a:solidFill>
                  <a:schemeClr val="tx1"/>
                </a:solidFill>
                <a:latin typeface="Arial" charset="0"/>
                <a:ea typeface="ＭＳ Ｐゴシック" charset="0"/>
              </a:defRPr>
            </a:lvl4pPr>
            <a:lvl5pPr marL="2057217" indent="-228580" eaLnBrk="0" hangingPunct="0">
              <a:defRPr>
                <a:solidFill>
                  <a:schemeClr val="tx1"/>
                </a:solidFill>
                <a:latin typeface="Arial" charset="0"/>
                <a:ea typeface="ＭＳ Ｐゴシック" charset="0"/>
              </a:defRPr>
            </a:lvl5pPr>
            <a:lvl6pPr marL="2514376" indent="-228580" eaLnBrk="0" fontAlgn="base" hangingPunct="0">
              <a:spcBef>
                <a:spcPct val="0"/>
              </a:spcBef>
              <a:spcAft>
                <a:spcPct val="0"/>
              </a:spcAft>
              <a:defRPr>
                <a:solidFill>
                  <a:schemeClr val="tx1"/>
                </a:solidFill>
                <a:latin typeface="Arial" charset="0"/>
                <a:ea typeface="ＭＳ Ｐゴシック" charset="0"/>
              </a:defRPr>
            </a:lvl6pPr>
            <a:lvl7pPr marL="2971535" indent="-228580" eaLnBrk="0" fontAlgn="base" hangingPunct="0">
              <a:spcBef>
                <a:spcPct val="0"/>
              </a:spcBef>
              <a:spcAft>
                <a:spcPct val="0"/>
              </a:spcAft>
              <a:defRPr>
                <a:solidFill>
                  <a:schemeClr val="tx1"/>
                </a:solidFill>
                <a:latin typeface="Arial" charset="0"/>
                <a:ea typeface="ＭＳ Ｐゴシック" charset="0"/>
              </a:defRPr>
            </a:lvl7pPr>
            <a:lvl8pPr marL="3428695" indent="-228580" eaLnBrk="0" fontAlgn="base" hangingPunct="0">
              <a:spcBef>
                <a:spcPct val="0"/>
              </a:spcBef>
              <a:spcAft>
                <a:spcPct val="0"/>
              </a:spcAft>
              <a:defRPr>
                <a:solidFill>
                  <a:schemeClr val="tx1"/>
                </a:solidFill>
                <a:latin typeface="Arial" charset="0"/>
                <a:ea typeface="ＭＳ Ｐゴシック" charset="0"/>
              </a:defRPr>
            </a:lvl8pPr>
            <a:lvl9pPr marL="3885854" indent="-22858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fld id="{D95010A9-38A5-8E40-B3B2-853489B674F2}" type="slidenum">
              <a:rPr lang="en-US"/>
              <a:pPr eaLnBrk="1" hangingPunct="1">
                <a:defRPr/>
              </a:pPr>
              <a:t>24</a:t>
            </a:fld>
            <a:endParaRPr lang="en-US"/>
          </a:p>
        </p:txBody>
      </p:sp>
      <p:sp>
        <p:nvSpPr>
          <p:cNvPr id="40963" name="Rectangle 2"/>
          <p:cNvSpPr>
            <a:spLocks noGrp="1" noRot="1" noChangeAspect="1" noChangeArrowheads="1" noTextEdit="1"/>
          </p:cNvSpPr>
          <p:nvPr>
            <p:ph type="sldImg"/>
          </p:nvPr>
        </p:nvSpPr>
        <p:spPr>
          <a:xfrm>
            <a:off x="1144588" y="687388"/>
            <a:ext cx="4570412" cy="3429000"/>
          </a:xfrm>
          <a:ln/>
        </p:spPr>
      </p:sp>
      <p:sp>
        <p:nvSpPr>
          <p:cNvPr id="4096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dirty="0"/>
          </a:p>
        </p:txBody>
      </p:sp>
    </p:spTree>
    <p:extLst>
      <p:ext uri="{BB962C8B-B14F-4D97-AF65-F5344CB8AC3E}">
        <p14:creationId xmlns:p14="http://schemas.microsoft.com/office/powerpoint/2010/main" val="205365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4541A2-9C77-CD4B-B6D3-6FC47C862951}" type="slidenum">
              <a:rPr lang="en-US"/>
              <a:pPr/>
              <a:t>25</a:t>
            </a:fld>
            <a:endParaRPr lang="en-US"/>
          </a:p>
        </p:txBody>
      </p:sp>
      <p:sp>
        <p:nvSpPr>
          <p:cNvPr id="1382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82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Port numbers are a vital part of the socket concept. Well-known port</a:t>
            </a:r>
            <a:r>
              <a:rPr lang="en-US" baseline="0" dirty="0" smtClean="0"/>
              <a:t> numbers are used by servers; other port numbers are used by clients. Applications that provide a service, such as FTP, Telnet, and web servers, open a socket using a well-known port and listen for connection requests. Because these connection requests from clients are required to include both the source and destination port numbers, the port numbers used by the servers must be well-know.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On client machines, where the requests originate, any locally unused port number can be allocated. </a:t>
            </a:r>
            <a:endParaRPr lang="en-US" dirty="0" smtClean="0"/>
          </a:p>
          <a:p>
            <a:endParaRPr lang="en-US" dirty="0"/>
          </a:p>
        </p:txBody>
      </p:sp>
    </p:spTree>
    <p:extLst>
      <p:ext uri="{BB962C8B-B14F-4D97-AF65-F5344CB8AC3E}">
        <p14:creationId xmlns:p14="http://schemas.microsoft.com/office/powerpoint/2010/main" val="1804936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The world wide web application exists through web browsers accessing the</a:t>
            </a:r>
            <a:r>
              <a:rPr lang="en-US" baseline="0" dirty="0" smtClean="0"/>
              <a:t> content available on web servers. Although it is often thought of as an end-user application, you can actually use WWW to manage a router or switch. You enable a web server function in the router or switch and use a browser to access the router or switch.</a:t>
            </a:r>
          </a:p>
          <a:p>
            <a:pPr>
              <a:defRPr/>
            </a:pPr>
            <a:endParaRPr lang="en-US" baseline="0" dirty="0" smtClean="0"/>
          </a:p>
          <a:p>
            <a:pPr>
              <a:defRPr/>
            </a:pPr>
            <a:r>
              <a:rPr lang="en-US" baseline="0" dirty="0" smtClean="0"/>
              <a:t>SNMP (Simple Network Management Protocol) is an application layer protocol used specifically for network device management. For example, Cisco supplies a large variety of network management products, many of them in the Cisco Prime network management software product family. They can be used to query, compile, store, and display information about a network’s operation. To query the network devices, Cisco Prime software mainly uses SNMP protocols.</a:t>
            </a:r>
          </a:p>
          <a:p>
            <a:pPr>
              <a:defRPr/>
            </a:pPr>
            <a:endParaRPr lang="en-US" baseline="0" dirty="0" smtClean="0"/>
          </a:p>
          <a:p>
            <a:pPr>
              <a:defRPr/>
            </a:pPr>
            <a:endParaRPr lang="en-US" dirty="0"/>
          </a:p>
        </p:txBody>
      </p:sp>
      <p:sp>
        <p:nvSpPr>
          <p:cNvPr id="4" name="Slide Number Placeholder 3"/>
          <p:cNvSpPr>
            <a:spLocks noGrp="1"/>
          </p:cNvSpPr>
          <p:nvPr>
            <p:ph type="sldNum" sz="quarter" idx="5"/>
          </p:nvPr>
        </p:nvSpPr>
        <p:spPr/>
        <p:txBody>
          <a:bodyPr/>
          <a:lstStyle/>
          <a:p>
            <a:pPr>
              <a:defRPr/>
            </a:pPr>
            <a:fld id="{B04ACB1A-7661-DD4C-9055-9E9B4968AA71}" type="slidenum">
              <a:rPr lang="en-US" smtClean="0"/>
              <a:pPr>
                <a:defRPr/>
              </a:pPr>
              <a:t>26</a:t>
            </a:fld>
            <a:endParaRPr lang="en-US"/>
          </a:p>
        </p:txBody>
      </p:sp>
    </p:spTree>
    <p:extLst>
      <p:ext uri="{BB962C8B-B14F-4D97-AF65-F5344CB8AC3E}">
        <p14:creationId xmlns:p14="http://schemas.microsoft.com/office/powerpoint/2010/main" val="2280473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68EDAB-30CF-6F4D-9CDC-FFF384B67858}" type="slidenum">
              <a:rPr lang="en-US"/>
              <a:pPr/>
              <a:t>27</a:t>
            </a:fld>
            <a:endParaRPr lang="en-US"/>
          </a:p>
        </p:txBody>
      </p:sp>
      <p:sp>
        <p:nvSpPr>
          <p:cNvPr id="1402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02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dirty="0" smtClean="0"/>
              <a:t>The domain name system allows users</a:t>
            </a:r>
            <a:r>
              <a:rPr lang="en-US" baseline="0" dirty="0" smtClean="0"/>
              <a:t> to use names to refer to computers, with DNS being used to find the corresponding IP addresses. DNS also uses a client/server model, with DNS servers being controlled by networking personnel and DNS client functions being part of most any device that uses TCP/IP today. The client simply asks the DNS server to supply the IP address that corresponds to a given name. </a:t>
            </a:r>
          </a:p>
          <a:p>
            <a:endParaRPr lang="en-US" baseline="0" dirty="0" smtClean="0"/>
          </a:p>
          <a:p>
            <a:endParaRPr lang="en-US" dirty="0"/>
          </a:p>
        </p:txBody>
      </p:sp>
    </p:spTree>
    <p:extLst>
      <p:ext uri="{BB962C8B-B14F-4D97-AF65-F5344CB8AC3E}">
        <p14:creationId xmlns:p14="http://schemas.microsoft.com/office/powerpoint/2010/main" val="2187804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CBD35829-DA2E-274E-B1E7-995AA57B68A1}" type="slidenum">
              <a:rPr lang="en-US" smtClean="0"/>
              <a:pPr>
                <a:defRPr/>
              </a:pPr>
              <a:t>28</a:t>
            </a:fld>
            <a:endParaRPr lang="en-US"/>
          </a:p>
        </p:txBody>
      </p:sp>
    </p:spTree>
    <p:extLst>
      <p:ext uri="{BB962C8B-B14F-4D97-AF65-F5344CB8AC3E}">
        <p14:creationId xmlns:p14="http://schemas.microsoft.com/office/powerpoint/2010/main" val="32661118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F772288-3FAE-1442-9D25-AC02A6CC9BCB}" type="slidenum">
              <a:rPr lang="en-US"/>
              <a:pPr>
                <a:defRPr/>
              </a:pPr>
              <a:t>29</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pPr>
              <a:defRPr/>
            </a:pPr>
            <a:endParaRPr lang="en-US"/>
          </a:p>
        </p:txBody>
      </p:sp>
    </p:spTree>
    <p:extLst>
      <p:ext uri="{BB962C8B-B14F-4D97-AF65-F5344CB8AC3E}">
        <p14:creationId xmlns:p14="http://schemas.microsoft.com/office/powerpoint/2010/main" val="2899402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924AD66C-D0F8-AE4C-A842-8C8CFD6EB89C}" type="slidenum">
              <a:rPr lang="en-US" smtClean="0"/>
              <a:pPr>
                <a:defRPr/>
              </a:pPr>
              <a:t>30</a:t>
            </a:fld>
            <a:endParaRPr lang="en-US"/>
          </a:p>
        </p:txBody>
      </p:sp>
    </p:spTree>
    <p:extLst>
      <p:ext uri="{BB962C8B-B14F-4D97-AF65-F5344CB8AC3E}">
        <p14:creationId xmlns:p14="http://schemas.microsoft.com/office/powerpoint/2010/main" val="3362743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E1B19788-ED9A-4D4A-BEDF-1012AF6C9EF1}" type="slidenum">
              <a:rPr lang="en-US" smtClean="0"/>
              <a:pPr>
                <a:defRPr/>
              </a:pPr>
              <a:t>32</a:t>
            </a:fld>
            <a:endParaRPr lang="en-US"/>
          </a:p>
        </p:txBody>
      </p:sp>
    </p:spTree>
    <p:extLst>
      <p:ext uri="{BB962C8B-B14F-4D97-AF65-F5344CB8AC3E}">
        <p14:creationId xmlns:p14="http://schemas.microsoft.com/office/powerpoint/2010/main" val="24346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F56267-4085-1A44-A9D7-27D752B77219}" type="slidenum">
              <a:rPr lang="en-US"/>
              <a:pPr/>
              <a:t>4</a:t>
            </a:fld>
            <a:endParaRPr lang="en-US"/>
          </a:p>
        </p:txBody>
      </p:sp>
      <p:sp>
        <p:nvSpPr>
          <p:cNvPr id="1320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20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381034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111D933B-78AB-9545-8EA6-C8809EDC73CE}" type="slidenum">
              <a:rPr lang="en-US" smtClean="0"/>
              <a:pPr>
                <a:defRPr/>
              </a:pPr>
              <a:t>33</a:t>
            </a:fld>
            <a:endParaRPr lang="en-US"/>
          </a:p>
        </p:txBody>
      </p:sp>
    </p:spTree>
    <p:extLst>
      <p:ext uri="{BB962C8B-B14F-4D97-AF65-F5344CB8AC3E}">
        <p14:creationId xmlns:p14="http://schemas.microsoft.com/office/powerpoint/2010/main" val="3156837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90DBB-7201-3E48-BC43-A4686FF0CE84}" type="slidenum">
              <a:rPr lang="en-US"/>
              <a:pPr/>
              <a:t>34</a:t>
            </a:fld>
            <a:endParaRPr lang="en-US"/>
          </a:p>
        </p:txBody>
      </p:sp>
      <p:sp>
        <p:nvSpPr>
          <p:cNvPr id="1525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25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6416915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TCP provides for reliable data transfer, which is also called reliability or error recovery.</a:t>
            </a:r>
            <a:r>
              <a:rPr lang="en-US" baseline="0" dirty="0" smtClean="0"/>
              <a:t> To accomplish reliability, TCP numbers data bytes using the Sequence and Acknowledgement fields in the TCP header. TCP achieves reliability in both directions, using the Sequence Number field of one direction combined with the Acknowledgment field in the opposite direction.</a:t>
            </a:r>
            <a:endParaRPr lang="en-US" dirty="0"/>
          </a:p>
        </p:txBody>
      </p:sp>
      <p:sp>
        <p:nvSpPr>
          <p:cNvPr id="4" name="Slide Number Placeholder 3"/>
          <p:cNvSpPr>
            <a:spLocks noGrp="1"/>
          </p:cNvSpPr>
          <p:nvPr>
            <p:ph type="sldNum" sz="quarter" idx="10"/>
          </p:nvPr>
        </p:nvSpPr>
        <p:spPr/>
        <p:txBody>
          <a:bodyPr/>
          <a:lstStyle/>
          <a:p>
            <a:fld id="{61D1211D-C260-4636-A838-65E865F64E1D}" type="slidenum">
              <a:rPr lang="en-US" smtClean="0"/>
              <a:t>35</a:t>
            </a:fld>
            <a:endParaRPr lang="en-US"/>
          </a:p>
        </p:txBody>
      </p:sp>
    </p:spTree>
    <p:extLst>
      <p:ext uri="{BB962C8B-B14F-4D97-AF65-F5344CB8AC3E}">
        <p14:creationId xmlns:p14="http://schemas.microsoft.com/office/powerpoint/2010/main" val="1726237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0E9411B-00C9-8B49-84B8-8050854DD422}" type="slidenum">
              <a:rPr lang="en-US"/>
              <a:pPr>
                <a:defRPr/>
              </a:pPr>
              <a:t>36</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pPr>
              <a:defRPr/>
            </a:pPr>
            <a:endParaRPr lang="en-US"/>
          </a:p>
        </p:txBody>
      </p:sp>
    </p:spTree>
    <p:extLst>
      <p:ext uri="{BB962C8B-B14F-4D97-AF65-F5344CB8AC3E}">
        <p14:creationId xmlns:p14="http://schemas.microsoft.com/office/powerpoint/2010/main" val="1856824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4E20038B-4958-7A44-819B-EE679D309B16}" type="slidenum">
              <a:rPr lang="en-US" smtClean="0"/>
              <a:pPr>
                <a:defRPr/>
              </a:pPr>
              <a:t>37</a:t>
            </a:fld>
            <a:endParaRPr lang="en-US"/>
          </a:p>
        </p:txBody>
      </p:sp>
    </p:spTree>
    <p:extLst>
      <p:ext uri="{BB962C8B-B14F-4D97-AF65-F5344CB8AC3E}">
        <p14:creationId xmlns:p14="http://schemas.microsoft.com/office/powerpoint/2010/main" val="6059823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248C663-754C-B741-924E-EAF4539F828A}" type="slidenum">
              <a:rPr lang="en-US"/>
              <a:pPr>
                <a:defRPr/>
              </a:pPr>
              <a:t>38</a:t>
            </a:fld>
            <a:endParaRPr 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pPr>
              <a:defRPr/>
            </a:pPr>
            <a:r>
              <a:rPr lang="en-US" dirty="0" smtClean="0"/>
              <a:t>This three-way connection establishment flow (also called a three-way handshake) must complete before data transfer can begin. The connection exists between the two sockets, although the TCP header has no single socket field. Of the three parts of a socket, the IP addresses are implied based on the source and destination IP addresses in the IP header. TCP is implied because a TCP header is in use, as specified by the protocol field value in the IP header.</a:t>
            </a:r>
            <a:r>
              <a:rPr lang="en-US" baseline="0" dirty="0" smtClean="0"/>
              <a:t> Therefore, the only parts of the socket that need to be encoded in the TCP header are the port numbers. </a:t>
            </a:r>
            <a:endParaRPr lang="en-US" dirty="0"/>
          </a:p>
        </p:txBody>
      </p:sp>
    </p:spTree>
    <p:extLst>
      <p:ext uri="{BB962C8B-B14F-4D97-AF65-F5344CB8AC3E}">
        <p14:creationId xmlns:p14="http://schemas.microsoft.com/office/powerpoint/2010/main" val="34795867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EE115F-4222-DC4F-8213-5CB063793846}" type="slidenum">
              <a:rPr lang="en-US"/>
              <a:pPr/>
              <a:t>39</a:t>
            </a:fld>
            <a:endParaRPr lang="en-US"/>
          </a:p>
        </p:txBody>
      </p:sp>
      <p:sp>
        <p:nvSpPr>
          <p:cNvPr id="1464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64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dirty="0" smtClean="0"/>
              <a:t>TCP signals connection establishment using 2 bits inside the flag fields of the TCP header.</a:t>
            </a:r>
            <a:r>
              <a:rPr lang="en-US" baseline="0" dirty="0" smtClean="0"/>
              <a:t> Called the SYN and ACK flags, these bits have a particularly interesting meaning. SYN means synchronize the sequence numbers, which is one necessary component in initialization for TCP.</a:t>
            </a:r>
            <a:endParaRPr lang="en-US" dirty="0"/>
          </a:p>
        </p:txBody>
      </p:sp>
    </p:spTree>
    <p:extLst>
      <p:ext uri="{BB962C8B-B14F-4D97-AF65-F5344CB8AC3E}">
        <p14:creationId xmlns:p14="http://schemas.microsoft.com/office/powerpoint/2010/main" val="2790052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748E68-E18C-F043-8409-35F63986C0C2}" type="slidenum">
              <a:rPr lang="en-US"/>
              <a:pPr/>
              <a:t>41</a:t>
            </a:fld>
            <a:endParaRPr lang="en-US"/>
          </a:p>
        </p:txBody>
      </p:sp>
      <p:sp>
        <p:nvSpPr>
          <p:cNvPr id="1484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84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1376813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4F45D-EA21-5244-AFA8-1A922158B230}" type="slidenum">
              <a:rPr lang="en-US"/>
              <a:pPr/>
              <a:t>42</a:t>
            </a:fld>
            <a:endParaRPr lang="en-US"/>
          </a:p>
        </p:txBody>
      </p:sp>
      <p:sp>
        <p:nvSpPr>
          <p:cNvPr id="1505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05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9951411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TCP implements flow control y using a window concept that is applied to the amount of data that</a:t>
            </a:r>
            <a:r>
              <a:rPr lang="en-US" baseline="0" dirty="0" smtClean="0"/>
              <a:t> can be outstanding and awaiting acknowledgment at any one point in time. The window concept lets the receiving host tell the sender how much data it can receive right now, giving the receiving host a way to make the sending host slow down or speed up. The receiver can slide the window size up and down to change how much data the sending host can send. </a:t>
            </a:r>
            <a:endParaRPr lang="en-US" dirty="0" smtClean="0"/>
          </a:p>
          <a:p>
            <a:pPr>
              <a:defRPr/>
            </a:pPr>
            <a:endParaRPr lang="en-US" dirty="0"/>
          </a:p>
        </p:txBody>
      </p:sp>
      <p:sp>
        <p:nvSpPr>
          <p:cNvPr id="4" name="Slide Number Placeholder 3"/>
          <p:cNvSpPr>
            <a:spLocks noGrp="1"/>
          </p:cNvSpPr>
          <p:nvPr>
            <p:ph type="sldNum" sz="quarter" idx="5"/>
          </p:nvPr>
        </p:nvSpPr>
        <p:spPr/>
        <p:txBody>
          <a:bodyPr/>
          <a:lstStyle/>
          <a:p>
            <a:pPr>
              <a:defRPr/>
            </a:pPr>
            <a:fld id="{5674C78F-8A3D-8D42-BC90-1CDC6CCE282D}" type="slidenum">
              <a:rPr lang="en-US" smtClean="0"/>
              <a:pPr>
                <a:defRPr/>
              </a:pPr>
              <a:t>44</a:t>
            </a:fld>
            <a:endParaRPr lang="en-US"/>
          </a:p>
        </p:txBody>
      </p:sp>
    </p:spTree>
    <p:extLst>
      <p:ext uri="{BB962C8B-B14F-4D97-AF65-F5344CB8AC3E}">
        <p14:creationId xmlns:p14="http://schemas.microsoft.com/office/powerpoint/2010/main" val="380674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6AF2D508-07CB-0A43-99D7-9BCA0A2BC4A5}" type="slidenum">
              <a:rPr lang="en-US" smtClean="0"/>
              <a:pPr>
                <a:defRPr/>
              </a:pPr>
              <a:t>5</a:t>
            </a:fld>
            <a:endParaRPr lang="en-US"/>
          </a:p>
        </p:txBody>
      </p:sp>
    </p:spTree>
    <p:extLst>
      <p:ext uri="{BB962C8B-B14F-4D97-AF65-F5344CB8AC3E}">
        <p14:creationId xmlns:p14="http://schemas.microsoft.com/office/powerpoint/2010/main" val="41103671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249E52E8-EB78-9B42-95CF-5BCABDE41E53}" type="slidenum">
              <a:rPr lang="en-US" smtClean="0"/>
              <a:pPr>
                <a:defRPr/>
              </a:pPr>
              <a:t>45</a:t>
            </a:fld>
            <a:endParaRPr lang="en-US"/>
          </a:p>
        </p:txBody>
      </p:sp>
    </p:spTree>
    <p:extLst>
      <p:ext uri="{BB962C8B-B14F-4D97-AF65-F5344CB8AC3E}">
        <p14:creationId xmlns:p14="http://schemas.microsoft.com/office/powerpoint/2010/main" val="9439839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4" name="Slide Number Placeholder 3"/>
          <p:cNvSpPr>
            <a:spLocks noGrp="1"/>
          </p:cNvSpPr>
          <p:nvPr>
            <p:ph type="sldNum" sz="quarter" idx="5"/>
          </p:nvPr>
        </p:nvSpPr>
        <p:spPr/>
        <p:txBody>
          <a:bodyPr/>
          <a:lstStyle/>
          <a:p>
            <a:pPr>
              <a:defRPr/>
            </a:pPr>
            <a:fld id="{61316635-FB91-9B4C-8132-EBF84A2435AE}" type="slidenum">
              <a:rPr lang="en-US" smtClean="0"/>
              <a:pPr>
                <a:defRPr/>
              </a:pPr>
              <a:t>46</a:t>
            </a:fld>
            <a:endParaRPr lang="en-US"/>
          </a:p>
        </p:txBody>
      </p:sp>
    </p:spTree>
    <p:extLst>
      <p:ext uri="{BB962C8B-B14F-4D97-AF65-F5344CB8AC3E}">
        <p14:creationId xmlns:p14="http://schemas.microsoft.com/office/powerpoint/2010/main" val="35140809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974D0D92-3A16-1B48-BF72-44107580CA1C}" type="slidenum">
              <a:rPr lang="en-US" smtClean="0"/>
              <a:pPr>
                <a:defRPr/>
              </a:pPr>
              <a:t>47</a:t>
            </a:fld>
            <a:endParaRPr lang="en-US"/>
          </a:p>
        </p:txBody>
      </p:sp>
    </p:spTree>
    <p:extLst>
      <p:ext uri="{BB962C8B-B14F-4D97-AF65-F5344CB8AC3E}">
        <p14:creationId xmlns:p14="http://schemas.microsoft.com/office/powerpoint/2010/main" val="18083564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42B7002C-E83F-DB41-B791-88D11E62E389}" type="slidenum">
              <a:rPr lang="en-US" smtClean="0"/>
              <a:pPr>
                <a:defRPr/>
              </a:pPr>
              <a:t>48</a:t>
            </a:fld>
            <a:endParaRPr lang="en-US"/>
          </a:p>
        </p:txBody>
      </p:sp>
    </p:spTree>
    <p:extLst>
      <p:ext uri="{BB962C8B-B14F-4D97-AF65-F5344CB8AC3E}">
        <p14:creationId xmlns:p14="http://schemas.microsoft.com/office/powerpoint/2010/main" val="1343461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8199DF9A-DF27-8B4E-9423-7E4974E99041}" type="slidenum">
              <a:rPr lang="en-US" smtClean="0"/>
              <a:pPr>
                <a:defRPr/>
              </a:pPr>
              <a:t>49</a:t>
            </a:fld>
            <a:endParaRPr lang="en-US"/>
          </a:p>
        </p:txBody>
      </p:sp>
    </p:spTree>
    <p:extLst>
      <p:ext uri="{BB962C8B-B14F-4D97-AF65-F5344CB8AC3E}">
        <p14:creationId xmlns:p14="http://schemas.microsoft.com/office/powerpoint/2010/main" val="30724728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UDP provides a service for applications to exchange messages. Unlike TCP,</a:t>
            </a:r>
            <a:r>
              <a:rPr lang="en-US" baseline="0" dirty="0" smtClean="0"/>
              <a:t> UDP is connectionless and provides no reliability, no windowing, no reordering of the received data, and no segmentation of large chunks of data into the right size for transmission. However, UDP provides some functions of TCP, such as data transfer and multiplexing using port numbers, and it does so with fewer bytes of overhead and less processing required than TCP. UDP </a:t>
            </a:r>
            <a:r>
              <a:rPr lang="en-US" baseline="0" smtClean="0"/>
              <a:t>data transfer </a:t>
            </a:r>
            <a:r>
              <a:rPr lang="en-US" baseline="0" dirty="0" smtClean="0"/>
              <a:t>differs from TCP data transfer in that no reordering or recovery is accomplished. Applications that use UDP are tolerant of the lost data, or they have some application mechanism to recover lost data. For example, VoIP uses UDP because if a voice packet is lost, by the time the loss could be noticed and the packet retransmitted, too much delay would have occurred, and the voice would be unintelligible. Also DNS requests use UDP because the user will retry an operation if the DNS resolution fails. As another example, the Network File System (NFS), a remote file system application, performs recovery with application layer code, so UDP features are acceptable to NFS. </a:t>
            </a:r>
            <a:endParaRPr lang="en-US" dirty="0"/>
          </a:p>
        </p:txBody>
      </p:sp>
      <p:sp>
        <p:nvSpPr>
          <p:cNvPr id="4" name="Slide Number Placeholder 3"/>
          <p:cNvSpPr>
            <a:spLocks noGrp="1"/>
          </p:cNvSpPr>
          <p:nvPr>
            <p:ph type="sldNum" sz="quarter" idx="10"/>
          </p:nvPr>
        </p:nvSpPr>
        <p:spPr/>
        <p:txBody>
          <a:bodyPr/>
          <a:lstStyle/>
          <a:p>
            <a:fld id="{61D1211D-C260-4636-A838-65E865F64E1D}" type="slidenum">
              <a:rPr lang="en-US" smtClean="0"/>
              <a:t>65</a:t>
            </a:fld>
            <a:endParaRPr lang="en-US"/>
          </a:p>
        </p:txBody>
      </p:sp>
    </p:spTree>
    <p:extLst>
      <p:ext uri="{BB962C8B-B14F-4D97-AF65-F5344CB8AC3E}">
        <p14:creationId xmlns:p14="http://schemas.microsoft.com/office/powerpoint/2010/main" val="30850145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2D82FCE-E5FB-B349-9F25-2425427C760E}" type="slidenum">
              <a:rPr lang="en-US"/>
              <a:pPr>
                <a:defRPr/>
              </a:pPr>
              <a:t>67</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pPr>
              <a:defRPr/>
            </a:pPr>
            <a:endParaRPr lang="en-US"/>
          </a:p>
        </p:txBody>
      </p:sp>
    </p:spTree>
    <p:extLst>
      <p:ext uri="{BB962C8B-B14F-4D97-AF65-F5344CB8AC3E}">
        <p14:creationId xmlns:p14="http://schemas.microsoft.com/office/powerpoint/2010/main" val="15885439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35B2705-A842-BA42-BC5B-747133CE5DA0}" type="slidenum">
              <a:rPr lang="en-US"/>
              <a:pPr>
                <a:defRPr/>
              </a:pPr>
              <a:t>68</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pPr>
              <a:defRPr/>
            </a:pPr>
            <a:endParaRPr lang="en-US"/>
          </a:p>
        </p:txBody>
      </p:sp>
    </p:spTree>
    <p:extLst>
      <p:ext uri="{BB962C8B-B14F-4D97-AF65-F5344CB8AC3E}">
        <p14:creationId xmlns:p14="http://schemas.microsoft.com/office/powerpoint/2010/main" val="5823986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Tree>
    <p:extLst>
      <p:ext uri="{BB962C8B-B14F-4D97-AF65-F5344CB8AC3E}">
        <p14:creationId xmlns:p14="http://schemas.microsoft.com/office/powerpoint/2010/main" val="31836283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883" indent="-285724" eaLnBrk="0" hangingPunct="0">
              <a:defRPr>
                <a:solidFill>
                  <a:schemeClr val="tx1"/>
                </a:solidFill>
                <a:latin typeface="Arial" charset="0"/>
                <a:ea typeface="ＭＳ Ｐゴシック" charset="0"/>
              </a:defRPr>
            </a:lvl2pPr>
            <a:lvl3pPr marL="1142898" indent="-228580" eaLnBrk="0" hangingPunct="0">
              <a:defRPr>
                <a:solidFill>
                  <a:schemeClr val="tx1"/>
                </a:solidFill>
                <a:latin typeface="Arial" charset="0"/>
                <a:ea typeface="ＭＳ Ｐゴシック" charset="0"/>
              </a:defRPr>
            </a:lvl3pPr>
            <a:lvl4pPr marL="1600057" indent="-228580" eaLnBrk="0" hangingPunct="0">
              <a:defRPr>
                <a:solidFill>
                  <a:schemeClr val="tx1"/>
                </a:solidFill>
                <a:latin typeface="Arial" charset="0"/>
                <a:ea typeface="ＭＳ Ｐゴシック" charset="0"/>
              </a:defRPr>
            </a:lvl4pPr>
            <a:lvl5pPr marL="2057217" indent="-228580" eaLnBrk="0" hangingPunct="0">
              <a:defRPr>
                <a:solidFill>
                  <a:schemeClr val="tx1"/>
                </a:solidFill>
                <a:latin typeface="Arial" charset="0"/>
                <a:ea typeface="ＭＳ Ｐゴシック" charset="0"/>
              </a:defRPr>
            </a:lvl5pPr>
            <a:lvl6pPr marL="2514376" indent="-228580" eaLnBrk="0" fontAlgn="base" hangingPunct="0">
              <a:spcBef>
                <a:spcPct val="0"/>
              </a:spcBef>
              <a:spcAft>
                <a:spcPct val="0"/>
              </a:spcAft>
              <a:defRPr>
                <a:solidFill>
                  <a:schemeClr val="tx1"/>
                </a:solidFill>
                <a:latin typeface="Arial" charset="0"/>
                <a:ea typeface="ＭＳ Ｐゴシック" charset="0"/>
              </a:defRPr>
            </a:lvl6pPr>
            <a:lvl7pPr marL="2971535" indent="-228580" eaLnBrk="0" fontAlgn="base" hangingPunct="0">
              <a:spcBef>
                <a:spcPct val="0"/>
              </a:spcBef>
              <a:spcAft>
                <a:spcPct val="0"/>
              </a:spcAft>
              <a:defRPr>
                <a:solidFill>
                  <a:schemeClr val="tx1"/>
                </a:solidFill>
                <a:latin typeface="Arial" charset="0"/>
                <a:ea typeface="ＭＳ Ｐゴシック" charset="0"/>
              </a:defRPr>
            </a:lvl7pPr>
            <a:lvl8pPr marL="3428695" indent="-228580" eaLnBrk="0" fontAlgn="base" hangingPunct="0">
              <a:spcBef>
                <a:spcPct val="0"/>
              </a:spcBef>
              <a:spcAft>
                <a:spcPct val="0"/>
              </a:spcAft>
              <a:defRPr>
                <a:solidFill>
                  <a:schemeClr val="tx1"/>
                </a:solidFill>
                <a:latin typeface="Arial" charset="0"/>
                <a:ea typeface="ＭＳ Ｐゴシック" charset="0"/>
              </a:defRPr>
            </a:lvl8pPr>
            <a:lvl9pPr marL="3885854" indent="-22858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fld id="{20318214-FC0B-4C44-8E8C-1E72487A3B6C}" type="slidenum">
              <a:rPr lang="en-US"/>
              <a:pPr eaLnBrk="1" hangingPunct="1">
                <a:defRPr/>
              </a:pPr>
              <a:t>70</a:t>
            </a:fld>
            <a:endParaRPr lang="en-US"/>
          </a:p>
        </p:txBody>
      </p:sp>
      <p:sp>
        <p:nvSpPr>
          <p:cNvPr id="41987" name="Rectangle 2"/>
          <p:cNvSpPr>
            <a:spLocks noGrp="1" noRot="1" noChangeAspect="1" noChangeArrowheads="1" noTextEdit="1"/>
          </p:cNvSpPr>
          <p:nvPr>
            <p:ph type="sldImg"/>
          </p:nvPr>
        </p:nvSpPr>
        <p:spPr>
          <a:xfrm>
            <a:off x="1144588" y="684213"/>
            <a:ext cx="4570412" cy="3429000"/>
          </a:xfrm>
          <a:ln/>
        </p:spPr>
      </p:sp>
      <p:sp>
        <p:nvSpPr>
          <p:cNvPr id="4198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p>
        </p:txBody>
      </p:sp>
    </p:spTree>
    <p:extLst>
      <p:ext uri="{BB962C8B-B14F-4D97-AF65-F5344CB8AC3E}">
        <p14:creationId xmlns:p14="http://schemas.microsoft.com/office/powerpoint/2010/main" val="1947766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7DC3B533-8D46-8648-B321-D45FFE9BFB75}" type="slidenum">
              <a:rPr lang="en-US" smtClean="0"/>
              <a:pPr>
                <a:defRPr/>
              </a:pPr>
              <a:t>6</a:t>
            </a:fld>
            <a:endParaRPr lang="en-US"/>
          </a:p>
        </p:txBody>
      </p:sp>
    </p:spTree>
    <p:extLst>
      <p:ext uri="{BB962C8B-B14F-4D97-AF65-F5344CB8AC3E}">
        <p14:creationId xmlns:p14="http://schemas.microsoft.com/office/powerpoint/2010/main" val="2764772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22393250-4457-CD42-A1BF-98EFAA804126}" type="slidenum">
              <a:rPr lang="en-US" smtClean="0"/>
              <a:pPr>
                <a:defRPr/>
              </a:pPr>
              <a:t>7</a:t>
            </a:fld>
            <a:endParaRPr lang="en-US"/>
          </a:p>
        </p:txBody>
      </p:sp>
    </p:spTree>
    <p:extLst>
      <p:ext uri="{BB962C8B-B14F-4D97-AF65-F5344CB8AC3E}">
        <p14:creationId xmlns:p14="http://schemas.microsoft.com/office/powerpoint/2010/main" val="695209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61D361E0-6C72-E345-91C3-9A3E7835CF18}" type="slidenum">
              <a:rPr lang="en-US" smtClean="0"/>
              <a:pPr>
                <a:defRPr/>
              </a:pPr>
              <a:t>8</a:t>
            </a:fld>
            <a:endParaRPr lang="en-US"/>
          </a:p>
        </p:txBody>
      </p:sp>
    </p:spTree>
    <p:extLst>
      <p:ext uri="{BB962C8B-B14F-4D97-AF65-F5344CB8AC3E}">
        <p14:creationId xmlns:p14="http://schemas.microsoft.com/office/powerpoint/2010/main" val="2261290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883" indent="-285724" eaLnBrk="0" hangingPunct="0">
              <a:defRPr>
                <a:solidFill>
                  <a:schemeClr val="tx1"/>
                </a:solidFill>
                <a:latin typeface="Arial" charset="0"/>
                <a:ea typeface="ＭＳ Ｐゴシック" charset="0"/>
              </a:defRPr>
            </a:lvl2pPr>
            <a:lvl3pPr marL="1142898" indent="-228580" eaLnBrk="0" hangingPunct="0">
              <a:defRPr>
                <a:solidFill>
                  <a:schemeClr val="tx1"/>
                </a:solidFill>
                <a:latin typeface="Arial" charset="0"/>
                <a:ea typeface="ＭＳ Ｐゴシック" charset="0"/>
              </a:defRPr>
            </a:lvl3pPr>
            <a:lvl4pPr marL="1600057" indent="-228580" eaLnBrk="0" hangingPunct="0">
              <a:defRPr>
                <a:solidFill>
                  <a:schemeClr val="tx1"/>
                </a:solidFill>
                <a:latin typeface="Arial" charset="0"/>
                <a:ea typeface="ＭＳ Ｐゴシック" charset="0"/>
              </a:defRPr>
            </a:lvl4pPr>
            <a:lvl5pPr marL="2057217" indent="-228580" eaLnBrk="0" hangingPunct="0">
              <a:defRPr>
                <a:solidFill>
                  <a:schemeClr val="tx1"/>
                </a:solidFill>
                <a:latin typeface="Arial" charset="0"/>
                <a:ea typeface="ＭＳ Ｐゴシック" charset="0"/>
              </a:defRPr>
            </a:lvl5pPr>
            <a:lvl6pPr marL="2514376" indent="-228580" eaLnBrk="0" fontAlgn="base" hangingPunct="0">
              <a:spcBef>
                <a:spcPct val="0"/>
              </a:spcBef>
              <a:spcAft>
                <a:spcPct val="0"/>
              </a:spcAft>
              <a:defRPr>
                <a:solidFill>
                  <a:schemeClr val="tx1"/>
                </a:solidFill>
                <a:latin typeface="Arial" charset="0"/>
                <a:ea typeface="ＭＳ Ｐゴシック" charset="0"/>
              </a:defRPr>
            </a:lvl6pPr>
            <a:lvl7pPr marL="2971535" indent="-228580" eaLnBrk="0" fontAlgn="base" hangingPunct="0">
              <a:spcBef>
                <a:spcPct val="0"/>
              </a:spcBef>
              <a:spcAft>
                <a:spcPct val="0"/>
              </a:spcAft>
              <a:defRPr>
                <a:solidFill>
                  <a:schemeClr val="tx1"/>
                </a:solidFill>
                <a:latin typeface="Arial" charset="0"/>
                <a:ea typeface="ＭＳ Ｐゴシック" charset="0"/>
              </a:defRPr>
            </a:lvl7pPr>
            <a:lvl8pPr marL="3428695" indent="-228580" eaLnBrk="0" fontAlgn="base" hangingPunct="0">
              <a:spcBef>
                <a:spcPct val="0"/>
              </a:spcBef>
              <a:spcAft>
                <a:spcPct val="0"/>
              </a:spcAft>
              <a:defRPr>
                <a:solidFill>
                  <a:schemeClr val="tx1"/>
                </a:solidFill>
                <a:latin typeface="Arial" charset="0"/>
                <a:ea typeface="ＭＳ Ｐゴシック" charset="0"/>
              </a:defRPr>
            </a:lvl8pPr>
            <a:lvl9pPr marL="3885854" indent="-22858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fld id="{40BBED1C-52AB-984B-BF2D-5335A28E9D1D}" type="slidenum">
              <a:rPr lang="en-US"/>
              <a:pPr eaLnBrk="1" hangingPunct="1">
                <a:defRPr/>
              </a:pPr>
              <a:t>9</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p>
        </p:txBody>
      </p:sp>
    </p:spTree>
    <p:extLst>
      <p:ext uri="{BB962C8B-B14F-4D97-AF65-F5344CB8AC3E}">
        <p14:creationId xmlns:p14="http://schemas.microsoft.com/office/powerpoint/2010/main" val="197769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B65B34C7-C09D-4247-BA44-AD32FBC8557B}" type="slidenum">
              <a:rPr lang="en-US" smtClean="0"/>
              <a:pPr>
                <a:defRPr/>
              </a:pPr>
              <a:t>10</a:t>
            </a:fld>
            <a:endParaRPr lang="en-US"/>
          </a:p>
        </p:txBody>
      </p:sp>
    </p:spTree>
    <p:extLst>
      <p:ext uri="{BB962C8B-B14F-4D97-AF65-F5344CB8AC3E}">
        <p14:creationId xmlns:p14="http://schemas.microsoft.com/office/powerpoint/2010/main" val="3964793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Isosceles Triangle 13"/>
          <p:cNvSpPr/>
          <p:nvPr userDrawn="1"/>
        </p:nvSpPr>
        <p:spPr>
          <a:xfrm>
            <a:off x="0" y="5460212"/>
            <a:ext cx="981994" cy="877300"/>
          </a:xfrm>
          <a:prstGeom prst="triangl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589194" y="5460212"/>
            <a:ext cx="798689" cy="877300"/>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gular Pentagon 15"/>
          <p:cNvSpPr/>
          <p:nvPr userDrawn="1"/>
        </p:nvSpPr>
        <p:spPr>
          <a:xfrm>
            <a:off x="942708" y="5434024"/>
            <a:ext cx="837973" cy="903488"/>
          </a:xfrm>
          <a:prstGeom prst="pentagon">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Hexagon 16"/>
          <p:cNvSpPr/>
          <p:nvPr userDrawn="1"/>
        </p:nvSpPr>
        <p:spPr>
          <a:xfrm>
            <a:off x="1309323" y="5486400"/>
            <a:ext cx="916527" cy="864206"/>
          </a:xfrm>
          <a:prstGeom prst="hexagon">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0"/>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2F3A35-8539-E64E-AC0A-EFADD0DA5083}" type="datetime1">
              <a:rPr lang="en-US" smtClean="0"/>
              <a:t>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280F15-542B-4B4E-966B-0B798470629F}" type="datetime1">
              <a:rPr lang="en-US" smtClean="0"/>
              <a:t>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8"/>
            <a:ext cx="5800725"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B672FF-F311-B645-8F0C-1AD5F7B3FCD7}" type="datetime1">
              <a:rPr lang="en-US" smtClean="0"/>
              <a:t>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43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8229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3938588"/>
            <a:ext cx="8229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0E82633F-6571-C64D-A725-0321813FD21B}" type="datetime1">
              <a:rPr lang="en-US" smtClean="0"/>
              <a:t>1/20/2017</a:t>
            </a:fld>
            <a:endParaRPr lang="en-US"/>
          </a:p>
        </p:txBody>
      </p:sp>
      <p:sp>
        <p:nvSpPr>
          <p:cNvPr id="6" name="Footer Placeholder 5"/>
          <p:cNvSpPr>
            <a:spLocks noGrp="1" noChangeArrowheads="1"/>
          </p:cNvSpPr>
          <p:nvPr>
            <p:ph type="ftr" sz="quarter" idx="11"/>
          </p:nvPr>
        </p:nvSpPr>
        <p:spPr>
          <a:xfrm>
            <a:off x="3124200" y="6248400"/>
            <a:ext cx="2895600" cy="4762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C68EA551-9742-DD46-9B3A-43DAB7EE19CD}" type="slidenum">
              <a:rPr lang="en-US"/>
              <a:pPr>
                <a:defRPr/>
              </a:pPr>
              <a:t>‹#›</a:t>
            </a:fld>
            <a:endParaRPr lang="en-US"/>
          </a:p>
        </p:txBody>
      </p:sp>
    </p:spTree>
    <p:extLst>
      <p:ext uri="{BB962C8B-B14F-4D97-AF65-F5344CB8AC3E}">
        <p14:creationId xmlns:p14="http://schemas.microsoft.com/office/powerpoint/2010/main" val="281166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buFont typeface="Arial"/>
              <a:buChar char="•"/>
              <a:defRPr sz="3200"/>
            </a:lvl1pPr>
            <a:lvl2pPr>
              <a:defRPr sz="28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A4E3D-A3A5-374C-98BB-D7EE7D4820D2}" type="datetime1">
              <a:rPr lang="en-US" smtClean="0"/>
              <a:t>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Isosceles Triangle 9"/>
          <p:cNvSpPr/>
          <p:nvPr userDrawn="1"/>
        </p:nvSpPr>
        <p:spPr>
          <a:xfrm>
            <a:off x="0" y="5460628"/>
            <a:ext cx="981994" cy="877300"/>
          </a:xfrm>
          <a:prstGeom prst="triangl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589194" y="5460628"/>
            <a:ext cx="798689" cy="877300"/>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gular Pentagon 11"/>
          <p:cNvSpPr/>
          <p:nvPr userDrawn="1"/>
        </p:nvSpPr>
        <p:spPr>
          <a:xfrm>
            <a:off x="942708" y="5434440"/>
            <a:ext cx="837973" cy="903488"/>
          </a:xfrm>
          <a:prstGeom prst="pentagon">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Hexagon 12"/>
          <p:cNvSpPr/>
          <p:nvPr userDrawn="1"/>
        </p:nvSpPr>
        <p:spPr>
          <a:xfrm>
            <a:off x="1309323" y="5486816"/>
            <a:ext cx="916527" cy="864206"/>
          </a:xfrm>
          <a:prstGeom prst="hexagon">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858D7-C93B-9846-ACCB-CAD67E3C9756}" type="datetime1">
              <a:rPr lang="en-US" smtClean="0"/>
              <a:t>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5E10BB-49E5-2440-B1A6-7CA2D0D7E24C}" type="datetime1">
              <a:rPr lang="en-US" smtClean="0"/>
              <a:t>1/20/2017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87211A-06BD-5B4E-88D7-DA64F4582FD3}" type="datetime1">
              <a:rPr lang="en-US" smtClean="0"/>
              <a:t>1/20/2017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50ABFC-7496-6949-86BC-BFE5F36CF107}" type="datetime1">
              <a:rPr lang="en-US" smtClean="0"/>
              <a:t>1/20/2017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Isosceles Triangle 9"/>
          <p:cNvSpPr/>
          <p:nvPr userDrawn="1"/>
        </p:nvSpPr>
        <p:spPr>
          <a:xfrm>
            <a:off x="0" y="5460628"/>
            <a:ext cx="981994" cy="877300"/>
          </a:xfrm>
          <a:prstGeom prst="triangl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589194" y="5460628"/>
            <a:ext cx="798689" cy="877300"/>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gular Pentagon 11"/>
          <p:cNvSpPr/>
          <p:nvPr userDrawn="1"/>
        </p:nvSpPr>
        <p:spPr>
          <a:xfrm>
            <a:off x="942708" y="5434440"/>
            <a:ext cx="837973" cy="903488"/>
          </a:xfrm>
          <a:prstGeom prst="pentagon">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Hexagon 12"/>
          <p:cNvSpPr/>
          <p:nvPr userDrawn="1"/>
        </p:nvSpPr>
        <p:spPr>
          <a:xfrm>
            <a:off x="1309323" y="5486816"/>
            <a:ext cx="916527" cy="864206"/>
          </a:xfrm>
          <a:prstGeom prst="hexagon">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7681B8C-E070-5645-8F65-6D889BF6700A}" type="datetime1">
              <a:rPr lang="en-US" smtClean="0"/>
              <a:t>1/20/2017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89368A2-B3EF-B446-8F77-8263D3619531}" type="datetime1">
              <a:rPr lang="en-US" smtClean="0"/>
              <a:t>1/20/2017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4948"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60" y="5907023"/>
            <a:ext cx="7584948"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C8ED44-E4F4-3A43-A6BE-D7F66D8B7BD3}" type="datetime1">
              <a:rPr lang="en-US" smtClean="0"/>
              <a:t>1/20/2017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Isosceles Triangle 7"/>
          <p:cNvSpPr/>
          <p:nvPr/>
        </p:nvSpPr>
        <p:spPr>
          <a:xfrm>
            <a:off x="0" y="5460212"/>
            <a:ext cx="981994" cy="877300"/>
          </a:xfrm>
          <a:prstGeom prst="triangl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89194" y="5460212"/>
            <a:ext cx="798689" cy="877300"/>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A29ACFB-4C7B-D042-8136-93D32D9B4B54}" type="datetime1">
              <a:rPr lang="en-US" smtClean="0"/>
              <a:t>1/20/2017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gular Pentagon 10"/>
          <p:cNvSpPr/>
          <p:nvPr/>
        </p:nvSpPr>
        <p:spPr>
          <a:xfrm>
            <a:off x="942708" y="5434024"/>
            <a:ext cx="837973" cy="903488"/>
          </a:xfrm>
          <a:prstGeom prst="pentagon">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Hexagon 11"/>
          <p:cNvSpPr/>
          <p:nvPr/>
        </p:nvSpPr>
        <p:spPr>
          <a:xfrm>
            <a:off x="1309323" y="5486400"/>
            <a:ext cx="916527" cy="864206"/>
          </a:xfrm>
          <a:prstGeom prst="hexagon">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6334316"/>
            <a:ext cx="9144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ftr="0" dt="0"/>
  <p:txStyles>
    <p:titleStyle>
      <a:lvl1pPr algn="l" defTabSz="914400" rtl="0" eaLnBrk="1" latinLnBrk="0" hangingPunct="1">
        <a:lnSpc>
          <a:spcPct val="85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3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32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6.wmf"/><Relationship Id="rId18" Type="http://schemas.openxmlformats.org/officeDocument/2006/relationships/oleObject" Target="../embeddings/oleObject23.bin"/><Relationship Id="rId3" Type="http://schemas.openxmlformats.org/officeDocument/2006/relationships/notesSlide" Target="../notesSlides/notesSlide10.xml"/><Relationship Id="rId21" Type="http://schemas.openxmlformats.org/officeDocument/2006/relationships/oleObject" Target="../embeddings/oleObject26.bin"/><Relationship Id="rId7" Type="http://schemas.openxmlformats.org/officeDocument/2006/relationships/image" Target="../media/image4.wmf"/><Relationship Id="rId12" Type="http://schemas.openxmlformats.org/officeDocument/2006/relationships/oleObject" Target="../embeddings/oleObject18.bin"/><Relationship Id="rId17" Type="http://schemas.openxmlformats.org/officeDocument/2006/relationships/oleObject" Target="../embeddings/oleObject22.bin"/><Relationship Id="rId2" Type="http://schemas.openxmlformats.org/officeDocument/2006/relationships/slideLayout" Target="../slideLayouts/slideLayout4.xml"/><Relationship Id="rId16" Type="http://schemas.openxmlformats.org/officeDocument/2006/relationships/oleObject" Target="../embeddings/oleObject21.bin"/><Relationship Id="rId20" Type="http://schemas.openxmlformats.org/officeDocument/2006/relationships/oleObject" Target="../embeddings/oleObject25.bin"/><Relationship Id="rId1" Type="http://schemas.openxmlformats.org/officeDocument/2006/relationships/vmlDrawing" Target="../drawings/vmlDrawing2.vml"/><Relationship Id="rId6" Type="http://schemas.openxmlformats.org/officeDocument/2006/relationships/oleObject" Target="../embeddings/oleObject14.bin"/><Relationship Id="rId11" Type="http://schemas.openxmlformats.org/officeDocument/2006/relationships/oleObject" Target="../embeddings/oleObject17.bin"/><Relationship Id="rId5" Type="http://schemas.openxmlformats.org/officeDocument/2006/relationships/image" Target="../media/image8.png"/><Relationship Id="rId15" Type="http://schemas.openxmlformats.org/officeDocument/2006/relationships/oleObject" Target="../embeddings/oleObject20.bin"/><Relationship Id="rId10" Type="http://schemas.openxmlformats.org/officeDocument/2006/relationships/oleObject" Target="../embeddings/oleObject16.bin"/><Relationship Id="rId19" Type="http://schemas.openxmlformats.org/officeDocument/2006/relationships/oleObject" Target="../embeddings/oleObject24.bin"/><Relationship Id="rId4" Type="http://schemas.openxmlformats.org/officeDocument/2006/relationships/image" Target="../media/image7.wmf"/><Relationship Id="rId9" Type="http://schemas.openxmlformats.org/officeDocument/2006/relationships/image" Target="../media/image5.wmf"/><Relationship Id="rId14" Type="http://schemas.openxmlformats.org/officeDocument/2006/relationships/oleObject" Target="../embeddings/oleObject19.bin"/><Relationship Id="rId22"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6.wmf"/><Relationship Id="rId18" Type="http://schemas.openxmlformats.org/officeDocument/2006/relationships/oleObject" Target="../embeddings/oleObject36.bin"/><Relationship Id="rId3" Type="http://schemas.openxmlformats.org/officeDocument/2006/relationships/notesSlide" Target="../notesSlides/notesSlide11.xml"/><Relationship Id="rId21" Type="http://schemas.openxmlformats.org/officeDocument/2006/relationships/oleObject" Target="../embeddings/oleObject39.bin"/><Relationship Id="rId7" Type="http://schemas.openxmlformats.org/officeDocument/2006/relationships/image" Target="../media/image4.wmf"/><Relationship Id="rId12" Type="http://schemas.openxmlformats.org/officeDocument/2006/relationships/oleObject" Target="../embeddings/oleObject31.bin"/><Relationship Id="rId17" Type="http://schemas.openxmlformats.org/officeDocument/2006/relationships/oleObject" Target="../embeddings/oleObject35.bin"/><Relationship Id="rId2" Type="http://schemas.openxmlformats.org/officeDocument/2006/relationships/slideLayout" Target="../slideLayouts/slideLayout4.xml"/><Relationship Id="rId16" Type="http://schemas.openxmlformats.org/officeDocument/2006/relationships/oleObject" Target="../embeddings/oleObject34.bin"/><Relationship Id="rId20" Type="http://schemas.openxmlformats.org/officeDocument/2006/relationships/oleObject" Target="../embeddings/oleObject38.bin"/><Relationship Id="rId1" Type="http://schemas.openxmlformats.org/officeDocument/2006/relationships/vmlDrawing" Target="../drawings/vmlDrawing3.vml"/><Relationship Id="rId6" Type="http://schemas.openxmlformats.org/officeDocument/2006/relationships/oleObject" Target="../embeddings/oleObject27.bin"/><Relationship Id="rId11" Type="http://schemas.openxmlformats.org/officeDocument/2006/relationships/oleObject" Target="../embeddings/oleObject30.bin"/><Relationship Id="rId5" Type="http://schemas.openxmlformats.org/officeDocument/2006/relationships/image" Target="../media/image8.png"/><Relationship Id="rId15" Type="http://schemas.openxmlformats.org/officeDocument/2006/relationships/oleObject" Target="../embeddings/oleObject33.bin"/><Relationship Id="rId10" Type="http://schemas.openxmlformats.org/officeDocument/2006/relationships/oleObject" Target="../embeddings/oleObject29.bin"/><Relationship Id="rId19" Type="http://schemas.openxmlformats.org/officeDocument/2006/relationships/oleObject" Target="../embeddings/oleObject37.bin"/><Relationship Id="rId4" Type="http://schemas.openxmlformats.org/officeDocument/2006/relationships/image" Target="../media/image7.wmf"/><Relationship Id="rId9" Type="http://schemas.openxmlformats.org/officeDocument/2006/relationships/image" Target="../media/image5.wmf"/><Relationship Id="rId14" Type="http://schemas.openxmlformats.org/officeDocument/2006/relationships/oleObject" Target="../embeddings/oleObject32.bin"/><Relationship Id="rId22"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oleObject" Target="../embeddings/oleObject48.bin"/><Relationship Id="rId18" Type="http://schemas.openxmlformats.org/officeDocument/2006/relationships/oleObject" Target="../embeddings/oleObject51.bin"/><Relationship Id="rId3" Type="http://schemas.openxmlformats.org/officeDocument/2006/relationships/oleObject" Target="../embeddings/oleObject40.bin"/><Relationship Id="rId21" Type="http://schemas.openxmlformats.org/officeDocument/2006/relationships/oleObject" Target="../embeddings/oleObject53.bin"/><Relationship Id="rId7" Type="http://schemas.openxmlformats.org/officeDocument/2006/relationships/oleObject" Target="../embeddings/oleObject42.bin"/><Relationship Id="rId12" Type="http://schemas.openxmlformats.org/officeDocument/2006/relationships/oleObject" Target="../embeddings/oleObject47.bin"/><Relationship Id="rId17" Type="http://schemas.openxmlformats.org/officeDocument/2006/relationships/image" Target="../media/image14.wmf"/><Relationship Id="rId2" Type="http://schemas.openxmlformats.org/officeDocument/2006/relationships/slideLayout" Target="../slideLayouts/slideLayout4.xml"/><Relationship Id="rId16" Type="http://schemas.openxmlformats.org/officeDocument/2006/relationships/oleObject" Target="../embeddings/oleObject50.bin"/><Relationship Id="rId20" Type="http://schemas.openxmlformats.org/officeDocument/2006/relationships/oleObject" Target="../embeddings/oleObject52.bin"/><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oleObject" Target="../embeddings/oleObject46.bin"/><Relationship Id="rId5" Type="http://schemas.openxmlformats.org/officeDocument/2006/relationships/oleObject" Target="../embeddings/oleObject41.bin"/><Relationship Id="rId15" Type="http://schemas.openxmlformats.org/officeDocument/2006/relationships/oleObject" Target="../embeddings/oleObject49.bin"/><Relationship Id="rId10" Type="http://schemas.openxmlformats.org/officeDocument/2006/relationships/oleObject" Target="../embeddings/oleObject45.bin"/><Relationship Id="rId19" Type="http://schemas.openxmlformats.org/officeDocument/2006/relationships/image" Target="../media/image15.wmf"/><Relationship Id="rId4" Type="http://schemas.openxmlformats.org/officeDocument/2006/relationships/image" Target="../media/image11.wmf"/><Relationship Id="rId9" Type="http://schemas.openxmlformats.org/officeDocument/2006/relationships/oleObject" Target="../embeddings/oleObject44.bin"/><Relationship Id="rId14" Type="http://schemas.openxmlformats.org/officeDocument/2006/relationships/image" Target="../media/image13.wmf"/><Relationship Id="rId22" Type="http://schemas.openxmlformats.org/officeDocument/2006/relationships/oleObject" Target="../embeddings/oleObject54.bin"/></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customXml" Target="../ink/ink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rfc.net/rfc793.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www.youtube.com/watch?v=TRTgIg7D8oI"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6.wmf"/><Relationship Id="rId18" Type="http://schemas.openxmlformats.org/officeDocument/2006/relationships/oleObject" Target="../embeddings/oleObject10.bin"/><Relationship Id="rId3" Type="http://schemas.openxmlformats.org/officeDocument/2006/relationships/notesSlide" Target="../notesSlides/notesSlide6.xml"/><Relationship Id="rId21" Type="http://schemas.openxmlformats.org/officeDocument/2006/relationships/oleObject" Target="../embeddings/oleObject13.bin"/><Relationship Id="rId7" Type="http://schemas.openxmlformats.org/officeDocument/2006/relationships/image" Target="../media/image4.wmf"/><Relationship Id="rId12" Type="http://schemas.openxmlformats.org/officeDocument/2006/relationships/oleObject" Target="../embeddings/oleObject5.bin"/><Relationship Id="rId17" Type="http://schemas.openxmlformats.org/officeDocument/2006/relationships/oleObject" Target="../embeddings/oleObject9.bin"/><Relationship Id="rId2" Type="http://schemas.openxmlformats.org/officeDocument/2006/relationships/slideLayout" Target="../slideLayouts/slideLayout4.xml"/><Relationship Id="rId16" Type="http://schemas.openxmlformats.org/officeDocument/2006/relationships/oleObject" Target="../embeddings/oleObject8.bin"/><Relationship Id="rId20" Type="http://schemas.openxmlformats.org/officeDocument/2006/relationships/oleObject" Target="../embeddings/oleObject12.bin"/><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4.bin"/><Relationship Id="rId5" Type="http://schemas.openxmlformats.org/officeDocument/2006/relationships/image" Target="../media/image8.png"/><Relationship Id="rId15" Type="http://schemas.openxmlformats.org/officeDocument/2006/relationships/oleObject" Target="../embeddings/oleObject7.bin"/><Relationship Id="rId10" Type="http://schemas.openxmlformats.org/officeDocument/2006/relationships/oleObject" Target="../embeddings/oleObject3.bin"/><Relationship Id="rId19" Type="http://schemas.openxmlformats.org/officeDocument/2006/relationships/oleObject" Target="../embeddings/oleObject11.bin"/><Relationship Id="rId4" Type="http://schemas.openxmlformats.org/officeDocument/2006/relationships/image" Target="../media/image7.wmf"/><Relationship Id="rId9" Type="http://schemas.openxmlformats.org/officeDocument/2006/relationships/image" Target="../media/image5.wmf"/><Relationship Id="rId14" Type="http://schemas.openxmlformats.org/officeDocument/2006/relationships/oleObject" Target="../embeddings/oleObject6.bin"/><Relationship Id="rId22"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11a</a:t>
            </a:r>
            <a:endParaRPr lang="en-US" dirty="0"/>
          </a:p>
        </p:txBody>
      </p:sp>
      <p:sp>
        <p:nvSpPr>
          <p:cNvPr id="3" name="Subtitle 2"/>
          <p:cNvSpPr>
            <a:spLocks noGrp="1"/>
          </p:cNvSpPr>
          <p:nvPr>
            <p:ph type="subTitle" idx="1"/>
          </p:nvPr>
        </p:nvSpPr>
        <p:spPr/>
        <p:txBody>
          <a:bodyPr/>
          <a:lstStyle/>
          <a:p>
            <a:r>
              <a:rPr lang="en-US" dirty="0" smtClean="0"/>
              <a:t>The Transport Layer and Client-Server Applications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40111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smtClean="0"/>
              <a:t>Application architectures</a:t>
            </a:r>
            <a:endParaRPr lang="en-US"/>
          </a:p>
        </p:txBody>
      </p:sp>
      <p:sp>
        <p:nvSpPr>
          <p:cNvPr id="79874" name="Rectangle 3"/>
          <p:cNvSpPr>
            <a:spLocks noGrp="1" noChangeArrowheads="1"/>
          </p:cNvSpPr>
          <p:nvPr>
            <p:ph type="body" idx="1"/>
          </p:nvPr>
        </p:nvSpPr>
        <p:spPr/>
        <p:txBody>
          <a:bodyPr/>
          <a:lstStyle/>
          <a:p>
            <a:r>
              <a:rPr lang="en-US" smtClean="0"/>
              <a:t>Client-server</a:t>
            </a:r>
          </a:p>
          <a:p>
            <a:r>
              <a:rPr lang="en-US" smtClean="0"/>
              <a:t>Peer-to-peer (P2P)</a:t>
            </a:r>
          </a:p>
          <a:p>
            <a:r>
              <a:rPr lang="en-US" smtClean="0"/>
              <a:t>Hybrid of client-server and P2P</a:t>
            </a:r>
          </a:p>
          <a:p>
            <a:endParaRPr lang="en-US" smtClean="0"/>
          </a:p>
          <a:p>
            <a:endParaRPr lang="en-US"/>
          </a:p>
        </p:txBody>
      </p:sp>
      <p:sp>
        <p:nvSpPr>
          <p:cNvPr id="2" name="Slide Number Placeholder 1"/>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3648134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Rectangle 4"/>
          <p:cNvSpPr>
            <a:spLocks noGrp="1" noChangeArrowheads="1"/>
          </p:cNvSpPr>
          <p:nvPr>
            <p:ph type="title"/>
          </p:nvPr>
        </p:nvSpPr>
        <p:spPr/>
        <p:txBody>
          <a:bodyPr/>
          <a:lstStyle/>
          <a:p>
            <a:r>
              <a:rPr lang="en-US" smtClean="0"/>
              <a:t>Client-server architecture</a:t>
            </a:r>
            <a:endParaRPr lang="en-US"/>
          </a:p>
        </p:txBody>
      </p:sp>
      <p:sp>
        <p:nvSpPr>
          <p:cNvPr id="26626" name="Rectangle 460"/>
          <p:cNvSpPr>
            <a:spLocks noGrp="1" noChangeArrowheads="1"/>
          </p:cNvSpPr>
          <p:nvPr>
            <p:ph sz="half" idx="1"/>
          </p:nvPr>
        </p:nvSpPr>
        <p:spPr/>
        <p:txBody>
          <a:bodyPr>
            <a:normAutofit fontScale="70000" lnSpcReduction="20000"/>
          </a:bodyPr>
          <a:lstStyle/>
          <a:p>
            <a:r>
              <a:rPr lang="en-US" dirty="0" smtClean="0">
                <a:solidFill>
                  <a:srgbClr val="BD582C"/>
                </a:solidFill>
              </a:rPr>
              <a:t>server:</a:t>
            </a:r>
            <a:r>
              <a:rPr lang="en-US" dirty="0" smtClean="0"/>
              <a:t> </a:t>
            </a:r>
          </a:p>
          <a:p>
            <a:pPr lvl="1"/>
            <a:r>
              <a:rPr lang="en-US" dirty="0" smtClean="0"/>
              <a:t>“always-on” host</a:t>
            </a:r>
          </a:p>
          <a:p>
            <a:pPr lvl="1"/>
            <a:r>
              <a:rPr lang="en-US" dirty="0" smtClean="0"/>
              <a:t>permanent IP address</a:t>
            </a:r>
          </a:p>
          <a:p>
            <a:pPr lvl="1"/>
            <a:r>
              <a:rPr lang="en-US" dirty="0" smtClean="0"/>
              <a:t>server farms for scaling</a:t>
            </a:r>
          </a:p>
          <a:p>
            <a:r>
              <a:rPr lang="en-US" dirty="0" smtClean="0">
                <a:solidFill>
                  <a:srgbClr val="BD582C"/>
                </a:solidFill>
              </a:rPr>
              <a:t>clients:</a:t>
            </a:r>
          </a:p>
          <a:p>
            <a:pPr lvl="1"/>
            <a:r>
              <a:rPr lang="en-US" dirty="0" smtClean="0"/>
              <a:t>communicate with server</a:t>
            </a:r>
          </a:p>
          <a:p>
            <a:pPr lvl="1"/>
            <a:r>
              <a:rPr lang="en-US" dirty="0" smtClean="0"/>
              <a:t>may be intermittently connected</a:t>
            </a:r>
          </a:p>
          <a:p>
            <a:pPr lvl="1"/>
            <a:r>
              <a:rPr lang="en-US" dirty="0" smtClean="0"/>
              <a:t>may have dynamic IP addresses</a:t>
            </a:r>
          </a:p>
          <a:p>
            <a:pPr lvl="1"/>
            <a:r>
              <a:rPr lang="en-US" dirty="0" smtClean="0"/>
              <a:t>do not communicate directly with each other</a:t>
            </a:r>
            <a:endParaRPr lang="en-US" dirty="0"/>
          </a:p>
        </p:txBody>
      </p:sp>
      <p:sp>
        <p:nvSpPr>
          <p:cNvPr id="26627" name="Freeform 462"/>
          <p:cNvSpPr>
            <a:spLocks/>
          </p:cNvSpPr>
          <p:nvPr/>
        </p:nvSpPr>
        <p:spPr bwMode="auto">
          <a:xfrm>
            <a:off x="7107238" y="3937000"/>
            <a:ext cx="1314450" cy="674688"/>
          </a:xfrm>
          <a:custGeom>
            <a:avLst/>
            <a:gdLst>
              <a:gd name="T0" fmla="*/ 606425 w 828"/>
              <a:gd name="T1" fmla="*/ 47625 h 425"/>
              <a:gd name="T2" fmla="*/ 587375 w 828"/>
              <a:gd name="T3" fmla="*/ 47625 h 425"/>
              <a:gd name="T4" fmla="*/ 200025 w 828"/>
              <a:gd name="T5" fmla="*/ 50800 h 425"/>
              <a:gd name="T6" fmla="*/ 9525 w 828"/>
              <a:gd name="T7" fmla="*/ 200025 h 425"/>
              <a:gd name="T8" fmla="*/ 146050 w 828"/>
              <a:gd name="T9" fmla="*/ 434975 h 425"/>
              <a:gd name="T10" fmla="*/ 463550 w 828"/>
              <a:gd name="T11" fmla="*/ 609600 h 425"/>
              <a:gd name="T12" fmla="*/ 857250 w 828"/>
              <a:gd name="T13" fmla="*/ 660400 h 425"/>
              <a:gd name="T14" fmla="*/ 1108075 w 828"/>
              <a:gd name="T15" fmla="*/ 523875 h 425"/>
              <a:gd name="T16" fmla="*/ 1231900 w 828"/>
              <a:gd name="T17" fmla="*/ 269875 h 425"/>
              <a:gd name="T18" fmla="*/ 1257300 w 828"/>
              <a:gd name="T19" fmla="*/ 34925 h 425"/>
              <a:gd name="T20" fmla="*/ 889000 w 828"/>
              <a:gd name="T21" fmla="*/ 60325 h 425"/>
              <a:gd name="T22" fmla="*/ 606425 w 828"/>
              <a:gd name="T23" fmla="*/ 47625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8" name="Freeform 463"/>
          <p:cNvSpPr>
            <a:spLocks/>
          </p:cNvSpPr>
          <p:nvPr/>
        </p:nvSpPr>
        <p:spPr bwMode="auto">
          <a:xfrm>
            <a:off x="7126288" y="2411413"/>
            <a:ext cx="1730375" cy="1044575"/>
          </a:xfrm>
          <a:custGeom>
            <a:avLst/>
            <a:gdLst>
              <a:gd name="T0" fmla="*/ 959058 w 765"/>
              <a:gd name="T1" fmla="*/ 22758 h 459"/>
              <a:gd name="T2" fmla="*/ 651435 w 765"/>
              <a:gd name="T3" fmla="*/ 159303 h 459"/>
              <a:gd name="T4" fmla="*/ 217145 w 765"/>
              <a:gd name="T5" fmla="*/ 227576 h 459"/>
              <a:gd name="T6" fmla="*/ 31667 w 765"/>
              <a:gd name="T7" fmla="*/ 764656 h 459"/>
              <a:gd name="T8" fmla="*/ 407147 w 765"/>
              <a:gd name="T9" fmla="*/ 1010439 h 459"/>
              <a:gd name="T10" fmla="*/ 782627 w 765"/>
              <a:gd name="T11" fmla="*/ 969475 h 459"/>
              <a:gd name="T12" fmla="*/ 1320966 w 765"/>
              <a:gd name="T13" fmla="*/ 1010439 h 459"/>
              <a:gd name="T14" fmla="*/ 1578826 w 765"/>
              <a:gd name="T15" fmla="*/ 987681 h 459"/>
              <a:gd name="T16" fmla="*/ 1700970 w 765"/>
              <a:gd name="T17" fmla="*/ 846584 h 459"/>
              <a:gd name="T18" fmla="*/ 1696446 w 765"/>
              <a:gd name="T19" fmla="*/ 359570 h 459"/>
              <a:gd name="T20" fmla="*/ 1497396 w 765"/>
              <a:gd name="T21" fmla="*/ 77376 h 459"/>
              <a:gd name="T22" fmla="*/ 959058 w 765"/>
              <a:gd name="T23" fmla="*/ 22758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DDDDDD"/>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9" name="Freeform 464"/>
          <p:cNvSpPr>
            <a:spLocks/>
          </p:cNvSpPr>
          <p:nvPr/>
        </p:nvSpPr>
        <p:spPr bwMode="auto">
          <a:xfrm>
            <a:off x="5386388" y="2119313"/>
            <a:ext cx="1644650" cy="1071562"/>
          </a:xfrm>
          <a:custGeom>
            <a:avLst/>
            <a:gdLst>
              <a:gd name="T0" fmla="*/ 1028700 w 1036"/>
              <a:gd name="T1" fmla="*/ 17462 h 675"/>
              <a:gd name="T2" fmla="*/ 619125 w 1036"/>
              <a:gd name="T3" fmla="*/ 84137 h 675"/>
              <a:gd name="T4" fmla="*/ 327025 w 1036"/>
              <a:gd name="T5" fmla="*/ 204787 h 675"/>
              <a:gd name="T6" fmla="*/ 241300 w 1036"/>
              <a:gd name="T7" fmla="*/ 363537 h 675"/>
              <a:gd name="T8" fmla="*/ 34925 w 1036"/>
              <a:gd name="T9" fmla="*/ 471487 h 675"/>
              <a:gd name="T10" fmla="*/ 28575 w 1036"/>
              <a:gd name="T11" fmla="*/ 728662 h 675"/>
              <a:gd name="T12" fmla="*/ 209550 w 1036"/>
              <a:gd name="T13" fmla="*/ 776287 h 675"/>
              <a:gd name="T14" fmla="*/ 727075 w 1036"/>
              <a:gd name="T15" fmla="*/ 776287 h 675"/>
              <a:gd name="T16" fmla="*/ 949325 w 1036"/>
              <a:gd name="T17" fmla="*/ 881062 h 675"/>
              <a:gd name="T18" fmla="*/ 1193800 w 1036"/>
              <a:gd name="T19" fmla="*/ 1042987 h 675"/>
              <a:gd name="T20" fmla="*/ 1381125 w 1036"/>
              <a:gd name="T21" fmla="*/ 1049337 h 675"/>
              <a:gd name="T22" fmla="*/ 1511300 w 1036"/>
              <a:gd name="T23" fmla="*/ 957262 h 675"/>
              <a:gd name="T24" fmla="*/ 1574800 w 1036"/>
              <a:gd name="T25" fmla="*/ 706437 h 675"/>
              <a:gd name="T26" fmla="*/ 1616075 w 1036"/>
              <a:gd name="T27" fmla="*/ 461962 h 675"/>
              <a:gd name="T28" fmla="*/ 1622425 w 1036"/>
              <a:gd name="T29" fmla="*/ 169862 h 675"/>
              <a:gd name="T30" fmla="*/ 1482725 w 1036"/>
              <a:gd name="T31" fmla="*/ 26987 h 675"/>
              <a:gd name="T32" fmla="*/ 1231900 w 1036"/>
              <a:gd name="T33" fmla="*/ 4762 h 675"/>
              <a:gd name="T34" fmla="*/ 1028700 w 1036"/>
              <a:gd name="T35" fmla="*/ 17462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6630" name="Group 465"/>
          <p:cNvGrpSpPr>
            <a:grpSpLocks/>
          </p:cNvGrpSpPr>
          <p:nvPr/>
        </p:nvGrpSpPr>
        <p:grpSpPr bwMode="auto">
          <a:xfrm>
            <a:off x="5473700" y="3454400"/>
            <a:ext cx="1458913" cy="933450"/>
            <a:chOff x="2889" y="1631"/>
            <a:chExt cx="980" cy="743"/>
          </a:xfrm>
        </p:grpSpPr>
        <p:sp>
          <p:nvSpPr>
            <p:cNvPr id="26967" name="Rectangle 466"/>
            <p:cNvSpPr>
              <a:spLocks noChangeArrowheads="1"/>
            </p:cNvSpPr>
            <p:nvPr/>
          </p:nvSpPr>
          <p:spPr bwMode="auto">
            <a:xfrm>
              <a:off x="3046" y="1841"/>
              <a:ext cx="663" cy="533"/>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68" name="AutoShape 467"/>
            <p:cNvSpPr>
              <a:spLocks noChangeArrowheads="1"/>
            </p:cNvSpPr>
            <p:nvPr/>
          </p:nvSpPr>
          <p:spPr bwMode="auto">
            <a:xfrm>
              <a:off x="2889" y="1631"/>
              <a:ext cx="980" cy="253"/>
            </a:xfrm>
            <a:prstGeom prst="triangle">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CCFF"/>
                </a:solidFill>
                <a:latin typeface="Times New Roman" charset="0"/>
              </a:endParaRPr>
            </a:p>
          </p:txBody>
        </p:sp>
      </p:grpSp>
      <p:grpSp>
        <p:nvGrpSpPr>
          <p:cNvPr id="26631" name="Group 468"/>
          <p:cNvGrpSpPr>
            <a:grpSpLocks/>
          </p:cNvGrpSpPr>
          <p:nvPr/>
        </p:nvGrpSpPr>
        <p:grpSpPr bwMode="auto">
          <a:xfrm>
            <a:off x="6175375" y="2311400"/>
            <a:ext cx="336550" cy="531813"/>
            <a:chOff x="3796" y="1043"/>
            <a:chExt cx="865" cy="1237"/>
          </a:xfrm>
        </p:grpSpPr>
        <p:sp>
          <p:nvSpPr>
            <p:cNvPr id="26937" name="Line 469"/>
            <p:cNvSpPr>
              <a:spLocks noChangeShapeType="1"/>
            </p:cNvSpPr>
            <p:nvPr/>
          </p:nvSpPr>
          <p:spPr bwMode="auto">
            <a:xfrm flipH="1">
              <a:off x="3992" y="1481"/>
              <a:ext cx="235" cy="72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38" name="Line 470"/>
            <p:cNvSpPr>
              <a:spLocks noChangeShapeType="1"/>
            </p:cNvSpPr>
            <p:nvPr/>
          </p:nvSpPr>
          <p:spPr bwMode="auto">
            <a:xfrm>
              <a:off x="4227" y="1481"/>
              <a:ext cx="236" cy="72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39" name="Line 471"/>
            <p:cNvSpPr>
              <a:spLocks noChangeShapeType="1"/>
            </p:cNvSpPr>
            <p:nvPr/>
          </p:nvSpPr>
          <p:spPr bwMode="auto">
            <a:xfrm>
              <a:off x="3992" y="2201"/>
              <a:ext cx="235" cy="7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40" name="Line 472"/>
            <p:cNvSpPr>
              <a:spLocks noChangeShapeType="1"/>
            </p:cNvSpPr>
            <p:nvPr/>
          </p:nvSpPr>
          <p:spPr bwMode="auto">
            <a:xfrm flipH="1">
              <a:off x="4227" y="2201"/>
              <a:ext cx="236" cy="7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41" name="Line 473"/>
            <p:cNvSpPr>
              <a:spLocks noChangeShapeType="1"/>
            </p:cNvSpPr>
            <p:nvPr/>
          </p:nvSpPr>
          <p:spPr bwMode="auto">
            <a:xfrm>
              <a:off x="4227" y="1497"/>
              <a:ext cx="0" cy="78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42" name="Line 474"/>
            <p:cNvSpPr>
              <a:spLocks noChangeShapeType="1"/>
            </p:cNvSpPr>
            <p:nvPr/>
          </p:nvSpPr>
          <p:spPr bwMode="auto">
            <a:xfrm flipV="1">
              <a:off x="3992" y="2127"/>
              <a:ext cx="235" cy="7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43" name="Line 475"/>
            <p:cNvSpPr>
              <a:spLocks noChangeShapeType="1"/>
            </p:cNvSpPr>
            <p:nvPr/>
          </p:nvSpPr>
          <p:spPr bwMode="auto">
            <a:xfrm flipH="1" flipV="1">
              <a:off x="4227" y="2127"/>
              <a:ext cx="236" cy="7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44" name="Line 476"/>
            <p:cNvSpPr>
              <a:spLocks noChangeShapeType="1"/>
            </p:cNvSpPr>
            <p:nvPr/>
          </p:nvSpPr>
          <p:spPr bwMode="auto">
            <a:xfrm>
              <a:off x="4092" y="1890"/>
              <a:ext cx="135" cy="6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45" name="Line 477"/>
            <p:cNvSpPr>
              <a:spLocks noChangeShapeType="1"/>
            </p:cNvSpPr>
            <p:nvPr/>
          </p:nvSpPr>
          <p:spPr bwMode="auto">
            <a:xfrm flipV="1">
              <a:off x="4227" y="1890"/>
              <a:ext cx="143" cy="6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46" name="Line 478"/>
            <p:cNvSpPr>
              <a:spLocks noChangeShapeType="1"/>
            </p:cNvSpPr>
            <p:nvPr/>
          </p:nvSpPr>
          <p:spPr bwMode="auto">
            <a:xfrm>
              <a:off x="4047" y="1996"/>
              <a:ext cx="175" cy="81"/>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47" name="Line 479"/>
            <p:cNvSpPr>
              <a:spLocks noChangeShapeType="1"/>
            </p:cNvSpPr>
            <p:nvPr/>
          </p:nvSpPr>
          <p:spPr bwMode="auto">
            <a:xfrm flipV="1">
              <a:off x="4227" y="2012"/>
              <a:ext cx="176" cy="71"/>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48" name="Line 480"/>
            <p:cNvSpPr>
              <a:spLocks noChangeShapeType="1"/>
            </p:cNvSpPr>
            <p:nvPr/>
          </p:nvSpPr>
          <p:spPr bwMode="auto">
            <a:xfrm flipV="1">
              <a:off x="4227" y="1782"/>
              <a:ext cx="90" cy="2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49" name="Line 481"/>
            <p:cNvSpPr>
              <a:spLocks noChangeShapeType="1"/>
            </p:cNvSpPr>
            <p:nvPr/>
          </p:nvSpPr>
          <p:spPr bwMode="auto">
            <a:xfrm flipV="1">
              <a:off x="4227" y="1632"/>
              <a:ext cx="57" cy="2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50" name="Line 482"/>
            <p:cNvSpPr>
              <a:spLocks noChangeShapeType="1"/>
            </p:cNvSpPr>
            <p:nvPr/>
          </p:nvSpPr>
          <p:spPr bwMode="auto">
            <a:xfrm>
              <a:off x="4126" y="1772"/>
              <a:ext cx="109" cy="3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51" name="Line 483"/>
            <p:cNvSpPr>
              <a:spLocks noChangeShapeType="1"/>
            </p:cNvSpPr>
            <p:nvPr/>
          </p:nvSpPr>
          <p:spPr bwMode="auto">
            <a:xfrm>
              <a:off x="4175" y="1625"/>
              <a:ext cx="63" cy="3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6952" name="Group 484"/>
            <p:cNvGrpSpPr>
              <a:grpSpLocks/>
            </p:cNvGrpSpPr>
            <p:nvPr/>
          </p:nvGrpSpPr>
          <p:grpSpPr bwMode="auto">
            <a:xfrm>
              <a:off x="4269" y="1415"/>
              <a:ext cx="392" cy="137"/>
              <a:chOff x="4227" y="1360"/>
              <a:chExt cx="863" cy="270"/>
            </a:xfrm>
          </p:grpSpPr>
          <p:sp>
            <p:nvSpPr>
              <p:cNvPr id="26963" name="Line 485"/>
              <p:cNvSpPr>
                <a:spLocks noChangeShapeType="1"/>
              </p:cNvSpPr>
              <p:nvPr/>
            </p:nvSpPr>
            <p:spPr bwMode="auto">
              <a:xfrm>
                <a:off x="4227" y="1604"/>
                <a:ext cx="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64" name="Line 486"/>
              <p:cNvSpPr>
                <a:spLocks noChangeShapeType="1"/>
              </p:cNvSpPr>
              <p:nvPr/>
            </p:nvSpPr>
            <p:spPr bwMode="auto">
              <a:xfrm rot="6361956" flipH="1" flipV="1">
                <a:off x="4464" y="1205"/>
                <a:ext cx="189" cy="50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65" name="Line 487"/>
              <p:cNvSpPr>
                <a:spLocks noChangeShapeType="1"/>
              </p:cNvSpPr>
              <p:nvPr/>
            </p:nvSpPr>
            <p:spPr bwMode="auto">
              <a:xfrm rot="6361956">
                <a:off x="4602" y="1393"/>
                <a:ext cx="189" cy="203"/>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66" name="Line 488"/>
              <p:cNvSpPr>
                <a:spLocks noChangeShapeType="1"/>
              </p:cNvSpPr>
              <p:nvPr/>
            </p:nvSpPr>
            <p:spPr bwMode="auto">
              <a:xfrm rot="6361956" flipH="1" flipV="1">
                <a:off x="4745" y="1286"/>
                <a:ext cx="189" cy="50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6953" name="Group 489"/>
            <p:cNvGrpSpPr>
              <a:grpSpLocks/>
            </p:cNvGrpSpPr>
            <p:nvPr/>
          </p:nvGrpSpPr>
          <p:grpSpPr bwMode="auto">
            <a:xfrm rot="5700496">
              <a:off x="4053" y="1170"/>
              <a:ext cx="392" cy="137"/>
              <a:chOff x="4227" y="1360"/>
              <a:chExt cx="863" cy="270"/>
            </a:xfrm>
          </p:grpSpPr>
          <p:sp>
            <p:nvSpPr>
              <p:cNvPr id="26959" name="Line 490"/>
              <p:cNvSpPr>
                <a:spLocks noChangeShapeType="1"/>
              </p:cNvSpPr>
              <p:nvPr/>
            </p:nvSpPr>
            <p:spPr bwMode="auto">
              <a:xfrm>
                <a:off x="4227" y="1604"/>
                <a:ext cx="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60" name="Line 491"/>
              <p:cNvSpPr>
                <a:spLocks noChangeShapeType="1"/>
              </p:cNvSpPr>
              <p:nvPr/>
            </p:nvSpPr>
            <p:spPr bwMode="auto">
              <a:xfrm rot="6361956" flipH="1" flipV="1">
                <a:off x="4464" y="1205"/>
                <a:ext cx="189" cy="50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61" name="Line 492"/>
              <p:cNvSpPr>
                <a:spLocks noChangeShapeType="1"/>
              </p:cNvSpPr>
              <p:nvPr/>
            </p:nvSpPr>
            <p:spPr bwMode="auto">
              <a:xfrm rot="6361956">
                <a:off x="4602" y="1393"/>
                <a:ext cx="189" cy="203"/>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62" name="Line 493"/>
              <p:cNvSpPr>
                <a:spLocks noChangeShapeType="1"/>
              </p:cNvSpPr>
              <p:nvPr/>
            </p:nvSpPr>
            <p:spPr bwMode="auto">
              <a:xfrm rot="6361956" flipH="1" flipV="1">
                <a:off x="4745" y="1286"/>
                <a:ext cx="189" cy="50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6954" name="Group 494"/>
            <p:cNvGrpSpPr>
              <a:grpSpLocks/>
            </p:cNvGrpSpPr>
            <p:nvPr/>
          </p:nvGrpSpPr>
          <p:grpSpPr bwMode="auto">
            <a:xfrm rot="10800000">
              <a:off x="3796" y="1402"/>
              <a:ext cx="392" cy="137"/>
              <a:chOff x="4227" y="1360"/>
              <a:chExt cx="863" cy="270"/>
            </a:xfrm>
          </p:grpSpPr>
          <p:sp>
            <p:nvSpPr>
              <p:cNvPr id="26955" name="Line 495"/>
              <p:cNvSpPr>
                <a:spLocks noChangeShapeType="1"/>
              </p:cNvSpPr>
              <p:nvPr/>
            </p:nvSpPr>
            <p:spPr bwMode="auto">
              <a:xfrm>
                <a:off x="4227" y="1604"/>
                <a:ext cx="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56" name="Line 496"/>
              <p:cNvSpPr>
                <a:spLocks noChangeShapeType="1"/>
              </p:cNvSpPr>
              <p:nvPr/>
            </p:nvSpPr>
            <p:spPr bwMode="auto">
              <a:xfrm rot="6361956" flipH="1" flipV="1">
                <a:off x="4464" y="1205"/>
                <a:ext cx="189" cy="50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57" name="Line 497"/>
              <p:cNvSpPr>
                <a:spLocks noChangeShapeType="1"/>
              </p:cNvSpPr>
              <p:nvPr/>
            </p:nvSpPr>
            <p:spPr bwMode="auto">
              <a:xfrm rot="6361956">
                <a:off x="4602" y="1393"/>
                <a:ext cx="189" cy="203"/>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958" name="Line 498"/>
              <p:cNvSpPr>
                <a:spLocks noChangeShapeType="1"/>
              </p:cNvSpPr>
              <p:nvPr/>
            </p:nvSpPr>
            <p:spPr bwMode="auto">
              <a:xfrm rot="6361956" flipH="1" flipV="1">
                <a:off x="4745" y="1286"/>
                <a:ext cx="189" cy="50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26632" name="Oval 499"/>
          <p:cNvSpPr>
            <a:spLocks noChangeArrowheads="1"/>
          </p:cNvSpPr>
          <p:nvPr/>
        </p:nvSpPr>
        <p:spPr bwMode="auto">
          <a:xfrm>
            <a:off x="7232650" y="4132263"/>
            <a:ext cx="358775" cy="95250"/>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3" name="Line 500"/>
          <p:cNvSpPr>
            <a:spLocks noChangeShapeType="1"/>
          </p:cNvSpPr>
          <p:nvPr/>
        </p:nvSpPr>
        <p:spPr bwMode="auto">
          <a:xfrm>
            <a:off x="7232650" y="4124325"/>
            <a:ext cx="0" cy="5873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Line 501"/>
          <p:cNvSpPr>
            <a:spLocks noChangeShapeType="1"/>
          </p:cNvSpPr>
          <p:nvPr/>
        </p:nvSpPr>
        <p:spPr bwMode="auto">
          <a:xfrm>
            <a:off x="7591425" y="4124325"/>
            <a:ext cx="0" cy="5873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5" name="Rectangle 502"/>
          <p:cNvSpPr>
            <a:spLocks noChangeArrowheads="1"/>
          </p:cNvSpPr>
          <p:nvPr/>
        </p:nvSpPr>
        <p:spPr bwMode="auto">
          <a:xfrm>
            <a:off x="7232650" y="4124325"/>
            <a:ext cx="355600" cy="5873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6636" name="Oval 503"/>
          <p:cNvSpPr>
            <a:spLocks noChangeArrowheads="1"/>
          </p:cNvSpPr>
          <p:nvPr/>
        </p:nvSpPr>
        <p:spPr bwMode="auto">
          <a:xfrm>
            <a:off x="7229475" y="4056063"/>
            <a:ext cx="358775" cy="111125"/>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637" name="Group 504"/>
          <p:cNvGrpSpPr>
            <a:grpSpLocks/>
          </p:cNvGrpSpPr>
          <p:nvPr/>
        </p:nvGrpSpPr>
        <p:grpSpPr bwMode="auto">
          <a:xfrm>
            <a:off x="7315200" y="4079875"/>
            <a:ext cx="179388" cy="65088"/>
            <a:chOff x="2848" y="848"/>
            <a:chExt cx="140" cy="98"/>
          </a:xfrm>
        </p:grpSpPr>
        <p:sp>
          <p:nvSpPr>
            <p:cNvPr id="26934" name="Line 505"/>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5" name="Line 506"/>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6" name="Line 507"/>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638" name="Group 508"/>
          <p:cNvGrpSpPr>
            <a:grpSpLocks/>
          </p:cNvGrpSpPr>
          <p:nvPr/>
        </p:nvGrpSpPr>
        <p:grpSpPr bwMode="auto">
          <a:xfrm flipV="1">
            <a:off x="7315200" y="4079875"/>
            <a:ext cx="179388" cy="65088"/>
            <a:chOff x="2848" y="848"/>
            <a:chExt cx="140" cy="98"/>
          </a:xfrm>
        </p:grpSpPr>
        <p:sp>
          <p:nvSpPr>
            <p:cNvPr id="26931" name="Line 509"/>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2" name="Line 510"/>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3" name="Line 511"/>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639" name="Oval 512"/>
          <p:cNvSpPr>
            <a:spLocks noChangeArrowheads="1"/>
          </p:cNvSpPr>
          <p:nvPr/>
        </p:nvSpPr>
        <p:spPr bwMode="auto">
          <a:xfrm>
            <a:off x="7588250" y="4411663"/>
            <a:ext cx="358775" cy="95250"/>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0" name="Line 513"/>
          <p:cNvSpPr>
            <a:spLocks noChangeShapeType="1"/>
          </p:cNvSpPr>
          <p:nvPr/>
        </p:nvSpPr>
        <p:spPr bwMode="auto">
          <a:xfrm>
            <a:off x="7588250" y="4403725"/>
            <a:ext cx="0" cy="5873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1" name="Line 514"/>
          <p:cNvSpPr>
            <a:spLocks noChangeShapeType="1"/>
          </p:cNvSpPr>
          <p:nvPr/>
        </p:nvSpPr>
        <p:spPr bwMode="auto">
          <a:xfrm>
            <a:off x="7947025" y="4403725"/>
            <a:ext cx="0" cy="5873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2" name="Rectangle 515"/>
          <p:cNvSpPr>
            <a:spLocks noChangeArrowheads="1"/>
          </p:cNvSpPr>
          <p:nvPr/>
        </p:nvSpPr>
        <p:spPr bwMode="auto">
          <a:xfrm>
            <a:off x="7588250" y="4403725"/>
            <a:ext cx="355600" cy="5873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6643" name="Oval 516"/>
          <p:cNvSpPr>
            <a:spLocks noChangeArrowheads="1"/>
          </p:cNvSpPr>
          <p:nvPr/>
        </p:nvSpPr>
        <p:spPr bwMode="auto">
          <a:xfrm>
            <a:off x="7585075" y="4335463"/>
            <a:ext cx="358775" cy="111125"/>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644" name="Group 517"/>
          <p:cNvGrpSpPr>
            <a:grpSpLocks/>
          </p:cNvGrpSpPr>
          <p:nvPr/>
        </p:nvGrpSpPr>
        <p:grpSpPr bwMode="auto">
          <a:xfrm>
            <a:off x="7670800" y="4359275"/>
            <a:ext cx="179388" cy="65088"/>
            <a:chOff x="2848" y="848"/>
            <a:chExt cx="140" cy="98"/>
          </a:xfrm>
        </p:grpSpPr>
        <p:sp>
          <p:nvSpPr>
            <p:cNvPr id="26928" name="Line 518"/>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29" name="Line 519"/>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0" name="Line 520"/>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645" name="Group 521"/>
          <p:cNvGrpSpPr>
            <a:grpSpLocks/>
          </p:cNvGrpSpPr>
          <p:nvPr/>
        </p:nvGrpSpPr>
        <p:grpSpPr bwMode="auto">
          <a:xfrm flipV="1">
            <a:off x="7670800" y="4359275"/>
            <a:ext cx="179388" cy="65088"/>
            <a:chOff x="2848" y="848"/>
            <a:chExt cx="140" cy="98"/>
          </a:xfrm>
        </p:grpSpPr>
        <p:sp>
          <p:nvSpPr>
            <p:cNvPr id="26925" name="Line 522"/>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26" name="Line 523"/>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27" name="Line 524"/>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646" name="Oval 525"/>
          <p:cNvSpPr>
            <a:spLocks noChangeArrowheads="1"/>
          </p:cNvSpPr>
          <p:nvPr/>
        </p:nvSpPr>
        <p:spPr bwMode="auto">
          <a:xfrm>
            <a:off x="7867650" y="4144963"/>
            <a:ext cx="358775" cy="95250"/>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7" name="Line 526"/>
          <p:cNvSpPr>
            <a:spLocks noChangeShapeType="1"/>
          </p:cNvSpPr>
          <p:nvPr/>
        </p:nvSpPr>
        <p:spPr bwMode="auto">
          <a:xfrm>
            <a:off x="7867650" y="4137025"/>
            <a:ext cx="0" cy="5873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8" name="Line 527"/>
          <p:cNvSpPr>
            <a:spLocks noChangeShapeType="1"/>
          </p:cNvSpPr>
          <p:nvPr/>
        </p:nvSpPr>
        <p:spPr bwMode="auto">
          <a:xfrm>
            <a:off x="8226425" y="4137025"/>
            <a:ext cx="0" cy="5873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9" name="Rectangle 528"/>
          <p:cNvSpPr>
            <a:spLocks noChangeArrowheads="1"/>
          </p:cNvSpPr>
          <p:nvPr/>
        </p:nvSpPr>
        <p:spPr bwMode="auto">
          <a:xfrm>
            <a:off x="7867650" y="4137025"/>
            <a:ext cx="355600" cy="5873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6650" name="Oval 529"/>
          <p:cNvSpPr>
            <a:spLocks noChangeArrowheads="1"/>
          </p:cNvSpPr>
          <p:nvPr/>
        </p:nvSpPr>
        <p:spPr bwMode="auto">
          <a:xfrm>
            <a:off x="7864475" y="4068763"/>
            <a:ext cx="358775" cy="111125"/>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651" name="Group 530"/>
          <p:cNvGrpSpPr>
            <a:grpSpLocks/>
          </p:cNvGrpSpPr>
          <p:nvPr/>
        </p:nvGrpSpPr>
        <p:grpSpPr bwMode="auto">
          <a:xfrm>
            <a:off x="7950200" y="4092575"/>
            <a:ext cx="179388" cy="65088"/>
            <a:chOff x="2848" y="848"/>
            <a:chExt cx="140" cy="98"/>
          </a:xfrm>
        </p:grpSpPr>
        <p:sp>
          <p:nvSpPr>
            <p:cNvPr id="26922" name="Line 531"/>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23" name="Line 532"/>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24" name="Line 533"/>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652" name="Group 534"/>
          <p:cNvGrpSpPr>
            <a:grpSpLocks/>
          </p:cNvGrpSpPr>
          <p:nvPr/>
        </p:nvGrpSpPr>
        <p:grpSpPr bwMode="auto">
          <a:xfrm flipV="1">
            <a:off x="7950200" y="4092575"/>
            <a:ext cx="179388" cy="65088"/>
            <a:chOff x="2848" y="848"/>
            <a:chExt cx="140" cy="98"/>
          </a:xfrm>
        </p:grpSpPr>
        <p:sp>
          <p:nvSpPr>
            <p:cNvPr id="26919" name="Line 535"/>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20" name="Line 536"/>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21" name="Line 537"/>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653" name="Oval 538"/>
          <p:cNvSpPr>
            <a:spLocks noChangeArrowheads="1"/>
          </p:cNvSpPr>
          <p:nvPr/>
        </p:nvSpPr>
        <p:spPr bwMode="auto">
          <a:xfrm>
            <a:off x="7332663" y="2982913"/>
            <a:ext cx="347662" cy="88900"/>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4" name="Line 539"/>
          <p:cNvSpPr>
            <a:spLocks noChangeShapeType="1"/>
          </p:cNvSpPr>
          <p:nvPr/>
        </p:nvSpPr>
        <p:spPr bwMode="auto">
          <a:xfrm>
            <a:off x="7332663" y="2974975"/>
            <a:ext cx="0" cy="55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5" name="Line 540"/>
          <p:cNvSpPr>
            <a:spLocks noChangeShapeType="1"/>
          </p:cNvSpPr>
          <p:nvPr/>
        </p:nvSpPr>
        <p:spPr bwMode="auto">
          <a:xfrm>
            <a:off x="7680325" y="2974975"/>
            <a:ext cx="0" cy="55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6" name="Rectangle 541"/>
          <p:cNvSpPr>
            <a:spLocks noChangeArrowheads="1"/>
          </p:cNvSpPr>
          <p:nvPr/>
        </p:nvSpPr>
        <p:spPr bwMode="auto">
          <a:xfrm>
            <a:off x="7332663" y="2974975"/>
            <a:ext cx="344487" cy="53975"/>
          </a:xfrm>
          <a:prstGeom prst="rect">
            <a:avLst/>
          </a:prstGeom>
          <a:solidFill>
            <a:srgbClr val="DDDDDD"/>
          </a:solidFill>
          <a:ln>
            <a:noFill/>
          </a:ln>
          <a:effectLst/>
          <a:extLs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6657" name="Oval 542"/>
          <p:cNvSpPr>
            <a:spLocks noChangeArrowheads="1"/>
          </p:cNvSpPr>
          <p:nvPr/>
        </p:nvSpPr>
        <p:spPr bwMode="auto">
          <a:xfrm>
            <a:off x="7329488" y="2911475"/>
            <a:ext cx="347662" cy="103188"/>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658" name="Group 543"/>
          <p:cNvGrpSpPr>
            <a:grpSpLocks/>
          </p:cNvGrpSpPr>
          <p:nvPr/>
        </p:nvGrpSpPr>
        <p:grpSpPr bwMode="auto">
          <a:xfrm>
            <a:off x="7413625" y="2933700"/>
            <a:ext cx="171450" cy="61913"/>
            <a:chOff x="2848" y="848"/>
            <a:chExt cx="140" cy="98"/>
          </a:xfrm>
        </p:grpSpPr>
        <p:sp>
          <p:nvSpPr>
            <p:cNvPr id="26916" name="Line 544"/>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17" name="Line 545"/>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18" name="Line 546"/>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659" name="Group 547"/>
          <p:cNvGrpSpPr>
            <a:grpSpLocks/>
          </p:cNvGrpSpPr>
          <p:nvPr/>
        </p:nvGrpSpPr>
        <p:grpSpPr bwMode="auto">
          <a:xfrm flipV="1">
            <a:off x="7413625" y="2933700"/>
            <a:ext cx="171450" cy="60325"/>
            <a:chOff x="2848" y="848"/>
            <a:chExt cx="140" cy="98"/>
          </a:xfrm>
        </p:grpSpPr>
        <p:sp>
          <p:nvSpPr>
            <p:cNvPr id="26913" name="Line 548"/>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14" name="Line 549"/>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15" name="Line 550"/>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660" name="Oval 551"/>
          <p:cNvSpPr>
            <a:spLocks noChangeArrowheads="1"/>
          </p:cNvSpPr>
          <p:nvPr/>
        </p:nvSpPr>
        <p:spPr bwMode="auto">
          <a:xfrm>
            <a:off x="7331075" y="3243263"/>
            <a:ext cx="358775" cy="95250"/>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1" name="Line 552"/>
          <p:cNvSpPr>
            <a:spLocks noChangeShapeType="1"/>
          </p:cNvSpPr>
          <p:nvPr/>
        </p:nvSpPr>
        <p:spPr bwMode="auto">
          <a:xfrm>
            <a:off x="7331075" y="3235325"/>
            <a:ext cx="0" cy="5873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2" name="Line 553"/>
          <p:cNvSpPr>
            <a:spLocks noChangeShapeType="1"/>
          </p:cNvSpPr>
          <p:nvPr/>
        </p:nvSpPr>
        <p:spPr bwMode="auto">
          <a:xfrm>
            <a:off x="7689850" y="3235325"/>
            <a:ext cx="0" cy="5873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3" name="Rectangle 554"/>
          <p:cNvSpPr>
            <a:spLocks noChangeArrowheads="1"/>
          </p:cNvSpPr>
          <p:nvPr/>
        </p:nvSpPr>
        <p:spPr bwMode="auto">
          <a:xfrm>
            <a:off x="7331075" y="3235325"/>
            <a:ext cx="355600" cy="58738"/>
          </a:xfrm>
          <a:prstGeom prst="rect">
            <a:avLst/>
          </a:prstGeom>
          <a:solidFill>
            <a:srgbClr val="DDDDDD"/>
          </a:solidFill>
          <a:ln>
            <a:noFill/>
          </a:ln>
          <a:effectLst/>
          <a:extLs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6664" name="Oval 555"/>
          <p:cNvSpPr>
            <a:spLocks noChangeArrowheads="1"/>
          </p:cNvSpPr>
          <p:nvPr/>
        </p:nvSpPr>
        <p:spPr bwMode="auto">
          <a:xfrm>
            <a:off x="7327900" y="3167063"/>
            <a:ext cx="358775" cy="111125"/>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665" name="Group 556"/>
          <p:cNvGrpSpPr>
            <a:grpSpLocks/>
          </p:cNvGrpSpPr>
          <p:nvPr/>
        </p:nvGrpSpPr>
        <p:grpSpPr bwMode="auto">
          <a:xfrm>
            <a:off x="7413625" y="3190875"/>
            <a:ext cx="179388" cy="65088"/>
            <a:chOff x="2848" y="848"/>
            <a:chExt cx="140" cy="98"/>
          </a:xfrm>
        </p:grpSpPr>
        <p:sp>
          <p:nvSpPr>
            <p:cNvPr id="26910" name="Line 557"/>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11" name="Line 558"/>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12" name="Line 559"/>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666" name="Group 560"/>
          <p:cNvGrpSpPr>
            <a:grpSpLocks/>
          </p:cNvGrpSpPr>
          <p:nvPr/>
        </p:nvGrpSpPr>
        <p:grpSpPr bwMode="auto">
          <a:xfrm flipV="1">
            <a:off x="7413625" y="3190875"/>
            <a:ext cx="179388" cy="65088"/>
            <a:chOff x="2848" y="848"/>
            <a:chExt cx="140" cy="98"/>
          </a:xfrm>
        </p:grpSpPr>
        <p:sp>
          <p:nvSpPr>
            <p:cNvPr id="26907" name="Line 561"/>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08" name="Line 562"/>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09" name="Line 563"/>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667" name="Oval 564"/>
          <p:cNvSpPr>
            <a:spLocks noChangeArrowheads="1"/>
          </p:cNvSpPr>
          <p:nvPr/>
        </p:nvSpPr>
        <p:spPr bwMode="auto">
          <a:xfrm>
            <a:off x="7807325" y="2884488"/>
            <a:ext cx="330200" cy="85725"/>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8" name="Line 565"/>
          <p:cNvSpPr>
            <a:spLocks noChangeShapeType="1"/>
          </p:cNvSpPr>
          <p:nvPr/>
        </p:nvSpPr>
        <p:spPr bwMode="auto">
          <a:xfrm>
            <a:off x="7807325" y="2878138"/>
            <a:ext cx="0" cy="52387"/>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9" name="Line 566"/>
          <p:cNvSpPr>
            <a:spLocks noChangeShapeType="1"/>
          </p:cNvSpPr>
          <p:nvPr/>
        </p:nvSpPr>
        <p:spPr bwMode="auto">
          <a:xfrm>
            <a:off x="8137525" y="2878138"/>
            <a:ext cx="0" cy="52387"/>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0" name="Rectangle 567"/>
          <p:cNvSpPr>
            <a:spLocks noChangeArrowheads="1"/>
          </p:cNvSpPr>
          <p:nvPr/>
        </p:nvSpPr>
        <p:spPr bwMode="auto">
          <a:xfrm>
            <a:off x="7807325" y="2878138"/>
            <a:ext cx="327025" cy="52387"/>
          </a:xfrm>
          <a:prstGeom prst="rect">
            <a:avLst/>
          </a:prstGeom>
          <a:solidFill>
            <a:srgbClr val="DDDDDD"/>
          </a:solidFill>
          <a:ln>
            <a:noFill/>
          </a:ln>
          <a:effectLst/>
          <a:extLs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2"/>
              </a:solidFill>
              <a:latin typeface="Times New Roman" charset="0"/>
            </a:endParaRPr>
          </a:p>
        </p:txBody>
      </p:sp>
      <p:sp>
        <p:nvSpPr>
          <p:cNvPr id="26671" name="Oval 568"/>
          <p:cNvSpPr>
            <a:spLocks noChangeArrowheads="1"/>
          </p:cNvSpPr>
          <p:nvPr/>
        </p:nvSpPr>
        <p:spPr bwMode="auto">
          <a:xfrm>
            <a:off x="7804150" y="2816225"/>
            <a:ext cx="330200" cy="100013"/>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672" name="Group 569"/>
          <p:cNvGrpSpPr>
            <a:grpSpLocks/>
          </p:cNvGrpSpPr>
          <p:nvPr/>
        </p:nvGrpSpPr>
        <p:grpSpPr bwMode="auto">
          <a:xfrm>
            <a:off x="7883525" y="2838450"/>
            <a:ext cx="163513" cy="57150"/>
            <a:chOff x="2848" y="848"/>
            <a:chExt cx="140" cy="98"/>
          </a:xfrm>
        </p:grpSpPr>
        <p:sp>
          <p:nvSpPr>
            <p:cNvPr id="26904" name="Line 570"/>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05" name="Line 571"/>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06" name="Line 572"/>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673" name="Group 573"/>
          <p:cNvGrpSpPr>
            <a:grpSpLocks/>
          </p:cNvGrpSpPr>
          <p:nvPr/>
        </p:nvGrpSpPr>
        <p:grpSpPr bwMode="auto">
          <a:xfrm flipV="1">
            <a:off x="7883525" y="2836863"/>
            <a:ext cx="163513" cy="58737"/>
            <a:chOff x="2848" y="848"/>
            <a:chExt cx="140" cy="98"/>
          </a:xfrm>
        </p:grpSpPr>
        <p:sp>
          <p:nvSpPr>
            <p:cNvPr id="26901" name="Line 574"/>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02" name="Line 575"/>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03" name="Line 576"/>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674" name="Oval 577"/>
          <p:cNvSpPr>
            <a:spLocks noChangeArrowheads="1"/>
          </p:cNvSpPr>
          <p:nvPr/>
        </p:nvSpPr>
        <p:spPr bwMode="auto">
          <a:xfrm>
            <a:off x="7893050" y="3243263"/>
            <a:ext cx="358775" cy="95250"/>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5" name="Line 578"/>
          <p:cNvSpPr>
            <a:spLocks noChangeShapeType="1"/>
          </p:cNvSpPr>
          <p:nvPr/>
        </p:nvSpPr>
        <p:spPr bwMode="auto">
          <a:xfrm>
            <a:off x="7893050" y="3235325"/>
            <a:ext cx="0" cy="5873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6" name="Line 579"/>
          <p:cNvSpPr>
            <a:spLocks noChangeShapeType="1"/>
          </p:cNvSpPr>
          <p:nvPr/>
        </p:nvSpPr>
        <p:spPr bwMode="auto">
          <a:xfrm>
            <a:off x="8251825" y="3235325"/>
            <a:ext cx="0" cy="5873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7" name="Rectangle 580"/>
          <p:cNvSpPr>
            <a:spLocks noChangeArrowheads="1"/>
          </p:cNvSpPr>
          <p:nvPr/>
        </p:nvSpPr>
        <p:spPr bwMode="auto">
          <a:xfrm>
            <a:off x="7893050" y="3235325"/>
            <a:ext cx="355600" cy="58738"/>
          </a:xfrm>
          <a:prstGeom prst="rect">
            <a:avLst/>
          </a:prstGeom>
          <a:solidFill>
            <a:srgbClr val="DDDDDD"/>
          </a:solidFill>
          <a:ln>
            <a:noFill/>
          </a:ln>
          <a:effectLst/>
          <a:extLs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6678" name="Oval 581"/>
          <p:cNvSpPr>
            <a:spLocks noChangeArrowheads="1"/>
          </p:cNvSpPr>
          <p:nvPr/>
        </p:nvSpPr>
        <p:spPr bwMode="auto">
          <a:xfrm>
            <a:off x="7889875" y="3167063"/>
            <a:ext cx="358775" cy="111125"/>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679" name="Group 582"/>
          <p:cNvGrpSpPr>
            <a:grpSpLocks/>
          </p:cNvGrpSpPr>
          <p:nvPr/>
        </p:nvGrpSpPr>
        <p:grpSpPr bwMode="auto">
          <a:xfrm>
            <a:off x="7975600" y="3190875"/>
            <a:ext cx="179388" cy="65088"/>
            <a:chOff x="2848" y="848"/>
            <a:chExt cx="140" cy="98"/>
          </a:xfrm>
        </p:grpSpPr>
        <p:sp>
          <p:nvSpPr>
            <p:cNvPr id="26898" name="Line 583"/>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99" name="Line 584"/>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00" name="Line 585"/>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680" name="Group 586"/>
          <p:cNvGrpSpPr>
            <a:grpSpLocks/>
          </p:cNvGrpSpPr>
          <p:nvPr/>
        </p:nvGrpSpPr>
        <p:grpSpPr bwMode="auto">
          <a:xfrm flipV="1">
            <a:off x="7975600" y="3190875"/>
            <a:ext cx="179388" cy="65088"/>
            <a:chOff x="2848" y="848"/>
            <a:chExt cx="140" cy="98"/>
          </a:xfrm>
        </p:grpSpPr>
        <p:sp>
          <p:nvSpPr>
            <p:cNvPr id="26895" name="Line 587"/>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96" name="Line 588"/>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97" name="Line 589"/>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681" name="Oval 590"/>
          <p:cNvSpPr>
            <a:spLocks noChangeArrowheads="1"/>
          </p:cNvSpPr>
          <p:nvPr/>
        </p:nvSpPr>
        <p:spPr bwMode="auto">
          <a:xfrm>
            <a:off x="6483350" y="2978150"/>
            <a:ext cx="346075" cy="87313"/>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2" name="Line 591"/>
          <p:cNvSpPr>
            <a:spLocks noChangeShapeType="1"/>
          </p:cNvSpPr>
          <p:nvPr/>
        </p:nvSpPr>
        <p:spPr bwMode="auto">
          <a:xfrm>
            <a:off x="6483350" y="2970213"/>
            <a:ext cx="0" cy="539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3" name="Line 592"/>
          <p:cNvSpPr>
            <a:spLocks noChangeShapeType="1"/>
          </p:cNvSpPr>
          <p:nvPr/>
        </p:nvSpPr>
        <p:spPr bwMode="auto">
          <a:xfrm>
            <a:off x="6829425" y="2970213"/>
            <a:ext cx="0" cy="539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4" name="Rectangle 593"/>
          <p:cNvSpPr>
            <a:spLocks noChangeArrowheads="1"/>
          </p:cNvSpPr>
          <p:nvPr/>
        </p:nvSpPr>
        <p:spPr bwMode="auto">
          <a:xfrm>
            <a:off x="6483350" y="2970213"/>
            <a:ext cx="342900" cy="53975"/>
          </a:xfrm>
          <a:prstGeom prst="rect">
            <a:avLst/>
          </a:prstGeom>
          <a:solidFill>
            <a:srgbClr val="DDDDDD"/>
          </a:solidFill>
          <a:ln>
            <a:noFill/>
          </a:ln>
          <a:effectLst/>
          <a:extLs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6685" name="Oval 594"/>
          <p:cNvSpPr>
            <a:spLocks noChangeArrowheads="1"/>
          </p:cNvSpPr>
          <p:nvPr/>
        </p:nvSpPr>
        <p:spPr bwMode="auto">
          <a:xfrm>
            <a:off x="6480175" y="2906713"/>
            <a:ext cx="346075" cy="103187"/>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686" name="Group 595"/>
          <p:cNvGrpSpPr>
            <a:grpSpLocks/>
          </p:cNvGrpSpPr>
          <p:nvPr/>
        </p:nvGrpSpPr>
        <p:grpSpPr bwMode="auto">
          <a:xfrm>
            <a:off x="6564313" y="2928938"/>
            <a:ext cx="171450" cy="60325"/>
            <a:chOff x="2848" y="848"/>
            <a:chExt cx="140" cy="98"/>
          </a:xfrm>
        </p:grpSpPr>
        <p:sp>
          <p:nvSpPr>
            <p:cNvPr id="26892" name="Line 596"/>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93" name="Line 597"/>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94" name="Line 598"/>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687" name="Group 599"/>
          <p:cNvGrpSpPr>
            <a:grpSpLocks/>
          </p:cNvGrpSpPr>
          <p:nvPr/>
        </p:nvGrpSpPr>
        <p:grpSpPr bwMode="auto">
          <a:xfrm flipV="1">
            <a:off x="6564313" y="2928938"/>
            <a:ext cx="171450" cy="58737"/>
            <a:chOff x="2848" y="848"/>
            <a:chExt cx="140" cy="98"/>
          </a:xfrm>
        </p:grpSpPr>
        <p:sp>
          <p:nvSpPr>
            <p:cNvPr id="26889" name="Line 600"/>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90" name="Line 601"/>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91" name="Line 602"/>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688" name="Oval 603"/>
          <p:cNvSpPr>
            <a:spLocks noChangeArrowheads="1"/>
          </p:cNvSpPr>
          <p:nvPr/>
        </p:nvSpPr>
        <p:spPr bwMode="auto">
          <a:xfrm>
            <a:off x="6176963" y="4127500"/>
            <a:ext cx="346075" cy="87313"/>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9" name="Line 604"/>
          <p:cNvSpPr>
            <a:spLocks noChangeShapeType="1"/>
          </p:cNvSpPr>
          <p:nvPr/>
        </p:nvSpPr>
        <p:spPr bwMode="auto">
          <a:xfrm>
            <a:off x="6176963" y="4119563"/>
            <a:ext cx="0" cy="539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0" name="Line 605"/>
          <p:cNvSpPr>
            <a:spLocks noChangeShapeType="1"/>
          </p:cNvSpPr>
          <p:nvPr/>
        </p:nvSpPr>
        <p:spPr bwMode="auto">
          <a:xfrm>
            <a:off x="6523038" y="4119563"/>
            <a:ext cx="0" cy="539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1" name="Rectangle 606"/>
          <p:cNvSpPr>
            <a:spLocks noChangeArrowheads="1"/>
          </p:cNvSpPr>
          <p:nvPr/>
        </p:nvSpPr>
        <p:spPr bwMode="auto">
          <a:xfrm>
            <a:off x="6176963" y="4119563"/>
            <a:ext cx="342900" cy="53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6692" name="Oval 607"/>
          <p:cNvSpPr>
            <a:spLocks noChangeArrowheads="1"/>
          </p:cNvSpPr>
          <p:nvPr/>
        </p:nvSpPr>
        <p:spPr bwMode="auto">
          <a:xfrm>
            <a:off x="6173788" y="4056063"/>
            <a:ext cx="346075" cy="103187"/>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693" name="Group 608"/>
          <p:cNvGrpSpPr>
            <a:grpSpLocks/>
          </p:cNvGrpSpPr>
          <p:nvPr/>
        </p:nvGrpSpPr>
        <p:grpSpPr bwMode="auto">
          <a:xfrm>
            <a:off x="6257925" y="4078288"/>
            <a:ext cx="171450" cy="60325"/>
            <a:chOff x="2848" y="848"/>
            <a:chExt cx="140" cy="98"/>
          </a:xfrm>
        </p:grpSpPr>
        <p:sp>
          <p:nvSpPr>
            <p:cNvPr id="26886" name="Line 609"/>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87" name="Line 610"/>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88" name="Line 611"/>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694" name="Group 612"/>
          <p:cNvGrpSpPr>
            <a:grpSpLocks/>
          </p:cNvGrpSpPr>
          <p:nvPr/>
        </p:nvGrpSpPr>
        <p:grpSpPr bwMode="auto">
          <a:xfrm flipV="1">
            <a:off x="6257925" y="4078288"/>
            <a:ext cx="171450" cy="58737"/>
            <a:chOff x="2848" y="848"/>
            <a:chExt cx="140" cy="98"/>
          </a:xfrm>
        </p:grpSpPr>
        <p:sp>
          <p:nvSpPr>
            <p:cNvPr id="26883" name="Line 613"/>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84" name="Line 614"/>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85" name="Line 615"/>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695" name="Line 616"/>
          <p:cNvSpPr>
            <a:spLocks noChangeShapeType="1"/>
          </p:cNvSpPr>
          <p:nvPr/>
        </p:nvSpPr>
        <p:spPr bwMode="auto">
          <a:xfrm flipV="1">
            <a:off x="7375525" y="4484688"/>
            <a:ext cx="227013" cy="43656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96" name="Line 617"/>
          <p:cNvSpPr>
            <a:spLocks noChangeShapeType="1"/>
          </p:cNvSpPr>
          <p:nvPr/>
        </p:nvSpPr>
        <p:spPr bwMode="auto">
          <a:xfrm>
            <a:off x="7499350" y="4222750"/>
            <a:ext cx="163513" cy="1206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97" name="Line 618"/>
          <p:cNvSpPr>
            <a:spLocks noChangeShapeType="1"/>
          </p:cNvSpPr>
          <p:nvPr/>
        </p:nvSpPr>
        <p:spPr bwMode="auto">
          <a:xfrm>
            <a:off x="7596188" y="4143375"/>
            <a:ext cx="2794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98" name="Line 619"/>
          <p:cNvSpPr>
            <a:spLocks noChangeShapeType="1"/>
          </p:cNvSpPr>
          <p:nvPr/>
        </p:nvSpPr>
        <p:spPr bwMode="auto">
          <a:xfrm flipV="1">
            <a:off x="7832725" y="4229100"/>
            <a:ext cx="134938" cy="1047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99" name="Line 620"/>
          <p:cNvSpPr>
            <a:spLocks noChangeShapeType="1"/>
          </p:cNvSpPr>
          <p:nvPr/>
        </p:nvSpPr>
        <p:spPr bwMode="auto">
          <a:xfrm>
            <a:off x="6530975" y="4149725"/>
            <a:ext cx="6794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00" name="Line 621"/>
          <p:cNvSpPr>
            <a:spLocks noChangeShapeType="1"/>
          </p:cNvSpPr>
          <p:nvPr/>
        </p:nvSpPr>
        <p:spPr bwMode="auto">
          <a:xfrm>
            <a:off x="6826250" y="2997200"/>
            <a:ext cx="509588" cy="31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01" name="Line 622"/>
          <p:cNvSpPr>
            <a:spLocks noChangeShapeType="1"/>
          </p:cNvSpPr>
          <p:nvPr/>
        </p:nvSpPr>
        <p:spPr bwMode="auto">
          <a:xfrm>
            <a:off x="6392863" y="2825750"/>
            <a:ext cx="152400" cy="825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02" name="Freeform 623"/>
          <p:cNvSpPr>
            <a:spLocks/>
          </p:cNvSpPr>
          <p:nvPr/>
        </p:nvSpPr>
        <p:spPr bwMode="auto">
          <a:xfrm>
            <a:off x="5713413" y="4832350"/>
            <a:ext cx="2979737" cy="1455738"/>
          </a:xfrm>
          <a:custGeom>
            <a:avLst/>
            <a:gdLst>
              <a:gd name="T0" fmla="*/ 1411288 w 1877"/>
              <a:gd name="T1" fmla="*/ 36513 h 917"/>
              <a:gd name="T2" fmla="*/ 1098550 w 1877"/>
              <a:gd name="T3" fmla="*/ 173038 h 917"/>
              <a:gd name="T4" fmla="*/ 658813 w 1877"/>
              <a:gd name="T5" fmla="*/ 144463 h 917"/>
              <a:gd name="T6" fmla="*/ 177800 w 1877"/>
              <a:gd name="T7" fmla="*/ 269875 h 917"/>
              <a:gd name="T8" fmla="*/ 79375 w 1877"/>
              <a:gd name="T9" fmla="*/ 560388 h 917"/>
              <a:gd name="T10" fmla="*/ 22225 w 1877"/>
              <a:gd name="T11" fmla="*/ 838200 h 917"/>
              <a:gd name="T12" fmla="*/ 220663 w 1877"/>
              <a:gd name="T13" fmla="*/ 1031875 h 917"/>
              <a:gd name="T14" fmla="*/ 801688 w 1877"/>
              <a:gd name="T15" fmla="*/ 1239838 h 917"/>
              <a:gd name="T16" fmla="*/ 1481138 w 1877"/>
              <a:gd name="T17" fmla="*/ 1406525 h 917"/>
              <a:gd name="T18" fmla="*/ 2174875 w 1877"/>
              <a:gd name="T19" fmla="*/ 1430338 h 917"/>
              <a:gd name="T20" fmla="*/ 2660650 w 1877"/>
              <a:gd name="T21" fmla="*/ 1258888 h 917"/>
              <a:gd name="T22" fmla="*/ 2952750 w 1877"/>
              <a:gd name="T23" fmla="*/ 990600 h 917"/>
              <a:gd name="T24" fmla="*/ 2819400 w 1877"/>
              <a:gd name="T25" fmla="*/ 347663 h 917"/>
              <a:gd name="T26" fmla="*/ 2386013 w 1877"/>
              <a:gd name="T27" fmla="*/ 158750 h 917"/>
              <a:gd name="T28" fmla="*/ 1905000 w 1877"/>
              <a:gd name="T29" fmla="*/ 20638 h 917"/>
              <a:gd name="T30" fmla="*/ 1411288 w 1877"/>
              <a:gd name="T31" fmla="*/ 36513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03" name="Line 624"/>
          <p:cNvSpPr>
            <a:spLocks noChangeShapeType="1"/>
          </p:cNvSpPr>
          <p:nvPr/>
        </p:nvSpPr>
        <p:spPr bwMode="auto">
          <a:xfrm rot="-5400000">
            <a:off x="7948612" y="5568951"/>
            <a:ext cx="523875" cy="1397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4" name="Line 625"/>
          <p:cNvSpPr>
            <a:spLocks noChangeShapeType="1"/>
          </p:cNvSpPr>
          <p:nvPr/>
        </p:nvSpPr>
        <p:spPr bwMode="auto">
          <a:xfrm rot="5400000" flipV="1">
            <a:off x="8094663" y="5849938"/>
            <a:ext cx="3175" cy="85725"/>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5" name="Line 626"/>
          <p:cNvSpPr>
            <a:spLocks noChangeShapeType="1"/>
          </p:cNvSpPr>
          <p:nvPr/>
        </p:nvSpPr>
        <p:spPr bwMode="auto">
          <a:xfrm rot="-5400000">
            <a:off x="8280400" y="5526088"/>
            <a:ext cx="0" cy="1143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706" name="Group 627"/>
          <p:cNvGrpSpPr>
            <a:grpSpLocks/>
          </p:cNvGrpSpPr>
          <p:nvPr/>
        </p:nvGrpSpPr>
        <p:grpSpPr bwMode="auto">
          <a:xfrm>
            <a:off x="7859713" y="5235575"/>
            <a:ext cx="501650" cy="234950"/>
            <a:chOff x="4701" y="2996"/>
            <a:chExt cx="316" cy="148"/>
          </a:xfrm>
        </p:grpSpPr>
        <p:sp>
          <p:nvSpPr>
            <p:cNvPr id="26870" name="Oval 628"/>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71" name="Line 629"/>
            <p:cNvSpPr>
              <a:spLocks noChangeShapeType="1"/>
            </p:cNvSpPr>
            <p:nvPr/>
          </p:nvSpPr>
          <p:spPr bwMode="auto">
            <a:xfrm>
              <a:off x="4704" y="3055"/>
              <a:ext cx="0" cy="5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72" name="Line 630"/>
            <p:cNvSpPr>
              <a:spLocks noChangeShapeType="1"/>
            </p:cNvSpPr>
            <p:nvPr/>
          </p:nvSpPr>
          <p:spPr bwMode="auto">
            <a:xfrm>
              <a:off x="5017" y="3055"/>
              <a:ext cx="0" cy="5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73" name="Rectangle 631"/>
            <p:cNvSpPr>
              <a:spLocks noChangeArrowheads="1"/>
            </p:cNvSpPr>
            <p:nvPr/>
          </p:nvSpPr>
          <p:spPr bwMode="auto">
            <a:xfrm>
              <a:off x="4704" y="3055"/>
              <a:ext cx="310" cy="5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6874" name="Oval 632"/>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875" name="Group 633"/>
            <p:cNvGrpSpPr>
              <a:grpSpLocks/>
            </p:cNvGrpSpPr>
            <p:nvPr/>
          </p:nvGrpSpPr>
          <p:grpSpPr bwMode="auto">
            <a:xfrm>
              <a:off x="4776" y="3017"/>
              <a:ext cx="156" cy="56"/>
              <a:chOff x="2848" y="848"/>
              <a:chExt cx="140" cy="98"/>
            </a:xfrm>
          </p:grpSpPr>
          <p:sp>
            <p:nvSpPr>
              <p:cNvPr id="26880" name="Line 634"/>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81" name="Line 635"/>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82" name="Line 636"/>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876" name="Group 637"/>
            <p:cNvGrpSpPr>
              <a:grpSpLocks/>
            </p:cNvGrpSpPr>
            <p:nvPr/>
          </p:nvGrpSpPr>
          <p:grpSpPr bwMode="auto">
            <a:xfrm flipV="1">
              <a:off x="4776" y="3016"/>
              <a:ext cx="156" cy="56"/>
              <a:chOff x="2848" y="848"/>
              <a:chExt cx="140" cy="98"/>
            </a:xfrm>
          </p:grpSpPr>
          <p:sp>
            <p:nvSpPr>
              <p:cNvPr id="26877" name="Line 638"/>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78" name="Line 639"/>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79" name="Line 640"/>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707" name="Group 641"/>
          <p:cNvGrpSpPr>
            <a:grpSpLocks/>
          </p:cNvGrpSpPr>
          <p:nvPr/>
        </p:nvGrpSpPr>
        <p:grpSpPr bwMode="auto">
          <a:xfrm>
            <a:off x="7043738" y="4959350"/>
            <a:ext cx="501650" cy="234950"/>
            <a:chOff x="3600" y="219"/>
            <a:chExt cx="360" cy="175"/>
          </a:xfrm>
        </p:grpSpPr>
        <p:sp>
          <p:nvSpPr>
            <p:cNvPr id="26857" name="Oval 642"/>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58" name="Line 64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59" name="Line 64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60" name="Rectangle 645"/>
            <p:cNvSpPr>
              <a:spLocks noChangeArrowheads="1"/>
            </p:cNvSpPr>
            <p:nvPr/>
          </p:nvSpPr>
          <p:spPr bwMode="auto">
            <a:xfrm>
              <a:off x="3603" y="289"/>
              <a:ext cx="354" cy="5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6861" name="Oval 646"/>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862" name="Group 647"/>
            <p:cNvGrpSpPr>
              <a:grpSpLocks/>
            </p:cNvGrpSpPr>
            <p:nvPr/>
          </p:nvGrpSpPr>
          <p:grpSpPr bwMode="auto">
            <a:xfrm>
              <a:off x="3686" y="244"/>
              <a:ext cx="177" cy="66"/>
              <a:chOff x="2848" y="848"/>
              <a:chExt cx="140" cy="98"/>
            </a:xfrm>
          </p:grpSpPr>
          <p:sp>
            <p:nvSpPr>
              <p:cNvPr id="26867" name="Line 64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68" name="Line 64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69" name="Line 65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863" name="Group 651"/>
            <p:cNvGrpSpPr>
              <a:grpSpLocks/>
            </p:cNvGrpSpPr>
            <p:nvPr/>
          </p:nvGrpSpPr>
          <p:grpSpPr bwMode="auto">
            <a:xfrm flipV="1">
              <a:off x="3686" y="243"/>
              <a:ext cx="177" cy="66"/>
              <a:chOff x="2848" y="848"/>
              <a:chExt cx="140" cy="98"/>
            </a:xfrm>
          </p:grpSpPr>
          <p:sp>
            <p:nvSpPr>
              <p:cNvPr id="26864" name="Line 65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65" name="Line 65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66" name="Line 65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708" name="Group 655"/>
          <p:cNvGrpSpPr>
            <a:grpSpLocks/>
          </p:cNvGrpSpPr>
          <p:nvPr/>
        </p:nvGrpSpPr>
        <p:grpSpPr bwMode="auto">
          <a:xfrm>
            <a:off x="6378575" y="5264150"/>
            <a:ext cx="501650" cy="234950"/>
            <a:chOff x="3600" y="219"/>
            <a:chExt cx="360" cy="175"/>
          </a:xfrm>
        </p:grpSpPr>
        <p:sp>
          <p:nvSpPr>
            <p:cNvPr id="26844" name="Oval 656"/>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45" name="Line 65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46" name="Line 65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47" name="Rectangle 659"/>
            <p:cNvSpPr>
              <a:spLocks noChangeArrowheads="1"/>
            </p:cNvSpPr>
            <p:nvPr/>
          </p:nvSpPr>
          <p:spPr bwMode="auto">
            <a:xfrm>
              <a:off x="3603" y="289"/>
              <a:ext cx="354" cy="5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6848" name="Oval 660"/>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849" name="Group 661"/>
            <p:cNvGrpSpPr>
              <a:grpSpLocks/>
            </p:cNvGrpSpPr>
            <p:nvPr/>
          </p:nvGrpSpPr>
          <p:grpSpPr bwMode="auto">
            <a:xfrm>
              <a:off x="3686" y="244"/>
              <a:ext cx="177" cy="66"/>
              <a:chOff x="2848" y="848"/>
              <a:chExt cx="140" cy="98"/>
            </a:xfrm>
          </p:grpSpPr>
          <p:sp>
            <p:nvSpPr>
              <p:cNvPr id="26854" name="Line 66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55" name="Line 66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56" name="Line 66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850" name="Group 665"/>
            <p:cNvGrpSpPr>
              <a:grpSpLocks/>
            </p:cNvGrpSpPr>
            <p:nvPr/>
          </p:nvGrpSpPr>
          <p:grpSpPr bwMode="auto">
            <a:xfrm flipV="1">
              <a:off x="3686" y="243"/>
              <a:ext cx="177" cy="66"/>
              <a:chOff x="2848" y="848"/>
              <a:chExt cx="140" cy="98"/>
            </a:xfrm>
          </p:grpSpPr>
          <p:sp>
            <p:nvSpPr>
              <p:cNvPr id="26851" name="Line 66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52" name="Line 66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53" name="Line 66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709" name="Line 669"/>
          <p:cNvSpPr>
            <a:spLocks noChangeShapeType="1"/>
          </p:cNvSpPr>
          <p:nvPr/>
        </p:nvSpPr>
        <p:spPr bwMode="auto">
          <a:xfrm>
            <a:off x="7493000" y="5170488"/>
            <a:ext cx="358775" cy="1206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10" name="Line 670"/>
          <p:cNvSpPr>
            <a:spLocks noChangeShapeType="1"/>
          </p:cNvSpPr>
          <p:nvPr/>
        </p:nvSpPr>
        <p:spPr bwMode="auto">
          <a:xfrm flipV="1">
            <a:off x="6840538" y="5183188"/>
            <a:ext cx="277812" cy="10953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11" name="Line 671"/>
          <p:cNvSpPr>
            <a:spLocks noChangeShapeType="1"/>
          </p:cNvSpPr>
          <p:nvPr/>
        </p:nvSpPr>
        <p:spPr bwMode="auto">
          <a:xfrm flipV="1">
            <a:off x="6883400" y="5386388"/>
            <a:ext cx="9715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12" name="Line 672"/>
          <p:cNvSpPr>
            <a:spLocks noChangeShapeType="1"/>
          </p:cNvSpPr>
          <p:nvPr/>
        </p:nvSpPr>
        <p:spPr bwMode="auto">
          <a:xfrm flipH="1">
            <a:off x="6178550" y="5132388"/>
            <a:ext cx="254000" cy="4699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13" name="Line 673"/>
          <p:cNvSpPr>
            <a:spLocks noChangeShapeType="1"/>
          </p:cNvSpPr>
          <p:nvPr/>
        </p:nvSpPr>
        <p:spPr bwMode="auto">
          <a:xfrm>
            <a:off x="6203950" y="5183188"/>
            <a:ext cx="1968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14" name="Line 674"/>
          <p:cNvSpPr>
            <a:spLocks noChangeShapeType="1"/>
          </p:cNvSpPr>
          <p:nvPr/>
        </p:nvSpPr>
        <p:spPr bwMode="auto">
          <a:xfrm>
            <a:off x="6064250" y="5519738"/>
            <a:ext cx="15398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15" name="Line 675"/>
          <p:cNvSpPr>
            <a:spLocks noChangeShapeType="1"/>
          </p:cNvSpPr>
          <p:nvPr/>
        </p:nvSpPr>
        <p:spPr bwMode="auto">
          <a:xfrm>
            <a:off x="6316663" y="5599113"/>
            <a:ext cx="49053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16" name="Line 676"/>
          <p:cNvSpPr>
            <a:spLocks noChangeShapeType="1"/>
          </p:cNvSpPr>
          <p:nvPr/>
        </p:nvSpPr>
        <p:spPr bwMode="auto">
          <a:xfrm flipH="1">
            <a:off x="6556375" y="5507038"/>
            <a:ext cx="53975" cy="857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17" name="Line 677"/>
          <p:cNvSpPr>
            <a:spLocks noChangeShapeType="1"/>
          </p:cNvSpPr>
          <p:nvPr/>
        </p:nvSpPr>
        <p:spPr bwMode="auto">
          <a:xfrm>
            <a:off x="6369050" y="5595938"/>
            <a:ext cx="1588" cy="825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18" name="Line 678"/>
          <p:cNvSpPr>
            <a:spLocks noChangeShapeType="1"/>
          </p:cNvSpPr>
          <p:nvPr/>
        </p:nvSpPr>
        <p:spPr bwMode="auto">
          <a:xfrm flipH="1" flipV="1">
            <a:off x="6765925" y="5603875"/>
            <a:ext cx="0" cy="76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19" name="Line 679"/>
          <p:cNvSpPr>
            <a:spLocks noChangeShapeType="1"/>
          </p:cNvSpPr>
          <p:nvPr/>
        </p:nvSpPr>
        <p:spPr bwMode="auto">
          <a:xfrm>
            <a:off x="6846888" y="5462588"/>
            <a:ext cx="503237" cy="2698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0" name="Line 680"/>
          <p:cNvSpPr>
            <a:spLocks noChangeShapeType="1"/>
          </p:cNvSpPr>
          <p:nvPr/>
        </p:nvSpPr>
        <p:spPr bwMode="auto">
          <a:xfrm>
            <a:off x="6296025" y="5397500"/>
            <a:ext cx="80963"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6721" name="Group 681"/>
          <p:cNvGrpSpPr>
            <a:grpSpLocks/>
          </p:cNvGrpSpPr>
          <p:nvPr/>
        </p:nvGrpSpPr>
        <p:grpSpPr bwMode="auto">
          <a:xfrm>
            <a:off x="5481638" y="2157413"/>
            <a:ext cx="3021012" cy="3981450"/>
            <a:chOff x="-1203" y="1352"/>
            <a:chExt cx="1903" cy="2508"/>
          </a:xfrm>
        </p:grpSpPr>
        <p:grpSp>
          <p:nvGrpSpPr>
            <p:cNvPr id="26804" name="Group 682"/>
            <p:cNvGrpSpPr>
              <a:grpSpLocks/>
            </p:cNvGrpSpPr>
            <p:nvPr/>
          </p:nvGrpSpPr>
          <p:grpSpPr bwMode="auto">
            <a:xfrm>
              <a:off x="-1203" y="1647"/>
              <a:ext cx="436" cy="114"/>
              <a:chOff x="3072" y="739"/>
              <a:chExt cx="652" cy="146"/>
            </a:xfrm>
          </p:grpSpPr>
          <p:pic>
            <p:nvPicPr>
              <p:cNvPr id="26841" name="Picture 683" descr="lgv_fqmg[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37" y="739"/>
                <a:ext cx="48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42" name="Line 684"/>
              <p:cNvSpPr>
                <a:spLocks noChangeShapeType="1"/>
              </p:cNvSpPr>
              <p:nvPr/>
            </p:nvSpPr>
            <p:spPr bwMode="auto">
              <a:xfrm flipH="1">
                <a:off x="3104" y="784"/>
                <a:ext cx="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43" name="Line 685"/>
              <p:cNvSpPr>
                <a:spLocks noChangeShapeType="1"/>
              </p:cNvSpPr>
              <p:nvPr/>
            </p:nvSpPr>
            <p:spPr bwMode="auto">
              <a:xfrm flipH="1">
                <a:off x="3072" y="76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6805" name="Picture 686" descr="imgyjavg[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 y="1466"/>
              <a:ext cx="23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806" name="Group 687"/>
            <p:cNvGrpSpPr>
              <a:grpSpLocks/>
            </p:cNvGrpSpPr>
            <p:nvPr/>
          </p:nvGrpSpPr>
          <p:grpSpPr bwMode="auto">
            <a:xfrm>
              <a:off x="-546" y="1352"/>
              <a:ext cx="256" cy="269"/>
              <a:chOff x="2870" y="1518"/>
              <a:chExt cx="292" cy="320"/>
            </a:xfrm>
          </p:grpSpPr>
          <p:graphicFrame>
            <p:nvGraphicFramePr>
              <p:cNvPr id="26839" name="Object 68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4993" name="Clip" r:id="rId6" imgW="819000" imgH="847800" progId="MS_ClipArt_Gallery.2">
                      <p:embed/>
                    </p:oleObj>
                  </mc:Choice>
                  <mc:Fallback>
                    <p:oleObj name="Clip" r:id="rId6" imgW="819000" imgH="84780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40" name="Object 68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4994" name="Clip" r:id="rId8" imgW="1266840" imgH="1200240" progId="MS_ClipArt_Gallery.2">
                      <p:embed/>
                    </p:oleObj>
                  </mc:Choice>
                  <mc:Fallback>
                    <p:oleObj name="Clip" r:id="rId8" imgW="1266840" imgH="120024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807" name="Group 690"/>
            <p:cNvGrpSpPr>
              <a:grpSpLocks/>
            </p:cNvGrpSpPr>
            <p:nvPr/>
          </p:nvGrpSpPr>
          <p:grpSpPr bwMode="auto">
            <a:xfrm>
              <a:off x="-1002" y="2262"/>
              <a:ext cx="209" cy="224"/>
              <a:chOff x="2870" y="1518"/>
              <a:chExt cx="292" cy="320"/>
            </a:xfrm>
          </p:grpSpPr>
          <p:graphicFrame>
            <p:nvGraphicFramePr>
              <p:cNvPr id="26837" name="Object 69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4995" name="Clip" r:id="rId10" imgW="819000" imgH="847800" progId="MS_ClipArt_Gallery.2">
                      <p:embed/>
                    </p:oleObj>
                  </mc:Choice>
                  <mc:Fallback>
                    <p:oleObj name="Clip" r:id="rId10" imgW="819000" imgH="84780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38" name="Object 69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4996" name="Clip" r:id="rId11" imgW="1266840" imgH="1200240" progId="MS_ClipArt_Gallery.2">
                      <p:embed/>
                    </p:oleObj>
                  </mc:Choice>
                  <mc:Fallback>
                    <p:oleObj name="Clip" r:id="rId11" imgW="1266840" imgH="120024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6808" name="Object 693"/>
            <p:cNvGraphicFramePr>
              <a:graphicFrameLocks noChangeAspect="1"/>
            </p:cNvGraphicFramePr>
            <p:nvPr/>
          </p:nvGraphicFramePr>
          <p:xfrm>
            <a:off x="-732" y="2289"/>
            <a:ext cx="207" cy="173"/>
          </p:xfrm>
          <a:graphic>
            <a:graphicData uri="http://schemas.openxmlformats.org/presentationml/2006/ole">
              <mc:AlternateContent xmlns:mc="http://schemas.openxmlformats.org/markup-compatibility/2006">
                <mc:Choice xmlns:v="urn:schemas-microsoft-com:vml" Requires="v">
                  <p:oleObj spid="_x0000_s34997" name="Clip" r:id="rId12" imgW="1305000" imgH="1085760" progId="MS_ClipArt_Gallery.2">
                    <p:embed/>
                  </p:oleObj>
                </mc:Choice>
                <mc:Fallback>
                  <p:oleObj name="Clip" r:id="rId12" imgW="1305000" imgH="108576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2" y="2289"/>
                          <a:ext cx="2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809" name="Group 694"/>
            <p:cNvGrpSpPr>
              <a:grpSpLocks/>
            </p:cNvGrpSpPr>
            <p:nvPr/>
          </p:nvGrpSpPr>
          <p:grpSpPr bwMode="auto">
            <a:xfrm>
              <a:off x="310" y="3575"/>
              <a:ext cx="125" cy="230"/>
              <a:chOff x="4180" y="783"/>
              <a:chExt cx="150" cy="307"/>
            </a:xfrm>
          </p:grpSpPr>
          <p:sp>
            <p:nvSpPr>
              <p:cNvPr id="26829" name="AutoShape 69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0" name="Rectangle 69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1" name="Rectangle 69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2" name="AutoShape 69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3" name="Line 69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4" name="Line 70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5" name="Rectangle 70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6" name="Rectangle 70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26810" name="Object 703"/>
            <p:cNvGraphicFramePr>
              <a:graphicFrameLocks noChangeAspect="1"/>
            </p:cNvGraphicFramePr>
            <p:nvPr/>
          </p:nvGraphicFramePr>
          <p:xfrm>
            <a:off x="-975" y="3384"/>
            <a:ext cx="216" cy="180"/>
          </p:xfrm>
          <a:graphic>
            <a:graphicData uri="http://schemas.openxmlformats.org/presentationml/2006/ole">
              <mc:AlternateContent xmlns:mc="http://schemas.openxmlformats.org/markup-compatibility/2006">
                <mc:Choice xmlns:v="urn:schemas-microsoft-com:vml" Requires="v">
                  <p:oleObj spid="_x0000_s34998" name="Clip" r:id="rId14" imgW="1305000" imgH="1085760" progId="MS_ClipArt_Gallery.2">
                    <p:embed/>
                  </p:oleObj>
                </mc:Choice>
                <mc:Fallback>
                  <p:oleObj name="Clip" r:id="rId14" imgW="1305000" imgH="108576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5" y="3384"/>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11" name="Object 704"/>
            <p:cNvGraphicFramePr>
              <a:graphicFrameLocks noChangeAspect="1"/>
            </p:cNvGraphicFramePr>
            <p:nvPr/>
          </p:nvGraphicFramePr>
          <p:xfrm>
            <a:off x="-871" y="3184"/>
            <a:ext cx="216" cy="180"/>
          </p:xfrm>
          <a:graphic>
            <a:graphicData uri="http://schemas.openxmlformats.org/presentationml/2006/ole">
              <mc:AlternateContent xmlns:mc="http://schemas.openxmlformats.org/markup-compatibility/2006">
                <mc:Choice xmlns:v="urn:schemas-microsoft-com:vml" Requires="v">
                  <p:oleObj spid="_x0000_s34999" name="Clip" r:id="rId15" imgW="1305000" imgH="1085760" progId="MS_ClipArt_Gallery.2">
                    <p:embed/>
                  </p:oleObj>
                </mc:Choice>
                <mc:Fallback>
                  <p:oleObj name="Clip" r:id="rId15" imgW="1305000" imgH="108576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1" y="3184"/>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12" name="Object 705"/>
            <p:cNvGraphicFramePr>
              <a:graphicFrameLocks noChangeAspect="1"/>
            </p:cNvGraphicFramePr>
            <p:nvPr/>
          </p:nvGraphicFramePr>
          <p:xfrm>
            <a:off x="-703" y="3544"/>
            <a:ext cx="216" cy="180"/>
          </p:xfrm>
          <a:graphic>
            <a:graphicData uri="http://schemas.openxmlformats.org/presentationml/2006/ole">
              <mc:AlternateContent xmlns:mc="http://schemas.openxmlformats.org/markup-compatibility/2006">
                <mc:Choice xmlns:v="urn:schemas-microsoft-com:vml" Requires="v">
                  <p:oleObj spid="_x0000_s35000" name="Clip" r:id="rId16" imgW="1305000" imgH="1085760" progId="MS_ClipArt_Gallery.2">
                    <p:embed/>
                  </p:oleObj>
                </mc:Choice>
                <mc:Fallback>
                  <p:oleObj name="Clip" r:id="rId16" imgW="1305000" imgH="108576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3" y="3544"/>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13" name="Object 706"/>
            <p:cNvGraphicFramePr>
              <a:graphicFrameLocks noChangeAspect="1"/>
            </p:cNvGraphicFramePr>
            <p:nvPr/>
          </p:nvGraphicFramePr>
          <p:xfrm>
            <a:off x="-489" y="3546"/>
            <a:ext cx="216" cy="180"/>
          </p:xfrm>
          <a:graphic>
            <a:graphicData uri="http://schemas.openxmlformats.org/presentationml/2006/ole">
              <mc:AlternateContent xmlns:mc="http://schemas.openxmlformats.org/markup-compatibility/2006">
                <mc:Choice xmlns:v="urn:schemas-microsoft-com:vml" Requires="v">
                  <p:oleObj spid="_x0000_s35001" name="Clip" r:id="rId17" imgW="1305000" imgH="1085760" progId="MS_ClipArt_Gallery.2">
                    <p:embed/>
                  </p:oleObj>
                </mc:Choice>
                <mc:Fallback>
                  <p:oleObj name="Clip" r:id="rId17" imgW="1305000" imgH="108576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9" y="3546"/>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814" name="Group 707"/>
            <p:cNvGrpSpPr>
              <a:grpSpLocks/>
            </p:cNvGrpSpPr>
            <p:nvPr/>
          </p:nvGrpSpPr>
          <p:grpSpPr bwMode="auto">
            <a:xfrm>
              <a:off x="83" y="3625"/>
              <a:ext cx="172" cy="215"/>
              <a:chOff x="2870" y="1518"/>
              <a:chExt cx="292" cy="320"/>
            </a:xfrm>
          </p:grpSpPr>
          <p:graphicFrame>
            <p:nvGraphicFramePr>
              <p:cNvPr id="26827" name="Object 70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5002" name="Clip" r:id="rId18" imgW="819000" imgH="847800" progId="MS_ClipArt_Gallery.2">
                      <p:embed/>
                    </p:oleObj>
                  </mc:Choice>
                  <mc:Fallback>
                    <p:oleObj name="Clip" r:id="rId18" imgW="819000" imgH="84780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8" name="Object 70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5003" name="Clip" r:id="rId19" imgW="1266840" imgH="1200240" progId="MS_ClipArt_Gallery.2">
                      <p:embed/>
                    </p:oleObj>
                  </mc:Choice>
                  <mc:Fallback>
                    <p:oleObj name="Clip" r:id="rId19" imgW="1266840" imgH="120024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815" name="Group 710"/>
            <p:cNvGrpSpPr>
              <a:grpSpLocks/>
            </p:cNvGrpSpPr>
            <p:nvPr/>
          </p:nvGrpSpPr>
          <p:grpSpPr bwMode="auto">
            <a:xfrm>
              <a:off x="-201" y="3657"/>
              <a:ext cx="220" cy="203"/>
              <a:chOff x="2870" y="1518"/>
              <a:chExt cx="292" cy="320"/>
            </a:xfrm>
          </p:grpSpPr>
          <p:graphicFrame>
            <p:nvGraphicFramePr>
              <p:cNvPr id="26825" name="Object 7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5004" name="Clip" r:id="rId20" imgW="819000" imgH="847800" progId="MS_ClipArt_Gallery.2">
                      <p:embed/>
                    </p:oleObj>
                  </mc:Choice>
                  <mc:Fallback>
                    <p:oleObj name="Clip" r:id="rId20" imgW="819000" imgH="84780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6" name="Object 7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5005" name="Clip" r:id="rId21" imgW="1266840" imgH="1200240" progId="MS_ClipArt_Gallery.2">
                      <p:embed/>
                    </p:oleObj>
                  </mc:Choice>
                  <mc:Fallback>
                    <p:oleObj name="Clip" r:id="rId21" imgW="1266840" imgH="120024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816" name="Group 713"/>
            <p:cNvGrpSpPr>
              <a:grpSpLocks/>
            </p:cNvGrpSpPr>
            <p:nvPr/>
          </p:nvGrpSpPr>
          <p:grpSpPr bwMode="auto">
            <a:xfrm>
              <a:off x="569" y="3419"/>
              <a:ext cx="131" cy="258"/>
              <a:chOff x="4180" y="783"/>
              <a:chExt cx="150" cy="307"/>
            </a:xfrm>
          </p:grpSpPr>
          <p:sp>
            <p:nvSpPr>
              <p:cNvPr id="26817" name="AutoShape 714"/>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18" name="Rectangle 715"/>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19" name="Rectangle 71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0" name="AutoShape 71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1" name="Line 718"/>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2" name="Line 719"/>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3" name="Rectangle 72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4" name="Rectangle 721"/>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6722" name="Line 722"/>
          <p:cNvSpPr>
            <a:spLocks noChangeShapeType="1"/>
          </p:cNvSpPr>
          <p:nvPr/>
        </p:nvSpPr>
        <p:spPr bwMode="auto">
          <a:xfrm flipH="1">
            <a:off x="6384925" y="3919538"/>
            <a:ext cx="3175" cy="14446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3" name="Line 723"/>
          <p:cNvSpPr>
            <a:spLocks noChangeShapeType="1"/>
          </p:cNvSpPr>
          <p:nvPr/>
        </p:nvSpPr>
        <p:spPr bwMode="auto">
          <a:xfrm flipV="1">
            <a:off x="7681913" y="2901950"/>
            <a:ext cx="123825" cy="8731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4" name="Line 724"/>
          <p:cNvSpPr>
            <a:spLocks noChangeShapeType="1"/>
          </p:cNvSpPr>
          <p:nvPr/>
        </p:nvSpPr>
        <p:spPr bwMode="auto">
          <a:xfrm>
            <a:off x="7508875" y="3074988"/>
            <a:ext cx="0" cy="825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5" name="Line 725"/>
          <p:cNvSpPr>
            <a:spLocks noChangeShapeType="1"/>
          </p:cNvSpPr>
          <p:nvPr/>
        </p:nvSpPr>
        <p:spPr bwMode="auto">
          <a:xfrm flipV="1">
            <a:off x="7693025" y="2971800"/>
            <a:ext cx="263525" cy="2889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6" name="Line 726"/>
          <p:cNvSpPr>
            <a:spLocks noChangeShapeType="1"/>
          </p:cNvSpPr>
          <p:nvPr/>
        </p:nvSpPr>
        <p:spPr bwMode="auto">
          <a:xfrm>
            <a:off x="8045450" y="2970213"/>
            <a:ext cx="0" cy="1968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7" name="Line 727"/>
          <p:cNvSpPr>
            <a:spLocks noChangeShapeType="1"/>
          </p:cNvSpPr>
          <p:nvPr/>
        </p:nvSpPr>
        <p:spPr bwMode="auto">
          <a:xfrm>
            <a:off x="7699375" y="3276600"/>
            <a:ext cx="188913"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8" name="Line 728"/>
          <p:cNvSpPr>
            <a:spLocks noChangeShapeType="1"/>
          </p:cNvSpPr>
          <p:nvPr/>
        </p:nvSpPr>
        <p:spPr bwMode="auto">
          <a:xfrm flipV="1">
            <a:off x="5994400" y="4143375"/>
            <a:ext cx="168275" cy="31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9" name="Line 729"/>
          <p:cNvSpPr>
            <a:spLocks noChangeShapeType="1"/>
          </p:cNvSpPr>
          <p:nvPr/>
        </p:nvSpPr>
        <p:spPr bwMode="auto">
          <a:xfrm flipV="1">
            <a:off x="8113713" y="2670175"/>
            <a:ext cx="238125" cy="1682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30" name="Line 730"/>
          <p:cNvSpPr>
            <a:spLocks noChangeShapeType="1"/>
          </p:cNvSpPr>
          <p:nvPr/>
        </p:nvSpPr>
        <p:spPr bwMode="auto">
          <a:xfrm>
            <a:off x="8253413" y="3267075"/>
            <a:ext cx="1778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31" name="Line 731"/>
          <p:cNvSpPr>
            <a:spLocks noChangeShapeType="1"/>
          </p:cNvSpPr>
          <p:nvPr/>
        </p:nvSpPr>
        <p:spPr bwMode="auto">
          <a:xfrm flipH="1">
            <a:off x="7399338" y="3343275"/>
            <a:ext cx="98425" cy="7048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32" name="Line 732"/>
          <p:cNvSpPr>
            <a:spLocks noChangeShapeType="1"/>
          </p:cNvSpPr>
          <p:nvPr/>
        </p:nvSpPr>
        <p:spPr bwMode="auto">
          <a:xfrm flipH="1">
            <a:off x="7989888" y="3343275"/>
            <a:ext cx="111125" cy="7270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6733" name="Group 733"/>
          <p:cNvGrpSpPr>
            <a:grpSpLocks/>
          </p:cNvGrpSpPr>
          <p:nvPr/>
        </p:nvGrpSpPr>
        <p:grpSpPr bwMode="auto">
          <a:xfrm>
            <a:off x="7042150" y="4960938"/>
            <a:ext cx="501650" cy="234950"/>
            <a:chOff x="4701" y="2996"/>
            <a:chExt cx="316" cy="148"/>
          </a:xfrm>
        </p:grpSpPr>
        <p:sp>
          <p:nvSpPr>
            <p:cNvPr id="26791" name="Oval 734"/>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92" name="Line 735"/>
            <p:cNvSpPr>
              <a:spLocks noChangeShapeType="1"/>
            </p:cNvSpPr>
            <p:nvPr/>
          </p:nvSpPr>
          <p:spPr bwMode="auto">
            <a:xfrm>
              <a:off x="4704" y="3055"/>
              <a:ext cx="0" cy="5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93" name="Line 736"/>
            <p:cNvSpPr>
              <a:spLocks noChangeShapeType="1"/>
            </p:cNvSpPr>
            <p:nvPr/>
          </p:nvSpPr>
          <p:spPr bwMode="auto">
            <a:xfrm>
              <a:off x="5017" y="3055"/>
              <a:ext cx="0" cy="5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94" name="Rectangle 737"/>
            <p:cNvSpPr>
              <a:spLocks noChangeArrowheads="1"/>
            </p:cNvSpPr>
            <p:nvPr/>
          </p:nvSpPr>
          <p:spPr bwMode="auto">
            <a:xfrm>
              <a:off x="4704" y="3055"/>
              <a:ext cx="310" cy="5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6795" name="Oval 738"/>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796" name="Group 739"/>
            <p:cNvGrpSpPr>
              <a:grpSpLocks/>
            </p:cNvGrpSpPr>
            <p:nvPr/>
          </p:nvGrpSpPr>
          <p:grpSpPr bwMode="auto">
            <a:xfrm>
              <a:off x="4776" y="3017"/>
              <a:ext cx="156" cy="56"/>
              <a:chOff x="2848" y="848"/>
              <a:chExt cx="140" cy="98"/>
            </a:xfrm>
          </p:grpSpPr>
          <p:sp>
            <p:nvSpPr>
              <p:cNvPr id="26801" name="Line 740"/>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02" name="Line 741"/>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03" name="Line 742"/>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797" name="Group 743"/>
            <p:cNvGrpSpPr>
              <a:grpSpLocks/>
            </p:cNvGrpSpPr>
            <p:nvPr/>
          </p:nvGrpSpPr>
          <p:grpSpPr bwMode="auto">
            <a:xfrm flipV="1">
              <a:off x="4776" y="3016"/>
              <a:ext cx="156" cy="56"/>
              <a:chOff x="2848" y="848"/>
              <a:chExt cx="140" cy="98"/>
            </a:xfrm>
          </p:grpSpPr>
          <p:sp>
            <p:nvSpPr>
              <p:cNvPr id="26798" name="Line 744"/>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99" name="Line 745"/>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00" name="Line 746"/>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734" name="Group 747"/>
          <p:cNvGrpSpPr>
            <a:grpSpLocks/>
          </p:cNvGrpSpPr>
          <p:nvPr/>
        </p:nvGrpSpPr>
        <p:grpSpPr bwMode="auto">
          <a:xfrm>
            <a:off x="6376988" y="5262563"/>
            <a:ext cx="501650" cy="234950"/>
            <a:chOff x="4701" y="2996"/>
            <a:chExt cx="316" cy="148"/>
          </a:xfrm>
        </p:grpSpPr>
        <p:sp>
          <p:nvSpPr>
            <p:cNvPr id="26778" name="Oval 748"/>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79" name="Line 749"/>
            <p:cNvSpPr>
              <a:spLocks noChangeShapeType="1"/>
            </p:cNvSpPr>
            <p:nvPr/>
          </p:nvSpPr>
          <p:spPr bwMode="auto">
            <a:xfrm>
              <a:off x="4704" y="3055"/>
              <a:ext cx="0" cy="5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80" name="Line 750"/>
            <p:cNvSpPr>
              <a:spLocks noChangeShapeType="1"/>
            </p:cNvSpPr>
            <p:nvPr/>
          </p:nvSpPr>
          <p:spPr bwMode="auto">
            <a:xfrm>
              <a:off x="5017" y="3055"/>
              <a:ext cx="0" cy="5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81" name="Rectangle 751"/>
            <p:cNvSpPr>
              <a:spLocks noChangeArrowheads="1"/>
            </p:cNvSpPr>
            <p:nvPr/>
          </p:nvSpPr>
          <p:spPr bwMode="auto">
            <a:xfrm>
              <a:off x="4704" y="3055"/>
              <a:ext cx="310" cy="5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6782" name="Oval 752"/>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783" name="Group 753"/>
            <p:cNvGrpSpPr>
              <a:grpSpLocks/>
            </p:cNvGrpSpPr>
            <p:nvPr/>
          </p:nvGrpSpPr>
          <p:grpSpPr bwMode="auto">
            <a:xfrm>
              <a:off x="4776" y="3017"/>
              <a:ext cx="156" cy="56"/>
              <a:chOff x="2848" y="848"/>
              <a:chExt cx="140" cy="98"/>
            </a:xfrm>
          </p:grpSpPr>
          <p:sp>
            <p:nvSpPr>
              <p:cNvPr id="26788" name="Line 754"/>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89" name="Line 755"/>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90" name="Line 756"/>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784" name="Group 757"/>
            <p:cNvGrpSpPr>
              <a:grpSpLocks/>
            </p:cNvGrpSpPr>
            <p:nvPr/>
          </p:nvGrpSpPr>
          <p:grpSpPr bwMode="auto">
            <a:xfrm flipV="1">
              <a:off x="4776" y="3016"/>
              <a:ext cx="156" cy="56"/>
              <a:chOff x="2848" y="848"/>
              <a:chExt cx="140" cy="98"/>
            </a:xfrm>
          </p:grpSpPr>
          <p:sp>
            <p:nvSpPr>
              <p:cNvPr id="26785" name="Line 758"/>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86" name="Line 759"/>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87" name="Line 760"/>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735" name="Group 761"/>
          <p:cNvGrpSpPr>
            <a:grpSpLocks/>
          </p:cNvGrpSpPr>
          <p:nvPr/>
        </p:nvGrpSpPr>
        <p:grpSpPr bwMode="auto">
          <a:xfrm>
            <a:off x="7207250" y="5448300"/>
            <a:ext cx="290513" cy="404813"/>
            <a:chOff x="4290" y="3130"/>
            <a:chExt cx="183" cy="255"/>
          </a:xfrm>
        </p:grpSpPr>
        <p:pic>
          <p:nvPicPr>
            <p:cNvPr id="26760" name="Picture 762" descr="31u_bnrz[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43" y="3211"/>
              <a:ext cx="121" cy="17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6761" name="Freeform 763"/>
            <p:cNvSpPr>
              <a:spLocks/>
            </p:cNvSpPr>
            <p:nvPr/>
          </p:nvSpPr>
          <p:spPr bwMode="auto">
            <a:xfrm>
              <a:off x="4339" y="3143"/>
              <a:ext cx="33" cy="39"/>
            </a:xfrm>
            <a:custGeom>
              <a:avLst/>
              <a:gdLst>
                <a:gd name="T0" fmla="*/ 12 w 199"/>
                <a:gd name="T1" fmla="*/ 5 h 232"/>
                <a:gd name="T2" fmla="*/ 9 w 199"/>
                <a:gd name="T3" fmla="*/ 7 h 232"/>
                <a:gd name="T4" fmla="*/ 7 w 199"/>
                <a:gd name="T5" fmla="*/ 8 h 232"/>
                <a:gd name="T6" fmla="*/ 5 w 199"/>
                <a:gd name="T7" fmla="*/ 11 h 232"/>
                <a:gd name="T8" fmla="*/ 3 w 199"/>
                <a:gd name="T9" fmla="*/ 13 h 232"/>
                <a:gd name="T10" fmla="*/ 2 w 199"/>
                <a:gd name="T11" fmla="*/ 15 h 232"/>
                <a:gd name="T12" fmla="*/ 1 w 199"/>
                <a:gd name="T13" fmla="*/ 18 h 232"/>
                <a:gd name="T14" fmla="*/ 0 w 199"/>
                <a:gd name="T15" fmla="*/ 21 h 232"/>
                <a:gd name="T16" fmla="*/ 0 w 199"/>
                <a:gd name="T17" fmla="*/ 24 h 232"/>
                <a:gd name="T18" fmla="*/ 0 w 199"/>
                <a:gd name="T19" fmla="*/ 28 h 232"/>
                <a:gd name="T20" fmla="*/ 2 w 199"/>
                <a:gd name="T21" fmla="*/ 31 h 232"/>
                <a:gd name="T22" fmla="*/ 4 w 199"/>
                <a:gd name="T23" fmla="*/ 34 h 232"/>
                <a:gd name="T24" fmla="*/ 7 w 199"/>
                <a:gd name="T25" fmla="*/ 36 h 232"/>
                <a:gd name="T26" fmla="*/ 11 w 199"/>
                <a:gd name="T27" fmla="*/ 38 h 232"/>
                <a:gd name="T28" fmla="*/ 15 w 199"/>
                <a:gd name="T29" fmla="*/ 39 h 232"/>
                <a:gd name="T30" fmla="*/ 18 w 199"/>
                <a:gd name="T31" fmla="*/ 39 h 232"/>
                <a:gd name="T32" fmla="*/ 22 w 199"/>
                <a:gd name="T33" fmla="*/ 38 h 232"/>
                <a:gd name="T34" fmla="*/ 23 w 199"/>
                <a:gd name="T35" fmla="*/ 38 h 232"/>
                <a:gd name="T36" fmla="*/ 24 w 199"/>
                <a:gd name="T37" fmla="*/ 38 h 232"/>
                <a:gd name="T38" fmla="*/ 24 w 199"/>
                <a:gd name="T39" fmla="*/ 37 h 232"/>
                <a:gd name="T40" fmla="*/ 25 w 199"/>
                <a:gd name="T41" fmla="*/ 37 h 232"/>
                <a:gd name="T42" fmla="*/ 24 w 199"/>
                <a:gd name="T43" fmla="*/ 36 h 232"/>
                <a:gd name="T44" fmla="*/ 23 w 199"/>
                <a:gd name="T45" fmla="*/ 35 h 232"/>
                <a:gd name="T46" fmla="*/ 22 w 199"/>
                <a:gd name="T47" fmla="*/ 34 h 232"/>
                <a:gd name="T48" fmla="*/ 21 w 199"/>
                <a:gd name="T49" fmla="*/ 34 h 232"/>
                <a:gd name="T50" fmla="*/ 19 w 199"/>
                <a:gd name="T51" fmla="*/ 33 h 232"/>
                <a:gd name="T52" fmla="*/ 17 w 199"/>
                <a:gd name="T53" fmla="*/ 33 h 232"/>
                <a:gd name="T54" fmla="*/ 16 w 199"/>
                <a:gd name="T55" fmla="*/ 32 h 232"/>
                <a:gd name="T56" fmla="*/ 14 w 199"/>
                <a:gd name="T57" fmla="*/ 32 h 232"/>
                <a:gd name="T58" fmla="*/ 12 w 199"/>
                <a:gd name="T59" fmla="*/ 31 h 232"/>
                <a:gd name="T60" fmla="*/ 10 w 199"/>
                <a:gd name="T61" fmla="*/ 31 h 232"/>
                <a:gd name="T62" fmla="*/ 9 w 199"/>
                <a:gd name="T63" fmla="*/ 30 h 232"/>
                <a:gd name="T64" fmla="*/ 7 w 199"/>
                <a:gd name="T65" fmla="*/ 28 h 232"/>
                <a:gd name="T66" fmla="*/ 7 w 199"/>
                <a:gd name="T67" fmla="*/ 22 h 232"/>
                <a:gd name="T68" fmla="*/ 8 w 199"/>
                <a:gd name="T69" fmla="*/ 16 h 232"/>
                <a:gd name="T70" fmla="*/ 11 w 199"/>
                <a:gd name="T71" fmla="*/ 12 h 232"/>
                <a:gd name="T72" fmla="*/ 16 w 199"/>
                <a:gd name="T73" fmla="*/ 8 h 232"/>
                <a:gd name="T74" fmla="*/ 20 w 199"/>
                <a:gd name="T75" fmla="*/ 6 h 232"/>
                <a:gd name="T76" fmla="*/ 25 w 199"/>
                <a:gd name="T77" fmla="*/ 4 h 232"/>
                <a:gd name="T78" fmla="*/ 30 w 199"/>
                <a:gd name="T79" fmla="*/ 2 h 232"/>
                <a:gd name="T80" fmla="*/ 33 w 199"/>
                <a:gd name="T81" fmla="*/ 1 h 232"/>
                <a:gd name="T82" fmla="*/ 31 w 199"/>
                <a:gd name="T83" fmla="*/ 0 h 232"/>
                <a:gd name="T84" fmla="*/ 29 w 199"/>
                <a:gd name="T85" fmla="*/ 0 h 232"/>
                <a:gd name="T86" fmla="*/ 26 w 199"/>
                <a:gd name="T87" fmla="*/ 0 h 232"/>
                <a:gd name="T88" fmla="*/ 23 w 199"/>
                <a:gd name="T89" fmla="*/ 1 h 232"/>
                <a:gd name="T90" fmla="*/ 20 w 199"/>
                <a:gd name="T91" fmla="*/ 2 h 232"/>
                <a:gd name="T92" fmla="*/ 17 w 199"/>
                <a:gd name="T93" fmla="*/ 3 h 232"/>
                <a:gd name="T94" fmla="*/ 14 w 199"/>
                <a:gd name="T95" fmla="*/ 4 h 232"/>
                <a:gd name="T96" fmla="*/ 12 w 199"/>
                <a:gd name="T97" fmla="*/ 5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62" name="Freeform 764"/>
            <p:cNvSpPr>
              <a:spLocks/>
            </p:cNvSpPr>
            <p:nvPr/>
          </p:nvSpPr>
          <p:spPr bwMode="auto">
            <a:xfrm>
              <a:off x="4395" y="3142"/>
              <a:ext cx="22" cy="30"/>
            </a:xfrm>
            <a:custGeom>
              <a:avLst/>
              <a:gdLst>
                <a:gd name="T0" fmla="*/ 19 w 128"/>
                <a:gd name="T1" fmla="*/ 10 h 180"/>
                <a:gd name="T2" fmla="*/ 19 w 128"/>
                <a:gd name="T3" fmla="*/ 13 h 180"/>
                <a:gd name="T4" fmla="*/ 19 w 128"/>
                <a:gd name="T5" fmla="*/ 16 h 180"/>
                <a:gd name="T6" fmla="*/ 18 w 128"/>
                <a:gd name="T7" fmla="*/ 18 h 180"/>
                <a:gd name="T8" fmla="*/ 16 w 128"/>
                <a:gd name="T9" fmla="*/ 20 h 180"/>
                <a:gd name="T10" fmla="*/ 13 w 128"/>
                <a:gd name="T11" fmla="*/ 22 h 180"/>
                <a:gd name="T12" fmla="*/ 10 w 128"/>
                <a:gd name="T13" fmla="*/ 24 h 180"/>
                <a:gd name="T14" fmla="*/ 8 w 128"/>
                <a:gd name="T15" fmla="*/ 26 h 180"/>
                <a:gd name="T16" fmla="*/ 5 w 128"/>
                <a:gd name="T17" fmla="*/ 27 h 180"/>
                <a:gd name="T18" fmla="*/ 5 w 128"/>
                <a:gd name="T19" fmla="*/ 28 h 180"/>
                <a:gd name="T20" fmla="*/ 5 w 128"/>
                <a:gd name="T21" fmla="*/ 28 h 180"/>
                <a:gd name="T22" fmla="*/ 5 w 128"/>
                <a:gd name="T23" fmla="*/ 29 h 180"/>
                <a:gd name="T24" fmla="*/ 5 w 128"/>
                <a:gd name="T25" fmla="*/ 30 h 180"/>
                <a:gd name="T26" fmla="*/ 6 w 128"/>
                <a:gd name="T27" fmla="*/ 30 h 180"/>
                <a:gd name="T28" fmla="*/ 6 w 128"/>
                <a:gd name="T29" fmla="*/ 30 h 180"/>
                <a:gd name="T30" fmla="*/ 6 w 128"/>
                <a:gd name="T31" fmla="*/ 30 h 180"/>
                <a:gd name="T32" fmla="*/ 7 w 128"/>
                <a:gd name="T33" fmla="*/ 30 h 180"/>
                <a:gd name="T34" fmla="*/ 10 w 128"/>
                <a:gd name="T35" fmla="*/ 28 h 180"/>
                <a:gd name="T36" fmla="*/ 13 w 128"/>
                <a:gd name="T37" fmla="*/ 26 h 180"/>
                <a:gd name="T38" fmla="*/ 16 w 128"/>
                <a:gd name="T39" fmla="*/ 24 h 180"/>
                <a:gd name="T40" fmla="*/ 19 w 128"/>
                <a:gd name="T41" fmla="*/ 22 h 180"/>
                <a:gd name="T42" fmla="*/ 21 w 128"/>
                <a:gd name="T43" fmla="*/ 19 h 180"/>
                <a:gd name="T44" fmla="*/ 22 w 128"/>
                <a:gd name="T45" fmla="*/ 16 h 180"/>
                <a:gd name="T46" fmla="*/ 22 w 128"/>
                <a:gd name="T47" fmla="*/ 13 h 180"/>
                <a:gd name="T48" fmla="*/ 21 w 128"/>
                <a:gd name="T49" fmla="*/ 9 h 180"/>
                <a:gd name="T50" fmla="*/ 19 w 128"/>
                <a:gd name="T51" fmla="*/ 7 h 180"/>
                <a:gd name="T52" fmla="*/ 17 w 128"/>
                <a:gd name="T53" fmla="*/ 4 h 180"/>
                <a:gd name="T54" fmla="*/ 14 w 128"/>
                <a:gd name="T55" fmla="*/ 3 h 180"/>
                <a:gd name="T56" fmla="*/ 10 w 128"/>
                <a:gd name="T57" fmla="*/ 1 h 180"/>
                <a:gd name="T58" fmla="*/ 6 w 128"/>
                <a:gd name="T59" fmla="*/ 0 h 180"/>
                <a:gd name="T60" fmla="*/ 3 w 128"/>
                <a:gd name="T61" fmla="*/ 0 h 180"/>
                <a:gd name="T62" fmla="*/ 1 w 128"/>
                <a:gd name="T63" fmla="*/ 0 h 180"/>
                <a:gd name="T64" fmla="*/ 0 w 128"/>
                <a:gd name="T65" fmla="*/ 1 h 180"/>
                <a:gd name="T66" fmla="*/ 2 w 128"/>
                <a:gd name="T67" fmla="*/ 2 h 180"/>
                <a:gd name="T68" fmla="*/ 5 w 128"/>
                <a:gd name="T69" fmla="*/ 2 h 180"/>
                <a:gd name="T70" fmla="*/ 8 w 128"/>
                <a:gd name="T71" fmla="*/ 3 h 180"/>
                <a:gd name="T72" fmla="*/ 10 w 128"/>
                <a:gd name="T73" fmla="*/ 4 h 180"/>
                <a:gd name="T74" fmla="*/ 13 w 128"/>
                <a:gd name="T75" fmla="*/ 5 h 180"/>
                <a:gd name="T76" fmla="*/ 15 w 128"/>
                <a:gd name="T77" fmla="*/ 6 h 180"/>
                <a:gd name="T78" fmla="*/ 17 w 128"/>
                <a:gd name="T79" fmla="*/ 8 h 180"/>
                <a:gd name="T80" fmla="*/ 19 w 128"/>
                <a:gd name="T81" fmla="*/ 1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63" name="Freeform 765"/>
            <p:cNvSpPr>
              <a:spLocks/>
            </p:cNvSpPr>
            <p:nvPr/>
          </p:nvSpPr>
          <p:spPr bwMode="auto">
            <a:xfrm>
              <a:off x="4318" y="3135"/>
              <a:ext cx="54" cy="63"/>
            </a:xfrm>
            <a:custGeom>
              <a:avLst/>
              <a:gdLst>
                <a:gd name="T0" fmla="*/ 17 w 322"/>
                <a:gd name="T1" fmla="*/ 12 h 378"/>
                <a:gd name="T2" fmla="*/ 9 w 322"/>
                <a:gd name="T3" fmla="*/ 19 h 378"/>
                <a:gd name="T4" fmla="*/ 3 w 322"/>
                <a:gd name="T5" fmla="*/ 28 h 378"/>
                <a:gd name="T6" fmla="*/ 0 w 322"/>
                <a:gd name="T7" fmla="*/ 38 h 378"/>
                <a:gd name="T8" fmla="*/ 1 w 322"/>
                <a:gd name="T9" fmla="*/ 44 h 378"/>
                <a:gd name="T10" fmla="*/ 2 w 322"/>
                <a:gd name="T11" fmla="*/ 47 h 378"/>
                <a:gd name="T12" fmla="*/ 3 w 322"/>
                <a:gd name="T13" fmla="*/ 50 h 378"/>
                <a:gd name="T14" fmla="*/ 5 w 322"/>
                <a:gd name="T15" fmla="*/ 52 h 378"/>
                <a:gd name="T16" fmla="*/ 9 w 322"/>
                <a:gd name="T17" fmla="*/ 54 h 378"/>
                <a:gd name="T18" fmla="*/ 14 w 322"/>
                <a:gd name="T19" fmla="*/ 56 h 378"/>
                <a:gd name="T20" fmla="*/ 20 w 322"/>
                <a:gd name="T21" fmla="*/ 58 h 378"/>
                <a:gd name="T22" fmla="*/ 25 w 322"/>
                <a:gd name="T23" fmla="*/ 60 h 378"/>
                <a:gd name="T24" fmla="*/ 31 w 322"/>
                <a:gd name="T25" fmla="*/ 61 h 378"/>
                <a:gd name="T26" fmla="*/ 37 w 322"/>
                <a:gd name="T27" fmla="*/ 62 h 378"/>
                <a:gd name="T28" fmla="*/ 43 w 322"/>
                <a:gd name="T29" fmla="*/ 62 h 378"/>
                <a:gd name="T30" fmla="*/ 48 w 322"/>
                <a:gd name="T31" fmla="*/ 63 h 378"/>
                <a:gd name="T32" fmla="*/ 52 w 322"/>
                <a:gd name="T33" fmla="*/ 63 h 378"/>
                <a:gd name="T34" fmla="*/ 54 w 322"/>
                <a:gd name="T35" fmla="*/ 62 h 378"/>
                <a:gd name="T36" fmla="*/ 54 w 322"/>
                <a:gd name="T37" fmla="*/ 60 h 378"/>
                <a:gd name="T38" fmla="*/ 53 w 322"/>
                <a:gd name="T39" fmla="*/ 59 h 378"/>
                <a:gd name="T40" fmla="*/ 49 w 322"/>
                <a:gd name="T41" fmla="*/ 58 h 378"/>
                <a:gd name="T42" fmla="*/ 44 w 322"/>
                <a:gd name="T43" fmla="*/ 57 h 378"/>
                <a:gd name="T44" fmla="*/ 39 w 322"/>
                <a:gd name="T45" fmla="*/ 56 h 378"/>
                <a:gd name="T46" fmla="*/ 34 w 322"/>
                <a:gd name="T47" fmla="*/ 55 h 378"/>
                <a:gd name="T48" fmla="*/ 29 w 322"/>
                <a:gd name="T49" fmla="*/ 54 h 378"/>
                <a:gd name="T50" fmla="*/ 23 w 322"/>
                <a:gd name="T51" fmla="*/ 53 h 378"/>
                <a:gd name="T52" fmla="*/ 18 w 322"/>
                <a:gd name="T53" fmla="*/ 52 h 378"/>
                <a:gd name="T54" fmla="*/ 13 w 322"/>
                <a:gd name="T55" fmla="*/ 50 h 378"/>
                <a:gd name="T56" fmla="*/ 9 w 322"/>
                <a:gd name="T57" fmla="*/ 47 h 378"/>
                <a:gd name="T58" fmla="*/ 6 w 322"/>
                <a:gd name="T59" fmla="*/ 43 h 378"/>
                <a:gd name="T60" fmla="*/ 6 w 322"/>
                <a:gd name="T61" fmla="*/ 39 h 378"/>
                <a:gd name="T62" fmla="*/ 6 w 322"/>
                <a:gd name="T63" fmla="*/ 33 h 378"/>
                <a:gd name="T64" fmla="*/ 9 w 322"/>
                <a:gd name="T65" fmla="*/ 28 h 378"/>
                <a:gd name="T66" fmla="*/ 12 w 322"/>
                <a:gd name="T67" fmla="*/ 23 h 378"/>
                <a:gd name="T68" fmla="*/ 16 w 322"/>
                <a:gd name="T69" fmla="*/ 18 h 378"/>
                <a:gd name="T70" fmla="*/ 21 w 322"/>
                <a:gd name="T71" fmla="*/ 14 h 378"/>
                <a:gd name="T72" fmla="*/ 26 w 322"/>
                <a:gd name="T73" fmla="*/ 10 h 378"/>
                <a:gd name="T74" fmla="*/ 33 w 322"/>
                <a:gd name="T75" fmla="*/ 6 h 378"/>
                <a:gd name="T76" fmla="*/ 40 w 322"/>
                <a:gd name="T77" fmla="*/ 3 h 378"/>
                <a:gd name="T78" fmla="*/ 44 w 322"/>
                <a:gd name="T79" fmla="*/ 1 h 378"/>
                <a:gd name="T80" fmla="*/ 43 w 322"/>
                <a:gd name="T81" fmla="*/ 0 h 378"/>
                <a:gd name="T82" fmla="*/ 37 w 322"/>
                <a:gd name="T83" fmla="*/ 1 h 378"/>
                <a:gd name="T84" fmla="*/ 30 w 322"/>
                <a:gd name="T85" fmla="*/ 3 h 378"/>
                <a:gd name="T86" fmla="*/ 24 w 322"/>
                <a:gd name="T87" fmla="*/ 6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64" name="Freeform 766"/>
            <p:cNvSpPr>
              <a:spLocks/>
            </p:cNvSpPr>
            <p:nvPr/>
          </p:nvSpPr>
          <p:spPr bwMode="auto">
            <a:xfrm>
              <a:off x="4394" y="3133"/>
              <a:ext cx="47" cy="42"/>
            </a:xfrm>
            <a:custGeom>
              <a:avLst/>
              <a:gdLst>
                <a:gd name="T0" fmla="*/ 39 w 283"/>
                <a:gd name="T1" fmla="*/ 13 h 252"/>
                <a:gd name="T2" fmla="*/ 41 w 283"/>
                <a:gd name="T3" fmla="*/ 15 h 252"/>
                <a:gd name="T4" fmla="*/ 43 w 283"/>
                <a:gd name="T5" fmla="*/ 18 h 252"/>
                <a:gd name="T6" fmla="*/ 43 w 283"/>
                <a:gd name="T7" fmla="*/ 21 h 252"/>
                <a:gd name="T8" fmla="*/ 43 w 283"/>
                <a:gd name="T9" fmla="*/ 24 h 252"/>
                <a:gd name="T10" fmla="*/ 43 w 283"/>
                <a:gd name="T11" fmla="*/ 26 h 252"/>
                <a:gd name="T12" fmla="*/ 42 w 283"/>
                <a:gd name="T13" fmla="*/ 28 h 252"/>
                <a:gd name="T14" fmla="*/ 41 w 283"/>
                <a:gd name="T15" fmla="*/ 31 h 252"/>
                <a:gd name="T16" fmla="*/ 39 w 283"/>
                <a:gd name="T17" fmla="*/ 32 h 252"/>
                <a:gd name="T18" fmla="*/ 37 w 283"/>
                <a:gd name="T19" fmla="*/ 34 h 252"/>
                <a:gd name="T20" fmla="*/ 36 w 283"/>
                <a:gd name="T21" fmla="*/ 36 h 252"/>
                <a:gd name="T22" fmla="*/ 34 w 283"/>
                <a:gd name="T23" fmla="*/ 37 h 252"/>
                <a:gd name="T24" fmla="*/ 32 w 283"/>
                <a:gd name="T25" fmla="*/ 39 h 252"/>
                <a:gd name="T26" fmla="*/ 32 w 283"/>
                <a:gd name="T27" fmla="*/ 40 h 252"/>
                <a:gd name="T28" fmla="*/ 32 w 283"/>
                <a:gd name="T29" fmla="*/ 40 h 252"/>
                <a:gd name="T30" fmla="*/ 32 w 283"/>
                <a:gd name="T31" fmla="*/ 41 h 252"/>
                <a:gd name="T32" fmla="*/ 32 w 283"/>
                <a:gd name="T33" fmla="*/ 41 h 252"/>
                <a:gd name="T34" fmla="*/ 33 w 283"/>
                <a:gd name="T35" fmla="*/ 42 h 252"/>
                <a:gd name="T36" fmla="*/ 34 w 283"/>
                <a:gd name="T37" fmla="*/ 42 h 252"/>
                <a:gd name="T38" fmla="*/ 34 w 283"/>
                <a:gd name="T39" fmla="*/ 42 h 252"/>
                <a:gd name="T40" fmla="*/ 35 w 283"/>
                <a:gd name="T41" fmla="*/ 41 h 252"/>
                <a:gd name="T42" fmla="*/ 39 w 283"/>
                <a:gd name="T43" fmla="*/ 39 h 252"/>
                <a:gd name="T44" fmla="*/ 42 w 283"/>
                <a:gd name="T45" fmla="*/ 36 h 252"/>
                <a:gd name="T46" fmla="*/ 45 w 283"/>
                <a:gd name="T47" fmla="*/ 32 h 252"/>
                <a:gd name="T48" fmla="*/ 46 w 283"/>
                <a:gd name="T49" fmla="*/ 28 h 252"/>
                <a:gd name="T50" fmla="*/ 47 w 283"/>
                <a:gd name="T51" fmla="*/ 24 h 252"/>
                <a:gd name="T52" fmla="*/ 47 w 283"/>
                <a:gd name="T53" fmla="*/ 19 h 252"/>
                <a:gd name="T54" fmla="*/ 45 w 283"/>
                <a:gd name="T55" fmla="*/ 15 h 252"/>
                <a:gd name="T56" fmla="*/ 42 w 283"/>
                <a:gd name="T57" fmla="*/ 12 h 252"/>
                <a:gd name="T58" fmla="*/ 40 w 283"/>
                <a:gd name="T59" fmla="*/ 10 h 252"/>
                <a:gd name="T60" fmla="*/ 37 w 283"/>
                <a:gd name="T61" fmla="*/ 8 h 252"/>
                <a:gd name="T62" fmla="*/ 34 w 283"/>
                <a:gd name="T63" fmla="*/ 7 h 252"/>
                <a:gd name="T64" fmla="*/ 31 w 283"/>
                <a:gd name="T65" fmla="*/ 5 h 252"/>
                <a:gd name="T66" fmla="*/ 27 w 283"/>
                <a:gd name="T67" fmla="*/ 4 h 252"/>
                <a:gd name="T68" fmla="*/ 24 w 283"/>
                <a:gd name="T69" fmla="*/ 3 h 252"/>
                <a:gd name="T70" fmla="*/ 20 w 283"/>
                <a:gd name="T71" fmla="*/ 2 h 252"/>
                <a:gd name="T72" fmla="*/ 17 w 283"/>
                <a:gd name="T73" fmla="*/ 1 h 252"/>
                <a:gd name="T74" fmla="*/ 14 w 283"/>
                <a:gd name="T75" fmla="*/ 1 h 252"/>
                <a:gd name="T76" fmla="*/ 11 w 283"/>
                <a:gd name="T77" fmla="*/ 0 h 252"/>
                <a:gd name="T78" fmla="*/ 8 w 283"/>
                <a:gd name="T79" fmla="*/ 0 h 252"/>
                <a:gd name="T80" fmla="*/ 6 w 283"/>
                <a:gd name="T81" fmla="*/ 0 h 252"/>
                <a:gd name="T82" fmla="*/ 3 w 283"/>
                <a:gd name="T83" fmla="*/ 0 h 252"/>
                <a:gd name="T84" fmla="*/ 2 w 283"/>
                <a:gd name="T85" fmla="*/ 0 h 252"/>
                <a:gd name="T86" fmla="*/ 1 w 283"/>
                <a:gd name="T87" fmla="*/ 0 h 252"/>
                <a:gd name="T88" fmla="*/ 0 w 283"/>
                <a:gd name="T89" fmla="*/ 1 h 252"/>
                <a:gd name="T90" fmla="*/ 2 w 283"/>
                <a:gd name="T91" fmla="*/ 1 h 252"/>
                <a:gd name="T92" fmla="*/ 4 w 283"/>
                <a:gd name="T93" fmla="*/ 1 h 252"/>
                <a:gd name="T94" fmla="*/ 6 w 283"/>
                <a:gd name="T95" fmla="*/ 2 h 252"/>
                <a:gd name="T96" fmla="*/ 9 w 283"/>
                <a:gd name="T97" fmla="*/ 2 h 252"/>
                <a:gd name="T98" fmla="*/ 11 w 283"/>
                <a:gd name="T99" fmla="*/ 3 h 252"/>
                <a:gd name="T100" fmla="*/ 14 w 283"/>
                <a:gd name="T101" fmla="*/ 3 h 252"/>
                <a:gd name="T102" fmla="*/ 16 w 283"/>
                <a:gd name="T103" fmla="*/ 4 h 252"/>
                <a:gd name="T104" fmla="*/ 19 w 283"/>
                <a:gd name="T105" fmla="*/ 4 h 252"/>
                <a:gd name="T106" fmla="*/ 21 w 283"/>
                <a:gd name="T107" fmla="*/ 5 h 252"/>
                <a:gd name="T108" fmla="*/ 24 w 283"/>
                <a:gd name="T109" fmla="*/ 6 h 252"/>
                <a:gd name="T110" fmla="*/ 27 w 283"/>
                <a:gd name="T111" fmla="*/ 7 h 252"/>
                <a:gd name="T112" fmla="*/ 29 w 283"/>
                <a:gd name="T113" fmla="*/ 8 h 252"/>
                <a:gd name="T114" fmla="*/ 32 w 283"/>
                <a:gd name="T115" fmla="*/ 9 h 252"/>
                <a:gd name="T116" fmla="*/ 35 w 283"/>
                <a:gd name="T117" fmla="*/ 10 h 252"/>
                <a:gd name="T118" fmla="*/ 37 w 283"/>
                <a:gd name="T119" fmla="*/ 11 h 252"/>
                <a:gd name="T120" fmla="*/ 39 w 283"/>
                <a:gd name="T121" fmla="*/ 13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65" name="Freeform 767"/>
            <p:cNvSpPr>
              <a:spLocks/>
            </p:cNvSpPr>
            <p:nvPr/>
          </p:nvSpPr>
          <p:spPr bwMode="auto">
            <a:xfrm>
              <a:off x="4298" y="3153"/>
              <a:ext cx="19" cy="39"/>
            </a:xfrm>
            <a:custGeom>
              <a:avLst/>
              <a:gdLst>
                <a:gd name="T0" fmla="*/ 0 w 114"/>
                <a:gd name="T1" fmla="*/ 21 h 238"/>
                <a:gd name="T2" fmla="*/ 0 w 114"/>
                <a:gd name="T3" fmla="*/ 24 h 238"/>
                <a:gd name="T4" fmla="*/ 1 w 114"/>
                <a:gd name="T5" fmla="*/ 28 h 238"/>
                <a:gd name="T6" fmla="*/ 2 w 114"/>
                <a:gd name="T7" fmla="*/ 30 h 238"/>
                <a:gd name="T8" fmla="*/ 4 w 114"/>
                <a:gd name="T9" fmla="*/ 33 h 238"/>
                <a:gd name="T10" fmla="*/ 6 w 114"/>
                <a:gd name="T11" fmla="*/ 35 h 238"/>
                <a:gd name="T12" fmla="*/ 9 w 114"/>
                <a:gd name="T13" fmla="*/ 37 h 238"/>
                <a:gd name="T14" fmla="*/ 12 w 114"/>
                <a:gd name="T15" fmla="*/ 38 h 238"/>
                <a:gd name="T16" fmla="*/ 15 w 114"/>
                <a:gd name="T17" fmla="*/ 39 h 238"/>
                <a:gd name="T18" fmla="*/ 16 w 114"/>
                <a:gd name="T19" fmla="*/ 39 h 238"/>
                <a:gd name="T20" fmla="*/ 17 w 114"/>
                <a:gd name="T21" fmla="*/ 39 h 238"/>
                <a:gd name="T22" fmla="*/ 18 w 114"/>
                <a:gd name="T23" fmla="*/ 38 h 238"/>
                <a:gd name="T24" fmla="*/ 19 w 114"/>
                <a:gd name="T25" fmla="*/ 37 h 238"/>
                <a:gd name="T26" fmla="*/ 19 w 114"/>
                <a:gd name="T27" fmla="*/ 36 h 238"/>
                <a:gd name="T28" fmla="*/ 18 w 114"/>
                <a:gd name="T29" fmla="*/ 35 h 238"/>
                <a:gd name="T30" fmla="*/ 18 w 114"/>
                <a:gd name="T31" fmla="*/ 35 h 238"/>
                <a:gd name="T32" fmla="*/ 17 w 114"/>
                <a:gd name="T33" fmla="*/ 34 h 238"/>
                <a:gd name="T34" fmla="*/ 14 w 114"/>
                <a:gd name="T35" fmla="*/ 33 h 238"/>
                <a:gd name="T36" fmla="*/ 11 w 114"/>
                <a:gd name="T37" fmla="*/ 32 h 238"/>
                <a:gd name="T38" fmla="*/ 8 w 114"/>
                <a:gd name="T39" fmla="*/ 29 h 238"/>
                <a:gd name="T40" fmla="*/ 7 w 114"/>
                <a:gd name="T41" fmla="*/ 27 h 238"/>
                <a:gd name="T42" fmla="*/ 5 w 114"/>
                <a:gd name="T43" fmla="*/ 24 h 238"/>
                <a:gd name="T44" fmla="*/ 5 w 114"/>
                <a:gd name="T45" fmla="*/ 21 h 238"/>
                <a:gd name="T46" fmla="*/ 5 w 114"/>
                <a:gd name="T47" fmla="*/ 18 h 238"/>
                <a:gd name="T48" fmla="*/ 6 w 114"/>
                <a:gd name="T49" fmla="*/ 15 h 238"/>
                <a:gd name="T50" fmla="*/ 7 w 114"/>
                <a:gd name="T51" fmla="*/ 12 h 238"/>
                <a:gd name="T52" fmla="*/ 9 w 114"/>
                <a:gd name="T53" fmla="*/ 10 h 238"/>
                <a:gd name="T54" fmla="*/ 10 w 114"/>
                <a:gd name="T55" fmla="*/ 8 h 238"/>
                <a:gd name="T56" fmla="*/ 12 w 114"/>
                <a:gd name="T57" fmla="*/ 6 h 238"/>
                <a:gd name="T58" fmla="*/ 14 w 114"/>
                <a:gd name="T59" fmla="*/ 5 h 238"/>
                <a:gd name="T60" fmla="*/ 16 w 114"/>
                <a:gd name="T61" fmla="*/ 3 h 238"/>
                <a:gd name="T62" fmla="*/ 18 w 114"/>
                <a:gd name="T63" fmla="*/ 1 h 238"/>
                <a:gd name="T64" fmla="*/ 19 w 114"/>
                <a:gd name="T65" fmla="*/ 0 h 238"/>
                <a:gd name="T66" fmla="*/ 18 w 114"/>
                <a:gd name="T67" fmla="*/ 0 h 238"/>
                <a:gd name="T68" fmla="*/ 16 w 114"/>
                <a:gd name="T69" fmla="*/ 1 h 238"/>
                <a:gd name="T70" fmla="*/ 13 w 114"/>
                <a:gd name="T71" fmla="*/ 3 h 238"/>
                <a:gd name="T72" fmla="*/ 9 w 114"/>
                <a:gd name="T73" fmla="*/ 6 h 238"/>
                <a:gd name="T74" fmla="*/ 6 w 114"/>
                <a:gd name="T75" fmla="*/ 9 h 238"/>
                <a:gd name="T76" fmla="*/ 3 w 114"/>
                <a:gd name="T77" fmla="*/ 13 h 238"/>
                <a:gd name="T78" fmla="*/ 1 w 114"/>
                <a:gd name="T79" fmla="*/ 17 h 238"/>
                <a:gd name="T80" fmla="*/ 0 w 114"/>
                <a:gd name="T81" fmla="*/ 21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66" name="Freeform 768"/>
            <p:cNvSpPr>
              <a:spLocks/>
            </p:cNvSpPr>
            <p:nvPr/>
          </p:nvSpPr>
          <p:spPr bwMode="auto">
            <a:xfrm>
              <a:off x="4432" y="3130"/>
              <a:ext cx="41" cy="52"/>
            </a:xfrm>
            <a:custGeom>
              <a:avLst/>
              <a:gdLst>
                <a:gd name="T0" fmla="*/ 35 w 246"/>
                <a:gd name="T1" fmla="*/ 21 h 310"/>
                <a:gd name="T2" fmla="*/ 37 w 246"/>
                <a:gd name="T3" fmla="*/ 24 h 310"/>
                <a:gd name="T4" fmla="*/ 38 w 246"/>
                <a:gd name="T5" fmla="*/ 28 h 310"/>
                <a:gd name="T6" fmla="*/ 37 w 246"/>
                <a:gd name="T7" fmla="*/ 31 h 310"/>
                <a:gd name="T8" fmla="*/ 35 w 246"/>
                <a:gd name="T9" fmla="*/ 35 h 310"/>
                <a:gd name="T10" fmla="*/ 31 w 246"/>
                <a:gd name="T11" fmla="*/ 38 h 310"/>
                <a:gd name="T12" fmla="*/ 28 w 246"/>
                <a:gd name="T13" fmla="*/ 41 h 310"/>
                <a:gd name="T14" fmla="*/ 24 w 246"/>
                <a:gd name="T15" fmla="*/ 44 h 310"/>
                <a:gd name="T16" fmla="*/ 22 w 246"/>
                <a:gd name="T17" fmla="*/ 47 h 310"/>
                <a:gd name="T18" fmla="*/ 21 w 246"/>
                <a:gd name="T19" fmla="*/ 48 h 310"/>
                <a:gd name="T20" fmla="*/ 20 w 246"/>
                <a:gd name="T21" fmla="*/ 50 h 310"/>
                <a:gd name="T22" fmla="*/ 20 w 246"/>
                <a:gd name="T23" fmla="*/ 51 h 310"/>
                <a:gd name="T24" fmla="*/ 22 w 246"/>
                <a:gd name="T25" fmla="*/ 52 h 310"/>
                <a:gd name="T26" fmla="*/ 23 w 246"/>
                <a:gd name="T27" fmla="*/ 52 h 310"/>
                <a:gd name="T28" fmla="*/ 26 w 246"/>
                <a:gd name="T29" fmla="*/ 49 h 310"/>
                <a:gd name="T30" fmla="*/ 30 w 246"/>
                <a:gd name="T31" fmla="*/ 45 h 310"/>
                <a:gd name="T32" fmla="*/ 35 w 246"/>
                <a:gd name="T33" fmla="*/ 41 h 310"/>
                <a:gd name="T34" fmla="*/ 39 w 246"/>
                <a:gd name="T35" fmla="*/ 37 h 310"/>
                <a:gd name="T36" fmla="*/ 41 w 246"/>
                <a:gd name="T37" fmla="*/ 31 h 310"/>
                <a:gd name="T38" fmla="*/ 40 w 246"/>
                <a:gd name="T39" fmla="*/ 26 h 310"/>
                <a:gd name="T40" fmla="*/ 38 w 246"/>
                <a:gd name="T41" fmla="*/ 20 h 310"/>
                <a:gd name="T42" fmla="*/ 34 w 246"/>
                <a:gd name="T43" fmla="*/ 16 h 310"/>
                <a:gd name="T44" fmla="*/ 30 w 246"/>
                <a:gd name="T45" fmla="*/ 12 h 310"/>
                <a:gd name="T46" fmla="*/ 25 w 246"/>
                <a:gd name="T47" fmla="*/ 10 h 310"/>
                <a:gd name="T48" fmla="*/ 21 w 246"/>
                <a:gd name="T49" fmla="*/ 7 h 310"/>
                <a:gd name="T50" fmla="*/ 16 w 246"/>
                <a:gd name="T51" fmla="*/ 5 h 310"/>
                <a:gd name="T52" fmla="*/ 12 w 246"/>
                <a:gd name="T53" fmla="*/ 3 h 310"/>
                <a:gd name="T54" fmla="*/ 8 w 246"/>
                <a:gd name="T55" fmla="*/ 1 h 310"/>
                <a:gd name="T56" fmla="*/ 4 w 246"/>
                <a:gd name="T57" fmla="*/ 0 h 310"/>
                <a:gd name="T58" fmla="*/ 1 w 246"/>
                <a:gd name="T59" fmla="*/ 0 h 310"/>
                <a:gd name="T60" fmla="*/ 1 w 246"/>
                <a:gd name="T61" fmla="*/ 1 h 310"/>
                <a:gd name="T62" fmla="*/ 5 w 246"/>
                <a:gd name="T63" fmla="*/ 2 h 310"/>
                <a:gd name="T64" fmla="*/ 9 w 246"/>
                <a:gd name="T65" fmla="*/ 4 h 310"/>
                <a:gd name="T66" fmla="*/ 13 w 246"/>
                <a:gd name="T67" fmla="*/ 6 h 310"/>
                <a:gd name="T68" fmla="*/ 18 w 246"/>
                <a:gd name="T69" fmla="*/ 9 h 310"/>
                <a:gd name="T70" fmla="*/ 22 w 246"/>
                <a:gd name="T71" fmla="*/ 12 h 310"/>
                <a:gd name="T72" fmla="*/ 27 w 246"/>
                <a:gd name="T73" fmla="*/ 15 h 310"/>
                <a:gd name="T74" fmla="*/ 31 w 246"/>
                <a:gd name="T75" fmla="*/ 18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67" name="Freeform 769"/>
            <p:cNvSpPr>
              <a:spLocks/>
            </p:cNvSpPr>
            <p:nvPr/>
          </p:nvSpPr>
          <p:spPr bwMode="auto">
            <a:xfrm>
              <a:off x="4387" y="3191"/>
              <a:ext cx="14" cy="31"/>
            </a:xfrm>
            <a:custGeom>
              <a:avLst/>
              <a:gdLst>
                <a:gd name="T0" fmla="*/ 5 w 83"/>
                <a:gd name="T1" fmla="*/ 2 h 187"/>
                <a:gd name="T2" fmla="*/ 5 w 83"/>
                <a:gd name="T3" fmla="*/ 1 h 187"/>
                <a:gd name="T4" fmla="*/ 4 w 83"/>
                <a:gd name="T5" fmla="*/ 0 h 187"/>
                <a:gd name="T6" fmla="*/ 3 w 83"/>
                <a:gd name="T7" fmla="*/ 0 h 187"/>
                <a:gd name="T8" fmla="*/ 2 w 83"/>
                <a:gd name="T9" fmla="*/ 0 h 187"/>
                <a:gd name="T10" fmla="*/ 1 w 83"/>
                <a:gd name="T11" fmla="*/ 0 h 187"/>
                <a:gd name="T12" fmla="*/ 1 w 83"/>
                <a:gd name="T13" fmla="*/ 1 h 187"/>
                <a:gd name="T14" fmla="*/ 0 w 83"/>
                <a:gd name="T15" fmla="*/ 2 h 187"/>
                <a:gd name="T16" fmla="*/ 0 w 83"/>
                <a:gd name="T17" fmla="*/ 3 h 187"/>
                <a:gd name="T18" fmla="*/ 1 w 83"/>
                <a:gd name="T19" fmla="*/ 7 h 187"/>
                <a:gd name="T20" fmla="*/ 3 w 83"/>
                <a:gd name="T21" fmla="*/ 12 h 187"/>
                <a:gd name="T22" fmla="*/ 5 w 83"/>
                <a:gd name="T23" fmla="*/ 17 h 187"/>
                <a:gd name="T24" fmla="*/ 7 w 83"/>
                <a:gd name="T25" fmla="*/ 21 h 187"/>
                <a:gd name="T26" fmla="*/ 9 w 83"/>
                <a:gd name="T27" fmla="*/ 25 h 187"/>
                <a:gd name="T28" fmla="*/ 11 w 83"/>
                <a:gd name="T29" fmla="*/ 28 h 187"/>
                <a:gd name="T30" fmla="*/ 13 w 83"/>
                <a:gd name="T31" fmla="*/ 31 h 187"/>
                <a:gd name="T32" fmla="*/ 14 w 83"/>
                <a:gd name="T33" fmla="*/ 31 h 187"/>
                <a:gd name="T34" fmla="*/ 13 w 83"/>
                <a:gd name="T35" fmla="*/ 29 h 187"/>
                <a:gd name="T36" fmla="*/ 13 w 83"/>
                <a:gd name="T37" fmla="*/ 26 h 187"/>
                <a:gd name="T38" fmla="*/ 11 w 83"/>
                <a:gd name="T39" fmla="*/ 23 h 187"/>
                <a:gd name="T40" fmla="*/ 10 w 83"/>
                <a:gd name="T41" fmla="*/ 19 h 187"/>
                <a:gd name="T42" fmla="*/ 9 w 83"/>
                <a:gd name="T43" fmla="*/ 15 h 187"/>
                <a:gd name="T44" fmla="*/ 7 w 83"/>
                <a:gd name="T45" fmla="*/ 10 h 187"/>
                <a:gd name="T46" fmla="*/ 6 w 83"/>
                <a:gd name="T47" fmla="*/ 6 h 187"/>
                <a:gd name="T48" fmla="*/ 5 w 83"/>
                <a:gd name="T49" fmla="*/ 2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68" name="Freeform 770"/>
            <p:cNvSpPr>
              <a:spLocks/>
            </p:cNvSpPr>
            <p:nvPr/>
          </p:nvSpPr>
          <p:spPr bwMode="auto">
            <a:xfrm>
              <a:off x="4381" y="3174"/>
              <a:ext cx="7" cy="16"/>
            </a:xfrm>
            <a:custGeom>
              <a:avLst/>
              <a:gdLst>
                <a:gd name="T0" fmla="*/ 4 w 44"/>
                <a:gd name="T1" fmla="*/ 2 h 94"/>
                <a:gd name="T2" fmla="*/ 3 w 44"/>
                <a:gd name="T3" fmla="*/ 1 h 94"/>
                <a:gd name="T4" fmla="*/ 3 w 44"/>
                <a:gd name="T5" fmla="*/ 0 h 94"/>
                <a:gd name="T6" fmla="*/ 2 w 44"/>
                <a:gd name="T7" fmla="*/ 0 h 94"/>
                <a:gd name="T8" fmla="*/ 2 w 44"/>
                <a:gd name="T9" fmla="*/ 0 h 94"/>
                <a:gd name="T10" fmla="*/ 1 w 44"/>
                <a:gd name="T11" fmla="*/ 0 h 94"/>
                <a:gd name="T12" fmla="*/ 0 w 44"/>
                <a:gd name="T13" fmla="*/ 1 h 94"/>
                <a:gd name="T14" fmla="*/ 0 w 44"/>
                <a:gd name="T15" fmla="*/ 1 h 94"/>
                <a:gd name="T16" fmla="*/ 0 w 44"/>
                <a:gd name="T17" fmla="*/ 2 h 94"/>
                <a:gd name="T18" fmla="*/ 0 w 44"/>
                <a:gd name="T19" fmla="*/ 4 h 94"/>
                <a:gd name="T20" fmla="*/ 1 w 44"/>
                <a:gd name="T21" fmla="*/ 6 h 94"/>
                <a:gd name="T22" fmla="*/ 1 w 44"/>
                <a:gd name="T23" fmla="*/ 9 h 94"/>
                <a:gd name="T24" fmla="*/ 2 w 44"/>
                <a:gd name="T25" fmla="*/ 11 h 94"/>
                <a:gd name="T26" fmla="*/ 3 w 44"/>
                <a:gd name="T27" fmla="*/ 13 h 94"/>
                <a:gd name="T28" fmla="*/ 4 w 44"/>
                <a:gd name="T29" fmla="*/ 15 h 94"/>
                <a:gd name="T30" fmla="*/ 6 w 44"/>
                <a:gd name="T31" fmla="*/ 16 h 94"/>
                <a:gd name="T32" fmla="*/ 7 w 44"/>
                <a:gd name="T33" fmla="*/ 16 h 94"/>
                <a:gd name="T34" fmla="*/ 7 w 44"/>
                <a:gd name="T35" fmla="*/ 13 h 94"/>
                <a:gd name="T36" fmla="*/ 6 w 44"/>
                <a:gd name="T37" fmla="*/ 9 h 94"/>
                <a:gd name="T38" fmla="*/ 5 w 44"/>
                <a:gd name="T39" fmla="*/ 5 h 94"/>
                <a:gd name="T40" fmla="*/ 4 w 44"/>
                <a:gd name="T41" fmla="*/ 2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69" name="Freeform 771"/>
            <p:cNvSpPr>
              <a:spLocks/>
            </p:cNvSpPr>
            <p:nvPr/>
          </p:nvSpPr>
          <p:spPr bwMode="auto">
            <a:xfrm>
              <a:off x="4375" y="3163"/>
              <a:ext cx="6" cy="9"/>
            </a:xfrm>
            <a:custGeom>
              <a:avLst/>
              <a:gdLst>
                <a:gd name="T0" fmla="*/ 3 w 38"/>
                <a:gd name="T1" fmla="*/ 1 h 54"/>
                <a:gd name="T2" fmla="*/ 3 w 38"/>
                <a:gd name="T3" fmla="*/ 1 h 54"/>
                <a:gd name="T4" fmla="*/ 3 w 38"/>
                <a:gd name="T5" fmla="*/ 1 h 54"/>
                <a:gd name="T6" fmla="*/ 3 w 38"/>
                <a:gd name="T7" fmla="*/ 1 h 54"/>
                <a:gd name="T8" fmla="*/ 3 w 38"/>
                <a:gd name="T9" fmla="*/ 1 h 54"/>
                <a:gd name="T10" fmla="*/ 3 w 38"/>
                <a:gd name="T11" fmla="*/ 1 h 54"/>
                <a:gd name="T12" fmla="*/ 2 w 38"/>
                <a:gd name="T13" fmla="*/ 0 h 54"/>
                <a:gd name="T14" fmla="*/ 2 w 38"/>
                <a:gd name="T15" fmla="*/ 0 h 54"/>
                <a:gd name="T16" fmla="*/ 1 w 38"/>
                <a:gd name="T17" fmla="*/ 0 h 54"/>
                <a:gd name="T18" fmla="*/ 1 w 38"/>
                <a:gd name="T19" fmla="*/ 0 h 54"/>
                <a:gd name="T20" fmla="*/ 0 w 38"/>
                <a:gd name="T21" fmla="*/ 1 h 54"/>
                <a:gd name="T22" fmla="*/ 0 w 38"/>
                <a:gd name="T23" fmla="*/ 1 h 54"/>
                <a:gd name="T24" fmla="*/ 0 w 38"/>
                <a:gd name="T25" fmla="*/ 2 h 54"/>
                <a:gd name="T26" fmla="*/ 0 w 38"/>
                <a:gd name="T27" fmla="*/ 3 h 54"/>
                <a:gd name="T28" fmla="*/ 1 w 38"/>
                <a:gd name="T29" fmla="*/ 4 h 54"/>
                <a:gd name="T30" fmla="*/ 1 w 38"/>
                <a:gd name="T31" fmla="*/ 5 h 54"/>
                <a:gd name="T32" fmla="*/ 2 w 38"/>
                <a:gd name="T33" fmla="*/ 7 h 54"/>
                <a:gd name="T34" fmla="*/ 3 w 38"/>
                <a:gd name="T35" fmla="*/ 8 h 54"/>
                <a:gd name="T36" fmla="*/ 4 w 38"/>
                <a:gd name="T37" fmla="*/ 8 h 54"/>
                <a:gd name="T38" fmla="*/ 5 w 38"/>
                <a:gd name="T39" fmla="*/ 9 h 54"/>
                <a:gd name="T40" fmla="*/ 6 w 38"/>
                <a:gd name="T41" fmla="*/ 9 h 54"/>
                <a:gd name="T42" fmla="*/ 6 w 38"/>
                <a:gd name="T43" fmla="*/ 7 h 54"/>
                <a:gd name="T44" fmla="*/ 5 w 38"/>
                <a:gd name="T45" fmla="*/ 5 h 54"/>
                <a:gd name="T46" fmla="*/ 4 w 38"/>
                <a:gd name="T47" fmla="*/ 3 h 54"/>
                <a:gd name="T48" fmla="*/ 3 w 38"/>
                <a:gd name="T49" fmla="*/ 1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70" name="Freeform 772"/>
            <p:cNvSpPr>
              <a:spLocks/>
            </p:cNvSpPr>
            <p:nvPr/>
          </p:nvSpPr>
          <p:spPr bwMode="auto">
            <a:xfrm>
              <a:off x="4370" y="3155"/>
              <a:ext cx="8" cy="6"/>
            </a:xfrm>
            <a:custGeom>
              <a:avLst/>
              <a:gdLst>
                <a:gd name="T0" fmla="*/ 6 w 52"/>
                <a:gd name="T1" fmla="*/ 5 h 36"/>
                <a:gd name="T2" fmla="*/ 7 w 52"/>
                <a:gd name="T3" fmla="*/ 4 h 36"/>
                <a:gd name="T4" fmla="*/ 8 w 52"/>
                <a:gd name="T5" fmla="*/ 4 h 36"/>
                <a:gd name="T6" fmla="*/ 8 w 52"/>
                <a:gd name="T7" fmla="*/ 3 h 36"/>
                <a:gd name="T8" fmla="*/ 8 w 52"/>
                <a:gd name="T9" fmla="*/ 2 h 36"/>
                <a:gd name="T10" fmla="*/ 8 w 52"/>
                <a:gd name="T11" fmla="*/ 1 h 36"/>
                <a:gd name="T12" fmla="*/ 7 w 52"/>
                <a:gd name="T13" fmla="*/ 0 h 36"/>
                <a:gd name="T14" fmla="*/ 6 w 52"/>
                <a:gd name="T15" fmla="*/ 0 h 36"/>
                <a:gd name="T16" fmla="*/ 6 w 52"/>
                <a:gd name="T17" fmla="*/ 0 h 36"/>
                <a:gd name="T18" fmla="*/ 5 w 52"/>
                <a:gd name="T19" fmla="*/ 0 h 36"/>
                <a:gd name="T20" fmla="*/ 4 w 52"/>
                <a:gd name="T21" fmla="*/ 0 h 36"/>
                <a:gd name="T22" fmla="*/ 3 w 52"/>
                <a:gd name="T23" fmla="*/ 1 h 36"/>
                <a:gd name="T24" fmla="*/ 2 w 52"/>
                <a:gd name="T25" fmla="*/ 1 h 36"/>
                <a:gd name="T26" fmla="*/ 1 w 52"/>
                <a:gd name="T27" fmla="*/ 3 h 36"/>
                <a:gd name="T28" fmla="*/ 0 w 52"/>
                <a:gd name="T29" fmla="*/ 4 h 36"/>
                <a:gd name="T30" fmla="*/ 0 w 52"/>
                <a:gd name="T31" fmla="*/ 5 h 36"/>
                <a:gd name="T32" fmla="*/ 0 w 52"/>
                <a:gd name="T33" fmla="*/ 5 h 36"/>
                <a:gd name="T34" fmla="*/ 1 w 52"/>
                <a:gd name="T35" fmla="*/ 6 h 36"/>
                <a:gd name="T36" fmla="*/ 1 w 52"/>
                <a:gd name="T37" fmla="*/ 6 h 36"/>
                <a:gd name="T38" fmla="*/ 2 w 52"/>
                <a:gd name="T39" fmla="*/ 6 h 36"/>
                <a:gd name="T40" fmla="*/ 3 w 52"/>
                <a:gd name="T41" fmla="*/ 6 h 36"/>
                <a:gd name="T42" fmla="*/ 4 w 52"/>
                <a:gd name="T43" fmla="*/ 6 h 36"/>
                <a:gd name="T44" fmla="*/ 5 w 52"/>
                <a:gd name="T45" fmla="*/ 5 h 36"/>
                <a:gd name="T46" fmla="*/ 6 w 52"/>
                <a:gd name="T47" fmla="*/ 5 h 36"/>
                <a:gd name="T48" fmla="*/ 6 w 52"/>
                <a:gd name="T49" fmla="*/ 5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71" name="Freeform 773"/>
            <p:cNvSpPr>
              <a:spLocks/>
            </p:cNvSpPr>
            <p:nvPr/>
          </p:nvSpPr>
          <p:spPr bwMode="auto">
            <a:xfrm>
              <a:off x="4330" y="3145"/>
              <a:ext cx="33" cy="39"/>
            </a:xfrm>
            <a:custGeom>
              <a:avLst/>
              <a:gdLst>
                <a:gd name="T0" fmla="*/ 12 w 198"/>
                <a:gd name="T1" fmla="*/ 6 h 236"/>
                <a:gd name="T2" fmla="*/ 10 w 198"/>
                <a:gd name="T3" fmla="*/ 8 h 236"/>
                <a:gd name="T4" fmla="*/ 8 w 198"/>
                <a:gd name="T5" fmla="*/ 10 h 236"/>
                <a:gd name="T6" fmla="*/ 6 w 198"/>
                <a:gd name="T7" fmla="*/ 12 h 236"/>
                <a:gd name="T8" fmla="*/ 4 w 198"/>
                <a:gd name="T9" fmla="*/ 14 h 236"/>
                <a:gd name="T10" fmla="*/ 2 w 198"/>
                <a:gd name="T11" fmla="*/ 17 h 236"/>
                <a:gd name="T12" fmla="*/ 1 w 198"/>
                <a:gd name="T13" fmla="*/ 19 h 236"/>
                <a:gd name="T14" fmla="*/ 0 w 198"/>
                <a:gd name="T15" fmla="*/ 21 h 236"/>
                <a:gd name="T16" fmla="*/ 0 w 198"/>
                <a:gd name="T17" fmla="*/ 24 h 236"/>
                <a:gd name="T18" fmla="*/ 0 w 198"/>
                <a:gd name="T19" fmla="*/ 28 h 236"/>
                <a:gd name="T20" fmla="*/ 2 w 198"/>
                <a:gd name="T21" fmla="*/ 31 h 236"/>
                <a:gd name="T22" fmla="*/ 4 w 198"/>
                <a:gd name="T23" fmla="*/ 34 h 236"/>
                <a:gd name="T24" fmla="*/ 7 w 198"/>
                <a:gd name="T25" fmla="*/ 36 h 236"/>
                <a:gd name="T26" fmla="*/ 11 w 198"/>
                <a:gd name="T27" fmla="*/ 38 h 236"/>
                <a:gd name="T28" fmla="*/ 15 w 198"/>
                <a:gd name="T29" fmla="*/ 39 h 236"/>
                <a:gd name="T30" fmla="*/ 18 w 198"/>
                <a:gd name="T31" fmla="*/ 39 h 236"/>
                <a:gd name="T32" fmla="*/ 22 w 198"/>
                <a:gd name="T33" fmla="*/ 38 h 236"/>
                <a:gd name="T34" fmla="*/ 23 w 198"/>
                <a:gd name="T35" fmla="*/ 38 h 236"/>
                <a:gd name="T36" fmla="*/ 24 w 198"/>
                <a:gd name="T37" fmla="*/ 38 h 236"/>
                <a:gd name="T38" fmla="*/ 24 w 198"/>
                <a:gd name="T39" fmla="*/ 37 h 236"/>
                <a:gd name="T40" fmla="*/ 24 w 198"/>
                <a:gd name="T41" fmla="*/ 37 h 236"/>
                <a:gd name="T42" fmla="*/ 24 w 198"/>
                <a:gd name="T43" fmla="*/ 36 h 236"/>
                <a:gd name="T44" fmla="*/ 24 w 198"/>
                <a:gd name="T45" fmla="*/ 36 h 236"/>
                <a:gd name="T46" fmla="*/ 23 w 198"/>
                <a:gd name="T47" fmla="*/ 36 h 236"/>
                <a:gd name="T48" fmla="*/ 22 w 198"/>
                <a:gd name="T49" fmla="*/ 36 h 236"/>
                <a:gd name="T50" fmla="*/ 21 w 198"/>
                <a:gd name="T51" fmla="*/ 36 h 236"/>
                <a:gd name="T52" fmla="*/ 20 w 198"/>
                <a:gd name="T53" fmla="*/ 36 h 236"/>
                <a:gd name="T54" fmla="*/ 19 w 198"/>
                <a:gd name="T55" fmla="*/ 36 h 236"/>
                <a:gd name="T56" fmla="*/ 18 w 198"/>
                <a:gd name="T57" fmla="*/ 36 h 236"/>
                <a:gd name="T58" fmla="*/ 16 w 198"/>
                <a:gd name="T59" fmla="*/ 36 h 236"/>
                <a:gd name="T60" fmla="*/ 15 w 198"/>
                <a:gd name="T61" fmla="*/ 36 h 236"/>
                <a:gd name="T62" fmla="*/ 13 w 198"/>
                <a:gd name="T63" fmla="*/ 35 h 236"/>
                <a:gd name="T64" fmla="*/ 11 w 198"/>
                <a:gd name="T65" fmla="*/ 35 h 236"/>
                <a:gd name="T66" fmla="*/ 9 w 198"/>
                <a:gd name="T67" fmla="*/ 34 h 236"/>
                <a:gd name="T68" fmla="*/ 7 w 198"/>
                <a:gd name="T69" fmla="*/ 33 h 236"/>
                <a:gd name="T70" fmla="*/ 5 w 198"/>
                <a:gd name="T71" fmla="*/ 31 h 236"/>
                <a:gd name="T72" fmla="*/ 3 w 198"/>
                <a:gd name="T73" fmla="*/ 29 h 236"/>
                <a:gd name="T74" fmla="*/ 3 w 198"/>
                <a:gd name="T75" fmla="*/ 26 h 236"/>
                <a:gd name="T76" fmla="*/ 3 w 198"/>
                <a:gd name="T77" fmla="*/ 23 h 236"/>
                <a:gd name="T78" fmla="*/ 4 w 198"/>
                <a:gd name="T79" fmla="*/ 20 h 236"/>
                <a:gd name="T80" fmla="*/ 5 w 198"/>
                <a:gd name="T81" fmla="*/ 18 h 236"/>
                <a:gd name="T82" fmla="*/ 7 w 198"/>
                <a:gd name="T83" fmla="*/ 16 h 236"/>
                <a:gd name="T84" fmla="*/ 8 w 198"/>
                <a:gd name="T85" fmla="*/ 14 h 236"/>
                <a:gd name="T86" fmla="*/ 11 w 198"/>
                <a:gd name="T87" fmla="*/ 12 h 236"/>
                <a:gd name="T88" fmla="*/ 13 w 198"/>
                <a:gd name="T89" fmla="*/ 10 h 236"/>
                <a:gd name="T90" fmla="*/ 16 w 198"/>
                <a:gd name="T91" fmla="*/ 8 h 236"/>
                <a:gd name="T92" fmla="*/ 18 w 198"/>
                <a:gd name="T93" fmla="*/ 6 h 236"/>
                <a:gd name="T94" fmla="*/ 21 w 198"/>
                <a:gd name="T95" fmla="*/ 5 h 236"/>
                <a:gd name="T96" fmla="*/ 24 w 198"/>
                <a:gd name="T97" fmla="*/ 4 h 236"/>
                <a:gd name="T98" fmla="*/ 26 w 198"/>
                <a:gd name="T99" fmla="*/ 3 h 236"/>
                <a:gd name="T100" fmla="*/ 29 w 198"/>
                <a:gd name="T101" fmla="*/ 2 h 236"/>
                <a:gd name="T102" fmla="*/ 31 w 198"/>
                <a:gd name="T103" fmla="*/ 2 h 236"/>
                <a:gd name="T104" fmla="*/ 33 w 198"/>
                <a:gd name="T105" fmla="*/ 1 h 236"/>
                <a:gd name="T106" fmla="*/ 32 w 198"/>
                <a:gd name="T107" fmla="*/ 0 h 236"/>
                <a:gd name="T108" fmla="*/ 30 w 198"/>
                <a:gd name="T109" fmla="*/ 0 h 236"/>
                <a:gd name="T110" fmla="*/ 27 w 198"/>
                <a:gd name="T111" fmla="*/ 0 h 236"/>
                <a:gd name="T112" fmla="*/ 24 w 198"/>
                <a:gd name="T113" fmla="*/ 1 h 236"/>
                <a:gd name="T114" fmla="*/ 21 w 198"/>
                <a:gd name="T115" fmla="*/ 2 h 236"/>
                <a:gd name="T116" fmla="*/ 18 w 198"/>
                <a:gd name="T117" fmla="*/ 3 h 236"/>
                <a:gd name="T118" fmla="*/ 15 w 198"/>
                <a:gd name="T119" fmla="*/ 5 h 236"/>
                <a:gd name="T120" fmla="*/ 12 w 198"/>
                <a:gd name="T121" fmla="*/ 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26772" name="Freeform 774"/>
            <p:cNvSpPr>
              <a:spLocks/>
            </p:cNvSpPr>
            <p:nvPr/>
          </p:nvSpPr>
          <p:spPr bwMode="auto">
            <a:xfrm>
              <a:off x="4386" y="3145"/>
              <a:ext cx="22" cy="30"/>
            </a:xfrm>
            <a:custGeom>
              <a:avLst/>
              <a:gdLst>
                <a:gd name="T0" fmla="*/ 19 w 128"/>
                <a:gd name="T1" fmla="*/ 10 h 183"/>
                <a:gd name="T2" fmla="*/ 19 w 128"/>
                <a:gd name="T3" fmla="*/ 13 h 183"/>
                <a:gd name="T4" fmla="*/ 19 w 128"/>
                <a:gd name="T5" fmla="*/ 16 h 183"/>
                <a:gd name="T6" fmla="*/ 17 w 128"/>
                <a:gd name="T7" fmla="*/ 18 h 183"/>
                <a:gd name="T8" fmla="*/ 15 w 128"/>
                <a:gd name="T9" fmla="*/ 20 h 183"/>
                <a:gd name="T10" fmla="*/ 13 w 128"/>
                <a:gd name="T11" fmla="*/ 22 h 183"/>
                <a:gd name="T12" fmla="*/ 10 w 128"/>
                <a:gd name="T13" fmla="*/ 24 h 183"/>
                <a:gd name="T14" fmla="*/ 7 w 128"/>
                <a:gd name="T15" fmla="*/ 26 h 183"/>
                <a:gd name="T16" fmla="*/ 5 w 128"/>
                <a:gd name="T17" fmla="*/ 27 h 183"/>
                <a:gd name="T18" fmla="*/ 5 w 128"/>
                <a:gd name="T19" fmla="*/ 28 h 183"/>
                <a:gd name="T20" fmla="*/ 4 w 128"/>
                <a:gd name="T21" fmla="*/ 28 h 183"/>
                <a:gd name="T22" fmla="*/ 4 w 128"/>
                <a:gd name="T23" fmla="*/ 29 h 183"/>
                <a:gd name="T24" fmla="*/ 5 w 128"/>
                <a:gd name="T25" fmla="*/ 29 h 183"/>
                <a:gd name="T26" fmla="*/ 5 w 128"/>
                <a:gd name="T27" fmla="*/ 30 h 183"/>
                <a:gd name="T28" fmla="*/ 6 w 128"/>
                <a:gd name="T29" fmla="*/ 30 h 183"/>
                <a:gd name="T30" fmla="*/ 6 w 128"/>
                <a:gd name="T31" fmla="*/ 30 h 183"/>
                <a:gd name="T32" fmla="*/ 7 w 128"/>
                <a:gd name="T33" fmla="*/ 30 h 183"/>
                <a:gd name="T34" fmla="*/ 10 w 128"/>
                <a:gd name="T35" fmla="*/ 28 h 183"/>
                <a:gd name="T36" fmla="*/ 13 w 128"/>
                <a:gd name="T37" fmla="*/ 26 h 183"/>
                <a:gd name="T38" fmla="*/ 16 w 128"/>
                <a:gd name="T39" fmla="*/ 24 h 183"/>
                <a:gd name="T40" fmla="*/ 19 w 128"/>
                <a:gd name="T41" fmla="*/ 22 h 183"/>
                <a:gd name="T42" fmla="*/ 20 w 128"/>
                <a:gd name="T43" fmla="*/ 19 h 183"/>
                <a:gd name="T44" fmla="*/ 21 w 128"/>
                <a:gd name="T45" fmla="*/ 16 h 183"/>
                <a:gd name="T46" fmla="*/ 22 w 128"/>
                <a:gd name="T47" fmla="*/ 13 h 183"/>
                <a:gd name="T48" fmla="*/ 21 w 128"/>
                <a:gd name="T49" fmla="*/ 10 h 183"/>
                <a:gd name="T50" fmla="*/ 19 w 128"/>
                <a:gd name="T51" fmla="*/ 7 h 183"/>
                <a:gd name="T52" fmla="*/ 17 w 128"/>
                <a:gd name="T53" fmla="*/ 5 h 183"/>
                <a:gd name="T54" fmla="*/ 14 w 128"/>
                <a:gd name="T55" fmla="*/ 3 h 183"/>
                <a:gd name="T56" fmla="*/ 10 w 128"/>
                <a:gd name="T57" fmla="*/ 1 h 183"/>
                <a:gd name="T58" fmla="*/ 7 w 128"/>
                <a:gd name="T59" fmla="*/ 0 h 183"/>
                <a:gd name="T60" fmla="*/ 4 w 128"/>
                <a:gd name="T61" fmla="*/ 0 h 183"/>
                <a:gd name="T62" fmla="*/ 2 w 128"/>
                <a:gd name="T63" fmla="*/ 0 h 183"/>
                <a:gd name="T64" fmla="*/ 0 w 128"/>
                <a:gd name="T65" fmla="*/ 1 h 183"/>
                <a:gd name="T66" fmla="*/ 3 w 128"/>
                <a:gd name="T67" fmla="*/ 2 h 183"/>
                <a:gd name="T68" fmla="*/ 6 w 128"/>
                <a:gd name="T69" fmla="*/ 2 h 183"/>
                <a:gd name="T70" fmla="*/ 8 w 128"/>
                <a:gd name="T71" fmla="*/ 3 h 183"/>
                <a:gd name="T72" fmla="*/ 11 w 128"/>
                <a:gd name="T73" fmla="*/ 4 h 183"/>
                <a:gd name="T74" fmla="*/ 13 w 128"/>
                <a:gd name="T75" fmla="*/ 5 h 183"/>
                <a:gd name="T76" fmla="*/ 15 w 128"/>
                <a:gd name="T77" fmla="*/ 6 h 183"/>
                <a:gd name="T78" fmla="*/ 17 w 128"/>
                <a:gd name="T79" fmla="*/ 8 h 183"/>
                <a:gd name="T80" fmla="*/ 19 w 128"/>
                <a:gd name="T81" fmla="*/ 1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26773" name="Freeform 775"/>
            <p:cNvSpPr>
              <a:spLocks/>
            </p:cNvSpPr>
            <p:nvPr/>
          </p:nvSpPr>
          <p:spPr bwMode="auto">
            <a:xfrm>
              <a:off x="4309" y="3138"/>
              <a:ext cx="53" cy="63"/>
            </a:xfrm>
            <a:custGeom>
              <a:avLst/>
              <a:gdLst>
                <a:gd name="T0" fmla="*/ 17 w 323"/>
                <a:gd name="T1" fmla="*/ 12 h 379"/>
                <a:gd name="T2" fmla="*/ 9 w 323"/>
                <a:gd name="T3" fmla="*/ 19 h 379"/>
                <a:gd name="T4" fmla="*/ 3 w 323"/>
                <a:gd name="T5" fmla="*/ 28 h 379"/>
                <a:gd name="T6" fmla="*/ 0 w 323"/>
                <a:gd name="T7" fmla="*/ 38 h 379"/>
                <a:gd name="T8" fmla="*/ 1 w 323"/>
                <a:gd name="T9" fmla="*/ 44 h 379"/>
                <a:gd name="T10" fmla="*/ 2 w 323"/>
                <a:gd name="T11" fmla="*/ 47 h 379"/>
                <a:gd name="T12" fmla="*/ 3 w 323"/>
                <a:gd name="T13" fmla="*/ 50 h 379"/>
                <a:gd name="T14" fmla="*/ 6 w 323"/>
                <a:gd name="T15" fmla="*/ 52 h 379"/>
                <a:gd name="T16" fmla="*/ 9 w 323"/>
                <a:gd name="T17" fmla="*/ 54 h 379"/>
                <a:gd name="T18" fmla="*/ 14 w 323"/>
                <a:gd name="T19" fmla="*/ 57 h 379"/>
                <a:gd name="T20" fmla="*/ 20 w 323"/>
                <a:gd name="T21" fmla="*/ 58 h 379"/>
                <a:gd name="T22" fmla="*/ 25 w 323"/>
                <a:gd name="T23" fmla="*/ 60 h 379"/>
                <a:gd name="T24" fmla="*/ 31 w 323"/>
                <a:gd name="T25" fmla="*/ 61 h 379"/>
                <a:gd name="T26" fmla="*/ 36 w 323"/>
                <a:gd name="T27" fmla="*/ 62 h 379"/>
                <a:gd name="T28" fmla="*/ 42 w 323"/>
                <a:gd name="T29" fmla="*/ 62 h 379"/>
                <a:gd name="T30" fmla="*/ 48 w 323"/>
                <a:gd name="T31" fmla="*/ 63 h 379"/>
                <a:gd name="T32" fmla="*/ 51 w 323"/>
                <a:gd name="T33" fmla="*/ 63 h 379"/>
                <a:gd name="T34" fmla="*/ 53 w 323"/>
                <a:gd name="T35" fmla="*/ 62 h 379"/>
                <a:gd name="T36" fmla="*/ 53 w 323"/>
                <a:gd name="T37" fmla="*/ 60 h 379"/>
                <a:gd name="T38" fmla="*/ 52 w 323"/>
                <a:gd name="T39" fmla="*/ 59 h 379"/>
                <a:gd name="T40" fmla="*/ 48 w 323"/>
                <a:gd name="T41" fmla="*/ 58 h 379"/>
                <a:gd name="T42" fmla="*/ 43 w 323"/>
                <a:gd name="T43" fmla="*/ 58 h 379"/>
                <a:gd name="T44" fmla="*/ 38 w 323"/>
                <a:gd name="T45" fmla="*/ 58 h 379"/>
                <a:gd name="T46" fmla="*/ 33 w 323"/>
                <a:gd name="T47" fmla="*/ 57 h 379"/>
                <a:gd name="T48" fmla="*/ 28 w 323"/>
                <a:gd name="T49" fmla="*/ 56 h 379"/>
                <a:gd name="T50" fmla="*/ 22 w 323"/>
                <a:gd name="T51" fmla="*/ 55 h 379"/>
                <a:gd name="T52" fmla="*/ 17 w 323"/>
                <a:gd name="T53" fmla="*/ 53 h 379"/>
                <a:gd name="T54" fmla="*/ 12 w 323"/>
                <a:gd name="T55" fmla="*/ 51 h 379"/>
                <a:gd name="T56" fmla="*/ 8 w 323"/>
                <a:gd name="T57" fmla="*/ 48 h 379"/>
                <a:gd name="T58" fmla="*/ 6 w 323"/>
                <a:gd name="T59" fmla="*/ 45 h 379"/>
                <a:gd name="T60" fmla="*/ 5 w 323"/>
                <a:gd name="T61" fmla="*/ 40 h 379"/>
                <a:gd name="T62" fmla="*/ 6 w 323"/>
                <a:gd name="T63" fmla="*/ 33 h 379"/>
                <a:gd name="T64" fmla="*/ 8 w 323"/>
                <a:gd name="T65" fmla="*/ 27 h 379"/>
                <a:gd name="T66" fmla="*/ 11 w 323"/>
                <a:gd name="T67" fmla="*/ 23 h 379"/>
                <a:gd name="T68" fmla="*/ 15 w 323"/>
                <a:gd name="T69" fmla="*/ 18 h 379"/>
                <a:gd name="T70" fmla="*/ 19 w 323"/>
                <a:gd name="T71" fmla="*/ 15 h 379"/>
                <a:gd name="T72" fmla="*/ 24 w 323"/>
                <a:gd name="T73" fmla="*/ 11 h 379"/>
                <a:gd name="T74" fmla="*/ 30 w 323"/>
                <a:gd name="T75" fmla="*/ 7 h 379"/>
                <a:gd name="T76" fmla="*/ 36 w 323"/>
                <a:gd name="T77" fmla="*/ 4 h 379"/>
                <a:gd name="T78" fmla="*/ 42 w 323"/>
                <a:gd name="T79" fmla="*/ 1 h 379"/>
                <a:gd name="T80" fmla="*/ 42 w 323"/>
                <a:gd name="T81" fmla="*/ 0 h 379"/>
                <a:gd name="T82" fmla="*/ 36 w 323"/>
                <a:gd name="T83" fmla="*/ 1 h 379"/>
                <a:gd name="T84" fmla="*/ 30 w 323"/>
                <a:gd name="T85" fmla="*/ 3 h 379"/>
                <a:gd name="T86" fmla="*/ 23 w 323"/>
                <a:gd name="T87" fmla="*/ 6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26774" name="Freeform 776"/>
            <p:cNvSpPr>
              <a:spLocks/>
            </p:cNvSpPr>
            <p:nvPr/>
          </p:nvSpPr>
          <p:spPr bwMode="auto">
            <a:xfrm>
              <a:off x="4384" y="3136"/>
              <a:ext cx="47" cy="42"/>
            </a:xfrm>
            <a:custGeom>
              <a:avLst/>
              <a:gdLst>
                <a:gd name="T0" fmla="*/ 39 w 282"/>
                <a:gd name="T1" fmla="*/ 13 h 253"/>
                <a:gd name="T2" fmla="*/ 41 w 282"/>
                <a:gd name="T3" fmla="*/ 15 h 253"/>
                <a:gd name="T4" fmla="*/ 43 w 282"/>
                <a:gd name="T5" fmla="*/ 18 h 253"/>
                <a:gd name="T6" fmla="*/ 43 w 282"/>
                <a:gd name="T7" fmla="*/ 21 h 253"/>
                <a:gd name="T8" fmla="*/ 43 w 282"/>
                <a:gd name="T9" fmla="*/ 24 h 253"/>
                <a:gd name="T10" fmla="*/ 43 w 282"/>
                <a:gd name="T11" fmla="*/ 26 h 253"/>
                <a:gd name="T12" fmla="*/ 42 w 282"/>
                <a:gd name="T13" fmla="*/ 28 h 253"/>
                <a:gd name="T14" fmla="*/ 41 w 282"/>
                <a:gd name="T15" fmla="*/ 31 h 253"/>
                <a:gd name="T16" fmla="*/ 39 w 282"/>
                <a:gd name="T17" fmla="*/ 32 h 253"/>
                <a:gd name="T18" fmla="*/ 38 w 282"/>
                <a:gd name="T19" fmla="*/ 34 h 253"/>
                <a:gd name="T20" fmla="*/ 36 w 282"/>
                <a:gd name="T21" fmla="*/ 36 h 253"/>
                <a:gd name="T22" fmla="*/ 34 w 282"/>
                <a:gd name="T23" fmla="*/ 37 h 253"/>
                <a:gd name="T24" fmla="*/ 32 w 282"/>
                <a:gd name="T25" fmla="*/ 39 h 253"/>
                <a:gd name="T26" fmla="*/ 32 w 282"/>
                <a:gd name="T27" fmla="*/ 40 h 253"/>
                <a:gd name="T28" fmla="*/ 32 w 282"/>
                <a:gd name="T29" fmla="*/ 40 h 253"/>
                <a:gd name="T30" fmla="*/ 32 w 282"/>
                <a:gd name="T31" fmla="*/ 41 h 253"/>
                <a:gd name="T32" fmla="*/ 32 w 282"/>
                <a:gd name="T33" fmla="*/ 41 h 253"/>
                <a:gd name="T34" fmla="*/ 33 w 282"/>
                <a:gd name="T35" fmla="*/ 42 h 253"/>
                <a:gd name="T36" fmla="*/ 34 w 282"/>
                <a:gd name="T37" fmla="*/ 42 h 253"/>
                <a:gd name="T38" fmla="*/ 34 w 282"/>
                <a:gd name="T39" fmla="*/ 42 h 253"/>
                <a:gd name="T40" fmla="*/ 35 w 282"/>
                <a:gd name="T41" fmla="*/ 41 h 253"/>
                <a:gd name="T42" fmla="*/ 39 w 282"/>
                <a:gd name="T43" fmla="*/ 39 h 253"/>
                <a:gd name="T44" fmla="*/ 42 w 282"/>
                <a:gd name="T45" fmla="*/ 36 h 253"/>
                <a:gd name="T46" fmla="*/ 45 w 282"/>
                <a:gd name="T47" fmla="*/ 32 h 253"/>
                <a:gd name="T48" fmla="*/ 46 w 282"/>
                <a:gd name="T49" fmla="*/ 28 h 253"/>
                <a:gd name="T50" fmla="*/ 47 w 282"/>
                <a:gd name="T51" fmla="*/ 23 h 253"/>
                <a:gd name="T52" fmla="*/ 47 w 282"/>
                <a:gd name="T53" fmla="*/ 19 h 253"/>
                <a:gd name="T54" fmla="*/ 45 w 282"/>
                <a:gd name="T55" fmla="*/ 15 h 253"/>
                <a:gd name="T56" fmla="*/ 42 w 282"/>
                <a:gd name="T57" fmla="*/ 12 h 253"/>
                <a:gd name="T58" fmla="*/ 40 w 282"/>
                <a:gd name="T59" fmla="*/ 10 h 253"/>
                <a:gd name="T60" fmla="*/ 37 w 282"/>
                <a:gd name="T61" fmla="*/ 8 h 253"/>
                <a:gd name="T62" fmla="*/ 34 w 282"/>
                <a:gd name="T63" fmla="*/ 6 h 253"/>
                <a:gd name="T64" fmla="*/ 31 w 282"/>
                <a:gd name="T65" fmla="*/ 5 h 253"/>
                <a:gd name="T66" fmla="*/ 27 w 282"/>
                <a:gd name="T67" fmla="*/ 4 h 253"/>
                <a:gd name="T68" fmla="*/ 24 w 282"/>
                <a:gd name="T69" fmla="*/ 3 h 253"/>
                <a:gd name="T70" fmla="*/ 20 w 282"/>
                <a:gd name="T71" fmla="*/ 2 h 253"/>
                <a:gd name="T72" fmla="*/ 17 w 282"/>
                <a:gd name="T73" fmla="*/ 1 h 253"/>
                <a:gd name="T74" fmla="*/ 14 w 282"/>
                <a:gd name="T75" fmla="*/ 1 h 253"/>
                <a:gd name="T76" fmla="*/ 11 w 282"/>
                <a:gd name="T77" fmla="*/ 0 h 253"/>
                <a:gd name="T78" fmla="*/ 8 w 282"/>
                <a:gd name="T79" fmla="*/ 0 h 253"/>
                <a:gd name="T80" fmla="*/ 5 w 282"/>
                <a:gd name="T81" fmla="*/ 0 h 253"/>
                <a:gd name="T82" fmla="*/ 3 w 282"/>
                <a:gd name="T83" fmla="*/ 0 h 253"/>
                <a:gd name="T84" fmla="*/ 2 w 282"/>
                <a:gd name="T85" fmla="*/ 0 h 253"/>
                <a:gd name="T86" fmla="*/ 1 w 282"/>
                <a:gd name="T87" fmla="*/ 1 h 253"/>
                <a:gd name="T88" fmla="*/ 0 w 282"/>
                <a:gd name="T89" fmla="*/ 1 h 253"/>
                <a:gd name="T90" fmla="*/ 2 w 282"/>
                <a:gd name="T91" fmla="*/ 1 h 253"/>
                <a:gd name="T92" fmla="*/ 4 w 282"/>
                <a:gd name="T93" fmla="*/ 1 h 253"/>
                <a:gd name="T94" fmla="*/ 6 w 282"/>
                <a:gd name="T95" fmla="*/ 2 h 253"/>
                <a:gd name="T96" fmla="*/ 9 w 282"/>
                <a:gd name="T97" fmla="*/ 2 h 253"/>
                <a:gd name="T98" fmla="*/ 11 w 282"/>
                <a:gd name="T99" fmla="*/ 3 h 253"/>
                <a:gd name="T100" fmla="*/ 14 w 282"/>
                <a:gd name="T101" fmla="*/ 3 h 253"/>
                <a:gd name="T102" fmla="*/ 16 w 282"/>
                <a:gd name="T103" fmla="*/ 4 h 253"/>
                <a:gd name="T104" fmla="*/ 19 w 282"/>
                <a:gd name="T105" fmla="*/ 4 h 253"/>
                <a:gd name="T106" fmla="*/ 22 w 282"/>
                <a:gd name="T107" fmla="*/ 5 h 253"/>
                <a:gd name="T108" fmla="*/ 24 w 282"/>
                <a:gd name="T109" fmla="*/ 6 h 253"/>
                <a:gd name="T110" fmla="*/ 27 w 282"/>
                <a:gd name="T111" fmla="*/ 7 h 253"/>
                <a:gd name="T112" fmla="*/ 30 w 282"/>
                <a:gd name="T113" fmla="*/ 8 h 253"/>
                <a:gd name="T114" fmla="*/ 32 w 282"/>
                <a:gd name="T115" fmla="*/ 9 h 253"/>
                <a:gd name="T116" fmla="*/ 35 w 282"/>
                <a:gd name="T117" fmla="*/ 10 h 253"/>
                <a:gd name="T118" fmla="*/ 37 w 282"/>
                <a:gd name="T119" fmla="*/ 11 h 253"/>
                <a:gd name="T120" fmla="*/ 39 w 282"/>
                <a:gd name="T121" fmla="*/ 13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26775" name="Freeform 777"/>
            <p:cNvSpPr>
              <a:spLocks/>
            </p:cNvSpPr>
            <p:nvPr/>
          </p:nvSpPr>
          <p:spPr bwMode="auto">
            <a:xfrm>
              <a:off x="4290" y="3159"/>
              <a:ext cx="19" cy="39"/>
            </a:xfrm>
            <a:custGeom>
              <a:avLst/>
              <a:gdLst>
                <a:gd name="T0" fmla="*/ 0 w 115"/>
                <a:gd name="T1" fmla="*/ 21 h 236"/>
                <a:gd name="T2" fmla="*/ 0 w 115"/>
                <a:gd name="T3" fmla="*/ 24 h 236"/>
                <a:gd name="T4" fmla="*/ 1 w 115"/>
                <a:gd name="T5" fmla="*/ 27 h 236"/>
                <a:gd name="T6" fmla="*/ 2 w 115"/>
                <a:gd name="T7" fmla="*/ 30 h 236"/>
                <a:gd name="T8" fmla="*/ 4 w 115"/>
                <a:gd name="T9" fmla="*/ 33 h 236"/>
                <a:gd name="T10" fmla="*/ 6 w 115"/>
                <a:gd name="T11" fmla="*/ 35 h 236"/>
                <a:gd name="T12" fmla="*/ 9 w 115"/>
                <a:gd name="T13" fmla="*/ 37 h 236"/>
                <a:gd name="T14" fmla="*/ 12 w 115"/>
                <a:gd name="T15" fmla="*/ 38 h 236"/>
                <a:gd name="T16" fmla="*/ 15 w 115"/>
                <a:gd name="T17" fmla="*/ 39 h 236"/>
                <a:gd name="T18" fmla="*/ 16 w 115"/>
                <a:gd name="T19" fmla="*/ 39 h 236"/>
                <a:gd name="T20" fmla="*/ 17 w 115"/>
                <a:gd name="T21" fmla="*/ 39 h 236"/>
                <a:gd name="T22" fmla="*/ 18 w 115"/>
                <a:gd name="T23" fmla="*/ 38 h 236"/>
                <a:gd name="T24" fmla="*/ 18 w 115"/>
                <a:gd name="T25" fmla="*/ 37 h 236"/>
                <a:gd name="T26" fmla="*/ 18 w 115"/>
                <a:gd name="T27" fmla="*/ 36 h 236"/>
                <a:gd name="T28" fmla="*/ 18 w 115"/>
                <a:gd name="T29" fmla="*/ 36 h 236"/>
                <a:gd name="T30" fmla="*/ 18 w 115"/>
                <a:gd name="T31" fmla="*/ 35 h 236"/>
                <a:gd name="T32" fmla="*/ 17 w 115"/>
                <a:gd name="T33" fmla="*/ 34 h 236"/>
                <a:gd name="T34" fmla="*/ 14 w 115"/>
                <a:gd name="T35" fmla="*/ 33 h 236"/>
                <a:gd name="T36" fmla="*/ 11 w 115"/>
                <a:gd name="T37" fmla="*/ 32 h 236"/>
                <a:gd name="T38" fmla="*/ 8 w 115"/>
                <a:gd name="T39" fmla="*/ 30 h 236"/>
                <a:gd name="T40" fmla="*/ 7 w 115"/>
                <a:gd name="T41" fmla="*/ 27 h 236"/>
                <a:gd name="T42" fmla="*/ 5 w 115"/>
                <a:gd name="T43" fmla="*/ 24 h 236"/>
                <a:gd name="T44" fmla="*/ 5 w 115"/>
                <a:gd name="T45" fmla="*/ 21 h 236"/>
                <a:gd name="T46" fmla="*/ 5 w 115"/>
                <a:gd name="T47" fmla="*/ 18 h 236"/>
                <a:gd name="T48" fmla="*/ 6 w 115"/>
                <a:gd name="T49" fmla="*/ 15 h 236"/>
                <a:gd name="T50" fmla="*/ 7 w 115"/>
                <a:gd name="T51" fmla="*/ 12 h 236"/>
                <a:gd name="T52" fmla="*/ 9 w 115"/>
                <a:gd name="T53" fmla="*/ 10 h 236"/>
                <a:gd name="T54" fmla="*/ 12 w 115"/>
                <a:gd name="T55" fmla="*/ 8 h 236"/>
                <a:gd name="T56" fmla="*/ 14 w 115"/>
                <a:gd name="T57" fmla="*/ 5 h 236"/>
                <a:gd name="T58" fmla="*/ 16 w 115"/>
                <a:gd name="T59" fmla="*/ 4 h 236"/>
                <a:gd name="T60" fmla="*/ 18 w 115"/>
                <a:gd name="T61" fmla="*/ 2 h 236"/>
                <a:gd name="T62" fmla="*/ 19 w 115"/>
                <a:gd name="T63" fmla="*/ 1 h 236"/>
                <a:gd name="T64" fmla="*/ 19 w 115"/>
                <a:gd name="T65" fmla="*/ 0 h 236"/>
                <a:gd name="T66" fmla="*/ 17 w 115"/>
                <a:gd name="T67" fmla="*/ 1 h 236"/>
                <a:gd name="T68" fmla="*/ 14 w 115"/>
                <a:gd name="T69" fmla="*/ 2 h 236"/>
                <a:gd name="T70" fmla="*/ 11 w 115"/>
                <a:gd name="T71" fmla="*/ 4 h 236"/>
                <a:gd name="T72" fmla="*/ 8 w 115"/>
                <a:gd name="T73" fmla="*/ 7 h 236"/>
                <a:gd name="T74" fmla="*/ 5 w 115"/>
                <a:gd name="T75" fmla="*/ 10 h 236"/>
                <a:gd name="T76" fmla="*/ 3 w 115"/>
                <a:gd name="T77" fmla="*/ 14 h 236"/>
                <a:gd name="T78" fmla="*/ 1 w 115"/>
                <a:gd name="T79" fmla="*/ 17 h 236"/>
                <a:gd name="T80" fmla="*/ 0 w 115"/>
                <a:gd name="T81" fmla="*/ 21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26776" name="Freeform 778"/>
            <p:cNvSpPr>
              <a:spLocks/>
            </p:cNvSpPr>
            <p:nvPr/>
          </p:nvSpPr>
          <p:spPr bwMode="auto">
            <a:xfrm>
              <a:off x="4423" y="3133"/>
              <a:ext cx="41" cy="52"/>
            </a:xfrm>
            <a:custGeom>
              <a:avLst/>
              <a:gdLst>
                <a:gd name="T0" fmla="*/ 35 w 245"/>
                <a:gd name="T1" fmla="*/ 21 h 310"/>
                <a:gd name="T2" fmla="*/ 37 w 245"/>
                <a:gd name="T3" fmla="*/ 24 h 310"/>
                <a:gd name="T4" fmla="*/ 38 w 245"/>
                <a:gd name="T5" fmla="*/ 28 h 310"/>
                <a:gd name="T6" fmla="*/ 37 w 245"/>
                <a:gd name="T7" fmla="*/ 31 h 310"/>
                <a:gd name="T8" fmla="*/ 35 w 245"/>
                <a:gd name="T9" fmla="*/ 35 h 310"/>
                <a:gd name="T10" fmla="*/ 31 w 245"/>
                <a:gd name="T11" fmla="*/ 38 h 310"/>
                <a:gd name="T12" fmla="*/ 28 w 245"/>
                <a:gd name="T13" fmla="*/ 41 h 310"/>
                <a:gd name="T14" fmla="*/ 24 w 245"/>
                <a:gd name="T15" fmla="*/ 44 h 310"/>
                <a:gd name="T16" fmla="*/ 21 w 245"/>
                <a:gd name="T17" fmla="*/ 47 h 310"/>
                <a:gd name="T18" fmla="*/ 21 w 245"/>
                <a:gd name="T19" fmla="*/ 48 h 310"/>
                <a:gd name="T20" fmla="*/ 20 w 245"/>
                <a:gd name="T21" fmla="*/ 50 h 310"/>
                <a:gd name="T22" fmla="*/ 20 w 245"/>
                <a:gd name="T23" fmla="*/ 51 h 310"/>
                <a:gd name="T24" fmla="*/ 22 w 245"/>
                <a:gd name="T25" fmla="*/ 52 h 310"/>
                <a:gd name="T26" fmla="*/ 23 w 245"/>
                <a:gd name="T27" fmla="*/ 52 h 310"/>
                <a:gd name="T28" fmla="*/ 26 w 245"/>
                <a:gd name="T29" fmla="*/ 49 h 310"/>
                <a:gd name="T30" fmla="*/ 30 w 245"/>
                <a:gd name="T31" fmla="*/ 45 h 310"/>
                <a:gd name="T32" fmla="*/ 35 w 245"/>
                <a:gd name="T33" fmla="*/ 41 h 310"/>
                <a:gd name="T34" fmla="*/ 38 w 245"/>
                <a:gd name="T35" fmla="*/ 37 h 310"/>
                <a:gd name="T36" fmla="*/ 41 w 245"/>
                <a:gd name="T37" fmla="*/ 31 h 310"/>
                <a:gd name="T38" fmla="*/ 41 w 245"/>
                <a:gd name="T39" fmla="*/ 25 h 310"/>
                <a:gd name="T40" fmla="*/ 38 w 245"/>
                <a:gd name="T41" fmla="*/ 20 h 310"/>
                <a:gd name="T42" fmla="*/ 34 w 245"/>
                <a:gd name="T43" fmla="*/ 16 h 310"/>
                <a:gd name="T44" fmla="*/ 29 w 245"/>
                <a:gd name="T45" fmla="*/ 13 h 310"/>
                <a:gd name="T46" fmla="*/ 25 w 245"/>
                <a:gd name="T47" fmla="*/ 10 h 310"/>
                <a:gd name="T48" fmla="*/ 20 w 245"/>
                <a:gd name="T49" fmla="*/ 8 h 310"/>
                <a:gd name="T50" fmla="*/ 16 w 245"/>
                <a:gd name="T51" fmla="*/ 5 h 310"/>
                <a:gd name="T52" fmla="*/ 11 w 245"/>
                <a:gd name="T53" fmla="*/ 3 h 310"/>
                <a:gd name="T54" fmla="*/ 7 w 245"/>
                <a:gd name="T55" fmla="*/ 1 h 310"/>
                <a:gd name="T56" fmla="*/ 3 w 245"/>
                <a:gd name="T57" fmla="*/ 0 h 310"/>
                <a:gd name="T58" fmla="*/ 1 w 245"/>
                <a:gd name="T59" fmla="*/ 0 h 310"/>
                <a:gd name="T60" fmla="*/ 2 w 245"/>
                <a:gd name="T61" fmla="*/ 1 h 310"/>
                <a:gd name="T62" fmla="*/ 6 w 245"/>
                <a:gd name="T63" fmla="*/ 3 h 310"/>
                <a:gd name="T64" fmla="*/ 10 w 245"/>
                <a:gd name="T65" fmla="*/ 5 h 310"/>
                <a:gd name="T66" fmla="*/ 14 w 245"/>
                <a:gd name="T67" fmla="*/ 7 h 310"/>
                <a:gd name="T68" fmla="*/ 19 w 245"/>
                <a:gd name="T69" fmla="*/ 10 h 310"/>
                <a:gd name="T70" fmla="*/ 23 w 245"/>
                <a:gd name="T71" fmla="*/ 12 h 310"/>
                <a:gd name="T72" fmla="*/ 28 w 245"/>
                <a:gd name="T73" fmla="*/ 15 h 310"/>
                <a:gd name="T74" fmla="*/ 31 w 245"/>
                <a:gd name="T75" fmla="*/ 18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26777" name="Freeform 779"/>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736" name="Group 780"/>
          <p:cNvGrpSpPr>
            <a:grpSpLocks/>
          </p:cNvGrpSpPr>
          <p:nvPr/>
        </p:nvGrpSpPr>
        <p:grpSpPr bwMode="auto">
          <a:xfrm>
            <a:off x="5764213" y="3910013"/>
            <a:ext cx="290512" cy="404812"/>
            <a:chOff x="4290" y="3130"/>
            <a:chExt cx="183" cy="255"/>
          </a:xfrm>
        </p:grpSpPr>
        <p:pic>
          <p:nvPicPr>
            <p:cNvPr id="26742" name="Picture 781" descr="31u_bnrz[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43" y="3211"/>
              <a:ext cx="121" cy="17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6743" name="Freeform 782"/>
            <p:cNvSpPr>
              <a:spLocks/>
            </p:cNvSpPr>
            <p:nvPr/>
          </p:nvSpPr>
          <p:spPr bwMode="auto">
            <a:xfrm>
              <a:off x="4339" y="3143"/>
              <a:ext cx="33" cy="39"/>
            </a:xfrm>
            <a:custGeom>
              <a:avLst/>
              <a:gdLst>
                <a:gd name="T0" fmla="*/ 12 w 199"/>
                <a:gd name="T1" fmla="*/ 5 h 232"/>
                <a:gd name="T2" fmla="*/ 9 w 199"/>
                <a:gd name="T3" fmla="*/ 7 h 232"/>
                <a:gd name="T4" fmla="*/ 7 w 199"/>
                <a:gd name="T5" fmla="*/ 8 h 232"/>
                <a:gd name="T6" fmla="*/ 5 w 199"/>
                <a:gd name="T7" fmla="*/ 11 h 232"/>
                <a:gd name="T8" fmla="*/ 3 w 199"/>
                <a:gd name="T9" fmla="*/ 13 h 232"/>
                <a:gd name="T10" fmla="*/ 2 w 199"/>
                <a:gd name="T11" fmla="*/ 15 h 232"/>
                <a:gd name="T12" fmla="*/ 1 w 199"/>
                <a:gd name="T13" fmla="*/ 18 h 232"/>
                <a:gd name="T14" fmla="*/ 0 w 199"/>
                <a:gd name="T15" fmla="*/ 21 h 232"/>
                <a:gd name="T16" fmla="*/ 0 w 199"/>
                <a:gd name="T17" fmla="*/ 24 h 232"/>
                <a:gd name="T18" fmla="*/ 0 w 199"/>
                <a:gd name="T19" fmla="*/ 28 h 232"/>
                <a:gd name="T20" fmla="*/ 2 w 199"/>
                <a:gd name="T21" fmla="*/ 31 h 232"/>
                <a:gd name="T22" fmla="*/ 4 w 199"/>
                <a:gd name="T23" fmla="*/ 34 h 232"/>
                <a:gd name="T24" fmla="*/ 7 w 199"/>
                <a:gd name="T25" fmla="*/ 36 h 232"/>
                <a:gd name="T26" fmla="*/ 11 w 199"/>
                <a:gd name="T27" fmla="*/ 38 h 232"/>
                <a:gd name="T28" fmla="*/ 15 w 199"/>
                <a:gd name="T29" fmla="*/ 39 h 232"/>
                <a:gd name="T30" fmla="*/ 18 w 199"/>
                <a:gd name="T31" fmla="*/ 39 h 232"/>
                <a:gd name="T32" fmla="*/ 22 w 199"/>
                <a:gd name="T33" fmla="*/ 38 h 232"/>
                <a:gd name="T34" fmla="*/ 23 w 199"/>
                <a:gd name="T35" fmla="*/ 38 h 232"/>
                <a:gd name="T36" fmla="*/ 24 w 199"/>
                <a:gd name="T37" fmla="*/ 38 h 232"/>
                <a:gd name="T38" fmla="*/ 24 w 199"/>
                <a:gd name="T39" fmla="*/ 37 h 232"/>
                <a:gd name="T40" fmla="*/ 25 w 199"/>
                <a:gd name="T41" fmla="*/ 37 h 232"/>
                <a:gd name="T42" fmla="*/ 24 w 199"/>
                <a:gd name="T43" fmla="*/ 36 h 232"/>
                <a:gd name="T44" fmla="*/ 23 w 199"/>
                <a:gd name="T45" fmla="*/ 35 h 232"/>
                <a:gd name="T46" fmla="*/ 22 w 199"/>
                <a:gd name="T47" fmla="*/ 34 h 232"/>
                <a:gd name="T48" fmla="*/ 21 w 199"/>
                <a:gd name="T49" fmla="*/ 34 h 232"/>
                <a:gd name="T50" fmla="*/ 19 w 199"/>
                <a:gd name="T51" fmla="*/ 33 h 232"/>
                <a:gd name="T52" fmla="*/ 17 w 199"/>
                <a:gd name="T53" fmla="*/ 33 h 232"/>
                <a:gd name="T54" fmla="*/ 16 w 199"/>
                <a:gd name="T55" fmla="*/ 32 h 232"/>
                <a:gd name="T56" fmla="*/ 14 w 199"/>
                <a:gd name="T57" fmla="*/ 32 h 232"/>
                <a:gd name="T58" fmla="*/ 12 w 199"/>
                <a:gd name="T59" fmla="*/ 31 h 232"/>
                <a:gd name="T60" fmla="*/ 10 w 199"/>
                <a:gd name="T61" fmla="*/ 31 h 232"/>
                <a:gd name="T62" fmla="*/ 9 w 199"/>
                <a:gd name="T63" fmla="*/ 30 h 232"/>
                <a:gd name="T64" fmla="*/ 7 w 199"/>
                <a:gd name="T65" fmla="*/ 28 h 232"/>
                <a:gd name="T66" fmla="*/ 7 w 199"/>
                <a:gd name="T67" fmla="*/ 22 h 232"/>
                <a:gd name="T68" fmla="*/ 8 w 199"/>
                <a:gd name="T69" fmla="*/ 16 h 232"/>
                <a:gd name="T70" fmla="*/ 11 w 199"/>
                <a:gd name="T71" fmla="*/ 12 h 232"/>
                <a:gd name="T72" fmla="*/ 16 w 199"/>
                <a:gd name="T73" fmla="*/ 8 h 232"/>
                <a:gd name="T74" fmla="*/ 20 w 199"/>
                <a:gd name="T75" fmla="*/ 6 h 232"/>
                <a:gd name="T76" fmla="*/ 25 w 199"/>
                <a:gd name="T77" fmla="*/ 4 h 232"/>
                <a:gd name="T78" fmla="*/ 30 w 199"/>
                <a:gd name="T79" fmla="*/ 2 h 232"/>
                <a:gd name="T80" fmla="*/ 33 w 199"/>
                <a:gd name="T81" fmla="*/ 1 h 232"/>
                <a:gd name="T82" fmla="*/ 31 w 199"/>
                <a:gd name="T83" fmla="*/ 0 h 232"/>
                <a:gd name="T84" fmla="*/ 29 w 199"/>
                <a:gd name="T85" fmla="*/ 0 h 232"/>
                <a:gd name="T86" fmla="*/ 26 w 199"/>
                <a:gd name="T87" fmla="*/ 0 h 232"/>
                <a:gd name="T88" fmla="*/ 23 w 199"/>
                <a:gd name="T89" fmla="*/ 1 h 232"/>
                <a:gd name="T90" fmla="*/ 20 w 199"/>
                <a:gd name="T91" fmla="*/ 2 h 232"/>
                <a:gd name="T92" fmla="*/ 17 w 199"/>
                <a:gd name="T93" fmla="*/ 3 h 232"/>
                <a:gd name="T94" fmla="*/ 14 w 199"/>
                <a:gd name="T95" fmla="*/ 4 h 232"/>
                <a:gd name="T96" fmla="*/ 12 w 199"/>
                <a:gd name="T97" fmla="*/ 5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44" name="Freeform 783"/>
            <p:cNvSpPr>
              <a:spLocks/>
            </p:cNvSpPr>
            <p:nvPr/>
          </p:nvSpPr>
          <p:spPr bwMode="auto">
            <a:xfrm>
              <a:off x="4395" y="3142"/>
              <a:ext cx="22" cy="30"/>
            </a:xfrm>
            <a:custGeom>
              <a:avLst/>
              <a:gdLst>
                <a:gd name="T0" fmla="*/ 19 w 128"/>
                <a:gd name="T1" fmla="*/ 10 h 180"/>
                <a:gd name="T2" fmla="*/ 19 w 128"/>
                <a:gd name="T3" fmla="*/ 13 h 180"/>
                <a:gd name="T4" fmla="*/ 19 w 128"/>
                <a:gd name="T5" fmla="*/ 16 h 180"/>
                <a:gd name="T6" fmla="*/ 18 w 128"/>
                <a:gd name="T7" fmla="*/ 18 h 180"/>
                <a:gd name="T8" fmla="*/ 16 w 128"/>
                <a:gd name="T9" fmla="*/ 20 h 180"/>
                <a:gd name="T10" fmla="*/ 13 w 128"/>
                <a:gd name="T11" fmla="*/ 22 h 180"/>
                <a:gd name="T12" fmla="*/ 10 w 128"/>
                <a:gd name="T13" fmla="*/ 24 h 180"/>
                <a:gd name="T14" fmla="*/ 8 w 128"/>
                <a:gd name="T15" fmla="*/ 26 h 180"/>
                <a:gd name="T16" fmla="*/ 5 w 128"/>
                <a:gd name="T17" fmla="*/ 27 h 180"/>
                <a:gd name="T18" fmla="*/ 5 w 128"/>
                <a:gd name="T19" fmla="*/ 28 h 180"/>
                <a:gd name="T20" fmla="*/ 5 w 128"/>
                <a:gd name="T21" fmla="*/ 28 h 180"/>
                <a:gd name="T22" fmla="*/ 5 w 128"/>
                <a:gd name="T23" fmla="*/ 29 h 180"/>
                <a:gd name="T24" fmla="*/ 5 w 128"/>
                <a:gd name="T25" fmla="*/ 30 h 180"/>
                <a:gd name="T26" fmla="*/ 6 w 128"/>
                <a:gd name="T27" fmla="*/ 30 h 180"/>
                <a:gd name="T28" fmla="*/ 6 w 128"/>
                <a:gd name="T29" fmla="*/ 30 h 180"/>
                <a:gd name="T30" fmla="*/ 6 w 128"/>
                <a:gd name="T31" fmla="*/ 30 h 180"/>
                <a:gd name="T32" fmla="*/ 7 w 128"/>
                <a:gd name="T33" fmla="*/ 30 h 180"/>
                <a:gd name="T34" fmla="*/ 10 w 128"/>
                <a:gd name="T35" fmla="*/ 28 h 180"/>
                <a:gd name="T36" fmla="*/ 13 w 128"/>
                <a:gd name="T37" fmla="*/ 26 h 180"/>
                <a:gd name="T38" fmla="*/ 16 w 128"/>
                <a:gd name="T39" fmla="*/ 24 h 180"/>
                <a:gd name="T40" fmla="*/ 19 w 128"/>
                <a:gd name="T41" fmla="*/ 22 h 180"/>
                <a:gd name="T42" fmla="*/ 21 w 128"/>
                <a:gd name="T43" fmla="*/ 19 h 180"/>
                <a:gd name="T44" fmla="*/ 22 w 128"/>
                <a:gd name="T45" fmla="*/ 16 h 180"/>
                <a:gd name="T46" fmla="*/ 22 w 128"/>
                <a:gd name="T47" fmla="*/ 13 h 180"/>
                <a:gd name="T48" fmla="*/ 21 w 128"/>
                <a:gd name="T49" fmla="*/ 9 h 180"/>
                <a:gd name="T50" fmla="*/ 19 w 128"/>
                <a:gd name="T51" fmla="*/ 7 h 180"/>
                <a:gd name="T52" fmla="*/ 17 w 128"/>
                <a:gd name="T53" fmla="*/ 4 h 180"/>
                <a:gd name="T54" fmla="*/ 14 w 128"/>
                <a:gd name="T55" fmla="*/ 3 h 180"/>
                <a:gd name="T56" fmla="*/ 10 w 128"/>
                <a:gd name="T57" fmla="*/ 1 h 180"/>
                <a:gd name="T58" fmla="*/ 6 w 128"/>
                <a:gd name="T59" fmla="*/ 0 h 180"/>
                <a:gd name="T60" fmla="*/ 3 w 128"/>
                <a:gd name="T61" fmla="*/ 0 h 180"/>
                <a:gd name="T62" fmla="*/ 1 w 128"/>
                <a:gd name="T63" fmla="*/ 0 h 180"/>
                <a:gd name="T64" fmla="*/ 0 w 128"/>
                <a:gd name="T65" fmla="*/ 1 h 180"/>
                <a:gd name="T66" fmla="*/ 2 w 128"/>
                <a:gd name="T67" fmla="*/ 2 h 180"/>
                <a:gd name="T68" fmla="*/ 5 w 128"/>
                <a:gd name="T69" fmla="*/ 2 h 180"/>
                <a:gd name="T70" fmla="*/ 8 w 128"/>
                <a:gd name="T71" fmla="*/ 3 h 180"/>
                <a:gd name="T72" fmla="*/ 10 w 128"/>
                <a:gd name="T73" fmla="*/ 4 h 180"/>
                <a:gd name="T74" fmla="*/ 13 w 128"/>
                <a:gd name="T75" fmla="*/ 5 h 180"/>
                <a:gd name="T76" fmla="*/ 15 w 128"/>
                <a:gd name="T77" fmla="*/ 6 h 180"/>
                <a:gd name="T78" fmla="*/ 17 w 128"/>
                <a:gd name="T79" fmla="*/ 8 h 180"/>
                <a:gd name="T80" fmla="*/ 19 w 128"/>
                <a:gd name="T81" fmla="*/ 1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45" name="Freeform 784"/>
            <p:cNvSpPr>
              <a:spLocks/>
            </p:cNvSpPr>
            <p:nvPr/>
          </p:nvSpPr>
          <p:spPr bwMode="auto">
            <a:xfrm>
              <a:off x="4318" y="3135"/>
              <a:ext cx="54" cy="63"/>
            </a:xfrm>
            <a:custGeom>
              <a:avLst/>
              <a:gdLst>
                <a:gd name="T0" fmla="*/ 17 w 322"/>
                <a:gd name="T1" fmla="*/ 12 h 378"/>
                <a:gd name="T2" fmla="*/ 9 w 322"/>
                <a:gd name="T3" fmla="*/ 19 h 378"/>
                <a:gd name="T4" fmla="*/ 3 w 322"/>
                <a:gd name="T5" fmla="*/ 28 h 378"/>
                <a:gd name="T6" fmla="*/ 0 w 322"/>
                <a:gd name="T7" fmla="*/ 38 h 378"/>
                <a:gd name="T8" fmla="*/ 1 w 322"/>
                <a:gd name="T9" fmla="*/ 44 h 378"/>
                <a:gd name="T10" fmla="*/ 2 w 322"/>
                <a:gd name="T11" fmla="*/ 47 h 378"/>
                <a:gd name="T12" fmla="*/ 3 w 322"/>
                <a:gd name="T13" fmla="*/ 50 h 378"/>
                <a:gd name="T14" fmla="*/ 5 w 322"/>
                <a:gd name="T15" fmla="*/ 52 h 378"/>
                <a:gd name="T16" fmla="*/ 9 w 322"/>
                <a:gd name="T17" fmla="*/ 54 h 378"/>
                <a:gd name="T18" fmla="*/ 14 w 322"/>
                <a:gd name="T19" fmla="*/ 56 h 378"/>
                <a:gd name="T20" fmla="*/ 20 w 322"/>
                <a:gd name="T21" fmla="*/ 58 h 378"/>
                <a:gd name="T22" fmla="*/ 25 w 322"/>
                <a:gd name="T23" fmla="*/ 60 h 378"/>
                <a:gd name="T24" fmla="*/ 31 w 322"/>
                <a:gd name="T25" fmla="*/ 61 h 378"/>
                <a:gd name="T26" fmla="*/ 37 w 322"/>
                <a:gd name="T27" fmla="*/ 62 h 378"/>
                <a:gd name="T28" fmla="*/ 43 w 322"/>
                <a:gd name="T29" fmla="*/ 62 h 378"/>
                <a:gd name="T30" fmla="*/ 48 w 322"/>
                <a:gd name="T31" fmla="*/ 63 h 378"/>
                <a:gd name="T32" fmla="*/ 52 w 322"/>
                <a:gd name="T33" fmla="*/ 63 h 378"/>
                <a:gd name="T34" fmla="*/ 54 w 322"/>
                <a:gd name="T35" fmla="*/ 62 h 378"/>
                <a:gd name="T36" fmla="*/ 54 w 322"/>
                <a:gd name="T37" fmla="*/ 60 h 378"/>
                <a:gd name="T38" fmla="*/ 53 w 322"/>
                <a:gd name="T39" fmla="*/ 59 h 378"/>
                <a:gd name="T40" fmla="*/ 49 w 322"/>
                <a:gd name="T41" fmla="*/ 58 h 378"/>
                <a:gd name="T42" fmla="*/ 44 w 322"/>
                <a:gd name="T43" fmla="*/ 57 h 378"/>
                <a:gd name="T44" fmla="*/ 39 w 322"/>
                <a:gd name="T45" fmla="*/ 56 h 378"/>
                <a:gd name="T46" fmla="*/ 34 w 322"/>
                <a:gd name="T47" fmla="*/ 55 h 378"/>
                <a:gd name="T48" fmla="*/ 29 w 322"/>
                <a:gd name="T49" fmla="*/ 54 h 378"/>
                <a:gd name="T50" fmla="*/ 23 w 322"/>
                <a:gd name="T51" fmla="*/ 53 h 378"/>
                <a:gd name="T52" fmla="*/ 18 w 322"/>
                <a:gd name="T53" fmla="*/ 52 h 378"/>
                <a:gd name="T54" fmla="*/ 13 w 322"/>
                <a:gd name="T55" fmla="*/ 50 h 378"/>
                <a:gd name="T56" fmla="*/ 9 w 322"/>
                <a:gd name="T57" fmla="*/ 47 h 378"/>
                <a:gd name="T58" fmla="*/ 6 w 322"/>
                <a:gd name="T59" fmla="*/ 43 h 378"/>
                <a:gd name="T60" fmla="*/ 6 w 322"/>
                <a:gd name="T61" fmla="*/ 39 h 378"/>
                <a:gd name="T62" fmla="*/ 6 w 322"/>
                <a:gd name="T63" fmla="*/ 33 h 378"/>
                <a:gd name="T64" fmla="*/ 9 w 322"/>
                <a:gd name="T65" fmla="*/ 28 h 378"/>
                <a:gd name="T66" fmla="*/ 12 w 322"/>
                <a:gd name="T67" fmla="*/ 23 h 378"/>
                <a:gd name="T68" fmla="*/ 16 w 322"/>
                <a:gd name="T69" fmla="*/ 18 h 378"/>
                <a:gd name="T70" fmla="*/ 21 w 322"/>
                <a:gd name="T71" fmla="*/ 14 h 378"/>
                <a:gd name="T72" fmla="*/ 26 w 322"/>
                <a:gd name="T73" fmla="*/ 10 h 378"/>
                <a:gd name="T74" fmla="*/ 33 w 322"/>
                <a:gd name="T75" fmla="*/ 6 h 378"/>
                <a:gd name="T76" fmla="*/ 40 w 322"/>
                <a:gd name="T77" fmla="*/ 3 h 378"/>
                <a:gd name="T78" fmla="*/ 44 w 322"/>
                <a:gd name="T79" fmla="*/ 1 h 378"/>
                <a:gd name="T80" fmla="*/ 43 w 322"/>
                <a:gd name="T81" fmla="*/ 0 h 378"/>
                <a:gd name="T82" fmla="*/ 37 w 322"/>
                <a:gd name="T83" fmla="*/ 1 h 378"/>
                <a:gd name="T84" fmla="*/ 30 w 322"/>
                <a:gd name="T85" fmla="*/ 3 h 378"/>
                <a:gd name="T86" fmla="*/ 24 w 322"/>
                <a:gd name="T87" fmla="*/ 6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46" name="Freeform 785"/>
            <p:cNvSpPr>
              <a:spLocks/>
            </p:cNvSpPr>
            <p:nvPr/>
          </p:nvSpPr>
          <p:spPr bwMode="auto">
            <a:xfrm>
              <a:off x="4394" y="3133"/>
              <a:ext cx="47" cy="42"/>
            </a:xfrm>
            <a:custGeom>
              <a:avLst/>
              <a:gdLst>
                <a:gd name="T0" fmla="*/ 39 w 283"/>
                <a:gd name="T1" fmla="*/ 13 h 252"/>
                <a:gd name="T2" fmla="*/ 41 w 283"/>
                <a:gd name="T3" fmla="*/ 15 h 252"/>
                <a:gd name="T4" fmla="*/ 43 w 283"/>
                <a:gd name="T5" fmla="*/ 18 h 252"/>
                <a:gd name="T6" fmla="*/ 43 w 283"/>
                <a:gd name="T7" fmla="*/ 21 h 252"/>
                <a:gd name="T8" fmla="*/ 43 w 283"/>
                <a:gd name="T9" fmla="*/ 24 h 252"/>
                <a:gd name="T10" fmla="*/ 43 w 283"/>
                <a:gd name="T11" fmla="*/ 26 h 252"/>
                <a:gd name="T12" fmla="*/ 42 w 283"/>
                <a:gd name="T13" fmla="*/ 28 h 252"/>
                <a:gd name="T14" fmla="*/ 41 w 283"/>
                <a:gd name="T15" fmla="*/ 31 h 252"/>
                <a:gd name="T16" fmla="*/ 39 w 283"/>
                <a:gd name="T17" fmla="*/ 32 h 252"/>
                <a:gd name="T18" fmla="*/ 37 w 283"/>
                <a:gd name="T19" fmla="*/ 34 h 252"/>
                <a:gd name="T20" fmla="*/ 36 w 283"/>
                <a:gd name="T21" fmla="*/ 36 h 252"/>
                <a:gd name="T22" fmla="*/ 34 w 283"/>
                <a:gd name="T23" fmla="*/ 37 h 252"/>
                <a:gd name="T24" fmla="*/ 32 w 283"/>
                <a:gd name="T25" fmla="*/ 39 h 252"/>
                <a:gd name="T26" fmla="*/ 32 w 283"/>
                <a:gd name="T27" fmla="*/ 40 h 252"/>
                <a:gd name="T28" fmla="*/ 32 w 283"/>
                <a:gd name="T29" fmla="*/ 40 h 252"/>
                <a:gd name="T30" fmla="*/ 32 w 283"/>
                <a:gd name="T31" fmla="*/ 41 h 252"/>
                <a:gd name="T32" fmla="*/ 32 w 283"/>
                <a:gd name="T33" fmla="*/ 41 h 252"/>
                <a:gd name="T34" fmla="*/ 33 w 283"/>
                <a:gd name="T35" fmla="*/ 42 h 252"/>
                <a:gd name="T36" fmla="*/ 34 w 283"/>
                <a:gd name="T37" fmla="*/ 42 h 252"/>
                <a:gd name="T38" fmla="*/ 34 w 283"/>
                <a:gd name="T39" fmla="*/ 42 h 252"/>
                <a:gd name="T40" fmla="*/ 35 w 283"/>
                <a:gd name="T41" fmla="*/ 41 h 252"/>
                <a:gd name="T42" fmla="*/ 39 w 283"/>
                <a:gd name="T43" fmla="*/ 39 h 252"/>
                <a:gd name="T44" fmla="*/ 42 w 283"/>
                <a:gd name="T45" fmla="*/ 36 h 252"/>
                <a:gd name="T46" fmla="*/ 45 w 283"/>
                <a:gd name="T47" fmla="*/ 32 h 252"/>
                <a:gd name="T48" fmla="*/ 46 w 283"/>
                <a:gd name="T49" fmla="*/ 28 h 252"/>
                <a:gd name="T50" fmla="*/ 47 w 283"/>
                <a:gd name="T51" fmla="*/ 24 h 252"/>
                <a:gd name="T52" fmla="*/ 47 w 283"/>
                <a:gd name="T53" fmla="*/ 19 h 252"/>
                <a:gd name="T54" fmla="*/ 45 w 283"/>
                <a:gd name="T55" fmla="*/ 15 h 252"/>
                <a:gd name="T56" fmla="*/ 42 w 283"/>
                <a:gd name="T57" fmla="*/ 12 h 252"/>
                <a:gd name="T58" fmla="*/ 40 w 283"/>
                <a:gd name="T59" fmla="*/ 10 h 252"/>
                <a:gd name="T60" fmla="*/ 37 w 283"/>
                <a:gd name="T61" fmla="*/ 8 h 252"/>
                <a:gd name="T62" fmla="*/ 34 w 283"/>
                <a:gd name="T63" fmla="*/ 7 h 252"/>
                <a:gd name="T64" fmla="*/ 31 w 283"/>
                <a:gd name="T65" fmla="*/ 5 h 252"/>
                <a:gd name="T66" fmla="*/ 27 w 283"/>
                <a:gd name="T67" fmla="*/ 4 h 252"/>
                <a:gd name="T68" fmla="*/ 24 w 283"/>
                <a:gd name="T69" fmla="*/ 3 h 252"/>
                <a:gd name="T70" fmla="*/ 20 w 283"/>
                <a:gd name="T71" fmla="*/ 2 h 252"/>
                <a:gd name="T72" fmla="*/ 17 w 283"/>
                <a:gd name="T73" fmla="*/ 1 h 252"/>
                <a:gd name="T74" fmla="*/ 14 w 283"/>
                <a:gd name="T75" fmla="*/ 1 h 252"/>
                <a:gd name="T76" fmla="*/ 11 w 283"/>
                <a:gd name="T77" fmla="*/ 0 h 252"/>
                <a:gd name="T78" fmla="*/ 8 w 283"/>
                <a:gd name="T79" fmla="*/ 0 h 252"/>
                <a:gd name="T80" fmla="*/ 6 w 283"/>
                <a:gd name="T81" fmla="*/ 0 h 252"/>
                <a:gd name="T82" fmla="*/ 3 w 283"/>
                <a:gd name="T83" fmla="*/ 0 h 252"/>
                <a:gd name="T84" fmla="*/ 2 w 283"/>
                <a:gd name="T85" fmla="*/ 0 h 252"/>
                <a:gd name="T86" fmla="*/ 1 w 283"/>
                <a:gd name="T87" fmla="*/ 0 h 252"/>
                <a:gd name="T88" fmla="*/ 0 w 283"/>
                <a:gd name="T89" fmla="*/ 1 h 252"/>
                <a:gd name="T90" fmla="*/ 2 w 283"/>
                <a:gd name="T91" fmla="*/ 1 h 252"/>
                <a:gd name="T92" fmla="*/ 4 w 283"/>
                <a:gd name="T93" fmla="*/ 1 h 252"/>
                <a:gd name="T94" fmla="*/ 6 w 283"/>
                <a:gd name="T95" fmla="*/ 2 h 252"/>
                <a:gd name="T96" fmla="*/ 9 w 283"/>
                <a:gd name="T97" fmla="*/ 2 h 252"/>
                <a:gd name="T98" fmla="*/ 11 w 283"/>
                <a:gd name="T99" fmla="*/ 3 h 252"/>
                <a:gd name="T100" fmla="*/ 14 w 283"/>
                <a:gd name="T101" fmla="*/ 3 h 252"/>
                <a:gd name="T102" fmla="*/ 16 w 283"/>
                <a:gd name="T103" fmla="*/ 4 h 252"/>
                <a:gd name="T104" fmla="*/ 19 w 283"/>
                <a:gd name="T105" fmla="*/ 4 h 252"/>
                <a:gd name="T106" fmla="*/ 21 w 283"/>
                <a:gd name="T107" fmla="*/ 5 h 252"/>
                <a:gd name="T108" fmla="*/ 24 w 283"/>
                <a:gd name="T109" fmla="*/ 6 h 252"/>
                <a:gd name="T110" fmla="*/ 27 w 283"/>
                <a:gd name="T111" fmla="*/ 7 h 252"/>
                <a:gd name="T112" fmla="*/ 29 w 283"/>
                <a:gd name="T113" fmla="*/ 8 h 252"/>
                <a:gd name="T114" fmla="*/ 32 w 283"/>
                <a:gd name="T115" fmla="*/ 9 h 252"/>
                <a:gd name="T116" fmla="*/ 35 w 283"/>
                <a:gd name="T117" fmla="*/ 10 h 252"/>
                <a:gd name="T118" fmla="*/ 37 w 283"/>
                <a:gd name="T119" fmla="*/ 11 h 252"/>
                <a:gd name="T120" fmla="*/ 39 w 283"/>
                <a:gd name="T121" fmla="*/ 13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47" name="Freeform 786"/>
            <p:cNvSpPr>
              <a:spLocks/>
            </p:cNvSpPr>
            <p:nvPr/>
          </p:nvSpPr>
          <p:spPr bwMode="auto">
            <a:xfrm>
              <a:off x="4298" y="3153"/>
              <a:ext cx="19" cy="39"/>
            </a:xfrm>
            <a:custGeom>
              <a:avLst/>
              <a:gdLst>
                <a:gd name="T0" fmla="*/ 0 w 114"/>
                <a:gd name="T1" fmla="*/ 21 h 238"/>
                <a:gd name="T2" fmla="*/ 0 w 114"/>
                <a:gd name="T3" fmla="*/ 24 h 238"/>
                <a:gd name="T4" fmla="*/ 1 w 114"/>
                <a:gd name="T5" fmla="*/ 28 h 238"/>
                <a:gd name="T6" fmla="*/ 2 w 114"/>
                <a:gd name="T7" fmla="*/ 30 h 238"/>
                <a:gd name="T8" fmla="*/ 4 w 114"/>
                <a:gd name="T9" fmla="*/ 33 h 238"/>
                <a:gd name="T10" fmla="*/ 6 w 114"/>
                <a:gd name="T11" fmla="*/ 35 h 238"/>
                <a:gd name="T12" fmla="*/ 9 w 114"/>
                <a:gd name="T13" fmla="*/ 37 h 238"/>
                <a:gd name="T14" fmla="*/ 12 w 114"/>
                <a:gd name="T15" fmla="*/ 38 h 238"/>
                <a:gd name="T16" fmla="*/ 15 w 114"/>
                <a:gd name="T17" fmla="*/ 39 h 238"/>
                <a:gd name="T18" fmla="*/ 16 w 114"/>
                <a:gd name="T19" fmla="*/ 39 h 238"/>
                <a:gd name="T20" fmla="*/ 17 w 114"/>
                <a:gd name="T21" fmla="*/ 39 h 238"/>
                <a:gd name="T22" fmla="*/ 18 w 114"/>
                <a:gd name="T23" fmla="*/ 38 h 238"/>
                <a:gd name="T24" fmla="*/ 19 w 114"/>
                <a:gd name="T25" fmla="*/ 37 h 238"/>
                <a:gd name="T26" fmla="*/ 19 w 114"/>
                <a:gd name="T27" fmla="*/ 36 h 238"/>
                <a:gd name="T28" fmla="*/ 18 w 114"/>
                <a:gd name="T29" fmla="*/ 35 h 238"/>
                <a:gd name="T30" fmla="*/ 18 w 114"/>
                <a:gd name="T31" fmla="*/ 35 h 238"/>
                <a:gd name="T32" fmla="*/ 17 w 114"/>
                <a:gd name="T33" fmla="*/ 34 h 238"/>
                <a:gd name="T34" fmla="*/ 14 w 114"/>
                <a:gd name="T35" fmla="*/ 33 h 238"/>
                <a:gd name="T36" fmla="*/ 11 w 114"/>
                <a:gd name="T37" fmla="*/ 32 h 238"/>
                <a:gd name="T38" fmla="*/ 8 w 114"/>
                <a:gd name="T39" fmla="*/ 29 h 238"/>
                <a:gd name="T40" fmla="*/ 7 w 114"/>
                <a:gd name="T41" fmla="*/ 27 h 238"/>
                <a:gd name="T42" fmla="*/ 5 w 114"/>
                <a:gd name="T43" fmla="*/ 24 h 238"/>
                <a:gd name="T44" fmla="*/ 5 w 114"/>
                <a:gd name="T45" fmla="*/ 21 h 238"/>
                <a:gd name="T46" fmla="*/ 5 w 114"/>
                <a:gd name="T47" fmla="*/ 18 h 238"/>
                <a:gd name="T48" fmla="*/ 6 w 114"/>
                <a:gd name="T49" fmla="*/ 15 h 238"/>
                <a:gd name="T50" fmla="*/ 7 w 114"/>
                <a:gd name="T51" fmla="*/ 12 h 238"/>
                <a:gd name="T52" fmla="*/ 9 w 114"/>
                <a:gd name="T53" fmla="*/ 10 h 238"/>
                <a:gd name="T54" fmla="*/ 10 w 114"/>
                <a:gd name="T55" fmla="*/ 8 h 238"/>
                <a:gd name="T56" fmla="*/ 12 w 114"/>
                <a:gd name="T57" fmla="*/ 6 h 238"/>
                <a:gd name="T58" fmla="*/ 14 w 114"/>
                <a:gd name="T59" fmla="*/ 5 h 238"/>
                <a:gd name="T60" fmla="*/ 16 w 114"/>
                <a:gd name="T61" fmla="*/ 3 h 238"/>
                <a:gd name="T62" fmla="*/ 18 w 114"/>
                <a:gd name="T63" fmla="*/ 1 h 238"/>
                <a:gd name="T64" fmla="*/ 19 w 114"/>
                <a:gd name="T65" fmla="*/ 0 h 238"/>
                <a:gd name="T66" fmla="*/ 18 w 114"/>
                <a:gd name="T67" fmla="*/ 0 h 238"/>
                <a:gd name="T68" fmla="*/ 16 w 114"/>
                <a:gd name="T69" fmla="*/ 1 h 238"/>
                <a:gd name="T70" fmla="*/ 13 w 114"/>
                <a:gd name="T71" fmla="*/ 3 h 238"/>
                <a:gd name="T72" fmla="*/ 9 w 114"/>
                <a:gd name="T73" fmla="*/ 6 h 238"/>
                <a:gd name="T74" fmla="*/ 6 w 114"/>
                <a:gd name="T75" fmla="*/ 9 h 238"/>
                <a:gd name="T76" fmla="*/ 3 w 114"/>
                <a:gd name="T77" fmla="*/ 13 h 238"/>
                <a:gd name="T78" fmla="*/ 1 w 114"/>
                <a:gd name="T79" fmla="*/ 17 h 238"/>
                <a:gd name="T80" fmla="*/ 0 w 114"/>
                <a:gd name="T81" fmla="*/ 21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48" name="Freeform 787"/>
            <p:cNvSpPr>
              <a:spLocks/>
            </p:cNvSpPr>
            <p:nvPr/>
          </p:nvSpPr>
          <p:spPr bwMode="auto">
            <a:xfrm>
              <a:off x="4432" y="3130"/>
              <a:ext cx="41" cy="52"/>
            </a:xfrm>
            <a:custGeom>
              <a:avLst/>
              <a:gdLst>
                <a:gd name="T0" fmla="*/ 35 w 246"/>
                <a:gd name="T1" fmla="*/ 21 h 310"/>
                <a:gd name="T2" fmla="*/ 37 w 246"/>
                <a:gd name="T3" fmla="*/ 24 h 310"/>
                <a:gd name="T4" fmla="*/ 38 w 246"/>
                <a:gd name="T5" fmla="*/ 28 h 310"/>
                <a:gd name="T6" fmla="*/ 37 w 246"/>
                <a:gd name="T7" fmla="*/ 31 h 310"/>
                <a:gd name="T8" fmla="*/ 35 w 246"/>
                <a:gd name="T9" fmla="*/ 35 h 310"/>
                <a:gd name="T10" fmla="*/ 31 w 246"/>
                <a:gd name="T11" fmla="*/ 38 h 310"/>
                <a:gd name="T12" fmla="*/ 28 w 246"/>
                <a:gd name="T13" fmla="*/ 41 h 310"/>
                <a:gd name="T14" fmla="*/ 24 w 246"/>
                <a:gd name="T15" fmla="*/ 44 h 310"/>
                <a:gd name="T16" fmla="*/ 22 w 246"/>
                <a:gd name="T17" fmla="*/ 47 h 310"/>
                <a:gd name="T18" fmla="*/ 21 w 246"/>
                <a:gd name="T19" fmla="*/ 48 h 310"/>
                <a:gd name="T20" fmla="*/ 20 w 246"/>
                <a:gd name="T21" fmla="*/ 50 h 310"/>
                <a:gd name="T22" fmla="*/ 20 w 246"/>
                <a:gd name="T23" fmla="*/ 51 h 310"/>
                <a:gd name="T24" fmla="*/ 22 w 246"/>
                <a:gd name="T25" fmla="*/ 52 h 310"/>
                <a:gd name="T26" fmla="*/ 23 w 246"/>
                <a:gd name="T27" fmla="*/ 52 h 310"/>
                <a:gd name="T28" fmla="*/ 26 w 246"/>
                <a:gd name="T29" fmla="*/ 49 h 310"/>
                <a:gd name="T30" fmla="*/ 30 w 246"/>
                <a:gd name="T31" fmla="*/ 45 h 310"/>
                <a:gd name="T32" fmla="*/ 35 w 246"/>
                <a:gd name="T33" fmla="*/ 41 h 310"/>
                <a:gd name="T34" fmla="*/ 39 w 246"/>
                <a:gd name="T35" fmla="*/ 37 h 310"/>
                <a:gd name="T36" fmla="*/ 41 w 246"/>
                <a:gd name="T37" fmla="*/ 31 h 310"/>
                <a:gd name="T38" fmla="*/ 40 w 246"/>
                <a:gd name="T39" fmla="*/ 26 h 310"/>
                <a:gd name="T40" fmla="*/ 38 w 246"/>
                <a:gd name="T41" fmla="*/ 20 h 310"/>
                <a:gd name="T42" fmla="*/ 34 w 246"/>
                <a:gd name="T43" fmla="*/ 16 h 310"/>
                <a:gd name="T44" fmla="*/ 30 w 246"/>
                <a:gd name="T45" fmla="*/ 12 h 310"/>
                <a:gd name="T46" fmla="*/ 25 w 246"/>
                <a:gd name="T47" fmla="*/ 10 h 310"/>
                <a:gd name="T48" fmla="*/ 21 w 246"/>
                <a:gd name="T49" fmla="*/ 7 h 310"/>
                <a:gd name="T50" fmla="*/ 16 w 246"/>
                <a:gd name="T51" fmla="*/ 5 h 310"/>
                <a:gd name="T52" fmla="*/ 12 w 246"/>
                <a:gd name="T53" fmla="*/ 3 h 310"/>
                <a:gd name="T54" fmla="*/ 8 w 246"/>
                <a:gd name="T55" fmla="*/ 1 h 310"/>
                <a:gd name="T56" fmla="*/ 4 w 246"/>
                <a:gd name="T57" fmla="*/ 0 h 310"/>
                <a:gd name="T58" fmla="*/ 1 w 246"/>
                <a:gd name="T59" fmla="*/ 0 h 310"/>
                <a:gd name="T60" fmla="*/ 1 w 246"/>
                <a:gd name="T61" fmla="*/ 1 h 310"/>
                <a:gd name="T62" fmla="*/ 5 w 246"/>
                <a:gd name="T63" fmla="*/ 2 h 310"/>
                <a:gd name="T64" fmla="*/ 9 w 246"/>
                <a:gd name="T65" fmla="*/ 4 h 310"/>
                <a:gd name="T66" fmla="*/ 13 w 246"/>
                <a:gd name="T67" fmla="*/ 6 h 310"/>
                <a:gd name="T68" fmla="*/ 18 w 246"/>
                <a:gd name="T69" fmla="*/ 9 h 310"/>
                <a:gd name="T70" fmla="*/ 22 w 246"/>
                <a:gd name="T71" fmla="*/ 12 h 310"/>
                <a:gd name="T72" fmla="*/ 27 w 246"/>
                <a:gd name="T73" fmla="*/ 15 h 310"/>
                <a:gd name="T74" fmla="*/ 31 w 246"/>
                <a:gd name="T75" fmla="*/ 18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49" name="Freeform 788"/>
            <p:cNvSpPr>
              <a:spLocks/>
            </p:cNvSpPr>
            <p:nvPr/>
          </p:nvSpPr>
          <p:spPr bwMode="auto">
            <a:xfrm>
              <a:off x="4387" y="3191"/>
              <a:ext cx="14" cy="31"/>
            </a:xfrm>
            <a:custGeom>
              <a:avLst/>
              <a:gdLst>
                <a:gd name="T0" fmla="*/ 5 w 83"/>
                <a:gd name="T1" fmla="*/ 2 h 187"/>
                <a:gd name="T2" fmla="*/ 5 w 83"/>
                <a:gd name="T3" fmla="*/ 1 h 187"/>
                <a:gd name="T4" fmla="*/ 4 w 83"/>
                <a:gd name="T5" fmla="*/ 0 h 187"/>
                <a:gd name="T6" fmla="*/ 3 w 83"/>
                <a:gd name="T7" fmla="*/ 0 h 187"/>
                <a:gd name="T8" fmla="*/ 2 w 83"/>
                <a:gd name="T9" fmla="*/ 0 h 187"/>
                <a:gd name="T10" fmla="*/ 1 w 83"/>
                <a:gd name="T11" fmla="*/ 0 h 187"/>
                <a:gd name="T12" fmla="*/ 1 w 83"/>
                <a:gd name="T13" fmla="*/ 1 h 187"/>
                <a:gd name="T14" fmla="*/ 0 w 83"/>
                <a:gd name="T15" fmla="*/ 2 h 187"/>
                <a:gd name="T16" fmla="*/ 0 w 83"/>
                <a:gd name="T17" fmla="*/ 3 h 187"/>
                <a:gd name="T18" fmla="*/ 1 w 83"/>
                <a:gd name="T19" fmla="*/ 7 h 187"/>
                <a:gd name="T20" fmla="*/ 3 w 83"/>
                <a:gd name="T21" fmla="*/ 12 h 187"/>
                <a:gd name="T22" fmla="*/ 5 w 83"/>
                <a:gd name="T23" fmla="*/ 17 h 187"/>
                <a:gd name="T24" fmla="*/ 7 w 83"/>
                <a:gd name="T25" fmla="*/ 21 h 187"/>
                <a:gd name="T26" fmla="*/ 9 w 83"/>
                <a:gd name="T27" fmla="*/ 25 h 187"/>
                <a:gd name="T28" fmla="*/ 11 w 83"/>
                <a:gd name="T29" fmla="*/ 28 h 187"/>
                <a:gd name="T30" fmla="*/ 13 w 83"/>
                <a:gd name="T31" fmla="*/ 31 h 187"/>
                <a:gd name="T32" fmla="*/ 14 w 83"/>
                <a:gd name="T33" fmla="*/ 31 h 187"/>
                <a:gd name="T34" fmla="*/ 13 w 83"/>
                <a:gd name="T35" fmla="*/ 29 h 187"/>
                <a:gd name="T36" fmla="*/ 13 w 83"/>
                <a:gd name="T37" fmla="*/ 26 h 187"/>
                <a:gd name="T38" fmla="*/ 11 w 83"/>
                <a:gd name="T39" fmla="*/ 23 h 187"/>
                <a:gd name="T40" fmla="*/ 10 w 83"/>
                <a:gd name="T41" fmla="*/ 19 h 187"/>
                <a:gd name="T42" fmla="*/ 9 w 83"/>
                <a:gd name="T43" fmla="*/ 15 h 187"/>
                <a:gd name="T44" fmla="*/ 7 w 83"/>
                <a:gd name="T45" fmla="*/ 10 h 187"/>
                <a:gd name="T46" fmla="*/ 6 w 83"/>
                <a:gd name="T47" fmla="*/ 6 h 187"/>
                <a:gd name="T48" fmla="*/ 5 w 83"/>
                <a:gd name="T49" fmla="*/ 2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50" name="Freeform 789"/>
            <p:cNvSpPr>
              <a:spLocks/>
            </p:cNvSpPr>
            <p:nvPr/>
          </p:nvSpPr>
          <p:spPr bwMode="auto">
            <a:xfrm>
              <a:off x="4381" y="3174"/>
              <a:ext cx="7" cy="16"/>
            </a:xfrm>
            <a:custGeom>
              <a:avLst/>
              <a:gdLst>
                <a:gd name="T0" fmla="*/ 4 w 44"/>
                <a:gd name="T1" fmla="*/ 2 h 94"/>
                <a:gd name="T2" fmla="*/ 3 w 44"/>
                <a:gd name="T3" fmla="*/ 1 h 94"/>
                <a:gd name="T4" fmla="*/ 3 w 44"/>
                <a:gd name="T5" fmla="*/ 0 h 94"/>
                <a:gd name="T6" fmla="*/ 2 w 44"/>
                <a:gd name="T7" fmla="*/ 0 h 94"/>
                <a:gd name="T8" fmla="*/ 2 w 44"/>
                <a:gd name="T9" fmla="*/ 0 h 94"/>
                <a:gd name="T10" fmla="*/ 1 w 44"/>
                <a:gd name="T11" fmla="*/ 0 h 94"/>
                <a:gd name="T12" fmla="*/ 0 w 44"/>
                <a:gd name="T13" fmla="*/ 1 h 94"/>
                <a:gd name="T14" fmla="*/ 0 w 44"/>
                <a:gd name="T15" fmla="*/ 1 h 94"/>
                <a:gd name="T16" fmla="*/ 0 w 44"/>
                <a:gd name="T17" fmla="*/ 2 h 94"/>
                <a:gd name="T18" fmla="*/ 0 w 44"/>
                <a:gd name="T19" fmla="*/ 4 h 94"/>
                <a:gd name="T20" fmla="*/ 1 w 44"/>
                <a:gd name="T21" fmla="*/ 6 h 94"/>
                <a:gd name="T22" fmla="*/ 1 w 44"/>
                <a:gd name="T23" fmla="*/ 9 h 94"/>
                <a:gd name="T24" fmla="*/ 2 w 44"/>
                <a:gd name="T25" fmla="*/ 11 h 94"/>
                <a:gd name="T26" fmla="*/ 3 w 44"/>
                <a:gd name="T27" fmla="*/ 13 h 94"/>
                <a:gd name="T28" fmla="*/ 4 w 44"/>
                <a:gd name="T29" fmla="*/ 15 h 94"/>
                <a:gd name="T30" fmla="*/ 6 w 44"/>
                <a:gd name="T31" fmla="*/ 16 h 94"/>
                <a:gd name="T32" fmla="*/ 7 w 44"/>
                <a:gd name="T33" fmla="*/ 16 h 94"/>
                <a:gd name="T34" fmla="*/ 7 w 44"/>
                <a:gd name="T35" fmla="*/ 13 h 94"/>
                <a:gd name="T36" fmla="*/ 6 w 44"/>
                <a:gd name="T37" fmla="*/ 9 h 94"/>
                <a:gd name="T38" fmla="*/ 5 w 44"/>
                <a:gd name="T39" fmla="*/ 5 h 94"/>
                <a:gd name="T40" fmla="*/ 4 w 44"/>
                <a:gd name="T41" fmla="*/ 2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51" name="Freeform 790"/>
            <p:cNvSpPr>
              <a:spLocks/>
            </p:cNvSpPr>
            <p:nvPr/>
          </p:nvSpPr>
          <p:spPr bwMode="auto">
            <a:xfrm>
              <a:off x="4375" y="3163"/>
              <a:ext cx="6" cy="9"/>
            </a:xfrm>
            <a:custGeom>
              <a:avLst/>
              <a:gdLst>
                <a:gd name="T0" fmla="*/ 3 w 38"/>
                <a:gd name="T1" fmla="*/ 1 h 54"/>
                <a:gd name="T2" fmla="*/ 3 w 38"/>
                <a:gd name="T3" fmla="*/ 1 h 54"/>
                <a:gd name="T4" fmla="*/ 3 w 38"/>
                <a:gd name="T5" fmla="*/ 1 h 54"/>
                <a:gd name="T6" fmla="*/ 3 w 38"/>
                <a:gd name="T7" fmla="*/ 1 h 54"/>
                <a:gd name="T8" fmla="*/ 3 w 38"/>
                <a:gd name="T9" fmla="*/ 1 h 54"/>
                <a:gd name="T10" fmla="*/ 3 w 38"/>
                <a:gd name="T11" fmla="*/ 1 h 54"/>
                <a:gd name="T12" fmla="*/ 2 w 38"/>
                <a:gd name="T13" fmla="*/ 0 h 54"/>
                <a:gd name="T14" fmla="*/ 2 w 38"/>
                <a:gd name="T15" fmla="*/ 0 h 54"/>
                <a:gd name="T16" fmla="*/ 1 w 38"/>
                <a:gd name="T17" fmla="*/ 0 h 54"/>
                <a:gd name="T18" fmla="*/ 1 w 38"/>
                <a:gd name="T19" fmla="*/ 0 h 54"/>
                <a:gd name="T20" fmla="*/ 0 w 38"/>
                <a:gd name="T21" fmla="*/ 1 h 54"/>
                <a:gd name="T22" fmla="*/ 0 w 38"/>
                <a:gd name="T23" fmla="*/ 1 h 54"/>
                <a:gd name="T24" fmla="*/ 0 w 38"/>
                <a:gd name="T25" fmla="*/ 2 h 54"/>
                <a:gd name="T26" fmla="*/ 0 w 38"/>
                <a:gd name="T27" fmla="*/ 3 h 54"/>
                <a:gd name="T28" fmla="*/ 1 w 38"/>
                <a:gd name="T29" fmla="*/ 4 h 54"/>
                <a:gd name="T30" fmla="*/ 1 w 38"/>
                <a:gd name="T31" fmla="*/ 5 h 54"/>
                <a:gd name="T32" fmla="*/ 2 w 38"/>
                <a:gd name="T33" fmla="*/ 7 h 54"/>
                <a:gd name="T34" fmla="*/ 3 w 38"/>
                <a:gd name="T35" fmla="*/ 8 h 54"/>
                <a:gd name="T36" fmla="*/ 4 w 38"/>
                <a:gd name="T37" fmla="*/ 8 h 54"/>
                <a:gd name="T38" fmla="*/ 5 w 38"/>
                <a:gd name="T39" fmla="*/ 9 h 54"/>
                <a:gd name="T40" fmla="*/ 6 w 38"/>
                <a:gd name="T41" fmla="*/ 9 h 54"/>
                <a:gd name="T42" fmla="*/ 6 w 38"/>
                <a:gd name="T43" fmla="*/ 7 h 54"/>
                <a:gd name="T44" fmla="*/ 5 w 38"/>
                <a:gd name="T45" fmla="*/ 5 h 54"/>
                <a:gd name="T46" fmla="*/ 4 w 38"/>
                <a:gd name="T47" fmla="*/ 3 h 54"/>
                <a:gd name="T48" fmla="*/ 3 w 38"/>
                <a:gd name="T49" fmla="*/ 1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52" name="Freeform 791"/>
            <p:cNvSpPr>
              <a:spLocks/>
            </p:cNvSpPr>
            <p:nvPr/>
          </p:nvSpPr>
          <p:spPr bwMode="auto">
            <a:xfrm>
              <a:off x="4370" y="3155"/>
              <a:ext cx="8" cy="6"/>
            </a:xfrm>
            <a:custGeom>
              <a:avLst/>
              <a:gdLst>
                <a:gd name="T0" fmla="*/ 6 w 52"/>
                <a:gd name="T1" fmla="*/ 5 h 36"/>
                <a:gd name="T2" fmla="*/ 7 w 52"/>
                <a:gd name="T3" fmla="*/ 4 h 36"/>
                <a:gd name="T4" fmla="*/ 8 w 52"/>
                <a:gd name="T5" fmla="*/ 4 h 36"/>
                <a:gd name="T6" fmla="*/ 8 w 52"/>
                <a:gd name="T7" fmla="*/ 3 h 36"/>
                <a:gd name="T8" fmla="*/ 8 w 52"/>
                <a:gd name="T9" fmla="*/ 2 h 36"/>
                <a:gd name="T10" fmla="*/ 8 w 52"/>
                <a:gd name="T11" fmla="*/ 1 h 36"/>
                <a:gd name="T12" fmla="*/ 7 w 52"/>
                <a:gd name="T13" fmla="*/ 0 h 36"/>
                <a:gd name="T14" fmla="*/ 6 w 52"/>
                <a:gd name="T15" fmla="*/ 0 h 36"/>
                <a:gd name="T16" fmla="*/ 6 w 52"/>
                <a:gd name="T17" fmla="*/ 0 h 36"/>
                <a:gd name="T18" fmla="*/ 5 w 52"/>
                <a:gd name="T19" fmla="*/ 0 h 36"/>
                <a:gd name="T20" fmla="*/ 4 w 52"/>
                <a:gd name="T21" fmla="*/ 0 h 36"/>
                <a:gd name="T22" fmla="*/ 3 w 52"/>
                <a:gd name="T23" fmla="*/ 1 h 36"/>
                <a:gd name="T24" fmla="*/ 2 w 52"/>
                <a:gd name="T25" fmla="*/ 1 h 36"/>
                <a:gd name="T26" fmla="*/ 1 w 52"/>
                <a:gd name="T27" fmla="*/ 3 h 36"/>
                <a:gd name="T28" fmla="*/ 0 w 52"/>
                <a:gd name="T29" fmla="*/ 4 h 36"/>
                <a:gd name="T30" fmla="*/ 0 w 52"/>
                <a:gd name="T31" fmla="*/ 5 h 36"/>
                <a:gd name="T32" fmla="*/ 0 w 52"/>
                <a:gd name="T33" fmla="*/ 5 h 36"/>
                <a:gd name="T34" fmla="*/ 1 w 52"/>
                <a:gd name="T35" fmla="*/ 6 h 36"/>
                <a:gd name="T36" fmla="*/ 1 w 52"/>
                <a:gd name="T37" fmla="*/ 6 h 36"/>
                <a:gd name="T38" fmla="*/ 2 w 52"/>
                <a:gd name="T39" fmla="*/ 6 h 36"/>
                <a:gd name="T40" fmla="*/ 3 w 52"/>
                <a:gd name="T41" fmla="*/ 6 h 36"/>
                <a:gd name="T42" fmla="*/ 4 w 52"/>
                <a:gd name="T43" fmla="*/ 6 h 36"/>
                <a:gd name="T44" fmla="*/ 5 w 52"/>
                <a:gd name="T45" fmla="*/ 5 h 36"/>
                <a:gd name="T46" fmla="*/ 6 w 52"/>
                <a:gd name="T47" fmla="*/ 5 h 36"/>
                <a:gd name="T48" fmla="*/ 6 w 52"/>
                <a:gd name="T49" fmla="*/ 5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53" name="Freeform 792"/>
            <p:cNvSpPr>
              <a:spLocks/>
            </p:cNvSpPr>
            <p:nvPr/>
          </p:nvSpPr>
          <p:spPr bwMode="auto">
            <a:xfrm>
              <a:off x="4330" y="3145"/>
              <a:ext cx="33" cy="39"/>
            </a:xfrm>
            <a:custGeom>
              <a:avLst/>
              <a:gdLst>
                <a:gd name="T0" fmla="*/ 12 w 198"/>
                <a:gd name="T1" fmla="*/ 6 h 236"/>
                <a:gd name="T2" fmla="*/ 10 w 198"/>
                <a:gd name="T3" fmla="*/ 8 h 236"/>
                <a:gd name="T4" fmla="*/ 8 w 198"/>
                <a:gd name="T5" fmla="*/ 10 h 236"/>
                <a:gd name="T6" fmla="*/ 6 w 198"/>
                <a:gd name="T7" fmla="*/ 12 h 236"/>
                <a:gd name="T8" fmla="*/ 4 w 198"/>
                <a:gd name="T9" fmla="*/ 14 h 236"/>
                <a:gd name="T10" fmla="*/ 2 w 198"/>
                <a:gd name="T11" fmla="*/ 17 h 236"/>
                <a:gd name="T12" fmla="*/ 1 w 198"/>
                <a:gd name="T13" fmla="*/ 19 h 236"/>
                <a:gd name="T14" fmla="*/ 0 w 198"/>
                <a:gd name="T15" fmla="*/ 21 h 236"/>
                <a:gd name="T16" fmla="*/ 0 w 198"/>
                <a:gd name="T17" fmla="*/ 24 h 236"/>
                <a:gd name="T18" fmla="*/ 0 w 198"/>
                <a:gd name="T19" fmla="*/ 28 h 236"/>
                <a:gd name="T20" fmla="*/ 2 w 198"/>
                <a:gd name="T21" fmla="*/ 31 h 236"/>
                <a:gd name="T22" fmla="*/ 4 w 198"/>
                <a:gd name="T23" fmla="*/ 34 h 236"/>
                <a:gd name="T24" fmla="*/ 7 w 198"/>
                <a:gd name="T25" fmla="*/ 36 h 236"/>
                <a:gd name="T26" fmla="*/ 11 w 198"/>
                <a:gd name="T27" fmla="*/ 38 h 236"/>
                <a:gd name="T28" fmla="*/ 15 w 198"/>
                <a:gd name="T29" fmla="*/ 39 h 236"/>
                <a:gd name="T30" fmla="*/ 18 w 198"/>
                <a:gd name="T31" fmla="*/ 39 h 236"/>
                <a:gd name="T32" fmla="*/ 22 w 198"/>
                <a:gd name="T33" fmla="*/ 38 h 236"/>
                <a:gd name="T34" fmla="*/ 23 w 198"/>
                <a:gd name="T35" fmla="*/ 38 h 236"/>
                <a:gd name="T36" fmla="*/ 24 w 198"/>
                <a:gd name="T37" fmla="*/ 38 h 236"/>
                <a:gd name="T38" fmla="*/ 24 w 198"/>
                <a:gd name="T39" fmla="*/ 37 h 236"/>
                <a:gd name="T40" fmla="*/ 24 w 198"/>
                <a:gd name="T41" fmla="*/ 37 h 236"/>
                <a:gd name="T42" fmla="*/ 24 w 198"/>
                <a:gd name="T43" fmla="*/ 36 h 236"/>
                <a:gd name="T44" fmla="*/ 24 w 198"/>
                <a:gd name="T45" fmla="*/ 36 h 236"/>
                <a:gd name="T46" fmla="*/ 23 w 198"/>
                <a:gd name="T47" fmla="*/ 36 h 236"/>
                <a:gd name="T48" fmla="*/ 22 w 198"/>
                <a:gd name="T49" fmla="*/ 36 h 236"/>
                <a:gd name="T50" fmla="*/ 21 w 198"/>
                <a:gd name="T51" fmla="*/ 36 h 236"/>
                <a:gd name="T52" fmla="*/ 20 w 198"/>
                <a:gd name="T53" fmla="*/ 36 h 236"/>
                <a:gd name="T54" fmla="*/ 19 w 198"/>
                <a:gd name="T55" fmla="*/ 36 h 236"/>
                <a:gd name="T56" fmla="*/ 18 w 198"/>
                <a:gd name="T57" fmla="*/ 36 h 236"/>
                <a:gd name="T58" fmla="*/ 16 w 198"/>
                <a:gd name="T59" fmla="*/ 36 h 236"/>
                <a:gd name="T60" fmla="*/ 15 w 198"/>
                <a:gd name="T61" fmla="*/ 36 h 236"/>
                <a:gd name="T62" fmla="*/ 13 w 198"/>
                <a:gd name="T63" fmla="*/ 35 h 236"/>
                <a:gd name="T64" fmla="*/ 11 w 198"/>
                <a:gd name="T65" fmla="*/ 35 h 236"/>
                <a:gd name="T66" fmla="*/ 9 w 198"/>
                <a:gd name="T67" fmla="*/ 34 h 236"/>
                <a:gd name="T68" fmla="*/ 7 w 198"/>
                <a:gd name="T69" fmla="*/ 33 h 236"/>
                <a:gd name="T70" fmla="*/ 5 w 198"/>
                <a:gd name="T71" fmla="*/ 31 h 236"/>
                <a:gd name="T72" fmla="*/ 3 w 198"/>
                <a:gd name="T73" fmla="*/ 29 h 236"/>
                <a:gd name="T74" fmla="*/ 3 w 198"/>
                <a:gd name="T75" fmla="*/ 26 h 236"/>
                <a:gd name="T76" fmla="*/ 3 w 198"/>
                <a:gd name="T77" fmla="*/ 23 h 236"/>
                <a:gd name="T78" fmla="*/ 4 w 198"/>
                <a:gd name="T79" fmla="*/ 20 h 236"/>
                <a:gd name="T80" fmla="*/ 5 w 198"/>
                <a:gd name="T81" fmla="*/ 18 h 236"/>
                <a:gd name="T82" fmla="*/ 7 w 198"/>
                <a:gd name="T83" fmla="*/ 16 h 236"/>
                <a:gd name="T84" fmla="*/ 8 w 198"/>
                <a:gd name="T85" fmla="*/ 14 h 236"/>
                <a:gd name="T86" fmla="*/ 11 w 198"/>
                <a:gd name="T87" fmla="*/ 12 h 236"/>
                <a:gd name="T88" fmla="*/ 13 w 198"/>
                <a:gd name="T89" fmla="*/ 10 h 236"/>
                <a:gd name="T90" fmla="*/ 16 w 198"/>
                <a:gd name="T91" fmla="*/ 8 h 236"/>
                <a:gd name="T92" fmla="*/ 18 w 198"/>
                <a:gd name="T93" fmla="*/ 6 h 236"/>
                <a:gd name="T94" fmla="*/ 21 w 198"/>
                <a:gd name="T95" fmla="*/ 5 h 236"/>
                <a:gd name="T96" fmla="*/ 24 w 198"/>
                <a:gd name="T97" fmla="*/ 4 h 236"/>
                <a:gd name="T98" fmla="*/ 26 w 198"/>
                <a:gd name="T99" fmla="*/ 3 h 236"/>
                <a:gd name="T100" fmla="*/ 29 w 198"/>
                <a:gd name="T101" fmla="*/ 2 h 236"/>
                <a:gd name="T102" fmla="*/ 31 w 198"/>
                <a:gd name="T103" fmla="*/ 2 h 236"/>
                <a:gd name="T104" fmla="*/ 33 w 198"/>
                <a:gd name="T105" fmla="*/ 1 h 236"/>
                <a:gd name="T106" fmla="*/ 32 w 198"/>
                <a:gd name="T107" fmla="*/ 0 h 236"/>
                <a:gd name="T108" fmla="*/ 30 w 198"/>
                <a:gd name="T109" fmla="*/ 0 h 236"/>
                <a:gd name="T110" fmla="*/ 27 w 198"/>
                <a:gd name="T111" fmla="*/ 0 h 236"/>
                <a:gd name="T112" fmla="*/ 24 w 198"/>
                <a:gd name="T113" fmla="*/ 1 h 236"/>
                <a:gd name="T114" fmla="*/ 21 w 198"/>
                <a:gd name="T115" fmla="*/ 2 h 236"/>
                <a:gd name="T116" fmla="*/ 18 w 198"/>
                <a:gd name="T117" fmla="*/ 3 h 236"/>
                <a:gd name="T118" fmla="*/ 15 w 198"/>
                <a:gd name="T119" fmla="*/ 5 h 236"/>
                <a:gd name="T120" fmla="*/ 12 w 198"/>
                <a:gd name="T121" fmla="*/ 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26754" name="Freeform 793"/>
            <p:cNvSpPr>
              <a:spLocks/>
            </p:cNvSpPr>
            <p:nvPr/>
          </p:nvSpPr>
          <p:spPr bwMode="auto">
            <a:xfrm>
              <a:off x="4386" y="3145"/>
              <a:ext cx="22" cy="30"/>
            </a:xfrm>
            <a:custGeom>
              <a:avLst/>
              <a:gdLst>
                <a:gd name="T0" fmla="*/ 19 w 128"/>
                <a:gd name="T1" fmla="*/ 10 h 183"/>
                <a:gd name="T2" fmla="*/ 19 w 128"/>
                <a:gd name="T3" fmla="*/ 13 h 183"/>
                <a:gd name="T4" fmla="*/ 19 w 128"/>
                <a:gd name="T5" fmla="*/ 16 h 183"/>
                <a:gd name="T6" fmla="*/ 17 w 128"/>
                <a:gd name="T7" fmla="*/ 18 h 183"/>
                <a:gd name="T8" fmla="*/ 15 w 128"/>
                <a:gd name="T9" fmla="*/ 20 h 183"/>
                <a:gd name="T10" fmla="*/ 13 w 128"/>
                <a:gd name="T11" fmla="*/ 22 h 183"/>
                <a:gd name="T12" fmla="*/ 10 w 128"/>
                <a:gd name="T13" fmla="*/ 24 h 183"/>
                <a:gd name="T14" fmla="*/ 7 w 128"/>
                <a:gd name="T15" fmla="*/ 26 h 183"/>
                <a:gd name="T16" fmla="*/ 5 w 128"/>
                <a:gd name="T17" fmla="*/ 27 h 183"/>
                <a:gd name="T18" fmla="*/ 5 w 128"/>
                <a:gd name="T19" fmla="*/ 28 h 183"/>
                <a:gd name="T20" fmla="*/ 4 w 128"/>
                <a:gd name="T21" fmla="*/ 28 h 183"/>
                <a:gd name="T22" fmla="*/ 4 w 128"/>
                <a:gd name="T23" fmla="*/ 29 h 183"/>
                <a:gd name="T24" fmla="*/ 5 w 128"/>
                <a:gd name="T25" fmla="*/ 29 h 183"/>
                <a:gd name="T26" fmla="*/ 5 w 128"/>
                <a:gd name="T27" fmla="*/ 30 h 183"/>
                <a:gd name="T28" fmla="*/ 6 w 128"/>
                <a:gd name="T29" fmla="*/ 30 h 183"/>
                <a:gd name="T30" fmla="*/ 6 w 128"/>
                <a:gd name="T31" fmla="*/ 30 h 183"/>
                <a:gd name="T32" fmla="*/ 7 w 128"/>
                <a:gd name="T33" fmla="*/ 30 h 183"/>
                <a:gd name="T34" fmla="*/ 10 w 128"/>
                <a:gd name="T35" fmla="*/ 28 h 183"/>
                <a:gd name="T36" fmla="*/ 13 w 128"/>
                <a:gd name="T37" fmla="*/ 26 h 183"/>
                <a:gd name="T38" fmla="*/ 16 w 128"/>
                <a:gd name="T39" fmla="*/ 24 h 183"/>
                <a:gd name="T40" fmla="*/ 19 w 128"/>
                <a:gd name="T41" fmla="*/ 22 h 183"/>
                <a:gd name="T42" fmla="*/ 20 w 128"/>
                <a:gd name="T43" fmla="*/ 19 h 183"/>
                <a:gd name="T44" fmla="*/ 21 w 128"/>
                <a:gd name="T45" fmla="*/ 16 h 183"/>
                <a:gd name="T46" fmla="*/ 22 w 128"/>
                <a:gd name="T47" fmla="*/ 13 h 183"/>
                <a:gd name="T48" fmla="*/ 21 w 128"/>
                <a:gd name="T49" fmla="*/ 10 h 183"/>
                <a:gd name="T50" fmla="*/ 19 w 128"/>
                <a:gd name="T51" fmla="*/ 7 h 183"/>
                <a:gd name="T52" fmla="*/ 17 w 128"/>
                <a:gd name="T53" fmla="*/ 5 h 183"/>
                <a:gd name="T54" fmla="*/ 14 w 128"/>
                <a:gd name="T55" fmla="*/ 3 h 183"/>
                <a:gd name="T56" fmla="*/ 10 w 128"/>
                <a:gd name="T57" fmla="*/ 1 h 183"/>
                <a:gd name="T58" fmla="*/ 7 w 128"/>
                <a:gd name="T59" fmla="*/ 0 h 183"/>
                <a:gd name="T60" fmla="*/ 4 w 128"/>
                <a:gd name="T61" fmla="*/ 0 h 183"/>
                <a:gd name="T62" fmla="*/ 2 w 128"/>
                <a:gd name="T63" fmla="*/ 0 h 183"/>
                <a:gd name="T64" fmla="*/ 0 w 128"/>
                <a:gd name="T65" fmla="*/ 1 h 183"/>
                <a:gd name="T66" fmla="*/ 3 w 128"/>
                <a:gd name="T67" fmla="*/ 2 h 183"/>
                <a:gd name="T68" fmla="*/ 6 w 128"/>
                <a:gd name="T69" fmla="*/ 2 h 183"/>
                <a:gd name="T70" fmla="*/ 8 w 128"/>
                <a:gd name="T71" fmla="*/ 3 h 183"/>
                <a:gd name="T72" fmla="*/ 11 w 128"/>
                <a:gd name="T73" fmla="*/ 4 h 183"/>
                <a:gd name="T74" fmla="*/ 13 w 128"/>
                <a:gd name="T75" fmla="*/ 5 h 183"/>
                <a:gd name="T76" fmla="*/ 15 w 128"/>
                <a:gd name="T77" fmla="*/ 6 h 183"/>
                <a:gd name="T78" fmla="*/ 17 w 128"/>
                <a:gd name="T79" fmla="*/ 8 h 183"/>
                <a:gd name="T80" fmla="*/ 19 w 128"/>
                <a:gd name="T81" fmla="*/ 1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26755" name="Freeform 794"/>
            <p:cNvSpPr>
              <a:spLocks/>
            </p:cNvSpPr>
            <p:nvPr/>
          </p:nvSpPr>
          <p:spPr bwMode="auto">
            <a:xfrm>
              <a:off x="4309" y="3138"/>
              <a:ext cx="53" cy="63"/>
            </a:xfrm>
            <a:custGeom>
              <a:avLst/>
              <a:gdLst>
                <a:gd name="T0" fmla="*/ 17 w 323"/>
                <a:gd name="T1" fmla="*/ 12 h 379"/>
                <a:gd name="T2" fmla="*/ 9 w 323"/>
                <a:gd name="T3" fmla="*/ 19 h 379"/>
                <a:gd name="T4" fmla="*/ 3 w 323"/>
                <a:gd name="T5" fmla="*/ 28 h 379"/>
                <a:gd name="T6" fmla="*/ 0 w 323"/>
                <a:gd name="T7" fmla="*/ 38 h 379"/>
                <a:gd name="T8" fmla="*/ 1 w 323"/>
                <a:gd name="T9" fmla="*/ 44 h 379"/>
                <a:gd name="T10" fmla="*/ 2 w 323"/>
                <a:gd name="T11" fmla="*/ 47 h 379"/>
                <a:gd name="T12" fmla="*/ 3 w 323"/>
                <a:gd name="T13" fmla="*/ 50 h 379"/>
                <a:gd name="T14" fmla="*/ 6 w 323"/>
                <a:gd name="T15" fmla="*/ 52 h 379"/>
                <a:gd name="T16" fmla="*/ 9 w 323"/>
                <a:gd name="T17" fmla="*/ 54 h 379"/>
                <a:gd name="T18" fmla="*/ 14 w 323"/>
                <a:gd name="T19" fmla="*/ 57 h 379"/>
                <a:gd name="T20" fmla="*/ 20 w 323"/>
                <a:gd name="T21" fmla="*/ 58 h 379"/>
                <a:gd name="T22" fmla="*/ 25 w 323"/>
                <a:gd name="T23" fmla="*/ 60 h 379"/>
                <a:gd name="T24" fmla="*/ 31 w 323"/>
                <a:gd name="T25" fmla="*/ 61 h 379"/>
                <a:gd name="T26" fmla="*/ 36 w 323"/>
                <a:gd name="T27" fmla="*/ 62 h 379"/>
                <a:gd name="T28" fmla="*/ 42 w 323"/>
                <a:gd name="T29" fmla="*/ 62 h 379"/>
                <a:gd name="T30" fmla="*/ 48 w 323"/>
                <a:gd name="T31" fmla="*/ 63 h 379"/>
                <a:gd name="T32" fmla="*/ 51 w 323"/>
                <a:gd name="T33" fmla="*/ 63 h 379"/>
                <a:gd name="T34" fmla="*/ 53 w 323"/>
                <a:gd name="T35" fmla="*/ 62 h 379"/>
                <a:gd name="T36" fmla="*/ 53 w 323"/>
                <a:gd name="T37" fmla="*/ 60 h 379"/>
                <a:gd name="T38" fmla="*/ 52 w 323"/>
                <a:gd name="T39" fmla="*/ 59 h 379"/>
                <a:gd name="T40" fmla="*/ 48 w 323"/>
                <a:gd name="T41" fmla="*/ 58 h 379"/>
                <a:gd name="T42" fmla="*/ 43 w 323"/>
                <a:gd name="T43" fmla="*/ 58 h 379"/>
                <a:gd name="T44" fmla="*/ 38 w 323"/>
                <a:gd name="T45" fmla="*/ 58 h 379"/>
                <a:gd name="T46" fmla="*/ 33 w 323"/>
                <a:gd name="T47" fmla="*/ 57 h 379"/>
                <a:gd name="T48" fmla="*/ 28 w 323"/>
                <a:gd name="T49" fmla="*/ 56 h 379"/>
                <a:gd name="T50" fmla="*/ 22 w 323"/>
                <a:gd name="T51" fmla="*/ 55 h 379"/>
                <a:gd name="T52" fmla="*/ 17 w 323"/>
                <a:gd name="T53" fmla="*/ 53 h 379"/>
                <a:gd name="T54" fmla="*/ 12 w 323"/>
                <a:gd name="T55" fmla="*/ 51 h 379"/>
                <a:gd name="T56" fmla="*/ 8 w 323"/>
                <a:gd name="T57" fmla="*/ 48 h 379"/>
                <a:gd name="T58" fmla="*/ 6 w 323"/>
                <a:gd name="T59" fmla="*/ 45 h 379"/>
                <a:gd name="T60" fmla="*/ 5 w 323"/>
                <a:gd name="T61" fmla="*/ 40 h 379"/>
                <a:gd name="T62" fmla="*/ 6 w 323"/>
                <a:gd name="T63" fmla="*/ 33 h 379"/>
                <a:gd name="T64" fmla="*/ 8 w 323"/>
                <a:gd name="T65" fmla="*/ 27 h 379"/>
                <a:gd name="T66" fmla="*/ 11 w 323"/>
                <a:gd name="T67" fmla="*/ 23 h 379"/>
                <a:gd name="T68" fmla="*/ 15 w 323"/>
                <a:gd name="T69" fmla="*/ 18 h 379"/>
                <a:gd name="T70" fmla="*/ 19 w 323"/>
                <a:gd name="T71" fmla="*/ 15 h 379"/>
                <a:gd name="T72" fmla="*/ 24 w 323"/>
                <a:gd name="T73" fmla="*/ 11 h 379"/>
                <a:gd name="T74" fmla="*/ 30 w 323"/>
                <a:gd name="T75" fmla="*/ 7 h 379"/>
                <a:gd name="T76" fmla="*/ 36 w 323"/>
                <a:gd name="T77" fmla="*/ 4 h 379"/>
                <a:gd name="T78" fmla="*/ 42 w 323"/>
                <a:gd name="T79" fmla="*/ 1 h 379"/>
                <a:gd name="T80" fmla="*/ 42 w 323"/>
                <a:gd name="T81" fmla="*/ 0 h 379"/>
                <a:gd name="T82" fmla="*/ 36 w 323"/>
                <a:gd name="T83" fmla="*/ 1 h 379"/>
                <a:gd name="T84" fmla="*/ 30 w 323"/>
                <a:gd name="T85" fmla="*/ 3 h 379"/>
                <a:gd name="T86" fmla="*/ 23 w 323"/>
                <a:gd name="T87" fmla="*/ 6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26756" name="Freeform 795"/>
            <p:cNvSpPr>
              <a:spLocks/>
            </p:cNvSpPr>
            <p:nvPr/>
          </p:nvSpPr>
          <p:spPr bwMode="auto">
            <a:xfrm>
              <a:off x="4384" y="3136"/>
              <a:ext cx="47" cy="42"/>
            </a:xfrm>
            <a:custGeom>
              <a:avLst/>
              <a:gdLst>
                <a:gd name="T0" fmla="*/ 39 w 282"/>
                <a:gd name="T1" fmla="*/ 13 h 253"/>
                <a:gd name="T2" fmla="*/ 41 w 282"/>
                <a:gd name="T3" fmla="*/ 15 h 253"/>
                <a:gd name="T4" fmla="*/ 43 w 282"/>
                <a:gd name="T5" fmla="*/ 18 h 253"/>
                <a:gd name="T6" fmla="*/ 43 w 282"/>
                <a:gd name="T7" fmla="*/ 21 h 253"/>
                <a:gd name="T8" fmla="*/ 43 w 282"/>
                <a:gd name="T9" fmla="*/ 24 h 253"/>
                <a:gd name="T10" fmla="*/ 43 w 282"/>
                <a:gd name="T11" fmla="*/ 26 h 253"/>
                <a:gd name="T12" fmla="*/ 42 w 282"/>
                <a:gd name="T13" fmla="*/ 28 h 253"/>
                <a:gd name="T14" fmla="*/ 41 w 282"/>
                <a:gd name="T15" fmla="*/ 31 h 253"/>
                <a:gd name="T16" fmla="*/ 39 w 282"/>
                <a:gd name="T17" fmla="*/ 32 h 253"/>
                <a:gd name="T18" fmla="*/ 38 w 282"/>
                <a:gd name="T19" fmla="*/ 34 h 253"/>
                <a:gd name="T20" fmla="*/ 36 w 282"/>
                <a:gd name="T21" fmla="*/ 36 h 253"/>
                <a:gd name="T22" fmla="*/ 34 w 282"/>
                <a:gd name="T23" fmla="*/ 37 h 253"/>
                <a:gd name="T24" fmla="*/ 32 w 282"/>
                <a:gd name="T25" fmla="*/ 39 h 253"/>
                <a:gd name="T26" fmla="*/ 32 w 282"/>
                <a:gd name="T27" fmla="*/ 40 h 253"/>
                <a:gd name="T28" fmla="*/ 32 w 282"/>
                <a:gd name="T29" fmla="*/ 40 h 253"/>
                <a:gd name="T30" fmla="*/ 32 w 282"/>
                <a:gd name="T31" fmla="*/ 41 h 253"/>
                <a:gd name="T32" fmla="*/ 32 w 282"/>
                <a:gd name="T33" fmla="*/ 41 h 253"/>
                <a:gd name="T34" fmla="*/ 33 w 282"/>
                <a:gd name="T35" fmla="*/ 42 h 253"/>
                <a:gd name="T36" fmla="*/ 34 w 282"/>
                <a:gd name="T37" fmla="*/ 42 h 253"/>
                <a:gd name="T38" fmla="*/ 34 w 282"/>
                <a:gd name="T39" fmla="*/ 42 h 253"/>
                <a:gd name="T40" fmla="*/ 35 w 282"/>
                <a:gd name="T41" fmla="*/ 41 h 253"/>
                <a:gd name="T42" fmla="*/ 39 w 282"/>
                <a:gd name="T43" fmla="*/ 39 h 253"/>
                <a:gd name="T44" fmla="*/ 42 w 282"/>
                <a:gd name="T45" fmla="*/ 36 h 253"/>
                <a:gd name="T46" fmla="*/ 45 w 282"/>
                <a:gd name="T47" fmla="*/ 32 h 253"/>
                <a:gd name="T48" fmla="*/ 46 w 282"/>
                <a:gd name="T49" fmla="*/ 28 h 253"/>
                <a:gd name="T50" fmla="*/ 47 w 282"/>
                <a:gd name="T51" fmla="*/ 23 h 253"/>
                <a:gd name="T52" fmla="*/ 47 w 282"/>
                <a:gd name="T53" fmla="*/ 19 h 253"/>
                <a:gd name="T54" fmla="*/ 45 w 282"/>
                <a:gd name="T55" fmla="*/ 15 h 253"/>
                <a:gd name="T56" fmla="*/ 42 w 282"/>
                <a:gd name="T57" fmla="*/ 12 h 253"/>
                <a:gd name="T58" fmla="*/ 40 w 282"/>
                <a:gd name="T59" fmla="*/ 10 h 253"/>
                <a:gd name="T60" fmla="*/ 37 w 282"/>
                <a:gd name="T61" fmla="*/ 8 h 253"/>
                <a:gd name="T62" fmla="*/ 34 w 282"/>
                <a:gd name="T63" fmla="*/ 6 h 253"/>
                <a:gd name="T64" fmla="*/ 31 w 282"/>
                <a:gd name="T65" fmla="*/ 5 h 253"/>
                <a:gd name="T66" fmla="*/ 27 w 282"/>
                <a:gd name="T67" fmla="*/ 4 h 253"/>
                <a:gd name="T68" fmla="*/ 24 w 282"/>
                <a:gd name="T69" fmla="*/ 3 h 253"/>
                <a:gd name="T70" fmla="*/ 20 w 282"/>
                <a:gd name="T71" fmla="*/ 2 h 253"/>
                <a:gd name="T72" fmla="*/ 17 w 282"/>
                <a:gd name="T73" fmla="*/ 1 h 253"/>
                <a:gd name="T74" fmla="*/ 14 w 282"/>
                <a:gd name="T75" fmla="*/ 1 h 253"/>
                <a:gd name="T76" fmla="*/ 11 w 282"/>
                <a:gd name="T77" fmla="*/ 0 h 253"/>
                <a:gd name="T78" fmla="*/ 8 w 282"/>
                <a:gd name="T79" fmla="*/ 0 h 253"/>
                <a:gd name="T80" fmla="*/ 5 w 282"/>
                <a:gd name="T81" fmla="*/ 0 h 253"/>
                <a:gd name="T82" fmla="*/ 3 w 282"/>
                <a:gd name="T83" fmla="*/ 0 h 253"/>
                <a:gd name="T84" fmla="*/ 2 w 282"/>
                <a:gd name="T85" fmla="*/ 0 h 253"/>
                <a:gd name="T86" fmla="*/ 1 w 282"/>
                <a:gd name="T87" fmla="*/ 1 h 253"/>
                <a:gd name="T88" fmla="*/ 0 w 282"/>
                <a:gd name="T89" fmla="*/ 1 h 253"/>
                <a:gd name="T90" fmla="*/ 2 w 282"/>
                <a:gd name="T91" fmla="*/ 1 h 253"/>
                <a:gd name="T92" fmla="*/ 4 w 282"/>
                <a:gd name="T93" fmla="*/ 1 h 253"/>
                <a:gd name="T94" fmla="*/ 6 w 282"/>
                <a:gd name="T95" fmla="*/ 2 h 253"/>
                <a:gd name="T96" fmla="*/ 9 w 282"/>
                <a:gd name="T97" fmla="*/ 2 h 253"/>
                <a:gd name="T98" fmla="*/ 11 w 282"/>
                <a:gd name="T99" fmla="*/ 3 h 253"/>
                <a:gd name="T100" fmla="*/ 14 w 282"/>
                <a:gd name="T101" fmla="*/ 3 h 253"/>
                <a:gd name="T102" fmla="*/ 16 w 282"/>
                <a:gd name="T103" fmla="*/ 4 h 253"/>
                <a:gd name="T104" fmla="*/ 19 w 282"/>
                <a:gd name="T105" fmla="*/ 4 h 253"/>
                <a:gd name="T106" fmla="*/ 22 w 282"/>
                <a:gd name="T107" fmla="*/ 5 h 253"/>
                <a:gd name="T108" fmla="*/ 24 w 282"/>
                <a:gd name="T109" fmla="*/ 6 h 253"/>
                <a:gd name="T110" fmla="*/ 27 w 282"/>
                <a:gd name="T111" fmla="*/ 7 h 253"/>
                <a:gd name="T112" fmla="*/ 30 w 282"/>
                <a:gd name="T113" fmla="*/ 8 h 253"/>
                <a:gd name="T114" fmla="*/ 32 w 282"/>
                <a:gd name="T115" fmla="*/ 9 h 253"/>
                <a:gd name="T116" fmla="*/ 35 w 282"/>
                <a:gd name="T117" fmla="*/ 10 h 253"/>
                <a:gd name="T118" fmla="*/ 37 w 282"/>
                <a:gd name="T119" fmla="*/ 11 h 253"/>
                <a:gd name="T120" fmla="*/ 39 w 282"/>
                <a:gd name="T121" fmla="*/ 13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26757" name="Freeform 796"/>
            <p:cNvSpPr>
              <a:spLocks/>
            </p:cNvSpPr>
            <p:nvPr/>
          </p:nvSpPr>
          <p:spPr bwMode="auto">
            <a:xfrm>
              <a:off x="4290" y="3159"/>
              <a:ext cx="19" cy="39"/>
            </a:xfrm>
            <a:custGeom>
              <a:avLst/>
              <a:gdLst>
                <a:gd name="T0" fmla="*/ 0 w 115"/>
                <a:gd name="T1" fmla="*/ 21 h 236"/>
                <a:gd name="T2" fmla="*/ 0 w 115"/>
                <a:gd name="T3" fmla="*/ 24 h 236"/>
                <a:gd name="T4" fmla="*/ 1 w 115"/>
                <a:gd name="T5" fmla="*/ 27 h 236"/>
                <a:gd name="T6" fmla="*/ 2 w 115"/>
                <a:gd name="T7" fmla="*/ 30 h 236"/>
                <a:gd name="T8" fmla="*/ 4 w 115"/>
                <a:gd name="T9" fmla="*/ 33 h 236"/>
                <a:gd name="T10" fmla="*/ 6 w 115"/>
                <a:gd name="T11" fmla="*/ 35 h 236"/>
                <a:gd name="T12" fmla="*/ 9 w 115"/>
                <a:gd name="T13" fmla="*/ 37 h 236"/>
                <a:gd name="T14" fmla="*/ 12 w 115"/>
                <a:gd name="T15" fmla="*/ 38 h 236"/>
                <a:gd name="T16" fmla="*/ 15 w 115"/>
                <a:gd name="T17" fmla="*/ 39 h 236"/>
                <a:gd name="T18" fmla="*/ 16 w 115"/>
                <a:gd name="T19" fmla="*/ 39 h 236"/>
                <a:gd name="T20" fmla="*/ 17 w 115"/>
                <a:gd name="T21" fmla="*/ 39 h 236"/>
                <a:gd name="T22" fmla="*/ 18 w 115"/>
                <a:gd name="T23" fmla="*/ 38 h 236"/>
                <a:gd name="T24" fmla="*/ 18 w 115"/>
                <a:gd name="T25" fmla="*/ 37 h 236"/>
                <a:gd name="T26" fmla="*/ 18 w 115"/>
                <a:gd name="T27" fmla="*/ 36 h 236"/>
                <a:gd name="T28" fmla="*/ 18 w 115"/>
                <a:gd name="T29" fmla="*/ 36 h 236"/>
                <a:gd name="T30" fmla="*/ 18 w 115"/>
                <a:gd name="T31" fmla="*/ 35 h 236"/>
                <a:gd name="T32" fmla="*/ 17 w 115"/>
                <a:gd name="T33" fmla="*/ 34 h 236"/>
                <a:gd name="T34" fmla="*/ 14 w 115"/>
                <a:gd name="T35" fmla="*/ 33 h 236"/>
                <a:gd name="T36" fmla="*/ 11 w 115"/>
                <a:gd name="T37" fmla="*/ 32 h 236"/>
                <a:gd name="T38" fmla="*/ 8 w 115"/>
                <a:gd name="T39" fmla="*/ 30 h 236"/>
                <a:gd name="T40" fmla="*/ 7 w 115"/>
                <a:gd name="T41" fmla="*/ 27 h 236"/>
                <a:gd name="T42" fmla="*/ 5 w 115"/>
                <a:gd name="T43" fmla="*/ 24 h 236"/>
                <a:gd name="T44" fmla="*/ 5 w 115"/>
                <a:gd name="T45" fmla="*/ 21 h 236"/>
                <a:gd name="T46" fmla="*/ 5 w 115"/>
                <a:gd name="T47" fmla="*/ 18 h 236"/>
                <a:gd name="T48" fmla="*/ 6 w 115"/>
                <a:gd name="T49" fmla="*/ 15 h 236"/>
                <a:gd name="T50" fmla="*/ 7 w 115"/>
                <a:gd name="T51" fmla="*/ 12 h 236"/>
                <a:gd name="T52" fmla="*/ 9 w 115"/>
                <a:gd name="T53" fmla="*/ 10 h 236"/>
                <a:gd name="T54" fmla="*/ 12 w 115"/>
                <a:gd name="T55" fmla="*/ 8 h 236"/>
                <a:gd name="T56" fmla="*/ 14 w 115"/>
                <a:gd name="T57" fmla="*/ 5 h 236"/>
                <a:gd name="T58" fmla="*/ 16 w 115"/>
                <a:gd name="T59" fmla="*/ 4 h 236"/>
                <a:gd name="T60" fmla="*/ 18 w 115"/>
                <a:gd name="T61" fmla="*/ 2 h 236"/>
                <a:gd name="T62" fmla="*/ 19 w 115"/>
                <a:gd name="T63" fmla="*/ 1 h 236"/>
                <a:gd name="T64" fmla="*/ 19 w 115"/>
                <a:gd name="T65" fmla="*/ 0 h 236"/>
                <a:gd name="T66" fmla="*/ 17 w 115"/>
                <a:gd name="T67" fmla="*/ 1 h 236"/>
                <a:gd name="T68" fmla="*/ 14 w 115"/>
                <a:gd name="T69" fmla="*/ 2 h 236"/>
                <a:gd name="T70" fmla="*/ 11 w 115"/>
                <a:gd name="T71" fmla="*/ 4 h 236"/>
                <a:gd name="T72" fmla="*/ 8 w 115"/>
                <a:gd name="T73" fmla="*/ 7 h 236"/>
                <a:gd name="T74" fmla="*/ 5 w 115"/>
                <a:gd name="T75" fmla="*/ 10 h 236"/>
                <a:gd name="T76" fmla="*/ 3 w 115"/>
                <a:gd name="T77" fmla="*/ 14 h 236"/>
                <a:gd name="T78" fmla="*/ 1 w 115"/>
                <a:gd name="T79" fmla="*/ 17 h 236"/>
                <a:gd name="T80" fmla="*/ 0 w 115"/>
                <a:gd name="T81" fmla="*/ 21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26758" name="Freeform 797"/>
            <p:cNvSpPr>
              <a:spLocks/>
            </p:cNvSpPr>
            <p:nvPr/>
          </p:nvSpPr>
          <p:spPr bwMode="auto">
            <a:xfrm>
              <a:off x="4423" y="3133"/>
              <a:ext cx="41" cy="52"/>
            </a:xfrm>
            <a:custGeom>
              <a:avLst/>
              <a:gdLst>
                <a:gd name="T0" fmla="*/ 35 w 245"/>
                <a:gd name="T1" fmla="*/ 21 h 310"/>
                <a:gd name="T2" fmla="*/ 37 w 245"/>
                <a:gd name="T3" fmla="*/ 24 h 310"/>
                <a:gd name="T4" fmla="*/ 38 w 245"/>
                <a:gd name="T5" fmla="*/ 28 h 310"/>
                <a:gd name="T6" fmla="*/ 37 w 245"/>
                <a:gd name="T7" fmla="*/ 31 h 310"/>
                <a:gd name="T8" fmla="*/ 35 w 245"/>
                <a:gd name="T9" fmla="*/ 35 h 310"/>
                <a:gd name="T10" fmla="*/ 31 w 245"/>
                <a:gd name="T11" fmla="*/ 38 h 310"/>
                <a:gd name="T12" fmla="*/ 28 w 245"/>
                <a:gd name="T13" fmla="*/ 41 h 310"/>
                <a:gd name="T14" fmla="*/ 24 w 245"/>
                <a:gd name="T15" fmla="*/ 44 h 310"/>
                <a:gd name="T16" fmla="*/ 21 w 245"/>
                <a:gd name="T17" fmla="*/ 47 h 310"/>
                <a:gd name="T18" fmla="*/ 21 w 245"/>
                <a:gd name="T19" fmla="*/ 48 h 310"/>
                <a:gd name="T20" fmla="*/ 20 w 245"/>
                <a:gd name="T21" fmla="*/ 50 h 310"/>
                <a:gd name="T22" fmla="*/ 20 w 245"/>
                <a:gd name="T23" fmla="*/ 51 h 310"/>
                <a:gd name="T24" fmla="*/ 22 w 245"/>
                <a:gd name="T25" fmla="*/ 52 h 310"/>
                <a:gd name="T26" fmla="*/ 23 w 245"/>
                <a:gd name="T27" fmla="*/ 52 h 310"/>
                <a:gd name="T28" fmla="*/ 26 w 245"/>
                <a:gd name="T29" fmla="*/ 49 h 310"/>
                <a:gd name="T30" fmla="*/ 30 w 245"/>
                <a:gd name="T31" fmla="*/ 45 h 310"/>
                <a:gd name="T32" fmla="*/ 35 w 245"/>
                <a:gd name="T33" fmla="*/ 41 h 310"/>
                <a:gd name="T34" fmla="*/ 38 w 245"/>
                <a:gd name="T35" fmla="*/ 37 h 310"/>
                <a:gd name="T36" fmla="*/ 41 w 245"/>
                <a:gd name="T37" fmla="*/ 31 h 310"/>
                <a:gd name="T38" fmla="*/ 41 w 245"/>
                <a:gd name="T39" fmla="*/ 25 h 310"/>
                <a:gd name="T40" fmla="*/ 38 w 245"/>
                <a:gd name="T41" fmla="*/ 20 h 310"/>
                <a:gd name="T42" fmla="*/ 34 w 245"/>
                <a:gd name="T43" fmla="*/ 16 h 310"/>
                <a:gd name="T44" fmla="*/ 29 w 245"/>
                <a:gd name="T45" fmla="*/ 13 h 310"/>
                <a:gd name="T46" fmla="*/ 25 w 245"/>
                <a:gd name="T47" fmla="*/ 10 h 310"/>
                <a:gd name="T48" fmla="*/ 20 w 245"/>
                <a:gd name="T49" fmla="*/ 8 h 310"/>
                <a:gd name="T50" fmla="*/ 16 w 245"/>
                <a:gd name="T51" fmla="*/ 5 h 310"/>
                <a:gd name="T52" fmla="*/ 11 w 245"/>
                <a:gd name="T53" fmla="*/ 3 h 310"/>
                <a:gd name="T54" fmla="*/ 7 w 245"/>
                <a:gd name="T55" fmla="*/ 1 h 310"/>
                <a:gd name="T56" fmla="*/ 3 w 245"/>
                <a:gd name="T57" fmla="*/ 0 h 310"/>
                <a:gd name="T58" fmla="*/ 1 w 245"/>
                <a:gd name="T59" fmla="*/ 0 h 310"/>
                <a:gd name="T60" fmla="*/ 2 w 245"/>
                <a:gd name="T61" fmla="*/ 1 h 310"/>
                <a:gd name="T62" fmla="*/ 6 w 245"/>
                <a:gd name="T63" fmla="*/ 3 h 310"/>
                <a:gd name="T64" fmla="*/ 10 w 245"/>
                <a:gd name="T65" fmla="*/ 5 h 310"/>
                <a:gd name="T66" fmla="*/ 14 w 245"/>
                <a:gd name="T67" fmla="*/ 7 h 310"/>
                <a:gd name="T68" fmla="*/ 19 w 245"/>
                <a:gd name="T69" fmla="*/ 10 h 310"/>
                <a:gd name="T70" fmla="*/ 23 w 245"/>
                <a:gd name="T71" fmla="*/ 12 h 310"/>
                <a:gd name="T72" fmla="*/ 28 w 245"/>
                <a:gd name="T73" fmla="*/ 15 h 310"/>
                <a:gd name="T74" fmla="*/ 31 w 245"/>
                <a:gd name="T75" fmla="*/ 18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26759" name="Freeform 798"/>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2047" name="Group 799"/>
          <p:cNvGrpSpPr>
            <a:grpSpLocks/>
          </p:cNvGrpSpPr>
          <p:nvPr/>
        </p:nvGrpSpPr>
        <p:grpSpPr bwMode="auto">
          <a:xfrm>
            <a:off x="4972050" y="2543175"/>
            <a:ext cx="3340100" cy="3265488"/>
            <a:chOff x="2865" y="1307"/>
            <a:chExt cx="2104" cy="2057"/>
          </a:xfrm>
        </p:grpSpPr>
        <p:sp>
          <p:nvSpPr>
            <p:cNvPr id="26738" name="Line 800"/>
            <p:cNvSpPr>
              <a:spLocks noChangeShapeType="1"/>
            </p:cNvSpPr>
            <p:nvPr/>
          </p:nvSpPr>
          <p:spPr bwMode="auto">
            <a:xfrm>
              <a:off x="4092" y="1307"/>
              <a:ext cx="877" cy="1762"/>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39" name="Line 801"/>
            <p:cNvSpPr>
              <a:spLocks noChangeShapeType="1"/>
            </p:cNvSpPr>
            <p:nvPr/>
          </p:nvSpPr>
          <p:spPr bwMode="auto">
            <a:xfrm>
              <a:off x="3466" y="2211"/>
              <a:ext cx="1487" cy="1014"/>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40" name="Line 802"/>
            <p:cNvSpPr>
              <a:spLocks noChangeShapeType="1"/>
            </p:cNvSpPr>
            <p:nvPr/>
          </p:nvSpPr>
          <p:spPr bwMode="auto">
            <a:xfrm>
              <a:off x="3657" y="3158"/>
              <a:ext cx="1014" cy="206"/>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41" name="Text Box 803"/>
            <p:cNvSpPr txBox="1">
              <a:spLocks noChangeArrowheads="1"/>
            </p:cNvSpPr>
            <p:nvPr/>
          </p:nvSpPr>
          <p:spPr bwMode="auto">
            <a:xfrm>
              <a:off x="2865" y="2510"/>
              <a:ext cx="11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eaLnBrk="1" hangingPunct="1"/>
              <a:r>
                <a:rPr lang="en-US" sz="2000">
                  <a:solidFill>
                    <a:srgbClr val="FF3300"/>
                  </a:solidFill>
                </a:rPr>
                <a:t>client/server</a:t>
              </a:r>
            </a:p>
          </p:txBody>
        </p:sp>
      </p:grpSp>
      <p:sp>
        <p:nvSpPr>
          <p:cNvPr id="2" name="Slide Number Placeholder 1"/>
          <p:cNvSpPr>
            <a:spLocks noGrp="1"/>
          </p:cNvSpPr>
          <p:nvPr>
            <p:ph type="sldNum" sz="quarter" idx="12"/>
          </p:nvPr>
        </p:nvSpPr>
        <p:spPr/>
        <p:txBody>
          <a:bodyPr/>
          <a:lstStyle/>
          <a:p>
            <a:fld id="{4FAB73BC-B049-4115-A692-8D63A059BFB8}" type="slidenum">
              <a:rPr lang="en-US" smtClean="0"/>
              <a:t>11</a:t>
            </a:fld>
            <a:endParaRPr lang="en-US" dirty="0"/>
          </a:p>
        </p:txBody>
      </p:sp>
      <p:sp>
        <p:nvSpPr>
          <p:cNvPr id="347" name="TextBox 346"/>
          <p:cNvSpPr txBox="1"/>
          <p:nvPr/>
        </p:nvSpPr>
        <p:spPr>
          <a:xfrm>
            <a:off x="147420" y="113402"/>
            <a:ext cx="2317261" cy="307777"/>
          </a:xfrm>
          <a:prstGeom prst="rect">
            <a:avLst/>
          </a:prstGeom>
          <a:noFill/>
        </p:spPr>
        <p:txBody>
          <a:bodyPr wrap="none" rtlCol="0">
            <a:spAutoFit/>
          </a:bodyPr>
          <a:lstStyle/>
          <a:p>
            <a:r>
              <a:rPr lang="en-US" sz="1400" i="1" dirty="0" smtClean="0"/>
              <a:t>Figure source: Kurose &amp; Ross</a:t>
            </a:r>
            <a:endParaRPr lang="en-US" sz="1400" i="1" dirty="0"/>
          </a:p>
        </p:txBody>
      </p:sp>
    </p:spTree>
    <p:extLst>
      <p:ext uri="{BB962C8B-B14F-4D97-AF65-F5344CB8AC3E}">
        <p14:creationId xmlns:p14="http://schemas.microsoft.com/office/powerpoint/2010/main" val="4182991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20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Rectangle 4"/>
          <p:cNvSpPr>
            <a:spLocks noGrp="1" noChangeArrowheads="1"/>
          </p:cNvSpPr>
          <p:nvPr>
            <p:ph type="title"/>
          </p:nvPr>
        </p:nvSpPr>
        <p:spPr/>
        <p:txBody>
          <a:bodyPr/>
          <a:lstStyle/>
          <a:p>
            <a:pPr>
              <a:defRPr/>
            </a:pPr>
            <a:r>
              <a:rPr lang="en-US"/>
              <a:t>Pure P2P architecture</a:t>
            </a:r>
          </a:p>
        </p:txBody>
      </p:sp>
      <p:sp>
        <p:nvSpPr>
          <p:cNvPr id="27650" name="Rectangle 5"/>
          <p:cNvSpPr>
            <a:spLocks noGrp="1" noChangeArrowheads="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normAutofit lnSpcReduction="10000"/>
          </a:bodyPr>
          <a:lstStyle/>
          <a:p>
            <a:r>
              <a:rPr lang="en-US" sz="2400" b="1" i="1" dirty="0">
                <a:latin typeface="Arial" charset="0"/>
                <a:ea typeface="ＭＳ Ｐゴシック" charset="0"/>
              </a:rPr>
              <a:t>N</a:t>
            </a:r>
            <a:r>
              <a:rPr lang="en-US" sz="2400" b="1" i="1" dirty="0" smtClean="0">
                <a:latin typeface="Arial" charset="0"/>
                <a:ea typeface="ＭＳ Ｐゴシック" charset="0"/>
              </a:rPr>
              <a:t>o</a:t>
            </a:r>
            <a:r>
              <a:rPr lang="en-US" sz="2400" b="1" dirty="0" smtClean="0">
                <a:latin typeface="Arial" charset="0"/>
                <a:ea typeface="ＭＳ Ｐゴシック" charset="0"/>
              </a:rPr>
              <a:t> </a:t>
            </a:r>
            <a:r>
              <a:rPr lang="en-US" sz="2400" dirty="0" smtClean="0">
                <a:latin typeface="Arial" charset="0"/>
                <a:ea typeface="ＭＳ Ｐゴシック" charset="0"/>
              </a:rPr>
              <a:t>always</a:t>
            </a:r>
            <a:r>
              <a:rPr lang="en-US" sz="2400" dirty="0">
                <a:latin typeface="Arial" charset="0"/>
                <a:ea typeface="ＭＳ Ｐゴシック" charset="0"/>
              </a:rPr>
              <a:t>-on server</a:t>
            </a:r>
          </a:p>
          <a:p>
            <a:r>
              <a:rPr lang="en-US" sz="2400" dirty="0">
                <a:latin typeface="Arial" charset="0"/>
                <a:ea typeface="ＭＳ Ｐゴシック" charset="0"/>
              </a:rPr>
              <a:t>A</a:t>
            </a:r>
            <a:r>
              <a:rPr lang="en-US" sz="2400" dirty="0" smtClean="0">
                <a:latin typeface="Arial" charset="0"/>
                <a:ea typeface="ＭＳ Ｐゴシック" charset="0"/>
              </a:rPr>
              <a:t>rbitrary </a:t>
            </a:r>
            <a:r>
              <a:rPr lang="en-US" sz="2400" dirty="0">
                <a:latin typeface="Arial" charset="0"/>
                <a:ea typeface="ＭＳ Ｐゴシック" charset="0"/>
              </a:rPr>
              <a:t>end systems directly communicate</a:t>
            </a:r>
          </a:p>
          <a:p>
            <a:r>
              <a:rPr lang="en-US" sz="2400" dirty="0">
                <a:latin typeface="Arial" charset="0"/>
                <a:ea typeface="ＭＳ Ｐゴシック" charset="0"/>
              </a:rPr>
              <a:t>P</a:t>
            </a:r>
            <a:r>
              <a:rPr lang="en-US" sz="2400" dirty="0" smtClean="0">
                <a:latin typeface="Arial" charset="0"/>
                <a:ea typeface="ＭＳ Ｐゴシック" charset="0"/>
              </a:rPr>
              <a:t>eers </a:t>
            </a:r>
            <a:r>
              <a:rPr lang="en-US" sz="2400" dirty="0">
                <a:latin typeface="Arial" charset="0"/>
                <a:ea typeface="ＭＳ Ｐゴシック" charset="0"/>
              </a:rPr>
              <a:t>are intermittently connected and change IP addresses</a:t>
            </a:r>
          </a:p>
          <a:p>
            <a:r>
              <a:rPr lang="en-US" sz="2400" dirty="0" smtClean="0">
                <a:latin typeface="Arial" charset="0"/>
                <a:ea typeface="ＭＳ Ｐゴシック" charset="0"/>
              </a:rPr>
              <a:t>	Example</a:t>
            </a:r>
            <a:r>
              <a:rPr lang="en-US" sz="2400" dirty="0">
                <a:latin typeface="Arial" charset="0"/>
                <a:ea typeface="ＭＳ Ｐゴシック" charset="0"/>
              </a:rPr>
              <a:t>: </a:t>
            </a:r>
            <a:r>
              <a:rPr lang="en-US" sz="2400" dirty="0" smtClean="0">
                <a:latin typeface="Arial" charset="0"/>
                <a:ea typeface="ＭＳ Ｐゴシック" charset="0"/>
              </a:rPr>
              <a:t>Gnutella</a:t>
            </a:r>
          </a:p>
          <a:p>
            <a:endParaRPr lang="en-US" sz="2400" dirty="0" smtClean="0">
              <a:latin typeface="Arial" charset="0"/>
              <a:ea typeface="ＭＳ Ｐゴシック" charset="0"/>
            </a:endParaRPr>
          </a:p>
          <a:p>
            <a:pPr>
              <a:buFont typeface="ZapfDingbats" charset="0"/>
              <a:buNone/>
            </a:pPr>
            <a:r>
              <a:rPr lang="en-US" sz="2400" dirty="0" smtClean="0">
                <a:solidFill>
                  <a:schemeClr val="tx2"/>
                </a:solidFill>
                <a:latin typeface="Arial" charset="0"/>
                <a:ea typeface="ＭＳ Ｐゴシック" charset="0"/>
              </a:rPr>
              <a:t>Highly </a:t>
            </a:r>
            <a:r>
              <a:rPr lang="en-US" sz="2400" dirty="0">
                <a:solidFill>
                  <a:schemeClr val="tx2"/>
                </a:solidFill>
                <a:latin typeface="Arial" charset="0"/>
                <a:ea typeface="ＭＳ Ｐゴシック" charset="0"/>
              </a:rPr>
              <a:t>scalable but difficult to manage</a:t>
            </a:r>
          </a:p>
        </p:txBody>
      </p:sp>
      <p:sp>
        <p:nvSpPr>
          <p:cNvPr id="27651" name="Freeform 691"/>
          <p:cNvSpPr>
            <a:spLocks/>
          </p:cNvSpPr>
          <p:nvPr/>
        </p:nvSpPr>
        <p:spPr bwMode="auto">
          <a:xfrm>
            <a:off x="7185025" y="3638550"/>
            <a:ext cx="1314450" cy="674688"/>
          </a:xfrm>
          <a:custGeom>
            <a:avLst/>
            <a:gdLst>
              <a:gd name="T0" fmla="*/ 606425 w 828"/>
              <a:gd name="T1" fmla="*/ 47625 h 425"/>
              <a:gd name="T2" fmla="*/ 587375 w 828"/>
              <a:gd name="T3" fmla="*/ 47625 h 425"/>
              <a:gd name="T4" fmla="*/ 200025 w 828"/>
              <a:gd name="T5" fmla="*/ 50800 h 425"/>
              <a:gd name="T6" fmla="*/ 9525 w 828"/>
              <a:gd name="T7" fmla="*/ 200025 h 425"/>
              <a:gd name="T8" fmla="*/ 146050 w 828"/>
              <a:gd name="T9" fmla="*/ 434975 h 425"/>
              <a:gd name="T10" fmla="*/ 463550 w 828"/>
              <a:gd name="T11" fmla="*/ 609600 h 425"/>
              <a:gd name="T12" fmla="*/ 857250 w 828"/>
              <a:gd name="T13" fmla="*/ 660400 h 425"/>
              <a:gd name="T14" fmla="*/ 1108075 w 828"/>
              <a:gd name="T15" fmla="*/ 523875 h 425"/>
              <a:gd name="T16" fmla="*/ 1231900 w 828"/>
              <a:gd name="T17" fmla="*/ 269875 h 425"/>
              <a:gd name="T18" fmla="*/ 1257300 w 828"/>
              <a:gd name="T19" fmla="*/ 34925 h 425"/>
              <a:gd name="T20" fmla="*/ 889000 w 828"/>
              <a:gd name="T21" fmla="*/ 60325 h 425"/>
              <a:gd name="T22" fmla="*/ 606425 w 828"/>
              <a:gd name="T23" fmla="*/ 47625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2" name="Freeform 692"/>
          <p:cNvSpPr>
            <a:spLocks/>
          </p:cNvSpPr>
          <p:nvPr/>
        </p:nvSpPr>
        <p:spPr bwMode="auto">
          <a:xfrm>
            <a:off x="7204075" y="2112963"/>
            <a:ext cx="1730375" cy="1044575"/>
          </a:xfrm>
          <a:custGeom>
            <a:avLst/>
            <a:gdLst>
              <a:gd name="T0" fmla="*/ 959058 w 765"/>
              <a:gd name="T1" fmla="*/ 22758 h 459"/>
              <a:gd name="T2" fmla="*/ 651435 w 765"/>
              <a:gd name="T3" fmla="*/ 159303 h 459"/>
              <a:gd name="T4" fmla="*/ 217145 w 765"/>
              <a:gd name="T5" fmla="*/ 227576 h 459"/>
              <a:gd name="T6" fmla="*/ 31667 w 765"/>
              <a:gd name="T7" fmla="*/ 764656 h 459"/>
              <a:gd name="T8" fmla="*/ 407147 w 765"/>
              <a:gd name="T9" fmla="*/ 1010439 h 459"/>
              <a:gd name="T10" fmla="*/ 782627 w 765"/>
              <a:gd name="T11" fmla="*/ 969475 h 459"/>
              <a:gd name="T12" fmla="*/ 1320966 w 765"/>
              <a:gd name="T13" fmla="*/ 1010439 h 459"/>
              <a:gd name="T14" fmla="*/ 1578826 w 765"/>
              <a:gd name="T15" fmla="*/ 987681 h 459"/>
              <a:gd name="T16" fmla="*/ 1700970 w 765"/>
              <a:gd name="T17" fmla="*/ 846584 h 459"/>
              <a:gd name="T18" fmla="*/ 1696446 w 765"/>
              <a:gd name="T19" fmla="*/ 359570 h 459"/>
              <a:gd name="T20" fmla="*/ 1497396 w 765"/>
              <a:gd name="T21" fmla="*/ 77376 h 459"/>
              <a:gd name="T22" fmla="*/ 959058 w 765"/>
              <a:gd name="T23" fmla="*/ 22758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DDDDDD"/>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3" name="Freeform 693"/>
          <p:cNvSpPr>
            <a:spLocks/>
          </p:cNvSpPr>
          <p:nvPr/>
        </p:nvSpPr>
        <p:spPr bwMode="auto">
          <a:xfrm>
            <a:off x="5464175" y="1820863"/>
            <a:ext cx="1644650" cy="1071562"/>
          </a:xfrm>
          <a:custGeom>
            <a:avLst/>
            <a:gdLst>
              <a:gd name="T0" fmla="*/ 1028700 w 1036"/>
              <a:gd name="T1" fmla="*/ 17462 h 675"/>
              <a:gd name="T2" fmla="*/ 619125 w 1036"/>
              <a:gd name="T3" fmla="*/ 84137 h 675"/>
              <a:gd name="T4" fmla="*/ 327025 w 1036"/>
              <a:gd name="T5" fmla="*/ 204787 h 675"/>
              <a:gd name="T6" fmla="*/ 241300 w 1036"/>
              <a:gd name="T7" fmla="*/ 363537 h 675"/>
              <a:gd name="T8" fmla="*/ 34925 w 1036"/>
              <a:gd name="T9" fmla="*/ 471487 h 675"/>
              <a:gd name="T10" fmla="*/ 28575 w 1036"/>
              <a:gd name="T11" fmla="*/ 728662 h 675"/>
              <a:gd name="T12" fmla="*/ 209550 w 1036"/>
              <a:gd name="T13" fmla="*/ 776287 h 675"/>
              <a:gd name="T14" fmla="*/ 727075 w 1036"/>
              <a:gd name="T15" fmla="*/ 776287 h 675"/>
              <a:gd name="T16" fmla="*/ 949325 w 1036"/>
              <a:gd name="T17" fmla="*/ 881062 h 675"/>
              <a:gd name="T18" fmla="*/ 1193800 w 1036"/>
              <a:gd name="T19" fmla="*/ 1042987 h 675"/>
              <a:gd name="T20" fmla="*/ 1381125 w 1036"/>
              <a:gd name="T21" fmla="*/ 1049337 h 675"/>
              <a:gd name="T22" fmla="*/ 1511300 w 1036"/>
              <a:gd name="T23" fmla="*/ 957262 h 675"/>
              <a:gd name="T24" fmla="*/ 1574800 w 1036"/>
              <a:gd name="T25" fmla="*/ 706437 h 675"/>
              <a:gd name="T26" fmla="*/ 1616075 w 1036"/>
              <a:gd name="T27" fmla="*/ 461962 h 675"/>
              <a:gd name="T28" fmla="*/ 1622425 w 1036"/>
              <a:gd name="T29" fmla="*/ 169862 h 675"/>
              <a:gd name="T30" fmla="*/ 1482725 w 1036"/>
              <a:gd name="T31" fmla="*/ 26987 h 675"/>
              <a:gd name="T32" fmla="*/ 1231900 w 1036"/>
              <a:gd name="T33" fmla="*/ 4762 h 675"/>
              <a:gd name="T34" fmla="*/ 1028700 w 1036"/>
              <a:gd name="T35" fmla="*/ 17462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7654" name="Group 694"/>
          <p:cNvGrpSpPr>
            <a:grpSpLocks/>
          </p:cNvGrpSpPr>
          <p:nvPr/>
        </p:nvGrpSpPr>
        <p:grpSpPr bwMode="auto">
          <a:xfrm>
            <a:off x="5551488" y="3155950"/>
            <a:ext cx="1458912" cy="933450"/>
            <a:chOff x="2889" y="1631"/>
            <a:chExt cx="980" cy="743"/>
          </a:xfrm>
        </p:grpSpPr>
        <p:sp>
          <p:nvSpPr>
            <p:cNvPr id="27991" name="Rectangle 695"/>
            <p:cNvSpPr>
              <a:spLocks noChangeArrowheads="1"/>
            </p:cNvSpPr>
            <p:nvPr/>
          </p:nvSpPr>
          <p:spPr bwMode="auto">
            <a:xfrm>
              <a:off x="3046" y="1841"/>
              <a:ext cx="663" cy="533"/>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92" name="AutoShape 696"/>
            <p:cNvSpPr>
              <a:spLocks noChangeArrowheads="1"/>
            </p:cNvSpPr>
            <p:nvPr/>
          </p:nvSpPr>
          <p:spPr bwMode="auto">
            <a:xfrm>
              <a:off x="2889" y="1631"/>
              <a:ext cx="980" cy="253"/>
            </a:xfrm>
            <a:prstGeom prst="triangle">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CCFF"/>
                </a:solidFill>
                <a:latin typeface="Times New Roman" charset="0"/>
              </a:endParaRPr>
            </a:p>
          </p:txBody>
        </p:sp>
      </p:grpSp>
      <p:grpSp>
        <p:nvGrpSpPr>
          <p:cNvPr id="27655" name="Group 697"/>
          <p:cNvGrpSpPr>
            <a:grpSpLocks/>
          </p:cNvGrpSpPr>
          <p:nvPr/>
        </p:nvGrpSpPr>
        <p:grpSpPr bwMode="auto">
          <a:xfrm>
            <a:off x="6253163" y="2012950"/>
            <a:ext cx="336550" cy="531813"/>
            <a:chOff x="3796" y="1043"/>
            <a:chExt cx="865" cy="1237"/>
          </a:xfrm>
        </p:grpSpPr>
        <p:sp>
          <p:nvSpPr>
            <p:cNvPr id="27961" name="Line 698"/>
            <p:cNvSpPr>
              <a:spLocks noChangeShapeType="1"/>
            </p:cNvSpPr>
            <p:nvPr/>
          </p:nvSpPr>
          <p:spPr bwMode="auto">
            <a:xfrm flipH="1">
              <a:off x="3992" y="1481"/>
              <a:ext cx="235" cy="72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62" name="Line 699"/>
            <p:cNvSpPr>
              <a:spLocks noChangeShapeType="1"/>
            </p:cNvSpPr>
            <p:nvPr/>
          </p:nvSpPr>
          <p:spPr bwMode="auto">
            <a:xfrm>
              <a:off x="4227" y="1481"/>
              <a:ext cx="236" cy="72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63" name="Line 700"/>
            <p:cNvSpPr>
              <a:spLocks noChangeShapeType="1"/>
            </p:cNvSpPr>
            <p:nvPr/>
          </p:nvSpPr>
          <p:spPr bwMode="auto">
            <a:xfrm>
              <a:off x="3992" y="2201"/>
              <a:ext cx="235" cy="7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64" name="Line 701"/>
            <p:cNvSpPr>
              <a:spLocks noChangeShapeType="1"/>
            </p:cNvSpPr>
            <p:nvPr/>
          </p:nvSpPr>
          <p:spPr bwMode="auto">
            <a:xfrm flipH="1">
              <a:off x="4227" y="2201"/>
              <a:ext cx="236" cy="7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65" name="Line 702"/>
            <p:cNvSpPr>
              <a:spLocks noChangeShapeType="1"/>
            </p:cNvSpPr>
            <p:nvPr/>
          </p:nvSpPr>
          <p:spPr bwMode="auto">
            <a:xfrm>
              <a:off x="4227" y="1497"/>
              <a:ext cx="0" cy="78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66" name="Line 703"/>
            <p:cNvSpPr>
              <a:spLocks noChangeShapeType="1"/>
            </p:cNvSpPr>
            <p:nvPr/>
          </p:nvSpPr>
          <p:spPr bwMode="auto">
            <a:xfrm flipV="1">
              <a:off x="3992" y="2127"/>
              <a:ext cx="235" cy="7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67" name="Line 704"/>
            <p:cNvSpPr>
              <a:spLocks noChangeShapeType="1"/>
            </p:cNvSpPr>
            <p:nvPr/>
          </p:nvSpPr>
          <p:spPr bwMode="auto">
            <a:xfrm flipH="1" flipV="1">
              <a:off x="4227" y="2127"/>
              <a:ext cx="236" cy="7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68" name="Line 705"/>
            <p:cNvSpPr>
              <a:spLocks noChangeShapeType="1"/>
            </p:cNvSpPr>
            <p:nvPr/>
          </p:nvSpPr>
          <p:spPr bwMode="auto">
            <a:xfrm>
              <a:off x="4092" y="1890"/>
              <a:ext cx="135" cy="6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69" name="Line 706"/>
            <p:cNvSpPr>
              <a:spLocks noChangeShapeType="1"/>
            </p:cNvSpPr>
            <p:nvPr/>
          </p:nvSpPr>
          <p:spPr bwMode="auto">
            <a:xfrm flipV="1">
              <a:off x="4227" y="1890"/>
              <a:ext cx="143" cy="6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70" name="Line 707"/>
            <p:cNvSpPr>
              <a:spLocks noChangeShapeType="1"/>
            </p:cNvSpPr>
            <p:nvPr/>
          </p:nvSpPr>
          <p:spPr bwMode="auto">
            <a:xfrm>
              <a:off x="4047" y="1996"/>
              <a:ext cx="175" cy="81"/>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71" name="Line 708"/>
            <p:cNvSpPr>
              <a:spLocks noChangeShapeType="1"/>
            </p:cNvSpPr>
            <p:nvPr/>
          </p:nvSpPr>
          <p:spPr bwMode="auto">
            <a:xfrm flipV="1">
              <a:off x="4227" y="2012"/>
              <a:ext cx="176" cy="71"/>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72" name="Line 709"/>
            <p:cNvSpPr>
              <a:spLocks noChangeShapeType="1"/>
            </p:cNvSpPr>
            <p:nvPr/>
          </p:nvSpPr>
          <p:spPr bwMode="auto">
            <a:xfrm flipV="1">
              <a:off x="4227" y="1782"/>
              <a:ext cx="90" cy="2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73" name="Line 710"/>
            <p:cNvSpPr>
              <a:spLocks noChangeShapeType="1"/>
            </p:cNvSpPr>
            <p:nvPr/>
          </p:nvSpPr>
          <p:spPr bwMode="auto">
            <a:xfrm flipV="1">
              <a:off x="4227" y="1632"/>
              <a:ext cx="57" cy="2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74" name="Line 711"/>
            <p:cNvSpPr>
              <a:spLocks noChangeShapeType="1"/>
            </p:cNvSpPr>
            <p:nvPr/>
          </p:nvSpPr>
          <p:spPr bwMode="auto">
            <a:xfrm>
              <a:off x="4126" y="1772"/>
              <a:ext cx="109" cy="3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75" name="Line 712"/>
            <p:cNvSpPr>
              <a:spLocks noChangeShapeType="1"/>
            </p:cNvSpPr>
            <p:nvPr/>
          </p:nvSpPr>
          <p:spPr bwMode="auto">
            <a:xfrm>
              <a:off x="4175" y="1625"/>
              <a:ext cx="63" cy="3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7976" name="Group 713"/>
            <p:cNvGrpSpPr>
              <a:grpSpLocks/>
            </p:cNvGrpSpPr>
            <p:nvPr/>
          </p:nvGrpSpPr>
          <p:grpSpPr bwMode="auto">
            <a:xfrm>
              <a:off x="4269" y="1415"/>
              <a:ext cx="392" cy="137"/>
              <a:chOff x="4227" y="1360"/>
              <a:chExt cx="863" cy="270"/>
            </a:xfrm>
          </p:grpSpPr>
          <p:sp>
            <p:nvSpPr>
              <p:cNvPr id="27987" name="Line 714"/>
              <p:cNvSpPr>
                <a:spLocks noChangeShapeType="1"/>
              </p:cNvSpPr>
              <p:nvPr/>
            </p:nvSpPr>
            <p:spPr bwMode="auto">
              <a:xfrm>
                <a:off x="4227" y="1604"/>
                <a:ext cx="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88" name="Line 715"/>
              <p:cNvSpPr>
                <a:spLocks noChangeShapeType="1"/>
              </p:cNvSpPr>
              <p:nvPr/>
            </p:nvSpPr>
            <p:spPr bwMode="auto">
              <a:xfrm rot="6361956" flipH="1" flipV="1">
                <a:off x="4464" y="1205"/>
                <a:ext cx="189" cy="50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89" name="Line 716"/>
              <p:cNvSpPr>
                <a:spLocks noChangeShapeType="1"/>
              </p:cNvSpPr>
              <p:nvPr/>
            </p:nvSpPr>
            <p:spPr bwMode="auto">
              <a:xfrm rot="6361956">
                <a:off x="4602" y="1393"/>
                <a:ext cx="189" cy="203"/>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90" name="Line 717"/>
              <p:cNvSpPr>
                <a:spLocks noChangeShapeType="1"/>
              </p:cNvSpPr>
              <p:nvPr/>
            </p:nvSpPr>
            <p:spPr bwMode="auto">
              <a:xfrm rot="6361956" flipH="1" flipV="1">
                <a:off x="4745" y="1286"/>
                <a:ext cx="189" cy="50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7977" name="Group 718"/>
            <p:cNvGrpSpPr>
              <a:grpSpLocks/>
            </p:cNvGrpSpPr>
            <p:nvPr/>
          </p:nvGrpSpPr>
          <p:grpSpPr bwMode="auto">
            <a:xfrm rot="5700496">
              <a:off x="4053" y="1170"/>
              <a:ext cx="392" cy="137"/>
              <a:chOff x="4227" y="1360"/>
              <a:chExt cx="863" cy="270"/>
            </a:xfrm>
          </p:grpSpPr>
          <p:sp>
            <p:nvSpPr>
              <p:cNvPr id="27983" name="Line 719"/>
              <p:cNvSpPr>
                <a:spLocks noChangeShapeType="1"/>
              </p:cNvSpPr>
              <p:nvPr/>
            </p:nvSpPr>
            <p:spPr bwMode="auto">
              <a:xfrm>
                <a:off x="4227" y="1604"/>
                <a:ext cx="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84" name="Line 720"/>
              <p:cNvSpPr>
                <a:spLocks noChangeShapeType="1"/>
              </p:cNvSpPr>
              <p:nvPr/>
            </p:nvSpPr>
            <p:spPr bwMode="auto">
              <a:xfrm rot="6361956" flipH="1" flipV="1">
                <a:off x="4464" y="1205"/>
                <a:ext cx="189" cy="50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85" name="Line 721"/>
              <p:cNvSpPr>
                <a:spLocks noChangeShapeType="1"/>
              </p:cNvSpPr>
              <p:nvPr/>
            </p:nvSpPr>
            <p:spPr bwMode="auto">
              <a:xfrm rot="6361956">
                <a:off x="4602" y="1393"/>
                <a:ext cx="189" cy="203"/>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86" name="Line 722"/>
              <p:cNvSpPr>
                <a:spLocks noChangeShapeType="1"/>
              </p:cNvSpPr>
              <p:nvPr/>
            </p:nvSpPr>
            <p:spPr bwMode="auto">
              <a:xfrm rot="6361956" flipH="1" flipV="1">
                <a:off x="4745" y="1286"/>
                <a:ext cx="189" cy="50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7978" name="Group 723"/>
            <p:cNvGrpSpPr>
              <a:grpSpLocks/>
            </p:cNvGrpSpPr>
            <p:nvPr/>
          </p:nvGrpSpPr>
          <p:grpSpPr bwMode="auto">
            <a:xfrm rot="10800000">
              <a:off x="3796" y="1402"/>
              <a:ext cx="392" cy="137"/>
              <a:chOff x="4227" y="1360"/>
              <a:chExt cx="863" cy="270"/>
            </a:xfrm>
          </p:grpSpPr>
          <p:sp>
            <p:nvSpPr>
              <p:cNvPr id="27979" name="Line 724"/>
              <p:cNvSpPr>
                <a:spLocks noChangeShapeType="1"/>
              </p:cNvSpPr>
              <p:nvPr/>
            </p:nvSpPr>
            <p:spPr bwMode="auto">
              <a:xfrm>
                <a:off x="4227" y="1604"/>
                <a:ext cx="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80" name="Line 725"/>
              <p:cNvSpPr>
                <a:spLocks noChangeShapeType="1"/>
              </p:cNvSpPr>
              <p:nvPr/>
            </p:nvSpPr>
            <p:spPr bwMode="auto">
              <a:xfrm rot="6361956" flipH="1" flipV="1">
                <a:off x="4464" y="1205"/>
                <a:ext cx="189" cy="50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81" name="Line 726"/>
              <p:cNvSpPr>
                <a:spLocks noChangeShapeType="1"/>
              </p:cNvSpPr>
              <p:nvPr/>
            </p:nvSpPr>
            <p:spPr bwMode="auto">
              <a:xfrm rot="6361956">
                <a:off x="4602" y="1393"/>
                <a:ext cx="189" cy="203"/>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982" name="Line 727"/>
              <p:cNvSpPr>
                <a:spLocks noChangeShapeType="1"/>
              </p:cNvSpPr>
              <p:nvPr/>
            </p:nvSpPr>
            <p:spPr bwMode="auto">
              <a:xfrm rot="6361956" flipH="1" flipV="1">
                <a:off x="4745" y="1286"/>
                <a:ext cx="189" cy="50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27656" name="Oval 728"/>
          <p:cNvSpPr>
            <a:spLocks noChangeArrowheads="1"/>
          </p:cNvSpPr>
          <p:nvPr/>
        </p:nvSpPr>
        <p:spPr bwMode="auto">
          <a:xfrm>
            <a:off x="7310438" y="3833813"/>
            <a:ext cx="358775" cy="95250"/>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7" name="Line 729"/>
          <p:cNvSpPr>
            <a:spLocks noChangeShapeType="1"/>
          </p:cNvSpPr>
          <p:nvPr/>
        </p:nvSpPr>
        <p:spPr bwMode="auto">
          <a:xfrm>
            <a:off x="7310438" y="3825875"/>
            <a:ext cx="0" cy="5873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Line 730"/>
          <p:cNvSpPr>
            <a:spLocks noChangeShapeType="1"/>
          </p:cNvSpPr>
          <p:nvPr/>
        </p:nvSpPr>
        <p:spPr bwMode="auto">
          <a:xfrm>
            <a:off x="7669213" y="3825875"/>
            <a:ext cx="0" cy="5873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9" name="Rectangle 731"/>
          <p:cNvSpPr>
            <a:spLocks noChangeArrowheads="1"/>
          </p:cNvSpPr>
          <p:nvPr/>
        </p:nvSpPr>
        <p:spPr bwMode="auto">
          <a:xfrm>
            <a:off x="7310438" y="3825875"/>
            <a:ext cx="355600" cy="5873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7660" name="Oval 732"/>
          <p:cNvSpPr>
            <a:spLocks noChangeArrowheads="1"/>
          </p:cNvSpPr>
          <p:nvPr/>
        </p:nvSpPr>
        <p:spPr bwMode="auto">
          <a:xfrm>
            <a:off x="7307263" y="3757613"/>
            <a:ext cx="358775" cy="111125"/>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61" name="Group 733"/>
          <p:cNvGrpSpPr>
            <a:grpSpLocks/>
          </p:cNvGrpSpPr>
          <p:nvPr/>
        </p:nvGrpSpPr>
        <p:grpSpPr bwMode="auto">
          <a:xfrm>
            <a:off x="7392988" y="3781425"/>
            <a:ext cx="179387" cy="65088"/>
            <a:chOff x="2848" y="848"/>
            <a:chExt cx="140" cy="98"/>
          </a:xfrm>
        </p:grpSpPr>
        <p:sp>
          <p:nvSpPr>
            <p:cNvPr id="27958" name="Line 734"/>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9" name="Line 735"/>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60" name="Line 736"/>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62" name="Group 737"/>
          <p:cNvGrpSpPr>
            <a:grpSpLocks/>
          </p:cNvGrpSpPr>
          <p:nvPr/>
        </p:nvGrpSpPr>
        <p:grpSpPr bwMode="auto">
          <a:xfrm flipV="1">
            <a:off x="7392988" y="3781425"/>
            <a:ext cx="179387" cy="65088"/>
            <a:chOff x="2848" y="848"/>
            <a:chExt cx="140" cy="98"/>
          </a:xfrm>
        </p:grpSpPr>
        <p:sp>
          <p:nvSpPr>
            <p:cNvPr id="27955" name="Line 738"/>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6" name="Line 739"/>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7" name="Line 740"/>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63" name="Oval 741"/>
          <p:cNvSpPr>
            <a:spLocks noChangeArrowheads="1"/>
          </p:cNvSpPr>
          <p:nvPr/>
        </p:nvSpPr>
        <p:spPr bwMode="auto">
          <a:xfrm>
            <a:off x="7666038" y="4113213"/>
            <a:ext cx="358775" cy="95250"/>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4" name="Line 742"/>
          <p:cNvSpPr>
            <a:spLocks noChangeShapeType="1"/>
          </p:cNvSpPr>
          <p:nvPr/>
        </p:nvSpPr>
        <p:spPr bwMode="auto">
          <a:xfrm>
            <a:off x="7666038" y="4105275"/>
            <a:ext cx="0" cy="5873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5" name="Line 743"/>
          <p:cNvSpPr>
            <a:spLocks noChangeShapeType="1"/>
          </p:cNvSpPr>
          <p:nvPr/>
        </p:nvSpPr>
        <p:spPr bwMode="auto">
          <a:xfrm>
            <a:off x="8024813" y="4105275"/>
            <a:ext cx="0" cy="5873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6" name="Rectangle 744"/>
          <p:cNvSpPr>
            <a:spLocks noChangeArrowheads="1"/>
          </p:cNvSpPr>
          <p:nvPr/>
        </p:nvSpPr>
        <p:spPr bwMode="auto">
          <a:xfrm>
            <a:off x="7666038" y="4105275"/>
            <a:ext cx="355600" cy="5873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7667" name="Oval 745"/>
          <p:cNvSpPr>
            <a:spLocks noChangeArrowheads="1"/>
          </p:cNvSpPr>
          <p:nvPr/>
        </p:nvSpPr>
        <p:spPr bwMode="auto">
          <a:xfrm>
            <a:off x="7662863" y="4037013"/>
            <a:ext cx="358775" cy="111125"/>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68" name="Group 746"/>
          <p:cNvGrpSpPr>
            <a:grpSpLocks/>
          </p:cNvGrpSpPr>
          <p:nvPr/>
        </p:nvGrpSpPr>
        <p:grpSpPr bwMode="auto">
          <a:xfrm>
            <a:off x="7748588" y="4060825"/>
            <a:ext cx="179387" cy="65088"/>
            <a:chOff x="2848" y="848"/>
            <a:chExt cx="140" cy="98"/>
          </a:xfrm>
        </p:grpSpPr>
        <p:sp>
          <p:nvSpPr>
            <p:cNvPr id="27952" name="Line 747"/>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3" name="Line 748"/>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4" name="Line 749"/>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69" name="Group 750"/>
          <p:cNvGrpSpPr>
            <a:grpSpLocks/>
          </p:cNvGrpSpPr>
          <p:nvPr/>
        </p:nvGrpSpPr>
        <p:grpSpPr bwMode="auto">
          <a:xfrm flipV="1">
            <a:off x="7748588" y="4060825"/>
            <a:ext cx="179387" cy="65088"/>
            <a:chOff x="2848" y="848"/>
            <a:chExt cx="140" cy="98"/>
          </a:xfrm>
        </p:grpSpPr>
        <p:sp>
          <p:nvSpPr>
            <p:cNvPr id="27949" name="Line 751"/>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0" name="Line 752"/>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1" name="Line 753"/>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70" name="Oval 754"/>
          <p:cNvSpPr>
            <a:spLocks noChangeArrowheads="1"/>
          </p:cNvSpPr>
          <p:nvPr/>
        </p:nvSpPr>
        <p:spPr bwMode="auto">
          <a:xfrm>
            <a:off x="7945438" y="3846513"/>
            <a:ext cx="358775" cy="95250"/>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1" name="Line 755"/>
          <p:cNvSpPr>
            <a:spLocks noChangeShapeType="1"/>
          </p:cNvSpPr>
          <p:nvPr/>
        </p:nvSpPr>
        <p:spPr bwMode="auto">
          <a:xfrm>
            <a:off x="7945438" y="3838575"/>
            <a:ext cx="0" cy="5873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2" name="Line 756"/>
          <p:cNvSpPr>
            <a:spLocks noChangeShapeType="1"/>
          </p:cNvSpPr>
          <p:nvPr/>
        </p:nvSpPr>
        <p:spPr bwMode="auto">
          <a:xfrm>
            <a:off x="8304213" y="3838575"/>
            <a:ext cx="0" cy="5873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3" name="Rectangle 757"/>
          <p:cNvSpPr>
            <a:spLocks noChangeArrowheads="1"/>
          </p:cNvSpPr>
          <p:nvPr/>
        </p:nvSpPr>
        <p:spPr bwMode="auto">
          <a:xfrm>
            <a:off x="7945438" y="3838575"/>
            <a:ext cx="355600" cy="5873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7674" name="Oval 758"/>
          <p:cNvSpPr>
            <a:spLocks noChangeArrowheads="1"/>
          </p:cNvSpPr>
          <p:nvPr/>
        </p:nvSpPr>
        <p:spPr bwMode="auto">
          <a:xfrm>
            <a:off x="7942263" y="3770313"/>
            <a:ext cx="358775" cy="111125"/>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75" name="Group 759"/>
          <p:cNvGrpSpPr>
            <a:grpSpLocks/>
          </p:cNvGrpSpPr>
          <p:nvPr/>
        </p:nvGrpSpPr>
        <p:grpSpPr bwMode="auto">
          <a:xfrm>
            <a:off x="8027988" y="3794125"/>
            <a:ext cx="179387" cy="65088"/>
            <a:chOff x="2848" y="848"/>
            <a:chExt cx="140" cy="98"/>
          </a:xfrm>
        </p:grpSpPr>
        <p:sp>
          <p:nvSpPr>
            <p:cNvPr id="27946" name="Line 760"/>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47" name="Line 761"/>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48" name="Line 762"/>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76" name="Group 763"/>
          <p:cNvGrpSpPr>
            <a:grpSpLocks/>
          </p:cNvGrpSpPr>
          <p:nvPr/>
        </p:nvGrpSpPr>
        <p:grpSpPr bwMode="auto">
          <a:xfrm flipV="1">
            <a:off x="8027988" y="3794125"/>
            <a:ext cx="179387" cy="65088"/>
            <a:chOff x="2848" y="848"/>
            <a:chExt cx="140" cy="98"/>
          </a:xfrm>
        </p:grpSpPr>
        <p:sp>
          <p:nvSpPr>
            <p:cNvPr id="27943" name="Line 764"/>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44" name="Line 765"/>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45" name="Line 766"/>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77" name="Oval 767"/>
          <p:cNvSpPr>
            <a:spLocks noChangeArrowheads="1"/>
          </p:cNvSpPr>
          <p:nvPr/>
        </p:nvSpPr>
        <p:spPr bwMode="auto">
          <a:xfrm>
            <a:off x="7410450" y="2684463"/>
            <a:ext cx="347663" cy="88900"/>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8" name="Line 768"/>
          <p:cNvSpPr>
            <a:spLocks noChangeShapeType="1"/>
          </p:cNvSpPr>
          <p:nvPr/>
        </p:nvSpPr>
        <p:spPr bwMode="auto">
          <a:xfrm>
            <a:off x="7410450" y="2676525"/>
            <a:ext cx="0" cy="55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9" name="Line 769"/>
          <p:cNvSpPr>
            <a:spLocks noChangeShapeType="1"/>
          </p:cNvSpPr>
          <p:nvPr/>
        </p:nvSpPr>
        <p:spPr bwMode="auto">
          <a:xfrm>
            <a:off x="7758113" y="2676525"/>
            <a:ext cx="0" cy="55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0" name="Rectangle 770"/>
          <p:cNvSpPr>
            <a:spLocks noChangeArrowheads="1"/>
          </p:cNvSpPr>
          <p:nvPr/>
        </p:nvSpPr>
        <p:spPr bwMode="auto">
          <a:xfrm>
            <a:off x="7410450" y="2676525"/>
            <a:ext cx="344488" cy="53975"/>
          </a:xfrm>
          <a:prstGeom prst="rect">
            <a:avLst/>
          </a:prstGeom>
          <a:solidFill>
            <a:srgbClr val="DDDDDD"/>
          </a:solidFill>
          <a:ln>
            <a:noFill/>
          </a:ln>
          <a:effectLst/>
          <a:extLs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7681" name="Oval 771"/>
          <p:cNvSpPr>
            <a:spLocks noChangeArrowheads="1"/>
          </p:cNvSpPr>
          <p:nvPr/>
        </p:nvSpPr>
        <p:spPr bwMode="auto">
          <a:xfrm>
            <a:off x="7407275" y="2613025"/>
            <a:ext cx="347663" cy="103188"/>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82" name="Group 772"/>
          <p:cNvGrpSpPr>
            <a:grpSpLocks/>
          </p:cNvGrpSpPr>
          <p:nvPr/>
        </p:nvGrpSpPr>
        <p:grpSpPr bwMode="auto">
          <a:xfrm>
            <a:off x="7491413" y="2635250"/>
            <a:ext cx="171450" cy="61913"/>
            <a:chOff x="2848" y="848"/>
            <a:chExt cx="140" cy="98"/>
          </a:xfrm>
        </p:grpSpPr>
        <p:sp>
          <p:nvSpPr>
            <p:cNvPr id="27940" name="Line 773"/>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41" name="Line 774"/>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42" name="Line 775"/>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83" name="Group 776"/>
          <p:cNvGrpSpPr>
            <a:grpSpLocks/>
          </p:cNvGrpSpPr>
          <p:nvPr/>
        </p:nvGrpSpPr>
        <p:grpSpPr bwMode="auto">
          <a:xfrm flipV="1">
            <a:off x="7491413" y="2635250"/>
            <a:ext cx="171450" cy="60325"/>
            <a:chOff x="2848" y="848"/>
            <a:chExt cx="140" cy="98"/>
          </a:xfrm>
        </p:grpSpPr>
        <p:sp>
          <p:nvSpPr>
            <p:cNvPr id="27937" name="Line 777"/>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38" name="Line 778"/>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39" name="Line 779"/>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84" name="Oval 780"/>
          <p:cNvSpPr>
            <a:spLocks noChangeArrowheads="1"/>
          </p:cNvSpPr>
          <p:nvPr/>
        </p:nvSpPr>
        <p:spPr bwMode="auto">
          <a:xfrm>
            <a:off x="7408863" y="2944813"/>
            <a:ext cx="358775" cy="95250"/>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5" name="Line 781"/>
          <p:cNvSpPr>
            <a:spLocks noChangeShapeType="1"/>
          </p:cNvSpPr>
          <p:nvPr/>
        </p:nvSpPr>
        <p:spPr bwMode="auto">
          <a:xfrm>
            <a:off x="7408863" y="2936875"/>
            <a:ext cx="0" cy="5873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6" name="Line 782"/>
          <p:cNvSpPr>
            <a:spLocks noChangeShapeType="1"/>
          </p:cNvSpPr>
          <p:nvPr/>
        </p:nvSpPr>
        <p:spPr bwMode="auto">
          <a:xfrm>
            <a:off x="7767638" y="2936875"/>
            <a:ext cx="0" cy="5873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7" name="Rectangle 783"/>
          <p:cNvSpPr>
            <a:spLocks noChangeArrowheads="1"/>
          </p:cNvSpPr>
          <p:nvPr/>
        </p:nvSpPr>
        <p:spPr bwMode="auto">
          <a:xfrm>
            <a:off x="7408863" y="2936875"/>
            <a:ext cx="355600" cy="58738"/>
          </a:xfrm>
          <a:prstGeom prst="rect">
            <a:avLst/>
          </a:prstGeom>
          <a:solidFill>
            <a:srgbClr val="DDDDDD"/>
          </a:solidFill>
          <a:ln>
            <a:noFill/>
          </a:ln>
          <a:effectLst/>
          <a:extLs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7688" name="Oval 784"/>
          <p:cNvSpPr>
            <a:spLocks noChangeArrowheads="1"/>
          </p:cNvSpPr>
          <p:nvPr/>
        </p:nvSpPr>
        <p:spPr bwMode="auto">
          <a:xfrm>
            <a:off x="7405688" y="2868613"/>
            <a:ext cx="358775" cy="111125"/>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89" name="Group 785"/>
          <p:cNvGrpSpPr>
            <a:grpSpLocks/>
          </p:cNvGrpSpPr>
          <p:nvPr/>
        </p:nvGrpSpPr>
        <p:grpSpPr bwMode="auto">
          <a:xfrm>
            <a:off x="7491413" y="2892425"/>
            <a:ext cx="179387" cy="65088"/>
            <a:chOff x="2848" y="848"/>
            <a:chExt cx="140" cy="98"/>
          </a:xfrm>
        </p:grpSpPr>
        <p:sp>
          <p:nvSpPr>
            <p:cNvPr id="27934" name="Line 786"/>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35" name="Line 787"/>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36" name="Line 788"/>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90" name="Group 789"/>
          <p:cNvGrpSpPr>
            <a:grpSpLocks/>
          </p:cNvGrpSpPr>
          <p:nvPr/>
        </p:nvGrpSpPr>
        <p:grpSpPr bwMode="auto">
          <a:xfrm flipV="1">
            <a:off x="7491413" y="2892425"/>
            <a:ext cx="179387" cy="65088"/>
            <a:chOff x="2848" y="848"/>
            <a:chExt cx="140" cy="98"/>
          </a:xfrm>
        </p:grpSpPr>
        <p:sp>
          <p:nvSpPr>
            <p:cNvPr id="27931" name="Line 790"/>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32" name="Line 791"/>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33" name="Line 792"/>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91" name="Oval 793"/>
          <p:cNvSpPr>
            <a:spLocks noChangeArrowheads="1"/>
          </p:cNvSpPr>
          <p:nvPr/>
        </p:nvSpPr>
        <p:spPr bwMode="auto">
          <a:xfrm>
            <a:off x="7885113" y="2586038"/>
            <a:ext cx="330200" cy="85725"/>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2" name="Line 794"/>
          <p:cNvSpPr>
            <a:spLocks noChangeShapeType="1"/>
          </p:cNvSpPr>
          <p:nvPr/>
        </p:nvSpPr>
        <p:spPr bwMode="auto">
          <a:xfrm>
            <a:off x="7885113" y="2579688"/>
            <a:ext cx="0" cy="52387"/>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3" name="Line 795"/>
          <p:cNvSpPr>
            <a:spLocks noChangeShapeType="1"/>
          </p:cNvSpPr>
          <p:nvPr/>
        </p:nvSpPr>
        <p:spPr bwMode="auto">
          <a:xfrm>
            <a:off x="8215313" y="2579688"/>
            <a:ext cx="0" cy="52387"/>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4" name="Rectangle 796"/>
          <p:cNvSpPr>
            <a:spLocks noChangeArrowheads="1"/>
          </p:cNvSpPr>
          <p:nvPr/>
        </p:nvSpPr>
        <p:spPr bwMode="auto">
          <a:xfrm>
            <a:off x="7885113" y="2579688"/>
            <a:ext cx="327025" cy="52387"/>
          </a:xfrm>
          <a:prstGeom prst="rect">
            <a:avLst/>
          </a:prstGeom>
          <a:solidFill>
            <a:srgbClr val="DDDDDD"/>
          </a:solidFill>
          <a:ln>
            <a:noFill/>
          </a:ln>
          <a:effectLst/>
          <a:extLs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2"/>
              </a:solidFill>
              <a:latin typeface="Times New Roman" charset="0"/>
            </a:endParaRPr>
          </a:p>
        </p:txBody>
      </p:sp>
      <p:sp>
        <p:nvSpPr>
          <p:cNvPr id="27695" name="Oval 797"/>
          <p:cNvSpPr>
            <a:spLocks noChangeArrowheads="1"/>
          </p:cNvSpPr>
          <p:nvPr/>
        </p:nvSpPr>
        <p:spPr bwMode="auto">
          <a:xfrm>
            <a:off x="7881938" y="2517775"/>
            <a:ext cx="330200" cy="100013"/>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96" name="Group 798"/>
          <p:cNvGrpSpPr>
            <a:grpSpLocks/>
          </p:cNvGrpSpPr>
          <p:nvPr/>
        </p:nvGrpSpPr>
        <p:grpSpPr bwMode="auto">
          <a:xfrm>
            <a:off x="7961313" y="2540000"/>
            <a:ext cx="163512" cy="57150"/>
            <a:chOff x="2848" y="848"/>
            <a:chExt cx="140" cy="98"/>
          </a:xfrm>
        </p:grpSpPr>
        <p:sp>
          <p:nvSpPr>
            <p:cNvPr id="27928" name="Line 799"/>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29" name="Line 800"/>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30" name="Line 801"/>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97" name="Group 802"/>
          <p:cNvGrpSpPr>
            <a:grpSpLocks/>
          </p:cNvGrpSpPr>
          <p:nvPr/>
        </p:nvGrpSpPr>
        <p:grpSpPr bwMode="auto">
          <a:xfrm flipV="1">
            <a:off x="7961313" y="2538413"/>
            <a:ext cx="163512" cy="58737"/>
            <a:chOff x="2848" y="848"/>
            <a:chExt cx="140" cy="98"/>
          </a:xfrm>
        </p:grpSpPr>
        <p:sp>
          <p:nvSpPr>
            <p:cNvPr id="27925" name="Line 803"/>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26" name="Line 804"/>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27" name="Line 805"/>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98" name="Oval 806"/>
          <p:cNvSpPr>
            <a:spLocks noChangeArrowheads="1"/>
          </p:cNvSpPr>
          <p:nvPr/>
        </p:nvSpPr>
        <p:spPr bwMode="auto">
          <a:xfrm>
            <a:off x="7970838" y="2944813"/>
            <a:ext cx="358775" cy="95250"/>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9" name="Line 807"/>
          <p:cNvSpPr>
            <a:spLocks noChangeShapeType="1"/>
          </p:cNvSpPr>
          <p:nvPr/>
        </p:nvSpPr>
        <p:spPr bwMode="auto">
          <a:xfrm>
            <a:off x="7970838" y="2936875"/>
            <a:ext cx="0" cy="5873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0" name="Line 808"/>
          <p:cNvSpPr>
            <a:spLocks noChangeShapeType="1"/>
          </p:cNvSpPr>
          <p:nvPr/>
        </p:nvSpPr>
        <p:spPr bwMode="auto">
          <a:xfrm>
            <a:off x="8329613" y="2936875"/>
            <a:ext cx="0" cy="5873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1" name="Rectangle 809"/>
          <p:cNvSpPr>
            <a:spLocks noChangeArrowheads="1"/>
          </p:cNvSpPr>
          <p:nvPr/>
        </p:nvSpPr>
        <p:spPr bwMode="auto">
          <a:xfrm>
            <a:off x="7970838" y="2936875"/>
            <a:ext cx="355600" cy="58738"/>
          </a:xfrm>
          <a:prstGeom prst="rect">
            <a:avLst/>
          </a:prstGeom>
          <a:solidFill>
            <a:srgbClr val="DDDDDD"/>
          </a:solidFill>
          <a:ln>
            <a:noFill/>
          </a:ln>
          <a:effectLst/>
          <a:extLs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7702" name="Oval 810"/>
          <p:cNvSpPr>
            <a:spLocks noChangeArrowheads="1"/>
          </p:cNvSpPr>
          <p:nvPr/>
        </p:nvSpPr>
        <p:spPr bwMode="auto">
          <a:xfrm>
            <a:off x="7967663" y="2868613"/>
            <a:ext cx="358775" cy="111125"/>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703" name="Group 811"/>
          <p:cNvGrpSpPr>
            <a:grpSpLocks/>
          </p:cNvGrpSpPr>
          <p:nvPr/>
        </p:nvGrpSpPr>
        <p:grpSpPr bwMode="auto">
          <a:xfrm>
            <a:off x="8053388" y="2892425"/>
            <a:ext cx="179387" cy="65088"/>
            <a:chOff x="2848" y="848"/>
            <a:chExt cx="140" cy="98"/>
          </a:xfrm>
        </p:grpSpPr>
        <p:sp>
          <p:nvSpPr>
            <p:cNvPr id="27922" name="Line 812"/>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23" name="Line 813"/>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24" name="Line 814"/>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704" name="Group 815"/>
          <p:cNvGrpSpPr>
            <a:grpSpLocks/>
          </p:cNvGrpSpPr>
          <p:nvPr/>
        </p:nvGrpSpPr>
        <p:grpSpPr bwMode="auto">
          <a:xfrm flipV="1">
            <a:off x="8053388" y="2892425"/>
            <a:ext cx="179387" cy="65088"/>
            <a:chOff x="2848" y="848"/>
            <a:chExt cx="140" cy="98"/>
          </a:xfrm>
        </p:grpSpPr>
        <p:sp>
          <p:nvSpPr>
            <p:cNvPr id="27919" name="Line 816"/>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20" name="Line 817"/>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21" name="Line 818"/>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705" name="Oval 819"/>
          <p:cNvSpPr>
            <a:spLocks noChangeArrowheads="1"/>
          </p:cNvSpPr>
          <p:nvPr/>
        </p:nvSpPr>
        <p:spPr bwMode="auto">
          <a:xfrm>
            <a:off x="6561138" y="2679700"/>
            <a:ext cx="346075" cy="87313"/>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6" name="Line 820"/>
          <p:cNvSpPr>
            <a:spLocks noChangeShapeType="1"/>
          </p:cNvSpPr>
          <p:nvPr/>
        </p:nvSpPr>
        <p:spPr bwMode="auto">
          <a:xfrm>
            <a:off x="6561138" y="2671763"/>
            <a:ext cx="0" cy="539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7" name="Line 821"/>
          <p:cNvSpPr>
            <a:spLocks noChangeShapeType="1"/>
          </p:cNvSpPr>
          <p:nvPr/>
        </p:nvSpPr>
        <p:spPr bwMode="auto">
          <a:xfrm>
            <a:off x="6907213" y="2671763"/>
            <a:ext cx="0" cy="539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8" name="Rectangle 822"/>
          <p:cNvSpPr>
            <a:spLocks noChangeArrowheads="1"/>
          </p:cNvSpPr>
          <p:nvPr/>
        </p:nvSpPr>
        <p:spPr bwMode="auto">
          <a:xfrm>
            <a:off x="6561138" y="2671763"/>
            <a:ext cx="342900" cy="53975"/>
          </a:xfrm>
          <a:prstGeom prst="rect">
            <a:avLst/>
          </a:prstGeom>
          <a:solidFill>
            <a:srgbClr val="DDDDDD"/>
          </a:solidFill>
          <a:ln>
            <a:noFill/>
          </a:ln>
          <a:effectLst/>
          <a:extLs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7709" name="Oval 823"/>
          <p:cNvSpPr>
            <a:spLocks noChangeArrowheads="1"/>
          </p:cNvSpPr>
          <p:nvPr/>
        </p:nvSpPr>
        <p:spPr bwMode="auto">
          <a:xfrm>
            <a:off x="6557963" y="2608263"/>
            <a:ext cx="346075" cy="103187"/>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710" name="Group 824"/>
          <p:cNvGrpSpPr>
            <a:grpSpLocks/>
          </p:cNvGrpSpPr>
          <p:nvPr/>
        </p:nvGrpSpPr>
        <p:grpSpPr bwMode="auto">
          <a:xfrm>
            <a:off x="6642100" y="2630488"/>
            <a:ext cx="171450" cy="60325"/>
            <a:chOff x="2848" y="848"/>
            <a:chExt cx="140" cy="98"/>
          </a:xfrm>
        </p:grpSpPr>
        <p:sp>
          <p:nvSpPr>
            <p:cNvPr id="27916" name="Line 825"/>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17" name="Line 826"/>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18" name="Line 827"/>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711" name="Group 828"/>
          <p:cNvGrpSpPr>
            <a:grpSpLocks/>
          </p:cNvGrpSpPr>
          <p:nvPr/>
        </p:nvGrpSpPr>
        <p:grpSpPr bwMode="auto">
          <a:xfrm flipV="1">
            <a:off x="6642100" y="2630488"/>
            <a:ext cx="171450" cy="58737"/>
            <a:chOff x="2848" y="848"/>
            <a:chExt cx="140" cy="98"/>
          </a:xfrm>
        </p:grpSpPr>
        <p:sp>
          <p:nvSpPr>
            <p:cNvPr id="27913" name="Line 829"/>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14" name="Line 830"/>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15" name="Line 831"/>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712" name="Oval 832"/>
          <p:cNvSpPr>
            <a:spLocks noChangeArrowheads="1"/>
          </p:cNvSpPr>
          <p:nvPr/>
        </p:nvSpPr>
        <p:spPr bwMode="auto">
          <a:xfrm>
            <a:off x="6254750" y="3829050"/>
            <a:ext cx="346075" cy="87313"/>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3" name="Line 833"/>
          <p:cNvSpPr>
            <a:spLocks noChangeShapeType="1"/>
          </p:cNvSpPr>
          <p:nvPr/>
        </p:nvSpPr>
        <p:spPr bwMode="auto">
          <a:xfrm>
            <a:off x="6254750" y="3821113"/>
            <a:ext cx="0" cy="539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4" name="Line 834"/>
          <p:cNvSpPr>
            <a:spLocks noChangeShapeType="1"/>
          </p:cNvSpPr>
          <p:nvPr/>
        </p:nvSpPr>
        <p:spPr bwMode="auto">
          <a:xfrm>
            <a:off x="6600825" y="3821113"/>
            <a:ext cx="0" cy="539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5" name="Rectangle 835"/>
          <p:cNvSpPr>
            <a:spLocks noChangeArrowheads="1"/>
          </p:cNvSpPr>
          <p:nvPr/>
        </p:nvSpPr>
        <p:spPr bwMode="auto">
          <a:xfrm>
            <a:off x="6254750" y="3821113"/>
            <a:ext cx="342900" cy="53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7716" name="Oval 836"/>
          <p:cNvSpPr>
            <a:spLocks noChangeArrowheads="1"/>
          </p:cNvSpPr>
          <p:nvPr/>
        </p:nvSpPr>
        <p:spPr bwMode="auto">
          <a:xfrm>
            <a:off x="6251575" y="3757613"/>
            <a:ext cx="346075" cy="103187"/>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717" name="Group 837"/>
          <p:cNvGrpSpPr>
            <a:grpSpLocks/>
          </p:cNvGrpSpPr>
          <p:nvPr/>
        </p:nvGrpSpPr>
        <p:grpSpPr bwMode="auto">
          <a:xfrm>
            <a:off x="6335713" y="3779838"/>
            <a:ext cx="171450" cy="60325"/>
            <a:chOff x="2848" y="848"/>
            <a:chExt cx="140" cy="98"/>
          </a:xfrm>
        </p:grpSpPr>
        <p:sp>
          <p:nvSpPr>
            <p:cNvPr id="27910" name="Line 838"/>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11" name="Line 839"/>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12" name="Line 840"/>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718" name="Group 841"/>
          <p:cNvGrpSpPr>
            <a:grpSpLocks/>
          </p:cNvGrpSpPr>
          <p:nvPr/>
        </p:nvGrpSpPr>
        <p:grpSpPr bwMode="auto">
          <a:xfrm flipV="1">
            <a:off x="6335713" y="3779838"/>
            <a:ext cx="171450" cy="58737"/>
            <a:chOff x="2848" y="848"/>
            <a:chExt cx="140" cy="98"/>
          </a:xfrm>
        </p:grpSpPr>
        <p:sp>
          <p:nvSpPr>
            <p:cNvPr id="27907" name="Line 842"/>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08" name="Line 843"/>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09" name="Line 844"/>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719" name="Line 845"/>
          <p:cNvSpPr>
            <a:spLocks noChangeShapeType="1"/>
          </p:cNvSpPr>
          <p:nvPr/>
        </p:nvSpPr>
        <p:spPr bwMode="auto">
          <a:xfrm flipV="1">
            <a:off x="7453313" y="4186238"/>
            <a:ext cx="227012" cy="43656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20" name="Line 846"/>
          <p:cNvSpPr>
            <a:spLocks noChangeShapeType="1"/>
          </p:cNvSpPr>
          <p:nvPr/>
        </p:nvSpPr>
        <p:spPr bwMode="auto">
          <a:xfrm>
            <a:off x="7577138" y="3924300"/>
            <a:ext cx="163512" cy="1206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21" name="Line 847"/>
          <p:cNvSpPr>
            <a:spLocks noChangeShapeType="1"/>
          </p:cNvSpPr>
          <p:nvPr/>
        </p:nvSpPr>
        <p:spPr bwMode="auto">
          <a:xfrm>
            <a:off x="7673975" y="3844925"/>
            <a:ext cx="2794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22" name="Line 848"/>
          <p:cNvSpPr>
            <a:spLocks noChangeShapeType="1"/>
          </p:cNvSpPr>
          <p:nvPr/>
        </p:nvSpPr>
        <p:spPr bwMode="auto">
          <a:xfrm flipV="1">
            <a:off x="7910513" y="3930650"/>
            <a:ext cx="134937" cy="1047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23" name="Line 849"/>
          <p:cNvSpPr>
            <a:spLocks noChangeShapeType="1"/>
          </p:cNvSpPr>
          <p:nvPr/>
        </p:nvSpPr>
        <p:spPr bwMode="auto">
          <a:xfrm>
            <a:off x="6608763" y="3851275"/>
            <a:ext cx="6794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24" name="Line 850"/>
          <p:cNvSpPr>
            <a:spLocks noChangeShapeType="1"/>
          </p:cNvSpPr>
          <p:nvPr/>
        </p:nvSpPr>
        <p:spPr bwMode="auto">
          <a:xfrm>
            <a:off x="6904038" y="2698750"/>
            <a:ext cx="509587" cy="31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25" name="Line 851"/>
          <p:cNvSpPr>
            <a:spLocks noChangeShapeType="1"/>
          </p:cNvSpPr>
          <p:nvPr/>
        </p:nvSpPr>
        <p:spPr bwMode="auto">
          <a:xfrm>
            <a:off x="6470650" y="2527300"/>
            <a:ext cx="152400" cy="825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26" name="Freeform 852"/>
          <p:cNvSpPr>
            <a:spLocks/>
          </p:cNvSpPr>
          <p:nvPr/>
        </p:nvSpPr>
        <p:spPr bwMode="auto">
          <a:xfrm>
            <a:off x="5791200" y="4533900"/>
            <a:ext cx="2979738" cy="1455738"/>
          </a:xfrm>
          <a:custGeom>
            <a:avLst/>
            <a:gdLst>
              <a:gd name="T0" fmla="*/ 1411287 w 1877"/>
              <a:gd name="T1" fmla="*/ 36513 h 917"/>
              <a:gd name="T2" fmla="*/ 1098550 w 1877"/>
              <a:gd name="T3" fmla="*/ 173038 h 917"/>
              <a:gd name="T4" fmla="*/ 658812 w 1877"/>
              <a:gd name="T5" fmla="*/ 144463 h 917"/>
              <a:gd name="T6" fmla="*/ 177800 w 1877"/>
              <a:gd name="T7" fmla="*/ 269875 h 917"/>
              <a:gd name="T8" fmla="*/ 79375 w 1877"/>
              <a:gd name="T9" fmla="*/ 560388 h 917"/>
              <a:gd name="T10" fmla="*/ 22225 w 1877"/>
              <a:gd name="T11" fmla="*/ 838200 h 917"/>
              <a:gd name="T12" fmla="*/ 220662 w 1877"/>
              <a:gd name="T13" fmla="*/ 1031875 h 917"/>
              <a:gd name="T14" fmla="*/ 801687 w 1877"/>
              <a:gd name="T15" fmla="*/ 1239838 h 917"/>
              <a:gd name="T16" fmla="*/ 1481137 w 1877"/>
              <a:gd name="T17" fmla="*/ 1406525 h 917"/>
              <a:gd name="T18" fmla="*/ 2174875 w 1877"/>
              <a:gd name="T19" fmla="*/ 1430338 h 917"/>
              <a:gd name="T20" fmla="*/ 2660650 w 1877"/>
              <a:gd name="T21" fmla="*/ 1258888 h 917"/>
              <a:gd name="T22" fmla="*/ 2952750 w 1877"/>
              <a:gd name="T23" fmla="*/ 990600 h 917"/>
              <a:gd name="T24" fmla="*/ 2819400 w 1877"/>
              <a:gd name="T25" fmla="*/ 347663 h 917"/>
              <a:gd name="T26" fmla="*/ 2386012 w 1877"/>
              <a:gd name="T27" fmla="*/ 158750 h 917"/>
              <a:gd name="T28" fmla="*/ 1905000 w 1877"/>
              <a:gd name="T29" fmla="*/ 20638 h 917"/>
              <a:gd name="T30" fmla="*/ 1411287 w 1877"/>
              <a:gd name="T31" fmla="*/ 36513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27" name="Line 853"/>
          <p:cNvSpPr>
            <a:spLocks noChangeShapeType="1"/>
          </p:cNvSpPr>
          <p:nvPr/>
        </p:nvSpPr>
        <p:spPr bwMode="auto">
          <a:xfrm rot="-5400000">
            <a:off x="8026400" y="5270501"/>
            <a:ext cx="523875" cy="1397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8" name="Line 854"/>
          <p:cNvSpPr>
            <a:spLocks noChangeShapeType="1"/>
          </p:cNvSpPr>
          <p:nvPr/>
        </p:nvSpPr>
        <p:spPr bwMode="auto">
          <a:xfrm rot="5400000" flipV="1">
            <a:off x="8172450" y="5551488"/>
            <a:ext cx="3175" cy="85725"/>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9" name="Line 855"/>
          <p:cNvSpPr>
            <a:spLocks noChangeShapeType="1"/>
          </p:cNvSpPr>
          <p:nvPr/>
        </p:nvSpPr>
        <p:spPr bwMode="auto">
          <a:xfrm rot="-5400000">
            <a:off x="8358188" y="5227638"/>
            <a:ext cx="0" cy="1143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730" name="Group 856"/>
          <p:cNvGrpSpPr>
            <a:grpSpLocks/>
          </p:cNvGrpSpPr>
          <p:nvPr/>
        </p:nvGrpSpPr>
        <p:grpSpPr bwMode="auto">
          <a:xfrm>
            <a:off x="7937500" y="4937125"/>
            <a:ext cx="501650" cy="234950"/>
            <a:chOff x="4701" y="2996"/>
            <a:chExt cx="316" cy="148"/>
          </a:xfrm>
        </p:grpSpPr>
        <p:sp>
          <p:nvSpPr>
            <p:cNvPr id="27894" name="Oval 857"/>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95" name="Line 858"/>
            <p:cNvSpPr>
              <a:spLocks noChangeShapeType="1"/>
            </p:cNvSpPr>
            <p:nvPr/>
          </p:nvSpPr>
          <p:spPr bwMode="auto">
            <a:xfrm>
              <a:off x="4704" y="3055"/>
              <a:ext cx="0" cy="5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96" name="Line 859"/>
            <p:cNvSpPr>
              <a:spLocks noChangeShapeType="1"/>
            </p:cNvSpPr>
            <p:nvPr/>
          </p:nvSpPr>
          <p:spPr bwMode="auto">
            <a:xfrm>
              <a:off x="5017" y="3055"/>
              <a:ext cx="0" cy="5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97" name="Rectangle 860"/>
            <p:cNvSpPr>
              <a:spLocks noChangeArrowheads="1"/>
            </p:cNvSpPr>
            <p:nvPr/>
          </p:nvSpPr>
          <p:spPr bwMode="auto">
            <a:xfrm>
              <a:off x="4704" y="3055"/>
              <a:ext cx="310" cy="5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7898" name="Oval 861"/>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899" name="Group 862"/>
            <p:cNvGrpSpPr>
              <a:grpSpLocks/>
            </p:cNvGrpSpPr>
            <p:nvPr/>
          </p:nvGrpSpPr>
          <p:grpSpPr bwMode="auto">
            <a:xfrm>
              <a:off x="4776" y="3017"/>
              <a:ext cx="156" cy="56"/>
              <a:chOff x="2848" y="848"/>
              <a:chExt cx="140" cy="98"/>
            </a:xfrm>
          </p:grpSpPr>
          <p:sp>
            <p:nvSpPr>
              <p:cNvPr id="27904" name="Line 863"/>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05" name="Line 864"/>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06" name="Line 865"/>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900" name="Group 866"/>
            <p:cNvGrpSpPr>
              <a:grpSpLocks/>
            </p:cNvGrpSpPr>
            <p:nvPr/>
          </p:nvGrpSpPr>
          <p:grpSpPr bwMode="auto">
            <a:xfrm flipV="1">
              <a:off x="4776" y="3016"/>
              <a:ext cx="156" cy="56"/>
              <a:chOff x="2848" y="848"/>
              <a:chExt cx="140" cy="98"/>
            </a:xfrm>
          </p:grpSpPr>
          <p:sp>
            <p:nvSpPr>
              <p:cNvPr id="27901" name="Line 867"/>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02" name="Line 868"/>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03" name="Line 869"/>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7731" name="Group 870"/>
          <p:cNvGrpSpPr>
            <a:grpSpLocks/>
          </p:cNvGrpSpPr>
          <p:nvPr/>
        </p:nvGrpSpPr>
        <p:grpSpPr bwMode="auto">
          <a:xfrm>
            <a:off x="7121525" y="4660900"/>
            <a:ext cx="501650" cy="234950"/>
            <a:chOff x="3600" y="219"/>
            <a:chExt cx="360" cy="175"/>
          </a:xfrm>
        </p:grpSpPr>
        <p:sp>
          <p:nvSpPr>
            <p:cNvPr id="27881" name="Oval 871"/>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82" name="Line 87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83" name="Line 87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84" name="Rectangle 874"/>
            <p:cNvSpPr>
              <a:spLocks noChangeArrowheads="1"/>
            </p:cNvSpPr>
            <p:nvPr/>
          </p:nvSpPr>
          <p:spPr bwMode="auto">
            <a:xfrm>
              <a:off x="3603" y="289"/>
              <a:ext cx="354" cy="5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7885" name="Oval 875"/>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886" name="Group 876"/>
            <p:cNvGrpSpPr>
              <a:grpSpLocks/>
            </p:cNvGrpSpPr>
            <p:nvPr/>
          </p:nvGrpSpPr>
          <p:grpSpPr bwMode="auto">
            <a:xfrm>
              <a:off x="3686" y="244"/>
              <a:ext cx="177" cy="66"/>
              <a:chOff x="2848" y="848"/>
              <a:chExt cx="140" cy="98"/>
            </a:xfrm>
          </p:grpSpPr>
          <p:sp>
            <p:nvSpPr>
              <p:cNvPr id="27891" name="Line 87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92" name="Line 87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93" name="Line 87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887" name="Group 880"/>
            <p:cNvGrpSpPr>
              <a:grpSpLocks/>
            </p:cNvGrpSpPr>
            <p:nvPr/>
          </p:nvGrpSpPr>
          <p:grpSpPr bwMode="auto">
            <a:xfrm flipV="1">
              <a:off x="3686" y="243"/>
              <a:ext cx="177" cy="66"/>
              <a:chOff x="2848" y="848"/>
              <a:chExt cx="140" cy="98"/>
            </a:xfrm>
          </p:grpSpPr>
          <p:sp>
            <p:nvSpPr>
              <p:cNvPr id="27888" name="Line 88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89" name="Line 88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90" name="Line 88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7732" name="Group 884"/>
          <p:cNvGrpSpPr>
            <a:grpSpLocks/>
          </p:cNvGrpSpPr>
          <p:nvPr/>
        </p:nvGrpSpPr>
        <p:grpSpPr bwMode="auto">
          <a:xfrm>
            <a:off x="6456363" y="4965700"/>
            <a:ext cx="501650" cy="234950"/>
            <a:chOff x="3600" y="219"/>
            <a:chExt cx="360" cy="175"/>
          </a:xfrm>
        </p:grpSpPr>
        <p:sp>
          <p:nvSpPr>
            <p:cNvPr id="27868" name="Oval 885"/>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69" name="Line 88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70" name="Line 88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71" name="Rectangle 888"/>
            <p:cNvSpPr>
              <a:spLocks noChangeArrowheads="1"/>
            </p:cNvSpPr>
            <p:nvPr/>
          </p:nvSpPr>
          <p:spPr bwMode="auto">
            <a:xfrm>
              <a:off x="3603" y="289"/>
              <a:ext cx="354" cy="5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7872" name="Oval 889"/>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873" name="Group 890"/>
            <p:cNvGrpSpPr>
              <a:grpSpLocks/>
            </p:cNvGrpSpPr>
            <p:nvPr/>
          </p:nvGrpSpPr>
          <p:grpSpPr bwMode="auto">
            <a:xfrm>
              <a:off x="3686" y="244"/>
              <a:ext cx="177" cy="66"/>
              <a:chOff x="2848" y="848"/>
              <a:chExt cx="140" cy="98"/>
            </a:xfrm>
          </p:grpSpPr>
          <p:sp>
            <p:nvSpPr>
              <p:cNvPr id="27878" name="Line 89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79" name="Line 89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80" name="Line 89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874" name="Group 894"/>
            <p:cNvGrpSpPr>
              <a:grpSpLocks/>
            </p:cNvGrpSpPr>
            <p:nvPr/>
          </p:nvGrpSpPr>
          <p:grpSpPr bwMode="auto">
            <a:xfrm flipV="1">
              <a:off x="3686" y="243"/>
              <a:ext cx="177" cy="66"/>
              <a:chOff x="2848" y="848"/>
              <a:chExt cx="140" cy="98"/>
            </a:xfrm>
          </p:grpSpPr>
          <p:sp>
            <p:nvSpPr>
              <p:cNvPr id="27875" name="Line 89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76" name="Line 89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77" name="Line 89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733" name="Line 898"/>
          <p:cNvSpPr>
            <a:spLocks noChangeShapeType="1"/>
          </p:cNvSpPr>
          <p:nvPr/>
        </p:nvSpPr>
        <p:spPr bwMode="auto">
          <a:xfrm>
            <a:off x="7570788" y="4872038"/>
            <a:ext cx="358775" cy="1206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34" name="Line 899"/>
          <p:cNvSpPr>
            <a:spLocks noChangeShapeType="1"/>
          </p:cNvSpPr>
          <p:nvPr/>
        </p:nvSpPr>
        <p:spPr bwMode="auto">
          <a:xfrm flipV="1">
            <a:off x="6918325" y="4884738"/>
            <a:ext cx="277813" cy="10953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35" name="Line 900"/>
          <p:cNvSpPr>
            <a:spLocks noChangeShapeType="1"/>
          </p:cNvSpPr>
          <p:nvPr/>
        </p:nvSpPr>
        <p:spPr bwMode="auto">
          <a:xfrm flipV="1">
            <a:off x="6961188" y="5087938"/>
            <a:ext cx="9715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36" name="Line 901"/>
          <p:cNvSpPr>
            <a:spLocks noChangeShapeType="1"/>
          </p:cNvSpPr>
          <p:nvPr/>
        </p:nvSpPr>
        <p:spPr bwMode="auto">
          <a:xfrm flipH="1">
            <a:off x="6256338" y="4833938"/>
            <a:ext cx="254000" cy="4699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37" name="Line 902"/>
          <p:cNvSpPr>
            <a:spLocks noChangeShapeType="1"/>
          </p:cNvSpPr>
          <p:nvPr/>
        </p:nvSpPr>
        <p:spPr bwMode="auto">
          <a:xfrm>
            <a:off x="6281738" y="4884738"/>
            <a:ext cx="1968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38" name="Line 903"/>
          <p:cNvSpPr>
            <a:spLocks noChangeShapeType="1"/>
          </p:cNvSpPr>
          <p:nvPr/>
        </p:nvSpPr>
        <p:spPr bwMode="auto">
          <a:xfrm>
            <a:off x="6142038" y="5221288"/>
            <a:ext cx="15398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39" name="Line 904"/>
          <p:cNvSpPr>
            <a:spLocks noChangeShapeType="1"/>
          </p:cNvSpPr>
          <p:nvPr/>
        </p:nvSpPr>
        <p:spPr bwMode="auto">
          <a:xfrm>
            <a:off x="6394450" y="5300663"/>
            <a:ext cx="49053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40" name="Line 905"/>
          <p:cNvSpPr>
            <a:spLocks noChangeShapeType="1"/>
          </p:cNvSpPr>
          <p:nvPr/>
        </p:nvSpPr>
        <p:spPr bwMode="auto">
          <a:xfrm flipH="1">
            <a:off x="6634163" y="5208588"/>
            <a:ext cx="53975" cy="857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41" name="Line 906"/>
          <p:cNvSpPr>
            <a:spLocks noChangeShapeType="1"/>
          </p:cNvSpPr>
          <p:nvPr/>
        </p:nvSpPr>
        <p:spPr bwMode="auto">
          <a:xfrm>
            <a:off x="6446838" y="5297488"/>
            <a:ext cx="1587" cy="825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42" name="Line 907"/>
          <p:cNvSpPr>
            <a:spLocks noChangeShapeType="1"/>
          </p:cNvSpPr>
          <p:nvPr/>
        </p:nvSpPr>
        <p:spPr bwMode="auto">
          <a:xfrm flipH="1" flipV="1">
            <a:off x="6843713" y="5305425"/>
            <a:ext cx="0" cy="76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43" name="Line 908"/>
          <p:cNvSpPr>
            <a:spLocks noChangeShapeType="1"/>
          </p:cNvSpPr>
          <p:nvPr/>
        </p:nvSpPr>
        <p:spPr bwMode="auto">
          <a:xfrm>
            <a:off x="6924675" y="5164138"/>
            <a:ext cx="503238" cy="2698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44" name="Line 909"/>
          <p:cNvSpPr>
            <a:spLocks noChangeShapeType="1"/>
          </p:cNvSpPr>
          <p:nvPr/>
        </p:nvSpPr>
        <p:spPr bwMode="auto">
          <a:xfrm>
            <a:off x="6373813" y="5099050"/>
            <a:ext cx="8096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7745" name="Group 910"/>
          <p:cNvGrpSpPr>
            <a:grpSpLocks/>
          </p:cNvGrpSpPr>
          <p:nvPr/>
        </p:nvGrpSpPr>
        <p:grpSpPr bwMode="auto">
          <a:xfrm>
            <a:off x="5559425" y="1858963"/>
            <a:ext cx="3021013" cy="3981450"/>
            <a:chOff x="-1203" y="1352"/>
            <a:chExt cx="1903" cy="2508"/>
          </a:xfrm>
        </p:grpSpPr>
        <p:grpSp>
          <p:nvGrpSpPr>
            <p:cNvPr id="27828" name="Group 911"/>
            <p:cNvGrpSpPr>
              <a:grpSpLocks/>
            </p:cNvGrpSpPr>
            <p:nvPr/>
          </p:nvGrpSpPr>
          <p:grpSpPr bwMode="auto">
            <a:xfrm>
              <a:off x="-1203" y="1647"/>
              <a:ext cx="436" cy="114"/>
              <a:chOff x="3072" y="739"/>
              <a:chExt cx="652" cy="146"/>
            </a:xfrm>
          </p:grpSpPr>
          <p:pic>
            <p:nvPicPr>
              <p:cNvPr id="27865" name="Picture 912" descr="lgv_fqmg[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37" y="739"/>
                <a:ext cx="48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866" name="Line 913"/>
              <p:cNvSpPr>
                <a:spLocks noChangeShapeType="1"/>
              </p:cNvSpPr>
              <p:nvPr/>
            </p:nvSpPr>
            <p:spPr bwMode="auto">
              <a:xfrm flipH="1">
                <a:off x="3104" y="784"/>
                <a:ext cx="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7" name="Line 914"/>
              <p:cNvSpPr>
                <a:spLocks noChangeShapeType="1"/>
              </p:cNvSpPr>
              <p:nvPr/>
            </p:nvSpPr>
            <p:spPr bwMode="auto">
              <a:xfrm flipH="1">
                <a:off x="3072" y="76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7829" name="Picture 915" descr="imgyjavg[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 y="1466"/>
              <a:ext cx="23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830" name="Group 916"/>
            <p:cNvGrpSpPr>
              <a:grpSpLocks/>
            </p:cNvGrpSpPr>
            <p:nvPr/>
          </p:nvGrpSpPr>
          <p:grpSpPr bwMode="auto">
            <a:xfrm>
              <a:off x="-546" y="1352"/>
              <a:ext cx="256" cy="269"/>
              <a:chOff x="2870" y="1518"/>
              <a:chExt cx="292" cy="320"/>
            </a:xfrm>
          </p:grpSpPr>
          <p:graphicFrame>
            <p:nvGraphicFramePr>
              <p:cNvPr id="27863" name="Object 91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6017" name="Clip" r:id="rId6" imgW="819000" imgH="847800" progId="MS_ClipArt_Gallery.2">
                      <p:embed/>
                    </p:oleObj>
                  </mc:Choice>
                  <mc:Fallback>
                    <p:oleObj name="Clip" r:id="rId6" imgW="819000" imgH="84780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64" name="Object 91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6018" name="Clip" r:id="rId8" imgW="1266840" imgH="1200240" progId="MS_ClipArt_Gallery.2">
                      <p:embed/>
                    </p:oleObj>
                  </mc:Choice>
                  <mc:Fallback>
                    <p:oleObj name="Clip" r:id="rId8" imgW="1266840" imgH="120024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831" name="Group 919"/>
            <p:cNvGrpSpPr>
              <a:grpSpLocks/>
            </p:cNvGrpSpPr>
            <p:nvPr/>
          </p:nvGrpSpPr>
          <p:grpSpPr bwMode="auto">
            <a:xfrm>
              <a:off x="-1002" y="2262"/>
              <a:ext cx="209" cy="224"/>
              <a:chOff x="2870" y="1518"/>
              <a:chExt cx="292" cy="320"/>
            </a:xfrm>
          </p:grpSpPr>
          <p:graphicFrame>
            <p:nvGraphicFramePr>
              <p:cNvPr id="27861" name="Object 92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6019" name="Clip" r:id="rId10" imgW="819000" imgH="847800" progId="MS_ClipArt_Gallery.2">
                      <p:embed/>
                    </p:oleObj>
                  </mc:Choice>
                  <mc:Fallback>
                    <p:oleObj name="Clip" r:id="rId10" imgW="819000" imgH="84780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62" name="Object 92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6020" name="Clip" r:id="rId11" imgW="1266840" imgH="1200240" progId="MS_ClipArt_Gallery.2">
                      <p:embed/>
                    </p:oleObj>
                  </mc:Choice>
                  <mc:Fallback>
                    <p:oleObj name="Clip" r:id="rId11" imgW="1266840" imgH="120024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7832" name="Object 922"/>
            <p:cNvGraphicFramePr>
              <a:graphicFrameLocks noChangeAspect="1"/>
            </p:cNvGraphicFramePr>
            <p:nvPr/>
          </p:nvGraphicFramePr>
          <p:xfrm>
            <a:off x="-732" y="2289"/>
            <a:ext cx="207" cy="173"/>
          </p:xfrm>
          <a:graphic>
            <a:graphicData uri="http://schemas.openxmlformats.org/presentationml/2006/ole">
              <mc:AlternateContent xmlns:mc="http://schemas.openxmlformats.org/markup-compatibility/2006">
                <mc:Choice xmlns:v="urn:schemas-microsoft-com:vml" Requires="v">
                  <p:oleObj spid="_x0000_s36021" name="Clip" r:id="rId12" imgW="1305000" imgH="1085760" progId="MS_ClipArt_Gallery.2">
                    <p:embed/>
                  </p:oleObj>
                </mc:Choice>
                <mc:Fallback>
                  <p:oleObj name="Clip" r:id="rId12" imgW="1305000" imgH="108576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2" y="2289"/>
                          <a:ext cx="2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833" name="Group 923"/>
            <p:cNvGrpSpPr>
              <a:grpSpLocks/>
            </p:cNvGrpSpPr>
            <p:nvPr/>
          </p:nvGrpSpPr>
          <p:grpSpPr bwMode="auto">
            <a:xfrm>
              <a:off x="310" y="3575"/>
              <a:ext cx="125" cy="230"/>
              <a:chOff x="4180" y="783"/>
              <a:chExt cx="150" cy="307"/>
            </a:xfrm>
          </p:grpSpPr>
          <p:sp>
            <p:nvSpPr>
              <p:cNvPr id="27853" name="AutoShape 924"/>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4" name="Rectangle 925"/>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5" name="Rectangle 92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6" name="AutoShape 92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7" name="Line 928"/>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8" name="Line 929"/>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9" name="Rectangle 93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60" name="Rectangle 931"/>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27834" name="Object 932"/>
            <p:cNvGraphicFramePr>
              <a:graphicFrameLocks noChangeAspect="1"/>
            </p:cNvGraphicFramePr>
            <p:nvPr/>
          </p:nvGraphicFramePr>
          <p:xfrm>
            <a:off x="-975" y="3384"/>
            <a:ext cx="216" cy="180"/>
          </p:xfrm>
          <a:graphic>
            <a:graphicData uri="http://schemas.openxmlformats.org/presentationml/2006/ole">
              <mc:AlternateContent xmlns:mc="http://schemas.openxmlformats.org/markup-compatibility/2006">
                <mc:Choice xmlns:v="urn:schemas-microsoft-com:vml" Requires="v">
                  <p:oleObj spid="_x0000_s36022" name="Clip" r:id="rId14" imgW="1305000" imgH="1085760" progId="MS_ClipArt_Gallery.2">
                    <p:embed/>
                  </p:oleObj>
                </mc:Choice>
                <mc:Fallback>
                  <p:oleObj name="Clip" r:id="rId14" imgW="1305000" imgH="108576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5" y="3384"/>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35" name="Object 933"/>
            <p:cNvGraphicFramePr>
              <a:graphicFrameLocks noChangeAspect="1"/>
            </p:cNvGraphicFramePr>
            <p:nvPr/>
          </p:nvGraphicFramePr>
          <p:xfrm>
            <a:off x="-871" y="3184"/>
            <a:ext cx="216" cy="180"/>
          </p:xfrm>
          <a:graphic>
            <a:graphicData uri="http://schemas.openxmlformats.org/presentationml/2006/ole">
              <mc:AlternateContent xmlns:mc="http://schemas.openxmlformats.org/markup-compatibility/2006">
                <mc:Choice xmlns:v="urn:schemas-microsoft-com:vml" Requires="v">
                  <p:oleObj spid="_x0000_s36023" name="Clip" r:id="rId15" imgW="1305000" imgH="1085760" progId="MS_ClipArt_Gallery.2">
                    <p:embed/>
                  </p:oleObj>
                </mc:Choice>
                <mc:Fallback>
                  <p:oleObj name="Clip" r:id="rId15" imgW="1305000" imgH="108576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1" y="3184"/>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36" name="Object 934"/>
            <p:cNvGraphicFramePr>
              <a:graphicFrameLocks noChangeAspect="1"/>
            </p:cNvGraphicFramePr>
            <p:nvPr/>
          </p:nvGraphicFramePr>
          <p:xfrm>
            <a:off x="-703" y="3544"/>
            <a:ext cx="216" cy="180"/>
          </p:xfrm>
          <a:graphic>
            <a:graphicData uri="http://schemas.openxmlformats.org/presentationml/2006/ole">
              <mc:AlternateContent xmlns:mc="http://schemas.openxmlformats.org/markup-compatibility/2006">
                <mc:Choice xmlns:v="urn:schemas-microsoft-com:vml" Requires="v">
                  <p:oleObj spid="_x0000_s36024" name="Clip" r:id="rId16" imgW="1305000" imgH="1085760" progId="MS_ClipArt_Gallery.2">
                    <p:embed/>
                  </p:oleObj>
                </mc:Choice>
                <mc:Fallback>
                  <p:oleObj name="Clip" r:id="rId16" imgW="1305000" imgH="108576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3" y="3544"/>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37" name="Object 935"/>
            <p:cNvGraphicFramePr>
              <a:graphicFrameLocks noChangeAspect="1"/>
            </p:cNvGraphicFramePr>
            <p:nvPr/>
          </p:nvGraphicFramePr>
          <p:xfrm>
            <a:off x="-489" y="3546"/>
            <a:ext cx="216" cy="180"/>
          </p:xfrm>
          <a:graphic>
            <a:graphicData uri="http://schemas.openxmlformats.org/presentationml/2006/ole">
              <mc:AlternateContent xmlns:mc="http://schemas.openxmlformats.org/markup-compatibility/2006">
                <mc:Choice xmlns:v="urn:schemas-microsoft-com:vml" Requires="v">
                  <p:oleObj spid="_x0000_s36025" name="Clip" r:id="rId17" imgW="1305000" imgH="1085760" progId="MS_ClipArt_Gallery.2">
                    <p:embed/>
                  </p:oleObj>
                </mc:Choice>
                <mc:Fallback>
                  <p:oleObj name="Clip" r:id="rId17" imgW="1305000" imgH="108576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9" y="3546"/>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838" name="Group 936"/>
            <p:cNvGrpSpPr>
              <a:grpSpLocks/>
            </p:cNvGrpSpPr>
            <p:nvPr/>
          </p:nvGrpSpPr>
          <p:grpSpPr bwMode="auto">
            <a:xfrm>
              <a:off x="83" y="3625"/>
              <a:ext cx="172" cy="215"/>
              <a:chOff x="2870" y="1518"/>
              <a:chExt cx="292" cy="320"/>
            </a:xfrm>
          </p:grpSpPr>
          <p:graphicFrame>
            <p:nvGraphicFramePr>
              <p:cNvPr id="27851" name="Object 93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6026" name="Clip" r:id="rId18" imgW="819000" imgH="847800" progId="MS_ClipArt_Gallery.2">
                      <p:embed/>
                    </p:oleObj>
                  </mc:Choice>
                  <mc:Fallback>
                    <p:oleObj name="Clip" r:id="rId18" imgW="819000" imgH="84780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52" name="Object 93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6027" name="Clip" r:id="rId19" imgW="1266840" imgH="1200240" progId="MS_ClipArt_Gallery.2">
                      <p:embed/>
                    </p:oleObj>
                  </mc:Choice>
                  <mc:Fallback>
                    <p:oleObj name="Clip" r:id="rId19" imgW="1266840" imgH="120024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839" name="Group 939"/>
            <p:cNvGrpSpPr>
              <a:grpSpLocks/>
            </p:cNvGrpSpPr>
            <p:nvPr/>
          </p:nvGrpSpPr>
          <p:grpSpPr bwMode="auto">
            <a:xfrm>
              <a:off x="-201" y="3657"/>
              <a:ext cx="220" cy="203"/>
              <a:chOff x="2870" y="1518"/>
              <a:chExt cx="292" cy="320"/>
            </a:xfrm>
          </p:grpSpPr>
          <p:graphicFrame>
            <p:nvGraphicFramePr>
              <p:cNvPr id="27849" name="Object 9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6028" name="Clip" r:id="rId20" imgW="819000" imgH="847800" progId="MS_ClipArt_Gallery.2">
                      <p:embed/>
                    </p:oleObj>
                  </mc:Choice>
                  <mc:Fallback>
                    <p:oleObj name="Clip" r:id="rId20" imgW="819000" imgH="84780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50" name="Object 9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6029" name="Clip" r:id="rId21" imgW="1266840" imgH="1200240" progId="MS_ClipArt_Gallery.2">
                      <p:embed/>
                    </p:oleObj>
                  </mc:Choice>
                  <mc:Fallback>
                    <p:oleObj name="Clip" r:id="rId21" imgW="1266840" imgH="120024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840" name="Group 942"/>
            <p:cNvGrpSpPr>
              <a:grpSpLocks/>
            </p:cNvGrpSpPr>
            <p:nvPr/>
          </p:nvGrpSpPr>
          <p:grpSpPr bwMode="auto">
            <a:xfrm>
              <a:off x="569" y="3419"/>
              <a:ext cx="131" cy="258"/>
              <a:chOff x="4180" y="783"/>
              <a:chExt cx="150" cy="307"/>
            </a:xfrm>
          </p:grpSpPr>
          <p:sp>
            <p:nvSpPr>
              <p:cNvPr id="27841" name="AutoShape 943"/>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42" name="Rectangle 944"/>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43" name="Rectangle 94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44" name="AutoShape 94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45" name="Line 947"/>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46" name="Line 948"/>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47" name="Rectangle 94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48" name="Rectangle 950"/>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746" name="Line 951"/>
          <p:cNvSpPr>
            <a:spLocks noChangeShapeType="1"/>
          </p:cNvSpPr>
          <p:nvPr/>
        </p:nvSpPr>
        <p:spPr bwMode="auto">
          <a:xfrm flipH="1">
            <a:off x="6462713" y="3621088"/>
            <a:ext cx="3175" cy="14446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47" name="Line 952"/>
          <p:cNvSpPr>
            <a:spLocks noChangeShapeType="1"/>
          </p:cNvSpPr>
          <p:nvPr/>
        </p:nvSpPr>
        <p:spPr bwMode="auto">
          <a:xfrm flipV="1">
            <a:off x="7759700" y="2603500"/>
            <a:ext cx="123825" cy="8731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48" name="Line 953"/>
          <p:cNvSpPr>
            <a:spLocks noChangeShapeType="1"/>
          </p:cNvSpPr>
          <p:nvPr/>
        </p:nvSpPr>
        <p:spPr bwMode="auto">
          <a:xfrm>
            <a:off x="7586663" y="2776538"/>
            <a:ext cx="0" cy="825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49" name="Line 954"/>
          <p:cNvSpPr>
            <a:spLocks noChangeShapeType="1"/>
          </p:cNvSpPr>
          <p:nvPr/>
        </p:nvSpPr>
        <p:spPr bwMode="auto">
          <a:xfrm flipV="1">
            <a:off x="7770813" y="2673350"/>
            <a:ext cx="263525" cy="2889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50" name="Line 955"/>
          <p:cNvSpPr>
            <a:spLocks noChangeShapeType="1"/>
          </p:cNvSpPr>
          <p:nvPr/>
        </p:nvSpPr>
        <p:spPr bwMode="auto">
          <a:xfrm>
            <a:off x="8123238" y="2671763"/>
            <a:ext cx="0" cy="1968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51" name="Line 956"/>
          <p:cNvSpPr>
            <a:spLocks noChangeShapeType="1"/>
          </p:cNvSpPr>
          <p:nvPr/>
        </p:nvSpPr>
        <p:spPr bwMode="auto">
          <a:xfrm>
            <a:off x="7777163" y="2978150"/>
            <a:ext cx="18891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52" name="Line 957"/>
          <p:cNvSpPr>
            <a:spLocks noChangeShapeType="1"/>
          </p:cNvSpPr>
          <p:nvPr/>
        </p:nvSpPr>
        <p:spPr bwMode="auto">
          <a:xfrm flipV="1">
            <a:off x="6072188" y="3844925"/>
            <a:ext cx="168275" cy="31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53" name="Line 958"/>
          <p:cNvSpPr>
            <a:spLocks noChangeShapeType="1"/>
          </p:cNvSpPr>
          <p:nvPr/>
        </p:nvSpPr>
        <p:spPr bwMode="auto">
          <a:xfrm flipV="1">
            <a:off x="8191500" y="2371725"/>
            <a:ext cx="238125" cy="1682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54" name="Line 959"/>
          <p:cNvSpPr>
            <a:spLocks noChangeShapeType="1"/>
          </p:cNvSpPr>
          <p:nvPr/>
        </p:nvSpPr>
        <p:spPr bwMode="auto">
          <a:xfrm>
            <a:off x="8331200" y="2968625"/>
            <a:ext cx="1778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55" name="Line 960"/>
          <p:cNvSpPr>
            <a:spLocks noChangeShapeType="1"/>
          </p:cNvSpPr>
          <p:nvPr/>
        </p:nvSpPr>
        <p:spPr bwMode="auto">
          <a:xfrm flipH="1">
            <a:off x="7477125" y="3044825"/>
            <a:ext cx="98425" cy="7048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56" name="Line 961"/>
          <p:cNvSpPr>
            <a:spLocks noChangeShapeType="1"/>
          </p:cNvSpPr>
          <p:nvPr/>
        </p:nvSpPr>
        <p:spPr bwMode="auto">
          <a:xfrm flipH="1">
            <a:off x="8067675" y="3044825"/>
            <a:ext cx="111125" cy="7270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7757" name="Group 962"/>
          <p:cNvGrpSpPr>
            <a:grpSpLocks/>
          </p:cNvGrpSpPr>
          <p:nvPr/>
        </p:nvGrpSpPr>
        <p:grpSpPr bwMode="auto">
          <a:xfrm>
            <a:off x="7119938" y="4662488"/>
            <a:ext cx="501650" cy="234950"/>
            <a:chOff x="4701" y="2996"/>
            <a:chExt cx="316" cy="148"/>
          </a:xfrm>
        </p:grpSpPr>
        <p:sp>
          <p:nvSpPr>
            <p:cNvPr id="27815" name="Oval 963"/>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16" name="Line 964"/>
            <p:cNvSpPr>
              <a:spLocks noChangeShapeType="1"/>
            </p:cNvSpPr>
            <p:nvPr/>
          </p:nvSpPr>
          <p:spPr bwMode="auto">
            <a:xfrm>
              <a:off x="4704" y="3055"/>
              <a:ext cx="0" cy="5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17" name="Line 965"/>
            <p:cNvSpPr>
              <a:spLocks noChangeShapeType="1"/>
            </p:cNvSpPr>
            <p:nvPr/>
          </p:nvSpPr>
          <p:spPr bwMode="auto">
            <a:xfrm>
              <a:off x="5017" y="3055"/>
              <a:ext cx="0" cy="5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18" name="Rectangle 966"/>
            <p:cNvSpPr>
              <a:spLocks noChangeArrowheads="1"/>
            </p:cNvSpPr>
            <p:nvPr/>
          </p:nvSpPr>
          <p:spPr bwMode="auto">
            <a:xfrm>
              <a:off x="4704" y="3055"/>
              <a:ext cx="310" cy="5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7819" name="Oval 967"/>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820" name="Group 968"/>
            <p:cNvGrpSpPr>
              <a:grpSpLocks/>
            </p:cNvGrpSpPr>
            <p:nvPr/>
          </p:nvGrpSpPr>
          <p:grpSpPr bwMode="auto">
            <a:xfrm>
              <a:off x="4776" y="3017"/>
              <a:ext cx="156" cy="56"/>
              <a:chOff x="2848" y="848"/>
              <a:chExt cx="140" cy="98"/>
            </a:xfrm>
          </p:grpSpPr>
          <p:sp>
            <p:nvSpPr>
              <p:cNvPr id="27825" name="Line 969"/>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26" name="Line 970"/>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27" name="Line 971"/>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821" name="Group 972"/>
            <p:cNvGrpSpPr>
              <a:grpSpLocks/>
            </p:cNvGrpSpPr>
            <p:nvPr/>
          </p:nvGrpSpPr>
          <p:grpSpPr bwMode="auto">
            <a:xfrm flipV="1">
              <a:off x="4776" y="3016"/>
              <a:ext cx="156" cy="56"/>
              <a:chOff x="2848" y="848"/>
              <a:chExt cx="140" cy="98"/>
            </a:xfrm>
          </p:grpSpPr>
          <p:sp>
            <p:nvSpPr>
              <p:cNvPr id="27822" name="Line 973"/>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23" name="Line 974"/>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24" name="Line 975"/>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7758" name="Group 976"/>
          <p:cNvGrpSpPr>
            <a:grpSpLocks/>
          </p:cNvGrpSpPr>
          <p:nvPr/>
        </p:nvGrpSpPr>
        <p:grpSpPr bwMode="auto">
          <a:xfrm>
            <a:off x="6454775" y="4964113"/>
            <a:ext cx="501650" cy="234950"/>
            <a:chOff x="4701" y="2996"/>
            <a:chExt cx="316" cy="148"/>
          </a:xfrm>
        </p:grpSpPr>
        <p:sp>
          <p:nvSpPr>
            <p:cNvPr id="27802" name="Oval 977"/>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03" name="Line 978"/>
            <p:cNvSpPr>
              <a:spLocks noChangeShapeType="1"/>
            </p:cNvSpPr>
            <p:nvPr/>
          </p:nvSpPr>
          <p:spPr bwMode="auto">
            <a:xfrm>
              <a:off x="4704" y="3055"/>
              <a:ext cx="0" cy="5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04" name="Line 979"/>
            <p:cNvSpPr>
              <a:spLocks noChangeShapeType="1"/>
            </p:cNvSpPr>
            <p:nvPr/>
          </p:nvSpPr>
          <p:spPr bwMode="auto">
            <a:xfrm>
              <a:off x="5017" y="3055"/>
              <a:ext cx="0" cy="5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05" name="Rectangle 980"/>
            <p:cNvSpPr>
              <a:spLocks noChangeArrowheads="1"/>
            </p:cNvSpPr>
            <p:nvPr/>
          </p:nvSpPr>
          <p:spPr bwMode="auto">
            <a:xfrm>
              <a:off x="4704" y="3055"/>
              <a:ext cx="310" cy="5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7806" name="Oval 981"/>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807" name="Group 982"/>
            <p:cNvGrpSpPr>
              <a:grpSpLocks/>
            </p:cNvGrpSpPr>
            <p:nvPr/>
          </p:nvGrpSpPr>
          <p:grpSpPr bwMode="auto">
            <a:xfrm>
              <a:off x="4776" y="3017"/>
              <a:ext cx="156" cy="56"/>
              <a:chOff x="2848" y="848"/>
              <a:chExt cx="140" cy="98"/>
            </a:xfrm>
          </p:grpSpPr>
          <p:sp>
            <p:nvSpPr>
              <p:cNvPr id="27812" name="Line 983"/>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13" name="Line 984"/>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14" name="Line 985"/>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808" name="Group 986"/>
            <p:cNvGrpSpPr>
              <a:grpSpLocks/>
            </p:cNvGrpSpPr>
            <p:nvPr/>
          </p:nvGrpSpPr>
          <p:grpSpPr bwMode="auto">
            <a:xfrm flipV="1">
              <a:off x="4776" y="3016"/>
              <a:ext cx="156" cy="56"/>
              <a:chOff x="2848" y="848"/>
              <a:chExt cx="140" cy="98"/>
            </a:xfrm>
          </p:grpSpPr>
          <p:sp>
            <p:nvSpPr>
              <p:cNvPr id="27809" name="Line 987"/>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10" name="Line 988"/>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11" name="Line 989"/>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7759" name="Group 990"/>
          <p:cNvGrpSpPr>
            <a:grpSpLocks/>
          </p:cNvGrpSpPr>
          <p:nvPr/>
        </p:nvGrpSpPr>
        <p:grpSpPr bwMode="auto">
          <a:xfrm>
            <a:off x="7285038" y="5149850"/>
            <a:ext cx="290512" cy="404813"/>
            <a:chOff x="4290" y="3130"/>
            <a:chExt cx="183" cy="255"/>
          </a:xfrm>
        </p:grpSpPr>
        <p:pic>
          <p:nvPicPr>
            <p:cNvPr id="27784" name="Picture 991" descr="31u_bnrz[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43" y="3211"/>
              <a:ext cx="121" cy="17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7785" name="Freeform 992"/>
            <p:cNvSpPr>
              <a:spLocks/>
            </p:cNvSpPr>
            <p:nvPr/>
          </p:nvSpPr>
          <p:spPr bwMode="auto">
            <a:xfrm>
              <a:off x="4339" y="3143"/>
              <a:ext cx="33" cy="39"/>
            </a:xfrm>
            <a:custGeom>
              <a:avLst/>
              <a:gdLst>
                <a:gd name="T0" fmla="*/ 12 w 199"/>
                <a:gd name="T1" fmla="*/ 5 h 232"/>
                <a:gd name="T2" fmla="*/ 9 w 199"/>
                <a:gd name="T3" fmla="*/ 7 h 232"/>
                <a:gd name="T4" fmla="*/ 7 w 199"/>
                <a:gd name="T5" fmla="*/ 8 h 232"/>
                <a:gd name="T6" fmla="*/ 5 w 199"/>
                <a:gd name="T7" fmla="*/ 11 h 232"/>
                <a:gd name="T8" fmla="*/ 3 w 199"/>
                <a:gd name="T9" fmla="*/ 13 h 232"/>
                <a:gd name="T10" fmla="*/ 2 w 199"/>
                <a:gd name="T11" fmla="*/ 15 h 232"/>
                <a:gd name="T12" fmla="*/ 1 w 199"/>
                <a:gd name="T13" fmla="*/ 18 h 232"/>
                <a:gd name="T14" fmla="*/ 0 w 199"/>
                <a:gd name="T15" fmla="*/ 21 h 232"/>
                <a:gd name="T16" fmla="*/ 0 w 199"/>
                <a:gd name="T17" fmla="*/ 24 h 232"/>
                <a:gd name="T18" fmla="*/ 0 w 199"/>
                <a:gd name="T19" fmla="*/ 28 h 232"/>
                <a:gd name="T20" fmla="*/ 2 w 199"/>
                <a:gd name="T21" fmla="*/ 31 h 232"/>
                <a:gd name="T22" fmla="*/ 4 w 199"/>
                <a:gd name="T23" fmla="*/ 34 h 232"/>
                <a:gd name="T24" fmla="*/ 7 w 199"/>
                <a:gd name="T25" fmla="*/ 36 h 232"/>
                <a:gd name="T26" fmla="*/ 11 w 199"/>
                <a:gd name="T27" fmla="*/ 38 h 232"/>
                <a:gd name="T28" fmla="*/ 15 w 199"/>
                <a:gd name="T29" fmla="*/ 39 h 232"/>
                <a:gd name="T30" fmla="*/ 18 w 199"/>
                <a:gd name="T31" fmla="*/ 39 h 232"/>
                <a:gd name="T32" fmla="*/ 22 w 199"/>
                <a:gd name="T33" fmla="*/ 38 h 232"/>
                <a:gd name="T34" fmla="*/ 23 w 199"/>
                <a:gd name="T35" fmla="*/ 38 h 232"/>
                <a:gd name="T36" fmla="*/ 24 w 199"/>
                <a:gd name="T37" fmla="*/ 38 h 232"/>
                <a:gd name="T38" fmla="*/ 24 w 199"/>
                <a:gd name="T39" fmla="*/ 37 h 232"/>
                <a:gd name="T40" fmla="*/ 25 w 199"/>
                <a:gd name="T41" fmla="*/ 37 h 232"/>
                <a:gd name="T42" fmla="*/ 24 w 199"/>
                <a:gd name="T43" fmla="*/ 36 h 232"/>
                <a:gd name="T44" fmla="*/ 23 w 199"/>
                <a:gd name="T45" fmla="*/ 35 h 232"/>
                <a:gd name="T46" fmla="*/ 22 w 199"/>
                <a:gd name="T47" fmla="*/ 34 h 232"/>
                <a:gd name="T48" fmla="*/ 21 w 199"/>
                <a:gd name="T49" fmla="*/ 34 h 232"/>
                <a:gd name="T50" fmla="*/ 19 w 199"/>
                <a:gd name="T51" fmla="*/ 33 h 232"/>
                <a:gd name="T52" fmla="*/ 17 w 199"/>
                <a:gd name="T53" fmla="*/ 33 h 232"/>
                <a:gd name="T54" fmla="*/ 16 w 199"/>
                <a:gd name="T55" fmla="*/ 32 h 232"/>
                <a:gd name="T56" fmla="*/ 14 w 199"/>
                <a:gd name="T57" fmla="*/ 32 h 232"/>
                <a:gd name="T58" fmla="*/ 12 w 199"/>
                <a:gd name="T59" fmla="*/ 31 h 232"/>
                <a:gd name="T60" fmla="*/ 10 w 199"/>
                <a:gd name="T61" fmla="*/ 31 h 232"/>
                <a:gd name="T62" fmla="*/ 9 w 199"/>
                <a:gd name="T63" fmla="*/ 30 h 232"/>
                <a:gd name="T64" fmla="*/ 7 w 199"/>
                <a:gd name="T65" fmla="*/ 28 h 232"/>
                <a:gd name="T66" fmla="*/ 7 w 199"/>
                <a:gd name="T67" fmla="*/ 22 h 232"/>
                <a:gd name="T68" fmla="*/ 8 w 199"/>
                <a:gd name="T69" fmla="*/ 16 h 232"/>
                <a:gd name="T70" fmla="*/ 11 w 199"/>
                <a:gd name="T71" fmla="*/ 12 h 232"/>
                <a:gd name="T72" fmla="*/ 16 w 199"/>
                <a:gd name="T73" fmla="*/ 8 h 232"/>
                <a:gd name="T74" fmla="*/ 20 w 199"/>
                <a:gd name="T75" fmla="*/ 6 h 232"/>
                <a:gd name="T76" fmla="*/ 25 w 199"/>
                <a:gd name="T77" fmla="*/ 4 h 232"/>
                <a:gd name="T78" fmla="*/ 30 w 199"/>
                <a:gd name="T79" fmla="*/ 2 h 232"/>
                <a:gd name="T80" fmla="*/ 33 w 199"/>
                <a:gd name="T81" fmla="*/ 1 h 232"/>
                <a:gd name="T82" fmla="*/ 31 w 199"/>
                <a:gd name="T83" fmla="*/ 0 h 232"/>
                <a:gd name="T84" fmla="*/ 29 w 199"/>
                <a:gd name="T85" fmla="*/ 0 h 232"/>
                <a:gd name="T86" fmla="*/ 26 w 199"/>
                <a:gd name="T87" fmla="*/ 0 h 232"/>
                <a:gd name="T88" fmla="*/ 23 w 199"/>
                <a:gd name="T89" fmla="*/ 1 h 232"/>
                <a:gd name="T90" fmla="*/ 20 w 199"/>
                <a:gd name="T91" fmla="*/ 2 h 232"/>
                <a:gd name="T92" fmla="*/ 17 w 199"/>
                <a:gd name="T93" fmla="*/ 3 h 232"/>
                <a:gd name="T94" fmla="*/ 14 w 199"/>
                <a:gd name="T95" fmla="*/ 4 h 232"/>
                <a:gd name="T96" fmla="*/ 12 w 199"/>
                <a:gd name="T97" fmla="*/ 5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6" name="Freeform 993"/>
            <p:cNvSpPr>
              <a:spLocks/>
            </p:cNvSpPr>
            <p:nvPr/>
          </p:nvSpPr>
          <p:spPr bwMode="auto">
            <a:xfrm>
              <a:off x="4395" y="3142"/>
              <a:ext cx="22" cy="30"/>
            </a:xfrm>
            <a:custGeom>
              <a:avLst/>
              <a:gdLst>
                <a:gd name="T0" fmla="*/ 19 w 128"/>
                <a:gd name="T1" fmla="*/ 10 h 180"/>
                <a:gd name="T2" fmla="*/ 19 w 128"/>
                <a:gd name="T3" fmla="*/ 13 h 180"/>
                <a:gd name="T4" fmla="*/ 19 w 128"/>
                <a:gd name="T5" fmla="*/ 16 h 180"/>
                <a:gd name="T6" fmla="*/ 18 w 128"/>
                <a:gd name="T7" fmla="*/ 18 h 180"/>
                <a:gd name="T8" fmla="*/ 16 w 128"/>
                <a:gd name="T9" fmla="*/ 20 h 180"/>
                <a:gd name="T10" fmla="*/ 13 w 128"/>
                <a:gd name="T11" fmla="*/ 22 h 180"/>
                <a:gd name="T12" fmla="*/ 10 w 128"/>
                <a:gd name="T13" fmla="*/ 24 h 180"/>
                <a:gd name="T14" fmla="*/ 8 w 128"/>
                <a:gd name="T15" fmla="*/ 26 h 180"/>
                <a:gd name="T16" fmla="*/ 5 w 128"/>
                <a:gd name="T17" fmla="*/ 27 h 180"/>
                <a:gd name="T18" fmla="*/ 5 w 128"/>
                <a:gd name="T19" fmla="*/ 28 h 180"/>
                <a:gd name="T20" fmla="*/ 5 w 128"/>
                <a:gd name="T21" fmla="*/ 28 h 180"/>
                <a:gd name="T22" fmla="*/ 5 w 128"/>
                <a:gd name="T23" fmla="*/ 29 h 180"/>
                <a:gd name="T24" fmla="*/ 5 w 128"/>
                <a:gd name="T25" fmla="*/ 30 h 180"/>
                <a:gd name="T26" fmla="*/ 6 w 128"/>
                <a:gd name="T27" fmla="*/ 30 h 180"/>
                <a:gd name="T28" fmla="*/ 6 w 128"/>
                <a:gd name="T29" fmla="*/ 30 h 180"/>
                <a:gd name="T30" fmla="*/ 6 w 128"/>
                <a:gd name="T31" fmla="*/ 30 h 180"/>
                <a:gd name="T32" fmla="*/ 7 w 128"/>
                <a:gd name="T33" fmla="*/ 30 h 180"/>
                <a:gd name="T34" fmla="*/ 10 w 128"/>
                <a:gd name="T35" fmla="*/ 28 h 180"/>
                <a:gd name="T36" fmla="*/ 13 w 128"/>
                <a:gd name="T37" fmla="*/ 26 h 180"/>
                <a:gd name="T38" fmla="*/ 16 w 128"/>
                <a:gd name="T39" fmla="*/ 24 h 180"/>
                <a:gd name="T40" fmla="*/ 19 w 128"/>
                <a:gd name="T41" fmla="*/ 22 h 180"/>
                <a:gd name="T42" fmla="*/ 21 w 128"/>
                <a:gd name="T43" fmla="*/ 19 h 180"/>
                <a:gd name="T44" fmla="*/ 22 w 128"/>
                <a:gd name="T45" fmla="*/ 16 h 180"/>
                <a:gd name="T46" fmla="*/ 22 w 128"/>
                <a:gd name="T47" fmla="*/ 13 h 180"/>
                <a:gd name="T48" fmla="*/ 21 w 128"/>
                <a:gd name="T49" fmla="*/ 9 h 180"/>
                <a:gd name="T50" fmla="*/ 19 w 128"/>
                <a:gd name="T51" fmla="*/ 7 h 180"/>
                <a:gd name="T52" fmla="*/ 17 w 128"/>
                <a:gd name="T53" fmla="*/ 4 h 180"/>
                <a:gd name="T54" fmla="*/ 14 w 128"/>
                <a:gd name="T55" fmla="*/ 3 h 180"/>
                <a:gd name="T56" fmla="*/ 10 w 128"/>
                <a:gd name="T57" fmla="*/ 1 h 180"/>
                <a:gd name="T58" fmla="*/ 6 w 128"/>
                <a:gd name="T59" fmla="*/ 0 h 180"/>
                <a:gd name="T60" fmla="*/ 3 w 128"/>
                <a:gd name="T61" fmla="*/ 0 h 180"/>
                <a:gd name="T62" fmla="*/ 1 w 128"/>
                <a:gd name="T63" fmla="*/ 0 h 180"/>
                <a:gd name="T64" fmla="*/ 0 w 128"/>
                <a:gd name="T65" fmla="*/ 1 h 180"/>
                <a:gd name="T66" fmla="*/ 2 w 128"/>
                <a:gd name="T67" fmla="*/ 2 h 180"/>
                <a:gd name="T68" fmla="*/ 5 w 128"/>
                <a:gd name="T69" fmla="*/ 2 h 180"/>
                <a:gd name="T70" fmla="*/ 8 w 128"/>
                <a:gd name="T71" fmla="*/ 3 h 180"/>
                <a:gd name="T72" fmla="*/ 10 w 128"/>
                <a:gd name="T73" fmla="*/ 4 h 180"/>
                <a:gd name="T74" fmla="*/ 13 w 128"/>
                <a:gd name="T75" fmla="*/ 5 h 180"/>
                <a:gd name="T76" fmla="*/ 15 w 128"/>
                <a:gd name="T77" fmla="*/ 6 h 180"/>
                <a:gd name="T78" fmla="*/ 17 w 128"/>
                <a:gd name="T79" fmla="*/ 8 h 180"/>
                <a:gd name="T80" fmla="*/ 19 w 128"/>
                <a:gd name="T81" fmla="*/ 1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7" name="Freeform 994"/>
            <p:cNvSpPr>
              <a:spLocks/>
            </p:cNvSpPr>
            <p:nvPr/>
          </p:nvSpPr>
          <p:spPr bwMode="auto">
            <a:xfrm>
              <a:off x="4318" y="3135"/>
              <a:ext cx="54" cy="63"/>
            </a:xfrm>
            <a:custGeom>
              <a:avLst/>
              <a:gdLst>
                <a:gd name="T0" fmla="*/ 17 w 322"/>
                <a:gd name="T1" fmla="*/ 12 h 378"/>
                <a:gd name="T2" fmla="*/ 9 w 322"/>
                <a:gd name="T3" fmla="*/ 19 h 378"/>
                <a:gd name="T4" fmla="*/ 3 w 322"/>
                <a:gd name="T5" fmla="*/ 28 h 378"/>
                <a:gd name="T6" fmla="*/ 0 w 322"/>
                <a:gd name="T7" fmla="*/ 38 h 378"/>
                <a:gd name="T8" fmla="*/ 1 w 322"/>
                <a:gd name="T9" fmla="*/ 44 h 378"/>
                <a:gd name="T10" fmla="*/ 2 w 322"/>
                <a:gd name="T11" fmla="*/ 47 h 378"/>
                <a:gd name="T12" fmla="*/ 3 w 322"/>
                <a:gd name="T13" fmla="*/ 50 h 378"/>
                <a:gd name="T14" fmla="*/ 5 w 322"/>
                <a:gd name="T15" fmla="*/ 52 h 378"/>
                <a:gd name="T16" fmla="*/ 9 w 322"/>
                <a:gd name="T17" fmla="*/ 54 h 378"/>
                <a:gd name="T18" fmla="*/ 14 w 322"/>
                <a:gd name="T19" fmla="*/ 56 h 378"/>
                <a:gd name="T20" fmla="*/ 20 w 322"/>
                <a:gd name="T21" fmla="*/ 58 h 378"/>
                <a:gd name="T22" fmla="*/ 25 w 322"/>
                <a:gd name="T23" fmla="*/ 60 h 378"/>
                <a:gd name="T24" fmla="*/ 31 w 322"/>
                <a:gd name="T25" fmla="*/ 61 h 378"/>
                <a:gd name="T26" fmla="*/ 37 w 322"/>
                <a:gd name="T27" fmla="*/ 62 h 378"/>
                <a:gd name="T28" fmla="*/ 43 w 322"/>
                <a:gd name="T29" fmla="*/ 62 h 378"/>
                <a:gd name="T30" fmla="*/ 48 w 322"/>
                <a:gd name="T31" fmla="*/ 63 h 378"/>
                <a:gd name="T32" fmla="*/ 52 w 322"/>
                <a:gd name="T33" fmla="*/ 63 h 378"/>
                <a:gd name="T34" fmla="*/ 54 w 322"/>
                <a:gd name="T35" fmla="*/ 62 h 378"/>
                <a:gd name="T36" fmla="*/ 54 w 322"/>
                <a:gd name="T37" fmla="*/ 60 h 378"/>
                <a:gd name="T38" fmla="*/ 53 w 322"/>
                <a:gd name="T39" fmla="*/ 59 h 378"/>
                <a:gd name="T40" fmla="*/ 49 w 322"/>
                <a:gd name="T41" fmla="*/ 58 h 378"/>
                <a:gd name="T42" fmla="*/ 44 w 322"/>
                <a:gd name="T43" fmla="*/ 57 h 378"/>
                <a:gd name="T44" fmla="*/ 39 w 322"/>
                <a:gd name="T45" fmla="*/ 56 h 378"/>
                <a:gd name="T46" fmla="*/ 34 w 322"/>
                <a:gd name="T47" fmla="*/ 55 h 378"/>
                <a:gd name="T48" fmla="*/ 29 w 322"/>
                <a:gd name="T49" fmla="*/ 54 h 378"/>
                <a:gd name="T50" fmla="*/ 23 w 322"/>
                <a:gd name="T51" fmla="*/ 53 h 378"/>
                <a:gd name="T52" fmla="*/ 18 w 322"/>
                <a:gd name="T53" fmla="*/ 52 h 378"/>
                <a:gd name="T54" fmla="*/ 13 w 322"/>
                <a:gd name="T55" fmla="*/ 50 h 378"/>
                <a:gd name="T56" fmla="*/ 9 w 322"/>
                <a:gd name="T57" fmla="*/ 47 h 378"/>
                <a:gd name="T58" fmla="*/ 6 w 322"/>
                <a:gd name="T59" fmla="*/ 43 h 378"/>
                <a:gd name="T60" fmla="*/ 6 w 322"/>
                <a:gd name="T61" fmla="*/ 39 h 378"/>
                <a:gd name="T62" fmla="*/ 6 w 322"/>
                <a:gd name="T63" fmla="*/ 33 h 378"/>
                <a:gd name="T64" fmla="*/ 9 w 322"/>
                <a:gd name="T65" fmla="*/ 28 h 378"/>
                <a:gd name="T66" fmla="*/ 12 w 322"/>
                <a:gd name="T67" fmla="*/ 23 h 378"/>
                <a:gd name="T68" fmla="*/ 16 w 322"/>
                <a:gd name="T69" fmla="*/ 18 h 378"/>
                <a:gd name="T70" fmla="*/ 21 w 322"/>
                <a:gd name="T71" fmla="*/ 14 h 378"/>
                <a:gd name="T72" fmla="*/ 26 w 322"/>
                <a:gd name="T73" fmla="*/ 10 h 378"/>
                <a:gd name="T74" fmla="*/ 33 w 322"/>
                <a:gd name="T75" fmla="*/ 6 h 378"/>
                <a:gd name="T76" fmla="*/ 40 w 322"/>
                <a:gd name="T77" fmla="*/ 3 h 378"/>
                <a:gd name="T78" fmla="*/ 44 w 322"/>
                <a:gd name="T79" fmla="*/ 1 h 378"/>
                <a:gd name="T80" fmla="*/ 43 w 322"/>
                <a:gd name="T81" fmla="*/ 0 h 378"/>
                <a:gd name="T82" fmla="*/ 37 w 322"/>
                <a:gd name="T83" fmla="*/ 1 h 378"/>
                <a:gd name="T84" fmla="*/ 30 w 322"/>
                <a:gd name="T85" fmla="*/ 3 h 378"/>
                <a:gd name="T86" fmla="*/ 24 w 322"/>
                <a:gd name="T87" fmla="*/ 6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8" name="Freeform 995"/>
            <p:cNvSpPr>
              <a:spLocks/>
            </p:cNvSpPr>
            <p:nvPr/>
          </p:nvSpPr>
          <p:spPr bwMode="auto">
            <a:xfrm>
              <a:off x="4394" y="3133"/>
              <a:ext cx="47" cy="42"/>
            </a:xfrm>
            <a:custGeom>
              <a:avLst/>
              <a:gdLst>
                <a:gd name="T0" fmla="*/ 39 w 283"/>
                <a:gd name="T1" fmla="*/ 13 h 252"/>
                <a:gd name="T2" fmla="*/ 41 w 283"/>
                <a:gd name="T3" fmla="*/ 15 h 252"/>
                <a:gd name="T4" fmla="*/ 43 w 283"/>
                <a:gd name="T5" fmla="*/ 18 h 252"/>
                <a:gd name="T6" fmla="*/ 43 w 283"/>
                <a:gd name="T7" fmla="*/ 21 h 252"/>
                <a:gd name="T8" fmla="*/ 43 w 283"/>
                <a:gd name="T9" fmla="*/ 24 h 252"/>
                <a:gd name="T10" fmla="*/ 43 w 283"/>
                <a:gd name="T11" fmla="*/ 26 h 252"/>
                <a:gd name="T12" fmla="*/ 42 w 283"/>
                <a:gd name="T13" fmla="*/ 28 h 252"/>
                <a:gd name="T14" fmla="*/ 41 w 283"/>
                <a:gd name="T15" fmla="*/ 31 h 252"/>
                <a:gd name="T16" fmla="*/ 39 w 283"/>
                <a:gd name="T17" fmla="*/ 32 h 252"/>
                <a:gd name="T18" fmla="*/ 37 w 283"/>
                <a:gd name="T19" fmla="*/ 34 h 252"/>
                <a:gd name="T20" fmla="*/ 36 w 283"/>
                <a:gd name="T21" fmla="*/ 36 h 252"/>
                <a:gd name="T22" fmla="*/ 34 w 283"/>
                <a:gd name="T23" fmla="*/ 37 h 252"/>
                <a:gd name="T24" fmla="*/ 32 w 283"/>
                <a:gd name="T25" fmla="*/ 39 h 252"/>
                <a:gd name="T26" fmla="*/ 32 w 283"/>
                <a:gd name="T27" fmla="*/ 40 h 252"/>
                <a:gd name="T28" fmla="*/ 32 w 283"/>
                <a:gd name="T29" fmla="*/ 40 h 252"/>
                <a:gd name="T30" fmla="*/ 32 w 283"/>
                <a:gd name="T31" fmla="*/ 41 h 252"/>
                <a:gd name="T32" fmla="*/ 32 w 283"/>
                <a:gd name="T33" fmla="*/ 41 h 252"/>
                <a:gd name="T34" fmla="*/ 33 w 283"/>
                <a:gd name="T35" fmla="*/ 42 h 252"/>
                <a:gd name="T36" fmla="*/ 34 w 283"/>
                <a:gd name="T37" fmla="*/ 42 h 252"/>
                <a:gd name="T38" fmla="*/ 34 w 283"/>
                <a:gd name="T39" fmla="*/ 42 h 252"/>
                <a:gd name="T40" fmla="*/ 35 w 283"/>
                <a:gd name="T41" fmla="*/ 41 h 252"/>
                <a:gd name="T42" fmla="*/ 39 w 283"/>
                <a:gd name="T43" fmla="*/ 39 h 252"/>
                <a:gd name="T44" fmla="*/ 42 w 283"/>
                <a:gd name="T45" fmla="*/ 36 h 252"/>
                <a:gd name="T46" fmla="*/ 45 w 283"/>
                <a:gd name="T47" fmla="*/ 32 h 252"/>
                <a:gd name="T48" fmla="*/ 46 w 283"/>
                <a:gd name="T49" fmla="*/ 28 h 252"/>
                <a:gd name="T50" fmla="*/ 47 w 283"/>
                <a:gd name="T51" fmla="*/ 24 h 252"/>
                <a:gd name="T52" fmla="*/ 47 w 283"/>
                <a:gd name="T53" fmla="*/ 19 h 252"/>
                <a:gd name="T54" fmla="*/ 45 w 283"/>
                <a:gd name="T55" fmla="*/ 15 h 252"/>
                <a:gd name="T56" fmla="*/ 42 w 283"/>
                <a:gd name="T57" fmla="*/ 12 h 252"/>
                <a:gd name="T58" fmla="*/ 40 w 283"/>
                <a:gd name="T59" fmla="*/ 10 h 252"/>
                <a:gd name="T60" fmla="*/ 37 w 283"/>
                <a:gd name="T61" fmla="*/ 8 h 252"/>
                <a:gd name="T62" fmla="*/ 34 w 283"/>
                <a:gd name="T63" fmla="*/ 7 h 252"/>
                <a:gd name="T64" fmla="*/ 31 w 283"/>
                <a:gd name="T65" fmla="*/ 5 h 252"/>
                <a:gd name="T66" fmla="*/ 27 w 283"/>
                <a:gd name="T67" fmla="*/ 4 h 252"/>
                <a:gd name="T68" fmla="*/ 24 w 283"/>
                <a:gd name="T69" fmla="*/ 3 h 252"/>
                <a:gd name="T70" fmla="*/ 20 w 283"/>
                <a:gd name="T71" fmla="*/ 2 h 252"/>
                <a:gd name="T72" fmla="*/ 17 w 283"/>
                <a:gd name="T73" fmla="*/ 1 h 252"/>
                <a:gd name="T74" fmla="*/ 14 w 283"/>
                <a:gd name="T75" fmla="*/ 1 h 252"/>
                <a:gd name="T76" fmla="*/ 11 w 283"/>
                <a:gd name="T77" fmla="*/ 0 h 252"/>
                <a:gd name="T78" fmla="*/ 8 w 283"/>
                <a:gd name="T79" fmla="*/ 0 h 252"/>
                <a:gd name="T80" fmla="*/ 6 w 283"/>
                <a:gd name="T81" fmla="*/ 0 h 252"/>
                <a:gd name="T82" fmla="*/ 3 w 283"/>
                <a:gd name="T83" fmla="*/ 0 h 252"/>
                <a:gd name="T84" fmla="*/ 2 w 283"/>
                <a:gd name="T85" fmla="*/ 0 h 252"/>
                <a:gd name="T86" fmla="*/ 1 w 283"/>
                <a:gd name="T87" fmla="*/ 0 h 252"/>
                <a:gd name="T88" fmla="*/ 0 w 283"/>
                <a:gd name="T89" fmla="*/ 1 h 252"/>
                <a:gd name="T90" fmla="*/ 2 w 283"/>
                <a:gd name="T91" fmla="*/ 1 h 252"/>
                <a:gd name="T92" fmla="*/ 4 w 283"/>
                <a:gd name="T93" fmla="*/ 1 h 252"/>
                <a:gd name="T94" fmla="*/ 6 w 283"/>
                <a:gd name="T95" fmla="*/ 2 h 252"/>
                <a:gd name="T96" fmla="*/ 9 w 283"/>
                <a:gd name="T97" fmla="*/ 2 h 252"/>
                <a:gd name="T98" fmla="*/ 11 w 283"/>
                <a:gd name="T99" fmla="*/ 3 h 252"/>
                <a:gd name="T100" fmla="*/ 14 w 283"/>
                <a:gd name="T101" fmla="*/ 3 h 252"/>
                <a:gd name="T102" fmla="*/ 16 w 283"/>
                <a:gd name="T103" fmla="*/ 4 h 252"/>
                <a:gd name="T104" fmla="*/ 19 w 283"/>
                <a:gd name="T105" fmla="*/ 4 h 252"/>
                <a:gd name="T106" fmla="*/ 21 w 283"/>
                <a:gd name="T107" fmla="*/ 5 h 252"/>
                <a:gd name="T108" fmla="*/ 24 w 283"/>
                <a:gd name="T109" fmla="*/ 6 h 252"/>
                <a:gd name="T110" fmla="*/ 27 w 283"/>
                <a:gd name="T111" fmla="*/ 7 h 252"/>
                <a:gd name="T112" fmla="*/ 29 w 283"/>
                <a:gd name="T113" fmla="*/ 8 h 252"/>
                <a:gd name="T114" fmla="*/ 32 w 283"/>
                <a:gd name="T115" fmla="*/ 9 h 252"/>
                <a:gd name="T116" fmla="*/ 35 w 283"/>
                <a:gd name="T117" fmla="*/ 10 h 252"/>
                <a:gd name="T118" fmla="*/ 37 w 283"/>
                <a:gd name="T119" fmla="*/ 11 h 252"/>
                <a:gd name="T120" fmla="*/ 39 w 283"/>
                <a:gd name="T121" fmla="*/ 13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9" name="Freeform 996"/>
            <p:cNvSpPr>
              <a:spLocks/>
            </p:cNvSpPr>
            <p:nvPr/>
          </p:nvSpPr>
          <p:spPr bwMode="auto">
            <a:xfrm>
              <a:off x="4298" y="3153"/>
              <a:ext cx="19" cy="39"/>
            </a:xfrm>
            <a:custGeom>
              <a:avLst/>
              <a:gdLst>
                <a:gd name="T0" fmla="*/ 0 w 114"/>
                <a:gd name="T1" fmla="*/ 21 h 238"/>
                <a:gd name="T2" fmla="*/ 0 w 114"/>
                <a:gd name="T3" fmla="*/ 24 h 238"/>
                <a:gd name="T4" fmla="*/ 1 w 114"/>
                <a:gd name="T5" fmla="*/ 28 h 238"/>
                <a:gd name="T6" fmla="*/ 2 w 114"/>
                <a:gd name="T7" fmla="*/ 30 h 238"/>
                <a:gd name="T8" fmla="*/ 4 w 114"/>
                <a:gd name="T9" fmla="*/ 33 h 238"/>
                <a:gd name="T10" fmla="*/ 6 w 114"/>
                <a:gd name="T11" fmla="*/ 35 h 238"/>
                <a:gd name="T12" fmla="*/ 9 w 114"/>
                <a:gd name="T13" fmla="*/ 37 h 238"/>
                <a:gd name="T14" fmla="*/ 12 w 114"/>
                <a:gd name="T15" fmla="*/ 38 h 238"/>
                <a:gd name="T16" fmla="*/ 15 w 114"/>
                <a:gd name="T17" fmla="*/ 39 h 238"/>
                <a:gd name="T18" fmla="*/ 16 w 114"/>
                <a:gd name="T19" fmla="*/ 39 h 238"/>
                <a:gd name="T20" fmla="*/ 17 w 114"/>
                <a:gd name="T21" fmla="*/ 39 h 238"/>
                <a:gd name="T22" fmla="*/ 18 w 114"/>
                <a:gd name="T23" fmla="*/ 38 h 238"/>
                <a:gd name="T24" fmla="*/ 19 w 114"/>
                <a:gd name="T25" fmla="*/ 37 h 238"/>
                <a:gd name="T26" fmla="*/ 19 w 114"/>
                <a:gd name="T27" fmla="*/ 36 h 238"/>
                <a:gd name="T28" fmla="*/ 18 w 114"/>
                <a:gd name="T29" fmla="*/ 35 h 238"/>
                <a:gd name="T30" fmla="*/ 18 w 114"/>
                <a:gd name="T31" fmla="*/ 35 h 238"/>
                <a:gd name="T32" fmla="*/ 17 w 114"/>
                <a:gd name="T33" fmla="*/ 34 h 238"/>
                <a:gd name="T34" fmla="*/ 14 w 114"/>
                <a:gd name="T35" fmla="*/ 33 h 238"/>
                <a:gd name="T36" fmla="*/ 11 w 114"/>
                <a:gd name="T37" fmla="*/ 32 h 238"/>
                <a:gd name="T38" fmla="*/ 8 w 114"/>
                <a:gd name="T39" fmla="*/ 29 h 238"/>
                <a:gd name="T40" fmla="*/ 7 w 114"/>
                <a:gd name="T41" fmla="*/ 27 h 238"/>
                <a:gd name="T42" fmla="*/ 5 w 114"/>
                <a:gd name="T43" fmla="*/ 24 h 238"/>
                <a:gd name="T44" fmla="*/ 5 w 114"/>
                <a:gd name="T45" fmla="*/ 21 h 238"/>
                <a:gd name="T46" fmla="*/ 5 w 114"/>
                <a:gd name="T47" fmla="*/ 18 h 238"/>
                <a:gd name="T48" fmla="*/ 6 w 114"/>
                <a:gd name="T49" fmla="*/ 15 h 238"/>
                <a:gd name="T50" fmla="*/ 7 w 114"/>
                <a:gd name="T51" fmla="*/ 12 h 238"/>
                <a:gd name="T52" fmla="*/ 9 w 114"/>
                <a:gd name="T53" fmla="*/ 10 h 238"/>
                <a:gd name="T54" fmla="*/ 10 w 114"/>
                <a:gd name="T55" fmla="*/ 8 h 238"/>
                <a:gd name="T56" fmla="*/ 12 w 114"/>
                <a:gd name="T57" fmla="*/ 6 h 238"/>
                <a:gd name="T58" fmla="*/ 14 w 114"/>
                <a:gd name="T59" fmla="*/ 5 h 238"/>
                <a:gd name="T60" fmla="*/ 16 w 114"/>
                <a:gd name="T61" fmla="*/ 3 h 238"/>
                <a:gd name="T62" fmla="*/ 18 w 114"/>
                <a:gd name="T63" fmla="*/ 1 h 238"/>
                <a:gd name="T64" fmla="*/ 19 w 114"/>
                <a:gd name="T65" fmla="*/ 0 h 238"/>
                <a:gd name="T66" fmla="*/ 18 w 114"/>
                <a:gd name="T67" fmla="*/ 0 h 238"/>
                <a:gd name="T68" fmla="*/ 16 w 114"/>
                <a:gd name="T69" fmla="*/ 1 h 238"/>
                <a:gd name="T70" fmla="*/ 13 w 114"/>
                <a:gd name="T71" fmla="*/ 3 h 238"/>
                <a:gd name="T72" fmla="*/ 9 w 114"/>
                <a:gd name="T73" fmla="*/ 6 h 238"/>
                <a:gd name="T74" fmla="*/ 6 w 114"/>
                <a:gd name="T75" fmla="*/ 9 h 238"/>
                <a:gd name="T76" fmla="*/ 3 w 114"/>
                <a:gd name="T77" fmla="*/ 13 h 238"/>
                <a:gd name="T78" fmla="*/ 1 w 114"/>
                <a:gd name="T79" fmla="*/ 17 h 238"/>
                <a:gd name="T80" fmla="*/ 0 w 114"/>
                <a:gd name="T81" fmla="*/ 21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0" name="Freeform 997"/>
            <p:cNvSpPr>
              <a:spLocks/>
            </p:cNvSpPr>
            <p:nvPr/>
          </p:nvSpPr>
          <p:spPr bwMode="auto">
            <a:xfrm>
              <a:off x="4432" y="3130"/>
              <a:ext cx="41" cy="52"/>
            </a:xfrm>
            <a:custGeom>
              <a:avLst/>
              <a:gdLst>
                <a:gd name="T0" fmla="*/ 35 w 246"/>
                <a:gd name="T1" fmla="*/ 21 h 310"/>
                <a:gd name="T2" fmla="*/ 37 w 246"/>
                <a:gd name="T3" fmla="*/ 24 h 310"/>
                <a:gd name="T4" fmla="*/ 38 w 246"/>
                <a:gd name="T5" fmla="*/ 28 h 310"/>
                <a:gd name="T6" fmla="*/ 37 w 246"/>
                <a:gd name="T7" fmla="*/ 31 h 310"/>
                <a:gd name="T8" fmla="*/ 35 w 246"/>
                <a:gd name="T9" fmla="*/ 35 h 310"/>
                <a:gd name="T10" fmla="*/ 31 w 246"/>
                <a:gd name="T11" fmla="*/ 38 h 310"/>
                <a:gd name="T12" fmla="*/ 28 w 246"/>
                <a:gd name="T13" fmla="*/ 41 h 310"/>
                <a:gd name="T14" fmla="*/ 24 w 246"/>
                <a:gd name="T15" fmla="*/ 44 h 310"/>
                <a:gd name="T16" fmla="*/ 22 w 246"/>
                <a:gd name="T17" fmla="*/ 47 h 310"/>
                <a:gd name="T18" fmla="*/ 21 w 246"/>
                <a:gd name="T19" fmla="*/ 48 h 310"/>
                <a:gd name="T20" fmla="*/ 20 w 246"/>
                <a:gd name="T21" fmla="*/ 50 h 310"/>
                <a:gd name="T22" fmla="*/ 20 w 246"/>
                <a:gd name="T23" fmla="*/ 51 h 310"/>
                <a:gd name="T24" fmla="*/ 22 w 246"/>
                <a:gd name="T25" fmla="*/ 52 h 310"/>
                <a:gd name="T26" fmla="*/ 23 w 246"/>
                <a:gd name="T27" fmla="*/ 52 h 310"/>
                <a:gd name="T28" fmla="*/ 26 w 246"/>
                <a:gd name="T29" fmla="*/ 49 h 310"/>
                <a:gd name="T30" fmla="*/ 30 w 246"/>
                <a:gd name="T31" fmla="*/ 45 h 310"/>
                <a:gd name="T32" fmla="*/ 35 w 246"/>
                <a:gd name="T33" fmla="*/ 41 h 310"/>
                <a:gd name="T34" fmla="*/ 39 w 246"/>
                <a:gd name="T35" fmla="*/ 37 h 310"/>
                <a:gd name="T36" fmla="*/ 41 w 246"/>
                <a:gd name="T37" fmla="*/ 31 h 310"/>
                <a:gd name="T38" fmla="*/ 40 w 246"/>
                <a:gd name="T39" fmla="*/ 26 h 310"/>
                <a:gd name="T40" fmla="*/ 38 w 246"/>
                <a:gd name="T41" fmla="*/ 20 h 310"/>
                <a:gd name="T42" fmla="*/ 34 w 246"/>
                <a:gd name="T43" fmla="*/ 16 h 310"/>
                <a:gd name="T44" fmla="*/ 30 w 246"/>
                <a:gd name="T45" fmla="*/ 12 h 310"/>
                <a:gd name="T46" fmla="*/ 25 w 246"/>
                <a:gd name="T47" fmla="*/ 10 h 310"/>
                <a:gd name="T48" fmla="*/ 21 w 246"/>
                <a:gd name="T49" fmla="*/ 7 h 310"/>
                <a:gd name="T50" fmla="*/ 16 w 246"/>
                <a:gd name="T51" fmla="*/ 5 h 310"/>
                <a:gd name="T52" fmla="*/ 12 w 246"/>
                <a:gd name="T53" fmla="*/ 3 h 310"/>
                <a:gd name="T54" fmla="*/ 8 w 246"/>
                <a:gd name="T55" fmla="*/ 1 h 310"/>
                <a:gd name="T56" fmla="*/ 4 w 246"/>
                <a:gd name="T57" fmla="*/ 0 h 310"/>
                <a:gd name="T58" fmla="*/ 1 w 246"/>
                <a:gd name="T59" fmla="*/ 0 h 310"/>
                <a:gd name="T60" fmla="*/ 1 w 246"/>
                <a:gd name="T61" fmla="*/ 1 h 310"/>
                <a:gd name="T62" fmla="*/ 5 w 246"/>
                <a:gd name="T63" fmla="*/ 2 h 310"/>
                <a:gd name="T64" fmla="*/ 9 w 246"/>
                <a:gd name="T65" fmla="*/ 4 h 310"/>
                <a:gd name="T66" fmla="*/ 13 w 246"/>
                <a:gd name="T67" fmla="*/ 6 h 310"/>
                <a:gd name="T68" fmla="*/ 18 w 246"/>
                <a:gd name="T69" fmla="*/ 9 h 310"/>
                <a:gd name="T70" fmla="*/ 22 w 246"/>
                <a:gd name="T71" fmla="*/ 12 h 310"/>
                <a:gd name="T72" fmla="*/ 27 w 246"/>
                <a:gd name="T73" fmla="*/ 15 h 310"/>
                <a:gd name="T74" fmla="*/ 31 w 246"/>
                <a:gd name="T75" fmla="*/ 18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1" name="Freeform 998"/>
            <p:cNvSpPr>
              <a:spLocks/>
            </p:cNvSpPr>
            <p:nvPr/>
          </p:nvSpPr>
          <p:spPr bwMode="auto">
            <a:xfrm>
              <a:off x="4387" y="3191"/>
              <a:ext cx="14" cy="31"/>
            </a:xfrm>
            <a:custGeom>
              <a:avLst/>
              <a:gdLst>
                <a:gd name="T0" fmla="*/ 5 w 83"/>
                <a:gd name="T1" fmla="*/ 2 h 187"/>
                <a:gd name="T2" fmla="*/ 5 w 83"/>
                <a:gd name="T3" fmla="*/ 1 h 187"/>
                <a:gd name="T4" fmla="*/ 4 w 83"/>
                <a:gd name="T5" fmla="*/ 0 h 187"/>
                <a:gd name="T6" fmla="*/ 3 w 83"/>
                <a:gd name="T7" fmla="*/ 0 h 187"/>
                <a:gd name="T8" fmla="*/ 2 w 83"/>
                <a:gd name="T9" fmla="*/ 0 h 187"/>
                <a:gd name="T10" fmla="*/ 1 w 83"/>
                <a:gd name="T11" fmla="*/ 0 h 187"/>
                <a:gd name="T12" fmla="*/ 1 w 83"/>
                <a:gd name="T13" fmla="*/ 1 h 187"/>
                <a:gd name="T14" fmla="*/ 0 w 83"/>
                <a:gd name="T15" fmla="*/ 2 h 187"/>
                <a:gd name="T16" fmla="*/ 0 w 83"/>
                <a:gd name="T17" fmla="*/ 3 h 187"/>
                <a:gd name="T18" fmla="*/ 1 w 83"/>
                <a:gd name="T19" fmla="*/ 7 h 187"/>
                <a:gd name="T20" fmla="*/ 3 w 83"/>
                <a:gd name="T21" fmla="*/ 12 h 187"/>
                <a:gd name="T22" fmla="*/ 5 w 83"/>
                <a:gd name="T23" fmla="*/ 17 h 187"/>
                <a:gd name="T24" fmla="*/ 7 w 83"/>
                <a:gd name="T25" fmla="*/ 21 h 187"/>
                <a:gd name="T26" fmla="*/ 9 w 83"/>
                <a:gd name="T27" fmla="*/ 25 h 187"/>
                <a:gd name="T28" fmla="*/ 11 w 83"/>
                <a:gd name="T29" fmla="*/ 28 h 187"/>
                <a:gd name="T30" fmla="*/ 13 w 83"/>
                <a:gd name="T31" fmla="*/ 31 h 187"/>
                <a:gd name="T32" fmla="*/ 14 w 83"/>
                <a:gd name="T33" fmla="*/ 31 h 187"/>
                <a:gd name="T34" fmla="*/ 13 w 83"/>
                <a:gd name="T35" fmla="*/ 29 h 187"/>
                <a:gd name="T36" fmla="*/ 13 w 83"/>
                <a:gd name="T37" fmla="*/ 26 h 187"/>
                <a:gd name="T38" fmla="*/ 11 w 83"/>
                <a:gd name="T39" fmla="*/ 23 h 187"/>
                <a:gd name="T40" fmla="*/ 10 w 83"/>
                <a:gd name="T41" fmla="*/ 19 h 187"/>
                <a:gd name="T42" fmla="*/ 9 w 83"/>
                <a:gd name="T43" fmla="*/ 15 h 187"/>
                <a:gd name="T44" fmla="*/ 7 w 83"/>
                <a:gd name="T45" fmla="*/ 10 h 187"/>
                <a:gd name="T46" fmla="*/ 6 w 83"/>
                <a:gd name="T47" fmla="*/ 6 h 187"/>
                <a:gd name="T48" fmla="*/ 5 w 83"/>
                <a:gd name="T49" fmla="*/ 2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2" name="Freeform 999"/>
            <p:cNvSpPr>
              <a:spLocks/>
            </p:cNvSpPr>
            <p:nvPr/>
          </p:nvSpPr>
          <p:spPr bwMode="auto">
            <a:xfrm>
              <a:off x="4381" y="3174"/>
              <a:ext cx="7" cy="16"/>
            </a:xfrm>
            <a:custGeom>
              <a:avLst/>
              <a:gdLst>
                <a:gd name="T0" fmla="*/ 4 w 44"/>
                <a:gd name="T1" fmla="*/ 2 h 94"/>
                <a:gd name="T2" fmla="*/ 3 w 44"/>
                <a:gd name="T3" fmla="*/ 1 h 94"/>
                <a:gd name="T4" fmla="*/ 3 w 44"/>
                <a:gd name="T5" fmla="*/ 0 h 94"/>
                <a:gd name="T6" fmla="*/ 2 w 44"/>
                <a:gd name="T7" fmla="*/ 0 h 94"/>
                <a:gd name="T8" fmla="*/ 2 w 44"/>
                <a:gd name="T9" fmla="*/ 0 h 94"/>
                <a:gd name="T10" fmla="*/ 1 w 44"/>
                <a:gd name="T11" fmla="*/ 0 h 94"/>
                <a:gd name="T12" fmla="*/ 0 w 44"/>
                <a:gd name="T13" fmla="*/ 1 h 94"/>
                <a:gd name="T14" fmla="*/ 0 w 44"/>
                <a:gd name="T15" fmla="*/ 1 h 94"/>
                <a:gd name="T16" fmla="*/ 0 w 44"/>
                <a:gd name="T17" fmla="*/ 2 h 94"/>
                <a:gd name="T18" fmla="*/ 0 w 44"/>
                <a:gd name="T19" fmla="*/ 4 h 94"/>
                <a:gd name="T20" fmla="*/ 1 w 44"/>
                <a:gd name="T21" fmla="*/ 6 h 94"/>
                <a:gd name="T22" fmla="*/ 1 w 44"/>
                <a:gd name="T23" fmla="*/ 9 h 94"/>
                <a:gd name="T24" fmla="*/ 2 w 44"/>
                <a:gd name="T25" fmla="*/ 11 h 94"/>
                <a:gd name="T26" fmla="*/ 3 w 44"/>
                <a:gd name="T27" fmla="*/ 13 h 94"/>
                <a:gd name="T28" fmla="*/ 4 w 44"/>
                <a:gd name="T29" fmla="*/ 15 h 94"/>
                <a:gd name="T30" fmla="*/ 6 w 44"/>
                <a:gd name="T31" fmla="*/ 16 h 94"/>
                <a:gd name="T32" fmla="*/ 7 w 44"/>
                <a:gd name="T33" fmla="*/ 16 h 94"/>
                <a:gd name="T34" fmla="*/ 7 w 44"/>
                <a:gd name="T35" fmla="*/ 13 h 94"/>
                <a:gd name="T36" fmla="*/ 6 w 44"/>
                <a:gd name="T37" fmla="*/ 9 h 94"/>
                <a:gd name="T38" fmla="*/ 5 w 44"/>
                <a:gd name="T39" fmla="*/ 5 h 94"/>
                <a:gd name="T40" fmla="*/ 4 w 44"/>
                <a:gd name="T41" fmla="*/ 2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3" name="Freeform 1000"/>
            <p:cNvSpPr>
              <a:spLocks/>
            </p:cNvSpPr>
            <p:nvPr/>
          </p:nvSpPr>
          <p:spPr bwMode="auto">
            <a:xfrm>
              <a:off x="4375" y="3163"/>
              <a:ext cx="6" cy="9"/>
            </a:xfrm>
            <a:custGeom>
              <a:avLst/>
              <a:gdLst>
                <a:gd name="T0" fmla="*/ 3 w 38"/>
                <a:gd name="T1" fmla="*/ 1 h 54"/>
                <a:gd name="T2" fmla="*/ 3 w 38"/>
                <a:gd name="T3" fmla="*/ 1 h 54"/>
                <a:gd name="T4" fmla="*/ 3 w 38"/>
                <a:gd name="T5" fmla="*/ 1 h 54"/>
                <a:gd name="T6" fmla="*/ 3 w 38"/>
                <a:gd name="T7" fmla="*/ 1 h 54"/>
                <a:gd name="T8" fmla="*/ 3 w 38"/>
                <a:gd name="T9" fmla="*/ 1 h 54"/>
                <a:gd name="T10" fmla="*/ 3 w 38"/>
                <a:gd name="T11" fmla="*/ 1 h 54"/>
                <a:gd name="T12" fmla="*/ 2 w 38"/>
                <a:gd name="T13" fmla="*/ 0 h 54"/>
                <a:gd name="T14" fmla="*/ 2 w 38"/>
                <a:gd name="T15" fmla="*/ 0 h 54"/>
                <a:gd name="T16" fmla="*/ 1 w 38"/>
                <a:gd name="T17" fmla="*/ 0 h 54"/>
                <a:gd name="T18" fmla="*/ 1 w 38"/>
                <a:gd name="T19" fmla="*/ 0 h 54"/>
                <a:gd name="T20" fmla="*/ 0 w 38"/>
                <a:gd name="T21" fmla="*/ 1 h 54"/>
                <a:gd name="T22" fmla="*/ 0 w 38"/>
                <a:gd name="T23" fmla="*/ 1 h 54"/>
                <a:gd name="T24" fmla="*/ 0 w 38"/>
                <a:gd name="T25" fmla="*/ 2 h 54"/>
                <a:gd name="T26" fmla="*/ 0 w 38"/>
                <a:gd name="T27" fmla="*/ 3 h 54"/>
                <a:gd name="T28" fmla="*/ 1 w 38"/>
                <a:gd name="T29" fmla="*/ 4 h 54"/>
                <a:gd name="T30" fmla="*/ 1 w 38"/>
                <a:gd name="T31" fmla="*/ 5 h 54"/>
                <a:gd name="T32" fmla="*/ 2 w 38"/>
                <a:gd name="T33" fmla="*/ 7 h 54"/>
                <a:gd name="T34" fmla="*/ 3 w 38"/>
                <a:gd name="T35" fmla="*/ 8 h 54"/>
                <a:gd name="T36" fmla="*/ 4 w 38"/>
                <a:gd name="T37" fmla="*/ 8 h 54"/>
                <a:gd name="T38" fmla="*/ 5 w 38"/>
                <a:gd name="T39" fmla="*/ 9 h 54"/>
                <a:gd name="T40" fmla="*/ 6 w 38"/>
                <a:gd name="T41" fmla="*/ 9 h 54"/>
                <a:gd name="T42" fmla="*/ 6 w 38"/>
                <a:gd name="T43" fmla="*/ 7 h 54"/>
                <a:gd name="T44" fmla="*/ 5 w 38"/>
                <a:gd name="T45" fmla="*/ 5 h 54"/>
                <a:gd name="T46" fmla="*/ 4 w 38"/>
                <a:gd name="T47" fmla="*/ 3 h 54"/>
                <a:gd name="T48" fmla="*/ 3 w 38"/>
                <a:gd name="T49" fmla="*/ 1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4" name="Freeform 1001"/>
            <p:cNvSpPr>
              <a:spLocks/>
            </p:cNvSpPr>
            <p:nvPr/>
          </p:nvSpPr>
          <p:spPr bwMode="auto">
            <a:xfrm>
              <a:off x="4370" y="3155"/>
              <a:ext cx="8" cy="6"/>
            </a:xfrm>
            <a:custGeom>
              <a:avLst/>
              <a:gdLst>
                <a:gd name="T0" fmla="*/ 6 w 52"/>
                <a:gd name="T1" fmla="*/ 5 h 36"/>
                <a:gd name="T2" fmla="*/ 7 w 52"/>
                <a:gd name="T3" fmla="*/ 4 h 36"/>
                <a:gd name="T4" fmla="*/ 8 w 52"/>
                <a:gd name="T5" fmla="*/ 4 h 36"/>
                <a:gd name="T6" fmla="*/ 8 w 52"/>
                <a:gd name="T7" fmla="*/ 3 h 36"/>
                <a:gd name="T8" fmla="*/ 8 w 52"/>
                <a:gd name="T9" fmla="*/ 2 h 36"/>
                <a:gd name="T10" fmla="*/ 8 w 52"/>
                <a:gd name="T11" fmla="*/ 1 h 36"/>
                <a:gd name="T12" fmla="*/ 7 w 52"/>
                <a:gd name="T13" fmla="*/ 0 h 36"/>
                <a:gd name="T14" fmla="*/ 6 w 52"/>
                <a:gd name="T15" fmla="*/ 0 h 36"/>
                <a:gd name="T16" fmla="*/ 6 w 52"/>
                <a:gd name="T17" fmla="*/ 0 h 36"/>
                <a:gd name="T18" fmla="*/ 5 w 52"/>
                <a:gd name="T19" fmla="*/ 0 h 36"/>
                <a:gd name="T20" fmla="*/ 4 w 52"/>
                <a:gd name="T21" fmla="*/ 0 h 36"/>
                <a:gd name="T22" fmla="*/ 3 w 52"/>
                <a:gd name="T23" fmla="*/ 1 h 36"/>
                <a:gd name="T24" fmla="*/ 2 w 52"/>
                <a:gd name="T25" fmla="*/ 1 h 36"/>
                <a:gd name="T26" fmla="*/ 1 w 52"/>
                <a:gd name="T27" fmla="*/ 3 h 36"/>
                <a:gd name="T28" fmla="*/ 0 w 52"/>
                <a:gd name="T29" fmla="*/ 4 h 36"/>
                <a:gd name="T30" fmla="*/ 0 w 52"/>
                <a:gd name="T31" fmla="*/ 5 h 36"/>
                <a:gd name="T32" fmla="*/ 0 w 52"/>
                <a:gd name="T33" fmla="*/ 5 h 36"/>
                <a:gd name="T34" fmla="*/ 1 w 52"/>
                <a:gd name="T35" fmla="*/ 6 h 36"/>
                <a:gd name="T36" fmla="*/ 1 w 52"/>
                <a:gd name="T37" fmla="*/ 6 h 36"/>
                <a:gd name="T38" fmla="*/ 2 w 52"/>
                <a:gd name="T39" fmla="*/ 6 h 36"/>
                <a:gd name="T40" fmla="*/ 3 w 52"/>
                <a:gd name="T41" fmla="*/ 6 h 36"/>
                <a:gd name="T42" fmla="*/ 4 w 52"/>
                <a:gd name="T43" fmla="*/ 6 h 36"/>
                <a:gd name="T44" fmla="*/ 5 w 52"/>
                <a:gd name="T45" fmla="*/ 5 h 36"/>
                <a:gd name="T46" fmla="*/ 6 w 52"/>
                <a:gd name="T47" fmla="*/ 5 h 36"/>
                <a:gd name="T48" fmla="*/ 6 w 52"/>
                <a:gd name="T49" fmla="*/ 5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5" name="Freeform 1002"/>
            <p:cNvSpPr>
              <a:spLocks/>
            </p:cNvSpPr>
            <p:nvPr/>
          </p:nvSpPr>
          <p:spPr bwMode="auto">
            <a:xfrm>
              <a:off x="4330" y="3145"/>
              <a:ext cx="33" cy="39"/>
            </a:xfrm>
            <a:custGeom>
              <a:avLst/>
              <a:gdLst>
                <a:gd name="T0" fmla="*/ 12 w 198"/>
                <a:gd name="T1" fmla="*/ 6 h 236"/>
                <a:gd name="T2" fmla="*/ 10 w 198"/>
                <a:gd name="T3" fmla="*/ 8 h 236"/>
                <a:gd name="T4" fmla="*/ 8 w 198"/>
                <a:gd name="T5" fmla="*/ 10 h 236"/>
                <a:gd name="T6" fmla="*/ 6 w 198"/>
                <a:gd name="T7" fmla="*/ 12 h 236"/>
                <a:gd name="T8" fmla="*/ 4 w 198"/>
                <a:gd name="T9" fmla="*/ 14 h 236"/>
                <a:gd name="T10" fmla="*/ 2 w 198"/>
                <a:gd name="T11" fmla="*/ 17 h 236"/>
                <a:gd name="T12" fmla="*/ 1 w 198"/>
                <a:gd name="T13" fmla="*/ 19 h 236"/>
                <a:gd name="T14" fmla="*/ 0 w 198"/>
                <a:gd name="T15" fmla="*/ 21 h 236"/>
                <a:gd name="T16" fmla="*/ 0 w 198"/>
                <a:gd name="T17" fmla="*/ 24 h 236"/>
                <a:gd name="T18" fmla="*/ 0 w 198"/>
                <a:gd name="T19" fmla="*/ 28 h 236"/>
                <a:gd name="T20" fmla="*/ 2 w 198"/>
                <a:gd name="T21" fmla="*/ 31 h 236"/>
                <a:gd name="T22" fmla="*/ 4 w 198"/>
                <a:gd name="T23" fmla="*/ 34 h 236"/>
                <a:gd name="T24" fmla="*/ 7 w 198"/>
                <a:gd name="T25" fmla="*/ 36 h 236"/>
                <a:gd name="T26" fmla="*/ 11 w 198"/>
                <a:gd name="T27" fmla="*/ 38 h 236"/>
                <a:gd name="T28" fmla="*/ 15 w 198"/>
                <a:gd name="T29" fmla="*/ 39 h 236"/>
                <a:gd name="T30" fmla="*/ 18 w 198"/>
                <a:gd name="T31" fmla="*/ 39 h 236"/>
                <a:gd name="T32" fmla="*/ 22 w 198"/>
                <a:gd name="T33" fmla="*/ 38 h 236"/>
                <a:gd name="T34" fmla="*/ 23 w 198"/>
                <a:gd name="T35" fmla="*/ 38 h 236"/>
                <a:gd name="T36" fmla="*/ 24 w 198"/>
                <a:gd name="T37" fmla="*/ 38 h 236"/>
                <a:gd name="T38" fmla="*/ 24 w 198"/>
                <a:gd name="T39" fmla="*/ 37 h 236"/>
                <a:gd name="T40" fmla="*/ 24 w 198"/>
                <a:gd name="T41" fmla="*/ 37 h 236"/>
                <a:gd name="T42" fmla="*/ 24 w 198"/>
                <a:gd name="T43" fmla="*/ 36 h 236"/>
                <a:gd name="T44" fmla="*/ 24 w 198"/>
                <a:gd name="T45" fmla="*/ 36 h 236"/>
                <a:gd name="T46" fmla="*/ 23 w 198"/>
                <a:gd name="T47" fmla="*/ 36 h 236"/>
                <a:gd name="T48" fmla="*/ 22 w 198"/>
                <a:gd name="T49" fmla="*/ 36 h 236"/>
                <a:gd name="T50" fmla="*/ 21 w 198"/>
                <a:gd name="T51" fmla="*/ 36 h 236"/>
                <a:gd name="T52" fmla="*/ 20 w 198"/>
                <a:gd name="T53" fmla="*/ 36 h 236"/>
                <a:gd name="T54" fmla="*/ 19 w 198"/>
                <a:gd name="T55" fmla="*/ 36 h 236"/>
                <a:gd name="T56" fmla="*/ 18 w 198"/>
                <a:gd name="T57" fmla="*/ 36 h 236"/>
                <a:gd name="T58" fmla="*/ 16 w 198"/>
                <a:gd name="T59" fmla="*/ 36 h 236"/>
                <a:gd name="T60" fmla="*/ 15 w 198"/>
                <a:gd name="T61" fmla="*/ 36 h 236"/>
                <a:gd name="T62" fmla="*/ 13 w 198"/>
                <a:gd name="T63" fmla="*/ 35 h 236"/>
                <a:gd name="T64" fmla="*/ 11 w 198"/>
                <a:gd name="T65" fmla="*/ 35 h 236"/>
                <a:gd name="T66" fmla="*/ 9 w 198"/>
                <a:gd name="T67" fmla="*/ 34 h 236"/>
                <a:gd name="T68" fmla="*/ 7 w 198"/>
                <a:gd name="T69" fmla="*/ 33 h 236"/>
                <a:gd name="T70" fmla="*/ 5 w 198"/>
                <a:gd name="T71" fmla="*/ 31 h 236"/>
                <a:gd name="T72" fmla="*/ 3 w 198"/>
                <a:gd name="T73" fmla="*/ 29 h 236"/>
                <a:gd name="T74" fmla="*/ 3 w 198"/>
                <a:gd name="T75" fmla="*/ 26 h 236"/>
                <a:gd name="T76" fmla="*/ 3 w 198"/>
                <a:gd name="T77" fmla="*/ 23 h 236"/>
                <a:gd name="T78" fmla="*/ 4 w 198"/>
                <a:gd name="T79" fmla="*/ 20 h 236"/>
                <a:gd name="T80" fmla="*/ 5 w 198"/>
                <a:gd name="T81" fmla="*/ 18 h 236"/>
                <a:gd name="T82" fmla="*/ 7 w 198"/>
                <a:gd name="T83" fmla="*/ 16 h 236"/>
                <a:gd name="T84" fmla="*/ 8 w 198"/>
                <a:gd name="T85" fmla="*/ 14 h 236"/>
                <a:gd name="T86" fmla="*/ 11 w 198"/>
                <a:gd name="T87" fmla="*/ 12 h 236"/>
                <a:gd name="T88" fmla="*/ 13 w 198"/>
                <a:gd name="T89" fmla="*/ 10 h 236"/>
                <a:gd name="T90" fmla="*/ 16 w 198"/>
                <a:gd name="T91" fmla="*/ 8 h 236"/>
                <a:gd name="T92" fmla="*/ 18 w 198"/>
                <a:gd name="T93" fmla="*/ 6 h 236"/>
                <a:gd name="T94" fmla="*/ 21 w 198"/>
                <a:gd name="T95" fmla="*/ 5 h 236"/>
                <a:gd name="T96" fmla="*/ 24 w 198"/>
                <a:gd name="T97" fmla="*/ 4 h 236"/>
                <a:gd name="T98" fmla="*/ 26 w 198"/>
                <a:gd name="T99" fmla="*/ 3 h 236"/>
                <a:gd name="T100" fmla="*/ 29 w 198"/>
                <a:gd name="T101" fmla="*/ 2 h 236"/>
                <a:gd name="T102" fmla="*/ 31 w 198"/>
                <a:gd name="T103" fmla="*/ 2 h 236"/>
                <a:gd name="T104" fmla="*/ 33 w 198"/>
                <a:gd name="T105" fmla="*/ 1 h 236"/>
                <a:gd name="T106" fmla="*/ 32 w 198"/>
                <a:gd name="T107" fmla="*/ 0 h 236"/>
                <a:gd name="T108" fmla="*/ 30 w 198"/>
                <a:gd name="T109" fmla="*/ 0 h 236"/>
                <a:gd name="T110" fmla="*/ 27 w 198"/>
                <a:gd name="T111" fmla="*/ 0 h 236"/>
                <a:gd name="T112" fmla="*/ 24 w 198"/>
                <a:gd name="T113" fmla="*/ 1 h 236"/>
                <a:gd name="T114" fmla="*/ 21 w 198"/>
                <a:gd name="T115" fmla="*/ 2 h 236"/>
                <a:gd name="T116" fmla="*/ 18 w 198"/>
                <a:gd name="T117" fmla="*/ 3 h 236"/>
                <a:gd name="T118" fmla="*/ 15 w 198"/>
                <a:gd name="T119" fmla="*/ 5 h 236"/>
                <a:gd name="T120" fmla="*/ 12 w 198"/>
                <a:gd name="T121" fmla="*/ 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27796" name="Freeform 1003"/>
            <p:cNvSpPr>
              <a:spLocks/>
            </p:cNvSpPr>
            <p:nvPr/>
          </p:nvSpPr>
          <p:spPr bwMode="auto">
            <a:xfrm>
              <a:off x="4386" y="3145"/>
              <a:ext cx="22" cy="30"/>
            </a:xfrm>
            <a:custGeom>
              <a:avLst/>
              <a:gdLst>
                <a:gd name="T0" fmla="*/ 19 w 128"/>
                <a:gd name="T1" fmla="*/ 10 h 183"/>
                <a:gd name="T2" fmla="*/ 19 w 128"/>
                <a:gd name="T3" fmla="*/ 13 h 183"/>
                <a:gd name="T4" fmla="*/ 19 w 128"/>
                <a:gd name="T5" fmla="*/ 16 h 183"/>
                <a:gd name="T6" fmla="*/ 17 w 128"/>
                <a:gd name="T7" fmla="*/ 18 h 183"/>
                <a:gd name="T8" fmla="*/ 15 w 128"/>
                <a:gd name="T9" fmla="*/ 20 h 183"/>
                <a:gd name="T10" fmla="*/ 13 w 128"/>
                <a:gd name="T11" fmla="*/ 22 h 183"/>
                <a:gd name="T12" fmla="*/ 10 w 128"/>
                <a:gd name="T13" fmla="*/ 24 h 183"/>
                <a:gd name="T14" fmla="*/ 7 w 128"/>
                <a:gd name="T15" fmla="*/ 26 h 183"/>
                <a:gd name="T16" fmla="*/ 5 w 128"/>
                <a:gd name="T17" fmla="*/ 27 h 183"/>
                <a:gd name="T18" fmla="*/ 5 w 128"/>
                <a:gd name="T19" fmla="*/ 28 h 183"/>
                <a:gd name="T20" fmla="*/ 4 w 128"/>
                <a:gd name="T21" fmla="*/ 28 h 183"/>
                <a:gd name="T22" fmla="*/ 4 w 128"/>
                <a:gd name="T23" fmla="*/ 29 h 183"/>
                <a:gd name="T24" fmla="*/ 5 w 128"/>
                <a:gd name="T25" fmla="*/ 29 h 183"/>
                <a:gd name="T26" fmla="*/ 5 w 128"/>
                <a:gd name="T27" fmla="*/ 30 h 183"/>
                <a:gd name="T28" fmla="*/ 6 w 128"/>
                <a:gd name="T29" fmla="*/ 30 h 183"/>
                <a:gd name="T30" fmla="*/ 6 w 128"/>
                <a:gd name="T31" fmla="*/ 30 h 183"/>
                <a:gd name="T32" fmla="*/ 7 w 128"/>
                <a:gd name="T33" fmla="*/ 30 h 183"/>
                <a:gd name="T34" fmla="*/ 10 w 128"/>
                <a:gd name="T35" fmla="*/ 28 h 183"/>
                <a:gd name="T36" fmla="*/ 13 w 128"/>
                <a:gd name="T37" fmla="*/ 26 h 183"/>
                <a:gd name="T38" fmla="*/ 16 w 128"/>
                <a:gd name="T39" fmla="*/ 24 h 183"/>
                <a:gd name="T40" fmla="*/ 19 w 128"/>
                <a:gd name="T41" fmla="*/ 22 h 183"/>
                <a:gd name="T42" fmla="*/ 20 w 128"/>
                <a:gd name="T43" fmla="*/ 19 h 183"/>
                <a:gd name="T44" fmla="*/ 21 w 128"/>
                <a:gd name="T45" fmla="*/ 16 h 183"/>
                <a:gd name="T46" fmla="*/ 22 w 128"/>
                <a:gd name="T47" fmla="*/ 13 h 183"/>
                <a:gd name="T48" fmla="*/ 21 w 128"/>
                <a:gd name="T49" fmla="*/ 10 h 183"/>
                <a:gd name="T50" fmla="*/ 19 w 128"/>
                <a:gd name="T51" fmla="*/ 7 h 183"/>
                <a:gd name="T52" fmla="*/ 17 w 128"/>
                <a:gd name="T53" fmla="*/ 5 h 183"/>
                <a:gd name="T54" fmla="*/ 14 w 128"/>
                <a:gd name="T55" fmla="*/ 3 h 183"/>
                <a:gd name="T56" fmla="*/ 10 w 128"/>
                <a:gd name="T57" fmla="*/ 1 h 183"/>
                <a:gd name="T58" fmla="*/ 7 w 128"/>
                <a:gd name="T59" fmla="*/ 0 h 183"/>
                <a:gd name="T60" fmla="*/ 4 w 128"/>
                <a:gd name="T61" fmla="*/ 0 h 183"/>
                <a:gd name="T62" fmla="*/ 2 w 128"/>
                <a:gd name="T63" fmla="*/ 0 h 183"/>
                <a:gd name="T64" fmla="*/ 0 w 128"/>
                <a:gd name="T65" fmla="*/ 1 h 183"/>
                <a:gd name="T66" fmla="*/ 3 w 128"/>
                <a:gd name="T67" fmla="*/ 2 h 183"/>
                <a:gd name="T68" fmla="*/ 6 w 128"/>
                <a:gd name="T69" fmla="*/ 2 h 183"/>
                <a:gd name="T70" fmla="*/ 8 w 128"/>
                <a:gd name="T71" fmla="*/ 3 h 183"/>
                <a:gd name="T72" fmla="*/ 11 w 128"/>
                <a:gd name="T73" fmla="*/ 4 h 183"/>
                <a:gd name="T74" fmla="*/ 13 w 128"/>
                <a:gd name="T75" fmla="*/ 5 h 183"/>
                <a:gd name="T76" fmla="*/ 15 w 128"/>
                <a:gd name="T77" fmla="*/ 6 h 183"/>
                <a:gd name="T78" fmla="*/ 17 w 128"/>
                <a:gd name="T79" fmla="*/ 8 h 183"/>
                <a:gd name="T80" fmla="*/ 19 w 128"/>
                <a:gd name="T81" fmla="*/ 1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27797" name="Freeform 1004"/>
            <p:cNvSpPr>
              <a:spLocks/>
            </p:cNvSpPr>
            <p:nvPr/>
          </p:nvSpPr>
          <p:spPr bwMode="auto">
            <a:xfrm>
              <a:off x="4309" y="3138"/>
              <a:ext cx="53" cy="63"/>
            </a:xfrm>
            <a:custGeom>
              <a:avLst/>
              <a:gdLst>
                <a:gd name="T0" fmla="*/ 17 w 323"/>
                <a:gd name="T1" fmla="*/ 12 h 379"/>
                <a:gd name="T2" fmla="*/ 9 w 323"/>
                <a:gd name="T3" fmla="*/ 19 h 379"/>
                <a:gd name="T4" fmla="*/ 3 w 323"/>
                <a:gd name="T5" fmla="*/ 28 h 379"/>
                <a:gd name="T6" fmla="*/ 0 w 323"/>
                <a:gd name="T7" fmla="*/ 38 h 379"/>
                <a:gd name="T8" fmla="*/ 1 w 323"/>
                <a:gd name="T9" fmla="*/ 44 h 379"/>
                <a:gd name="T10" fmla="*/ 2 w 323"/>
                <a:gd name="T11" fmla="*/ 47 h 379"/>
                <a:gd name="T12" fmla="*/ 3 w 323"/>
                <a:gd name="T13" fmla="*/ 50 h 379"/>
                <a:gd name="T14" fmla="*/ 6 w 323"/>
                <a:gd name="T15" fmla="*/ 52 h 379"/>
                <a:gd name="T16" fmla="*/ 9 w 323"/>
                <a:gd name="T17" fmla="*/ 54 h 379"/>
                <a:gd name="T18" fmla="*/ 14 w 323"/>
                <a:gd name="T19" fmla="*/ 57 h 379"/>
                <a:gd name="T20" fmla="*/ 20 w 323"/>
                <a:gd name="T21" fmla="*/ 58 h 379"/>
                <a:gd name="T22" fmla="*/ 25 w 323"/>
                <a:gd name="T23" fmla="*/ 60 h 379"/>
                <a:gd name="T24" fmla="*/ 31 w 323"/>
                <a:gd name="T25" fmla="*/ 61 h 379"/>
                <a:gd name="T26" fmla="*/ 36 w 323"/>
                <a:gd name="T27" fmla="*/ 62 h 379"/>
                <a:gd name="T28" fmla="*/ 42 w 323"/>
                <a:gd name="T29" fmla="*/ 62 h 379"/>
                <a:gd name="T30" fmla="*/ 48 w 323"/>
                <a:gd name="T31" fmla="*/ 63 h 379"/>
                <a:gd name="T32" fmla="*/ 51 w 323"/>
                <a:gd name="T33" fmla="*/ 63 h 379"/>
                <a:gd name="T34" fmla="*/ 53 w 323"/>
                <a:gd name="T35" fmla="*/ 62 h 379"/>
                <a:gd name="T36" fmla="*/ 53 w 323"/>
                <a:gd name="T37" fmla="*/ 60 h 379"/>
                <a:gd name="T38" fmla="*/ 52 w 323"/>
                <a:gd name="T39" fmla="*/ 59 h 379"/>
                <a:gd name="T40" fmla="*/ 48 w 323"/>
                <a:gd name="T41" fmla="*/ 58 h 379"/>
                <a:gd name="T42" fmla="*/ 43 w 323"/>
                <a:gd name="T43" fmla="*/ 58 h 379"/>
                <a:gd name="T44" fmla="*/ 38 w 323"/>
                <a:gd name="T45" fmla="*/ 58 h 379"/>
                <a:gd name="T46" fmla="*/ 33 w 323"/>
                <a:gd name="T47" fmla="*/ 57 h 379"/>
                <a:gd name="T48" fmla="*/ 28 w 323"/>
                <a:gd name="T49" fmla="*/ 56 h 379"/>
                <a:gd name="T50" fmla="*/ 22 w 323"/>
                <a:gd name="T51" fmla="*/ 55 h 379"/>
                <a:gd name="T52" fmla="*/ 17 w 323"/>
                <a:gd name="T53" fmla="*/ 53 h 379"/>
                <a:gd name="T54" fmla="*/ 12 w 323"/>
                <a:gd name="T55" fmla="*/ 51 h 379"/>
                <a:gd name="T56" fmla="*/ 8 w 323"/>
                <a:gd name="T57" fmla="*/ 48 h 379"/>
                <a:gd name="T58" fmla="*/ 6 w 323"/>
                <a:gd name="T59" fmla="*/ 45 h 379"/>
                <a:gd name="T60" fmla="*/ 5 w 323"/>
                <a:gd name="T61" fmla="*/ 40 h 379"/>
                <a:gd name="T62" fmla="*/ 6 w 323"/>
                <a:gd name="T63" fmla="*/ 33 h 379"/>
                <a:gd name="T64" fmla="*/ 8 w 323"/>
                <a:gd name="T65" fmla="*/ 27 h 379"/>
                <a:gd name="T66" fmla="*/ 11 w 323"/>
                <a:gd name="T67" fmla="*/ 23 h 379"/>
                <a:gd name="T68" fmla="*/ 15 w 323"/>
                <a:gd name="T69" fmla="*/ 18 h 379"/>
                <a:gd name="T70" fmla="*/ 19 w 323"/>
                <a:gd name="T71" fmla="*/ 15 h 379"/>
                <a:gd name="T72" fmla="*/ 24 w 323"/>
                <a:gd name="T73" fmla="*/ 11 h 379"/>
                <a:gd name="T74" fmla="*/ 30 w 323"/>
                <a:gd name="T75" fmla="*/ 7 h 379"/>
                <a:gd name="T76" fmla="*/ 36 w 323"/>
                <a:gd name="T77" fmla="*/ 4 h 379"/>
                <a:gd name="T78" fmla="*/ 42 w 323"/>
                <a:gd name="T79" fmla="*/ 1 h 379"/>
                <a:gd name="T80" fmla="*/ 42 w 323"/>
                <a:gd name="T81" fmla="*/ 0 h 379"/>
                <a:gd name="T82" fmla="*/ 36 w 323"/>
                <a:gd name="T83" fmla="*/ 1 h 379"/>
                <a:gd name="T84" fmla="*/ 30 w 323"/>
                <a:gd name="T85" fmla="*/ 3 h 379"/>
                <a:gd name="T86" fmla="*/ 23 w 323"/>
                <a:gd name="T87" fmla="*/ 6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27798" name="Freeform 1005"/>
            <p:cNvSpPr>
              <a:spLocks/>
            </p:cNvSpPr>
            <p:nvPr/>
          </p:nvSpPr>
          <p:spPr bwMode="auto">
            <a:xfrm>
              <a:off x="4384" y="3136"/>
              <a:ext cx="47" cy="42"/>
            </a:xfrm>
            <a:custGeom>
              <a:avLst/>
              <a:gdLst>
                <a:gd name="T0" fmla="*/ 39 w 282"/>
                <a:gd name="T1" fmla="*/ 13 h 253"/>
                <a:gd name="T2" fmla="*/ 41 w 282"/>
                <a:gd name="T3" fmla="*/ 15 h 253"/>
                <a:gd name="T4" fmla="*/ 43 w 282"/>
                <a:gd name="T5" fmla="*/ 18 h 253"/>
                <a:gd name="T6" fmla="*/ 43 w 282"/>
                <a:gd name="T7" fmla="*/ 21 h 253"/>
                <a:gd name="T8" fmla="*/ 43 w 282"/>
                <a:gd name="T9" fmla="*/ 24 h 253"/>
                <a:gd name="T10" fmla="*/ 43 w 282"/>
                <a:gd name="T11" fmla="*/ 26 h 253"/>
                <a:gd name="T12" fmla="*/ 42 w 282"/>
                <a:gd name="T13" fmla="*/ 28 h 253"/>
                <a:gd name="T14" fmla="*/ 41 w 282"/>
                <a:gd name="T15" fmla="*/ 31 h 253"/>
                <a:gd name="T16" fmla="*/ 39 w 282"/>
                <a:gd name="T17" fmla="*/ 32 h 253"/>
                <a:gd name="T18" fmla="*/ 38 w 282"/>
                <a:gd name="T19" fmla="*/ 34 h 253"/>
                <a:gd name="T20" fmla="*/ 36 w 282"/>
                <a:gd name="T21" fmla="*/ 36 h 253"/>
                <a:gd name="T22" fmla="*/ 34 w 282"/>
                <a:gd name="T23" fmla="*/ 37 h 253"/>
                <a:gd name="T24" fmla="*/ 32 w 282"/>
                <a:gd name="T25" fmla="*/ 39 h 253"/>
                <a:gd name="T26" fmla="*/ 32 w 282"/>
                <a:gd name="T27" fmla="*/ 40 h 253"/>
                <a:gd name="T28" fmla="*/ 32 w 282"/>
                <a:gd name="T29" fmla="*/ 40 h 253"/>
                <a:gd name="T30" fmla="*/ 32 w 282"/>
                <a:gd name="T31" fmla="*/ 41 h 253"/>
                <a:gd name="T32" fmla="*/ 32 w 282"/>
                <a:gd name="T33" fmla="*/ 41 h 253"/>
                <a:gd name="T34" fmla="*/ 33 w 282"/>
                <a:gd name="T35" fmla="*/ 42 h 253"/>
                <a:gd name="T36" fmla="*/ 34 w 282"/>
                <a:gd name="T37" fmla="*/ 42 h 253"/>
                <a:gd name="T38" fmla="*/ 34 w 282"/>
                <a:gd name="T39" fmla="*/ 42 h 253"/>
                <a:gd name="T40" fmla="*/ 35 w 282"/>
                <a:gd name="T41" fmla="*/ 41 h 253"/>
                <a:gd name="T42" fmla="*/ 39 w 282"/>
                <a:gd name="T43" fmla="*/ 39 h 253"/>
                <a:gd name="T44" fmla="*/ 42 w 282"/>
                <a:gd name="T45" fmla="*/ 36 h 253"/>
                <a:gd name="T46" fmla="*/ 45 w 282"/>
                <a:gd name="T47" fmla="*/ 32 h 253"/>
                <a:gd name="T48" fmla="*/ 46 w 282"/>
                <a:gd name="T49" fmla="*/ 28 h 253"/>
                <a:gd name="T50" fmla="*/ 47 w 282"/>
                <a:gd name="T51" fmla="*/ 23 h 253"/>
                <a:gd name="T52" fmla="*/ 47 w 282"/>
                <a:gd name="T53" fmla="*/ 19 h 253"/>
                <a:gd name="T54" fmla="*/ 45 w 282"/>
                <a:gd name="T55" fmla="*/ 15 h 253"/>
                <a:gd name="T56" fmla="*/ 42 w 282"/>
                <a:gd name="T57" fmla="*/ 12 h 253"/>
                <a:gd name="T58" fmla="*/ 40 w 282"/>
                <a:gd name="T59" fmla="*/ 10 h 253"/>
                <a:gd name="T60" fmla="*/ 37 w 282"/>
                <a:gd name="T61" fmla="*/ 8 h 253"/>
                <a:gd name="T62" fmla="*/ 34 w 282"/>
                <a:gd name="T63" fmla="*/ 6 h 253"/>
                <a:gd name="T64" fmla="*/ 31 w 282"/>
                <a:gd name="T65" fmla="*/ 5 h 253"/>
                <a:gd name="T66" fmla="*/ 27 w 282"/>
                <a:gd name="T67" fmla="*/ 4 h 253"/>
                <a:gd name="T68" fmla="*/ 24 w 282"/>
                <a:gd name="T69" fmla="*/ 3 h 253"/>
                <a:gd name="T70" fmla="*/ 20 w 282"/>
                <a:gd name="T71" fmla="*/ 2 h 253"/>
                <a:gd name="T72" fmla="*/ 17 w 282"/>
                <a:gd name="T73" fmla="*/ 1 h 253"/>
                <a:gd name="T74" fmla="*/ 14 w 282"/>
                <a:gd name="T75" fmla="*/ 1 h 253"/>
                <a:gd name="T76" fmla="*/ 11 w 282"/>
                <a:gd name="T77" fmla="*/ 0 h 253"/>
                <a:gd name="T78" fmla="*/ 8 w 282"/>
                <a:gd name="T79" fmla="*/ 0 h 253"/>
                <a:gd name="T80" fmla="*/ 5 w 282"/>
                <a:gd name="T81" fmla="*/ 0 h 253"/>
                <a:gd name="T82" fmla="*/ 3 w 282"/>
                <a:gd name="T83" fmla="*/ 0 h 253"/>
                <a:gd name="T84" fmla="*/ 2 w 282"/>
                <a:gd name="T85" fmla="*/ 0 h 253"/>
                <a:gd name="T86" fmla="*/ 1 w 282"/>
                <a:gd name="T87" fmla="*/ 1 h 253"/>
                <a:gd name="T88" fmla="*/ 0 w 282"/>
                <a:gd name="T89" fmla="*/ 1 h 253"/>
                <a:gd name="T90" fmla="*/ 2 w 282"/>
                <a:gd name="T91" fmla="*/ 1 h 253"/>
                <a:gd name="T92" fmla="*/ 4 w 282"/>
                <a:gd name="T93" fmla="*/ 1 h 253"/>
                <a:gd name="T94" fmla="*/ 6 w 282"/>
                <a:gd name="T95" fmla="*/ 2 h 253"/>
                <a:gd name="T96" fmla="*/ 9 w 282"/>
                <a:gd name="T97" fmla="*/ 2 h 253"/>
                <a:gd name="T98" fmla="*/ 11 w 282"/>
                <a:gd name="T99" fmla="*/ 3 h 253"/>
                <a:gd name="T100" fmla="*/ 14 w 282"/>
                <a:gd name="T101" fmla="*/ 3 h 253"/>
                <a:gd name="T102" fmla="*/ 16 w 282"/>
                <a:gd name="T103" fmla="*/ 4 h 253"/>
                <a:gd name="T104" fmla="*/ 19 w 282"/>
                <a:gd name="T105" fmla="*/ 4 h 253"/>
                <a:gd name="T106" fmla="*/ 22 w 282"/>
                <a:gd name="T107" fmla="*/ 5 h 253"/>
                <a:gd name="T108" fmla="*/ 24 w 282"/>
                <a:gd name="T109" fmla="*/ 6 h 253"/>
                <a:gd name="T110" fmla="*/ 27 w 282"/>
                <a:gd name="T111" fmla="*/ 7 h 253"/>
                <a:gd name="T112" fmla="*/ 30 w 282"/>
                <a:gd name="T113" fmla="*/ 8 h 253"/>
                <a:gd name="T114" fmla="*/ 32 w 282"/>
                <a:gd name="T115" fmla="*/ 9 h 253"/>
                <a:gd name="T116" fmla="*/ 35 w 282"/>
                <a:gd name="T117" fmla="*/ 10 h 253"/>
                <a:gd name="T118" fmla="*/ 37 w 282"/>
                <a:gd name="T119" fmla="*/ 11 h 253"/>
                <a:gd name="T120" fmla="*/ 39 w 282"/>
                <a:gd name="T121" fmla="*/ 13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27799" name="Freeform 1006"/>
            <p:cNvSpPr>
              <a:spLocks/>
            </p:cNvSpPr>
            <p:nvPr/>
          </p:nvSpPr>
          <p:spPr bwMode="auto">
            <a:xfrm>
              <a:off x="4290" y="3159"/>
              <a:ext cx="19" cy="39"/>
            </a:xfrm>
            <a:custGeom>
              <a:avLst/>
              <a:gdLst>
                <a:gd name="T0" fmla="*/ 0 w 115"/>
                <a:gd name="T1" fmla="*/ 21 h 236"/>
                <a:gd name="T2" fmla="*/ 0 w 115"/>
                <a:gd name="T3" fmla="*/ 24 h 236"/>
                <a:gd name="T4" fmla="*/ 1 w 115"/>
                <a:gd name="T5" fmla="*/ 27 h 236"/>
                <a:gd name="T6" fmla="*/ 2 w 115"/>
                <a:gd name="T7" fmla="*/ 30 h 236"/>
                <a:gd name="T8" fmla="*/ 4 w 115"/>
                <a:gd name="T9" fmla="*/ 33 h 236"/>
                <a:gd name="T10" fmla="*/ 6 w 115"/>
                <a:gd name="T11" fmla="*/ 35 h 236"/>
                <a:gd name="T12" fmla="*/ 9 w 115"/>
                <a:gd name="T13" fmla="*/ 37 h 236"/>
                <a:gd name="T14" fmla="*/ 12 w 115"/>
                <a:gd name="T15" fmla="*/ 38 h 236"/>
                <a:gd name="T16" fmla="*/ 15 w 115"/>
                <a:gd name="T17" fmla="*/ 39 h 236"/>
                <a:gd name="T18" fmla="*/ 16 w 115"/>
                <a:gd name="T19" fmla="*/ 39 h 236"/>
                <a:gd name="T20" fmla="*/ 17 w 115"/>
                <a:gd name="T21" fmla="*/ 39 h 236"/>
                <a:gd name="T22" fmla="*/ 18 w 115"/>
                <a:gd name="T23" fmla="*/ 38 h 236"/>
                <a:gd name="T24" fmla="*/ 18 w 115"/>
                <a:gd name="T25" fmla="*/ 37 h 236"/>
                <a:gd name="T26" fmla="*/ 18 w 115"/>
                <a:gd name="T27" fmla="*/ 36 h 236"/>
                <a:gd name="T28" fmla="*/ 18 w 115"/>
                <a:gd name="T29" fmla="*/ 36 h 236"/>
                <a:gd name="T30" fmla="*/ 18 w 115"/>
                <a:gd name="T31" fmla="*/ 35 h 236"/>
                <a:gd name="T32" fmla="*/ 17 w 115"/>
                <a:gd name="T33" fmla="*/ 34 h 236"/>
                <a:gd name="T34" fmla="*/ 14 w 115"/>
                <a:gd name="T35" fmla="*/ 33 h 236"/>
                <a:gd name="T36" fmla="*/ 11 w 115"/>
                <a:gd name="T37" fmla="*/ 32 h 236"/>
                <a:gd name="T38" fmla="*/ 8 w 115"/>
                <a:gd name="T39" fmla="*/ 30 h 236"/>
                <a:gd name="T40" fmla="*/ 7 w 115"/>
                <a:gd name="T41" fmla="*/ 27 h 236"/>
                <a:gd name="T42" fmla="*/ 5 w 115"/>
                <a:gd name="T43" fmla="*/ 24 h 236"/>
                <a:gd name="T44" fmla="*/ 5 w 115"/>
                <a:gd name="T45" fmla="*/ 21 h 236"/>
                <a:gd name="T46" fmla="*/ 5 w 115"/>
                <a:gd name="T47" fmla="*/ 18 h 236"/>
                <a:gd name="T48" fmla="*/ 6 w 115"/>
                <a:gd name="T49" fmla="*/ 15 h 236"/>
                <a:gd name="T50" fmla="*/ 7 w 115"/>
                <a:gd name="T51" fmla="*/ 12 h 236"/>
                <a:gd name="T52" fmla="*/ 9 w 115"/>
                <a:gd name="T53" fmla="*/ 10 h 236"/>
                <a:gd name="T54" fmla="*/ 12 w 115"/>
                <a:gd name="T55" fmla="*/ 8 h 236"/>
                <a:gd name="T56" fmla="*/ 14 w 115"/>
                <a:gd name="T57" fmla="*/ 5 h 236"/>
                <a:gd name="T58" fmla="*/ 16 w 115"/>
                <a:gd name="T59" fmla="*/ 4 h 236"/>
                <a:gd name="T60" fmla="*/ 18 w 115"/>
                <a:gd name="T61" fmla="*/ 2 h 236"/>
                <a:gd name="T62" fmla="*/ 19 w 115"/>
                <a:gd name="T63" fmla="*/ 1 h 236"/>
                <a:gd name="T64" fmla="*/ 19 w 115"/>
                <a:gd name="T65" fmla="*/ 0 h 236"/>
                <a:gd name="T66" fmla="*/ 17 w 115"/>
                <a:gd name="T67" fmla="*/ 1 h 236"/>
                <a:gd name="T68" fmla="*/ 14 w 115"/>
                <a:gd name="T69" fmla="*/ 2 h 236"/>
                <a:gd name="T70" fmla="*/ 11 w 115"/>
                <a:gd name="T71" fmla="*/ 4 h 236"/>
                <a:gd name="T72" fmla="*/ 8 w 115"/>
                <a:gd name="T73" fmla="*/ 7 h 236"/>
                <a:gd name="T74" fmla="*/ 5 w 115"/>
                <a:gd name="T75" fmla="*/ 10 h 236"/>
                <a:gd name="T76" fmla="*/ 3 w 115"/>
                <a:gd name="T77" fmla="*/ 14 h 236"/>
                <a:gd name="T78" fmla="*/ 1 w 115"/>
                <a:gd name="T79" fmla="*/ 17 h 236"/>
                <a:gd name="T80" fmla="*/ 0 w 115"/>
                <a:gd name="T81" fmla="*/ 21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27800" name="Freeform 1007"/>
            <p:cNvSpPr>
              <a:spLocks/>
            </p:cNvSpPr>
            <p:nvPr/>
          </p:nvSpPr>
          <p:spPr bwMode="auto">
            <a:xfrm>
              <a:off x="4423" y="3133"/>
              <a:ext cx="41" cy="52"/>
            </a:xfrm>
            <a:custGeom>
              <a:avLst/>
              <a:gdLst>
                <a:gd name="T0" fmla="*/ 35 w 245"/>
                <a:gd name="T1" fmla="*/ 21 h 310"/>
                <a:gd name="T2" fmla="*/ 37 w 245"/>
                <a:gd name="T3" fmla="*/ 24 h 310"/>
                <a:gd name="T4" fmla="*/ 38 w 245"/>
                <a:gd name="T5" fmla="*/ 28 h 310"/>
                <a:gd name="T6" fmla="*/ 37 w 245"/>
                <a:gd name="T7" fmla="*/ 31 h 310"/>
                <a:gd name="T8" fmla="*/ 35 w 245"/>
                <a:gd name="T9" fmla="*/ 35 h 310"/>
                <a:gd name="T10" fmla="*/ 31 w 245"/>
                <a:gd name="T11" fmla="*/ 38 h 310"/>
                <a:gd name="T12" fmla="*/ 28 w 245"/>
                <a:gd name="T13" fmla="*/ 41 h 310"/>
                <a:gd name="T14" fmla="*/ 24 w 245"/>
                <a:gd name="T15" fmla="*/ 44 h 310"/>
                <a:gd name="T16" fmla="*/ 21 w 245"/>
                <a:gd name="T17" fmla="*/ 47 h 310"/>
                <a:gd name="T18" fmla="*/ 21 w 245"/>
                <a:gd name="T19" fmla="*/ 48 h 310"/>
                <a:gd name="T20" fmla="*/ 20 w 245"/>
                <a:gd name="T21" fmla="*/ 50 h 310"/>
                <a:gd name="T22" fmla="*/ 20 w 245"/>
                <a:gd name="T23" fmla="*/ 51 h 310"/>
                <a:gd name="T24" fmla="*/ 22 w 245"/>
                <a:gd name="T25" fmla="*/ 52 h 310"/>
                <a:gd name="T26" fmla="*/ 23 w 245"/>
                <a:gd name="T27" fmla="*/ 52 h 310"/>
                <a:gd name="T28" fmla="*/ 26 w 245"/>
                <a:gd name="T29" fmla="*/ 49 h 310"/>
                <a:gd name="T30" fmla="*/ 30 w 245"/>
                <a:gd name="T31" fmla="*/ 45 h 310"/>
                <a:gd name="T32" fmla="*/ 35 w 245"/>
                <a:gd name="T33" fmla="*/ 41 h 310"/>
                <a:gd name="T34" fmla="*/ 38 w 245"/>
                <a:gd name="T35" fmla="*/ 37 h 310"/>
                <a:gd name="T36" fmla="*/ 41 w 245"/>
                <a:gd name="T37" fmla="*/ 31 h 310"/>
                <a:gd name="T38" fmla="*/ 41 w 245"/>
                <a:gd name="T39" fmla="*/ 25 h 310"/>
                <a:gd name="T40" fmla="*/ 38 w 245"/>
                <a:gd name="T41" fmla="*/ 20 h 310"/>
                <a:gd name="T42" fmla="*/ 34 w 245"/>
                <a:gd name="T43" fmla="*/ 16 h 310"/>
                <a:gd name="T44" fmla="*/ 29 w 245"/>
                <a:gd name="T45" fmla="*/ 13 h 310"/>
                <a:gd name="T46" fmla="*/ 25 w 245"/>
                <a:gd name="T47" fmla="*/ 10 h 310"/>
                <a:gd name="T48" fmla="*/ 20 w 245"/>
                <a:gd name="T49" fmla="*/ 8 h 310"/>
                <a:gd name="T50" fmla="*/ 16 w 245"/>
                <a:gd name="T51" fmla="*/ 5 h 310"/>
                <a:gd name="T52" fmla="*/ 11 w 245"/>
                <a:gd name="T53" fmla="*/ 3 h 310"/>
                <a:gd name="T54" fmla="*/ 7 w 245"/>
                <a:gd name="T55" fmla="*/ 1 h 310"/>
                <a:gd name="T56" fmla="*/ 3 w 245"/>
                <a:gd name="T57" fmla="*/ 0 h 310"/>
                <a:gd name="T58" fmla="*/ 1 w 245"/>
                <a:gd name="T59" fmla="*/ 0 h 310"/>
                <a:gd name="T60" fmla="*/ 2 w 245"/>
                <a:gd name="T61" fmla="*/ 1 h 310"/>
                <a:gd name="T62" fmla="*/ 6 w 245"/>
                <a:gd name="T63" fmla="*/ 3 h 310"/>
                <a:gd name="T64" fmla="*/ 10 w 245"/>
                <a:gd name="T65" fmla="*/ 5 h 310"/>
                <a:gd name="T66" fmla="*/ 14 w 245"/>
                <a:gd name="T67" fmla="*/ 7 h 310"/>
                <a:gd name="T68" fmla="*/ 19 w 245"/>
                <a:gd name="T69" fmla="*/ 10 h 310"/>
                <a:gd name="T70" fmla="*/ 23 w 245"/>
                <a:gd name="T71" fmla="*/ 12 h 310"/>
                <a:gd name="T72" fmla="*/ 28 w 245"/>
                <a:gd name="T73" fmla="*/ 15 h 310"/>
                <a:gd name="T74" fmla="*/ 31 w 245"/>
                <a:gd name="T75" fmla="*/ 18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27801" name="Freeform 1008"/>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760" name="Group 1009"/>
          <p:cNvGrpSpPr>
            <a:grpSpLocks/>
          </p:cNvGrpSpPr>
          <p:nvPr/>
        </p:nvGrpSpPr>
        <p:grpSpPr bwMode="auto">
          <a:xfrm>
            <a:off x="5842000" y="3611563"/>
            <a:ext cx="290513" cy="404812"/>
            <a:chOff x="4290" y="3130"/>
            <a:chExt cx="183" cy="255"/>
          </a:xfrm>
        </p:grpSpPr>
        <p:pic>
          <p:nvPicPr>
            <p:cNvPr id="27766" name="Picture 1010" descr="31u_bnrz[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43" y="3211"/>
              <a:ext cx="121" cy="17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7767" name="Freeform 1011"/>
            <p:cNvSpPr>
              <a:spLocks/>
            </p:cNvSpPr>
            <p:nvPr/>
          </p:nvSpPr>
          <p:spPr bwMode="auto">
            <a:xfrm>
              <a:off x="4339" y="3143"/>
              <a:ext cx="33" cy="39"/>
            </a:xfrm>
            <a:custGeom>
              <a:avLst/>
              <a:gdLst>
                <a:gd name="T0" fmla="*/ 12 w 199"/>
                <a:gd name="T1" fmla="*/ 5 h 232"/>
                <a:gd name="T2" fmla="*/ 9 w 199"/>
                <a:gd name="T3" fmla="*/ 7 h 232"/>
                <a:gd name="T4" fmla="*/ 7 w 199"/>
                <a:gd name="T5" fmla="*/ 8 h 232"/>
                <a:gd name="T6" fmla="*/ 5 w 199"/>
                <a:gd name="T7" fmla="*/ 11 h 232"/>
                <a:gd name="T8" fmla="*/ 3 w 199"/>
                <a:gd name="T9" fmla="*/ 13 h 232"/>
                <a:gd name="T10" fmla="*/ 2 w 199"/>
                <a:gd name="T11" fmla="*/ 15 h 232"/>
                <a:gd name="T12" fmla="*/ 1 w 199"/>
                <a:gd name="T13" fmla="*/ 18 h 232"/>
                <a:gd name="T14" fmla="*/ 0 w 199"/>
                <a:gd name="T15" fmla="*/ 21 h 232"/>
                <a:gd name="T16" fmla="*/ 0 w 199"/>
                <a:gd name="T17" fmla="*/ 24 h 232"/>
                <a:gd name="T18" fmla="*/ 0 w 199"/>
                <a:gd name="T19" fmla="*/ 28 h 232"/>
                <a:gd name="T20" fmla="*/ 2 w 199"/>
                <a:gd name="T21" fmla="*/ 31 h 232"/>
                <a:gd name="T22" fmla="*/ 4 w 199"/>
                <a:gd name="T23" fmla="*/ 34 h 232"/>
                <a:gd name="T24" fmla="*/ 7 w 199"/>
                <a:gd name="T25" fmla="*/ 36 h 232"/>
                <a:gd name="T26" fmla="*/ 11 w 199"/>
                <a:gd name="T27" fmla="*/ 38 h 232"/>
                <a:gd name="T28" fmla="*/ 15 w 199"/>
                <a:gd name="T29" fmla="*/ 39 h 232"/>
                <a:gd name="T30" fmla="*/ 18 w 199"/>
                <a:gd name="T31" fmla="*/ 39 h 232"/>
                <a:gd name="T32" fmla="*/ 22 w 199"/>
                <a:gd name="T33" fmla="*/ 38 h 232"/>
                <a:gd name="T34" fmla="*/ 23 w 199"/>
                <a:gd name="T35" fmla="*/ 38 h 232"/>
                <a:gd name="T36" fmla="*/ 24 w 199"/>
                <a:gd name="T37" fmla="*/ 38 h 232"/>
                <a:gd name="T38" fmla="*/ 24 w 199"/>
                <a:gd name="T39" fmla="*/ 37 h 232"/>
                <a:gd name="T40" fmla="*/ 25 w 199"/>
                <a:gd name="T41" fmla="*/ 37 h 232"/>
                <a:gd name="T42" fmla="*/ 24 w 199"/>
                <a:gd name="T43" fmla="*/ 36 h 232"/>
                <a:gd name="T44" fmla="*/ 23 w 199"/>
                <a:gd name="T45" fmla="*/ 35 h 232"/>
                <a:gd name="T46" fmla="*/ 22 w 199"/>
                <a:gd name="T47" fmla="*/ 34 h 232"/>
                <a:gd name="T48" fmla="*/ 21 w 199"/>
                <a:gd name="T49" fmla="*/ 34 h 232"/>
                <a:gd name="T50" fmla="*/ 19 w 199"/>
                <a:gd name="T51" fmla="*/ 33 h 232"/>
                <a:gd name="T52" fmla="*/ 17 w 199"/>
                <a:gd name="T53" fmla="*/ 33 h 232"/>
                <a:gd name="T54" fmla="*/ 16 w 199"/>
                <a:gd name="T55" fmla="*/ 32 h 232"/>
                <a:gd name="T56" fmla="*/ 14 w 199"/>
                <a:gd name="T57" fmla="*/ 32 h 232"/>
                <a:gd name="T58" fmla="*/ 12 w 199"/>
                <a:gd name="T59" fmla="*/ 31 h 232"/>
                <a:gd name="T60" fmla="*/ 10 w 199"/>
                <a:gd name="T61" fmla="*/ 31 h 232"/>
                <a:gd name="T62" fmla="*/ 9 w 199"/>
                <a:gd name="T63" fmla="*/ 30 h 232"/>
                <a:gd name="T64" fmla="*/ 7 w 199"/>
                <a:gd name="T65" fmla="*/ 28 h 232"/>
                <a:gd name="T66" fmla="*/ 7 w 199"/>
                <a:gd name="T67" fmla="*/ 22 h 232"/>
                <a:gd name="T68" fmla="*/ 8 w 199"/>
                <a:gd name="T69" fmla="*/ 16 h 232"/>
                <a:gd name="T70" fmla="*/ 11 w 199"/>
                <a:gd name="T71" fmla="*/ 12 h 232"/>
                <a:gd name="T72" fmla="*/ 16 w 199"/>
                <a:gd name="T73" fmla="*/ 8 h 232"/>
                <a:gd name="T74" fmla="*/ 20 w 199"/>
                <a:gd name="T75" fmla="*/ 6 h 232"/>
                <a:gd name="T76" fmla="*/ 25 w 199"/>
                <a:gd name="T77" fmla="*/ 4 h 232"/>
                <a:gd name="T78" fmla="*/ 30 w 199"/>
                <a:gd name="T79" fmla="*/ 2 h 232"/>
                <a:gd name="T80" fmla="*/ 33 w 199"/>
                <a:gd name="T81" fmla="*/ 1 h 232"/>
                <a:gd name="T82" fmla="*/ 31 w 199"/>
                <a:gd name="T83" fmla="*/ 0 h 232"/>
                <a:gd name="T84" fmla="*/ 29 w 199"/>
                <a:gd name="T85" fmla="*/ 0 h 232"/>
                <a:gd name="T86" fmla="*/ 26 w 199"/>
                <a:gd name="T87" fmla="*/ 0 h 232"/>
                <a:gd name="T88" fmla="*/ 23 w 199"/>
                <a:gd name="T89" fmla="*/ 1 h 232"/>
                <a:gd name="T90" fmla="*/ 20 w 199"/>
                <a:gd name="T91" fmla="*/ 2 h 232"/>
                <a:gd name="T92" fmla="*/ 17 w 199"/>
                <a:gd name="T93" fmla="*/ 3 h 232"/>
                <a:gd name="T94" fmla="*/ 14 w 199"/>
                <a:gd name="T95" fmla="*/ 4 h 232"/>
                <a:gd name="T96" fmla="*/ 12 w 199"/>
                <a:gd name="T97" fmla="*/ 5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8" name="Freeform 1012"/>
            <p:cNvSpPr>
              <a:spLocks/>
            </p:cNvSpPr>
            <p:nvPr/>
          </p:nvSpPr>
          <p:spPr bwMode="auto">
            <a:xfrm>
              <a:off x="4395" y="3142"/>
              <a:ext cx="22" cy="30"/>
            </a:xfrm>
            <a:custGeom>
              <a:avLst/>
              <a:gdLst>
                <a:gd name="T0" fmla="*/ 19 w 128"/>
                <a:gd name="T1" fmla="*/ 10 h 180"/>
                <a:gd name="T2" fmla="*/ 19 w 128"/>
                <a:gd name="T3" fmla="*/ 13 h 180"/>
                <a:gd name="T4" fmla="*/ 19 w 128"/>
                <a:gd name="T5" fmla="*/ 16 h 180"/>
                <a:gd name="T6" fmla="*/ 18 w 128"/>
                <a:gd name="T7" fmla="*/ 18 h 180"/>
                <a:gd name="T8" fmla="*/ 16 w 128"/>
                <a:gd name="T9" fmla="*/ 20 h 180"/>
                <a:gd name="T10" fmla="*/ 13 w 128"/>
                <a:gd name="T11" fmla="*/ 22 h 180"/>
                <a:gd name="T12" fmla="*/ 10 w 128"/>
                <a:gd name="T13" fmla="*/ 24 h 180"/>
                <a:gd name="T14" fmla="*/ 8 w 128"/>
                <a:gd name="T15" fmla="*/ 26 h 180"/>
                <a:gd name="T16" fmla="*/ 5 w 128"/>
                <a:gd name="T17" fmla="*/ 27 h 180"/>
                <a:gd name="T18" fmla="*/ 5 w 128"/>
                <a:gd name="T19" fmla="*/ 28 h 180"/>
                <a:gd name="T20" fmla="*/ 5 w 128"/>
                <a:gd name="T21" fmla="*/ 28 h 180"/>
                <a:gd name="T22" fmla="*/ 5 w 128"/>
                <a:gd name="T23" fmla="*/ 29 h 180"/>
                <a:gd name="T24" fmla="*/ 5 w 128"/>
                <a:gd name="T25" fmla="*/ 30 h 180"/>
                <a:gd name="T26" fmla="*/ 6 w 128"/>
                <a:gd name="T27" fmla="*/ 30 h 180"/>
                <a:gd name="T28" fmla="*/ 6 w 128"/>
                <a:gd name="T29" fmla="*/ 30 h 180"/>
                <a:gd name="T30" fmla="*/ 6 w 128"/>
                <a:gd name="T31" fmla="*/ 30 h 180"/>
                <a:gd name="T32" fmla="*/ 7 w 128"/>
                <a:gd name="T33" fmla="*/ 30 h 180"/>
                <a:gd name="T34" fmla="*/ 10 w 128"/>
                <a:gd name="T35" fmla="*/ 28 h 180"/>
                <a:gd name="T36" fmla="*/ 13 w 128"/>
                <a:gd name="T37" fmla="*/ 26 h 180"/>
                <a:gd name="T38" fmla="*/ 16 w 128"/>
                <a:gd name="T39" fmla="*/ 24 h 180"/>
                <a:gd name="T40" fmla="*/ 19 w 128"/>
                <a:gd name="T41" fmla="*/ 22 h 180"/>
                <a:gd name="T42" fmla="*/ 21 w 128"/>
                <a:gd name="T43" fmla="*/ 19 h 180"/>
                <a:gd name="T44" fmla="*/ 22 w 128"/>
                <a:gd name="T45" fmla="*/ 16 h 180"/>
                <a:gd name="T46" fmla="*/ 22 w 128"/>
                <a:gd name="T47" fmla="*/ 13 h 180"/>
                <a:gd name="T48" fmla="*/ 21 w 128"/>
                <a:gd name="T49" fmla="*/ 9 h 180"/>
                <a:gd name="T50" fmla="*/ 19 w 128"/>
                <a:gd name="T51" fmla="*/ 7 h 180"/>
                <a:gd name="T52" fmla="*/ 17 w 128"/>
                <a:gd name="T53" fmla="*/ 4 h 180"/>
                <a:gd name="T54" fmla="*/ 14 w 128"/>
                <a:gd name="T55" fmla="*/ 3 h 180"/>
                <a:gd name="T56" fmla="*/ 10 w 128"/>
                <a:gd name="T57" fmla="*/ 1 h 180"/>
                <a:gd name="T58" fmla="*/ 6 w 128"/>
                <a:gd name="T59" fmla="*/ 0 h 180"/>
                <a:gd name="T60" fmla="*/ 3 w 128"/>
                <a:gd name="T61" fmla="*/ 0 h 180"/>
                <a:gd name="T62" fmla="*/ 1 w 128"/>
                <a:gd name="T63" fmla="*/ 0 h 180"/>
                <a:gd name="T64" fmla="*/ 0 w 128"/>
                <a:gd name="T65" fmla="*/ 1 h 180"/>
                <a:gd name="T66" fmla="*/ 2 w 128"/>
                <a:gd name="T67" fmla="*/ 2 h 180"/>
                <a:gd name="T68" fmla="*/ 5 w 128"/>
                <a:gd name="T69" fmla="*/ 2 h 180"/>
                <a:gd name="T70" fmla="*/ 8 w 128"/>
                <a:gd name="T71" fmla="*/ 3 h 180"/>
                <a:gd name="T72" fmla="*/ 10 w 128"/>
                <a:gd name="T73" fmla="*/ 4 h 180"/>
                <a:gd name="T74" fmla="*/ 13 w 128"/>
                <a:gd name="T75" fmla="*/ 5 h 180"/>
                <a:gd name="T76" fmla="*/ 15 w 128"/>
                <a:gd name="T77" fmla="*/ 6 h 180"/>
                <a:gd name="T78" fmla="*/ 17 w 128"/>
                <a:gd name="T79" fmla="*/ 8 h 180"/>
                <a:gd name="T80" fmla="*/ 19 w 128"/>
                <a:gd name="T81" fmla="*/ 1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9" name="Freeform 1013"/>
            <p:cNvSpPr>
              <a:spLocks/>
            </p:cNvSpPr>
            <p:nvPr/>
          </p:nvSpPr>
          <p:spPr bwMode="auto">
            <a:xfrm>
              <a:off x="4318" y="3135"/>
              <a:ext cx="54" cy="63"/>
            </a:xfrm>
            <a:custGeom>
              <a:avLst/>
              <a:gdLst>
                <a:gd name="T0" fmla="*/ 17 w 322"/>
                <a:gd name="T1" fmla="*/ 12 h 378"/>
                <a:gd name="T2" fmla="*/ 9 w 322"/>
                <a:gd name="T3" fmla="*/ 19 h 378"/>
                <a:gd name="T4" fmla="*/ 3 w 322"/>
                <a:gd name="T5" fmla="*/ 28 h 378"/>
                <a:gd name="T6" fmla="*/ 0 w 322"/>
                <a:gd name="T7" fmla="*/ 38 h 378"/>
                <a:gd name="T8" fmla="*/ 1 w 322"/>
                <a:gd name="T9" fmla="*/ 44 h 378"/>
                <a:gd name="T10" fmla="*/ 2 w 322"/>
                <a:gd name="T11" fmla="*/ 47 h 378"/>
                <a:gd name="T12" fmla="*/ 3 w 322"/>
                <a:gd name="T13" fmla="*/ 50 h 378"/>
                <a:gd name="T14" fmla="*/ 5 w 322"/>
                <a:gd name="T15" fmla="*/ 52 h 378"/>
                <a:gd name="T16" fmla="*/ 9 w 322"/>
                <a:gd name="T17" fmla="*/ 54 h 378"/>
                <a:gd name="T18" fmla="*/ 14 w 322"/>
                <a:gd name="T19" fmla="*/ 56 h 378"/>
                <a:gd name="T20" fmla="*/ 20 w 322"/>
                <a:gd name="T21" fmla="*/ 58 h 378"/>
                <a:gd name="T22" fmla="*/ 25 w 322"/>
                <a:gd name="T23" fmla="*/ 60 h 378"/>
                <a:gd name="T24" fmla="*/ 31 w 322"/>
                <a:gd name="T25" fmla="*/ 61 h 378"/>
                <a:gd name="T26" fmla="*/ 37 w 322"/>
                <a:gd name="T27" fmla="*/ 62 h 378"/>
                <a:gd name="T28" fmla="*/ 43 w 322"/>
                <a:gd name="T29" fmla="*/ 62 h 378"/>
                <a:gd name="T30" fmla="*/ 48 w 322"/>
                <a:gd name="T31" fmla="*/ 63 h 378"/>
                <a:gd name="T32" fmla="*/ 52 w 322"/>
                <a:gd name="T33" fmla="*/ 63 h 378"/>
                <a:gd name="T34" fmla="*/ 54 w 322"/>
                <a:gd name="T35" fmla="*/ 62 h 378"/>
                <a:gd name="T36" fmla="*/ 54 w 322"/>
                <a:gd name="T37" fmla="*/ 60 h 378"/>
                <a:gd name="T38" fmla="*/ 53 w 322"/>
                <a:gd name="T39" fmla="*/ 59 h 378"/>
                <a:gd name="T40" fmla="*/ 49 w 322"/>
                <a:gd name="T41" fmla="*/ 58 h 378"/>
                <a:gd name="T42" fmla="*/ 44 w 322"/>
                <a:gd name="T43" fmla="*/ 57 h 378"/>
                <a:gd name="T44" fmla="*/ 39 w 322"/>
                <a:gd name="T45" fmla="*/ 56 h 378"/>
                <a:gd name="T46" fmla="*/ 34 w 322"/>
                <a:gd name="T47" fmla="*/ 55 h 378"/>
                <a:gd name="T48" fmla="*/ 29 w 322"/>
                <a:gd name="T49" fmla="*/ 54 h 378"/>
                <a:gd name="T50" fmla="*/ 23 w 322"/>
                <a:gd name="T51" fmla="*/ 53 h 378"/>
                <a:gd name="T52" fmla="*/ 18 w 322"/>
                <a:gd name="T53" fmla="*/ 52 h 378"/>
                <a:gd name="T54" fmla="*/ 13 w 322"/>
                <a:gd name="T55" fmla="*/ 50 h 378"/>
                <a:gd name="T56" fmla="*/ 9 w 322"/>
                <a:gd name="T57" fmla="*/ 47 h 378"/>
                <a:gd name="T58" fmla="*/ 6 w 322"/>
                <a:gd name="T59" fmla="*/ 43 h 378"/>
                <a:gd name="T60" fmla="*/ 6 w 322"/>
                <a:gd name="T61" fmla="*/ 39 h 378"/>
                <a:gd name="T62" fmla="*/ 6 w 322"/>
                <a:gd name="T63" fmla="*/ 33 h 378"/>
                <a:gd name="T64" fmla="*/ 9 w 322"/>
                <a:gd name="T65" fmla="*/ 28 h 378"/>
                <a:gd name="T66" fmla="*/ 12 w 322"/>
                <a:gd name="T67" fmla="*/ 23 h 378"/>
                <a:gd name="T68" fmla="*/ 16 w 322"/>
                <a:gd name="T69" fmla="*/ 18 h 378"/>
                <a:gd name="T70" fmla="*/ 21 w 322"/>
                <a:gd name="T71" fmla="*/ 14 h 378"/>
                <a:gd name="T72" fmla="*/ 26 w 322"/>
                <a:gd name="T73" fmla="*/ 10 h 378"/>
                <a:gd name="T74" fmla="*/ 33 w 322"/>
                <a:gd name="T75" fmla="*/ 6 h 378"/>
                <a:gd name="T76" fmla="*/ 40 w 322"/>
                <a:gd name="T77" fmla="*/ 3 h 378"/>
                <a:gd name="T78" fmla="*/ 44 w 322"/>
                <a:gd name="T79" fmla="*/ 1 h 378"/>
                <a:gd name="T80" fmla="*/ 43 w 322"/>
                <a:gd name="T81" fmla="*/ 0 h 378"/>
                <a:gd name="T82" fmla="*/ 37 w 322"/>
                <a:gd name="T83" fmla="*/ 1 h 378"/>
                <a:gd name="T84" fmla="*/ 30 w 322"/>
                <a:gd name="T85" fmla="*/ 3 h 378"/>
                <a:gd name="T86" fmla="*/ 24 w 322"/>
                <a:gd name="T87" fmla="*/ 6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0" name="Freeform 1014"/>
            <p:cNvSpPr>
              <a:spLocks/>
            </p:cNvSpPr>
            <p:nvPr/>
          </p:nvSpPr>
          <p:spPr bwMode="auto">
            <a:xfrm>
              <a:off x="4394" y="3133"/>
              <a:ext cx="47" cy="42"/>
            </a:xfrm>
            <a:custGeom>
              <a:avLst/>
              <a:gdLst>
                <a:gd name="T0" fmla="*/ 39 w 283"/>
                <a:gd name="T1" fmla="*/ 13 h 252"/>
                <a:gd name="T2" fmla="*/ 41 w 283"/>
                <a:gd name="T3" fmla="*/ 15 h 252"/>
                <a:gd name="T4" fmla="*/ 43 w 283"/>
                <a:gd name="T5" fmla="*/ 18 h 252"/>
                <a:gd name="T6" fmla="*/ 43 w 283"/>
                <a:gd name="T7" fmla="*/ 21 h 252"/>
                <a:gd name="T8" fmla="*/ 43 w 283"/>
                <a:gd name="T9" fmla="*/ 24 h 252"/>
                <a:gd name="T10" fmla="*/ 43 w 283"/>
                <a:gd name="T11" fmla="*/ 26 h 252"/>
                <a:gd name="T12" fmla="*/ 42 w 283"/>
                <a:gd name="T13" fmla="*/ 28 h 252"/>
                <a:gd name="T14" fmla="*/ 41 w 283"/>
                <a:gd name="T15" fmla="*/ 31 h 252"/>
                <a:gd name="T16" fmla="*/ 39 w 283"/>
                <a:gd name="T17" fmla="*/ 32 h 252"/>
                <a:gd name="T18" fmla="*/ 37 w 283"/>
                <a:gd name="T19" fmla="*/ 34 h 252"/>
                <a:gd name="T20" fmla="*/ 36 w 283"/>
                <a:gd name="T21" fmla="*/ 36 h 252"/>
                <a:gd name="T22" fmla="*/ 34 w 283"/>
                <a:gd name="T23" fmla="*/ 37 h 252"/>
                <a:gd name="T24" fmla="*/ 32 w 283"/>
                <a:gd name="T25" fmla="*/ 39 h 252"/>
                <a:gd name="T26" fmla="*/ 32 w 283"/>
                <a:gd name="T27" fmla="*/ 40 h 252"/>
                <a:gd name="T28" fmla="*/ 32 w 283"/>
                <a:gd name="T29" fmla="*/ 40 h 252"/>
                <a:gd name="T30" fmla="*/ 32 w 283"/>
                <a:gd name="T31" fmla="*/ 41 h 252"/>
                <a:gd name="T32" fmla="*/ 32 w 283"/>
                <a:gd name="T33" fmla="*/ 41 h 252"/>
                <a:gd name="T34" fmla="*/ 33 w 283"/>
                <a:gd name="T35" fmla="*/ 42 h 252"/>
                <a:gd name="T36" fmla="*/ 34 w 283"/>
                <a:gd name="T37" fmla="*/ 42 h 252"/>
                <a:gd name="T38" fmla="*/ 34 w 283"/>
                <a:gd name="T39" fmla="*/ 42 h 252"/>
                <a:gd name="T40" fmla="*/ 35 w 283"/>
                <a:gd name="T41" fmla="*/ 41 h 252"/>
                <a:gd name="T42" fmla="*/ 39 w 283"/>
                <a:gd name="T43" fmla="*/ 39 h 252"/>
                <a:gd name="T44" fmla="*/ 42 w 283"/>
                <a:gd name="T45" fmla="*/ 36 h 252"/>
                <a:gd name="T46" fmla="*/ 45 w 283"/>
                <a:gd name="T47" fmla="*/ 32 h 252"/>
                <a:gd name="T48" fmla="*/ 46 w 283"/>
                <a:gd name="T49" fmla="*/ 28 h 252"/>
                <a:gd name="T50" fmla="*/ 47 w 283"/>
                <a:gd name="T51" fmla="*/ 24 h 252"/>
                <a:gd name="T52" fmla="*/ 47 w 283"/>
                <a:gd name="T53" fmla="*/ 19 h 252"/>
                <a:gd name="T54" fmla="*/ 45 w 283"/>
                <a:gd name="T55" fmla="*/ 15 h 252"/>
                <a:gd name="T56" fmla="*/ 42 w 283"/>
                <a:gd name="T57" fmla="*/ 12 h 252"/>
                <a:gd name="T58" fmla="*/ 40 w 283"/>
                <a:gd name="T59" fmla="*/ 10 h 252"/>
                <a:gd name="T60" fmla="*/ 37 w 283"/>
                <a:gd name="T61" fmla="*/ 8 h 252"/>
                <a:gd name="T62" fmla="*/ 34 w 283"/>
                <a:gd name="T63" fmla="*/ 7 h 252"/>
                <a:gd name="T64" fmla="*/ 31 w 283"/>
                <a:gd name="T65" fmla="*/ 5 h 252"/>
                <a:gd name="T66" fmla="*/ 27 w 283"/>
                <a:gd name="T67" fmla="*/ 4 h 252"/>
                <a:gd name="T68" fmla="*/ 24 w 283"/>
                <a:gd name="T69" fmla="*/ 3 h 252"/>
                <a:gd name="T70" fmla="*/ 20 w 283"/>
                <a:gd name="T71" fmla="*/ 2 h 252"/>
                <a:gd name="T72" fmla="*/ 17 w 283"/>
                <a:gd name="T73" fmla="*/ 1 h 252"/>
                <a:gd name="T74" fmla="*/ 14 w 283"/>
                <a:gd name="T75" fmla="*/ 1 h 252"/>
                <a:gd name="T76" fmla="*/ 11 w 283"/>
                <a:gd name="T77" fmla="*/ 0 h 252"/>
                <a:gd name="T78" fmla="*/ 8 w 283"/>
                <a:gd name="T79" fmla="*/ 0 h 252"/>
                <a:gd name="T80" fmla="*/ 6 w 283"/>
                <a:gd name="T81" fmla="*/ 0 h 252"/>
                <a:gd name="T82" fmla="*/ 3 w 283"/>
                <a:gd name="T83" fmla="*/ 0 h 252"/>
                <a:gd name="T84" fmla="*/ 2 w 283"/>
                <a:gd name="T85" fmla="*/ 0 h 252"/>
                <a:gd name="T86" fmla="*/ 1 w 283"/>
                <a:gd name="T87" fmla="*/ 0 h 252"/>
                <a:gd name="T88" fmla="*/ 0 w 283"/>
                <a:gd name="T89" fmla="*/ 1 h 252"/>
                <a:gd name="T90" fmla="*/ 2 w 283"/>
                <a:gd name="T91" fmla="*/ 1 h 252"/>
                <a:gd name="T92" fmla="*/ 4 w 283"/>
                <a:gd name="T93" fmla="*/ 1 h 252"/>
                <a:gd name="T94" fmla="*/ 6 w 283"/>
                <a:gd name="T95" fmla="*/ 2 h 252"/>
                <a:gd name="T96" fmla="*/ 9 w 283"/>
                <a:gd name="T97" fmla="*/ 2 h 252"/>
                <a:gd name="T98" fmla="*/ 11 w 283"/>
                <a:gd name="T99" fmla="*/ 3 h 252"/>
                <a:gd name="T100" fmla="*/ 14 w 283"/>
                <a:gd name="T101" fmla="*/ 3 h 252"/>
                <a:gd name="T102" fmla="*/ 16 w 283"/>
                <a:gd name="T103" fmla="*/ 4 h 252"/>
                <a:gd name="T104" fmla="*/ 19 w 283"/>
                <a:gd name="T105" fmla="*/ 4 h 252"/>
                <a:gd name="T106" fmla="*/ 21 w 283"/>
                <a:gd name="T107" fmla="*/ 5 h 252"/>
                <a:gd name="T108" fmla="*/ 24 w 283"/>
                <a:gd name="T109" fmla="*/ 6 h 252"/>
                <a:gd name="T110" fmla="*/ 27 w 283"/>
                <a:gd name="T111" fmla="*/ 7 h 252"/>
                <a:gd name="T112" fmla="*/ 29 w 283"/>
                <a:gd name="T113" fmla="*/ 8 h 252"/>
                <a:gd name="T114" fmla="*/ 32 w 283"/>
                <a:gd name="T115" fmla="*/ 9 h 252"/>
                <a:gd name="T116" fmla="*/ 35 w 283"/>
                <a:gd name="T117" fmla="*/ 10 h 252"/>
                <a:gd name="T118" fmla="*/ 37 w 283"/>
                <a:gd name="T119" fmla="*/ 11 h 252"/>
                <a:gd name="T120" fmla="*/ 39 w 283"/>
                <a:gd name="T121" fmla="*/ 13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1" name="Freeform 1015"/>
            <p:cNvSpPr>
              <a:spLocks/>
            </p:cNvSpPr>
            <p:nvPr/>
          </p:nvSpPr>
          <p:spPr bwMode="auto">
            <a:xfrm>
              <a:off x="4298" y="3153"/>
              <a:ext cx="19" cy="39"/>
            </a:xfrm>
            <a:custGeom>
              <a:avLst/>
              <a:gdLst>
                <a:gd name="T0" fmla="*/ 0 w 114"/>
                <a:gd name="T1" fmla="*/ 21 h 238"/>
                <a:gd name="T2" fmla="*/ 0 w 114"/>
                <a:gd name="T3" fmla="*/ 24 h 238"/>
                <a:gd name="T4" fmla="*/ 1 w 114"/>
                <a:gd name="T5" fmla="*/ 28 h 238"/>
                <a:gd name="T6" fmla="*/ 2 w 114"/>
                <a:gd name="T7" fmla="*/ 30 h 238"/>
                <a:gd name="T8" fmla="*/ 4 w 114"/>
                <a:gd name="T9" fmla="*/ 33 h 238"/>
                <a:gd name="T10" fmla="*/ 6 w 114"/>
                <a:gd name="T11" fmla="*/ 35 h 238"/>
                <a:gd name="T12" fmla="*/ 9 w 114"/>
                <a:gd name="T13" fmla="*/ 37 h 238"/>
                <a:gd name="T14" fmla="*/ 12 w 114"/>
                <a:gd name="T15" fmla="*/ 38 h 238"/>
                <a:gd name="T16" fmla="*/ 15 w 114"/>
                <a:gd name="T17" fmla="*/ 39 h 238"/>
                <a:gd name="T18" fmla="*/ 16 w 114"/>
                <a:gd name="T19" fmla="*/ 39 h 238"/>
                <a:gd name="T20" fmla="*/ 17 w 114"/>
                <a:gd name="T21" fmla="*/ 39 h 238"/>
                <a:gd name="T22" fmla="*/ 18 w 114"/>
                <a:gd name="T23" fmla="*/ 38 h 238"/>
                <a:gd name="T24" fmla="*/ 19 w 114"/>
                <a:gd name="T25" fmla="*/ 37 h 238"/>
                <a:gd name="T26" fmla="*/ 19 w 114"/>
                <a:gd name="T27" fmla="*/ 36 h 238"/>
                <a:gd name="T28" fmla="*/ 18 w 114"/>
                <a:gd name="T29" fmla="*/ 35 h 238"/>
                <a:gd name="T30" fmla="*/ 18 w 114"/>
                <a:gd name="T31" fmla="*/ 35 h 238"/>
                <a:gd name="T32" fmla="*/ 17 w 114"/>
                <a:gd name="T33" fmla="*/ 34 h 238"/>
                <a:gd name="T34" fmla="*/ 14 w 114"/>
                <a:gd name="T35" fmla="*/ 33 h 238"/>
                <a:gd name="T36" fmla="*/ 11 w 114"/>
                <a:gd name="T37" fmla="*/ 32 h 238"/>
                <a:gd name="T38" fmla="*/ 8 w 114"/>
                <a:gd name="T39" fmla="*/ 29 h 238"/>
                <a:gd name="T40" fmla="*/ 7 w 114"/>
                <a:gd name="T41" fmla="*/ 27 h 238"/>
                <a:gd name="T42" fmla="*/ 5 w 114"/>
                <a:gd name="T43" fmla="*/ 24 h 238"/>
                <a:gd name="T44" fmla="*/ 5 w 114"/>
                <a:gd name="T45" fmla="*/ 21 h 238"/>
                <a:gd name="T46" fmla="*/ 5 w 114"/>
                <a:gd name="T47" fmla="*/ 18 h 238"/>
                <a:gd name="T48" fmla="*/ 6 w 114"/>
                <a:gd name="T49" fmla="*/ 15 h 238"/>
                <a:gd name="T50" fmla="*/ 7 w 114"/>
                <a:gd name="T51" fmla="*/ 12 h 238"/>
                <a:gd name="T52" fmla="*/ 9 w 114"/>
                <a:gd name="T53" fmla="*/ 10 h 238"/>
                <a:gd name="T54" fmla="*/ 10 w 114"/>
                <a:gd name="T55" fmla="*/ 8 h 238"/>
                <a:gd name="T56" fmla="*/ 12 w 114"/>
                <a:gd name="T57" fmla="*/ 6 h 238"/>
                <a:gd name="T58" fmla="*/ 14 w 114"/>
                <a:gd name="T59" fmla="*/ 5 h 238"/>
                <a:gd name="T60" fmla="*/ 16 w 114"/>
                <a:gd name="T61" fmla="*/ 3 h 238"/>
                <a:gd name="T62" fmla="*/ 18 w 114"/>
                <a:gd name="T63" fmla="*/ 1 h 238"/>
                <a:gd name="T64" fmla="*/ 19 w 114"/>
                <a:gd name="T65" fmla="*/ 0 h 238"/>
                <a:gd name="T66" fmla="*/ 18 w 114"/>
                <a:gd name="T67" fmla="*/ 0 h 238"/>
                <a:gd name="T68" fmla="*/ 16 w 114"/>
                <a:gd name="T69" fmla="*/ 1 h 238"/>
                <a:gd name="T70" fmla="*/ 13 w 114"/>
                <a:gd name="T71" fmla="*/ 3 h 238"/>
                <a:gd name="T72" fmla="*/ 9 w 114"/>
                <a:gd name="T73" fmla="*/ 6 h 238"/>
                <a:gd name="T74" fmla="*/ 6 w 114"/>
                <a:gd name="T75" fmla="*/ 9 h 238"/>
                <a:gd name="T76" fmla="*/ 3 w 114"/>
                <a:gd name="T77" fmla="*/ 13 h 238"/>
                <a:gd name="T78" fmla="*/ 1 w 114"/>
                <a:gd name="T79" fmla="*/ 17 h 238"/>
                <a:gd name="T80" fmla="*/ 0 w 114"/>
                <a:gd name="T81" fmla="*/ 21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2" name="Freeform 1016"/>
            <p:cNvSpPr>
              <a:spLocks/>
            </p:cNvSpPr>
            <p:nvPr/>
          </p:nvSpPr>
          <p:spPr bwMode="auto">
            <a:xfrm>
              <a:off x="4432" y="3130"/>
              <a:ext cx="41" cy="52"/>
            </a:xfrm>
            <a:custGeom>
              <a:avLst/>
              <a:gdLst>
                <a:gd name="T0" fmla="*/ 35 w 246"/>
                <a:gd name="T1" fmla="*/ 21 h 310"/>
                <a:gd name="T2" fmla="*/ 37 w 246"/>
                <a:gd name="T3" fmla="*/ 24 h 310"/>
                <a:gd name="T4" fmla="*/ 38 w 246"/>
                <a:gd name="T5" fmla="*/ 28 h 310"/>
                <a:gd name="T6" fmla="*/ 37 w 246"/>
                <a:gd name="T7" fmla="*/ 31 h 310"/>
                <a:gd name="T8" fmla="*/ 35 w 246"/>
                <a:gd name="T9" fmla="*/ 35 h 310"/>
                <a:gd name="T10" fmla="*/ 31 w 246"/>
                <a:gd name="T11" fmla="*/ 38 h 310"/>
                <a:gd name="T12" fmla="*/ 28 w 246"/>
                <a:gd name="T13" fmla="*/ 41 h 310"/>
                <a:gd name="T14" fmla="*/ 24 w 246"/>
                <a:gd name="T15" fmla="*/ 44 h 310"/>
                <a:gd name="T16" fmla="*/ 22 w 246"/>
                <a:gd name="T17" fmla="*/ 47 h 310"/>
                <a:gd name="T18" fmla="*/ 21 w 246"/>
                <a:gd name="T19" fmla="*/ 48 h 310"/>
                <a:gd name="T20" fmla="*/ 20 w 246"/>
                <a:gd name="T21" fmla="*/ 50 h 310"/>
                <a:gd name="T22" fmla="*/ 20 w 246"/>
                <a:gd name="T23" fmla="*/ 51 h 310"/>
                <a:gd name="T24" fmla="*/ 22 w 246"/>
                <a:gd name="T25" fmla="*/ 52 h 310"/>
                <a:gd name="T26" fmla="*/ 23 w 246"/>
                <a:gd name="T27" fmla="*/ 52 h 310"/>
                <a:gd name="T28" fmla="*/ 26 w 246"/>
                <a:gd name="T29" fmla="*/ 49 h 310"/>
                <a:gd name="T30" fmla="*/ 30 w 246"/>
                <a:gd name="T31" fmla="*/ 45 h 310"/>
                <a:gd name="T32" fmla="*/ 35 w 246"/>
                <a:gd name="T33" fmla="*/ 41 h 310"/>
                <a:gd name="T34" fmla="*/ 39 w 246"/>
                <a:gd name="T35" fmla="*/ 37 h 310"/>
                <a:gd name="T36" fmla="*/ 41 w 246"/>
                <a:gd name="T37" fmla="*/ 31 h 310"/>
                <a:gd name="T38" fmla="*/ 40 w 246"/>
                <a:gd name="T39" fmla="*/ 26 h 310"/>
                <a:gd name="T40" fmla="*/ 38 w 246"/>
                <a:gd name="T41" fmla="*/ 20 h 310"/>
                <a:gd name="T42" fmla="*/ 34 w 246"/>
                <a:gd name="T43" fmla="*/ 16 h 310"/>
                <a:gd name="T44" fmla="*/ 30 w 246"/>
                <a:gd name="T45" fmla="*/ 12 h 310"/>
                <a:gd name="T46" fmla="*/ 25 w 246"/>
                <a:gd name="T47" fmla="*/ 10 h 310"/>
                <a:gd name="T48" fmla="*/ 21 w 246"/>
                <a:gd name="T49" fmla="*/ 7 h 310"/>
                <a:gd name="T50" fmla="*/ 16 w 246"/>
                <a:gd name="T51" fmla="*/ 5 h 310"/>
                <a:gd name="T52" fmla="*/ 12 w 246"/>
                <a:gd name="T53" fmla="*/ 3 h 310"/>
                <a:gd name="T54" fmla="*/ 8 w 246"/>
                <a:gd name="T55" fmla="*/ 1 h 310"/>
                <a:gd name="T56" fmla="*/ 4 w 246"/>
                <a:gd name="T57" fmla="*/ 0 h 310"/>
                <a:gd name="T58" fmla="*/ 1 w 246"/>
                <a:gd name="T59" fmla="*/ 0 h 310"/>
                <a:gd name="T60" fmla="*/ 1 w 246"/>
                <a:gd name="T61" fmla="*/ 1 h 310"/>
                <a:gd name="T62" fmla="*/ 5 w 246"/>
                <a:gd name="T63" fmla="*/ 2 h 310"/>
                <a:gd name="T64" fmla="*/ 9 w 246"/>
                <a:gd name="T65" fmla="*/ 4 h 310"/>
                <a:gd name="T66" fmla="*/ 13 w 246"/>
                <a:gd name="T67" fmla="*/ 6 h 310"/>
                <a:gd name="T68" fmla="*/ 18 w 246"/>
                <a:gd name="T69" fmla="*/ 9 h 310"/>
                <a:gd name="T70" fmla="*/ 22 w 246"/>
                <a:gd name="T71" fmla="*/ 12 h 310"/>
                <a:gd name="T72" fmla="*/ 27 w 246"/>
                <a:gd name="T73" fmla="*/ 15 h 310"/>
                <a:gd name="T74" fmla="*/ 31 w 246"/>
                <a:gd name="T75" fmla="*/ 18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3" name="Freeform 1017"/>
            <p:cNvSpPr>
              <a:spLocks/>
            </p:cNvSpPr>
            <p:nvPr/>
          </p:nvSpPr>
          <p:spPr bwMode="auto">
            <a:xfrm>
              <a:off x="4387" y="3191"/>
              <a:ext cx="14" cy="31"/>
            </a:xfrm>
            <a:custGeom>
              <a:avLst/>
              <a:gdLst>
                <a:gd name="T0" fmla="*/ 5 w 83"/>
                <a:gd name="T1" fmla="*/ 2 h 187"/>
                <a:gd name="T2" fmla="*/ 5 w 83"/>
                <a:gd name="T3" fmla="*/ 1 h 187"/>
                <a:gd name="T4" fmla="*/ 4 w 83"/>
                <a:gd name="T5" fmla="*/ 0 h 187"/>
                <a:gd name="T6" fmla="*/ 3 w 83"/>
                <a:gd name="T7" fmla="*/ 0 h 187"/>
                <a:gd name="T8" fmla="*/ 2 w 83"/>
                <a:gd name="T9" fmla="*/ 0 h 187"/>
                <a:gd name="T10" fmla="*/ 1 w 83"/>
                <a:gd name="T11" fmla="*/ 0 h 187"/>
                <a:gd name="T12" fmla="*/ 1 w 83"/>
                <a:gd name="T13" fmla="*/ 1 h 187"/>
                <a:gd name="T14" fmla="*/ 0 w 83"/>
                <a:gd name="T15" fmla="*/ 2 h 187"/>
                <a:gd name="T16" fmla="*/ 0 w 83"/>
                <a:gd name="T17" fmla="*/ 3 h 187"/>
                <a:gd name="T18" fmla="*/ 1 w 83"/>
                <a:gd name="T19" fmla="*/ 7 h 187"/>
                <a:gd name="T20" fmla="*/ 3 w 83"/>
                <a:gd name="T21" fmla="*/ 12 h 187"/>
                <a:gd name="T22" fmla="*/ 5 w 83"/>
                <a:gd name="T23" fmla="*/ 17 h 187"/>
                <a:gd name="T24" fmla="*/ 7 w 83"/>
                <a:gd name="T25" fmla="*/ 21 h 187"/>
                <a:gd name="T26" fmla="*/ 9 w 83"/>
                <a:gd name="T27" fmla="*/ 25 h 187"/>
                <a:gd name="T28" fmla="*/ 11 w 83"/>
                <a:gd name="T29" fmla="*/ 28 h 187"/>
                <a:gd name="T30" fmla="*/ 13 w 83"/>
                <a:gd name="T31" fmla="*/ 31 h 187"/>
                <a:gd name="T32" fmla="*/ 14 w 83"/>
                <a:gd name="T33" fmla="*/ 31 h 187"/>
                <a:gd name="T34" fmla="*/ 13 w 83"/>
                <a:gd name="T35" fmla="*/ 29 h 187"/>
                <a:gd name="T36" fmla="*/ 13 w 83"/>
                <a:gd name="T37" fmla="*/ 26 h 187"/>
                <a:gd name="T38" fmla="*/ 11 w 83"/>
                <a:gd name="T39" fmla="*/ 23 h 187"/>
                <a:gd name="T40" fmla="*/ 10 w 83"/>
                <a:gd name="T41" fmla="*/ 19 h 187"/>
                <a:gd name="T42" fmla="*/ 9 w 83"/>
                <a:gd name="T43" fmla="*/ 15 h 187"/>
                <a:gd name="T44" fmla="*/ 7 w 83"/>
                <a:gd name="T45" fmla="*/ 10 h 187"/>
                <a:gd name="T46" fmla="*/ 6 w 83"/>
                <a:gd name="T47" fmla="*/ 6 h 187"/>
                <a:gd name="T48" fmla="*/ 5 w 83"/>
                <a:gd name="T49" fmla="*/ 2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4" name="Freeform 1018"/>
            <p:cNvSpPr>
              <a:spLocks/>
            </p:cNvSpPr>
            <p:nvPr/>
          </p:nvSpPr>
          <p:spPr bwMode="auto">
            <a:xfrm>
              <a:off x="4381" y="3174"/>
              <a:ext cx="7" cy="16"/>
            </a:xfrm>
            <a:custGeom>
              <a:avLst/>
              <a:gdLst>
                <a:gd name="T0" fmla="*/ 4 w 44"/>
                <a:gd name="T1" fmla="*/ 2 h 94"/>
                <a:gd name="T2" fmla="*/ 3 w 44"/>
                <a:gd name="T3" fmla="*/ 1 h 94"/>
                <a:gd name="T4" fmla="*/ 3 w 44"/>
                <a:gd name="T5" fmla="*/ 0 h 94"/>
                <a:gd name="T6" fmla="*/ 2 w 44"/>
                <a:gd name="T7" fmla="*/ 0 h 94"/>
                <a:gd name="T8" fmla="*/ 2 w 44"/>
                <a:gd name="T9" fmla="*/ 0 h 94"/>
                <a:gd name="T10" fmla="*/ 1 w 44"/>
                <a:gd name="T11" fmla="*/ 0 h 94"/>
                <a:gd name="T12" fmla="*/ 0 w 44"/>
                <a:gd name="T13" fmla="*/ 1 h 94"/>
                <a:gd name="T14" fmla="*/ 0 w 44"/>
                <a:gd name="T15" fmla="*/ 1 h 94"/>
                <a:gd name="T16" fmla="*/ 0 w 44"/>
                <a:gd name="T17" fmla="*/ 2 h 94"/>
                <a:gd name="T18" fmla="*/ 0 w 44"/>
                <a:gd name="T19" fmla="*/ 4 h 94"/>
                <a:gd name="T20" fmla="*/ 1 w 44"/>
                <a:gd name="T21" fmla="*/ 6 h 94"/>
                <a:gd name="T22" fmla="*/ 1 w 44"/>
                <a:gd name="T23" fmla="*/ 9 h 94"/>
                <a:gd name="T24" fmla="*/ 2 w 44"/>
                <a:gd name="T25" fmla="*/ 11 h 94"/>
                <a:gd name="T26" fmla="*/ 3 w 44"/>
                <a:gd name="T27" fmla="*/ 13 h 94"/>
                <a:gd name="T28" fmla="*/ 4 w 44"/>
                <a:gd name="T29" fmla="*/ 15 h 94"/>
                <a:gd name="T30" fmla="*/ 6 w 44"/>
                <a:gd name="T31" fmla="*/ 16 h 94"/>
                <a:gd name="T32" fmla="*/ 7 w 44"/>
                <a:gd name="T33" fmla="*/ 16 h 94"/>
                <a:gd name="T34" fmla="*/ 7 w 44"/>
                <a:gd name="T35" fmla="*/ 13 h 94"/>
                <a:gd name="T36" fmla="*/ 6 w 44"/>
                <a:gd name="T37" fmla="*/ 9 h 94"/>
                <a:gd name="T38" fmla="*/ 5 w 44"/>
                <a:gd name="T39" fmla="*/ 5 h 94"/>
                <a:gd name="T40" fmla="*/ 4 w 44"/>
                <a:gd name="T41" fmla="*/ 2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5" name="Freeform 1019"/>
            <p:cNvSpPr>
              <a:spLocks/>
            </p:cNvSpPr>
            <p:nvPr/>
          </p:nvSpPr>
          <p:spPr bwMode="auto">
            <a:xfrm>
              <a:off x="4375" y="3163"/>
              <a:ext cx="6" cy="9"/>
            </a:xfrm>
            <a:custGeom>
              <a:avLst/>
              <a:gdLst>
                <a:gd name="T0" fmla="*/ 3 w 38"/>
                <a:gd name="T1" fmla="*/ 1 h 54"/>
                <a:gd name="T2" fmla="*/ 3 w 38"/>
                <a:gd name="T3" fmla="*/ 1 h 54"/>
                <a:gd name="T4" fmla="*/ 3 w 38"/>
                <a:gd name="T5" fmla="*/ 1 h 54"/>
                <a:gd name="T6" fmla="*/ 3 w 38"/>
                <a:gd name="T7" fmla="*/ 1 h 54"/>
                <a:gd name="T8" fmla="*/ 3 w 38"/>
                <a:gd name="T9" fmla="*/ 1 h 54"/>
                <a:gd name="T10" fmla="*/ 3 w 38"/>
                <a:gd name="T11" fmla="*/ 1 h 54"/>
                <a:gd name="T12" fmla="*/ 2 w 38"/>
                <a:gd name="T13" fmla="*/ 0 h 54"/>
                <a:gd name="T14" fmla="*/ 2 w 38"/>
                <a:gd name="T15" fmla="*/ 0 h 54"/>
                <a:gd name="T16" fmla="*/ 1 w 38"/>
                <a:gd name="T17" fmla="*/ 0 h 54"/>
                <a:gd name="T18" fmla="*/ 1 w 38"/>
                <a:gd name="T19" fmla="*/ 0 h 54"/>
                <a:gd name="T20" fmla="*/ 0 w 38"/>
                <a:gd name="T21" fmla="*/ 1 h 54"/>
                <a:gd name="T22" fmla="*/ 0 w 38"/>
                <a:gd name="T23" fmla="*/ 1 h 54"/>
                <a:gd name="T24" fmla="*/ 0 w 38"/>
                <a:gd name="T25" fmla="*/ 2 h 54"/>
                <a:gd name="T26" fmla="*/ 0 w 38"/>
                <a:gd name="T27" fmla="*/ 3 h 54"/>
                <a:gd name="T28" fmla="*/ 1 w 38"/>
                <a:gd name="T29" fmla="*/ 4 h 54"/>
                <a:gd name="T30" fmla="*/ 1 w 38"/>
                <a:gd name="T31" fmla="*/ 5 h 54"/>
                <a:gd name="T32" fmla="*/ 2 w 38"/>
                <a:gd name="T33" fmla="*/ 7 h 54"/>
                <a:gd name="T34" fmla="*/ 3 w 38"/>
                <a:gd name="T35" fmla="*/ 8 h 54"/>
                <a:gd name="T36" fmla="*/ 4 w 38"/>
                <a:gd name="T37" fmla="*/ 8 h 54"/>
                <a:gd name="T38" fmla="*/ 5 w 38"/>
                <a:gd name="T39" fmla="*/ 9 h 54"/>
                <a:gd name="T40" fmla="*/ 6 w 38"/>
                <a:gd name="T41" fmla="*/ 9 h 54"/>
                <a:gd name="T42" fmla="*/ 6 w 38"/>
                <a:gd name="T43" fmla="*/ 7 h 54"/>
                <a:gd name="T44" fmla="*/ 5 w 38"/>
                <a:gd name="T45" fmla="*/ 5 h 54"/>
                <a:gd name="T46" fmla="*/ 4 w 38"/>
                <a:gd name="T47" fmla="*/ 3 h 54"/>
                <a:gd name="T48" fmla="*/ 3 w 38"/>
                <a:gd name="T49" fmla="*/ 1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6" name="Freeform 1020"/>
            <p:cNvSpPr>
              <a:spLocks/>
            </p:cNvSpPr>
            <p:nvPr/>
          </p:nvSpPr>
          <p:spPr bwMode="auto">
            <a:xfrm>
              <a:off x="4370" y="3155"/>
              <a:ext cx="8" cy="6"/>
            </a:xfrm>
            <a:custGeom>
              <a:avLst/>
              <a:gdLst>
                <a:gd name="T0" fmla="*/ 6 w 52"/>
                <a:gd name="T1" fmla="*/ 5 h 36"/>
                <a:gd name="T2" fmla="*/ 7 w 52"/>
                <a:gd name="T3" fmla="*/ 4 h 36"/>
                <a:gd name="T4" fmla="*/ 8 w 52"/>
                <a:gd name="T5" fmla="*/ 4 h 36"/>
                <a:gd name="T6" fmla="*/ 8 w 52"/>
                <a:gd name="T7" fmla="*/ 3 h 36"/>
                <a:gd name="T8" fmla="*/ 8 w 52"/>
                <a:gd name="T9" fmla="*/ 2 h 36"/>
                <a:gd name="T10" fmla="*/ 8 w 52"/>
                <a:gd name="T11" fmla="*/ 1 h 36"/>
                <a:gd name="T12" fmla="*/ 7 w 52"/>
                <a:gd name="T13" fmla="*/ 0 h 36"/>
                <a:gd name="T14" fmla="*/ 6 w 52"/>
                <a:gd name="T15" fmla="*/ 0 h 36"/>
                <a:gd name="T16" fmla="*/ 6 w 52"/>
                <a:gd name="T17" fmla="*/ 0 h 36"/>
                <a:gd name="T18" fmla="*/ 5 w 52"/>
                <a:gd name="T19" fmla="*/ 0 h 36"/>
                <a:gd name="T20" fmla="*/ 4 w 52"/>
                <a:gd name="T21" fmla="*/ 0 h 36"/>
                <a:gd name="T22" fmla="*/ 3 w 52"/>
                <a:gd name="T23" fmla="*/ 1 h 36"/>
                <a:gd name="T24" fmla="*/ 2 w 52"/>
                <a:gd name="T25" fmla="*/ 1 h 36"/>
                <a:gd name="T26" fmla="*/ 1 w 52"/>
                <a:gd name="T27" fmla="*/ 3 h 36"/>
                <a:gd name="T28" fmla="*/ 0 w 52"/>
                <a:gd name="T29" fmla="*/ 4 h 36"/>
                <a:gd name="T30" fmla="*/ 0 w 52"/>
                <a:gd name="T31" fmla="*/ 5 h 36"/>
                <a:gd name="T32" fmla="*/ 0 w 52"/>
                <a:gd name="T33" fmla="*/ 5 h 36"/>
                <a:gd name="T34" fmla="*/ 1 w 52"/>
                <a:gd name="T35" fmla="*/ 6 h 36"/>
                <a:gd name="T36" fmla="*/ 1 w 52"/>
                <a:gd name="T37" fmla="*/ 6 h 36"/>
                <a:gd name="T38" fmla="*/ 2 w 52"/>
                <a:gd name="T39" fmla="*/ 6 h 36"/>
                <a:gd name="T40" fmla="*/ 3 w 52"/>
                <a:gd name="T41" fmla="*/ 6 h 36"/>
                <a:gd name="T42" fmla="*/ 4 w 52"/>
                <a:gd name="T43" fmla="*/ 6 h 36"/>
                <a:gd name="T44" fmla="*/ 5 w 52"/>
                <a:gd name="T45" fmla="*/ 5 h 36"/>
                <a:gd name="T46" fmla="*/ 6 w 52"/>
                <a:gd name="T47" fmla="*/ 5 h 36"/>
                <a:gd name="T48" fmla="*/ 6 w 52"/>
                <a:gd name="T49" fmla="*/ 5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7" name="Freeform 1021"/>
            <p:cNvSpPr>
              <a:spLocks/>
            </p:cNvSpPr>
            <p:nvPr/>
          </p:nvSpPr>
          <p:spPr bwMode="auto">
            <a:xfrm>
              <a:off x="4330" y="3145"/>
              <a:ext cx="33" cy="39"/>
            </a:xfrm>
            <a:custGeom>
              <a:avLst/>
              <a:gdLst>
                <a:gd name="T0" fmla="*/ 12 w 198"/>
                <a:gd name="T1" fmla="*/ 6 h 236"/>
                <a:gd name="T2" fmla="*/ 10 w 198"/>
                <a:gd name="T3" fmla="*/ 8 h 236"/>
                <a:gd name="T4" fmla="*/ 8 w 198"/>
                <a:gd name="T5" fmla="*/ 10 h 236"/>
                <a:gd name="T6" fmla="*/ 6 w 198"/>
                <a:gd name="T7" fmla="*/ 12 h 236"/>
                <a:gd name="T8" fmla="*/ 4 w 198"/>
                <a:gd name="T9" fmla="*/ 14 h 236"/>
                <a:gd name="T10" fmla="*/ 2 w 198"/>
                <a:gd name="T11" fmla="*/ 17 h 236"/>
                <a:gd name="T12" fmla="*/ 1 w 198"/>
                <a:gd name="T13" fmla="*/ 19 h 236"/>
                <a:gd name="T14" fmla="*/ 0 w 198"/>
                <a:gd name="T15" fmla="*/ 21 h 236"/>
                <a:gd name="T16" fmla="*/ 0 w 198"/>
                <a:gd name="T17" fmla="*/ 24 h 236"/>
                <a:gd name="T18" fmla="*/ 0 w 198"/>
                <a:gd name="T19" fmla="*/ 28 h 236"/>
                <a:gd name="T20" fmla="*/ 2 w 198"/>
                <a:gd name="T21" fmla="*/ 31 h 236"/>
                <a:gd name="T22" fmla="*/ 4 w 198"/>
                <a:gd name="T23" fmla="*/ 34 h 236"/>
                <a:gd name="T24" fmla="*/ 7 w 198"/>
                <a:gd name="T25" fmla="*/ 36 h 236"/>
                <a:gd name="T26" fmla="*/ 11 w 198"/>
                <a:gd name="T27" fmla="*/ 38 h 236"/>
                <a:gd name="T28" fmla="*/ 15 w 198"/>
                <a:gd name="T29" fmla="*/ 39 h 236"/>
                <a:gd name="T30" fmla="*/ 18 w 198"/>
                <a:gd name="T31" fmla="*/ 39 h 236"/>
                <a:gd name="T32" fmla="*/ 22 w 198"/>
                <a:gd name="T33" fmla="*/ 38 h 236"/>
                <a:gd name="T34" fmla="*/ 23 w 198"/>
                <a:gd name="T35" fmla="*/ 38 h 236"/>
                <a:gd name="T36" fmla="*/ 24 w 198"/>
                <a:gd name="T37" fmla="*/ 38 h 236"/>
                <a:gd name="T38" fmla="*/ 24 w 198"/>
                <a:gd name="T39" fmla="*/ 37 h 236"/>
                <a:gd name="T40" fmla="*/ 24 w 198"/>
                <a:gd name="T41" fmla="*/ 37 h 236"/>
                <a:gd name="T42" fmla="*/ 24 w 198"/>
                <a:gd name="T43" fmla="*/ 36 h 236"/>
                <a:gd name="T44" fmla="*/ 24 w 198"/>
                <a:gd name="T45" fmla="*/ 36 h 236"/>
                <a:gd name="T46" fmla="*/ 23 w 198"/>
                <a:gd name="T47" fmla="*/ 36 h 236"/>
                <a:gd name="T48" fmla="*/ 22 w 198"/>
                <a:gd name="T49" fmla="*/ 36 h 236"/>
                <a:gd name="T50" fmla="*/ 21 w 198"/>
                <a:gd name="T51" fmla="*/ 36 h 236"/>
                <a:gd name="T52" fmla="*/ 20 w 198"/>
                <a:gd name="T53" fmla="*/ 36 h 236"/>
                <a:gd name="T54" fmla="*/ 19 w 198"/>
                <a:gd name="T55" fmla="*/ 36 h 236"/>
                <a:gd name="T56" fmla="*/ 18 w 198"/>
                <a:gd name="T57" fmla="*/ 36 h 236"/>
                <a:gd name="T58" fmla="*/ 16 w 198"/>
                <a:gd name="T59" fmla="*/ 36 h 236"/>
                <a:gd name="T60" fmla="*/ 15 w 198"/>
                <a:gd name="T61" fmla="*/ 36 h 236"/>
                <a:gd name="T62" fmla="*/ 13 w 198"/>
                <a:gd name="T63" fmla="*/ 35 h 236"/>
                <a:gd name="T64" fmla="*/ 11 w 198"/>
                <a:gd name="T65" fmla="*/ 35 h 236"/>
                <a:gd name="T66" fmla="*/ 9 w 198"/>
                <a:gd name="T67" fmla="*/ 34 h 236"/>
                <a:gd name="T68" fmla="*/ 7 w 198"/>
                <a:gd name="T69" fmla="*/ 33 h 236"/>
                <a:gd name="T70" fmla="*/ 5 w 198"/>
                <a:gd name="T71" fmla="*/ 31 h 236"/>
                <a:gd name="T72" fmla="*/ 3 w 198"/>
                <a:gd name="T73" fmla="*/ 29 h 236"/>
                <a:gd name="T74" fmla="*/ 3 w 198"/>
                <a:gd name="T75" fmla="*/ 26 h 236"/>
                <a:gd name="T76" fmla="*/ 3 w 198"/>
                <a:gd name="T77" fmla="*/ 23 h 236"/>
                <a:gd name="T78" fmla="*/ 4 w 198"/>
                <a:gd name="T79" fmla="*/ 20 h 236"/>
                <a:gd name="T80" fmla="*/ 5 w 198"/>
                <a:gd name="T81" fmla="*/ 18 h 236"/>
                <a:gd name="T82" fmla="*/ 7 w 198"/>
                <a:gd name="T83" fmla="*/ 16 h 236"/>
                <a:gd name="T84" fmla="*/ 8 w 198"/>
                <a:gd name="T85" fmla="*/ 14 h 236"/>
                <a:gd name="T86" fmla="*/ 11 w 198"/>
                <a:gd name="T87" fmla="*/ 12 h 236"/>
                <a:gd name="T88" fmla="*/ 13 w 198"/>
                <a:gd name="T89" fmla="*/ 10 h 236"/>
                <a:gd name="T90" fmla="*/ 16 w 198"/>
                <a:gd name="T91" fmla="*/ 8 h 236"/>
                <a:gd name="T92" fmla="*/ 18 w 198"/>
                <a:gd name="T93" fmla="*/ 6 h 236"/>
                <a:gd name="T94" fmla="*/ 21 w 198"/>
                <a:gd name="T95" fmla="*/ 5 h 236"/>
                <a:gd name="T96" fmla="*/ 24 w 198"/>
                <a:gd name="T97" fmla="*/ 4 h 236"/>
                <a:gd name="T98" fmla="*/ 26 w 198"/>
                <a:gd name="T99" fmla="*/ 3 h 236"/>
                <a:gd name="T100" fmla="*/ 29 w 198"/>
                <a:gd name="T101" fmla="*/ 2 h 236"/>
                <a:gd name="T102" fmla="*/ 31 w 198"/>
                <a:gd name="T103" fmla="*/ 2 h 236"/>
                <a:gd name="T104" fmla="*/ 33 w 198"/>
                <a:gd name="T105" fmla="*/ 1 h 236"/>
                <a:gd name="T106" fmla="*/ 32 w 198"/>
                <a:gd name="T107" fmla="*/ 0 h 236"/>
                <a:gd name="T108" fmla="*/ 30 w 198"/>
                <a:gd name="T109" fmla="*/ 0 h 236"/>
                <a:gd name="T110" fmla="*/ 27 w 198"/>
                <a:gd name="T111" fmla="*/ 0 h 236"/>
                <a:gd name="T112" fmla="*/ 24 w 198"/>
                <a:gd name="T113" fmla="*/ 1 h 236"/>
                <a:gd name="T114" fmla="*/ 21 w 198"/>
                <a:gd name="T115" fmla="*/ 2 h 236"/>
                <a:gd name="T116" fmla="*/ 18 w 198"/>
                <a:gd name="T117" fmla="*/ 3 h 236"/>
                <a:gd name="T118" fmla="*/ 15 w 198"/>
                <a:gd name="T119" fmla="*/ 5 h 236"/>
                <a:gd name="T120" fmla="*/ 12 w 198"/>
                <a:gd name="T121" fmla="*/ 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27778" name="Freeform 1022"/>
            <p:cNvSpPr>
              <a:spLocks/>
            </p:cNvSpPr>
            <p:nvPr/>
          </p:nvSpPr>
          <p:spPr bwMode="auto">
            <a:xfrm>
              <a:off x="4386" y="3145"/>
              <a:ext cx="22" cy="30"/>
            </a:xfrm>
            <a:custGeom>
              <a:avLst/>
              <a:gdLst>
                <a:gd name="T0" fmla="*/ 19 w 128"/>
                <a:gd name="T1" fmla="*/ 10 h 183"/>
                <a:gd name="T2" fmla="*/ 19 w 128"/>
                <a:gd name="T3" fmla="*/ 13 h 183"/>
                <a:gd name="T4" fmla="*/ 19 w 128"/>
                <a:gd name="T5" fmla="*/ 16 h 183"/>
                <a:gd name="T6" fmla="*/ 17 w 128"/>
                <a:gd name="T7" fmla="*/ 18 h 183"/>
                <a:gd name="T8" fmla="*/ 15 w 128"/>
                <a:gd name="T9" fmla="*/ 20 h 183"/>
                <a:gd name="T10" fmla="*/ 13 w 128"/>
                <a:gd name="T11" fmla="*/ 22 h 183"/>
                <a:gd name="T12" fmla="*/ 10 w 128"/>
                <a:gd name="T13" fmla="*/ 24 h 183"/>
                <a:gd name="T14" fmla="*/ 7 w 128"/>
                <a:gd name="T15" fmla="*/ 26 h 183"/>
                <a:gd name="T16" fmla="*/ 5 w 128"/>
                <a:gd name="T17" fmla="*/ 27 h 183"/>
                <a:gd name="T18" fmla="*/ 5 w 128"/>
                <a:gd name="T19" fmla="*/ 28 h 183"/>
                <a:gd name="T20" fmla="*/ 4 w 128"/>
                <a:gd name="T21" fmla="*/ 28 h 183"/>
                <a:gd name="T22" fmla="*/ 4 w 128"/>
                <a:gd name="T23" fmla="*/ 29 h 183"/>
                <a:gd name="T24" fmla="*/ 5 w 128"/>
                <a:gd name="T25" fmla="*/ 29 h 183"/>
                <a:gd name="T26" fmla="*/ 5 w 128"/>
                <a:gd name="T27" fmla="*/ 30 h 183"/>
                <a:gd name="T28" fmla="*/ 6 w 128"/>
                <a:gd name="T29" fmla="*/ 30 h 183"/>
                <a:gd name="T30" fmla="*/ 6 w 128"/>
                <a:gd name="T31" fmla="*/ 30 h 183"/>
                <a:gd name="T32" fmla="*/ 7 w 128"/>
                <a:gd name="T33" fmla="*/ 30 h 183"/>
                <a:gd name="T34" fmla="*/ 10 w 128"/>
                <a:gd name="T35" fmla="*/ 28 h 183"/>
                <a:gd name="T36" fmla="*/ 13 w 128"/>
                <a:gd name="T37" fmla="*/ 26 h 183"/>
                <a:gd name="T38" fmla="*/ 16 w 128"/>
                <a:gd name="T39" fmla="*/ 24 h 183"/>
                <a:gd name="T40" fmla="*/ 19 w 128"/>
                <a:gd name="T41" fmla="*/ 22 h 183"/>
                <a:gd name="T42" fmla="*/ 20 w 128"/>
                <a:gd name="T43" fmla="*/ 19 h 183"/>
                <a:gd name="T44" fmla="*/ 21 w 128"/>
                <a:gd name="T45" fmla="*/ 16 h 183"/>
                <a:gd name="T46" fmla="*/ 22 w 128"/>
                <a:gd name="T47" fmla="*/ 13 h 183"/>
                <a:gd name="T48" fmla="*/ 21 w 128"/>
                <a:gd name="T49" fmla="*/ 10 h 183"/>
                <a:gd name="T50" fmla="*/ 19 w 128"/>
                <a:gd name="T51" fmla="*/ 7 h 183"/>
                <a:gd name="T52" fmla="*/ 17 w 128"/>
                <a:gd name="T53" fmla="*/ 5 h 183"/>
                <a:gd name="T54" fmla="*/ 14 w 128"/>
                <a:gd name="T55" fmla="*/ 3 h 183"/>
                <a:gd name="T56" fmla="*/ 10 w 128"/>
                <a:gd name="T57" fmla="*/ 1 h 183"/>
                <a:gd name="T58" fmla="*/ 7 w 128"/>
                <a:gd name="T59" fmla="*/ 0 h 183"/>
                <a:gd name="T60" fmla="*/ 4 w 128"/>
                <a:gd name="T61" fmla="*/ 0 h 183"/>
                <a:gd name="T62" fmla="*/ 2 w 128"/>
                <a:gd name="T63" fmla="*/ 0 h 183"/>
                <a:gd name="T64" fmla="*/ 0 w 128"/>
                <a:gd name="T65" fmla="*/ 1 h 183"/>
                <a:gd name="T66" fmla="*/ 3 w 128"/>
                <a:gd name="T67" fmla="*/ 2 h 183"/>
                <a:gd name="T68" fmla="*/ 6 w 128"/>
                <a:gd name="T69" fmla="*/ 2 h 183"/>
                <a:gd name="T70" fmla="*/ 8 w 128"/>
                <a:gd name="T71" fmla="*/ 3 h 183"/>
                <a:gd name="T72" fmla="*/ 11 w 128"/>
                <a:gd name="T73" fmla="*/ 4 h 183"/>
                <a:gd name="T74" fmla="*/ 13 w 128"/>
                <a:gd name="T75" fmla="*/ 5 h 183"/>
                <a:gd name="T76" fmla="*/ 15 w 128"/>
                <a:gd name="T77" fmla="*/ 6 h 183"/>
                <a:gd name="T78" fmla="*/ 17 w 128"/>
                <a:gd name="T79" fmla="*/ 8 h 183"/>
                <a:gd name="T80" fmla="*/ 19 w 128"/>
                <a:gd name="T81" fmla="*/ 1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27779" name="Freeform 1023"/>
            <p:cNvSpPr>
              <a:spLocks/>
            </p:cNvSpPr>
            <p:nvPr/>
          </p:nvSpPr>
          <p:spPr bwMode="auto">
            <a:xfrm>
              <a:off x="4309" y="3138"/>
              <a:ext cx="53" cy="63"/>
            </a:xfrm>
            <a:custGeom>
              <a:avLst/>
              <a:gdLst>
                <a:gd name="T0" fmla="*/ 17 w 323"/>
                <a:gd name="T1" fmla="*/ 12 h 379"/>
                <a:gd name="T2" fmla="*/ 9 w 323"/>
                <a:gd name="T3" fmla="*/ 19 h 379"/>
                <a:gd name="T4" fmla="*/ 3 w 323"/>
                <a:gd name="T5" fmla="*/ 28 h 379"/>
                <a:gd name="T6" fmla="*/ 0 w 323"/>
                <a:gd name="T7" fmla="*/ 38 h 379"/>
                <a:gd name="T8" fmla="*/ 1 w 323"/>
                <a:gd name="T9" fmla="*/ 44 h 379"/>
                <a:gd name="T10" fmla="*/ 2 w 323"/>
                <a:gd name="T11" fmla="*/ 47 h 379"/>
                <a:gd name="T12" fmla="*/ 3 w 323"/>
                <a:gd name="T13" fmla="*/ 50 h 379"/>
                <a:gd name="T14" fmla="*/ 6 w 323"/>
                <a:gd name="T15" fmla="*/ 52 h 379"/>
                <a:gd name="T16" fmla="*/ 9 w 323"/>
                <a:gd name="T17" fmla="*/ 54 h 379"/>
                <a:gd name="T18" fmla="*/ 14 w 323"/>
                <a:gd name="T19" fmla="*/ 57 h 379"/>
                <a:gd name="T20" fmla="*/ 20 w 323"/>
                <a:gd name="T21" fmla="*/ 58 h 379"/>
                <a:gd name="T22" fmla="*/ 25 w 323"/>
                <a:gd name="T23" fmla="*/ 60 h 379"/>
                <a:gd name="T24" fmla="*/ 31 w 323"/>
                <a:gd name="T25" fmla="*/ 61 h 379"/>
                <a:gd name="T26" fmla="*/ 36 w 323"/>
                <a:gd name="T27" fmla="*/ 62 h 379"/>
                <a:gd name="T28" fmla="*/ 42 w 323"/>
                <a:gd name="T29" fmla="*/ 62 h 379"/>
                <a:gd name="T30" fmla="*/ 48 w 323"/>
                <a:gd name="T31" fmla="*/ 63 h 379"/>
                <a:gd name="T32" fmla="*/ 51 w 323"/>
                <a:gd name="T33" fmla="*/ 63 h 379"/>
                <a:gd name="T34" fmla="*/ 53 w 323"/>
                <a:gd name="T35" fmla="*/ 62 h 379"/>
                <a:gd name="T36" fmla="*/ 53 w 323"/>
                <a:gd name="T37" fmla="*/ 60 h 379"/>
                <a:gd name="T38" fmla="*/ 52 w 323"/>
                <a:gd name="T39" fmla="*/ 59 h 379"/>
                <a:gd name="T40" fmla="*/ 48 w 323"/>
                <a:gd name="T41" fmla="*/ 58 h 379"/>
                <a:gd name="T42" fmla="*/ 43 w 323"/>
                <a:gd name="T43" fmla="*/ 58 h 379"/>
                <a:gd name="T44" fmla="*/ 38 w 323"/>
                <a:gd name="T45" fmla="*/ 58 h 379"/>
                <a:gd name="T46" fmla="*/ 33 w 323"/>
                <a:gd name="T47" fmla="*/ 57 h 379"/>
                <a:gd name="T48" fmla="*/ 28 w 323"/>
                <a:gd name="T49" fmla="*/ 56 h 379"/>
                <a:gd name="T50" fmla="*/ 22 w 323"/>
                <a:gd name="T51" fmla="*/ 55 h 379"/>
                <a:gd name="T52" fmla="*/ 17 w 323"/>
                <a:gd name="T53" fmla="*/ 53 h 379"/>
                <a:gd name="T54" fmla="*/ 12 w 323"/>
                <a:gd name="T55" fmla="*/ 51 h 379"/>
                <a:gd name="T56" fmla="*/ 8 w 323"/>
                <a:gd name="T57" fmla="*/ 48 h 379"/>
                <a:gd name="T58" fmla="*/ 6 w 323"/>
                <a:gd name="T59" fmla="*/ 45 h 379"/>
                <a:gd name="T60" fmla="*/ 5 w 323"/>
                <a:gd name="T61" fmla="*/ 40 h 379"/>
                <a:gd name="T62" fmla="*/ 6 w 323"/>
                <a:gd name="T63" fmla="*/ 33 h 379"/>
                <a:gd name="T64" fmla="*/ 8 w 323"/>
                <a:gd name="T65" fmla="*/ 27 h 379"/>
                <a:gd name="T66" fmla="*/ 11 w 323"/>
                <a:gd name="T67" fmla="*/ 23 h 379"/>
                <a:gd name="T68" fmla="*/ 15 w 323"/>
                <a:gd name="T69" fmla="*/ 18 h 379"/>
                <a:gd name="T70" fmla="*/ 19 w 323"/>
                <a:gd name="T71" fmla="*/ 15 h 379"/>
                <a:gd name="T72" fmla="*/ 24 w 323"/>
                <a:gd name="T73" fmla="*/ 11 h 379"/>
                <a:gd name="T74" fmla="*/ 30 w 323"/>
                <a:gd name="T75" fmla="*/ 7 h 379"/>
                <a:gd name="T76" fmla="*/ 36 w 323"/>
                <a:gd name="T77" fmla="*/ 4 h 379"/>
                <a:gd name="T78" fmla="*/ 42 w 323"/>
                <a:gd name="T79" fmla="*/ 1 h 379"/>
                <a:gd name="T80" fmla="*/ 42 w 323"/>
                <a:gd name="T81" fmla="*/ 0 h 379"/>
                <a:gd name="T82" fmla="*/ 36 w 323"/>
                <a:gd name="T83" fmla="*/ 1 h 379"/>
                <a:gd name="T84" fmla="*/ 30 w 323"/>
                <a:gd name="T85" fmla="*/ 3 h 379"/>
                <a:gd name="T86" fmla="*/ 23 w 323"/>
                <a:gd name="T87" fmla="*/ 6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27780" name="Freeform 1024"/>
            <p:cNvSpPr>
              <a:spLocks/>
            </p:cNvSpPr>
            <p:nvPr/>
          </p:nvSpPr>
          <p:spPr bwMode="auto">
            <a:xfrm>
              <a:off x="4384" y="3136"/>
              <a:ext cx="47" cy="42"/>
            </a:xfrm>
            <a:custGeom>
              <a:avLst/>
              <a:gdLst>
                <a:gd name="T0" fmla="*/ 39 w 282"/>
                <a:gd name="T1" fmla="*/ 13 h 253"/>
                <a:gd name="T2" fmla="*/ 41 w 282"/>
                <a:gd name="T3" fmla="*/ 15 h 253"/>
                <a:gd name="T4" fmla="*/ 43 w 282"/>
                <a:gd name="T5" fmla="*/ 18 h 253"/>
                <a:gd name="T6" fmla="*/ 43 w 282"/>
                <a:gd name="T7" fmla="*/ 21 h 253"/>
                <a:gd name="T8" fmla="*/ 43 w 282"/>
                <a:gd name="T9" fmla="*/ 24 h 253"/>
                <a:gd name="T10" fmla="*/ 43 w 282"/>
                <a:gd name="T11" fmla="*/ 26 h 253"/>
                <a:gd name="T12" fmla="*/ 42 w 282"/>
                <a:gd name="T13" fmla="*/ 28 h 253"/>
                <a:gd name="T14" fmla="*/ 41 w 282"/>
                <a:gd name="T15" fmla="*/ 31 h 253"/>
                <a:gd name="T16" fmla="*/ 39 w 282"/>
                <a:gd name="T17" fmla="*/ 32 h 253"/>
                <a:gd name="T18" fmla="*/ 38 w 282"/>
                <a:gd name="T19" fmla="*/ 34 h 253"/>
                <a:gd name="T20" fmla="*/ 36 w 282"/>
                <a:gd name="T21" fmla="*/ 36 h 253"/>
                <a:gd name="T22" fmla="*/ 34 w 282"/>
                <a:gd name="T23" fmla="*/ 37 h 253"/>
                <a:gd name="T24" fmla="*/ 32 w 282"/>
                <a:gd name="T25" fmla="*/ 39 h 253"/>
                <a:gd name="T26" fmla="*/ 32 w 282"/>
                <a:gd name="T27" fmla="*/ 40 h 253"/>
                <a:gd name="T28" fmla="*/ 32 w 282"/>
                <a:gd name="T29" fmla="*/ 40 h 253"/>
                <a:gd name="T30" fmla="*/ 32 w 282"/>
                <a:gd name="T31" fmla="*/ 41 h 253"/>
                <a:gd name="T32" fmla="*/ 32 w 282"/>
                <a:gd name="T33" fmla="*/ 41 h 253"/>
                <a:gd name="T34" fmla="*/ 33 w 282"/>
                <a:gd name="T35" fmla="*/ 42 h 253"/>
                <a:gd name="T36" fmla="*/ 34 w 282"/>
                <a:gd name="T37" fmla="*/ 42 h 253"/>
                <a:gd name="T38" fmla="*/ 34 w 282"/>
                <a:gd name="T39" fmla="*/ 42 h 253"/>
                <a:gd name="T40" fmla="*/ 35 w 282"/>
                <a:gd name="T41" fmla="*/ 41 h 253"/>
                <a:gd name="T42" fmla="*/ 39 w 282"/>
                <a:gd name="T43" fmla="*/ 39 h 253"/>
                <a:gd name="T44" fmla="*/ 42 w 282"/>
                <a:gd name="T45" fmla="*/ 36 h 253"/>
                <a:gd name="T46" fmla="*/ 45 w 282"/>
                <a:gd name="T47" fmla="*/ 32 h 253"/>
                <a:gd name="T48" fmla="*/ 46 w 282"/>
                <a:gd name="T49" fmla="*/ 28 h 253"/>
                <a:gd name="T50" fmla="*/ 47 w 282"/>
                <a:gd name="T51" fmla="*/ 23 h 253"/>
                <a:gd name="T52" fmla="*/ 47 w 282"/>
                <a:gd name="T53" fmla="*/ 19 h 253"/>
                <a:gd name="T54" fmla="*/ 45 w 282"/>
                <a:gd name="T55" fmla="*/ 15 h 253"/>
                <a:gd name="T56" fmla="*/ 42 w 282"/>
                <a:gd name="T57" fmla="*/ 12 h 253"/>
                <a:gd name="T58" fmla="*/ 40 w 282"/>
                <a:gd name="T59" fmla="*/ 10 h 253"/>
                <a:gd name="T60" fmla="*/ 37 w 282"/>
                <a:gd name="T61" fmla="*/ 8 h 253"/>
                <a:gd name="T62" fmla="*/ 34 w 282"/>
                <a:gd name="T63" fmla="*/ 6 h 253"/>
                <a:gd name="T64" fmla="*/ 31 w 282"/>
                <a:gd name="T65" fmla="*/ 5 h 253"/>
                <a:gd name="T66" fmla="*/ 27 w 282"/>
                <a:gd name="T67" fmla="*/ 4 h 253"/>
                <a:gd name="T68" fmla="*/ 24 w 282"/>
                <a:gd name="T69" fmla="*/ 3 h 253"/>
                <a:gd name="T70" fmla="*/ 20 w 282"/>
                <a:gd name="T71" fmla="*/ 2 h 253"/>
                <a:gd name="T72" fmla="*/ 17 w 282"/>
                <a:gd name="T73" fmla="*/ 1 h 253"/>
                <a:gd name="T74" fmla="*/ 14 w 282"/>
                <a:gd name="T75" fmla="*/ 1 h 253"/>
                <a:gd name="T76" fmla="*/ 11 w 282"/>
                <a:gd name="T77" fmla="*/ 0 h 253"/>
                <a:gd name="T78" fmla="*/ 8 w 282"/>
                <a:gd name="T79" fmla="*/ 0 h 253"/>
                <a:gd name="T80" fmla="*/ 5 w 282"/>
                <a:gd name="T81" fmla="*/ 0 h 253"/>
                <a:gd name="T82" fmla="*/ 3 w 282"/>
                <a:gd name="T83" fmla="*/ 0 h 253"/>
                <a:gd name="T84" fmla="*/ 2 w 282"/>
                <a:gd name="T85" fmla="*/ 0 h 253"/>
                <a:gd name="T86" fmla="*/ 1 w 282"/>
                <a:gd name="T87" fmla="*/ 1 h 253"/>
                <a:gd name="T88" fmla="*/ 0 w 282"/>
                <a:gd name="T89" fmla="*/ 1 h 253"/>
                <a:gd name="T90" fmla="*/ 2 w 282"/>
                <a:gd name="T91" fmla="*/ 1 h 253"/>
                <a:gd name="T92" fmla="*/ 4 w 282"/>
                <a:gd name="T93" fmla="*/ 1 h 253"/>
                <a:gd name="T94" fmla="*/ 6 w 282"/>
                <a:gd name="T95" fmla="*/ 2 h 253"/>
                <a:gd name="T96" fmla="*/ 9 w 282"/>
                <a:gd name="T97" fmla="*/ 2 h 253"/>
                <a:gd name="T98" fmla="*/ 11 w 282"/>
                <a:gd name="T99" fmla="*/ 3 h 253"/>
                <a:gd name="T100" fmla="*/ 14 w 282"/>
                <a:gd name="T101" fmla="*/ 3 h 253"/>
                <a:gd name="T102" fmla="*/ 16 w 282"/>
                <a:gd name="T103" fmla="*/ 4 h 253"/>
                <a:gd name="T104" fmla="*/ 19 w 282"/>
                <a:gd name="T105" fmla="*/ 4 h 253"/>
                <a:gd name="T106" fmla="*/ 22 w 282"/>
                <a:gd name="T107" fmla="*/ 5 h 253"/>
                <a:gd name="T108" fmla="*/ 24 w 282"/>
                <a:gd name="T109" fmla="*/ 6 h 253"/>
                <a:gd name="T110" fmla="*/ 27 w 282"/>
                <a:gd name="T111" fmla="*/ 7 h 253"/>
                <a:gd name="T112" fmla="*/ 30 w 282"/>
                <a:gd name="T113" fmla="*/ 8 h 253"/>
                <a:gd name="T114" fmla="*/ 32 w 282"/>
                <a:gd name="T115" fmla="*/ 9 h 253"/>
                <a:gd name="T116" fmla="*/ 35 w 282"/>
                <a:gd name="T117" fmla="*/ 10 h 253"/>
                <a:gd name="T118" fmla="*/ 37 w 282"/>
                <a:gd name="T119" fmla="*/ 11 h 253"/>
                <a:gd name="T120" fmla="*/ 39 w 282"/>
                <a:gd name="T121" fmla="*/ 13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27781" name="Freeform 1025"/>
            <p:cNvSpPr>
              <a:spLocks/>
            </p:cNvSpPr>
            <p:nvPr/>
          </p:nvSpPr>
          <p:spPr bwMode="auto">
            <a:xfrm>
              <a:off x="4290" y="3159"/>
              <a:ext cx="19" cy="39"/>
            </a:xfrm>
            <a:custGeom>
              <a:avLst/>
              <a:gdLst>
                <a:gd name="T0" fmla="*/ 0 w 115"/>
                <a:gd name="T1" fmla="*/ 21 h 236"/>
                <a:gd name="T2" fmla="*/ 0 w 115"/>
                <a:gd name="T3" fmla="*/ 24 h 236"/>
                <a:gd name="T4" fmla="*/ 1 w 115"/>
                <a:gd name="T5" fmla="*/ 27 h 236"/>
                <a:gd name="T6" fmla="*/ 2 w 115"/>
                <a:gd name="T7" fmla="*/ 30 h 236"/>
                <a:gd name="T8" fmla="*/ 4 w 115"/>
                <a:gd name="T9" fmla="*/ 33 h 236"/>
                <a:gd name="T10" fmla="*/ 6 w 115"/>
                <a:gd name="T11" fmla="*/ 35 h 236"/>
                <a:gd name="T12" fmla="*/ 9 w 115"/>
                <a:gd name="T13" fmla="*/ 37 h 236"/>
                <a:gd name="T14" fmla="*/ 12 w 115"/>
                <a:gd name="T15" fmla="*/ 38 h 236"/>
                <a:gd name="T16" fmla="*/ 15 w 115"/>
                <a:gd name="T17" fmla="*/ 39 h 236"/>
                <a:gd name="T18" fmla="*/ 16 w 115"/>
                <a:gd name="T19" fmla="*/ 39 h 236"/>
                <a:gd name="T20" fmla="*/ 17 w 115"/>
                <a:gd name="T21" fmla="*/ 39 h 236"/>
                <a:gd name="T22" fmla="*/ 18 w 115"/>
                <a:gd name="T23" fmla="*/ 38 h 236"/>
                <a:gd name="T24" fmla="*/ 18 w 115"/>
                <a:gd name="T25" fmla="*/ 37 h 236"/>
                <a:gd name="T26" fmla="*/ 18 w 115"/>
                <a:gd name="T27" fmla="*/ 36 h 236"/>
                <a:gd name="T28" fmla="*/ 18 w 115"/>
                <a:gd name="T29" fmla="*/ 36 h 236"/>
                <a:gd name="T30" fmla="*/ 18 w 115"/>
                <a:gd name="T31" fmla="*/ 35 h 236"/>
                <a:gd name="T32" fmla="*/ 17 w 115"/>
                <a:gd name="T33" fmla="*/ 34 h 236"/>
                <a:gd name="T34" fmla="*/ 14 w 115"/>
                <a:gd name="T35" fmla="*/ 33 h 236"/>
                <a:gd name="T36" fmla="*/ 11 w 115"/>
                <a:gd name="T37" fmla="*/ 32 h 236"/>
                <a:gd name="T38" fmla="*/ 8 w 115"/>
                <a:gd name="T39" fmla="*/ 30 h 236"/>
                <a:gd name="T40" fmla="*/ 7 w 115"/>
                <a:gd name="T41" fmla="*/ 27 h 236"/>
                <a:gd name="T42" fmla="*/ 5 w 115"/>
                <a:gd name="T43" fmla="*/ 24 h 236"/>
                <a:gd name="T44" fmla="*/ 5 w 115"/>
                <a:gd name="T45" fmla="*/ 21 h 236"/>
                <a:gd name="T46" fmla="*/ 5 w 115"/>
                <a:gd name="T47" fmla="*/ 18 h 236"/>
                <a:gd name="T48" fmla="*/ 6 w 115"/>
                <a:gd name="T49" fmla="*/ 15 h 236"/>
                <a:gd name="T50" fmla="*/ 7 w 115"/>
                <a:gd name="T51" fmla="*/ 12 h 236"/>
                <a:gd name="T52" fmla="*/ 9 w 115"/>
                <a:gd name="T53" fmla="*/ 10 h 236"/>
                <a:gd name="T54" fmla="*/ 12 w 115"/>
                <a:gd name="T55" fmla="*/ 8 h 236"/>
                <a:gd name="T56" fmla="*/ 14 w 115"/>
                <a:gd name="T57" fmla="*/ 5 h 236"/>
                <a:gd name="T58" fmla="*/ 16 w 115"/>
                <a:gd name="T59" fmla="*/ 4 h 236"/>
                <a:gd name="T60" fmla="*/ 18 w 115"/>
                <a:gd name="T61" fmla="*/ 2 h 236"/>
                <a:gd name="T62" fmla="*/ 19 w 115"/>
                <a:gd name="T63" fmla="*/ 1 h 236"/>
                <a:gd name="T64" fmla="*/ 19 w 115"/>
                <a:gd name="T65" fmla="*/ 0 h 236"/>
                <a:gd name="T66" fmla="*/ 17 w 115"/>
                <a:gd name="T67" fmla="*/ 1 h 236"/>
                <a:gd name="T68" fmla="*/ 14 w 115"/>
                <a:gd name="T69" fmla="*/ 2 h 236"/>
                <a:gd name="T70" fmla="*/ 11 w 115"/>
                <a:gd name="T71" fmla="*/ 4 h 236"/>
                <a:gd name="T72" fmla="*/ 8 w 115"/>
                <a:gd name="T73" fmla="*/ 7 h 236"/>
                <a:gd name="T74" fmla="*/ 5 w 115"/>
                <a:gd name="T75" fmla="*/ 10 h 236"/>
                <a:gd name="T76" fmla="*/ 3 w 115"/>
                <a:gd name="T77" fmla="*/ 14 h 236"/>
                <a:gd name="T78" fmla="*/ 1 w 115"/>
                <a:gd name="T79" fmla="*/ 17 h 236"/>
                <a:gd name="T80" fmla="*/ 0 w 115"/>
                <a:gd name="T81" fmla="*/ 21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27782" name="Freeform 1026"/>
            <p:cNvSpPr>
              <a:spLocks/>
            </p:cNvSpPr>
            <p:nvPr/>
          </p:nvSpPr>
          <p:spPr bwMode="auto">
            <a:xfrm>
              <a:off x="4423" y="3133"/>
              <a:ext cx="41" cy="52"/>
            </a:xfrm>
            <a:custGeom>
              <a:avLst/>
              <a:gdLst>
                <a:gd name="T0" fmla="*/ 35 w 245"/>
                <a:gd name="T1" fmla="*/ 21 h 310"/>
                <a:gd name="T2" fmla="*/ 37 w 245"/>
                <a:gd name="T3" fmla="*/ 24 h 310"/>
                <a:gd name="T4" fmla="*/ 38 w 245"/>
                <a:gd name="T5" fmla="*/ 28 h 310"/>
                <a:gd name="T6" fmla="*/ 37 w 245"/>
                <a:gd name="T7" fmla="*/ 31 h 310"/>
                <a:gd name="T8" fmla="*/ 35 w 245"/>
                <a:gd name="T9" fmla="*/ 35 h 310"/>
                <a:gd name="T10" fmla="*/ 31 w 245"/>
                <a:gd name="T11" fmla="*/ 38 h 310"/>
                <a:gd name="T12" fmla="*/ 28 w 245"/>
                <a:gd name="T13" fmla="*/ 41 h 310"/>
                <a:gd name="T14" fmla="*/ 24 w 245"/>
                <a:gd name="T15" fmla="*/ 44 h 310"/>
                <a:gd name="T16" fmla="*/ 21 w 245"/>
                <a:gd name="T17" fmla="*/ 47 h 310"/>
                <a:gd name="T18" fmla="*/ 21 w 245"/>
                <a:gd name="T19" fmla="*/ 48 h 310"/>
                <a:gd name="T20" fmla="*/ 20 w 245"/>
                <a:gd name="T21" fmla="*/ 50 h 310"/>
                <a:gd name="T22" fmla="*/ 20 w 245"/>
                <a:gd name="T23" fmla="*/ 51 h 310"/>
                <a:gd name="T24" fmla="*/ 22 w 245"/>
                <a:gd name="T25" fmla="*/ 52 h 310"/>
                <a:gd name="T26" fmla="*/ 23 w 245"/>
                <a:gd name="T27" fmla="*/ 52 h 310"/>
                <a:gd name="T28" fmla="*/ 26 w 245"/>
                <a:gd name="T29" fmla="*/ 49 h 310"/>
                <a:gd name="T30" fmla="*/ 30 w 245"/>
                <a:gd name="T31" fmla="*/ 45 h 310"/>
                <a:gd name="T32" fmla="*/ 35 w 245"/>
                <a:gd name="T33" fmla="*/ 41 h 310"/>
                <a:gd name="T34" fmla="*/ 38 w 245"/>
                <a:gd name="T35" fmla="*/ 37 h 310"/>
                <a:gd name="T36" fmla="*/ 41 w 245"/>
                <a:gd name="T37" fmla="*/ 31 h 310"/>
                <a:gd name="T38" fmla="*/ 41 w 245"/>
                <a:gd name="T39" fmla="*/ 25 h 310"/>
                <a:gd name="T40" fmla="*/ 38 w 245"/>
                <a:gd name="T41" fmla="*/ 20 h 310"/>
                <a:gd name="T42" fmla="*/ 34 w 245"/>
                <a:gd name="T43" fmla="*/ 16 h 310"/>
                <a:gd name="T44" fmla="*/ 29 w 245"/>
                <a:gd name="T45" fmla="*/ 13 h 310"/>
                <a:gd name="T46" fmla="*/ 25 w 245"/>
                <a:gd name="T47" fmla="*/ 10 h 310"/>
                <a:gd name="T48" fmla="*/ 20 w 245"/>
                <a:gd name="T49" fmla="*/ 8 h 310"/>
                <a:gd name="T50" fmla="*/ 16 w 245"/>
                <a:gd name="T51" fmla="*/ 5 h 310"/>
                <a:gd name="T52" fmla="*/ 11 w 245"/>
                <a:gd name="T53" fmla="*/ 3 h 310"/>
                <a:gd name="T54" fmla="*/ 7 w 245"/>
                <a:gd name="T55" fmla="*/ 1 h 310"/>
                <a:gd name="T56" fmla="*/ 3 w 245"/>
                <a:gd name="T57" fmla="*/ 0 h 310"/>
                <a:gd name="T58" fmla="*/ 1 w 245"/>
                <a:gd name="T59" fmla="*/ 0 h 310"/>
                <a:gd name="T60" fmla="*/ 2 w 245"/>
                <a:gd name="T61" fmla="*/ 1 h 310"/>
                <a:gd name="T62" fmla="*/ 6 w 245"/>
                <a:gd name="T63" fmla="*/ 3 h 310"/>
                <a:gd name="T64" fmla="*/ 10 w 245"/>
                <a:gd name="T65" fmla="*/ 5 h 310"/>
                <a:gd name="T66" fmla="*/ 14 w 245"/>
                <a:gd name="T67" fmla="*/ 7 h 310"/>
                <a:gd name="T68" fmla="*/ 19 w 245"/>
                <a:gd name="T69" fmla="*/ 10 h 310"/>
                <a:gd name="T70" fmla="*/ 23 w 245"/>
                <a:gd name="T71" fmla="*/ 12 h 310"/>
                <a:gd name="T72" fmla="*/ 28 w 245"/>
                <a:gd name="T73" fmla="*/ 15 h 310"/>
                <a:gd name="T74" fmla="*/ 31 w 245"/>
                <a:gd name="T75" fmla="*/ 18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27783" name="Freeform 1027"/>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2697" name="Group 1033"/>
          <p:cNvGrpSpPr>
            <a:grpSpLocks/>
          </p:cNvGrpSpPr>
          <p:nvPr/>
        </p:nvGrpSpPr>
        <p:grpSpPr bwMode="auto">
          <a:xfrm>
            <a:off x="4681538" y="2257425"/>
            <a:ext cx="3013075" cy="3355975"/>
            <a:chOff x="2650" y="1308"/>
            <a:chExt cx="1898" cy="2114"/>
          </a:xfrm>
        </p:grpSpPr>
        <p:sp>
          <p:nvSpPr>
            <p:cNvPr id="27762" name="Line 1034"/>
            <p:cNvSpPr>
              <a:spLocks noChangeShapeType="1"/>
            </p:cNvSpPr>
            <p:nvPr/>
          </p:nvSpPr>
          <p:spPr bwMode="auto">
            <a:xfrm flipH="1">
              <a:off x="3800" y="1315"/>
              <a:ext cx="188" cy="671"/>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63" name="Line 1035"/>
            <p:cNvSpPr>
              <a:spLocks noChangeShapeType="1"/>
            </p:cNvSpPr>
            <p:nvPr/>
          </p:nvSpPr>
          <p:spPr bwMode="auto">
            <a:xfrm flipH="1">
              <a:off x="3501" y="1308"/>
              <a:ext cx="15" cy="1831"/>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64" name="Line 1036"/>
            <p:cNvSpPr>
              <a:spLocks noChangeShapeType="1"/>
            </p:cNvSpPr>
            <p:nvPr/>
          </p:nvSpPr>
          <p:spPr bwMode="auto">
            <a:xfrm>
              <a:off x="3740" y="2940"/>
              <a:ext cx="808" cy="482"/>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65" name="Text Box 1037"/>
            <p:cNvSpPr txBox="1">
              <a:spLocks noChangeArrowheads="1"/>
            </p:cNvSpPr>
            <p:nvPr/>
          </p:nvSpPr>
          <p:spPr bwMode="auto">
            <a:xfrm>
              <a:off x="2650" y="1581"/>
              <a:ext cx="8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eaLnBrk="1" hangingPunct="1"/>
              <a:r>
                <a:rPr lang="en-US" sz="2000">
                  <a:solidFill>
                    <a:srgbClr val="FF3300"/>
                  </a:solidFill>
                </a:rPr>
                <a:t>peer-peer</a:t>
              </a:r>
            </a:p>
          </p:txBody>
        </p:sp>
      </p:grpSp>
      <p:sp>
        <p:nvSpPr>
          <p:cNvPr id="2" name="Slide Number Placeholder 1"/>
          <p:cNvSpPr>
            <a:spLocks noGrp="1"/>
          </p:cNvSpPr>
          <p:nvPr>
            <p:ph type="sldNum" sz="quarter" idx="12"/>
          </p:nvPr>
        </p:nvSpPr>
        <p:spPr/>
        <p:txBody>
          <a:bodyPr/>
          <a:lstStyle/>
          <a:p>
            <a:fld id="{4FAB73BC-B049-4115-A692-8D63A059BFB8}" type="slidenum">
              <a:rPr lang="en-US" smtClean="0"/>
              <a:t>12</a:t>
            </a:fld>
            <a:endParaRPr lang="en-US" dirty="0"/>
          </a:p>
        </p:txBody>
      </p:sp>
      <p:sp>
        <p:nvSpPr>
          <p:cNvPr id="347" name="TextBox 346"/>
          <p:cNvSpPr txBox="1"/>
          <p:nvPr/>
        </p:nvSpPr>
        <p:spPr>
          <a:xfrm>
            <a:off x="147420" y="113402"/>
            <a:ext cx="2317261" cy="307777"/>
          </a:xfrm>
          <a:prstGeom prst="rect">
            <a:avLst/>
          </a:prstGeom>
          <a:noFill/>
        </p:spPr>
        <p:txBody>
          <a:bodyPr wrap="none" rtlCol="0">
            <a:spAutoFit/>
          </a:bodyPr>
          <a:lstStyle/>
          <a:p>
            <a:r>
              <a:rPr lang="en-US" sz="1400" i="1" dirty="0" smtClean="0"/>
              <a:t>Figure source: Kurose &amp; Ross</a:t>
            </a:r>
            <a:endParaRPr lang="en-US" sz="1400" i="1" dirty="0"/>
          </a:p>
        </p:txBody>
      </p:sp>
    </p:spTree>
    <p:extLst>
      <p:ext uri="{BB962C8B-B14F-4D97-AF65-F5344CB8AC3E}">
        <p14:creationId xmlns:p14="http://schemas.microsoft.com/office/powerpoint/2010/main" val="685323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42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smtClean="0"/>
              <a:t>Hybrid of client-server and P2P</a:t>
            </a:r>
            <a:endParaRPr lang="en-US"/>
          </a:p>
        </p:txBody>
      </p:sp>
      <p:sp>
        <p:nvSpPr>
          <p:cNvPr id="80898" name="Rectangle 3"/>
          <p:cNvSpPr>
            <a:spLocks noGrp="1" noChangeArrowheads="1"/>
          </p:cNvSpPr>
          <p:nvPr>
            <p:ph type="body" idx="1"/>
          </p:nvPr>
        </p:nvSpPr>
        <p:spPr/>
        <p:txBody>
          <a:bodyPr>
            <a:normAutofit fontScale="92500" lnSpcReduction="10000"/>
          </a:bodyPr>
          <a:lstStyle/>
          <a:p>
            <a:r>
              <a:rPr lang="en-US" dirty="0" smtClean="0"/>
              <a:t>Skype</a:t>
            </a:r>
          </a:p>
          <a:p>
            <a:pPr lvl="1"/>
            <a:r>
              <a:rPr lang="en-US" dirty="0"/>
              <a:t>V</a:t>
            </a:r>
            <a:r>
              <a:rPr lang="en-US" dirty="0" smtClean="0"/>
              <a:t>oice-over-IP  P2P application</a:t>
            </a:r>
          </a:p>
          <a:p>
            <a:pPr lvl="1"/>
            <a:r>
              <a:rPr lang="en-US" dirty="0"/>
              <a:t>C</a:t>
            </a:r>
            <a:r>
              <a:rPr lang="en-US" dirty="0" smtClean="0"/>
              <a:t>entralized server: finding address of remote party </a:t>
            </a:r>
          </a:p>
          <a:p>
            <a:pPr lvl="1"/>
            <a:r>
              <a:rPr lang="en-US" dirty="0"/>
              <a:t>C</a:t>
            </a:r>
            <a:r>
              <a:rPr lang="en-US" dirty="0" smtClean="0"/>
              <a:t>lient-client connection: direct (not through server) </a:t>
            </a:r>
          </a:p>
          <a:p>
            <a:r>
              <a:rPr lang="en-US" dirty="0" smtClean="0"/>
              <a:t>Instant messaging</a:t>
            </a:r>
          </a:p>
          <a:p>
            <a:pPr lvl="1"/>
            <a:r>
              <a:rPr lang="en-US" dirty="0"/>
              <a:t>C</a:t>
            </a:r>
            <a:r>
              <a:rPr lang="en-US" dirty="0" smtClean="0"/>
              <a:t>hatting between two users is P2P</a:t>
            </a:r>
          </a:p>
          <a:p>
            <a:pPr lvl="1"/>
            <a:r>
              <a:rPr lang="en-US" dirty="0"/>
              <a:t>C</a:t>
            </a:r>
            <a:r>
              <a:rPr lang="en-US" dirty="0" smtClean="0"/>
              <a:t>entralized service: client presence detection/location</a:t>
            </a:r>
          </a:p>
          <a:p>
            <a:pPr lvl="2"/>
            <a:r>
              <a:rPr lang="en-US" dirty="0"/>
              <a:t>U</a:t>
            </a:r>
            <a:r>
              <a:rPr lang="en-US" dirty="0" smtClean="0"/>
              <a:t>ser registers its IP address with central server when it comes online</a:t>
            </a:r>
          </a:p>
          <a:p>
            <a:pPr lvl="2"/>
            <a:r>
              <a:rPr lang="en-US" dirty="0"/>
              <a:t>U</a:t>
            </a:r>
            <a:r>
              <a:rPr lang="en-US" dirty="0" smtClean="0"/>
              <a:t>ser contacts central server to find IP addresses of buddies</a:t>
            </a:r>
          </a:p>
          <a:p>
            <a:pPr lvl="1"/>
            <a:endParaRPr lang="en-US" dirty="0"/>
          </a:p>
        </p:txBody>
      </p:sp>
      <p:sp>
        <p:nvSpPr>
          <p:cNvPr id="2" name="Slide Number Placeholder 1"/>
          <p:cNvSpPr>
            <a:spLocks noGrp="1"/>
          </p:cNvSpPr>
          <p:nvPr>
            <p:ph type="sldNum" sz="quarter" idx="12"/>
          </p:nvPr>
        </p:nvSpPr>
        <p:spPr/>
        <p:txBody>
          <a:bodyPr/>
          <a:lstStyle/>
          <a:p>
            <a:fld id="{6113E31D-E2AB-40D1-8B51-AFA5AFEF393A}" type="slidenum">
              <a:rPr lang="en-US" smtClean="0"/>
              <a:t>13</a:t>
            </a:fld>
            <a:endParaRPr lang="en-US" dirty="0"/>
          </a:p>
        </p:txBody>
      </p:sp>
    </p:spTree>
    <p:extLst>
      <p:ext uri="{BB962C8B-B14F-4D97-AF65-F5344CB8AC3E}">
        <p14:creationId xmlns:p14="http://schemas.microsoft.com/office/powerpoint/2010/main" val="426493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smtClean="0"/>
              <a:t>App-layer protocol defines</a:t>
            </a:r>
            <a:endParaRPr lang="en-US"/>
          </a:p>
        </p:txBody>
      </p:sp>
      <p:sp>
        <p:nvSpPr>
          <p:cNvPr id="81922" name="Rectangle 3"/>
          <p:cNvSpPr>
            <a:spLocks noGrp="1" noChangeArrowheads="1"/>
          </p:cNvSpPr>
          <p:nvPr>
            <p:ph type="body" sz="half" idx="1"/>
          </p:nvPr>
        </p:nvSpPr>
        <p:spPr/>
        <p:txBody>
          <a:bodyPr>
            <a:normAutofit fontScale="70000" lnSpcReduction="20000"/>
          </a:bodyPr>
          <a:lstStyle/>
          <a:p>
            <a:r>
              <a:rPr lang="en-US" smtClean="0"/>
              <a:t>Types of messages exchanged, </a:t>
            </a:r>
          </a:p>
          <a:p>
            <a:pPr lvl="1"/>
            <a:r>
              <a:rPr lang="en-US" smtClean="0"/>
              <a:t>e.g., request, response </a:t>
            </a:r>
          </a:p>
          <a:p>
            <a:r>
              <a:rPr lang="en-US" smtClean="0"/>
              <a:t>Message syntax:</a:t>
            </a:r>
          </a:p>
          <a:p>
            <a:pPr lvl="1"/>
            <a:r>
              <a:rPr lang="en-US" smtClean="0"/>
              <a:t>what fields in messages &amp; how fields are delineated</a:t>
            </a:r>
          </a:p>
          <a:p>
            <a:r>
              <a:rPr lang="en-US" smtClean="0"/>
              <a:t>Message semantics </a:t>
            </a:r>
          </a:p>
          <a:p>
            <a:pPr lvl="1"/>
            <a:r>
              <a:rPr lang="en-US" smtClean="0"/>
              <a:t>meaning of information in fields</a:t>
            </a:r>
          </a:p>
          <a:p>
            <a:r>
              <a:rPr lang="en-US" smtClean="0"/>
              <a:t>Rules for when and how processes send &amp; respond to messages</a:t>
            </a:r>
            <a:endParaRPr lang="en-US"/>
          </a:p>
        </p:txBody>
      </p:sp>
      <p:sp>
        <p:nvSpPr>
          <p:cNvPr id="81923" name="Rectangle 4"/>
          <p:cNvSpPr>
            <a:spLocks noGrp="1" noChangeArrowheads="1"/>
          </p:cNvSpPr>
          <p:nvPr>
            <p:ph type="body" sz="half" idx="2"/>
          </p:nvPr>
        </p:nvSpPr>
        <p:spPr/>
        <p:txBody>
          <a:bodyPr>
            <a:normAutofit fontScale="77500" lnSpcReduction="20000"/>
          </a:bodyPr>
          <a:lstStyle/>
          <a:p>
            <a:r>
              <a:rPr lang="en-US" smtClean="0"/>
              <a:t>Public-domain protocols:</a:t>
            </a:r>
          </a:p>
          <a:p>
            <a:r>
              <a:rPr lang="en-US" smtClean="0"/>
              <a:t>defined in IETF RFCs</a:t>
            </a:r>
          </a:p>
          <a:p>
            <a:r>
              <a:rPr lang="en-US" smtClean="0"/>
              <a:t>allows for interoperability</a:t>
            </a:r>
          </a:p>
          <a:p>
            <a:r>
              <a:rPr lang="en-US" smtClean="0"/>
              <a:t>e.g., HTTP, SMTP</a:t>
            </a:r>
          </a:p>
          <a:p>
            <a:endParaRPr lang="en-US" smtClean="0"/>
          </a:p>
          <a:p>
            <a:r>
              <a:rPr lang="en-US" smtClean="0"/>
              <a:t>Proprietary protocols:</a:t>
            </a:r>
          </a:p>
          <a:p>
            <a:r>
              <a:rPr lang="en-US" smtClean="0"/>
              <a:t>e.g., Skype</a:t>
            </a:r>
            <a:endParaRPr lang="en-US"/>
          </a:p>
        </p:txBody>
      </p:sp>
      <p:sp>
        <p:nvSpPr>
          <p:cNvPr id="2" name="Slide Number Placeholder 1"/>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620367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What transport service does an app need?</a:t>
            </a:r>
            <a:endParaRPr lang="en-US" dirty="0"/>
          </a:p>
        </p:txBody>
      </p:sp>
      <p:sp>
        <p:nvSpPr>
          <p:cNvPr id="2" name="Slide Number Placeholder 1"/>
          <p:cNvSpPr>
            <a:spLocks noGrp="1"/>
          </p:cNvSpPr>
          <p:nvPr>
            <p:ph type="sldNum" sz="quarter" idx="12"/>
          </p:nvPr>
        </p:nvSpPr>
        <p:spPr/>
        <p:txBody>
          <a:bodyPr/>
          <a:lstStyle/>
          <a:p>
            <a:fld id="{4FAB73BC-B049-4115-A692-8D63A059BFB8}" type="slidenum">
              <a:rPr lang="en-US" smtClean="0"/>
              <a:pPr/>
              <a:t>15</a:t>
            </a:fld>
            <a:endParaRPr lang="en-US" dirty="0"/>
          </a:p>
        </p:txBody>
      </p:sp>
      <p:sp>
        <p:nvSpPr>
          <p:cNvPr id="13" name="Rectangle 3"/>
          <p:cNvSpPr txBox="1">
            <a:spLocks noChangeArrowheads="1"/>
          </p:cNvSpPr>
          <p:nvPr/>
        </p:nvSpPr>
        <p:spPr bwMode="auto">
          <a:xfrm>
            <a:off x="476250" y="1776210"/>
            <a:ext cx="4316413" cy="2797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3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32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ZapfDingbats" charset="0"/>
              <a:buNone/>
            </a:pPr>
            <a:r>
              <a:rPr lang="en-US" sz="2400" dirty="0" smtClean="0">
                <a:solidFill>
                  <a:srgbClr val="FF0000"/>
                </a:solidFill>
                <a:latin typeface="Arial" charset="0"/>
                <a:ea typeface="ＭＳ Ｐゴシック" charset="0"/>
              </a:rPr>
              <a:t>Data loss</a:t>
            </a:r>
            <a:endParaRPr lang="en-US" sz="2400" dirty="0" smtClean="0">
              <a:latin typeface="Arial" charset="0"/>
              <a:ea typeface="ＭＳ Ｐゴシック" charset="0"/>
            </a:endParaRPr>
          </a:p>
          <a:p>
            <a:r>
              <a:rPr lang="en-US" sz="2400" dirty="0" smtClean="0">
                <a:latin typeface="Arial" charset="0"/>
                <a:ea typeface="ＭＳ Ｐゴシック" charset="0"/>
              </a:rPr>
              <a:t>Some apps (e.g., audio) can tolerate some loss</a:t>
            </a:r>
          </a:p>
          <a:p>
            <a:r>
              <a:rPr lang="en-US" sz="2400" dirty="0">
                <a:latin typeface="Arial" charset="0"/>
                <a:ea typeface="ＭＳ Ｐゴシック" charset="0"/>
              </a:rPr>
              <a:t>O</a:t>
            </a:r>
            <a:r>
              <a:rPr lang="en-US" sz="2400" dirty="0" smtClean="0">
                <a:latin typeface="Arial" charset="0"/>
                <a:ea typeface="ＭＳ Ｐゴシック" charset="0"/>
              </a:rPr>
              <a:t>ther apps (e.g., file transfer, telnet) require 100% reliable data transfer</a:t>
            </a:r>
            <a:endParaRPr lang="en-US" dirty="0">
              <a:latin typeface="Arial" charset="0"/>
              <a:ea typeface="ＭＳ Ｐゴシック" charset="0"/>
            </a:endParaRPr>
          </a:p>
        </p:txBody>
      </p:sp>
      <p:sp>
        <p:nvSpPr>
          <p:cNvPr id="14" name="Rectangle 4"/>
          <p:cNvSpPr txBox="1">
            <a:spLocks noChangeArrowheads="1"/>
          </p:cNvSpPr>
          <p:nvPr/>
        </p:nvSpPr>
        <p:spPr bwMode="auto">
          <a:xfrm>
            <a:off x="542925" y="4401935"/>
            <a:ext cx="3810000" cy="24431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3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32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ZapfDingbats" charset="0"/>
              <a:buNone/>
            </a:pPr>
            <a:r>
              <a:rPr lang="en-US" sz="2400" dirty="0" smtClean="0">
                <a:solidFill>
                  <a:srgbClr val="FF0000"/>
                </a:solidFill>
                <a:latin typeface="Arial" charset="0"/>
                <a:ea typeface="ＭＳ Ｐゴシック" charset="0"/>
              </a:rPr>
              <a:t>Timing</a:t>
            </a:r>
            <a:endParaRPr lang="en-US" sz="2400" dirty="0" smtClean="0">
              <a:latin typeface="Arial" charset="0"/>
              <a:ea typeface="ＭＳ Ｐゴシック" charset="0"/>
            </a:endParaRPr>
          </a:p>
          <a:p>
            <a:r>
              <a:rPr lang="en-US" sz="2400" dirty="0">
                <a:latin typeface="Arial" charset="0"/>
                <a:ea typeface="ＭＳ Ｐゴシック" charset="0"/>
              </a:rPr>
              <a:t>S</a:t>
            </a:r>
            <a:r>
              <a:rPr lang="en-US" sz="2400" dirty="0" smtClean="0">
                <a:latin typeface="Arial" charset="0"/>
                <a:ea typeface="ＭＳ Ｐゴシック" charset="0"/>
              </a:rPr>
              <a:t>ome apps (e.g., Internet telephony, interactive games) require low delay to be “effective”</a:t>
            </a:r>
            <a:endParaRPr lang="en-US" sz="2400" dirty="0">
              <a:latin typeface="Arial" charset="0"/>
              <a:ea typeface="ＭＳ Ｐゴシック" charset="0"/>
            </a:endParaRPr>
          </a:p>
        </p:txBody>
      </p:sp>
      <p:sp>
        <p:nvSpPr>
          <p:cNvPr id="15" name="Rectangle 5"/>
          <p:cNvSpPr>
            <a:spLocks noChangeArrowheads="1"/>
          </p:cNvSpPr>
          <p:nvPr/>
        </p:nvSpPr>
        <p:spPr bwMode="auto">
          <a:xfrm>
            <a:off x="5026025" y="1809548"/>
            <a:ext cx="3736975" cy="459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r>
              <a:rPr lang="en-US" b="0" dirty="0">
                <a:solidFill>
                  <a:srgbClr val="FF0000"/>
                </a:solidFill>
              </a:rPr>
              <a:t>Bandwidth</a:t>
            </a:r>
          </a:p>
          <a:p>
            <a:pPr marL="342900" indent="-342900" algn="l"/>
            <a:endParaRPr lang="en-US" b="0" dirty="0"/>
          </a:p>
          <a:p>
            <a:pPr marL="342900" indent="-342900" algn="l">
              <a:buFont typeface="ZapfDingbats" charset="0"/>
              <a:buChar char="r"/>
            </a:pPr>
            <a:r>
              <a:rPr lang="en-US" dirty="0"/>
              <a:t>S</a:t>
            </a:r>
            <a:r>
              <a:rPr lang="en-US" b="0" dirty="0" smtClean="0"/>
              <a:t>ome </a:t>
            </a:r>
            <a:r>
              <a:rPr lang="en-US" b="0" dirty="0"/>
              <a:t>apps (e.g., multimedia) require minimum amount of bandwidth to be “effective”</a:t>
            </a:r>
          </a:p>
          <a:p>
            <a:pPr marL="342900" indent="-342900" algn="l">
              <a:buFont typeface="ZapfDingbats" charset="0"/>
              <a:buChar char="r"/>
            </a:pPr>
            <a:endParaRPr lang="en-US" b="0" dirty="0"/>
          </a:p>
          <a:p>
            <a:pPr marL="342900" indent="-342900" algn="l">
              <a:buFont typeface="ZapfDingbats" charset="0"/>
              <a:buChar char="r"/>
            </a:pPr>
            <a:r>
              <a:rPr lang="en-US" dirty="0"/>
              <a:t>O</a:t>
            </a:r>
            <a:r>
              <a:rPr lang="en-US" b="0" dirty="0" smtClean="0"/>
              <a:t>ther </a:t>
            </a:r>
            <a:r>
              <a:rPr lang="en-US" b="0" dirty="0"/>
              <a:t>apps (“elastic apps”) make use of whatever bandwidth they get </a:t>
            </a:r>
          </a:p>
        </p:txBody>
      </p:sp>
    </p:spTree>
    <p:extLst>
      <p:ext uri="{BB962C8B-B14F-4D97-AF65-F5344CB8AC3E}">
        <p14:creationId xmlns:p14="http://schemas.microsoft.com/office/powerpoint/2010/main" val="369376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4400" dirty="0" smtClean="0"/>
              <a:t>Transport service requirements of common apps</a:t>
            </a:r>
            <a:endParaRPr lang="en-US" sz="4400" dirty="0"/>
          </a:p>
        </p:txBody>
      </p:sp>
      <p:grpSp>
        <p:nvGrpSpPr>
          <p:cNvPr id="4" name="Group 3"/>
          <p:cNvGrpSpPr/>
          <p:nvPr/>
        </p:nvGrpSpPr>
        <p:grpSpPr>
          <a:xfrm>
            <a:off x="125730" y="2703024"/>
            <a:ext cx="8872216" cy="3208337"/>
            <a:chOff x="125734" y="1697038"/>
            <a:chExt cx="8872216" cy="3208337"/>
          </a:xfrm>
        </p:grpSpPr>
        <p:sp>
          <p:nvSpPr>
            <p:cNvPr id="83970" name="Text Box 3"/>
            <p:cNvSpPr txBox="1">
              <a:spLocks noChangeArrowheads="1"/>
            </p:cNvSpPr>
            <p:nvPr/>
          </p:nvSpPr>
          <p:spPr bwMode="auto">
            <a:xfrm>
              <a:off x="125734" y="1727200"/>
              <a:ext cx="2598416" cy="317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algn="r" eaLnBrk="1" hangingPunct="1"/>
              <a:r>
                <a:rPr lang="en-US" sz="2000" dirty="0"/>
                <a:t>Application</a:t>
              </a:r>
            </a:p>
            <a:p>
              <a:pPr algn="r" eaLnBrk="1" hangingPunct="1"/>
              <a:endParaRPr lang="en-US" sz="2000" dirty="0"/>
            </a:p>
            <a:p>
              <a:pPr algn="r" eaLnBrk="1" hangingPunct="1"/>
              <a:r>
                <a:rPr lang="en-US" sz="2000" b="0" dirty="0"/>
                <a:t>file transfer</a:t>
              </a:r>
            </a:p>
            <a:p>
              <a:pPr algn="r" eaLnBrk="1" hangingPunct="1"/>
              <a:r>
                <a:rPr lang="en-US" sz="2000" b="0" dirty="0"/>
                <a:t>e-mail</a:t>
              </a:r>
            </a:p>
            <a:p>
              <a:pPr algn="r" eaLnBrk="1" hangingPunct="1"/>
              <a:r>
                <a:rPr lang="en-US" sz="2000" b="0" dirty="0"/>
                <a:t>Web documents</a:t>
              </a:r>
            </a:p>
            <a:p>
              <a:pPr algn="r" eaLnBrk="1" hangingPunct="1"/>
              <a:r>
                <a:rPr lang="en-US" sz="2000" b="0" dirty="0"/>
                <a:t>real-time audio/video</a:t>
              </a:r>
            </a:p>
            <a:p>
              <a:pPr algn="r" eaLnBrk="1" hangingPunct="1"/>
              <a:endParaRPr lang="en-US" sz="2000" b="0" dirty="0"/>
            </a:p>
            <a:p>
              <a:pPr algn="r" eaLnBrk="1" hangingPunct="1"/>
              <a:r>
                <a:rPr lang="en-US" sz="2000" b="0" dirty="0"/>
                <a:t>stored audio/video</a:t>
              </a:r>
            </a:p>
            <a:p>
              <a:pPr algn="r" eaLnBrk="1" hangingPunct="1"/>
              <a:r>
                <a:rPr lang="en-US" sz="2000" b="0" dirty="0"/>
                <a:t>interactive games</a:t>
              </a:r>
            </a:p>
            <a:p>
              <a:pPr algn="r" eaLnBrk="1" hangingPunct="1"/>
              <a:r>
                <a:rPr lang="en-US" sz="2000" b="0" dirty="0"/>
                <a:t>instant messaging</a:t>
              </a:r>
              <a:endParaRPr lang="en-US" b="0" dirty="0">
                <a:latin typeface="Times New Roman" charset="0"/>
              </a:endParaRPr>
            </a:p>
          </p:txBody>
        </p:sp>
        <p:sp>
          <p:nvSpPr>
            <p:cNvPr id="83971" name="Text Box 4"/>
            <p:cNvSpPr txBox="1">
              <a:spLocks noChangeArrowheads="1"/>
            </p:cNvSpPr>
            <p:nvPr/>
          </p:nvSpPr>
          <p:spPr bwMode="auto">
            <a:xfrm>
              <a:off x="2816225" y="1752600"/>
              <a:ext cx="1566863"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eaLnBrk="1" hangingPunct="1"/>
              <a:r>
                <a:rPr lang="en-US" sz="2000"/>
                <a:t>Data loss</a:t>
              </a:r>
            </a:p>
            <a:p>
              <a:pPr eaLnBrk="1" hangingPunct="1"/>
              <a:endParaRPr lang="en-US" sz="2000"/>
            </a:p>
            <a:p>
              <a:pPr eaLnBrk="1" hangingPunct="1"/>
              <a:r>
                <a:rPr lang="en-US" sz="2000"/>
                <a:t>no loss</a:t>
              </a:r>
            </a:p>
            <a:p>
              <a:pPr eaLnBrk="1" hangingPunct="1"/>
              <a:r>
                <a:rPr lang="en-US" sz="2000"/>
                <a:t>no loss</a:t>
              </a:r>
            </a:p>
            <a:p>
              <a:pPr eaLnBrk="1" hangingPunct="1"/>
              <a:r>
                <a:rPr lang="en-US" sz="2000"/>
                <a:t>no loss</a:t>
              </a:r>
            </a:p>
            <a:p>
              <a:pPr eaLnBrk="1" hangingPunct="1"/>
              <a:r>
                <a:rPr lang="en-US" sz="2000"/>
                <a:t>loss-tolerant</a:t>
              </a:r>
            </a:p>
            <a:p>
              <a:pPr eaLnBrk="1" hangingPunct="1"/>
              <a:endParaRPr lang="en-US" sz="2000"/>
            </a:p>
            <a:p>
              <a:pPr eaLnBrk="1" hangingPunct="1"/>
              <a:r>
                <a:rPr lang="en-US" sz="2000"/>
                <a:t>loss-tolerant</a:t>
              </a:r>
            </a:p>
            <a:p>
              <a:pPr eaLnBrk="1" hangingPunct="1"/>
              <a:r>
                <a:rPr lang="en-US" sz="2000"/>
                <a:t>loss-tolerant</a:t>
              </a:r>
            </a:p>
            <a:p>
              <a:pPr eaLnBrk="1" hangingPunct="1"/>
              <a:r>
                <a:rPr lang="en-US" sz="2000"/>
                <a:t>no loss</a:t>
              </a:r>
              <a:endParaRPr lang="en-US">
                <a:latin typeface="Times New Roman" charset="0"/>
              </a:endParaRPr>
            </a:p>
          </p:txBody>
        </p:sp>
        <p:sp>
          <p:nvSpPr>
            <p:cNvPr id="83972" name="Text Box 5"/>
            <p:cNvSpPr txBox="1">
              <a:spLocks noChangeArrowheads="1"/>
            </p:cNvSpPr>
            <p:nvPr/>
          </p:nvSpPr>
          <p:spPr bwMode="auto">
            <a:xfrm>
              <a:off x="4502150" y="1751013"/>
              <a:ext cx="2574925"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eaLnBrk="1" hangingPunct="1"/>
              <a:r>
                <a:rPr lang="en-US" sz="2000"/>
                <a:t>Bandwidth</a:t>
              </a:r>
            </a:p>
            <a:p>
              <a:pPr eaLnBrk="1" hangingPunct="1"/>
              <a:endParaRPr lang="en-US" sz="2000"/>
            </a:p>
            <a:p>
              <a:pPr eaLnBrk="1" hangingPunct="1"/>
              <a:r>
                <a:rPr lang="en-US" sz="2000" b="0"/>
                <a:t>elastic</a:t>
              </a:r>
            </a:p>
            <a:p>
              <a:pPr eaLnBrk="1" hangingPunct="1"/>
              <a:r>
                <a:rPr lang="en-US" sz="2000" b="0"/>
                <a:t>elastic</a:t>
              </a:r>
            </a:p>
            <a:p>
              <a:pPr eaLnBrk="1" hangingPunct="1"/>
              <a:r>
                <a:rPr lang="en-US" sz="2000" b="0"/>
                <a:t>elastic</a:t>
              </a:r>
            </a:p>
            <a:p>
              <a:pPr eaLnBrk="1" hangingPunct="1"/>
              <a:r>
                <a:rPr lang="en-US" sz="2000" b="0"/>
                <a:t>audio: 5kbps-1Mbps</a:t>
              </a:r>
            </a:p>
            <a:p>
              <a:pPr eaLnBrk="1" hangingPunct="1"/>
              <a:r>
                <a:rPr lang="en-US" sz="2000" b="0"/>
                <a:t>video:10kbps-5Mbps</a:t>
              </a:r>
            </a:p>
            <a:p>
              <a:pPr eaLnBrk="1" hangingPunct="1"/>
              <a:r>
                <a:rPr lang="en-US" sz="2000" b="0"/>
                <a:t>same as above </a:t>
              </a:r>
            </a:p>
            <a:p>
              <a:pPr eaLnBrk="1" hangingPunct="1"/>
              <a:r>
                <a:rPr lang="en-US" sz="2000" b="0"/>
                <a:t>&gt; 100kbps </a:t>
              </a:r>
            </a:p>
            <a:p>
              <a:pPr eaLnBrk="1" hangingPunct="1"/>
              <a:r>
                <a:rPr lang="en-US" sz="2000" b="0"/>
                <a:t>elastic</a:t>
              </a:r>
            </a:p>
          </p:txBody>
        </p:sp>
        <p:sp>
          <p:nvSpPr>
            <p:cNvPr id="83973" name="Text Box 6"/>
            <p:cNvSpPr txBox="1">
              <a:spLocks noChangeArrowheads="1"/>
            </p:cNvSpPr>
            <p:nvPr/>
          </p:nvSpPr>
          <p:spPr bwMode="auto">
            <a:xfrm>
              <a:off x="6935788" y="1697038"/>
              <a:ext cx="2062162"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eaLnBrk="1" hangingPunct="1"/>
              <a:r>
                <a:rPr lang="en-US" sz="2000"/>
                <a:t>Time Sensitive</a:t>
              </a:r>
            </a:p>
            <a:p>
              <a:pPr eaLnBrk="1" hangingPunct="1"/>
              <a:endParaRPr lang="en-US" sz="2000"/>
            </a:p>
            <a:p>
              <a:pPr eaLnBrk="1" hangingPunct="1"/>
              <a:r>
                <a:rPr lang="en-US" sz="2000" b="0"/>
                <a:t>no</a:t>
              </a:r>
            </a:p>
            <a:p>
              <a:pPr eaLnBrk="1" hangingPunct="1"/>
              <a:r>
                <a:rPr lang="en-US" sz="2000" b="0"/>
                <a:t>no</a:t>
              </a:r>
            </a:p>
            <a:p>
              <a:pPr eaLnBrk="1" hangingPunct="1"/>
              <a:r>
                <a:rPr lang="en-US" sz="2000" b="0"/>
                <a:t>no</a:t>
              </a:r>
            </a:p>
            <a:p>
              <a:pPr eaLnBrk="1" hangingPunct="1"/>
              <a:r>
                <a:rPr lang="en-US" sz="2000" b="0"/>
                <a:t>yes, 100’s msec</a:t>
              </a:r>
            </a:p>
            <a:p>
              <a:pPr eaLnBrk="1" hangingPunct="1"/>
              <a:endParaRPr lang="en-US" sz="2000" b="0"/>
            </a:p>
            <a:p>
              <a:pPr eaLnBrk="1" hangingPunct="1"/>
              <a:r>
                <a:rPr lang="en-US" sz="2000" b="0"/>
                <a:t>yes, few secs</a:t>
              </a:r>
            </a:p>
            <a:p>
              <a:pPr eaLnBrk="1" hangingPunct="1"/>
              <a:r>
                <a:rPr lang="en-US" sz="2000" b="0"/>
                <a:t>yes, 100’s msec</a:t>
              </a:r>
            </a:p>
            <a:p>
              <a:pPr eaLnBrk="1" hangingPunct="1"/>
              <a:r>
                <a:rPr lang="en-US" sz="2000" b="0"/>
                <a:t>yes and no</a:t>
              </a:r>
            </a:p>
          </p:txBody>
        </p:sp>
        <p:sp>
          <p:nvSpPr>
            <p:cNvPr id="83974" name="Line 7"/>
            <p:cNvSpPr>
              <a:spLocks noChangeShapeType="1"/>
            </p:cNvSpPr>
            <p:nvPr/>
          </p:nvSpPr>
          <p:spPr bwMode="auto">
            <a:xfrm flipV="1">
              <a:off x="895350" y="2133600"/>
              <a:ext cx="7562850" cy="95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5" name="Line 8"/>
            <p:cNvSpPr>
              <a:spLocks noChangeShapeType="1"/>
            </p:cNvSpPr>
            <p:nvPr/>
          </p:nvSpPr>
          <p:spPr bwMode="auto">
            <a:xfrm flipV="1">
              <a:off x="847725" y="2733675"/>
              <a:ext cx="762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6" name="Line 9"/>
            <p:cNvSpPr>
              <a:spLocks noChangeShapeType="1"/>
            </p:cNvSpPr>
            <p:nvPr/>
          </p:nvSpPr>
          <p:spPr bwMode="auto">
            <a:xfrm flipV="1">
              <a:off x="857250" y="3028950"/>
              <a:ext cx="762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7" name="Line 10"/>
            <p:cNvSpPr>
              <a:spLocks noChangeShapeType="1"/>
            </p:cNvSpPr>
            <p:nvPr/>
          </p:nvSpPr>
          <p:spPr bwMode="auto">
            <a:xfrm flipV="1">
              <a:off x="866775" y="3324225"/>
              <a:ext cx="762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8" name="Line 11"/>
            <p:cNvSpPr>
              <a:spLocks noChangeShapeType="1"/>
            </p:cNvSpPr>
            <p:nvPr/>
          </p:nvSpPr>
          <p:spPr bwMode="auto">
            <a:xfrm flipV="1">
              <a:off x="885825" y="3933825"/>
              <a:ext cx="762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9" name="Line 12"/>
            <p:cNvSpPr>
              <a:spLocks noChangeShapeType="1"/>
            </p:cNvSpPr>
            <p:nvPr/>
          </p:nvSpPr>
          <p:spPr bwMode="auto">
            <a:xfrm flipV="1">
              <a:off x="838200" y="4248150"/>
              <a:ext cx="762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0" name="Line 13"/>
            <p:cNvSpPr>
              <a:spLocks noChangeShapeType="1"/>
            </p:cNvSpPr>
            <p:nvPr/>
          </p:nvSpPr>
          <p:spPr bwMode="auto">
            <a:xfrm flipV="1">
              <a:off x="838200" y="4572000"/>
              <a:ext cx="762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1" name="Line 14"/>
            <p:cNvSpPr>
              <a:spLocks noChangeShapeType="1"/>
            </p:cNvSpPr>
            <p:nvPr/>
          </p:nvSpPr>
          <p:spPr bwMode="auto">
            <a:xfrm flipV="1">
              <a:off x="800100" y="4905375"/>
              <a:ext cx="762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Slide Number Placeholder 1"/>
          <p:cNvSpPr>
            <a:spLocks noGrp="1"/>
          </p:cNvSpPr>
          <p:nvPr>
            <p:ph type="sldNum" sz="quarter" idx="12"/>
          </p:nvPr>
        </p:nvSpPr>
        <p:spPr/>
        <p:txBody>
          <a:bodyPr/>
          <a:lstStyle/>
          <a:p>
            <a:fld id="{6113E31D-E2AB-40D1-8B51-AFA5AFEF393A}" type="slidenum">
              <a:rPr lang="en-US" smtClean="0"/>
              <a:t>16</a:t>
            </a:fld>
            <a:endParaRPr lang="en-US" dirty="0"/>
          </a:p>
        </p:txBody>
      </p:sp>
    </p:spTree>
    <p:extLst>
      <p:ext uri="{BB962C8B-B14F-4D97-AF65-F5344CB8AC3E}">
        <p14:creationId xmlns:p14="http://schemas.microsoft.com/office/powerpoint/2010/main" val="821237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mtClean="0"/>
              <a:t>Implications</a:t>
            </a:r>
            <a:endParaRPr lang="en-US" altLang="en-US" dirty="0" smtClean="0"/>
          </a:p>
        </p:txBody>
      </p:sp>
      <p:sp>
        <p:nvSpPr>
          <p:cNvPr id="87042" name="Rectangle 3"/>
          <p:cNvSpPr>
            <a:spLocks noGrp="1" noChangeArrowheads="1"/>
          </p:cNvSpPr>
          <p:nvPr>
            <p:ph sz="quarter" idx="1"/>
          </p:nvPr>
        </p:nvSpPr>
        <p:spPr/>
        <p:txBody>
          <a:bodyPr>
            <a:normAutofit fontScale="92500" lnSpcReduction="20000"/>
          </a:bodyPr>
          <a:lstStyle/>
          <a:p>
            <a:r>
              <a:rPr lang="en-US" dirty="0" smtClean="0"/>
              <a:t>Networking</a:t>
            </a:r>
          </a:p>
          <a:p>
            <a:pPr lvl="1"/>
            <a:r>
              <a:rPr lang="en-US" dirty="0" smtClean="0"/>
              <a:t>Connectivity requirements</a:t>
            </a:r>
          </a:p>
          <a:p>
            <a:pPr lvl="2"/>
            <a:r>
              <a:rPr lang="en-US" dirty="0" smtClean="0"/>
              <a:t>What links between components are necessary?</a:t>
            </a:r>
          </a:p>
          <a:p>
            <a:pPr lvl="1"/>
            <a:r>
              <a:rPr lang="en-US" dirty="0" smtClean="0"/>
              <a:t>Availability requirements</a:t>
            </a:r>
          </a:p>
          <a:p>
            <a:pPr lvl="2"/>
            <a:r>
              <a:rPr lang="en-US" dirty="0" smtClean="0"/>
              <a:t>Percentage of time application or data is available to users</a:t>
            </a:r>
          </a:p>
          <a:p>
            <a:pPr lvl="1"/>
            <a:r>
              <a:rPr lang="en-US" dirty="0" smtClean="0"/>
              <a:t>Performance requirements</a:t>
            </a:r>
          </a:p>
          <a:p>
            <a:pPr lvl="2"/>
            <a:r>
              <a:rPr lang="en-US" dirty="0" smtClean="0"/>
              <a:t>Response time requirements</a:t>
            </a:r>
          </a:p>
          <a:p>
            <a:pPr lvl="2"/>
            <a:r>
              <a:rPr lang="en-US" dirty="0" smtClean="0"/>
              <a:t>Throughput requirements</a:t>
            </a:r>
          </a:p>
          <a:p>
            <a:r>
              <a:rPr lang="en-US" dirty="0" smtClean="0"/>
              <a:t>Application</a:t>
            </a:r>
          </a:p>
          <a:p>
            <a:pPr lvl="1"/>
            <a:r>
              <a:rPr lang="en-US" dirty="0" smtClean="0"/>
              <a:t>What functions belong in the (end user) application?</a:t>
            </a:r>
          </a:p>
          <a:p>
            <a:pPr lvl="1"/>
            <a:r>
              <a:rPr lang="en-US" dirty="0" smtClean="0"/>
              <a:t>What functions should be provided centrally?</a:t>
            </a:r>
          </a:p>
          <a:p>
            <a:pPr lvl="1"/>
            <a:endParaRPr lang="en-US" dirty="0"/>
          </a:p>
        </p:txBody>
      </p:sp>
      <p:sp>
        <p:nvSpPr>
          <p:cNvPr id="2" name="Slide Number Placeholder 1"/>
          <p:cNvSpPr>
            <a:spLocks noGrp="1"/>
          </p:cNvSpPr>
          <p:nvPr>
            <p:ph type="sldNum" sz="quarter" idx="12"/>
          </p:nvPr>
        </p:nvSpPr>
        <p:spPr/>
        <p:txBody>
          <a:bodyPr/>
          <a:lstStyle/>
          <a:p>
            <a:fld id="{6113E31D-E2AB-40D1-8B51-AFA5AFEF393A}" type="slidenum">
              <a:rPr lang="en-US" smtClean="0"/>
              <a:t>17</a:t>
            </a:fld>
            <a:endParaRPr lang="en-US" dirty="0"/>
          </a:p>
        </p:txBody>
      </p:sp>
      <p:sp>
        <p:nvSpPr>
          <p:cNvPr id="3" name="Rounded Rectangle 2"/>
          <p:cNvSpPr/>
          <p:nvPr/>
        </p:nvSpPr>
        <p:spPr>
          <a:xfrm>
            <a:off x="6385361" y="337876"/>
            <a:ext cx="2190598" cy="11650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More in IS 1071</a:t>
            </a:r>
            <a:endParaRPr lang="en-US" dirty="0"/>
          </a:p>
        </p:txBody>
      </p:sp>
    </p:spTree>
    <p:extLst>
      <p:ext uri="{BB962C8B-B14F-4D97-AF65-F5344CB8AC3E}">
        <p14:creationId xmlns:p14="http://schemas.microsoft.com/office/powerpoint/2010/main" val="549533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Application-to-Application Service</a:t>
            </a:r>
            <a:endParaRPr lang="en-US" dirty="0"/>
          </a:p>
        </p:txBody>
      </p:sp>
      <p:pic>
        <p:nvPicPr>
          <p:cNvPr id="27650"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355" b="-12355"/>
          <a:stretch>
            <a:fillRect/>
          </a:stretch>
        </p:blipFill>
        <p:spPr/>
      </p:pic>
      <p:sp>
        <p:nvSpPr>
          <p:cNvPr id="95236" name="Text Box 4"/>
          <p:cNvSpPr txBox="1">
            <a:spLocks noChangeArrowheads="1"/>
          </p:cNvSpPr>
          <p:nvPr/>
        </p:nvSpPr>
        <p:spPr bwMode="auto">
          <a:xfrm>
            <a:off x="1982719" y="1622537"/>
            <a:ext cx="4933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eaLnBrk="1" hangingPunct="1">
              <a:buFontTx/>
              <a:buAutoNum type="arabicPeriod" startAt="2"/>
            </a:pPr>
            <a:r>
              <a:rPr lang="en-US" dirty="0">
                <a:solidFill>
                  <a:srgbClr val="A50021"/>
                </a:solidFill>
              </a:rPr>
              <a:t>Hosts have many active apps </a:t>
            </a:r>
            <a:r>
              <a:rPr lang="en-US" dirty="0">
                <a:solidFill>
                  <a:srgbClr val="A50021"/>
                </a:solidFill>
                <a:sym typeface="Symbol" charset="0"/>
              </a:rPr>
              <a:t></a:t>
            </a:r>
          </a:p>
          <a:p>
            <a:pPr eaLnBrk="1" hangingPunct="1"/>
            <a:r>
              <a:rPr lang="en-US" dirty="0">
                <a:solidFill>
                  <a:srgbClr val="A50021"/>
                </a:solidFill>
              </a:rPr>
              <a:t>	Need app-to-app conn, not just host-to-host</a:t>
            </a:r>
          </a:p>
        </p:txBody>
      </p:sp>
      <p:sp>
        <p:nvSpPr>
          <p:cNvPr id="95237" name="Text Box 5"/>
          <p:cNvSpPr txBox="1">
            <a:spLocks noChangeArrowheads="1"/>
          </p:cNvSpPr>
          <p:nvPr/>
        </p:nvSpPr>
        <p:spPr bwMode="auto">
          <a:xfrm>
            <a:off x="809596" y="5625474"/>
            <a:ext cx="558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eaLnBrk="1" hangingPunct="1"/>
            <a:r>
              <a:rPr lang="en-US" dirty="0">
                <a:solidFill>
                  <a:srgbClr val="A50021"/>
                </a:solidFill>
              </a:rPr>
              <a:t>1.  Communication should be independent of network</a:t>
            </a:r>
          </a:p>
        </p:txBody>
      </p:sp>
      <p:sp>
        <p:nvSpPr>
          <p:cNvPr id="2" name="Slide Number Placeholder 1"/>
          <p:cNvSpPr>
            <a:spLocks noGrp="1"/>
          </p:cNvSpPr>
          <p:nvPr>
            <p:ph type="sldNum" sz="quarter" idx="12"/>
          </p:nvPr>
        </p:nvSpPr>
        <p:spPr/>
        <p:txBody>
          <a:bodyPr/>
          <a:lstStyle/>
          <a:p>
            <a:fld id="{6113E31D-E2AB-40D1-8B51-AFA5AFEF393A}" type="slidenum">
              <a:rPr lang="en-US" smtClean="0"/>
              <a:t>18</a:t>
            </a:fld>
            <a:endParaRPr lang="en-US" dirty="0"/>
          </a:p>
        </p:txBody>
      </p:sp>
    </p:spTree>
    <p:extLst>
      <p:ext uri="{BB962C8B-B14F-4D97-AF65-F5344CB8AC3E}">
        <p14:creationId xmlns:p14="http://schemas.microsoft.com/office/powerpoint/2010/main" val="1721409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Grp="1" noChangeArrowheads="1"/>
          </p:cNvSpPr>
          <p:nvPr>
            <p:ph type="title"/>
          </p:nvPr>
        </p:nvSpPr>
        <p:spPr/>
        <p:txBody>
          <a:bodyPr/>
          <a:lstStyle/>
          <a:p>
            <a:r>
              <a:rPr lang="en-US" smtClean="0"/>
              <a:t>Transport services and protocols</a:t>
            </a:r>
            <a:endParaRPr lang="en-US"/>
          </a:p>
        </p:txBody>
      </p:sp>
      <p:sp>
        <p:nvSpPr>
          <p:cNvPr id="35842" name="Rectangle 3"/>
          <p:cNvSpPr>
            <a:spLocks noGrp="1" noChangeArrowheads="1"/>
          </p:cNvSpPr>
          <p:nvPr>
            <p:ph type="body" sz="half" idx="1"/>
          </p:nvPr>
        </p:nvSpPr>
        <p:spPr/>
        <p:txBody>
          <a:bodyPr>
            <a:normAutofit fontScale="62500" lnSpcReduction="20000"/>
          </a:bodyPr>
          <a:lstStyle/>
          <a:p>
            <a:r>
              <a:rPr lang="en-US" dirty="0" smtClean="0"/>
              <a:t>provide </a:t>
            </a:r>
            <a:r>
              <a:rPr lang="en-US" dirty="0" smtClean="0">
                <a:solidFill>
                  <a:srgbClr val="FF0000"/>
                </a:solidFill>
              </a:rPr>
              <a:t>logical</a:t>
            </a:r>
            <a:r>
              <a:rPr lang="en-US" dirty="0" smtClean="0"/>
              <a:t> communication between app </a:t>
            </a:r>
            <a:r>
              <a:rPr lang="en-US" dirty="0" smtClean="0">
                <a:solidFill>
                  <a:srgbClr val="FF0000"/>
                </a:solidFill>
              </a:rPr>
              <a:t>processes</a:t>
            </a:r>
            <a:r>
              <a:rPr lang="en-US" dirty="0" smtClean="0"/>
              <a:t> running on different hosts</a:t>
            </a:r>
          </a:p>
          <a:p>
            <a:r>
              <a:rPr lang="en-US" dirty="0" smtClean="0"/>
              <a:t>transport protocols run in end systems </a:t>
            </a:r>
          </a:p>
          <a:p>
            <a:pPr lvl="1"/>
            <a:r>
              <a:rPr lang="en-US" dirty="0" smtClean="0"/>
              <a:t>send side: breaks app messages into segments, passes to  network layer</a:t>
            </a:r>
          </a:p>
          <a:p>
            <a:pPr lvl="1"/>
            <a:r>
              <a:rPr lang="en-US" dirty="0" err="1" smtClean="0"/>
              <a:t>rcv</a:t>
            </a:r>
            <a:r>
              <a:rPr lang="en-US" dirty="0" smtClean="0"/>
              <a:t> side: reassembles segments into messages, passes to app layer</a:t>
            </a:r>
          </a:p>
          <a:p>
            <a:endParaRPr lang="en-US" dirty="0" smtClean="0"/>
          </a:p>
          <a:p>
            <a:pPr lvl="1"/>
            <a:r>
              <a:rPr lang="en-US" dirty="0" smtClean="0"/>
              <a:t>Internet: TCP and UDP</a:t>
            </a:r>
            <a:endParaRPr lang="en-US" dirty="0"/>
          </a:p>
        </p:txBody>
      </p:sp>
      <p:sp>
        <p:nvSpPr>
          <p:cNvPr id="1251332" name="Freeform 4"/>
          <p:cNvSpPr>
            <a:spLocks/>
          </p:cNvSpPr>
          <p:nvPr/>
        </p:nvSpPr>
        <p:spPr bwMode="auto">
          <a:xfrm>
            <a:off x="6788150" y="2019300"/>
            <a:ext cx="1798638" cy="1674813"/>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33" name="Freeform 5"/>
          <p:cNvSpPr>
            <a:spLocks/>
          </p:cNvSpPr>
          <p:nvPr/>
        </p:nvSpPr>
        <p:spPr bwMode="auto">
          <a:xfrm>
            <a:off x="4908550" y="1876425"/>
            <a:ext cx="1866900" cy="1589088"/>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34" name="Freeform 6"/>
          <p:cNvSpPr>
            <a:spLocks/>
          </p:cNvSpPr>
          <p:nvPr/>
        </p:nvSpPr>
        <p:spPr bwMode="auto">
          <a:xfrm>
            <a:off x="5276850" y="3327400"/>
            <a:ext cx="2974975" cy="2219325"/>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35846" name="Group 7"/>
          <p:cNvGrpSpPr>
            <a:grpSpLocks/>
          </p:cNvGrpSpPr>
          <p:nvPr/>
        </p:nvGrpSpPr>
        <p:grpSpPr bwMode="auto">
          <a:xfrm>
            <a:off x="5026025" y="2011363"/>
            <a:ext cx="733425" cy="319087"/>
            <a:chOff x="3552" y="246"/>
            <a:chExt cx="527" cy="248"/>
          </a:xfrm>
        </p:grpSpPr>
        <p:graphicFrame>
          <p:nvGraphicFramePr>
            <p:cNvPr id="36110"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3115" name="Clip" r:id="rId3" imgW="1307079" imgH="1083682" progId="MS_ClipArt_Gallery.2">
                    <p:embed/>
                  </p:oleObj>
                </mc:Choice>
                <mc:Fallback>
                  <p:oleObj name="Clip" r:id="rId3" imgW="1307079" imgH="1083682"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6111"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3116" name="Clip" r:id="rId5" imgW="682368" imgH="480541" progId="MS_ClipArt_Gallery.2">
                    <p:embed/>
                  </p:oleObj>
                </mc:Choice>
                <mc:Fallback>
                  <p:oleObj name="Clip" r:id="rId5" imgW="682368" imgH="480541"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1338" name="Line 10"/>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35847" name="Group 11"/>
          <p:cNvGrpSpPr>
            <a:grpSpLocks/>
          </p:cNvGrpSpPr>
          <p:nvPr/>
        </p:nvGrpSpPr>
        <p:grpSpPr bwMode="auto">
          <a:xfrm>
            <a:off x="5026025" y="2606675"/>
            <a:ext cx="733425" cy="319088"/>
            <a:chOff x="3552" y="246"/>
            <a:chExt cx="527" cy="248"/>
          </a:xfrm>
        </p:grpSpPr>
        <p:graphicFrame>
          <p:nvGraphicFramePr>
            <p:cNvPr id="36107"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3117" name="Clip" r:id="rId7" imgW="1307079" imgH="1083682" progId="MS_ClipArt_Gallery.2">
                    <p:embed/>
                  </p:oleObj>
                </mc:Choice>
                <mc:Fallback>
                  <p:oleObj name="Clip" r:id="rId7" imgW="1307079" imgH="1083682"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6108"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3118" name="Clip" r:id="rId8" imgW="682368" imgH="480541" progId="MS_ClipArt_Gallery.2">
                    <p:embed/>
                  </p:oleObj>
                </mc:Choice>
                <mc:Fallback>
                  <p:oleObj name="Clip" r:id="rId8" imgW="682368" imgH="480541"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1342" name="Line 14"/>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35848" name="Group 15"/>
          <p:cNvGrpSpPr>
            <a:grpSpLocks/>
          </p:cNvGrpSpPr>
          <p:nvPr/>
        </p:nvGrpSpPr>
        <p:grpSpPr bwMode="auto">
          <a:xfrm>
            <a:off x="5402263" y="2393950"/>
            <a:ext cx="69850" cy="214313"/>
            <a:chOff x="3842" y="406"/>
            <a:chExt cx="51" cy="167"/>
          </a:xfrm>
        </p:grpSpPr>
        <p:sp>
          <p:nvSpPr>
            <p:cNvPr id="1251344" name="Oval 16"/>
            <p:cNvSpPr>
              <a:spLocks noChangeArrowheads="1"/>
            </p:cNvSpPr>
            <p:nvPr/>
          </p:nvSpPr>
          <p:spPr bwMode="auto">
            <a:xfrm>
              <a:off x="3842" y="406"/>
              <a:ext cx="48"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45" name="Oval 17"/>
            <p:cNvSpPr>
              <a:spLocks noChangeArrowheads="1"/>
            </p:cNvSpPr>
            <p:nvPr/>
          </p:nvSpPr>
          <p:spPr bwMode="auto">
            <a:xfrm>
              <a:off x="3844" y="467"/>
              <a:ext cx="45" cy="4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46" name="Oval 18"/>
            <p:cNvSpPr>
              <a:spLocks noChangeArrowheads="1"/>
            </p:cNvSpPr>
            <p:nvPr/>
          </p:nvSpPr>
          <p:spPr bwMode="auto">
            <a:xfrm>
              <a:off x="3845" y="526"/>
              <a:ext cx="48"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35849" name="Group 19"/>
          <p:cNvGrpSpPr>
            <a:grpSpLocks/>
          </p:cNvGrpSpPr>
          <p:nvPr/>
        </p:nvGrpSpPr>
        <p:grpSpPr bwMode="auto">
          <a:xfrm>
            <a:off x="5872163" y="2897188"/>
            <a:ext cx="209550" cy="395287"/>
            <a:chOff x="4180" y="783"/>
            <a:chExt cx="150" cy="307"/>
          </a:xfrm>
        </p:grpSpPr>
        <p:sp>
          <p:nvSpPr>
            <p:cNvPr id="1251348" name="AutoShape 20"/>
            <p:cNvSpPr>
              <a:spLocks noChangeArrowheads="1"/>
            </p:cNvSpPr>
            <p:nvPr/>
          </p:nvSpPr>
          <p:spPr bwMode="auto">
            <a:xfrm>
              <a:off x="4180" y="1018"/>
              <a:ext cx="150" cy="72"/>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49" name="Rectangle 21"/>
            <p:cNvSpPr>
              <a:spLocks noChangeArrowheads="1"/>
            </p:cNvSpPr>
            <p:nvPr/>
          </p:nvSpPr>
          <p:spPr bwMode="auto">
            <a:xfrm>
              <a:off x="4256" y="785"/>
              <a:ext cx="69" cy="233"/>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50" name="Rectangle 22"/>
            <p:cNvSpPr>
              <a:spLocks noChangeArrowheads="1"/>
            </p:cNvSpPr>
            <p:nvPr/>
          </p:nvSpPr>
          <p:spPr bwMode="auto">
            <a:xfrm>
              <a:off x="4181" y="852"/>
              <a:ext cx="94" cy="235"/>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51" name="AutoShape 23"/>
            <p:cNvSpPr>
              <a:spLocks noChangeArrowheads="1"/>
            </p:cNvSpPr>
            <p:nvPr/>
          </p:nvSpPr>
          <p:spPr bwMode="auto">
            <a:xfrm>
              <a:off x="4180" y="783"/>
              <a:ext cx="150" cy="72"/>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52" name="Line 24"/>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53" name="Line 25"/>
            <p:cNvSpPr>
              <a:spLocks noChangeShapeType="1"/>
            </p:cNvSpPr>
            <p:nvPr/>
          </p:nvSpPr>
          <p:spPr bwMode="auto">
            <a:xfrm flipH="1">
              <a:off x="4275" y="1018"/>
              <a:ext cx="55"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54" name="Rectangle 26"/>
            <p:cNvSpPr>
              <a:spLocks noChangeArrowheads="1"/>
            </p:cNvSpPr>
            <p:nvPr/>
          </p:nvSpPr>
          <p:spPr bwMode="auto">
            <a:xfrm>
              <a:off x="4192" y="883"/>
              <a:ext cx="64"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55" name="Rectangle 27"/>
            <p:cNvSpPr>
              <a:spLocks noChangeArrowheads="1"/>
            </p:cNvSpPr>
            <p:nvPr/>
          </p:nvSpPr>
          <p:spPr bwMode="auto">
            <a:xfrm>
              <a:off x="4202" y="924"/>
              <a:ext cx="49"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35850" name="Group 28"/>
          <p:cNvGrpSpPr>
            <a:grpSpLocks/>
          </p:cNvGrpSpPr>
          <p:nvPr/>
        </p:nvGrpSpPr>
        <p:grpSpPr bwMode="auto">
          <a:xfrm rot="-5400000">
            <a:off x="6184900" y="2974975"/>
            <a:ext cx="80963" cy="233363"/>
            <a:chOff x="3842" y="406"/>
            <a:chExt cx="51" cy="167"/>
          </a:xfrm>
        </p:grpSpPr>
        <p:sp>
          <p:nvSpPr>
            <p:cNvPr id="1251357" name="Oval 29"/>
            <p:cNvSpPr>
              <a:spLocks noChangeArrowheads="1"/>
            </p:cNvSpPr>
            <p:nvPr/>
          </p:nvSpPr>
          <p:spPr bwMode="auto">
            <a:xfrm>
              <a:off x="3845" y="403"/>
              <a:ext cx="47" cy="4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58" name="Oval 30"/>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59" name="Oval 31"/>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sp>
        <p:nvSpPr>
          <p:cNvPr id="1251360" name="Line 32"/>
          <p:cNvSpPr>
            <a:spLocks noChangeShapeType="1"/>
          </p:cNvSpPr>
          <p:nvPr/>
        </p:nvSpPr>
        <p:spPr bwMode="auto">
          <a:xfrm>
            <a:off x="6008688" y="2805113"/>
            <a:ext cx="4953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61" name="Line 33"/>
          <p:cNvSpPr>
            <a:spLocks noChangeShapeType="1"/>
          </p:cNvSpPr>
          <p:nvPr/>
        </p:nvSpPr>
        <p:spPr bwMode="auto">
          <a:xfrm>
            <a:off x="6011863" y="2801938"/>
            <a:ext cx="1587" cy="95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62" name="Line 34"/>
          <p:cNvSpPr>
            <a:spLocks noChangeShapeType="1"/>
          </p:cNvSpPr>
          <p:nvPr/>
        </p:nvSpPr>
        <p:spPr bwMode="auto">
          <a:xfrm>
            <a:off x="6507163" y="2800350"/>
            <a:ext cx="1587" cy="82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63" name="Line 35"/>
          <p:cNvSpPr>
            <a:spLocks noChangeShapeType="1"/>
          </p:cNvSpPr>
          <p:nvPr/>
        </p:nvSpPr>
        <p:spPr bwMode="auto">
          <a:xfrm>
            <a:off x="5708650" y="2265363"/>
            <a:ext cx="288925" cy="265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64" name="Line 36"/>
          <p:cNvSpPr>
            <a:spLocks noChangeShapeType="1"/>
          </p:cNvSpPr>
          <p:nvPr/>
        </p:nvSpPr>
        <p:spPr bwMode="auto">
          <a:xfrm flipV="1">
            <a:off x="5721350" y="2551113"/>
            <a:ext cx="276225" cy="330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65" name="Line 37"/>
          <p:cNvSpPr>
            <a:spLocks noChangeShapeType="1"/>
          </p:cNvSpPr>
          <p:nvPr/>
        </p:nvSpPr>
        <p:spPr bwMode="auto">
          <a:xfrm flipV="1">
            <a:off x="6248400" y="2636838"/>
            <a:ext cx="1588" cy="1635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35857" name="Group 38"/>
          <p:cNvGrpSpPr>
            <a:grpSpLocks/>
          </p:cNvGrpSpPr>
          <p:nvPr/>
        </p:nvGrpSpPr>
        <p:grpSpPr bwMode="auto">
          <a:xfrm>
            <a:off x="6367463" y="2874963"/>
            <a:ext cx="209550" cy="395287"/>
            <a:chOff x="4180" y="783"/>
            <a:chExt cx="150" cy="307"/>
          </a:xfrm>
        </p:grpSpPr>
        <p:sp>
          <p:nvSpPr>
            <p:cNvPr id="1251367" name="AutoShape 39"/>
            <p:cNvSpPr>
              <a:spLocks noChangeArrowheads="1"/>
            </p:cNvSpPr>
            <p:nvPr/>
          </p:nvSpPr>
          <p:spPr bwMode="auto">
            <a:xfrm>
              <a:off x="4180" y="1018"/>
              <a:ext cx="150" cy="72"/>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68" name="Rectangle 40"/>
            <p:cNvSpPr>
              <a:spLocks noChangeArrowheads="1"/>
            </p:cNvSpPr>
            <p:nvPr/>
          </p:nvSpPr>
          <p:spPr bwMode="auto">
            <a:xfrm>
              <a:off x="4256" y="785"/>
              <a:ext cx="69" cy="233"/>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69" name="Rectangle 41"/>
            <p:cNvSpPr>
              <a:spLocks noChangeArrowheads="1"/>
            </p:cNvSpPr>
            <p:nvPr/>
          </p:nvSpPr>
          <p:spPr bwMode="auto">
            <a:xfrm>
              <a:off x="4181" y="852"/>
              <a:ext cx="94" cy="235"/>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70" name="AutoShape 42"/>
            <p:cNvSpPr>
              <a:spLocks noChangeArrowheads="1"/>
            </p:cNvSpPr>
            <p:nvPr/>
          </p:nvSpPr>
          <p:spPr bwMode="auto">
            <a:xfrm>
              <a:off x="4180" y="783"/>
              <a:ext cx="150" cy="72"/>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71" name="Line 43"/>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72" name="Line 44"/>
            <p:cNvSpPr>
              <a:spLocks noChangeShapeType="1"/>
            </p:cNvSpPr>
            <p:nvPr/>
          </p:nvSpPr>
          <p:spPr bwMode="auto">
            <a:xfrm flipH="1">
              <a:off x="4275" y="1018"/>
              <a:ext cx="55"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73" name="Rectangle 45"/>
            <p:cNvSpPr>
              <a:spLocks noChangeArrowheads="1"/>
            </p:cNvSpPr>
            <p:nvPr/>
          </p:nvSpPr>
          <p:spPr bwMode="auto">
            <a:xfrm>
              <a:off x="4192" y="883"/>
              <a:ext cx="64"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74" name="Rectangle 46"/>
            <p:cNvSpPr>
              <a:spLocks noChangeArrowheads="1"/>
            </p:cNvSpPr>
            <p:nvPr/>
          </p:nvSpPr>
          <p:spPr bwMode="auto">
            <a:xfrm>
              <a:off x="4202" y="924"/>
              <a:ext cx="49"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35858" name="Group 47"/>
          <p:cNvGrpSpPr>
            <a:grpSpLocks/>
          </p:cNvGrpSpPr>
          <p:nvPr/>
        </p:nvGrpSpPr>
        <p:grpSpPr bwMode="auto">
          <a:xfrm>
            <a:off x="5410200" y="3494088"/>
            <a:ext cx="479425" cy="925512"/>
            <a:chOff x="3314" y="1248"/>
            <a:chExt cx="344" cy="694"/>
          </a:xfrm>
        </p:grpSpPr>
        <p:graphicFrame>
          <p:nvGraphicFramePr>
            <p:cNvPr id="36076" name="Object 48"/>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33119" name="Clip" r:id="rId9" imgW="1307079" imgH="1083682" progId="MS_ClipArt_Gallery.2">
                    <p:embed/>
                  </p:oleObj>
                </mc:Choice>
                <mc:Fallback>
                  <p:oleObj name="Clip" r:id="rId9" imgW="1307079" imgH="1083682"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1377" name="Line 49"/>
            <p:cNvSpPr>
              <a:spLocks noChangeShapeType="1"/>
            </p:cNvSpPr>
            <p:nvPr/>
          </p:nvSpPr>
          <p:spPr bwMode="auto">
            <a:xfrm flipV="1">
              <a:off x="3606" y="1433"/>
              <a:ext cx="52" cy="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aphicFrame>
          <p:nvGraphicFramePr>
            <p:cNvPr id="36078" name="Object 50"/>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33120" name="Clip" r:id="rId10" imgW="1307079" imgH="1083682" progId="MS_ClipArt_Gallery.2">
                    <p:embed/>
                  </p:oleObj>
                </mc:Choice>
                <mc:Fallback>
                  <p:oleObj name="Clip" r:id="rId10" imgW="1307079" imgH="1083682"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1379" name="Line 51"/>
            <p:cNvSpPr>
              <a:spLocks noChangeShapeType="1"/>
            </p:cNvSpPr>
            <p:nvPr/>
          </p:nvSpPr>
          <p:spPr bwMode="auto">
            <a:xfrm flipV="1">
              <a:off x="3606" y="1882"/>
              <a:ext cx="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36080" name="Group 52"/>
            <p:cNvGrpSpPr>
              <a:grpSpLocks/>
            </p:cNvGrpSpPr>
            <p:nvPr/>
          </p:nvGrpSpPr>
          <p:grpSpPr bwMode="auto">
            <a:xfrm>
              <a:off x="3404" y="1504"/>
              <a:ext cx="51" cy="167"/>
              <a:chOff x="3842" y="406"/>
              <a:chExt cx="51" cy="167"/>
            </a:xfrm>
          </p:grpSpPr>
          <p:sp>
            <p:nvSpPr>
              <p:cNvPr id="1251381" name="Oval 53"/>
              <p:cNvSpPr>
                <a:spLocks noChangeArrowheads="1"/>
              </p:cNvSpPr>
              <p:nvPr/>
            </p:nvSpPr>
            <p:spPr bwMode="auto">
              <a:xfrm>
                <a:off x="3842" y="406"/>
                <a:ext cx="47" cy="4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82" name="Oval 54"/>
              <p:cNvSpPr>
                <a:spLocks noChangeArrowheads="1"/>
              </p:cNvSpPr>
              <p:nvPr/>
            </p:nvSpPr>
            <p:spPr bwMode="auto">
              <a:xfrm>
                <a:off x="3844" y="464"/>
                <a:ext cx="47" cy="4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83" name="Oval 55"/>
              <p:cNvSpPr>
                <a:spLocks noChangeArrowheads="1"/>
              </p:cNvSpPr>
              <p:nvPr/>
            </p:nvSpPr>
            <p:spPr bwMode="auto">
              <a:xfrm>
                <a:off x="3847" y="526"/>
                <a:ext cx="49" cy="44"/>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sp>
          <p:nvSpPr>
            <p:cNvPr id="1251384" name="Line 56"/>
            <p:cNvSpPr>
              <a:spLocks noChangeShapeType="1"/>
            </p:cNvSpPr>
            <p:nvPr/>
          </p:nvSpPr>
          <p:spPr bwMode="auto">
            <a:xfrm>
              <a:off x="3653" y="1431"/>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aphicFrame>
        <p:nvGraphicFramePr>
          <p:cNvPr id="35859" name="Object 57"/>
          <p:cNvGraphicFramePr>
            <a:graphicFrameLocks noChangeAspect="1"/>
          </p:cNvGraphicFramePr>
          <p:nvPr/>
        </p:nvGraphicFramePr>
        <p:xfrm>
          <a:off x="6278563" y="4503738"/>
          <a:ext cx="417512" cy="331787"/>
        </p:xfrm>
        <a:graphic>
          <a:graphicData uri="http://schemas.openxmlformats.org/presentationml/2006/ole">
            <mc:AlternateContent xmlns:mc="http://schemas.openxmlformats.org/markup-compatibility/2006">
              <mc:Choice xmlns:v="urn:schemas-microsoft-com:vml" Requires="v">
                <p:oleObj spid="_x0000_s33121" name="Clip" r:id="rId11" imgW="1307079" imgH="1083682" progId="MS_ClipArt_Gallery.2">
                  <p:embed/>
                </p:oleObj>
              </mc:Choice>
              <mc:Fallback>
                <p:oleObj name="Clip" r:id="rId11" imgW="1307079" imgH="1083682"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8563" y="4503738"/>
                        <a:ext cx="417512"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5860" name="Object 58"/>
          <p:cNvGraphicFramePr>
            <a:graphicFrameLocks noChangeAspect="1"/>
          </p:cNvGraphicFramePr>
          <p:nvPr/>
        </p:nvGraphicFramePr>
        <p:xfrm>
          <a:off x="5664200" y="4492625"/>
          <a:ext cx="415925" cy="330200"/>
        </p:xfrm>
        <a:graphic>
          <a:graphicData uri="http://schemas.openxmlformats.org/presentationml/2006/ole">
            <mc:AlternateContent xmlns:mc="http://schemas.openxmlformats.org/markup-compatibility/2006">
              <mc:Choice xmlns:v="urn:schemas-microsoft-com:vml" Requires="v">
                <p:oleObj spid="_x0000_s33122" name="Clip" r:id="rId12" imgW="1307079" imgH="1083682" progId="MS_ClipArt_Gallery.2">
                  <p:embed/>
                </p:oleObj>
              </mc:Choice>
              <mc:Fallback>
                <p:oleObj name="Clip" r:id="rId12" imgW="1307079" imgH="1083682"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200" y="4492625"/>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1387" name="Oval 59"/>
          <p:cNvSpPr>
            <a:spLocks noChangeArrowheads="1"/>
          </p:cNvSpPr>
          <p:nvPr/>
        </p:nvSpPr>
        <p:spPr bwMode="auto">
          <a:xfrm rot="-5400000">
            <a:off x="6080919" y="4596606"/>
            <a:ext cx="63500" cy="6508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88" name="Oval 60"/>
          <p:cNvSpPr>
            <a:spLocks noChangeArrowheads="1"/>
          </p:cNvSpPr>
          <p:nvPr/>
        </p:nvSpPr>
        <p:spPr bwMode="auto">
          <a:xfrm rot="-5400000">
            <a:off x="6165851" y="4594225"/>
            <a:ext cx="63500" cy="66675"/>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89" name="Oval 61"/>
          <p:cNvSpPr>
            <a:spLocks noChangeArrowheads="1"/>
          </p:cNvSpPr>
          <p:nvPr/>
        </p:nvSpPr>
        <p:spPr bwMode="auto">
          <a:xfrm rot="-5400000">
            <a:off x="6243637" y="4598988"/>
            <a:ext cx="61913" cy="6508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90" name="Line 62"/>
          <p:cNvSpPr>
            <a:spLocks noChangeShapeType="1"/>
          </p:cNvSpPr>
          <p:nvPr/>
        </p:nvSpPr>
        <p:spPr bwMode="auto">
          <a:xfrm rot="-5400000">
            <a:off x="6503194" y="4479132"/>
            <a:ext cx="60325"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91" name="Line 63"/>
          <p:cNvSpPr>
            <a:spLocks noChangeShapeType="1"/>
          </p:cNvSpPr>
          <p:nvPr/>
        </p:nvSpPr>
        <p:spPr bwMode="auto">
          <a:xfrm rot="5400000" flipH="1">
            <a:off x="5876925" y="4470400"/>
            <a:ext cx="635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92" name="Line 64"/>
          <p:cNvSpPr>
            <a:spLocks noChangeShapeType="1"/>
          </p:cNvSpPr>
          <p:nvPr/>
        </p:nvSpPr>
        <p:spPr bwMode="auto">
          <a:xfrm rot="16200000" flipV="1">
            <a:off x="6223794" y="4131469"/>
            <a:ext cx="0" cy="627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93" name="Line 65"/>
          <p:cNvSpPr>
            <a:spLocks noChangeShapeType="1"/>
          </p:cNvSpPr>
          <p:nvPr/>
        </p:nvSpPr>
        <p:spPr bwMode="auto">
          <a:xfrm flipV="1">
            <a:off x="5889625" y="4070350"/>
            <a:ext cx="93663" cy="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94" name="Line 66"/>
          <p:cNvSpPr>
            <a:spLocks noChangeShapeType="1"/>
          </p:cNvSpPr>
          <p:nvPr/>
        </p:nvSpPr>
        <p:spPr bwMode="auto">
          <a:xfrm>
            <a:off x="6491288" y="4116388"/>
            <a:ext cx="303212" cy="385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395" name="Line 67"/>
          <p:cNvSpPr>
            <a:spLocks noChangeShapeType="1"/>
          </p:cNvSpPr>
          <p:nvPr/>
        </p:nvSpPr>
        <p:spPr bwMode="auto">
          <a:xfrm flipH="1">
            <a:off x="7286625" y="4113213"/>
            <a:ext cx="279400" cy="392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aphicFrame>
        <p:nvGraphicFramePr>
          <p:cNvPr id="35870" name="Object 68"/>
          <p:cNvGraphicFramePr>
            <a:graphicFrameLocks noChangeAspect="1"/>
          </p:cNvGraphicFramePr>
          <p:nvPr/>
        </p:nvGraphicFramePr>
        <p:xfrm>
          <a:off x="7464425" y="3665538"/>
          <a:ext cx="203200" cy="241300"/>
        </p:xfrm>
        <a:graphic>
          <a:graphicData uri="http://schemas.openxmlformats.org/presentationml/2006/ole">
            <mc:AlternateContent xmlns:mc="http://schemas.openxmlformats.org/markup-compatibility/2006">
              <mc:Choice xmlns:v="urn:schemas-microsoft-com:vml" Requires="v">
                <p:oleObj spid="_x0000_s33123" name="Clip" r:id="rId13" imgW="983255" imgH="1207724" progId="MS_ClipArt_Gallery.2">
                  <p:embed/>
                </p:oleObj>
              </mc:Choice>
              <mc:Fallback>
                <p:oleObj name="Clip" r:id="rId13" imgW="983255" imgH="1207724" progId="MS_ClipArt_Gallery.2">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64425" y="3665538"/>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5871" name="Object 69"/>
          <p:cNvGraphicFramePr>
            <a:graphicFrameLocks noChangeAspect="1"/>
          </p:cNvGraphicFramePr>
          <p:nvPr/>
        </p:nvGraphicFramePr>
        <p:xfrm>
          <a:off x="6127750" y="3746500"/>
          <a:ext cx="203200" cy="239713"/>
        </p:xfrm>
        <a:graphic>
          <a:graphicData uri="http://schemas.openxmlformats.org/presentationml/2006/ole">
            <mc:AlternateContent xmlns:mc="http://schemas.openxmlformats.org/markup-compatibility/2006">
              <mc:Choice xmlns:v="urn:schemas-microsoft-com:vml" Requires="v">
                <p:oleObj spid="_x0000_s33124" name="Clip" r:id="rId15" imgW="983255" imgH="1207724" progId="MS_ClipArt_Gallery.2">
                  <p:embed/>
                </p:oleObj>
              </mc:Choice>
              <mc:Fallback>
                <p:oleObj name="Clip" r:id="rId15" imgW="983255" imgH="1207724" progId="MS_ClipArt_Gallery.2">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27750" y="3746500"/>
                        <a:ext cx="2032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35872" name="Group 70"/>
          <p:cNvGrpSpPr>
            <a:grpSpLocks/>
          </p:cNvGrpSpPr>
          <p:nvPr/>
        </p:nvGrpSpPr>
        <p:grpSpPr bwMode="auto">
          <a:xfrm>
            <a:off x="6475413" y="4943475"/>
            <a:ext cx="406400" cy="427038"/>
            <a:chOff x="2870" y="1518"/>
            <a:chExt cx="292" cy="320"/>
          </a:xfrm>
        </p:grpSpPr>
        <p:graphicFrame>
          <p:nvGraphicFramePr>
            <p:cNvPr id="36074" name="Object 7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3125" name="Clip" r:id="rId16" imgW="826793" imgH="840481" progId="MS_ClipArt_Gallery.2">
                    <p:embed/>
                  </p:oleObj>
                </mc:Choice>
                <mc:Fallback>
                  <p:oleObj name="Clip" r:id="rId16" imgW="826793" imgH="840481" progId="MS_ClipArt_Gallery.2">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6075" name="Object 7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3126" name="Clip" r:id="rId18" imgW="1268227" imgH="1200237" progId="MS_ClipArt_Gallery.2">
                    <p:embed/>
                  </p:oleObj>
                </mc:Choice>
                <mc:Fallback>
                  <p:oleObj name="Clip" r:id="rId18" imgW="1268227" imgH="1200237" progId="MS_ClipArt_Gallery.2">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35873" name="Group 73"/>
          <p:cNvGrpSpPr>
            <a:grpSpLocks/>
          </p:cNvGrpSpPr>
          <p:nvPr/>
        </p:nvGrpSpPr>
        <p:grpSpPr bwMode="auto">
          <a:xfrm>
            <a:off x="7253288" y="4975225"/>
            <a:ext cx="406400" cy="427038"/>
            <a:chOff x="2870" y="1518"/>
            <a:chExt cx="292" cy="320"/>
          </a:xfrm>
        </p:grpSpPr>
        <p:graphicFrame>
          <p:nvGraphicFramePr>
            <p:cNvPr id="36072" name="Object 7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3127" name="Clip" r:id="rId20" imgW="826793" imgH="840481" progId="MS_ClipArt_Gallery.2">
                    <p:embed/>
                  </p:oleObj>
                </mc:Choice>
                <mc:Fallback>
                  <p:oleObj name="Clip" r:id="rId20" imgW="826793" imgH="840481" progId="MS_ClipArt_Gallery.2">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6073" name="Object 7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3128" name="Clip" r:id="rId21" imgW="1268227" imgH="1200237" progId="MS_ClipArt_Gallery.2">
                    <p:embed/>
                  </p:oleObj>
                </mc:Choice>
                <mc:Fallback>
                  <p:oleObj name="Clip" r:id="rId21" imgW="1268227" imgH="1200237" progId="MS_ClipArt_Gallery.2">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35874" name="Group 76"/>
          <p:cNvGrpSpPr>
            <a:grpSpLocks/>
          </p:cNvGrpSpPr>
          <p:nvPr/>
        </p:nvGrpSpPr>
        <p:grpSpPr bwMode="auto">
          <a:xfrm>
            <a:off x="6838950" y="4691063"/>
            <a:ext cx="379413" cy="376237"/>
            <a:chOff x="4733" y="2082"/>
            <a:chExt cx="272" cy="282"/>
          </a:xfrm>
        </p:grpSpPr>
        <p:graphicFrame>
          <p:nvGraphicFramePr>
            <p:cNvPr id="36070" name="Object 77"/>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33129" name="Clip" r:id="rId22" imgW="826793" imgH="840481" progId="MS_ClipArt_Gallery.2">
                    <p:embed/>
                  </p:oleObj>
                </mc:Choice>
                <mc:Fallback>
                  <p:oleObj name="Clip" r:id="rId22" imgW="826793" imgH="840481" progId="MS_ClipArt_Gallery.2">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1406" name="Rectangle 78"/>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sp>
        <p:nvSpPr>
          <p:cNvPr id="1251407" name="Line 79"/>
          <p:cNvSpPr>
            <a:spLocks noChangeShapeType="1"/>
          </p:cNvSpPr>
          <p:nvPr/>
        </p:nvSpPr>
        <p:spPr bwMode="auto">
          <a:xfrm>
            <a:off x="7145338" y="4594225"/>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35876" name="Group 80"/>
          <p:cNvGrpSpPr>
            <a:grpSpLocks/>
          </p:cNvGrpSpPr>
          <p:nvPr/>
        </p:nvGrpSpPr>
        <p:grpSpPr bwMode="auto">
          <a:xfrm>
            <a:off x="7866063" y="4017963"/>
            <a:ext cx="207962" cy="409575"/>
            <a:chOff x="4180" y="783"/>
            <a:chExt cx="150" cy="307"/>
          </a:xfrm>
        </p:grpSpPr>
        <p:sp>
          <p:nvSpPr>
            <p:cNvPr id="1251409" name="AutoShape 8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10" name="Rectangle 82"/>
            <p:cNvSpPr>
              <a:spLocks noChangeArrowheads="1"/>
            </p:cNvSpPr>
            <p:nvPr/>
          </p:nvSpPr>
          <p:spPr bwMode="auto">
            <a:xfrm>
              <a:off x="4256" y="785"/>
              <a:ext cx="71"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11" name="Rectangle 8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12" name="AutoShape 8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13" name="Line 85"/>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14" name="Line 86"/>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15" name="Rectangle 8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16" name="Rectangle 88"/>
            <p:cNvSpPr>
              <a:spLocks noChangeArrowheads="1"/>
            </p:cNvSpPr>
            <p:nvPr/>
          </p:nvSpPr>
          <p:spPr bwMode="auto">
            <a:xfrm>
              <a:off x="4202" y="923"/>
              <a:ext cx="48" cy="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35877" name="Group 89"/>
          <p:cNvGrpSpPr>
            <a:grpSpLocks/>
          </p:cNvGrpSpPr>
          <p:nvPr/>
        </p:nvGrpSpPr>
        <p:grpSpPr bwMode="auto">
          <a:xfrm>
            <a:off x="7853363" y="4462463"/>
            <a:ext cx="207962" cy="409575"/>
            <a:chOff x="4180" y="783"/>
            <a:chExt cx="150" cy="307"/>
          </a:xfrm>
        </p:grpSpPr>
        <p:sp>
          <p:nvSpPr>
            <p:cNvPr id="1251418" name="AutoShape 90"/>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19" name="Rectangle 91"/>
            <p:cNvSpPr>
              <a:spLocks noChangeArrowheads="1"/>
            </p:cNvSpPr>
            <p:nvPr/>
          </p:nvSpPr>
          <p:spPr bwMode="auto">
            <a:xfrm>
              <a:off x="4256" y="785"/>
              <a:ext cx="71"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20" name="Rectangle 9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21" name="AutoShape 9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22" name="Line 94"/>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23" name="Line 95"/>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24" name="Rectangle 9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25" name="Rectangle 97"/>
            <p:cNvSpPr>
              <a:spLocks noChangeArrowheads="1"/>
            </p:cNvSpPr>
            <p:nvPr/>
          </p:nvSpPr>
          <p:spPr bwMode="auto">
            <a:xfrm>
              <a:off x="4202" y="923"/>
              <a:ext cx="48" cy="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sp>
        <p:nvSpPr>
          <p:cNvPr id="1251426" name="Line 98"/>
          <p:cNvSpPr>
            <a:spLocks noChangeShapeType="1"/>
          </p:cNvSpPr>
          <p:nvPr/>
        </p:nvSpPr>
        <p:spPr bwMode="auto">
          <a:xfrm rot="5400000" flipH="1">
            <a:off x="7479506" y="4391819"/>
            <a:ext cx="6111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27" name="Line 99"/>
          <p:cNvSpPr>
            <a:spLocks noChangeShapeType="1"/>
          </p:cNvSpPr>
          <p:nvPr/>
        </p:nvSpPr>
        <p:spPr bwMode="auto">
          <a:xfrm rot="-5400000">
            <a:off x="7833519" y="4644231"/>
            <a:ext cx="0" cy="103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28" name="Line 100"/>
          <p:cNvSpPr>
            <a:spLocks noChangeShapeType="1"/>
          </p:cNvSpPr>
          <p:nvPr/>
        </p:nvSpPr>
        <p:spPr bwMode="auto">
          <a:xfrm rot="-5400000">
            <a:off x="7823200" y="4175125"/>
            <a:ext cx="0" cy="8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29" name="Line 101"/>
          <p:cNvSpPr>
            <a:spLocks noChangeShapeType="1"/>
          </p:cNvSpPr>
          <p:nvPr/>
        </p:nvSpPr>
        <p:spPr bwMode="auto">
          <a:xfrm flipV="1">
            <a:off x="6502400" y="2316163"/>
            <a:ext cx="458788" cy="2079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30" name="Line 102"/>
          <p:cNvSpPr>
            <a:spLocks noChangeShapeType="1"/>
          </p:cNvSpPr>
          <p:nvPr/>
        </p:nvSpPr>
        <p:spPr bwMode="auto">
          <a:xfrm>
            <a:off x="7437438" y="2300288"/>
            <a:ext cx="485775" cy="2079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31" name="Line 103"/>
          <p:cNvSpPr>
            <a:spLocks noChangeShapeType="1"/>
          </p:cNvSpPr>
          <p:nvPr/>
        </p:nvSpPr>
        <p:spPr bwMode="auto">
          <a:xfrm flipH="1">
            <a:off x="7956550" y="2636838"/>
            <a:ext cx="24130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32" name="Line 104"/>
          <p:cNvSpPr>
            <a:spLocks noChangeShapeType="1"/>
          </p:cNvSpPr>
          <p:nvPr/>
        </p:nvSpPr>
        <p:spPr bwMode="auto">
          <a:xfrm>
            <a:off x="7186613" y="2413000"/>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33" name="Line 105"/>
          <p:cNvSpPr>
            <a:spLocks noChangeShapeType="1"/>
          </p:cNvSpPr>
          <p:nvPr/>
        </p:nvSpPr>
        <p:spPr bwMode="auto">
          <a:xfrm>
            <a:off x="7212013" y="3060700"/>
            <a:ext cx="534987" cy="368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34" name="Line 106"/>
          <p:cNvSpPr>
            <a:spLocks noChangeShapeType="1"/>
          </p:cNvSpPr>
          <p:nvPr/>
        </p:nvSpPr>
        <p:spPr bwMode="auto">
          <a:xfrm flipH="1">
            <a:off x="7672388" y="3525838"/>
            <a:ext cx="266700" cy="3603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35" name="Line 107"/>
          <p:cNvSpPr>
            <a:spLocks noChangeShapeType="1"/>
          </p:cNvSpPr>
          <p:nvPr/>
        </p:nvSpPr>
        <p:spPr bwMode="auto">
          <a:xfrm flipH="1">
            <a:off x="7445375" y="2605088"/>
            <a:ext cx="560388" cy="384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36" name="Line 108"/>
          <p:cNvSpPr>
            <a:spLocks noChangeShapeType="1"/>
          </p:cNvSpPr>
          <p:nvPr/>
        </p:nvSpPr>
        <p:spPr bwMode="auto">
          <a:xfrm flipH="1">
            <a:off x="7454900" y="2044700"/>
            <a:ext cx="350838" cy="255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37" name="Line 109"/>
          <p:cNvSpPr>
            <a:spLocks noChangeShapeType="1"/>
          </p:cNvSpPr>
          <p:nvPr/>
        </p:nvSpPr>
        <p:spPr bwMode="auto">
          <a:xfrm flipH="1">
            <a:off x="8172450" y="2220913"/>
            <a:ext cx="201613" cy="176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35890" name="Group 110"/>
          <p:cNvGrpSpPr>
            <a:grpSpLocks/>
          </p:cNvGrpSpPr>
          <p:nvPr/>
        </p:nvGrpSpPr>
        <p:grpSpPr bwMode="auto">
          <a:xfrm>
            <a:off x="5983288" y="2413000"/>
            <a:ext cx="501650" cy="233363"/>
            <a:chOff x="3600" y="219"/>
            <a:chExt cx="360" cy="175"/>
          </a:xfrm>
        </p:grpSpPr>
        <p:sp>
          <p:nvSpPr>
            <p:cNvPr id="1251439" name="Oval 111"/>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40" name="Line 11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41" name="Line 11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42" name="Rectangle 114"/>
            <p:cNvSpPr>
              <a:spLocks noChangeArrowheads="1"/>
            </p:cNvSpPr>
            <p:nvPr/>
          </p:nvSpPr>
          <p:spPr bwMode="auto">
            <a:xfrm>
              <a:off x="3603" y="289"/>
              <a:ext cx="352" cy="5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a:p>
          </p:txBody>
        </p:sp>
        <p:sp>
          <p:nvSpPr>
            <p:cNvPr id="1251443" name="Oval 11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36046" name="Group 116"/>
            <p:cNvGrpSpPr>
              <a:grpSpLocks/>
            </p:cNvGrpSpPr>
            <p:nvPr/>
          </p:nvGrpSpPr>
          <p:grpSpPr bwMode="auto">
            <a:xfrm>
              <a:off x="3686" y="244"/>
              <a:ext cx="177" cy="66"/>
              <a:chOff x="2848" y="848"/>
              <a:chExt cx="140" cy="98"/>
            </a:xfrm>
          </p:grpSpPr>
          <p:sp>
            <p:nvSpPr>
              <p:cNvPr id="1251445" name="Line 11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46" name="Line 118"/>
              <p:cNvSpPr>
                <a:spLocks noChangeShapeType="1"/>
              </p:cNvSpPr>
              <p:nvPr/>
            </p:nvSpPr>
            <p:spPr bwMode="auto">
              <a:xfrm>
                <a:off x="2944" y="942"/>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47" name="Line 119"/>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36047" name="Group 120"/>
            <p:cNvGrpSpPr>
              <a:grpSpLocks/>
            </p:cNvGrpSpPr>
            <p:nvPr/>
          </p:nvGrpSpPr>
          <p:grpSpPr bwMode="auto">
            <a:xfrm flipV="1">
              <a:off x="3686" y="243"/>
              <a:ext cx="177" cy="66"/>
              <a:chOff x="2848" y="848"/>
              <a:chExt cx="140" cy="98"/>
            </a:xfrm>
          </p:grpSpPr>
          <p:sp>
            <p:nvSpPr>
              <p:cNvPr id="1251449" name="Line 121"/>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50" name="Line 12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51" name="Line 123"/>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grpSp>
        <p:nvGrpSpPr>
          <p:cNvPr id="35891" name="Group 124"/>
          <p:cNvGrpSpPr>
            <a:grpSpLocks/>
          </p:cNvGrpSpPr>
          <p:nvPr/>
        </p:nvGrpSpPr>
        <p:grpSpPr bwMode="auto">
          <a:xfrm>
            <a:off x="6935788" y="2184400"/>
            <a:ext cx="501650" cy="233363"/>
            <a:chOff x="3600" y="219"/>
            <a:chExt cx="360" cy="175"/>
          </a:xfrm>
        </p:grpSpPr>
        <p:sp>
          <p:nvSpPr>
            <p:cNvPr id="1251453" name="Oval 12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54" name="Line 12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55" name="Line 12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56" name="Rectangle 128"/>
            <p:cNvSpPr>
              <a:spLocks noChangeArrowheads="1"/>
            </p:cNvSpPr>
            <p:nvPr/>
          </p:nvSpPr>
          <p:spPr bwMode="auto">
            <a:xfrm>
              <a:off x="3603" y="289"/>
              <a:ext cx="352" cy="5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a:p>
          </p:txBody>
        </p:sp>
        <p:sp>
          <p:nvSpPr>
            <p:cNvPr id="1251457" name="Oval 12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36033" name="Group 130"/>
            <p:cNvGrpSpPr>
              <a:grpSpLocks/>
            </p:cNvGrpSpPr>
            <p:nvPr/>
          </p:nvGrpSpPr>
          <p:grpSpPr bwMode="auto">
            <a:xfrm>
              <a:off x="3686" y="244"/>
              <a:ext cx="177" cy="66"/>
              <a:chOff x="2848" y="848"/>
              <a:chExt cx="140" cy="98"/>
            </a:xfrm>
          </p:grpSpPr>
          <p:sp>
            <p:nvSpPr>
              <p:cNvPr id="1251459" name="Line 13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60" name="Line 132"/>
              <p:cNvSpPr>
                <a:spLocks noChangeShapeType="1"/>
              </p:cNvSpPr>
              <p:nvPr/>
            </p:nvSpPr>
            <p:spPr bwMode="auto">
              <a:xfrm>
                <a:off x="2944" y="942"/>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61" name="Line 133"/>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36034" name="Group 134"/>
            <p:cNvGrpSpPr>
              <a:grpSpLocks/>
            </p:cNvGrpSpPr>
            <p:nvPr/>
          </p:nvGrpSpPr>
          <p:grpSpPr bwMode="auto">
            <a:xfrm flipV="1">
              <a:off x="3686" y="243"/>
              <a:ext cx="177" cy="66"/>
              <a:chOff x="2848" y="848"/>
              <a:chExt cx="140" cy="98"/>
            </a:xfrm>
          </p:grpSpPr>
          <p:sp>
            <p:nvSpPr>
              <p:cNvPr id="1251463" name="Line 135"/>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64" name="Line 13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65" name="Line 13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grpSp>
        <p:nvGrpSpPr>
          <p:cNvPr id="35892" name="Group 138"/>
          <p:cNvGrpSpPr>
            <a:grpSpLocks/>
          </p:cNvGrpSpPr>
          <p:nvPr/>
        </p:nvGrpSpPr>
        <p:grpSpPr bwMode="auto">
          <a:xfrm>
            <a:off x="6953250" y="2841625"/>
            <a:ext cx="501650" cy="233363"/>
            <a:chOff x="3600" y="219"/>
            <a:chExt cx="360" cy="175"/>
          </a:xfrm>
        </p:grpSpPr>
        <p:sp>
          <p:nvSpPr>
            <p:cNvPr id="1251467" name="Oval 139"/>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68" name="Line 14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69" name="Line 14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70" name="Rectangle 142"/>
            <p:cNvSpPr>
              <a:spLocks noChangeArrowheads="1"/>
            </p:cNvSpPr>
            <p:nvPr/>
          </p:nvSpPr>
          <p:spPr bwMode="auto">
            <a:xfrm>
              <a:off x="3603" y="289"/>
              <a:ext cx="352" cy="5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a:p>
          </p:txBody>
        </p:sp>
        <p:sp>
          <p:nvSpPr>
            <p:cNvPr id="1251471" name="Oval 14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36020" name="Group 144"/>
            <p:cNvGrpSpPr>
              <a:grpSpLocks/>
            </p:cNvGrpSpPr>
            <p:nvPr/>
          </p:nvGrpSpPr>
          <p:grpSpPr bwMode="auto">
            <a:xfrm>
              <a:off x="3686" y="244"/>
              <a:ext cx="177" cy="66"/>
              <a:chOff x="2848" y="848"/>
              <a:chExt cx="140" cy="98"/>
            </a:xfrm>
          </p:grpSpPr>
          <p:sp>
            <p:nvSpPr>
              <p:cNvPr id="1251473" name="Line 14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74" name="Line 146"/>
              <p:cNvSpPr>
                <a:spLocks noChangeShapeType="1"/>
              </p:cNvSpPr>
              <p:nvPr/>
            </p:nvSpPr>
            <p:spPr bwMode="auto">
              <a:xfrm>
                <a:off x="2944" y="942"/>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75" name="Line 147"/>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36021" name="Group 148"/>
            <p:cNvGrpSpPr>
              <a:grpSpLocks/>
            </p:cNvGrpSpPr>
            <p:nvPr/>
          </p:nvGrpSpPr>
          <p:grpSpPr bwMode="auto">
            <a:xfrm flipV="1">
              <a:off x="3686" y="243"/>
              <a:ext cx="177" cy="66"/>
              <a:chOff x="2848" y="848"/>
              <a:chExt cx="140" cy="98"/>
            </a:xfrm>
          </p:grpSpPr>
          <p:sp>
            <p:nvSpPr>
              <p:cNvPr id="1251477" name="Line 149"/>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78" name="Line 15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79" name="Line 151"/>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grpSp>
        <p:nvGrpSpPr>
          <p:cNvPr id="35893" name="Group 152"/>
          <p:cNvGrpSpPr>
            <a:grpSpLocks/>
          </p:cNvGrpSpPr>
          <p:nvPr/>
        </p:nvGrpSpPr>
        <p:grpSpPr bwMode="auto">
          <a:xfrm>
            <a:off x="7923213" y="2392363"/>
            <a:ext cx="500062" cy="233362"/>
            <a:chOff x="3600" y="219"/>
            <a:chExt cx="360" cy="175"/>
          </a:xfrm>
        </p:grpSpPr>
        <p:sp>
          <p:nvSpPr>
            <p:cNvPr id="1251481" name="Oval 153"/>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82" name="Line 154"/>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83" name="Line 155"/>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84" name="Rectangle 156"/>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a:p>
          </p:txBody>
        </p:sp>
        <p:sp>
          <p:nvSpPr>
            <p:cNvPr id="1251485" name="Oval 15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36007" name="Group 158"/>
            <p:cNvGrpSpPr>
              <a:grpSpLocks/>
            </p:cNvGrpSpPr>
            <p:nvPr/>
          </p:nvGrpSpPr>
          <p:grpSpPr bwMode="auto">
            <a:xfrm>
              <a:off x="3686" y="244"/>
              <a:ext cx="177" cy="66"/>
              <a:chOff x="2848" y="848"/>
              <a:chExt cx="140" cy="98"/>
            </a:xfrm>
          </p:grpSpPr>
          <p:sp>
            <p:nvSpPr>
              <p:cNvPr id="1251487" name="Line 1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88" name="Line 160"/>
              <p:cNvSpPr>
                <a:spLocks noChangeShapeType="1"/>
              </p:cNvSpPr>
              <p:nvPr/>
            </p:nvSpPr>
            <p:spPr bwMode="auto">
              <a:xfrm>
                <a:off x="2944" y="942"/>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89" name="Line 161"/>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36008" name="Group 162"/>
            <p:cNvGrpSpPr>
              <a:grpSpLocks/>
            </p:cNvGrpSpPr>
            <p:nvPr/>
          </p:nvGrpSpPr>
          <p:grpSpPr bwMode="auto">
            <a:xfrm flipV="1">
              <a:off x="3686" y="243"/>
              <a:ext cx="177" cy="66"/>
              <a:chOff x="2848" y="848"/>
              <a:chExt cx="140" cy="98"/>
            </a:xfrm>
          </p:grpSpPr>
          <p:sp>
            <p:nvSpPr>
              <p:cNvPr id="1251491" name="Line 163"/>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92" name="Line 16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93" name="Line 165"/>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grpSp>
        <p:nvGrpSpPr>
          <p:cNvPr id="35894" name="Group 166"/>
          <p:cNvGrpSpPr>
            <a:grpSpLocks/>
          </p:cNvGrpSpPr>
          <p:nvPr/>
        </p:nvGrpSpPr>
        <p:grpSpPr bwMode="auto">
          <a:xfrm>
            <a:off x="7729538" y="3289300"/>
            <a:ext cx="501650" cy="233363"/>
            <a:chOff x="3600" y="219"/>
            <a:chExt cx="360" cy="175"/>
          </a:xfrm>
        </p:grpSpPr>
        <p:sp>
          <p:nvSpPr>
            <p:cNvPr id="1251495" name="Oval 167"/>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96" name="Line 16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97" name="Line 16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498" name="Rectangle 170"/>
            <p:cNvSpPr>
              <a:spLocks noChangeArrowheads="1"/>
            </p:cNvSpPr>
            <p:nvPr/>
          </p:nvSpPr>
          <p:spPr bwMode="auto">
            <a:xfrm>
              <a:off x="3603" y="289"/>
              <a:ext cx="352" cy="5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a:p>
          </p:txBody>
        </p:sp>
        <p:sp>
          <p:nvSpPr>
            <p:cNvPr id="1251499" name="Oval 17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35994" name="Group 172"/>
            <p:cNvGrpSpPr>
              <a:grpSpLocks/>
            </p:cNvGrpSpPr>
            <p:nvPr/>
          </p:nvGrpSpPr>
          <p:grpSpPr bwMode="auto">
            <a:xfrm>
              <a:off x="3686" y="244"/>
              <a:ext cx="177" cy="66"/>
              <a:chOff x="2848" y="848"/>
              <a:chExt cx="140" cy="98"/>
            </a:xfrm>
          </p:grpSpPr>
          <p:sp>
            <p:nvSpPr>
              <p:cNvPr id="1251501" name="Line 1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02" name="Line 174"/>
              <p:cNvSpPr>
                <a:spLocks noChangeShapeType="1"/>
              </p:cNvSpPr>
              <p:nvPr/>
            </p:nvSpPr>
            <p:spPr bwMode="auto">
              <a:xfrm>
                <a:off x="2944" y="942"/>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03" name="Line 175"/>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35995" name="Group 176"/>
            <p:cNvGrpSpPr>
              <a:grpSpLocks/>
            </p:cNvGrpSpPr>
            <p:nvPr/>
          </p:nvGrpSpPr>
          <p:grpSpPr bwMode="auto">
            <a:xfrm flipV="1">
              <a:off x="3686" y="243"/>
              <a:ext cx="177" cy="66"/>
              <a:chOff x="2848" y="848"/>
              <a:chExt cx="140" cy="98"/>
            </a:xfrm>
          </p:grpSpPr>
          <p:sp>
            <p:nvSpPr>
              <p:cNvPr id="1251505" name="Line 177"/>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06" name="Line 17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07" name="Line 179"/>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grpSp>
        <p:nvGrpSpPr>
          <p:cNvPr id="35895" name="Group 180"/>
          <p:cNvGrpSpPr>
            <a:grpSpLocks/>
          </p:cNvGrpSpPr>
          <p:nvPr/>
        </p:nvGrpSpPr>
        <p:grpSpPr bwMode="auto">
          <a:xfrm>
            <a:off x="7396163" y="3873500"/>
            <a:ext cx="501650" cy="234950"/>
            <a:chOff x="3600" y="219"/>
            <a:chExt cx="360" cy="175"/>
          </a:xfrm>
        </p:grpSpPr>
        <p:sp>
          <p:nvSpPr>
            <p:cNvPr id="1251509" name="Oval 18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10" name="Line 18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11" name="Line 18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12" name="Rectangle 184"/>
            <p:cNvSpPr>
              <a:spLocks noChangeArrowheads="1"/>
            </p:cNvSpPr>
            <p:nvPr/>
          </p:nvSpPr>
          <p:spPr bwMode="auto">
            <a:xfrm>
              <a:off x="3603" y="289"/>
              <a:ext cx="352"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a:p>
          </p:txBody>
        </p:sp>
        <p:sp>
          <p:nvSpPr>
            <p:cNvPr id="1251513" name="Oval 185"/>
            <p:cNvSpPr>
              <a:spLocks noChangeArrowheads="1"/>
            </p:cNvSpPr>
            <p:nvPr/>
          </p:nvSpPr>
          <p:spPr bwMode="auto">
            <a:xfrm>
              <a:off x="3600" y="219"/>
              <a:ext cx="357" cy="114"/>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35981" name="Group 186"/>
            <p:cNvGrpSpPr>
              <a:grpSpLocks/>
            </p:cNvGrpSpPr>
            <p:nvPr/>
          </p:nvGrpSpPr>
          <p:grpSpPr bwMode="auto">
            <a:xfrm>
              <a:off x="3686" y="244"/>
              <a:ext cx="177" cy="66"/>
              <a:chOff x="2848" y="848"/>
              <a:chExt cx="140" cy="98"/>
            </a:xfrm>
          </p:grpSpPr>
          <p:sp>
            <p:nvSpPr>
              <p:cNvPr id="1251515" name="Line 18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16" name="Line 18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17" name="Line 189"/>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35982" name="Group 190"/>
            <p:cNvGrpSpPr>
              <a:grpSpLocks/>
            </p:cNvGrpSpPr>
            <p:nvPr/>
          </p:nvGrpSpPr>
          <p:grpSpPr bwMode="auto">
            <a:xfrm flipV="1">
              <a:off x="3686" y="243"/>
              <a:ext cx="177" cy="66"/>
              <a:chOff x="2848" y="848"/>
              <a:chExt cx="140" cy="98"/>
            </a:xfrm>
          </p:grpSpPr>
          <p:sp>
            <p:nvSpPr>
              <p:cNvPr id="1251519" name="Line 19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20" name="Line 192"/>
              <p:cNvSpPr>
                <a:spLocks noChangeShapeType="1"/>
              </p:cNvSpPr>
              <p:nvPr/>
            </p:nvSpPr>
            <p:spPr bwMode="auto">
              <a:xfrm>
                <a:off x="2944" y="948"/>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21" name="Line 193"/>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grpSp>
        <p:nvGrpSpPr>
          <p:cNvPr id="35896" name="Group 194"/>
          <p:cNvGrpSpPr>
            <a:grpSpLocks/>
          </p:cNvGrpSpPr>
          <p:nvPr/>
        </p:nvGrpSpPr>
        <p:grpSpPr bwMode="auto">
          <a:xfrm>
            <a:off x="6786563" y="4362450"/>
            <a:ext cx="500062" cy="233363"/>
            <a:chOff x="3600" y="219"/>
            <a:chExt cx="360" cy="175"/>
          </a:xfrm>
        </p:grpSpPr>
        <p:sp>
          <p:nvSpPr>
            <p:cNvPr id="1251523" name="Oval 19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24" name="Line 19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25" name="Line 19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26" name="Rectangle 19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a:p>
          </p:txBody>
        </p:sp>
        <p:sp>
          <p:nvSpPr>
            <p:cNvPr id="1251527" name="Oval 19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35968" name="Group 200"/>
            <p:cNvGrpSpPr>
              <a:grpSpLocks/>
            </p:cNvGrpSpPr>
            <p:nvPr/>
          </p:nvGrpSpPr>
          <p:grpSpPr bwMode="auto">
            <a:xfrm>
              <a:off x="3686" y="244"/>
              <a:ext cx="177" cy="66"/>
              <a:chOff x="2848" y="848"/>
              <a:chExt cx="140" cy="98"/>
            </a:xfrm>
          </p:grpSpPr>
          <p:sp>
            <p:nvSpPr>
              <p:cNvPr id="1251529" name="Line 20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30" name="Line 202"/>
              <p:cNvSpPr>
                <a:spLocks noChangeShapeType="1"/>
              </p:cNvSpPr>
              <p:nvPr/>
            </p:nvSpPr>
            <p:spPr bwMode="auto">
              <a:xfrm>
                <a:off x="2944" y="942"/>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31" name="Line 203"/>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35969" name="Group 204"/>
            <p:cNvGrpSpPr>
              <a:grpSpLocks/>
            </p:cNvGrpSpPr>
            <p:nvPr/>
          </p:nvGrpSpPr>
          <p:grpSpPr bwMode="auto">
            <a:xfrm flipV="1">
              <a:off x="3686" y="243"/>
              <a:ext cx="177" cy="66"/>
              <a:chOff x="2848" y="848"/>
              <a:chExt cx="140" cy="98"/>
            </a:xfrm>
          </p:grpSpPr>
          <p:sp>
            <p:nvSpPr>
              <p:cNvPr id="1251533" name="Line 205"/>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34" name="Line 20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35" name="Line 20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grpSp>
        <p:nvGrpSpPr>
          <p:cNvPr id="35897" name="Group 208"/>
          <p:cNvGrpSpPr>
            <a:grpSpLocks/>
          </p:cNvGrpSpPr>
          <p:nvPr/>
        </p:nvGrpSpPr>
        <p:grpSpPr bwMode="auto">
          <a:xfrm>
            <a:off x="5983288" y="3986213"/>
            <a:ext cx="501650" cy="233362"/>
            <a:chOff x="3600" y="219"/>
            <a:chExt cx="360" cy="175"/>
          </a:xfrm>
        </p:grpSpPr>
        <p:sp>
          <p:nvSpPr>
            <p:cNvPr id="1251537" name="Oval 209"/>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38" name="Line 21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39" name="Line 21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40" name="Rectangle 212"/>
            <p:cNvSpPr>
              <a:spLocks noChangeArrowheads="1"/>
            </p:cNvSpPr>
            <p:nvPr/>
          </p:nvSpPr>
          <p:spPr bwMode="auto">
            <a:xfrm>
              <a:off x="3603" y="289"/>
              <a:ext cx="352" cy="5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a:p>
          </p:txBody>
        </p:sp>
        <p:sp>
          <p:nvSpPr>
            <p:cNvPr id="1251541" name="Oval 21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35955" name="Group 214"/>
            <p:cNvGrpSpPr>
              <a:grpSpLocks/>
            </p:cNvGrpSpPr>
            <p:nvPr/>
          </p:nvGrpSpPr>
          <p:grpSpPr bwMode="auto">
            <a:xfrm>
              <a:off x="3686" y="244"/>
              <a:ext cx="177" cy="66"/>
              <a:chOff x="2848" y="848"/>
              <a:chExt cx="140" cy="98"/>
            </a:xfrm>
          </p:grpSpPr>
          <p:sp>
            <p:nvSpPr>
              <p:cNvPr id="1251543" name="Line 21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44" name="Line 216"/>
              <p:cNvSpPr>
                <a:spLocks noChangeShapeType="1"/>
              </p:cNvSpPr>
              <p:nvPr/>
            </p:nvSpPr>
            <p:spPr bwMode="auto">
              <a:xfrm>
                <a:off x="2944" y="942"/>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45" name="Line 217"/>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35956" name="Group 218"/>
            <p:cNvGrpSpPr>
              <a:grpSpLocks/>
            </p:cNvGrpSpPr>
            <p:nvPr/>
          </p:nvGrpSpPr>
          <p:grpSpPr bwMode="auto">
            <a:xfrm flipV="1">
              <a:off x="3686" y="243"/>
              <a:ext cx="177" cy="66"/>
              <a:chOff x="2848" y="848"/>
              <a:chExt cx="140" cy="98"/>
            </a:xfrm>
          </p:grpSpPr>
          <p:sp>
            <p:nvSpPr>
              <p:cNvPr id="1251547" name="Line 219"/>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48" name="Line 22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49" name="Line 221"/>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sp>
        <p:nvSpPr>
          <p:cNvPr id="1251550" name="Line 222"/>
          <p:cNvSpPr>
            <a:spLocks noChangeShapeType="1"/>
          </p:cNvSpPr>
          <p:nvPr/>
        </p:nvSpPr>
        <p:spPr bwMode="auto">
          <a:xfrm flipV="1">
            <a:off x="6238875" y="4198938"/>
            <a:ext cx="1588" cy="249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35899" name="Group 223"/>
          <p:cNvGrpSpPr>
            <a:grpSpLocks/>
          </p:cNvGrpSpPr>
          <p:nvPr/>
        </p:nvGrpSpPr>
        <p:grpSpPr bwMode="auto">
          <a:xfrm>
            <a:off x="4692650" y="1533525"/>
            <a:ext cx="814388" cy="854075"/>
            <a:chOff x="4180" y="744"/>
            <a:chExt cx="513" cy="538"/>
          </a:xfrm>
        </p:grpSpPr>
        <p:sp>
          <p:nvSpPr>
            <p:cNvPr id="1251552" name="Rectangle 224"/>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53" name="Rectangle 225"/>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54" name="Rectangle 226"/>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55" name="Text Box 227"/>
            <p:cNvSpPr txBox="1">
              <a:spLocks noChangeArrowheads="1"/>
            </p:cNvSpPr>
            <p:nvPr/>
          </p:nvSpPr>
          <p:spPr bwMode="auto">
            <a:xfrm>
              <a:off x="4180" y="744"/>
              <a:ext cx="513"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sz="1000">
                  <a:latin typeface="Comic Sans MS" charset="0"/>
                </a:rPr>
                <a:t>application</a:t>
              </a:r>
            </a:p>
            <a:p>
              <a:pPr eaLnBrk="0" hangingPunct="0">
                <a:defRPr/>
              </a:pPr>
              <a:r>
                <a:rPr lang="en-US" sz="1000">
                  <a:solidFill>
                    <a:schemeClr val="bg1"/>
                  </a:solidFill>
                  <a:latin typeface="Comic Sans MS" charset="0"/>
                </a:rPr>
                <a:t>transport</a:t>
              </a:r>
              <a:endParaRPr lang="en-US" sz="1000">
                <a:latin typeface="Comic Sans MS" charset="0"/>
              </a:endParaRPr>
            </a:p>
            <a:p>
              <a:pPr eaLnBrk="0" hangingPunct="0">
                <a:defRPr/>
              </a:pPr>
              <a:r>
                <a:rPr lang="en-US" sz="1000">
                  <a:latin typeface="Comic Sans MS" charset="0"/>
                </a:rPr>
                <a:t>network</a:t>
              </a:r>
            </a:p>
            <a:p>
              <a:pPr eaLnBrk="0" hangingPunct="0">
                <a:defRPr/>
              </a:pPr>
              <a:r>
                <a:rPr lang="en-US" sz="1000">
                  <a:latin typeface="Comic Sans MS" charset="0"/>
                </a:rPr>
                <a:t>data link</a:t>
              </a:r>
            </a:p>
            <a:p>
              <a:pPr eaLnBrk="0" hangingPunct="0">
                <a:defRPr/>
              </a:pPr>
              <a:r>
                <a:rPr lang="en-US" sz="1000">
                  <a:latin typeface="Comic Sans MS" charset="0"/>
                </a:rPr>
                <a:t>physical</a:t>
              </a:r>
              <a:endParaRPr lang="en-US"/>
            </a:p>
          </p:txBody>
        </p:sp>
        <p:sp>
          <p:nvSpPr>
            <p:cNvPr id="1251556" name="Line 228"/>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57" name="Line 229"/>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58" name="Line 230"/>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35900" name="Group 231"/>
          <p:cNvGrpSpPr>
            <a:grpSpLocks/>
          </p:cNvGrpSpPr>
          <p:nvPr/>
        </p:nvGrpSpPr>
        <p:grpSpPr bwMode="auto">
          <a:xfrm>
            <a:off x="7816850" y="4419600"/>
            <a:ext cx="814388" cy="854075"/>
            <a:chOff x="4180" y="744"/>
            <a:chExt cx="513" cy="538"/>
          </a:xfrm>
        </p:grpSpPr>
        <p:sp>
          <p:nvSpPr>
            <p:cNvPr id="1251560" name="Rectangle 232"/>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61" name="Rectangle 233"/>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62" name="Rectangle 234"/>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63" name="Text Box 235"/>
            <p:cNvSpPr txBox="1">
              <a:spLocks noChangeArrowheads="1"/>
            </p:cNvSpPr>
            <p:nvPr/>
          </p:nvSpPr>
          <p:spPr bwMode="auto">
            <a:xfrm>
              <a:off x="4180" y="744"/>
              <a:ext cx="513"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sz="1000">
                  <a:latin typeface="Comic Sans MS" charset="0"/>
                </a:rPr>
                <a:t>application</a:t>
              </a:r>
            </a:p>
            <a:p>
              <a:pPr eaLnBrk="0" hangingPunct="0">
                <a:defRPr/>
              </a:pPr>
              <a:r>
                <a:rPr lang="en-US" sz="1000">
                  <a:solidFill>
                    <a:schemeClr val="bg1"/>
                  </a:solidFill>
                  <a:latin typeface="Comic Sans MS" charset="0"/>
                </a:rPr>
                <a:t>transport</a:t>
              </a:r>
              <a:endParaRPr lang="en-US" sz="1000">
                <a:latin typeface="Comic Sans MS" charset="0"/>
              </a:endParaRPr>
            </a:p>
            <a:p>
              <a:pPr eaLnBrk="0" hangingPunct="0">
                <a:defRPr/>
              </a:pPr>
              <a:r>
                <a:rPr lang="en-US" sz="1000">
                  <a:latin typeface="Comic Sans MS" charset="0"/>
                </a:rPr>
                <a:t>network</a:t>
              </a:r>
            </a:p>
            <a:p>
              <a:pPr eaLnBrk="0" hangingPunct="0">
                <a:defRPr/>
              </a:pPr>
              <a:r>
                <a:rPr lang="en-US" sz="1000">
                  <a:latin typeface="Comic Sans MS" charset="0"/>
                </a:rPr>
                <a:t>data link</a:t>
              </a:r>
            </a:p>
            <a:p>
              <a:pPr eaLnBrk="0" hangingPunct="0">
                <a:defRPr/>
              </a:pPr>
              <a:r>
                <a:rPr lang="en-US" sz="1000">
                  <a:latin typeface="Comic Sans MS" charset="0"/>
                </a:rPr>
                <a:t>physical</a:t>
              </a:r>
              <a:endParaRPr lang="en-US"/>
            </a:p>
          </p:txBody>
        </p:sp>
        <p:sp>
          <p:nvSpPr>
            <p:cNvPr id="1251564" name="Line 236"/>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65" name="Line 237"/>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66" name="Line 238"/>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35901" name="Group 239"/>
          <p:cNvGrpSpPr>
            <a:grpSpLocks/>
          </p:cNvGrpSpPr>
          <p:nvPr/>
        </p:nvGrpSpPr>
        <p:grpSpPr bwMode="auto">
          <a:xfrm>
            <a:off x="7154863" y="3538538"/>
            <a:ext cx="814387" cy="701675"/>
            <a:chOff x="2923" y="3345"/>
            <a:chExt cx="513" cy="442"/>
          </a:xfrm>
        </p:grpSpPr>
        <p:sp>
          <p:nvSpPr>
            <p:cNvPr id="1251568" name="Rectangle 240"/>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69" name="Rectangle 241"/>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70" name="Text Box 242"/>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endParaRPr lang="en-US" sz="1000">
                <a:latin typeface="Comic Sans MS" charset="0"/>
              </a:endParaRPr>
            </a:p>
            <a:p>
              <a:pPr eaLnBrk="0" hangingPunct="0">
                <a:defRPr/>
              </a:pPr>
              <a:r>
                <a:rPr lang="en-US" sz="1000">
                  <a:latin typeface="Comic Sans MS" charset="0"/>
                </a:rPr>
                <a:t>network</a:t>
              </a:r>
            </a:p>
            <a:p>
              <a:pPr eaLnBrk="0" hangingPunct="0">
                <a:defRPr/>
              </a:pPr>
              <a:r>
                <a:rPr lang="en-US" sz="1000">
                  <a:latin typeface="Comic Sans MS" charset="0"/>
                </a:rPr>
                <a:t>data link</a:t>
              </a:r>
            </a:p>
            <a:p>
              <a:pPr eaLnBrk="0" hangingPunct="0">
                <a:defRPr/>
              </a:pPr>
              <a:r>
                <a:rPr lang="en-US" sz="1000">
                  <a:latin typeface="Comic Sans MS" charset="0"/>
                </a:rPr>
                <a:t>physical</a:t>
              </a:r>
              <a:endParaRPr lang="en-US"/>
            </a:p>
          </p:txBody>
        </p:sp>
        <p:sp>
          <p:nvSpPr>
            <p:cNvPr id="1251571" name="Line 243"/>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72" name="Line 244"/>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35902" name="Group 245"/>
          <p:cNvGrpSpPr>
            <a:grpSpLocks/>
          </p:cNvGrpSpPr>
          <p:nvPr/>
        </p:nvGrpSpPr>
        <p:grpSpPr bwMode="auto">
          <a:xfrm>
            <a:off x="7688263" y="2957513"/>
            <a:ext cx="814387" cy="701675"/>
            <a:chOff x="2923" y="3345"/>
            <a:chExt cx="513" cy="442"/>
          </a:xfrm>
        </p:grpSpPr>
        <p:sp>
          <p:nvSpPr>
            <p:cNvPr id="1251574" name="Rectangle 246"/>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75" name="Rectangle 247"/>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76" name="Text Box 248"/>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endParaRPr lang="en-US" sz="1000">
                <a:latin typeface="Comic Sans MS" charset="0"/>
              </a:endParaRPr>
            </a:p>
            <a:p>
              <a:pPr eaLnBrk="0" hangingPunct="0">
                <a:defRPr/>
              </a:pPr>
              <a:r>
                <a:rPr lang="en-US" sz="1000">
                  <a:latin typeface="Comic Sans MS" charset="0"/>
                </a:rPr>
                <a:t>network</a:t>
              </a:r>
            </a:p>
            <a:p>
              <a:pPr eaLnBrk="0" hangingPunct="0">
                <a:defRPr/>
              </a:pPr>
              <a:r>
                <a:rPr lang="en-US" sz="1000">
                  <a:latin typeface="Comic Sans MS" charset="0"/>
                </a:rPr>
                <a:t>data link</a:t>
              </a:r>
            </a:p>
            <a:p>
              <a:pPr eaLnBrk="0" hangingPunct="0">
                <a:defRPr/>
              </a:pPr>
              <a:r>
                <a:rPr lang="en-US" sz="1000">
                  <a:latin typeface="Comic Sans MS" charset="0"/>
                </a:rPr>
                <a:t>physical</a:t>
              </a:r>
              <a:endParaRPr lang="en-US"/>
            </a:p>
          </p:txBody>
        </p:sp>
        <p:sp>
          <p:nvSpPr>
            <p:cNvPr id="1251577" name="Line 249"/>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78" name="Line 250"/>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35903" name="Group 251"/>
          <p:cNvGrpSpPr>
            <a:grpSpLocks/>
          </p:cNvGrpSpPr>
          <p:nvPr/>
        </p:nvGrpSpPr>
        <p:grpSpPr bwMode="auto">
          <a:xfrm>
            <a:off x="6802438" y="2652713"/>
            <a:ext cx="814387" cy="701675"/>
            <a:chOff x="2923" y="3345"/>
            <a:chExt cx="513" cy="442"/>
          </a:xfrm>
        </p:grpSpPr>
        <p:sp>
          <p:nvSpPr>
            <p:cNvPr id="1251580" name="Rectangle 252"/>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81" name="Rectangle 253"/>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82" name="Text Box 254"/>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endParaRPr lang="en-US" sz="1000">
                <a:latin typeface="Comic Sans MS" charset="0"/>
              </a:endParaRPr>
            </a:p>
            <a:p>
              <a:pPr eaLnBrk="0" hangingPunct="0">
                <a:defRPr/>
              </a:pPr>
              <a:r>
                <a:rPr lang="en-US" sz="1000">
                  <a:latin typeface="Comic Sans MS" charset="0"/>
                </a:rPr>
                <a:t>network</a:t>
              </a:r>
            </a:p>
            <a:p>
              <a:pPr eaLnBrk="0" hangingPunct="0">
                <a:defRPr/>
              </a:pPr>
              <a:r>
                <a:rPr lang="en-US" sz="1000">
                  <a:latin typeface="Comic Sans MS" charset="0"/>
                </a:rPr>
                <a:t>data link</a:t>
              </a:r>
            </a:p>
            <a:p>
              <a:pPr eaLnBrk="0" hangingPunct="0">
                <a:defRPr/>
              </a:pPr>
              <a:r>
                <a:rPr lang="en-US" sz="1000">
                  <a:latin typeface="Comic Sans MS" charset="0"/>
                </a:rPr>
                <a:t>physical</a:t>
              </a:r>
              <a:endParaRPr lang="en-US"/>
            </a:p>
          </p:txBody>
        </p:sp>
        <p:sp>
          <p:nvSpPr>
            <p:cNvPr id="1251583" name="Line 255"/>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84" name="Line 256"/>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35904" name="Group 257"/>
          <p:cNvGrpSpPr>
            <a:grpSpLocks/>
          </p:cNvGrpSpPr>
          <p:nvPr/>
        </p:nvGrpSpPr>
        <p:grpSpPr bwMode="auto">
          <a:xfrm>
            <a:off x="6735763" y="1881188"/>
            <a:ext cx="814387" cy="701675"/>
            <a:chOff x="2923" y="3345"/>
            <a:chExt cx="513" cy="442"/>
          </a:xfrm>
        </p:grpSpPr>
        <p:sp>
          <p:nvSpPr>
            <p:cNvPr id="1251586" name="Rectangle 258"/>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87" name="Rectangle 259"/>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88" name="Text Box 260"/>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endParaRPr lang="en-US" sz="1000">
                <a:latin typeface="Comic Sans MS" charset="0"/>
              </a:endParaRPr>
            </a:p>
            <a:p>
              <a:pPr eaLnBrk="0" hangingPunct="0">
                <a:defRPr/>
              </a:pPr>
              <a:r>
                <a:rPr lang="en-US" sz="1000">
                  <a:latin typeface="Comic Sans MS" charset="0"/>
                </a:rPr>
                <a:t>network</a:t>
              </a:r>
            </a:p>
            <a:p>
              <a:pPr eaLnBrk="0" hangingPunct="0">
                <a:defRPr/>
              </a:pPr>
              <a:r>
                <a:rPr lang="en-US" sz="1000">
                  <a:latin typeface="Comic Sans MS" charset="0"/>
                </a:rPr>
                <a:t>data link</a:t>
              </a:r>
            </a:p>
            <a:p>
              <a:pPr eaLnBrk="0" hangingPunct="0">
                <a:defRPr/>
              </a:pPr>
              <a:r>
                <a:rPr lang="en-US" sz="1000">
                  <a:latin typeface="Comic Sans MS" charset="0"/>
                </a:rPr>
                <a:t>physical</a:t>
              </a:r>
              <a:endParaRPr lang="en-US"/>
            </a:p>
          </p:txBody>
        </p:sp>
        <p:sp>
          <p:nvSpPr>
            <p:cNvPr id="1251589" name="Line 261"/>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90" name="Line 262"/>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35905" name="Group 263"/>
          <p:cNvGrpSpPr>
            <a:grpSpLocks/>
          </p:cNvGrpSpPr>
          <p:nvPr/>
        </p:nvGrpSpPr>
        <p:grpSpPr bwMode="auto">
          <a:xfrm>
            <a:off x="5802313" y="2166938"/>
            <a:ext cx="814387" cy="701675"/>
            <a:chOff x="2923" y="3345"/>
            <a:chExt cx="513" cy="442"/>
          </a:xfrm>
        </p:grpSpPr>
        <p:sp>
          <p:nvSpPr>
            <p:cNvPr id="1251592" name="Rectangle 264"/>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93" name="Rectangle 265"/>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94" name="Text Box 266"/>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endParaRPr lang="en-US" sz="1000">
                <a:latin typeface="Comic Sans MS" charset="0"/>
              </a:endParaRPr>
            </a:p>
            <a:p>
              <a:pPr eaLnBrk="0" hangingPunct="0">
                <a:defRPr/>
              </a:pPr>
              <a:r>
                <a:rPr lang="en-US" sz="1000">
                  <a:latin typeface="Comic Sans MS" charset="0"/>
                </a:rPr>
                <a:t>network</a:t>
              </a:r>
            </a:p>
            <a:p>
              <a:pPr eaLnBrk="0" hangingPunct="0">
                <a:defRPr/>
              </a:pPr>
              <a:r>
                <a:rPr lang="en-US" sz="1000">
                  <a:latin typeface="Comic Sans MS" charset="0"/>
                </a:rPr>
                <a:t>data link</a:t>
              </a:r>
            </a:p>
            <a:p>
              <a:pPr eaLnBrk="0" hangingPunct="0">
                <a:defRPr/>
              </a:pPr>
              <a:r>
                <a:rPr lang="en-US" sz="1000">
                  <a:latin typeface="Comic Sans MS" charset="0"/>
                </a:rPr>
                <a:t>physical</a:t>
              </a:r>
              <a:endParaRPr lang="en-US"/>
            </a:p>
          </p:txBody>
        </p:sp>
        <p:sp>
          <p:nvSpPr>
            <p:cNvPr id="1251595" name="Line 267"/>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96" name="Line 268"/>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35906" name="Group 269"/>
          <p:cNvGrpSpPr>
            <a:grpSpLocks/>
          </p:cNvGrpSpPr>
          <p:nvPr/>
        </p:nvGrpSpPr>
        <p:grpSpPr bwMode="auto">
          <a:xfrm rot="2937887">
            <a:off x="4748213" y="2986088"/>
            <a:ext cx="3781425" cy="434975"/>
            <a:chOff x="2937" y="3579"/>
            <a:chExt cx="2382" cy="274"/>
          </a:xfrm>
        </p:grpSpPr>
        <p:sp>
          <p:nvSpPr>
            <p:cNvPr id="1251598" name="Rectangle 270"/>
            <p:cNvSpPr>
              <a:spLocks noChangeArrowheads="1"/>
            </p:cNvSpPr>
            <p:nvPr/>
          </p:nvSpPr>
          <p:spPr bwMode="auto">
            <a:xfrm>
              <a:off x="3165" y="3631"/>
              <a:ext cx="1920" cy="17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51599" name="Text Box 271"/>
            <p:cNvSpPr txBox="1">
              <a:spLocks noChangeArrowheads="1"/>
            </p:cNvSpPr>
            <p:nvPr/>
          </p:nvSpPr>
          <p:spPr bwMode="auto">
            <a:xfrm>
              <a:off x="3342" y="3617"/>
              <a:ext cx="161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600">
                  <a:solidFill>
                    <a:schemeClr val="bg1"/>
                  </a:solidFill>
                  <a:latin typeface="Comic Sans MS" charset="0"/>
                </a:rPr>
                <a:t>logical end-end transport</a:t>
              </a:r>
              <a:endParaRPr lang="en-US" sz="1600">
                <a:latin typeface="Comic Sans MS" charset="0"/>
              </a:endParaRPr>
            </a:p>
          </p:txBody>
        </p:sp>
        <p:sp>
          <p:nvSpPr>
            <p:cNvPr id="1251600" name="Freeform 272"/>
            <p:cNvSpPr>
              <a:spLocks/>
            </p:cNvSpPr>
            <p:nvPr/>
          </p:nvSpPr>
          <p:spPr bwMode="auto">
            <a:xfrm>
              <a:off x="2935" y="3579"/>
              <a:ext cx="282" cy="264"/>
            </a:xfrm>
            <a:custGeom>
              <a:avLst/>
              <a:gdLst>
                <a:gd name="T0" fmla="*/ 282 w 282"/>
                <a:gd name="T1" fmla="*/ 0 h 264"/>
                <a:gd name="T2" fmla="*/ 282 w 282"/>
                <a:gd name="T3" fmla="*/ 264 h 264"/>
                <a:gd name="T4" fmla="*/ 0 w 282"/>
                <a:gd name="T5" fmla="*/ 129 h 264"/>
                <a:gd name="T6" fmla="*/ 282 w 282"/>
                <a:gd name="T7" fmla="*/ 0 h 264"/>
              </a:gdLst>
              <a:ahLst/>
              <a:cxnLst>
                <a:cxn ang="0">
                  <a:pos x="T0" y="T1"/>
                </a:cxn>
                <a:cxn ang="0">
                  <a:pos x="T2" y="T3"/>
                </a:cxn>
                <a:cxn ang="0">
                  <a:pos x="T4" y="T5"/>
                </a:cxn>
                <a:cxn ang="0">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p>
          </p:txBody>
        </p:sp>
        <p:sp>
          <p:nvSpPr>
            <p:cNvPr id="1251601" name="Freeform 273"/>
            <p:cNvSpPr>
              <a:spLocks/>
            </p:cNvSpPr>
            <p:nvPr/>
          </p:nvSpPr>
          <p:spPr bwMode="auto">
            <a:xfrm flipH="1">
              <a:off x="5034" y="3589"/>
              <a:ext cx="282" cy="264"/>
            </a:xfrm>
            <a:custGeom>
              <a:avLst/>
              <a:gdLst>
                <a:gd name="T0" fmla="*/ 282 w 282"/>
                <a:gd name="T1" fmla="*/ 0 h 264"/>
                <a:gd name="T2" fmla="*/ 282 w 282"/>
                <a:gd name="T3" fmla="*/ 264 h 264"/>
                <a:gd name="T4" fmla="*/ 0 w 282"/>
                <a:gd name="T5" fmla="*/ 129 h 264"/>
                <a:gd name="T6" fmla="*/ 282 w 282"/>
                <a:gd name="T7" fmla="*/ 0 h 264"/>
              </a:gdLst>
              <a:ahLst/>
              <a:cxnLst>
                <a:cxn ang="0">
                  <a:pos x="T0" y="T1"/>
                </a:cxn>
                <a:cxn ang="0">
                  <a:pos x="T2" y="T3"/>
                </a:cxn>
                <a:cxn ang="0">
                  <a:pos x="T4" y="T5"/>
                </a:cxn>
                <a:cxn ang="0">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p>
          </p:txBody>
        </p:sp>
      </p:grpSp>
      <p:sp>
        <p:nvSpPr>
          <p:cNvPr id="2" name="Slide Number Placeholder 1"/>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2986614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Internet Protocol stack</a:t>
            </a:r>
            <a:endParaRPr lang="en-US" dirty="0" smtClean="0"/>
          </a:p>
        </p:txBody>
      </p:sp>
      <p:pic>
        <p:nvPicPr>
          <p:cNvPr id="23554" name="Picture 3" descr="TCP-IP.em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69670" y="1865388"/>
            <a:ext cx="6781800" cy="436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Box 1"/>
          <p:cNvSpPr txBox="1">
            <a:spLocks noChangeArrowheads="1"/>
          </p:cNvSpPr>
          <p:nvPr/>
        </p:nvSpPr>
        <p:spPr bwMode="auto">
          <a:xfrm>
            <a:off x="151640" y="149588"/>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eaLnBrk="1" hangingPunct="1"/>
            <a:r>
              <a:rPr lang="en-US" b="0" dirty="0"/>
              <a:t>Five layer stack built around Internet Protocol (IP) from IETF</a:t>
            </a:r>
          </a:p>
          <a:p>
            <a:pPr eaLnBrk="1" hangingPunct="1"/>
            <a:r>
              <a:rPr lang="en-US" b="0" dirty="0"/>
              <a:t>Note multiple layer 1-2, and 5 protocols  </a:t>
            </a:r>
          </a:p>
        </p:txBody>
      </p:sp>
      <p:sp>
        <p:nvSpPr>
          <p:cNvPr id="2" name="Slide Number Placeholder 1"/>
          <p:cNvSpPr>
            <a:spLocks noGrp="1"/>
          </p:cNvSpPr>
          <p:nvPr>
            <p:ph type="sldNum" sz="quarter" idx="12"/>
          </p:nvPr>
        </p:nvSpPr>
        <p:spPr/>
        <p:txBody>
          <a:bodyPr/>
          <a:lstStyle/>
          <a:p>
            <a:fld id="{6113E31D-E2AB-40D1-8B51-AFA5AFEF393A}" type="slidenum">
              <a:rPr lang="en-US" smtClean="0"/>
              <a:t>2</a:t>
            </a:fld>
            <a:endParaRPr lang="en-US" dirty="0"/>
          </a:p>
        </p:txBody>
      </p:sp>
      <p:sp>
        <p:nvSpPr>
          <p:cNvPr id="3" name="TextBox 2"/>
          <p:cNvSpPr txBox="1"/>
          <p:nvPr/>
        </p:nvSpPr>
        <p:spPr>
          <a:xfrm>
            <a:off x="6021352" y="6169081"/>
            <a:ext cx="1901294" cy="307777"/>
          </a:xfrm>
          <a:prstGeom prst="rect">
            <a:avLst/>
          </a:prstGeom>
          <a:noFill/>
        </p:spPr>
        <p:txBody>
          <a:bodyPr wrap="none" rtlCol="0">
            <a:spAutoFit/>
          </a:bodyPr>
          <a:lstStyle/>
          <a:p>
            <a:r>
              <a:rPr lang="en-US" sz="1400" i="1" dirty="0" smtClean="0"/>
              <a:t>Figure source: </a:t>
            </a:r>
            <a:r>
              <a:rPr lang="en-US" sz="1400" i="1" dirty="0" err="1" smtClean="0"/>
              <a:t>Agrawal</a:t>
            </a:r>
            <a:endParaRPr lang="en-US" sz="1400" i="1" dirty="0"/>
          </a:p>
        </p:txBody>
      </p:sp>
    </p:spTree>
    <p:extLst>
      <p:ext uri="{BB962C8B-B14F-4D97-AF65-F5344CB8AC3E}">
        <p14:creationId xmlns:p14="http://schemas.microsoft.com/office/powerpoint/2010/main" val="14533738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6" name="Rectangle 6"/>
          <p:cNvSpPr>
            <a:spLocks noGrp="1" noChangeArrowheads="1"/>
          </p:cNvSpPr>
          <p:nvPr>
            <p:ph type="title"/>
          </p:nvPr>
        </p:nvSpPr>
        <p:spPr/>
        <p:txBody>
          <a:bodyPr>
            <a:normAutofit fontScale="90000"/>
          </a:bodyPr>
          <a:lstStyle/>
          <a:p>
            <a:r>
              <a:rPr lang="en-US"/>
              <a:t>Communications Across a Network</a:t>
            </a:r>
          </a:p>
        </p:txBody>
      </p:sp>
      <p:sp>
        <p:nvSpPr>
          <p:cNvPr id="133127" name="Rectangle 7"/>
          <p:cNvSpPr>
            <a:spLocks noGrp="1" noChangeArrowheads="1"/>
          </p:cNvSpPr>
          <p:nvPr>
            <p:ph sz="quarter" idx="1"/>
          </p:nvPr>
        </p:nvSpPr>
        <p:spPr/>
        <p:txBody>
          <a:bodyPr>
            <a:normAutofit lnSpcReduction="10000"/>
          </a:bodyPr>
          <a:lstStyle/>
          <a:p>
            <a:r>
              <a:rPr lang="en-US" sz="2600" dirty="0"/>
              <a:t>Communicating </a:t>
            </a:r>
            <a:r>
              <a:rPr lang="en-US" sz="2600" dirty="0">
                <a:solidFill>
                  <a:srgbClr val="BD582C"/>
                </a:solidFill>
              </a:rPr>
              <a:t>processes</a:t>
            </a:r>
            <a:r>
              <a:rPr lang="en-US" sz="2600" dirty="0"/>
              <a:t> typically have a client side and a server side</a:t>
            </a:r>
          </a:p>
          <a:p>
            <a:pPr lvl="1"/>
            <a:r>
              <a:rPr lang="en-US" sz="2200" dirty="0"/>
              <a:t>Two processes on two different hosts that communicate using sockets</a:t>
            </a:r>
          </a:p>
          <a:p>
            <a:pPr lvl="1"/>
            <a:r>
              <a:rPr lang="en-US" sz="2200" dirty="0"/>
              <a:t>A socket is like a door through which messages are sent and received</a:t>
            </a:r>
          </a:p>
          <a:p>
            <a:pPr lvl="2"/>
            <a:r>
              <a:rPr lang="en-US" sz="2100" dirty="0"/>
              <a:t>Interface between the application process and the transport layer</a:t>
            </a:r>
          </a:p>
          <a:p>
            <a:r>
              <a:rPr lang="en-US" sz="2600" dirty="0"/>
              <a:t>Addressing a process</a:t>
            </a:r>
          </a:p>
          <a:p>
            <a:pPr lvl="1"/>
            <a:r>
              <a:rPr lang="en-US" sz="2200" dirty="0"/>
              <a:t>Globally unique IP address</a:t>
            </a:r>
          </a:p>
          <a:p>
            <a:pPr lvl="1"/>
            <a:r>
              <a:rPr lang="en-US" sz="2200" dirty="0"/>
              <a:t>Receive side port number</a:t>
            </a:r>
          </a:p>
        </p:txBody>
      </p:sp>
      <p:sp>
        <p:nvSpPr>
          <p:cNvPr id="2" name="Slide Number Placeholder 1"/>
          <p:cNvSpPr>
            <a:spLocks noGrp="1"/>
          </p:cNvSpPr>
          <p:nvPr>
            <p:ph type="sldNum" sz="quarter" idx="12"/>
          </p:nvPr>
        </p:nvSpPr>
        <p:spPr/>
        <p:txBody>
          <a:bodyPr/>
          <a:lstStyle/>
          <a:p>
            <a:fld id="{6113E31D-E2AB-40D1-8B51-AFA5AFEF393A}" type="slidenum">
              <a:rPr lang="en-US" smtClean="0"/>
              <a:t>20</a:t>
            </a:fld>
            <a:endParaRPr lang="en-US" dirty="0"/>
          </a:p>
        </p:txBody>
      </p:sp>
    </p:spTree>
    <p:extLst>
      <p:ext uri="{BB962C8B-B14F-4D97-AF65-F5344CB8AC3E}">
        <p14:creationId xmlns:p14="http://schemas.microsoft.com/office/powerpoint/2010/main" val="857186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Relationship  to Application Layers</a:t>
            </a:r>
            <a:endParaRPr lang="en-US" dirty="0"/>
          </a:p>
        </p:txBody>
      </p:sp>
      <p:pic>
        <p:nvPicPr>
          <p:cNvPr id="29698"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61647" b="-61647"/>
          <a:stretch>
            <a:fillRect/>
          </a:stretch>
        </p:blipFill>
        <p:spPr>
          <a:xfrm>
            <a:off x="471431" y="2265322"/>
            <a:ext cx="7543800" cy="4023360"/>
          </a:xfrm>
        </p:spPr>
      </p:pic>
      <p:sp>
        <p:nvSpPr>
          <p:cNvPr id="97284" name="Text Box 4"/>
          <p:cNvSpPr txBox="1">
            <a:spLocks noChangeArrowheads="1"/>
          </p:cNvSpPr>
          <p:nvPr/>
        </p:nvSpPr>
        <p:spPr bwMode="auto">
          <a:xfrm>
            <a:off x="2438400" y="5133336"/>
            <a:ext cx="6705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eaLnBrk="1" hangingPunct="1"/>
            <a:r>
              <a:rPr lang="ja-JP" altLang="en-US" b="0" u="sng" dirty="0">
                <a:solidFill>
                  <a:srgbClr val="A50021"/>
                </a:solidFill>
              </a:rPr>
              <a:t>“</a:t>
            </a:r>
            <a:r>
              <a:rPr lang="en-US" altLang="ja-JP" b="0" u="sng" dirty="0">
                <a:solidFill>
                  <a:srgbClr val="A50021"/>
                </a:solidFill>
              </a:rPr>
              <a:t>Multiplexing</a:t>
            </a:r>
            <a:r>
              <a:rPr lang="ja-JP" altLang="en-US" b="0" u="sng" dirty="0">
                <a:solidFill>
                  <a:srgbClr val="A50021"/>
                </a:solidFill>
              </a:rPr>
              <a:t>”</a:t>
            </a:r>
            <a:endParaRPr lang="en-US" altLang="ja-JP" b="0" u="sng" dirty="0">
              <a:solidFill>
                <a:srgbClr val="A50021"/>
              </a:solidFill>
            </a:endParaRPr>
          </a:p>
          <a:p>
            <a:pPr eaLnBrk="1" hangingPunct="1"/>
            <a:r>
              <a:rPr lang="en-US" b="0" dirty="0">
                <a:solidFill>
                  <a:srgbClr val="A50021"/>
                </a:solidFill>
              </a:rPr>
              <a:t>Many app-to-app connections over</a:t>
            </a:r>
          </a:p>
          <a:p>
            <a:pPr eaLnBrk="1" hangingPunct="1"/>
            <a:r>
              <a:rPr lang="en-US" b="0" dirty="0">
                <a:solidFill>
                  <a:srgbClr val="A50021"/>
                </a:solidFill>
              </a:rPr>
              <a:t>the same host-to-host connection</a:t>
            </a:r>
          </a:p>
          <a:p>
            <a:pPr eaLnBrk="1" hangingPunct="1"/>
            <a:endParaRPr lang="en-US" sz="1200" b="0" dirty="0">
              <a:solidFill>
                <a:srgbClr val="A50021"/>
              </a:solidFill>
            </a:endParaRPr>
          </a:p>
        </p:txBody>
      </p:sp>
      <p:sp>
        <p:nvSpPr>
          <p:cNvPr id="97285" name="Line 5"/>
          <p:cNvSpPr>
            <a:spLocks noChangeShapeType="1"/>
          </p:cNvSpPr>
          <p:nvPr/>
        </p:nvSpPr>
        <p:spPr bwMode="auto">
          <a:xfrm>
            <a:off x="3458471" y="4000988"/>
            <a:ext cx="1828800" cy="0"/>
          </a:xfrm>
          <a:prstGeom prst="line">
            <a:avLst/>
          </a:prstGeom>
          <a:noFill/>
          <a:ln w="76200">
            <a:solidFill>
              <a:srgbClr val="CC99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286" name="Line 6"/>
          <p:cNvSpPr>
            <a:spLocks noChangeShapeType="1"/>
          </p:cNvSpPr>
          <p:nvPr/>
        </p:nvSpPr>
        <p:spPr bwMode="auto">
          <a:xfrm>
            <a:off x="3001271" y="3924788"/>
            <a:ext cx="2743200" cy="0"/>
          </a:xfrm>
          <a:prstGeom prst="line">
            <a:avLst/>
          </a:prstGeom>
          <a:noFill/>
          <a:ln w="952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87" name="Line 7"/>
          <p:cNvSpPr>
            <a:spLocks noChangeShapeType="1"/>
          </p:cNvSpPr>
          <p:nvPr/>
        </p:nvSpPr>
        <p:spPr bwMode="auto">
          <a:xfrm>
            <a:off x="3001271" y="3543788"/>
            <a:ext cx="0" cy="381000"/>
          </a:xfrm>
          <a:prstGeom prst="line">
            <a:avLst/>
          </a:prstGeom>
          <a:noFill/>
          <a:ln w="9525">
            <a:solidFill>
              <a:srgbClr val="A5002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7288" name="Line 8"/>
          <p:cNvSpPr>
            <a:spLocks noChangeShapeType="1"/>
          </p:cNvSpPr>
          <p:nvPr/>
        </p:nvSpPr>
        <p:spPr bwMode="auto">
          <a:xfrm flipV="1">
            <a:off x="5744471" y="3543788"/>
            <a:ext cx="0" cy="381000"/>
          </a:xfrm>
          <a:prstGeom prst="line">
            <a:avLst/>
          </a:prstGeom>
          <a:noFill/>
          <a:ln w="9525">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289" name="Line 9"/>
          <p:cNvSpPr>
            <a:spLocks noChangeShapeType="1"/>
          </p:cNvSpPr>
          <p:nvPr/>
        </p:nvSpPr>
        <p:spPr bwMode="auto">
          <a:xfrm>
            <a:off x="1553471" y="4077188"/>
            <a:ext cx="4876800" cy="0"/>
          </a:xfrm>
          <a:prstGeom prst="line">
            <a:avLst/>
          </a:prstGeom>
          <a:noFill/>
          <a:ln w="952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0" name="Line 10"/>
          <p:cNvSpPr>
            <a:spLocks noChangeShapeType="1"/>
          </p:cNvSpPr>
          <p:nvPr/>
        </p:nvSpPr>
        <p:spPr bwMode="auto">
          <a:xfrm>
            <a:off x="1553471" y="3543788"/>
            <a:ext cx="0" cy="533400"/>
          </a:xfrm>
          <a:prstGeom prst="line">
            <a:avLst/>
          </a:prstGeom>
          <a:noFill/>
          <a:ln w="9525">
            <a:solidFill>
              <a:srgbClr val="A5002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7291" name="Line 11"/>
          <p:cNvSpPr>
            <a:spLocks noChangeShapeType="1"/>
          </p:cNvSpPr>
          <p:nvPr/>
        </p:nvSpPr>
        <p:spPr bwMode="auto">
          <a:xfrm flipV="1">
            <a:off x="6430271" y="3543788"/>
            <a:ext cx="0" cy="533400"/>
          </a:xfrm>
          <a:prstGeom prst="line">
            <a:avLst/>
          </a:prstGeom>
          <a:noFill/>
          <a:ln w="9525">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6113E31D-E2AB-40D1-8B51-AFA5AFEF393A}" type="slidenum">
              <a:rPr lang="en-US" smtClean="0"/>
              <a:t>21</a:t>
            </a:fld>
            <a:endParaRPr lang="en-US" dirty="0"/>
          </a:p>
        </p:txBody>
      </p:sp>
      <p:pic>
        <p:nvPicPr>
          <p:cNvPr id="13" name="Picture 9" descr="TransportLayerLocation.emf"/>
          <p:cNvPicPr>
            <a:picLocks noChangeAspect="1" noChangeArrowheads="1"/>
          </p:cNvPicPr>
          <p:nvPr/>
        </p:nvPicPr>
        <p:blipFill>
          <a:blip r:embed="rId4" cstate="print"/>
          <a:stretch>
            <a:fillRect/>
          </a:stretch>
        </p:blipFill>
        <p:spPr bwMode="auto">
          <a:xfrm>
            <a:off x="5679636" y="1219692"/>
            <a:ext cx="2904469" cy="1777017"/>
          </a:xfrm>
          <a:prstGeom prst="rect">
            <a:avLst/>
          </a:prstGeom>
          <a:noFill/>
          <a:ln w="9525">
            <a:noFill/>
            <a:miter lim="800000"/>
            <a:headEnd/>
            <a:tailEnd/>
          </a:ln>
        </p:spPr>
      </p:pic>
      <p:sp>
        <p:nvSpPr>
          <p:cNvPr id="3" name="Freeform 2"/>
          <p:cNvSpPr/>
          <p:nvPr/>
        </p:nvSpPr>
        <p:spPr>
          <a:xfrm>
            <a:off x="3728678" y="1632923"/>
            <a:ext cx="2307119" cy="3528417"/>
          </a:xfrm>
          <a:custGeom>
            <a:avLst/>
            <a:gdLst>
              <a:gd name="connsiteX0" fmla="*/ 0 w 2307119"/>
              <a:gd name="connsiteY0" fmla="*/ 3528417 h 3528417"/>
              <a:gd name="connsiteX1" fmla="*/ 792344 w 2307119"/>
              <a:gd name="connsiteY1" fmla="*/ 440934 h 3528417"/>
              <a:gd name="connsiteX2" fmla="*/ 2307119 w 2307119"/>
              <a:gd name="connsiteY2" fmla="*/ 21502 h 3528417"/>
            </a:gdLst>
            <a:ahLst/>
            <a:cxnLst>
              <a:cxn ang="0">
                <a:pos x="connsiteX0" y="connsiteY0"/>
              </a:cxn>
              <a:cxn ang="0">
                <a:pos x="connsiteX1" y="connsiteY1"/>
              </a:cxn>
              <a:cxn ang="0">
                <a:pos x="connsiteX2" y="connsiteY2"/>
              </a:cxn>
            </a:cxnLst>
            <a:rect l="l" t="t" r="r" b="b"/>
            <a:pathLst>
              <a:path w="2307119" h="3528417">
                <a:moveTo>
                  <a:pt x="0" y="3528417"/>
                </a:moveTo>
                <a:cubicBezTo>
                  <a:pt x="203912" y="2276918"/>
                  <a:pt x="407824" y="1025420"/>
                  <a:pt x="792344" y="440934"/>
                </a:cubicBezTo>
                <a:cubicBezTo>
                  <a:pt x="1176864" y="-143552"/>
                  <a:pt x="2307119" y="21502"/>
                  <a:pt x="2307119" y="21502"/>
                </a:cubicBezTo>
              </a:path>
            </a:pathLst>
          </a:cu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65210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2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2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28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29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28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2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p:bldP spid="97285" grpId="0" animBg="1"/>
      <p:bldP spid="97286" grpId="0" animBg="1"/>
      <p:bldP spid="97287" grpId="0" animBg="1"/>
      <p:bldP spid="97288" grpId="0" animBg="1"/>
      <p:bldP spid="97289" grpId="0" animBg="1"/>
      <p:bldP spid="97290" grpId="0" animBg="1"/>
      <p:bldP spid="97291"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US" smtClean="0"/>
              <a:t>Port addresses and multiplexing</a:t>
            </a:r>
            <a:endParaRPr lang="en-US" dirty="0" smtClean="0"/>
          </a:p>
        </p:txBody>
      </p:sp>
      <p:pic>
        <p:nvPicPr>
          <p:cNvPr id="59394" name="Picture 4" descr="TCP_Ports.em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1755" y="1009279"/>
            <a:ext cx="4902951" cy="5450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4623480" y="2660400"/>
              <a:ext cx="1556640" cy="3967560"/>
            </p14:xfrm>
          </p:contentPart>
        </mc:Choice>
        <mc:Fallback xmlns="">
          <p:pic>
            <p:nvPicPr>
              <p:cNvPr id="2" name="Ink 1"/>
              <p:cNvPicPr/>
              <p:nvPr/>
            </p:nvPicPr>
            <p:blipFill>
              <a:blip r:embed="rId5"/>
              <a:stretch>
                <a:fillRect/>
              </a:stretch>
            </p:blipFill>
            <p:spPr>
              <a:xfrm>
                <a:off x="4623480" y="2660400"/>
                <a:ext cx="1556640" cy="3967560"/>
              </a:xfrm>
              <a:prstGeom prst="rect">
                <a:avLst/>
              </a:prstGeom>
            </p:spPr>
          </p:pic>
        </mc:Fallback>
      </mc:AlternateContent>
      <p:sp>
        <p:nvSpPr>
          <p:cNvPr id="3" name="Slide Number Placeholder 2"/>
          <p:cNvSpPr>
            <a:spLocks noGrp="1"/>
          </p:cNvSpPr>
          <p:nvPr>
            <p:ph type="sldNum" sz="quarter" idx="12"/>
          </p:nvPr>
        </p:nvSpPr>
        <p:spPr/>
        <p:txBody>
          <a:bodyPr/>
          <a:lstStyle/>
          <a:p>
            <a:fld id="{6113E31D-E2AB-40D1-8B51-AFA5AFEF393A}" type="slidenum">
              <a:rPr lang="en-US" smtClean="0"/>
              <a:t>22</a:t>
            </a:fld>
            <a:endParaRPr lang="en-US" dirty="0"/>
          </a:p>
        </p:txBody>
      </p:sp>
      <p:sp>
        <p:nvSpPr>
          <p:cNvPr id="6" name="Content Placeholder 2"/>
          <p:cNvSpPr>
            <a:spLocks noGrp="1"/>
          </p:cNvSpPr>
          <p:nvPr>
            <p:ph idx="1"/>
          </p:nvPr>
        </p:nvSpPr>
        <p:spPr>
          <a:xfrm>
            <a:off x="457200" y="1882477"/>
            <a:ext cx="3284880" cy="4243686"/>
          </a:xfrm>
        </p:spPr>
        <p:txBody>
          <a:bodyPr>
            <a:normAutofit fontScale="70000" lnSpcReduction="20000"/>
          </a:bodyPr>
          <a:lstStyle/>
          <a:p>
            <a:r>
              <a:rPr lang="en-US" dirty="0" smtClean="0"/>
              <a:t>On the sender side, the operating system assigns one of the free ports to an application that requires network connectivity</a:t>
            </a:r>
          </a:p>
          <a:p>
            <a:r>
              <a:rPr lang="en-US" dirty="0" smtClean="0"/>
              <a:t>How do you know what port to connect to on the receiver side?</a:t>
            </a:r>
          </a:p>
          <a:p>
            <a:pPr lvl="1"/>
            <a:r>
              <a:rPr lang="en-US" dirty="0" smtClean="0"/>
              <a:t>On what port is the web server listening?</a:t>
            </a:r>
          </a:p>
          <a:p>
            <a:r>
              <a:rPr lang="en-US" dirty="0"/>
              <a:t>Standard ports</a:t>
            </a:r>
          </a:p>
          <a:p>
            <a:pPr lvl="1"/>
            <a:r>
              <a:rPr lang="en-US" dirty="0"/>
              <a:t>Assigned by IANA: Internet Assigned Numbers </a:t>
            </a:r>
            <a:r>
              <a:rPr lang="en-US" dirty="0" smtClean="0"/>
              <a:t>Authority</a:t>
            </a:r>
            <a:endParaRPr lang="en-US" dirty="0"/>
          </a:p>
        </p:txBody>
      </p:sp>
    </p:spTree>
    <p:extLst>
      <p:ext uri="{BB962C8B-B14F-4D97-AF65-F5344CB8AC3E}">
        <p14:creationId xmlns:p14="http://schemas.microsoft.com/office/powerpoint/2010/main" val="1714955106"/>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t>Processes and Sockets</a:t>
            </a:r>
          </a:p>
        </p:txBody>
      </p:sp>
      <p:sp>
        <p:nvSpPr>
          <p:cNvPr id="135171" name="Rectangle 3"/>
          <p:cNvSpPr>
            <a:spLocks noChangeArrowheads="1"/>
          </p:cNvSpPr>
          <p:nvPr/>
        </p:nvSpPr>
        <p:spPr bwMode="auto">
          <a:xfrm>
            <a:off x="533400" y="2286000"/>
            <a:ext cx="2667000" cy="37338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endParaRPr lang="en-US"/>
          </a:p>
        </p:txBody>
      </p:sp>
      <p:sp>
        <p:nvSpPr>
          <p:cNvPr id="135172" name="Rectangle 4"/>
          <p:cNvSpPr>
            <a:spLocks noChangeArrowheads="1"/>
          </p:cNvSpPr>
          <p:nvPr/>
        </p:nvSpPr>
        <p:spPr bwMode="auto">
          <a:xfrm>
            <a:off x="685800" y="2667000"/>
            <a:ext cx="990600" cy="1371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hangingPunct="1"/>
            <a:r>
              <a:rPr kumimoji="1" lang="en-US" sz="1800">
                <a:effectLst>
                  <a:outerShdw blurRad="38100" dist="38100" dir="2700000" algn="tl">
                    <a:srgbClr val="FFFFFF"/>
                  </a:outerShdw>
                </a:effectLst>
                <a:latin typeface="Comic Sans MS" pitchFamily="-106" charset="0"/>
                <a:ea typeface="Osaka" pitchFamily="-106" charset="-128"/>
                <a:cs typeface="Osaka" pitchFamily="-106" charset="-128"/>
              </a:rPr>
              <a:t>Process</a:t>
            </a:r>
          </a:p>
        </p:txBody>
      </p:sp>
      <p:sp>
        <p:nvSpPr>
          <p:cNvPr id="135173" name="Rectangle 5"/>
          <p:cNvSpPr>
            <a:spLocks noChangeArrowheads="1"/>
          </p:cNvSpPr>
          <p:nvPr/>
        </p:nvSpPr>
        <p:spPr bwMode="auto">
          <a:xfrm>
            <a:off x="2057400" y="2667000"/>
            <a:ext cx="990600" cy="1371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hangingPunct="1"/>
            <a:r>
              <a:rPr kumimoji="1" lang="en-US" sz="1600">
                <a:effectLst>
                  <a:outerShdw blurRad="38100" dist="38100" dir="2700000" algn="tl">
                    <a:srgbClr val="FFFFFF"/>
                  </a:outerShdw>
                </a:effectLst>
                <a:latin typeface="Comic Sans MS" pitchFamily="-106" charset="0"/>
                <a:ea typeface="Osaka" pitchFamily="-106" charset="-128"/>
                <a:cs typeface="Osaka" pitchFamily="-106" charset="-128"/>
              </a:rPr>
              <a:t>Transport</a:t>
            </a:r>
          </a:p>
          <a:p>
            <a:pPr algn="ctr" eaLnBrk="1" hangingPunct="1"/>
            <a:r>
              <a:rPr kumimoji="1" lang="en-US" sz="1600">
                <a:effectLst>
                  <a:outerShdw blurRad="38100" dist="38100" dir="2700000" algn="tl">
                    <a:srgbClr val="FFFFFF"/>
                  </a:outerShdw>
                </a:effectLst>
                <a:latin typeface="Comic Sans MS" pitchFamily="-106" charset="0"/>
                <a:ea typeface="Osaka" pitchFamily="-106" charset="-128"/>
                <a:cs typeface="Osaka" pitchFamily="-106" charset="-128"/>
              </a:rPr>
              <a:t>Layer</a:t>
            </a:r>
          </a:p>
        </p:txBody>
      </p:sp>
      <p:sp>
        <p:nvSpPr>
          <p:cNvPr id="135174" name="Rectangle 6"/>
          <p:cNvSpPr>
            <a:spLocks noChangeArrowheads="1"/>
          </p:cNvSpPr>
          <p:nvPr/>
        </p:nvSpPr>
        <p:spPr bwMode="auto">
          <a:xfrm>
            <a:off x="1676400" y="3048000"/>
            <a:ext cx="381000" cy="6096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5175" name="Line 7"/>
          <p:cNvSpPr>
            <a:spLocks noChangeShapeType="1"/>
          </p:cNvSpPr>
          <p:nvPr/>
        </p:nvSpPr>
        <p:spPr bwMode="auto">
          <a:xfrm>
            <a:off x="685800" y="4191000"/>
            <a:ext cx="990600" cy="0"/>
          </a:xfrm>
          <a:prstGeom prst="line">
            <a:avLst/>
          </a:prstGeom>
          <a:noFill/>
          <a:ln w="9525">
            <a:solidFill>
              <a:schemeClr val="tx1"/>
            </a:solidFill>
            <a:round/>
            <a:headEnd type="triangle" w="med" len="med"/>
            <a:tailEnd type="triangle" w="med" len="med"/>
          </a:ln>
          <a:effectLst/>
        </p:spPr>
        <p:txBody>
          <a:bodyPr>
            <a:prstTxWarp prst="textNoShape">
              <a:avLst/>
            </a:prstTxWarp>
          </a:bodyPr>
          <a:lstStyle/>
          <a:p>
            <a:endParaRPr lang="en-US"/>
          </a:p>
        </p:txBody>
      </p:sp>
      <p:sp>
        <p:nvSpPr>
          <p:cNvPr id="135176" name="Text Box 8"/>
          <p:cNvSpPr txBox="1">
            <a:spLocks noChangeArrowheads="1"/>
          </p:cNvSpPr>
          <p:nvPr/>
        </p:nvSpPr>
        <p:spPr bwMode="auto">
          <a:xfrm>
            <a:off x="685800" y="4495800"/>
            <a:ext cx="990600" cy="457200"/>
          </a:xfrm>
          <a:prstGeom prst="rect">
            <a:avLst/>
          </a:prstGeom>
          <a:noFill/>
          <a:ln w="9525">
            <a:noFill/>
            <a:miter lim="800000"/>
            <a:headEnd/>
            <a:tailEnd/>
          </a:ln>
          <a:effectLst/>
        </p:spPr>
        <p:txBody>
          <a:bodyPr>
            <a:prstTxWarp prst="textNoShape">
              <a:avLst/>
            </a:prstTxWarp>
            <a:spAutoFit/>
          </a:bodyPr>
          <a:lstStyle/>
          <a:p>
            <a:pPr eaLnBrk="1" hangingPunct="1">
              <a:spcBef>
                <a:spcPct val="50000"/>
              </a:spcBef>
            </a:pPr>
            <a:r>
              <a:rPr kumimoji="1" lang="en-US" sz="1200">
                <a:effectLst>
                  <a:outerShdw blurRad="38100" dist="38100" dir="2700000" algn="tl">
                    <a:srgbClr val="DDDDDD"/>
                  </a:outerShdw>
                </a:effectLst>
                <a:latin typeface="Comic Sans MS" pitchFamily="-106" charset="0"/>
                <a:ea typeface="Osaka" pitchFamily="-106" charset="-128"/>
                <a:cs typeface="Osaka" pitchFamily="-106" charset="-128"/>
              </a:rPr>
              <a:t>This is the application</a:t>
            </a:r>
          </a:p>
        </p:txBody>
      </p:sp>
      <p:sp>
        <p:nvSpPr>
          <p:cNvPr id="135177" name="Text Box 9"/>
          <p:cNvSpPr txBox="1">
            <a:spLocks noChangeArrowheads="1"/>
          </p:cNvSpPr>
          <p:nvPr/>
        </p:nvSpPr>
        <p:spPr bwMode="auto">
          <a:xfrm>
            <a:off x="2057400" y="4495800"/>
            <a:ext cx="990600" cy="639763"/>
          </a:xfrm>
          <a:prstGeom prst="rect">
            <a:avLst/>
          </a:prstGeom>
          <a:noFill/>
          <a:ln w="9525">
            <a:noFill/>
            <a:miter lim="800000"/>
            <a:headEnd/>
            <a:tailEnd/>
          </a:ln>
          <a:effectLst/>
        </p:spPr>
        <p:txBody>
          <a:bodyPr>
            <a:prstTxWarp prst="textNoShape">
              <a:avLst/>
            </a:prstTxWarp>
            <a:spAutoFit/>
          </a:bodyPr>
          <a:lstStyle/>
          <a:p>
            <a:pPr eaLnBrk="1" hangingPunct="1">
              <a:spcBef>
                <a:spcPct val="50000"/>
              </a:spcBef>
            </a:pPr>
            <a:r>
              <a:rPr kumimoji="1" lang="en-US" sz="1200">
                <a:effectLst>
                  <a:outerShdw blurRad="38100" dist="38100" dir="2700000" algn="tl">
                    <a:srgbClr val="DDDDDD"/>
                  </a:outerShdw>
                </a:effectLst>
                <a:latin typeface="Comic Sans MS" pitchFamily="-106" charset="0"/>
                <a:ea typeface="Osaka" pitchFamily="-106" charset="-128"/>
                <a:cs typeface="Osaka" pitchFamily="-106" charset="-128"/>
              </a:rPr>
              <a:t>This is TCP, UDP, etc.</a:t>
            </a:r>
          </a:p>
        </p:txBody>
      </p:sp>
      <p:sp>
        <p:nvSpPr>
          <p:cNvPr id="135178" name="Line 10"/>
          <p:cNvSpPr>
            <a:spLocks noChangeShapeType="1"/>
          </p:cNvSpPr>
          <p:nvPr/>
        </p:nvSpPr>
        <p:spPr bwMode="auto">
          <a:xfrm>
            <a:off x="2057400" y="4191000"/>
            <a:ext cx="990600" cy="0"/>
          </a:xfrm>
          <a:prstGeom prst="line">
            <a:avLst/>
          </a:prstGeom>
          <a:noFill/>
          <a:ln w="9525">
            <a:solidFill>
              <a:schemeClr val="tx1"/>
            </a:solidFill>
            <a:round/>
            <a:headEnd type="triangle" w="med" len="med"/>
            <a:tailEnd type="triangle" w="med" len="med"/>
          </a:ln>
          <a:effectLst/>
        </p:spPr>
        <p:txBody>
          <a:bodyPr>
            <a:prstTxWarp prst="textNoShape">
              <a:avLst/>
            </a:prstTxWarp>
          </a:bodyPr>
          <a:lstStyle/>
          <a:p>
            <a:endParaRPr lang="en-US"/>
          </a:p>
        </p:txBody>
      </p:sp>
      <p:sp>
        <p:nvSpPr>
          <p:cNvPr id="135179" name="Text Box 11"/>
          <p:cNvSpPr txBox="1">
            <a:spLocks noChangeArrowheads="1"/>
          </p:cNvSpPr>
          <p:nvPr/>
        </p:nvSpPr>
        <p:spPr bwMode="auto">
          <a:xfrm>
            <a:off x="1050925" y="5553075"/>
            <a:ext cx="1608138" cy="336550"/>
          </a:xfrm>
          <a:prstGeom prst="rect">
            <a:avLst/>
          </a:prstGeom>
          <a:noFill/>
          <a:ln w="9525">
            <a:noFill/>
            <a:miter lim="800000"/>
            <a:headEnd/>
            <a:tailEnd/>
          </a:ln>
          <a:effectLst/>
        </p:spPr>
        <p:txBody>
          <a:bodyPr wrap="none">
            <a:prstTxWarp prst="textNoShape">
              <a:avLst/>
            </a:prstTxWarp>
            <a:spAutoFit/>
          </a:bodyPr>
          <a:lstStyle/>
          <a:p>
            <a:pPr eaLnBrk="1" hangingPunct="1"/>
            <a:r>
              <a:rPr kumimoji="1" lang="en-US" sz="1600">
                <a:effectLst>
                  <a:outerShdw blurRad="38100" dist="38100" dir="2700000" algn="tl">
                    <a:srgbClr val="DDDDDD"/>
                  </a:outerShdw>
                </a:effectLst>
                <a:latin typeface="Comic Sans MS" pitchFamily="-106" charset="0"/>
                <a:ea typeface="Osaka" pitchFamily="-106" charset="-128"/>
                <a:cs typeface="Osaka" pitchFamily="-106" charset="-128"/>
              </a:rPr>
              <a:t>Host Computer</a:t>
            </a:r>
          </a:p>
        </p:txBody>
      </p:sp>
      <p:sp>
        <p:nvSpPr>
          <p:cNvPr id="135181" name="Rectangle 13"/>
          <p:cNvSpPr>
            <a:spLocks noChangeArrowheads="1"/>
          </p:cNvSpPr>
          <p:nvPr/>
        </p:nvSpPr>
        <p:spPr bwMode="auto">
          <a:xfrm flipH="1">
            <a:off x="5105400" y="2286000"/>
            <a:ext cx="2667000" cy="37338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endParaRPr lang="en-US"/>
          </a:p>
        </p:txBody>
      </p:sp>
      <p:sp>
        <p:nvSpPr>
          <p:cNvPr id="135182" name="Rectangle 14"/>
          <p:cNvSpPr>
            <a:spLocks noChangeArrowheads="1"/>
          </p:cNvSpPr>
          <p:nvPr/>
        </p:nvSpPr>
        <p:spPr bwMode="auto">
          <a:xfrm flipH="1">
            <a:off x="6629400" y="2667000"/>
            <a:ext cx="990600" cy="1371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hangingPunct="1"/>
            <a:r>
              <a:rPr kumimoji="1" lang="en-US" sz="1800">
                <a:effectLst>
                  <a:outerShdw blurRad="38100" dist="38100" dir="2700000" algn="tl">
                    <a:srgbClr val="FFFFFF"/>
                  </a:outerShdw>
                </a:effectLst>
                <a:latin typeface="Comic Sans MS" pitchFamily="-106" charset="0"/>
                <a:ea typeface="Osaka" pitchFamily="-106" charset="-128"/>
                <a:cs typeface="Osaka" pitchFamily="-106" charset="-128"/>
              </a:rPr>
              <a:t>Process</a:t>
            </a:r>
          </a:p>
        </p:txBody>
      </p:sp>
      <p:sp>
        <p:nvSpPr>
          <p:cNvPr id="135183" name="Rectangle 15"/>
          <p:cNvSpPr>
            <a:spLocks noChangeArrowheads="1"/>
          </p:cNvSpPr>
          <p:nvPr/>
        </p:nvSpPr>
        <p:spPr bwMode="auto">
          <a:xfrm flipH="1">
            <a:off x="5257800" y="2667000"/>
            <a:ext cx="990600" cy="1371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hangingPunct="1"/>
            <a:r>
              <a:rPr kumimoji="1" lang="en-US" sz="1600">
                <a:effectLst>
                  <a:outerShdw blurRad="38100" dist="38100" dir="2700000" algn="tl">
                    <a:srgbClr val="FFFFFF"/>
                  </a:outerShdw>
                </a:effectLst>
                <a:latin typeface="Comic Sans MS" pitchFamily="-106" charset="0"/>
                <a:ea typeface="Osaka" pitchFamily="-106" charset="-128"/>
                <a:cs typeface="Osaka" pitchFamily="-106" charset="-128"/>
              </a:rPr>
              <a:t>Transport</a:t>
            </a:r>
          </a:p>
          <a:p>
            <a:pPr algn="ctr" eaLnBrk="1" hangingPunct="1"/>
            <a:r>
              <a:rPr kumimoji="1" lang="en-US" sz="1600">
                <a:effectLst>
                  <a:outerShdw blurRad="38100" dist="38100" dir="2700000" algn="tl">
                    <a:srgbClr val="FFFFFF"/>
                  </a:outerShdw>
                </a:effectLst>
                <a:latin typeface="Comic Sans MS" pitchFamily="-106" charset="0"/>
                <a:ea typeface="Osaka" pitchFamily="-106" charset="-128"/>
                <a:cs typeface="Osaka" pitchFamily="-106" charset="-128"/>
              </a:rPr>
              <a:t>Layer</a:t>
            </a:r>
          </a:p>
        </p:txBody>
      </p:sp>
      <p:sp>
        <p:nvSpPr>
          <p:cNvPr id="135184" name="Rectangle 16"/>
          <p:cNvSpPr>
            <a:spLocks noChangeArrowheads="1"/>
          </p:cNvSpPr>
          <p:nvPr/>
        </p:nvSpPr>
        <p:spPr bwMode="auto">
          <a:xfrm flipH="1">
            <a:off x="6248400" y="3048000"/>
            <a:ext cx="381000" cy="6096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135185" name="Line 17"/>
          <p:cNvSpPr>
            <a:spLocks noChangeShapeType="1"/>
          </p:cNvSpPr>
          <p:nvPr/>
        </p:nvSpPr>
        <p:spPr bwMode="auto">
          <a:xfrm flipH="1">
            <a:off x="6629400" y="4191000"/>
            <a:ext cx="990600" cy="0"/>
          </a:xfrm>
          <a:prstGeom prst="line">
            <a:avLst/>
          </a:prstGeom>
          <a:noFill/>
          <a:ln w="9525">
            <a:solidFill>
              <a:schemeClr val="tx1"/>
            </a:solidFill>
            <a:round/>
            <a:headEnd type="triangle" w="med" len="med"/>
            <a:tailEnd type="triangle" w="med" len="med"/>
          </a:ln>
          <a:effectLst/>
        </p:spPr>
        <p:txBody>
          <a:bodyPr>
            <a:prstTxWarp prst="textNoShape">
              <a:avLst/>
            </a:prstTxWarp>
          </a:bodyPr>
          <a:lstStyle/>
          <a:p>
            <a:endParaRPr lang="en-US"/>
          </a:p>
        </p:txBody>
      </p:sp>
      <p:sp>
        <p:nvSpPr>
          <p:cNvPr id="135186" name="Text Box 18"/>
          <p:cNvSpPr txBox="1">
            <a:spLocks noChangeArrowheads="1"/>
          </p:cNvSpPr>
          <p:nvPr/>
        </p:nvSpPr>
        <p:spPr bwMode="auto">
          <a:xfrm flipH="1">
            <a:off x="6705600" y="4495800"/>
            <a:ext cx="990600" cy="457200"/>
          </a:xfrm>
          <a:prstGeom prst="rect">
            <a:avLst/>
          </a:prstGeom>
          <a:noFill/>
          <a:ln w="9525">
            <a:noFill/>
            <a:miter lim="800000"/>
            <a:headEnd/>
            <a:tailEnd/>
          </a:ln>
          <a:effectLst/>
        </p:spPr>
        <p:txBody>
          <a:bodyPr>
            <a:prstTxWarp prst="textNoShape">
              <a:avLst/>
            </a:prstTxWarp>
            <a:spAutoFit/>
          </a:bodyPr>
          <a:lstStyle/>
          <a:p>
            <a:pPr eaLnBrk="1" hangingPunct="1">
              <a:spcBef>
                <a:spcPct val="50000"/>
              </a:spcBef>
            </a:pPr>
            <a:r>
              <a:rPr kumimoji="1" lang="en-US" sz="1200" dirty="0">
                <a:effectLst>
                  <a:outerShdw blurRad="38100" dist="38100" dir="2700000" algn="tl">
                    <a:srgbClr val="DDDDDD"/>
                  </a:outerShdw>
                </a:effectLst>
                <a:latin typeface="Comic Sans MS" pitchFamily="-106" charset="0"/>
                <a:ea typeface="Osaka" pitchFamily="-106" charset="-128"/>
                <a:cs typeface="Osaka" pitchFamily="-106" charset="-128"/>
              </a:rPr>
              <a:t>This is the application</a:t>
            </a:r>
          </a:p>
        </p:txBody>
      </p:sp>
      <p:sp>
        <p:nvSpPr>
          <p:cNvPr id="135187" name="Text Box 19"/>
          <p:cNvSpPr txBox="1">
            <a:spLocks noChangeArrowheads="1"/>
          </p:cNvSpPr>
          <p:nvPr/>
        </p:nvSpPr>
        <p:spPr bwMode="auto">
          <a:xfrm flipH="1">
            <a:off x="5257800" y="4419600"/>
            <a:ext cx="990600" cy="639763"/>
          </a:xfrm>
          <a:prstGeom prst="rect">
            <a:avLst/>
          </a:prstGeom>
          <a:noFill/>
          <a:ln w="9525">
            <a:noFill/>
            <a:miter lim="800000"/>
            <a:headEnd/>
            <a:tailEnd/>
          </a:ln>
          <a:effectLst/>
        </p:spPr>
        <p:txBody>
          <a:bodyPr>
            <a:prstTxWarp prst="textNoShape">
              <a:avLst/>
            </a:prstTxWarp>
            <a:spAutoFit/>
          </a:bodyPr>
          <a:lstStyle/>
          <a:p>
            <a:pPr eaLnBrk="1" hangingPunct="1">
              <a:spcBef>
                <a:spcPct val="50000"/>
              </a:spcBef>
            </a:pPr>
            <a:r>
              <a:rPr kumimoji="1" lang="en-US" sz="1200" dirty="0">
                <a:effectLst>
                  <a:outerShdw blurRad="38100" dist="38100" dir="2700000" algn="tl">
                    <a:srgbClr val="DDDDDD"/>
                  </a:outerShdw>
                </a:effectLst>
                <a:latin typeface="Comic Sans MS" pitchFamily="-106" charset="0"/>
                <a:ea typeface="Osaka" pitchFamily="-106" charset="-128"/>
                <a:cs typeface="Osaka" pitchFamily="-106" charset="-128"/>
              </a:rPr>
              <a:t>This is TCP, UDP, etc.</a:t>
            </a:r>
          </a:p>
        </p:txBody>
      </p:sp>
      <p:sp>
        <p:nvSpPr>
          <p:cNvPr id="135188" name="Line 20"/>
          <p:cNvSpPr>
            <a:spLocks noChangeShapeType="1"/>
          </p:cNvSpPr>
          <p:nvPr/>
        </p:nvSpPr>
        <p:spPr bwMode="auto">
          <a:xfrm flipH="1">
            <a:off x="5257800" y="4191000"/>
            <a:ext cx="990600" cy="0"/>
          </a:xfrm>
          <a:prstGeom prst="line">
            <a:avLst/>
          </a:prstGeom>
          <a:noFill/>
          <a:ln w="9525">
            <a:solidFill>
              <a:schemeClr val="tx1"/>
            </a:solidFill>
            <a:round/>
            <a:headEnd type="triangle" w="med" len="med"/>
            <a:tailEnd type="triangle" w="med" len="med"/>
          </a:ln>
          <a:effectLst/>
        </p:spPr>
        <p:txBody>
          <a:bodyPr>
            <a:prstTxWarp prst="textNoShape">
              <a:avLst/>
            </a:prstTxWarp>
          </a:bodyPr>
          <a:lstStyle/>
          <a:p>
            <a:endParaRPr lang="en-US"/>
          </a:p>
        </p:txBody>
      </p:sp>
      <p:sp>
        <p:nvSpPr>
          <p:cNvPr id="135189" name="Text Box 21"/>
          <p:cNvSpPr txBox="1">
            <a:spLocks noChangeArrowheads="1"/>
          </p:cNvSpPr>
          <p:nvPr/>
        </p:nvSpPr>
        <p:spPr bwMode="auto">
          <a:xfrm flipH="1">
            <a:off x="5703888" y="5553075"/>
            <a:ext cx="1608138" cy="336550"/>
          </a:xfrm>
          <a:prstGeom prst="rect">
            <a:avLst/>
          </a:prstGeom>
          <a:noFill/>
          <a:ln w="9525">
            <a:noFill/>
            <a:miter lim="800000"/>
            <a:headEnd/>
            <a:tailEnd/>
          </a:ln>
          <a:effectLst/>
        </p:spPr>
        <p:txBody>
          <a:bodyPr wrap="none">
            <a:prstTxWarp prst="textNoShape">
              <a:avLst/>
            </a:prstTxWarp>
            <a:spAutoFit/>
          </a:bodyPr>
          <a:lstStyle/>
          <a:p>
            <a:pPr eaLnBrk="1" hangingPunct="1"/>
            <a:r>
              <a:rPr kumimoji="1" lang="en-US" sz="1600">
                <a:effectLst>
                  <a:outerShdw blurRad="38100" dist="38100" dir="2700000" algn="tl">
                    <a:srgbClr val="DDDDDD"/>
                  </a:outerShdw>
                </a:effectLst>
                <a:latin typeface="Comic Sans MS" pitchFamily="-106" charset="0"/>
                <a:ea typeface="Osaka" pitchFamily="-106" charset="-128"/>
                <a:cs typeface="Osaka" pitchFamily="-106" charset="-128"/>
              </a:rPr>
              <a:t>Host Computer</a:t>
            </a:r>
          </a:p>
        </p:txBody>
      </p:sp>
      <p:sp>
        <p:nvSpPr>
          <p:cNvPr id="135190" name="Cloud"/>
          <p:cNvSpPr>
            <a:spLocks noChangeAspect="1" noEditPoints="1" noChangeArrowheads="1"/>
          </p:cNvSpPr>
          <p:nvPr/>
        </p:nvSpPr>
        <p:spPr bwMode="auto">
          <a:xfrm>
            <a:off x="3482975" y="3025775"/>
            <a:ext cx="1447800" cy="8175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eaLnBrk="1" hangingPunct="1"/>
            <a:r>
              <a:rPr kumimoji="1" lang="en-US" sz="1400">
                <a:effectLst>
                  <a:outerShdw blurRad="38100" dist="38100" dir="2700000" algn="tl">
                    <a:srgbClr val="FFFFFF"/>
                  </a:outerShdw>
                </a:effectLst>
                <a:latin typeface="Comic Sans MS" pitchFamily="-106" charset="0"/>
                <a:ea typeface="Osaka" pitchFamily="-106" charset="-128"/>
                <a:cs typeface="Osaka" pitchFamily="-106" charset="-128"/>
              </a:rPr>
              <a:t>Internet</a:t>
            </a:r>
          </a:p>
        </p:txBody>
      </p:sp>
      <p:sp>
        <p:nvSpPr>
          <p:cNvPr id="135191" name="Line 23"/>
          <p:cNvSpPr>
            <a:spLocks noChangeShapeType="1"/>
          </p:cNvSpPr>
          <p:nvPr/>
        </p:nvSpPr>
        <p:spPr bwMode="auto">
          <a:xfrm>
            <a:off x="3048000" y="3429000"/>
            <a:ext cx="609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35192" name="Line 24"/>
          <p:cNvSpPr>
            <a:spLocks noChangeShapeType="1"/>
          </p:cNvSpPr>
          <p:nvPr/>
        </p:nvSpPr>
        <p:spPr bwMode="auto">
          <a:xfrm>
            <a:off x="4648200" y="3429000"/>
            <a:ext cx="609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35193" name="Text Box 25"/>
          <p:cNvSpPr txBox="1">
            <a:spLocks noChangeArrowheads="1"/>
          </p:cNvSpPr>
          <p:nvPr/>
        </p:nvSpPr>
        <p:spPr bwMode="auto">
          <a:xfrm>
            <a:off x="4191000" y="6051713"/>
            <a:ext cx="4246563" cy="244475"/>
          </a:xfrm>
          <a:prstGeom prst="rect">
            <a:avLst/>
          </a:prstGeom>
          <a:noFill/>
          <a:ln w="9525">
            <a:noFill/>
            <a:miter lim="800000"/>
            <a:headEnd/>
            <a:tailEnd/>
          </a:ln>
          <a:effectLst/>
        </p:spPr>
        <p:txBody>
          <a:bodyPr wrap="none">
            <a:prstTxWarp prst="textNoShape">
              <a:avLst/>
            </a:prstTxWarp>
            <a:spAutoFit/>
          </a:bodyPr>
          <a:lstStyle/>
          <a:p>
            <a:pPr eaLnBrk="1" hangingPunct="1"/>
            <a:r>
              <a:rPr kumimoji="1" lang="en-US" sz="1000" i="1" dirty="0">
                <a:effectLst>
                  <a:outerShdw blurRad="38100" dist="38100" dir="2700000" algn="tl">
                    <a:srgbClr val="DDDDDD"/>
                  </a:outerShdw>
                </a:effectLst>
                <a:latin typeface="Optima" pitchFamily="-106" charset="0"/>
                <a:ea typeface="Osaka" pitchFamily="-106" charset="-128"/>
                <a:cs typeface="Osaka" pitchFamily="-106" charset="-128"/>
              </a:rPr>
              <a:t>Source: Computer Networking: A top down approach by Kurose and Ross</a:t>
            </a:r>
          </a:p>
        </p:txBody>
      </p:sp>
      <p:sp>
        <p:nvSpPr>
          <p:cNvPr id="135194" name="Freeform 26"/>
          <p:cNvSpPr>
            <a:spLocks/>
          </p:cNvSpPr>
          <p:nvPr/>
        </p:nvSpPr>
        <p:spPr bwMode="auto">
          <a:xfrm>
            <a:off x="1714500" y="2057400"/>
            <a:ext cx="2171700" cy="914400"/>
          </a:xfrm>
          <a:custGeom>
            <a:avLst/>
            <a:gdLst/>
            <a:ahLst/>
            <a:cxnLst>
              <a:cxn ang="0">
                <a:pos x="1368" y="0"/>
              </a:cxn>
              <a:cxn ang="0">
                <a:pos x="216" y="96"/>
              </a:cxn>
              <a:cxn ang="0">
                <a:pos x="72" y="576"/>
              </a:cxn>
            </a:cxnLst>
            <a:rect l="0" t="0" r="r" b="b"/>
            <a:pathLst>
              <a:path w="1368" h="576">
                <a:moveTo>
                  <a:pt x="1368" y="0"/>
                </a:moveTo>
                <a:cubicBezTo>
                  <a:pt x="900" y="0"/>
                  <a:pt x="432" y="0"/>
                  <a:pt x="216" y="96"/>
                </a:cubicBezTo>
                <a:cubicBezTo>
                  <a:pt x="0" y="192"/>
                  <a:pt x="36" y="384"/>
                  <a:pt x="72" y="576"/>
                </a:cubicBezTo>
              </a:path>
            </a:pathLst>
          </a:custGeom>
          <a:noFill/>
          <a:ln w="9525" cap="flat" cmpd="sng">
            <a:solidFill>
              <a:schemeClr val="tx1"/>
            </a:solidFill>
            <a:prstDash val="solid"/>
            <a:round/>
            <a:headEnd type="none" w="med" len="med"/>
            <a:tailEnd type="triangle" w="med" len="med"/>
          </a:ln>
          <a:effectLst/>
        </p:spPr>
        <p:txBody>
          <a:bodyPr wrap="none">
            <a:prstTxWarp prst="textNoShape">
              <a:avLst/>
            </a:prstTxWarp>
            <a:spAutoFit/>
          </a:bodyPr>
          <a:lstStyle/>
          <a:p>
            <a:endParaRPr lang="en-US"/>
          </a:p>
        </p:txBody>
      </p:sp>
      <p:sp>
        <p:nvSpPr>
          <p:cNvPr id="135195" name="Freeform 27"/>
          <p:cNvSpPr>
            <a:spLocks/>
          </p:cNvSpPr>
          <p:nvPr/>
        </p:nvSpPr>
        <p:spPr bwMode="auto">
          <a:xfrm flipH="1">
            <a:off x="4419600" y="2057400"/>
            <a:ext cx="2171700" cy="914400"/>
          </a:xfrm>
          <a:custGeom>
            <a:avLst/>
            <a:gdLst/>
            <a:ahLst/>
            <a:cxnLst>
              <a:cxn ang="0">
                <a:pos x="1368" y="0"/>
              </a:cxn>
              <a:cxn ang="0">
                <a:pos x="216" y="96"/>
              </a:cxn>
              <a:cxn ang="0">
                <a:pos x="72" y="576"/>
              </a:cxn>
            </a:cxnLst>
            <a:rect l="0" t="0" r="r" b="b"/>
            <a:pathLst>
              <a:path w="1368" h="576">
                <a:moveTo>
                  <a:pt x="1368" y="0"/>
                </a:moveTo>
                <a:cubicBezTo>
                  <a:pt x="900" y="0"/>
                  <a:pt x="432" y="0"/>
                  <a:pt x="216" y="96"/>
                </a:cubicBezTo>
                <a:cubicBezTo>
                  <a:pt x="0" y="192"/>
                  <a:pt x="36" y="384"/>
                  <a:pt x="72" y="576"/>
                </a:cubicBezTo>
              </a:path>
            </a:pathLst>
          </a:custGeom>
          <a:noFill/>
          <a:ln w="9525" cap="flat" cmpd="sng">
            <a:solidFill>
              <a:schemeClr val="tx1"/>
            </a:solidFill>
            <a:prstDash val="solid"/>
            <a:round/>
            <a:headEnd type="none" w="med" len="med"/>
            <a:tailEnd type="triangle" w="med" len="med"/>
          </a:ln>
          <a:effectLst/>
        </p:spPr>
        <p:txBody>
          <a:bodyPr wrap="none">
            <a:prstTxWarp prst="textNoShape">
              <a:avLst/>
            </a:prstTxWarp>
            <a:spAutoFit/>
          </a:bodyPr>
          <a:lstStyle/>
          <a:p>
            <a:endParaRPr lang="en-US"/>
          </a:p>
        </p:txBody>
      </p:sp>
      <p:sp>
        <p:nvSpPr>
          <p:cNvPr id="135196" name="Text Box 28"/>
          <p:cNvSpPr txBox="1">
            <a:spLocks noChangeArrowheads="1"/>
          </p:cNvSpPr>
          <p:nvPr/>
        </p:nvSpPr>
        <p:spPr bwMode="auto">
          <a:xfrm>
            <a:off x="3717925" y="1981200"/>
            <a:ext cx="889000" cy="366713"/>
          </a:xfrm>
          <a:prstGeom prst="rect">
            <a:avLst/>
          </a:prstGeom>
          <a:noFill/>
          <a:ln w="9525">
            <a:noFill/>
            <a:miter lim="800000"/>
            <a:headEnd/>
            <a:tailEnd/>
          </a:ln>
          <a:effectLst/>
        </p:spPr>
        <p:txBody>
          <a:bodyPr wrap="none">
            <a:prstTxWarp prst="textNoShape">
              <a:avLst/>
            </a:prstTxWarp>
            <a:spAutoFit/>
          </a:bodyPr>
          <a:lstStyle/>
          <a:p>
            <a:pPr eaLnBrk="1" hangingPunct="1"/>
            <a:r>
              <a:rPr kumimoji="1" lang="en-US" sz="1800">
                <a:effectLst>
                  <a:outerShdw blurRad="38100" dist="38100" dir="2700000" algn="tl">
                    <a:srgbClr val="DDDDDD"/>
                  </a:outerShdw>
                </a:effectLst>
                <a:latin typeface="Comic Sans MS" pitchFamily="-106" charset="0"/>
                <a:ea typeface="Osaka" pitchFamily="-106" charset="-128"/>
                <a:cs typeface="Osaka" pitchFamily="-106" charset="-128"/>
              </a:rPr>
              <a:t>socket</a:t>
            </a:r>
          </a:p>
        </p:txBody>
      </p:sp>
      <p:sp>
        <p:nvSpPr>
          <p:cNvPr id="2" name="Slide Number Placeholder 1"/>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31957316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Application Addressing : Port Numbers</a:t>
            </a:r>
            <a:endParaRPr lang="en-US" dirty="0"/>
          </a:p>
        </p:txBody>
      </p:sp>
      <p:sp>
        <p:nvSpPr>
          <p:cNvPr id="31747" name="Rectangle 4"/>
          <p:cNvSpPr>
            <a:spLocks noGrp="1" noChangeArrowheads="1"/>
          </p:cNvSpPr>
          <p:nvPr>
            <p:ph idx="1"/>
          </p:nvPr>
        </p:nvSpPr>
        <p:spPr>
          <a:xfrm>
            <a:off x="822960" y="4816160"/>
            <a:ext cx="7543800" cy="1052933"/>
          </a:xfrm>
        </p:spPr>
        <p:txBody>
          <a:bodyPr>
            <a:normAutofit lnSpcReduction="10000"/>
          </a:bodyPr>
          <a:lstStyle/>
          <a:p>
            <a:r>
              <a:rPr lang="en-US" dirty="0" smtClean="0"/>
              <a:t>Clients use temporary port numbers</a:t>
            </a:r>
          </a:p>
          <a:p>
            <a:r>
              <a:rPr lang="en-US" dirty="0" smtClean="0"/>
              <a:t>Servers use well-known port numbers</a:t>
            </a:r>
            <a:endParaRPr lang="en-US" dirty="0"/>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t="-1753" b="-1753"/>
          <a:stretch>
            <a:fillRect/>
          </a:stretch>
        </p:blipFill>
        <p:spPr bwMode="auto">
          <a:xfrm>
            <a:off x="735013" y="1760538"/>
            <a:ext cx="7532687" cy="3054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113E31D-E2AB-40D1-8B51-AFA5AFEF393A}" type="slidenum">
              <a:rPr lang="en-US" smtClean="0"/>
              <a:t>24</a:t>
            </a:fld>
            <a:endParaRPr lang="en-US" dirty="0"/>
          </a:p>
        </p:txBody>
      </p:sp>
    </p:spTree>
    <p:extLst>
      <p:ext uri="{BB962C8B-B14F-4D97-AF65-F5344CB8AC3E}">
        <p14:creationId xmlns:p14="http://schemas.microsoft.com/office/powerpoint/2010/main" val="36862392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2" name="Rectangle 6"/>
          <p:cNvSpPr>
            <a:spLocks noGrp="1" noChangeArrowheads="1"/>
          </p:cNvSpPr>
          <p:nvPr>
            <p:ph type="title"/>
          </p:nvPr>
        </p:nvSpPr>
        <p:spPr/>
        <p:txBody>
          <a:bodyPr/>
          <a:lstStyle/>
          <a:p>
            <a:r>
              <a:rPr lang="en-US"/>
              <a:t>Ports and Servers</a:t>
            </a:r>
          </a:p>
        </p:txBody>
      </p:sp>
      <p:sp>
        <p:nvSpPr>
          <p:cNvPr id="137223" name="Rectangle 7"/>
          <p:cNvSpPr>
            <a:spLocks noGrp="1" noChangeArrowheads="1"/>
          </p:cNvSpPr>
          <p:nvPr>
            <p:ph sz="quarter" idx="1"/>
          </p:nvPr>
        </p:nvSpPr>
        <p:spPr/>
        <p:txBody>
          <a:bodyPr/>
          <a:lstStyle/>
          <a:p>
            <a:r>
              <a:rPr lang="en-US" sz="2200" dirty="0"/>
              <a:t>Client contacts the server initially for all communications</a:t>
            </a:r>
          </a:p>
          <a:p>
            <a:pPr lvl="1"/>
            <a:r>
              <a:rPr lang="en-US" sz="2000" dirty="0"/>
              <a:t>Server should react to the initial contact – it keeps listening to the port</a:t>
            </a:r>
          </a:p>
          <a:p>
            <a:pPr lvl="2"/>
            <a:r>
              <a:rPr lang="en-US" sz="1900" dirty="0"/>
              <a:t>It has an initial “socket object” to accept connections</a:t>
            </a:r>
          </a:p>
          <a:p>
            <a:pPr lvl="2"/>
            <a:r>
              <a:rPr lang="en-US" sz="1900" dirty="0"/>
              <a:t>It creates a new socket dedicated to a particular client after connection</a:t>
            </a:r>
          </a:p>
          <a:p>
            <a:pPr lvl="1"/>
            <a:r>
              <a:rPr lang="en-US" sz="2000" dirty="0"/>
              <a:t>The initial socket object is what we loosely call as an “open” port </a:t>
            </a:r>
          </a:p>
          <a:p>
            <a:pPr lvl="2"/>
            <a:r>
              <a:rPr lang="en-US" sz="1900" dirty="0"/>
              <a:t>It is really a half-open object</a:t>
            </a:r>
          </a:p>
          <a:p>
            <a:r>
              <a:rPr lang="en-US" sz="2200" dirty="0"/>
              <a:t>Popular standard protocols have assigned (fixed) port numbers</a:t>
            </a:r>
          </a:p>
          <a:p>
            <a:pPr lvl="1"/>
            <a:r>
              <a:rPr lang="en-US" sz="2000" dirty="0"/>
              <a:t>Clients are aware of these numbers before they place a </a:t>
            </a:r>
            <a:r>
              <a:rPr lang="en-US" sz="2000" dirty="0" smtClean="0"/>
              <a:t>call (contact the server)</a:t>
            </a:r>
            <a:endParaRPr lang="en-US" sz="2000" dirty="0"/>
          </a:p>
        </p:txBody>
      </p:sp>
      <p:sp>
        <p:nvSpPr>
          <p:cNvPr id="2" name="Slide Number Placeholder 1"/>
          <p:cNvSpPr>
            <a:spLocks noGrp="1"/>
          </p:cNvSpPr>
          <p:nvPr>
            <p:ph type="sldNum" sz="quarter" idx="12"/>
          </p:nvPr>
        </p:nvSpPr>
        <p:spPr/>
        <p:txBody>
          <a:bodyPr/>
          <a:lstStyle/>
          <a:p>
            <a:fld id="{6113E31D-E2AB-40D1-8B51-AFA5AFEF393A}" type="slidenum">
              <a:rPr lang="en-US" smtClean="0"/>
              <a:t>25</a:t>
            </a:fld>
            <a:endParaRPr lang="en-US" dirty="0"/>
          </a:p>
        </p:txBody>
      </p:sp>
    </p:spTree>
    <p:extLst>
      <p:ext uri="{BB962C8B-B14F-4D97-AF65-F5344CB8AC3E}">
        <p14:creationId xmlns:p14="http://schemas.microsoft.com/office/powerpoint/2010/main" val="40726485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Standard ports</a:t>
            </a:r>
          </a:p>
        </p:txBody>
      </p:sp>
      <p:sp>
        <p:nvSpPr>
          <p:cNvPr id="75778" name="Content Placeholder 2"/>
          <p:cNvSpPr>
            <a:spLocks noGrp="1"/>
          </p:cNvSpPr>
          <p:nvPr>
            <p:ph idx="1"/>
          </p:nvPr>
        </p:nvSpPr>
        <p:spPr/>
        <p:txBody>
          <a:bodyPr>
            <a:normAutofit fontScale="62500" lnSpcReduction="20000"/>
          </a:bodyPr>
          <a:lstStyle/>
          <a:p>
            <a:r>
              <a:rPr lang="en-US" dirty="0" smtClean="0"/>
              <a:t>Typically ports 1 – 1023 are reserved for defined services</a:t>
            </a:r>
          </a:p>
          <a:p>
            <a:pPr lvl="1"/>
            <a:r>
              <a:rPr lang="en-US" dirty="0" smtClean="0"/>
              <a:t>Applications may use the remaining port numbers 1024 – 65535</a:t>
            </a:r>
          </a:p>
          <a:p>
            <a:r>
              <a:rPr lang="en-US" dirty="0" smtClean="0"/>
              <a:t>Common ports</a:t>
            </a:r>
          </a:p>
          <a:p>
            <a:pPr lvl="1"/>
            <a:r>
              <a:rPr lang="en-US" dirty="0" smtClean="0"/>
              <a:t>80  : web (http)</a:t>
            </a:r>
          </a:p>
          <a:p>
            <a:pPr lvl="1"/>
            <a:r>
              <a:rPr lang="en-US" dirty="0" smtClean="0"/>
              <a:t>25  : email (</a:t>
            </a:r>
            <a:r>
              <a:rPr lang="en-US" dirty="0" err="1" smtClean="0"/>
              <a:t>smtp</a:t>
            </a:r>
            <a:r>
              <a:rPr lang="en-US" dirty="0" smtClean="0"/>
              <a:t>)</a:t>
            </a:r>
          </a:p>
          <a:p>
            <a:pPr lvl="1"/>
            <a:r>
              <a:rPr lang="en-US" dirty="0" smtClean="0"/>
              <a:t>443: SSL (https</a:t>
            </a:r>
            <a:r>
              <a:rPr lang="en-US" dirty="0" smtClean="0"/>
              <a:t>)</a:t>
            </a:r>
          </a:p>
          <a:p>
            <a:pPr lvl="1"/>
            <a:r>
              <a:rPr lang="en-US" dirty="0" smtClean="0"/>
              <a:t>161: SNMP</a:t>
            </a:r>
            <a:endParaRPr lang="en-US" dirty="0" smtClean="0"/>
          </a:p>
          <a:p>
            <a:r>
              <a:rPr lang="en-US" dirty="0" smtClean="0"/>
              <a:t>To see list</a:t>
            </a:r>
          </a:p>
          <a:p>
            <a:pPr lvl="1"/>
            <a:r>
              <a:rPr lang="en-US" dirty="0" smtClean="0"/>
              <a:t>In Windows:</a:t>
            </a:r>
          </a:p>
          <a:p>
            <a:pPr lvl="2"/>
            <a:r>
              <a:rPr lang="en-US" dirty="0" smtClean="0"/>
              <a:t>C:/Windows/System32/drivers/etc/services</a:t>
            </a:r>
          </a:p>
          <a:p>
            <a:pPr lvl="1"/>
            <a:r>
              <a:rPr lang="en-US" dirty="0" smtClean="0"/>
              <a:t>In UNIX/ Linux</a:t>
            </a:r>
          </a:p>
          <a:p>
            <a:pPr lvl="2"/>
            <a:r>
              <a:rPr lang="en-US" dirty="0" smtClean="0"/>
              <a:t>/</a:t>
            </a:r>
            <a:r>
              <a:rPr lang="en-US" dirty="0" err="1" smtClean="0"/>
              <a:t>etc</a:t>
            </a:r>
            <a:r>
              <a:rPr lang="en-US" dirty="0" smtClean="0"/>
              <a:t>/services</a:t>
            </a:r>
          </a:p>
          <a:p>
            <a:r>
              <a:rPr lang="en-US" dirty="0" smtClean="0"/>
              <a:t>Used ports displayed by </a:t>
            </a:r>
            <a:r>
              <a:rPr lang="en-US" dirty="0" err="1" smtClean="0"/>
              <a:t>netstat</a:t>
            </a:r>
            <a:r>
              <a:rPr lang="en-US" dirty="0" smtClean="0"/>
              <a:t> utility</a:t>
            </a:r>
          </a:p>
          <a:p>
            <a:pPr lvl="1"/>
            <a:endParaRPr lang="en-US" dirty="0"/>
          </a:p>
        </p:txBody>
      </p:sp>
      <p:sp>
        <p:nvSpPr>
          <p:cNvPr id="2" name="Slide Number Placeholder 1"/>
          <p:cNvSpPr>
            <a:spLocks noGrp="1"/>
          </p:cNvSpPr>
          <p:nvPr>
            <p:ph type="sldNum" sz="quarter" idx="12"/>
          </p:nvPr>
        </p:nvSpPr>
        <p:spPr/>
        <p:txBody>
          <a:bodyPr/>
          <a:lstStyle/>
          <a:p>
            <a:fld id="{6113E31D-E2AB-40D1-8B51-AFA5AFEF393A}" type="slidenum">
              <a:rPr lang="en-US" smtClean="0"/>
              <a:t>26</a:t>
            </a:fld>
            <a:endParaRPr lang="en-US" dirty="0"/>
          </a:p>
        </p:txBody>
      </p:sp>
    </p:spTree>
    <p:extLst>
      <p:ext uri="{BB962C8B-B14F-4D97-AF65-F5344CB8AC3E}">
        <p14:creationId xmlns:p14="http://schemas.microsoft.com/office/powerpoint/2010/main" val="3913615541"/>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0" name="Rectangle 6"/>
          <p:cNvSpPr>
            <a:spLocks noGrp="1" noChangeArrowheads="1"/>
          </p:cNvSpPr>
          <p:nvPr>
            <p:ph type="title"/>
          </p:nvPr>
        </p:nvSpPr>
        <p:spPr/>
        <p:txBody>
          <a:bodyPr/>
          <a:lstStyle/>
          <a:p>
            <a:r>
              <a:rPr lang="en-US"/>
              <a:t>Port Numbers Continued</a:t>
            </a:r>
          </a:p>
        </p:txBody>
      </p:sp>
      <p:sp>
        <p:nvSpPr>
          <p:cNvPr id="139271" name="Rectangle 7"/>
          <p:cNvSpPr>
            <a:spLocks noGrp="1" noChangeArrowheads="1"/>
          </p:cNvSpPr>
          <p:nvPr>
            <p:ph sz="quarter" idx="1"/>
          </p:nvPr>
        </p:nvSpPr>
        <p:spPr/>
        <p:txBody>
          <a:bodyPr>
            <a:normAutofit fontScale="92500" lnSpcReduction="20000"/>
          </a:bodyPr>
          <a:lstStyle/>
          <a:p>
            <a:pPr>
              <a:lnSpc>
                <a:spcPct val="90000"/>
              </a:lnSpc>
            </a:pPr>
            <a:r>
              <a:rPr lang="en-US" sz="2600" dirty="0"/>
              <a:t>Port numbers by convention are low numbered</a:t>
            </a:r>
          </a:p>
          <a:p>
            <a:pPr lvl="1">
              <a:lnSpc>
                <a:spcPct val="90000"/>
              </a:lnSpc>
            </a:pPr>
            <a:r>
              <a:rPr lang="en-US" sz="2200" dirty="0"/>
              <a:t>Conventions are not always followed</a:t>
            </a:r>
          </a:p>
          <a:p>
            <a:pPr lvl="1">
              <a:lnSpc>
                <a:spcPct val="90000"/>
              </a:lnSpc>
            </a:pPr>
            <a:r>
              <a:rPr lang="en-US" sz="2200" dirty="0"/>
              <a:t>In UNIX and UNIX-like </a:t>
            </a:r>
            <a:r>
              <a:rPr lang="en-US" sz="2200" dirty="0" err="1"/>
              <a:t>OSs</a:t>
            </a:r>
            <a:r>
              <a:rPr lang="en-US" sz="2200" dirty="0"/>
              <a:t>, port numbers smaller than 1024 are privileged</a:t>
            </a:r>
          </a:p>
          <a:p>
            <a:pPr lvl="2">
              <a:lnSpc>
                <a:spcPct val="90000"/>
              </a:lnSpc>
            </a:pPr>
            <a:r>
              <a:rPr lang="en-US" sz="2100" dirty="0"/>
              <a:t>Only “root” can create these ports</a:t>
            </a:r>
          </a:p>
          <a:p>
            <a:pPr lvl="2">
              <a:lnSpc>
                <a:spcPct val="90000"/>
              </a:lnSpc>
            </a:pPr>
            <a:r>
              <a:rPr lang="en-US" sz="2100" dirty="0"/>
              <a:t>Remote systems</a:t>
            </a:r>
            <a:r>
              <a:rPr lang="en-US" sz="2100" dirty="0" smtClean="0"/>
              <a:t> were supposed to be able to trust </a:t>
            </a:r>
            <a:r>
              <a:rPr lang="en-US" sz="2100" dirty="0"/>
              <a:t>the authenticity of these ports</a:t>
            </a:r>
          </a:p>
          <a:p>
            <a:pPr>
              <a:lnSpc>
                <a:spcPct val="90000"/>
              </a:lnSpc>
            </a:pPr>
            <a:r>
              <a:rPr lang="en-US" sz="2600" dirty="0"/>
              <a:t>Some standard port numbers</a:t>
            </a:r>
          </a:p>
          <a:p>
            <a:pPr lvl="1">
              <a:lnSpc>
                <a:spcPct val="90000"/>
              </a:lnSpc>
            </a:pPr>
            <a:r>
              <a:rPr lang="en-US" sz="2200" dirty="0"/>
              <a:t>Web server (http) – 80, (https) - 443; </a:t>
            </a:r>
          </a:p>
          <a:p>
            <a:pPr lvl="1">
              <a:lnSpc>
                <a:spcPct val="90000"/>
              </a:lnSpc>
            </a:pPr>
            <a:r>
              <a:rPr lang="en-US" sz="2200" dirty="0"/>
              <a:t>DNS – 53;</a:t>
            </a:r>
          </a:p>
          <a:p>
            <a:pPr lvl="1">
              <a:lnSpc>
                <a:spcPct val="90000"/>
              </a:lnSpc>
            </a:pPr>
            <a:r>
              <a:rPr lang="en-US" sz="2200" dirty="0"/>
              <a:t>Mail server (</a:t>
            </a:r>
            <a:r>
              <a:rPr lang="en-US" sz="2200" dirty="0" err="1"/>
              <a:t>smtp</a:t>
            </a:r>
            <a:r>
              <a:rPr lang="en-US" sz="2200" dirty="0"/>
              <a:t>) – 25; SSH – 22;</a:t>
            </a:r>
          </a:p>
          <a:p>
            <a:pPr lvl="1">
              <a:lnSpc>
                <a:spcPct val="90000"/>
              </a:lnSpc>
            </a:pPr>
            <a:r>
              <a:rPr lang="en-US" sz="2200" dirty="0"/>
              <a:t>Telnet server – 23; FTP – 20 and 21;</a:t>
            </a:r>
          </a:p>
          <a:p>
            <a:pPr lvl="1">
              <a:lnSpc>
                <a:spcPct val="90000"/>
              </a:lnSpc>
            </a:pPr>
            <a:r>
              <a:rPr lang="en-US" sz="2200" dirty="0"/>
              <a:t>POPv2 - 109, POPv3 - 110, IMAP - 143</a:t>
            </a:r>
          </a:p>
        </p:txBody>
      </p:sp>
      <p:sp>
        <p:nvSpPr>
          <p:cNvPr id="2" name="Slide Number Placeholder 1"/>
          <p:cNvSpPr>
            <a:spLocks noGrp="1"/>
          </p:cNvSpPr>
          <p:nvPr>
            <p:ph type="sldNum" sz="quarter" idx="12"/>
          </p:nvPr>
        </p:nvSpPr>
        <p:spPr/>
        <p:txBody>
          <a:bodyPr/>
          <a:lstStyle/>
          <a:p>
            <a:fld id="{6113E31D-E2AB-40D1-8B51-AFA5AFEF393A}" type="slidenum">
              <a:rPr lang="en-US" smtClean="0"/>
              <a:t>27</a:t>
            </a:fld>
            <a:endParaRPr lang="en-US" dirty="0"/>
          </a:p>
        </p:txBody>
      </p:sp>
    </p:spTree>
    <p:extLst>
      <p:ext uri="{BB962C8B-B14F-4D97-AF65-F5344CB8AC3E}">
        <p14:creationId xmlns:p14="http://schemas.microsoft.com/office/powerpoint/2010/main" val="29604002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etc\services file</a:t>
            </a:r>
            <a:endParaRPr lang="en-US" dirty="0" smtClean="0"/>
          </a:p>
        </p:txBody>
      </p:sp>
      <p:sp>
        <p:nvSpPr>
          <p:cNvPr id="3" name="Content Placeholder 2"/>
          <p:cNvSpPr>
            <a:spLocks noGrp="1"/>
          </p:cNvSpPr>
          <p:nvPr>
            <p:ph idx="1"/>
          </p:nvPr>
        </p:nvSpPr>
        <p:spPr>
          <a:xfrm>
            <a:off x="822960" y="1845734"/>
            <a:ext cx="1943186" cy="4023360"/>
          </a:xfrm>
        </p:spPr>
        <p:txBody>
          <a:bodyPr/>
          <a:lstStyle/>
          <a:p>
            <a:r>
              <a:rPr lang="en-US" dirty="0" smtClean="0"/>
              <a:t>Show in Mac</a:t>
            </a:r>
            <a:endParaRPr lang="en-US" dirty="0"/>
          </a:p>
        </p:txBody>
      </p:sp>
      <p:pic>
        <p:nvPicPr>
          <p:cNvPr id="778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174" y="1909510"/>
            <a:ext cx="6059799" cy="423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113E31D-E2AB-40D1-8B51-AFA5AFEF393A}" type="slidenum">
              <a:rPr lang="en-US" smtClean="0"/>
              <a:t>28</a:t>
            </a:fld>
            <a:endParaRPr lang="en-US" dirty="0"/>
          </a:p>
        </p:txBody>
      </p:sp>
    </p:spTree>
    <p:extLst>
      <p:ext uri="{BB962C8B-B14F-4D97-AF65-F5344CB8AC3E}">
        <p14:creationId xmlns:p14="http://schemas.microsoft.com/office/powerpoint/2010/main" val="2323101"/>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Transmission Control Protocol (TCP)</a:t>
            </a:r>
            <a:endParaRPr lang="en-US" dirty="0"/>
          </a:p>
        </p:txBody>
      </p:sp>
      <p:sp>
        <p:nvSpPr>
          <p:cNvPr id="36866" name="Rectangle 3"/>
          <p:cNvSpPr>
            <a:spLocks noGrp="1" noChangeArrowheads="1"/>
          </p:cNvSpPr>
          <p:nvPr>
            <p:ph sz="quarter" idx="1"/>
          </p:nvPr>
        </p:nvSpPr>
        <p:spPr/>
        <p:txBody>
          <a:bodyPr>
            <a:normAutofit lnSpcReduction="10000"/>
          </a:bodyPr>
          <a:lstStyle/>
          <a:p>
            <a:r>
              <a:rPr lang="en-US" dirty="0" smtClean="0"/>
              <a:t>Reliable transport protocol</a:t>
            </a:r>
          </a:p>
          <a:p>
            <a:pPr lvl="1"/>
            <a:r>
              <a:rPr lang="en-US" dirty="0" smtClean="0"/>
              <a:t>IP is unreliable (or Best Effort)</a:t>
            </a:r>
          </a:p>
          <a:p>
            <a:pPr lvl="1"/>
            <a:r>
              <a:rPr lang="en-US" dirty="0" smtClean="0"/>
              <a:t>TCP takes an unreliable network and transforms it into a reliable connection for applications</a:t>
            </a:r>
          </a:p>
          <a:p>
            <a:r>
              <a:rPr lang="en-US" dirty="0" smtClean="0"/>
              <a:t>Connection-oriented protocol</a:t>
            </a:r>
          </a:p>
          <a:p>
            <a:pPr lvl="1"/>
            <a:r>
              <a:rPr lang="en-US" dirty="0" smtClean="0"/>
              <a:t>Establish connection between link entities before data transfer</a:t>
            </a:r>
          </a:p>
          <a:p>
            <a:pPr lvl="1"/>
            <a:r>
              <a:rPr lang="en-US" dirty="0" smtClean="0"/>
              <a:t>Contrast with connectionless</a:t>
            </a:r>
          </a:p>
          <a:p>
            <a:pPr marL="342900" lvl="1" indent="-342900">
              <a:spcBef>
                <a:spcPts val="1200"/>
              </a:spcBef>
              <a:spcAft>
                <a:spcPts val="200"/>
              </a:spcAft>
              <a:buSzPct val="100000"/>
              <a:buFont typeface="Arial"/>
              <a:buChar char="•"/>
            </a:pPr>
            <a:r>
              <a:rPr lang="en-US" dirty="0"/>
              <a:t>Defined in </a:t>
            </a:r>
            <a:r>
              <a:rPr lang="en-US" dirty="0">
                <a:hlinkClick r:id="rId3"/>
              </a:rPr>
              <a:t>RFC 793</a:t>
            </a:r>
            <a:r>
              <a:rPr lang="en-US" dirty="0"/>
              <a:t> (Sep 1981</a:t>
            </a:r>
            <a:r>
              <a:rPr lang="en-US" dirty="0" smtClean="0"/>
              <a:t>)</a:t>
            </a:r>
            <a:endParaRPr lang="en-US" dirty="0"/>
          </a:p>
        </p:txBody>
      </p:sp>
      <p:sp>
        <p:nvSpPr>
          <p:cNvPr id="2" name="Slide Number Placeholder 1"/>
          <p:cNvSpPr>
            <a:spLocks noGrp="1"/>
          </p:cNvSpPr>
          <p:nvPr>
            <p:ph type="sldNum" sz="quarter" idx="12"/>
          </p:nvPr>
        </p:nvSpPr>
        <p:spPr/>
        <p:txBody>
          <a:bodyPr/>
          <a:lstStyle/>
          <a:p>
            <a:fld id="{6113E31D-E2AB-40D1-8B51-AFA5AFEF393A}" type="slidenum">
              <a:rPr lang="en-US" smtClean="0"/>
              <a:t>29</a:t>
            </a:fld>
            <a:endParaRPr lang="en-US" dirty="0"/>
          </a:p>
        </p:txBody>
      </p:sp>
    </p:spTree>
    <p:extLst>
      <p:ext uri="{BB962C8B-B14F-4D97-AF65-F5344CB8AC3E}">
        <p14:creationId xmlns:p14="http://schemas.microsoft.com/office/powerpoint/2010/main" val="2703932163"/>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0" name="Rectangle 6"/>
          <p:cNvSpPr>
            <a:spLocks noGrp="1" noChangeArrowheads="1"/>
          </p:cNvSpPr>
          <p:nvPr>
            <p:ph type="title"/>
          </p:nvPr>
        </p:nvSpPr>
        <p:spPr/>
        <p:txBody>
          <a:bodyPr/>
          <a:lstStyle/>
          <a:p>
            <a:r>
              <a:rPr lang="en-US"/>
              <a:t>It is Complex!</a:t>
            </a:r>
          </a:p>
        </p:txBody>
      </p:sp>
      <p:sp>
        <p:nvSpPr>
          <p:cNvPr id="129031" name="Rectangle 7"/>
          <p:cNvSpPr>
            <a:spLocks noGrp="1" noChangeArrowheads="1"/>
          </p:cNvSpPr>
          <p:nvPr>
            <p:ph sz="quarter" idx="1"/>
          </p:nvPr>
        </p:nvSpPr>
        <p:spPr/>
        <p:txBody>
          <a:bodyPr>
            <a:normAutofit/>
          </a:bodyPr>
          <a:lstStyle/>
          <a:p>
            <a:r>
              <a:rPr lang="en-US" dirty="0"/>
              <a:t>Many protocols at many layers</a:t>
            </a:r>
          </a:p>
          <a:p>
            <a:pPr lvl="1"/>
            <a:r>
              <a:rPr lang="en-US" dirty="0"/>
              <a:t>Link layer - Ethernet &amp; 802.11 are major</a:t>
            </a:r>
          </a:p>
          <a:p>
            <a:pPr lvl="1"/>
            <a:r>
              <a:rPr lang="en-US" dirty="0"/>
              <a:t>Network layer and its “helper” protocols</a:t>
            </a:r>
          </a:p>
          <a:p>
            <a:pPr lvl="2"/>
            <a:r>
              <a:rPr lang="en-US" dirty="0"/>
              <a:t>IP, </a:t>
            </a:r>
            <a:r>
              <a:rPr lang="en-US" b="1" dirty="0"/>
              <a:t>ICMP</a:t>
            </a:r>
            <a:r>
              <a:rPr lang="en-US" dirty="0"/>
              <a:t>, ARP, </a:t>
            </a:r>
            <a:r>
              <a:rPr lang="en-US" b="1" dirty="0"/>
              <a:t>DNS</a:t>
            </a:r>
            <a:r>
              <a:rPr lang="en-US" dirty="0"/>
              <a:t>, </a:t>
            </a:r>
            <a:r>
              <a:rPr lang="en-US" b="1" dirty="0"/>
              <a:t>DHCP</a:t>
            </a:r>
            <a:r>
              <a:rPr lang="en-US" dirty="0"/>
              <a:t>, ...</a:t>
            </a:r>
          </a:p>
          <a:p>
            <a:pPr lvl="1"/>
            <a:r>
              <a:rPr lang="en-US" dirty="0"/>
              <a:t>Transport layer - TCP and UDP are major</a:t>
            </a:r>
          </a:p>
          <a:p>
            <a:r>
              <a:rPr lang="en-US" dirty="0"/>
              <a:t>Applications</a:t>
            </a:r>
          </a:p>
          <a:p>
            <a:pPr lvl="1"/>
            <a:r>
              <a:rPr lang="en-US" dirty="0"/>
              <a:t>HTTP, SMTP, FTP, Telnet, IM, RSS feeds, Real</a:t>
            </a:r>
            <a:r>
              <a:rPr lang="en-US" dirty="0" smtClean="0"/>
              <a:t>, Web Services, SQL, Acrobat, Flash, </a:t>
            </a:r>
            <a:r>
              <a:rPr lang="en-US" dirty="0"/>
              <a:t>Other Services,...</a:t>
            </a:r>
          </a:p>
        </p:txBody>
      </p:sp>
      <p:sp>
        <p:nvSpPr>
          <p:cNvPr id="2" name="Slide Number Placeholder 1"/>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50249221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TCP functions</a:t>
            </a:r>
          </a:p>
        </p:txBody>
      </p:sp>
      <p:sp>
        <p:nvSpPr>
          <p:cNvPr id="39938" name="Rectangle 3"/>
          <p:cNvSpPr>
            <a:spLocks noGrp="1" noChangeArrowheads="1"/>
          </p:cNvSpPr>
          <p:nvPr>
            <p:ph idx="1"/>
          </p:nvPr>
        </p:nvSpPr>
        <p:spPr/>
        <p:txBody>
          <a:bodyPr/>
          <a:lstStyle/>
          <a:p>
            <a:r>
              <a:rPr lang="en-US" dirty="0" smtClean="0"/>
              <a:t>TCP corrects for the  imperfections of IP</a:t>
            </a:r>
          </a:p>
          <a:p>
            <a:r>
              <a:rPr lang="en-US" dirty="0" smtClean="0"/>
              <a:t>Therefore TCP has to perform many tasks</a:t>
            </a:r>
          </a:p>
          <a:p>
            <a:pPr lvl="1"/>
            <a:r>
              <a:rPr lang="en-US" dirty="0" smtClean="0"/>
              <a:t>Multiplexing</a:t>
            </a:r>
          </a:p>
          <a:p>
            <a:pPr lvl="1"/>
            <a:r>
              <a:rPr lang="en-US" dirty="0" smtClean="0"/>
              <a:t>Segmentation</a:t>
            </a:r>
          </a:p>
          <a:p>
            <a:pPr lvl="1"/>
            <a:r>
              <a:rPr lang="en-US" dirty="0" smtClean="0"/>
              <a:t>Reliability</a:t>
            </a:r>
          </a:p>
          <a:p>
            <a:pPr lvl="1"/>
            <a:r>
              <a:rPr lang="en-US" dirty="0" smtClean="0"/>
              <a:t>Connection establishment</a:t>
            </a:r>
          </a:p>
          <a:p>
            <a:pPr lvl="1"/>
            <a:r>
              <a:rPr lang="en-US" dirty="0"/>
              <a:t>Flow-</a:t>
            </a:r>
            <a:r>
              <a:rPr lang="en-US" dirty="0" smtClean="0"/>
              <a:t>control</a:t>
            </a:r>
            <a:endParaRPr lang="en-US" dirty="0"/>
          </a:p>
        </p:txBody>
      </p:sp>
      <p:sp>
        <p:nvSpPr>
          <p:cNvPr id="2" name="Slide Number Placeholder 1"/>
          <p:cNvSpPr>
            <a:spLocks noGrp="1"/>
          </p:cNvSpPr>
          <p:nvPr>
            <p:ph type="sldNum" sz="quarter" idx="12"/>
          </p:nvPr>
        </p:nvSpPr>
        <p:spPr/>
        <p:txBody>
          <a:bodyPr/>
          <a:lstStyle/>
          <a:p>
            <a:fld id="{6113E31D-E2AB-40D1-8B51-AFA5AFEF393A}" type="slidenum">
              <a:rPr lang="en-US" smtClean="0"/>
              <a:t>30</a:t>
            </a:fld>
            <a:endParaRPr lang="en-US" dirty="0"/>
          </a:p>
        </p:txBody>
      </p:sp>
    </p:spTree>
    <p:extLst>
      <p:ext uri="{BB962C8B-B14F-4D97-AF65-F5344CB8AC3E}">
        <p14:creationId xmlns:p14="http://schemas.microsoft.com/office/powerpoint/2010/main" val="830339535"/>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5" name="Rectangle 3"/>
          <p:cNvSpPr>
            <a:spLocks noGrp="1" noChangeArrowheads="1"/>
          </p:cNvSpPr>
          <p:nvPr>
            <p:ph type="title"/>
          </p:nvPr>
        </p:nvSpPr>
        <p:spPr/>
        <p:txBody>
          <a:bodyPr/>
          <a:lstStyle/>
          <a:p>
            <a:r>
              <a:rPr lang="en-US" dirty="0" smtClean="0"/>
              <a:t>TCP Segment</a:t>
            </a:r>
            <a:endParaRPr lang="en-US" dirty="0"/>
          </a:p>
        </p:txBody>
      </p:sp>
      <p:sp>
        <p:nvSpPr>
          <p:cNvPr id="3" name="Content Placeholder 2"/>
          <p:cNvSpPr>
            <a:spLocks noGrp="1"/>
          </p:cNvSpPr>
          <p:nvPr>
            <p:ph idx="1"/>
          </p:nvPr>
        </p:nvSpPr>
        <p:spPr>
          <a:xfrm>
            <a:off x="822960" y="1845734"/>
            <a:ext cx="3011925" cy="4023360"/>
          </a:xfrm>
        </p:spPr>
        <p:txBody>
          <a:bodyPr>
            <a:normAutofit fontScale="70000" lnSpcReduction="20000"/>
          </a:bodyPr>
          <a:lstStyle/>
          <a:p>
            <a:r>
              <a:rPr lang="en-US" dirty="0"/>
              <a:t>There are six flag bits</a:t>
            </a:r>
          </a:p>
          <a:p>
            <a:r>
              <a:rPr lang="en-US" dirty="0"/>
              <a:t>ACK - indicates its ACK field is valid</a:t>
            </a:r>
          </a:p>
          <a:p>
            <a:r>
              <a:rPr lang="en-US" dirty="0"/>
              <a:t>RST, SYN and FIN are used for connection set up and tear down</a:t>
            </a:r>
          </a:p>
          <a:p>
            <a:r>
              <a:rPr lang="en-US" dirty="0"/>
              <a:t>PSH - send data to higher layers right away</a:t>
            </a:r>
          </a:p>
          <a:p>
            <a:r>
              <a:rPr lang="en-US" dirty="0"/>
              <a:t>URG - there is some urgent </a:t>
            </a:r>
            <a:r>
              <a:rPr lang="en-US" dirty="0" smtClean="0"/>
              <a:t>data</a:t>
            </a:r>
            <a:endParaRPr lang="en-US" dirty="0"/>
          </a:p>
        </p:txBody>
      </p:sp>
      <p:sp>
        <p:nvSpPr>
          <p:cNvPr id="1370116" name="Rectangle 4"/>
          <p:cNvSpPr>
            <a:spLocks noChangeArrowheads="1"/>
          </p:cNvSpPr>
          <p:nvPr/>
        </p:nvSpPr>
        <p:spPr bwMode="auto">
          <a:xfrm>
            <a:off x="4077168" y="1791076"/>
            <a:ext cx="23622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70117" name="Text Box 5"/>
          <p:cNvSpPr txBox="1">
            <a:spLocks noChangeArrowheads="1"/>
          </p:cNvSpPr>
          <p:nvPr/>
        </p:nvSpPr>
        <p:spPr bwMode="auto">
          <a:xfrm>
            <a:off x="4106639" y="1848454"/>
            <a:ext cx="23126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dirty="0">
                <a:solidFill>
                  <a:srgbClr val="000000"/>
                </a:solidFill>
              </a:rPr>
              <a:t>Source </a:t>
            </a:r>
            <a:r>
              <a:rPr lang="en-US" sz="2000" dirty="0" smtClean="0">
                <a:solidFill>
                  <a:srgbClr val="000000"/>
                </a:solidFill>
              </a:rPr>
              <a:t>port (16 bits)</a:t>
            </a:r>
            <a:endParaRPr lang="en-US" sz="2000" dirty="0">
              <a:solidFill>
                <a:srgbClr val="000000"/>
              </a:solidFill>
            </a:endParaRPr>
          </a:p>
        </p:txBody>
      </p:sp>
      <p:sp>
        <p:nvSpPr>
          <p:cNvPr id="1370118" name="Rectangle 6"/>
          <p:cNvSpPr>
            <a:spLocks noChangeArrowheads="1"/>
          </p:cNvSpPr>
          <p:nvPr/>
        </p:nvSpPr>
        <p:spPr bwMode="auto">
          <a:xfrm>
            <a:off x="6439368" y="1791076"/>
            <a:ext cx="2514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70119" name="Text Box 7"/>
          <p:cNvSpPr txBox="1">
            <a:spLocks noChangeArrowheads="1"/>
          </p:cNvSpPr>
          <p:nvPr/>
        </p:nvSpPr>
        <p:spPr bwMode="auto">
          <a:xfrm>
            <a:off x="6591768" y="1837114"/>
            <a:ext cx="196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rgbClr val="000000"/>
                </a:solidFill>
              </a:rPr>
              <a:t>Destination port</a:t>
            </a:r>
          </a:p>
        </p:txBody>
      </p:sp>
      <p:sp>
        <p:nvSpPr>
          <p:cNvPr id="1370120" name="Rectangle 8"/>
          <p:cNvSpPr>
            <a:spLocks noChangeArrowheads="1"/>
          </p:cNvSpPr>
          <p:nvPr/>
        </p:nvSpPr>
        <p:spPr bwMode="auto">
          <a:xfrm>
            <a:off x="4077168" y="2324476"/>
            <a:ext cx="48768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70121" name="Text Box 9"/>
          <p:cNvSpPr txBox="1">
            <a:spLocks noChangeArrowheads="1"/>
          </p:cNvSpPr>
          <p:nvPr/>
        </p:nvSpPr>
        <p:spPr bwMode="auto">
          <a:xfrm>
            <a:off x="5372568" y="2370514"/>
            <a:ext cx="2259012" cy="396875"/>
          </a:xfrm>
          <a:prstGeom prst="rect">
            <a:avLst/>
          </a:prstGeom>
          <a:solidFill>
            <a:schemeClr val="accent1">
              <a:lumMod val="60000"/>
              <a:lumOff val="40000"/>
            </a:schemeClr>
          </a:solidFill>
          <a:ln>
            <a:noFill/>
          </a:ln>
          <a:effectLst/>
          <a:extLst/>
        </p:spPr>
        <p:txBody>
          <a:bodyPr wrap="none">
            <a:spAutoFit/>
          </a:bodyPr>
          <a:lstStyle/>
          <a:p>
            <a:pPr eaLnBrk="0" hangingPunct="0">
              <a:defRPr/>
            </a:pPr>
            <a:r>
              <a:rPr lang="en-US" sz="2000" dirty="0">
                <a:solidFill>
                  <a:srgbClr val="000000"/>
                </a:solidFill>
              </a:rPr>
              <a:t>Sequence number</a:t>
            </a:r>
          </a:p>
        </p:txBody>
      </p:sp>
      <p:sp>
        <p:nvSpPr>
          <p:cNvPr id="1370122" name="Rectangle 10"/>
          <p:cNvSpPr>
            <a:spLocks noChangeArrowheads="1"/>
          </p:cNvSpPr>
          <p:nvPr/>
        </p:nvSpPr>
        <p:spPr bwMode="auto">
          <a:xfrm>
            <a:off x="4077168" y="2781676"/>
            <a:ext cx="48768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70123" name="Text Box 11"/>
          <p:cNvSpPr txBox="1">
            <a:spLocks noChangeArrowheads="1"/>
          </p:cNvSpPr>
          <p:nvPr/>
        </p:nvSpPr>
        <p:spPr bwMode="auto">
          <a:xfrm>
            <a:off x="4896304" y="2816373"/>
            <a:ext cx="3018775" cy="400110"/>
          </a:xfrm>
          <a:prstGeom prst="rect">
            <a:avLst/>
          </a:prstGeom>
          <a:solidFill>
            <a:schemeClr val="bg2">
              <a:lumMod val="90000"/>
            </a:schemeClr>
          </a:solidFill>
          <a:ln>
            <a:noFill/>
          </a:ln>
          <a:effectLst/>
          <a:extLst/>
        </p:spPr>
        <p:txBody>
          <a:bodyPr wrap="none">
            <a:spAutoFit/>
          </a:bodyPr>
          <a:lstStyle/>
          <a:p>
            <a:pPr eaLnBrk="0" hangingPunct="0">
              <a:defRPr/>
            </a:pPr>
            <a:r>
              <a:rPr lang="en-US" sz="2000" dirty="0" smtClean="0">
                <a:solidFill>
                  <a:srgbClr val="000000"/>
                </a:solidFill>
              </a:rPr>
              <a:t>Acknowledgement number</a:t>
            </a:r>
            <a:endParaRPr lang="en-US" sz="2000" dirty="0">
              <a:solidFill>
                <a:srgbClr val="000000"/>
              </a:solidFill>
            </a:endParaRPr>
          </a:p>
        </p:txBody>
      </p:sp>
      <p:sp>
        <p:nvSpPr>
          <p:cNvPr id="1370124" name="Rectangle 12"/>
          <p:cNvSpPr>
            <a:spLocks noChangeArrowheads="1"/>
          </p:cNvSpPr>
          <p:nvPr/>
        </p:nvSpPr>
        <p:spPr bwMode="auto">
          <a:xfrm>
            <a:off x="4077168" y="3238876"/>
            <a:ext cx="2438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70125" name="Rectangle 13"/>
          <p:cNvSpPr>
            <a:spLocks noChangeArrowheads="1"/>
          </p:cNvSpPr>
          <p:nvPr/>
        </p:nvSpPr>
        <p:spPr bwMode="auto">
          <a:xfrm>
            <a:off x="6515568" y="3238876"/>
            <a:ext cx="2438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70126" name="Text Box 14"/>
          <p:cNvSpPr txBox="1">
            <a:spLocks noChangeArrowheads="1"/>
          </p:cNvSpPr>
          <p:nvPr/>
        </p:nvSpPr>
        <p:spPr bwMode="auto">
          <a:xfrm>
            <a:off x="6667968" y="3311901"/>
            <a:ext cx="2303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rgbClr val="000000"/>
                </a:solidFill>
              </a:rPr>
              <a:t>Advertised window</a:t>
            </a:r>
          </a:p>
        </p:txBody>
      </p:sp>
      <p:sp>
        <p:nvSpPr>
          <p:cNvPr id="1370127" name="Text Box 15"/>
          <p:cNvSpPr txBox="1">
            <a:spLocks noChangeArrowheads="1"/>
          </p:cNvSpPr>
          <p:nvPr/>
        </p:nvSpPr>
        <p:spPr bwMode="auto">
          <a:xfrm>
            <a:off x="4018430" y="3311901"/>
            <a:ext cx="1017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rgbClr val="000000"/>
                </a:solidFill>
              </a:rPr>
              <a:t>HdrLen</a:t>
            </a:r>
          </a:p>
        </p:txBody>
      </p:sp>
      <p:sp>
        <p:nvSpPr>
          <p:cNvPr id="1370128" name="Line 16"/>
          <p:cNvSpPr>
            <a:spLocks noChangeShapeType="1"/>
          </p:cNvSpPr>
          <p:nvPr/>
        </p:nvSpPr>
        <p:spPr bwMode="auto">
          <a:xfrm>
            <a:off x="4991568" y="3238876"/>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70129" name="Line 17"/>
          <p:cNvSpPr>
            <a:spLocks noChangeShapeType="1"/>
          </p:cNvSpPr>
          <p:nvPr/>
        </p:nvSpPr>
        <p:spPr bwMode="auto">
          <a:xfrm>
            <a:off x="5448768" y="3238876"/>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70130" name="Text Box 18"/>
          <p:cNvSpPr txBox="1">
            <a:spLocks noChangeArrowheads="1"/>
          </p:cNvSpPr>
          <p:nvPr/>
        </p:nvSpPr>
        <p:spPr bwMode="auto">
          <a:xfrm>
            <a:off x="5586055" y="3313614"/>
            <a:ext cx="806450" cy="396875"/>
          </a:xfrm>
          <a:prstGeom prst="rect">
            <a:avLst/>
          </a:prstGeom>
          <a:solidFill>
            <a:srgbClr val="BACC82"/>
          </a:solidFill>
          <a:ln>
            <a:noFill/>
          </a:ln>
          <a:effectLst/>
          <a:extLst/>
        </p:spPr>
        <p:txBody>
          <a:bodyPr wrap="none">
            <a:spAutoFit/>
          </a:bodyPr>
          <a:lstStyle/>
          <a:p>
            <a:pPr eaLnBrk="0" hangingPunct="0">
              <a:defRPr/>
            </a:pPr>
            <a:r>
              <a:rPr lang="en-US" sz="2000" dirty="0">
                <a:solidFill>
                  <a:srgbClr val="000000"/>
                </a:solidFill>
              </a:rPr>
              <a:t>Flags</a:t>
            </a:r>
          </a:p>
        </p:txBody>
      </p:sp>
      <p:sp>
        <p:nvSpPr>
          <p:cNvPr id="1370131" name="Text Box 19"/>
          <p:cNvSpPr txBox="1">
            <a:spLocks noChangeArrowheads="1"/>
          </p:cNvSpPr>
          <p:nvPr/>
        </p:nvSpPr>
        <p:spPr bwMode="auto">
          <a:xfrm>
            <a:off x="5067768" y="3361114"/>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rgbClr val="000000"/>
                </a:solidFill>
              </a:rPr>
              <a:t>0</a:t>
            </a:r>
          </a:p>
        </p:txBody>
      </p:sp>
      <p:sp>
        <p:nvSpPr>
          <p:cNvPr id="1370132" name="Rectangle 20"/>
          <p:cNvSpPr>
            <a:spLocks noChangeArrowheads="1"/>
          </p:cNvSpPr>
          <p:nvPr/>
        </p:nvSpPr>
        <p:spPr bwMode="auto">
          <a:xfrm>
            <a:off x="4077168" y="3772276"/>
            <a:ext cx="2438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70133" name="Rectangle 21"/>
          <p:cNvSpPr>
            <a:spLocks noChangeArrowheads="1"/>
          </p:cNvSpPr>
          <p:nvPr/>
        </p:nvSpPr>
        <p:spPr bwMode="auto">
          <a:xfrm>
            <a:off x="6515568" y="3772276"/>
            <a:ext cx="2438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70134" name="Text Box 22"/>
          <p:cNvSpPr txBox="1">
            <a:spLocks noChangeArrowheads="1"/>
          </p:cNvSpPr>
          <p:nvPr/>
        </p:nvSpPr>
        <p:spPr bwMode="auto">
          <a:xfrm>
            <a:off x="4442293" y="3859589"/>
            <a:ext cx="1384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rgbClr val="000000"/>
                </a:solidFill>
              </a:rPr>
              <a:t>Checksum</a:t>
            </a:r>
          </a:p>
        </p:txBody>
      </p:sp>
      <p:sp>
        <p:nvSpPr>
          <p:cNvPr id="1370135" name="Text Box 23"/>
          <p:cNvSpPr txBox="1">
            <a:spLocks noChangeArrowheads="1"/>
          </p:cNvSpPr>
          <p:nvPr/>
        </p:nvSpPr>
        <p:spPr bwMode="auto">
          <a:xfrm>
            <a:off x="6804493" y="3859589"/>
            <a:ext cx="1792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rgbClr val="000000"/>
                </a:solidFill>
              </a:rPr>
              <a:t>Urgent pointer</a:t>
            </a:r>
          </a:p>
        </p:txBody>
      </p:sp>
      <p:sp>
        <p:nvSpPr>
          <p:cNvPr id="1370136" name="Rectangle 24"/>
          <p:cNvSpPr>
            <a:spLocks noChangeArrowheads="1"/>
          </p:cNvSpPr>
          <p:nvPr/>
        </p:nvSpPr>
        <p:spPr bwMode="auto">
          <a:xfrm>
            <a:off x="4077168" y="4305676"/>
            <a:ext cx="48768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70137" name="Text Box 25"/>
          <p:cNvSpPr txBox="1">
            <a:spLocks noChangeArrowheads="1"/>
          </p:cNvSpPr>
          <p:nvPr/>
        </p:nvSpPr>
        <p:spPr bwMode="auto">
          <a:xfrm>
            <a:off x="5524968" y="4351714"/>
            <a:ext cx="2187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solidFill>
                  <a:srgbClr val="000000"/>
                </a:solidFill>
              </a:rPr>
              <a:t>Options (variable)</a:t>
            </a:r>
          </a:p>
        </p:txBody>
      </p:sp>
      <p:sp>
        <p:nvSpPr>
          <p:cNvPr id="1370138" name="Rectangle 26"/>
          <p:cNvSpPr>
            <a:spLocks noChangeArrowheads="1"/>
          </p:cNvSpPr>
          <p:nvPr/>
        </p:nvSpPr>
        <p:spPr bwMode="auto">
          <a:xfrm>
            <a:off x="4077168" y="4762876"/>
            <a:ext cx="4876800" cy="1143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a:solidFill>
                  <a:srgbClr val="000000"/>
                </a:solidFill>
              </a:rPr>
              <a:t>Data</a:t>
            </a:r>
          </a:p>
        </p:txBody>
      </p:sp>
      <p:sp>
        <p:nvSpPr>
          <p:cNvPr id="2" name="Slide Number Placeholder 1"/>
          <p:cNvSpPr>
            <a:spLocks noGrp="1"/>
          </p:cNvSpPr>
          <p:nvPr>
            <p:ph type="sldNum" sz="quarter" idx="12"/>
          </p:nvPr>
        </p:nvSpPr>
        <p:spPr/>
        <p:txBody>
          <a:bodyPr/>
          <a:lstStyle/>
          <a:p>
            <a:fld id="{6113E31D-E2AB-40D1-8B51-AFA5AFEF393A}" type="slidenum">
              <a:rPr lang="en-US" smtClean="0"/>
              <a:t>31</a:t>
            </a:fld>
            <a:endParaRPr lang="en-US" dirty="0"/>
          </a:p>
        </p:txBody>
      </p:sp>
    </p:spTree>
    <p:extLst>
      <p:ext uri="{BB962C8B-B14F-4D97-AF65-F5344CB8AC3E}">
        <p14:creationId xmlns:p14="http://schemas.microsoft.com/office/powerpoint/2010/main" val="3742997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TCP functions - multiplexing</a:t>
            </a:r>
          </a:p>
        </p:txBody>
      </p:sp>
      <p:sp>
        <p:nvSpPr>
          <p:cNvPr id="57346" name="Rectangle 3"/>
          <p:cNvSpPr>
            <a:spLocks noGrp="1" noChangeArrowheads="1"/>
          </p:cNvSpPr>
          <p:nvPr>
            <p:ph idx="1"/>
          </p:nvPr>
        </p:nvSpPr>
        <p:spPr/>
        <p:txBody>
          <a:bodyPr>
            <a:normAutofit fontScale="92500" lnSpcReduction="10000"/>
          </a:bodyPr>
          <a:lstStyle/>
          <a:p>
            <a:r>
              <a:rPr lang="en-US" dirty="0" smtClean="0"/>
              <a:t>Modern computers are capable of multi-tasking</a:t>
            </a:r>
          </a:p>
          <a:p>
            <a:pPr lvl="1"/>
            <a:r>
              <a:rPr lang="en-US" dirty="0" smtClean="0"/>
              <a:t>Including simultaneous communication tasks </a:t>
            </a:r>
          </a:p>
          <a:p>
            <a:r>
              <a:rPr lang="en-US" dirty="0" smtClean="0"/>
              <a:t>TCP supports multiplexing by providing multiple port addresses within each host</a:t>
            </a:r>
          </a:p>
          <a:p>
            <a:pPr lvl="1"/>
            <a:r>
              <a:rPr lang="en-US" dirty="0"/>
              <a:t>O</a:t>
            </a:r>
            <a:r>
              <a:rPr lang="en-US" dirty="0" smtClean="0"/>
              <a:t>ne communication channel per port</a:t>
            </a:r>
          </a:p>
          <a:p>
            <a:r>
              <a:rPr lang="en-US" dirty="0" smtClean="0"/>
              <a:t>A network address and port address together is called a socket</a:t>
            </a:r>
          </a:p>
          <a:p>
            <a:pPr lvl="1"/>
            <a:r>
              <a:rPr lang="en-US" dirty="0" smtClean="0"/>
              <a:t>A pair of sockets uniquely identifies each connection</a:t>
            </a:r>
            <a:endParaRPr lang="en-US" dirty="0"/>
          </a:p>
        </p:txBody>
      </p:sp>
      <p:sp>
        <p:nvSpPr>
          <p:cNvPr id="2" name="Slide Number Placeholder 1"/>
          <p:cNvSpPr>
            <a:spLocks noGrp="1"/>
          </p:cNvSpPr>
          <p:nvPr>
            <p:ph type="sldNum" sz="quarter" idx="12"/>
          </p:nvPr>
        </p:nvSpPr>
        <p:spPr/>
        <p:txBody>
          <a:bodyPr/>
          <a:lstStyle/>
          <a:p>
            <a:fld id="{6113E31D-E2AB-40D1-8B51-AFA5AFEF393A}" type="slidenum">
              <a:rPr lang="en-US" smtClean="0"/>
              <a:t>32</a:t>
            </a:fld>
            <a:endParaRPr lang="en-US" dirty="0"/>
          </a:p>
        </p:txBody>
      </p:sp>
    </p:spTree>
    <p:extLst>
      <p:ext uri="{BB962C8B-B14F-4D97-AF65-F5344CB8AC3E}">
        <p14:creationId xmlns:p14="http://schemas.microsoft.com/office/powerpoint/2010/main" val="2958015990"/>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TCP - segmentation</a:t>
            </a:r>
          </a:p>
        </p:txBody>
      </p:sp>
      <p:sp>
        <p:nvSpPr>
          <p:cNvPr id="43010" name="Rectangle 3"/>
          <p:cNvSpPr>
            <a:spLocks noGrp="1" noChangeArrowheads="1"/>
          </p:cNvSpPr>
          <p:nvPr>
            <p:ph idx="1"/>
          </p:nvPr>
        </p:nvSpPr>
        <p:spPr>
          <a:xfrm>
            <a:off x="822960" y="1845734"/>
            <a:ext cx="2873762" cy="3824378"/>
          </a:xfrm>
        </p:spPr>
        <p:txBody>
          <a:bodyPr>
            <a:normAutofit fontScale="70000" lnSpcReduction="20000"/>
          </a:bodyPr>
          <a:lstStyle/>
          <a:p>
            <a:r>
              <a:rPr lang="en-US" dirty="0" smtClean="0"/>
              <a:t>TCP allows IP to transfer arbitrarily large data blocks</a:t>
            </a:r>
          </a:p>
          <a:p>
            <a:pPr lvl="1"/>
            <a:r>
              <a:rPr lang="en-US" dirty="0" smtClean="0"/>
              <a:t>Accomplished by breaking data into segments (called called datagrams)</a:t>
            </a:r>
          </a:p>
          <a:p>
            <a:pPr lvl="1"/>
            <a:r>
              <a:rPr lang="en-US" dirty="0" smtClean="0"/>
              <a:t>A sequence number is assigned to each datagram</a:t>
            </a:r>
          </a:p>
          <a:p>
            <a:pPr lvl="1"/>
            <a:r>
              <a:rPr lang="en-US" dirty="0" smtClean="0"/>
              <a:t>Sequence numbers help receiver order datagrams even when received out of order</a:t>
            </a:r>
            <a:endParaRPr lang="en-US" dirty="0"/>
          </a:p>
        </p:txBody>
      </p:sp>
      <p:sp>
        <p:nvSpPr>
          <p:cNvPr id="2" name="Slide Number Placeholder 1"/>
          <p:cNvSpPr>
            <a:spLocks noGrp="1"/>
          </p:cNvSpPr>
          <p:nvPr>
            <p:ph type="sldNum" sz="quarter" idx="12"/>
          </p:nvPr>
        </p:nvSpPr>
        <p:spPr/>
        <p:txBody>
          <a:bodyPr/>
          <a:lstStyle/>
          <a:p>
            <a:fld id="{6113E31D-E2AB-40D1-8B51-AFA5AFEF393A}" type="slidenum">
              <a:rPr lang="en-US" smtClean="0"/>
              <a:t>33</a:t>
            </a:fld>
            <a:endParaRPr lang="en-US" dirty="0"/>
          </a:p>
        </p:txBody>
      </p:sp>
      <p:pic>
        <p:nvPicPr>
          <p:cNvPr id="5" name="Picture 3" descr="TCP_segmentation.emf"/>
          <p:cNvPicPr>
            <a:picLocks noChangeAspect="1"/>
          </p:cNvPicPr>
          <p:nvPr/>
        </p:nvPicPr>
        <p:blipFill>
          <a:blip r:embed="rId3" cstate="print"/>
          <a:srcRect/>
          <a:stretch>
            <a:fillRect/>
          </a:stretch>
        </p:blipFill>
        <p:spPr bwMode="auto">
          <a:xfrm>
            <a:off x="3759200" y="1763491"/>
            <a:ext cx="5384800" cy="4019550"/>
          </a:xfrm>
          <a:prstGeom prst="rect">
            <a:avLst/>
          </a:prstGeom>
          <a:noFill/>
          <a:ln w="9525">
            <a:noFill/>
            <a:miter lim="800000"/>
            <a:headEnd/>
            <a:tailEnd/>
          </a:ln>
        </p:spPr>
      </p:pic>
      <p:graphicFrame>
        <p:nvGraphicFramePr>
          <p:cNvPr id="6" name="Table 5"/>
          <p:cNvGraphicFramePr>
            <a:graphicFrameLocks noGrp="1"/>
          </p:cNvGraphicFramePr>
          <p:nvPr>
            <p:extLst>
              <p:ext uri="{D42A27DB-BD31-4B8C-83A1-F6EECF244321}">
                <p14:modId xmlns:p14="http://schemas.microsoft.com/office/powerpoint/2010/main" val="694110445"/>
              </p:ext>
            </p:extLst>
          </p:nvPr>
        </p:nvGraphicFramePr>
        <p:xfrm>
          <a:off x="782872" y="330189"/>
          <a:ext cx="7696200" cy="560832"/>
        </p:xfrm>
        <a:graphic>
          <a:graphicData uri="http://schemas.openxmlformats.org/drawingml/2006/table">
            <a:tbl>
              <a:tblPr>
                <a:tableStyleId>{3C2FFA5D-87B4-456A-9821-1D502468CF0F}</a:tableStyleId>
              </a:tblPr>
              <a:tblGrid>
                <a:gridCol w="2648312"/>
                <a:gridCol w="1316840"/>
                <a:gridCol w="3731048"/>
              </a:tblGrid>
              <a:tr h="0">
                <a:tc>
                  <a:txBody>
                    <a:bodyPr/>
                    <a:lstStyle/>
                    <a:p>
                      <a:pPr marL="0" marR="0" algn="just">
                        <a:lnSpc>
                          <a:spcPct val="115000"/>
                        </a:lnSpc>
                        <a:spcBef>
                          <a:spcPts val="0"/>
                        </a:spcBef>
                        <a:spcAft>
                          <a:spcPts val="0"/>
                        </a:spcAft>
                      </a:pPr>
                      <a:r>
                        <a:rPr lang="en-US" sz="1600" dirty="0"/>
                        <a:t>Sequence number of a TCP segment</a:t>
                      </a:r>
                      <a:endParaRPr lang="en-US" sz="1600"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a:t>=</a:t>
                      </a:r>
                      <a:endParaRPr lang="en-US" sz="1600">
                        <a:latin typeface="Calibri"/>
                        <a:ea typeface="Times New Roman"/>
                        <a:cs typeface="Times New Roman"/>
                      </a:endParaRPr>
                    </a:p>
                  </a:txBody>
                  <a:tcPr marL="68580" marR="68580" marT="0" marB="0" anchor="ctr"/>
                </a:tc>
                <a:tc>
                  <a:txBody>
                    <a:bodyPr/>
                    <a:lstStyle/>
                    <a:p>
                      <a:pPr marL="0" marR="0" algn="just">
                        <a:lnSpc>
                          <a:spcPct val="115000"/>
                        </a:lnSpc>
                        <a:spcBef>
                          <a:spcPts val="0"/>
                        </a:spcBef>
                        <a:spcAft>
                          <a:spcPts val="0"/>
                        </a:spcAft>
                      </a:pPr>
                      <a:r>
                        <a:rPr lang="en-US" sz="1600" dirty="0"/>
                        <a:t>sequence number of the previous segment + length of previous segment</a:t>
                      </a:r>
                      <a:endParaRPr lang="en-US" sz="1600" dirty="0">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896148665"/>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8" name="Rectangle 6"/>
          <p:cNvSpPr>
            <a:spLocks noGrp="1" noChangeArrowheads="1"/>
          </p:cNvSpPr>
          <p:nvPr>
            <p:ph type="title"/>
          </p:nvPr>
        </p:nvSpPr>
        <p:spPr/>
        <p:txBody>
          <a:bodyPr/>
          <a:lstStyle/>
          <a:p>
            <a:r>
              <a:rPr lang="en-US"/>
              <a:t>Sequence Numbers in TCP</a:t>
            </a:r>
          </a:p>
        </p:txBody>
      </p:sp>
      <p:sp>
        <p:nvSpPr>
          <p:cNvPr id="151559" name="Rectangle 7"/>
          <p:cNvSpPr>
            <a:spLocks noGrp="1" noChangeArrowheads="1"/>
          </p:cNvSpPr>
          <p:nvPr>
            <p:ph sz="quarter" idx="1"/>
          </p:nvPr>
        </p:nvSpPr>
        <p:spPr/>
        <p:txBody>
          <a:bodyPr>
            <a:normAutofit fontScale="92500" lnSpcReduction="10000"/>
          </a:bodyPr>
          <a:lstStyle/>
          <a:p>
            <a:pPr>
              <a:lnSpc>
                <a:spcPct val="90000"/>
              </a:lnSpc>
            </a:pPr>
            <a:r>
              <a:rPr lang="en-US" sz="2600" dirty="0"/>
              <a:t>Sequence and acknowledgment numbers are very important in TCP for reliable data transfer</a:t>
            </a:r>
          </a:p>
          <a:p>
            <a:pPr>
              <a:lnSpc>
                <a:spcPct val="90000"/>
              </a:lnSpc>
            </a:pPr>
            <a:r>
              <a:rPr lang="en-US" sz="2600" dirty="0"/>
              <a:t>The sequence number of a TCP segment tells the receiver how many bytes of data has been sent</a:t>
            </a:r>
          </a:p>
          <a:p>
            <a:pPr lvl="1">
              <a:lnSpc>
                <a:spcPct val="90000"/>
              </a:lnSpc>
            </a:pPr>
            <a:r>
              <a:rPr lang="en-US" sz="2200" dirty="0"/>
              <a:t>Example: the first TCP segment carries </a:t>
            </a:r>
            <a:r>
              <a:rPr lang="en-US" sz="2200" dirty="0" smtClean="0"/>
              <a:t>320 bytes </a:t>
            </a:r>
            <a:r>
              <a:rPr lang="en-US" sz="2200" dirty="0"/>
              <a:t>of data and the sequence number is </a:t>
            </a:r>
            <a:r>
              <a:rPr lang="en-US" sz="2200" dirty="0" smtClean="0"/>
              <a:t>301, </a:t>
            </a:r>
            <a:r>
              <a:rPr lang="en-US" sz="2200" dirty="0"/>
              <a:t>the next TCP segment will have a sequence number </a:t>
            </a:r>
            <a:r>
              <a:rPr lang="en-US" sz="2200" dirty="0" smtClean="0"/>
              <a:t>621</a:t>
            </a:r>
            <a:endParaRPr lang="en-US" sz="2200" dirty="0"/>
          </a:p>
          <a:p>
            <a:pPr>
              <a:lnSpc>
                <a:spcPct val="90000"/>
              </a:lnSpc>
            </a:pPr>
            <a:r>
              <a:rPr lang="en-US" sz="2600" dirty="0"/>
              <a:t>The acknowledgment number tells the recipient what is the next expected byte number</a:t>
            </a:r>
          </a:p>
          <a:p>
            <a:pPr lvl="1">
              <a:lnSpc>
                <a:spcPct val="90000"/>
              </a:lnSpc>
            </a:pPr>
            <a:r>
              <a:rPr lang="en-US" sz="2200" dirty="0"/>
              <a:t>Example: the server receives 1000 bytes from the TCP segment with sequence number 235 - it has received bytes numbered 235 through 1234. So its sets the </a:t>
            </a:r>
            <a:r>
              <a:rPr lang="en-US" sz="2200" dirty="0" smtClean="0"/>
              <a:t>ACK number </a:t>
            </a:r>
            <a:r>
              <a:rPr lang="en-US" sz="2200" dirty="0"/>
              <a:t>to be 1235</a:t>
            </a:r>
          </a:p>
        </p:txBody>
      </p:sp>
      <p:sp>
        <p:nvSpPr>
          <p:cNvPr id="2" name="Slide Number Placeholder 1"/>
          <p:cNvSpPr>
            <a:spLocks noGrp="1"/>
          </p:cNvSpPr>
          <p:nvPr>
            <p:ph type="sldNum" sz="quarter" idx="12"/>
          </p:nvPr>
        </p:nvSpPr>
        <p:spPr/>
        <p:txBody>
          <a:bodyPr/>
          <a:lstStyle/>
          <a:p>
            <a:fld id="{6113E31D-E2AB-40D1-8B51-AFA5AFEF393A}" type="slidenum">
              <a:rPr lang="en-US" smtClean="0"/>
              <a:t>34</a:t>
            </a:fld>
            <a:endParaRPr lang="en-US" dirty="0"/>
          </a:p>
        </p:txBody>
      </p:sp>
    </p:spTree>
    <p:extLst>
      <p:ext uri="{BB962C8B-B14F-4D97-AF65-F5344CB8AC3E}">
        <p14:creationId xmlns:p14="http://schemas.microsoft.com/office/powerpoint/2010/main" val="303803849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TCP functions - reliability</a:t>
            </a:r>
          </a:p>
        </p:txBody>
      </p:sp>
      <p:sp>
        <p:nvSpPr>
          <p:cNvPr id="23555" name="Rectangle 3"/>
          <p:cNvSpPr>
            <a:spLocks noGrp="1" noChangeArrowheads="1"/>
          </p:cNvSpPr>
          <p:nvPr>
            <p:ph idx="1"/>
          </p:nvPr>
        </p:nvSpPr>
        <p:spPr/>
        <p:txBody>
          <a:bodyPr/>
          <a:lstStyle/>
          <a:p>
            <a:r>
              <a:rPr lang="en-US" dirty="0" smtClean="0"/>
              <a:t>Datagrams may get seriously damaged during transmission</a:t>
            </a:r>
          </a:p>
          <a:p>
            <a:pPr lvl="1"/>
            <a:r>
              <a:rPr lang="en-US" dirty="0" smtClean="0"/>
              <a:t>If datagrams are further fragmented by IP, some IP fragments may get lost during transmission</a:t>
            </a:r>
          </a:p>
          <a:p>
            <a:pPr lvl="2"/>
            <a:r>
              <a:rPr lang="en-US" dirty="0" smtClean="0"/>
              <a:t>These errors cannot be detected by Ethernet</a:t>
            </a:r>
          </a:p>
          <a:p>
            <a:pPr lvl="1"/>
            <a:r>
              <a:rPr lang="en-US" dirty="0" smtClean="0"/>
              <a:t>Such damage is corrected by adding a checksum to each datagram and comparing it at the receiver</a:t>
            </a:r>
          </a:p>
          <a:p>
            <a:pPr lvl="2"/>
            <a:r>
              <a:rPr lang="en-US" dirty="0" smtClean="0"/>
              <a:t>Damaged datagrams are discarded and retransmitted by sender since no ACK is received</a:t>
            </a:r>
          </a:p>
        </p:txBody>
      </p:sp>
      <p:sp>
        <p:nvSpPr>
          <p:cNvPr id="4" name="Slide Number Placeholder 3"/>
          <p:cNvSpPr>
            <a:spLocks noGrp="1"/>
          </p:cNvSpPr>
          <p:nvPr>
            <p:ph type="sldNum" sz="quarter" idx="12"/>
          </p:nvPr>
        </p:nvSpPr>
        <p:spPr/>
        <p:txBody>
          <a:bodyPr/>
          <a:lstStyle/>
          <a:p>
            <a:pPr>
              <a:defRPr/>
            </a:pPr>
            <a:fld id="{FFC60904-263D-438C-BFC6-730B5C88DE70}" type="slidenum">
              <a:rPr lang="en-US" smtClean="0"/>
              <a:pPr>
                <a:defRPr/>
              </a:pPr>
              <a:t>35</a:t>
            </a:fld>
            <a:endParaRPr lang="en-US"/>
          </a:p>
        </p:txBody>
      </p:sp>
    </p:spTree>
    <p:extLst>
      <p:ext uri="{BB962C8B-B14F-4D97-AF65-F5344CB8AC3E}">
        <p14:creationId xmlns:p14="http://schemas.microsoft.com/office/powerpoint/2010/main" val="32304822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lang="en-US" dirty="0"/>
              <a:t>Error </a:t>
            </a:r>
            <a:r>
              <a:rPr lang="en-US" dirty="0" smtClean="0"/>
              <a:t>Control (Retransmission)</a:t>
            </a:r>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62" y="1939221"/>
            <a:ext cx="3909694" cy="34360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6113E31D-E2AB-40D1-8B51-AFA5AFEF393A}" type="slidenum">
              <a:rPr lang="en-US" smtClean="0"/>
              <a:t>36</a:t>
            </a:fld>
            <a:endParaRPr lang="en-US" dirty="0"/>
          </a:p>
        </p:txBody>
      </p:sp>
      <p:pic>
        <p:nvPicPr>
          <p:cNvPr id="7" name="Picture 3" descr="TCP_ACKs.emf"/>
          <p:cNvPicPr>
            <a:picLocks noChangeAspect="1"/>
          </p:cNvPicPr>
          <p:nvPr/>
        </p:nvPicPr>
        <p:blipFill>
          <a:blip r:embed="rId4" cstate="print"/>
          <a:srcRect/>
          <a:stretch>
            <a:fillRect/>
          </a:stretch>
        </p:blipFill>
        <p:spPr bwMode="auto">
          <a:xfrm>
            <a:off x="4166567" y="2041240"/>
            <a:ext cx="4880745" cy="3674233"/>
          </a:xfrm>
          <a:prstGeom prst="rect">
            <a:avLst/>
          </a:prstGeom>
          <a:noFill/>
          <a:ln w="9525">
            <a:noFill/>
            <a:miter lim="800000"/>
            <a:headEnd/>
            <a:tailEnd/>
          </a:ln>
        </p:spPr>
      </p:pic>
    </p:spTree>
    <p:extLst>
      <p:ext uri="{BB962C8B-B14F-4D97-AF65-F5344CB8AC3E}">
        <p14:creationId xmlns:p14="http://schemas.microsoft.com/office/powerpoint/2010/main" val="425331359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TCP functions - segmentation</a:t>
            </a:r>
          </a:p>
        </p:txBody>
      </p:sp>
      <p:sp>
        <p:nvSpPr>
          <p:cNvPr id="20483" name="Rectangle 3"/>
          <p:cNvSpPr>
            <a:spLocks noGrp="1" noChangeArrowheads="1"/>
          </p:cNvSpPr>
          <p:nvPr>
            <p:ph idx="1"/>
          </p:nvPr>
        </p:nvSpPr>
        <p:spPr/>
        <p:txBody>
          <a:bodyPr>
            <a:normAutofit lnSpcReduction="10000"/>
          </a:bodyPr>
          <a:lstStyle/>
          <a:p>
            <a:r>
              <a:rPr lang="en-US" smtClean="0"/>
              <a:t>Advantages</a:t>
            </a:r>
          </a:p>
          <a:p>
            <a:pPr lvl="1"/>
            <a:r>
              <a:rPr lang="en-US" smtClean="0"/>
              <a:t>Errors are less likely in smaller segments</a:t>
            </a:r>
          </a:p>
          <a:p>
            <a:pPr lvl="1"/>
            <a:r>
              <a:rPr lang="en-US" smtClean="0"/>
              <a:t>Less retransmission if error is introduced in a segment</a:t>
            </a:r>
          </a:p>
          <a:p>
            <a:pPr lvl="1"/>
            <a:r>
              <a:rPr lang="en-US" smtClean="0"/>
              <a:t>Easier for routers to hold segments in memory if onward route is busy</a:t>
            </a:r>
          </a:p>
          <a:p>
            <a:r>
              <a:rPr lang="en-US" smtClean="0"/>
              <a:t>Disadvantages</a:t>
            </a:r>
          </a:p>
          <a:p>
            <a:pPr lvl="1"/>
            <a:r>
              <a:rPr lang="en-US" smtClean="0"/>
              <a:t>More computations in sending and receiving</a:t>
            </a:r>
          </a:p>
          <a:p>
            <a:pPr lvl="1"/>
            <a:r>
              <a:rPr lang="en-US" smtClean="0"/>
              <a:t>Duplicates are possible and must be detected</a:t>
            </a:r>
            <a:endParaRPr lang="en-US"/>
          </a:p>
        </p:txBody>
      </p:sp>
      <p:sp>
        <p:nvSpPr>
          <p:cNvPr id="2" name="Slide Number Placeholder 1"/>
          <p:cNvSpPr>
            <a:spLocks noGrp="1"/>
          </p:cNvSpPr>
          <p:nvPr>
            <p:ph type="sldNum" sz="quarter" idx="12"/>
          </p:nvPr>
        </p:nvSpPr>
        <p:spPr/>
        <p:txBody>
          <a:bodyPr/>
          <a:lstStyle/>
          <a:p>
            <a:fld id="{6113E31D-E2AB-40D1-8B51-AFA5AFEF393A}" type="slidenum">
              <a:rPr lang="en-US" smtClean="0"/>
              <a:t>37</a:t>
            </a:fld>
            <a:endParaRPr lang="en-US" dirty="0"/>
          </a:p>
        </p:txBody>
      </p:sp>
    </p:spTree>
    <p:extLst>
      <p:ext uri="{BB962C8B-B14F-4D97-AF65-F5344CB8AC3E}">
        <p14:creationId xmlns:p14="http://schemas.microsoft.com/office/powerpoint/2010/main" val="77886717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checkerboard(across)">
                                      <p:cBhvr>
                                        <p:cTn id="7" dur="500"/>
                                        <p:tgtEl>
                                          <p:spTgt spid="2048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0483">
                                            <p:txEl>
                                              <p:pRg st="1" end="1"/>
                                            </p:txEl>
                                          </p:spTgt>
                                        </p:tgtEl>
                                        <p:attrNameLst>
                                          <p:attrName>style.visibility</p:attrName>
                                        </p:attrNameLst>
                                      </p:cBhvr>
                                      <p:to>
                                        <p:strVal val="visible"/>
                                      </p:to>
                                    </p:set>
                                    <p:animEffect transition="in" filter="checkerboard(across)">
                                      <p:cBhvr>
                                        <p:cTn id="10" dur="500"/>
                                        <p:tgtEl>
                                          <p:spTgt spid="2048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Effect transition="in" filter="checkerboard(across)">
                                      <p:cBhvr>
                                        <p:cTn id="13" dur="500"/>
                                        <p:tgtEl>
                                          <p:spTgt spid="2048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0483">
                                            <p:txEl>
                                              <p:pRg st="3" end="3"/>
                                            </p:txEl>
                                          </p:spTgt>
                                        </p:tgtEl>
                                        <p:attrNameLst>
                                          <p:attrName>style.visibility</p:attrName>
                                        </p:attrNameLst>
                                      </p:cBhvr>
                                      <p:to>
                                        <p:strVal val="visible"/>
                                      </p:to>
                                    </p:set>
                                    <p:animEffect transition="in" filter="checkerboard(across)">
                                      <p:cBhvr>
                                        <p:cTn id="16" dur="500"/>
                                        <p:tgtEl>
                                          <p:spTgt spid="2048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21" dur="500"/>
                                        <p:tgtEl>
                                          <p:spTgt spid="2048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24" dur="500"/>
                                        <p:tgtEl>
                                          <p:spTgt spid="2048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27" dur="500"/>
                                        <p:tgtEl>
                                          <p:spTgt spid="20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166" y="2979072"/>
            <a:ext cx="7310118" cy="364602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5" name="Rectangle 15"/>
          <p:cNvSpPr>
            <a:spLocks noGrp="1" noChangeArrowheads="1"/>
          </p:cNvSpPr>
          <p:nvPr>
            <p:ph type="title"/>
          </p:nvPr>
        </p:nvSpPr>
        <p:spPr/>
        <p:txBody>
          <a:bodyPr>
            <a:normAutofit fontScale="90000"/>
          </a:bodyPr>
          <a:lstStyle/>
          <a:p>
            <a:pPr>
              <a:defRPr/>
            </a:pPr>
            <a:r>
              <a:rPr lang="en-US" smtClean="0"/>
              <a:t>TCP Connection Establishment</a:t>
            </a:r>
            <a:endParaRPr lang="en-US" dirty="0"/>
          </a:p>
        </p:txBody>
      </p:sp>
      <p:sp>
        <p:nvSpPr>
          <p:cNvPr id="3" name="Content Placeholder 2"/>
          <p:cNvSpPr>
            <a:spLocks noGrp="1"/>
          </p:cNvSpPr>
          <p:nvPr>
            <p:ph idx="1"/>
          </p:nvPr>
        </p:nvSpPr>
        <p:spPr>
          <a:xfrm>
            <a:off x="822960" y="1845734"/>
            <a:ext cx="7543800" cy="1159651"/>
          </a:xfrm>
        </p:spPr>
        <p:txBody>
          <a:bodyPr>
            <a:normAutofit fontScale="70000" lnSpcReduction="20000"/>
          </a:bodyPr>
          <a:lstStyle/>
          <a:p>
            <a:pPr>
              <a:spcBef>
                <a:spcPct val="20000"/>
              </a:spcBef>
              <a:buFontTx/>
              <a:buChar char="•"/>
            </a:pPr>
            <a:r>
              <a:rPr lang="en-US" dirty="0"/>
              <a:t>TCP uses error detection and correction</a:t>
            </a:r>
          </a:p>
          <a:p>
            <a:pPr>
              <a:spcBef>
                <a:spcPct val="20000"/>
              </a:spcBef>
              <a:buFontTx/>
              <a:buChar char="•"/>
            </a:pPr>
            <a:r>
              <a:rPr lang="en-US" dirty="0"/>
              <a:t>TCP uses sliding window flow control</a:t>
            </a:r>
          </a:p>
          <a:p>
            <a:pPr>
              <a:spcBef>
                <a:spcPct val="20000"/>
              </a:spcBef>
              <a:buFontTx/>
              <a:buChar char="•"/>
            </a:pPr>
            <a:r>
              <a:rPr lang="en-US" dirty="0"/>
              <a:t>These occur between the two hosts, not with the network</a:t>
            </a:r>
          </a:p>
          <a:p>
            <a:endParaRPr lang="en-US" dirty="0"/>
          </a:p>
        </p:txBody>
      </p:sp>
      <p:sp>
        <p:nvSpPr>
          <p:cNvPr id="2" name="Slide Number Placeholder 1"/>
          <p:cNvSpPr>
            <a:spLocks noGrp="1"/>
          </p:cNvSpPr>
          <p:nvPr>
            <p:ph type="sldNum" sz="quarter" idx="12"/>
          </p:nvPr>
        </p:nvSpPr>
        <p:spPr/>
        <p:txBody>
          <a:bodyPr/>
          <a:lstStyle/>
          <a:p>
            <a:fld id="{6113E31D-E2AB-40D1-8B51-AFA5AFEF393A}" type="slidenum">
              <a:rPr lang="en-US" smtClean="0"/>
              <a:t>38</a:t>
            </a:fld>
            <a:endParaRPr lang="en-US" dirty="0"/>
          </a:p>
        </p:txBody>
      </p:sp>
    </p:spTree>
    <p:extLst>
      <p:ext uri="{BB962C8B-B14F-4D97-AF65-F5344CB8AC3E}">
        <p14:creationId xmlns:p14="http://schemas.microsoft.com/office/powerpoint/2010/main" val="374929868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20" name="Rectangle 12"/>
          <p:cNvSpPr>
            <a:spLocks noGrp="1" noChangeArrowheads="1"/>
          </p:cNvSpPr>
          <p:nvPr>
            <p:ph type="title"/>
          </p:nvPr>
        </p:nvSpPr>
        <p:spPr/>
        <p:txBody>
          <a:bodyPr/>
          <a:lstStyle/>
          <a:p>
            <a:r>
              <a:rPr lang="en-US"/>
              <a:t>TCP Connection Management</a:t>
            </a:r>
          </a:p>
        </p:txBody>
      </p:sp>
      <p:sp>
        <p:nvSpPr>
          <p:cNvPr id="145421" name="Rectangle 13"/>
          <p:cNvSpPr>
            <a:spLocks noGrp="1" noChangeArrowheads="1"/>
          </p:cNvSpPr>
          <p:nvPr>
            <p:ph sz="quarter" idx="1"/>
          </p:nvPr>
        </p:nvSpPr>
        <p:spPr/>
        <p:txBody>
          <a:bodyPr>
            <a:normAutofit fontScale="92500" lnSpcReduction="10000"/>
          </a:bodyPr>
          <a:lstStyle/>
          <a:p>
            <a:pPr>
              <a:lnSpc>
                <a:spcPct val="90000"/>
              </a:lnSpc>
            </a:pPr>
            <a:r>
              <a:rPr lang="en-US" sz="1800"/>
              <a:t>Client wants to initiate connection to server</a:t>
            </a:r>
          </a:p>
          <a:p>
            <a:pPr lvl="1">
              <a:lnSpc>
                <a:spcPct val="90000"/>
              </a:lnSpc>
            </a:pPr>
            <a:r>
              <a:rPr lang="en-US" sz="1600"/>
              <a:t>It sends a special TCP segment to the server with the SYN bit set to 1</a:t>
            </a:r>
          </a:p>
          <a:p>
            <a:pPr lvl="1">
              <a:lnSpc>
                <a:spcPct val="90000"/>
              </a:lnSpc>
            </a:pPr>
            <a:r>
              <a:rPr lang="en-US" sz="1600"/>
              <a:t>The initial sequence number is say client_isn</a:t>
            </a:r>
            <a:endParaRPr lang="en-US" sz="1600">
              <a:sym typeface="Courier New" pitchFamily="-106" charset="0"/>
            </a:endParaRPr>
          </a:p>
          <a:p>
            <a:pPr lvl="1">
              <a:lnSpc>
                <a:spcPct val="90000"/>
              </a:lnSpc>
            </a:pPr>
            <a:r>
              <a:rPr lang="en-US" sz="1600"/>
              <a:t>This is called a SYN segment</a:t>
            </a:r>
          </a:p>
          <a:p>
            <a:pPr>
              <a:lnSpc>
                <a:spcPct val="90000"/>
              </a:lnSpc>
            </a:pPr>
            <a:r>
              <a:rPr lang="en-US" sz="1800"/>
              <a:t>Server receives the SYN segment</a:t>
            </a:r>
          </a:p>
          <a:p>
            <a:pPr lvl="1">
              <a:lnSpc>
                <a:spcPct val="90000"/>
              </a:lnSpc>
            </a:pPr>
            <a:r>
              <a:rPr lang="en-US" sz="1600"/>
              <a:t>It allocates buffers and variables to the connection and replies</a:t>
            </a:r>
          </a:p>
          <a:p>
            <a:pPr lvl="1">
              <a:lnSpc>
                <a:spcPct val="90000"/>
              </a:lnSpc>
            </a:pPr>
            <a:r>
              <a:rPr lang="en-US" sz="1600"/>
              <a:t>Reply has SYN = 1, acknowledgment number = client_isn</a:t>
            </a:r>
            <a:r>
              <a:rPr lang="en-US" sz="1600">
                <a:sym typeface="Courier New" pitchFamily="-106" charset="0"/>
              </a:rPr>
              <a:t> </a:t>
            </a:r>
            <a:r>
              <a:rPr lang="en-US" sz="1600"/>
              <a:t>+1</a:t>
            </a:r>
          </a:p>
          <a:p>
            <a:pPr lvl="1">
              <a:lnSpc>
                <a:spcPct val="90000"/>
              </a:lnSpc>
            </a:pPr>
            <a:r>
              <a:rPr lang="en-US" sz="1600"/>
              <a:t>Sequence number is server_isn</a:t>
            </a:r>
            <a:endParaRPr lang="en-US" sz="1600">
              <a:sym typeface="Courier New" pitchFamily="-106" charset="0"/>
            </a:endParaRPr>
          </a:p>
          <a:p>
            <a:pPr lvl="1">
              <a:lnSpc>
                <a:spcPct val="90000"/>
              </a:lnSpc>
            </a:pPr>
            <a:r>
              <a:rPr lang="en-US" sz="1600"/>
              <a:t>This is called a SYNACK segment</a:t>
            </a:r>
          </a:p>
          <a:p>
            <a:pPr>
              <a:lnSpc>
                <a:spcPct val="90000"/>
              </a:lnSpc>
            </a:pPr>
            <a:r>
              <a:rPr lang="en-US" sz="1800"/>
              <a:t>Connection is completed</a:t>
            </a:r>
          </a:p>
        </p:txBody>
      </p:sp>
      <p:pic>
        <p:nvPicPr>
          <p:cNvPr id="13" name="Picture 2"/>
          <p:cNvPicPr>
            <a:picLocks noChangeAspect="1" noChangeArrowheads="1"/>
          </p:cNvPicPr>
          <p:nvPr/>
        </p:nvPicPr>
        <p:blipFill>
          <a:blip r:embed="rId3"/>
          <a:srcRect/>
          <a:stretch>
            <a:fillRect/>
          </a:stretch>
        </p:blipFill>
        <p:spPr bwMode="auto">
          <a:xfrm>
            <a:off x="4343400" y="2133600"/>
            <a:ext cx="1000125" cy="3643313"/>
          </a:xfrm>
          <a:prstGeom prst="rect">
            <a:avLst/>
          </a:prstGeom>
          <a:noFill/>
          <a:ln w="25400">
            <a:noFill/>
            <a:miter lim="800000"/>
            <a:headEnd/>
            <a:tailEnd/>
          </a:ln>
        </p:spPr>
      </p:pic>
      <p:pic>
        <p:nvPicPr>
          <p:cNvPr id="14" name="Picture 3"/>
          <p:cNvPicPr>
            <a:picLocks noChangeAspect="1" noChangeArrowheads="1"/>
          </p:cNvPicPr>
          <p:nvPr/>
        </p:nvPicPr>
        <p:blipFill>
          <a:blip r:embed="rId4"/>
          <a:srcRect/>
          <a:stretch>
            <a:fillRect/>
          </a:stretch>
        </p:blipFill>
        <p:spPr bwMode="auto">
          <a:xfrm>
            <a:off x="6915150" y="2133600"/>
            <a:ext cx="1000125" cy="3643313"/>
          </a:xfrm>
          <a:prstGeom prst="rect">
            <a:avLst/>
          </a:prstGeom>
          <a:noFill/>
          <a:ln w="25400">
            <a:noFill/>
            <a:miter lim="800000"/>
            <a:headEnd/>
            <a:tailEnd/>
          </a:ln>
        </p:spPr>
      </p:pic>
      <p:pic>
        <p:nvPicPr>
          <p:cNvPr id="15" name="Picture 4"/>
          <p:cNvPicPr>
            <a:picLocks noChangeAspect="1" noChangeArrowheads="1"/>
          </p:cNvPicPr>
          <p:nvPr/>
        </p:nvPicPr>
        <p:blipFill>
          <a:blip r:embed="rId5"/>
          <a:srcRect/>
          <a:stretch>
            <a:fillRect/>
          </a:stretch>
        </p:blipFill>
        <p:spPr bwMode="auto">
          <a:xfrm>
            <a:off x="4833938" y="3536950"/>
            <a:ext cx="2606675" cy="660400"/>
          </a:xfrm>
          <a:prstGeom prst="rect">
            <a:avLst/>
          </a:prstGeom>
          <a:noFill/>
          <a:ln w="25400">
            <a:noFill/>
            <a:miter lim="800000"/>
            <a:headEnd/>
            <a:tailEnd/>
          </a:ln>
        </p:spPr>
      </p:pic>
      <p:pic>
        <p:nvPicPr>
          <p:cNvPr id="16" name="Picture 5"/>
          <p:cNvPicPr>
            <a:picLocks noChangeAspect="1" noChangeArrowheads="1"/>
          </p:cNvPicPr>
          <p:nvPr/>
        </p:nvPicPr>
        <p:blipFill>
          <a:blip r:embed="rId6"/>
          <a:srcRect/>
          <a:stretch>
            <a:fillRect/>
          </a:stretch>
        </p:blipFill>
        <p:spPr bwMode="auto">
          <a:xfrm>
            <a:off x="4833938" y="4143375"/>
            <a:ext cx="2606675" cy="768350"/>
          </a:xfrm>
          <a:prstGeom prst="rect">
            <a:avLst/>
          </a:prstGeom>
          <a:noFill/>
          <a:ln w="25400">
            <a:noFill/>
            <a:miter lim="800000"/>
            <a:headEnd/>
            <a:tailEnd/>
          </a:ln>
        </p:spPr>
      </p:pic>
      <p:pic>
        <p:nvPicPr>
          <p:cNvPr id="17" name="Picture 6"/>
          <p:cNvPicPr>
            <a:picLocks noChangeAspect="1" noChangeArrowheads="1"/>
          </p:cNvPicPr>
          <p:nvPr/>
        </p:nvPicPr>
        <p:blipFill>
          <a:blip r:embed="rId7"/>
          <a:srcRect/>
          <a:stretch>
            <a:fillRect/>
          </a:stretch>
        </p:blipFill>
        <p:spPr bwMode="auto">
          <a:xfrm>
            <a:off x="4833938" y="4840288"/>
            <a:ext cx="2606675" cy="793750"/>
          </a:xfrm>
          <a:prstGeom prst="rect">
            <a:avLst/>
          </a:prstGeom>
          <a:noFill/>
          <a:ln w="25400">
            <a:noFill/>
            <a:miter lim="800000"/>
            <a:headEnd/>
            <a:tailEnd/>
          </a:ln>
        </p:spPr>
      </p:pic>
      <p:sp>
        <p:nvSpPr>
          <p:cNvPr id="18" name="Oval 17"/>
          <p:cNvSpPr/>
          <p:nvPr/>
        </p:nvSpPr>
        <p:spPr>
          <a:xfrm>
            <a:off x="4343400" y="5791200"/>
            <a:ext cx="3429000" cy="838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Three-way Handshake</a:t>
            </a:r>
            <a:endParaRPr lang="en-US" dirty="0"/>
          </a:p>
        </p:txBody>
      </p:sp>
      <p:sp>
        <p:nvSpPr>
          <p:cNvPr id="2" name="Slide Number Placeholder 1"/>
          <p:cNvSpPr>
            <a:spLocks noGrp="1"/>
          </p:cNvSpPr>
          <p:nvPr>
            <p:ph type="sldNum" sz="quarter" idx="12"/>
          </p:nvPr>
        </p:nvSpPr>
        <p:spPr/>
        <p:txBody>
          <a:bodyPr/>
          <a:lstStyle/>
          <a:p>
            <a:fld id="{4FAB73BC-B049-4115-A692-8D63A059BFB8}" type="slidenum">
              <a:rPr lang="en-US" smtClean="0"/>
              <a:t>39</a:t>
            </a:fld>
            <a:endParaRPr lang="en-US" dirty="0"/>
          </a:p>
        </p:txBody>
      </p:sp>
    </p:spTree>
    <p:extLst>
      <p:ext uri="{BB962C8B-B14F-4D97-AF65-F5344CB8AC3E}">
        <p14:creationId xmlns:p14="http://schemas.microsoft.com/office/powerpoint/2010/main" val="3602235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1+#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446945" y="2796210"/>
            <a:ext cx="5388846" cy="757307"/>
            <a:chOff x="2446945" y="2796210"/>
            <a:chExt cx="5388846" cy="757307"/>
          </a:xfrm>
        </p:grpSpPr>
        <p:sp>
          <p:nvSpPr>
            <p:cNvPr id="3" name="Rounded Rectangle 2"/>
            <p:cNvSpPr/>
            <p:nvPr/>
          </p:nvSpPr>
          <p:spPr>
            <a:xfrm>
              <a:off x="2446945" y="2796210"/>
              <a:ext cx="3635461" cy="75730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6175623" y="3017577"/>
              <a:ext cx="1660168" cy="369332"/>
            </a:xfrm>
            <a:prstGeom prst="rect">
              <a:avLst/>
            </a:prstGeom>
            <a:noFill/>
          </p:spPr>
          <p:txBody>
            <a:bodyPr wrap="none" rtlCol="0">
              <a:spAutoFit/>
            </a:bodyPr>
            <a:lstStyle/>
            <a:p>
              <a:r>
                <a:rPr lang="en-US" dirty="0" smtClean="0"/>
                <a:t>Transport Layer</a:t>
              </a:r>
              <a:endParaRPr lang="en-US" dirty="0"/>
            </a:p>
          </p:txBody>
        </p:sp>
      </p:grpSp>
      <p:sp>
        <p:nvSpPr>
          <p:cNvPr id="131074" name="Rectangle 2"/>
          <p:cNvSpPr>
            <a:spLocks noGrp="1" noChangeArrowheads="1"/>
          </p:cNvSpPr>
          <p:nvPr>
            <p:ph type="title"/>
          </p:nvPr>
        </p:nvSpPr>
        <p:spPr/>
        <p:txBody>
          <a:bodyPr/>
          <a:lstStyle/>
          <a:p>
            <a:r>
              <a:rPr lang="en-US" dirty="0"/>
              <a:t>Basic </a:t>
            </a:r>
            <a:r>
              <a:rPr lang="en-US" dirty="0" smtClean="0"/>
              <a:t>Operation</a:t>
            </a:r>
            <a:endParaRPr lang="en-US" dirty="0"/>
          </a:p>
        </p:txBody>
      </p:sp>
      <p:pic>
        <p:nvPicPr>
          <p:cNvPr id="131076" name="Picture 4" descr="stack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812875" y="2021509"/>
            <a:ext cx="5105400" cy="3359150"/>
          </a:xfrm>
          <a:prstGeom prst="rect">
            <a:avLst/>
          </a:prstGeom>
          <a:noFill/>
        </p:spPr>
      </p:pic>
      <p:sp>
        <p:nvSpPr>
          <p:cNvPr id="131077" name="Text Box 5"/>
          <p:cNvSpPr txBox="1">
            <a:spLocks noChangeArrowheads="1"/>
          </p:cNvSpPr>
          <p:nvPr/>
        </p:nvSpPr>
        <p:spPr bwMode="auto">
          <a:xfrm>
            <a:off x="4144962" y="5638800"/>
            <a:ext cx="3246438" cy="366713"/>
          </a:xfrm>
          <a:prstGeom prst="rect">
            <a:avLst/>
          </a:prstGeom>
          <a:noFill/>
          <a:ln w="9525">
            <a:noFill/>
            <a:miter lim="800000"/>
            <a:headEnd/>
            <a:tailEnd/>
          </a:ln>
          <a:effectLst/>
        </p:spPr>
        <p:txBody>
          <a:bodyPr wrap="none">
            <a:prstTxWarp prst="textNoShape">
              <a:avLst/>
            </a:prstTxWarp>
            <a:spAutoFit/>
          </a:bodyPr>
          <a:lstStyle/>
          <a:p>
            <a:pPr eaLnBrk="1" hangingPunct="1"/>
            <a:r>
              <a:rPr kumimoji="1" lang="en-US" sz="1800" dirty="0">
                <a:effectLst>
                  <a:outerShdw blurRad="38100" dist="38100" dir="2700000" algn="tl">
                    <a:srgbClr val="DDDDDD"/>
                  </a:outerShdw>
                </a:effectLst>
                <a:latin typeface="Optima" pitchFamily="-106" charset="0"/>
                <a:ea typeface="Osaka" pitchFamily="-106" charset="-128"/>
                <a:cs typeface="Osaka" pitchFamily="-106" charset="-128"/>
              </a:rPr>
              <a:t>Schematic of TCP/IP Operation</a:t>
            </a:r>
          </a:p>
        </p:txBody>
      </p:sp>
      <p:sp>
        <p:nvSpPr>
          <p:cNvPr id="2" name="Slide Number Placeholder 1"/>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35913551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0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FAB73BC-B049-4115-A692-8D63A059BFB8}" type="slidenum">
              <a:rPr lang="en-US" smtClean="0"/>
              <a:t>40</a:t>
            </a:fld>
            <a:endParaRPr lang="en-US" dirty="0"/>
          </a:p>
        </p:txBody>
      </p:sp>
      <p:pic>
        <p:nvPicPr>
          <p:cNvPr id="6" name="Picture 8" descr="TCP_3wayHandshake.emf"/>
          <p:cNvPicPr>
            <a:picLocks noChangeAspect="1"/>
          </p:cNvPicPr>
          <p:nvPr/>
        </p:nvPicPr>
        <p:blipFill>
          <a:blip r:embed="rId2" cstate="print"/>
          <a:srcRect/>
          <a:stretch>
            <a:fillRect/>
          </a:stretch>
        </p:blipFill>
        <p:spPr bwMode="auto">
          <a:xfrm>
            <a:off x="761978" y="192784"/>
            <a:ext cx="8162518" cy="6141771"/>
          </a:xfrm>
          <a:prstGeom prst="rect">
            <a:avLst/>
          </a:prstGeom>
          <a:noFill/>
          <a:ln w="9525">
            <a:noFill/>
            <a:miter lim="800000"/>
            <a:headEnd/>
            <a:tailEnd/>
          </a:ln>
        </p:spPr>
      </p:pic>
      <p:sp>
        <p:nvSpPr>
          <p:cNvPr id="7" name="TextBox 6"/>
          <p:cNvSpPr txBox="1"/>
          <p:nvPr/>
        </p:nvSpPr>
        <p:spPr>
          <a:xfrm>
            <a:off x="90717" y="1508250"/>
            <a:ext cx="2193629" cy="646331"/>
          </a:xfrm>
          <a:prstGeom prst="rect">
            <a:avLst/>
          </a:prstGeom>
          <a:noFill/>
        </p:spPr>
        <p:txBody>
          <a:bodyPr wrap="none" rtlCol="0">
            <a:spAutoFit/>
          </a:bodyPr>
          <a:lstStyle/>
          <a:p>
            <a:pPr algn="ctr"/>
            <a:r>
              <a:rPr lang="en-US" dirty="0" smtClean="0"/>
              <a:t>Details of Connection</a:t>
            </a:r>
          </a:p>
          <a:p>
            <a:pPr algn="ctr"/>
            <a:r>
              <a:rPr lang="en-US" dirty="0" smtClean="0"/>
              <a:t>Management</a:t>
            </a:r>
            <a:endParaRPr lang="en-US" dirty="0"/>
          </a:p>
        </p:txBody>
      </p:sp>
    </p:spTree>
    <p:extLst>
      <p:ext uri="{BB962C8B-B14F-4D97-AF65-F5344CB8AC3E}">
        <p14:creationId xmlns:p14="http://schemas.microsoft.com/office/powerpoint/2010/main" val="16534778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ln/>
        </p:spPr>
        <p:txBody>
          <a:bodyPr lIns="96437" tIns="0" rIns="115725" bIns="0" anchor="ctr"/>
          <a:lstStyle/>
          <a:p>
            <a:pPr>
              <a:tabLst>
                <a:tab pos="1219200" algn="l"/>
              </a:tabLst>
            </a:pPr>
            <a:r>
              <a:rPr lang="en-US"/>
              <a:t>TCP States - Client and Server</a:t>
            </a:r>
          </a:p>
        </p:txBody>
      </p:sp>
      <p:pic>
        <p:nvPicPr>
          <p:cNvPr id="147459" name="Picture 3"/>
          <p:cNvPicPr>
            <a:picLocks noChangeAspect="1" noChangeArrowheads="1"/>
          </p:cNvPicPr>
          <p:nvPr/>
        </p:nvPicPr>
        <p:blipFill>
          <a:blip r:embed="rId3"/>
          <a:srcRect/>
          <a:stretch>
            <a:fillRect/>
          </a:stretch>
        </p:blipFill>
        <p:spPr bwMode="auto">
          <a:xfrm>
            <a:off x="304800" y="1817248"/>
            <a:ext cx="8507413" cy="4702175"/>
          </a:xfrm>
          <a:prstGeom prst="rect">
            <a:avLst/>
          </a:prstGeom>
          <a:noFill/>
          <a:ln w="25400">
            <a:noFill/>
            <a:miter lim="800000"/>
            <a:headEnd/>
            <a:tailEnd/>
          </a:ln>
        </p:spPr>
      </p:pic>
      <p:sp>
        <p:nvSpPr>
          <p:cNvPr id="2" name="Slide Number Placeholder 1"/>
          <p:cNvSpPr>
            <a:spLocks noGrp="1"/>
          </p:cNvSpPr>
          <p:nvPr>
            <p:ph type="sldNum" sz="quarter" idx="12"/>
          </p:nvPr>
        </p:nvSpPr>
        <p:spPr/>
        <p:txBody>
          <a:bodyPr/>
          <a:lstStyle/>
          <a:p>
            <a:fld id="{6113E31D-E2AB-40D1-8B51-AFA5AFEF393A}" type="slidenum">
              <a:rPr lang="en-US" smtClean="0"/>
              <a:t>41</a:t>
            </a:fld>
            <a:endParaRPr lang="en-US" dirty="0"/>
          </a:p>
        </p:txBody>
      </p:sp>
    </p:spTree>
    <p:extLst>
      <p:ext uri="{BB962C8B-B14F-4D97-AF65-F5344CB8AC3E}">
        <p14:creationId xmlns:p14="http://schemas.microsoft.com/office/powerpoint/2010/main" val="39210560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0" name="Rectangle 6"/>
          <p:cNvSpPr>
            <a:spLocks noGrp="1" noChangeArrowheads="1"/>
          </p:cNvSpPr>
          <p:nvPr>
            <p:ph type="title"/>
          </p:nvPr>
        </p:nvSpPr>
        <p:spPr/>
        <p:txBody>
          <a:bodyPr/>
          <a:lstStyle/>
          <a:p>
            <a:r>
              <a:rPr lang="en-US"/>
              <a:t>Connection Termination</a:t>
            </a:r>
          </a:p>
        </p:txBody>
      </p:sp>
      <p:sp>
        <p:nvSpPr>
          <p:cNvPr id="149511" name="Rectangle 7"/>
          <p:cNvSpPr>
            <a:spLocks noGrp="1" noChangeArrowheads="1"/>
          </p:cNvSpPr>
          <p:nvPr>
            <p:ph sz="quarter" idx="1"/>
          </p:nvPr>
        </p:nvSpPr>
        <p:spPr/>
        <p:txBody>
          <a:bodyPr>
            <a:normAutofit lnSpcReduction="10000"/>
          </a:bodyPr>
          <a:lstStyle/>
          <a:p>
            <a:pPr>
              <a:lnSpc>
                <a:spcPct val="90000"/>
              </a:lnSpc>
            </a:pPr>
            <a:r>
              <a:rPr lang="en-US" sz="2600"/>
              <a:t>The graceful method to terminate the connection is to use the FIN field followed by ACK</a:t>
            </a:r>
          </a:p>
          <a:p>
            <a:pPr lvl="1">
              <a:lnSpc>
                <a:spcPct val="90000"/>
              </a:lnSpc>
            </a:pPr>
            <a:r>
              <a:rPr lang="en-US" sz="2200"/>
              <a:t>In this case, either the client or the server will first send a TCP segment with the FIN bit set</a:t>
            </a:r>
          </a:p>
          <a:p>
            <a:pPr lvl="1">
              <a:lnSpc>
                <a:spcPct val="90000"/>
              </a:lnSpc>
            </a:pPr>
            <a:r>
              <a:rPr lang="en-US" sz="2200"/>
              <a:t>The receiving host will ACK the FIN</a:t>
            </a:r>
          </a:p>
          <a:p>
            <a:pPr lvl="1">
              <a:lnSpc>
                <a:spcPct val="90000"/>
              </a:lnSpc>
            </a:pPr>
            <a:r>
              <a:rPr lang="en-US" sz="2200"/>
              <a:t>This process closes half the connection - it has to be repeated by the receiving host</a:t>
            </a:r>
          </a:p>
          <a:p>
            <a:pPr>
              <a:lnSpc>
                <a:spcPct val="90000"/>
              </a:lnSpc>
            </a:pPr>
            <a:r>
              <a:rPr lang="en-US" sz="2600"/>
              <a:t>The abrupt method of closing the TCP connection is for either the client or the server to send an RST (reset) segment</a:t>
            </a:r>
          </a:p>
          <a:p>
            <a:pPr lvl="1">
              <a:lnSpc>
                <a:spcPct val="90000"/>
              </a:lnSpc>
            </a:pPr>
            <a:r>
              <a:rPr lang="en-US" sz="2200"/>
              <a:t>This aborts the TCP connection and no further communications take place between the hosts</a:t>
            </a:r>
          </a:p>
        </p:txBody>
      </p:sp>
      <p:sp>
        <p:nvSpPr>
          <p:cNvPr id="2" name="Slide Number Placeholder 1"/>
          <p:cNvSpPr>
            <a:spLocks noGrp="1"/>
          </p:cNvSpPr>
          <p:nvPr>
            <p:ph type="sldNum" sz="quarter" idx="12"/>
          </p:nvPr>
        </p:nvSpPr>
        <p:spPr/>
        <p:txBody>
          <a:bodyPr/>
          <a:lstStyle/>
          <a:p>
            <a:fld id="{6113E31D-E2AB-40D1-8B51-AFA5AFEF393A}" type="slidenum">
              <a:rPr lang="en-US" smtClean="0"/>
              <a:t>42</a:t>
            </a:fld>
            <a:endParaRPr lang="en-US" dirty="0"/>
          </a:p>
        </p:txBody>
      </p:sp>
    </p:spTree>
    <p:extLst>
      <p:ext uri="{BB962C8B-B14F-4D97-AF65-F5344CB8AC3E}">
        <p14:creationId xmlns:p14="http://schemas.microsoft.com/office/powerpoint/2010/main" val="12032505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Termination</a:t>
            </a:r>
            <a:endParaRPr lang="en-US" dirty="0"/>
          </a:p>
        </p:txBody>
      </p:sp>
      <p:pic>
        <p:nvPicPr>
          <p:cNvPr id="5" name="Content Placeholder 4"/>
          <p:cNvPicPr>
            <a:picLocks noGrp="1" noChangeAspect="1"/>
          </p:cNvPicPr>
          <p:nvPr>
            <p:ph idx="1"/>
          </p:nvPr>
        </p:nvPicPr>
        <p:blipFill>
          <a:blip r:embed="rId2"/>
          <a:stretch>
            <a:fillRect/>
          </a:stretch>
        </p:blipFill>
        <p:spPr>
          <a:xfrm>
            <a:off x="1316504" y="2207839"/>
            <a:ext cx="6876388" cy="3314419"/>
          </a:xfrm>
          <a:prstGeom prst="rect">
            <a:avLst/>
          </a:prstGeom>
        </p:spPr>
      </p:pic>
      <p:sp>
        <p:nvSpPr>
          <p:cNvPr id="4" name="Slide Number Placeholder 3"/>
          <p:cNvSpPr>
            <a:spLocks noGrp="1"/>
          </p:cNvSpPr>
          <p:nvPr>
            <p:ph type="sldNum" sz="quarter" idx="12"/>
          </p:nvPr>
        </p:nvSpPr>
        <p:spPr/>
        <p:txBody>
          <a:bodyPr/>
          <a:lstStyle/>
          <a:p>
            <a:fld id="{6113E31D-E2AB-40D1-8B51-AFA5AFEF393A}" type="slidenum">
              <a:rPr lang="en-US" smtClean="0"/>
              <a:t>43</a:t>
            </a:fld>
            <a:endParaRPr lang="en-US" dirty="0"/>
          </a:p>
        </p:txBody>
      </p:sp>
    </p:spTree>
    <p:extLst>
      <p:ext uri="{BB962C8B-B14F-4D97-AF65-F5344CB8AC3E}">
        <p14:creationId xmlns:p14="http://schemas.microsoft.com/office/powerpoint/2010/main" val="866258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TCP functions – flow control</a:t>
            </a:r>
          </a:p>
        </p:txBody>
      </p:sp>
      <p:sp>
        <p:nvSpPr>
          <p:cNvPr id="61442" name="Rectangle 3"/>
          <p:cNvSpPr>
            <a:spLocks noGrp="1" noChangeArrowheads="1"/>
          </p:cNvSpPr>
          <p:nvPr>
            <p:ph idx="1"/>
          </p:nvPr>
        </p:nvSpPr>
        <p:spPr/>
        <p:txBody>
          <a:bodyPr>
            <a:normAutofit lnSpcReduction="10000"/>
          </a:bodyPr>
          <a:lstStyle/>
          <a:p>
            <a:r>
              <a:rPr lang="en-US" smtClean="0"/>
              <a:t>If the receiver is slow, it will not be able to process the packets reaching it fast enough</a:t>
            </a:r>
          </a:p>
          <a:p>
            <a:r>
              <a:rPr lang="en-US" smtClean="0"/>
              <a:t>Therefore, TCP enables the receiver to limit the sender’s data rate</a:t>
            </a:r>
          </a:p>
          <a:p>
            <a:r>
              <a:rPr lang="en-US" smtClean="0"/>
              <a:t>If sender is slow, it only tests the patience of receivers</a:t>
            </a:r>
          </a:p>
          <a:p>
            <a:pPr lvl="1"/>
            <a:r>
              <a:rPr lang="en-US" smtClean="0"/>
              <a:t>There is no packet loss</a:t>
            </a:r>
          </a:p>
          <a:p>
            <a:pPr lvl="1"/>
            <a:r>
              <a:rPr lang="en-US" smtClean="0"/>
              <a:t>Also, sender is already transmitting at max possible rate</a:t>
            </a:r>
            <a:endParaRPr lang="en-US"/>
          </a:p>
        </p:txBody>
      </p:sp>
      <p:sp>
        <p:nvSpPr>
          <p:cNvPr id="2" name="Slide Number Placeholder 1"/>
          <p:cNvSpPr>
            <a:spLocks noGrp="1"/>
          </p:cNvSpPr>
          <p:nvPr>
            <p:ph type="sldNum" sz="quarter" idx="12"/>
          </p:nvPr>
        </p:nvSpPr>
        <p:spPr/>
        <p:txBody>
          <a:bodyPr/>
          <a:lstStyle/>
          <a:p>
            <a:fld id="{6113E31D-E2AB-40D1-8B51-AFA5AFEF393A}" type="slidenum">
              <a:rPr lang="en-US" smtClean="0"/>
              <a:t>44</a:t>
            </a:fld>
            <a:endParaRPr lang="en-US" dirty="0"/>
          </a:p>
        </p:txBody>
      </p:sp>
    </p:spTree>
    <p:extLst>
      <p:ext uri="{BB962C8B-B14F-4D97-AF65-F5344CB8AC3E}">
        <p14:creationId xmlns:p14="http://schemas.microsoft.com/office/powerpoint/2010/main" val="4057675124"/>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Stop and Wait Flow Control</a:t>
            </a:r>
            <a:endParaRPr lang="en-US" dirty="0"/>
          </a:p>
        </p:txBody>
      </p:sp>
      <p:pic>
        <p:nvPicPr>
          <p:cNvPr id="63490" name="Picture 4" descr="TCP_StopAndWaitFlowControl.em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9000" y="2057400"/>
            <a:ext cx="736600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6113E31D-E2AB-40D1-8B51-AFA5AFEF393A}" type="slidenum">
              <a:rPr lang="en-US" smtClean="0"/>
              <a:t>45</a:t>
            </a:fld>
            <a:endParaRPr lang="en-US" dirty="0"/>
          </a:p>
        </p:txBody>
      </p:sp>
    </p:spTree>
    <p:extLst>
      <p:ext uri="{BB962C8B-B14F-4D97-AF65-F5344CB8AC3E}">
        <p14:creationId xmlns:p14="http://schemas.microsoft.com/office/powerpoint/2010/main" val="3775419811"/>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TCP functions – flow control</a:t>
            </a:r>
          </a:p>
        </p:txBody>
      </p:sp>
      <p:sp>
        <p:nvSpPr>
          <p:cNvPr id="65538" name="Rectangle 3"/>
          <p:cNvSpPr>
            <a:spLocks noGrp="1" noChangeArrowheads="1"/>
          </p:cNvSpPr>
          <p:nvPr>
            <p:ph idx="1"/>
          </p:nvPr>
        </p:nvSpPr>
        <p:spPr>
          <a:xfrm>
            <a:off x="822960" y="1845734"/>
            <a:ext cx="7543800" cy="3108751"/>
          </a:xfrm>
        </p:spPr>
        <p:txBody>
          <a:bodyPr>
            <a:normAutofit fontScale="85000" lnSpcReduction="20000"/>
          </a:bodyPr>
          <a:lstStyle/>
          <a:p>
            <a:r>
              <a:rPr lang="en-US" dirty="0" smtClean="0"/>
              <a:t>TCP flow control is accomplished by returning a “window” with every ACK</a:t>
            </a:r>
          </a:p>
          <a:p>
            <a:r>
              <a:rPr lang="en-US" dirty="0" smtClean="0"/>
              <a:t>“Window” indicates how many bytes of data the sender may transmit before receiving any more ACK</a:t>
            </a:r>
          </a:p>
          <a:p>
            <a:pPr lvl="1"/>
            <a:r>
              <a:rPr lang="en-US" dirty="0" smtClean="0"/>
              <a:t>The window size increases with every correct packet</a:t>
            </a:r>
          </a:p>
          <a:p>
            <a:pPr lvl="1"/>
            <a:r>
              <a:rPr lang="en-US" dirty="0" smtClean="0"/>
              <a:t>This continues until a NAK is received, when the window size becomes “1”</a:t>
            </a:r>
          </a:p>
          <a:p>
            <a:pPr lvl="1"/>
            <a:r>
              <a:rPr lang="en-US" dirty="0" smtClean="0"/>
              <a:t>Thus, the throughput follows a </a:t>
            </a:r>
            <a:r>
              <a:rPr lang="en-US" dirty="0" err="1" smtClean="0"/>
              <a:t>sawtooth</a:t>
            </a:r>
            <a:r>
              <a:rPr lang="en-US" dirty="0" smtClean="0"/>
              <a:t> pattern</a:t>
            </a:r>
            <a:endParaRPr lang="en-US" dirty="0"/>
          </a:p>
        </p:txBody>
      </p:sp>
      <p:grpSp>
        <p:nvGrpSpPr>
          <p:cNvPr id="65539" name="Group 1"/>
          <p:cNvGrpSpPr>
            <a:grpSpLocks/>
          </p:cNvGrpSpPr>
          <p:nvPr/>
        </p:nvGrpSpPr>
        <p:grpSpPr bwMode="auto">
          <a:xfrm>
            <a:off x="1776413" y="5105400"/>
            <a:ext cx="4624387" cy="1089025"/>
            <a:chOff x="1775638" y="5032744"/>
            <a:chExt cx="3874767" cy="1160905"/>
          </a:xfrm>
        </p:grpSpPr>
        <p:cxnSp>
          <p:nvCxnSpPr>
            <p:cNvPr id="7" name="Straight Connector 6"/>
            <p:cNvCxnSpPr/>
            <p:nvPr/>
          </p:nvCxnSpPr>
          <p:spPr>
            <a:xfrm>
              <a:off x="2754639" y="5032744"/>
              <a:ext cx="0" cy="837680"/>
            </a:xfrm>
            <a:prstGeom prst="line">
              <a:avLst/>
            </a:prstGeom>
            <a:ln w="158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54639" y="5870424"/>
              <a:ext cx="2895766" cy="0"/>
            </a:xfrm>
            <a:prstGeom prst="line">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770601" y="5185049"/>
              <a:ext cx="609215" cy="533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79816" y="5185049"/>
              <a:ext cx="0" cy="533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358533" y="5185049"/>
              <a:ext cx="610545" cy="533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969078" y="5185049"/>
              <a:ext cx="0" cy="533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962427" y="5181665"/>
              <a:ext cx="609215" cy="533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4303" y="5185049"/>
              <a:ext cx="0" cy="533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553020" y="5185049"/>
              <a:ext cx="610545" cy="533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63565" y="5185049"/>
              <a:ext cx="0" cy="533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550" name="TextBox 13"/>
            <p:cNvSpPr txBox="1">
              <a:spLocks noChangeArrowheads="1"/>
            </p:cNvSpPr>
            <p:nvPr/>
          </p:nvSpPr>
          <p:spPr bwMode="auto">
            <a:xfrm>
              <a:off x="5163080" y="5916650"/>
              <a:ext cx="4748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eaLnBrk="1" hangingPunct="1"/>
              <a:r>
                <a:rPr lang="en-US" sz="1200"/>
                <a:t>time</a:t>
              </a:r>
            </a:p>
          </p:txBody>
        </p:sp>
        <p:sp>
          <p:nvSpPr>
            <p:cNvPr id="65551" name="TextBox 14"/>
            <p:cNvSpPr txBox="1">
              <a:spLocks noChangeArrowheads="1"/>
            </p:cNvSpPr>
            <p:nvPr/>
          </p:nvSpPr>
          <p:spPr bwMode="auto">
            <a:xfrm>
              <a:off x="1775638" y="5032744"/>
              <a:ext cx="9685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eaLnBrk="1" hangingPunct="1"/>
              <a:r>
                <a:rPr lang="en-US" sz="1200"/>
                <a:t>Throughput</a:t>
              </a:r>
            </a:p>
          </p:txBody>
        </p:sp>
      </p:grpSp>
      <p:sp>
        <p:nvSpPr>
          <p:cNvPr id="2" name="Slide Number Placeholder 1"/>
          <p:cNvSpPr>
            <a:spLocks noGrp="1"/>
          </p:cNvSpPr>
          <p:nvPr>
            <p:ph type="sldNum" sz="quarter" idx="12"/>
          </p:nvPr>
        </p:nvSpPr>
        <p:spPr/>
        <p:txBody>
          <a:bodyPr/>
          <a:lstStyle/>
          <a:p>
            <a:fld id="{6113E31D-E2AB-40D1-8B51-AFA5AFEF393A}" type="slidenum">
              <a:rPr lang="en-US" smtClean="0"/>
              <a:t>46</a:t>
            </a:fld>
            <a:endParaRPr lang="en-US" dirty="0"/>
          </a:p>
        </p:txBody>
      </p:sp>
    </p:spTree>
    <p:extLst>
      <p:ext uri="{BB962C8B-B14F-4D97-AF65-F5344CB8AC3E}">
        <p14:creationId xmlns:p14="http://schemas.microsoft.com/office/powerpoint/2010/main" val="4150137260"/>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defRPr/>
            </a:pPr>
            <a:r>
              <a:rPr lang="en-US" dirty="0" smtClean="0"/>
              <a:t>Stop and Wait with window size</a:t>
            </a:r>
          </a:p>
        </p:txBody>
      </p:sp>
      <p:pic>
        <p:nvPicPr>
          <p:cNvPr id="67586" name="Picture 3" descr="TCP_WindowSize.em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9293" y="2147393"/>
            <a:ext cx="73660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113E31D-E2AB-40D1-8B51-AFA5AFEF393A}" type="slidenum">
              <a:rPr lang="en-US" smtClean="0"/>
              <a:t>47</a:t>
            </a:fld>
            <a:endParaRPr lang="en-US" dirty="0"/>
          </a:p>
        </p:txBody>
      </p:sp>
    </p:spTree>
    <p:extLst>
      <p:ext uri="{BB962C8B-B14F-4D97-AF65-F5344CB8AC3E}">
        <p14:creationId xmlns:p14="http://schemas.microsoft.com/office/powerpoint/2010/main" val="481874468"/>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Sliding window</a:t>
            </a:r>
          </a:p>
        </p:txBody>
      </p:sp>
      <p:sp>
        <p:nvSpPr>
          <p:cNvPr id="69634" name="Content Placeholder 2"/>
          <p:cNvSpPr>
            <a:spLocks noGrp="1"/>
          </p:cNvSpPr>
          <p:nvPr>
            <p:ph idx="1"/>
          </p:nvPr>
        </p:nvSpPr>
        <p:spPr/>
        <p:txBody>
          <a:bodyPr>
            <a:normAutofit fontScale="92500"/>
          </a:bodyPr>
          <a:lstStyle/>
          <a:p>
            <a:r>
              <a:rPr lang="en-US" smtClean="0"/>
              <a:t>Flow control is the regulation by the receiver of the amount of data the sender may send</a:t>
            </a:r>
          </a:p>
          <a:p>
            <a:r>
              <a:rPr lang="en-US" smtClean="0"/>
              <a:t>Creates a “sliding window” at the sender</a:t>
            </a:r>
          </a:p>
          <a:p>
            <a:r>
              <a:rPr lang="en-US" smtClean="0"/>
              <a:t>Packets that have received permission for transmission are within the window</a:t>
            </a:r>
          </a:p>
          <a:p>
            <a:r>
              <a:rPr lang="en-US" smtClean="0"/>
              <a:t>Window slides through the data  as receiver acknowledges packets or modifies window size</a:t>
            </a:r>
            <a:endParaRPr lang="en-US"/>
          </a:p>
        </p:txBody>
      </p:sp>
      <p:sp>
        <p:nvSpPr>
          <p:cNvPr id="2" name="Slide Number Placeholder 1"/>
          <p:cNvSpPr>
            <a:spLocks noGrp="1"/>
          </p:cNvSpPr>
          <p:nvPr>
            <p:ph type="sldNum" sz="quarter" idx="12"/>
          </p:nvPr>
        </p:nvSpPr>
        <p:spPr/>
        <p:txBody>
          <a:bodyPr/>
          <a:lstStyle/>
          <a:p>
            <a:fld id="{6113E31D-E2AB-40D1-8B51-AFA5AFEF393A}" type="slidenum">
              <a:rPr lang="en-US" smtClean="0"/>
              <a:t>48</a:t>
            </a:fld>
            <a:endParaRPr lang="en-US" dirty="0"/>
          </a:p>
        </p:txBody>
      </p:sp>
    </p:spTree>
    <p:extLst>
      <p:ext uri="{BB962C8B-B14F-4D97-AF65-F5344CB8AC3E}">
        <p14:creationId xmlns:p14="http://schemas.microsoft.com/office/powerpoint/2010/main" val="858726426"/>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defRPr/>
            </a:pPr>
            <a:r>
              <a:rPr lang="en-US" dirty="0" smtClean="0"/>
              <a:t>Sliding window</a:t>
            </a:r>
          </a:p>
        </p:txBody>
      </p:sp>
      <p:pic>
        <p:nvPicPr>
          <p:cNvPr id="71682" name="Picture 4" descr="TCP_SlidingWindow.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900" y="1999398"/>
            <a:ext cx="6778300" cy="432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113E31D-E2AB-40D1-8B51-AFA5AFEF393A}" type="slidenum">
              <a:rPr lang="en-US" smtClean="0"/>
              <a:t>49</a:t>
            </a:fld>
            <a:endParaRPr lang="en-US" dirty="0"/>
          </a:p>
        </p:txBody>
      </p:sp>
    </p:spTree>
    <p:extLst>
      <p:ext uri="{BB962C8B-B14F-4D97-AF65-F5344CB8AC3E}">
        <p14:creationId xmlns:p14="http://schemas.microsoft.com/office/powerpoint/2010/main" val="1810310446"/>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The need for Transport Layer</a:t>
            </a:r>
          </a:p>
        </p:txBody>
      </p:sp>
      <p:sp>
        <p:nvSpPr>
          <p:cNvPr id="13315" name="Rectangle 3"/>
          <p:cNvSpPr>
            <a:spLocks noGrp="1" noChangeArrowheads="1"/>
          </p:cNvSpPr>
          <p:nvPr>
            <p:ph idx="1"/>
          </p:nvPr>
        </p:nvSpPr>
        <p:spPr/>
        <p:txBody>
          <a:bodyPr>
            <a:normAutofit fontScale="70000" lnSpcReduction="20000"/>
          </a:bodyPr>
          <a:lstStyle/>
          <a:p>
            <a:r>
              <a:rPr lang="en-US" dirty="0" smtClean="0"/>
              <a:t>The network layer (IP) sends packets of data to their correct destinations with best effort</a:t>
            </a:r>
          </a:p>
          <a:p>
            <a:pPr lvl="1"/>
            <a:r>
              <a:rPr lang="en-US" dirty="0" smtClean="0"/>
              <a:t>Packets may get </a:t>
            </a:r>
            <a:r>
              <a:rPr lang="en-US" b="1" dirty="0" smtClean="0"/>
              <a:t>lost</a:t>
            </a:r>
            <a:r>
              <a:rPr lang="en-US" dirty="0" smtClean="0"/>
              <a:t> in transit</a:t>
            </a:r>
          </a:p>
          <a:p>
            <a:pPr lvl="1"/>
            <a:r>
              <a:rPr lang="en-US" dirty="0"/>
              <a:t>Therefore, network layer is not adequate for most applications to work </a:t>
            </a:r>
            <a:r>
              <a:rPr lang="en-US" dirty="0" smtClean="0"/>
              <a:t>correctly</a:t>
            </a:r>
          </a:p>
          <a:p>
            <a:r>
              <a:rPr lang="en-US" dirty="0" smtClean="0"/>
              <a:t>What if the receiver cannot handle what the sender is transmitting?</a:t>
            </a:r>
          </a:p>
          <a:p>
            <a:pPr lvl="1"/>
            <a:r>
              <a:rPr lang="en-US" b="1" dirty="0"/>
              <a:t>Flow control </a:t>
            </a:r>
            <a:r>
              <a:rPr lang="en-US" dirty="0"/>
              <a:t>between </a:t>
            </a:r>
            <a:r>
              <a:rPr lang="en-US" dirty="0" smtClean="0"/>
              <a:t>hosts</a:t>
            </a:r>
          </a:p>
          <a:p>
            <a:r>
              <a:rPr lang="en-US" dirty="0" smtClean="0"/>
              <a:t>The maximum packet size in IP is 65,536 bytes, so what happens if the application wants to send a file of size 5,000,000 bytes?</a:t>
            </a:r>
          </a:p>
          <a:p>
            <a:pPr lvl="1"/>
            <a:r>
              <a:rPr lang="en-US" b="1" dirty="0" smtClean="0"/>
              <a:t>Segmentation</a:t>
            </a:r>
          </a:p>
          <a:p>
            <a:r>
              <a:rPr lang="en-US" b="1" dirty="0" smtClean="0"/>
              <a:t>Distinguish</a:t>
            </a:r>
            <a:r>
              <a:rPr lang="en-US" dirty="0" smtClean="0"/>
              <a:t> between applications on computers</a:t>
            </a:r>
          </a:p>
        </p:txBody>
      </p:sp>
      <p:sp>
        <p:nvSpPr>
          <p:cNvPr id="2" name="Slide Number Placeholder 1"/>
          <p:cNvSpPr>
            <a:spLocks noGrp="1"/>
          </p:cNvSpPr>
          <p:nvPr>
            <p:ph type="sldNum" sz="quarter" idx="12"/>
          </p:nvPr>
        </p:nvSpPr>
        <p:spPr/>
        <p:txBody>
          <a:bodyPr/>
          <a:lstStyle/>
          <a:p>
            <a:fld id="{6113E31D-E2AB-40D1-8B51-AFA5AFEF393A}" type="slidenum">
              <a:rPr lang="en-US" smtClean="0"/>
              <a:t>5</a:t>
            </a:fld>
            <a:endParaRPr lang="en-US" dirty="0"/>
          </a:p>
        </p:txBody>
      </p:sp>
      <p:sp>
        <p:nvSpPr>
          <p:cNvPr id="5" name="TextBox 4"/>
          <p:cNvSpPr txBox="1"/>
          <p:nvPr/>
        </p:nvSpPr>
        <p:spPr>
          <a:xfrm>
            <a:off x="0" y="0"/>
            <a:ext cx="2294819" cy="307777"/>
          </a:xfrm>
          <a:prstGeom prst="rect">
            <a:avLst/>
          </a:prstGeom>
          <a:noFill/>
        </p:spPr>
        <p:txBody>
          <a:bodyPr wrap="none" rtlCol="0">
            <a:spAutoFit/>
          </a:bodyPr>
          <a:lstStyle/>
          <a:p>
            <a:r>
              <a:rPr lang="en-US" sz="1400" i="1" dirty="0" smtClean="0"/>
              <a:t>Slide modified from </a:t>
            </a:r>
            <a:r>
              <a:rPr lang="en-US" sz="1400" i="1" dirty="0" err="1" smtClean="0"/>
              <a:t>Agrawal</a:t>
            </a:r>
            <a:endParaRPr lang="en-US" sz="1400" i="1" dirty="0"/>
          </a:p>
        </p:txBody>
      </p:sp>
    </p:spTree>
    <p:extLst>
      <p:ext uri="{BB962C8B-B14F-4D97-AF65-F5344CB8AC3E}">
        <p14:creationId xmlns:p14="http://schemas.microsoft.com/office/powerpoint/2010/main" val="360633504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dissolve">
                                      <p:cBhvr>
                                        <p:cTn id="7" dur="500"/>
                                        <p:tgtEl>
                                          <p:spTgt spid="1331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dissolve">
                                      <p:cBhvr>
                                        <p:cTn id="10" dur="500"/>
                                        <p:tgtEl>
                                          <p:spTgt spid="1331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Effect transition="in" filter="dissolve">
                                      <p:cBhvr>
                                        <p:cTn id="13" dur="500"/>
                                        <p:tgtEl>
                                          <p:spTgt spid="13315">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3315">
                                            <p:txEl>
                                              <p:pRg st="3" end="3"/>
                                            </p:txEl>
                                          </p:spTgt>
                                        </p:tgtEl>
                                        <p:attrNameLst>
                                          <p:attrName>style.visibility</p:attrName>
                                        </p:attrNameLst>
                                      </p:cBhvr>
                                      <p:to>
                                        <p:strVal val="visible"/>
                                      </p:to>
                                    </p:set>
                                    <p:animEffect transition="in" filter="dissolve">
                                      <p:cBhvr>
                                        <p:cTn id="16" dur="500"/>
                                        <p:tgtEl>
                                          <p:spTgt spid="13315">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animEffect transition="in" filter="dissolve">
                                      <p:cBhvr>
                                        <p:cTn id="19" dur="500"/>
                                        <p:tgtEl>
                                          <p:spTgt spid="13315">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13315">
                                            <p:txEl>
                                              <p:pRg st="5" end="5"/>
                                            </p:txEl>
                                          </p:spTgt>
                                        </p:tgtEl>
                                        <p:attrNameLst>
                                          <p:attrName>style.visibility</p:attrName>
                                        </p:attrNameLst>
                                      </p:cBhvr>
                                      <p:to>
                                        <p:strVal val="visible"/>
                                      </p:to>
                                    </p:set>
                                    <p:animEffect transition="in" filter="checkerboard(across)">
                                      <p:cBhvr>
                                        <p:cTn id="24" dur="500"/>
                                        <p:tgtEl>
                                          <p:spTgt spid="1331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3315">
                                            <p:txEl>
                                              <p:pRg st="6" end="6"/>
                                            </p:txEl>
                                          </p:spTgt>
                                        </p:tgtEl>
                                        <p:attrNameLst>
                                          <p:attrName>style.visibility</p:attrName>
                                        </p:attrNameLst>
                                      </p:cBhvr>
                                      <p:to>
                                        <p:strVal val="visible"/>
                                      </p:to>
                                    </p:set>
                                    <p:animEffect transition="in" filter="checkerboard(across)">
                                      <p:cBhvr>
                                        <p:cTn id="29" dur="500"/>
                                        <p:tgtEl>
                                          <p:spTgt spid="13315">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13315">
                                            <p:txEl>
                                              <p:pRg st="7" end="7"/>
                                            </p:txEl>
                                          </p:spTgt>
                                        </p:tgtEl>
                                        <p:attrNameLst>
                                          <p:attrName>style.visibility</p:attrName>
                                        </p:attrNameLst>
                                      </p:cBhvr>
                                      <p:to>
                                        <p:strVal val="visible"/>
                                      </p:to>
                                    </p:set>
                                    <p:animEffect transition="in" filter="dissolve">
                                      <p:cBhvr>
                                        <p:cTn id="34" dur="500"/>
                                        <p:tgtEl>
                                          <p:spTgt spid="13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Networks : TCP Sliding Windows</a:t>
            </a:r>
          </a:p>
        </p:txBody>
      </p:sp>
      <p:sp>
        <p:nvSpPr>
          <p:cNvPr id="5" name="Slide Number Placeholder 5"/>
          <p:cNvSpPr>
            <a:spLocks noGrp="1"/>
          </p:cNvSpPr>
          <p:nvPr>
            <p:ph type="sldNum" sz="quarter" idx="12"/>
          </p:nvPr>
        </p:nvSpPr>
        <p:spPr/>
        <p:txBody>
          <a:bodyPr/>
          <a:lstStyle/>
          <a:p>
            <a:fld id="{A251C5DC-04C8-49EF-970F-ADF636AE676E}" type="slidenum">
              <a:rPr lang="en-US" altLang="en-US"/>
              <a:pPr/>
              <a:t>50</a:t>
            </a:fld>
            <a:endParaRPr lang="en-US" altLang="en-US"/>
          </a:p>
        </p:txBody>
      </p:sp>
      <p:sp>
        <p:nvSpPr>
          <p:cNvPr id="3074" name="Rectangle 2"/>
          <p:cNvSpPr>
            <a:spLocks noGrp="1" noChangeArrowheads="1"/>
          </p:cNvSpPr>
          <p:nvPr>
            <p:ph type="title"/>
          </p:nvPr>
        </p:nvSpPr>
        <p:spPr>
          <a:xfrm>
            <a:off x="685800" y="533400"/>
            <a:ext cx="7772400" cy="1143000"/>
          </a:xfrm>
          <a:ln w="19050" cap="flat">
            <a:prstDash val="dash"/>
          </a:ln>
        </p:spPr>
        <p:txBody>
          <a:bodyPr/>
          <a:lstStyle/>
          <a:p>
            <a:r>
              <a:rPr lang="en-US" altLang="en-US" dirty="0">
                <a:solidFill>
                  <a:schemeClr val="tx1"/>
                </a:solidFill>
              </a:rPr>
              <a:t>Sliding Windows</a:t>
            </a:r>
          </a:p>
        </p:txBody>
      </p:sp>
      <p:sp>
        <p:nvSpPr>
          <p:cNvPr id="3075" name="Rectangle 3"/>
          <p:cNvSpPr>
            <a:spLocks noGrp="1" noChangeArrowheads="1"/>
          </p:cNvSpPr>
          <p:nvPr>
            <p:ph type="body" idx="1"/>
          </p:nvPr>
        </p:nvSpPr>
        <p:spPr/>
        <p:txBody>
          <a:bodyPr/>
          <a:lstStyle/>
          <a:p>
            <a:r>
              <a:rPr lang="en-US" altLang="en-US" sz="2800"/>
              <a:t>Normally a data link layer concept.</a:t>
            </a:r>
          </a:p>
          <a:p>
            <a:r>
              <a:rPr lang="en-US" altLang="en-US" sz="2800"/>
              <a:t>Our interest is understanding the TCP mechanism at the transport layer.</a:t>
            </a:r>
          </a:p>
          <a:p>
            <a:r>
              <a:rPr lang="en-US" altLang="en-US" sz="2800"/>
              <a:t>Each frame is assigned a sequence number: </a:t>
            </a:r>
            <a:r>
              <a:rPr lang="en-US" altLang="en-US" sz="2800">
                <a:solidFill>
                  <a:schemeClr val="accent2"/>
                </a:solidFill>
              </a:rPr>
              <a:t>SeqNum.</a:t>
            </a:r>
            <a:endParaRPr lang="en-US" altLang="en-US" sz="2800"/>
          </a:p>
          <a:p>
            <a:r>
              <a:rPr lang="en-US" altLang="en-US" sz="2800"/>
              <a:t>The sender maintains three variables: send window size </a:t>
            </a:r>
            <a:r>
              <a:rPr lang="en-US" altLang="en-US" sz="2800">
                <a:solidFill>
                  <a:schemeClr val="accent2"/>
                </a:solidFill>
              </a:rPr>
              <a:t>(SWS)</a:t>
            </a:r>
            <a:r>
              <a:rPr lang="en-US" altLang="en-US" sz="2800"/>
              <a:t>, last ACK received </a:t>
            </a:r>
            <a:r>
              <a:rPr lang="en-US" altLang="en-US" sz="2800">
                <a:solidFill>
                  <a:schemeClr val="accent2"/>
                </a:solidFill>
              </a:rPr>
              <a:t>(LAR)</a:t>
            </a:r>
            <a:r>
              <a:rPr lang="en-US" altLang="en-US" sz="2800"/>
              <a:t>, and last Frame sent </a:t>
            </a:r>
            <a:r>
              <a:rPr lang="en-US" altLang="en-US" sz="2800">
                <a:solidFill>
                  <a:schemeClr val="accent2"/>
                </a:solidFill>
              </a:rPr>
              <a:t>(LFS).</a:t>
            </a:r>
            <a:endParaRPr lang="en-US" altLang="en-US" sz="2800"/>
          </a:p>
        </p:txBody>
      </p:sp>
    </p:spTree>
    <p:extLst>
      <p:ext uri="{BB962C8B-B14F-4D97-AF65-F5344CB8AC3E}">
        <p14:creationId xmlns:p14="http://schemas.microsoft.com/office/powerpoint/2010/main" val="2595940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Networks : TCP Sliding Windows</a:t>
            </a:r>
          </a:p>
        </p:txBody>
      </p:sp>
      <p:sp>
        <p:nvSpPr>
          <p:cNvPr id="5" name="Slide Number Placeholder 5"/>
          <p:cNvSpPr>
            <a:spLocks noGrp="1"/>
          </p:cNvSpPr>
          <p:nvPr>
            <p:ph type="sldNum" sz="quarter" idx="12"/>
          </p:nvPr>
        </p:nvSpPr>
        <p:spPr/>
        <p:txBody>
          <a:bodyPr/>
          <a:lstStyle/>
          <a:p>
            <a:fld id="{548ABE45-A23F-4FC8-B86E-56AE9BE50779}" type="slidenum">
              <a:rPr lang="en-US" altLang="en-US"/>
              <a:pPr/>
              <a:t>51</a:t>
            </a:fld>
            <a:endParaRPr lang="en-US" altLang="en-US"/>
          </a:p>
        </p:txBody>
      </p:sp>
      <p:sp>
        <p:nvSpPr>
          <p:cNvPr id="4098" name="Rectangle 2"/>
          <p:cNvSpPr>
            <a:spLocks noGrp="1" noChangeArrowheads="1"/>
          </p:cNvSpPr>
          <p:nvPr>
            <p:ph type="title"/>
          </p:nvPr>
        </p:nvSpPr>
        <p:spPr>
          <a:xfrm>
            <a:off x="685800" y="304800"/>
            <a:ext cx="7772400" cy="1143000"/>
          </a:xfrm>
          <a:ln w="19050" cap="flat">
            <a:prstDash val="dash"/>
          </a:ln>
        </p:spPr>
        <p:txBody>
          <a:bodyPr/>
          <a:lstStyle/>
          <a:p>
            <a:r>
              <a:rPr lang="en-US" altLang="en-US" dirty="0">
                <a:solidFill>
                  <a:schemeClr val="tx1"/>
                </a:solidFill>
              </a:rPr>
              <a:t>Sender Variables</a:t>
            </a:r>
          </a:p>
        </p:txBody>
      </p:sp>
      <p:sp>
        <p:nvSpPr>
          <p:cNvPr id="4099" name="Rectangle 3"/>
          <p:cNvSpPr>
            <a:spLocks noGrp="1" noChangeArrowheads="1"/>
          </p:cNvSpPr>
          <p:nvPr>
            <p:ph type="body" idx="1"/>
          </p:nvPr>
        </p:nvSpPr>
        <p:spPr>
          <a:xfrm>
            <a:off x="381000" y="1854558"/>
            <a:ext cx="8458200" cy="4241442"/>
          </a:xfrm>
        </p:spPr>
        <p:txBody>
          <a:bodyPr/>
          <a:lstStyle/>
          <a:p>
            <a:r>
              <a:rPr lang="en-US" altLang="en-US" dirty="0">
                <a:solidFill>
                  <a:schemeClr val="accent2"/>
                </a:solidFill>
              </a:rPr>
              <a:t>SWS</a:t>
            </a:r>
            <a:r>
              <a:rPr lang="en-US" altLang="en-US" dirty="0"/>
              <a:t> :: the upper bound on the number of outstanding frames (not </a:t>
            </a:r>
            <a:r>
              <a:rPr lang="en-US" altLang="en-US" dirty="0" err="1"/>
              <a:t>ACKed</a:t>
            </a:r>
            <a:r>
              <a:rPr lang="en-US" altLang="en-US" dirty="0"/>
              <a:t>) the sender can transmit.</a:t>
            </a:r>
          </a:p>
          <a:p>
            <a:r>
              <a:rPr lang="en-US" altLang="en-US" dirty="0">
                <a:solidFill>
                  <a:schemeClr val="accent2"/>
                </a:solidFill>
              </a:rPr>
              <a:t>LAR </a:t>
            </a:r>
            <a:r>
              <a:rPr lang="en-US" altLang="en-US" dirty="0"/>
              <a:t>:: the sequence number of the last ACK received.</a:t>
            </a:r>
            <a:endParaRPr lang="en-US" altLang="en-US" dirty="0">
              <a:solidFill>
                <a:schemeClr val="accent2"/>
              </a:solidFill>
            </a:endParaRPr>
          </a:p>
          <a:p>
            <a:r>
              <a:rPr lang="en-US" altLang="en-US" dirty="0">
                <a:solidFill>
                  <a:schemeClr val="accent2"/>
                </a:solidFill>
              </a:rPr>
              <a:t>LFS </a:t>
            </a:r>
            <a:r>
              <a:rPr lang="en-US" altLang="en-US" dirty="0"/>
              <a:t>:: the sequence number of the last frame sent.</a:t>
            </a:r>
            <a:endParaRPr lang="en-US" altLang="en-US" dirty="0">
              <a:solidFill>
                <a:schemeClr val="accent2"/>
              </a:solidFill>
            </a:endParaRPr>
          </a:p>
        </p:txBody>
      </p:sp>
    </p:spTree>
    <p:extLst>
      <p:ext uri="{BB962C8B-B14F-4D97-AF65-F5344CB8AC3E}">
        <p14:creationId xmlns:p14="http://schemas.microsoft.com/office/powerpoint/2010/main" val="112801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4"/>
          <p:cNvSpPr>
            <a:spLocks noGrp="1"/>
          </p:cNvSpPr>
          <p:nvPr>
            <p:ph type="ftr" sz="quarter" idx="11"/>
          </p:nvPr>
        </p:nvSpPr>
        <p:spPr/>
        <p:txBody>
          <a:bodyPr/>
          <a:lstStyle/>
          <a:p>
            <a:r>
              <a:rPr lang="en-US" altLang="en-US"/>
              <a:t>Networks : TCP Sliding Windows</a:t>
            </a:r>
          </a:p>
        </p:txBody>
      </p:sp>
      <p:sp>
        <p:nvSpPr>
          <p:cNvPr id="25" name="Slide Number Placeholder 5"/>
          <p:cNvSpPr>
            <a:spLocks noGrp="1"/>
          </p:cNvSpPr>
          <p:nvPr>
            <p:ph type="sldNum" sz="quarter" idx="12"/>
          </p:nvPr>
        </p:nvSpPr>
        <p:spPr/>
        <p:txBody>
          <a:bodyPr/>
          <a:lstStyle/>
          <a:p>
            <a:fld id="{20269B0D-6620-4A3E-9253-D2C0A366CD0D}" type="slidenum">
              <a:rPr lang="en-US" altLang="en-US"/>
              <a:pPr/>
              <a:t>52</a:t>
            </a:fld>
            <a:endParaRPr lang="en-US" altLang="en-US"/>
          </a:p>
        </p:txBody>
      </p:sp>
      <p:sp>
        <p:nvSpPr>
          <p:cNvPr id="5122" name="Rectangle 2"/>
          <p:cNvSpPr>
            <a:spLocks noGrp="1" noChangeArrowheads="1"/>
          </p:cNvSpPr>
          <p:nvPr>
            <p:ph type="title"/>
          </p:nvPr>
        </p:nvSpPr>
        <p:spPr>
          <a:xfrm>
            <a:off x="685800" y="381000"/>
            <a:ext cx="7772400" cy="1143000"/>
          </a:xfrm>
          <a:ln w="19050" cap="flat">
            <a:prstDash val="dash"/>
          </a:ln>
        </p:spPr>
        <p:txBody>
          <a:bodyPr/>
          <a:lstStyle/>
          <a:p>
            <a:r>
              <a:rPr lang="en-US" altLang="en-US" dirty="0">
                <a:solidFill>
                  <a:schemeClr val="tx1"/>
                </a:solidFill>
              </a:rPr>
              <a:t>Sender Invariant</a:t>
            </a:r>
          </a:p>
        </p:txBody>
      </p:sp>
      <p:sp>
        <p:nvSpPr>
          <p:cNvPr id="5123" name="Rectangle 3"/>
          <p:cNvSpPr>
            <a:spLocks noGrp="1" noChangeArrowheads="1"/>
          </p:cNvSpPr>
          <p:nvPr>
            <p:ph type="body" idx="1"/>
          </p:nvPr>
        </p:nvSpPr>
        <p:spPr>
          <a:xfrm>
            <a:off x="1219200" y="1981200"/>
            <a:ext cx="6400800" cy="685800"/>
          </a:xfrm>
          <a:ln>
            <a:solidFill>
              <a:schemeClr val="accent2"/>
            </a:solidFill>
            <a:miter lim="800000"/>
            <a:headEnd/>
            <a:tailEnd/>
          </a:ln>
        </p:spPr>
        <p:txBody>
          <a:bodyPr/>
          <a:lstStyle/>
          <a:p>
            <a:pPr algn="ctr">
              <a:buFontTx/>
              <a:buNone/>
            </a:pPr>
            <a:r>
              <a:rPr lang="en-US" altLang="en-US">
                <a:solidFill>
                  <a:schemeClr val="accent2"/>
                </a:solidFill>
              </a:rPr>
              <a:t>LFS – LAR &lt;= SWS</a:t>
            </a:r>
          </a:p>
        </p:txBody>
      </p:sp>
      <p:sp>
        <p:nvSpPr>
          <p:cNvPr id="5127" name="Rectangle 7"/>
          <p:cNvSpPr>
            <a:spLocks noChangeArrowheads="1"/>
          </p:cNvSpPr>
          <p:nvPr/>
        </p:nvSpPr>
        <p:spPr bwMode="auto">
          <a:xfrm>
            <a:off x="1828800" y="38862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8" name="Rectangle 8"/>
          <p:cNvSpPr>
            <a:spLocks noChangeArrowheads="1"/>
          </p:cNvSpPr>
          <p:nvPr/>
        </p:nvSpPr>
        <p:spPr bwMode="auto">
          <a:xfrm>
            <a:off x="1295400" y="38862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9" name="Rectangle 9"/>
          <p:cNvSpPr>
            <a:spLocks noChangeArrowheads="1"/>
          </p:cNvSpPr>
          <p:nvPr/>
        </p:nvSpPr>
        <p:spPr bwMode="auto">
          <a:xfrm>
            <a:off x="2895600" y="38862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0" name="Rectangle 10"/>
          <p:cNvSpPr>
            <a:spLocks noChangeArrowheads="1"/>
          </p:cNvSpPr>
          <p:nvPr/>
        </p:nvSpPr>
        <p:spPr bwMode="auto">
          <a:xfrm>
            <a:off x="2362200" y="38862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1" name="Rectangle 11"/>
          <p:cNvSpPr>
            <a:spLocks noChangeArrowheads="1"/>
          </p:cNvSpPr>
          <p:nvPr/>
        </p:nvSpPr>
        <p:spPr bwMode="auto">
          <a:xfrm>
            <a:off x="3962400" y="38862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2" name="Rectangle 12"/>
          <p:cNvSpPr>
            <a:spLocks noChangeArrowheads="1"/>
          </p:cNvSpPr>
          <p:nvPr/>
        </p:nvSpPr>
        <p:spPr bwMode="auto">
          <a:xfrm>
            <a:off x="3429000" y="38862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3" name="Rectangle 13"/>
          <p:cNvSpPr>
            <a:spLocks noChangeArrowheads="1"/>
          </p:cNvSpPr>
          <p:nvPr/>
        </p:nvSpPr>
        <p:spPr bwMode="auto">
          <a:xfrm>
            <a:off x="5029200" y="38862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4" name="Rectangle 14"/>
          <p:cNvSpPr>
            <a:spLocks noChangeArrowheads="1"/>
          </p:cNvSpPr>
          <p:nvPr/>
        </p:nvSpPr>
        <p:spPr bwMode="auto">
          <a:xfrm>
            <a:off x="4495800" y="38862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7" name="Rectangle 17"/>
          <p:cNvSpPr>
            <a:spLocks noChangeArrowheads="1"/>
          </p:cNvSpPr>
          <p:nvPr/>
        </p:nvSpPr>
        <p:spPr bwMode="auto">
          <a:xfrm>
            <a:off x="6096000" y="38862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8" name="Rectangle 18"/>
          <p:cNvSpPr>
            <a:spLocks noChangeArrowheads="1"/>
          </p:cNvSpPr>
          <p:nvPr/>
        </p:nvSpPr>
        <p:spPr bwMode="auto">
          <a:xfrm>
            <a:off x="5562600" y="38862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9" name="Rectangle 19"/>
          <p:cNvSpPr>
            <a:spLocks noChangeArrowheads="1"/>
          </p:cNvSpPr>
          <p:nvPr/>
        </p:nvSpPr>
        <p:spPr bwMode="auto">
          <a:xfrm>
            <a:off x="7162800" y="38862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0" name="Rectangle 20"/>
          <p:cNvSpPr>
            <a:spLocks noChangeArrowheads="1"/>
          </p:cNvSpPr>
          <p:nvPr/>
        </p:nvSpPr>
        <p:spPr bwMode="auto">
          <a:xfrm>
            <a:off x="6629400" y="38862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2" name="Rectangle 22"/>
          <p:cNvSpPr>
            <a:spLocks noChangeArrowheads="1"/>
          </p:cNvSpPr>
          <p:nvPr/>
        </p:nvSpPr>
        <p:spPr bwMode="auto">
          <a:xfrm>
            <a:off x="2209800" y="4724400"/>
            <a:ext cx="914400" cy="533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accent2"/>
                </a:solidFill>
                <a:latin typeface="Times New Roman" pitchFamily="18" charset="0"/>
              </a:rPr>
              <a:t>LAR</a:t>
            </a:r>
          </a:p>
        </p:txBody>
      </p:sp>
      <p:sp>
        <p:nvSpPr>
          <p:cNvPr id="5143" name="Rectangle 23"/>
          <p:cNvSpPr>
            <a:spLocks noChangeArrowheads="1"/>
          </p:cNvSpPr>
          <p:nvPr/>
        </p:nvSpPr>
        <p:spPr bwMode="auto">
          <a:xfrm>
            <a:off x="4876800" y="4724400"/>
            <a:ext cx="914400" cy="533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accent2"/>
                </a:solidFill>
                <a:latin typeface="Times New Roman" pitchFamily="18" charset="0"/>
              </a:rPr>
              <a:t>LFS</a:t>
            </a:r>
          </a:p>
        </p:txBody>
      </p:sp>
      <p:sp>
        <p:nvSpPr>
          <p:cNvPr id="5144" name="Rectangle 24"/>
          <p:cNvSpPr>
            <a:spLocks noChangeArrowheads="1"/>
          </p:cNvSpPr>
          <p:nvPr/>
        </p:nvSpPr>
        <p:spPr bwMode="auto">
          <a:xfrm>
            <a:off x="3733800" y="2971800"/>
            <a:ext cx="914400" cy="533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accent2"/>
                </a:solidFill>
                <a:latin typeface="Times New Roman" pitchFamily="18" charset="0"/>
              </a:rPr>
              <a:t>&lt;=SWS</a:t>
            </a:r>
          </a:p>
        </p:txBody>
      </p:sp>
      <p:sp>
        <p:nvSpPr>
          <p:cNvPr id="5146" name="Line 26"/>
          <p:cNvSpPr>
            <a:spLocks noChangeShapeType="1"/>
          </p:cNvSpPr>
          <p:nvPr/>
        </p:nvSpPr>
        <p:spPr bwMode="auto">
          <a:xfrm>
            <a:off x="5562600" y="3429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7" name="Line 27"/>
          <p:cNvSpPr>
            <a:spLocks noChangeShapeType="1"/>
          </p:cNvSpPr>
          <p:nvPr/>
        </p:nvSpPr>
        <p:spPr bwMode="auto">
          <a:xfrm>
            <a:off x="2895600" y="3429000"/>
            <a:ext cx="0" cy="4572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5148" name="AutoShape 28"/>
          <p:cNvCxnSpPr>
            <a:cxnSpLocks noChangeShapeType="1"/>
            <a:stCxn id="5147" idx="0"/>
            <a:endCxn id="5146" idx="0"/>
          </p:cNvCxnSpPr>
          <p:nvPr/>
        </p:nvCxnSpPr>
        <p:spPr bwMode="auto">
          <a:xfrm>
            <a:off x="2895600" y="3421063"/>
            <a:ext cx="2667000" cy="793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9" name="AutoShape 29"/>
          <p:cNvCxnSpPr>
            <a:cxnSpLocks noChangeShapeType="1"/>
            <a:stCxn id="5142" idx="0"/>
            <a:endCxn id="5130" idx="2"/>
          </p:cNvCxnSpPr>
          <p:nvPr/>
        </p:nvCxnSpPr>
        <p:spPr bwMode="auto">
          <a:xfrm flipH="1" flipV="1">
            <a:off x="2628900" y="4419600"/>
            <a:ext cx="3810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50" name="AutoShape 30"/>
          <p:cNvCxnSpPr>
            <a:cxnSpLocks noChangeShapeType="1"/>
            <a:stCxn id="5143" idx="0"/>
            <a:endCxn id="5133" idx="2"/>
          </p:cNvCxnSpPr>
          <p:nvPr/>
        </p:nvCxnSpPr>
        <p:spPr bwMode="auto">
          <a:xfrm flipH="1" flipV="1">
            <a:off x="5295900" y="4419600"/>
            <a:ext cx="3810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99150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Networks : TCP Sliding Windows</a:t>
            </a:r>
          </a:p>
        </p:txBody>
      </p:sp>
      <p:sp>
        <p:nvSpPr>
          <p:cNvPr id="5" name="Slide Number Placeholder 5"/>
          <p:cNvSpPr>
            <a:spLocks noGrp="1"/>
          </p:cNvSpPr>
          <p:nvPr>
            <p:ph type="sldNum" sz="quarter" idx="12"/>
          </p:nvPr>
        </p:nvSpPr>
        <p:spPr/>
        <p:txBody>
          <a:bodyPr/>
          <a:lstStyle/>
          <a:p>
            <a:fld id="{99D1BFCD-2037-468C-840E-97B7AC0DA5A1}" type="slidenum">
              <a:rPr lang="en-US" altLang="en-US"/>
              <a:pPr/>
              <a:t>53</a:t>
            </a:fld>
            <a:endParaRPr lang="en-US" altLang="en-US"/>
          </a:p>
        </p:txBody>
      </p:sp>
      <p:sp>
        <p:nvSpPr>
          <p:cNvPr id="11266" name="Rectangle 2"/>
          <p:cNvSpPr>
            <a:spLocks noGrp="1" noChangeArrowheads="1"/>
          </p:cNvSpPr>
          <p:nvPr>
            <p:ph type="title"/>
          </p:nvPr>
        </p:nvSpPr>
        <p:spPr>
          <a:xfrm>
            <a:off x="685800" y="457200"/>
            <a:ext cx="7772400" cy="1143000"/>
          </a:xfrm>
          <a:ln w="19050" cap="flat">
            <a:prstDash val="dash"/>
          </a:ln>
        </p:spPr>
        <p:txBody>
          <a:bodyPr/>
          <a:lstStyle/>
          <a:p>
            <a:r>
              <a:rPr lang="en-US" altLang="en-US" dirty="0">
                <a:solidFill>
                  <a:schemeClr val="tx1"/>
                </a:solidFill>
              </a:rPr>
              <a:t>Sender Window</a:t>
            </a:r>
          </a:p>
        </p:txBody>
      </p:sp>
      <p:sp>
        <p:nvSpPr>
          <p:cNvPr id="11267" name="Rectangle 3"/>
          <p:cNvSpPr>
            <a:spLocks noGrp="1" noChangeArrowheads="1"/>
          </p:cNvSpPr>
          <p:nvPr>
            <p:ph type="body" idx="1"/>
          </p:nvPr>
        </p:nvSpPr>
        <p:spPr/>
        <p:txBody>
          <a:bodyPr/>
          <a:lstStyle/>
          <a:p>
            <a:r>
              <a:rPr lang="en-US" altLang="en-US"/>
              <a:t>An arriving ACK </a:t>
            </a:r>
            <a:r>
              <a:rPr lang="en-US" altLang="en-US">
                <a:sym typeface="Wingdings" pitchFamily="2" charset="2"/>
              </a:rPr>
              <a:t> </a:t>
            </a:r>
            <a:r>
              <a:rPr lang="en-US" altLang="en-US">
                <a:solidFill>
                  <a:schemeClr val="accent2"/>
                </a:solidFill>
                <a:sym typeface="Wingdings" pitchFamily="2" charset="2"/>
              </a:rPr>
              <a:t>LAR</a:t>
            </a:r>
            <a:r>
              <a:rPr lang="en-US" altLang="en-US">
                <a:sym typeface="Wingdings" pitchFamily="2" charset="2"/>
              </a:rPr>
              <a:t> moves right 1</a:t>
            </a:r>
          </a:p>
          <a:p>
            <a:pPr>
              <a:buFontTx/>
              <a:buNone/>
            </a:pPr>
            <a:r>
              <a:rPr lang="en-US" altLang="en-US">
                <a:sym typeface="Wingdings" pitchFamily="2" charset="2"/>
              </a:rPr>
              <a:t>     sender can send one more frame.</a:t>
            </a:r>
          </a:p>
          <a:p>
            <a:r>
              <a:rPr lang="en-US" altLang="en-US"/>
              <a:t>Associate a </a:t>
            </a:r>
            <a:r>
              <a:rPr lang="en-US" altLang="en-US" i="1"/>
              <a:t>timer </a:t>
            </a:r>
            <a:r>
              <a:rPr lang="en-US" altLang="en-US"/>
              <a:t>with each frame the sender transmits.</a:t>
            </a:r>
          </a:p>
          <a:p>
            <a:r>
              <a:rPr lang="en-US" altLang="en-US"/>
              <a:t>Sender retransmits the frame if the timer </a:t>
            </a:r>
            <a:r>
              <a:rPr lang="en-US" altLang="en-US" i="1"/>
              <a:t>times out.</a:t>
            </a:r>
          </a:p>
          <a:p>
            <a:r>
              <a:rPr lang="en-US" altLang="en-US"/>
              <a:t>Sender buffer :: up to </a:t>
            </a:r>
            <a:r>
              <a:rPr lang="en-US" altLang="en-US">
                <a:solidFill>
                  <a:schemeClr val="accent2"/>
                </a:solidFill>
              </a:rPr>
              <a:t>SWS</a:t>
            </a:r>
            <a:r>
              <a:rPr lang="en-US" altLang="en-US"/>
              <a:t> frames.</a:t>
            </a:r>
          </a:p>
        </p:txBody>
      </p:sp>
    </p:spTree>
    <p:extLst>
      <p:ext uri="{BB962C8B-B14F-4D97-AF65-F5344CB8AC3E}">
        <p14:creationId xmlns:p14="http://schemas.microsoft.com/office/powerpoint/2010/main" val="16815522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Networks : TCP Sliding Windows</a:t>
            </a:r>
          </a:p>
        </p:txBody>
      </p:sp>
      <p:sp>
        <p:nvSpPr>
          <p:cNvPr id="5" name="Slide Number Placeholder 5"/>
          <p:cNvSpPr>
            <a:spLocks noGrp="1"/>
          </p:cNvSpPr>
          <p:nvPr>
            <p:ph type="sldNum" sz="quarter" idx="12"/>
          </p:nvPr>
        </p:nvSpPr>
        <p:spPr/>
        <p:txBody>
          <a:bodyPr/>
          <a:lstStyle/>
          <a:p>
            <a:fld id="{0CE9C2C4-A7F8-411A-9767-E44C62EE2946}" type="slidenum">
              <a:rPr lang="en-US" altLang="en-US"/>
              <a:pPr/>
              <a:t>54</a:t>
            </a:fld>
            <a:endParaRPr lang="en-US" altLang="en-US"/>
          </a:p>
        </p:txBody>
      </p:sp>
      <p:sp>
        <p:nvSpPr>
          <p:cNvPr id="9218" name="Rectangle 2"/>
          <p:cNvSpPr>
            <a:spLocks noGrp="1" noChangeArrowheads="1"/>
          </p:cNvSpPr>
          <p:nvPr>
            <p:ph type="title"/>
          </p:nvPr>
        </p:nvSpPr>
        <p:spPr>
          <a:xfrm>
            <a:off x="685800" y="304800"/>
            <a:ext cx="7772400" cy="1143000"/>
          </a:xfrm>
          <a:ln w="19050" cap="flat">
            <a:prstDash val="dash"/>
          </a:ln>
        </p:spPr>
        <p:txBody>
          <a:bodyPr/>
          <a:lstStyle/>
          <a:p>
            <a:r>
              <a:rPr lang="en-US" altLang="en-US" dirty="0">
                <a:solidFill>
                  <a:schemeClr val="tx1"/>
                </a:solidFill>
              </a:rPr>
              <a:t>Receiver variables</a:t>
            </a:r>
          </a:p>
        </p:txBody>
      </p:sp>
      <p:sp>
        <p:nvSpPr>
          <p:cNvPr id="9219" name="Rectangle 3"/>
          <p:cNvSpPr>
            <a:spLocks noGrp="1" noChangeArrowheads="1"/>
          </p:cNvSpPr>
          <p:nvPr>
            <p:ph type="body" idx="1"/>
          </p:nvPr>
        </p:nvSpPr>
        <p:spPr>
          <a:xfrm>
            <a:off x="381000" y="1880314"/>
            <a:ext cx="8534400" cy="4215685"/>
          </a:xfrm>
        </p:spPr>
        <p:txBody>
          <a:bodyPr/>
          <a:lstStyle/>
          <a:p>
            <a:r>
              <a:rPr lang="en-US" altLang="en-US" dirty="0">
                <a:solidFill>
                  <a:schemeClr val="accent2"/>
                </a:solidFill>
              </a:rPr>
              <a:t>Receiver window size (RWS)</a:t>
            </a:r>
            <a:r>
              <a:rPr lang="en-US" altLang="en-US" dirty="0"/>
              <a:t> :: the upper bound on the number of out-of-order frames the receiver is willing to accept.</a:t>
            </a:r>
          </a:p>
          <a:p>
            <a:r>
              <a:rPr lang="en-US" altLang="en-US" dirty="0">
                <a:solidFill>
                  <a:schemeClr val="accent2"/>
                </a:solidFill>
              </a:rPr>
              <a:t>Largest acceptable frame (LAF) </a:t>
            </a:r>
            <a:r>
              <a:rPr lang="en-US" altLang="en-US" dirty="0"/>
              <a:t>:: the sequence number of the largest acceptable frame.</a:t>
            </a:r>
            <a:endParaRPr lang="en-US" altLang="en-US" dirty="0">
              <a:solidFill>
                <a:schemeClr val="accent2"/>
              </a:solidFill>
            </a:endParaRPr>
          </a:p>
          <a:p>
            <a:r>
              <a:rPr lang="en-US" altLang="en-US" dirty="0">
                <a:solidFill>
                  <a:schemeClr val="accent2"/>
                </a:solidFill>
              </a:rPr>
              <a:t>Last frame received (LFR) </a:t>
            </a:r>
            <a:r>
              <a:rPr lang="en-US" altLang="en-US" dirty="0"/>
              <a:t>:: the sequence number of the last frame received.</a:t>
            </a:r>
            <a:endParaRPr lang="en-US" altLang="en-US" dirty="0">
              <a:solidFill>
                <a:schemeClr val="accent2"/>
              </a:solidFill>
            </a:endParaRPr>
          </a:p>
        </p:txBody>
      </p:sp>
    </p:spTree>
    <p:extLst>
      <p:ext uri="{BB962C8B-B14F-4D97-AF65-F5344CB8AC3E}">
        <p14:creationId xmlns:p14="http://schemas.microsoft.com/office/powerpoint/2010/main" val="29046907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4"/>
          <p:cNvSpPr>
            <a:spLocks noGrp="1"/>
          </p:cNvSpPr>
          <p:nvPr>
            <p:ph type="ftr" sz="quarter" idx="11"/>
          </p:nvPr>
        </p:nvSpPr>
        <p:spPr/>
        <p:txBody>
          <a:bodyPr/>
          <a:lstStyle/>
          <a:p>
            <a:r>
              <a:rPr lang="en-US" altLang="en-US"/>
              <a:t>Networks : TCP Sliding Windows</a:t>
            </a:r>
          </a:p>
        </p:txBody>
      </p:sp>
      <p:sp>
        <p:nvSpPr>
          <p:cNvPr id="25" name="Slide Number Placeholder 5"/>
          <p:cNvSpPr>
            <a:spLocks noGrp="1"/>
          </p:cNvSpPr>
          <p:nvPr>
            <p:ph type="sldNum" sz="quarter" idx="12"/>
          </p:nvPr>
        </p:nvSpPr>
        <p:spPr/>
        <p:txBody>
          <a:bodyPr/>
          <a:lstStyle/>
          <a:p>
            <a:fld id="{F2B22DE0-96EA-40EB-9C67-ABB34F0B1CD2}" type="slidenum">
              <a:rPr lang="en-US" altLang="en-US"/>
              <a:pPr/>
              <a:t>55</a:t>
            </a:fld>
            <a:endParaRPr lang="en-US" altLang="en-US"/>
          </a:p>
        </p:txBody>
      </p:sp>
      <p:sp>
        <p:nvSpPr>
          <p:cNvPr id="6146" name="Rectangle 2"/>
          <p:cNvSpPr>
            <a:spLocks noGrp="1" noChangeArrowheads="1"/>
          </p:cNvSpPr>
          <p:nvPr>
            <p:ph type="title"/>
          </p:nvPr>
        </p:nvSpPr>
        <p:spPr>
          <a:xfrm>
            <a:off x="685800" y="457200"/>
            <a:ext cx="7772400" cy="1143000"/>
          </a:xfrm>
          <a:ln w="19050" cap="flat">
            <a:prstDash val="dash"/>
          </a:ln>
        </p:spPr>
        <p:txBody>
          <a:bodyPr/>
          <a:lstStyle/>
          <a:p>
            <a:r>
              <a:rPr lang="en-US" altLang="en-US" dirty="0">
                <a:solidFill>
                  <a:schemeClr val="tx1"/>
                </a:solidFill>
              </a:rPr>
              <a:t>Receiver Invariant</a:t>
            </a:r>
          </a:p>
        </p:txBody>
      </p:sp>
      <p:sp>
        <p:nvSpPr>
          <p:cNvPr id="6147" name="Rectangle 3"/>
          <p:cNvSpPr>
            <a:spLocks noGrp="1" noChangeArrowheads="1"/>
          </p:cNvSpPr>
          <p:nvPr>
            <p:ph type="body" idx="1"/>
          </p:nvPr>
        </p:nvSpPr>
        <p:spPr>
          <a:xfrm>
            <a:off x="1219200" y="2209800"/>
            <a:ext cx="6400800" cy="685800"/>
          </a:xfrm>
          <a:ln>
            <a:solidFill>
              <a:schemeClr val="accent2"/>
            </a:solidFill>
            <a:miter lim="800000"/>
            <a:headEnd/>
            <a:tailEnd/>
          </a:ln>
        </p:spPr>
        <p:txBody>
          <a:bodyPr/>
          <a:lstStyle/>
          <a:p>
            <a:pPr algn="ctr">
              <a:buFontTx/>
              <a:buNone/>
            </a:pPr>
            <a:r>
              <a:rPr lang="en-US" altLang="en-US">
                <a:solidFill>
                  <a:schemeClr val="accent2"/>
                </a:solidFill>
              </a:rPr>
              <a:t>LAF – LFR &lt;= RWS</a:t>
            </a:r>
          </a:p>
        </p:txBody>
      </p:sp>
      <p:sp>
        <p:nvSpPr>
          <p:cNvPr id="6148" name="Rectangle 4"/>
          <p:cNvSpPr>
            <a:spLocks noChangeArrowheads="1"/>
          </p:cNvSpPr>
          <p:nvPr/>
        </p:nvSpPr>
        <p:spPr bwMode="auto">
          <a:xfrm>
            <a:off x="1828800" y="40386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1295400" y="40386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ChangeArrowheads="1"/>
          </p:cNvSpPr>
          <p:nvPr/>
        </p:nvSpPr>
        <p:spPr bwMode="auto">
          <a:xfrm>
            <a:off x="2895600" y="40386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 name="Rectangle 7"/>
          <p:cNvSpPr>
            <a:spLocks noChangeArrowheads="1"/>
          </p:cNvSpPr>
          <p:nvPr/>
        </p:nvSpPr>
        <p:spPr bwMode="auto">
          <a:xfrm>
            <a:off x="2362200" y="40386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 name="Rectangle 8"/>
          <p:cNvSpPr>
            <a:spLocks noChangeArrowheads="1"/>
          </p:cNvSpPr>
          <p:nvPr/>
        </p:nvSpPr>
        <p:spPr bwMode="auto">
          <a:xfrm>
            <a:off x="3962400" y="40386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 name="Rectangle 9"/>
          <p:cNvSpPr>
            <a:spLocks noChangeArrowheads="1"/>
          </p:cNvSpPr>
          <p:nvPr/>
        </p:nvSpPr>
        <p:spPr bwMode="auto">
          <a:xfrm>
            <a:off x="3429000" y="40386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 name="Rectangle 10"/>
          <p:cNvSpPr>
            <a:spLocks noChangeArrowheads="1"/>
          </p:cNvSpPr>
          <p:nvPr/>
        </p:nvSpPr>
        <p:spPr bwMode="auto">
          <a:xfrm>
            <a:off x="5029200" y="40386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 name="Rectangle 11"/>
          <p:cNvSpPr>
            <a:spLocks noChangeArrowheads="1"/>
          </p:cNvSpPr>
          <p:nvPr/>
        </p:nvSpPr>
        <p:spPr bwMode="auto">
          <a:xfrm>
            <a:off x="4495800" y="40386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 name="Rectangle 12"/>
          <p:cNvSpPr>
            <a:spLocks noChangeArrowheads="1"/>
          </p:cNvSpPr>
          <p:nvPr/>
        </p:nvSpPr>
        <p:spPr bwMode="auto">
          <a:xfrm>
            <a:off x="6096000" y="40386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7" name="Rectangle 13"/>
          <p:cNvSpPr>
            <a:spLocks noChangeArrowheads="1"/>
          </p:cNvSpPr>
          <p:nvPr/>
        </p:nvSpPr>
        <p:spPr bwMode="auto">
          <a:xfrm>
            <a:off x="5562600" y="40386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 name="Rectangle 14"/>
          <p:cNvSpPr>
            <a:spLocks noChangeArrowheads="1"/>
          </p:cNvSpPr>
          <p:nvPr/>
        </p:nvSpPr>
        <p:spPr bwMode="auto">
          <a:xfrm>
            <a:off x="7162800" y="40386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 name="Rectangle 15"/>
          <p:cNvSpPr>
            <a:spLocks noChangeArrowheads="1"/>
          </p:cNvSpPr>
          <p:nvPr/>
        </p:nvSpPr>
        <p:spPr bwMode="auto">
          <a:xfrm>
            <a:off x="6629400" y="4038600"/>
            <a:ext cx="533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0" name="Rectangle 16"/>
          <p:cNvSpPr>
            <a:spLocks noChangeArrowheads="1"/>
          </p:cNvSpPr>
          <p:nvPr/>
        </p:nvSpPr>
        <p:spPr bwMode="auto">
          <a:xfrm>
            <a:off x="2209800" y="4876800"/>
            <a:ext cx="914400" cy="533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accent2"/>
                </a:solidFill>
                <a:latin typeface="Times New Roman" pitchFamily="18" charset="0"/>
              </a:rPr>
              <a:t>LFR</a:t>
            </a:r>
          </a:p>
        </p:txBody>
      </p:sp>
      <p:sp>
        <p:nvSpPr>
          <p:cNvPr id="6161" name="Rectangle 17"/>
          <p:cNvSpPr>
            <a:spLocks noChangeArrowheads="1"/>
          </p:cNvSpPr>
          <p:nvPr/>
        </p:nvSpPr>
        <p:spPr bwMode="auto">
          <a:xfrm>
            <a:off x="4876800" y="4876800"/>
            <a:ext cx="914400" cy="533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accent2"/>
                </a:solidFill>
                <a:latin typeface="Times New Roman" pitchFamily="18" charset="0"/>
              </a:rPr>
              <a:t>LAF</a:t>
            </a:r>
          </a:p>
        </p:txBody>
      </p:sp>
      <p:sp>
        <p:nvSpPr>
          <p:cNvPr id="6162" name="Rectangle 18"/>
          <p:cNvSpPr>
            <a:spLocks noChangeArrowheads="1"/>
          </p:cNvSpPr>
          <p:nvPr/>
        </p:nvSpPr>
        <p:spPr bwMode="auto">
          <a:xfrm>
            <a:off x="3733800" y="3124200"/>
            <a:ext cx="914400" cy="533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accent2"/>
                </a:solidFill>
                <a:latin typeface="Times New Roman" pitchFamily="18" charset="0"/>
              </a:rPr>
              <a:t>&lt;=RWS</a:t>
            </a:r>
          </a:p>
        </p:txBody>
      </p:sp>
      <p:sp>
        <p:nvSpPr>
          <p:cNvPr id="6163" name="Line 19"/>
          <p:cNvSpPr>
            <a:spLocks noChangeShapeType="1"/>
          </p:cNvSpPr>
          <p:nvPr/>
        </p:nvSpPr>
        <p:spPr bwMode="auto">
          <a:xfrm>
            <a:off x="5562600" y="3581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4" name="Line 20"/>
          <p:cNvSpPr>
            <a:spLocks noChangeShapeType="1"/>
          </p:cNvSpPr>
          <p:nvPr/>
        </p:nvSpPr>
        <p:spPr bwMode="auto">
          <a:xfrm>
            <a:off x="2895600" y="3581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6165" name="AutoShape 21"/>
          <p:cNvCxnSpPr>
            <a:cxnSpLocks noChangeShapeType="1"/>
            <a:stCxn id="6164" idx="0"/>
            <a:endCxn id="6163" idx="0"/>
          </p:cNvCxnSpPr>
          <p:nvPr/>
        </p:nvCxnSpPr>
        <p:spPr bwMode="auto">
          <a:xfrm>
            <a:off x="2895600" y="3581400"/>
            <a:ext cx="2667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6" name="AutoShape 22"/>
          <p:cNvCxnSpPr>
            <a:cxnSpLocks noChangeShapeType="1"/>
            <a:stCxn id="6160" idx="0"/>
            <a:endCxn id="6151" idx="2"/>
          </p:cNvCxnSpPr>
          <p:nvPr/>
        </p:nvCxnSpPr>
        <p:spPr bwMode="auto">
          <a:xfrm flipH="1" flipV="1">
            <a:off x="2628900" y="4572000"/>
            <a:ext cx="3810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7" name="AutoShape 23"/>
          <p:cNvCxnSpPr>
            <a:cxnSpLocks noChangeShapeType="1"/>
            <a:stCxn id="6161" idx="0"/>
            <a:endCxn id="6154" idx="2"/>
          </p:cNvCxnSpPr>
          <p:nvPr/>
        </p:nvCxnSpPr>
        <p:spPr bwMode="auto">
          <a:xfrm flipH="1" flipV="1">
            <a:off x="5295900" y="4572000"/>
            <a:ext cx="3810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000809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Networks : TCP Sliding Windows</a:t>
            </a:r>
          </a:p>
        </p:txBody>
      </p:sp>
      <p:sp>
        <p:nvSpPr>
          <p:cNvPr id="5" name="Slide Number Placeholder 5"/>
          <p:cNvSpPr>
            <a:spLocks noGrp="1"/>
          </p:cNvSpPr>
          <p:nvPr>
            <p:ph type="sldNum" sz="quarter" idx="12"/>
          </p:nvPr>
        </p:nvSpPr>
        <p:spPr/>
        <p:txBody>
          <a:bodyPr/>
          <a:lstStyle/>
          <a:p>
            <a:fld id="{38445468-6F0A-4B44-A693-309216875217}" type="slidenum">
              <a:rPr lang="en-US" altLang="en-US"/>
              <a:pPr/>
              <a:t>56</a:t>
            </a:fld>
            <a:endParaRPr lang="en-US" altLang="en-US"/>
          </a:p>
        </p:txBody>
      </p:sp>
      <p:sp>
        <p:nvSpPr>
          <p:cNvPr id="10242" name="Rectangle 2"/>
          <p:cNvSpPr>
            <a:spLocks noGrp="1" noChangeArrowheads="1"/>
          </p:cNvSpPr>
          <p:nvPr>
            <p:ph type="title"/>
          </p:nvPr>
        </p:nvSpPr>
        <p:spPr>
          <a:xfrm>
            <a:off x="685800" y="457200"/>
            <a:ext cx="7772400" cy="1143000"/>
          </a:xfrm>
          <a:ln w="19050" cap="flat">
            <a:prstDash val="dash"/>
          </a:ln>
        </p:spPr>
        <p:txBody>
          <a:bodyPr/>
          <a:lstStyle/>
          <a:p>
            <a:r>
              <a:rPr lang="en-US" altLang="en-US" dirty="0">
                <a:solidFill>
                  <a:schemeClr val="tx1"/>
                </a:solidFill>
              </a:rPr>
              <a:t>Receiver Window</a:t>
            </a:r>
          </a:p>
        </p:txBody>
      </p:sp>
      <p:sp>
        <p:nvSpPr>
          <p:cNvPr id="10243" name="Rectangle 3"/>
          <p:cNvSpPr>
            <a:spLocks noGrp="1" noChangeArrowheads="1"/>
          </p:cNvSpPr>
          <p:nvPr>
            <p:ph type="body" idx="1"/>
          </p:nvPr>
        </p:nvSpPr>
        <p:spPr/>
        <p:txBody>
          <a:bodyPr/>
          <a:lstStyle/>
          <a:p>
            <a:pPr>
              <a:buFontTx/>
              <a:buNone/>
            </a:pPr>
            <a:r>
              <a:rPr lang="en-US" altLang="en-US"/>
              <a:t>When a frame arrives with </a:t>
            </a:r>
            <a:r>
              <a:rPr lang="en-US" altLang="en-US">
                <a:solidFill>
                  <a:schemeClr val="accent2"/>
                </a:solidFill>
              </a:rPr>
              <a:t>SeqNum:</a:t>
            </a:r>
          </a:p>
          <a:p>
            <a:pPr>
              <a:buFontTx/>
              <a:buNone/>
            </a:pPr>
            <a:endParaRPr lang="en-US" altLang="en-US">
              <a:solidFill>
                <a:schemeClr val="accent2"/>
              </a:solidFill>
            </a:endParaRPr>
          </a:p>
          <a:p>
            <a:pPr lvl="1">
              <a:buFontTx/>
              <a:buNone/>
            </a:pPr>
            <a:r>
              <a:rPr lang="en-US" altLang="en-US"/>
              <a:t>If  (</a:t>
            </a:r>
            <a:r>
              <a:rPr lang="en-US" altLang="en-US">
                <a:solidFill>
                  <a:schemeClr val="accent2"/>
                </a:solidFill>
              </a:rPr>
              <a:t>SeqNum</a:t>
            </a:r>
            <a:r>
              <a:rPr lang="en-US" altLang="en-US"/>
              <a:t> &lt;= </a:t>
            </a:r>
            <a:r>
              <a:rPr lang="en-US" altLang="en-US">
                <a:solidFill>
                  <a:schemeClr val="accent2"/>
                </a:solidFill>
              </a:rPr>
              <a:t>LFR</a:t>
            </a:r>
            <a:r>
              <a:rPr lang="en-US" altLang="en-US"/>
              <a:t> or </a:t>
            </a:r>
            <a:r>
              <a:rPr lang="en-US" altLang="en-US">
                <a:solidFill>
                  <a:schemeClr val="accent2"/>
                </a:solidFill>
              </a:rPr>
              <a:t>SeqNum</a:t>
            </a:r>
            <a:r>
              <a:rPr lang="en-US" altLang="en-US"/>
              <a:t> &gt; </a:t>
            </a:r>
            <a:r>
              <a:rPr lang="en-US" altLang="en-US">
                <a:solidFill>
                  <a:schemeClr val="accent2"/>
                </a:solidFill>
              </a:rPr>
              <a:t>LAF</a:t>
            </a:r>
            <a:r>
              <a:rPr lang="en-US" altLang="en-US"/>
              <a:t>)</a:t>
            </a:r>
          </a:p>
          <a:p>
            <a:pPr lvl="1">
              <a:buFontTx/>
              <a:buNone/>
            </a:pPr>
            <a:r>
              <a:rPr lang="en-US" altLang="en-US"/>
              <a:t>	</a:t>
            </a:r>
            <a:r>
              <a:rPr lang="en-US" altLang="en-US" i="1"/>
              <a:t>the frame is </a:t>
            </a:r>
            <a:r>
              <a:rPr lang="en-US" altLang="en-US" b="1" i="1">
                <a:solidFill>
                  <a:srgbClr val="A50021"/>
                </a:solidFill>
              </a:rPr>
              <a:t>discarded</a:t>
            </a:r>
            <a:r>
              <a:rPr lang="en-US" altLang="en-US" b="1" i="1"/>
              <a:t> </a:t>
            </a:r>
            <a:r>
              <a:rPr lang="en-US" altLang="en-US" i="1"/>
              <a:t> because it is   outside the window.</a:t>
            </a:r>
          </a:p>
          <a:p>
            <a:pPr lvl="1">
              <a:buFontTx/>
              <a:buNone/>
            </a:pPr>
            <a:r>
              <a:rPr lang="en-US" altLang="en-US"/>
              <a:t>If  (</a:t>
            </a:r>
            <a:r>
              <a:rPr lang="en-US" altLang="en-US">
                <a:solidFill>
                  <a:schemeClr val="accent2"/>
                </a:solidFill>
              </a:rPr>
              <a:t>LFR</a:t>
            </a:r>
            <a:r>
              <a:rPr lang="en-US" altLang="en-US"/>
              <a:t> &lt; </a:t>
            </a:r>
            <a:r>
              <a:rPr lang="en-US" altLang="en-US">
                <a:solidFill>
                  <a:schemeClr val="accent2"/>
                </a:solidFill>
              </a:rPr>
              <a:t>SeqNum</a:t>
            </a:r>
            <a:r>
              <a:rPr lang="en-US" altLang="en-US"/>
              <a:t> &lt;=  </a:t>
            </a:r>
            <a:r>
              <a:rPr lang="en-US" altLang="en-US">
                <a:solidFill>
                  <a:schemeClr val="accent2"/>
                </a:solidFill>
              </a:rPr>
              <a:t>LAF</a:t>
            </a:r>
            <a:r>
              <a:rPr lang="en-US" altLang="en-US"/>
              <a:t>)</a:t>
            </a:r>
          </a:p>
          <a:p>
            <a:pPr lvl="1">
              <a:buFontTx/>
              <a:buNone/>
            </a:pPr>
            <a:r>
              <a:rPr lang="en-US" altLang="en-US"/>
              <a:t>	</a:t>
            </a:r>
            <a:r>
              <a:rPr lang="en-US" altLang="en-US" i="1"/>
              <a:t>the frame is </a:t>
            </a:r>
            <a:r>
              <a:rPr lang="en-US" altLang="en-US" b="1" i="1">
                <a:solidFill>
                  <a:srgbClr val="006600"/>
                </a:solidFill>
              </a:rPr>
              <a:t>accepted</a:t>
            </a:r>
            <a:r>
              <a:rPr lang="en-US" altLang="en-US" i="1"/>
              <a:t>.</a:t>
            </a:r>
            <a:endParaRPr lang="en-US" altLang="en-US"/>
          </a:p>
        </p:txBody>
      </p:sp>
    </p:spTree>
    <p:extLst>
      <p:ext uri="{BB962C8B-B14F-4D97-AF65-F5344CB8AC3E}">
        <p14:creationId xmlns:p14="http://schemas.microsoft.com/office/powerpoint/2010/main" val="24130612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Networks : TCP Sliding Windows</a:t>
            </a:r>
          </a:p>
        </p:txBody>
      </p:sp>
      <p:sp>
        <p:nvSpPr>
          <p:cNvPr id="5" name="Slide Number Placeholder 5"/>
          <p:cNvSpPr>
            <a:spLocks noGrp="1"/>
          </p:cNvSpPr>
          <p:nvPr>
            <p:ph type="sldNum" sz="quarter" idx="12"/>
          </p:nvPr>
        </p:nvSpPr>
        <p:spPr/>
        <p:txBody>
          <a:bodyPr/>
          <a:lstStyle/>
          <a:p>
            <a:fld id="{5426B92C-C5A9-421D-B9FA-7AE71F3FDAA9}" type="slidenum">
              <a:rPr lang="en-US" altLang="en-US"/>
              <a:pPr/>
              <a:t>57</a:t>
            </a:fld>
            <a:endParaRPr lang="en-US" altLang="en-US"/>
          </a:p>
        </p:txBody>
      </p:sp>
      <p:sp>
        <p:nvSpPr>
          <p:cNvPr id="16386" name="Rectangle 2"/>
          <p:cNvSpPr>
            <a:spLocks noGrp="1" noChangeArrowheads="1"/>
          </p:cNvSpPr>
          <p:nvPr>
            <p:ph type="title"/>
          </p:nvPr>
        </p:nvSpPr>
        <p:spPr>
          <a:xfrm>
            <a:off x="685800" y="457200"/>
            <a:ext cx="7772400" cy="1143000"/>
          </a:xfrm>
          <a:ln w="19050" cap="flat">
            <a:prstDash val="dash"/>
          </a:ln>
        </p:spPr>
        <p:txBody>
          <a:bodyPr/>
          <a:lstStyle/>
          <a:p>
            <a:r>
              <a:rPr lang="en-US" altLang="en-US" dirty="0">
                <a:solidFill>
                  <a:schemeClr val="tx1"/>
                </a:solidFill>
              </a:rPr>
              <a:t>Receiver ACK Decisions</a:t>
            </a:r>
          </a:p>
        </p:txBody>
      </p:sp>
      <p:sp>
        <p:nvSpPr>
          <p:cNvPr id="16387" name="Rectangle 3"/>
          <p:cNvSpPr>
            <a:spLocks noGrp="1" noChangeArrowheads="1"/>
          </p:cNvSpPr>
          <p:nvPr>
            <p:ph type="body" idx="1"/>
          </p:nvPr>
        </p:nvSpPr>
        <p:spPr/>
        <p:txBody>
          <a:bodyPr/>
          <a:lstStyle/>
          <a:p>
            <a:pPr>
              <a:buFontTx/>
              <a:buNone/>
            </a:pPr>
            <a:r>
              <a:rPr lang="en-US" altLang="en-US" sz="2800">
                <a:solidFill>
                  <a:schemeClr val="accent2"/>
                </a:solidFill>
              </a:rPr>
              <a:t>SeqNumToAck :: </a:t>
            </a:r>
            <a:r>
              <a:rPr lang="en-US" altLang="en-US" sz="2800"/>
              <a:t>largest sequence number </a:t>
            </a:r>
            <a:r>
              <a:rPr lang="en-US" altLang="en-US" sz="2800" b="1"/>
              <a:t>not yet ACKed </a:t>
            </a:r>
            <a:r>
              <a:rPr lang="en-US" altLang="en-US" sz="2800"/>
              <a:t>such that all frames &lt;= </a:t>
            </a:r>
            <a:r>
              <a:rPr lang="en-US" altLang="en-US" sz="2800">
                <a:solidFill>
                  <a:schemeClr val="accent2"/>
                </a:solidFill>
              </a:rPr>
              <a:t>SeqNumToAck </a:t>
            </a:r>
            <a:r>
              <a:rPr lang="en-US" altLang="en-US" sz="2800"/>
              <a:t>have been received.</a:t>
            </a:r>
          </a:p>
          <a:p>
            <a:r>
              <a:rPr lang="en-US" altLang="en-US" sz="2800"/>
              <a:t>Receiver ACKs receipt of </a:t>
            </a:r>
            <a:r>
              <a:rPr lang="en-US" altLang="en-US" sz="2800">
                <a:solidFill>
                  <a:schemeClr val="accent2"/>
                </a:solidFill>
              </a:rPr>
              <a:t>SeqNumToAck </a:t>
            </a:r>
          </a:p>
          <a:p>
            <a:pPr lvl="1">
              <a:buFontTx/>
              <a:buNone/>
            </a:pPr>
            <a:r>
              <a:rPr lang="en-US" altLang="en-US" sz="2400">
                <a:solidFill>
                  <a:schemeClr val="accent2"/>
                </a:solidFill>
              </a:rPr>
              <a:t>	</a:t>
            </a:r>
            <a:r>
              <a:rPr lang="en-US" altLang="en-US" sz="2400"/>
              <a:t>and sets        </a:t>
            </a:r>
          </a:p>
          <a:p>
            <a:pPr lvl="1">
              <a:buFontTx/>
              <a:buNone/>
            </a:pPr>
            <a:r>
              <a:rPr lang="en-US" altLang="en-US" sz="2400"/>
              <a:t>			</a:t>
            </a:r>
            <a:r>
              <a:rPr lang="en-US" altLang="en-US" sz="2400">
                <a:solidFill>
                  <a:schemeClr val="accent2"/>
                </a:solidFill>
              </a:rPr>
              <a:t>LFR</a:t>
            </a:r>
            <a:r>
              <a:rPr lang="en-US" altLang="en-US" sz="2400"/>
              <a:t>  </a:t>
            </a:r>
            <a:r>
              <a:rPr lang="en-US" altLang="en-US" sz="2400">
                <a:solidFill>
                  <a:schemeClr val="accent2"/>
                </a:solidFill>
              </a:rPr>
              <a:t>=  SeqNumToAck</a:t>
            </a:r>
          </a:p>
          <a:p>
            <a:pPr lvl="1">
              <a:buFontTx/>
              <a:buNone/>
            </a:pPr>
            <a:r>
              <a:rPr lang="en-US" altLang="en-US" sz="2400">
                <a:solidFill>
                  <a:schemeClr val="accent2"/>
                </a:solidFill>
              </a:rPr>
              <a:t>			LAF  =   LFR  + RWS</a:t>
            </a:r>
          </a:p>
          <a:p>
            <a:pPr lvl="1">
              <a:buFontTx/>
              <a:buNone/>
            </a:pPr>
            <a:r>
              <a:rPr lang="en-US" altLang="en-US" sz="2400">
                <a:solidFill>
                  <a:schemeClr val="accent2"/>
                </a:solidFill>
              </a:rPr>
              <a:t>SeqNumToAck </a:t>
            </a:r>
            <a:r>
              <a:rPr lang="en-US" altLang="en-US" sz="2400"/>
              <a:t>is adjusted appropriately!</a:t>
            </a:r>
            <a:endParaRPr lang="en-US" altLang="en-US" sz="2400">
              <a:solidFill>
                <a:schemeClr val="accent2"/>
              </a:solidFill>
            </a:endParaRPr>
          </a:p>
        </p:txBody>
      </p:sp>
    </p:spTree>
    <p:extLst>
      <p:ext uri="{BB962C8B-B14F-4D97-AF65-F5344CB8AC3E}">
        <p14:creationId xmlns:p14="http://schemas.microsoft.com/office/powerpoint/2010/main" val="31895975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Networks : TCP Sliding Windows</a:t>
            </a:r>
          </a:p>
        </p:txBody>
      </p:sp>
      <p:sp>
        <p:nvSpPr>
          <p:cNvPr id="5" name="Slide Number Placeholder 5"/>
          <p:cNvSpPr>
            <a:spLocks noGrp="1"/>
          </p:cNvSpPr>
          <p:nvPr>
            <p:ph type="sldNum" sz="quarter" idx="12"/>
          </p:nvPr>
        </p:nvSpPr>
        <p:spPr/>
        <p:txBody>
          <a:bodyPr/>
          <a:lstStyle/>
          <a:p>
            <a:fld id="{7DDE6EE7-6DBB-4715-9C80-A666A61BDEBB}" type="slidenum">
              <a:rPr lang="en-US" altLang="en-US"/>
              <a:pPr/>
              <a:t>58</a:t>
            </a:fld>
            <a:endParaRPr lang="en-US" altLang="en-US"/>
          </a:p>
        </p:txBody>
      </p:sp>
      <p:sp>
        <p:nvSpPr>
          <p:cNvPr id="12290" name="Rectangle 2"/>
          <p:cNvSpPr>
            <a:spLocks noGrp="1" noChangeArrowheads="1"/>
          </p:cNvSpPr>
          <p:nvPr>
            <p:ph type="title"/>
          </p:nvPr>
        </p:nvSpPr>
        <p:spPr>
          <a:xfrm>
            <a:off x="685800" y="457200"/>
            <a:ext cx="7772400" cy="1143000"/>
          </a:xfrm>
          <a:ln w="19050" cap="flat">
            <a:prstDash val="dash"/>
          </a:ln>
        </p:spPr>
        <p:txBody>
          <a:bodyPr/>
          <a:lstStyle/>
          <a:p>
            <a:r>
              <a:rPr lang="en-US" altLang="en-US" dirty="0">
                <a:solidFill>
                  <a:schemeClr val="tx1"/>
                </a:solidFill>
              </a:rPr>
              <a:t>TCP Sliding Windows</a:t>
            </a:r>
          </a:p>
        </p:txBody>
      </p:sp>
      <p:sp>
        <p:nvSpPr>
          <p:cNvPr id="12291" name="Rectangle 3"/>
          <p:cNvSpPr>
            <a:spLocks noGrp="1" noChangeArrowheads="1"/>
          </p:cNvSpPr>
          <p:nvPr>
            <p:ph type="body" idx="1"/>
          </p:nvPr>
        </p:nvSpPr>
        <p:spPr>
          <a:xfrm>
            <a:off x="609600" y="1828800"/>
            <a:ext cx="7772400" cy="4114800"/>
          </a:xfrm>
        </p:spPr>
        <p:txBody>
          <a:bodyPr/>
          <a:lstStyle/>
          <a:p>
            <a:pPr>
              <a:buFontTx/>
              <a:buChar char="*"/>
            </a:pPr>
            <a:r>
              <a:rPr lang="en-US" altLang="en-US" sz="2800" i="1"/>
              <a:t>In practice, the TCP implementation switches from packet pointers to byte pointers.</a:t>
            </a:r>
          </a:p>
          <a:p>
            <a:r>
              <a:rPr lang="en-US" altLang="en-US" sz="2800"/>
              <a:t>Guarantees </a:t>
            </a:r>
            <a:r>
              <a:rPr lang="en-US" altLang="en-US" sz="2800" u="sng"/>
              <a:t>reliable  delivery</a:t>
            </a:r>
            <a:r>
              <a:rPr lang="en-US" altLang="en-US" sz="2800"/>
              <a:t> of data.</a:t>
            </a:r>
          </a:p>
          <a:p>
            <a:r>
              <a:rPr lang="en-US" altLang="en-US" sz="2800"/>
              <a:t>Ensures data delivered </a:t>
            </a:r>
            <a:r>
              <a:rPr lang="en-US" altLang="en-US" sz="2800" u="sng"/>
              <a:t>in order</a:t>
            </a:r>
            <a:r>
              <a:rPr lang="en-US" altLang="en-US" sz="2800"/>
              <a:t>.</a:t>
            </a:r>
            <a:endParaRPr lang="en-US" altLang="en-US" sz="2800" u="sng">
              <a:solidFill>
                <a:srgbClr val="FF3300"/>
              </a:solidFill>
            </a:endParaRPr>
          </a:p>
          <a:p>
            <a:r>
              <a:rPr lang="en-US" altLang="en-US" sz="2800">
                <a:solidFill>
                  <a:srgbClr val="FF3300"/>
                </a:solidFill>
              </a:rPr>
              <a:t>Enforces </a:t>
            </a:r>
            <a:r>
              <a:rPr lang="en-US" altLang="en-US" sz="2800" u="sng">
                <a:solidFill>
                  <a:srgbClr val="FF3300"/>
                </a:solidFill>
              </a:rPr>
              <a:t>flow control</a:t>
            </a:r>
            <a:r>
              <a:rPr lang="en-US" altLang="en-US" sz="2800">
                <a:solidFill>
                  <a:srgbClr val="FF3300"/>
                </a:solidFill>
              </a:rPr>
              <a:t> between sender and receiver.</a:t>
            </a:r>
            <a:endParaRPr lang="en-US" altLang="en-US" sz="2800"/>
          </a:p>
          <a:p>
            <a:r>
              <a:rPr lang="en-US" altLang="en-US" sz="2800"/>
              <a:t>The idea is: the sender does not overrun the receiver’s buffer.</a:t>
            </a:r>
          </a:p>
        </p:txBody>
      </p:sp>
    </p:spTree>
    <p:extLst>
      <p:ext uri="{BB962C8B-B14F-4D97-AF65-F5344CB8AC3E}">
        <p14:creationId xmlns:p14="http://schemas.microsoft.com/office/powerpoint/2010/main" val="12319304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Networks : TCP Sliding Windows</a:t>
            </a:r>
          </a:p>
        </p:txBody>
      </p:sp>
      <p:sp>
        <p:nvSpPr>
          <p:cNvPr id="5" name="Slide Number Placeholder 5"/>
          <p:cNvSpPr>
            <a:spLocks noGrp="1"/>
          </p:cNvSpPr>
          <p:nvPr>
            <p:ph type="sldNum" sz="quarter" idx="12"/>
          </p:nvPr>
        </p:nvSpPr>
        <p:spPr/>
        <p:txBody>
          <a:bodyPr/>
          <a:lstStyle/>
          <a:p>
            <a:fld id="{1039F948-FD9F-41A7-81D6-75DDE41CA2ED}" type="slidenum">
              <a:rPr lang="en-US" altLang="en-US"/>
              <a:pPr/>
              <a:t>59</a:t>
            </a:fld>
            <a:endParaRPr lang="en-US" altLang="en-US"/>
          </a:p>
        </p:txBody>
      </p:sp>
      <p:sp>
        <p:nvSpPr>
          <p:cNvPr id="13314" name="Rectangle 2"/>
          <p:cNvSpPr>
            <a:spLocks noGrp="1" noChangeArrowheads="1"/>
          </p:cNvSpPr>
          <p:nvPr>
            <p:ph type="title"/>
          </p:nvPr>
        </p:nvSpPr>
        <p:spPr>
          <a:xfrm>
            <a:off x="685800" y="457200"/>
            <a:ext cx="7772400" cy="1143000"/>
          </a:xfrm>
          <a:ln w="19050" cap="flat">
            <a:solidFill>
              <a:srgbClr val="00FF00"/>
            </a:solidFill>
            <a:prstDash val="dash"/>
          </a:ln>
        </p:spPr>
        <p:txBody>
          <a:bodyPr/>
          <a:lstStyle/>
          <a:p>
            <a:r>
              <a:rPr lang="en-US" altLang="en-US" dirty="0">
                <a:solidFill>
                  <a:schemeClr val="tx1"/>
                </a:solidFill>
              </a:rPr>
              <a:t>Receiver’s Advertised Window</a:t>
            </a:r>
          </a:p>
        </p:txBody>
      </p:sp>
      <p:sp>
        <p:nvSpPr>
          <p:cNvPr id="13315" name="Rectangle 3"/>
          <p:cNvSpPr>
            <a:spLocks noGrp="1" noChangeArrowheads="1"/>
          </p:cNvSpPr>
          <p:nvPr>
            <p:ph type="body" idx="1"/>
          </p:nvPr>
        </p:nvSpPr>
        <p:spPr>
          <a:xfrm>
            <a:off x="533400" y="1905000"/>
            <a:ext cx="8001000" cy="4267200"/>
          </a:xfrm>
        </p:spPr>
        <p:txBody>
          <a:bodyPr>
            <a:normAutofit lnSpcReduction="10000"/>
          </a:bodyPr>
          <a:lstStyle/>
          <a:p>
            <a:pPr>
              <a:lnSpc>
                <a:spcPct val="90000"/>
              </a:lnSpc>
            </a:pPr>
            <a:r>
              <a:rPr lang="en-US" altLang="en-US"/>
              <a:t>The big difference in TCP is that the size of the sliding window size at the TCP receiver is </a:t>
            </a:r>
            <a:r>
              <a:rPr lang="en-US" altLang="en-US" u="sng"/>
              <a:t>not fixed</a:t>
            </a:r>
            <a:r>
              <a:rPr lang="en-US" altLang="en-US"/>
              <a:t>.</a:t>
            </a:r>
          </a:p>
          <a:p>
            <a:pPr>
              <a:lnSpc>
                <a:spcPct val="90000"/>
              </a:lnSpc>
            </a:pPr>
            <a:r>
              <a:rPr lang="en-US" altLang="en-US"/>
              <a:t>The receiver </a:t>
            </a:r>
            <a:r>
              <a:rPr lang="en-US" altLang="en-US" i="1">
                <a:latin typeface="Lucida Sans" pitchFamily="34" charset="0"/>
              </a:rPr>
              <a:t>advertises</a:t>
            </a:r>
            <a:r>
              <a:rPr lang="en-US" altLang="en-US" i="1"/>
              <a:t> </a:t>
            </a:r>
            <a:r>
              <a:rPr lang="en-US" altLang="en-US"/>
              <a:t>an adjustable window size (</a:t>
            </a:r>
            <a:r>
              <a:rPr lang="en-US" altLang="en-US">
                <a:solidFill>
                  <a:srgbClr val="00CC00"/>
                </a:solidFill>
              </a:rPr>
              <a:t>AdvertisedWindow </a:t>
            </a:r>
            <a:r>
              <a:rPr lang="en-US" altLang="en-US"/>
              <a:t>field in TCP header).</a:t>
            </a:r>
          </a:p>
          <a:p>
            <a:pPr>
              <a:lnSpc>
                <a:spcPct val="90000"/>
              </a:lnSpc>
            </a:pPr>
            <a:r>
              <a:rPr lang="en-US" altLang="en-US"/>
              <a:t>Sender is limited to having </a:t>
            </a:r>
            <a:r>
              <a:rPr lang="en-US" altLang="en-US" u="sng"/>
              <a:t>no more than</a:t>
            </a:r>
            <a:r>
              <a:rPr lang="en-US" altLang="en-US"/>
              <a:t> </a:t>
            </a:r>
            <a:r>
              <a:rPr lang="en-US" altLang="en-US">
                <a:solidFill>
                  <a:srgbClr val="00CC00"/>
                </a:solidFill>
              </a:rPr>
              <a:t>AdvertisedWindow </a:t>
            </a:r>
            <a:r>
              <a:rPr lang="en-US" altLang="en-US"/>
              <a:t>bytes of unACKed data at any time.</a:t>
            </a:r>
            <a:endParaRPr lang="en-US" altLang="en-US">
              <a:solidFill>
                <a:srgbClr val="00CC00"/>
              </a:solidFill>
            </a:endParaRPr>
          </a:p>
        </p:txBody>
      </p:sp>
    </p:spTree>
    <p:extLst>
      <p:ext uri="{BB962C8B-B14F-4D97-AF65-F5344CB8AC3E}">
        <p14:creationId xmlns:p14="http://schemas.microsoft.com/office/powerpoint/2010/main" val="2626480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Internet transport protocols services</a:t>
            </a:r>
            <a:endParaRPr lang="en-US"/>
          </a:p>
        </p:txBody>
      </p:sp>
      <p:sp>
        <p:nvSpPr>
          <p:cNvPr id="84994" name="Rectangle 3"/>
          <p:cNvSpPr>
            <a:spLocks noGrp="1" noChangeArrowheads="1"/>
          </p:cNvSpPr>
          <p:nvPr>
            <p:ph type="body" sz="half" idx="1"/>
          </p:nvPr>
        </p:nvSpPr>
        <p:spPr/>
        <p:txBody>
          <a:bodyPr>
            <a:normAutofit fontScale="55000" lnSpcReduction="20000"/>
          </a:bodyPr>
          <a:lstStyle/>
          <a:p>
            <a:r>
              <a:rPr lang="en-US" dirty="0" smtClean="0">
                <a:solidFill>
                  <a:srgbClr val="BD582C"/>
                </a:solidFill>
              </a:rPr>
              <a:t>TCP service:</a:t>
            </a:r>
          </a:p>
          <a:p>
            <a:r>
              <a:rPr lang="en-US" dirty="0"/>
              <a:t>C</a:t>
            </a:r>
            <a:r>
              <a:rPr lang="en-US" dirty="0" smtClean="0"/>
              <a:t>onnection-oriented: setup required between client and server processes</a:t>
            </a:r>
          </a:p>
          <a:p>
            <a:r>
              <a:rPr lang="en-US" dirty="0"/>
              <a:t>R</a:t>
            </a:r>
            <a:r>
              <a:rPr lang="en-US" dirty="0" smtClean="0"/>
              <a:t>eliable transport between sending and receiving process</a:t>
            </a:r>
          </a:p>
          <a:p>
            <a:r>
              <a:rPr lang="en-US" dirty="0"/>
              <a:t>F</a:t>
            </a:r>
            <a:r>
              <a:rPr lang="en-US" dirty="0" smtClean="0"/>
              <a:t>low control: sender won’t overwhelm receiver </a:t>
            </a:r>
          </a:p>
          <a:p>
            <a:r>
              <a:rPr lang="en-US" dirty="0"/>
              <a:t>C</a:t>
            </a:r>
            <a:r>
              <a:rPr lang="en-US" dirty="0" smtClean="0"/>
              <a:t>ongestion control: throttle sender when network overloaded</a:t>
            </a:r>
          </a:p>
          <a:p>
            <a:r>
              <a:rPr lang="en-US" dirty="0"/>
              <a:t>D</a:t>
            </a:r>
            <a:r>
              <a:rPr lang="en-US" dirty="0" smtClean="0"/>
              <a:t>oes not provide: timing, minimum bandwidth guarantees</a:t>
            </a:r>
            <a:endParaRPr lang="en-US" dirty="0"/>
          </a:p>
        </p:txBody>
      </p:sp>
      <p:sp>
        <p:nvSpPr>
          <p:cNvPr id="84995" name="Rectangle 4"/>
          <p:cNvSpPr>
            <a:spLocks noGrp="1" noChangeArrowheads="1"/>
          </p:cNvSpPr>
          <p:nvPr>
            <p:ph type="body" sz="half" idx="2"/>
          </p:nvPr>
        </p:nvSpPr>
        <p:spPr/>
        <p:txBody>
          <a:bodyPr>
            <a:normAutofit fontScale="77500" lnSpcReduction="20000"/>
          </a:bodyPr>
          <a:lstStyle/>
          <a:p>
            <a:r>
              <a:rPr lang="en-US" dirty="0" smtClean="0">
                <a:solidFill>
                  <a:srgbClr val="BD582C"/>
                </a:solidFill>
              </a:rPr>
              <a:t>UDP service:</a:t>
            </a:r>
          </a:p>
          <a:p>
            <a:r>
              <a:rPr lang="en-US" dirty="0" smtClean="0"/>
              <a:t>Unreliable data transfer between sending and receiving </a:t>
            </a:r>
            <a:r>
              <a:rPr lang="en-US" b="1" dirty="0" smtClean="0"/>
              <a:t>process</a:t>
            </a:r>
          </a:p>
          <a:p>
            <a:r>
              <a:rPr lang="en-US" dirty="0"/>
              <a:t>D</a:t>
            </a:r>
            <a:r>
              <a:rPr lang="en-US" dirty="0" smtClean="0"/>
              <a:t>oes not provide: connection setup, reliability, flow control, congestion control, timing, or bandwidth guarantee </a:t>
            </a:r>
          </a:p>
          <a:p>
            <a:endParaRPr lang="en-US" dirty="0"/>
          </a:p>
        </p:txBody>
      </p:sp>
      <p:sp>
        <p:nvSpPr>
          <p:cNvPr id="2" name="Slide Number Placeholder 1"/>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4492108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Networks : TCP Sliding Windows</a:t>
            </a:r>
          </a:p>
        </p:txBody>
      </p:sp>
      <p:sp>
        <p:nvSpPr>
          <p:cNvPr id="5" name="Slide Number Placeholder 5"/>
          <p:cNvSpPr>
            <a:spLocks noGrp="1"/>
          </p:cNvSpPr>
          <p:nvPr>
            <p:ph type="sldNum" sz="quarter" idx="12"/>
          </p:nvPr>
        </p:nvSpPr>
        <p:spPr/>
        <p:txBody>
          <a:bodyPr/>
          <a:lstStyle/>
          <a:p>
            <a:fld id="{D17642A4-2476-4BC9-982B-50240440602E}" type="slidenum">
              <a:rPr lang="en-US" altLang="en-US"/>
              <a:pPr/>
              <a:t>60</a:t>
            </a:fld>
            <a:endParaRPr lang="en-US" altLang="en-US"/>
          </a:p>
        </p:txBody>
      </p:sp>
      <p:sp>
        <p:nvSpPr>
          <p:cNvPr id="14339" name="Rectangle 3"/>
          <p:cNvSpPr>
            <a:spLocks noGrp="1" noChangeArrowheads="1"/>
          </p:cNvSpPr>
          <p:nvPr>
            <p:ph type="body" idx="1"/>
          </p:nvPr>
        </p:nvSpPr>
        <p:spPr>
          <a:xfrm>
            <a:off x="152400" y="1906072"/>
            <a:ext cx="8915400" cy="4113727"/>
          </a:xfrm>
        </p:spPr>
        <p:txBody>
          <a:bodyPr/>
          <a:lstStyle/>
          <a:p>
            <a:r>
              <a:rPr lang="en-US" altLang="en-US" sz="2800" dirty="0"/>
              <a:t>The discussion is similar to the previous sliding window mechanism except we add the complexity of sending and receiving </a:t>
            </a:r>
            <a:r>
              <a:rPr lang="en-US" altLang="en-US" sz="2800" i="1" dirty="0"/>
              <a:t>application processes </a:t>
            </a:r>
            <a:r>
              <a:rPr lang="en-US" altLang="en-US" sz="2800" dirty="0"/>
              <a:t>that are filling and emptying their local buffers.</a:t>
            </a:r>
          </a:p>
          <a:p>
            <a:r>
              <a:rPr lang="en-US" altLang="en-US" sz="2800" dirty="0"/>
              <a:t>Also we introduce the complexity that buffers are of finite size without worrying about where the buffers are stored.</a:t>
            </a:r>
          </a:p>
          <a:p>
            <a:pPr lvl="4">
              <a:buFontTx/>
              <a:buNone/>
            </a:pPr>
            <a:r>
              <a:rPr lang="en-US" altLang="en-US" sz="1800" dirty="0"/>
              <a:t>                      </a:t>
            </a:r>
            <a:r>
              <a:rPr lang="en-US" altLang="en-US" sz="2400" dirty="0" err="1">
                <a:solidFill>
                  <a:schemeClr val="accent2"/>
                </a:solidFill>
              </a:rPr>
              <a:t>MaxSendBuffer</a:t>
            </a:r>
            <a:endParaRPr lang="en-US" altLang="en-US" sz="2400" dirty="0">
              <a:solidFill>
                <a:schemeClr val="accent2"/>
              </a:solidFill>
            </a:endParaRPr>
          </a:p>
          <a:p>
            <a:pPr lvl="4">
              <a:buFontTx/>
              <a:buNone/>
            </a:pPr>
            <a:r>
              <a:rPr lang="en-US" altLang="en-US" sz="2400" dirty="0">
                <a:solidFill>
                  <a:schemeClr val="accent2"/>
                </a:solidFill>
              </a:rPr>
              <a:t>                </a:t>
            </a:r>
            <a:r>
              <a:rPr lang="en-US" altLang="en-US" sz="2400" dirty="0" err="1">
                <a:solidFill>
                  <a:schemeClr val="accent2"/>
                </a:solidFill>
              </a:rPr>
              <a:t>MaxRcvBuffer</a:t>
            </a:r>
            <a:endParaRPr lang="en-US" altLang="en-US" sz="2400" dirty="0"/>
          </a:p>
        </p:txBody>
      </p:sp>
      <p:sp>
        <p:nvSpPr>
          <p:cNvPr id="14341" name="Rectangle 5"/>
          <p:cNvSpPr>
            <a:spLocks noGrp="1" noChangeArrowheads="1"/>
          </p:cNvSpPr>
          <p:nvPr>
            <p:ph type="title"/>
          </p:nvPr>
        </p:nvSpPr>
        <p:spPr>
          <a:xfrm>
            <a:off x="685800" y="304800"/>
            <a:ext cx="7772400" cy="1143000"/>
          </a:xfrm>
          <a:noFill/>
          <a:ln w="19050" cap="flat">
            <a:solidFill>
              <a:srgbClr val="FF3300"/>
            </a:solidFill>
            <a:prstDash val="dash"/>
          </a:ln>
        </p:spPr>
        <p:txBody>
          <a:bodyPr/>
          <a:lstStyle/>
          <a:p>
            <a:r>
              <a:rPr lang="en-US" altLang="en-US" dirty="0">
                <a:solidFill>
                  <a:schemeClr val="tx1"/>
                </a:solidFill>
              </a:rPr>
              <a:t>TCP Flow Control</a:t>
            </a:r>
          </a:p>
        </p:txBody>
      </p:sp>
    </p:spTree>
    <p:extLst>
      <p:ext uri="{BB962C8B-B14F-4D97-AF65-F5344CB8AC3E}">
        <p14:creationId xmlns:p14="http://schemas.microsoft.com/office/powerpoint/2010/main" val="1861221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Networks : TCP Sliding Windows</a:t>
            </a:r>
          </a:p>
        </p:txBody>
      </p:sp>
      <p:sp>
        <p:nvSpPr>
          <p:cNvPr id="5" name="Slide Number Placeholder 5"/>
          <p:cNvSpPr>
            <a:spLocks noGrp="1"/>
          </p:cNvSpPr>
          <p:nvPr>
            <p:ph type="sldNum" sz="quarter" idx="12"/>
          </p:nvPr>
        </p:nvSpPr>
        <p:spPr/>
        <p:txBody>
          <a:bodyPr/>
          <a:lstStyle/>
          <a:p>
            <a:fld id="{F2E02FA9-8113-4E34-AD0F-8A33B09795AD}" type="slidenum">
              <a:rPr lang="en-US" altLang="en-US"/>
              <a:pPr/>
              <a:t>61</a:t>
            </a:fld>
            <a:endParaRPr lang="en-US" altLang="en-US"/>
          </a:p>
        </p:txBody>
      </p:sp>
      <p:sp>
        <p:nvSpPr>
          <p:cNvPr id="15363" name="Rectangle 3"/>
          <p:cNvSpPr>
            <a:spLocks noGrp="1" noChangeArrowheads="1"/>
          </p:cNvSpPr>
          <p:nvPr>
            <p:ph type="body" idx="1"/>
          </p:nvPr>
        </p:nvSpPr>
        <p:spPr>
          <a:xfrm>
            <a:off x="152400" y="1815920"/>
            <a:ext cx="8763000" cy="4203879"/>
          </a:xfrm>
        </p:spPr>
        <p:txBody>
          <a:bodyPr/>
          <a:lstStyle/>
          <a:p>
            <a:r>
              <a:rPr lang="en-US" altLang="en-US" dirty="0">
                <a:solidFill>
                  <a:srgbClr val="FF3300"/>
                </a:solidFill>
              </a:rPr>
              <a:t>Receiver </a:t>
            </a:r>
            <a:r>
              <a:rPr lang="en-US" altLang="en-US" dirty="0">
                <a:solidFill>
                  <a:srgbClr val="FF3300"/>
                </a:solidFill>
                <a:latin typeface="Lucida Sans" pitchFamily="34" charset="0"/>
              </a:rPr>
              <a:t>throttles</a:t>
            </a:r>
            <a:r>
              <a:rPr lang="en-US" altLang="en-US" dirty="0">
                <a:solidFill>
                  <a:srgbClr val="FF3300"/>
                </a:solidFill>
              </a:rPr>
              <a:t> sender by advertising a window size no larger than the amount it can buffer.</a:t>
            </a:r>
          </a:p>
          <a:p>
            <a:pPr>
              <a:buFontTx/>
              <a:buNone/>
            </a:pPr>
            <a:r>
              <a:rPr lang="en-US" altLang="en-US" dirty="0"/>
              <a:t>   On TCP receiver side:</a:t>
            </a:r>
          </a:p>
          <a:p>
            <a:pPr>
              <a:buFontTx/>
              <a:buNone/>
            </a:pPr>
            <a:r>
              <a:rPr lang="en-US" altLang="en-US" sz="2800" dirty="0">
                <a:solidFill>
                  <a:schemeClr val="accent2"/>
                </a:solidFill>
              </a:rPr>
              <a:t>         </a:t>
            </a:r>
            <a:r>
              <a:rPr lang="en-US" altLang="en-US" sz="2800" dirty="0" err="1">
                <a:solidFill>
                  <a:schemeClr val="accent2"/>
                </a:solidFill>
              </a:rPr>
              <a:t>LastByteRcvd</a:t>
            </a:r>
            <a:r>
              <a:rPr lang="en-US" altLang="en-US" sz="2800" dirty="0">
                <a:solidFill>
                  <a:schemeClr val="accent2"/>
                </a:solidFill>
              </a:rPr>
              <a:t>  - </a:t>
            </a:r>
            <a:r>
              <a:rPr lang="en-US" altLang="en-US" sz="2800" dirty="0" err="1">
                <a:solidFill>
                  <a:schemeClr val="accent2"/>
                </a:solidFill>
              </a:rPr>
              <a:t>LastByteRead</a:t>
            </a:r>
            <a:r>
              <a:rPr lang="en-US" altLang="en-US" sz="2800" dirty="0">
                <a:solidFill>
                  <a:schemeClr val="accent2"/>
                </a:solidFill>
              </a:rPr>
              <a:t>&lt;=</a:t>
            </a:r>
            <a:r>
              <a:rPr lang="en-US" altLang="en-US" sz="2800" dirty="0" err="1">
                <a:solidFill>
                  <a:schemeClr val="accent2"/>
                </a:solidFill>
              </a:rPr>
              <a:t>MaxRcvBuffer</a:t>
            </a:r>
            <a:endParaRPr lang="en-US" altLang="en-US" sz="2800" dirty="0">
              <a:solidFill>
                <a:schemeClr val="accent2"/>
              </a:solidFill>
            </a:endParaRPr>
          </a:p>
          <a:p>
            <a:pPr>
              <a:buFontTx/>
              <a:buNone/>
            </a:pPr>
            <a:endParaRPr lang="en-US" altLang="en-US" dirty="0"/>
          </a:p>
          <a:p>
            <a:pPr>
              <a:buFontTx/>
              <a:buNone/>
            </a:pPr>
            <a:r>
              <a:rPr lang="en-US" altLang="en-US" dirty="0"/>
              <a:t>   to avoid buffer overflow!</a:t>
            </a:r>
          </a:p>
        </p:txBody>
      </p:sp>
      <p:sp>
        <p:nvSpPr>
          <p:cNvPr id="15367" name="Rectangle 7"/>
          <p:cNvSpPr>
            <a:spLocks noGrp="1" noChangeArrowheads="1"/>
          </p:cNvSpPr>
          <p:nvPr>
            <p:ph type="title"/>
          </p:nvPr>
        </p:nvSpPr>
        <p:spPr>
          <a:xfrm>
            <a:off x="685800" y="381000"/>
            <a:ext cx="7772400" cy="1143000"/>
          </a:xfrm>
          <a:noFill/>
          <a:ln w="19050" cap="flat">
            <a:solidFill>
              <a:srgbClr val="FF3300"/>
            </a:solidFill>
            <a:prstDash val="dash"/>
          </a:ln>
        </p:spPr>
        <p:txBody>
          <a:bodyPr/>
          <a:lstStyle/>
          <a:p>
            <a:r>
              <a:rPr lang="en-US" altLang="en-US" dirty="0">
                <a:solidFill>
                  <a:schemeClr val="tx1"/>
                </a:solidFill>
              </a:rPr>
              <a:t>TCP Flow Control</a:t>
            </a:r>
          </a:p>
        </p:txBody>
      </p:sp>
    </p:spTree>
    <p:extLst>
      <p:ext uri="{BB962C8B-B14F-4D97-AF65-F5344CB8AC3E}">
        <p14:creationId xmlns:p14="http://schemas.microsoft.com/office/powerpoint/2010/main" val="23899057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Networks : TCP Sliding Windows</a:t>
            </a:r>
          </a:p>
        </p:txBody>
      </p:sp>
      <p:sp>
        <p:nvSpPr>
          <p:cNvPr id="5" name="Slide Number Placeholder 5"/>
          <p:cNvSpPr>
            <a:spLocks noGrp="1"/>
          </p:cNvSpPr>
          <p:nvPr>
            <p:ph type="sldNum" sz="quarter" idx="12"/>
          </p:nvPr>
        </p:nvSpPr>
        <p:spPr/>
        <p:txBody>
          <a:bodyPr/>
          <a:lstStyle/>
          <a:p>
            <a:fld id="{95448412-530D-4B68-9993-75867209ABE5}" type="slidenum">
              <a:rPr lang="en-US" altLang="en-US"/>
              <a:pPr/>
              <a:t>62</a:t>
            </a:fld>
            <a:endParaRPr lang="en-US" altLang="en-US"/>
          </a:p>
        </p:txBody>
      </p:sp>
      <p:sp>
        <p:nvSpPr>
          <p:cNvPr id="18435" name="Rectangle 3"/>
          <p:cNvSpPr>
            <a:spLocks noGrp="1" noChangeArrowheads="1"/>
          </p:cNvSpPr>
          <p:nvPr>
            <p:ph type="body" idx="1"/>
          </p:nvPr>
        </p:nvSpPr>
        <p:spPr/>
        <p:txBody>
          <a:bodyPr/>
          <a:lstStyle/>
          <a:p>
            <a:pPr>
              <a:buFontTx/>
              <a:buNone/>
            </a:pPr>
            <a:r>
              <a:rPr lang="en-US" altLang="en-US"/>
              <a:t>TCP receiver advertises:</a:t>
            </a:r>
          </a:p>
          <a:p>
            <a:pPr>
              <a:buFontTx/>
              <a:buNone/>
            </a:pPr>
            <a:r>
              <a:rPr lang="en-US" altLang="en-US">
                <a:solidFill>
                  <a:srgbClr val="00CC00"/>
                </a:solidFill>
              </a:rPr>
              <a:t>AdvertisedWindow </a:t>
            </a:r>
            <a:r>
              <a:rPr lang="en-US" altLang="en-US">
                <a:solidFill>
                  <a:schemeClr val="accent2"/>
                </a:solidFill>
              </a:rPr>
              <a:t>= MaxRcvBuffer -</a:t>
            </a:r>
            <a:endParaRPr lang="en-US" altLang="en-US"/>
          </a:p>
          <a:p>
            <a:pPr>
              <a:buFontTx/>
              <a:buNone/>
            </a:pPr>
            <a:r>
              <a:rPr lang="en-US" altLang="en-US">
                <a:solidFill>
                  <a:schemeClr val="accent2"/>
                </a:solidFill>
              </a:rPr>
              <a:t>        (LastByteRcvd  - LastByteRead)</a:t>
            </a:r>
          </a:p>
          <a:p>
            <a:pPr>
              <a:buFontTx/>
              <a:buNone/>
            </a:pPr>
            <a:endParaRPr lang="en-US" altLang="en-US">
              <a:solidFill>
                <a:schemeClr val="accent2"/>
              </a:solidFill>
            </a:endParaRPr>
          </a:p>
          <a:p>
            <a:pPr>
              <a:buFontTx/>
              <a:buNone/>
            </a:pPr>
            <a:r>
              <a:rPr lang="en-US" altLang="en-US"/>
              <a:t>i.e., the amount of free space available in the receiver’s buffer.</a:t>
            </a:r>
          </a:p>
        </p:txBody>
      </p:sp>
      <p:sp>
        <p:nvSpPr>
          <p:cNvPr id="18438" name="Rectangle 6"/>
          <p:cNvSpPr>
            <a:spLocks noChangeArrowheads="1"/>
          </p:cNvSpPr>
          <p:nvPr/>
        </p:nvSpPr>
        <p:spPr bwMode="auto">
          <a:xfrm>
            <a:off x="685800" y="381000"/>
            <a:ext cx="7772400" cy="1066800"/>
          </a:xfrm>
          <a:prstGeom prst="rect">
            <a:avLst/>
          </a:prstGeom>
          <a:noFill/>
          <a:ln w="19050">
            <a:solidFill>
              <a:srgbClr val="FF33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lgn="ctr"/>
            <a:r>
              <a:rPr lang="en-US" altLang="en-US" sz="4400" dirty="0">
                <a:latin typeface="+mj-lt"/>
              </a:rPr>
              <a:t>TCP Flow Control</a:t>
            </a:r>
          </a:p>
        </p:txBody>
      </p:sp>
    </p:spTree>
    <p:extLst>
      <p:ext uri="{BB962C8B-B14F-4D97-AF65-F5344CB8AC3E}">
        <p14:creationId xmlns:p14="http://schemas.microsoft.com/office/powerpoint/2010/main" val="6717291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Networks : TCP Sliding Windows</a:t>
            </a:r>
          </a:p>
        </p:txBody>
      </p:sp>
      <p:sp>
        <p:nvSpPr>
          <p:cNvPr id="5" name="Slide Number Placeholder 5"/>
          <p:cNvSpPr>
            <a:spLocks noGrp="1"/>
          </p:cNvSpPr>
          <p:nvPr>
            <p:ph type="sldNum" sz="quarter" idx="12"/>
          </p:nvPr>
        </p:nvSpPr>
        <p:spPr/>
        <p:txBody>
          <a:bodyPr/>
          <a:lstStyle/>
          <a:p>
            <a:fld id="{E5F9CD7A-A56F-41C2-9356-E0D691A897D5}" type="slidenum">
              <a:rPr lang="en-US" altLang="en-US"/>
              <a:pPr/>
              <a:t>63</a:t>
            </a:fld>
            <a:endParaRPr lang="en-US" altLang="en-US"/>
          </a:p>
        </p:txBody>
      </p:sp>
      <p:sp>
        <p:nvSpPr>
          <p:cNvPr id="19459" name="Rectangle 3"/>
          <p:cNvSpPr>
            <a:spLocks noGrp="1" noChangeArrowheads="1"/>
          </p:cNvSpPr>
          <p:nvPr>
            <p:ph type="body" idx="1"/>
          </p:nvPr>
        </p:nvSpPr>
        <p:spPr>
          <a:xfrm>
            <a:off x="152400" y="1983346"/>
            <a:ext cx="8915400" cy="3960254"/>
          </a:xfrm>
        </p:spPr>
        <p:txBody>
          <a:bodyPr>
            <a:normAutofit fontScale="85000" lnSpcReduction="20000"/>
          </a:bodyPr>
          <a:lstStyle/>
          <a:p>
            <a:pPr>
              <a:lnSpc>
                <a:spcPct val="90000"/>
              </a:lnSpc>
              <a:buFontTx/>
              <a:buNone/>
            </a:pPr>
            <a:r>
              <a:rPr lang="en-US" altLang="en-US" dirty="0"/>
              <a:t>The TCP sender must adhere to </a:t>
            </a:r>
            <a:r>
              <a:rPr lang="en-US" altLang="en-US" dirty="0" err="1">
                <a:solidFill>
                  <a:srgbClr val="00CC00"/>
                </a:solidFill>
              </a:rPr>
              <a:t>AdvertisedWindow</a:t>
            </a:r>
            <a:r>
              <a:rPr lang="en-US" altLang="en-US" dirty="0">
                <a:solidFill>
                  <a:srgbClr val="00CC00"/>
                </a:solidFill>
              </a:rPr>
              <a:t> </a:t>
            </a:r>
            <a:r>
              <a:rPr lang="en-US" altLang="en-US" dirty="0"/>
              <a:t>from the receiver such that</a:t>
            </a:r>
          </a:p>
          <a:p>
            <a:pPr>
              <a:lnSpc>
                <a:spcPct val="90000"/>
              </a:lnSpc>
              <a:buFontTx/>
              <a:buNone/>
            </a:pPr>
            <a:endParaRPr lang="en-US" altLang="en-US" sz="2800" dirty="0">
              <a:solidFill>
                <a:schemeClr val="accent2"/>
              </a:solidFill>
            </a:endParaRPr>
          </a:p>
          <a:p>
            <a:pPr>
              <a:lnSpc>
                <a:spcPct val="90000"/>
              </a:lnSpc>
              <a:buFontTx/>
              <a:buNone/>
            </a:pPr>
            <a:r>
              <a:rPr lang="en-US" altLang="en-US" sz="2800" dirty="0">
                <a:solidFill>
                  <a:schemeClr val="accent2"/>
                </a:solidFill>
              </a:rPr>
              <a:t> </a:t>
            </a:r>
            <a:r>
              <a:rPr lang="en-US" altLang="en-US" sz="2800" dirty="0" err="1">
                <a:solidFill>
                  <a:schemeClr val="accent2"/>
                </a:solidFill>
              </a:rPr>
              <a:t>LastByteSent</a:t>
            </a:r>
            <a:r>
              <a:rPr lang="en-US" altLang="en-US" sz="2800" dirty="0">
                <a:solidFill>
                  <a:schemeClr val="accent2"/>
                </a:solidFill>
              </a:rPr>
              <a:t> – </a:t>
            </a:r>
            <a:r>
              <a:rPr lang="en-US" altLang="en-US" sz="2800" dirty="0" err="1">
                <a:solidFill>
                  <a:schemeClr val="accent2"/>
                </a:solidFill>
              </a:rPr>
              <a:t>LastByteAcked</a:t>
            </a:r>
            <a:r>
              <a:rPr lang="en-US" altLang="en-US" sz="2800" dirty="0">
                <a:solidFill>
                  <a:schemeClr val="accent2"/>
                </a:solidFill>
              </a:rPr>
              <a:t> &lt;=</a:t>
            </a:r>
            <a:r>
              <a:rPr lang="en-US" altLang="en-US" sz="2800" dirty="0"/>
              <a:t> </a:t>
            </a:r>
            <a:r>
              <a:rPr lang="en-US" altLang="en-US" sz="2800" dirty="0" err="1">
                <a:solidFill>
                  <a:srgbClr val="00CC00"/>
                </a:solidFill>
              </a:rPr>
              <a:t>AdvertisedWindow</a:t>
            </a:r>
            <a:endParaRPr lang="en-US" altLang="en-US" sz="2800" dirty="0">
              <a:solidFill>
                <a:srgbClr val="00CC00"/>
              </a:solidFill>
            </a:endParaRPr>
          </a:p>
          <a:p>
            <a:pPr>
              <a:lnSpc>
                <a:spcPct val="90000"/>
              </a:lnSpc>
              <a:buFontTx/>
              <a:buNone/>
            </a:pPr>
            <a:endParaRPr lang="en-US" altLang="en-US" sz="2800" dirty="0"/>
          </a:p>
          <a:p>
            <a:pPr>
              <a:lnSpc>
                <a:spcPct val="90000"/>
              </a:lnSpc>
              <a:buFontTx/>
              <a:buNone/>
            </a:pPr>
            <a:r>
              <a:rPr lang="en-US" altLang="en-US" sz="2800" dirty="0"/>
              <a:t>   or use </a:t>
            </a:r>
            <a:r>
              <a:rPr lang="en-US" altLang="en-US" sz="2800" dirty="0" err="1">
                <a:solidFill>
                  <a:srgbClr val="FF6600"/>
                </a:solidFill>
              </a:rPr>
              <a:t>EffectiveWindow</a:t>
            </a:r>
            <a:r>
              <a:rPr lang="en-US" altLang="en-US" sz="2800" dirty="0">
                <a:solidFill>
                  <a:srgbClr val="FF6600"/>
                </a:solidFill>
              </a:rPr>
              <a:t>:</a:t>
            </a:r>
          </a:p>
          <a:p>
            <a:pPr>
              <a:lnSpc>
                <a:spcPct val="90000"/>
              </a:lnSpc>
              <a:buFontTx/>
              <a:buNone/>
            </a:pPr>
            <a:endParaRPr lang="en-US" altLang="en-US" sz="2800" dirty="0">
              <a:solidFill>
                <a:srgbClr val="FF6600"/>
              </a:solidFill>
            </a:endParaRPr>
          </a:p>
          <a:p>
            <a:pPr>
              <a:lnSpc>
                <a:spcPct val="90000"/>
              </a:lnSpc>
              <a:buFontTx/>
              <a:buNone/>
            </a:pPr>
            <a:r>
              <a:rPr lang="en-US" altLang="en-US" sz="2800" dirty="0" err="1">
                <a:solidFill>
                  <a:srgbClr val="FF6600"/>
                </a:solidFill>
              </a:rPr>
              <a:t>EffectiveWindow</a:t>
            </a:r>
            <a:r>
              <a:rPr lang="en-US" altLang="en-US" sz="2800" dirty="0">
                <a:solidFill>
                  <a:srgbClr val="FF6600"/>
                </a:solidFill>
              </a:rPr>
              <a:t> = </a:t>
            </a:r>
            <a:r>
              <a:rPr lang="en-US" altLang="en-US" sz="2800" dirty="0" err="1">
                <a:solidFill>
                  <a:srgbClr val="00CC00"/>
                </a:solidFill>
              </a:rPr>
              <a:t>AdvertisedWindow</a:t>
            </a:r>
            <a:r>
              <a:rPr lang="en-US" altLang="en-US" sz="2800" dirty="0">
                <a:solidFill>
                  <a:srgbClr val="00CC00"/>
                </a:solidFill>
              </a:rPr>
              <a:t> </a:t>
            </a:r>
            <a:r>
              <a:rPr lang="en-US" altLang="en-US" sz="2800" dirty="0">
                <a:solidFill>
                  <a:schemeClr val="accent2"/>
                </a:solidFill>
              </a:rPr>
              <a:t>– (</a:t>
            </a:r>
            <a:r>
              <a:rPr lang="en-US" altLang="en-US" sz="2800" dirty="0" err="1">
                <a:solidFill>
                  <a:schemeClr val="accent2"/>
                </a:solidFill>
              </a:rPr>
              <a:t>LastByteSent</a:t>
            </a:r>
            <a:r>
              <a:rPr lang="en-US" altLang="en-US" sz="2800" dirty="0">
                <a:solidFill>
                  <a:schemeClr val="accent2"/>
                </a:solidFill>
              </a:rPr>
              <a:t> – </a:t>
            </a:r>
            <a:r>
              <a:rPr lang="en-US" altLang="en-US" sz="2800" dirty="0" err="1">
                <a:solidFill>
                  <a:schemeClr val="accent2"/>
                </a:solidFill>
              </a:rPr>
              <a:t>LastByteAcked</a:t>
            </a:r>
            <a:r>
              <a:rPr lang="en-US" altLang="en-US" sz="2800" dirty="0">
                <a:solidFill>
                  <a:schemeClr val="accent2"/>
                </a:solidFill>
              </a:rPr>
              <a:t>) </a:t>
            </a:r>
            <a:endParaRPr lang="en-US" altLang="en-US" sz="2800" dirty="0">
              <a:solidFill>
                <a:srgbClr val="FF6600"/>
              </a:solidFill>
            </a:endParaRPr>
          </a:p>
          <a:p>
            <a:pPr>
              <a:lnSpc>
                <a:spcPct val="90000"/>
              </a:lnSpc>
              <a:buFontTx/>
              <a:buNone/>
            </a:pPr>
            <a:r>
              <a:rPr lang="en-US" altLang="en-US" sz="2800" dirty="0"/>
              <a:t> </a:t>
            </a:r>
          </a:p>
        </p:txBody>
      </p:sp>
      <p:sp>
        <p:nvSpPr>
          <p:cNvPr id="19462" name="Rectangle 6"/>
          <p:cNvSpPr>
            <a:spLocks noChangeArrowheads="1"/>
          </p:cNvSpPr>
          <p:nvPr/>
        </p:nvSpPr>
        <p:spPr bwMode="auto">
          <a:xfrm>
            <a:off x="685800" y="228600"/>
            <a:ext cx="7772400" cy="1066800"/>
          </a:xfrm>
          <a:prstGeom prst="rect">
            <a:avLst/>
          </a:prstGeom>
          <a:noFill/>
          <a:ln w="19050">
            <a:solidFill>
              <a:srgbClr val="FF33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lgn="ctr"/>
            <a:r>
              <a:rPr lang="en-US" altLang="en-US" sz="4400" dirty="0">
                <a:latin typeface="+mj-lt"/>
              </a:rPr>
              <a:t>TCP Flow Control</a:t>
            </a:r>
          </a:p>
        </p:txBody>
      </p:sp>
    </p:spTree>
    <p:extLst>
      <p:ext uri="{BB962C8B-B14F-4D97-AF65-F5344CB8AC3E}">
        <p14:creationId xmlns:p14="http://schemas.microsoft.com/office/powerpoint/2010/main" val="8430915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Networks : TCP Sliding Windows</a:t>
            </a:r>
          </a:p>
        </p:txBody>
      </p:sp>
      <p:sp>
        <p:nvSpPr>
          <p:cNvPr id="5" name="Slide Number Placeholder 5"/>
          <p:cNvSpPr>
            <a:spLocks noGrp="1"/>
          </p:cNvSpPr>
          <p:nvPr>
            <p:ph type="sldNum" sz="quarter" idx="12"/>
          </p:nvPr>
        </p:nvSpPr>
        <p:spPr/>
        <p:txBody>
          <a:bodyPr/>
          <a:lstStyle/>
          <a:p>
            <a:fld id="{698D9429-C0A6-41D1-B327-23CC725850DE}" type="slidenum">
              <a:rPr lang="en-US" altLang="en-US"/>
              <a:pPr/>
              <a:t>64</a:t>
            </a:fld>
            <a:endParaRPr lang="en-US" altLang="en-US"/>
          </a:p>
        </p:txBody>
      </p:sp>
      <p:sp>
        <p:nvSpPr>
          <p:cNvPr id="20483" name="Rectangle 3"/>
          <p:cNvSpPr>
            <a:spLocks noGrp="1" noChangeArrowheads="1"/>
          </p:cNvSpPr>
          <p:nvPr>
            <p:ph type="body" idx="1"/>
          </p:nvPr>
        </p:nvSpPr>
        <p:spPr>
          <a:xfrm>
            <a:off x="533400" y="1828799"/>
            <a:ext cx="8229600" cy="4378817"/>
          </a:xfrm>
        </p:spPr>
        <p:txBody>
          <a:bodyPr>
            <a:normAutofit lnSpcReduction="10000"/>
          </a:bodyPr>
          <a:lstStyle/>
          <a:p>
            <a:pPr marL="609600" indent="-609600">
              <a:lnSpc>
                <a:spcPct val="90000"/>
              </a:lnSpc>
              <a:buFontTx/>
              <a:buNone/>
            </a:pPr>
            <a:r>
              <a:rPr lang="en-US" altLang="en-US" dirty="0"/>
              <a:t>Sender Flow Control Rules:</a:t>
            </a:r>
          </a:p>
          <a:p>
            <a:pPr marL="609600" indent="-609600">
              <a:lnSpc>
                <a:spcPct val="90000"/>
              </a:lnSpc>
              <a:buFontTx/>
              <a:buAutoNum type="arabicPeriod"/>
            </a:pPr>
            <a:r>
              <a:rPr lang="en-US" altLang="en-US" sz="2800" dirty="0" err="1">
                <a:solidFill>
                  <a:srgbClr val="FF6600"/>
                </a:solidFill>
              </a:rPr>
              <a:t>EffectiveWindow</a:t>
            </a:r>
            <a:r>
              <a:rPr lang="en-US" altLang="en-US" sz="2800" dirty="0">
                <a:solidFill>
                  <a:srgbClr val="FF6600"/>
                </a:solidFill>
              </a:rPr>
              <a:t> &gt; 0 </a:t>
            </a:r>
            <a:r>
              <a:rPr lang="en-US" altLang="en-US" sz="2800" i="1" dirty="0"/>
              <a:t> for sender to send more data.</a:t>
            </a:r>
          </a:p>
          <a:p>
            <a:pPr marL="609600" indent="-609600">
              <a:lnSpc>
                <a:spcPct val="90000"/>
              </a:lnSpc>
              <a:buFontTx/>
              <a:buAutoNum type="arabicPeriod"/>
            </a:pPr>
            <a:r>
              <a:rPr lang="en-US" altLang="en-US" dirty="0" err="1">
                <a:solidFill>
                  <a:schemeClr val="accent2"/>
                </a:solidFill>
              </a:rPr>
              <a:t>LastByteWritten</a:t>
            </a:r>
            <a:r>
              <a:rPr lang="en-US" altLang="en-US" dirty="0">
                <a:solidFill>
                  <a:schemeClr val="accent2"/>
                </a:solidFill>
              </a:rPr>
              <a:t> – </a:t>
            </a:r>
            <a:r>
              <a:rPr lang="en-US" altLang="en-US" dirty="0" err="1">
                <a:solidFill>
                  <a:schemeClr val="accent2"/>
                </a:solidFill>
              </a:rPr>
              <a:t>LastByteAcked</a:t>
            </a:r>
            <a:r>
              <a:rPr lang="en-US" altLang="en-US" dirty="0">
                <a:solidFill>
                  <a:schemeClr val="accent2"/>
                </a:solidFill>
              </a:rPr>
              <a:t> &lt;= </a:t>
            </a:r>
            <a:r>
              <a:rPr lang="en-US" altLang="en-US" dirty="0" err="1">
                <a:solidFill>
                  <a:schemeClr val="accent2"/>
                </a:solidFill>
              </a:rPr>
              <a:t>MaxSendBuffer</a:t>
            </a:r>
            <a:endParaRPr lang="en-US" altLang="en-US" dirty="0">
              <a:solidFill>
                <a:schemeClr val="accent2"/>
              </a:solidFill>
            </a:endParaRPr>
          </a:p>
          <a:p>
            <a:pPr marL="609600" indent="-609600">
              <a:lnSpc>
                <a:spcPct val="90000"/>
              </a:lnSpc>
              <a:buFontTx/>
              <a:buNone/>
            </a:pPr>
            <a:r>
              <a:rPr lang="en-US" altLang="en-US" dirty="0"/>
              <a:t>	</a:t>
            </a:r>
            <a:r>
              <a:rPr lang="en-US" altLang="en-US" i="1" dirty="0"/>
              <a:t>equality here </a:t>
            </a:r>
            <a:r>
              <a:rPr lang="en-US" altLang="en-US" i="1" dirty="0">
                <a:sym typeface="Wingdings" pitchFamily="2" charset="2"/>
              </a:rPr>
              <a:t> send buffer is full!!</a:t>
            </a:r>
          </a:p>
          <a:p>
            <a:pPr marL="609600" indent="-609600">
              <a:lnSpc>
                <a:spcPct val="90000"/>
              </a:lnSpc>
              <a:buFontTx/>
              <a:buNone/>
            </a:pPr>
            <a:r>
              <a:rPr lang="en-US" altLang="en-US" i="1" dirty="0">
                <a:sym typeface="Wingdings" pitchFamily="2" charset="2"/>
              </a:rPr>
              <a:t>	 TCP sender process must </a:t>
            </a:r>
            <a:r>
              <a:rPr lang="en-US" altLang="en-US" b="1" i="1" dirty="0">
                <a:sym typeface="Wingdings" pitchFamily="2" charset="2"/>
              </a:rPr>
              <a:t>block</a:t>
            </a:r>
            <a:r>
              <a:rPr lang="en-US" altLang="en-US" i="1" dirty="0">
                <a:sym typeface="Wingdings" pitchFamily="2" charset="2"/>
              </a:rPr>
              <a:t> the sender application</a:t>
            </a:r>
            <a:r>
              <a:rPr lang="en-US" altLang="en-US" i="1" dirty="0" smtClean="0">
                <a:sym typeface="Wingdings" pitchFamily="2" charset="2"/>
              </a:rPr>
              <a:t>.</a:t>
            </a:r>
          </a:p>
          <a:p>
            <a:pPr marL="609600" indent="-609600">
              <a:buNone/>
            </a:pPr>
            <a:r>
              <a:rPr lang="en-US" altLang="en-US" i="1" dirty="0" smtClean="0">
                <a:sym typeface="Wingdings" pitchFamily="2" charset="2"/>
                <a:hlinkClick r:id="rId2"/>
              </a:rPr>
              <a:t>Animation link</a:t>
            </a:r>
            <a:endParaRPr lang="en-US" altLang="en-US" dirty="0"/>
          </a:p>
        </p:txBody>
      </p:sp>
      <p:sp>
        <p:nvSpPr>
          <p:cNvPr id="20485" name="Rectangle 5"/>
          <p:cNvSpPr>
            <a:spLocks noChangeArrowheads="1"/>
          </p:cNvSpPr>
          <p:nvPr/>
        </p:nvSpPr>
        <p:spPr bwMode="auto">
          <a:xfrm>
            <a:off x="685800" y="381000"/>
            <a:ext cx="7772400" cy="1066800"/>
          </a:xfrm>
          <a:prstGeom prst="rect">
            <a:avLst/>
          </a:prstGeom>
          <a:noFill/>
          <a:ln w="19050">
            <a:solidFill>
              <a:srgbClr val="FF33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lgn="ctr"/>
            <a:r>
              <a:rPr lang="en-US" altLang="en-US" sz="4400" dirty="0">
                <a:latin typeface="+mj-lt"/>
              </a:rPr>
              <a:t>TCP Flow Control</a:t>
            </a:r>
          </a:p>
        </p:txBody>
      </p:sp>
    </p:spTree>
    <p:extLst>
      <p:ext uri="{BB962C8B-B14F-4D97-AF65-F5344CB8AC3E}">
        <p14:creationId xmlns:p14="http://schemas.microsoft.com/office/powerpoint/2010/main" val="16413493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Rectangle 2"/>
          <p:cNvSpPr>
            <a:spLocks noGrp="1" noChangeArrowheads="1"/>
          </p:cNvSpPr>
          <p:nvPr>
            <p:ph type="title"/>
          </p:nvPr>
        </p:nvSpPr>
        <p:spPr/>
        <p:txBody>
          <a:bodyPr/>
          <a:lstStyle/>
          <a:p>
            <a:r>
              <a:rPr lang="en-US" smtClean="0"/>
              <a:t>UDP: User Datagram Protocol [RFC 768]</a:t>
            </a:r>
            <a:endParaRPr lang="en-US"/>
          </a:p>
        </p:txBody>
      </p:sp>
      <p:sp>
        <p:nvSpPr>
          <p:cNvPr id="1263619" name="Rectangle 3"/>
          <p:cNvSpPr>
            <a:spLocks noGrp="1" noChangeArrowheads="1"/>
          </p:cNvSpPr>
          <p:nvPr>
            <p:ph type="body" sz="half" idx="1"/>
          </p:nvPr>
        </p:nvSpPr>
        <p:spPr/>
        <p:txBody>
          <a:bodyPr>
            <a:normAutofit fontScale="70000" lnSpcReduction="20000"/>
          </a:bodyPr>
          <a:lstStyle/>
          <a:p>
            <a:r>
              <a:rPr lang="ja-JP" altLang="en-US" smtClean="0"/>
              <a:t>“</a:t>
            </a:r>
            <a:r>
              <a:rPr lang="en-US" altLang="ja-JP" smtClean="0"/>
              <a:t>no frills,</a:t>
            </a:r>
            <a:r>
              <a:rPr lang="ja-JP" altLang="en-US" smtClean="0"/>
              <a:t>”</a:t>
            </a:r>
            <a:r>
              <a:rPr lang="en-US" altLang="ja-JP" smtClean="0"/>
              <a:t> </a:t>
            </a:r>
            <a:r>
              <a:rPr lang="ja-JP" altLang="en-US" smtClean="0"/>
              <a:t>“</a:t>
            </a:r>
            <a:r>
              <a:rPr lang="en-US" altLang="ja-JP" smtClean="0"/>
              <a:t>bare bones</a:t>
            </a:r>
            <a:r>
              <a:rPr lang="ja-JP" altLang="en-US" smtClean="0"/>
              <a:t>”</a:t>
            </a:r>
            <a:r>
              <a:rPr lang="en-US" altLang="ja-JP" smtClean="0"/>
              <a:t> Internet transport protocol</a:t>
            </a:r>
          </a:p>
          <a:p>
            <a:r>
              <a:rPr lang="ja-JP" altLang="en-US" smtClean="0"/>
              <a:t>“</a:t>
            </a:r>
            <a:r>
              <a:rPr lang="en-US" altLang="ja-JP" smtClean="0"/>
              <a:t>best effort</a:t>
            </a:r>
            <a:r>
              <a:rPr lang="ja-JP" altLang="en-US" smtClean="0"/>
              <a:t>”</a:t>
            </a:r>
            <a:r>
              <a:rPr lang="en-US" altLang="ja-JP" smtClean="0"/>
              <a:t> service, UDP segments may be:</a:t>
            </a:r>
          </a:p>
          <a:p>
            <a:pPr lvl="1"/>
            <a:r>
              <a:rPr lang="en-US" smtClean="0"/>
              <a:t>lost</a:t>
            </a:r>
          </a:p>
          <a:p>
            <a:pPr lvl="1"/>
            <a:r>
              <a:rPr lang="en-US" smtClean="0"/>
              <a:t>delivered out of order to app</a:t>
            </a:r>
          </a:p>
          <a:p>
            <a:r>
              <a:rPr lang="en-US" smtClean="0"/>
              <a:t>connectionless:</a:t>
            </a:r>
          </a:p>
          <a:p>
            <a:pPr lvl="1"/>
            <a:r>
              <a:rPr lang="en-US" smtClean="0"/>
              <a:t>no handshaking between UDP sender, receiver</a:t>
            </a:r>
          </a:p>
          <a:p>
            <a:pPr lvl="1"/>
            <a:r>
              <a:rPr lang="en-US" smtClean="0"/>
              <a:t>each UDP segment handled independently of others</a:t>
            </a:r>
          </a:p>
          <a:p>
            <a:endParaRPr lang="en-US"/>
          </a:p>
        </p:txBody>
      </p:sp>
      <p:sp>
        <p:nvSpPr>
          <p:cNvPr id="1263620" name="Rectangle 4"/>
          <p:cNvSpPr>
            <a:spLocks noGrp="1" noChangeArrowheads="1"/>
          </p:cNvSpPr>
          <p:nvPr>
            <p:ph type="body" sz="half" idx="2"/>
          </p:nvPr>
        </p:nvSpPr>
        <p:spPr/>
        <p:txBody>
          <a:bodyPr>
            <a:normAutofit fontScale="62500" lnSpcReduction="20000"/>
          </a:bodyPr>
          <a:lstStyle/>
          <a:p>
            <a:r>
              <a:rPr lang="en-US" b="1" dirty="0" smtClean="0">
                <a:solidFill>
                  <a:schemeClr val="accent1"/>
                </a:solidFill>
              </a:rPr>
              <a:t>Why is there a UDP?</a:t>
            </a:r>
          </a:p>
          <a:p>
            <a:r>
              <a:rPr lang="en-US" dirty="0" smtClean="0"/>
              <a:t>No connection establishment:  (which can add delay)</a:t>
            </a:r>
          </a:p>
          <a:p>
            <a:r>
              <a:rPr lang="en-US" dirty="0" smtClean="0">
                <a:solidFill>
                  <a:schemeClr val="accent2"/>
                </a:solidFill>
              </a:rPr>
              <a:t>Simple:</a:t>
            </a:r>
          </a:p>
          <a:p>
            <a:r>
              <a:rPr lang="en-US" dirty="0" smtClean="0"/>
              <a:t>     no connection state at sender, receiver</a:t>
            </a:r>
          </a:p>
          <a:p>
            <a:r>
              <a:rPr lang="en-US" dirty="0" smtClean="0">
                <a:solidFill>
                  <a:srgbClr val="BD582C"/>
                </a:solidFill>
              </a:rPr>
              <a:t>Small header</a:t>
            </a:r>
          </a:p>
          <a:p>
            <a:r>
              <a:rPr lang="en-US" dirty="0" smtClean="0">
                <a:solidFill>
                  <a:srgbClr val="BD582C"/>
                </a:solidFill>
              </a:rPr>
              <a:t>No congestion control:</a:t>
            </a:r>
          </a:p>
          <a:p>
            <a:r>
              <a:rPr lang="en-US" dirty="0" smtClean="0"/>
              <a:t>     UDP can blast away as fast as desired</a:t>
            </a:r>
          </a:p>
          <a:p>
            <a:endParaRPr lang="en-US" dirty="0"/>
          </a:p>
        </p:txBody>
      </p:sp>
      <p:sp>
        <p:nvSpPr>
          <p:cNvPr id="2" name="Slide Number Placeholder 1"/>
          <p:cNvSpPr>
            <a:spLocks noGrp="1"/>
          </p:cNvSpPr>
          <p:nvPr>
            <p:ph type="sldNum" sz="quarter" idx="12"/>
          </p:nvPr>
        </p:nvSpPr>
        <p:spPr/>
        <p:txBody>
          <a:bodyPr/>
          <a:lstStyle/>
          <a:p>
            <a:fld id="{4FAB73BC-B049-4115-A692-8D63A059BFB8}" type="slidenum">
              <a:rPr lang="en-US" smtClean="0"/>
              <a:t>65</a:t>
            </a:fld>
            <a:endParaRPr lang="en-US" dirty="0"/>
          </a:p>
        </p:txBody>
      </p:sp>
    </p:spTree>
    <p:extLst>
      <p:ext uri="{BB962C8B-B14F-4D97-AF65-F5344CB8AC3E}">
        <p14:creationId xmlns:p14="http://schemas.microsoft.com/office/powerpoint/2010/main" val="1368820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63619">
                                            <p:txEl>
                                              <p:pRg st="4" end="4"/>
                                            </p:txEl>
                                          </p:spTgt>
                                        </p:tgtEl>
                                        <p:attrNameLst>
                                          <p:attrName>style.visibility</p:attrName>
                                        </p:attrNameLst>
                                      </p:cBhvr>
                                      <p:to>
                                        <p:strVal val="visible"/>
                                      </p:to>
                                    </p:set>
                                    <p:animEffect transition="in" filter="blinds(horizontal)">
                                      <p:cBhvr>
                                        <p:cTn id="7" dur="500"/>
                                        <p:tgtEl>
                                          <p:spTgt spid="126361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63619">
                                            <p:txEl>
                                              <p:pRg st="5" end="5"/>
                                            </p:txEl>
                                          </p:spTgt>
                                        </p:tgtEl>
                                        <p:attrNameLst>
                                          <p:attrName>style.visibility</p:attrName>
                                        </p:attrNameLst>
                                      </p:cBhvr>
                                      <p:to>
                                        <p:strVal val="visible"/>
                                      </p:to>
                                    </p:set>
                                    <p:animEffect transition="in" filter="blinds(horizontal)">
                                      <p:cBhvr>
                                        <p:cTn id="10" dur="500"/>
                                        <p:tgtEl>
                                          <p:spTgt spid="1263619">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63619">
                                            <p:txEl>
                                              <p:pRg st="6" end="6"/>
                                            </p:txEl>
                                          </p:spTgt>
                                        </p:tgtEl>
                                        <p:attrNameLst>
                                          <p:attrName>style.visibility</p:attrName>
                                        </p:attrNameLst>
                                      </p:cBhvr>
                                      <p:to>
                                        <p:strVal val="visible"/>
                                      </p:to>
                                    </p:set>
                                    <p:animEffect transition="in" filter="blinds(horizontal)">
                                      <p:cBhvr>
                                        <p:cTn id="13" dur="500"/>
                                        <p:tgtEl>
                                          <p:spTgt spid="1263619">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63620">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63620">
                                            <p:txEl>
                                              <p:pRg st="1" end="1"/>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63620">
                                            <p:txEl>
                                              <p:pRg st="2" end="2"/>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63620">
                                            <p:txEl>
                                              <p:pRg st="3" end="3"/>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63620">
                                            <p:txEl>
                                              <p:pRg st="4" end="4"/>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63620">
                                            <p:txEl>
                                              <p:pRg st="5" end="5"/>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636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3620"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4642" name="Rectangle 2"/>
          <p:cNvSpPr>
            <a:spLocks noGrp="1" noChangeArrowheads="1"/>
          </p:cNvSpPr>
          <p:nvPr>
            <p:ph type="title"/>
          </p:nvPr>
        </p:nvSpPr>
        <p:spPr/>
        <p:txBody>
          <a:bodyPr/>
          <a:lstStyle/>
          <a:p>
            <a:r>
              <a:rPr lang="en-US" smtClean="0"/>
              <a:t>UDP</a:t>
            </a:r>
            <a:endParaRPr lang="en-US" dirty="0"/>
          </a:p>
        </p:txBody>
      </p:sp>
      <p:sp>
        <p:nvSpPr>
          <p:cNvPr id="80898" name="Rectangle 3"/>
          <p:cNvSpPr>
            <a:spLocks noGrp="1" noChangeArrowheads="1"/>
          </p:cNvSpPr>
          <p:nvPr>
            <p:ph type="body" sz="half" idx="1"/>
          </p:nvPr>
        </p:nvSpPr>
        <p:spPr/>
        <p:txBody>
          <a:bodyPr>
            <a:normAutofit fontScale="70000" lnSpcReduction="20000"/>
          </a:bodyPr>
          <a:lstStyle/>
          <a:p>
            <a:r>
              <a:rPr lang="en-US" smtClean="0"/>
              <a:t>Used for streaming multimedia apps, VoIP</a:t>
            </a:r>
          </a:p>
          <a:p>
            <a:pPr lvl="1"/>
            <a:r>
              <a:rPr lang="en-US" smtClean="0"/>
              <a:t>loss tolerant</a:t>
            </a:r>
          </a:p>
          <a:p>
            <a:pPr lvl="1"/>
            <a:r>
              <a:rPr lang="en-US" smtClean="0"/>
              <a:t>rate sensitive</a:t>
            </a:r>
          </a:p>
          <a:p>
            <a:r>
              <a:rPr lang="en-US" smtClean="0"/>
              <a:t>other UDP uses</a:t>
            </a:r>
          </a:p>
          <a:p>
            <a:pPr lvl="1"/>
            <a:r>
              <a:rPr lang="en-US" smtClean="0"/>
              <a:t>DNS</a:t>
            </a:r>
          </a:p>
          <a:p>
            <a:pPr lvl="1"/>
            <a:r>
              <a:rPr lang="en-US" smtClean="0"/>
              <a:t>SNMP</a:t>
            </a:r>
          </a:p>
          <a:p>
            <a:r>
              <a:rPr lang="en-US" smtClean="0"/>
              <a:t>reliable transfer over UDP: add reliability at application layer</a:t>
            </a:r>
          </a:p>
          <a:p>
            <a:pPr lvl="1"/>
            <a:r>
              <a:rPr lang="en-US" smtClean="0"/>
              <a:t>application-specific error recovery!</a:t>
            </a:r>
            <a:endParaRPr lang="en-US"/>
          </a:p>
        </p:txBody>
      </p:sp>
      <p:sp>
        <p:nvSpPr>
          <p:cNvPr id="1264644" name="Rectangle 4"/>
          <p:cNvSpPr>
            <a:spLocks noChangeArrowheads="1"/>
          </p:cNvSpPr>
          <p:nvPr/>
        </p:nvSpPr>
        <p:spPr bwMode="auto">
          <a:xfrm>
            <a:off x="5343525" y="2000250"/>
            <a:ext cx="3324225" cy="3200400"/>
          </a:xfrm>
          <a:prstGeom prst="rect">
            <a:avLst/>
          </a:prstGeom>
          <a:solidFill>
            <a:schemeClr val="accent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64645" name="Rectangle 5"/>
          <p:cNvSpPr>
            <a:spLocks noChangeArrowheads="1"/>
          </p:cNvSpPr>
          <p:nvPr/>
        </p:nvSpPr>
        <p:spPr bwMode="auto">
          <a:xfrm>
            <a:off x="5267325" y="2095500"/>
            <a:ext cx="3324225" cy="3200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a:p>
        </p:txBody>
      </p:sp>
      <p:sp>
        <p:nvSpPr>
          <p:cNvPr id="1264646" name="Text Box 6"/>
          <p:cNvSpPr txBox="1">
            <a:spLocks noChangeArrowheads="1"/>
          </p:cNvSpPr>
          <p:nvPr/>
        </p:nvSpPr>
        <p:spPr bwMode="auto">
          <a:xfrm>
            <a:off x="5251450" y="2117725"/>
            <a:ext cx="1676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a:latin typeface="Comic Sans MS" charset="0"/>
              </a:rPr>
              <a:t>source port #</a:t>
            </a:r>
            <a:endParaRPr lang="en-US"/>
          </a:p>
        </p:txBody>
      </p:sp>
      <p:sp>
        <p:nvSpPr>
          <p:cNvPr id="1264647" name="Text Box 7"/>
          <p:cNvSpPr txBox="1">
            <a:spLocks noChangeArrowheads="1"/>
          </p:cNvSpPr>
          <p:nvPr/>
        </p:nvSpPr>
        <p:spPr bwMode="auto">
          <a:xfrm>
            <a:off x="7031038" y="2117725"/>
            <a:ext cx="1452562"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a:latin typeface="Comic Sans MS" charset="0"/>
              </a:rPr>
              <a:t>dest port #</a:t>
            </a:r>
            <a:endParaRPr lang="en-US" sz="1800"/>
          </a:p>
        </p:txBody>
      </p:sp>
      <p:sp>
        <p:nvSpPr>
          <p:cNvPr id="1264648" name="Line 8"/>
          <p:cNvSpPr>
            <a:spLocks noChangeShapeType="1"/>
          </p:cNvSpPr>
          <p:nvPr/>
        </p:nvSpPr>
        <p:spPr bwMode="auto">
          <a:xfrm flipV="1">
            <a:off x="5257800" y="2495550"/>
            <a:ext cx="33289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64649" name="Line 9"/>
          <p:cNvSpPr>
            <a:spLocks noChangeShapeType="1"/>
          </p:cNvSpPr>
          <p:nvPr/>
        </p:nvSpPr>
        <p:spPr bwMode="auto">
          <a:xfrm flipV="1">
            <a:off x="5248275" y="2895600"/>
            <a:ext cx="33242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64650" name="Line 10"/>
          <p:cNvSpPr>
            <a:spLocks noChangeShapeType="1"/>
          </p:cNvSpPr>
          <p:nvPr/>
        </p:nvSpPr>
        <p:spPr bwMode="auto">
          <a:xfrm flipV="1">
            <a:off x="6905625" y="2095500"/>
            <a:ext cx="0" cy="395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64651" name="Text Box 11"/>
          <p:cNvSpPr txBox="1">
            <a:spLocks noChangeArrowheads="1"/>
          </p:cNvSpPr>
          <p:nvPr/>
        </p:nvSpPr>
        <p:spPr bwMode="auto">
          <a:xfrm>
            <a:off x="6407150" y="1665288"/>
            <a:ext cx="9493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a:latin typeface="Comic Sans MS" charset="0"/>
              </a:rPr>
              <a:t>32 bits</a:t>
            </a:r>
            <a:endParaRPr lang="en-US"/>
          </a:p>
        </p:txBody>
      </p:sp>
      <p:sp>
        <p:nvSpPr>
          <p:cNvPr id="1264652" name="Line 12"/>
          <p:cNvSpPr>
            <a:spLocks noChangeShapeType="1"/>
          </p:cNvSpPr>
          <p:nvPr/>
        </p:nvSpPr>
        <p:spPr bwMode="auto">
          <a:xfrm>
            <a:off x="7362825" y="1862138"/>
            <a:ext cx="1200150" cy="476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64653" name="Line 13"/>
          <p:cNvSpPr>
            <a:spLocks noChangeShapeType="1"/>
          </p:cNvSpPr>
          <p:nvPr/>
        </p:nvSpPr>
        <p:spPr bwMode="auto">
          <a:xfrm rot="10800000">
            <a:off x="5253038" y="1871663"/>
            <a:ext cx="112871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64654" name="Text Box 14"/>
          <p:cNvSpPr txBox="1">
            <a:spLocks noChangeArrowheads="1"/>
          </p:cNvSpPr>
          <p:nvPr/>
        </p:nvSpPr>
        <p:spPr bwMode="auto">
          <a:xfrm>
            <a:off x="6124575" y="3951288"/>
            <a:ext cx="1501775"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latin typeface="Comic Sans MS" charset="0"/>
              </a:rPr>
              <a:t>Application</a:t>
            </a:r>
          </a:p>
          <a:p>
            <a:pPr eaLnBrk="0" hangingPunct="0">
              <a:defRPr/>
            </a:pPr>
            <a:r>
              <a:rPr lang="en-US" sz="2000">
                <a:latin typeface="Comic Sans MS" charset="0"/>
              </a:rPr>
              <a:t>data </a:t>
            </a:r>
          </a:p>
          <a:p>
            <a:pPr eaLnBrk="0" hangingPunct="0">
              <a:defRPr/>
            </a:pPr>
            <a:r>
              <a:rPr lang="en-US" sz="2000">
                <a:latin typeface="Comic Sans MS" charset="0"/>
              </a:rPr>
              <a:t>(message)</a:t>
            </a:r>
            <a:endParaRPr lang="en-US"/>
          </a:p>
        </p:txBody>
      </p:sp>
      <p:sp>
        <p:nvSpPr>
          <p:cNvPr id="1264655" name="Text Box 15"/>
          <p:cNvSpPr txBox="1">
            <a:spLocks noChangeArrowheads="1"/>
          </p:cNvSpPr>
          <p:nvPr/>
        </p:nvSpPr>
        <p:spPr bwMode="auto">
          <a:xfrm>
            <a:off x="5695950" y="5518150"/>
            <a:ext cx="26558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latin typeface="Comic Sans MS" charset="0"/>
              </a:rPr>
              <a:t>UDP segment format</a:t>
            </a:r>
            <a:endParaRPr lang="en-US"/>
          </a:p>
        </p:txBody>
      </p:sp>
      <p:sp>
        <p:nvSpPr>
          <p:cNvPr id="1264656" name="Line 16"/>
          <p:cNvSpPr>
            <a:spLocks noChangeShapeType="1"/>
          </p:cNvSpPr>
          <p:nvPr/>
        </p:nvSpPr>
        <p:spPr bwMode="auto">
          <a:xfrm flipV="1">
            <a:off x="6905625" y="2505075"/>
            <a:ext cx="0" cy="395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264657" name="Text Box 17"/>
          <p:cNvSpPr txBox="1">
            <a:spLocks noChangeArrowheads="1"/>
          </p:cNvSpPr>
          <p:nvPr/>
        </p:nvSpPr>
        <p:spPr bwMode="auto">
          <a:xfrm>
            <a:off x="5632450" y="2508250"/>
            <a:ext cx="8509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a:latin typeface="Comic Sans MS" charset="0"/>
              </a:rPr>
              <a:t>length</a:t>
            </a:r>
            <a:endParaRPr lang="en-US"/>
          </a:p>
        </p:txBody>
      </p:sp>
      <p:sp>
        <p:nvSpPr>
          <p:cNvPr id="1264658" name="Text Box 18"/>
          <p:cNvSpPr txBox="1">
            <a:spLocks noChangeArrowheads="1"/>
          </p:cNvSpPr>
          <p:nvPr/>
        </p:nvSpPr>
        <p:spPr bwMode="auto">
          <a:xfrm>
            <a:off x="7180263" y="2498725"/>
            <a:ext cx="120808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a:latin typeface="Comic Sans MS" charset="0"/>
              </a:rPr>
              <a:t>checksum</a:t>
            </a:r>
            <a:endParaRPr lang="en-US"/>
          </a:p>
        </p:txBody>
      </p:sp>
      <p:sp>
        <p:nvSpPr>
          <p:cNvPr id="1264659" name="Text Box 19"/>
          <p:cNvSpPr txBox="1">
            <a:spLocks noChangeArrowheads="1"/>
          </p:cNvSpPr>
          <p:nvPr/>
        </p:nvSpPr>
        <p:spPr bwMode="auto">
          <a:xfrm>
            <a:off x="3497263" y="2212975"/>
            <a:ext cx="1608137" cy="146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eaLnBrk="0" hangingPunct="0">
              <a:defRPr/>
            </a:pPr>
            <a:r>
              <a:rPr lang="en-US" sz="1800">
                <a:latin typeface="Comic Sans MS" charset="0"/>
              </a:rPr>
              <a:t>Length, in</a:t>
            </a:r>
          </a:p>
          <a:p>
            <a:pPr algn="r" eaLnBrk="0" hangingPunct="0">
              <a:defRPr/>
            </a:pPr>
            <a:r>
              <a:rPr lang="en-US" sz="1800">
                <a:latin typeface="Comic Sans MS" charset="0"/>
              </a:rPr>
              <a:t>bytes of UDP</a:t>
            </a:r>
          </a:p>
          <a:p>
            <a:pPr algn="r" eaLnBrk="0" hangingPunct="0">
              <a:defRPr/>
            </a:pPr>
            <a:r>
              <a:rPr lang="en-US" sz="1800">
                <a:latin typeface="Comic Sans MS" charset="0"/>
              </a:rPr>
              <a:t>segment,</a:t>
            </a:r>
          </a:p>
          <a:p>
            <a:pPr algn="r" eaLnBrk="0" hangingPunct="0">
              <a:defRPr/>
            </a:pPr>
            <a:r>
              <a:rPr lang="en-US" sz="1800">
                <a:latin typeface="Comic Sans MS" charset="0"/>
              </a:rPr>
              <a:t>including</a:t>
            </a:r>
          </a:p>
          <a:p>
            <a:pPr algn="r" eaLnBrk="0" hangingPunct="0">
              <a:defRPr/>
            </a:pPr>
            <a:r>
              <a:rPr lang="en-US" sz="1800">
                <a:latin typeface="Comic Sans MS" charset="0"/>
              </a:rPr>
              <a:t>header</a:t>
            </a:r>
            <a:endParaRPr lang="en-US"/>
          </a:p>
        </p:txBody>
      </p:sp>
      <p:sp>
        <p:nvSpPr>
          <p:cNvPr id="1264660" name="Line 20"/>
          <p:cNvSpPr>
            <a:spLocks noChangeShapeType="1"/>
          </p:cNvSpPr>
          <p:nvPr/>
        </p:nvSpPr>
        <p:spPr bwMode="auto">
          <a:xfrm>
            <a:off x="4981575" y="2543175"/>
            <a:ext cx="714375" cy="1428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2" name="Slide Number Placeholder 1"/>
          <p:cNvSpPr>
            <a:spLocks noGrp="1"/>
          </p:cNvSpPr>
          <p:nvPr>
            <p:ph type="sldNum" sz="quarter" idx="12"/>
          </p:nvPr>
        </p:nvSpPr>
        <p:spPr/>
        <p:txBody>
          <a:bodyPr/>
          <a:lstStyle/>
          <a:p>
            <a:fld id="{4FAB73BC-B049-4115-A692-8D63A059BFB8}" type="slidenum">
              <a:rPr lang="en-US" smtClean="0"/>
              <a:t>66</a:t>
            </a:fld>
            <a:endParaRPr lang="en-US" dirty="0"/>
          </a:p>
        </p:txBody>
      </p:sp>
    </p:spTree>
    <p:extLst>
      <p:ext uri="{BB962C8B-B14F-4D97-AF65-F5344CB8AC3E}">
        <p14:creationId xmlns:p14="http://schemas.microsoft.com/office/powerpoint/2010/main" val="16082247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Discussion</a:t>
            </a:r>
            <a:endParaRPr lang="en-US"/>
          </a:p>
        </p:txBody>
      </p:sp>
      <p:sp>
        <p:nvSpPr>
          <p:cNvPr id="81922" name="Rectangle 3"/>
          <p:cNvSpPr>
            <a:spLocks noGrp="1" noChangeArrowheads="1"/>
          </p:cNvSpPr>
          <p:nvPr>
            <p:ph sz="quarter" idx="1"/>
          </p:nvPr>
        </p:nvSpPr>
        <p:spPr/>
        <p:txBody>
          <a:bodyPr>
            <a:normAutofit fontScale="85000" lnSpcReduction="10000"/>
          </a:bodyPr>
          <a:lstStyle/>
          <a:p>
            <a:r>
              <a:rPr lang="en-US" smtClean="0"/>
              <a:t>TCP</a:t>
            </a:r>
          </a:p>
          <a:p>
            <a:pPr lvl="1"/>
            <a:r>
              <a:rPr lang="en-US" smtClean="0"/>
              <a:t>Provides a reliable, connection-oriented data transfer</a:t>
            </a:r>
          </a:p>
          <a:p>
            <a:pPr lvl="1"/>
            <a:r>
              <a:rPr lang="en-US" smtClean="0"/>
              <a:t>Uses much more protocol overhead (at least 20 bytes)</a:t>
            </a:r>
          </a:p>
          <a:p>
            <a:r>
              <a:rPr lang="en-US" smtClean="0"/>
              <a:t>UDP</a:t>
            </a:r>
          </a:p>
          <a:p>
            <a:pPr lvl="1"/>
            <a:r>
              <a:rPr lang="en-US" smtClean="0"/>
              <a:t>Provides unreliable, connectionless data transfer</a:t>
            </a:r>
          </a:p>
          <a:p>
            <a:pPr lvl="1"/>
            <a:r>
              <a:rPr lang="en-US" smtClean="0"/>
              <a:t>Uses much less protocol overhead (8 bytes)</a:t>
            </a:r>
          </a:p>
          <a:p>
            <a:r>
              <a:rPr lang="en-US" smtClean="0"/>
              <a:t>Both use encapsulation</a:t>
            </a:r>
          </a:p>
          <a:p>
            <a:pPr lvl="1"/>
            <a:r>
              <a:rPr lang="en-US" smtClean="0"/>
              <a:t>Application messages and overhead are considered “Data” to TCP and UDP</a:t>
            </a:r>
          </a:p>
          <a:p>
            <a:pPr lvl="1"/>
            <a:r>
              <a:rPr lang="en-US" smtClean="0"/>
              <a:t>They do not recognize them and do not process them</a:t>
            </a:r>
          </a:p>
          <a:p>
            <a:endParaRPr lang="en-US"/>
          </a:p>
        </p:txBody>
      </p:sp>
      <p:sp>
        <p:nvSpPr>
          <p:cNvPr id="2" name="Slide Number Placeholder 1"/>
          <p:cNvSpPr>
            <a:spLocks noGrp="1"/>
          </p:cNvSpPr>
          <p:nvPr>
            <p:ph type="sldNum" sz="quarter" idx="12"/>
          </p:nvPr>
        </p:nvSpPr>
        <p:spPr/>
        <p:txBody>
          <a:bodyPr/>
          <a:lstStyle/>
          <a:p>
            <a:fld id="{6113E31D-E2AB-40D1-8B51-AFA5AFEF393A}" type="slidenum">
              <a:rPr lang="en-US" smtClean="0"/>
              <a:t>67</a:t>
            </a:fld>
            <a:endParaRPr lang="en-US" dirty="0"/>
          </a:p>
        </p:txBody>
      </p:sp>
    </p:spTree>
    <p:extLst>
      <p:ext uri="{BB962C8B-B14F-4D97-AF65-F5344CB8AC3E}">
        <p14:creationId xmlns:p14="http://schemas.microsoft.com/office/powerpoint/2010/main" val="3281438763"/>
      </p:ext>
    </p:extLst>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Example of Encapsulation</a:t>
            </a:r>
            <a:endParaRPr lang="en-US"/>
          </a:p>
        </p:txBody>
      </p:sp>
      <p:sp>
        <p:nvSpPr>
          <p:cNvPr id="83971" name="Rectangle 4"/>
          <p:cNvSpPr>
            <a:spLocks noChangeArrowheads="1"/>
          </p:cNvSpPr>
          <p:nvPr/>
        </p:nvSpPr>
        <p:spPr bwMode="auto">
          <a:xfrm>
            <a:off x="2514600" y="4343400"/>
            <a:ext cx="1887538" cy="304800"/>
          </a:xfrm>
          <a:prstGeom prst="rect">
            <a:avLst/>
          </a:prstGeom>
          <a:solidFill>
            <a:schemeClr val="accent1"/>
          </a:solidFill>
          <a:ln w="12700">
            <a:solidFill>
              <a:schemeClr val="tx1"/>
            </a:solidFill>
            <a:miter lim="800000"/>
            <a:headEnd type="none" w="sm" len="sm"/>
            <a:tailEnd type="none" w="sm" len="sm"/>
          </a:ln>
        </p:spPr>
        <p:txBody>
          <a:bodyPr wrap="none" anchor="ctr"/>
          <a:lstStyle/>
          <a:p>
            <a:r>
              <a:rPr lang="en-US" sz="2000" b="0"/>
              <a:t>TCP Header</a:t>
            </a:r>
          </a:p>
        </p:txBody>
      </p:sp>
      <p:sp>
        <p:nvSpPr>
          <p:cNvPr id="83972" name="Rectangle 5"/>
          <p:cNvSpPr>
            <a:spLocks noChangeArrowheads="1"/>
          </p:cNvSpPr>
          <p:nvPr/>
        </p:nvSpPr>
        <p:spPr bwMode="auto">
          <a:xfrm>
            <a:off x="4402138" y="4343400"/>
            <a:ext cx="1770062" cy="304800"/>
          </a:xfrm>
          <a:prstGeom prst="rect">
            <a:avLst/>
          </a:prstGeom>
          <a:solidFill>
            <a:srgbClr val="00CCFF">
              <a:alpha val="50195"/>
            </a:srgbClr>
          </a:solidFill>
          <a:ln w="12700">
            <a:solidFill>
              <a:schemeClr val="tx1"/>
            </a:solidFill>
            <a:miter lim="800000"/>
            <a:headEnd type="none" w="sm" len="sm"/>
            <a:tailEnd type="none" w="sm" len="sm"/>
          </a:ln>
        </p:spPr>
        <p:txBody>
          <a:bodyPr wrap="none" anchor="ctr"/>
          <a:lstStyle/>
          <a:p>
            <a:r>
              <a:rPr lang="en-US" sz="2000" b="0"/>
              <a:t>Request Line</a:t>
            </a:r>
          </a:p>
        </p:txBody>
      </p:sp>
      <p:sp>
        <p:nvSpPr>
          <p:cNvPr id="83973" name="Rectangle 6"/>
          <p:cNvSpPr>
            <a:spLocks noChangeArrowheads="1"/>
          </p:cNvSpPr>
          <p:nvPr/>
        </p:nvSpPr>
        <p:spPr bwMode="auto">
          <a:xfrm>
            <a:off x="6172200" y="4343400"/>
            <a:ext cx="1524000" cy="304800"/>
          </a:xfrm>
          <a:prstGeom prst="rect">
            <a:avLst/>
          </a:prstGeom>
          <a:solidFill>
            <a:srgbClr val="00CCFF">
              <a:alpha val="50195"/>
            </a:srgbClr>
          </a:solidFill>
          <a:ln w="12700">
            <a:solidFill>
              <a:schemeClr val="tx1"/>
            </a:solidFill>
            <a:miter lim="800000"/>
            <a:headEnd type="none" w="sm" len="sm"/>
            <a:tailEnd type="none" w="sm" len="sm"/>
          </a:ln>
        </p:spPr>
        <p:txBody>
          <a:bodyPr wrap="none" anchor="ctr"/>
          <a:lstStyle/>
          <a:p>
            <a:r>
              <a:rPr lang="en-US" sz="2000" b="0"/>
              <a:t>Headers</a:t>
            </a:r>
          </a:p>
        </p:txBody>
      </p:sp>
      <p:sp>
        <p:nvSpPr>
          <p:cNvPr id="83974" name="Rectangle 7"/>
          <p:cNvSpPr>
            <a:spLocks noChangeArrowheads="1"/>
          </p:cNvSpPr>
          <p:nvPr/>
        </p:nvSpPr>
        <p:spPr bwMode="auto">
          <a:xfrm>
            <a:off x="2878138" y="3581400"/>
            <a:ext cx="2074862" cy="304800"/>
          </a:xfrm>
          <a:prstGeom prst="rect">
            <a:avLst/>
          </a:prstGeom>
          <a:solidFill>
            <a:srgbClr val="00CCFF">
              <a:alpha val="50195"/>
            </a:srgbClr>
          </a:solidFill>
          <a:ln w="12700">
            <a:solidFill>
              <a:schemeClr val="tx1"/>
            </a:solidFill>
            <a:miter lim="800000"/>
            <a:headEnd type="none" w="sm" len="sm"/>
            <a:tailEnd type="none" w="sm" len="sm"/>
          </a:ln>
        </p:spPr>
        <p:txBody>
          <a:bodyPr wrap="none" anchor="ctr"/>
          <a:lstStyle/>
          <a:p>
            <a:r>
              <a:rPr lang="en-US" sz="2000" b="0"/>
              <a:t>Request Body</a:t>
            </a:r>
          </a:p>
        </p:txBody>
      </p:sp>
      <p:sp>
        <p:nvSpPr>
          <p:cNvPr id="83975" name="Rectangle 8"/>
          <p:cNvSpPr>
            <a:spLocks noChangeArrowheads="1"/>
          </p:cNvSpPr>
          <p:nvPr/>
        </p:nvSpPr>
        <p:spPr bwMode="auto">
          <a:xfrm>
            <a:off x="838200" y="3581400"/>
            <a:ext cx="2039938" cy="304800"/>
          </a:xfrm>
          <a:prstGeom prst="rect">
            <a:avLst/>
          </a:prstGeom>
          <a:solidFill>
            <a:schemeClr val="accent1"/>
          </a:solidFill>
          <a:ln w="12700">
            <a:solidFill>
              <a:schemeClr val="tx1"/>
            </a:solidFill>
            <a:miter lim="800000"/>
            <a:headEnd type="none" w="sm" len="sm"/>
            <a:tailEnd type="none" w="sm" len="sm"/>
          </a:ln>
        </p:spPr>
        <p:txBody>
          <a:bodyPr wrap="none" anchor="ctr"/>
          <a:lstStyle/>
          <a:p>
            <a:r>
              <a:rPr lang="en-US"/>
              <a:t>TCP Header</a:t>
            </a:r>
          </a:p>
        </p:txBody>
      </p:sp>
      <p:sp>
        <p:nvSpPr>
          <p:cNvPr id="83976" name="Rectangle 12"/>
          <p:cNvSpPr>
            <a:spLocks noChangeArrowheads="1"/>
          </p:cNvSpPr>
          <p:nvPr/>
        </p:nvSpPr>
        <p:spPr bwMode="auto">
          <a:xfrm>
            <a:off x="1143000" y="2133600"/>
            <a:ext cx="1905000" cy="304800"/>
          </a:xfrm>
          <a:prstGeom prst="rect">
            <a:avLst/>
          </a:prstGeom>
          <a:solidFill>
            <a:srgbClr val="00CCFF">
              <a:alpha val="50195"/>
            </a:srgbClr>
          </a:solidFill>
          <a:ln w="12700">
            <a:solidFill>
              <a:schemeClr val="tx1"/>
            </a:solidFill>
            <a:miter lim="800000"/>
            <a:headEnd type="none" w="sm" len="sm"/>
            <a:tailEnd type="none" w="sm" len="sm"/>
          </a:ln>
        </p:spPr>
        <p:txBody>
          <a:bodyPr wrap="none" anchor="ctr"/>
          <a:lstStyle/>
          <a:p>
            <a:r>
              <a:rPr lang="en-US" b="0"/>
              <a:t>Request Line</a:t>
            </a:r>
          </a:p>
        </p:txBody>
      </p:sp>
      <p:sp>
        <p:nvSpPr>
          <p:cNvPr id="83977" name="Rectangle 13"/>
          <p:cNvSpPr>
            <a:spLocks noChangeArrowheads="1"/>
          </p:cNvSpPr>
          <p:nvPr/>
        </p:nvSpPr>
        <p:spPr bwMode="auto">
          <a:xfrm>
            <a:off x="3048000" y="2133600"/>
            <a:ext cx="1524000" cy="304800"/>
          </a:xfrm>
          <a:prstGeom prst="rect">
            <a:avLst/>
          </a:prstGeom>
          <a:solidFill>
            <a:srgbClr val="00CCFF">
              <a:alpha val="50195"/>
            </a:srgbClr>
          </a:solidFill>
          <a:ln w="12700">
            <a:solidFill>
              <a:schemeClr val="tx1"/>
            </a:solidFill>
            <a:miter lim="800000"/>
            <a:headEnd type="none" w="sm" len="sm"/>
            <a:tailEnd type="none" w="sm" len="sm"/>
          </a:ln>
        </p:spPr>
        <p:txBody>
          <a:bodyPr wrap="none" anchor="ctr"/>
          <a:lstStyle/>
          <a:p>
            <a:r>
              <a:rPr lang="en-US" b="0"/>
              <a:t>Headers</a:t>
            </a:r>
          </a:p>
        </p:txBody>
      </p:sp>
      <p:sp>
        <p:nvSpPr>
          <p:cNvPr id="83978" name="Rectangle 14"/>
          <p:cNvSpPr>
            <a:spLocks noChangeArrowheads="1"/>
          </p:cNvSpPr>
          <p:nvPr/>
        </p:nvSpPr>
        <p:spPr bwMode="auto">
          <a:xfrm>
            <a:off x="4572000" y="2133600"/>
            <a:ext cx="1981200" cy="304800"/>
          </a:xfrm>
          <a:prstGeom prst="rect">
            <a:avLst/>
          </a:prstGeom>
          <a:solidFill>
            <a:srgbClr val="00CCFF">
              <a:alpha val="50195"/>
            </a:srgbClr>
          </a:solidFill>
          <a:ln w="12700">
            <a:solidFill>
              <a:schemeClr val="tx1"/>
            </a:solidFill>
            <a:miter lim="800000"/>
            <a:headEnd type="none" w="sm" len="sm"/>
            <a:tailEnd type="none" w="sm" len="sm"/>
          </a:ln>
        </p:spPr>
        <p:txBody>
          <a:bodyPr wrap="none" anchor="ctr"/>
          <a:lstStyle/>
          <a:p>
            <a:r>
              <a:rPr lang="en-US" b="0"/>
              <a:t>Request Body</a:t>
            </a:r>
          </a:p>
        </p:txBody>
      </p:sp>
      <p:sp>
        <p:nvSpPr>
          <p:cNvPr id="83979" name="Rectangle 4"/>
          <p:cNvSpPr>
            <a:spLocks noChangeArrowheads="1"/>
          </p:cNvSpPr>
          <p:nvPr/>
        </p:nvSpPr>
        <p:spPr bwMode="auto">
          <a:xfrm>
            <a:off x="609600" y="4343400"/>
            <a:ext cx="1887538" cy="304800"/>
          </a:xfrm>
          <a:prstGeom prst="rect">
            <a:avLst/>
          </a:prstGeom>
          <a:solidFill>
            <a:srgbClr val="FFFF00"/>
          </a:solidFill>
          <a:ln w="12700">
            <a:solidFill>
              <a:schemeClr val="tx1"/>
            </a:solidFill>
            <a:miter lim="800000"/>
            <a:headEnd type="none" w="sm" len="sm"/>
            <a:tailEnd type="none" w="sm" len="sm"/>
          </a:ln>
        </p:spPr>
        <p:txBody>
          <a:bodyPr wrap="none" anchor="ctr"/>
          <a:lstStyle/>
          <a:p>
            <a:r>
              <a:rPr lang="en-US"/>
              <a:t>IP Header</a:t>
            </a:r>
          </a:p>
        </p:txBody>
      </p:sp>
      <p:sp>
        <p:nvSpPr>
          <p:cNvPr id="83980" name="Rectangle 4"/>
          <p:cNvSpPr>
            <a:spLocks noChangeArrowheads="1"/>
          </p:cNvSpPr>
          <p:nvPr/>
        </p:nvSpPr>
        <p:spPr bwMode="auto">
          <a:xfrm>
            <a:off x="838200" y="3124200"/>
            <a:ext cx="19812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r>
              <a:rPr lang="en-US"/>
              <a:t>TCP Header</a:t>
            </a:r>
          </a:p>
        </p:txBody>
      </p:sp>
      <p:sp>
        <p:nvSpPr>
          <p:cNvPr id="83981" name="Rectangle 5"/>
          <p:cNvSpPr>
            <a:spLocks noChangeArrowheads="1"/>
          </p:cNvSpPr>
          <p:nvPr/>
        </p:nvSpPr>
        <p:spPr bwMode="auto">
          <a:xfrm>
            <a:off x="2819400" y="3124200"/>
            <a:ext cx="1905000" cy="304800"/>
          </a:xfrm>
          <a:prstGeom prst="rect">
            <a:avLst/>
          </a:prstGeom>
          <a:solidFill>
            <a:srgbClr val="00CCFF">
              <a:alpha val="50195"/>
            </a:srgbClr>
          </a:solidFill>
          <a:ln w="12700">
            <a:solidFill>
              <a:schemeClr val="tx1"/>
            </a:solidFill>
            <a:miter lim="800000"/>
            <a:headEnd type="none" w="sm" len="sm"/>
            <a:tailEnd type="none" w="sm" len="sm"/>
          </a:ln>
        </p:spPr>
        <p:txBody>
          <a:bodyPr wrap="none" anchor="ctr"/>
          <a:lstStyle/>
          <a:p>
            <a:r>
              <a:rPr lang="en-US" sz="2000" b="0"/>
              <a:t>Request Line</a:t>
            </a:r>
          </a:p>
        </p:txBody>
      </p:sp>
      <p:sp>
        <p:nvSpPr>
          <p:cNvPr id="83982" name="Rectangle 6"/>
          <p:cNvSpPr>
            <a:spLocks noChangeArrowheads="1"/>
          </p:cNvSpPr>
          <p:nvPr/>
        </p:nvSpPr>
        <p:spPr bwMode="auto">
          <a:xfrm>
            <a:off x="4724400" y="3124200"/>
            <a:ext cx="1524000" cy="304800"/>
          </a:xfrm>
          <a:prstGeom prst="rect">
            <a:avLst/>
          </a:prstGeom>
          <a:solidFill>
            <a:srgbClr val="00CCFF">
              <a:alpha val="50195"/>
            </a:srgbClr>
          </a:solidFill>
          <a:ln w="12700">
            <a:solidFill>
              <a:schemeClr val="tx1"/>
            </a:solidFill>
            <a:miter lim="800000"/>
            <a:headEnd type="none" w="sm" len="sm"/>
            <a:tailEnd type="none" w="sm" len="sm"/>
          </a:ln>
        </p:spPr>
        <p:txBody>
          <a:bodyPr wrap="none" anchor="ctr"/>
          <a:lstStyle/>
          <a:p>
            <a:r>
              <a:rPr lang="en-US" sz="2000" b="0"/>
              <a:t>Headers</a:t>
            </a:r>
          </a:p>
        </p:txBody>
      </p:sp>
      <p:sp>
        <p:nvSpPr>
          <p:cNvPr id="83983" name="Rectangle 7"/>
          <p:cNvSpPr>
            <a:spLocks noChangeArrowheads="1"/>
          </p:cNvSpPr>
          <p:nvPr/>
        </p:nvSpPr>
        <p:spPr bwMode="auto">
          <a:xfrm>
            <a:off x="4402138" y="4800600"/>
            <a:ext cx="2074862" cy="304800"/>
          </a:xfrm>
          <a:prstGeom prst="rect">
            <a:avLst/>
          </a:prstGeom>
          <a:solidFill>
            <a:srgbClr val="00CCFF">
              <a:alpha val="50195"/>
            </a:srgbClr>
          </a:solidFill>
          <a:ln w="12700">
            <a:solidFill>
              <a:schemeClr val="tx1"/>
            </a:solidFill>
            <a:miter lim="800000"/>
            <a:headEnd type="none" w="sm" len="sm"/>
            <a:tailEnd type="none" w="sm" len="sm"/>
          </a:ln>
        </p:spPr>
        <p:txBody>
          <a:bodyPr wrap="none" anchor="ctr"/>
          <a:lstStyle/>
          <a:p>
            <a:r>
              <a:rPr lang="en-US" sz="2000" b="0"/>
              <a:t>Request Body</a:t>
            </a:r>
          </a:p>
        </p:txBody>
      </p:sp>
      <p:sp>
        <p:nvSpPr>
          <p:cNvPr id="83984" name="Rectangle 8"/>
          <p:cNvSpPr>
            <a:spLocks noChangeArrowheads="1"/>
          </p:cNvSpPr>
          <p:nvPr/>
        </p:nvSpPr>
        <p:spPr bwMode="auto">
          <a:xfrm>
            <a:off x="2514600" y="4800600"/>
            <a:ext cx="1887538" cy="304800"/>
          </a:xfrm>
          <a:prstGeom prst="rect">
            <a:avLst/>
          </a:prstGeom>
          <a:solidFill>
            <a:schemeClr val="accent1"/>
          </a:solidFill>
          <a:ln w="12700">
            <a:solidFill>
              <a:schemeClr val="tx1"/>
            </a:solidFill>
            <a:miter lim="800000"/>
            <a:headEnd type="none" w="sm" len="sm"/>
            <a:tailEnd type="none" w="sm" len="sm"/>
          </a:ln>
        </p:spPr>
        <p:txBody>
          <a:bodyPr wrap="none" anchor="ctr"/>
          <a:lstStyle/>
          <a:p>
            <a:r>
              <a:rPr lang="en-US" sz="2000" b="0"/>
              <a:t>TCP Header</a:t>
            </a:r>
          </a:p>
        </p:txBody>
      </p:sp>
      <p:sp>
        <p:nvSpPr>
          <p:cNvPr id="83985" name="Rectangle 4"/>
          <p:cNvSpPr>
            <a:spLocks noChangeArrowheads="1"/>
          </p:cNvSpPr>
          <p:nvPr/>
        </p:nvSpPr>
        <p:spPr bwMode="auto">
          <a:xfrm>
            <a:off x="533400" y="4795838"/>
            <a:ext cx="1981200" cy="309562"/>
          </a:xfrm>
          <a:prstGeom prst="rect">
            <a:avLst/>
          </a:prstGeom>
          <a:solidFill>
            <a:srgbClr val="FFFF00"/>
          </a:solidFill>
          <a:ln w="12700">
            <a:solidFill>
              <a:schemeClr val="tx1"/>
            </a:solidFill>
            <a:miter lim="800000"/>
            <a:headEnd type="none" w="sm" len="sm"/>
            <a:tailEnd type="none" w="sm" len="sm"/>
          </a:ln>
        </p:spPr>
        <p:txBody>
          <a:bodyPr wrap="none" anchor="ctr"/>
          <a:lstStyle/>
          <a:p>
            <a:r>
              <a:rPr lang="en-US"/>
              <a:t>IP Header</a:t>
            </a:r>
          </a:p>
        </p:txBody>
      </p:sp>
      <p:sp>
        <p:nvSpPr>
          <p:cNvPr id="83986" name="Rectangle 4"/>
          <p:cNvSpPr>
            <a:spLocks noChangeArrowheads="1"/>
          </p:cNvSpPr>
          <p:nvPr/>
        </p:nvSpPr>
        <p:spPr bwMode="auto">
          <a:xfrm>
            <a:off x="3352800" y="5715000"/>
            <a:ext cx="1524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r>
              <a:rPr lang="en-US" sz="2000" b="0"/>
              <a:t>TCP Header</a:t>
            </a:r>
          </a:p>
        </p:txBody>
      </p:sp>
      <p:sp>
        <p:nvSpPr>
          <p:cNvPr id="83987" name="Rectangle 5"/>
          <p:cNvSpPr>
            <a:spLocks noChangeArrowheads="1"/>
          </p:cNvSpPr>
          <p:nvPr/>
        </p:nvSpPr>
        <p:spPr bwMode="auto">
          <a:xfrm>
            <a:off x="4876800" y="5715000"/>
            <a:ext cx="1524000" cy="304800"/>
          </a:xfrm>
          <a:prstGeom prst="rect">
            <a:avLst/>
          </a:prstGeom>
          <a:solidFill>
            <a:srgbClr val="00CCFF">
              <a:alpha val="50195"/>
            </a:srgbClr>
          </a:solidFill>
          <a:ln w="12700">
            <a:solidFill>
              <a:schemeClr val="tx1"/>
            </a:solidFill>
            <a:miter lim="800000"/>
            <a:headEnd type="none" w="sm" len="sm"/>
            <a:tailEnd type="none" w="sm" len="sm"/>
          </a:ln>
        </p:spPr>
        <p:txBody>
          <a:bodyPr wrap="none" anchor="ctr"/>
          <a:lstStyle/>
          <a:p>
            <a:r>
              <a:rPr lang="en-US" sz="1800" b="0"/>
              <a:t>Request Line</a:t>
            </a:r>
          </a:p>
        </p:txBody>
      </p:sp>
      <p:sp>
        <p:nvSpPr>
          <p:cNvPr id="83988" name="Rectangle 6"/>
          <p:cNvSpPr>
            <a:spLocks noChangeArrowheads="1"/>
          </p:cNvSpPr>
          <p:nvPr/>
        </p:nvSpPr>
        <p:spPr bwMode="auto">
          <a:xfrm>
            <a:off x="6400800" y="5715000"/>
            <a:ext cx="1524000" cy="304800"/>
          </a:xfrm>
          <a:prstGeom prst="rect">
            <a:avLst/>
          </a:prstGeom>
          <a:solidFill>
            <a:srgbClr val="00CCFF">
              <a:alpha val="50195"/>
            </a:srgbClr>
          </a:solidFill>
          <a:ln w="12700">
            <a:solidFill>
              <a:schemeClr val="tx1"/>
            </a:solidFill>
            <a:miter lim="800000"/>
            <a:headEnd type="none" w="sm" len="sm"/>
            <a:tailEnd type="none" w="sm" len="sm"/>
          </a:ln>
        </p:spPr>
        <p:txBody>
          <a:bodyPr wrap="none" anchor="ctr"/>
          <a:lstStyle/>
          <a:p>
            <a:r>
              <a:rPr lang="en-US" sz="2000" b="0"/>
              <a:t>Headers</a:t>
            </a:r>
          </a:p>
        </p:txBody>
      </p:sp>
      <p:sp>
        <p:nvSpPr>
          <p:cNvPr id="83989" name="Rectangle 4"/>
          <p:cNvSpPr>
            <a:spLocks noChangeArrowheads="1"/>
          </p:cNvSpPr>
          <p:nvPr/>
        </p:nvSpPr>
        <p:spPr bwMode="auto">
          <a:xfrm>
            <a:off x="1828800" y="5715000"/>
            <a:ext cx="1524000" cy="304800"/>
          </a:xfrm>
          <a:prstGeom prst="rect">
            <a:avLst/>
          </a:prstGeom>
          <a:solidFill>
            <a:srgbClr val="FFFF00"/>
          </a:solidFill>
          <a:ln w="12700">
            <a:solidFill>
              <a:schemeClr val="tx1"/>
            </a:solidFill>
            <a:miter lim="800000"/>
            <a:headEnd type="none" w="sm" len="sm"/>
            <a:tailEnd type="none" w="sm" len="sm"/>
          </a:ln>
        </p:spPr>
        <p:txBody>
          <a:bodyPr wrap="none" anchor="ctr"/>
          <a:lstStyle/>
          <a:p>
            <a:r>
              <a:rPr lang="en-US" b="0"/>
              <a:t>IP Header</a:t>
            </a:r>
          </a:p>
        </p:txBody>
      </p:sp>
      <p:sp>
        <p:nvSpPr>
          <p:cNvPr id="83990" name="Rectangle 6"/>
          <p:cNvSpPr>
            <a:spLocks noChangeArrowheads="1"/>
          </p:cNvSpPr>
          <p:nvPr/>
        </p:nvSpPr>
        <p:spPr bwMode="auto">
          <a:xfrm>
            <a:off x="7924800" y="5715000"/>
            <a:ext cx="942975" cy="304800"/>
          </a:xfrm>
          <a:prstGeom prst="rect">
            <a:avLst/>
          </a:prstGeom>
          <a:solidFill>
            <a:srgbClr val="00B050">
              <a:alpha val="50195"/>
            </a:srgbClr>
          </a:solidFill>
          <a:ln w="12700">
            <a:solidFill>
              <a:schemeClr val="tx1"/>
            </a:solidFill>
            <a:miter lim="800000"/>
            <a:headEnd type="none" w="sm" len="sm"/>
            <a:tailEnd type="none" w="sm" len="sm"/>
          </a:ln>
        </p:spPr>
        <p:txBody>
          <a:bodyPr wrap="none" anchor="ctr"/>
          <a:lstStyle/>
          <a:p>
            <a:r>
              <a:rPr lang="en-US" b="0"/>
              <a:t>CRC</a:t>
            </a:r>
          </a:p>
        </p:txBody>
      </p:sp>
      <p:sp>
        <p:nvSpPr>
          <p:cNvPr id="83991" name="Rectangle 6"/>
          <p:cNvSpPr>
            <a:spLocks noChangeArrowheads="1"/>
          </p:cNvSpPr>
          <p:nvPr/>
        </p:nvSpPr>
        <p:spPr bwMode="auto">
          <a:xfrm>
            <a:off x="304800" y="5715000"/>
            <a:ext cx="1524000" cy="304800"/>
          </a:xfrm>
          <a:prstGeom prst="rect">
            <a:avLst/>
          </a:prstGeom>
          <a:solidFill>
            <a:srgbClr val="00B050">
              <a:alpha val="50195"/>
            </a:srgbClr>
          </a:solidFill>
          <a:ln w="12700">
            <a:solidFill>
              <a:schemeClr val="tx1"/>
            </a:solidFill>
            <a:miter lim="800000"/>
            <a:headEnd type="none" w="sm" len="sm"/>
            <a:tailEnd type="none" w="sm" len="sm"/>
          </a:ln>
        </p:spPr>
        <p:txBody>
          <a:bodyPr wrap="none" anchor="ctr"/>
          <a:lstStyle/>
          <a:p>
            <a:r>
              <a:rPr lang="en-US" sz="2000" b="0"/>
              <a:t>Eth. Header</a:t>
            </a:r>
          </a:p>
        </p:txBody>
      </p:sp>
      <p:sp>
        <p:nvSpPr>
          <p:cNvPr id="83992" name="Rectangle 7"/>
          <p:cNvSpPr>
            <a:spLocks noChangeArrowheads="1"/>
          </p:cNvSpPr>
          <p:nvPr/>
        </p:nvSpPr>
        <p:spPr bwMode="auto">
          <a:xfrm>
            <a:off x="4867275" y="6176963"/>
            <a:ext cx="1828800" cy="304800"/>
          </a:xfrm>
          <a:prstGeom prst="rect">
            <a:avLst/>
          </a:prstGeom>
          <a:solidFill>
            <a:srgbClr val="00CCFF">
              <a:alpha val="50195"/>
            </a:srgbClr>
          </a:solidFill>
          <a:ln w="12700">
            <a:solidFill>
              <a:schemeClr val="tx1"/>
            </a:solidFill>
            <a:miter lim="800000"/>
            <a:headEnd type="none" w="sm" len="sm"/>
            <a:tailEnd type="none" w="sm" len="sm"/>
          </a:ln>
        </p:spPr>
        <p:txBody>
          <a:bodyPr wrap="none" anchor="ctr"/>
          <a:lstStyle/>
          <a:p>
            <a:r>
              <a:rPr lang="en-US" sz="1800" b="0"/>
              <a:t>Request Body</a:t>
            </a:r>
          </a:p>
        </p:txBody>
      </p:sp>
      <p:sp>
        <p:nvSpPr>
          <p:cNvPr id="83993" name="Rectangle 8"/>
          <p:cNvSpPr>
            <a:spLocks noChangeArrowheads="1"/>
          </p:cNvSpPr>
          <p:nvPr/>
        </p:nvSpPr>
        <p:spPr bwMode="auto">
          <a:xfrm>
            <a:off x="3343275" y="6176963"/>
            <a:ext cx="1524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r>
              <a:rPr lang="en-US" sz="2000" b="0"/>
              <a:t>TCP Header</a:t>
            </a:r>
          </a:p>
        </p:txBody>
      </p:sp>
      <p:sp>
        <p:nvSpPr>
          <p:cNvPr id="83994" name="Rectangle 4"/>
          <p:cNvSpPr>
            <a:spLocks noChangeArrowheads="1"/>
          </p:cNvSpPr>
          <p:nvPr/>
        </p:nvSpPr>
        <p:spPr bwMode="auto">
          <a:xfrm>
            <a:off x="1819275" y="6172200"/>
            <a:ext cx="1524000" cy="304800"/>
          </a:xfrm>
          <a:prstGeom prst="rect">
            <a:avLst/>
          </a:prstGeom>
          <a:solidFill>
            <a:srgbClr val="FFFF00"/>
          </a:solidFill>
          <a:ln w="12700">
            <a:solidFill>
              <a:schemeClr val="tx1"/>
            </a:solidFill>
            <a:miter lim="800000"/>
            <a:headEnd type="none" w="sm" len="sm"/>
            <a:tailEnd type="none" w="sm" len="sm"/>
          </a:ln>
        </p:spPr>
        <p:txBody>
          <a:bodyPr wrap="none" anchor="ctr"/>
          <a:lstStyle/>
          <a:p>
            <a:r>
              <a:rPr lang="en-US" b="0"/>
              <a:t>IP Header</a:t>
            </a:r>
          </a:p>
        </p:txBody>
      </p:sp>
      <p:sp>
        <p:nvSpPr>
          <p:cNvPr id="83995" name="Rectangle 6"/>
          <p:cNvSpPr>
            <a:spLocks noChangeArrowheads="1"/>
          </p:cNvSpPr>
          <p:nvPr/>
        </p:nvSpPr>
        <p:spPr bwMode="auto">
          <a:xfrm>
            <a:off x="304800" y="6172200"/>
            <a:ext cx="1524000" cy="304800"/>
          </a:xfrm>
          <a:prstGeom prst="rect">
            <a:avLst/>
          </a:prstGeom>
          <a:solidFill>
            <a:srgbClr val="00B050">
              <a:alpha val="50195"/>
            </a:srgbClr>
          </a:solidFill>
          <a:ln w="12700">
            <a:solidFill>
              <a:schemeClr val="tx1"/>
            </a:solidFill>
            <a:miter lim="800000"/>
            <a:headEnd type="none" w="sm" len="sm"/>
            <a:tailEnd type="none" w="sm" len="sm"/>
          </a:ln>
        </p:spPr>
        <p:txBody>
          <a:bodyPr wrap="none" anchor="ctr"/>
          <a:lstStyle/>
          <a:p>
            <a:r>
              <a:rPr lang="en-US" sz="2000" b="0"/>
              <a:t>Eth. Header</a:t>
            </a:r>
          </a:p>
        </p:txBody>
      </p:sp>
      <p:sp>
        <p:nvSpPr>
          <p:cNvPr id="83996" name="Rectangle 6"/>
          <p:cNvSpPr>
            <a:spLocks noChangeArrowheads="1"/>
          </p:cNvSpPr>
          <p:nvPr/>
        </p:nvSpPr>
        <p:spPr bwMode="auto">
          <a:xfrm>
            <a:off x="6696075" y="6181725"/>
            <a:ext cx="942975" cy="304800"/>
          </a:xfrm>
          <a:prstGeom prst="rect">
            <a:avLst/>
          </a:prstGeom>
          <a:solidFill>
            <a:srgbClr val="00B050">
              <a:alpha val="50195"/>
            </a:srgbClr>
          </a:solidFill>
          <a:ln w="12700">
            <a:solidFill>
              <a:schemeClr val="tx1"/>
            </a:solidFill>
            <a:miter lim="800000"/>
            <a:headEnd type="none" w="sm" len="sm"/>
            <a:tailEnd type="none" w="sm" len="sm"/>
          </a:ln>
        </p:spPr>
        <p:txBody>
          <a:bodyPr wrap="none" anchor="ctr"/>
          <a:lstStyle/>
          <a:p>
            <a:r>
              <a:rPr lang="en-US" b="0"/>
              <a:t>CRC</a:t>
            </a:r>
          </a:p>
        </p:txBody>
      </p:sp>
      <p:sp>
        <p:nvSpPr>
          <p:cNvPr id="83997" name="TextBox 2"/>
          <p:cNvSpPr txBox="1">
            <a:spLocks noChangeArrowheads="1"/>
          </p:cNvSpPr>
          <p:nvPr/>
        </p:nvSpPr>
        <p:spPr bwMode="auto">
          <a:xfrm>
            <a:off x="152400" y="3962400"/>
            <a:ext cx="327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algn="l" eaLnBrk="1" hangingPunct="1">
              <a:buFont typeface="Arial" charset="0"/>
              <a:buChar char="•"/>
            </a:pPr>
            <a:r>
              <a:rPr lang="en-US" dirty="0">
                <a:solidFill>
                  <a:schemeClr val="accent2"/>
                </a:solidFill>
              </a:rPr>
              <a:t>IP Packets sent</a:t>
            </a:r>
          </a:p>
        </p:txBody>
      </p:sp>
      <p:sp>
        <p:nvSpPr>
          <p:cNvPr id="83998" name="TextBox 1"/>
          <p:cNvSpPr txBox="1">
            <a:spLocks noChangeArrowheads="1"/>
          </p:cNvSpPr>
          <p:nvPr/>
        </p:nvSpPr>
        <p:spPr bwMode="auto">
          <a:xfrm>
            <a:off x="228600" y="5105400"/>
            <a:ext cx="3200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algn="l" eaLnBrk="1" hangingPunct="1">
              <a:buFont typeface="Arial" charset="0"/>
              <a:buChar char="•"/>
            </a:pPr>
            <a:r>
              <a:rPr lang="en-US"/>
              <a:t>Ethernet Frame</a:t>
            </a:r>
          </a:p>
        </p:txBody>
      </p:sp>
      <p:sp>
        <p:nvSpPr>
          <p:cNvPr id="35" name="TextBox 2"/>
          <p:cNvSpPr txBox="1">
            <a:spLocks noChangeArrowheads="1"/>
          </p:cNvSpPr>
          <p:nvPr/>
        </p:nvSpPr>
        <p:spPr bwMode="auto">
          <a:xfrm>
            <a:off x="254506" y="2681270"/>
            <a:ext cx="327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algn="l" eaLnBrk="1" hangingPunct="1">
              <a:buFont typeface="Arial" charset="0"/>
              <a:buChar char="•"/>
            </a:pPr>
            <a:r>
              <a:rPr lang="en-US" dirty="0" smtClean="0">
                <a:solidFill>
                  <a:schemeClr val="accent2"/>
                </a:solidFill>
              </a:rPr>
              <a:t>TCP Segment</a:t>
            </a:r>
            <a:endParaRPr lang="en-US" dirty="0">
              <a:solidFill>
                <a:schemeClr val="accent2"/>
              </a:solidFill>
            </a:endParaRPr>
          </a:p>
        </p:txBody>
      </p:sp>
      <p:sp>
        <p:nvSpPr>
          <p:cNvPr id="36" name="TextBox 2"/>
          <p:cNvSpPr txBox="1">
            <a:spLocks noChangeArrowheads="1"/>
          </p:cNvSpPr>
          <p:nvPr/>
        </p:nvSpPr>
        <p:spPr bwMode="auto">
          <a:xfrm>
            <a:off x="356611" y="1689365"/>
            <a:ext cx="44589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algn="l" eaLnBrk="1" hangingPunct="1">
              <a:buFont typeface="Arial" charset="0"/>
              <a:buChar char="•"/>
            </a:pPr>
            <a:r>
              <a:rPr lang="en-US" dirty="0" smtClean="0">
                <a:solidFill>
                  <a:schemeClr val="accent2"/>
                </a:solidFill>
              </a:rPr>
              <a:t>Original HTTP Request</a:t>
            </a:r>
            <a:endParaRPr lang="en-US" dirty="0">
              <a:solidFill>
                <a:schemeClr val="accent2"/>
              </a:solidFill>
            </a:endParaRPr>
          </a:p>
        </p:txBody>
      </p:sp>
      <p:sp>
        <p:nvSpPr>
          <p:cNvPr id="2" name="Slide Number Placeholder 1"/>
          <p:cNvSpPr>
            <a:spLocks noGrp="1"/>
          </p:cNvSpPr>
          <p:nvPr>
            <p:ph type="sldNum" sz="quarter" idx="12"/>
          </p:nvPr>
        </p:nvSpPr>
        <p:spPr/>
        <p:txBody>
          <a:bodyPr/>
          <a:lstStyle/>
          <a:p>
            <a:fld id="{6113E31D-E2AB-40D1-8B51-AFA5AFEF393A}" type="slidenum">
              <a:rPr lang="en-US" smtClean="0"/>
              <a:t>68</a:t>
            </a:fld>
            <a:endParaRPr lang="en-US" dirty="0"/>
          </a:p>
        </p:txBody>
      </p:sp>
      <p:sp>
        <p:nvSpPr>
          <p:cNvPr id="3" name="Rounded Rectangle 2"/>
          <p:cNvSpPr/>
          <p:nvPr/>
        </p:nvSpPr>
        <p:spPr>
          <a:xfrm>
            <a:off x="6394951" y="2985492"/>
            <a:ext cx="2183642" cy="9803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Notice there are TWO segments</a:t>
            </a:r>
            <a:endParaRPr lang="en-US" dirty="0"/>
          </a:p>
        </p:txBody>
      </p:sp>
    </p:spTree>
    <p:extLst>
      <p:ext uri="{BB962C8B-B14F-4D97-AF65-F5344CB8AC3E}">
        <p14:creationId xmlns:p14="http://schemas.microsoft.com/office/powerpoint/2010/main" val="38866925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dirty="0" smtClean="0"/>
              <a:t>TCP/ IP technologies by layer</a:t>
            </a:r>
          </a:p>
        </p:txBody>
      </p:sp>
      <p:pic>
        <p:nvPicPr>
          <p:cNvPr id="86018" name="Picture 1" descr="OSI IP thin wa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827" y="1685028"/>
            <a:ext cx="6236282" cy="498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113E31D-E2AB-40D1-8B51-AFA5AFEF393A}" type="slidenum">
              <a:rPr lang="en-US" smtClean="0"/>
              <a:t>69</a:t>
            </a:fld>
            <a:endParaRPr lang="en-US" dirty="0"/>
          </a:p>
        </p:txBody>
      </p:sp>
    </p:spTree>
    <p:extLst>
      <p:ext uri="{BB962C8B-B14F-4D97-AF65-F5344CB8AC3E}">
        <p14:creationId xmlns:p14="http://schemas.microsoft.com/office/powerpoint/2010/main" val="2003009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smtClean="0"/>
              <a:t>But first … </a:t>
            </a:r>
            <a:br>
              <a:rPr lang="en-US" dirty="0" smtClean="0"/>
            </a:br>
            <a:r>
              <a:rPr lang="en-US" dirty="0" smtClean="0"/>
              <a:t>Applications</a:t>
            </a:r>
            <a:endParaRPr lang="en-US" dirty="0"/>
          </a:p>
        </p:txBody>
      </p:sp>
      <p:sp>
        <p:nvSpPr>
          <p:cNvPr id="34819" name="Rectangle 3"/>
          <p:cNvSpPr>
            <a:spLocks noGrp="1" noChangeArrowheads="1"/>
          </p:cNvSpPr>
          <p:nvPr>
            <p:ph type="body" sz="half" idx="1"/>
          </p:nvPr>
        </p:nvSpPr>
        <p:spPr/>
        <p:txBody>
          <a:bodyPr>
            <a:normAutofit fontScale="70000" lnSpcReduction="20000"/>
          </a:bodyPr>
          <a:lstStyle/>
          <a:p>
            <a:r>
              <a:rPr lang="en-US" dirty="0"/>
              <a:t>W</a:t>
            </a:r>
            <a:r>
              <a:rPr lang="en-US" dirty="0" smtClean="0"/>
              <a:t>rite programs that</a:t>
            </a:r>
          </a:p>
          <a:p>
            <a:pPr lvl="1"/>
            <a:r>
              <a:rPr lang="en-US" dirty="0" smtClean="0"/>
              <a:t>run on (different) end systems</a:t>
            </a:r>
          </a:p>
          <a:p>
            <a:pPr lvl="1"/>
            <a:r>
              <a:rPr lang="en-US" dirty="0" smtClean="0"/>
              <a:t>communicate over network</a:t>
            </a:r>
          </a:p>
          <a:p>
            <a:pPr lvl="1"/>
            <a:r>
              <a:rPr lang="en-US" dirty="0" smtClean="0"/>
              <a:t>e.g., web server software communicates with browser software</a:t>
            </a:r>
          </a:p>
          <a:p>
            <a:r>
              <a:rPr lang="en-US" dirty="0" smtClean="0"/>
              <a:t>Software not written for devices in network</a:t>
            </a:r>
          </a:p>
          <a:p>
            <a:pPr lvl="1"/>
            <a:r>
              <a:rPr lang="en-US" dirty="0" smtClean="0"/>
              <a:t>Network devices do not run user applications </a:t>
            </a:r>
          </a:p>
          <a:p>
            <a:pPr lvl="1"/>
            <a:r>
              <a:rPr lang="en-US" dirty="0" smtClean="0"/>
              <a:t>applications on end systems  allows for rapid app development, propagation</a:t>
            </a:r>
            <a:endParaRPr lang="en-US" dirty="0"/>
          </a:p>
        </p:txBody>
      </p:sp>
      <p:sp>
        <p:nvSpPr>
          <p:cNvPr id="23555" name="Freeform 573"/>
          <p:cNvSpPr>
            <a:spLocks/>
          </p:cNvSpPr>
          <p:nvPr/>
        </p:nvSpPr>
        <p:spPr bwMode="auto">
          <a:xfrm>
            <a:off x="6772275" y="4014788"/>
            <a:ext cx="1314450" cy="674687"/>
          </a:xfrm>
          <a:custGeom>
            <a:avLst/>
            <a:gdLst>
              <a:gd name="T0" fmla="*/ 606425 w 828"/>
              <a:gd name="T1" fmla="*/ 47625 h 425"/>
              <a:gd name="T2" fmla="*/ 587375 w 828"/>
              <a:gd name="T3" fmla="*/ 47625 h 425"/>
              <a:gd name="T4" fmla="*/ 200025 w 828"/>
              <a:gd name="T5" fmla="*/ 50800 h 425"/>
              <a:gd name="T6" fmla="*/ 9525 w 828"/>
              <a:gd name="T7" fmla="*/ 200025 h 425"/>
              <a:gd name="T8" fmla="*/ 146050 w 828"/>
              <a:gd name="T9" fmla="*/ 434975 h 425"/>
              <a:gd name="T10" fmla="*/ 463550 w 828"/>
              <a:gd name="T11" fmla="*/ 609600 h 425"/>
              <a:gd name="T12" fmla="*/ 857250 w 828"/>
              <a:gd name="T13" fmla="*/ 660400 h 425"/>
              <a:gd name="T14" fmla="*/ 1108075 w 828"/>
              <a:gd name="T15" fmla="*/ 523875 h 425"/>
              <a:gd name="T16" fmla="*/ 1231900 w 828"/>
              <a:gd name="T17" fmla="*/ 269875 h 425"/>
              <a:gd name="T18" fmla="*/ 1257300 w 828"/>
              <a:gd name="T19" fmla="*/ 34925 h 425"/>
              <a:gd name="T20" fmla="*/ 889000 w 828"/>
              <a:gd name="T21" fmla="*/ 60325 h 425"/>
              <a:gd name="T22" fmla="*/ 606425 w 828"/>
              <a:gd name="T23" fmla="*/ 47625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6" name="Freeform 574"/>
          <p:cNvSpPr>
            <a:spLocks/>
          </p:cNvSpPr>
          <p:nvPr/>
        </p:nvSpPr>
        <p:spPr bwMode="auto">
          <a:xfrm>
            <a:off x="6791325" y="2489200"/>
            <a:ext cx="1730375" cy="1044575"/>
          </a:xfrm>
          <a:custGeom>
            <a:avLst/>
            <a:gdLst>
              <a:gd name="T0" fmla="*/ 959058 w 765"/>
              <a:gd name="T1" fmla="*/ 22758 h 459"/>
              <a:gd name="T2" fmla="*/ 651435 w 765"/>
              <a:gd name="T3" fmla="*/ 159303 h 459"/>
              <a:gd name="T4" fmla="*/ 217145 w 765"/>
              <a:gd name="T5" fmla="*/ 227576 h 459"/>
              <a:gd name="T6" fmla="*/ 31667 w 765"/>
              <a:gd name="T7" fmla="*/ 764656 h 459"/>
              <a:gd name="T8" fmla="*/ 407147 w 765"/>
              <a:gd name="T9" fmla="*/ 1010439 h 459"/>
              <a:gd name="T10" fmla="*/ 782627 w 765"/>
              <a:gd name="T11" fmla="*/ 969475 h 459"/>
              <a:gd name="T12" fmla="*/ 1320966 w 765"/>
              <a:gd name="T13" fmla="*/ 1010439 h 459"/>
              <a:gd name="T14" fmla="*/ 1578826 w 765"/>
              <a:gd name="T15" fmla="*/ 987681 h 459"/>
              <a:gd name="T16" fmla="*/ 1700970 w 765"/>
              <a:gd name="T17" fmla="*/ 846584 h 459"/>
              <a:gd name="T18" fmla="*/ 1696446 w 765"/>
              <a:gd name="T19" fmla="*/ 359570 h 459"/>
              <a:gd name="T20" fmla="*/ 1497396 w 765"/>
              <a:gd name="T21" fmla="*/ 77376 h 459"/>
              <a:gd name="T22" fmla="*/ 959058 w 765"/>
              <a:gd name="T23" fmla="*/ 22758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DDDDDD"/>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7" name="Freeform 575"/>
          <p:cNvSpPr>
            <a:spLocks/>
          </p:cNvSpPr>
          <p:nvPr/>
        </p:nvSpPr>
        <p:spPr bwMode="auto">
          <a:xfrm>
            <a:off x="5051425" y="2197100"/>
            <a:ext cx="1644650" cy="1071563"/>
          </a:xfrm>
          <a:custGeom>
            <a:avLst/>
            <a:gdLst>
              <a:gd name="T0" fmla="*/ 1028700 w 1036"/>
              <a:gd name="T1" fmla="*/ 17463 h 675"/>
              <a:gd name="T2" fmla="*/ 619125 w 1036"/>
              <a:gd name="T3" fmla="*/ 84138 h 675"/>
              <a:gd name="T4" fmla="*/ 327025 w 1036"/>
              <a:gd name="T5" fmla="*/ 204788 h 675"/>
              <a:gd name="T6" fmla="*/ 241300 w 1036"/>
              <a:gd name="T7" fmla="*/ 363538 h 675"/>
              <a:gd name="T8" fmla="*/ 34925 w 1036"/>
              <a:gd name="T9" fmla="*/ 471488 h 675"/>
              <a:gd name="T10" fmla="*/ 28575 w 1036"/>
              <a:gd name="T11" fmla="*/ 728663 h 675"/>
              <a:gd name="T12" fmla="*/ 209550 w 1036"/>
              <a:gd name="T13" fmla="*/ 776288 h 675"/>
              <a:gd name="T14" fmla="*/ 727075 w 1036"/>
              <a:gd name="T15" fmla="*/ 776288 h 675"/>
              <a:gd name="T16" fmla="*/ 949325 w 1036"/>
              <a:gd name="T17" fmla="*/ 881063 h 675"/>
              <a:gd name="T18" fmla="*/ 1193800 w 1036"/>
              <a:gd name="T19" fmla="*/ 1042988 h 675"/>
              <a:gd name="T20" fmla="*/ 1381125 w 1036"/>
              <a:gd name="T21" fmla="*/ 1049338 h 675"/>
              <a:gd name="T22" fmla="*/ 1511300 w 1036"/>
              <a:gd name="T23" fmla="*/ 957263 h 675"/>
              <a:gd name="T24" fmla="*/ 1574800 w 1036"/>
              <a:gd name="T25" fmla="*/ 706438 h 675"/>
              <a:gd name="T26" fmla="*/ 1616075 w 1036"/>
              <a:gd name="T27" fmla="*/ 461963 h 675"/>
              <a:gd name="T28" fmla="*/ 1622425 w 1036"/>
              <a:gd name="T29" fmla="*/ 169863 h 675"/>
              <a:gd name="T30" fmla="*/ 1482725 w 1036"/>
              <a:gd name="T31" fmla="*/ 26988 h 675"/>
              <a:gd name="T32" fmla="*/ 1231900 w 1036"/>
              <a:gd name="T33" fmla="*/ 4763 h 675"/>
              <a:gd name="T34" fmla="*/ 1028700 w 1036"/>
              <a:gd name="T35" fmla="*/ 17463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3558" name="Group 576"/>
          <p:cNvGrpSpPr>
            <a:grpSpLocks/>
          </p:cNvGrpSpPr>
          <p:nvPr/>
        </p:nvGrpSpPr>
        <p:grpSpPr bwMode="auto">
          <a:xfrm>
            <a:off x="5138738" y="3532188"/>
            <a:ext cx="1458912" cy="933450"/>
            <a:chOff x="2889" y="1631"/>
            <a:chExt cx="980" cy="743"/>
          </a:xfrm>
        </p:grpSpPr>
        <p:sp>
          <p:nvSpPr>
            <p:cNvPr id="23922" name="Rectangle 577"/>
            <p:cNvSpPr>
              <a:spLocks noChangeArrowheads="1"/>
            </p:cNvSpPr>
            <p:nvPr/>
          </p:nvSpPr>
          <p:spPr bwMode="auto">
            <a:xfrm>
              <a:off x="3046" y="1841"/>
              <a:ext cx="663" cy="533"/>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23" name="AutoShape 578"/>
            <p:cNvSpPr>
              <a:spLocks noChangeArrowheads="1"/>
            </p:cNvSpPr>
            <p:nvPr/>
          </p:nvSpPr>
          <p:spPr bwMode="auto">
            <a:xfrm>
              <a:off x="2889" y="1631"/>
              <a:ext cx="980" cy="253"/>
            </a:xfrm>
            <a:prstGeom prst="triangle">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CCFF"/>
                </a:solidFill>
                <a:latin typeface="Times New Roman" charset="0"/>
              </a:endParaRPr>
            </a:p>
          </p:txBody>
        </p:sp>
      </p:grpSp>
      <p:grpSp>
        <p:nvGrpSpPr>
          <p:cNvPr id="23559" name="Group 579"/>
          <p:cNvGrpSpPr>
            <a:grpSpLocks/>
          </p:cNvGrpSpPr>
          <p:nvPr/>
        </p:nvGrpSpPr>
        <p:grpSpPr bwMode="auto">
          <a:xfrm>
            <a:off x="5840413" y="2389188"/>
            <a:ext cx="336550" cy="531812"/>
            <a:chOff x="3796" y="1043"/>
            <a:chExt cx="865" cy="1237"/>
          </a:xfrm>
        </p:grpSpPr>
        <p:sp>
          <p:nvSpPr>
            <p:cNvPr id="23892" name="Line 580"/>
            <p:cNvSpPr>
              <a:spLocks noChangeShapeType="1"/>
            </p:cNvSpPr>
            <p:nvPr/>
          </p:nvSpPr>
          <p:spPr bwMode="auto">
            <a:xfrm flipH="1">
              <a:off x="3992" y="1481"/>
              <a:ext cx="235" cy="72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893" name="Line 581"/>
            <p:cNvSpPr>
              <a:spLocks noChangeShapeType="1"/>
            </p:cNvSpPr>
            <p:nvPr/>
          </p:nvSpPr>
          <p:spPr bwMode="auto">
            <a:xfrm>
              <a:off x="4227" y="1481"/>
              <a:ext cx="236" cy="72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894" name="Line 582"/>
            <p:cNvSpPr>
              <a:spLocks noChangeShapeType="1"/>
            </p:cNvSpPr>
            <p:nvPr/>
          </p:nvSpPr>
          <p:spPr bwMode="auto">
            <a:xfrm>
              <a:off x="3992" y="2201"/>
              <a:ext cx="235" cy="7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895" name="Line 583"/>
            <p:cNvSpPr>
              <a:spLocks noChangeShapeType="1"/>
            </p:cNvSpPr>
            <p:nvPr/>
          </p:nvSpPr>
          <p:spPr bwMode="auto">
            <a:xfrm flipH="1">
              <a:off x="4227" y="2201"/>
              <a:ext cx="236" cy="7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896" name="Line 584"/>
            <p:cNvSpPr>
              <a:spLocks noChangeShapeType="1"/>
            </p:cNvSpPr>
            <p:nvPr/>
          </p:nvSpPr>
          <p:spPr bwMode="auto">
            <a:xfrm>
              <a:off x="4227" y="1497"/>
              <a:ext cx="0" cy="78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897" name="Line 585"/>
            <p:cNvSpPr>
              <a:spLocks noChangeShapeType="1"/>
            </p:cNvSpPr>
            <p:nvPr/>
          </p:nvSpPr>
          <p:spPr bwMode="auto">
            <a:xfrm flipV="1">
              <a:off x="3992" y="2127"/>
              <a:ext cx="235" cy="7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898" name="Line 586"/>
            <p:cNvSpPr>
              <a:spLocks noChangeShapeType="1"/>
            </p:cNvSpPr>
            <p:nvPr/>
          </p:nvSpPr>
          <p:spPr bwMode="auto">
            <a:xfrm flipH="1" flipV="1">
              <a:off x="4227" y="2127"/>
              <a:ext cx="236" cy="7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899" name="Line 587"/>
            <p:cNvSpPr>
              <a:spLocks noChangeShapeType="1"/>
            </p:cNvSpPr>
            <p:nvPr/>
          </p:nvSpPr>
          <p:spPr bwMode="auto">
            <a:xfrm>
              <a:off x="4092" y="1890"/>
              <a:ext cx="135" cy="6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900" name="Line 588"/>
            <p:cNvSpPr>
              <a:spLocks noChangeShapeType="1"/>
            </p:cNvSpPr>
            <p:nvPr/>
          </p:nvSpPr>
          <p:spPr bwMode="auto">
            <a:xfrm flipV="1">
              <a:off x="4227" y="1890"/>
              <a:ext cx="143" cy="6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901" name="Line 589"/>
            <p:cNvSpPr>
              <a:spLocks noChangeShapeType="1"/>
            </p:cNvSpPr>
            <p:nvPr/>
          </p:nvSpPr>
          <p:spPr bwMode="auto">
            <a:xfrm>
              <a:off x="4047" y="1996"/>
              <a:ext cx="175" cy="81"/>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902" name="Line 590"/>
            <p:cNvSpPr>
              <a:spLocks noChangeShapeType="1"/>
            </p:cNvSpPr>
            <p:nvPr/>
          </p:nvSpPr>
          <p:spPr bwMode="auto">
            <a:xfrm flipV="1">
              <a:off x="4227" y="2012"/>
              <a:ext cx="176" cy="71"/>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903" name="Line 591"/>
            <p:cNvSpPr>
              <a:spLocks noChangeShapeType="1"/>
            </p:cNvSpPr>
            <p:nvPr/>
          </p:nvSpPr>
          <p:spPr bwMode="auto">
            <a:xfrm flipV="1">
              <a:off x="4227" y="1782"/>
              <a:ext cx="90" cy="2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904" name="Line 592"/>
            <p:cNvSpPr>
              <a:spLocks noChangeShapeType="1"/>
            </p:cNvSpPr>
            <p:nvPr/>
          </p:nvSpPr>
          <p:spPr bwMode="auto">
            <a:xfrm flipV="1">
              <a:off x="4227" y="1632"/>
              <a:ext cx="57" cy="2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905" name="Line 593"/>
            <p:cNvSpPr>
              <a:spLocks noChangeShapeType="1"/>
            </p:cNvSpPr>
            <p:nvPr/>
          </p:nvSpPr>
          <p:spPr bwMode="auto">
            <a:xfrm>
              <a:off x="4126" y="1772"/>
              <a:ext cx="109" cy="3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906" name="Line 594"/>
            <p:cNvSpPr>
              <a:spLocks noChangeShapeType="1"/>
            </p:cNvSpPr>
            <p:nvPr/>
          </p:nvSpPr>
          <p:spPr bwMode="auto">
            <a:xfrm>
              <a:off x="4175" y="1625"/>
              <a:ext cx="63" cy="3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3907" name="Group 595"/>
            <p:cNvGrpSpPr>
              <a:grpSpLocks/>
            </p:cNvGrpSpPr>
            <p:nvPr/>
          </p:nvGrpSpPr>
          <p:grpSpPr bwMode="auto">
            <a:xfrm>
              <a:off x="4269" y="1415"/>
              <a:ext cx="392" cy="137"/>
              <a:chOff x="4227" y="1360"/>
              <a:chExt cx="863" cy="270"/>
            </a:xfrm>
          </p:grpSpPr>
          <p:sp>
            <p:nvSpPr>
              <p:cNvPr id="23918" name="Line 596"/>
              <p:cNvSpPr>
                <a:spLocks noChangeShapeType="1"/>
              </p:cNvSpPr>
              <p:nvPr/>
            </p:nvSpPr>
            <p:spPr bwMode="auto">
              <a:xfrm>
                <a:off x="4227" y="1604"/>
                <a:ext cx="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919" name="Line 597"/>
              <p:cNvSpPr>
                <a:spLocks noChangeShapeType="1"/>
              </p:cNvSpPr>
              <p:nvPr/>
            </p:nvSpPr>
            <p:spPr bwMode="auto">
              <a:xfrm rot="6361956" flipH="1" flipV="1">
                <a:off x="4464" y="1205"/>
                <a:ext cx="189" cy="50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920" name="Line 598"/>
              <p:cNvSpPr>
                <a:spLocks noChangeShapeType="1"/>
              </p:cNvSpPr>
              <p:nvPr/>
            </p:nvSpPr>
            <p:spPr bwMode="auto">
              <a:xfrm rot="6361956">
                <a:off x="4602" y="1393"/>
                <a:ext cx="189" cy="203"/>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921" name="Line 599"/>
              <p:cNvSpPr>
                <a:spLocks noChangeShapeType="1"/>
              </p:cNvSpPr>
              <p:nvPr/>
            </p:nvSpPr>
            <p:spPr bwMode="auto">
              <a:xfrm rot="6361956" flipH="1" flipV="1">
                <a:off x="4745" y="1286"/>
                <a:ext cx="189" cy="50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3908" name="Group 600"/>
            <p:cNvGrpSpPr>
              <a:grpSpLocks/>
            </p:cNvGrpSpPr>
            <p:nvPr/>
          </p:nvGrpSpPr>
          <p:grpSpPr bwMode="auto">
            <a:xfrm rot="5700496">
              <a:off x="4053" y="1170"/>
              <a:ext cx="392" cy="137"/>
              <a:chOff x="4227" y="1360"/>
              <a:chExt cx="863" cy="270"/>
            </a:xfrm>
          </p:grpSpPr>
          <p:sp>
            <p:nvSpPr>
              <p:cNvPr id="23914" name="Line 601"/>
              <p:cNvSpPr>
                <a:spLocks noChangeShapeType="1"/>
              </p:cNvSpPr>
              <p:nvPr/>
            </p:nvSpPr>
            <p:spPr bwMode="auto">
              <a:xfrm>
                <a:off x="4227" y="1604"/>
                <a:ext cx="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915" name="Line 602"/>
              <p:cNvSpPr>
                <a:spLocks noChangeShapeType="1"/>
              </p:cNvSpPr>
              <p:nvPr/>
            </p:nvSpPr>
            <p:spPr bwMode="auto">
              <a:xfrm rot="6361956" flipH="1" flipV="1">
                <a:off x="4464" y="1205"/>
                <a:ext cx="189" cy="50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916" name="Line 603"/>
              <p:cNvSpPr>
                <a:spLocks noChangeShapeType="1"/>
              </p:cNvSpPr>
              <p:nvPr/>
            </p:nvSpPr>
            <p:spPr bwMode="auto">
              <a:xfrm rot="6361956">
                <a:off x="4602" y="1393"/>
                <a:ext cx="189" cy="203"/>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917" name="Line 604"/>
              <p:cNvSpPr>
                <a:spLocks noChangeShapeType="1"/>
              </p:cNvSpPr>
              <p:nvPr/>
            </p:nvSpPr>
            <p:spPr bwMode="auto">
              <a:xfrm rot="6361956" flipH="1" flipV="1">
                <a:off x="4745" y="1286"/>
                <a:ext cx="189" cy="50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3909" name="Group 605"/>
            <p:cNvGrpSpPr>
              <a:grpSpLocks/>
            </p:cNvGrpSpPr>
            <p:nvPr/>
          </p:nvGrpSpPr>
          <p:grpSpPr bwMode="auto">
            <a:xfrm rot="10800000">
              <a:off x="3796" y="1402"/>
              <a:ext cx="392" cy="137"/>
              <a:chOff x="4227" y="1360"/>
              <a:chExt cx="863" cy="270"/>
            </a:xfrm>
          </p:grpSpPr>
          <p:sp>
            <p:nvSpPr>
              <p:cNvPr id="23910" name="Line 606"/>
              <p:cNvSpPr>
                <a:spLocks noChangeShapeType="1"/>
              </p:cNvSpPr>
              <p:nvPr/>
            </p:nvSpPr>
            <p:spPr bwMode="auto">
              <a:xfrm>
                <a:off x="4227" y="1604"/>
                <a:ext cx="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911" name="Line 607"/>
              <p:cNvSpPr>
                <a:spLocks noChangeShapeType="1"/>
              </p:cNvSpPr>
              <p:nvPr/>
            </p:nvSpPr>
            <p:spPr bwMode="auto">
              <a:xfrm rot="6361956" flipH="1" flipV="1">
                <a:off x="4464" y="1205"/>
                <a:ext cx="189" cy="50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912" name="Line 608"/>
              <p:cNvSpPr>
                <a:spLocks noChangeShapeType="1"/>
              </p:cNvSpPr>
              <p:nvPr/>
            </p:nvSpPr>
            <p:spPr bwMode="auto">
              <a:xfrm rot="6361956">
                <a:off x="4602" y="1393"/>
                <a:ext cx="189" cy="203"/>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913" name="Line 609"/>
              <p:cNvSpPr>
                <a:spLocks noChangeShapeType="1"/>
              </p:cNvSpPr>
              <p:nvPr/>
            </p:nvSpPr>
            <p:spPr bwMode="auto">
              <a:xfrm rot="6361956" flipH="1" flipV="1">
                <a:off x="4745" y="1286"/>
                <a:ext cx="189" cy="50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23560" name="Oval 610"/>
          <p:cNvSpPr>
            <a:spLocks noChangeArrowheads="1"/>
          </p:cNvSpPr>
          <p:nvPr/>
        </p:nvSpPr>
        <p:spPr bwMode="auto">
          <a:xfrm>
            <a:off x="6897688" y="4210050"/>
            <a:ext cx="358775" cy="95250"/>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1" name="Line 611"/>
          <p:cNvSpPr>
            <a:spLocks noChangeShapeType="1"/>
          </p:cNvSpPr>
          <p:nvPr/>
        </p:nvSpPr>
        <p:spPr bwMode="auto">
          <a:xfrm>
            <a:off x="6897688" y="4202113"/>
            <a:ext cx="0" cy="58737"/>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2" name="Line 612"/>
          <p:cNvSpPr>
            <a:spLocks noChangeShapeType="1"/>
          </p:cNvSpPr>
          <p:nvPr/>
        </p:nvSpPr>
        <p:spPr bwMode="auto">
          <a:xfrm>
            <a:off x="7256463" y="4202113"/>
            <a:ext cx="0" cy="58737"/>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3" name="Rectangle 613"/>
          <p:cNvSpPr>
            <a:spLocks noChangeArrowheads="1"/>
          </p:cNvSpPr>
          <p:nvPr/>
        </p:nvSpPr>
        <p:spPr bwMode="auto">
          <a:xfrm>
            <a:off x="6897688" y="4202113"/>
            <a:ext cx="355600" cy="5873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3564" name="Oval 614"/>
          <p:cNvSpPr>
            <a:spLocks noChangeArrowheads="1"/>
          </p:cNvSpPr>
          <p:nvPr/>
        </p:nvSpPr>
        <p:spPr bwMode="auto">
          <a:xfrm>
            <a:off x="6894513" y="4133850"/>
            <a:ext cx="358775" cy="111125"/>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565" name="Group 615"/>
          <p:cNvGrpSpPr>
            <a:grpSpLocks/>
          </p:cNvGrpSpPr>
          <p:nvPr/>
        </p:nvGrpSpPr>
        <p:grpSpPr bwMode="auto">
          <a:xfrm>
            <a:off x="6980238" y="4157663"/>
            <a:ext cx="179387" cy="65087"/>
            <a:chOff x="2848" y="848"/>
            <a:chExt cx="140" cy="98"/>
          </a:xfrm>
        </p:grpSpPr>
        <p:sp>
          <p:nvSpPr>
            <p:cNvPr id="23889" name="Line 616"/>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90" name="Line 617"/>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91" name="Line 618"/>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566" name="Group 619"/>
          <p:cNvGrpSpPr>
            <a:grpSpLocks/>
          </p:cNvGrpSpPr>
          <p:nvPr/>
        </p:nvGrpSpPr>
        <p:grpSpPr bwMode="auto">
          <a:xfrm flipV="1">
            <a:off x="6980238" y="4157663"/>
            <a:ext cx="179387" cy="65087"/>
            <a:chOff x="2848" y="848"/>
            <a:chExt cx="140" cy="98"/>
          </a:xfrm>
        </p:grpSpPr>
        <p:sp>
          <p:nvSpPr>
            <p:cNvPr id="23886" name="Line 620"/>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87" name="Line 621"/>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88" name="Line 622"/>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567" name="Oval 623"/>
          <p:cNvSpPr>
            <a:spLocks noChangeArrowheads="1"/>
          </p:cNvSpPr>
          <p:nvPr/>
        </p:nvSpPr>
        <p:spPr bwMode="auto">
          <a:xfrm>
            <a:off x="7253288" y="4489450"/>
            <a:ext cx="358775" cy="95250"/>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8" name="Line 624"/>
          <p:cNvSpPr>
            <a:spLocks noChangeShapeType="1"/>
          </p:cNvSpPr>
          <p:nvPr/>
        </p:nvSpPr>
        <p:spPr bwMode="auto">
          <a:xfrm>
            <a:off x="7253288" y="4481513"/>
            <a:ext cx="0" cy="58737"/>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9" name="Line 625"/>
          <p:cNvSpPr>
            <a:spLocks noChangeShapeType="1"/>
          </p:cNvSpPr>
          <p:nvPr/>
        </p:nvSpPr>
        <p:spPr bwMode="auto">
          <a:xfrm>
            <a:off x="7612063" y="4481513"/>
            <a:ext cx="0" cy="58737"/>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0" name="Rectangle 626"/>
          <p:cNvSpPr>
            <a:spLocks noChangeArrowheads="1"/>
          </p:cNvSpPr>
          <p:nvPr/>
        </p:nvSpPr>
        <p:spPr bwMode="auto">
          <a:xfrm>
            <a:off x="7253288" y="4481513"/>
            <a:ext cx="355600" cy="5873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3571" name="Oval 627"/>
          <p:cNvSpPr>
            <a:spLocks noChangeArrowheads="1"/>
          </p:cNvSpPr>
          <p:nvPr/>
        </p:nvSpPr>
        <p:spPr bwMode="auto">
          <a:xfrm>
            <a:off x="7250113" y="4413250"/>
            <a:ext cx="358775" cy="111125"/>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572" name="Group 628"/>
          <p:cNvGrpSpPr>
            <a:grpSpLocks/>
          </p:cNvGrpSpPr>
          <p:nvPr/>
        </p:nvGrpSpPr>
        <p:grpSpPr bwMode="auto">
          <a:xfrm>
            <a:off x="7335838" y="4437063"/>
            <a:ext cx="179387" cy="65087"/>
            <a:chOff x="2848" y="848"/>
            <a:chExt cx="140" cy="98"/>
          </a:xfrm>
        </p:grpSpPr>
        <p:sp>
          <p:nvSpPr>
            <p:cNvPr id="23883" name="Line 629"/>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84" name="Line 630"/>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85" name="Line 631"/>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573" name="Group 632"/>
          <p:cNvGrpSpPr>
            <a:grpSpLocks/>
          </p:cNvGrpSpPr>
          <p:nvPr/>
        </p:nvGrpSpPr>
        <p:grpSpPr bwMode="auto">
          <a:xfrm flipV="1">
            <a:off x="7335838" y="4437063"/>
            <a:ext cx="179387" cy="65087"/>
            <a:chOff x="2848" y="848"/>
            <a:chExt cx="140" cy="98"/>
          </a:xfrm>
        </p:grpSpPr>
        <p:sp>
          <p:nvSpPr>
            <p:cNvPr id="23880" name="Line 633"/>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81" name="Line 634"/>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82" name="Line 635"/>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574" name="Oval 636"/>
          <p:cNvSpPr>
            <a:spLocks noChangeArrowheads="1"/>
          </p:cNvSpPr>
          <p:nvPr/>
        </p:nvSpPr>
        <p:spPr bwMode="auto">
          <a:xfrm>
            <a:off x="7532688" y="4222750"/>
            <a:ext cx="358775" cy="95250"/>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5" name="Line 637"/>
          <p:cNvSpPr>
            <a:spLocks noChangeShapeType="1"/>
          </p:cNvSpPr>
          <p:nvPr/>
        </p:nvSpPr>
        <p:spPr bwMode="auto">
          <a:xfrm>
            <a:off x="7532688" y="4214813"/>
            <a:ext cx="0" cy="58737"/>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6" name="Line 638"/>
          <p:cNvSpPr>
            <a:spLocks noChangeShapeType="1"/>
          </p:cNvSpPr>
          <p:nvPr/>
        </p:nvSpPr>
        <p:spPr bwMode="auto">
          <a:xfrm>
            <a:off x="7891463" y="4214813"/>
            <a:ext cx="0" cy="58737"/>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7" name="Rectangle 639"/>
          <p:cNvSpPr>
            <a:spLocks noChangeArrowheads="1"/>
          </p:cNvSpPr>
          <p:nvPr/>
        </p:nvSpPr>
        <p:spPr bwMode="auto">
          <a:xfrm>
            <a:off x="7532688" y="4214813"/>
            <a:ext cx="355600" cy="5873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3578" name="Oval 640"/>
          <p:cNvSpPr>
            <a:spLocks noChangeArrowheads="1"/>
          </p:cNvSpPr>
          <p:nvPr/>
        </p:nvSpPr>
        <p:spPr bwMode="auto">
          <a:xfrm>
            <a:off x="7529513" y="4146550"/>
            <a:ext cx="358775" cy="111125"/>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579" name="Group 641"/>
          <p:cNvGrpSpPr>
            <a:grpSpLocks/>
          </p:cNvGrpSpPr>
          <p:nvPr/>
        </p:nvGrpSpPr>
        <p:grpSpPr bwMode="auto">
          <a:xfrm>
            <a:off x="7615238" y="4170363"/>
            <a:ext cx="179387" cy="65087"/>
            <a:chOff x="2848" y="848"/>
            <a:chExt cx="140" cy="98"/>
          </a:xfrm>
        </p:grpSpPr>
        <p:sp>
          <p:nvSpPr>
            <p:cNvPr id="23877" name="Line 642"/>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78" name="Line 643"/>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79" name="Line 644"/>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580" name="Group 645"/>
          <p:cNvGrpSpPr>
            <a:grpSpLocks/>
          </p:cNvGrpSpPr>
          <p:nvPr/>
        </p:nvGrpSpPr>
        <p:grpSpPr bwMode="auto">
          <a:xfrm flipV="1">
            <a:off x="7615238" y="4170363"/>
            <a:ext cx="179387" cy="65087"/>
            <a:chOff x="2848" y="848"/>
            <a:chExt cx="140" cy="98"/>
          </a:xfrm>
        </p:grpSpPr>
        <p:sp>
          <p:nvSpPr>
            <p:cNvPr id="23874" name="Line 646"/>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75" name="Line 647"/>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76" name="Line 648"/>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581" name="Oval 649"/>
          <p:cNvSpPr>
            <a:spLocks noChangeArrowheads="1"/>
          </p:cNvSpPr>
          <p:nvPr/>
        </p:nvSpPr>
        <p:spPr bwMode="auto">
          <a:xfrm>
            <a:off x="6997700" y="3060700"/>
            <a:ext cx="347663" cy="88900"/>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2" name="Line 650"/>
          <p:cNvSpPr>
            <a:spLocks noChangeShapeType="1"/>
          </p:cNvSpPr>
          <p:nvPr/>
        </p:nvSpPr>
        <p:spPr bwMode="auto">
          <a:xfrm>
            <a:off x="6997700" y="3052763"/>
            <a:ext cx="0" cy="5556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3" name="Line 651"/>
          <p:cNvSpPr>
            <a:spLocks noChangeShapeType="1"/>
          </p:cNvSpPr>
          <p:nvPr/>
        </p:nvSpPr>
        <p:spPr bwMode="auto">
          <a:xfrm>
            <a:off x="7345363" y="3052763"/>
            <a:ext cx="0" cy="5556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4" name="Rectangle 652"/>
          <p:cNvSpPr>
            <a:spLocks noChangeArrowheads="1"/>
          </p:cNvSpPr>
          <p:nvPr/>
        </p:nvSpPr>
        <p:spPr bwMode="auto">
          <a:xfrm>
            <a:off x="6997700" y="3052763"/>
            <a:ext cx="344488" cy="53975"/>
          </a:xfrm>
          <a:prstGeom prst="rect">
            <a:avLst/>
          </a:prstGeom>
          <a:solidFill>
            <a:srgbClr val="DDDDDD"/>
          </a:solidFill>
          <a:ln>
            <a:noFill/>
          </a:ln>
          <a:effectLst/>
          <a:extLs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3585" name="Oval 653"/>
          <p:cNvSpPr>
            <a:spLocks noChangeArrowheads="1"/>
          </p:cNvSpPr>
          <p:nvPr/>
        </p:nvSpPr>
        <p:spPr bwMode="auto">
          <a:xfrm>
            <a:off x="6994525" y="2989263"/>
            <a:ext cx="347663" cy="103187"/>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586" name="Group 654"/>
          <p:cNvGrpSpPr>
            <a:grpSpLocks/>
          </p:cNvGrpSpPr>
          <p:nvPr/>
        </p:nvGrpSpPr>
        <p:grpSpPr bwMode="auto">
          <a:xfrm>
            <a:off x="7078663" y="3011488"/>
            <a:ext cx="171450" cy="61912"/>
            <a:chOff x="2848" y="848"/>
            <a:chExt cx="140" cy="98"/>
          </a:xfrm>
        </p:grpSpPr>
        <p:sp>
          <p:nvSpPr>
            <p:cNvPr id="23871" name="Line 655"/>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72" name="Line 656"/>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73" name="Line 657"/>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587" name="Group 658"/>
          <p:cNvGrpSpPr>
            <a:grpSpLocks/>
          </p:cNvGrpSpPr>
          <p:nvPr/>
        </p:nvGrpSpPr>
        <p:grpSpPr bwMode="auto">
          <a:xfrm flipV="1">
            <a:off x="7078663" y="3011488"/>
            <a:ext cx="171450" cy="60325"/>
            <a:chOff x="2848" y="848"/>
            <a:chExt cx="140" cy="98"/>
          </a:xfrm>
        </p:grpSpPr>
        <p:sp>
          <p:nvSpPr>
            <p:cNvPr id="23868" name="Line 659"/>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9" name="Line 660"/>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70" name="Line 661"/>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588" name="Oval 662"/>
          <p:cNvSpPr>
            <a:spLocks noChangeArrowheads="1"/>
          </p:cNvSpPr>
          <p:nvPr/>
        </p:nvSpPr>
        <p:spPr bwMode="auto">
          <a:xfrm>
            <a:off x="6996113" y="3321050"/>
            <a:ext cx="358775" cy="95250"/>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9" name="Line 663"/>
          <p:cNvSpPr>
            <a:spLocks noChangeShapeType="1"/>
          </p:cNvSpPr>
          <p:nvPr/>
        </p:nvSpPr>
        <p:spPr bwMode="auto">
          <a:xfrm>
            <a:off x="6996113" y="3313113"/>
            <a:ext cx="0" cy="58737"/>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0" name="Line 664"/>
          <p:cNvSpPr>
            <a:spLocks noChangeShapeType="1"/>
          </p:cNvSpPr>
          <p:nvPr/>
        </p:nvSpPr>
        <p:spPr bwMode="auto">
          <a:xfrm>
            <a:off x="7354888" y="3313113"/>
            <a:ext cx="0" cy="58737"/>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1" name="Rectangle 665"/>
          <p:cNvSpPr>
            <a:spLocks noChangeArrowheads="1"/>
          </p:cNvSpPr>
          <p:nvPr/>
        </p:nvSpPr>
        <p:spPr bwMode="auto">
          <a:xfrm>
            <a:off x="6996113" y="3313113"/>
            <a:ext cx="355600" cy="58737"/>
          </a:xfrm>
          <a:prstGeom prst="rect">
            <a:avLst/>
          </a:prstGeom>
          <a:solidFill>
            <a:srgbClr val="DDDDDD"/>
          </a:solidFill>
          <a:ln>
            <a:noFill/>
          </a:ln>
          <a:effectLst/>
          <a:extLs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3592" name="Oval 666"/>
          <p:cNvSpPr>
            <a:spLocks noChangeArrowheads="1"/>
          </p:cNvSpPr>
          <p:nvPr/>
        </p:nvSpPr>
        <p:spPr bwMode="auto">
          <a:xfrm>
            <a:off x="6992938" y="3244850"/>
            <a:ext cx="358775" cy="111125"/>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593" name="Group 667"/>
          <p:cNvGrpSpPr>
            <a:grpSpLocks/>
          </p:cNvGrpSpPr>
          <p:nvPr/>
        </p:nvGrpSpPr>
        <p:grpSpPr bwMode="auto">
          <a:xfrm>
            <a:off x="7078663" y="3268663"/>
            <a:ext cx="179387" cy="65087"/>
            <a:chOff x="2848" y="848"/>
            <a:chExt cx="140" cy="98"/>
          </a:xfrm>
        </p:grpSpPr>
        <p:sp>
          <p:nvSpPr>
            <p:cNvPr id="23865" name="Line 668"/>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6" name="Line 669"/>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7" name="Line 670"/>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594" name="Group 671"/>
          <p:cNvGrpSpPr>
            <a:grpSpLocks/>
          </p:cNvGrpSpPr>
          <p:nvPr/>
        </p:nvGrpSpPr>
        <p:grpSpPr bwMode="auto">
          <a:xfrm flipV="1">
            <a:off x="7078663" y="3268663"/>
            <a:ext cx="179387" cy="65087"/>
            <a:chOff x="2848" y="848"/>
            <a:chExt cx="140" cy="98"/>
          </a:xfrm>
        </p:grpSpPr>
        <p:sp>
          <p:nvSpPr>
            <p:cNvPr id="23862" name="Line 672"/>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3" name="Line 673"/>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4" name="Line 674"/>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595" name="Oval 675"/>
          <p:cNvSpPr>
            <a:spLocks noChangeArrowheads="1"/>
          </p:cNvSpPr>
          <p:nvPr/>
        </p:nvSpPr>
        <p:spPr bwMode="auto">
          <a:xfrm>
            <a:off x="7472363" y="2962275"/>
            <a:ext cx="330200" cy="85725"/>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6" name="Line 676"/>
          <p:cNvSpPr>
            <a:spLocks noChangeShapeType="1"/>
          </p:cNvSpPr>
          <p:nvPr/>
        </p:nvSpPr>
        <p:spPr bwMode="auto">
          <a:xfrm>
            <a:off x="7472363" y="2955925"/>
            <a:ext cx="0" cy="5238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7" name="Line 677"/>
          <p:cNvSpPr>
            <a:spLocks noChangeShapeType="1"/>
          </p:cNvSpPr>
          <p:nvPr/>
        </p:nvSpPr>
        <p:spPr bwMode="auto">
          <a:xfrm>
            <a:off x="7802563" y="2955925"/>
            <a:ext cx="0" cy="5238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8" name="Rectangle 678"/>
          <p:cNvSpPr>
            <a:spLocks noChangeArrowheads="1"/>
          </p:cNvSpPr>
          <p:nvPr/>
        </p:nvSpPr>
        <p:spPr bwMode="auto">
          <a:xfrm>
            <a:off x="7472363" y="2955925"/>
            <a:ext cx="327025" cy="52388"/>
          </a:xfrm>
          <a:prstGeom prst="rect">
            <a:avLst/>
          </a:prstGeom>
          <a:solidFill>
            <a:srgbClr val="DDDDDD"/>
          </a:solidFill>
          <a:ln>
            <a:noFill/>
          </a:ln>
          <a:effectLst/>
          <a:extLs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2"/>
              </a:solidFill>
              <a:latin typeface="Times New Roman" charset="0"/>
            </a:endParaRPr>
          </a:p>
        </p:txBody>
      </p:sp>
      <p:sp>
        <p:nvSpPr>
          <p:cNvPr id="23599" name="Oval 679"/>
          <p:cNvSpPr>
            <a:spLocks noChangeArrowheads="1"/>
          </p:cNvSpPr>
          <p:nvPr/>
        </p:nvSpPr>
        <p:spPr bwMode="auto">
          <a:xfrm>
            <a:off x="7469188" y="2894013"/>
            <a:ext cx="330200" cy="100012"/>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600" name="Group 680"/>
          <p:cNvGrpSpPr>
            <a:grpSpLocks/>
          </p:cNvGrpSpPr>
          <p:nvPr/>
        </p:nvGrpSpPr>
        <p:grpSpPr bwMode="auto">
          <a:xfrm>
            <a:off x="7548563" y="2916238"/>
            <a:ext cx="163512" cy="57150"/>
            <a:chOff x="2848" y="848"/>
            <a:chExt cx="140" cy="98"/>
          </a:xfrm>
        </p:grpSpPr>
        <p:sp>
          <p:nvSpPr>
            <p:cNvPr id="23859" name="Line 681"/>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 name="Line 682"/>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 name="Line 683"/>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601" name="Group 684"/>
          <p:cNvGrpSpPr>
            <a:grpSpLocks/>
          </p:cNvGrpSpPr>
          <p:nvPr/>
        </p:nvGrpSpPr>
        <p:grpSpPr bwMode="auto">
          <a:xfrm flipV="1">
            <a:off x="7548563" y="2914650"/>
            <a:ext cx="163512" cy="58738"/>
            <a:chOff x="2848" y="848"/>
            <a:chExt cx="140" cy="98"/>
          </a:xfrm>
        </p:grpSpPr>
        <p:sp>
          <p:nvSpPr>
            <p:cNvPr id="23856" name="Line 685"/>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57" name="Line 686"/>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58" name="Line 687"/>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602" name="Oval 688"/>
          <p:cNvSpPr>
            <a:spLocks noChangeArrowheads="1"/>
          </p:cNvSpPr>
          <p:nvPr/>
        </p:nvSpPr>
        <p:spPr bwMode="auto">
          <a:xfrm>
            <a:off x="7558088" y="3321050"/>
            <a:ext cx="358775" cy="95250"/>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03" name="Line 689"/>
          <p:cNvSpPr>
            <a:spLocks noChangeShapeType="1"/>
          </p:cNvSpPr>
          <p:nvPr/>
        </p:nvSpPr>
        <p:spPr bwMode="auto">
          <a:xfrm>
            <a:off x="7558088" y="3313113"/>
            <a:ext cx="0" cy="58737"/>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04" name="Line 690"/>
          <p:cNvSpPr>
            <a:spLocks noChangeShapeType="1"/>
          </p:cNvSpPr>
          <p:nvPr/>
        </p:nvSpPr>
        <p:spPr bwMode="auto">
          <a:xfrm>
            <a:off x="7916863" y="3313113"/>
            <a:ext cx="0" cy="58737"/>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05" name="Rectangle 691"/>
          <p:cNvSpPr>
            <a:spLocks noChangeArrowheads="1"/>
          </p:cNvSpPr>
          <p:nvPr/>
        </p:nvSpPr>
        <p:spPr bwMode="auto">
          <a:xfrm>
            <a:off x="7558088" y="3313113"/>
            <a:ext cx="355600" cy="58737"/>
          </a:xfrm>
          <a:prstGeom prst="rect">
            <a:avLst/>
          </a:prstGeom>
          <a:solidFill>
            <a:srgbClr val="DDDDDD"/>
          </a:solidFill>
          <a:ln>
            <a:noFill/>
          </a:ln>
          <a:effectLst/>
          <a:extLs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3606" name="Oval 692"/>
          <p:cNvSpPr>
            <a:spLocks noChangeArrowheads="1"/>
          </p:cNvSpPr>
          <p:nvPr/>
        </p:nvSpPr>
        <p:spPr bwMode="auto">
          <a:xfrm>
            <a:off x="7554913" y="3244850"/>
            <a:ext cx="358775" cy="111125"/>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607" name="Group 693"/>
          <p:cNvGrpSpPr>
            <a:grpSpLocks/>
          </p:cNvGrpSpPr>
          <p:nvPr/>
        </p:nvGrpSpPr>
        <p:grpSpPr bwMode="auto">
          <a:xfrm>
            <a:off x="7640638" y="3268663"/>
            <a:ext cx="179387" cy="65087"/>
            <a:chOff x="2848" y="848"/>
            <a:chExt cx="140" cy="98"/>
          </a:xfrm>
        </p:grpSpPr>
        <p:sp>
          <p:nvSpPr>
            <p:cNvPr id="23853" name="Line 694"/>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54" name="Line 695"/>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55" name="Line 696"/>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608" name="Group 697"/>
          <p:cNvGrpSpPr>
            <a:grpSpLocks/>
          </p:cNvGrpSpPr>
          <p:nvPr/>
        </p:nvGrpSpPr>
        <p:grpSpPr bwMode="auto">
          <a:xfrm flipV="1">
            <a:off x="7640638" y="3268663"/>
            <a:ext cx="179387" cy="65087"/>
            <a:chOff x="2848" y="848"/>
            <a:chExt cx="140" cy="98"/>
          </a:xfrm>
        </p:grpSpPr>
        <p:sp>
          <p:nvSpPr>
            <p:cNvPr id="23850" name="Line 698"/>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51" name="Line 699"/>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52" name="Line 700"/>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609" name="Oval 701"/>
          <p:cNvSpPr>
            <a:spLocks noChangeArrowheads="1"/>
          </p:cNvSpPr>
          <p:nvPr/>
        </p:nvSpPr>
        <p:spPr bwMode="auto">
          <a:xfrm>
            <a:off x="6148388" y="3055938"/>
            <a:ext cx="346075" cy="87312"/>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10" name="Line 702"/>
          <p:cNvSpPr>
            <a:spLocks noChangeShapeType="1"/>
          </p:cNvSpPr>
          <p:nvPr/>
        </p:nvSpPr>
        <p:spPr bwMode="auto">
          <a:xfrm>
            <a:off x="6148388" y="3048000"/>
            <a:ext cx="0" cy="539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11" name="Line 703"/>
          <p:cNvSpPr>
            <a:spLocks noChangeShapeType="1"/>
          </p:cNvSpPr>
          <p:nvPr/>
        </p:nvSpPr>
        <p:spPr bwMode="auto">
          <a:xfrm>
            <a:off x="6494463" y="3048000"/>
            <a:ext cx="0" cy="539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12" name="Rectangle 704"/>
          <p:cNvSpPr>
            <a:spLocks noChangeArrowheads="1"/>
          </p:cNvSpPr>
          <p:nvPr/>
        </p:nvSpPr>
        <p:spPr bwMode="auto">
          <a:xfrm>
            <a:off x="6148388" y="3048000"/>
            <a:ext cx="342900" cy="53975"/>
          </a:xfrm>
          <a:prstGeom prst="rect">
            <a:avLst/>
          </a:prstGeom>
          <a:solidFill>
            <a:srgbClr val="DDDDDD"/>
          </a:solidFill>
          <a:ln>
            <a:noFill/>
          </a:ln>
          <a:effectLst/>
          <a:extLs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3613" name="Oval 705"/>
          <p:cNvSpPr>
            <a:spLocks noChangeArrowheads="1"/>
          </p:cNvSpPr>
          <p:nvPr/>
        </p:nvSpPr>
        <p:spPr bwMode="auto">
          <a:xfrm>
            <a:off x="6145213" y="2984500"/>
            <a:ext cx="346075" cy="103188"/>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614" name="Group 706"/>
          <p:cNvGrpSpPr>
            <a:grpSpLocks/>
          </p:cNvGrpSpPr>
          <p:nvPr/>
        </p:nvGrpSpPr>
        <p:grpSpPr bwMode="auto">
          <a:xfrm>
            <a:off x="6229350" y="3006725"/>
            <a:ext cx="171450" cy="60325"/>
            <a:chOff x="2848" y="848"/>
            <a:chExt cx="140" cy="98"/>
          </a:xfrm>
        </p:grpSpPr>
        <p:sp>
          <p:nvSpPr>
            <p:cNvPr id="23847" name="Line 707"/>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48" name="Line 708"/>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49" name="Line 709"/>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615" name="Group 710"/>
          <p:cNvGrpSpPr>
            <a:grpSpLocks/>
          </p:cNvGrpSpPr>
          <p:nvPr/>
        </p:nvGrpSpPr>
        <p:grpSpPr bwMode="auto">
          <a:xfrm flipV="1">
            <a:off x="6229350" y="3006725"/>
            <a:ext cx="171450" cy="58738"/>
            <a:chOff x="2848" y="848"/>
            <a:chExt cx="140" cy="98"/>
          </a:xfrm>
        </p:grpSpPr>
        <p:sp>
          <p:nvSpPr>
            <p:cNvPr id="23844" name="Line 711"/>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45" name="Line 712"/>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46" name="Line 713"/>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616" name="Oval 714"/>
          <p:cNvSpPr>
            <a:spLocks noChangeArrowheads="1"/>
          </p:cNvSpPr>
          <p:nvPr/>
        </p:nvSpPr>
        <p:spPr bwMode="auto">
          <a:xfrm>
            <a:off x="5842000" y="4205288"/>
            <a:ext cx="346075" cy="87312"/>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17" name="Line 715"/>
          <p:cNvSpPr>
            <a:spLocks noChangeShapeType="1"/>
          </p:cNvSpPr>
          <p:nvPr/>
        </p:nvSpPr>
        <p:spPr bwMode="auto">
          <a:xfrm>
            <a:off x="5842000" y="4197350"/>
            <a:ext cx="0" cy="539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18" name="Line 716"/>
          <p:cNvSpPr>
            <a:spLocks noChangeShapeType="1"/>
          </p:cNvSpPr>
          <p:nvPr/>
        </p:nvSpPr>
        <p:spPr bwMode="auto">
          <a:xfrm>
            <a:off x="6188075" y="4197350"/>
            <a:ext cx="0" cy="539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19" name="Rectangle 717"/>
          <p:cNvSpPr>
            <a:spLocks noChangeArrowheads="1"/>
          </p:cNvSpPr>
          <p:nvPr/>
        </p:nvSpPr>
        <p:spPr bwMode="auto">
          <a:xfrm>
            <a:off x="5842000" y="4197350"/>
            <a:ext cx="342900" cy="53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3620" name="Oval 718"/>
          <p:cNvSpPr>
            <a:spLocks noChangeArrowheads="1"/>
          </p:cNvSpPr>
          <p:nvPr/>
        </p:nvSpPr>
        <p:spPr bwMode="auto">
          <a:xfrm>
            <a:off x="5838825" y="4133850"/>
            <a:ext cx="346075" cy="103188"/>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621" name="Group 719"/>
          <p:cNvGrpSpPr>
            <a:grpSpLocks/>
          </p:cNvGrpSpPr>
          <p:nvPr/>
        </p:nvGrpSpPr>
        <p:grpSpPr bwMode="auto">
          <a:xfrm>
            <a:off x="5922963" y="4156075"/>
            <a:ext cx="171450" cy="60325"/>
            <a:chOff x="2848" y="848"/>
            <a:chExt cx="140" cy="98"/>
          </a:xfrm>
        </p:grpSpPr>
        <p:sp>
          <p:nvSpPr>
            <p:cNvPr id="23841" name="Line 720"/>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42" name="Line 721"/>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43" name="Line 722"/>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622" name="Group 723"/>
          <p:cNvGrpSpPr>
            <a:grpSpLocks/>
          </p:cNvGrpSpPr>
          <p:nvPr/>
        </p:nvGrpSpPr>
        <p:grpSpPr bwMode="auto">
          <a:xfrm flipV="1">
            <a:off x="5922963" y="4156075"/>
            <a:ext cx="171450" cy="58738"/>
            <a:chOff x="2848" y="848"/>
            <a:chExt cx="140" cy="98"/>
          </a:xfrm>
        </p:grpSpPr>
        <p:sp>
          <p:nvSpPr>
            <p:cNvPr id="23838" name="Line 724"/>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39" name="Line 725"/>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40" name="Line 726"/>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623" name="Line 727"/>
          <p:cNvSpPr>
            <a:spLocks noChangeShapeType="1"/>
          </p:cNvSpPr>
          <p:nvPr/>
        </p:nvSpPr>
        <p:spPr bwMode="auto">
          <a:xfrm flipV="1">
            <a:off x="7040563" y="4562475"/>
            <a:ext cx="227012" cy="43656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24" name="Line 728"/>
          <p:cNvSpPr>
            <a:spLocks noChangeShapeType="1"/>
          </p:cNvSpPr>
          <p:nvPr/>
        </p:nvSpPr>
        <p:spPr bwMode="auto">
          <a:xfrm>
            <a:off x="7164388" y="4300538"/>
            <a:ext cx="163512" cy="1206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25" name="Line 729"/>
          <p:cNvSpPr>
            <a:spLocks noChangeShapeType="1"/>
          </p:cNvSpPr>
          <p:nvPr/>
        </p:nvSpPr>
        <p:spPr bwMode="auto">
          <a:xfrm>
            <a:off x="7261225" y="4221163"/>
            <a:ext cx="2794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26" name="Line 730"/>
          <p:cNvSpPr>
            <a:spLocks noChangeShapeType="1"/>
          </p:cNvSpPr>
          <p:nvPr/>
        </p:nvSpPr>
        <p:spPr bwMode="auto">
          <a:xfrm flipV="1">
            <a:off x="7497763" y="4306888"/>
            <a:ext cx="134937" cy="1047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27" name="Line 731"/>
          <p:cNvSpPr>
            <a:spLocks noChangeShapeType="1"/>
          </p:cNvSpPr>
          <p:nvPr/>
        </p:nvSpPr>
        <p:spPr bwMode="auto">
          <a:xfrm>
            <a:off x="6196013" y="4227513"/>
            <a:ext cx="6794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28" name="Line 732"/>
          <p:cNvSpPr>
            <a:spLocks noChangeShapeType="1"/>
          </p:cNvSpPr>
          <p:nvPr/>
        </p:nvSpPr>
        <p:spPr bwMode="auto">
          <a:xfrm>
            <a:off x="6491288" y="3074988"/>
            <a:ext cx="509587" cy="31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29" name="Line 733"/>
          <p:cNvSpPr>
            <a:spLocks noChangeShapeType="1"/>
          </p:cNvSpPr>
          <p:nvPr/>
        </p:nvSpPr>
        <p:spPr bwMode="auto">
          <a:xfrm>
            <a:off x="6057900" y="2903538"/>
            <a:ext cx="152400" cy="825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30" name="Freeform 734"/>
          <p:cNvSpPr>
            <a:spLocks/>
          </p:cNvSpPr>
          <p:nvPr/>
        </p:nvSpPr>
        <p:spPr bwMode="auto">
          <a:xfrm>
            <a:off x="5378450" y="4910138"/>
            <a:ext cx="2979738" cy="1455737"/>
          </a:xfrm>
          <a:custGeom>
            <a:avLst/>
            <a:gdLst>
              <a:gd name="T0" fmla="*/ 1411288 w 1877"/>
              <a:gd name="T1" fmla="*/ 36512 h 917"/>
              <a:gd name="T2" fmla="*/ 1098550 w 1877"/>
              <a:gd name="T3" fmla="*/ 173037 h 917"/>
              <a:gd name="T4" fmla="*/ 658813 w 1877"/>
              <a:gd name="T5" fmla="*/ 144462 h 917"/>
              <a:gd name="T6" fmla="*/ 177800 w 1877"/>
              <a:gd name="T7" fmla="*/ 269875 h 917"/>
              <a:gd name="T8" fmla="*/ 79375 w 1877"/>
              <a:gd name="T9" fmla="*/ 560387 h 917"/>
              <a:gd name="T10" fmla="*/ 22225 w 1877"/>
              <a:gd name="T11" fmla="*/ 838200 h 917"/>
              <a:gd name="T12" fmla="*/ 220663 w 1877"/>
              <a:gd name="T13" fmla="*/ 1031875 h 917"/>
              <a:gd name="T14" fmla="*/ 801688 w 1877"/>
              <a:gd name="T15" fmla="*/ 1239837 h 917"/>
              <a:gd name="T16" fmla="*/ 1481138 w 1877"/>
              <a:gd name="T17" fmla="*/ 1406525 h 917"/>
              <a:gd name="T18" fmla="*/ 2174875 w 1877"/>
              <a:gd name="T19" fmla="*/ 1430337 h 917"/>
              <a:gd name="T20" fmla="*/ 2660650 w 1877"/>
              <a:gd name="T21" fmla="*/ 1258887 h 917"/>
              <a:gd name="T22" fmla="*/ 2952750 w 1877"/>
              <a:gd name="T23" fmla="*/ 990600 h 917"/>
              <a:gd name="T24" fmla="*/ 2819400 w 1877"/>
              <a:gd name="T25" fmla="*/ 347662 h 917"/>
              <a:gd name="T26" fmla="*/ 2386013 w 1877"/>
              <a:gd name="T27" fmla="*/ 158750 h 917"/>
              <a:gd name="T28" fmla="*/ 1905000 w 1877"/>
              <a:gd name="T29" fmla="*/ 20637 h 917"/>
              <a:gd name="T30" fmla="*/ 1411288 w 1877"/>
              <a:gd name="T31" fmla="*/ 36512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31" name="Line 735"/>
          <p:cNvSpPr>
            <a:spLocks noChangeShapeType="1"/>
          </p:cNvSpPr>
          <p:nvPr/>
        </p:nvSpPr>
        <p:spPr bwMode="auto">
          <a:xfrm rot="-5400000">
            <a:off x="7613650" y="5646738"/>
            <a:ext cx="523875" cy="1397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32" name="Line 736"/>
          <p:cNvSpPr>
            <a:spLocks noChangeShapeType="1"/>
          </p:cNvSpPr>
          <p:nvPr/>
        </p:nvSpPr>
        <p:spPr bwMode="auto">
          <a:xfrm rot="5400000" flipV="1">
            <a:off x="7759700" y="5927725"/>
            <a:ext cx="3175" cy="85725"/>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33" name="Line 737"/>
          <p:cNvSpPr>
            <a:spLocks noChangeShapeType="1"/>
          </p:cNvSpPr>
          <p:nvPr/>
        </p:nvSpPr>
        <p:spPr bwMode="auto">
          <a:xfrm rot="-5400000">
            <a:off x="7945438" y="5603875"/>
            <a:ext cx="0" cy="1143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634" name="Group 738"/>
          <p:cNvGrpSpPr>
            <a:grpSpLocks/>
          </p:cNvGrpSpPr>
          <p:nvPr/>
        </p:nvGrpSpPr>
        <p:grpSpPr bwMode="auto">
          <a:xfrm>
            <a:off x="7524750" y="5313363"/>
            <a:ext cx="501650" cy="234950"/>
            <a:chOff x="4701" y="2996"/>
            <a:chExt cx="316" cy="148"/>
          </a:xfrm>
        </p:grpSpPr>
        <p:sp>
          <p:nvSpPr>
            <p:cNvPr id="23825" name="Oval 739"/>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26" name="Line 740"/>
            <p:cNvSpPr>
              <a:spLocks noChangeShapeType="1"/>
            </p:cNvSpPr>
            <p:nvPr/>
          </p:nvSpPr>
          <p:spPr bwMode="auto">
            <a:xfrm>
              <a:off x="4704" y="3055"/>
              <a:ext cx="0" cy="5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27" name="Line 741"/>
            <p:cNvSpPr>
              <a:spLocks noChangeShapeType="1"/>
            </p:cNvSpPr>
            <p:nvPr/>
          </p:nvSpPr>
          <p:spPr bwMode="auto">
            <a:xfrm>
              <a:off x="5017" y="3055"/>
              <a:ext cx="0" cy="5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28" name="Rectangle 742"/>
            <p:cNvSpPr>
              <a:spLocks noChangeArrowheads="1"/>
            </p:cNvSpPr>
            <p:nvPr/>
          </p:nvSpPr>
          <p:spPr bwMode="auto">
            <a:xfrm>
              <a:off x="4704" y="3055"/>
              <a:ext cx="310" cy="5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3829" name="Oval 743"/>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830" name="Group 744"/>
            <p:cNvGrpSpPr>
              <a:grpSpLocks/>
            </p:cNvGrpSpPr>
            <p:nvPr/>
          </p:nvGrpSpPr>
          <p:grpSpPr bwMode="auto">
            <a:xfrm>
              <a:off x="4776" y="3017"/>
              <a:ext cx="156" cy="56"/>
              <a:chOff x="2848" y="848"/>
              <a:chExt cx="140" cy="98"/>
            </a:xfrm>
          </p:grpSpPr>
          <p:sp>
            <p:nvSpPr>
              <p:cNvPr id="23835" name="Line 745"/>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36" name="Line 746"/>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37" name="Line 747"/>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831" name="Group 748"/>
            <p:cNvGrpSpPr>
              <a:grpSpLocks/>
            </p:cNvGrpSpPr>
            <p:nvPr/>
          </p:nvGrpSpPr>
          <p:grpSpPr bwMode="auto">
            <a:xfrm flipV="1">
              <a:off x="4776" y="3016"/>
              <a:ext cx="156" cy="56"/>
              <a:chOff x="2848" y="848"/>
              <a:chExt cx="140" cy="98"/>
            </a:xfrm>
          </p:grpSpPr>
          <p:sp>
            <p:nvSpPr>
              <p:cNvPr id="23832" name="Line 749"/>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33" name="Line 750"/>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34" name="Line 751"/>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3635" name="Group 752"/>
          <p:cNvGrpSpPr>
            <a:grpSpLocks/>
          </p:cNvGrpSpPr>
          <p:nvPr/>
        </p:nvGrpSpPr>
        <p:grpSpPr bwMode="auto">
          <a:xfrm>
            <a:off x="6708775" y="5037138"/>
            <a:ext cx="501650" cy="234950"/>
            <a:chOff x="3600" y="219"/>
            <a:chExt cx="360" cy="175"/>
          </a:xfrm>
        </p:grpSpPr>
        <p:sp>
          <p:nvSpPr>
            <p:cNvPr id="23812" name="Oval 753"/>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13" name="Line 754"/>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14" name="Line 755"/>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15" name="Rectangle 756"/>
            <p:cNvSpPr>
              <a:spLocks noChangeArrowheads="1"/>
            </p:cNvSpPr>
            <p:nvPr/>
          </p:nvSpPr>
          <p:spPr bwMode="auto">
            <a:xfrm>
              <a:off x="3603" y="289"/>
              <a:ext cx="354" cy="5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3816" name="Oval 757"/>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817" name="Group 758"/>
            <p:cNvGrpSpPr>
              <a:grpSpLocks/>
            </p:cNvGrpSpPr>
            <p:nvPr/>
          </p:nvGrpSpPr>
          <p:grpSpPr bwMode="auto">
            <a:xfrm>
              <a:off x="3686" y="244"/>
              <a:ext cx="177" cy="66"/>
              <a:chOff x="2848" y="848"/>
              <a:chExt cx="140" cy="98"/>
            </a:xfrm>
          </p:grpSpPr>
          <p:sp>
            <p:nvSpPr>
              <p:cNvPr id="23822" name="Line 7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23" name="Line 7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24" name="Line 76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818" name="Group 762"/>
            <p:cNvGrpSpPr>
              <a:grpSpLocks/>
            </p:cNvGrpSpPr>
            <p:nvPr/>
          </p:nvGrpSpPr>
          <p:grpSpPr bwMode="auto">
            <a:xfrm flipV="1">
              <a:off x="3686" y="243"/>
              <a:ext cx="177" cy="66"/>
              <a:chOff x="2848" y="848"/>
              <a:chExt cx="140" cy="98"/>
            </a:xfrm>
          </p:grpSpPr>
          <p:sp>
            <p:nvSpPr>
              <p:cNvPr id="23819" name="Line 76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20" name="Line 76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21" name="Line 76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3636" name="Group 766"/>
          <p:cNvGrpSpPr>
            <a:grpSpLocks/>
          </p:cNvGrpSpPr>
          <p:nvPr/>
        </p:nvGrpSpPr>
        <p:grpSpPr bwMode="auto">
          <a:xfrm>
            <a:off x="6043613" y="5341938"/>
            <a:ext cx="501650" cy="234950"/>
            <a:chOff x="3600" y="219"/>
            <a:chExt cx="360" cy="175"/>
          </a:xfrm>
        </p:grpSpPr>
        <p:sp>
          <p:nvSpPr>
            <p:cNvPr id="23799" name="Oval 767"/>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00" name="Line 76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01" name="Line 76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02" name="Rectangle 770"/>
            <p:cNvSpPr>
              <a:spLocks noChangeArrowheads="1"/>
            </p:cNvSpPr>
            <p:nvPr/>
          </p:nvSpPr>
          <p:spPr bwMode="auto">
            <a:xfrm>
              <a:off x="3603" y="289"/>
              <a:ext cx="354" cy="5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3803" name="Oval 771"/>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804" name="Group 772"/>
            <p:cNvGrpSpPr>
              <a:grpSpLocks/>
            </p:cNvGrpSpPr>
            <p:nvPr/>
          </p:nvGrpSpPr>
          <p:grpSpPr bwMode="auto">
            <a:xfrm>
              <a:off x="3686" y="244"/>
              <a:ext cx="177" cy="66"/>
              <a:chOff x="2848" y="848"/>
              <a:chExt cx="140" cy="98"/>
            </a:xfrm>
          </p:grpSpPr>
          <p:sp>
            <p:nvSpPr>
              <p:cNvPr id="23809" name="Line 7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10" name="Line 7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11" name="Line 7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805" name="Group 776"/>
            <p:cNvGrpSpPr>
              <a:grpSpLocks/>
            </p:cNvGrpSpPr>
            <p:nvPr/>
          </p:nvGrpSpPr>
          <p:grpSpPr bwMode="auto">
            <a:xfrm flipV="1">
              <a:off x="3686" y="243"/>
              <a:ext cx="177" cy="66"/>
              <a:chOff x="2848" y="848"/>
              <a:chExt cx="140" cy="98"/>
            </a:xfrm>
          </p:grpSpPr>
          <p:sp>
            <p:nvSpPr>
              <p:cNvPr id="23806" name="Line 77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07" name="Line 77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08" name="Line 77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3637" name="Line 780"/>
          <p:cNvSpPr>
            <a:spLocks noChangeShapeType="1"/>
          </p:cNvSpPr>
          <p:nvPr/>
        </p:nvSpPr>
        <p:spPr bwMode="auto">
          <a:xfrm>
            <a:off x="7158038" y="5248275"/>
            <a:ext cx="358775" cy="1206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38" name="Line 781"/>
          <p:cNvSpPr>
            <a:spLocks noChangeShapeType="1"/>
          </p:cNvSpPr>
          <p:nvPr/>
        </p:nvSpPr>
        <p:spPr bwMode="auto">
          <a:xfrm flipV="1">
            <a:off x="6505575" y="5260975"/>
            <a:ext cx="277813" cy="10953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39" name="Line 782"/>
          <p:cNvSpPr>
            <a:spLocks noChangeShapeType="1"/>
          </p:cNvSpPr>
          <p:nvPr/>
        </p:nvSpPr>
        <p:spPr bwMode="auto">
          <a:xfrm flipV="1">
            <a:off x="6548438" y="5464175"/>
            <a:ext cx="9715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40" name="Line 783"/>
          <p:cNvSpPr>
            <a:spLocks noChangeShapeType="1"/>
          </p:cNvSpPr>
          <p:nvPr/>
        </p:nvSpPr>
        <p:spPr bwMode="auto">
          <a:xfrm flipH="1">
            <a:off x="5843588" y="5210175"/>
            <a:ext cx="254000" cy="4699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41" name="Line 784"/>
          <p:cNvSpPr>
            <a:spLocks noChangeShapeType="1"/>
          </p:cNvSpPr>
          <p:nvPr/>
        </p:nvSpPr>
        <p:spPr bwMode="auto">
          <a:xfrm>
            <a:off x="5868988" y="5260975"/>
            <a:ext cx="1968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42" name="Line 785"/>
          <p:cNvSpPr>
            <a:spLocks noChangeShapeType="1"/>
          </p:cNvSpPr>
          <p:nvPr/>
        </p:nvSpPr>
        <p:spPr bwMode="auto">
          <a:xfrm>
            <a:off x="5729288" y="5597525"/>
            <a:ext cx="15398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43" name="Line 786"/>
          <p:cNvSpPr>
            <a:spLocks noChangeShapeType="1"/>
          </p:cNvSpPr>
          <p:nvPr/>
        </p:nvSpPr>
        <p:spPr bwMode="auto">
          <a:xfrm>
            <a:off x="5981700" y="5676900"/>
            <a:ext cx="49053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44" name="Line 787"/>
          <p:cNvSpPr>
            <a:spLocks noChangeShapeType="1"/>
          </p:cNvSpPr>
          <p:nvPr/>
        </p:nvSpPr>
        <p:spPr bwMode="auto">
          <a:xfrm flipH="1">
            <a:off x="6221413" y="5584825"/>
            <a:ext cx="53975" cy="857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45" name="Line 788"/>
          <p:cNvSpPr>
            <a:spLocks noChangeShapeType="1"/>
          </p:cNvSpPr>
          <p:nvPr/>
        </p:nvSpPr>
        <p:spPr bwMode="auto">
          <a:xfrm>
            <a:off x="6034088" y="5673725"/>
            <a:ext cx="1587" cy="825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46" name="Line 789"/>
          <p:cNvSpPr>
            <a:spLocks noChangeShapeType="1"/>
          </p:cNvSpPr>
          <p:nvPr/>
        </p:nvSpPr>
        <p:spPr bwMode="auto">
          <a:xfrm flipH="1" flipV="1">
            <a:off x="6430963" y="5681663"/>
            <a:ext cx="0" cy="76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47" name="Line 790"/>
          <p:cNvSpPr>
            <a:spLocks noChangeShapeType="1"/>
          </p:cNvSpPr>
          <p:nvPr/>
        </p:nvSpPr>
        <p:spPr bwMode="auto">
          <a:xfrm>
            <a:off x="6511925" y="5540375"/>
            <a:ext cx="503238" cy="2698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48" name="Line 791"/>
          <p:cNvSpPr>
            <a:spLocks noChangeShapeType="1"/>
          </p:cNvSpPr>
          <p:nvPr/>
        </p:nvSpPr>
        <p:spPr bwMode="auto">
          <a:xfrm>
            <a:off x="5961063" y="5475288"/>
            <a:ext cx="8096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3649" name="Group 792"/>
          <p:cNvGrpSpPr>
            <a:grpSpLocks/>
          </p:cNvGrpSpPr>
          <p:nvPr/>
        </p:nvGrpSpPr>
        <p:grpSpPr bwMode="auto">
          <a:xfrm>
            <a:off x="5146675" y="2235200"/>
            <a:ext cx="3021013" cy="3981450"/>
            <a:chOff x="-1203" y="1352"/>
            <a:chExt cx="1903" cy="2508"/>
          </a:xfrm>
        </p:grpSpPr>
        <p:grpSp>
          <p:nvGrpSpPr>
            <p:cNvPr id="23759" name="Group 793"/>
            <p:cNvGrpSpPr>
              <a:grpSpLocks/>
            </p:cNvGrpSpPr>
            <p:nvPr/>
          </p:nvGrpSpPr>
          <p:grpSpPr bwMode="auto">
            <a:xfrm>
              <a:off x="-1203" y="1647"/>
              <a:ext cx="436" cy="114"/>
              <a:chOff x="3072" y="739"/>
              <a:chExt cx="652" cy="146"/>
            </a:xfrm>
          </p:grpSpPr>
          <p:pic>
            <p:nvPicPr>
              <p:cNvPr id="23796" name="Picture 794" descr="lgv_fqmg[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37" y="739"/>
                <a:ext cx="48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97" name="Line 795"/>
              <p:cNvSpPr>
                <a:spLocks noChangeShapeType="1"/>
              </p:cNvSpPr>
              <p:nvPr/>
            </p:nvSpPr>
            <p:spPr bwMode="auto">
              <a:xfrm flipH="1">
                <a:off x="3104" y="784"/>
                <a:ext cx="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98" name="Line 796"/>
              <p:cNvSpPr>
                <a:spLocks noChangeShapeType="1"/>
              </p:cNvSpPr>
              <p:nvPr/>
            </p:nvSpPr>
            <p:spPr bwMode="auto">
              <a:xfrm flipH="1">
                <a:off x="3072" y="76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3760" name="Picture 797" descr="imgyjavg[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 y="1466"/>
              <a:ext cx="23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761" name="Group 798"/>
            <p:cNvGrpSpPr>
              <a:grpSpLocks/>
            </p:cNvGrpSpPr>
            <p:nvPr/>
          </p:nvGrpSpPr>
          <p:grpSpPr bwMode="auto">
            <a:xfrm>
              <a:off x="-546" y="1352"/>
              <a:ext cx="256" cy="269"/>
              <a:chOff x="2870" y="1518"/>
              <a:chExt cx="292" cy="320"/>
            </a:xfrm>
          </p:grpSpPr>
          <p:graphicFrame>
            <p:nvGraphicFramePr>
              <p:cNvPr id="23794" name="Object 799"/>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3969" name="Clip" r:id="rId6" imgW="819000" imgH="847800" progId="MS_ClipArt_Gallery.2">
                      <p:embed/>
                    </p:oleObj>
                  </mc:Choice>
                  <mc:Fallback>
                    <p:oleObj name="Clip" r:id="rId6" imgW="819000" imgH="84780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95" name="Object 800"/>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3970" name="Clip" r:id="rId8" imgW="1266840" imgH="1200240" progId="MS_ClipArt_Gallery.2">
                      <p:embed/>
                    </p:oleObj>
                  </mc:Choice>
                  <mc:Fallback>
                    <p:oleObj name="Clip" r:id="rId8" imgW="1266840" imgH="120024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762" name="Group 801"/>
            <p:cNvGrpSpPr>
              <a:grpSpLocks/>
            </p:cNvGrpSpPr>
            <p:nvPr/>
          </p:nvGrpSpPr>
          <p:grpSpPr bwMode="auto">
            <a:xfrm>
              <a:off x="-1002" y="2262"/>
              <a:ext cx="209" cy="224"/>
              <a:chOff x="2870" y="1518"/>
              <a:chExt cx="292" cy="320"/>
            </a:xfrm>
          </p:grpSpPr>
          <p:graphicFrame>
            <p:nvGraphicFramePr>
              <p:cNvPr id="23792" name="Object 80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3971" name="Clip" r:id="rId10" imgW="819000" imgH="847800" progId="MS_ClipArt_Gallery.2">
                      <p:embed/>
                    </p:oleObj>
                  </mc:Choice>
                  <mc:Fallback>
                    <p:oleObj name="Clip" r:id="rId10" imgW="819000" imgH="84780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93" name="Object 80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3972" name="Clip" r:id="rId11" imgW="1266840" imgH="1200240" progId="MS_ClipArt_Gallery.2">
                      <p:embed/>
                    </p:oleObj>
                  </mc:Choice>
                  <mc:Fallback>
                    <p:oleObj name="Clip" r:id="rId11" imgW="1266840" imgH="120024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3763" name="Object 804"/>
            <p:cNvGraphicFramePr>
              <a:graphicFrameLocks noChangeAspect="1"/>
            </p:cNvGraphicFramePr>
            <p:nvPr/>
          </p:nvGraphicFramePr>
          <p:xfrm>
            <a:off x="-732" y="2289"/>
            <a:ext cx="207" cy="173"/>
          </p:xfrm>
          <a:graphic>
            <a:graphicData uri="http://schemas.openxmlformats.org/presentationml/2006/ole">
              <mc:AlternateContent xmlns:mc="http://schemas.openxmlformats.org/markup-compatibility/2006">
                <mc:Choice xmlns:v="urn:schemas-microsoft-com:vml" Requires="v">
                  <p:oleObj spid="_x0000_s33973" name="Clip" r:id="rId12" imgW="1305000" imgH="1085760" progId="MS_ClipArt_Gallery.2">
                    <p:embed/>
                  </p:oleObj>
                </mc:Choice>
                <mc:Fallback>
                  <p:oleObj name="Clip" r:id="rId12" imgW="1305000" imgH="108576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2" y="2289"/>
                          <a:ext cx="2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764" name="Group 805"/>
            <p:cNvGrpSpPr>
              <a:grpSpLocks/>
            </p:cNvGrpSpPr>
            <p:nvPr/>
          </p:nvGrpSpPr>
          <p:grpSpPr bwMode="auto">
            <a:xfrm>
              <a:off x="310" y="3575"/>
              <a:ext cx="125" cy="230"/>
              <a:chOff x="4180" y="783"/>
              <a:chExt cx="150" cy="307"/>
            </a:xfrm>
          </p:grpSpPr>
          <p:sp>
            <p:nvSpPr>
              <p:cNvPr id="23784" name="AutoShape 806"/>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85" name="Rectangle 807"/>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86" name="Rectangle 80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87" name="AutoShape 80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88" name="Line 810"/>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89" name="Line 811"/>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90" name="Rectangle 81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91" name="Rectangle 813"/>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23765" name="Object 814"/>
            <p:cNvGraphicFramePr>
              <a:graphicFrameLocks noChangeAspect="1"/>
            </p:cNvGraphicFramePr>
            <p:nvPr/>
          </p:nvGraphicFramePr>
          <p:xfrm>
            <a:off x="-975" y="3384"/>
            <a:ext cx="216" cy="180"/>
          </p:xfrm>
          <a:graphic>
            <a:graphicData uri="http://schemas.openxmlformats.org/presentationml/2006/ole">
              <mc:AlternateContent xmlns:mc="http://schemas.openxmlformats.org/markup-compatibility/2006">
                <mc:Choice xmlns:v="urn:schemas-microsoft-com:vml" Requires="v">
                  <p:oleObj spid="_x0000_s33974" name="Clip" r:id="rId14" imgW="1305000" imgH="1085760" progId="MS_ClipArt_Gallery.2">
                    <p:embed/>
                  </p:oleObj>
                </mc:Choice>
                <mc:Fallback>
                  <p:oleObj name="Clip" r:id="rId14" imgW="1305000" imgH="108576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5" y="3384"/>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66" name="Object 815"/>
            <p:cNvGraphicFramePr>
              <a:graphicFrameLocks noChangeAspect="1"/>
            </p:cNvGraphicFramePr>
            <p:nvPr/>
          </p:nvGraphicFramePr>
          <p:xfrm>
            <a:off x="-871" y="3184"/>
            <a:ext cx="216" cy="180"/>
          </p:xfrm>
          <a:graphic>
            <a:graphicData uri="http://schemas.openxmlformats.org/presentationml/2006/ole">
              <mc:AlternateContent xmlns:mc="http://schemas.openxmlformats.org/markup-compatibility/2006">
                <mc:Choice xmlns:v="urn:schemas-microsoft-com:vml" Requires="v">
                  <p:oleObj spid="_x0000_s33975" name="Clip" r:id="rId15" imgW="1305000" imgH="1085760" progId="MS_ClipArt_Gallery.2">
                    <p:embed/>
                  </p:oleObj>
                </mc:Choice>
                <mc:Fallback>
                  <p:oleObj name="Clip" r:id="rId15" imgW="1305000" imgH="108576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1" y="3184"/>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67" name="Object 816"/>
            <p:cNvGraphicFramePr>
              <a:graphicFrameLocks noChangeAspect="1"/>
            </p:cNvGraphicFramePr>
            <p:nvPr/>
          </p:nvGraphicFramePr>
          <p:xfrm>
            <a:off x="-703" y="3544"/>
            <a:ext cx="216" cy="180"/>
          </p:xfrm>
          <a:graphic>
            <a:graphicData uri="http://schemas.openxmlformats.org/presentationml/2006/ole">
              <mc:AlternateContent xmlns:mc="http://schemas.openxmlformats.org/markup-compatibility/2006">
                <mc:Choice xmlns:v="urn:schemas-microsoft-com:vml" Requires="v">
                  <p:oleObj spid="_x0000_s33976" name="Clip" r:id="rId16" imgW="1305000" imgH="1085760" progId="MS_ClipArt_Gallery.2">
                    <p:embed/>
                  </p:oleObj>
                </mc:Choice>
                <mc:Fallback>
                  <p:oleObj name="Clip" r:id="rId16" imgW="1305000" imgH="108576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3" y="3544"/>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68" name="Object 817"/>
            <p:cNvGraphicFramePr>
              <a:graphicFrameLocks noChangeAspect="1"/>
            </p:cNvGraphicFramePr>
            <p:nvPr/>
          </p:nvGraphicFramePr>
          <p:xfrm>
            <a:off x="-489" y="3546"/>
            <a:ext cx="216" cy="180"/>
          </p:xfrm>
          <a:graphic>
            <a:graphicData uri="http://schemas.openxmlformats.org/presentationml/2006/ole">
              <mc:AlternateContent xmlns:mc="http://schemas.openxmlformats.org/markup-compatibility/2006">
                <mc:Choice xmlns:v="urn:schemas-microsoft-com:vml" Requires="v">
                  <p:oleObj spid="_x0000_s33977" name="Clip" r:id="rId17" imgW="1305000" imgH="1085760" progId="MS_ClipArt_Gallery.2">
                    <p:embed/>
                  </p:oleObj>
                </mc:Choice>
                <mc:Fallback>
                  <p:oleObj name="Clip" r:id="rId17" imgW="1305000" imgH="108576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9" y="3546"/>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769" name="Group 818"/>
            <p:cNvGrpSpPr>
              <a:grpSpLocks/>
            </p:cNvGrpSpPr>
            <p:nvPr/>
          </p:nvGrpSpPr>
          <p:grpSpPr bwMode="auto">
            <a:xfrm>
              <a:off x="83" y="3625"/>
              <a:ext cx="172" cy="215"/>
              <a:chOff x="2870" y="1518"/>
              <a:chExt cx="292" cy="320"/>
            </a:xfrm>
          </p:grpSpPr>
          <p:graphicFrame>
            <p:nvGraphicFramePr>
              <p:cNvPr id="23782" name="Object 819"/>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3978" name="Clip" r:id="rId18" imgW="819000" imgH="847800" progId="MS_ClipArt_Gallery.2">
                      <p:embed/>
                    </p:oleObj>
                  </mc:Choice>
                  <mc:Fallback>
                    <p:oleObj name="Clip" r:id="rId18" imgW="819000" imgH="84780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83" name="Object 820"/>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3979" name="Clip" r:id="rId19" imgW="1266840" imgH="1200240" progId="MS_ClipArt_Gallery.2">
                      <p:embed/>
                    </p:oleObj>
                  </mc:Choice>
                  <mc:Fallback>
                    <p:oleObj name="Clip" r:id="rId19" imgW="1266840" imgH="120024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770" name="Group 821"/>
            <p:cNvGrpSpPr>
              <a:grpSpLocks/>
            </p:cNvGrpSpPr>
            <p:nvPr/>
          </p:nvGrpSpPr>
          <p:grpSpPr bwMode="auto">
            <a:xfrm>
              <a:off x="-201" y="3657"/>
              <a:ext cx="220" cy="203"/>
              <a:chOff x="2870" y="1518"/>
              <a:chExt cx="292" cy="320"/>
            </a:xfrm>
          </p:grpSpPr>
          <p:graphicFrame>
            <p:nvGraphicFramePr>
              <p:cNvPr id="23780" name="Object 82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3980" name="Clip" r:id="rId20" imgW="819000" imgH="847800" progId="MS_ClipArt_Gallery.2">
                      <p:embed/>
                    </p:oleObj>
                  </mc:Choice>
                  <mc:Fallback>
                    <p:oleObj name="Clip" r:id="rId20" imgW="819000" imgH="84780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81" name="Object 82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3981" name="Clip" r:id="rId21" imgW="1266840" imgH="1200240" progId="MS_ClipArt_Gallery.2">
                      <p:embed/>
                    </p:oleObj>
                  </mc:Choice>
                  <mc:Fallback>
                    <p:oleObj name="Clip" r:id="rId21" imgW="1266840" imgH="120024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771" name="Group 824"/>
            <p:cNvGrpSpPr>
              <a:grpSpLocks/>
            </p:cNvGrpSpPr>
            <p:nvPr/>
          </p:nvGrpSpPr>
          <p:grpSpPr bwMode="auto">
            <a:xfrm>
              <a:off x="569" y="3419"/>
              <a:ext cx="131" cy="258"/>
              <a:chOff x="4180" y="783"/>
              <a:chExt cx="150" cy="307"/>
            </a:xfrm>
          </p:grpSpPr>
          <p:sp>
            <p:nvSpPr>
              <p:cNvPr id="23772" name="AutoShape 82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73" name="Rectangle 82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74" name="Rectangle 82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75" name="AutoShape 82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76" name="Line 82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77" name="Line 83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78" name="Rectangle 83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79" name="Rectangle 83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3650" name="Line 833"/>
          <p:cNvSpPr>
            <a:spLocks noChangeShapeType="1"/>
          </p:cNvSpPr>
          <p:nvPr/>
        </p:nvSpPr>
        <p:spPr bwMode="auto">
          <a:xfrm flipH="1">
            <a:off x="6049963" y="3997325"/>
            <a:ext cx="3175" cy="14446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1" name="Line 834"/>
          <p:cNvSpPr>
            <a:spLocks noChangeShapeType="1"/>
          </p:cNvSpPr>
          <p:nvPr/>
        </p:nvSpPr>
        <p:spPr bwMode="auto">
          <a:xfrm flipV="1">
            <a:off x="7346950" y="2979738"/>
            <a:ext cx="123825" cy="873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2" name="Line 835"/>
          <p:cNvSpPr>
            <a:spLocks noChangeShapeType="1"/>
          </p:cNvSpPr>
          <p:nvPr/>
        </p:nvSpPr>
        <p:spPr bwMode="auto">
          <a:xfrm>
            <a:off x="7173913" y="3152775"/>
            <a:ext cx="0" cy="825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3" name="Line 836"/>
          <p:cNvSpPr>
            <a:spLocks noChangeShapeType="1"/>
          </p:cNvSpPr>
          <p:nvPr/>
        </p:nvSpPr>
        <p:spPr bwMode="auto">
          <a:xfrm flipV="1">
            <a:off x="7345363" y="3049588"/>
            <a:ext cx="263525" cy="2889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4" name="Line 837"/>
          <p:cNvSpPr>
            <a:spLocks noChangeShapeType="1"/>
          </p:cNvSpPr>
          <p:nvPr/>
        </p:nvSpPr>
        <p:spPr bwMode="auto">
          <a:xfrm>
            <a:off x="7710488" y="3048000"/>
            <a:ext cx="0" cy="1968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5" name="Line 838"/>
          <p:cNvSpPr>
            <a:spLocks noChangeShapeType="1"/>
          </p:cNvSpPr>
          <p:nvPr/>
        </p:nvSpPr>
        <p:spPr bwMode="auto">
          <a:xfrm>
            <a:off x="7364413" y="3354388"/>
            <a:ext cx="18891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6" name="Line 839"/>
          <p:cNvSpPr>
            <a:spLocks noChangeShapeType="1"/>
          </p:cNvSpPr>
          <p:nvPr/>
        </p:nvSpPr>
        <p:spPr bwMode="auto">
          <a:xfrm flipV="1">
            <a:off x="5659438" y="4221163"/>
            <a:ext cx="168275" cy="31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7" name="Line 840"/>
          <p:cNvSpPr>
            <a:spLocks noChangeShapeType="1"/>
          </p:cNvSpPr>
          <p:nvPr/>
        </p:nvSpPr>
        <p:spPr bwMode="auto">
          <a:xfrm flipV="1">
            <a:off x="7778750" y="2747963"/>
            <a:ext cx="238125" cy="1682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8" name="Line 841"/>
          <p:cNvSpPr>
            <a:spLocks noChangeShapeType="1"/>
          </p:cNvSpPr>
          <p:nvPr/>
        </p:nvSpPr>
        <p:spPr bwMode="auto">
          <a:xfrm>
            <a:off x="7918450" y="3344863"/>
            <a:ext cx="1778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9" name="Line 842"/>
          <p:cNvSpPr>
            <a:spLocks noChangeShapeType="1"/>
          </p:cNvSpPr>
          <p:nvPr/>
        </p:nvSpPr>
        <p:spPr bwMode="auto">
          <a:xfrm flipH="1">
            <a:off x="7064375" y="3421063"/>
            <a:ext cx="98425" cy="7048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0" name="Line 843"/>
          <p:cNvSpPr>
            <a:spLocks noChangeShapeType="1"/>
          </p:cNvSpPr>
          <p:nvPr/>
        </p:nvSpPr>
        <p:spPr bwMode="auto">
          <a:xfrm flipH="1">
            <a:off x="7654925" y="3421063"/>
            <a:ext cx="111125" cy="7270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3661" name="Group 844"/>
          <p:cNvGrpSpPr>
            <a:grpSpLocks/>
          </p:cNvGrpSpPr>
          <p:nvPr/>
        </p:nvGrpSpPr>
        <p:grpSpPr bwMode="auto">
          <a:xfrm>
            <a:off x="6707188" y="5038725"/>
            <a:ext cx="501650" cy="234950"/>
            <a:chOff x="4701" y="2996"/>
            <a:chExt cx="316" cy="148"/>
          </a:xfrm>
        </p:grpSpPr>
        <p:sp>
          <p:nvSpPr>
            <p:cNvPr id="23746" name="Oval 845"/>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47" name="Line 846"/>
            <p:cNvSpPr>
              <a:spLocks noChangeShapeType="1"/>
            </p:cNvSpPr>
            <p:nvPr/>
          </p:nvSpPr>
          <p:spPr bwMode="auto">
            <a:xfrm>
              <a:off x="4704" y="3055"/>
              <a:ext cx="0" cy="5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48" name="Line 847"/>
            <p:cNvSpPr>
              <a:spLocks noChangeShapeType="1"/>
            </p:cNvSpPr>
            <p:nvPr/>
          </p:nvSpPr>
          <p:spPr bwMode="auto">
            <a:xfrm>
              <a:off x="5017" y="3055"/>
              <a:ext cx="0" cy="5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49" name="Rectangle 848"/>
            <p:cNvSpPr>
              <a:spLocks noChangeArrowheads="1"/>
            </p:cNvSpPr>
            <p:nvPr/>
          </p:nvSpPr>
          <p:spPr bwMode="auto">
            <a:xfrm>
              <a:off x="4704" y="3055"/>
              <a:ext cx="310" cy="5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3750" name="Oval 849"/>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751" name="Group 850"/>
            <p:cNvGrpSpPr>
              <a:grpSpLocks/>
            </p:cNvGrpSpPr>
            <p:nvPr/>
          </p:nvGrpSpPr>
          <p:grpSpPr bwMode="auto">
            <a:xfrm>
              <a:off x="4776" y="3017"/>
              <a:ext cx="156" cy="56"/>
              <a:chOff x="2848" y="848"/>
              <a:chExt cx="140" cy="98"/>
            </a:xfrm>
          </p:grpSpPr>
          <p:sp>
            <p:nvSpPr>
              <p:cNvPr id="23756" name="Line 851"/>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 name="Line 852"/>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 name="Line 853"/>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752" name="Group 854"/>
            <p:cNvGrpSpPr>
              <a:grpSpLocks/>
            </p:cNvGrpSpPr>
            <p:nvPr/>
          </p:nvGrpSpPr>
          <p:grpSpPr bwMode="auto">
            <a:xfrm flipV="1">
              <a:off x="4776" y="3016"/>
              <a:ext cx="156" cy="56"/>
              <a:chOff x="2848" y="848"/>
              <a:chExt cx="140" cy="98"/>
            </a:xfrm>
          </p:grpSpPr>
          <p:sp>
            <p:nvSpPr>
              <p:cNvPr id="23753" name="Line 855"/>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4" name="Line 856"/>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5" name="Line 857"/>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3662" name="Group 858"/>
          <p:cNvGrpSpPr>
            <a:grpSpLocks/>
          </p:cNvGrpSpPr>
          <p:nvPr/>
        </p:nvGrpSpPr>
        <p:grpSpPr bwMode="auto">
          <a:xfrm>
            <a:off x="6042025" y="5340350"/>
            <a:ext cx="501650" cy="234950"/>
            <a:chOff x="4701" y="2996"/>
            <a:chExt cx="316" cy="148"/>
          </a:xfrm>
        </p:grpSpPr>
        <p:sp>
          <p:nvSpPr>
            <p:cNvPr id="23733" name="Oval 859"/>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34" name="Line 860"/>
            <p:cNvSpPr>
              <a:spLocks noChangeShapeType="1"/>
            </p:cNvSpPr>
            <p:nvPr/>
          </p:nvSpPr>
          <p:spPr bwMode="auto">
            <a:xfrm>
              <a:off x="4704" y="3055"/>
              <a:ext cx="0" cy="5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35" name="Line 861"/>
            <p:cNvSpPr>
              <a:spLocks noChangeShapeType="1"/>
            </p:cNvSpPr>
            <p:nvPr/>
          </p:nvSpPr>
          <p:spPr bwMode="auto">
            <a:xfrm>
              <a:off x="5017" y="3055"/>
              <a:ext cx="0" cy="5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36" name="Rectangle 862"/>
            <p:cNvSpPr>
              <a:spLocks noChangeArrowheads="1"/>
            </p:cNvSpPr>
            <p:nvPr/>
          </p:nvSpPr>
          <p:spPr bwMode="auto">
            <a:xfrm>
              <a:off x="4704" y="3055"/>
              <a:ext cx="310" cy="5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charset="0"/>
              </a:endParaRPr>
            </a:p>
          </p:txBody>
        </p:sp>
        <p:sp>
          <p:nvSpPr>
            <p:cNvPr id="23737" name="Oval 863"/>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738" name="Group 864"/>
            <p:cNvGrpSpPr>
              <a:grpSpLocks/>
            </p:cNvGrpSpPr>
            <p:nvPr/>
          </p:nvGrpSpPr>
          <p:grpSpPr bwMode="auto">
            <a:xfrm>
              <a:off x="4776" y="3017"/>
              <a:ext cx="156" cy="56"/>
              <a:chOff x="2848" y="848"/>
              <a:chExt cx="140" cy="98"/>
            </a:xfrm>
          </p:grpSpPr>
          <p:sp>
            <p:nvSpPr>
              <p:cNvPr id="23743" name="Line 865"/>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44" name="Line 866"/>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45" name="Line 867"/>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739" name="Group 868"/>
            <p:cNvGrpSpPr>
              <a:grpSpLocks/>
            </p:cNvGrpSpPr>
            <p:nvPr/>
          </p:nvGrpSpPr>
          <p:grpSpPr bwMode="auto">
            <a:xfrm flipV="1">
              <a:off x="4776" y="3016"/>
              <a:ext cx="156" cy="56"/>
              <a:chOff x="2848" y="848"/>
              <a:chExt cx="140" cy="98"/>
            </a:xfrm>
          </p:grpSpPr>
          <p:sp>
            <p:nvSpPr>
              <p:cNvPr id="23740" name="Line 869"/>
              <p:cNvSpPr>
                <a:spLocks noChangeShapeType="1"/>
              </p:cNvSpPr>
              <p:nvPr/>
            </p:nvSpPr>
            <p:spPr bwMode="auto">
              <a:xfrm flipV="1">
                <a:off x="2848" y="848"/>
                <a:ext cx="50" cy="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41" name="Line 870"/>
              <p:cNvSpPr>
                <a:spLocks noChangeShapeType="1"/>
              </p:cNvSpPr>
              <p:nvPr/>
            </p:nvSpPr>
            <p:spPr bwMode="auto">
              <a:xfrm>
                <a:off x="2944" y="946"/>
                <a:ext cx="4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42" name="Line 871"/>
              <p:cNvSpPr>
                <a:spLocks noChangeShapeType="1"/>
              </p:cNvSpPr>
              <p:nvPr/>
            </p:nvSpPr>
            <p:spPr bwMode="auto">
              <a:xfrm>
                <a:off x="2894" y="850"/>
                <a:ext cx="52" cy="9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3663" name="Group 872"/>
          <p:cNvGrpSpPr>
            <a:grpSpLocks/>
          </p:cNvGrpSpPr>
          <p:nvPr/>
        </p:nvGrpSpPr>
        <p:grpSpPr bwMode="auto">
          <a:xfrm>
            <a:off x="6872288" y="5526088"/>
            <a:ext cx="290512" cy="404812"/>
            <a:chOff x="4290" y="3130"/>
            <a:chExt cx="183" cy="255"/>
          </a:xfrm>
        </p:grpSpPr>
        <p:pic>
          <p:nvPicPr>
            <p:cNvPr id="23715" name="Picture 873" descr="31u_bnrz[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43" y="3211"/>
              <a:ext cx="121" cy="17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3716" name="Freeform 874"/>
            <p:cNvSpPr>
              <a:spLocks/>
            </p:cNvSpPr>
            <p:nvPr/>
          </p:nvSpPr>
          <p:spPr bwMode="auto">
            <a:xfrm>
              <a:off x="4339" y="3143"/>
              <a:ext cx="33" cy="39"/>
            </a:xfrm>
            <a:custGeom>
              <a:avLst/>
              <a:gdLst>
                <a:gd name="T0" fmla="*/ 12 w 199"/>
                <a:gd name="T1" fmla="*/ 5 h 232"/>
                <a:gd name="T2" fmla="*/ 9 w 199"/>
                <a:gd name="T3" fmla="*/ 7 h 232"/>
                <a:gd name="T4" fmla="*/ 7 w 199"/>
                <a:gd name="T5" fmla="*/ 8 h 232"/>
                <a:gd name="T6" fmla="*/ 5 w 199"/>
                <a:gd name="T7" fmla="*/ 11 h 232"/>
                <a:gd name="T8" fmla="*/ 3 w 199"/>
                <a:gd name="T9" fmla="*/ 13 h 232"/>
                <a:gd name="T10" fmla="*/ 2 w 199"/>
                <a:gd name="T11" fmla="*/ 15 h 232"/>
                <a:gd name="T12" fmla="*/ 1 w 199"/>
                <a:gd name="T13" fmla="*/ 18 h 232"/>
                <a:gd name="T14" fmla="*/ 0 w 199"/>
                <a:gd name="T15" fmla="*/ 21 h 232"/>
                <a:gd name="T16" fmla="*/ 0 w 199"/>
                <a:gd name="T17" fmla="*/ 24 h 232"/>
                <a:gd name="T18" fmla="*/ 0 w 199"/>
                <a:gd name="T19" fmla="*/ 28 h 232"/>
                <a:gd name="T20" fmla="*/ 2 w 199"/>
                <a:gd name="T21" fmla="*/ 31 h 232"/>
                <a:gd name="T22" fmla="*/ 4 w 199"/>
                <a:gd name="T23" fmla="*/ 34 h 232"/>
                <a:gd name="T24" fmla="*/ 7 w 199"/>
                <a:gd name="T25" fmla="*/ 36 h 232"/>
                <a:gd name="T26" fmla="*/ 11 w 199"/>
                <a:gd name="T27" fmla="*/ 38 h 232"/>
                <a:gd name="T28" fmla="*/ 15 w 199"/>
                <a:gd name="T29" fmla="*/ 39 h 232"/>
                <a:gd name="T30" fmla="*/ 18 w 199"/>
                <a:gd name="T31" fmla="*/ 39 h 232"/>
                <a:gd name="T32" fmla="*/ 22 w 199"/>
                <a:gd name="T33" fmla="*/ 38 h 232"/>
                <a:gd name="T34" fmla="*/ 23 w 199"/>
                <a:gd name="T35" fmla="*/ 38 h 232"/>
                <a:gd name="T36" fmla="*/ 24 w 199"/>
                <a:gd name="T37" fmla="*/ 38 h 232"/>
                <a:gd name="T38" fmla="*/ 24 w 199"/>
                <a:gd name="T39" fmla="*/ 37 h 232"/>
                <a:gd name="T40" fmla="*/ 25 w 199"/>
                <a:gd name="T41" fmla="*/ 37 h 232"/>
                <a:gd name="T42" fmla="*/ 24 w 199"/>
                <a:gd name="T43" fmla="*/ 36 h 232"/>
                <a:gd name="T44" fmla="*/ 23 w 199"/>
                <a:gd name="T45" fmla="*/ 35 h 232"/>
                <a:gd name="T46" fmla="*/ 22 w 199"/>
                <a:gd name="T47" fmla="*/ 34 h 232"/>
                <a:gd name="T48" fmla="*/ 21 w 199"/>
                <a:gd name="T49" fmla="*/ 34 h 232"/>
                <a:gd name="T50" fmla="*/ 19 w 199"/>
                <a:gd name="T51" fmla="*/ 33 h 232"/>
                <a:gd name="T52" fmla="*/ 17 w 199"/>
                <a:gd name="T53" fmla="*/ 33 h 232"/>
                <a:gd name="T54" fmla="*/ 16 w 199"/>
                <a:gd name="T55" fmla="*/ 32 h 232"/>
                <a:gd name="T56" fmla="*/ 14 w 199"/>
                <a:gd name="T57" fmla="*/ 32 h 232"/>
                <a:gd name="T58" fmla="*/ 12 w 199"/>
                <a:gd name="T59" fmla="*/ 31 h 232"/>
                <a:gd name="T60" fmla="*/ 10 w 199"/>
                <a:gd name="T61" fmla="*/ 31 h 232"/>
                <a:gd name="T62" fmla="*/ 9 w 199"/>
                <a:gd name="T63" fmla="*/ 30 h 232"/>
                <a:gd name="T64" fmla="*/ 7 w 199"/>
                <a:gd name="T65" fmla="*/ 28 h 232"/>
                <a:gd name="T66" fmla="*/ 7 w 199"/>
                <a:gd name="T67" fmla="*/ 22 h 232"/>
                <a:gd name="T68" fmla="*/ 8 w 199"/>
                <a:gd name="T69" fmla="*/ 16 h 232"/>
                <a:gd name="T70" fmla="*/ 11 w 199"/>
                <a:gd name="T71" fmla="*/ 12 h 232"/>
                <a:gd name="T72" fmla="*/ 16 w 199"/>
                <a:gd name="T73" fmla="*/ 8 h 232"/>
                <a:gd name="T74" fmla="*/ 20 w 199"/>
                <a:gd name="T75" fmla="*/ 6 h 232"/>
                <a:gd name="T76" fmla="*/ 25 w 199"/>
                <a:gd name="T77" fmla="*/ 4 h 232"/>
                <a:gd name="T78" fmla="*/ 30 w 199"/>
                <a:gd name="T79" fmla="*/ 2 h 232"/>
                <a:gd name="T80" fmla="*/ 33 w 199"/>
                <a:gd name="T81" fmla="*/ 1 h 232"/>
                <a:gd name="T82" fmla="*/ 31 w 199"/>
                <a:gd name="T83" fmla="*/ 0 h 232"/>
                <a:gd name="T84" fmla="*/ 29 w 199"/>
                <a:gd name="T85" fmla="*/ 0 h 232"/>
                <a:gd name="T86" fmla="*/ 26 w 199"/>
                <a:gd name="T87" fmla="*/ 0 h 232"/>
                <a:gd name="T88" fmla="*/ 23 w 199"/>
                <a:gd name="T89" fmla="*/ 1 h 232"/>
                <a:gd name="T90" fmla="*/ 20 w 199"/>
                <a:gd name="T91" fmla="*/ 2 h 232"/>
                <a:gd name="T92" fmla="*/ 17 w 199"/>
                <a:gd name="T93" fmla="*/ 3 h 232"/>
                <a:gd name="T94" fmla="*/ 14 w 199"/>
                <a:gd name="T95" fmla="*/ 4 h 232"/>
                <a:gd name="T96" fmla="*/ 12 w 199"/>
                <a:gd name="T97" fmla="*/ 5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17" name="Freeform 875"/>
            <p:cNvSpPr>
              <a:spLocks/>
            </p:cNvSpPr>
            <p:nvPr/>
          </p:nvSpPr>
          <p:spPr bwMode="auto">
            <a:xfrm>
              <a:off x="4395" y="3142"/>
              <a:ext cx="22" cy="30"/>
            </a:xfrm>
            <a:custGeom>
              <a:avLst/>
              <a:gdLst>
                <a:gd name="T0" fmla="*/ 19 w 128"/>
                <a:gd name="T1" fmla="*/ 10 h 180"/>
                <a:gd name="T2" fmla="*/ 19 w 128"/>
                <a:gd name="T3" fmla="*/ 13 h 180"/>
                <a:gd name="T4" fmla="*/ 19 w 128"/>
                <a:gd name="T5" fmla="*/ 16 h 180"/>
                <a:gd name="T6" fmla="*/ 18 w 128"/>
                <a:gd name="T7" fmla="*/ 18 h 180"/>
                <a:gd name="T8" fmla="*/ 16 w 128"/>
                <a:gd name="T9" fmla="*/ 20 h 180"/>
                <a:gd name="T10" fmla="*/ 13 w 128"/>
                <a:gd name="T11" fmla="*/ 22 h 180"/>
                <a:gd name="T12" fmla="*/ 10 w 128"/>
                <a:gd name="T13" fmla="*/ 24 h 180"/>
                <a:gd name="T14" fmla="*/ 8 w 128"/>
                <a:gd name="T15" fmla="*/ 26 h 180"/>
                <a:gd name="T16" fmla="*/ 5 w 128"/>
                <a:gd name="T17" fmla="*/ 27 h 180"/>
                <a:gd name="T18" fmla="*/ 5 w 128"/>
                <a:gd name="T19" fmla="*/ 28 h 180"/>
                <a:gd name="T20" fmla="*/ 5 w 128"/>
                <a:gd name="T21" fmla="*/ 28 h 180"/>
                <a:gd name="T22" fmla="*/ 5 w 128"/>
                <a:gd name="T23" fmla="*/ 29 h 180"/>
                <a:gd name="T24" fmla="*/ 5 w 128"/>
                <a:gd name="T25" fmla="*/ 30 h 180"/>
                <a:gd name="T26" fmla="*/ 6 w 128"/>
                <a:gd name="T27" fmla="*/ 30 h 180"/>
                <a:gd name="T28" fmla="*/ 6 w 128"/>
                <a:gd name="T29" fmla="*/ 30 h 180"/>
                <a:gd name="T30" fmla="*/ 6 w 128"/>
                <a:gd name="T31" fmla="*/ 30 h 180"/>
                <a:gd name="T32" fmla="*/ 7 w 128"/>
                <a:gd name="T33" fmla="*/ 30 h 180"/>
                <a:gd name="T34" fmla="*/ 10 w 128"/>
                <a:gd name="T35" fmla="*/ 28 h 180"/>
                <a:gd name="T36" fmla="*/ 13 w 128"/>
                <a:gd name="T37" fmla="*/ 26 h 180"/>
                <a:gd name="T38" fmla="*/ 16 w 128"/>
                <a:gd name="T39" fmla="*/ 24 h 180"/>
                <a:gd name="T40" fmla="*/ 19 w 128"/>
                <a:gd name="T41" fmla="*/ 22 h 180"/>
                <a:gd name="T42" fmla="*/ 21 w 128"/>
                <a:gd name="T43" fmla="*/ 19 h 180"/>
                <a:gd name="T44" fmla="*/ 22 w 128"/>
                <a:gd name="T45" fmla="*/ 16 h 180"/>
                <a:gd name="T46" fmla="*/ 22 w 128"/>
                <a:gd name="T47" fmla="*/ 13 h 180"/>
                <a:gd name="T48" fmla="*/ 21 w 128"/>
                <a:gd name="T49" fmla="*/ 9 h 180"/>
                <a:gd name="T50" fmla="*/ 19 w 128"/>
                <a:gd name="T51" fmla="*/ 7 h 180"/>
                <a:gd name="T52" fmla="*/ 17 w 128"/>
                <a:gd name="T53" fmla="*/ 4 h 180"/>
                <a:gd name="T54" fmla="*/ 14 w 128"/>
                <a:gd name="T55" fmla="*/ 3 h 180"/>
                <a:gd name="T56" fmla="*/ 10 w 128"/>
                <a:gd name="T57" fmla="*/ 1 h 180"/>
                <a:gd name="T58" fmla="*/ 6 w 128"/>
                <a:gd name="T59" fmla="*/ 0 h 180"/>
                <a:gd name="T60" fmla="*/ 3 w 128"/>
                <a:gd name="T61" fmla="*/ 0 h 180"/>
                <a:gd name="T62" fmla="*/ 1 w 128"/>
                <a:gd name="T63" fmla="*/ 0 h 180"/>
                <a:gd name="T64" fmla="*/ 0 w 128"/>
                <a:gd name="T65" fmla="*/ 1 h 180"/>
                <a:gd name="T66" fmla="*/ 2 w 128"/>
                <a:gd name="T67" fmla="*/ 2 h 180"/>
                <a:gd name="T68" fmla="*/ 5 w 128"/>
                <a:gd name="T69" fmla="*/ 2 h 180"/>
                <a:gd name="T70" fmla="*/ 8 w 128"/>
                <a:gd name="T71" fmla="*/ 3 h 180"/>
                <a:gd name="T72" fmla="*/ 10 w 128"/>
                <a:gd name="T73" fmla="*/ 4 h 180"/>
                <a:gd name="T74" fmla="*/ 13 w 128"/>
                <a:gd name="T75" fmla="*/ 5 h 180"/>
                <a:gd name="T76" fmla="*/ 15 w 128"/>
                <a:gd name="T77" fmla="*/ 6 h 180"/>
                <a:gd name="T78" fmla="*/ 17 w 128"/>
                <a:gd name="T79" fmla="*/ 8 h 180"/>
                <a:gd name="T80" fmla="*/ 19 w 128"/>
                <a:gd name="T81" fmla="*/ 1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18" name="Freeform 876"/>
            <p:cNvSpPr>
              <a:spLocks/>
            </p:cNvSpPr>
            <p:nvPr/>
          </p:nvSpPr>
          <p:spPr bwMode="auto">
            <a:xfrm>
              <a:off x="4318" y="3135"/>
              <a:ext cx="54" cy="63"/>
            </a:xfrm>
            <a:custGeom>
              <a:avLst/>
              <a:gdLst>
                <a:gd name="T0" fmla="*/ 17 w 322"/>
                <a:gd name="T1" fmla="*/ 12 h 378"/>
                <a:gd name="T2" fmla="*/ 9 w 322"/>
                <a:gd name="T3" fmla="*/ 19 h 378"/>
                <a:gd name="T4" fmla="*/ 3 w 322"/>
                <a:gd name="T5" fmla="*/ 28 h 378"/>
                <a:gd name="T6" fmla="*/ 0 w 322"/>
                <a:gd name="T7" fmla="*/ 38 h 378"/>
                <a:gd name="T8" fmla="*/ 1 w 322"/>
                <a:gd name="T9" fmla="*/ 44 h 378"/>
                <a:gd name="T10" fmla="*/ 2 w 322"/>
                <a:gd name="T11" fmla="*/ 47 h 378"/>
                <a:gd name="T12" fmla="*/ 3 w 322"/>
                <a:gd name="T13" fmla="*/ 50 h 378"/>
                <a:gd name="T14" fmla="*/ 5 w 322"/>
                <a:gd name="T15" fmla="*/ 52 h 378"/>
                <a:gd name="T16" fmla="*/ 9 w 322"/>
                <a:gd name="T17" fmla="*/ 54 h 378"/>
                <a:gd name="T18" fmla="*/ 14 w 322"/>
                <a:gd name="T19" fmla="*/ 56 h 378"/>
                <a:gd name="T20" fmla="*/ 20 w 322"/>
                <a:gd name="T21" fmla="*/ 58 h 378"/>
                <a:gd name="T22" fmla="*/ 25 w 322"/>
                <a:gd name="T23" fmla="*/ 60 h 378"/>
                <a:gd name="T24" fmla="*/ 31 w 322"/>
                <a:gd name="T25" fmla="*/ 61 h 378"/>
                <a:gd name="T26" fmla="*/ 37 w 322"/>
                <a:gd name="T27" fmla="*/ 62 h 378"/>
                <a:gd name="T28" fmla="*/ 43 w 322"/>
                <a:gd name="T29" fmla="*/ 62 h 378"/>
                <a:gd name="T30" fmla="*/ 48 w 322"/>
                <a:gd name="T31" fmla="*/ 63 h 378"/>
                <a:gd name="T32" fmla="*/ 52 w 322"/>
                <a:gd name="T33" fmla="*/ 63 h 378"/>
                <a:gd name="T34" fmla="*/ 54 w 322"/>
                <a:gd name="T35" fmla="*/ 62 h 378"/>
                <a:gd name="T36" fmla="*/ 54 w 322"/>
                <a:gd name="T37" fmla="*/ 60 h 378"/>
                <a:gd name="T38" fmla="*/ 53 w 322"/>
                <a:gd name="T39" fmla="*/ 59 h 378"/>
                <a:gd name="T40" fmla="*/ 49 w 322"/>
                <a:gd name="T41" fmla="*/ 58 h 378"/>
                <a:gd name="T42" fmla="*/ 44 w 322"/>
                <a:gd name="T43" fmla="*/ 57 h 378"/>
                <a:gd name="T44" fmla="*/ 39 w 322"/>
                <a:gd name="T45" fmla="*/ 56 h 378"/>
                <a:gd name="T46" fmla="*/ 34 w 322"/>
                <a:gd name="T47" fmla="*/ 55 h 378"/>
                <a:gd name="T48" fmla="*/ 29 w 322"/>
                <a:gd name="T49" fmla="*/ 54 h 378"/>
                <a:gd name="T50" fmla="*/ 23 w 322"/>
                <a:gd name="T51" fmla="*/ 53 h 378"/>
                <a:gd name="T52" fmla="*/ 18 w 322"/>
                <a:gd name="T53" fmla="*/ 52 h 378"/>
                <a:gd name="T54" fmla="*/ 13 w 322"/>
                <a:gd name="T55" fmla="*/ 50 h 378"/>
                <a:gd name="T56" fmla="*/ 9 w 322"/>
                <a:gd name="T57" fmla="*/ 47 h 378"/>
                <a:gd name="T58" fmla="*/ 6 w 322"/>
                <a:gd name="T59" fmla="*/ 43 h 378"/>
                <a:gd name="T60" fmla="*/ 6 w 322"/>
                <a:gd name="T61" fmla="*/ 39 h 378"/>
                <a:gd name="T62" fmla="*/ 6 w 322"/>
                <a:gd name="T63" fmla="*/ 33 h 378"/>
                <a:gd name="T64" fmla="*/ 9 w 322"/>
                <a:gd name="T65" fmla="*/ 28 h 378"/>
                <a:gd name="T66" fmla="*/ 12 w 322"/>
                <a:gd name="T67" fmla="*/ 23 h 378"/>
                <a:gd name="T68" fmla="*/ 16 w 322"/>
                <a:gd name="T69" fmla="*/ 18 h 378"/>
                <a:gd name="T70" fmla="*/ 21 w 322"/>
                <a:gd name="T71" fmla="*/ 14 h 378"/>
                <a:gd name="T72" fmla="*/ 26 w 322"/>
                <a:gd name="T73" fmla="*/ 10 h 378"/>
                <a:gd name="T74" fmla="*/ 33 w 322"/>
                <a:gd name="T75" fmla="*/ 6 h 378"/>
                <a:gd name="T76" fmla="*/ 40 w 322"/>
                <a:gd name="T77" fmla="*/ 3 h 378"/>
                <a:gd name="T78" fmla="*/ 44 w 322"/>
                <a:gd name="T79" fmla="*/ 1 h 378"/>
                <a:gd name="T80" fmla="*/ 43 w 322"/>
                <a:gd name="T81" fmla="*/ 0 h 378"/>
                <a:gd name="T82" fmla="*/ 37 w 322"/>
                <a:gd name="T83" fmla="*/ 1 h 378"/>
                <a:gd name="T84" fmla="*/ 30 w 322"/>
                <a:gd name="T85" fmla="*/ 3 h 378"/>
                <a:gd name="T86" fmla="*/ 24 w 322"/>
                <a:gd name="T87" fmla="*/ 6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19" name="Freeform 877"/>
            <p:cNvSpPr>
              <a:spLocks/>
            </p:cNvSpPr>
            <p:nvPr/>
          </p:nvSpPr>
          <p:spPr bwMode="auto">
            <a:xfrm>
              <a:off x="4394" y="3133"/>
              <a:ext cx="47" cy="42"/>
            </a:xfrm>
            <a:custGeom>
              <a:avLst/>
              <a:gdLst>
                <a:gd name="T0" fmla="*/ 39 w 283"/>
                <a:gd name="T1" fmla="*/ 13 h 252"/>
                <a:gd name="T2" fmla="*/ 41 w 283"/>
                <a:gd name="T3" fmla="*/ 15 h 252"/>
                <a:gd name="T4" fmla="*/ 43 w 283"/>
                <a:gd name="T5" fmla="*/ 18 h 252"/>
                <a:gd name="T6" fmla="*/ 43 w 283"/>
                <a:gd name="T7" fmla="*/ 21 h 252"/>
                <a:gd name="T8" fmla="*/ 43 w 283"/>
                <a:gd name="T9" fmla="*/ 24 h 252"/>
                <a:gd name="T10" fmla="*/ 43 w 283"/>
                <a:gd name="T11" fmla="*/ 26 h 252"/>
                <a:gd name="T12" fmla="*/ 42 w 283"/>
                <a:gd name="T13" fmla="*/ 28 h 252"/>
                <a:gd name="T14" fmla="*/ 41 w 283"/>
                <a:gd name="T15" fmla="*/ 31 h 252"/>
                <a:gd name="T16" fmla="*/ 39 w 283"/>
                <a:gd name="T17" fmla="*/ 32 h 252"/>
                <a:gd name="T18" fmla="*/ 37 w 283"/>
                <a:gd name="T19" fmla="*/ 34 h 252"/>
                <a:gd name="T20" fmla="*/ 36 w 283"/>
                <a:gd name="T21" fmla="*/ 36 h 252"/>
                <a:gd name="T22" fmla="*/ 34 w 283"/>
                <a:gd name="T23" fmla="*/ 37 h 252"/>
                <a:gd name="T24" fmla="*/ 32 w 283"/>
                <a:gd name="T25" fmla="*/ 39 h 252"/>
                <a:gd name="T26" fmla="*/ 32 w 283"/>
                <a:gd name="T27" fmla="*/ 40 h 252"/>
                <a:gd name="T28" fmla="*/ 32 w 283"/>
                <a:gd name="T29" fmla="*/ 40 h 252"/>
                <a:gd name="T30" fmla="*/ 32 w 283"/>
                <a:gd name="T31" fmla="*/ 41 h 252"/>
                <a:gd name="T32" fmla="*/ 32 w 283"/>
                <a:gd name="T33" fmla="*/ 41 h 252"/>
                <a:gd name="T34" fmla="*/ 33 w 283"/>
                <a:gd name="T35" fmla="*/ 42 h 252"/>
                <a:gd name="T36" fmla="*/ 34 w 283"/>
                <a:gd name="T37" fmla="*/ 42 h 252"/>
                <a:gd name="T38" fmla="*/ 34 w 283"/>
                <a:gd name="T39" fmla="*/ 42 h 252"/>
                <a:gd name="T40" fmla="*/ 35 w 283"/>
                <a:gd name="T41" fmla="*/ 41 h 252"/>
                <a:gd name="T42" fmla="*/ 39 w 283"/>
                <a:gd name="T43" fmla="*/ 39 h 252"/>
                <a:gd name="T44" fmla="*/ 42 w 283"/>
                <a:gd name="T45" fmla="*/ 36 h 252"/>
                <a:gd name="T46" fmla="*/ 45 w 283"/>
                <a:gd name="T47" fmla="*/ 32 h 252"/>
                <a:gd name="T48" fmla="*/ 46 w 283"/>
                <a:gd name="T49" fmla="*/ 28 h 252"/>
                <a:gd name="T50" fmla="*/ 47 w 283"/>
                <a:gd name="T51" fmla="*/ 24 h 252"/>
                <a:gd name="T52" fmla="*/ 47 w 283"/>
                <a:gd name="T53" fmla="*/ 19 h 252"/>
                <a:gd name="T54" fmla="*/ 45 w 283"/>
                <a:gd name="T55" fmla="*/ 15 h 252"/>
                <a:gd name="T56" fmla="*/ 42 w 283"/>
                <a:gd name="T57" fmla="*/ 12 h 252"/>
                <a:gd name="T58" fmla="*/ 40 w 283"/>
                <a:gd name="T59" fmla="*/ 10 h 252"/>
                <a:gd name="T60" fmla="*/ 37 w 283"/>
                <a:gd name="T61" fmla="*/ 8 h 252"/>
                <a:gd name="T62" fmla="*/ 34 w 283"/>
                <a:gd name="T63" fmla="*/ 7 h 252"/>
                <a:gd name="T64" fmla="*/ 31 w 283"/>
                <a:gd name="T65" fmla="*/ 5 h 252"/>
                <a:gd name="T66" fmla="*/ 27 w 283"/>
                <a:gd name="T67" fmla="*/ 4 h 252"/>
                <a:gd name="T68" fmla="*/ 24 w 283"/>
                <a:gd name="T69" fmla="*/ 3 h 252"/>
                <a:gd name="T70" fmla="*/ 20 w 283"/>
                <a:gd name="T71" fmla="*/ 2 h 252"/>
                <a:gd name="T72" fmla="*/ 17 w 283"/>
                <a:gd name="T73" fmla="*/ 1 h 252"/>
                <a:gd name="T74" fmla="*/ 14 w 283"/>
                <a:gd name="T75" fmla="*/ 1 h 252"/>
                <a:gd name="T76" fmla="*/ 11 w 283"/>
                <a:gd name="T77" fmla="*/ 0 h 252"/>
                <a:gd name="T78" fmla="*/ 8 w 283"/>
                <a:gd name="T79" fmla="*/ 0 h 252"/>
                <a:gd name="T80" fmla="*/ 6 w 283"/>
                <a:gd name="T81" fmla="*/ 0 h 252"/>
                <a:gd name="T82" fmla="*/ 3 w 283"/>
                <a:gd name="T83" fmla="*/ 0 h 252"/>
                <a:gd name="T84" fmla="*/ 2 w 283"/>
                <a:gd name="T85" fmla="*/ 0 h 252"/>
                <a:gd name="T86" fmla="*/ 1 w 283"/>
                <a:gd name="T87" fmla="*/ 0 h 252"/>
                <a:gd name="T88" fmla="*/ 0 w 283"/>
                <a:gd name="T89" fmla="*/ 1 h 252"/>
                <a:gd name="T90" fmla="*/ 2 w 283"/>
                <a:gd name="T91" fmla="*/ 1 h 252"/>
                <a:gd name="T92" fmla="*/ 4 w 283"/>
                <a:gd name="T93" fmla="*/ 1 h 252"/>
                <a:gd name="T94" fmla="*/ 6 w 283"/>
                <a:gd name="T95" fmla="*/ 2 h 252"/>
                <a:gd name="T96" fmla="*/ 9 w 283"/>
                <a:gd name="T97" fmla="*/ 2 h 252"/>
                <a:gd name="T98" fmla="*/ 11 w 283"/>
                <a:gd name="T99" fmla="*/ 3 h 252"/>
                <a:gd name="T100" fmla="*/ 14 w 283"/>
                <a:gd name="T101" fmla="*/ 3 h 252"/>
                <a:gd name="T102" fmla="*/ 16 w 283"/>
                <a:gd name="T103" fmla="*/ 4 h 252"/>
                <a:gd name="T104" fmla="*/ 19 w 283"/>
                <a:gd name="T105" fmla="*/ 4 h 252"/>
                <a:gd name="T106" fmla="*/ 21 w 283"/>
                <a:gd name="T107" fmla="*/ 5 h 252"/>
                <a:gd name="T108" fmla="*/ 24 w 283"/>
                <a:gd name="T109" fmla="*/ 6 h 252"/>
                <a:gd name="T110" fmla="*/ 27 w 283"/>
                <a:gd name="T111" fmla="*/ 7 h 252"/>
                <a:gd name="T112" fmla="*/ 29 w 283"/>
                <a:gd name="T113" fmla="*/ 8 h 252"/>
                <a:gd name="T114" fmla="*/ 32 w 283"/>
                <a:gd name="T115" fmla="*/ 9 h 252"/>
                <a:gd name="T116" fmla="*/ 35 w 283"/>
                <a:gd name="T117" fmla="*/ 10 h 252"/>
                <a:gd name="T118" fmla="*/ 37 w 283"/>
                <a:gd name="T119" fmla="*/ 11 h 252"/>
                <a:gd name="T120" fmla="*/ 39 w 283"/>
                <a:gd name="T121" fmla="*/ 13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0" name="Freeform 878"/>
            <p:cNvSpPr>
              <a:spLocks/>
            </p:cNvSpPr>
            <p:nvPr/>
          </p:nvSpPr>
          <p:spPr bwMode="auto">
            <a:xfrm>
              <a:off x="4298" y="3153"/>
              <a:ext cx="19" cy="39"/>
            </a:xfrm>
            <a:custGeom>
              <a:avLst/>
              <a:gdLst>
                <a:gd name="T0" fmla="*/ 0 w 114"/>
                <a:gd name="T1" fmla="*/ 21 h 238"/>
                <a:gd name="T2" fmla="*/ 0 w 114"/>
                <a:gd name="T3" fmla="*/ 24 h 238"/>
                <a:gd name="T4" fmla="*/ 1 w 114"/>
                <a:gd name="T5" fmla="*/ 28 h 238"/>
                <a:gd name="T6" fmla="*/ 2 w 114"/>
                <a:gd name="T7" fmla="*/ 30 h 238"/>
                <a:gd name="T8" fmla="*/ 4 w 114"/>
                <a:gd name="T9" fmla="*/ 33 h 238"/>
                <a:gd name="T10" fmla="*/ 6 w 114"/>
                <a:gd name="T11" fmla="*/ 35 h 238"/>
                <a:gd name="T12" fmla="*/ 9 w 114"/>
                <a:gd name="T13" fmla="*/ 37 h 238"/>
                <a:gd name="T14" fmla="*/ 12 w 114"/>
                <a:gd name="T15" fmla="*/ 38 h 238"/>
                <a:gd name="T16" fmla="*/ 15 w 114"/>
                <a:gd name="T17" fmla="*/ 39 h 238"/>
                <a:gd name="T18" fmla="*/ 16 w 114"/>
                <a:gd name="T19" fmla="*/ 39 h 238"/>
                <a:gd name="T20" fmla="*/ 17 w 114"/>
                <a:gd name="T21" fmla="*/ 39 h 238"/>
                <a:gd name="T22" fmla="*/ 18 w 114"/>
                <a:gd name="T23" fmla="*/ 38 h 238"/>
                <a:gd name="T24" fmla="*/ 19 w 114"/>
                <a:gd name="T25" fmla="*/ 37 h 238"/>
                <a:gd name="T26" fmla="*/ 19 w 114"/>
                <a:gd name="T27" fmla="*/ 36 h 238"/>
                <a:gd name="T28" fmla="*/ 18 w 114"/>
                <a:gd name="T29" fmla="*/ 35 h 238"/>
                <a:gd name="T30" fmla="*/ 18 w 114"/>
                <a:gd name="T31" fmla="*/ 35 h 238"/>
                <a:gd name="T32" fmla="*/ 17 w 114"/>
                <a:gd name="T33" fmla="*/ 34 h 238"/>
                <a:gd name="T34" fmla="*/ 14 w 114"/>
                <a:gd name="T35" fmla="*/ 33 h 238"/>
                <a:gd name="T36" fmla="*/ 11 w 114"/>
                <a:gd name="T37" fmla="*/ 32 h 238"/>
                <a:gd name="T38" fmla="*/ 8 w 114"/>
                <a:gd name="T39" fmla="*/ 29 h 238"/>
                <a:gd name="T40" fmla="*/ 7 w 114"/>
                <a:gd name="T41" fmla="*/ 27 h 238"/>
                <a:gd name="T42" fmla="*/ 5 w 114"/>
                <a:gd name="T43" fmla="*/ 24 h 238"/>
                <a:gd name="T44" fmla="*/ 5 w 114"/>
                <a:gd name="T45" fmla="*/ 21 h 238"/>
                <a:gd name="T46" fmla="*/ 5 w 114"/>
                <a:gd name="T47" fmla="*/ 18 h 238"/>
                <a:gd name="T48" fmla="*/ 6 w 114"/>
                <a:gd name="T49" fmla="*/ 15 h 238"/>
                <a:gd name="T50" fmla="*/ 7 w 114"/>
                <a:gd name="T51" fmla="*/ 12 h 238"/>
                <a:gd name="T52" fmla="*/ 9 w 114"/>
                <a:gd name="T53" fmla="*/ 10 h 238"/>
                <a:gd name="T54" fmla="*/ 10 w 114"/>
                <a:gd name="T55" fmla="*/ 8 h 238"/>
                <a:gd name="T56" fmla="*/ 12 w 114"/>
                <a:gd name="T57" fmla="*/ 6 h 238"/>
                <a:gd name="T58" fmla="*/ 14 w 114"/>
                <a:gd name="T59" fmla="*/ 5 h 238"/>
                <a:gd name="T60" fmla="*/ 16 w 114"/>
                <a:gd name="T61" fmla="*/ 3 h 238"/>
                <a:gd name="T62" fmla="*/ 18 w 114"/>
                <a:gd name="T63" fmla="*/ 1 h 238"/>
                <a:gd name="T64" fmla="*/ 19 w 114"/>
                <a:gd name="T65" fmla="*/ 0 h 238"/>
                <a:gd name="T66" fmla="*/ 18 w 114"/>
                <a:gd name="T67" fmla="*/ 0 h 238"/>
                <a:gd name="T68" fmla="*/ 16 w 114"/>
                <a:gd name="T69" fmla="*/ 1 h 238"/>
                <a:gd name="T70" fmla="*/ 13 w 114"/>
                <a:gd name="T71" fmla="*/ 3 h 238"/>
                <a:gd name="T72" fmla="*/ 9 w 114"/>
                <a:gd name="T73" fmla="*/ 6 h 238"/>
                <a:gd name="T74" fmla="*/ 6 w 114"/>
                <a:gd name="T75" fmla="*/ 9 h 238"/>
                <a:gd name="T76" fmla="*/ 3 w 114"/>
                <a:gd name="T77" fmla="*/ 13 h 238"/>
                <a:gd name="T78" fmla="*/ 1 w 114"/>
                <a:gd name="T79" fmla="*/ 17 h 238"/>
                <a:gd name="T80" fmla="*/ 0 w 114"/>
                <a:gd name="T81" fmla="*/ 21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1" name="Freeform 879"/>
            <p:cNvSpPr>
              <a:spLocks/>
            </p:cNvSpPr>
            <p:nvPr/>
          </p:nvSpPr>
          <p:spPr bwMode="auto">
            <a:xfrm>
              <a:off x="4432" y="3130"/>
              <a:ext cx="41" cy="52"/>
            </a:xfrm>
            <a:custGeom>
              <a:avLst/>
              <a:gdLst>
                <a:gd name="T0" fmla="*/ 35 w 246"/>
                <a:gd name="T1" fmla="*/ 21 h 310"/>
                <a:gd name="T2" fmla="*/ 37 w 246"/>
                <a:gd name="T3" fmla="*/ 24 h 310"/>
                <a:gd name="T4" fmla="*/ 38 w 246"/>
                <a:gd name="T5" fmla="*/ 28 h 310"/>
                <a:gd name="T6" fmla="*/ 37 w 246"/>
                <a:gd name="T7" fmla="*/ 31 h 310"/>
                <a:gd name="T8" fmla="*/ 35 w 246"/>
                <a:gd name="T9" fmla="*/ 35 h 310"/>
                <a:gd name="T10" fmla="*/ 31 w 246"/>
                <a:gd name="T11" fmla="*/ 38 h 310"/>
                <a:gd name="T12" fmla="*/ 28 w 246"/>
                <a:gd name="T13" fmla="*/ 41 h 310"/>
                <a:gd name="T14" fmla="*/ 24 w 246"/>
                <a:gd name="T15" fmla="*/ 44 h 310"/>
                <a:gd name="T16" fmla="*/ 22 w 246"/>
                <a:gd name="T17" fmla="*/ 47 h 310"/>
                <a:gd name="T18" fmla="*/ 21 w 246"/>
                <a:gd name="T19" fmla="*/ 48 h 310"/>
                <a:gd name="T20" fmla="*/ 20 w 246"/>
                <a:gd name="T21" fmla="*/ 50 h 310"/>
                <a:gd name="T22" fmla="*/ 20 w 246"/>
                <a:gd name="T23" fmla="*/ 51 h 310"/>
                <a:gd name="T24" fmla="*/ 22 w 246"/>
                <a:gd name="T25" fmla="*/ 52 h 310"/>
                <a:gd name="T26" fmla="*/ 23 w 246"/>
                <a:gd name="T27" fmla="*/ 52 h 310"/>
                <a:gd name="T28" fmla="*/ 26 w 246"/>
                <a:gd name="T29" fmla="*/ 49 h 310"/>
                <a:gd name="T30" fmla="*/ 30 w 246"/>
                <a:gd name="T31" fmla="*/ 45 h 310"/>
                <a:gd name="T32" fmla="*/ 35 w 246"/>
                <a:gd name="T33" fmla="*/ 41 h 310"/>
                <a:gd name="T34" fmla="*/ 39 w 246"/>
                <a:gd name="T35" fmla="*/ 37 h 310"/>
                <a:gd name="T36" fmla="*/ 41 w 246"/>
                <a:gd name="T37" fmla="*/ 31 h 310"/>
                <a:gd name="T38" fmla="*/ 40 w 246"/>
                <a:gd name="T39" fmla="*/ 26 h 310"/>
                <a:gd name="T40" fmla="*/ 38 w 246"/>
                <a:gd name="T41" fmla="*/ 20 h 310"/>
                <a:gd name="T42" fmla="*/ 34 w 246"/>
                <a:gd name="T43" fmla="*/ 16 h 310"/>
                <a:gd name="T44" fmla="*/ 30 w 246"/>
                <a:gd name="T45" fmla="*/ 12 h 310"/>
                <a:gd name="T46" fmla="*/ 25 w 246"/>
                <a:gd name="T47" fmla="*/ 10 h 310"/>
                <a:gd name="T48" fmla="*/ 21 w 246"/>
                <a:gd name="T49" fmla="*/ 7 h 310"/>
                <a:gd name="T50" fmla="*/ 16 w 246"/>
                <a:gd name="T51" fmla="*/ 5 h 310"/>
                <a:gd name="T52" fmla="*/ 12 w 246"/>
                <a:gd name="T53" fmla="*/ 3 h 310"/>
                <a:gd name="T54" fmla="*/ 8 w 246"/>
                <a:gd name="T55" fmla="*/ 1 h 310"/>
                <a:gd name="T56" fmla="*/ 4 w 246"/>
                <a:gd name="T57" fmla="*/ 0 h 310"/>
                <a:gd name="T58" fmla="*/ 1 w 246"/>
                <a:gd name="T59" fmla="*/ 0 h 310"/>
                <a:gd name="T60" fmla="*/ 1 w 246"/>
                <a:gd name="T61" fmla="*/ 1 h 310"/>
                <a:gd name="T62" fmla="*/ 5 w 246"/>
                <a:gd name="T63" fmla="*/ 2 h 310"/>
                <a:gd name="T64" fmla="*/ 9 w 246"/>
                <a:gd name="T65" fmla="*/ 4 h 310"/>
                <a:gd name="T66" fmla="*/ 13 w 246"/>
                <a:gd name="T67" fmla="*/ 6 h 310"/>
                <a:gd name="T68" fmla="*/ 18 w 246"/>
                <a:gd name="T69" fmla="*/ 9 h 310"/>
                <a:gd name="T70" fmla="*/ 22 w 246"/>
                <a:gd name="T71" fmla="*/ 12 h 310"/>
                <a:gd name="T72" fmla="*/ 27 w 246"/>
                <a:gd name="T73" fmla="*/ 15 h 310"/>
                <a:gd name="T74" fmla="*/ 31 w 246"/>
                <a:gd name="T75" fmla="*/ 18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2" name="Freeform 880"/>
            <p:cNvSpPr>
              <a:spLocks/>
            </p:cNvSpPr>
            <p:nvPr/>
          </p:nvSpPr>
          <p:spPr bwMode="auto">
            <a:xfrm>
              <a:off x="4387" y="3191"/>
              <a:ext cx="14" cy="31"/>
            </a:xfrm>
            <a:custGeom>
              <a:avLst/>
              <a:gdLst>
                <a:gd name="T0" fmla="*/ 5 w 83"/>
                <a:gd name="T1" fmla="*/ 2 h 187"/>
                <a:gd name="T2" fmla="*/ 5 w 83"/>
                <a:gd name="T3" fmla="*/ 1 h 187"/>
                <a:gd name="T4" fmla="*/ 4 w 83"/>
                <a:gd name="T5" fmla="*/ 0 h 187"/>
                <a:gd name="T6" fmla="*/ 3 w 83"/>
                <a:gd name="T7" fmla="*/ 0 h 187"/>
                <a:gd name="T8" fmla="*/ 2 w 83"/>
                <a:gd name="T9" fmla="*/ 0 h 187"/>
                <a:gd name="T10" fmla="*/ 1 w 83"/>
                <a:gd name="T11" fmla="*/ 0 h 187"/>
                <a:gd name="T12" fmla="*/ 1 w 83"/>
                <a:gd name="T13" fmla="*/ 1 h 187"/>
                <a:gd name="T14" fmla="*/ 0 w 83"/>
                <a:gd name="T15" fmla="*/ 2 h 187"/>
                <a:gd name="T16" fmla="*/ 0 w 83"/>
                <a:gd name="T17" fmla="*/ 3 h 187"/>
                <a:gd name="T18" fmla="*/ 1 w 83"/>
                <a:gd name="T19" fmla="*/ 7 h 187"/>
                <a:gd name="T20" fmla="*/ 3 w 83"/>
                <a:gd name="T21" fmla="*/ 12 h 187"/>
                <a:gd name="T22" fmla="*/ 5 w 83"/>
                <a:gd name="T23" fmla="*/ 17 h 187"/>
                <a:gd name="T24" fmla="*/ 7 w 83"/>
                <a:gd name="T25" fmla="*/ 21 h 187"/>
                <a:gd name="T26" fmla="*/ 9 w 83"/>
                <a:gd name="T27" fmla="*/ 25 h 187"/>
                <a:gd name="T28" fmla="*/ 11 w 83"/>
                <a:gd name="T29" fmla="*/ 28 h 187"/>
                <a:gd name="T30" fmla="*/ 13 w 83"/>
                <a:gd name="T31" fmla="*/ 31 h 187"/>
                <a:gd name="T32" fmla="*/ 14 w 83"/>
                <a:gd name="T33" fmla="*/ 31 h 187"/>
                <a:gd name="T34" fmla="*/ 13 w 83"/>
                <a:gd name="T35" fmla="*/ 29 h 187"/>
                <a:gd name="T36" fmla="*/ 13 w 83"/>
                <a:gd name="T37" fmla="*/ 26 h 187"/>
                <a:gd name="T38" fmla="*/ 11 w 83"/>
                <a:gd name="T39" fmla="*/ 23 h 187"/>
                <a:gd name="T40" fmla="*/ 10 w 83"/>
                <a:gd name="T41" fmla="*/ 19 h 187"/>
                <a:gd name="T42" fmla="*/ 9 w 83"/>
                <a:gd name="T43" fmla="*/ 15 h 187"/>
                <a:gd name="T44" fmla="*/ 7 w 83"/>
                <a:gd name="T45" fmla="*/ 10 h 187"/>
                <a:gd name="T46" fmla="*/ 6 w 83"/>
                <a:gd name="T47" fmla="*/ 6 h 187"/>
                <a:gd name="T48" fmla="*/ 5 w 83"/>
                <a:gd name="T49" fmla="*/ 2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3" name="Freeform 881"/>
            <p:cNvSpPr>
              <a:spLocks/>
            </p:cNvSpPr>
            <p:nvPr/>
          </p:nvSpPr>
          <p:spPr bwMode="auto">
            <a:xfrm>
              <a:off x="4381" y="3174"/>
              <a:ext cx="7" cy="16"/>
            </a:xfrm>
            <a:custGeom>
              <a:avLst/>
              <a:gdLst>
                <a:gd name="T0" fmla="*/ 4 w 44"/>
                <a:gd name="T1" fmla="*/ 2 h 94"/>
                <a:gd name="T2" fmla="*/ 3 w 44"/>
                <a:gd name="T3" fmla="*/ 1 h 94"/>
                <a:gd name="T4" fmla="*/ 3 w 44"/>
                <a:gd name="T5" fmla="*/ 0 h 94"/>
                <a:gd name="T6" fmla="*/ 2 w 44"/>
                <a:gd name="T7" fmla="*/ 0 h 94"/>
                <a:gd name="T8" fmla="*/ 2 w 44"/>
                <a:gd name="T9" fmla="*/ 0 h 94"/>
                <a:gd name="T10" fmla="*/ 1 w 44"/>
                <a:gd name="T11" fmla="*/ 0 h 94"/>
                <a:gd name="T12" fmla="*/ 0 w 44"/>
                <a:gd name="T13" fmla="*/ 1 h 94"/>
                <a:gd name="T14" fmla="*/ 0 w 44"/>
                <a:gd name="T15" fmla="*/ 1 h 94"/>
                <a:gd name="T16" fmla="*/ 0 w 44"/>
                <a:gd name="T17" fmla="*/ 2 h 94"/>
                <a:gd name="T18" fmla="*/ 0 w 44"/>
                <a:gd name="T19" fmla="*/ 4 h 94"/>
                <a:gd name="T20" fmla="*/ 1 w 44"/>
                <a:gd name="T21" fmla="*/ 6 h 94"/>
                <a:gd name="T22" fmla="*/ 1 w 44"/>
                <a:gd name="T23" fmla="*/ 9 h 94"/>
                <a:gd name="T24" fmla="*/ 2 w 44"/>
                <a:gd name="T25" fmla="*/ 11 h 94"/>
                <a:gd name="T26" fmla="*/ 3 w 44"/>
                <a:gd name="T27" fmla="*/ 13 h 94"/>
                <a:gd name="T28" fmla="*/ 4 w 44"/>
                <a:gd name="T29" fmla="*/ 15 h 94"/>
                <a:gd name="T30" fmla="*/ 6 w 44"/>
                <a:gd name="T31" fmla="*/ 16 h 94"/>
                <a:gd name="T32" fmla="*/ 7 w 44"/>
                <a:gd name="T33" fmla="*/ 16 h 94"/>
                <a:gd name="T34" fmla="*/ 7 w 44"/>
                <a:gd name="T35" fmla="*/ 13 h 94"/>
                <a:gd name="T36" fmla="*/ 6 w 44"/>
                <a:gd name="T37" fmla="*/ 9 h 94"/>
                <a:gd name="T38" fmla="*/ 5 w 44"/>
                <a:gd name="T39" fmla="*/ 5 h 94"/>
                <a:gd name="T40" fmla="*/ 4 w 44"/>
                <a:gd name="T41" fmla="*/ 2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4" name="Freeform 882"/>
            <p:cNvSpPr>
              <a:spLocks/>
            </p:cNvSpPr>
            <p:nvPr/>
          </p:nvSpPr>
          <p:spPr bwMode="auto">
            <a:xfrm>
              <a:off x="4375" y="3163"/>
              <a:ext cx="6" cy="9"/>
            </a:xfrm>
            <a:custGeom>
              <a:avLst/>
              <a:gdLst>
                <a:gd name="T0" fmla="*/ 3 w 38"/>
                <a:gd name="T1" fmla="*/ 1 h 54"/>
                <a:gd name="T2" fmla="*/ 3 w 38"/>
                <a:gd name="T3" fmla="*/ 1 h 54"/>
                <a:gd name="T4" fmla="*/ 3 w 38"/>
                <a:gd name="T5" fmla="*/ 1 h 54"/>
                <a:gd name="T6" fmla="*/ 3 w 38"/>
                <a:gd name="T7" fmla="*/ 1 h 54"/>
                <a:gd name="T8" fmla="*/ 3 w 38"/>
                <a:gd name="T9" fmla="*/ 1 h 54"/>
                <a:gd name="T10" fmla="*/ 3 w 38"/>
                <a:gd name="T11" fmla="*/ 1 h 54"/>
                <a:gd name="T12" fmla="*/ 2 w 38"/>
                <a:gd name="T13" fmla="*/ 0 h 54"/>
                <a:gd name="T14" fmla="*/ 2 w 38"/>
                <a:gd name="T15" fmla="*/ 0 h 54"/>
                <a:gd name="T16" fmla="*/ 1 w 38"/>
                <a:gd name="T17" fmla="*/ 0 h 54"/>
                <a:gd name="T18" fmla="*/ 1 w 38"/>
                <a:gd name="T19" fmla="*/ 0 h 54"/>
                <a:gd name="T20" fmla="*/ 0 w 38"/>
                <a:gd name="T21" fmla="*/ 1 h 54"/>
                <a:gd name="T22" fmla="*/ 0 w 38"/>
                <a:gd name="T23" fmla="*/ 1 h 54"/>
                <a:gd name="T24" fmla="*/ 0 w 38"/>
                <a:gd name="T25" fmla="*/ 2 h 54"/>
                <a:gd name="T26" fmla="*/ 0 w 38"/>
                <a:gd name="T27" fmla="*/ 3 h 54"/>
                <a:gd name="T28" fmla="*/ 1 w 38"/>
                <a:gd name="T29" fmla="*/ 4 h 54"/>
                <a:gd name="T30" fmla="*/ 1 w 38"/>
                <a:gd name="T31" fmla="*/ 5 h 54"/>
                <a:gd name="T32" fmla="*/ 2 w 38"/>
                <a:gd name="T33" fmla="*/ 7 h 54"/>
                <a:gd name="T34" fmla="*/ 3 w 38"/>
                <a:gd name="T35" fmla="*/ 8 h 54"/>
                <a:gd name="T36" fmla="*/ 4 w 38"/>
                <a:gd name="T37" fmla="*/ 8 h 54"/>
                <a:gd name="T38" fmla="*/ 5 w 38"/>
                <a:gd name="T39" fmla="*/ 9 h 54"/>
                <a:gd name="T40" fmla="*/ 6 w 38"/>
                <a:gd name="T41" fmla="*/ 9 h 54"/>
                <a:gd name="T42" fmla="*/ 6 w 38"/>
                <a:gd name="T43" fmla="*/ 7 h 54"/>
                <a:gd name="T44" fmla="*/ 5 w 38"/>
                <a:gd name="T45" fmla="*/ 5 h 54"/>
                <a:gd name="T46" fmla="*/ 4 w 38"/>
                <a:gd name="T47" fmla="*/ 3 h 54"/>
                <a:gd name="T48" fmla="*/ 3 w 38"/>
                <a:gd name="T49" fmla="*/ 1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5" name="Freeform 883"/>
            <p:cNvSpPr>
              <a:spLocks/>
            </p:cNvSpPr>
            <p:nvPr/>
          </p:nvSpPr>
          <p:spPr bwMode="auto">
            <a:xfrm>
              <a:off x="4370" y="3155"/>
              <a:ext cx="8" cy="6"/>
            </a:xfrm>
            <a:custGeom>
              <a:avLst/>
              <a:gdLst>
                <a:gd name="T0" fmla="*/ 6 w 52"/>
                <a:gd name="T1" fmla="*/ 5 h 36"/>
                <a:gd name="T2" fmla="*/ 7 w 52"/>
                <a:gd name="T3" fmla="*/ 4 h 36"/>
                <a:gd name="T4" fmla="*/ 8 w 52"/>
                <a:gd name="T5" fmla="*/ 4 h 36"/>
                <a:gd name="T6" fmla="*/ 8 w 52"/>
                <a:gd name="T7" fmla="*/ 3 h 36"/>
                <a:gd name="T8" fmla="*/ 8 w 52"/>
                <a:gd name="T9" fmla="*/ 2 h 36"/>
                <a:gd name="T10" fmla="*/ 8 w 52"/>
                <a:gd name="T11" fmla="*/ 1 h 36"/>
                <a:gd name="T12" fmla="*/ 7 w 52"/>
                <a:gd name="T13" fmla="*/ 0 h 36"/>
                <a:gd name="T14" fmla="*/ 6 w 52"/>
                <a:gd name="T15" fmla="*/ 0 h 36"/>
                <a:gd name="T16" fmla="*/ 6 w 52"/>
                <a:gd name="T17" fmla="*/ 0 h 36"/>
                <a:gd name="T18" fmla="*/ 5 w 52"/>
                <a:gd name="T19" fmla="*/ 0 h 36"/>
                <a:gd name="T20" fmla="*/ 4 w 52"/>
                <a:gd name="T21" fmla="*/ 0 h 36"/>
                <a:gd name="T22" fmla="*/ 3 w 52"/>
                <a:gd name="T23" fmla="*/ 1 h 36"/>
                <a:gd name="T24" fmla="*/ 2 w 52"/>
                <a:gd name="T25" fmla="*/ 1 h 36"/>
                <a:gd name="T26" fmla="*/ 1 w 52"/>
                <a:gd name="T27" fmla="*/ 3 h 36"/>
                <a:gd name="T28" fmla="*/ 0 w 52"/>
                <a:gd name="T29" fmla="*/ 4 h 36"/>
                <a:gd name="T30" fmla="*/ 0 w 52"/>
                <a:gd name="T31" fmla="*/ 5 h 36"/>
                <a:gd name="T32" fmla="*/ 0 w 52"/>
                <a:gd name="T33" fmla="*/ 5 h 36"/>
                <a:gd name="T34" fmla="*/ 1 w 52"/>
                <a:gd name="T35" fmla="*/ 6 h 36"/>
                <a:gd name="T36" fmla="*/ 1 w 52"/>
                <a:gd name="T37" fmla="*/ 6 h 36"/>
                <a:gd name="T38" fmla="*/ 2 w 52"/>
                <a:gd name="T39" fmla="*/ 6 h 36"/>
                <a:gd name="T40" fmla="*/ 3 w 52"/>
                <a:gd name="T41" fmla="*/ 6 h 36"/>
                <a:gd name="T42" fmla="*/ 4 w 52"/>
                <a:gd name="T43" fmla="*/ 6 h 36"/>
                <a:gd name="T44" fmla="*/ 5 w 52"/>
                <a:gd name="T45" fmla="*/ 5 h 36"/>
                <a:gd name="T46" fmla="*/ 6 w 52"/>
                <a:gd name="T47" fmla="*/ 5 h 36"/>
                <a:gd name="T48" fmla="*/ 6 w 52"/>
                <a:gd name="T49" fmla="*/ 5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6" name="Freeform 884"/>
            <p:cNvSpPr>
              <a:spLocks/>
            </p:cNvSpPr>
            <p:nvPr/>
          </p:nvSpPr>
          <p:spPr bwMode="auto">
            <a:xfrm>
              <a:off x="4330" y="3145"/>
              <a:ext cx="33" cy="39"/>
            </a:xfrm>
            <a:custGeom>
              <a:avLst/>
              <a:gdLst>
                <a:gd name="T0" fmla="*/ 12 w 198"/>
                <a:gd name="T1" fmla="*/ 6 h 236"/>
                <a:gd name="T2" fmla="*/ 10 w 198"/>
                <a:gd name="T3" fmla="*/ 8 h 236"/>
                <a:gd name="T4" fmla="*/ 8 w 198"/>
                <a:gd name="T5" fmla="*/ 10 h 236"/>
                <a:gd name="T6" fmla="*/ 6 w 198"/>
                <a:gd name="T7" fmla="*/ 12 h 236"/>
                <a:gd name="T8" fmla="*/ 4 w 198"/>
                <a:gd name="T9" fmla="*/ 14 h 236"/>
                <a:gd name="T10" fmla="*/ 2 w 198"/>
                <a:gd name="T11" fmla="*/ 17 h 236"/>
                <a:gd name="T12" fmla="*/ 1 w 198"/>
                <a:gd name="T13" fmla="*/ 19 h 236"/>
                <a:gd name="T14" fmla="*/ 0 w 198"/>
                <a:gd name="T15" fmla="*/ 21 h 236"/>
                <a:gd name="T16" fmla="*/ 0 w 198"/>
                <a:gd name="T17" fmla="*/ 24 h 236"/>
                <a:gd name="T18" fmla="*/ 0 w 198"/>
                <a:gd name="T19" fmla="*/ 28 h 236"/>
                <a:gd name="T20" fmla="*/ 2 w 198"/>
                <a:gd name="T21" fmla="*/ 31 h 236"/>
                <a:gd name="T22" fmla="*/ 4 w 198"/>
                <a:gd name="T23" fmla="*/ 34 h 236"/>
                <a:gd name="T24" fmla="*/ 7 w 198"/>
                <a:gd name="T25" fmla="*/ 36 h 236"/>
                <a:gd name="T26" fmla="*/ 11 w 198"/>
                <a:gd name="T27" fmla="*/ 38 h 236"/>
                <a:gd name="T28" fmla="*/ 15 w 198"/>
                <a:gd name="T29" fmla="*/ 39 h 236"/>
                <a:gd name="T30" fmla="*/ 18 w 198"/>
                <a:gd name="T31" fmla="*/ 39 h 236"/>
                <a:gd name="T32" fmla="*/ 22 w 198"/>
                <a:gd name="T33" fmla="*/ 38 h 236"/>
                <a:gd name="T34" fmla="*/ 23 w 198"/>
                <a:gd name="T35" fmla="*/ 38 h 236"/>
                <a:gd name="T36" fmla="*/ 24 w 198"/>
                <a:gd name="T37" fmla="*/ 38 h 236"/>
                <a:gd name="T38" fmla="*/ 24 w 198"/>
                <a:gd name="T39" fmla="*/ 37 h 236"/>
                <a:gd name="T40" fmla="*/ 24 w 198"/>
                <a:gd name="T41" fmla="*/ 37 h 236"/>
                <a:gd name="T42" fmla="*/ 24 w 198"/>
                <a:gd name="T43" fmla="*/ 36 h 236"/>
                <a:gd name="T44" fmla="*/ 24 w 198"/>
                <a:gd name="T45" fmla="*/ 36 h 236"/>
                <a:gd name="T46" fmla="*/ 23 w 198"/>
                <a:gd name="T47" fmla="*/ 36 h 236"/>
                <a:gd name="T48" fmla="*/ 22 w 198"/>
                <a:gd name="T49" fmla="*/ 36 h 236"/>
                <a:gd name="T50" fmla="*/ 21 w 198"/>
                <a:gd name="T51" fmla="*/ 36 h 236"/>
                <a:gd name="T52" fmla="*/ 20 w 198"/>
                <a:gd name="T53" fmla="*/ 36 h 236"/>
                <a:gd name="T54" fmla="*/ 19 w 198"/>
                <a:gd name="T55" fmla="*/ 36 h 236"/>
                <a:gd name="T56" fmla="*/ 18 w 198"/>
                <a:gd name="T57" fmla="*/ 36 h 236"/>
                <a:gd name="T58" fmla="*/ 16 w 198"/>
                <a:gd name="T59" fmla="*/ 36 h 236"/>
                <a:gd name="T60" fmla="*/ 15 w 198"/>
                <a:gd name="T61" fmla="*/ 36 h 236"/>
                <a:gd name="T62" fmla="*/ 13 w 198"/>
                <a:gd name="T63" fmla="*/ 35 h 236"/>
                <a:gd name="T64" fmla="*/ 11 w 198"/>
                <a:gd name="T65" fmla="*/ 35 h 236"/>
                <a:gd name="T66" fmla="*/ 9 w 198"/>
                <a:gd name="T67" fmla="*/ 34 h 236"/>
                <a:gd name="T68" fmla="*/ 7 w 198"/>
                <a:gd name="T69" fmla="*/ 33 h 236"/>
                <a:gd name="T70" fmla="*/ 5 w 198"/>
                <a:gd name="T71" fmla="*/ 31 h 236"/>
                <a:gd name="T72" fmla="*/ 3 w 198"/>
                <a:gd name="T73" fmla="*/ 29 h 236"/>
                <a:gd name="T74" fmla="*/ 3 w 198"/>
                <a:gd name="T75" fmla="*/ 26 h 236"/>
                <a:gd name="T76" fmla="*/ 3 w 198"/>
                <a:gd name="T77" fmla="*/ 23 h 236"/>
                <a:gd name="T78" fmla="*/ 4 w 198"/>
                <a:gd name="T79" fmla="*/ 20 h 236"/>
                <a:gd name="T80" fmla="*/ 5 w 198"/>
                <a:gd name="T81" fmla="*/ 18 h 236"/>
                <a:gd name="T82" fmla="*/ 7 w 198"/>
                <a:gd name="T83" fmla="*/ 16 h 236"/>
                <a:gd name="T84" fmla="*/ 8 w 198"/>
                <a:gd name="T85" fmla="*/ 14 h 236"/>
                <a:gd name="T86" fmla="*/ 11 w 198"/>
                <a:gd name="T87" fmla="*/ 12 h 236"/>
                <a:gd name="T88" fmla="*/ 13 w 198"/>
                <a:gd name="T89" fmla="*/ 10 h 236"/>
                <a:gd name="T90" fmla="*/ 16 w 198"/>
                <a:gd name="T91" fmla="*/ 8 h 236"/>
                <a:gd name="T92" fmla="*/ 18 w 198"/>
                <a:gd name="T93" fmla="*/ 6 h 236"/>
                <a:gd name="T94" fmla="*/ 21 w 198"/>
                <a:gd name="T95" fmla="*/ 5 h 236"/>
                <a:gd name="T96" fmla="*/ 24 w 198"/>
                <a:gd name="T97" fmla="*/ 4 h 236"/>
                <a:gd name="T98" fmla="*/ 26 w 198"/>
                <a:gd name="T99" fmla="*/ 3 h 236"/>
                <a:gd name="T100" fmla="*/ 29 w 198"/>
                <a:gd name="T101" fmla="*/ 2 h 236"/>
                <a:gd name="T102" fmla="*/ 31 w 198"/>
                <a:gd name="T103" fmla="*/ 2 h 236"/>
                <a:gd name="T104" fmla="*/ 33 w 198"/>
                <a:gd name="T105" fmla="*/ 1 h 236"/>
                <a:gd name="T106" fmla="*/ 32 w 198"/>
                <a:gd name="T107" fmla="*/ 0 h 236"/>
                <a:gd name="T108" fmla="*/ 30 w 198"/>
                <a:gd name="T109" fmla="*/ 0 h 236"/>
                <a:gd name="T110" fmla="*/ 27 w 198"/>
                <a:gd name="T111" fmla="*/ 0 h 236"/>
                <a:gd name="T112" fmla="*/ 24 w 198"/>
                <a:gd name="T113" fmla="*/ 1 h 236"/>
                <a:gd name="T114" fmla="*/ 21 w 198"/>
                <a:gd name="T115" fmla="*/ 2 h 236"/>
                <a:gd name="T116" fmla="*/ 18 w 198"/>
                <a:gd name="T117" fmla="*/ 3 h 236"/>
                <a:gd name="T118" fmla="*/ 15 w 198"/>
                <a:gd name="T119" fmla="*/ 5 h 236"/>
                <a:gd name="T120" fmla="*/ 12 w 198"/>
                <a:gd name="T121" fmla="*/ 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23727" name="Freeform 885"/>
            <p:cNvSpPr>
              <a:spLocks/>
            </p:cNvSpPr>
            <p:nvPr/>
          </p:nvSpPr>
          <p:spPr bwMode="auto">
            <a:xfrm>
              <a:off x="4386" y="3145"/>
              <a:ext cx="22" cy="30"/>
            </a:xfrm>
            <a:custGeom>
              <a:avLst/>
              <a:gdLst>
                <a:gd name="T0" fmla="*/ 19 w 128"/>
                <a:gd name="T1" fmla="*/ 10 h 183"/>
                <a:gd name="T2" fmla="*/ 19 w 128"/>
                <a:gd name="T3" fmla="*/ 13 h 183"/>
                <a:gd name="T4" fmla="*/ 19 w 128"/>
                <a:gd name="T5" fmla="*/ 16 h 183"/>
                <a:gd name="T6" fmla="*/ 17 w 128"/>
                <a:gd name="T7" fmla="*/ 18 h 183"/>
                <a:gd name="T8" fmla="*/ 15 w 128"/>
                <a:gd name="T9" fmla="*/ 20 h 183"/>
                <a:gd name="T10" fmla="*/ 13 w 128"/>
                <a:gd name="T11" fmla="*/ 22 h 183"/>
                <a:gd name="T12" fmla="*/ 10 w 128"/>
                <a:gd name="T13" fmla="*/ 24 h 183"/>
                <a:gd name="T14" fmla="*/ 7 w 128"/>
                <a:gd name="T15" fmla="*/ 26 h 183"/>
                <a:gd name="T16" fmla="*/ 5 w 128"/>
                <a:gd name="T17" fmla="*/ 27 h 183"/>
                <a:gd name="T18" fmla="*/ 5 w 128"/>
                <a:gd name="T19" fmla="*/ 28 h 183"/>
                <a:gd name="T20" fmla="*/ 4 w 128"/>
                <a:gd name="T21" fmla="*/ 28 h 183"/>
                <a:gd name="T22" fmla="*/ 4 w 128"/>
                <a:gd name="T23" fmla="*/ 29 h 183"/>
                <a:gd name="T24" fmla="*/ 5 w 128"/>
                <a:gd name="T25" fmla="*/ 29 h 183"/>
                <a:gd name="T26" fmla="*/ 5 w 128"/>
                <a:gd name="T27" fmla="*/ 30 h 183"/>
                <a:gd name="T28" fmla="*/ 6 w 128"/>
                <a:gd name="T29" fmla="*/ 30 h 183"/>
                <a:gd name="T30" fmla="*/ 6 w 128"/>
                <a:gd name="T31" fmla="*/ 30 h 183"/>
                <a:gd name="T32" fmla="*/ 7 w 128"/>
                <a:gd name="T33" fmla="*/ 30 h 183"/>
                <a:gd name="T34" fmla="*/ 10 w 128"/>
                <a:gd name="T35" fmla="*/ 28 h 183"/>
                <a:gd name="T36" fmla="*/ 13 w 128"/>
                <a:gd name="T37" fmla="*/ 26 h 183"/>
                <a:gd name="T38" fmla="*/ 16 w 128"/>
                <a:gd name="T39" fmla="*/ 24 h 183"/>
                <a:gd name="T40" fmla="*/ 19 w 128"/>
                <a:gd name="T41" fmla="*/ 22 h 183"/>
                <a:gd name="T42" fmla="*/ 20 w 128"/>
                <a:gd name="T43" fmla="*/ 19 h 183"/>
                <a:gd name="T44" fmla="*/ 21 w 128"/>
                <a:gd name="T45" fmla="*/ 16 h 183"/>
                <a:gd name="T46" fmla="*/ 22 w 128"/>
                <a:gd name="T47" fmla="*/ 13 h 183"/>
                <a:gd name="T48" fmla="*/ 21 w 128"/>
                <a:gd name="T49" fmla="*/ 10 h 183"/>
                <a:gd name="T50" fmla="*/ 19 w 128"/>
                <a:gd name="T51" fmla="*/ 7 h 183"/>
                <a:gd name="T52" fmla="*/ 17 w 128"/>
                <a:gd name="T53" fmla="*/ 5 h 183"/>
                <a:gd name="T54" fmla="*/ 14 w 128"/>
                <a:gd name="T55" fmla="*/ 3 h 183"/>
                <a:gd name="T56" fmla="*/ 10 w 128"/>
                <a:gd name="T57" fmla="*/ 1 h 183"/>
                <a:gd name="T58" fmla="*/ 7 w 128"/>
                <a:gd name="T59" fmla="*/ 0 h 183"/>
                <a:gd name="T60" fmla="*/ 4 w 128"/>
                <a:gd name="T61" fmla="*/ 0 h 183"/>
                <a:gd name="T62" fmla="*/ 2 w 128"/>
                <a:gd name="T63" fmla="*/ 0 h 183"/>
                <a:gd name="T64" fmla="*/ 0 w 128"/>
                <a:gd name="T65" fmla="*/ 1 h 183"/>
                <a:gd name="T66" fmla="*/ 3 w 128"/>
                <a:gd name="T67" fmla="*/ 2 h 183"/>
                <a:gd name="T68" fmla="*/ 6 w 128"/>
                <a:gd name="T69" fmla="*/ 2 h 183"/>
                <a:gd name="T70" fmla="*/ 8 w 128"/>
                <a:gd name="T71" fmla="*/ 3 h 183"/>
                <a:gd name="T72" fmla="*/ 11 w 128"/>
                <a:gd name="T73" fmla="*/ 4 h 183"/>
                <a:gd name="T74" fmla="*/ 13 w 128"/>
                <a:gd name="T75" fmla="*/ 5 h 183"/>
                <a:gd name="T76" fmla="*/ 15 w 128"/>
                <a:gd name="T77" fmla="*/ 6 h 183"/>
                <a:gd name="T78" fmla="*/ 17 w 128"/>
                <a:gd name="T79" fmla="*/ 8 h 183"/>
                <a:gd name="T80" fmla="*/ 19 w 128"/>
                <a:gd name="T81" fmla="*/ 1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23728" name="Freeform 886"/>
            <p:cNvSpPr>
              <a:spLocks/>
            </p:cNvSpPr>
            <p:nvPr/>
          </p:nvSpPr>
          <p:spPr bwMode="auto">
            <a:xfrm>
              <a:off x="4309" y="3138"/>
              <a:ext cx="53" cy="63"/>
            </a:xfrm>
            <a:custGeom>
              <a:avLst/>
              <a:gdLst>
                <a:gd name="T0" fmla="*/ 17 w 323"/>
                <a:gd name="T1" fmla="*/ 12 h 379"/>
                <a:gd name="T2" fmla="*/ 9 w 323"/>
                <a:gd name="T3" fmla="*/ 19 h 379"/>
                <a:gd name="T4" fmla="*/ 3 w 323"/>
                <a:gd name="T5" fmla="*/ 28 h 379"/>
                <a:gd name="T6" fmla="*/ 0 w 323"/>
                <a:gd name="T7" fmla="*/ 38 h 379"/>
                <a:gd name="T8" fmla="*/ 1 w 323"/>
                <a:gd name="T9" fmla="*/ 44 h 379"/>
                <a:gd name="T10" fmla="*/ 2 w 323"/>
                <a:gd name="T11" fmla="*/ 47 h 379"/>
                <a:gd name="T12" fmla="*/ 3 w 323"/>
                <a:gd name="T13" fmla="*/ 50 h 379"/>
                <a:gd name="T14" fmla="*/ 6 w 323"/>
                <a:gd name="T15" fmla="*/ 52 h 379"/>
                <a:gd name="T16" fmla="*/ 9 w 323"/>
                <a:gd name="T17" fmla="*/ 54 h 379"/>
                <a:gd name="T18" fmla="*/ 14 w 323"/>
                <a:gd name="T19" fmla="*/ 57 h 379"/>
                <a:gd name="T20" fmla="*/ 20 w 323"/>
                <a:gd name="T21" fmla="*/ 58 h 379"/>
                <a:gd name="T22" fmla="*/ 25 w 323"/>
                <a:gd name="T23" fmla="*/ 60 h 379"/>
                <a:gd name="T24" fmla="*/ 31 w 323"/>
                <a:gd name="T25" fmla="*/ 61 h 379"/>
                <a:gd name="T26" fmla="*/ 36 w 323"/>
                <a:gd name="T27" fmla="*/ 62 h 379"/>
                <a:gd name="T28" fmla="*/ 42 w 323"/>
                <a:gd name="T29" fmla="*/ 62 h 379"/>
                <a:gd name="T30" fmla="*/ 48 w 323"/>
                <a:gd name="T31" fmla="*/ 63 h 379"/>
                <a:gd name="T32" fmla="*/ 51 w 323"/>
                <a:gd name="T33" fmla="*/ 63 h 379"/>
                <a:gd name="T34" fmla="*/ 53 w 323"/>
                <a:gd name="T35" fmla="*/ 62 h 379"/>
                <a:gd name="T36" fmla="*/ 53 w 323"/>
                <a:gd name="T37" fmla="*/ 60 h 379"/>
                <a:gd name="T38" fmla="*/ 52 w 323"/>
                <a:gd name="T39" fmla="*/ 59 h 379"/>
                <a:gd name="T40" fmla="*/ 48 w 323"/>
                <a:gd name="T41" fmla="*/ 58 h 379"/>
                <a:gd name="T42" fmla="*/ 43 w 323"/>
                <a:gd name="T43" fmla="*/ 58 h 379"/>
                <a:gd name="T44" fmla="*/ 38 w 323"/>
                <a:gd name="T45" fmla="*/ 58 h 379"/>
                <a:gd name="T46" fmla="*/ 33 w 323"/>
                <a:gd name="T47" fmla="*/ 57 h 379"/>
                <a:gd name="T48" fmla="*/ 28 w 323"/>
                <a:gd name="T49" fmla="*/ 56 h 379"/>
                <a:gd name="T50" fmla="*/ 22 w 323"/>
                <a:gd name="T51" fmla="*/ 55 h 379"/>
                <a:gd name="T52" fmla="*/ 17 w 323"/>
                <a:gd name="T53" fmla="*/ 53 h 379"/>
                <a:gd name="T54" fmla="*/ 12 w 323"/>
                <a:gd name="T55" fmla="*/ 51 h 379"/>
                <a:gd name="T56" fmla="*/ 8 w 323"/>
                <a:gd name="T57" fmla="*/ 48 h 379"/>
                <a:gd name="T58" fmla="*/ 6 w 323"/>
                <a:gd name="T59" fmla="*/ 45 h 379"/>
                <a:gd name="T60" fmla="*/ 5 w 323"/>
                <a:gd name="T61" fmla="*/ 40 h 379"/>
                <a:gd name="T62" fmla="*/ 6 w 323"/>
                <a:gd name="T63" fmla="*/ 33 h 379"/>
                <a:gd name="T64" fmla="*/ 8 w 323"/>
                <a:gd name="T65" fmla="*/ 27 h 379"/>
                <a:gd name="T66" fmla="*/ 11 w 323"/>
                <a:gd name="T67" fmla="*/ 23 h 379"/>
                <a:gd name="T68" fmla="*/ 15 w 323"/>
                <a:gd name="T69" fmla="*/ 18 h 379"/>
                <a:gd name="T70" fmla="*/ 19 w 323"/>
                <a:gd name="T71" fmla="*/ 15 h 379"/>
                <a:gd name="T72" fmla="*/ 24 w 323"/>
                <a:gd name="T73" fmla="*/ 11 h 379"/>
                <a:gd name="T74" fmla="*/ 30 w 323"/>
                <a:gd name="T75" fmla="*/ 7 h 379"/>
                <a:gd name="T76" fmla="*/ 36 w 323"/>
                <a:gd name="T77" fmla="*/ 4 h 379"/>
                <a:gd name="T78" fmla="*/ 42 w 323"/>
                <a:gd name="T79" fmla="*/ 1 h 379"/>
                <a:gd name="T80" fmla="*/ 42 w 323"/>
                <a:gd name="T81" fmla="*/ 0 h 379"/>
                <a:gd name="T82" fmla="*/ 36 w 323"/>
                <a:gd name="T83" fmla="*/ 1 h 379"/>
                <a:gd name="T84" fmla="*/ 30 w 323"/>
                <a:gd name="T85" fmla="*/ 3 h 379"/>
                <a:gd name="T86" fmla="*/ 23 w 323"/>
                <a:gd name="T87" fmla="*/ 6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23729" name="Freeform 887"/>
            <p:cNvSpPr>
              <a:spLocks/>
            </p:cNvSpPr>
            <p:nvPr/>
          </p:nvSpPr>
          <p:spPr bwMode="auto">
            <a:xfrm>
              <a:off x="4384" y="3136"/>
              <a:ext cx="47" cy="42"/>
            </a:xfrm>
            <a:custGeom>
              <a:avLst/>
              <a:gdLst>
                <a:gd name="T0" fmla="*/ 39 w 282"/>
                <a:gd name="T1" fmla="*/ 13 h 253"/>
                <a:gd name="T2" fmla="*/ 41 w 282"/>
                <a:gd name="T3" fmla="*/ 15 h 253"/>
                <a:gd name="T4" fmla="*/ 43 w 282"/>
                <a:gd name="T5" fmla="*/ 18 h 253"/>
                <a:gd name="T6" fmla="*/ 43 w 282"/>
                <a:gd name="T7" fmla="*/ 21 h 253"/>
                <a:gd name="T8" fmla="*/ 43 w 282"/>
                <a:gd name="T9" fmla="*/ 24 h 253"/>
                <a:gd name="T10" fmla="*/ 43 w 282"/>
                <a:gd name="T11" fmla="*/ 26 h 253"/>
                <a:gd name="T12" fmla="*/ 42 w 282"/>
                <a:gd name="T13" fmla="*/ 28 h 253"/>
                <a:gd name="T14" fmla="*/ 41 w 282"/>
                <a:gd name="T15" fmla="*/ 31 h 253"/>
                <a:gd name="T16" fmla="*/ 39 w 282"/>
                <a:gd name="T17" fmla="*/ 32 h 253"/>
                <a:gd name="T18" fmla="*/ 38 w 282"/>
                <a:gd name="T19" fmla="*/ 34 h 253"/>
                <a:gd name="T20" fmla="*/ 36 w 282"/>
                <a:gd name="T21" fmla="*/ 36 h 253"/>
                <a:gd name="T22" fmla="*/ 34 w 282"/>
                <a:gd name="T23" fmla="*/ 37 h 253"/>
                <a:gd name="T24" fmla="*/ 32 w 282"/>
                <a:gd name="T25" fmla="*/ 39 h 253"/>
                <a:gd name="T26" fmla="*/ 32 w 282"/>
                <a:gd name="T27" fmla="*/ 40 h 253"/>
                <a:gd name="T28" fmla="*/ 32 w 282"/>
                <a:gd name="T29" fmla="*/ 40 h 253"/>
                <a:gd name="T30" fmla="*/ 32 w 282"/>
                <a:gd name="T31" fmla="*/ 41 h 253"/>
                <a:gd name="T32" fmla="*/ 32 w 282"/>
                <a:gd name="T33" fmla="*/ 41 h 253"/>
                <a:gd name="T34" fmla="*/ 33 w 282"/>
                <a:gd name="T35" fmla="*/ 42 h 253"/>
                <a:gd name="T36" fmla="*/ 34 w 282"/>
                <a:gd name="T37" fmla="*/ 42 h 253"/>
                <a:gd name="T38" fmla="*/ 34 w 282"/>
                <a:gd name="T39" fmla="*/ 42 h 253"/>
                <a:gd name="T40" fmla="*/ 35 w 282"/>
                <a:gd name="T41" fmla="*/ 41 h 253"/>
                <a:gd name="T42" fmla="*/ 39 w 282"/>
                <a:gd name="T43" fmla="*/ 39 h 253"/>
                <a:gd name="T44" fmla="*/ 42 w 282"/>
                <a:gd name="T45" fmla="*/ 36 h 253"/>
                <a:gd name="T46" fmla="*/ 45 w 282"/>
                <a:gd name="T47" fmla="*/ 32 h 253"/>
                <a:gd name="T48" fmla="*/ 46 w 282"/>
                <a:gd name="T49" fmla="*/ 28 h 253"/>
                <a:gd name="T50" fmla="*/ 47 w 282"/>
                <a:gd name="T51" fmla="*/ 23 h 253"/>
                <a:gd name="T52" fmla="*/ 47 w 282"/>
                <a:gd name="T53" fmla="*/ 19 h 253"/>
                <a:gd name="T54" fmla="*/ 45 w 282"/>
                <a:gd name="T55" fmla="*/ 15 h 253"/>
                <a:gd name="T56" fmla="*/ 42 w 282"/>
                <a:gd name="T57" fmla="*/ 12 h 253"/>
                <a:gd name="T58" fmla="*/ 40 w 282"/>
                <a:gd name="T59" fmla="*/ 10 h 253"/>
                <a:gd name="T60" fmla="*/ 37 w 282"/>
                <a:gd name="T61" fmla="*/ 8 h 253"/>
                <a:gd name="T62" fmla="*/ 34 w 282"/>
                <a:gd name="T63" fmla="*/ 6 h 253"/>
                <a:gd name="T64" fmla="*/ 31 w 282"/>
                <a:gd name="T65" fmla="*/ 5 h 253"/>
                <a:gd name="T66" fmla="*/ 27 w 282"/>
                <a:gd name="T67" fmla="*/ 4 h 253"/>
                <a:gd name="T68" fmla="*/ 24 w 282"/>
                <a:gd name="T69" fmla="*/ 3 h 253"/>
                <a:gd name="T70" fmla="*/ 20 w 282"/>
                <a:gd name="T71" fmla="*/ 2 h 253"/>
                <a:gd name="T72" fmla="*/ 17 w 282"/>
                <a:gd name="T73" fmla="*/ 1 h 253"/>
                <a:gd name="T74" fmla="*/ 14 w 282"/>
                <a:gd name="T75" fmla="*/ 1 h 253"/>
                <a:gd name="T76" fmla="*/ 11 w 282"/>
                <a:gd name="T77" fmla="*/ 0 h 253"/>
                <a:gd name="T78" fmla="*/ 8 w 282"/>
                <a:gd name="T79" fmla="*/ 0 h 253"/>
                <a:gd name="T80" fmla="*/ 5 w 282"/>
                <a:gd name="T81" fmla="*/ 0 h 253"/>
                <a:gd name="T82" fmla="*/ 3 w 282"/>
                <a:gd name="T83" fmla="*/ 0 h 253"/>
                <a:gd name="T84" fmla="*/ 2 w 282"/>
                <a:gd name="T85" fmla="*/ 0 h 253"/>
                <a:gd name="T86" fmla="*/ 1 w 282"/>
                <a:gd name="T87" fmla="*/ 1 h 253"/>
                <a:gd name="T88" fmla="*/ 0 w 282"/>
                <a:gd name="T89" fmla="*/ 1 h 253"/>
                <a:gd name="T90" fmla="*/ 2 w 282"/>
                <a:gd name="T91" fmla="*/ 1 h 253"/>
                <a:gd name="T92" fmla="*/ 4 w 282"/>
                <a:gd name="T93" fmla="*/ 1 h 253"/>
                <a:gd name="T94" fmla="*/ 6 w 282"/>
                <a:gd name="T95" fmla="*/ 2 h 253"/>
                <a:gd name="T96" fmla="*/ 9 w 282"/>
                <a:gd name="T97" fmla="*/ 2 h 253"/>
                <a:gd name="T98" fmla="*/ 11 w 282"/>
                <a:gd name="T99" fmla="*/ 3 h 253"/>
                <a:gd name="T100" fmla="*/ 14 w 282"/>
                <a:gd name="T101" fmla="*/ 3 h 253"/>
                <a:gd name="T102" fmla="*/ 16 w 282"/>
                <a:gd name="T103" fmla="*/ 4 h 253"/>
                <a:gd name="T104" fmla="*/ 19 w 282"/>
                <a:gd name="T105" fmla="*/ 4 h 253"/>
                <a:gd name="T106" fmla="*/ 22 w 282"/>
                <a:gd name="T107" fmla="*/ 5 h 253"/>
                <a:gd name="T108" fmla="*/ 24 w 282"/>
                <a:gd name="T109" fmla="*/ 6 h 253"/>
                <a:gd name="T110" fmla="*/ 27 w 282"/>
                <a:gd name="T111" fmla="*/ 7 h 253"/>
                <a:gd name="T112" fmla="*/ 30 w 282"/>
                <a:gd name="T113" fmla="*/ 8 h 253"/>
                <a:gd name="T114" fmla="*/ 32 w 282"/>
                <a:gd name="T115" fmla="*/ 9 h 253"/>
                <a:gd name="T116" fmla="*/ 35 w 282"/>
                <a:gd name="T117" fmla="*/ 10 h 253"/>
                <a:gd name="T118" fmla="*/ 37 w 282"/>
                <a:gd name="T119" fmla="*/ 11 h 253"/>
                <a:gd name="T120" fmla="*/ 39 w 282"/>
                <a:gd name="T121" fmla="*/ 13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23730" name="Freeform 888"/>
            <p:cNvSpPr>
              <a:spLocks/>
            </p:cNvSpPr>
            <p:nvPr/>
          </p:nvSpPr>
          <p:spPr bwMode="auto">
            <a:xfrm>
              <a:off x="4290" y="3159"/>
              <a:ext cx="19" cy="39"/>
            </a:xfrm>
            <a:custGeom>
              <a:avLst/>
              <a:gdLst>
                <a:gd name="T0" fmla="*/ 0 w 115"/>
                <a:gd name="T1" fmla="*/ 21 h 236"/>
                <a:gd name="T2" fmla="*/ 0 w 115"/>
                <a:gd name="T3" fmla="*/ 24 h 236"/>
                <a:gd name="T4" fmla="*/ 1 w 115"/>
                <a:gd name="T5" fmla="*/ 27 h 236"/>
                <a:gd name="T6" fmla="*/ 2 w 115"/>
                <a:gd name="T7" fmla="*/ 30 h 236"/>
                <a:gd name="T8" fmla="*/ 4 w 115"/>
                <a:gd name="T9" fmla="*/ 33 h 236"/>
                <a:gd name="T10" fmla="*/ 6 w 115"/>
                <a:gd name="T11" fmla="*/ 35 h 236"/>
                <a:gd name="T12" fmla="*/ 9 w 115"/>
                <a:gd name="T13" fmla="*/ 37 h 236"/>
                <a:gd name="T14" fmla="*/ 12 w 115"/>
                <a:gd name="T15" fmla="*/ 38 h 236"/>
                <a:gd name="T16" fmla="*/ 15 w 115"/>
                <a:gd name="T17" fmla="*/ 39 h 236"/>
                <a:gd name="T18" fmla="*/ 16 w 115"/>
                <a:gd name="T19" fmla="*/ 39 h 236"/>
                <a:gd name="T20" fmla="*/ 17 w 115"/>
                <a:gd name="T21" fmla="*/ 39 h 236"/>
                <a:gd name="T22" fmla="*/ 18 w 115"/>
                <a:gd name="T23" fmla="*/ 38 h 236"/>
                <a:gd name="T24" fmla="*/ 18 w 115"/>
                <a:gd name="T25" fmla="*/ 37 h 236"/>
                <a:gd name="T26" fmla="*/ 18 w 115"/>
                <a:gd name="T27" fmla="*/ 36 h 236"/>
                <a:gd name="T28" fmla="*/ 18 w 115"/>
                <a:gd name="T29" fmla="*/ 36 h 236"/>
                <a:gd name="T30" fmla="*/ 18 w 115"/>
                <a:gd name="T31" fmla="*/ 35 h 236"/>
                <a:gd name="T32" fmla="*/ 17 w 115"/>
                <a:gd name="T33" fmla="*/ 34 h 236"/>
                <a:gd name="T34" fmla="*/ 14 w 115"/>
                <a:gd name="T35" fmla="*/ 33 h 236"/>
                <a:gd name="T36" fmla="*/ 11 w 115"/>
                <a:gd name="T37" fmla="*/ 32 h 236"/>
                <a:gd name="T38" fmla="*/ 8 w 115"/>
                <a:gd name="T39" fmla="*/ 30 h 236"/>
                <a:gd name="T40" fmla="*/ 7 w 115"/>
                <a:gd name="T41" fmla="*/ 27 h 236"/>
                <a:gd name="T42" fmla="*/ 5 w 115"/>
                <a:gd name="T43" fmla="*/ 24 h 236"/>
                <a:gd name="T44" fmla="*/ 5 w 115"/>
                <a:gd name="T45" fmla="*/ 21 h 236"/>
                <a:gd name="T46" fmla="*/ 5 w 115"/>
                <a:gd name="T47" fmla="*/ 18 h 236"/>
                <a:gd name="T48" fmla="*/ 6 w 115"/>
                <a:gd name="T49" fmla="*/ 15 h 236"/>
                <a:gd name="T50" fmla="*/ 7 w 115"/>
                <a:gd name="T51" fmla="*/ 12 h 236"/>
                <a:gd name="T52" fmla="*/ 9 w 115"/>
                <a:gd name="T53" fmla="*/ 10 h 236"/>
                <a:gd name="T54" fmla="*/ 12 w 115"/>
                <a:gd name="T55" fmla="*/ 8 h 236"/>
                <a:gd name="T56" fmla="*/ 14 w 115"/>
                <a:gd name="T57" fmla="*/ 5 h 236"/>
                <a:gd name="T58" fmla="*/ 16 w 115"/>
                <a:gd name="T59" fmla="*/ 4 h 236"/>
                <a:gd name="T60" fmla="*/ 18 w 115"/>
                <a:gd name="T61" fmla="*/ 2 h 236"/>
                <a:gd name="T62" fmla="*/ 19 w 115"/>
                <a:gd name="T63" fmla="*/ 1 h 236"/>
                <a:gd name="T64" fmla="*/ 19 w 115"/>
                <a:gd name="T65" fmla="*/ 0 h 236"/>
                <a:gd name="T66" fmla="*/ 17 w 115"/>
                <a:gd name="T67" fmla="*/ 1 h 236"/>
                <a:gd name="T68" fmla="*/ 14 w 115"/>
                <a:gd name="T69" fmla="*/ 2 h 236"/>
                <a:gd name="T70" fmla="*/ 11 w 115"/>
                <a:gd name="T71" fmla="*/ 4 h 236"/>
                <a:gd name="T72" fmla="*/ 8 w 115"/>
                <a:gd name="T73" fmla="*/ 7 h 236"/>
                <a:gd name="T74" fmla="*/ 5 w 115"/>
                <a:gd name="T75" fmla="*/ 10 h 236"/>
                <a:gd name="T76" fmla="*/ 3 w 115"/>
                <a:gd name="T77" fmla="*/ 14 h 236"/>
                <a:gd name="T78" fmla="*/ 1 w 115"/>
                <a:gd name="T79" fmla="*/ 17 h 236"/>
                <a:gd name="T80" fmla="*/ 0 w 115"/>
                <a:gd name="T81" fmla="*/ 21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23731" name="Freeform 889"/>
            <p:cNvSpPr>
              <a:spLocks/>
            </p:cNvSpPr>
            <p:nvPr/>
          </p:nvSpPr>
          <p:spPr bwMode="auto">
            <a:xfrm>
              <a:off x="4423" y="3133"/>
              <a:ext cx="41" cy="52"/>
            </a:xfrm>
            <a:custGeom>
              <a:avLst/>
              <a:gdLst>
                <a:gd name="T0" fmla="*/ 35 w 245"/>
                <a:gd name="T1" fmla="*/ 21 h 310"/>
                <a:gd name="T2" fmla="*/ 37 w 245"/>
                <a:gd name="T3" fmla="*/ 24 h 310"/>
                <a:gd name="T4" fmla="*/ 38 w 245"/>
                <a:gd name="T5" fmla="*/ 28 h 310"/>
                <a:gd name="T6" fmla="*/ 37 w 245"/>
                <a:gd name="T7" fmla="*/ 31 h 310"/>
                <a:gd name="T8" fmla="*/ 35 w 245"/>
                <a:gd name="T9" fmla="*/ 35 h 310"/>
                <a:gd name="T10" fmla="*/ 31 w 245"/>
                <a:gd name="T11" fmla="*/ 38 h 310"/>
                <a:gd name="T12" fmla="*/ 28 w 245"/>
                <a:gd name="T13" fmla="*/ 41 h 310"/>
                <a:gd name="T14" fmla="*/ 24 w 245"/>
                <a:gd name="T15" fmla="*/ 44 h 310"/>
                <a:gd name="T16" fmla="*/ 21 w 245"/>
                <a:gd name="T17" fmla="*/ 47 h 310"/>
                <a:gd name="T18" fmla="*/ 21 w 245"/>
                <a:gd name="T19" fmla="*/ 48 h 310"/>
                <a:gd name="T20" fmla="*/ 20 w 245"/>
                <a:gd name="T21" fmla="*/ 50 h 310"/>
                <a:gd name="T22" fmla="*/ 20 w 245"/>
                <a:gd name="T23" fmla="*/ 51 h 310"/>
                <a:gd name="T24" fmla="*/ 22 w 245"/>
                <a:gd name="T25" fmla="*/ 52 h 310"/>
                <a:gd name="T26" fmla="*/ 23 w 245"/>
                <a:gd name="T27" fmla="*/ 52 h 310"/>
                <a:gd name="T28" fmla="*/ 26 w 245"/>
                <a:gd name="T29" fmla="*/ 49 h 310"/>
                <a:gd name="T30" fmla="*/ 30 w 245"/>
                <a:gd name="T31" fmla="*/ 45 h 310"/>
                <a:gd name="T32" fmla="*/ 35 w 245"/>
                <a:gd name="T33" fmla="*/ 41 h 310"/>
                <a:gd name="T34" fmla="*/ 38 w 245"/>
                <a:gd name="T35" fmla="*/ 37 h 310"/>
                <a:gd name="T36" fmla="*/ 41 w 245"/>
                <a:gd name="T37" fmla="*/ 31 h 310"/>
                <a:gd name="T38" fmla="*/ 41 w 245"/>
                <a:gd name="T39" fmla="*/ 25 h 310"/>
                <a:gd name="T40" fmla="*/ 38 w 245"/>
                <a:gd name="T41" fmla="*/ 20 h 310"/>
                <a:gd name="T42" fmla="*/ 34 w 245"/>
                <a:gd name="T43" fmla="*/ 16 h 310"/>
                <a:gd name="T44" fmla="*/ 29 w 245"/>
                <a:gd name="T45" fmla="*/ 13 h 310"/>
                <a:gd name="T46" fmla="*/ 25 w 245"/>
                <a:gd name="T47" fmla="*/ 10 h 310"/>
                <a:gd name="T48" fmla="*/ 20 w 245"/>
                <a:gd name="T49" fmla="*/ 8 h 310"/>
                <a:gd name="T50" fmla="*/ 16 w 245"/>
                <a:gd name="T51" fmla="*/ 5 h 310"/>
                <a:gd name="T52" fmla="*/ 11 w 245"/>
                <a:gd name="T53" fmla="*/ 3 h 310"/>
                <a:gd name="T54" fmla="*/ 7 w 245"/>
                <a:gd name="T55" fmla="*/ 1 h 310"/>
                <a:gd name="T56" fmla="*/ 3 w 245"/>
                <a:gd name="T57" fmla="*/ 0 h 310"/>
                <a:gd name="T58" fmla="*/ 1 w 245"/>
                <a:gd name="T59" fmla="*/ 0 h 310"/>
                <a:gd name="T60" fmla="*/ 2 w 245"/>
                <a:gd name="T61" fmla="*/ 1 h 310"/>
                <a:gd name="T62" fmla="*/ 6 w 245"/>
                <a:gd name="T63" fmla="*/ 3 h 310"/>
                <a:gd name="T64" fmla="*/ 10 w 245"/>
                <a:gd name="T65" fmla="*/ 5 h 310"/>
                <a:gd name="T66" fmla="*/ 14 w 245"/>
                <a:gd name="T67" fmla="*/ 7 h 310"/>
                <a:gd name="T68" fmla="*/ 19 w 245"/>
                <a:gd name="T69" fmla="*/ 10 h 310"/>
                <a:gd name="T70" fmla="*/ 23 w 245"/>
                <a:gd name="T71" fmla="*/ 12 h 310"/>
                <a:gd name="T72" fmla="*/ 28 w 245"/>
                <a:gd name="T73" fmla="*/ 15 h 310"/>
                <a:gd name="T74" fmla="*/ 31 w 245"/>
                <a:gd name="T75" fmla="*/ 18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23732" name="Freeform 890"/>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3664" name="Group 891"/>
          <p:cNvGrpSpPr>
            <a:grpSpLocks/>
          </p:cNvGrpSpPr>
          <p:nvPr/>
        </p:nvGrpSpPr>
        <p:grpSpPr bwMode="auto">
          <a:xfrm>
            <a:off x="5429250" y="3987800"/>
            <a:ext cx="290513" cy="404813"/>
            <a:chOff x="4290" y="3130"/>
            <a:chExt cx="183" cy="255"/>
          </a:xfrm>
        </p:grpSpPr>
        <p:pic>
          <p:nvPicPr>
            <p:cNvPr id="23697" name="Picture 892" descr="31u_bnrz[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43" y="3211"/>
              <a:ext cx="121" cy="17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3698" name="Freeform 893"/>
            <p:cNvSpPr>
              <a:spLocks/>
            </p:cNvSpPr>
            <p:nvPr/>
          </p:nvSpPr>
          <p:spPr bwMode="auto">
            <a:xfrm>
              <a:off x="4339" y="3143"/>
              <a:ext cx="33" cy="39"/>
            </a:xfrm>
            <a:custGeom>
              <a:avLst/>
              <a:gdLst>
                <a:gd name="T0" fmla="*/ 12 w 199"/>
                <a:gd name="T1" fmla="*/ 5 h 232"/>
                <a:gd name="T2" fmla="*/ 9 w 199"/>
                <a:gd name="T3" fmla="*/ 7 h 232"/>
                <a:gd name="T4" fmla="*/ 7 w 199"/>
                <a:gd name="T5" fmla="*/ 8 h 232"/>
                <a:gd name="T6" fmla="*/ 5 w 199"/>
                <a:gd name="T7" fmla="*/ 11 h 232"/>
                <a:gd name="T8" fmla="*/ 3 w 199"/>
                <a:gd name="T9" fmla="*/ 13 h 232"/>
                <a:gd name="T10" fmla="*/ 2 w 199"/>
                <a:gd name="T11" fmla="*/ 15 h 232"/>
                <a:gd name="T12" fmla="*/ 1 w 199"/>
                <a:gd name="T13" fmla="*/ 18 h 232"/>
                <a:gd name="T14" fmla="*/ 0 w 199"/>
                <a:gd name="T15" fmla="*/ 21 h 232"/>
                <a:gd name="T16" fmla="*/ 0 w 199"/>
                <a:gd name="T17" fmla="*/ 24 h 232"/>
                <a:gd name="T18" fmla="*/ 0 w 199"/>
                <a:gd name="T19" fmla="*/ 28 h 232"/>
                <a:gd name="T20" fmla="*/ 2 w 199"/>
                <a:gd name="T21" fmla="*/ 31 h 232"/>
                <a:gd name="T22" fmla="*/ 4 w 199"/>
                <a:gd name="T23" fmla="*/ 34 h 232"/>
                <a:gd name="T24" fmla="*/ 7 w 199"/>
                <a:gd name="T25" fmla="*/ 36 h 232"/>
                <a:gd name="T26" fmla="*/ 11 w 199"/>
                <a:gd name="T27" fmla="*/ 38 h 232"/>
                <a:gd name="T28" fmla="*/ 15 w 199"/>
                <a:gd name="T29" fmla="*/ 39 h 232"/>
                <a:gd name="T30" fmla="*/ 18 w 199"/>
                <a:gd name="T31" fmla="*/ 39 h 232"/>
                <a:gd name="T32" fmla="*/ 22 w 199"/>
                <a:gd name="T33" fmla="*/ 38 h 232"/>
                <a:gd name="T34" fmla="*/ 23 w 199"/>
                <a:gd name="T35" fmla="*/ 38 h 232"/>
                <a:gd name="T36" fmla="*/ 24 w 199"/>
                <a:gd name="T37" fmla="*/ 38 h 232"/>
                <a:gd name="T38" fmla="*/ 24 w 199"/>
                <a:gd name="T39" fmla="*/ 37 h 232"/>
                <a:gd name="T40" fmla="*/ 25 w 199"/>
                <a:gd name="T41" fmla="*/ 37 h 232"/>
                <a:gd name="T42" fmla="*/ 24 w 199"/>
                <a:gd name="T43" fmla="*/ 36 h 232"/>
                <a:gd name="T44" fmla="*/ 23 w 199"/>
                <a:gd name="T45" fmla="*/ 35 h 232"/>
                <a:gd name="T46" fmla="*/ 22 w 199"/>
                <a:gd name="T47" fmla="*/ 34 h 232"/>
                <a:gd name="T48" fmla="*/ 21 w 199"/>
                <a:gd name="T49" fmla="*/ 34 h 232"/>
                <a:gd name="T50" fmla="*/ 19 w 199"/>
                <a:gd name="T51" fmla="*/ 33 h 232"/>
                <a:gd name="T52" fmla="*/ 17 w 199"/>
                <a:gd name="T53" fmla="*/ 33 h 232"/>
                <a:gd name="T54" fmla="*/ 16 w 199"/>
                <a:gd name="T55" fmla="*/ 32 h 232"/>
                <a:gd name="T56" fmla="*/ 14 w 199"/>
                <a:gd name="T57" fmla="*/ 32 h 232"/>
                <a:gd name="T58" fmla="*/ 12 w 199"/>
                <a:gd name="T59" fmla="*/ 31 h 232"/>
                <a:gd name="T60" fmla="*/ 10 w 199"/>
                <a:gd name="T61" fmla="*/ 31 h 232"/>
                <a:gd name="T62" fmla="*/ 9 w 199"/>
                <a:gd name="T63" fmla="*/ 30 h 232"/>
                <a:gd name="T64" fmla="*/ 7 w 199"/>
                <a:gd name="T65" fmla="*/ 28 h 232"/>
                <a:gd name="T66" fmla="*/ 7 w 199"/>
                <a:gd name="T67" fmla="*/ 22 h 232"/>
                <a:gd name="T68" fmla="*/ 8 w 199"/>
                <a:gd name="T69" fmla="*/ 16 h 232"/>
                <a:gd name="T70" fmla="*/ 11 w 199"/>
                <a:gd name="T71" fmla="*/ 12 h 232"/>
                <a:gd name="T72" fmla="*/ 16 w 199"/>
                <a:gd name="T73" fmla="*/ 8 h 232"/>
                <a:gd name="T74" fmla="*/ 20 w 199"/>
                <a:gd name="T75" fmla="*/ 6 h 232"/>
                <a:gd name="T76" fmla="*/ 25 w 199"/>
                <a:gd name="T77" fmla="*/ 4 h 232"/>
                <a:gd name="T78" fmla="*/ 30 w 199"/>
                <a:gd name="T79" fmla="*/ 2 h 232"/>
                <a:gd name="T80" fmla="*/ 33 w 199"/>
                <a:gd name="T81" fmla="*/ 1 h 232"/>
                <a:gd name="T82" fmla="*/ 31 w 199"/>
                <a:gd name="T83" fmla="*/ 0 h 232"/>
                <a:gd name="T84" fmla="*/ 29 w 199"/>
                <a:gd name="T85" fmla="*/ 0 h 232"/>
                <a:gd name="T86" fmla="*/ 26 w 199"/>
                <a:gd name="T87" fmla="*/ 0 h 232"/>
                <a:gd name="T88" fmla="*/ 23 w 199"/>
                <a:gd name="T89" fmla="*/ 1 h 232"/>
                <a:gd name="T90" fmla="*/ 20 w 199"/>
                <a:gd name="T91" fmla="*/ 2 h 232"/>
                <a:gd name="T92" fmla="*/ 17 w 199"/>
                <a:gd name="T93" fmla="*/ 3 h 232"/>
                <a:gd name="T94" fmla="*/ 14 w 199"/>
                <a:gd name="T95" fmla="*/ 4 h 232"/>
                <a:gd name="T96" fmla="*/ 12 w 199"/>
                <a:gd name="T97" fmla="*/ 5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9" name="Freeform 894"/>
            <p:cNvSpPr>
              <a:spLocks/>
            </p:cNvSpPr>
            <p:nvPr/>
          </p:nvSpPr>
          <p:spPr bwMode="auto">
            <a:xfrm>
              <a:off x="4395" y="3142"/>
              <a:ext cx="22" cy="30"/>
            </a:xfrm>
            <a:custGeom>
              <a:avLst/>
              <a:gdLst>
                <a:gd name="T0" fmla="*/ 19 w 128"/>
                <a:gd name="T1" fmla="*/ 10 h 180"/>
                <a:gd name="T2" fmla="*/ 19 w 128"/>
                <a:gd name="T3" fmla="*/ 13 h 180"/>
                <a:gd name="T4" fmla="*/ 19 w 128"/>
                <a:gd name="T5" fmla="*/ 16 h 180"/>
                <a:gd name="T6" fmla="*/ 18 w 128"/>
                <a:gd name="T7" fmla="*/ 18 h 180"/>
                <a:gd name="T8" fmla="*/ 16 w 128"/>
                <a:gd name="T9" fmla="*/ 20 h 180"/>
                <a:gd name="T10" fmla="*/ 13 w 128"/>
                <a:gd name="T11" fmla="*/ 22 h 180"/>
                <a:gd name="T12" fmla="*/ 10 w 128"/>
                <a:gd name="T13" fmla="*/ 24 h 180"/>
                <a:gd name="T14" fmla="*/ 8 w 128"/>
                <a:gd name="T15" fmla="*/ 26 h 180"/>
                <a:gd name="T16" fmla="*/ 5 w 128"/>
                <a:gd name="T17" fmla="*/ 27 h 180"/>
                <a:gd name="T18" fmla="*/ 5 w 128"/>
                <a:gd name="T19" fmla="*/ 28 h 180"/>
                <a:gd name="T20" fmla="*/ 5 w 128"/>
                <a:gd name="T21" fmla="*/ 28 h 180"/>
                <a:gd name="T22" fmla="*/ 5 w 128"/>
                <a:gd name="T23" fmla="*/ 29 h 180"/>
                <a:gd name="T24" fmla="*/ 5 w 128"/>
                <a:gd name="T25" fmla="*/ 30 h 180"/>
                <a:gd name="T26" fmla="*/ 6 w 128"/>
                <a:gd name="T27" fmla="*/ 30 h 180"/>
                <a:gd name="T28" fmla="*/ 6 w 128"/>
                <a:gd name="T29" fmla="*/ 30 h 180"/>
                <a:gd name="T30" fmla="*/ 6 w 128"/>
                <a:gd name="T31" fmla="*/ 30 h 180"/>
                <a:gd name="T32" fmla="*/ 7 w 128"/>
                <a:gd name="T33" fmla="*/ 30 h 180"/>
                <a:gd name="T34" fmla="*/ 10 w 128"/>
                <a:gd name="T35" fmla="*/ 28 h 180"/>
                <a:gd name="T36" fmla="*/ 13 w 128"/>
                <a:gd name="T37" fmla="*/ 26 h 180"/>
                <a:gd name="T38" fmla="*/ 16 w 128"/>
                <a:gd name="T39" fmla="*/ 24 h 180"/>
                <a:gd name="T40" fmla="*/ 19 w 128"/>
                <a:gd name="T41" fmla="*/ 22 h 180"/>
                <a:gd name="T42" fmla="*/ 21 w 128"/>
                <a:gd name="T43" fmla="*/ 19 h 180"/>
                <a:gd name="T44" fmla="*/ 22 w 128"/>
                <a:gd name="T45" fmla="*/ 16 h 180"/>
                <a:gd name="T46" fmla="*/ 22 w 128"/>
                <a:gd name="T47" fmla="*/ 13 h 180"/>
                <a:gd name="T48" fmla="*/ 21 w 128"/>
                <a:gd name="T49" fmla="*/ 9 h 180"/>
                <a:gd name="T50" fmla="*/ 19 w 128"/>
                <a:gd name="T51" fmla="*/ 7 h 180"/>
                <a:gd name="T52" fmla="*/ 17 w 128"/>
                <a:gd name="T53" fmla="*/ 4 h 180"/>
                <a:gd name="T54" fmla="*/ 14 w 128"/>
                <a:gd name="T55" fmla="*/ 3 h 180"/>
                <a:gd name="T56" fmla="*/ 10 w 128"/>
                <a:gd name="T57" fmla="*/ 1 h 180"/>
                <a:gd name="T58" fmla="*/ 6 w 128"/>
                <a:gd name="T59" fmla="*/ 0 h 180"/>
                <a:gd name="T60" fmla="*/ 3 w 128"/>
                <a:gd name="T61" fmla="*/ 0 h 180"/>
                <a:gd name="T62" fmla="*/ 1 w 128"/>
                <a:gd name="T63" fmla="*/ 0 h 180"/>
                <a:gd name="T64" fmla="*/ 0 w 128"/>
                <a:gd name="T65" fmla="*/ 1 h 180"/>
                <a:gd name="T66" fmla="*/ 2 w 128"/>
                <a:gd name="T67" fmla="*/ 2 h 180"/>
                <a:gd name="T68" fmla="*/ 5 w 128"/>
                <a:gd name="T69" fmla="*/ 2 h 180"/>
                <a:gd name="T70" fmla="*/ 8 w 128"/>
                <a:gd name="T71" fmla="*/ 3 h 180"/>
                <a:gd name="T72" fmla="*/ 10 w 128"/>
                <a:gd name="T73" fmla="*/ 4 h 180"/>
                <a:gd name="T74" fmla="*/ 13 w 128"/>
                <a:gd name="T75" fmla="*/ 5 h 180"/>
                <a:gd name="T76" fmla="*/ 15 w 128"/>
                <a:gd name="T77" fmla="*/ 6 h 180"/>
                <a:gd name="T78" fmla="*/ 17 w 128"/>
                <a:gd name="T79" fmla="*/ 8 h 180"/>
                <a:gd name="T80" fmla="*/ 19 w 128"/>
                <a:gd name="T81" fmla="*/ 1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0" name="Freeform 895"/>
            <p:cNvSpPr>
              <a:spLocks/>
            </p:cNvSpPr>
            <p:nvPr/>
          </p:nvSpPr>
          <p:spPr bwMode="auto">
            <a:xfrm>
              <a:off x="4318" y="3135"/>
              <a:ext cx="54" cy="63"/>
            </a:xfrm>
            <a:custGeom>
              <a:avLst/>
              <a:gdLst>
                <a:gd name="T0" fmla="*/ 17 w 322"/>
                <a:gd name="T1" fmla="*/ 12 h 378"/>
                <a:gd name="T2" fmla="*/ 9 w 322"/>
                <a:gd name="T3" fmla="*/ 19 h 378"/>
                <a:gd name="T4" fmla="*/ 3 w 322"/>
                <a:gd name="T5" fmla="*/ 28 h 378"/>
                <a:gd name="T6" fmla="*/ 0 w 322"/>
                <a:gd name="T7" fmla="*/ 38 h 378"/>
                <a:gd name="T8" fmla="*/ 1 w 322"/>
                <a:gd name="T9" fmla="*/ 44 h 378"/>
                <a:gd name="T10" fmla="*/ 2 w 322"/>
                <a:gd name="T11" fmla="*/ 47 h 378"/>
                <a:gd name="T12" fmla="*/ 3 w 322"/>
                <a:gd name="T13" fmla="*/ 50 h 378"/>
                <a:gd name="T14" fmla="*/ 5 w 322"/>
                <a:gd name="T15" fmla="*/ 52 h 378"/>
                <a:gd name="T16" fmla="*/ 9 w 322"/>
                <a:gd name="T17" fmla="*/ 54 h 378"/>
                <a:gd name="T18" fmla="*/ 14 w 322"/>
                <a:gd name="T19" fmla="*/ 56 h 378"/>
                <a:gd name="T20" fmla="*/ 20 w 322"/>
                <a:gd name="T21" fmla="*/ 58 h 378"/>
                <a:gd name="T22" fmla="*/ 25 w 322"/>
                <a:gd name="T23" fmla="*/ 60 h 378"/>
                <a:gd name="T24" fmla="*/ 31 w 322"/>
                <a:gd name="T25" fmla="*/ 61 h 378"/>
                <a:gd name="T26" fmla="*/ 37 w 322"/>
                <a:gd name="T27" fmla="*/ 62 h 378"/>
                <a:gd name="T28" fmla="*/ 43 w 322"/>
                <a:gd name="T29" fmla="*/ 62 h 378"/>
                <a:gd name="T30" fmla="*/ 48 w 322"/>
                <a:gd name="T31" fmla="*/ 63 h 378"/>
                <a:gd name="T32" fmla="*/ 52 w 322"/>
                <a:gd name="T33" fmla="*/ 63 h 378"/>
                <a:gd name="T34" fmla="*/ 54 w 322"/>
                <a:gd name="T35" fmla="*/ 62 h 378"/>
                <a:gd name="T36" fmla="*/ 54 w 322"/>
                <a:gd name="T37" fmla="*/ 60 h 378"/>
                <a:gd name="T38" fmla="*/ 53 w 322"/>
                <a:gd name="T39" fmla="*/ 59 h 378"/>
                <a:gd name="T40" fmla="*/ 49 w 322"/>
                <a:gd name="T41" fmla="*/ 58 h 378"/>
                <a:gd name="T42" fmla="*/ 44 w 322"/>
                <a:gd name="T43" fmla="*/ 57 h 378"/>
                <a:gd name="T44" fmla="*/ 39 w 322"/>
                <a:gd name="T45" fmla="*/ 56 h 378"/>
                <a:gd name="T46" fmla="*/ 34 w 322"/>
                <a:gd name="T47" fmla="*/ 55 h 378"/>
                <a:gd name="T48" fmla="*/ 29 w 322"/>
                <a:gd name="T49" fmla="*/ 54 h 378"/>
                <a:gd name="T50" fmla="*/ 23 w 322"/>
                <a:gd name="T51" fmla="*/ 53 h 378"/>
                <a:gd name="T52" fmla="*/ 18 w 322"/>
                <a:gd name="T53" fmla="*/ 52 h 378"/>
                <a:gd name="T54" fmla="*/ 13 w 322"/>
                <a:gd name="T55" fmla="*/ 50 h 378"/>
                <a:gd name="T56" fmla="*/ 9 w 322"/>
                <a:gd name="T57" fmla="*/ 47 h 378"/>
                <a:gd name="T58" fmla="*/ 6 w 322"/>
                <a:gd name="T59" fmla="*/ 43 h 378"/>
                <a:gd name="T60" fmla="*/ 6 w 322"/>
                <a:gd name="T61" fmla="*/ 39 h 378"/>
                <a:gd name="T62" fmla="*/ 6 w 322"/>
                <a:gd name="T63" fmla="*/ 33 h 378"/>
                <a:gd name="T64" fmla="*/ 9 w 322"/>
                <a:gd name="T65" fmla="*/ 28 h 378"/>
                <a:gd name="T66" fmla="*/ 12 w 322"/>
                <a:gd name="T67" fmla="*/ 23 h 378"/>
                <a:gd name="T68" fmla="*/ 16 w 322"/>
                <a:gd name="T69" fmla="*/ 18 h 378"/>
                <a:gd name="T70" fmla="*/ 21 w 322"/>
                <a:gd name="T71" fmla="*/ 14 h 378"/>
                <a:gd name="T72" fmla="*/ 26 w 322"/>
                <a:gd name="T73" fmla="*/ 10 h 378"/>
                <a:gd name="T74" fmla="*/ 33 w 322"/>
                <a:gd name="T75" fmla="*/ 6 h 378"/>
                <a:gd name="T76" fmla="*/ 40 w 322"/>
                <a:gd name="T77" fmla="*/ 3 h 378"/>
                <a:gd name="T78" fmla="*/ 44 w 322"/>
                <a:gd name="T79" fmla="*/ 1 h 378"/>
                <a:gd name="T80" fmla="*/ 43 w 322"/>
                <a:gd name="T81" fmla="*/ 0 h 378"/>
                <a:gd name="T82" fmla="*/ 37 w 322"/>
                <a:gd name="T83" fmla="*/ 1 h 378"/>
                <a:gd name="T84" fmla="*/ 30 w 322"/>
                <a:gd name="T85" fmla="*/ 3 h 378"/>
                <a:gd name="T86" fmla="*/ 24 w 322"/>
                <a:gd name="T87" fmla="*/ 6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1" name="Freeform 896"/>
            <p:cNvSpPr>
              <a:spLocks/>
            </p:cNvSpPr>
            <p:nvPr/>
          </p:nvSpPr>
          <p:spPr bwMode="auto">
            <a:xfrm>
              <a:off x="4394" y="3133"/>
              <a:ext cx="47" cy="42"/>
            </a:xfrm>
            <a:custGeom>
              <a:avLst/>
              <a:gdLst>
                <a:gd name="T0" fmla="*/ 39 w 283"/>
                <a:gd name="T1" fmla="*/ 13 h 252"/>
                <a:gd name="T2" fmla="*/ 41 w 283"/>
                <a:gd name="T3" fmla="*/ 15 h 252"/>
                <a:gd name="T4" fmla="*/ 43 w 283"/>
                <a:gd name="T5" fmla="*/ 18 h 252"/>
                <a:gd name="T6" fmla="*/ 43 w 283"/>
                <a:gd name="T7" fmla="*/ 21 h 252"/>
                <a:gd name="T8" fmla="*/ 43 w 283"/>
                <a:gd name="T9" fmla="*/ 24 h 252"/>
                <a:gd name="T10" fmla="*/ 43 w 283"/>
                <a:gd name="T11" fmla="*/ 26 h 252"/>
                <a:gd name="T12" fmla="*/ 42 w 283"/>
                <a:gd name="T13" fmla="*/ 28 h 252"/>
                <a:gd name="T14" fmla="*/ 41 w 283"/>
                <a:gd name="T15" fmla="*/ 31 h 252"/>
                <a:gd name="T16" fmla="*/ 39 w 283"/>
                <a:gd name="T17" fmla="*/ 32 h 252"/>
                <a:gd name="T18" fmla="*/ 37 w 283"/>
                <a:gd name="T19" fmla="*/ 34 h 252"/>
                <a:gd name="T20" fmla="*/ 36 w 283"/>
                <a:gd name="T21" fmla="*/ 36 h 252"/>
                <a:gd name="T22" fmla="*/ 34 w 283"/>
                <a:gd name="T23" fmla="*/ 37 h 252"/>
                <a:gd name="T24" fmla="*/ 32 w 283"/>
                <a:gd name="T25" fmla="*/ 39 h 252"/>
                <a:gd name="T26" fmla="*/ 32 w 283"/>
                <a:gd name="T27" fmla="*/ 40 h 252"/>
                <a:gd name="T28" fmla="*/ 32 w 283"/>
                <a:gd name="T29" fmla="*/ 40 h 252"/>
                <a:gd name="T30" fmla="*/ 32 w 283"/>
                <a:gd name="T31" fmla="*/ 41 h 252"/>
                <a:gd name="T32" fmla="*/ 32 w 283"/>
                <a:gd name="T33" fmla="*/ 41 h 252"/>
                <a:gd name="T34" fmla="*/ 33 w 283"/>
                <a:gd name="T35" fmla="*/ 42 h 252"/>
                <a:gd name="T36" fmla="*/ 34 w 283"/>
                <a:gd name="T37" fmla="*/ 42 h 252"/>
                <a:gd name="T38" fmla="*/ 34 w 283"/>
                <a:gd name="T39" fmla="*/ 42 h 252"/>
                <a:gd name="T40" fmla="*/ 35 w 283"/>
                <a:gd name="T41" fmla="*/ 41 h 252"/>
                <a:gd name="T42" fmla="*/ 39 w 283"/>
                <a:gd name="T43" fmla="*/ 39 h 252"/>
                <a:gd name="T44" fmla="*/ 42 w 283"/>
                <a:gd name="T45" fmla="*/ 36 h 252"/>
                <a:gd name="T46" fmla="*/ 45 w 283"/>
                <a:gd name="T47" fmla="*/ 32 h 252"/>
                <a:gd name="T48" fmla="*/ 46 w 283"/>
                <a:gd name="T49" fmla="*/ 28 h 252"/>
                <a:gd name="T50" fmla="*/ 47 w 283"/>
                <a:gd name="T51" fmla="*/ 24 h 252"/>
                <a:gd name="T52" fmla="*/ 47 w 283"/>
                <a:gd name="T53" fmla="*/ 19 h 252"/>
                <a:gd name="T54" fmla="*/ 45 w 283"/>
                <a:gd name="T55" fmla="*/ 15 h 252"/>
                <a:gd name="T56" fmla="*/ 42 w 283"/>
                <a:gd name="T57" fmla="*/ 12 h 252"/>
                <a:gd name="T58" fmla="*/ 40 w 283"/>
                <a:gd name="T59" fmla="*/ 10 h 252"/>
                <a:gd name="T60" fmla="*/ 37 w 283"/>
                <a:gd name="T61" fmla="*/ 8 h 252"/>
                <a:gd name="T62" fmla="*/ 34 w 283"/>
                <a:gd name="T63" fmla="*/ 7 h 252"/>
                <a:gd name="T64" fmla="*/ 31 w 283"/>
                <a:gd name="T65" fmla="*/ 5 h 252"/>
                <a:gd name="T66" fmla="*/ 27 w 283"/>
                <a:gd name="T67" fmla="*/ 4 h 252"/>
                <a:gd name="T68" fmla="*/ 24 w 283"/>
                <a:gd name="T69" fmla="*/ 3 h 252"/>
                <a:gd name="T70" fmla="*/ 20 w 283"/>
                <a:gd name="T71" fmla="*/ 2 h 252"/>
                <a:gd name="T72" fmla="*/ 17 w 283"/>
                <a:gd name="T73" fmla="*/ 1 h 252"/>
                <a:gd name="T74" fmla="*/ 14 w 283"/>
                <a:gd name="T75" fmla="*/ 1 h 252"/>
                <a:gd name="T76" fmla="*/ 11 w 283"/>
                <a:gd name="T77" fmla="*/ 0 h 252"/>
                <a:gd name="T78" fmla="*/ 8 w 283"/>
                <a:gd name="T79" fmla="*/ 0 h 252"/>
                <a:gd name="T80" fmla="*/ 6 w 283"/>
                <a:gd name="T81" fmla="*/ 0 h 252"/>
                <a:gd name="T82" fmla="*/ 3 w 283"/>
                <a:gd name="T83" fmla="*/ 0 h 252"/>
                <a:gd name="T84" fmla="*/ 2 w 283"/>
                <a:gd name="T85" fmla="*/ 0 h 252"/>
                <a:gd name="T86" fmla="*/ 1 w 283"/>
                <a:gd name="T87" fmla="*/ 0 h 252"/>
                <a:gd name="T88" fmla="*/ 0 w 283"/>
                <a:gd name="T89" fmla="*/ 1 h 252"/>
                <a:gd name="T90" fmla="*/ 2 w 283"/>
                <a:gd name="T91" fmla="*/ 1 h 252"/>
                <a:gd name="T92" fmla="*/ 4 w 283"/>
                <a:gd name="T93" fmla="*/ 1 h 252"/>
                <a:gd name="T94" fmla="*/ 6 w 283"/>
                <a:gd name="T95" fmla="*/ 2 h 252"/>
                <a:gd name="T96" fmla="*/ 9 w 283"/>
                <a:gd name="T97" fmla="*/ 2 h 252"/>
                <a:gd name="T98" fmla="*/ 11 w 283"/>
                <a:gd name="T99" fmla="*/ 3 h 252"/>
                <a:gd name="T100" fmla="*/ 14 w 283"/>
                <a:gd name="T101" fmla="*/ 3 h 252"/>
                <a:gd name="T102" fmla="*/ 16 w 283"/>
                <a:gd name="T103" fmla="*/ 4 h 252"/>
                <a:gd name="T104" fmla="*/ 19 w 283"/>
                <a:gd name="T105" fmla="*/ 4 h 252"/>
                <a:gd name="T106" fmla="*/ 21 w 283"/>
                <a:gd name="T107" fmla="*/ 5 h 252"/>
                <a:gd name="T108" fmla="*/ 24 w 283"/>
                <a:gd name="T109" fmla="*/ 6 h 252"/>
                <a:gd name="T110" fmla="*/ 27 w 283"/>
                <a:gd name="T111" fmla="*/ 7 h 252"/>
                <a:gd name="T112" fmla="*/ 29 w 283"/>
                <a:gd name="T113" fmla="*/ 8 h 252"/>
                <a:gd name="T114" fmla="*/ 32 w 283"/>
                <a:gd name="T115" fmla="*/ 9 h 252"/>
                <a:gd name="T116" fmla="*/ 35 w 283"/>
                <a:gd name="T117" fmla="*/ 10 h 252"/>
                <a:gd name="T118" fmla="*/ 37 w 283"/>
                <a:gd name="T119" fmla="*/ 11 h 252"/>
                <a:gd name="T120" fmla="*/ 39 w 283"/>
                <a:gd name="T121" fmla="*/ 13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2" name="Freeform 897"/>
            <p:cNvSpPr>
              <a:spLocks/>
            </p:cNvSpPr>
            <p:nvPr/>
          </p:nvSpPr>
          <p:spPr bwMode="auto">
            <a:xfrm>
              <a:off x="4298" y="3153"/>
              <a:ext cx="19" cy="39"/>
            </a:xfrm>
            <a:custGeom>
              <a:avLst/>
              <a:gdLst>
                <a:gd name="T0" fmla="*/ 0 w 114"/>
                <a:gd name="T1" fmla="*/ 21 h 238"/>
                <a:gd name="T2" fmla="*/ 0 w 114"/>
                <a:gd name="T3" fmla="*/ 24 h 238"/>
                <a:gd name="T4" fmla="*/ 1 w 114"/>
                <a:gd name="T5" fmla="*/ 28 h 238"/>
                <a:gd name="T6" fmla="*/ 2 w 114"/>
                <a:gd name="T7" fmla="*/ 30 h 238"/>
                <a:gd name="T8" fmla="*/ 4 w 114"/>
                <a:gd name="T9" fmla="*/ 33 h 238"/>
                <a:gd name="T10" fmla="*/ 6 w 114"/>
                <a:gd name="T11" fmla="*/ 35 h 238"/>
                <a:gd name="T12" fmla="*/ 9 w 114"/>
                <a:gd name="T13" fmla="*/ 37 h 238"/>
                <a:gd name="T14" fmla="*/ 12 w 114"/>
                <a:gd name="T15" fmla="*/ 38 h 238"/>
                <a:gd name="T16" fmla="*/ 15 w 114"/>
                <a:gd name="T17" fmla="*/ 39 h 238"/>
                <a:gd name="T18" fmla="*/ 16 w 114"/>
                <a:gd name="T19" fmla="*/ 39 h 238"/>
                <a:gd name="T20" fmla="*/ 17 w 114"/>
                <a:gd name="T21" fmla="*/ 39 h 238"/>
                <a:gd name="T22" fmla="*/ 18 w 114"/>
                <a:gd name="T23" fmla="*/ 38 h 238"/>
                <a:gd name="T24" fmla="*/ 19 w 114"/>
                <a:gd name="T25" fmla="*/ 37 h 238"/>
                <a:gd name="T26" fmla="*/ 19 w 114"/>
                <a:gd name="T27" fmla="*/ 36 h 238"/>
                <a:gd name="T28" fmla="*/ 18 w 114"/>
                <a:gd name="T29" fmla="*/ 35 h 238"/>
                <a:gd name="T30" fmla="*/ 18 w 114"/>
                <a:gd name="T31" fmla="*/ 35 h 238"/>
                <a:gd name="T32" fmla="*/ 17 w 114"/>
                <a:gd name="T33" fmla="*/ 34 h 238"/>
                <a:gd name="T34" fmla="*/ 14 w 114"/>
                <a:gd name="T35" fmla="*/ 33 h 238"/>
                <a:gd name="T36" fmla="*/ 11 w 114"/>
                <a:gd name="T37" fmla="*/ 32 h 238"/>
                <a:gd name="T38" fmla="*/ 8 w 114"/>
                <a:gd name="T39" fmla="*/ 29 h 238"/>
                <a:gd name="T40" fmla="*/ 7 w 114"/>
                <a:gd name="T41" fmla="*/ 27 h 238"/>
                <a:gd name="T42" fmla="*/ 5 w 114"/>
                <a:gd name="T43" fmla="*/ 24 h 238"/>
                <a:gd name="T44" fmla="*/ 5 w 114"/>
                <a:gd name="T45" fmla="*/ 21 h 238"/>
                <a:gd name="T46" fmla="*/ 5 w 114"/>
                <a:gd name="T47" fmla="*/ 18 h 238"/>
                <a:gd name="T48" fmla="*/ 6 w 114"/>
                <a:gd name="T49" fmla="*/ 15 h 238"/>
                <a:gd name="T50" fmla="*/ 7 w 114"/>
                <a:gd name="T51" fmla="*/ 12 h 238"/>
                <a:gd name="T52" fmla="*/ 9 w 114"/>
                <a:gd name="T53" fmla="*/ 10 h 238"/>
                <a:gd name="T54" fmla="*/ 10 w 114"/>
                <a:gd name="T55" fmla="*/ 8 h 238"/>
                <a:gd name="T56" fmla="*/ 12 w 114"/>
                <a:gd name="T57" fmla="*/ 6 h 238"/>
                <a:gd name="T58" fmla="*/ 14 w 114"/>
                <a:gd name="T59" fmla="*/ 5 h 238"/>
                <a:gd name="T60" fmla="*/ 16 w 114"/>
                <a:gd name="T61" fmla="*/ 3 h 238"/>
                <a:gd name="T62" fmla="*/ 18 w 114"/>
                <a:gd name="T63" fmla="*/ 1 h 238"/>
                <a:gd name="T64" fmla="*/ 19 w 114"/>
                <a:gd name="T65" fmla="*/ 0 h 238"/>
                <a:gd name="T66" fmla="*/ 18 w 114"/>
                <a:gd name="T67" fmla="*/ 0 h 238"/>
                <a:gd name="T68" fmla="*/ 16 w 114"/>
                <a:gd name="T69" fmla="*/ 1 h 238"/>
                <a:gd name="T70" fmla="*/ 13 w 114"/>
                <a:gd name="T71" fmla="*/ 3 h 238"/>
                <a:gd name="T72" fmla="*/ 9 w 114"/>
                <a:gd name="T73" fmla="*/ 6 h 238"/>
                <a:gd name="T74" fmla="*/ 6 w 114"/>
                <a:gd name="T75" fmla="*/ 9 h 238"/>
                <a:gd name="T76" fmla="*/ 3 w 114"/>
                <a:gd name="T77" fmla="*/ 13 h 238"/>
                <a:gd name="T78" fmla="*/ 1 w 114"/>
                <a:gd name="T79" fmla="*/ 17 h 238"/>
                <a:gd name="T80" fmla="*/ 0 w 114"/>
                <a:gd name="T81" fmla="*/ 21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3" name="Freeform 898"/>
            <p:cNvSpPr>
              <a:spLocks/>
            </p:cNvSpPr>
            <p:nvPr/>
          </p:nvSpPr>
          <p:spPr bwMode="auto">
            <a:xfrm>
              <a:off x="4432" y="3130"/>
              <a:ext cx="41" cy="52"/>
            </a:xfrm>
            <a:custGeom>
              <a:avLst/>
              <a:gdLst>
                <a:gd name="T0" fmla="*/ 35 w 246"/>
                <a:gd name="T1" fmla="*/ 21 h 310"/>
                <a:gd name="T2" fmla="*/ 37 w 246"/>
                <a:gd name="T3" fmla="*/ 24 h 310"/>
                <a:gd name="T4" fmla="*/ 38 w 246"/>
                <a:gd name="T5" fmla="*/ 28 h 310"/>
                <a:gd name="T6" fmla="*/ 37 w 246"/>
                <a:gd name="T7" fmla="*/ 31 h 310"/>
                <a:gd name="T8" fmla="*/ 35 w 246"/>
                <a:gd name="T9" fmla="*/ 35 h 310"/>
                <a:gd name="T10" fmla="*/ 31 w 246"/>
                <a:gd name="T11" fmla="*/ 38 h 310"/>
                <a:gd name="T12" fmla="*/ 28 w 246"/>
                <a:gd name="T13" fmla="*/ 41 h 310"/>
                <a:gd name="T14" fmla="*/ 24 w 246"/>
                <a:gd name="T15" fmla="*/ 44 h 310"/>
                <a:gd name="T16" fmla="*/ 22 w 246"/>
                <a:gd name="T17" fmla="*/ 47 h 310"/>
                <a:gd name="T18" fmla="*/ 21 w 246"/>
                <a:gd name="T19" fmla="*/ 48 h 310"/>
                <a:gd name="T20" fmla="*/ 20 w 246"/>
                <a:gd name="T21" fmla="*/ 50 h 310"/>
                <a:gd name="T22" fmla="*/ 20 w 246"/>
                <a:gd name="T23" fmla="*/ 51 h 310"/>
                <a:gd name="T24" fmla="*/ 22 w 246"/>
                <a:gd name="T25" fmla="*/ 52 h 310"/>
                <a:gd name="T26" fmla="*/ 23 w 246"/>
                <a:gd name="T27" fmla="*/ 52 h 310"/>
                <a:gd name="T28" fmla="*/ 26 w 246"/>
                <a:gd name="T29" fmla="*/ 49 h 310"/>
                <a:gd name="T30" fmla="*/ 30 w 246"/>
                <a:gd name="T31" fmla="*/ 45 h 310"/>
                <a:gd name="T32" fmla="*/ 35 w 246"/>
                <a:gd name="T33" fmla="*/ 41 h 310"/>
                <a:gd name="T34" fmla="*/ 39 w 246"/>
                <a:gd name="T35" fmla="*/ 37 h 310"/>
                <a:gd name="T36" fmla="*/ 41 w 246"/>
                <a:gd name="T37" fmla="*/ 31 h 310"/>
                <a:gd name="T38" fmla="*/ 40 w 246"/>
                <a:gd name="T39" fmla="*/ 26 h 310"/>
                <a:gd name="T40" fmla="*/ 38 w 246"/>
                <a:gd name="T41" fmla="*/ 20 h 310"/>
                <a:gd name="T42" fmla="*/ 34 w 246"/>
                <a:gd name="T43" fmla="*/ 16 h 310"/>
                <a:gd name="T44" fmla="*/ 30 w 246"/>
                <a:gd name="T45" fmla="*/ 12 h 310"/>
                <a:gd name="T46" fmla="*/ 25 w 246"/>
                <a:gd name="T47" fmla="*/ 10 h 310"/>
                <a:gd name="T48" fmla="*/ 21 w 246"/>
                <a:gd name="T49" fmla="*/ 7 h 310"/>
                <a:gd name="T50" fmla="*/ 16 w 246"/>
                <a:gd name="T51" fmla="*/ 5 h 310"/>
                <a:gd name="T52" fmla="*/ 12 w 246"/>
                <a:gd name="T53" fmla="*/ 3 h 310"/>
                <a:gd name="T54" fmla="*/ 8 w 246"/>
                <a:gd name="T55" fmla="*/ 1 h 310"/>
                <a:gd name="T56" fmla="*/ 4 w 246"/>
                <a:gd name="T57" fmla="*/ 0 h 310"/>
                <a:gd name="T58" fmla="*/ 1 w 246"/>
                <a:gd name="T59" fmla="*/ 0 h 310"/>
                <a:gd name="T60" fmla="*/ 1 w 246"/>
                <a:gd name="T61" fmla="*/ 1 h 310"/>
                <a:gd name="T62" fmla="*/ 5 w 246"/>
                <a:gd name="T63" fmla="*/ 2 h 310"/>
                <a:gd name="T64" fmla="*/ 9 w 246"/>
                <a:gd name="T65" fmla="*/ 4 h 310"/>
                <a:gd name="T66" fmla="*/ 13 w 246"/>
                <a:gd name="T67" fmla="*/ 6 h 310"/>
                <a:gd name="T68" fmla="*/ 18 w 246"/>
                <a:gd name="T69" fmla="*/ 9 h 310"/>
                <a:gd name="T70" fmla="*/ 22 w 246"/>
                <a:gd name="T71" fmla="*/ 12 h 310"/>
                <a:gd name="T72" fmla="*/ 27 w 246"/>
                <a:gd name="T73" fmla="*/ 15 h 310"/>
                <a:gd name="T74" fmla="*/ 31 w 246"/>
                <a:gd name="T75" fmla="*/ 18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4" name="Freeform 899"/>
            <p:cNvSpPr>
              <a:spLocks/>
            </p:cNvSpPr>
            <p:nvPr/>
          </p:nvSpPr>
          <p:spPr bwMode="auto">
            <a:xfrm>
              <a:off x="4387" y="3191"/>
              <a:ext cx="14" cy="31"/>
            </a:xfrm>
            <a:custGeom>
              <a:avLst/>
              <a:gdLst>
                <a:gd name="T0" fmla="*/ 5 w 83"/>
                <a:gd name="T1" fmla="*/ 2 h 187"/>
                <a:gd name="T2" fmla="*/ 5 w 83"/>
                <a:gd name="T3" fmla="*/ 1 h 187"/>
                <a:gd name="T4" fmla="*/ 4 w 83"/>
                <a:gd name="T5" fmla="*/ 0 h 187"/>
                <a:gd name="T6" fmla="*/ 3 w 83"/>
                <a:gd name="T7" fmla="*/ 0 h 187"/>
                <a:gd name="T8" fmla="*/ 2 w 83"/>
                <a:gd name="T9" fmla="*/ 0 h 187"/>
                <a:gd name="T10" fmla="*/ 1 w 83"/>
                <a:gd name="T11" fmla="*/ 0 h 187"/>
                <a:gd name="T12" fmla="*/ 1 w 83"/>
                <a:gd name="T13" fmla="*/ 1 h 187"/>
                <a:gd name="T14" fmla="*/ 0 w 83"/>
                <a:gd name="T15" fmla="*/ 2 h 187"/>
                <a:gd name="T16" fmla="*/ 0 w 83"/>
                <a:gd name="T17" fmla="*/ 3 h 187"/>
                <a:gd name="T18" fmla="*/ 1 w 83"/>
                <a:gd name="T19" fmla="*/ 7 h 187"/>
                <a:gd name="T20" fmla="*/ 3 w 83"/>
                <a:gd name="T21" fmla="*/ 12 h 187"/>
                <a:gd name="T22" fmla="*/ 5 w 83"/>
                <a:gd name="T23" fmla="*/ 17 h 187"/>
                <a:gd name="T24" fmla="*/ 7 w 83"/>
                <a:gd name="T25" fmla="*/ 21 h 187"/>
                <a:gd name="T26" fmla="*/ 9 w 83"/>
                <a:gd name="T27" fmla="*/ 25 h 187"/>
                <a:gd name="T28" fmla="*/ 11 w 83"/>
                <a:gd name="T29" fmla="*/ 28 h 187"/>
                <a:gd name="T30" fmla="*/ 13 w 83"/>
                <a:gd name="T31" fmla="*/ 31 h 187"/>
                <a:gd name="T32" fmla="*/ 14 w 83"/>
                <a:gd name="T33" fmla="*/ 31 h 187"/>
                <a:gd name="T34" fmla="*/ 13 w 83"/>
                <a:gd name="T35" fmla="*/ 29 h 187"/>
                <a:gd name="T36" fmla="*/ 13 w 83"/>
                <a:gd name="T37" fmla="*/ 26 h 187"/>
                <a:gd name="T38" fmla="*/ 11 w 83"/>
                <a:gd name="T39" fmla="*/ 23 h 187"/>
                <a:gd name="T40" fmla="*/ 10 w 83"/>
                <a:gd name="T41" fmla="*/ 19 h 187"/>
                <a:gd name="T42" fmla="*/ 9 w 83"/>
                <a:gd name="T43" fmla="*/ 15 h 187"/>
                <a:gd name="T44" fmla="*/ 7 w 83"/>
                <a:gd name="T45" fmla="*/ 10 h 187"/>
                <a:gd name="T46" fmla="*/ 6 w 83"/>
                <a:gd name="T47" fmla="*/ 6 h 187"/>
                <a:gd name="T48" fmla="*/ 5 w 83"/>
                <a:gd name="T49" fmla="*/ 2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5" name="Freeform 900"/>
            <p:cNvSpPr>
              <a:spLocks/>
            </p:cNvSpPr>
            <p:nvPr/>
          </p:nvSpPr>
          <p:spPr bwMode="auto">
            <a:xfrm>
              <a:off x="4381" y="3174"/>
              <a:ext cx="7" cy="16"/>
            </a:xfrm>
            <a:custGeom>
              <a:avLst/>
              <a:gdLst>
                <a:gd name="T0" fmla="*/ 4 w 44"/>
                <a:gd name="T1" fmla="*/ 2 h 94"/>
                <a:gd name="T2" fmla="*/ 3 w 44"/>
                <a:gd name="T3" fmla="*/ 1 h 94"/>
                <a:gd name="T4" fmla="*/ 3 w 44"/>
                <a:gd name="T5" fmla="*/ 0 h 94"/>
                <a:gd name="T6" fmla="*/ 2 w 44"/>
                <a:gd name="T7" fmla="*/ 0 h 94"/>
                <a:gd name="T8" fmla="*/ 2 w 44"/>
                <a:gd name="T9" fmla="*/ 0 h 94"/>
                <a:gd name="T10" fmla="*/ 1 w 44"/>
                <a:gd name="T11" fmla="*/ 0 h 94"/>
                <a:gd name="T12" fmla="*/ 0 w 44"/>
                <a:gd name="T13" fmla="*/ 1 h 94"/>
                <a:gd name="T14" fmla="*/ 0 w 44"/>
                <a:gd name="T15" fmla="*/ 1 h 94"/>
                <a:gd name="T16" fmla="*/ 0 w 44"/>
                <a:gd name="T17" fmla="*/ 2 h 94"/>
                <a:gd name="T18" fmla="*/ 0 w 44"/>
                <a:gd name="T19" fmla="*/ 4 h 94"/>
                <a:gd name="T20" fmla="*/ 1 w 44"/>
                <a:gd name="T21" fmla="*/ 6 h 94"/>
                <a:gd name="T22" fmla="*/ 1 w 44"/>
                <a:gd name="T23" fmla="*/ 9 h 94"/>
                <a:gd name="T24" fmla="*/ 2 w 44"/>
                <a:gd name="T25" fmla="*/ 11 h 94"/>
                <a:gd name="T26" fmla="*/ 3 w 44"/>
                <a:gd name="T27" fmla="*/ 13 h 94"/>
                <a:gd name="T28" fmla="*/ 4 w 44"/>
                <a:gd name="T29" fmla="*/ 15 h 94"/>
                <a:gd name="T30" fmla="*/ 6 w 44"/>
                <a:gd name="T31" fmla="*/ 16 h 94"/>
                <a:gd name="T32" fmla="*/ 7 w 44"/>
                <a:gd name="T33" fmla="*/ 16 h 94"/>
                <a:gd name="T34" fmla="*/ 7 w 44"/>
                <a:gd name="T35" fmla="*/ 13 h 94"/>
                <a:gd name="T36" fmla="*/ 6 w 44"/>
                <a:gd name="T37" fmla="*/ 9 h 94"/>
                <a:gd name="T38" fmla="*/ 5 w 44"/>
                <a:gd name="T39" fmla="*/ 5 h 94"/>
                <a:gd name="T40" fmla="*/ 4 w 44"/>
                <a:gd name="T41" fmla="*/ 2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6" name="Freeform 901"/>
            <p:cNvSpPr>
              <a:spLocks/>
            </p:cNvSpPr>
            <p:nvPr/>
          </p:nvSpPr>
          <p:spPr bwMode="auto">
            <a:xfrm>
              <a:off x="4375" y="3163"/>
              <a:ext cx="6" cy="9"/>
            </a:xfrm>
            <a:custGeom>
              <a:avLst/>
              <a:gdLst>
                <a:gd name="T0" fmla="*/ 3 w 38"/>
                <a:gd name="T1" fmla="*/ 1 h 54"/>
                <a:gd name="T2" fmla="*/ 3 w 38"/>
                <a:gd name="T3" fmla="*/ 1 h 54"/>
                <a:gd name="T4" fmla="*/ 3 w 38"/>
                <a:gd name="T5" fmla="*/ 1 h 54"/>
                <a:gd name="T6" fmla="*/ 3 w 38"/>
                <a:gd name="T7" fmla="*/ 1 h 54"/>
                <a:gd name="T8" fmla="*/ 3 w 38"/>
                <a:gd name="T9" fmla="*/ 1 h 54"/>
                <a:gd name="T10" fmla="*/ 3 w 38"/>
                <a:gd name="T11" fmla="*/ 1 h 54"/>
                <a:gd name="T12" fmla="*/ 2 w 38"/>
                <a:gd name="T13" fmla="*/ 0 h 54"/>
                <a:gd name="T14" fmla="*/ 2 w 38"/>
                <a:gd name="T15" fmla="*/ 0 h 54"/>
                <a:gd name="T16" fmla="*/ 1 w 38"/>
                <a:gd name="T17" fmla="*/ 0 h 54"/>
                <a:gd name="T18" fmla="*/ 1 w 38"/>
                <a:gd name="T19" fmla="*/ 0 h 54"/>
                <a:gd name="T20" fmla="*/ 0 w 38"/>
                <a:gd name="T21" fmla="*/ 1 h 54"/>
                <a:gd name="T22" fmla="*/ 0 w 38"/>
                <a:gd name="T23" fmla="*/ 1 h 54"/>
                <a:gd name="T24" fmla="*/ 0 w 38"/>
                <a:gd name="T25" fmla="*/ 2 h 54"/>
                <a:gd name="T26" fmla="*/ 0 w 38"/>
                <a:gd name="T27" fmla="*/ 3 h 54"/>
                <a:gd name="T28" fmla="*/ 1 w 38"/>
                <a:gd name="T29" fmla="*/ 4 h 54"/>
                <a:gd name="T30" fmla="*/ 1 w 38"/>
                <a:gd name="T31" fmla="*/ 5 h 54"/>
                <a:gd name="T32" fmla="*/ 2 w 38"/>
                <a:gd name="T33" fmla="*/ 7 h 54"/>
                <a:gd name="T34" fmla="*/ 3 w 38"/>
                <a:gd name="T35" fmla="*/ 8 h 54"/>
                <a:gd name="T36" fmla="*/ 4 w 38"/>
                <a:gd name="T37" fmla="*/ 8 h 54"/>
                <a:gd name="T38" fmla="*/ 5 w 38"/>
                <a:gd name="T39" fmla="*/ 9 h 54"/>
                <a:gd name="T40" fmla="*/ 6 w 38"/>
                <a:gd name="T41" fmla="*/ 9 h 54"/>
                <a:gd name="T42" fmla="*/ 6 w 38"/>
                <a:gd name="T43" fmla="*/ 7 h 54"/>
                <a:gd name="T44" fmla="*/ 5 w 38"/>
                <a:gd name="T45" fmla="*/ 5 h 54"/>
                <a:gd name="T46" fmla="*/ 4 w 38"/>
                <a:gd name="T47" fmla="*/ 3 h 54"/>
                <a:gd name="T48" fmla="*/ 3 w 38"/>
                <a:gd name="T49" fmla="*/ 1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7" name="Freeform 902"/>
            <p:cNvSpPr>
              <a:spLocks/>
            </p:cNvSpPr>
            <p:nvPr/>
          </p:nvSpPr>
          <p:spPr bwMode="auto">
            <a:xfrm>
              <a:off x="4370" y="3155"/>
              <a:ext cx="8" cy="6"/>
            </a:xfrm>
            <a:custGeom>
              <a:avLst/>
              <a:gdLst>
                <a:gd name="T0" fmla="*/ 6 w 52"/>
                <a:gd name="T1" fmla="*/ 5 h 36"/>
                <a:gd name="T2" fmla="*/ 7 w 52"/>
                <a:gd name="T3" fmla="*/ 4 h 36"/>
                <a:gd name="T4" fmla="*/ 8 w 52"/>
                <a:gd name="T5" fmla="*/ 4 h 36"/>
                <a:gd name="T6" fmla="*/ 8 w 52"/>
                <a:gd name="T7" fmla="*/ 3 h 36"/>
                <a:gd name="T8" fmla="*/ 8 w 52"/>
                <a:gd name="T9" fmla="*/ 2 h 36"/>
                <a:gd name="T10" fmla="*/ 8 w 52"/>
                <a:gd name="T11" fmla="*/ 1 h 36"/>
                <a:gd name="T12" fmla="*/ 7 w 52"/>
                <a:gd name="T13" fmla="*/ 0 h 36"/>
                <a:gd name="T14" fmla="*/ 6 w 52"/>
                <a:gd name="T15" fmla="*/ 0 h 36"/>
                <a:gd name="T16" fmla="*/ 6 w 52"/>
                <a:gd name="T17" fmla="*/ 0 h 36"/>
                <a:gd name="T18" fmla="*/ 5 w 52"/>
                <a:gd name="T19" fmla="*/ 0 h 36"/>
                <a:gd name="T20" fmla="*/ 4 w 52"/>
                <a:gd name="T21" fmla="*/ 0 h 36"/>
                <a:gd name="T22" fmla="*/ 3 w 52"/>
                <a:gd name="T23" fmla="*/ 1 h 36"/>
                <a:gd name="T24" fmla="*/ 2 w 52"/>
                <a:gd name="T25" fmla="*/ 1 h 36"/>
                <a:gd name="T26" fmla="*/ 1 w 52"/>
                <a:gd name="T27" fmla="*/ 3 h 36"/>
                <a:gd name="T28" fmla="*/ 0 w 52"/>
                <a:gd name="T29" fmla="*/ 4 h 36"/>
                <a:gd name="T30" fmla="*/ 0 w 52"/>
                <a:gd name="T31" fmla="*/ 5 h 36"/>
                <a:gd name="T32" fmla="*/ 0 w 52"/>
                <a:gd name="T33" fmla="*/ 5 h 36"/>
                <a:gd name="T34" fmla="*/ 1 w 52"/>
                <a:gd name="T35" fmla="*/ 6 h 36"/>
                <a:gd name="T36" fmla="*/ 1 w 52"/>
                <a:gd name="T37" fmla="*/ 6 h 36"/>
                <a:gd name="T38" fmla="*/ 2 w 52"/>
                <a:gd name="T39" fmla="*/ 6 h 36"/>
                <a:gd name="T40" fmla="*/ 3 w 52"/>
                <a:gd name="T41" fmla="*/ 6 h 36"/>
                <a:gd name="T42" fmla="*/ 4 w 52"/>
                <a:gd name="T43" fmla="*/ 6 h 36"/>
                <a:gd name="T44" fmla="*/ 5 w 52"/>
                <a:gd name="T45" fmla="*/ 5 h 36"/>
                <a:gd name="T46" fmla="*/ 6 w 52"/>
                <a:gd name="T47" fmla="*/ 5 h 36"/>
                <a:gd name="T48" fmla="*/ 6 w 52"/>
                <a:gd name="T49" fmla="*/ 5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8" name="Freeform 903"/>
            <p:cNvSpPr>
              <a:spLocks/>
            </p:cNvSpPr>
            <p:nvPr/>
          </p:nvSpPr>
          <p:spPr bwMode="auto">
            <a:xfrm>
              <a:off x="4330" y="3145"/>
              <a:ext cx="33" cy="39"/>
            </a:xfrm>
            <a:custGeom>
              <a:avLst/>
              <a:gdLst>
                <a:gd name="T0" fmla="*/ 12 w 198"/>
                <a:gd name="T1" fmla="*/ 6 h 236"/>
                <a:gd name="T2" fmla="*/ 10 w 198"/>
                <a:gd name="T3" fmla="*/ 8 h 236"/>
                <a:gd name="T4" fmla="*/ 8 w 198"/>
                <a:gd name="T5" fmla="*/ 10 h 236"/>
                <a:gd name="T6" fmla="*/ 6 w 198"/>
                <a:gd name="T7" fmla="*/ 12 h 236"/>
                <a:gd name="T8" fmla="*/ 4 w 198"/>
                <a:gd name="T9" fmla="*/ 14 h 236"/>
                <a:gd name="T10" fmla="*/ 2 w 198"/>
                <a:gd name="T11" fmla="*/ 17 h 236"/>
                <a:gd name="T12" fmla="*/ 1 w 198"/>
                <a:gd name="T13" fmla="*/ 19 h 236"/>
                <a:gd name="T14" fmla="*/ 0 w 198"/>
                <a:gd name="T15" fmla="*/ 21 h 236"/>
                <a:gd name="T16" fmla="*/ 0 w 198"/>
                <a:gd name="T17" fmla="*/ 24 h 236"/>
                <a:gd name="T18" fmla="*/ 0 w 198"/>
                <a:gd name="T19" fmla="*/ 28 h 236"/>
                <a:gd name="T20" fmla="*/ 2 w 198"/>
                <a:gd name="T21" fmla="*/ 31 h 236"/>
                <a:gd name="T22" fmla="*/ 4 w 198"/>
                <a:gd name="T23" fmla="*/ 34 h 236"/>
                <a:gd name="T24" fmla="*/ 7 w 198"/>
                <a:gd name="T25" fmla="*/ 36 h 236"/>
                <a:gd name="T26" fmla="*/ 11 w 198"/>
                <a:gd name="T27" fmla="*/ 38 h 236"/>
                <a:gd name="T28" fmla="*/ 15 w 198"/>
                <a:gd name="T29" fmla="*/ 39 h 236"/>
                <a:gd name="T30" fmla="*/ 18 w 198"/>
                <a:gd name="T31" fmla="*/ 39 h 236"/>
                <a:gd name="T32" fmla="*/ 22 w 198"/>
                <a:gd name="T33" fmla="*/ 38 h 236"/>
                <a:gd name="T34" fmla="*/ 23 w 198"/>
                <a:gd name="T35" fmla="*/ 38 h 236"/>
                <a:gd name="T36" fmla="*/ 24 w 198"/>
                <a:gd name="T37" fmla="*/ 38 h 236"/>
                <a:gd name="T38" fmla="*/ 24 w 198"/>
                <a:gd name="T39" fmla="*/ 37 h 236"/>
                <a:gd name="T40" fmla="*/ 24 w 198"/>
                <a:gd name="T41" fmla="*/ 37 h 236"/>
                <a:gd name="T42" fmla="*/ 24 w 198"/>
                <a:gd name="T43" fmla="*/ 36 h 236"/>
                <a:gd name="T44" fmla="*/ 24 w 198"/>
                <a:gd name="T45" fmla="*/ 36 h 236"/>
                <a:gd name="T46" fmla="*/ 23 w 198"/>
                <a:gd name="T47" fmla="*/ 36 h 236"/>
                <a:gd name="T48" fmla="*/ 22 w 198"/>
                <a:gd name="T49" fmla="*/ 36 h 236"/>
                <a:gd name="T50" fmla="*/ 21 w 198"/>
                <a:gd name="T51" fmla="*/ 36 h 236"/>
                <a:gd name="T52" fmla="*/ 20 w 198"/>
                <a:gd name="T53" fmla="*/ 36 h 236"/>
                <a:gd name="T54" fmla="*/ 19 w 198"/>
                <a:gd name="T55" fmla="*/ 36 h 236"/>
                <a:gd name="T56" fmla="*/ 18 w 198"/>
                <a:gd name="T57" fmla="*/ 36 h 236"/>
                <a:gd name="T58" fmla="*/ 16 w 198"/>
                <a:gd name="T59" fmla="*/ 36 h 236"/>
                <a:gd name="T60" fmla="*/ 15 w 198"/>
                <a:gd name="T61" fmla="*/ 36 h 236"/>
                <a:gd name="T62" fmla="*/ 13 w 198"/>
                <a:gd name="T63" fmla="*/ 35 h 236"/>
                <a:gd name="T64" fmla="*/ 11 w 198"/>
                <a:gd name="T65" fmla="*/ 35 h 236"/>
                <a:gd name="T66" fmla="*/ 9 w 198"/>
                <a:gd name="T67" fmla="*/ 34 h 236"/>
                <a:gd name="T68" fmla="*/ 7 w 198"/>
                <a:gd name="T69" fmla="*/ 33 h 236"/>
                <a:gd name="T70" fmla="*/ 5 w 198"/>
                <a:gd name="T71" fmla="*/ 31 h 236"/>
                <a:gd name="T72" fmla="*/ 3 w 198"/>
                <a:gd name="T73" fmla="*/ 29 h 236"/>
                <a:gd name="T74" fmla="*/ 3 w 198"/>
                <a:gd name="T75" fmla="*/ 26 h 236"/>
                <a:gd name="T76" fmla="*/ 3 w 198"/>
                <a:gd name="T77" fmla="*/ 23 h 236"/>
                <a:gd name="T78" fmla="*/ 4 w 198"/>
                <a:gd name="T79" fmla="*/ 20 h 236"/>
                <a:gd name="T80" fmla="*/ 5 w 198"/>
                <a:gd name="T81" fmla="*/ 18 h 236"/>
                <a:gd name="T82" fmla="*/ 7 w 198"/>
                <a:gd name="T83" fmla="*/ 16 h 236"/>
                <a:gd name="T84" fmla="*/ 8 w 198"/>
                <a:gd name="T85" fmla="*/ 14 h 236"/>
                <a:gd name="T86" fmla="*/ 11 w 198"/>
                <a:gd name="T87" fmla="*/ 12 h 236"/>
                <a:gd name="T88" fmla="*/ 13 w 198"/>
                <a:gd name="T89" fmla="*/ 10 h 236"/>
                <a:gd name="T90" fmla="*/ 16 w 198"/>
                <a:gd name="T91" fmla="*/ 8 h 236"/>
                <a:gd name="T92" fmla="*/ 18 w 198"/>
                <a:gd name="T93" fmla="*/ 6 h 236"/>
                <a:gd name="T94" fmla="*/ 21 w 198"/>
                <a:gd name="T95" fmla="*/ 5 h 236"/>
                <a:gd name="T96" fmla="*/ 24 w 198"/>
                <a:gd name="T97" fmla="*/ 4 h 236"/>
                <a:gd name="T98" fmla="*/ 26 w 198"/>
                <a:gd name="T99" fmla="*/ 3 h 236"/>
                <a:gd name="T100" fmla="*/ 29 w 198"/>
                <a:gd name="T101" fmla="*/ 2 h 236"/>
                <a:gd name="T102" fmla="*/ 31 w 198"/>
                <a:gd name="T103" fmla="*/ 2 h 236"/>
                <a:gd name="T104" fmla="*/ 33 w 198"/>
                <a:gd name="T105" fmla="*/ 1 h 236"/>
                <a:gd name="T106" fmla="*/ 32 w 198"/>
                <a:gd name="T107" fmla="*/ 0 h 236"/>
                <a:gd name="T108" fmla="*/ 30 w 198"/>
                <a:gd name="T109" fmla="*/ 0 h 236"/>
                <a:gd name="T110" fmla="*/ 27 w 198"/>
                <a:gd name="T111" fmla="*/ 0 h 236"/>
                <a:gd name="T112" fmla="*/ 24 w 198"/>
                <a:gd name="T113" fmla="*/ 1 h 236"/>
                <a:gd name="T114" fmla="*/ 21 w 198"/>
                <a:gd name="T115" fmla="*/ 2 h 236"/>
                <a:gd name="T116" fmla="*/ 18 w 198"/>
                <a:gd name="T117" fmla="*/ 3 h 236"/>
                <a:gd name="T118" fmla="*/ 15 w 198"/>
                <a:gd name="T119" fmla="*/ 5 h 236"/>
                <a:gd name="T120" fmla="*/ 12 w 198"/>
                <a:gd name="T121" fmla="*/ 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23709" name="Freeform 904"/>
            <p:cNvSpPr>
              <a:spLocks/>
            </p:cNvSpPr>
            <p:nvPr/>
          </p:nvSpPr>
          <p:spPr bwMode="auto">
            <a:xfrm>
              <a:off x="4386" y="3145"/>
              <a:ext cx="22" cy="30"/>
            </a:xfrm>
            <a:custGeom>
              <a:avLst/>
              <a:gdLst>
                <a:gd name="T0" fmla="*/ 19 w 128"/>
                <a:gd name="T1" fmla="*/ 10 h 183"/>
                <a:gd name="T2" fmla="*/ 19 w 128"/>
                <a:gd name="T3" fmla="*/ 13 h 183"/>
                <a:gd name="T4" fmla="*/ 19 w 128"/>
                <a:gd name="T5" fmla="*/ 16 h 183"/>
                <a:gd name="T6" fmla="*/ 17 w 128"/>
                <a:gd name="T7" fmla="*/ 18 h 183"/>
                <a:gd name="T8" fmla="*/ 15 w 128"/>
                <a:gd name="T9" fmla="*/ 20 h 183"/>
                <a:gd name="T10" fmla="*/ 13 w 128"/>
                <a:gd name="T11" fmla="*/ 22 h 183"/>
                <a:gd name="T12" fmla="*/ 10 w 128"/>
                <a:gd name="T13" fmla="*/ 24 h 183"/>
                <a:gd name="T14" fmla="*/ 7 w 128"/>
                <a:gd name="T15" fmla="*/ 26 h 183"/>
                <a:gd name="T16" fmla="*/ 5 w 128"/>
                <a:gd name="T17" fmla="*/ 27 h 183"/>
                <a:gd name="T18" fmla="*/ 5 w 128"/>
                <a:gd name="T19" fmla="*/ 28 h 183"/>
                <a:gd name="T20" fmla="*/ 4 w 128"/>
                <a:gd name="T21" fmla="*/ 28 h 183"/>
                <a:gd name="T22" fmla="*/ 4 w 128"/>
                <a:gd name="T23" fmla="*/ 29 h 183"/>
                <a:gd name="T24" fmla="*/ 5 w 128"/>
                <a:gd name="T25" fmla="*/ 29 h 183"/>
                <a:gd name="T26" fmla="*/ 5 w 128"/>
                <a:gd name="T27" fmla="*/ 30 h 183"/>
                <a:gd name="T28" fmla="*/ 6 w 128"/>
                <a:gd name="T29" fmla="*/ 30 h 183"/>
                <a:gd name="T30" fmla="*/ 6 w 128"/>
                <a:gd name="T31" fmla="*/ 30 h 183"/>
                <a:gd name="T32" fmla="*/ 7 w 128"/>
                <a:gd name="T33" fmla="*/ 30 h 183"/>
                <a:gd name="T34" fmla="*/ 10 w 128"/>
                <a:gd name="T35" fmla="*/ 28 h 183"/>
                <a:gd name="T36" fmla="*/ 13 w 128"/>
                <a:gd name="T37" fmla="*/ 26 h 183"/>
                <a:gd name="T38" fmla="*/ 16 w 128"/>
                <a:gd name="T39" fmla="*/ 24 h 183"/>
                <a:gd name="T40" fmla="*/ 19 w 128"/>
                <a:gd name="T41" fmla="*/ 22 h 183"/>
                <a:gd name="T42" fmla="*/ 20 w 128"/>
                <a:gd name="T43" fmla="*/ 19 h 183"/>
                <a:gd name="T44" fmla="*/ 21 w 128"/>
                <a:gd name="T45" fmla="*/ 16 h 183"/>
                <a:gd name="T46" fmla="*/ 22 w 128"/>
                <a:gd name="T47" fmla="*/ 13 h 183"/>
                <a:gd name="T48" fmla="*/ 21 w 128"/>
                <a:gd name="T49" fmla="*/ 10 h 183"/>
                <a:gd name="T50" fmla="*/ 19 w 128"/>
                <a:gd name="T51" fmla="*/ 7 h 183"/>
                <a:gd name="T52" fmla="*/ 17 w 128"/>
                <a:gd name="T53" fmla="*/ 5 h 183"/>
                <a:gd name="T54" fmla="*/ 14 w 128"/>
                <a:gd name="T55" fmla="*/ 3 h 183"/>
                <a:gd name="T56" fmla="*/ 10 w 128"/>
                <a:gd name="T57" fmla="*/ 1 h 183"/>
                <a:gd name="T58" fmla="*/ 7 w 128"/>
                <a:gd name="T59" fmla="*/ 0 h 183"/>
                <a:gd name="T60" fmla="*/ 4 w 128"/>
                <a:gd name="T61" fmla="*/ 0 h 183"/>
                <a:gd name="T62" fmla="*/ 2 w 128"/>
                <a:gd name="T63" fmla="*/ 0 h 183"/>
                <a:gd name="T64" fmla="*/ 0 w 128"/>
                <a:gd name="T65" fmla="*/ 1 h 183"/>
                <a:gd name="T66" fmla="*/ 3 w 128"/>
                <a:gd name="T67" fmla="*/ 2 h 183"/>
                <a:gd name="T68" fmla="*/ 6 w 128"/>
                <a:gd name="T69" fmla="*/ 2 h 183"/>
                <a:gd name="T70" fmla="*/ 8 w 128"/>
                <a:gd name="T71" fmla="*/ 3 h 183"/>
                <a:gd name="T72" fmla="*/ 11 w 128"/>
                <a:gd name="T73" fmla="*/ 4 h 183"/>
                <a:gd name="T74" fmla="*/ 13 w 128"/>
                <a:gd name="T75" fmla="*/ 5 h 183"/>
                <a:gd name="T76" fmla="*/ 15 w 128"/>
                <a:gd name="T77" fmla="*/ 6 h 183"/>
                <a:gd name="T78" fmla="*/ 17 w 128"/>
                <a:gd name="T79" fmla="*/ 8 h 183"/>
                <a:gd name="T80" fmla="*/ 19 w 128"/>
                <a:gd name="T81" fmla="*/ 1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23710" name="Freeform 905"/>
            <p:cNvSpPr>
              <a:spLocks/>
            </p:cNvSpPr>
            <p:nvPr/>
          </p:nvSpPr>
          <p:spPr bwMode="auto">
            <a:xfrm>
              <a:off x="4309" y="3138"/>
              <a:ext cx="53" cy="63"/>
            </a:xfrm>
            <a:custGeom>
              <a:avLst/>
              <a:gdLst>
                <a:gd name="T0" fmla="*/ 17 w 323"/>
                <a:gd name="T1" fmla="*/ 12 h 379"/>
                <a:gd name="T2" fmla="*/ 9 w 323"/>
                <a:gd name="T3" fmla="*/ 19 h 379"/>
                <a:gd name="T4" fmla="*/ 3 w 323"/>
                <a:gd name="T5" fmla="*/ 28 h 379"/>
                <a:gd name="T6" fmla="*/ 0 w 323"/>
                <a:gd name="T7" fmla="*/ 38 h 379"/>
                <a:gd name="T8" fmla="*/ 1 w 323"/>
                <a:gd name="T9" fmla="*/ 44 h 379"/>
                <a:gd name="T10" fmla="*/ 2 w 323"/>
                <a:gd name="T11" fmla="*/ 47 h 379"/>
                <a:gd name="T12" fmla="*/ 3 w 323"/>
                <a:gd name="T13" fmla="*/ 50 h 379"/>
                <a:gd name="T14" fmla="*/ 6 w 323"/>
                <a:gd name="T15" fmla="*/ 52 h 379"/>
                <a:gd name="T16" fmla="*/ 9 w 323"/>
                <a:gd name="T17" fmla="*/ 54 h 379"/>
                <a:gd name="T18" fmla="*/ 14 w 323"/>
                <a:gd name="T19" fmla="*/ 57 h 379"/>
                <a:gd name="T20" fmla="*/ 20 w 323"/>
                <a:gd name="T21" fmla="*/ 58 h 379"/>
                <a:gd name="T22" fmla="*/ 25 w 323"/>
                <a:gd name="T23" fmla="*/ 60 h 379"/>
                <a:gd name="T24" fmla="*/ 31 w 323"/>
                <a:gd name="T25" fmla="*/ 61 h 379"/>
                <a:gd name="T26" fmla="*/ 36 w 323"/>
                <a:gd name="T27" fmla="*/ 62 h 379"/>
                <a:gd name="T28" fmla="*/ 42 w 323"/>
                <a:gd name="T29" fmla="*/ 62 h 379"/>
                <a:gd name="T30" fmla="*/ 48 w 323"/>
                <a:gd name="T31" fmla="*/ 63 h 379"/>
                <a:gd name="T32" fmla="*/ 51 w 323"/>
                <a:gd name="T33" fmla="*/ 63 h 379"/>
                <a:gd name="T34" fmla="*/ 53 w 323"/>
                <a:gd name="T35" fmla="*/ 62 h 379"/>
                <a:gd name="T36" fmla="*/ 53 w 323"/>
                <a:gd name="T37" fmla="*/ 60 h 379"/>
                <a:gd name="T38" fmla="*/ 52 w 323"/>
                <a:gd name="T39" fmla="*/ 59 h 379"/>
                <a:gd name="T40" fmla="*/ 48 w 323"/>
                <a:gd name="T41" fmla="*/ 58 h 379"/>
                <a:gd name="T42" fmla="*/ 43 w 323"/>
                <a:gd name="T43" fmla="*/ 58 h 379"/>
                <a:gd name="T44" fmla="*/ 38 w 323"/>
                <a:gd name="T45" fmla="*/ 58 h 379"/>
                <a:gd name="T46" fmla="*/ 33 w 323"/>
                <a:gd name="T47" fmla="*/ 57 h 379"/>
                <a:gd name="T48" fmla="*/ 28 w 323"/>
                <a:gd name="T49" fmla="*/ 56 h 379"/>
                <a:gd name="T50" fmla="*/ 22 w 323"/>
                <a:gd name="T51" fmla="*/ 55 h 379"/>
                <a:gd name="T52" fmla="*/ 17 w 323"/>
                <a:gd name="T53" fmla="*/ 53 h 379"/>
                <a:gd name="T54" fmla="*/ 12 w 323"/>
                <a:gd name="T55" fmla="*/ 51 h 379"/>
                <a:gd name="T56" fmla="*/ 8 w 323"/>
                <a:gd name="T57" fmla="*/ 48 h 379"/>
                <a:gd name="T58" fmla="*/ 6 w 323"/>
                <a:gd name="T59" fmla="*/ 45 h 379"/>
                <a:gd name="T60" fmla="*/ 5 w 323"/>
                <a:gd name="T61" fmla="*/ 40 h 379"/>
                <a:gd name="T62" fmla="*/ 6 w 323"/>
                <a:gd name="T63" fmla="*/ 33 h 379"/>
                <a:gd name="T64" fmla="*/ 8 w 323"/>
                <a:gd name="T65" fmla="*/ 27 h 379"/>
                <a:gd name="T66" fmla="*/ 11 w 323"/>
                <a:gd name="T67" fmla="*/ 23 h 379"/>
                <a:gd name="T68" fmla="*/ 15 w 323"/>
                <a:gd name="T69" fmla="*/ 18 h 379"/>
                <a:gd name="T70" fmla="*/ 19 w 323"/>
                <a:gd name="T71" fmla="*/ 15 h 379"/>
                <a:gd name="T72" fmla="*/ 24 w 323"/>
                <a:gd name="T73" fmla="*/ 11 h 379"/>
                <a:gd name="T74" fmla="*/ 30 w 323"/>
                <a:gd name="T75" fmla="*/ 7 h 379"/>
                <a:gd name="T76" fmla="*/ 36 w 323"/>
                <a:gd name="T77" fmla="*/ 4 h 379"/>
                <a:gd name="T78" fmla="*/ 42 w 323"/>
                <a:gd name="T79" fmla="*/ 1 h 379"/>
                <a:gd name="T80" fmla="*/ 42 w 323"/>
                <a:gd name="T81" fmla="*/ 0 h 379"/>
                <a:gd name="T82" fmla="*/ 36 w 323"/>
                <a:gd name="T83" fmla="*/ 1 h 379"/>
                <a:gd name="T84" fmla="*/ 30 w 323"/>
                <a:gd name="T85" fmla="*/ 3 h 379"/>
                <a:gd name="T86" fmla="*/ 23 w 323"/>
                <a:gd name="T87" fmla="*/ 6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23711" name="Freeform 906"/>
            <p:cNvSpPr>
              <a:spLocks/>
            </p:cNvSpPr>
            <p:nvPr/>
          </p:nvSpPr>
          <p:spPr bwMode="auto">
            <a:xfrm>
              <a:off x="4384" y="3136"/>
              <a:ext cx="47" cy="42"/>
            </a:xfrm>
            <a:custGeom>
              <a:avLst/>
              <a:gdLst>
                <a:gd name="T0" fmla="*/ 39 w 282"/>
                <a:gd name="T1" fmla="*/ 13 h 253"/>
                <a:gd name="T2" fmla="*/ 41 w 282"/>
                <a:gd name="T3" fmla="*/ 15 h 253"/>
                <a:gd name="T4" fmla="*/ 43 w 282"/>
                <a:gd name="T5" fmla="*/ 18 h 253"/>
                <a:gd name="T6" fmla="*/ 43 w 282"/>
                <a:gd name="T7" fmla="*/ 21 h 253"/>
                <a:gd name="T8" fmla="*/ 43 w 282"/>
                <a:gd name="T9" fmla="*/ 24 h 253"/>
                <a:gd name="T10" fmla="*/ 43 w 282"/>
                <a:gd name="T11" fmla="*/ 26 h 253"/>
                <a:gd name="T12" fmla="*/ 42 w 282"/>
                <a:gd name="T13" fmla="*/ 28 h 253"/>
                <a:gd name="T14" fmla="*/ 41 w 282"/>
                <a:gd name="T15" fmla="*/ 31 h 253"/>
                <a:gd name="T16" fmla="*/ 39 w 282"/>
                <a:gd name="T17" fmla="*/ 32 h 253"/>
                <a:gd name="T18" fmla="*/ 38 w 282"/>
                <a:gd name="T19" fmla="*/ 34 h 253"/>
                <a:gd name="T20" fmla="*/ 36 w 282"/>
                <a:gd name="T21" fmla="*/ 36 h 253"/>
                <a:gd name="T22" fmla="*/ 34 w 282"/>
                <a:gd name="T23" fmla="*/ 37 h 253"/>
                <a:gd name="T24" fmla="*/ 32 w 282"/>
                <a:gd name="T25" fmla="*/ 39 h 253"/>
                <a:gd name="T26" fmla="*/ 32 w 282"/>
                <a:gd name="T27" fmla="*/ 40 h 253"/>
                <a:gd name="T28" fmla="*/ 32 w 282"/>
                <a:gd name="T29" fmla="*/ 40 h 253"/>
                <a:gd name="T30" fmla="*/ 32 w 282"/>
                <a:gd name="T31" fmla="*/ 41 h 253"/>
                <a:gd name="T32" fmla="*/ 32 w 282"/>
                <a:gd name="T33" fmla="*/ 41 h 253"/>
                <a:gd name="T34" fmla="*/ 33 w 282"/>
                <a:gd name="T35" fmla="*/ 42 h 253"/>
                <a:gd name="T36" fmla="*/ 34 w 282"/>
                <a:gd name="T37" fmla="*/ 42 h 253"/>
                <a:gd name="T38" fmla="*/ 34 w 282"/>
                <a:gd name="T39" fmla="*/ 42 h 253"/>
                <a:gd name="T40" fmla="*/ 35 w 282"/>
                <a:gd name="T41" fmla="*/ 41 h 253"/>
                <a:gd name="T42" fmla="*/ 39 w 282"/>
                <a:gd name="T43" fmla="*/ 39 h 253"/>
                <a:gd name="T44" fmla="*/ 42 w 282"/>
                <a:gd name="T45" fmla="*/ 36 h 253"/>
                <a:gd name="T46" fmla="*/ 45 w 282"/>
                <a:gd name="T47" fmla="*/ 32 h 253"/>
                <a:gd name="T48" fmla="*/ 46 w 282"/>
                <a:gd name="T49" fmla="*/ 28 h 253"/>
                <a:gd name="T50" fmla="*/ 47 w 282"/>
                <a:gd name="T51" fmla="*/ 23 h 253"/>
                <a:gd name="T52" fmla="*/ 47 w 282"/>
                <a:gd name="T53" fmla="*/ 19 h 253"/>
                <a:gd name="T54" fmla="*/ 45 w 282"/>
                <a:gd name="T55" fmla="*/ 15 h 253"/>
                <a:gd name="T56" fmla="*/ 42 w 282"/>
                <a:gd name="T57" fmla="*/ 12 h 253"/>
                <a:gd name="T58" fmla="*/ 40 w 282"/>
                <a:gd name="T59" fmla="*/ 10 h 253"/>
                <a:gd name="T60" fmla="*/ 37 w 282"/>
                <a:gd name="T61" fmla="*/ 8 h 253"/>
                <a:gd name="T62" fmla="*/ 34 w 282"/>
                <a:gd name="T63" fmla="*/ 6 h 253"/>
                <a:gd name="T64" fmla="*/ 31 w 282"/>
                <a:gd name="T65" fmla="*/ 5 h 253"/>
                <a:gd name="T66" fmla="*/ 27 w 282"/>
                <a:gd name="T67" fmla="*/ 4 h 253"/>
                <a:gd name="T68" fmla="*/ 24 w 282"/>
                <a:gd name="T69" fmla="*/ 3 h 253"/>
                <a:gd name="T70" fmla="*/ 20 w 282"/>
                <a:gd name="T71" fmla="*/ 2 h 253"/>
                <a:gd name="T72" fmla="*/ 17 w 282"/>
                <a:gd name="T73" fmla="*/ 1 h 253"/>
                <a:gd name="T74" fmla="*/ 14 w 282"/>
                <a:gd name="T75" fmla="*/ 1 h 253"/>
                <a:gd name="T76" fmla="*/ 11 w 282"/>
                <a:gd name="T77" fmla="*/ 0 h 253"/>
                <a:gd name="T78" fmla="*/ 8 w 282"/>
                <a:gd name="T79" fmla="*/ 0 h 253"/>
                <a:gd name="T80" fmla="*/ 5 w 282"/>
                <a:gd name="T81" fmla="*/ 0 h 253"/>
                <a:gd name="T82" fmla="*/ 3 w 282"/>
                <a:gd name="T83" fmla="*/ 0 h 253"/>
                <a:gd name="T84" fmla="*/ 2 w 282"/>
                <a:gd name="T85" fmla="*/ 0 h 253"/>
                <a:gd name="T86" fmla="*/ 1 w 282"/>
                <a:gd name="T87" fmla="*/ 1 h 253"/>
                <a:gd name="T88" fmla="*/ 0 w 282"/>
                <a:gd name="T89" fmla="*/ 1 h 253"/>
                <a:gd name="T90" fmla="*/ 2 w 282"/>
                <a:gd name="T91" fmla="*/ 1 h 253"/>
                <a:gd name="T92" fmla="*/ 4 w 282"/>
                <a:gd name="T93" fmla="*/ 1 h 253"/>
                <a:gd name="T94" fmla="*/ 6 w 282"/>
                <a:gd name="T95" fmla="*/ 2 h 253"/>
                <a:gd name="T96" fmla="*/ 9 w 282"/>
                <a:gd name="T97" fmla="*/ 2 h 253"/>
                <a:gd name="T98" fmla="*/ 11 w 282"/>
                <a:gd name="T99" fmla="*/ 3 h 253"/>
                <a:gd name="T100" fmla="*/ 14 w 282"/>
                <a:gd name="T101" fmla="*/ 3 h 253"/>
                <a:gd name="T102" fmla="*/ 16 w 282"/>
                <a:gd name="T103" fmla="*/ 4 h 253"/>
                <a:gd name="T104" fmla="*/ 19 w 282"/>
                <a:gd name="T105" fmla="*/ 4 h 253"/>
                <a:gd name="T106" fmla="*/ 22 w 282"/>
                <a:gd name="T107" fmla="*/ 5 h 253"/>
                <a:gd name="T108" fmla="*/ 24 w 282"/>
                <a:gd name="T109" fmla="*/ 6 h 253"/>
                <a:gd name="T110" fmla="*/ 27 w 282"/>
                <a:gd name="T111" fmla="*/ 7 h 253"/>
                <a:gd name="T112" fmla="*/ 30 w 282"/>
                <a:gd name="T113" fmla="*/ 8 h 253"/>
                <a:gd name="T114" fmla="*/ 32 w 282"/>
                <a:gd name="T115" fmla="*/ 9 h 253"/>
                <a:gd name="T116" fmla="*/ 35 w 282"/>
                <a:gd name="T117" fmla="*/ 10 h 253"/>
                <a:gd name="T118" fmla="*/ 37 w 282"/>
                <a:gd name="T119" fmla="*/ 11 h 253"/>
                <a:gd name="T120" fmla="*/ 39 w 282"/>
                <a:gd name="T121" fmla="*/ 13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23712" name="Freeform 907"/>
            <p:cNvSpPr>
              <a:spLocks/>
            </p:cNvSpPr>
            <p:nvPr/>
          </p:nvSpPr>
          <p:spPr bwMode="auto">
            <a:xfrm>
              <a:off x="4290" y="3159"/>
              <a:ext cx="19" cy="39"/>
            </a:xfrm>
            <a:custGeom>
              <a:avLst/>
              <a:gdLst>
                <a:gd name="T0" fmla="*/ 0 w 115"/>
                <a:gd name="T1" fmla="*/ 21 h 236"/>
                <a:gd name="T2" fmla="*/ 0 w 115"/>
                <a:gd name="T3" fmla="*/ 24 h 236"/>
                <a:gd name="T4" fmla="*/ 1 w 115"/>
                <a:gd name="T5" fmla="*/ 27 h 236"/>
                <a:gd name="T6" fmla="*/ 2 w 115"/>
                <a:gd name="T7" fmla="*/ 30 h 236"/>
                <a:gd name="T8" fmla="*/ 4 w 115"/>
                <a:gd name="T9" fmla="*/ 33 h 236"/>
                <a:gd name="T10" fmla="*/ 6 w 115"/>
                <a:gd name="T11" fmla="*/ 35 h 236"/>
                <a:gd name="T12" fmla="*/ 9 w 115"/>
                <a:gd name="T13" fmla="*/ 37 h 236"/>
                <a:gd name="T14" fmla="*/ 12 w 115"/>
                <a:gd name="T15" fmla="*/ 38 h 236"/>
                <a:gd name="T16" fmla="*/ 15 w 115"/>
                <a:gd name="T17" fmla="*/ 39 h 236"/>
                <a:gd name="T18" fmla="*/ 16 w 115"/>
                <a:gd name="T19" fmla="*/ 39 h 236"/>
                <a:gd name="T20" fmla="*/ 17 w 115"/>
                <a:gd name="T21" fmla="*/ 39 h 236"/>
                <a:gd name="T22" fmla="*/ 18 w 115"/>
                <a:gd name="T23" fmla="*/ 38 h 236"/>
                <a:gd name="T24" fmla="*/ 18 w 115"/>
                <a:gd name="T25" fmla="*/ 37 h 236"/>
                <a:gd name="T26" fmla="*/ 18 w 115"/>
                <a:gd name="T27" fmla="*/ 36 h 236"/>
                <a:gd name="T28" fmla="*/ 18 w 115"/>
                <a:gd name="T29" fmla="*/ 36 h 236"/>
                <a:gd name="T30" fmla="*/ 18 w 115"/>
                <a:gd name="T31" fmla="*/ 35 h 236"/>
                <a:gd name="T32" fmla="*/ 17 w 115"/>
                <a:gd name="T33" fmla="*/ 34 h 236"/>
                <a:gd name="T34" fmla="*/ 14 w 115"/>
                <a:gd name="T35" fmla="*/ 33 h 236"/>
                <a:gd name="T36" fmla="*/ 11 w 115"/>
                <a:gd name="T37" fmla="*/ 32 h 236"/>
                <a:gd name="T38" fmla="*/ 8 w 115"/>
                <a:gd name="T39" fmla="*/ 30 h 236"/>
                <a:gd name="T40" fmla="*/ 7 w 115"/>
                <a:gd name="T41" fmla="*/ 27 h 236"/>
                <a:gd name="T42" fmla="*/ 5 w 115"/>
                <a:gd name="T43" fmla="*/ 24 h 236"/>
                <a:gd name="T44" fmla="*/ 5 w 115"/>
                <a:gd name="T45" fmla="*/ 21 h 236"/>
                <a:gd name="T46" fmla="*/ 5 w 115"/>
                <a:gd name="T47" fmla="*/ 18 h 236"/>
                <a:gd name="T48" fmla="*/ 6 w 115"/>
                <a:gd name="T49" fmla="*/ 15 h 236"/>
                <a:gd name="T50" fmla="*/ 7 w 115"/>
                <a:gd name="T51" fmla="*/ 12 h 236"/>
                <a:gd name="T52" fmla="*/ 9 w 115"/>
                <a:gd name="T53" fmla="*/ 10 h 236"/>
                <a:gd name="T54" fmla="*/ 12 w 115"/>
                <a:gd name="T55" fmla="*/ 8 h 236"/>
                <a:gd name="T56" fmla="*/ 14 w 115"/>
                <a:gd name="T57" fmla="*/ 5 h 236"/>
                <a:gd name="T58" fmla="*/ 16 w 115"/>
                <a:gd name="T59" fmla="*/ 4 h 236"/>
                <a:gd name="T60" fmla="*/ 18 w 115"/>
                <a:gd name="T61" fmla="*/ 2 h 236"/>
                <a:gd name="T62" fmla="*/ 19 w 115"/>
                <a:gd name="T63" fmla="*/ 1 h 236"/>
                <a:gd name="T64" fmla="*/ 19 w 115"/>
                <a:gd name="T65" fmla="*/ 0 h 236"/>
                <a:gd name="T66" fmla="*/ 17 w 115"/>
                <a:gd name="T67" fmla="*/ 1 h 236"/>
                <a:gd name="T68" fmla="*/ 14 w 115"/>
                <a:gd name="T69" fmla="*/ 2 h 236"/>
                <a:gd name="T70" fmla="*/ 11 w 115"/>
                <a:gd name="T71" fmla="*/ 4 h 236"/>
                <a:gd name="T72" fmla="*/ 8 w 115"/>
                <a:gd name="T73" fmla="*/ 7 h 236"/>
                <a:gd name="T74" fmla="*/ 5 w 115"/>
                <a:gd name="T75" fmla="*/ 10 h 236"/>
                <a:gd name="T76" fmla="*/ 3 w 115"/>
                <a:gd name="T77" fmla="*/ 14 h 236"/>
                <a:gd name="T78" fmla="*/ 1 w 115"/>
                <a:gd name="T79" fmla="*/ 17 h 236"/>
                <a:gd name="T80" fmla="*/ 0 w 115"/>
                <a:gd name="T81" fmla="*/ 21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23713" name="Freeform 908"/>
            <p:cNvSpPr>
              <a:spLocks/>
            </p:cNvSpPr>
            <p:nvPr/>
          </p:nvSpPr>
          <p:spPr bwMode="auto">
            <a:xfrm>
              <a:off x="4423" y="3133"/>
              <a:ext cx="41" cy="52"/>
            </a:xfrm>
            <a:custGeom>
              <a:avLst/>
              <a:gdLst>
                <a:gd name="T0" fmla="*/ 35 w 245"/>
                <a:gd name="T1" fmla="*/ 21 h 310"/>
                <a:gd name="T2" fmla="*/ 37 w 245"/>
                <a:gd name="T3" fmla="*/ 24 h 310"/>
                <a:gd name="T4" fmla="*/ 38 w 245"/>
                <a:gd name="T5" fmla="*/ 28 h 310"/>
                <a:gd name="T6" fmla="*/ 37 w 245"/>
                <a:gd name="T7" fmla="*/ 31 h 310"/>
                <a:gd name="T8" fmla="*/ 35 w 245"/>
                <a:gd name="T9" fmla="*/ 35 h 310"/>
                <a:gd name="T10" fmla="*/ 31 w 245"/>
                <a:gd name="T11" fmla="*/ 38 h 310"/>
                <a:gd name="T12" fmla="*/ 28 w 245"/>
                <a:gd name="T13" fmla="*/ 41 h 310"/>
                <a:gd name="T14" fmla="*/ 24 w 245"/>
                <a:gd name="T15" fmla="*/ 44 h 310"/>
                <a:gd name="T16" fmla="*/ 21 w 245"/>
                <a:gd name="T17" fmla="*/ 47 h 310"/>
                <a:gd name="T18" fmla="*/ 21 w 245"/>
                <a:gd name="T19" fmla="*/ 48 h 310"/>
                <a:gd name="T20" fmla="*/ 20 w 245"/>
                <a:gd name="T21" fmla="*/ 50 h 310"/>
                <a:gd name="T22" fmla="*/ 20 w 245"/>
                <a:gd name="T23" fmla="*/ 51 h 310"/>
                <a:gd name="T24" fmla="*/ 22 w 245"/>
                <a:gd name="T25" fmla="*/ 52 h 310"/>
                <a:gd name="T26" fmla="*/ 23 w 245"/>
                <a:gd name="T27" fmla="*/ 52 h 310"/>
                <a:gd name="T28" fmla="*/ 26 w 245"/>
                <a:gd name="T29" fmla="*/ 49 h 310"/>
                <a:gd name="T30" fmla="*/ 30 w 245"/>
                <a:gd name="T31" fmla="*/ 45 h 310"/>
                <a:gd name="T32" fmla="*/ 35 w 245"/>
                <a:gd name="T33" fmla="*/ 41 h 310"/>
                <a:gd name="T34" fmla="*/ 38 w 245"/>
                <a:gd name="T35" fmla="*/ 37 h 310"/>
                <a:gd name="T36" fmla="*/ 41 w 245"/>
                <a:gd name="T37" fmla="*/ 31 h 310"/>
                <a:gd name="T38" fmla="*/ 41 w 245"/>
                <a:gd name="T39" fmla="*/ 25 h 310"/>
                <a:gd name="T40" fmla="*/ 38 w 245"/>
                <a:gd name="T41" fmla="*/ 20 h 310"/>
                <a:gd name="T42" fmla="*/ 34 w 245"/>
                <a:gd name="T43" fmla="*/ 16 h 310"/>
                <a:gd name="T44" fmla="*/ 29 w 245"/>
                <a:gd name="T45" fmla="*/ 13 h 310"/>
                <a:gd name="T46" fmla="*/ 25 w 245"/>
                <a:gd name="T47" fmla="*/ 10 h 310"/>
                <a:gd name="T48" fmla="*/ 20 w 245"/>
                <a:gd name="T49" fmla="*/ 8 h 310"/>
                <a:gd name="T50" fmla="*/ 16 w 245"/>
                <a:gd name="T51" fmla="*/ 5 h 310"/>
                <a:gd name="T52" fmla="*/ 11 w 245"/>
                <a:gd name="T53" fmla="*/ 3 h 310"/>
                <a:gd name="T54" fmla="*/ 7 w 245"/>
                <a:gd name="T55" fmla="*/ 1 h 310"/>
                <a:gd name="T56" fmla="*/ 3 w 245"/>
                <a:gd name="T57" fmla="*/ 0 h 310"/>
                <a:gd name="T58" fmla="*/ 1 w 245"/>
                <a:gd name="T59" fmla="*/ 0 h 310"/>
                <a:gd name="T60" fmla="*/ 2 w 245"/>
                <a:gd name="T61" fmla="*/ 1 h 310"/>
                <a:gd name="T62" fmla="*/ 6 w 245"/>
                <a:gd name="T63" fmla="*/ 3 h 310"/>
                <a:gd name="T64" fmla="*/ 10 w 245"/>
                <a:gd name="T65" fmla="*/ 5 h 310"/>
                <a:gd name="T66" fmla="*/ 14 w 245"/>
                <a:gd name="T67" fmla="*/ 7 h 310"/>
                <a:gd name="T68" fmla="*/ 19 w 245"/>
                <a:gd name="T69" fmla="*/ 10 h 310"/>
                <a:gd name="T70" fmla="*/ 23 w 245"/>
                <a:gd name="T71" fmla="*/ 12 h 310"/>
                <a:gd name="T72" fmla="*/ 28 w 245"/>
                <a:gd name="T73" fmla="*/ 15 h 310"/>
                <a:gd name="T74" fmla="*/ 31 w 245"/>
                <a:gd name="T75" fmla="*/ 18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23714" name="Freeform 909"/>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727" name="Line 911"/>
          <p:cNvSpPr>
            <a:spLocks noChangeShapeType="1"/>
          </p:cNvSpPr>
          <p:nvPr/>
        </p:nvSpPr>
        <p:spPr bwMode="auto">
          <a:xfrm>
            <a:off x="7526338" y="1695450"/>
            <a:ext cx="893762" cy="3128963"/>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729" name="Line 913"/>
          <p:cNvSpPr>
            <a:spLocks noChangeShapeType="1"/>
          </p:cNvSpPr>
          <p:nvPr/>
        </p:nvSpPr>
        <p:spPr bwMode="auto">
          <a:xfrm>
            <a:off x="6973888" y="4370388"/>
            <a:ext cx="958850" cy="508000"/>
          </a:xfrm>
          <a:prstGeom prst="line">
            <a:avLst/>
          </a:prstGeom>
          <a:noFill/>
          <a:ln w="762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5734" name="Group 918"/>
          <p:cNvGrpSpPr>
            <a:grpSpLocks/>
          </p:cNvGrpSpPr>
          <p:nvPr/>
        </p:nvGrpSpPr>
        <p:grpSpPr bwMode="auto">
          <a:xfrm>
            <a:off x="6505575" y="1406525"/>
            <a:ext cx="1063625" cy="965200"/>
            <a:chOff x="4076" y="518"/>
            <a:chExt cx="670" cy="608"/>
          </a:xfrm>
        </p:grpSpPr>
        <p:grpSp>
          <p:nvGrpSpPr>
            <p:cNvPr id="23688" name="Group 226"/>
            <p:cNvGrpSpPr>
              <a:grpSpLocks/>
            </p:cNvGrpSpPr>
            <p:nvPr/>
          </p:nvGrpSpPr>
          <p:grpSpPr bwMode="auto">
            <a:xfrm>
              <a:off x="4233" y="518"/>
              <a:ext cx="513" cy="541"/>
              <a:chOff x="2938" y="2925"/>
              <a:chExt cx="513" cy="541"/>
            </a:xfrm>
          </p:grpSpPr>
          <p:sp>
            <p:nvSpPr>
              <p:cNvPr id="23690" name="Rectangle 227"/>
              <p:cNvSpPr>
                <a:spLocks noChangeArrowheads="1"/>
              </p:cNvSpPr>
              <p:nvPr/>
            </p:nvSpPr>
            <p:spPr bwMode="auto">
              <a:xfrm>
                <a:off x="3000" y="2925"/>
                <a:ext cx="426" cy="48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91" name="Rectangle 228"/>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92" name="Rectangle 229"/>
              <p:cNvSpPr>
                <a:spLocks noChangeArrowheads="1"/>
              </p:cNvSpPr>
              <p:nvPr/>
            </p:nvSpPr>
            <p:spPr bwMode="auto">
              <a:xfrm>
                <a:off x="2982" y="2943"/>
                <a:ext cx="426" cy="12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93" name="Text Box 230"/>
              <p:cNvSpPr txBox="1">
                <a:spLocks noChangeArrowheads="1"/>
              </p:cNvSpPr>
              <p:nvPr/>
            </p:nvSpPr>
            <p:spPr bwMode="auto">
              <a:xfrm>
                <a:off x="2938" y="2928"/>
                <a:ext cx="513"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eaLnBrk="1" hangingPunct="1"/>
                <a:r>
                  <a:rPr lang="en-US" sz="1000">
                    <a:solidFill>
                      <a:schemeClr val="bg1"/>
                    </a:solidFill>
                  </a:rPr>
                  <a:t>application</a:t>
                </a:r>
                <a:endParaRPr lang="en-US" sz="1000"/>
              </a:p>
              <a:p>
                <a:pPr eaLnBrk="1" hangingPunct="1"/>
                <a:r>
                  <a:rPr lang="en-US" sz="1000"/>
                  <a:t>transport</a:t>
                </a:r>
              </a:p>
              <a:p>
                <a:pPr eaLnBrk="1" hangingPunct="1"/>
                <a:r>
                  <a:rPr lang="en-US" sz="1000"/>
                  <a:t>network</a:t>
                </a:r>
              </a:p>
              <a:p>
                <a:pPr eaLnBrk="1" hangingPunct="1"/>
                <a:r>
                  <a:rPr lang="en-US" sz="1000"/>
                  <a:t>data link</a:t>
                </a:r>
              </a:p>
              <a:p>
                <a:pPr eaLnBrk="1" hangingPunct="1"/>
                <a:r>
                  <a:rPr lang="en-US" sz="1000"/>
                  <a:t>physical</a:t>
                </a:r>
                <a:endParaRPr lang="en-US">
                  <a:latin typeface="Times New Roman" charset="0"/>
                </a:endParaRPr>
              </a:p>
            </p:txBody>
          </p:sp>
          <p:sp>
            <p:nvSpPr>
              <p:cNvPr id="23694" name="Line 231"/>
              <p:cNvSpPr>
                <a:spLocks noChangeShapeType="1"/>
              </p:cNvSpPr>
              <p:nvPr/>
            </p:nvSpPr>
            <p:spPr bwMode="auto">
              <a:xfrm>
                <a:off x="2979" y="3156"/>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95" name="Line 232"/>
              <p:cNvSpPr>
                <a:spLocks noChangeShapeType="1"/>
              </p:cNvSpPr>
              <p:nvPr/>
            </p:nvSpPr>
            <p:spPr bwMode="auto">
              <a:xfrm>
                <a:off x="2985" y="3243"/>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96" name="Line 233"/>
              <p:cNvSpPr>
                <a:spLocks noChangeShapeType="1"/>
              </p:cNvSpPr>
              <p:nvPr/>
            </p:nvSpPr>
            <p:spPr bwMode="auto">
              <a:xfrm>
                <a:off x="2985" y="3330"/>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689" name="Freeform 917"/>
            <p:cNvSpPr>
              <a:spLocks/>
            </p:cNvSpPr>
            <p:nvPr/>
          </p:nvSpPr>
          <p:spPr bwMode="auto">
            <a:xfrm>
              <a:off x="4076" y="532"/>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735" name="Group 919"/>
          <p:cNvGrpSpPr>
            <a:grpSpLocks/>
          </p:cNvGrpSpPr>
          <p:nvPr/>
        </p:nvGrpSpPr>
        <p:grpSpPr bwMode="auto">
          <a:xfrm>
            <a:off x="7681913" y="4802188"/>
            <a:ext cx="1063625" cy="965200"/>
            <a:chOff x="4076" y="518"/>
            <a:chExt cx="670" cy="608"/>
          </a:xfrm>
        </p:grpSpPr>
        <p:grpSp>
          <p:nvGrpSpPr>
            <p:cNvPr id="23679" name="Group 920"/>
            <p:cNvGrpSpPr>
              <a:grpSpLocks/>
            </p:cNvGrpSpPr>
            <p:nvPr/>
          </p:nvGrpSpPr>
          <p:grpSpPr bwMode="auto">
            <a:xfrm>
              <a:off x="4233" y="518"/>
              <a:ext cx="513" cy="541"/>
              <a:chOff x="2938" y="2925"/>
              <a:chExt cx="513" cy="541"/>
            </a:xfrm>
          </p:grpSpPr>
          <p:sp>
            <p:nvSpPr>
              <p:cNvPr id="23681" name="Rectangle 921"/>
              <p:cNvSpPr>
                <a:spLocks noChangeArrowheads="1"/>
              </p:cNvSpPr>
              <p:nvPr/>
            </p:nvSpPr>
            <p:spPr bwMode="auto">
              <a:xfrm>
                <a:off x="3000" y="2925"/>
                <a:ext cx="426" cy="48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82" name="Rectangle 922"/>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83" name="Rectangle 923"/>
              <p:cNvSpPr>
                <a:spLocks noChangeArrowheads="1"/>
              </p:cNvSpPr>
              <p:nvPr/>
            </p:nvSpPr>
            <p:spPr bwMode="auto">
              <a:xfrm>
                <a:off x="2982" y="2943"/>
                <a:ext cx="426" cy="12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84" name="Text Box 924"/>
              <p:cNvSpPr txBox="1">
                <a:spLocks noChangeArrowheads="1"/>
              </p:cNvSpPr>
              <p:nvPr/>
            </p:nvSpPr>
            <p:spPr bwMode="auto">
              <a:xfrm>
                <a:off x="2938" y="2928"/>
                <a:ext cx="513"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eaLnBrk="1" hangingPunct="1"/>
                <a:r>
                  <a:rPr lang="en-US" sz="1000">
                    <a:solidFill>
                      <a:schemeClr val="bg1"/>
                    </a:solidFill>
                  </a:rPr>
                  <a:t>application</a:t>
                </a:r>
                <a:endParaRPr lang="en-US" sz="1000"/>
              </a:p>
              <a:p>
                <a:pPr eaLnBrk="1" hangingPunct="1"/>
                <a:r>
                  <a:rPr lang="en-US" sz="1000"/>
                  <a:t>transport</a:t>
                </a:r>
              </a:p>
              <a:p>
                <a:pPr eaLnBrk="1" hangingPunct="1"/>
                <a:r>
                  <a:rPr lang="en-US" sz="1000"/>
                  <a:t>network</a:t>
                </a:r>
              </a:p>
              <a:p>
                <a:pPr eaLnBrk="1" hangingPunct="1"/>
                <a:r>
                  <a:rPr lang="en-US" sz="1000"/>
                  <a:t>data link</a:t>
                </a:r>
              </a:p>
              <a:p>
                <a:pPr eaLnBrk="1" hangingPunct="1"/>
                <a:r>
                  <a:rPr lang="en-US" sz="1000"/>
                  <a:t>physical</a:t>
                </a:r>
                <a:endParaRPr lang="en-US">
                  <a:latin typeface="Times New Roman" charset="0"/>
                </a:endParaRPr>
              </a:p>
            </p:txBody>
          </p:sp>
          <p:sp>
            <p:nvSpPr>
              <p:cNvPr id="23685" name="Line 925"/>
              <p:cNvSpPr>
                <a:spLocks noChangeShapeType="1"/>
              </p:cNvSpPr>
              <p:nvPr/>
            </p:nvSpPr>
            <p:spPr bwMode="auto">
              <a:xfrm>
                <a:off x="2979" y="3156"/>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86" name="Line 926"/>
              <p:cNvSpPr>
                <a:spLocks noChangeShapeType="1"/>
              </p:cNvSpPr>
              <p:nvPr/>
            </p:nvSpPr>
            <p:spPr bwMode="auto">
              <a:xfrm>
                <a:off x="2985" y="3243"/>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87" name="Line 927"/>
              <p:cNvSpPr>
                <a:spLocks noChangeShapeType="1"/>
              </p:cNvSpPr>
              <p:nvPr/>
            </p:nvSpPr>
            <p:spPr bwMode="auto">
              <a:xfrm>
                <a:off x="2985" y="3330"/>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680" name="Freeform 928"/>
            <p:cNvSpPr>
              <a:spLocks/>
            </p:cNvSpPr>
            <p:nvPr/>
          </p:nvSpPr>
          <p:spPr bwMode="auto">
            <a:xfrm>
              <a:off x="4076" y="532"/>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745" name="Group 929"/>
          <p:cNvGrpSpPr>
            <a:grpSpLocks/>
          </p:cNvGrpSpPr>
          <p:nvPr/>
        </p:nvGrpSpPr>
        <p:grpSpPr bwMode="auto">
          <a:xfrm>
            <a:off x="5935663" y="4262438"/>
            <a:ext cx="1063625" cy="965200"/>
            <a:chOff x="4076" y="518"/>
            <a:chExt cx="670" cy="608"/>
          </a:xfrm>
        </p:grpSpPr>
        <p:grpSp>
          <p:nvGrpSpPr>
            <p:cNvPr id="23670" name="Group 930"/>
            <p:cNvGrpSpPr>
              <a:grpSpLocks/>
            </p:cNvGrpSpPr>
            <p:nvPr/>
          </p:nvGrpSpPr>
          <p:grpSpPr bwMode="auto">
            <a:xfrm>
              <a:off x="4233" y="518"/>
              <a:ext cx="513" cy="541"/>
              <a:chOff x="2938" y="2925"/>
              <a:chExt cx="513" cy="541"/>
            </a:xfrm>
          </p:grpSpPr>
          <p:sp>
            <p:nvSpPr>
              <p:cNvPr id="23672" name="Rectangle 931"/>
              <p:cNvSpPr>
                <a:spLocks noChangeArrowheads="1"/>
              </p:cNvSpPr>
              <p:nvPr/>
            </p:nvSpPr>
            <p:spPr bwMode="auto">
              <a:xfrm>
                <a:off x="3000" y="2925"/>
                <a:ext cx="426" cy="48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73" name="Rectangle 932"/>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74" name="Rectangle 933"/>
              <p:cNvSpPr>
                <a:spLocks noChangeArrowheads="1"/>
              </p:cNvSpPr>
              <p:nvPr/>
            </p:nvSpPr>
            <p:spPr bwMode="auto">
              <a:xfrm>
                <a:off x="2982" y="2943"/>
                <a:ext cx="426" cy="12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75" name="Text Box 934"/>
              <p:cNvSpPr txBox="1">
                <a:spLocks noChangeArrowheads="1"/>
              </p:cNvSpPr>
              <p:nvPr/>
            </p:nvSpPr>
            <p:spPr bwMode="auto">
              <a:xfrm>
                <a:off x="2938" y="2928"/>
                <a:ext cx="513"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eaLnBrk="1" hangingPunct="1"/>
                <a:r>
                  <a:rPr lang="en-US" sz="1000">
                    <a:solidFill>
                      <a:schemeClr val="bg1"/>
                    </a:solidFill>
                  </a:rPr>
                  <a:t>application</a:t>
                </a:r>
                <a:endParaRPr lang="en-US" sz="1000"/>
              </a:p>
              <a:p>
                <a:pPr eaLnBrk="1" hangingPunct="1"/>
                <a:r>
                  <a:rPr lang="en-US" sz="1000"/>
                  <a:t>transport</a:t>
                </a:r>
              </a:p>
              <a:p>
                <a:pPr eaLnBrk="1" hangingPunct="1"/>
                <a:r>
                  <a:rPr lang="en-US" sz="1000"/>
                  <a:t>network</a:t>
                </a:r>
              </a:p>
              <a:p>
                <a:pPr eaLnBrk="1" hangingPunct="1"/>
                <a:r>
                  <a:rPr lang="en-US" sz="1000"/>
                  <a:t>data link</a:t>
                </a:r>
              </a:p>
              <a:p>
                <a:pPr eaLnBrk="1" hangingPunct="1"/>
                <a:r>
                  <a:rPr lang="en-US" sz="1000"/>
                  <a:t>physical</a:t>
                </a:r>
                <a:endParaRPr lang="en-US">
                  <a:latin typeface="Times New Roman" charset="0"/>
                </a:endParaRPr>
              </a:p>
            </p:txBody>
          </p:sp>
          <p:sp>
            <p:nvSpPr>
              <p:cNvPr id="23676" name="Line 935"/>
              <p:cNvSpPr>
                <a:spLocks noChangeShapeType="1"/>
              </p:cNvSpPr>
              <p:nvPr/>
            </p:nvSpPr>
            <p:spPr bwMode="auto">
              <a:xfrm>
                <a:off x="2979" y="3156"/>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77" name="Line 936"/>
              <p:cNvSpPr>
                <a:spLocks noChangeShapeType="1"/>
              </p:cNvSpPr>
              <p:nvPr/>
            </p:nvSpPr>
            <p:spPr bwMode="auto">
              <a:xfrm>
                <a:off x="2985" y="3243"/>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78" name="Line 937"/>
              <p:cNvSpPr>
                <a:spLocks noChangeShapeType="1"/>
              </p:cNvSpPr>
              <p:nvPr/>
            </p:nvSpPr>
            <p:spPr bwMode="auto">
              <a:xfrm>
                <a:off x="2985" y="3330"/>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671" name="Freeform 938"/>
            <p:cNvSpPr>
              <a:spLocks/>
            </p:cNvSpPr>
            <p:nvPr/>
          </p:nvSpPr>
          <p:spPr bwMode="auto">
            <a:xfrm>
              <a:off x="4076" y="532"/>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Slide Number Placeholder 1"/>
          <p:cNvSpPr>
            <a:spLocks noGrp="1"/>
          </p:cNvSpPr>
          <p:nvPr>
            <p:ph type="sldNum" sz="quarter" idx="12"/>
          </p:nvPr>
        </p:nvSpPr>
        <p:spPr/>
        <p:txBody>
          <a:bodyPr/>
          <a:lstStyle/>
          <a:p>
            <a:fld id="{4FAB73BC-B049-4115-A692-8D63A059BFB8}" type="slidenum">
              <a:rPr lang="en-US" smtClean="0"/>
              <a:t>7</a:t>
            </a:fld>
            <a:endParaRPr lang="en-US" dirty="0"/>
          </a:p>
        </p:txBody>
      </p:sp>
      <p:sp>
        <p:nvSpPr>
          <p:cNvPr id="374" name="TextBox 373"/>
          <p:cNvSpPr txBox="1"/>
          <p:nvPr/>
        </p:nvSpPr>
        <p:spPr>
          <a:xfrm>
            <a:off x="147420" y="113402"/>
            <a:ext cx="2317261" cy="307777"/>
          </a:xfrm>
          <a:prstGeom prst="rect">
            <a:avLst/>
          </a:prstGeom>
          <a:noFill/>
        </p:spPr>
        <p:txBody>
          <a:bodyPr wrap="none" rtlCol="0">
            <a:spAutoFit/>
          </a:bodyPr>
          <a:lstStyle/>
          <a:p>
            <a:r>
              <a:rPr lang="en-US" sz="1400" i="1" dirty="0" smtClean="0"/>
              <a:t>Figure source: Kurose &amp; Ross</a:t>
            </a:r>
            <a:endParaRPr lang="en-US" sz="1400" i="1" dirty="0"/>
          </a:p>
        </p:txBody>
      </p:sp>
    </p:spTree>
    <p:extLst>
      <p:ext uri="{BB962C8B-B14F-4D97-AF65-F5344CB8AC3E}">
        <p14:creationId xmlns:p14="http://schemas.microsoft.com/office/powerpoint/2010/main" val="2282071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734"/>
                                        </p:tgtEl>
                                        <p:attrNameLst>
                                          <p:attrName>style.visibility</p:attrName>
                                        </p:attrNameLst>
                                      </p:cBhvr>
                                      <p:to>
                                        <p:strVal val="visible"/>
                                      </p:to>
                                    </p:set>
                                    <p:animEffect transition="in" filter="wipe(left)">
                                      <p:cBhvr>
                                        <p:cTn id="7" dur="1000"/>
                                        <p:tgtEl>
                                          <p:spTgt spid="35734"/>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35735"/>
                                        </p:tgtEl>
                                        <p:attrNameLst>
                                          <p:attrName>style.visibility</p:attrName>
                                        </p:attrNameLst>
                                      </p:cBhvr>
                                      <p:to>
                                        <p:strVal val="visible"/>
                                      </p:to>
                                    </p:set>
                                    <p:animEffect transition="in" filter="wipe(left)">
                                      <p:cBhvr>
                                        <p:cTn id="11" dur="1000"/>
                                        <p:tgtEl>
                                          <p:spTgt spid="35735"/>
                                        </p:tgtEl>
                                      </p:cBhvr>
                                    </p:animEffect>
                                  </p:childTnLst>
                                </p:cTn>
                              </p:par>
                            </p:childTnLst>
                          </p:cTn>
                        </p:par>
                        <p:par>
                          <p:cTn id="12" fill="hold" nodeType="afterGroup">
                            <p:stCondLst>
                              <p:cond delay="2000"/>
                            </p:stCondLst>
                            <p:childTnLst>
                              <p:par>
                                <p:cTn id="13" presetID="22" presetClass="entr" presetSubtype="8" fill="hold" nodeType="afterEffect">
                                  <p:stCondLst>
                                    <p:cond delay="0"/>
                                  </p:stCondLst>
                                  <p:childTnLst>
                                    <p:set>
                                      <p:cBhvr>
                                        <p:cTn id="14" dur="1" fill="hold">
                                          <p:stCondLst>
                                            <p:cond delay="0"/>
                                          </p:stCondLst>
                                        </p:cTn>
                                        <p:tgtEl>
                                          <p:spTgt spid="35745"/>
                                        </p:tgtEl>
                                        <p:attrNameLst>
                                          <p:attrName>style.visibility</p:attrName>
                                        </p:attrNameLst>
                                      </p:cBhvr>
                                      <p:to>
                                        <p:strVal val="visible"/>
                                      </p:to>
                                    </p:set>
                                    <p:animEffect transition="in" filter="wipe(left)">
                                      <p:cBhvr>
                                        <p:cTn id="15" dur="1000"/>
                                        <p:tgtEl>
                                          <p:spTgt spid="3574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5727"/>
                                        </p:tgtEl>
                                        <p:attrNameLst>
                                          <p:attrName>style.visibility</p:attrName>
                                        </p:attrNameLst>
                                      </p:cBhvr>
                                      <p:to>
                                        <p:strVal val="visible"/>
                                      </p:to>
                                    </p:set>
                                    <p:animEffect transition="in" filter="dissolve">
                                      <p:cBhvr>
                                        <p:cTn id="20" dur="500"/>
                                        <p:tgtEl>
                                          <p:spTgt spid="3572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5729"/>
                                        </p:tgtEl>
                                        <p:attrNameLst>
                                          <p:attrName>style.visibility</p:attrName>
                                        </p:attrNameLst>
                                      </p:cBhvr>
                                      <p:to>
                                        <p:strVal val="visible"/>
                                      </p:to>
                                    </p:set>
                                    <p:animEffect transition="in" filter="dissolve">
                                      <p:cBhvr>
                                        <p:cTn id="23" dur="500"/>
                                        <p:tgtEl>
                                          <p:spTgt spid="35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27" grpId="0" animBg="1"/>
      <p:bldP spid="357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p:txBody>
          <a:bodyPr/>
          <a:lstStyle/>
          <a:p>
            <a:r>
              <a:rPr lang="en-US" smtClean="0"/>
              <a:t>Summary:  Transport Layer</a:t>
            </a:r>
            <a:endParaRPr lang="en-US"/>
          </a:p>
        </p:txBody>
      </p:sp>
      <p:sp>
        <p:nvSpPr>
          <p:cNvPr id="88065" name="Rectangle 2"/>
          <p:cNvSpPr>
            <a:spLocks noGrp="1" noChangeArrowheads="1"/>
          </p:cNvSpPr>
          <p:nvPr>
            <p:ph type="body" idx="1"/>
          </p:nvPr>
        </p:nvSpPr>
        <p:spPr>
          <a:xfrm>
            <a:off x="822960" y="1845734"/>
            <a:ext cx="7543800" cy="1851267"/>
          </a:xfrm>
        </p:spPr>
        <p:txBody>
          <a:bodyPr>
            <a:normAutofit fontScale="85000" lnSpcReduction="20000"/>
          </a:bodyPr>
          <a:lstStyle/>
          <a:p>
            <a:r>
              <a:rPr lang="en-US" dirty="0" smtClean="0"/>
              <a:t>Provides services for the transfer of data between end points independent of the physical network infrastructure.</a:t>
            </a:r>
          </a:p>
          <a:p>
            <a:r>
              <a:rPr lang="en-US" dirty="0" smtClean="0"/>
              <a:t>Can provide end-to-end error recovery and flow control, security</a:t>
            </a:r>
            <a:endParaRPr lang="en-US" dirty="0"/>
          </a:p>
        </p:txBody>
      </p:sp>
      <p:pic>
        <p:nvPicPr>
          <p:cNvPr id="88066"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200400"/>
            <a:ext cx="67056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113E31D-E2AB-40D1-8B51-AFA5AFEF393A}" type="slidenum">
              <a:rPr lang="en-US" smtClean="0"/>
              <a:t>70</a:t>
            </a:fld>
            <a:endParaRPr lang="en-US" dirty="0"/>
          </a:p>
        </p:txBody>
      </p:sp>
    </p:spTree>
    <p:extLst>
      <p:ext uri="{BB962C8B-B14F-4D97-AF65-F5344CB8AC3E}">
        <p14:creationId xmlns:p14="http://schemas.microsoft.com/office/powerpoint/2010/main" val="12711851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smtClean="0"/>
              <a:t>Summary</a:t>
            </a:r>
          </a:p>
        </p:txBody>
      </p:sp>
      <p:sp>
        <p:nvSpPr>
          <p:cNvPr id="558083" name="Rectangle 3"/>
          <p:cNvSpPr>
            <a:spLocks noGrp="1" noChangeArrowheads="1"/>
          </p:cNvSpPr>
          <p:nvPr>
            <p:ph type="body" idx="1"/>
          </p:nvPr>
        </p:nvSpPr>
        <p:spPr/>
        <p:txBody>
          <a:bodyPr>
            <a:normAutofit fontScale="77500" lnSpcReduction="20000"/>
          </a:bodyPr>
          <a:lstStyle/>
          <a:p>
            <a:r>
              <a:rPr lang="en-US" smtClean="0"/>
              <a:t>Transport Layer</a:t>
            </a:r>
          </a:p>
          <a:p>
            <a:pPr lvl="1"/>
            <a:r>
              <a:rPr lang="en-US" smtClean="0"/>
              <a:t>Why necessary</a:t>
            </a:r>
          </a:p>
          <a:p>
            <a:r>
              <a:rPr lang="en-US" smtClean="0"/>
              <a:t>TCP</a:t>
            </a:r>
          </a:p>
          <a:p>
            <a:pPr lvl="1"/>
            <a:r>
              <a:rPr lang="en-US" smtClean="0"/>
              <a:t>Format</a:t>
            </a:r>
          </a:p>
          <a:p>
            <a:pPr lvl="1"/>
            <a:r>
              <a:rPr lang="en-US" smtClean="0"/>
              <a:t>Segments</a:t>
            </a:r>
          </a:p>
          <a:p>
            <a:pPr lvl="1"/>
            <a:r>
              <a:rPr lang="en-US" smtClean="0"/>
              <a:t>Sliding Window Flow/Error                              control </a:t>
            </a:r>
            <a:r>
              <a:rPr lang="en-US" smtClean="0">
                <a:sym typeface="Wingdings"/>
              </a:rPr>
              <a:t> </a:t>
            </a:r>
            <a:r>
              <a:rPr lang="en-US" smtClean="0"/>
              <a:t>reliable</a:t>
            </a:r>
          </a:p>
          <a:p>
            <a:r>
              <a:rPr lang="en-US" smtClean="0"/>
              <a:t>UDP</a:t>
            </a:r>
          </a:p>
          <a:p>
            <a:pPr lvl="1"/>
            <a:r>
              <a:rPr lang="en-US" smtClean="0"/>
              <a:t>Format </a:t>
            </a:r>
          </a:p>
          <a:p>
            <a:pPr lvl="1"/>
            <a:r>
              <a:rPr lang="en-US" smtClean="0"/>
              <a:t>Unreliable </a:t>
            </a:r>
          </a:p>
          <a:p>
            <a:pPr lvl="1"/>
            <a:r>
              <a:rPr lang="en-US" smtClean="0"/>
              <a:t>Real-time applications</a:t>
            </a:r>
          </a:p>
          <a:p>
            <a:r>
              <a:rPr lang="en-US" smtClean="0"/>
              <a:t>Ports</a:t>
            </a:r>
          </a:p>
          <a:p>
            <a:pPr lvl="1"/>
            <a:endParaRPr lang="en-US" dirty="0" smtClean="0"/>
          </a:p>
        </p:txBody>
      </p:sp>
      <p:pic>
        <p:nvPicPr>
          <p:cNvPr id="901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066800"/>
            <a:ext cx="396240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113E31D-E2AB-40D1-8B51-AFA5AFEF393A}" type="slidenum">
              <a:rPr lang="en-US" smtClean="0"/>
              <a:t>71</a:t>
            </a:fld>
            <a:endParaRPr lang="en-US" dirty="0"/>
          </a:p>
        </p:txBody>
      </p:sp>
    </p:spTree>
    <p:extLst>
      <p:ext uri="{BB962C8B-B14F-4D97-AF65-F5344CB8AC3E}">
        <p14:creationId xmlns:p14="http://schemas.microsoft.com/office/powerpoint/2010/main" val="2399299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Application architectures</a:t>
            </a:r>
            <a:endParaRPr lang="en-US" dirty="0"/>
          </a:p>
        </p:txBody>
      </p:sp>
      <p:sp>
        <p:nvSpPr>
          <p:cNvPr id="78850" name="Content Placeholder 2"/>
          <p:cNvSpPr>
            <a:spLocks noGrp="1"/>
          </p:cNvSpPr>
          <p:nvPr>
            <p:ph sz="quarter" idx="1"/>
          </p:nvPr>
        </p:nvSpPr>
        <p:spPr/>
        <p:txBody>
          <a:bodyPr>
            <a:normAutofit fontScale="92500" lnSpcReduction="10000"/>
          </a:bodyPr>
          <a:lstStyle/>
          <a:p>
            <a:r>
              <a:rPr lang="en-US" dirty="0" smtClean="0"/>
              <a:t>How do we bridge the gap between what users need/want and what the Internet provides?</a:t>
            </a:r>
          </a:p>
          <a:p>
            <a:r>
              <a:rPr lang="en-US" dirty="0" smtClean="0"/>
              <a:t>What the Internet provides (refresher) </a:t>
            </a:r>
          </a:p>
          <a:p>
            <a:pPr lvl="1"/>
            <a:r>
              <a:rPr lang="en-US" dirty="0" smtClean="0"/>
              <a:t>IP provides best effort packet delivery</a:t>
            </a:r>
          </a:p>
          <a:p>
            <a:pPr lvl="1"/>
            <a:r>
              <a:rPr lang="en-US" dirty="0" smtClean="0"/>
              <a:t>MAC protocols provide connectivity to end user devices</a:t>
            </a:r>
          </a:p>
          <a:p>
            <a:r>
              <a:rPr lang="en-US" dirty="0" smtClean="0"/>
              <a:t>The upshot of the reference model is that we only need to worry about the </a:t>
            </a:r>
            <a:r>
              <a:rPr lang="en-US" dirty="0" smtClean="0">
                <a:solidFill>
                  <a:srgbClr val="BD582C"/>
                </a:solidFill>
              </a:rPr>
              <a:t>Transport layer!</a:t>
            </a:r>
            <a:endParaRPr lang="en-US" dirty="0">
              <a:solidFill>
                <a:srgbClr val="BD582C"/>
              </a:solidFill>
            </a:endParaRPr>
          </a:p>
        </p:txBody>
      </p:sp>
      <p:sp>
        <p:nvSpPr>
          <p:cNvPr id="3" name="Slide Number Placeholder 2"/>
          <p:cNvSpPr>
            <a:spLocks noGrp="1"/>
          </p:cNvSpPr>
          <p:nvPr>
            <p:ph type="sldNum" sz="quarter" idx="12"/>
          </p:nvPr>
        </p:nvSpPr>
        <p:spPr/>
        <p:txBody>
          <a:bodyPr/>
          <a:lstStyle/>
          <a:p>
            <a:fld id="{6113E31D-E2AB-40D1-8B51-AFA5AFEF393A}" type="slidenum">
              <a:rPr lang="en-US" smtClean="0"/>
              <a:t>8</a:t>
            </a:fld>
            <a:endParaRPr lang="en-US" dirty="0"/>
          </a:p>
        </p:txBody>
      </p:sp>
    </p:spTree>
    <p:extLst>
      <p:ext uri="{BB962C8B-B14F-4D97-AF65-F5344CB8AC3E}">
        <p14:creationId xmlns:p14="http://schemas.microsoft.com/office/powerpoint/2010/main" val="3256319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Application Architecture</a:t>
            </a:r>
            <a:endParaRPr lang="en-US"/>
          </a:p>
        </p:txBody>
      </p:sp>
      <p:sp>
        <p:nvSpPr>
          <p:cNvPr id="644099" name="Rectangle 3"/>
          <p:cNvSpPr>
            <a:spLocks noGrp="1" noChangeArrowheads="1"/>
          </p:cNvSpPr>
          <p:nvPr>
            <p:ph type="body" idx="1"/>
          </p:nvPr>
        </p:nvSpPr>
        <p:spPr/>
        <p:txBody>
          <a:bodyPr>
            <a:normAutofit fontScale="70000" lnSpcReduction="20000"/>
          </a:bodyPr>
          <a:lstStyle/>
          <a:p>
            <a:r>
              <a:rPr lang="en-US" dirty="0" smtClean="0"/>
              <a:t>Application layer </a:t>
            </a:r>
          </a:p>
          <a:p>
            <a:pPr lvl="1"/>
            <a:r>
              <a:rPr lang="en-US" dirty="0" smtClean="0"/>
              <a:t>Defines those elements of application functionality that need to be standardized</a:t>
            </a:r>
          </a:p>
          <a:p>
            <a:pPr lvl="1"/>
            <a:r>
              <a:rPr lang="en-US" dirty="0"/>
              <a:t>S</a:t>
            </a:r>
            <a:r>
              <a:rPr lang="en-US" dirty="0" smtClean="0"/>
              <a:t>pecific to particular application types</a:t>
            </a:r>
          </a:p>
          <a:p>
            <a:r>
              <a:rPr lang="en-US" dirty="0" smtClean="0"/>
              <a:t>How is the app organized?</a:t>
            </a:r>
          </a:p>
          <a:p>
            <a:pPr lvl="1"/>
            <a:r>
              <a:rPr lang="en-US" dirty="0"/>
              <a:t>C</a:t>
            </a:r>
            <a:r>
              <a:rPr lang="en-US" dirty="0" smtClean="0"/>
              <a:t>omputer/processing/data/control </a:t>
            </a:r>
          </a:p>
          <a:p>
            <a:r>
              <a:rPr lang="en-US" dirty="0" smtClean="0"/>
              <a:t>Stand Alone Applications</a:t>
            </a:r>
          </a:p>
          <a:p>
            <a:pPr lvl="1"/>
            <a:r>
              <a:rPr lang="en-US" dirty="0" smtClean="0"/>
              <a:t>Application resides on a single machine</a:t>
            </a:r>
          </a:p>
          <a:p>
            <a:pPr lvl="1"/>
            <a:r>
              <a:rPr lang="en-US" dirty="0" smtClean="0"/>
              <a:t>Networking limited to sharing data with other copies of the same application</a:t>
            </a:r>
          </a:p>
          <a:p>
            <a:pPr lvl="1"/>
            <a:r>
              <a:rPr lang="en-US" dirty="0" smtClean="0"/>
              <a:t>Example:  Older Microsoft office programs</a:t>
            </a:r>
          </a:p>
          <a:p>
            <a:r>
              <a:rPr lang="en-US" dirty="0" smtClean="0"/>
              <a:t>Centralized or Distributed Apps</a:t>
            </a:r>
          </a:p>
          <a:p>
            <a:pPr lvl="1"/>
            <a:r>
              <a:rPr lang="en-US" dirty="0" smtClean="0">
                <a:sym typeface="Symbol" charset="0"/>
              </a:rPr>
              <a:t>One of each (email &amp; WWW, resp.) </a:t>
            </a:r>
            <a:endParaRPr lang="en-US" dirty="0">
              <a:sym typeface="Symbol" charset="0"/>
            </a:endParaRPr>
          </a:p>
        </p:txBody>
      </p:sp>
      <p:sp>
        <p:nvSpPr>
          <p:cNvPr id="2" name="Slide Number Placeholder 1"/>
          <p:cNvSpPr>
            <a:spLocks noGrp="1"/>
          </p:cNvSpPr>
          <p:nvPr>
            <p:ph type="sldNum" sz="quarter" idx="12"/>
          </p:nvPr>
        </p:nvSpPr>
        <p:spPr/>
        <p:txBody>
          <a:bodyPr/>
          <a:lstStyle/>
          <a:p>
            <a:fld id="{6113E31D-E2AB-40D1-8B51-AFA5AFEF393A}" type="slidenum">
              <a:rPr lang="en-US" smtClean="0"/>
              <a:t>9</a:t>
            </a:fld>
            <a:endParaRPr lang="en-US" dirty="0"/>
          </a:p>
        </p:txBody>
      </p:sp>
    </p:spTree>
    <p:extLst>
      <p:ext uri="{BB962C8B-B14F-4D97-AF65-F5344CB8AC3E}">
        <p14:creationId xmlns:p14="http://schemas.microsoft.com/office/powerpoint/2010/main" val="1882613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40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4099">
                                            <p:txEl>
                                              <p:pRg st="9" end="9"/>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4409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409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4099">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440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owerbar">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lowerbar.potx</Template>
  <TotalTime>328</TotalTime>
  <Words>4468</Words>
  <Application>Microsoft Office PowerPoint</Application>
  <PresentationFormat>On-screen Show (4:3)</PresentationFormat>
  <Paragraphs>761</Paragraphs>
  <Slides>71</Slides>
  <Notes>49</Notes>
  <HiddenSlides>3</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86" baseType="lpstr">
      <vt:lpstr>ＭＳ Ｐゴシック</vt:lpstr>
      <vt:lpstr>Optima</vt:lpstr>
      <vt:lpstr>Osaka</vt:lpstr>
      <vt:lpstr>ZapfDingbats</vt:lpstr>
      <vt:lpstr>Arial</vt:lpstr>
      <vt:lpstr>Calibri</vt:lpstr>
      <vt:lpstr>Calibri Light</vt:lpstr>
      <vt:lpstr>Comic Sans MS</vt:lpstr>
      <vt:lpstr>Courier New</vt:lpstr>
      <vt:lpstr>Lucida Sans</vt:lpstr>
      <vt:lpstr>Symbol</vt:lpstr>
      <vt:lpstr>Times New Roman</vt:lpstr>
      <vt:lpstr>Wingdings</vt:lpstr>
      <vt:lpstr>lowerbar</vt:lpstr>
      <vt:lpstr>Clip</vt:lpstr>
      <vt:lpstr>Lecture 11a</vt:lpstr>
      <vt:lpstr>Internet Protocol stack</vt:lpstr>
      <vt:lpstr>It is Complex!</vt:lpstr>
      <vt:lpstr>Basic Operation</vt:lpstr>
      <vt:lpstr>The need for Transport Layer</vt:lpstr>
      <vt:lpstr>Internet transport protocols services</vt:lpstr>
      <vt:lpstr>But first …  Applications</vt:lpstr>
      <vt:lpstr>Application architectures</vt:lpstr>
      <vt:lpstr>Application Architecture</vt:lpstr>
      <vt:lpstr>Application architectures</vt:lpstr>
      <vt:lpstr>Client-server architecture</vt:lpstr>
      <vt:lpstr>Pure P2P architecture</vt:lpstr>
      <vt:lpstr>Hybrid of client-server and P2P</vt:lpstr>
      <vt:lpstr>App-layer protocol defines</vt:lpstr>
      <vt:lpstr>What transport service does an app need?</vt:lpstr>
      <vt:lpstr>Transport service requirements of common apps</vt:lpstr>
      <vt:lpstr>Implications</vt:lpstr>
      <vt:lpstr>Application-to-Application Service</vt:lpstr>
      <vt:lpstr>Transport services and protocols</vt:lpstr>
      <vt:lpstr>Communications Across a Network</vt:lpstr>
      <vt:lpstr>Relationship  to Application Layers</vt:lpstr>
      <vt:lpstr>Port addresses and multiplexing</vt:lpstr>
      <vt:lpstr>Processes and Sockets</vt:lpstr>
      <vt:lpstr>Application Addressing : Port Numbers</vt:lpstr>
      <vt:lpstr>Ports and Servers</vt:lpstr>
      <vt:lpstr>Standard ports</vt:lpstr>
      <vt:lpstr>Port Numbers Continued</vt:lpstr>
      <vt:lpstr>etc\services file</vt:lpstr>
      <vt:lpstr>Transmission Control Protocol (TCP)</vt:lpstr>
      <vt:lpstr>TCP functions</vt:lpstr>
      <vt:lpstr>TCP Segment</vt:lpstr>
      <vt:lpstr>TCP functions - multiplexing</vt:lpstr>
      <vt:lpstr>TCP - segmentation</vt:lpstr>
      <vt:lpstr>Sequence Numbers in TCP</vt:lpstr>
      <vt:lpstr>TCP functions - reliability</vt:lpstr>
      <vt:lpstr>Error Control (Retransmission)</vt:lpstr>
      <vt:lpstr>TCP functions - segmentation</vt:lpstr>
      <vt:lpstr>TCP Connection Establishment</vt:lpstr>
      <vt:lpstr>TCP Connection Management</vt:lpstr>
      <vt:lpstr>PowerPoint Presentation</vt:lpstr>
      <vt:lpstr>TCP States - Client and Server</vt:lpstr>
      <vt:lpstr>Connection Termination</vt:lpstr>
      <vt:lpstr>Connection Termination</vt:lpstr>
      <vt:lpstr>TCP functions – flow control</vt:lpstr>
      <vt:lpstr>Stop and Wait Flow Control</vt:lpstr>
      <vt:lpstr>TCP functions – flow control</vt:lpstr>
      <vt:lpstr>Stop and Wait with window size</vt:lpstr>
      <vt:lpstr>Sliding window</vt:lpstr>
      <vt:lpstr>Sliding window</vt:lpstr>
      <vt:lpstr>Sliding Windows</vt:lpstr>
      <vt:lpstr>Sender Variables</vt:lpstr>
      <vt:lpstr>Sender Invariant</vt:lpstr>
      <vt:lpstr>Sender Window</vt:lpstr>
      <vt:lpstr>Receiver variables</vt:lpstr>
      <vt:lpstr>Receiver Invariant</vt:lpstr>
      <vt:lpstr>Receiver Window</vt:lpstr>
      <vt:lpstr>Receiver ACK Decisions</vt:lpstr>
      <vt:lpstr>TCP Sliding Windows</vt:lpstr>
      <vt:lpstr>Receiver’s Advertised Window</vt:lpstr>
      <vt:lpstr>TCP Flow Control</vt:lpstr>
      <vt:lpstr>TCP Flow Control</vt:lpstr>
      <vt:lpstr>PowerPoint Presentation</vt:lpstr>
      <vt:lpstr>PowerPoint Presentation</vt:lpstr>
      <vt:lpstr>PowerPoint Presentation</vt:lpstr>
      <vt:lpstr>UDP: User Datagram Protocol [RFC 768]</vt:lpstr>
      <vt:lpstr>UDP</vt:lpstr>
      <vt:lpstr>Discussion</vt:lpstr>
      <vt:lpstr>Example of Encapsulation</vt:lpstr>
      <vt:lpstr>TCP/ IP technologies by layer</vt:lpstr>
      <vt:lpstr>Summary:  Transport Layer</vt:lpstr>
      <vt:lpstr>Summary</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prashant</dc:creator>
  <cp:lastModifiedBy>Cui, Liu</cp:lastModifiedBy>
  <cp:revision>136</cp:revision>
  <dcterms:created xsi:type="dcterms:W3CDTF">2013-11-26T13:30:49Z</dcterms:created>
  <dcterms:modified xsi:type="dcterms:W3CDTF">2017-01-20T20:08:41Z</dcterms:modified>
</cp:coreProperties>
</file>