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jpg"/>
  <Override PartName="/ppt/media/image7.jpg" ContentType="image/jpg"/>
  <Override PartName="/ppt/notesSlides/notesSlide2.xml" ContentType="application/vnd.openxmlformats-officedocument.presentationml.notesSlide+xml"/>
  <Override PartName="/ppt/media/image8.jpg" ContentType="image/jp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587" r:id="rId2"/>
    <p:sldId id="719" r:id="rId3"/>
    <p:sldId id="747" r:id="rId4"/>
    <p:sldId id="720" r:id="rId5"/>
    <p:sldId id="721" r:id="rId6"/>
    <p:sldId id="722" r:id="rId7"/>
    <p:sldId id="723" r:id="rId8"/>
    <p:sldId id="724" r:id="rId9"/>
    <p:sldId id="725" r:id="rId10"/>
    <p:sldId id="726" r:id="rId11"/>
    <p:sldId id="717" r:id="rId12"/>
    <p:sldId id="718" r:id="rId13"/>
    <p:sldId id="727" r:id="rId14"/>
    <p:sldId id="728" r:id="rId15"/>
    <p:sldId id="729" r:id="rId16"/>
    <p:sldId id="730" r:id="rId17"/>
    <p:sldId id="731" r:id="rId18"/>
    <p:sldId id="732" r:id="rId19"/>
    <p:sldId id="733" r:id="rId20"/>
    <p:sldId id="735" r:id="rId21"/>
    <p:sldId id="736" r:id="rId22"/>
    <p:sldId id="748" r:id="rId23"/>
    <p:sldId id="738" r:id="rId24"/>
    <p:sldId id="739" r:id="rId25"/>
    <p:sldId id="740" r:id="rId26"/>
    <p:sldId id="741" r:id="rId27"/>
    <p:sldId id="742" r:id="rId28"/>
    <p:sldId id="743" r:id="rId29"/>
    <p:sldId id="744" r:id="rId30"/>
    <p:sldId id="745" r:id="rId31"/>
    <p:sldId id="746" r:id="rId32"/>
    <p:sldId id="749" r:id="rId33"/>
    <p:sldId id="750" r:id="rId34"/>
    <p:sldId id="751" r:id="rId35"/>
    <p:sldId id="752" r:id="rId36"/>
    <p:sldId id="753" r:id="rId37"/>
    <p:sldId id="754" r:id="rId38"/>
    <p:sldId id="755" r:id="rId39"/>
    <p:sldId id="756" r:id="rId40"/>
    <p:sldId id="757" r:id="rId41"/>
    <p:sldId id="716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13" autoAdjust="0"/>
    <p:restoredTop sz="83289"/>
  </p:normalViewPr>
  <p:slideViewPr>
    <p:cSldViewPr snapToGrid="0" snapToObjects="1">
      <p:cViewPr varScale="1">
        <p:scale>
          <a:sx n="177" d="100"/>
          <a:sy n="177" d="100"/>
        </p:scale>
        <p:origin x="474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49" Type="http://schemas.microsoft.com/office/2015/10/relationships/revisionInfo" Target="revisionInfo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PMingLiU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PMingLiU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PMingLiU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PMingLiU" charset="0"/>
              </a:defRPr>
            </a:lvl1pPr>
          </a:lstStyle>
          <a:p>
            <a:pPr>
              <a:defRPr/>
            </a:pPr>
            <a:fld id="{BA9611C0-22CD-3B4D-A545-A25F1CC1E2E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28096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noProof="0"/>
              <a:t>Textmasterformate durch Klicken bearbeiten</a:t>
            </a:r>
          </a:p>
          <a:p>
            <a:pPr lvl="1"/>
            <a:r>
              <a:rPr lang="de-DE" altLang="zh-CN" noProof="0"/>
              <a:t>Zweite Ebene</a:t>
            </a:r>
          </a:p>
          <a:p>
            <a:pPr lvl="2"/>
            <a:r>
              <a:rPr lang="de-DE" altLang="zh-CN" noProof="0"/>
              <a:t>Dritte Ebene</a:t>
            </a:r>
          </a:p>
          <a:p>
            <a:pPr lvl="3"/>
            <a:r>
              <a:rPr lang="de-DE" altLang="zh-CN" noProof="0"/>
              <a:t>Vierte Ebene</a:t>
            </a:r>
          </a:p>
          <a:p>
            <a:pPr lvl="4"/>
            <a:r>
              <a:rPr lang="de-DE" altLang="zh-CN" noProof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91BB238-3B1B-EE4E-BFC2-DF2FE134C0D2}" type="slidenum">
              <a:rPr lang="de-DE" altLang="zh-CN"/>
              <a:pPr>
                <a:defRPr/>
              </a:pPr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0557670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1BB238-3B1B-EE4E-BFC2-DF2FE134C0D2}" type="slidenum">
              <a:rPr lang="de-DE" altLang="zh-CN" smtClean="0"/>
              <a:pPr>
                <a:defRPr/>
              </a:pPr>
              <a:t>1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423182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1BB238-3B1B-EE4E-BFC2-DF2FE134C0D2}" type="slidenum">
              <a:rPr lang="de-DE" altLang="zh-CN" smtClean="0"/>
              <a:pPr>
                <a:defRPr/>
              </a:pPr>
              <a:t>19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348420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1BB238-3B1B-EE4E-BFC2-DF2FE134C0D2}" type="slidenum">
              <a:rPr lang="de-DE" altLang="zh-CN" smtClean="0"/>
              <a:pPr>
                <a:defRPr/>
              </a:pPr>
              <a:t>34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937950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Immunity Debugger is a powerful new way to write exploits, analyze malware, and reverse engineer binary files. It builds on a solid user interface with function graphing, the industry's first heap analysis tool built specifically for heap creation, and a large and well supported Python API for easy extensibility.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1BB238-3B1B-EE4E-BFC2-DF2FE134C0D2}" type="slidenum">
              <a:rPr lang="de-DE" altLang="zh-CN" smtClean="0"/>
              <a:pPr>
                <a:defRPr/>
              </a:pPr>
              <a:t>36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42936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93738" y="1435100"/>
            <a:ext cx="7754937" cy="1082675"/>
          </a:xfrm>
        </p:spPr>
        <p:txBody>
          <a:bodyPr anchor="b"/>
          <a:lstStyle>
            <a:lvl1pPr algn="ctr">
              <a:lnSpc>
                <a:spcPct val="110000"/>
              </a:lnSpc>
              <a:defRPr sz="3200"/>
            </a:lvl1pPr>
          </a:lstStyle>
          <a:p>
            <a:r>
              <a:rPr lang="de-DE"/>
              <a:t>Titelmasterformat durch</a:t>
            </a:r>
            <a:br>
              <a:rPr lang="de-DE"/>
            </a:br>
            <a:r>
              <a:rPr lang="de-DE"/>
              <a:t>Klicken bearbeiten</a:t>
            </a:r>
          </a:p>
        </p:txBody>
      </p:sp>
      <p:sp>
        <p:nvSpPr>
          <p:cNvPr id="111630" name="Rectangle 12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696913" y="2517775"/>
            <a:ext cx="7751762" cy="800100"/>
          </a:xfrm>
        </p:spPr>
        <p:txBody>
          <a:bodyPr tIns="45720" bIns="45720"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8054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0201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9725" y="101600"/>
            <a:ext cx="2130425" cy="57007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5275" y="101600"/>
            <a:ext cx="6242050" cy="57007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5235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700" y="6065721"/>
            <a:ext cx="4953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3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700" y="6065721"/>
            <a:ext cx="4953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95275" y="1489075"/>
            <a:ext cx="4186238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3913" y="1489075"/>
            <a:ext cx="4186237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2169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6014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09493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94493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2341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1897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/>
              <a:t>Textmasterformate durch Klicken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101600"/>
            <a:ext cx="8520112" cy="6477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/>
              <a:t>Klicken Sie, um das Titelformat zu bearbeiten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zh-CN" sz="1000"/>
              <a:t>Page </a:t>
            </a:r>
            <a:r>
              <a:rPr lang="de-DE" altLang="zh-CN" sz="1000">
                <a:sym typeface="Wingdings" charset="0"/>
              </a:rPr>
              <a:t></a:t>
            </a:r>
            <a:r>
              <a:rPr lang="de-DE" altLang="zh-CN" sz="1000"/>
              <a:t> </a:t>
            </a:r>
            <a:fld id="{EB0D860B-0F9F-024D-87B2-26EC2F8908EF}" type="slidenum">
              <a:rPr lang="de-DE" altLang="zh-CN" sz="1000"/>
              <a:pPr/>
              <a:t>‹#›</a:t>
            </a:fld>
            <a:endParaRPr lang="de-DE" altLang="zh-CN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+mj-lt"/>
          <a:ea typeface="宋体" charset="0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ea typeface="宋体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ea typeface="宋体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ea typeface="宋体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ea typeface="宋体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charset="0"/>
        <a:buChar char="§"/>
        <a:defRPr kumimoji="1" sz="2000">
          <a:solidFill>
            <a:schemeClr val="tx1"/>
          </a:solidFill>
          <a:latin typeface="+mn-lt"/>
          <a:ea typeface="宋体" charset="0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 kumimoji="1">
          <a:solidFill>
            <a:schemeClr val="tx1"/>
          </a:solidFill>
          <a:latin typeface="+mn-lt"/>
          <a:ea typeface="Arial" charset="0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 kumimoji="1">
          <a:solidFill>
            <a:schemeClr val="tx1"/>
          </a:solidFill>
          <a:latin typeface="+mn-lt"/>
          <a:ea typeface="Arial" charset="0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 kumimoji="1">
          <a:solidFill>
            <a:schemeClr val="tx1"/>
          </a:solidFill>
          <a:latin typeface="+mn-lt"/>
          <a:ea typeface="Arial" charset="0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 kumimoji="1">
          <a:solidFill>
            <a:schemeClr val="tx1"/>
          </a:solidFill>
          <a:latin typeface="+mn-lt"/>
          <a:ea typeface="Arial" charset="0"/>
          <a:cs typeface="+mn-cs"/>
        </a:defRPr>
      </a:lvl5pPr>
      <a:lvl6pPr marL="17113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6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3240" y="1315598"/>
            <a:ext cx="801858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3200" b="1" dirty="0">
                <a:solidFill>
                  <a:schemeClr val="bg1"/>
                </a:solidFill>
                <a:latin typeface="Agency FB" panose="020B0503020202020204" pitchFamily="34" charset="0"/>
                <a:ea typeface="Calibri" charset="0"/>
                <a:cs typeface="Calibri" charset="0"/>
                <a:sym typeface="Arial" charset="0"/>
              </a:rPr>
              <a:t>CSC 495/583 Topics of Software </a:t>
            </a:r>
            <a:r>
              <a:rPr lang="en-US" altLang="en-US" sz="3200" b="1" dirty="0" smtClean="0">
                <a:solidFill>
                  <a:schemeClr val="bg1"/>
                </a:solidFill>
                <a:latin typeface="Agency FB" panose="020B0503020202020204" pitchFamily="34" charset="0"/>
                <a:ea typeface="Calibri" charset="0"/>
                <a:cs typeface="Calibri" charset="0"/>
                <a:sym typeface="Arial" charset="0"/>
              </a:rPr>
              <a:t>Security</a:t>
            </a:r>
            <a:r>
              <a:rPr lang="en-US" altLang="en-US" sz="3200" b="1" dirty="0">
                <a:solidFill>
                  <a:schemeClr val="bg1"/>
                </a:solidFill>
                <a:latin typeface="Agency FB" panose="020B0503020202020204" pitchFamily="34" charset="0"/>
                <a:ea typeface="Calibri" charset="0"/>
                <a:cs typeface="Calibri" charset="0"/>
                <a:sym typeface="Arial" charset="0"/>
              </a:rPr>
              <a:t/>
            </a:r>
            <a:br>
              <a:rPr lang="en-US" altLang="en-US" sz="3200" b="1" dirty="0">
                <a:solidFill>
                  <a:schemeClr val="bg1"/>
                </a:solidFill>
                <a:latin typeface="Agency FB" panose="020B0503020202020204" pitchFamily="34" charset="0"/>
                <a:ea typeface="Calibri" charset="0"/>
                <a:cs typeface="Calibri" charset="0"/>
                <a:sym typeface="Arial" charset="0"/>
              </a:rPr>
            </a:br>
            <a:r>
              <a:rPr lang="en-US" altLang="en-US" sz="3200" b="1" dirty="0">
                <a:solidFill>
                  <a:schemeClr val="bg1"/>
                </a:solidFill>
                <a:latin typeface="Agency FB" panose="020B0503020202020204" pitchFamily="34" charset="0"/>
                <a:ea typeface="Calibri" charset="0"/>
                <a:cs typeface="Calibri" charset="0"/>
                <a:sym typeface="Arial" charset="0"/>
              </a:rPr>
              <a:t>Introduction</a:t>
            </a:r>
            <a:endParaRPr lang="en-US" altLang="en-US" sz="2400" b="1" dirty="0">
              <a:solidFill>
                <a:schemeClr val="bg1"/>
              </a:solidFill>
              <a:latin typeface="Agency FB" panose="020B0503020202020204" pitchFamily="34" charset="0"/>
              <a:ea typeface="Calibri" charset="0"/>
              <a:cs typeface="Calibri" charset="0"/>
              <a:sym typeface="Arial" charset="0"/>
            </a:endParaRPr>
          </a:p>
          <a:p>
            <a:pPr algn="ctr"/>
            <a:endParaRPr lang="en-US" altLang="en-US" sz="2400" b="1" dirty="0">
              <a:solidFill>
                <a:schemeClr val="bg1"/>
              </a:solidFill>
              <a:latin typeface="Agency FB" panose="020B0503020202020204" pitchFamily="34" charset="0"/>
              <a:ea typeface="Calibri" charset="0"/>
              <a:cs typeface="Calibri" charset="0"/>
              <a:sym typeface="Arial" charset="0"/>
            </a:endParaRPr>
          </a:p>
          <a:p>
            <a:pPr algn="ctr"/>
            <a:r>
              <a:rPr lang="en-US" altLang="en-US" sz="2400" b="1" dirty="0">
                <a:solidFill>
                  <a:schemeClr val="bg1"/>
                </a:solidFill>
                <a:latin typeface="Agency FB" panose="020B0503020202020204" pitchFamily="34" charset="0"/>
                <a:ea typeface="Calibri" charset="0"/>
                <a:cs typeface="Calibri" charset="0"/>
                <a:sym typeface="Arial" charset="0"/>
              </a:rPr>
              <a:t>Dr. Si Chen (schen@wcupa.edu)</a:t>
            </a:r>
          </a:p>
        </p:txBody>
      </p:sp>
      <p:sp>
        <p:nvSpPr>
          <p:cNvPr id="2" name="Rectangle 1"/>
          <p:cNvSpPr/>
          <p:nvPr/>
        </p:nvSpPr>
        <p:spPr>
          <a:xfrm>
            <a:off x="7224436" y="-93336"/>
            <a:ext cx="144783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pc="-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Franklin Gothic Medium" panose="020B0603020102020204"/>
              </a:rPr>
              <a:t>Class</a:t>
            </a:r>
            <a:r>
              <a:rPr lang="en-US" altLang="zh-CN" sz="7200" b="1" dirty="0">
                <a:solidFill>
                  <a:srgbClr val="247793">
                    <a:lumMod val="60000"/>
                    <a:lumOff val="40000"/>
                  </a:srgbClr>
                </a:solidFill>
                <a:latin typeface="Franklin Gothic Book" panose="020B0503020102020204"/>
              </a:rPr>
              <a:t>1</a:t>
            </a:r>
            <a:endParaRPr lang="zh-CN" altLang="en-US" sz="2800" dirty="0"/>
          </a:p>
        </p:txBody>
      </p:sp>
      <p:sp>
        <p:nvSpPr>
          <p:cNvPr id="3" name="AutoShape 8" descr="Image result for programming langu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6" name="Picture 2" descr="Course Logo">
            <a:extLst>
              <a:ext uri="{FF2B5EF4-FFF2-40B4-BE49-F238E27FC236}">
                <a16:creationId xmlns:a16="http://schemas.microsoft.com/office/drawing/2014/main" xmlns="" id="{9282C541-23EE-469D-A06B-4D0016D94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551" y="3823398"/>
            <a:ext cx="3164449" cy="210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54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bject 2"/>
          <p:cNvSpPr txBox="1"/>
          <p:nvPr/>
        </p:nvSpPr>
        <p:spPr>
          <a:xfrm>
            <a:off x="2206943" y="2174748"/>
            <a:ext cx="4730563" cy="2204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956" i="1" spc="-243" dirty="0">
                <a:latin typeface="Arial"/>
                <a:cs typeface="Arial"/>
              </a:rPr>
              <a:t>To </a:t>
            </a:r>
            <a:r>
              <a:rPr sz="2956" i="1" spc="-9" dirty="0">
                <a:latin typeface="Arial"/>
                <a:cs typeface="Arial"/>
              </a:rPr>
              <a:t>ensure </a:t>
            </a:r>
            <a:r>
              <a:rPr sz="2956" i="1" spc="18" dirty="0">
                <a:latin typeface="Arial"/>
                <a:cs typeface="Arial"/>
              </a:rPr>
              <a:t>security</a:t>
            </a:r>
            <a:r>
              <a:rPr sz="2471" i="1" spc="18" dirty="0">
                <a:latin typeface="Arial"/>
                <a:cs typeface="Arial"/>
              </a:rPr>
              <a:t>, </a:t>
            </a:r>
            <a:r>
              <a:rPr sz="2471" i="1" spc="-4" dirty="0">
                <a:latin typeface="Arial"/>
                <a:cs typeface="Arial"/>
              </a:rPr>
              <a:t>we</a:t>
            </a:r>
            <a:r>
              <a:rPr sz="2471" i="1" spc="212" dirty="0">
                <a:latin typeface="Arial"/>
                <a:cs typeface="Arial"/>
              </a:rPr>
              <a:t> </a:t>
            </a:r>
            <a:r>
              <a:rPr sz="2471" i="1" dirty="0">
                <a:latin typeface="Arial"/>
                <a:cs typeface="Arial"/>
              </a:rPr>
              <a:t>must</a:t>
            </a:r>
            <a:endParaRPr sz="2471" dirty="0">
              <a:latin typeface="Arial"/>
              <a:cs typeface="Arial"/>
            </a:endParaRPr>
          </a:p>
          <a:p>
            <a:pPr marL="10646" marR="4483" algn="ctr">
              <a:lnSpc>
                <a:spcPct val="100499"/>
              </a:lnSpc>
              <a:spcBef>
                <a:spcPts val="1482"/>
              </a:spcBef>
            </a:pPr>
            <a:r>
              <a:rPr sz="2956" b="1" i="1" dirty="0">
                <a:latin typeface="Arial"/>
                <a:cs typeface="Arial"/>
              </a:rPr>
              <a:t>eliminate bugs </a:t>
            </a:r>
            <a:r>
              <a:rPr sz="2956" i="1" spc="57" dirty="0">
                <a:latin typeface="Arial"/>
                <a:cs typeface="Arial"/>
              </a:rPr>
              <a:t>and</a:t>
            </a:r>
            <a:r>
              <a:rPr sz="2956" i="1" spc="-53" dirty="0">
                <a:latin typeface="Arial"/>
                <a:cs typeface="Arial"/>
              </a:rPr>
              <a:t> </a:t>
            </a:r>
            <a:r>
              <a:rPr sz="2956" b="1" i="1" spc="4" dirty="0">
                <a:latin typeface="Arial"/>
                <a:cs typeface="Arial"/>
              </a:rPr>
              <a:t>design  </a:t>
            </a:r>
            <a:r>
              <a:rPr sz="2956" b="1" i="1" dirty="0">
                <a:latin typeface="Arial"/>
                <a:cs typeface="Arial"/>
              </a:rPr>
              <a:t>flaws</a:t>
            </a:r>
            <a:r>
              <a:rPr sz="2956" i="1" dirty="0">
                <a:latin typeface="Arial"/>
                <a:cs typeface="Arial"/>
              </a:rPr>
              <a:t>,</a:t>
            </a:r>
            <a:r>
              <a:rPr sz="2956" i="1" spc="-75" dirty="0">
                <a:latin typeface="Arial"/>
                <a:cs typeface="Arial"/>
              </a:rPr>
              <a:t> </a:t>
            </a:r>
            <a:r>
              <a:rPr sz="2162" i="1" spc="31" dirty="0">
                <a:latin typeface="Arial"/>
                <a:cs typeface="Arial"/>
              </a:rPr>
              <a:t>and/or</a:t>
            </a:r>
            <a:endParaRPr sz="2162" dirty="0">
              <a:latin typeface="Arial"/>
              <a:cs typeface="Arial"/>
            </a:endParaRPr>
          </a:p>
          <a:p>
            <a:pPr algn="ctr">
              <a:spcBef>
                <a:spcPts val="1500"/>
              </a:spcBef>
            </a:pPr>
            <a:r>
              <a:rPr sz="2471" i="1" spc="-4" dirty="0">
                <a:latin typeface="Arial"/>
                <a:cs typeface="Arial"/>
              </a:rPr>
              <a:t>make </a:t>
            </a:r>
            <a:r>
              <a:rPr sz="2471" i="1" dirty="0">
                <a:latin typeface="Arial"/>
                <a:cs typeface="Arial"/>
              </a:rPr>
              <a:t>them </a:t>
            </a:r>
            <a:r>
              <a:rPr sz="2956" b="1" i="1" dirty="0">
                <a:latin typeface="Arial"/>
                <a:cs typeface="Arial"/>
              </a:rPr>
              <a:t>harder to</a:t>
            </a:r>
            <a:r>
              <a:rPr sz="2956" b="1" i="1" spc="-31" dirty="0">
                <a:latin typeface="Arial"/>
                <a:cs typeface="Arial"/>
              </a:rPr>
              <a:t> </a:t>
            </a:r>
            <a:r>
              <a:rPr sz="2956" b="1" i="1" dirty="0">
                <a:latin typeface="Arial"/>
                <a:cs typeface="Arial"/>
              </a:rPr>
              <a:t>exploit</a:t>
            </a:r>
            <a:endParaRPr sz="295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32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99B20E-E2B5-41BA-A4C7-BB3C7393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FB42C7-20A6-4CC0-B59E-0925A14F4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3543" y="2398450"/>
            <a:ext cx="8524875" cy="43132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/>
              <a:t>What is Software Security?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187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27794E-1357-4A6C-A3F6-14090CC12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Software Security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C75D58-F080-44D0-AA79-0208AF796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Software security focuses on the </a:t>
            </a:r>
            <a:r>
              <a:rPr lang="en-US" altLang="zh-CN" b="1" dirty="0">
                <a:solidFill>
                  <a:srgbClr val="FF0000"/>
                </a:solidFill>
              </a:rPr>
              <a:t>secure design and implementation of software </a:t>
            </a:r>
          </a:p>
          <a:p>
            <a:r>
              <a:rPr lang="en-US" altLang="zh-CN" dirty="0"/>
              <a:t>Focus of study: </a:t>
            </a:r>
          </a:p>
          <a:p>
            <a:pPr lvl="1"/>
            <a:r>
              <a:rPr lang="en-US" altLang="zh-CN" dirty="0"/>
              <a:t>the (source) code </a:t>
            </a:r>
          </a:p>
          <a:p>
            <a:r>
              <a:rPr lang="en-US" altLang="zh-CN" dirty="0"/>
              <a:t>By contrast: Many popular approaches to security treat software as a </a:t>
            </a:r>
            <a:r>
              <a:rPr lang="en-US" altLang="zh-CN" i="1" dirty="0"/>
              <a:t>black box</a:t>
            </a:r>
            <a:r>
              <a:rPr lang="en-US" altLang="zh-CN" dirty="0"/>
              <a:t> (ignoring the code) </a:t>
            </a:r>
          </a:p>
          <a:p>
            <a:pPr lvl="1"/>
            <a:r>
              <a:rPr lang="en-US" altLang="zh-CN" dirty="0"/>
              <a:t>OS security, anti-virus, firewalls, etc.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848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76790" y="103464"/>
            <a:ext cx="7517746" cy="400110"/>
          </a:xfrm>
          <a:prstGeom prst="rect">
            <a:avLst/>
          </a:prstGeo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648295">
              <a:lnSpc>
                <a:spcPct val="100000"/>
              </a:lnSpc>
            </a:pPr>
            <a:r>
              <a:rPr spc="13" dirty="0"/>
              <a:t>Course</a:t>
            </a:r>
            <a:r>
              <a:rPr spc="-53" dirty="0"/>
              <a:t> </a:t>
            </a:r>
            <a:r>
              <a:rPr spc="9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6568" y="1180692"/>
            <a:ext cx="104215" cy="19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279" spc="190" dirty="0">
                <a:latin typeface="Arial"/>
                <a:cs typeface="Arial"/>
              </a:rPr>
              <a:t>•</a:t>
            </a:r>
            <a:endParaRPr sz="1279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7924" y="1145785"/>
            <a:ext cx="5153025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2056"/>
              </a:lnSpc>
            </a:pPr>
            <a:r>
              <a:rPr sz="1677" spc="-31" dirty="0">
                <a:latin typeface="Arial"/>
                <a:cs typeface="Arial"/>
              </a:rPr>
              <a:t>This </a:t>
            </a:r>
            <a:r>
              <a:rPr sz="1677" spc="9" dirty="0">
                <a:latin typeface="Arial"/>
                <a:cs typeface="Arial"/>
              </a:rPr>
              <a:t>course </a:t>
            </a:r>
            <a:r>
              <a:rPr sz="1677" spc="-4" dirty="0">
                <a:latin typeface="Arial"/>
                <a:cs typeface="Arial"/>
              </a:rPr>
              <a:t>is </a:t>
            </a:r>
            <a:r>
              <a:rPr sz="1677" spc="4" dirty="0">
                <a:latin typeface="Arial"/>
                <a:cs typeface="Arial"/>
              </a:rPr>
              <a:t>primarily </a:t>
            </a:r>
            <a:r>
              <a:rPr sz="1677" spc="13" dirty="0">
                <a:latin typeface="Arial"/>
                <a:cs typeface="Arial"/>
              </a:rPr>
              <a:t>aimed </a:t>
            </a:r>
            <a:r>
              <a:rPr sz="1677" spc="-4" dirty="0">
                <a:latin typeface="Arial"/>
                <a:cs typeface="Arial"/>
              </a:rPr>
              <a:t>at </a:t>
            </a:r>
            <a:r>
              <a:rPr lang="en-US" sz="1677" spc="22" dirty="0" smtClean="0">
                <a:latin typeface="Arial"/>
                <a:cs typeface="Arial"/>
              </a:rPr>
              <a:t>student </a:t>
            </a:r>
            <a:r>
              <a:rPr sz="1677" dirty="0" smtClean="0">
                <a:latin typeface="Arial"/>
                <a:cs typeface="Arial"/>
              </a:rPr>
              <a:t>interested</a:t>
            </a:r>
            <a:r>
              <a:rPr sz="1677" spc="71" dirty="0" smtClean="0">
                <a:latin typeface="Arial"/>
                <a:cs typeface="Arial"/>
              </a:rPr>
              <a:t> </a:t>
            </a:r>
            <a:r>
              <a:rPr sz="1677" spc="-4" dirty="0">
                <a:latin typeface="Arial"/>
                <a:cs typeface="Arial"/>
              </a:rPr>
              <a:t>in</a:t>
            </a:r>
            <a:endParaRPr sz="1677" dirty="0">
              <a:latin typeface="Arial"/>
              <a:cs typeface="Arial"/>
            </a:endParaRPr>
          </a:p>
          <a:p>
            <a:pPr marL="11206">
              <a:lnSpc>
                <a:spcPts val="2056"/>
              </a:lnSpc>
            </a:pPr>
            <a:r>
              <a:rPr sz="1677" b="1" spc="-9" dirty="0">
                <a:solidFill>
                  <a:srgbClr val="00882B"/>
                </a:solidFill>
                <a:latin typeface="Arial"/>
                <a:cs typeface="Arial"/>
              </a:rPr>
              <a:t>secure </a:t>
            </a:r>
            <a:r>
              <a:rPr sz="1677" b="1" spc="-4" dirty="0">
                <a:latin typeface="Arial"/>
                <a:cs typeface="Arial"/>
              </a:rPr>
              <a:t>software </a:t>
            </a:r>
            <a:r>
              <a:rPr sz="1677" b="1" spc="-9" dirty="0">
                <a:latin typeface="Arial"/>
                <a:cs typeface="Arial"/>
              </a:rPr>
              <a:t>development</a:t>
            </a:r>
            <a:r>
              <a:rPr sz="1677" spc="-9" dirty="0">
                <a:latin typeface="Arial"/>
                <a:cs typeface="Arial"/>
              </a:rPr>
              <a:t>, who</a:t>
            </a:r>
            <a:r>
              <a:rPr sz="1677" spc="53" dirty="0">
                <a:latin typeface="Arial"/>
                <a:cs typeface="Arial"/>
              </a:rPr>
              <a:t> </a:t>
            </a:r>
            <a:r>
              <a:rPr sz="1677" spc="-4" dirty="0">
                <a:latin typeface="Arial"/>
                <a:cs typeface="Arial"/>
              </a:rPr>
              <a:t>will</a:t>
            </a:r>
            <a:endParaRPr sz="1677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3451" y="1745995"/>
            <a:ext cx="79562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spc="137" dirty="0">
                <a:latin typeface="Arial"/>
                <a:cs typeface="Arial"/>
              </a:rPr>
              <a:t>•</a:t>
            </a:r>
            <a:endParaRPr sz="88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3451" y="2005311"/>
            <a:ext cx="79562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spc="137" dirty="0">
                <a:latin typeface="Arial"/>
                <a:cs typeface="Arial"/>
              </a:rPr>
              <a:t>•</a:t>
            </a:r>
            <a:endParaRPr sz="8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3451" y="2264614"/>
            <a:ext cx="79562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spc="137" dirty="0">
                <a:latin typeface="Arial"/>
                <a:cs typeface="Arial"/>
              </a:rPr>
              <a:t>•</a:t>
            </a:r>
            <a:endParaRPr sz="882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3451" y="2523919"/>
            <a:ext cx="79562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spc="137" dirty="0">
                <a:latin typeface="Arial"/>
                <a:cs typeface="Arial"/>
              </a:rPr>
              <a:t>•</a:t>
            </a:r>
            <a:endParaRPr sz="882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5574" y="1691478"/>
            <a:ext cx="4284009" cy="1021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44" b="1" spc="13" dirty="0">
                <a:latin typeface="Arial"/>
                <a:cs typeface="Arial"/>
              </a:rPr>
              <a:t>Design </a:t>
            </a:r>
            <a:r>
              <a:rPr sz="1544" spc="9" dirty="0">
                <a:latin typeface="Arial"/>
                <a:cs typeface="Arial"/>
              </a:rPr>
              <a:t>software </a:t>
            </a:r>
            <a:r>
              <a:rPr sz="1544" spc="13" dirty="0">
                <a:latin typeface="Arial"/>
                <a:cs typeface="Arial"/>
              </a:rPr>
              <a:t>systems </a:t>
            </a:r>
            <a:r>
              <a:rPr sz="1544" spc="9" dirty="0">
                <a:latin typeface="Arial"/>
                <a:cs typeface="Arial"/>
              </a:rPr>
              <a:t>that </a:t>
            </a:r>
            <a:r>
              <a:rPr sz="1544" spc="26" dirty="0">
                <a:latin typeface="Arial"/>
                <a:cs typeface="Arial"/>
              </a:rPr>
              <a:t>should </a:t>
            </a:r>
            <a:r>
              <a:rPr sz="1544" spc="57" dirty="0">
                <a:latin typeface="Arial"/>
                <a:cs typeface="Arial"/>
              </a:rPr>
              <a:t>be</a:t>
            </a:r>
            <a:r>
              <a:rPr sz="1544" dirty="0">
                <a:latin typeface="Arial"/>
                <a:cs typeface="Arial"/>
              </a:rPr>
              <a:t> </a:t>
            </a:r>
            <a:r>
              <a:rPr sz="1544" spc="22" dirty="0">
                <a:solidFill>
                  <a:srgbClr val="00882B"/>
                </a:solidFill>
                <a:latin typeface="Arial"/>
                <a:cs typeface="Arial"/>
              </a:rPr>
              <a:t>secure</a:t>
            </a:r>
            <a:endParaRPr sz="1544">
              <a:latin typeface="Arial"/>
              <a:cs typeface="Arial"/>
            </a:endParaRPr>
          </a:p>
          <a:p>
            <a:pPr marL="11206" marR="1067417">
              <a:lnSpc>
                <a:spcPct val="110200"/>
              </a:lnSpc>
            </a:pPr>
            <a:r>
              <a:rPr sz="1544" b="1" spc="9" dirty="0">
                <a:latin typeface="Arial"/>
                <a:cs typeface="Arial"/>
              </a:rPr>
              <a:t>Write </a:t>
            </a:r>
            <a:r>
              <a:rPr sz="1544" spc="57" dirty="0">
                <a:latin typeface="Arial"/>
                <a:cs typeface="Arial"/>
              </a:rPr>
              <a:t>code </a:t>
            </a:r>
            <a:r>
              <a:rPr sz="1544" spc="9" dirty="0">
                <a:latin typeface="Arial"/>
                <a:cs typeface="Arial"/>
              </a:rPr>
              <a:t>that </a:t>
            </a:r>
            <a:r>
              <a:rPr sz="1544" spc="26" dirty="0">
                <a:latin typeface="Arial"/>
                <a:cs typeface="Arial"/>
              </a:rPr>
              <a:t>should </a:t>
            </a:r>
            <a:r>
              <a:rPr sz="1544" spc="57" dirty="0">
                <a:latin typeface="Arial"/>
                <a:cs typeface="Arial"/>
              </a:rPr>
              <a:t>be </a:t>
            </a:r>
            <a:r>
              <a:rPr sz="1544" spc="22" dirty="0">
                <a:solidFill>
                  <a:srgbClr val="00882B"/>
                </a:solidFill>
                <a:latin typeface="Arial"/>
                <a:cs typeface="Arial"/>
              </a:rPr>
              <a:t>secure  </a:t>
            </a:r>
            <a:r>
              <a:rPr sz="1544" b="1" spc="18" dirty="0">
                <a:latin typeface="Arial"/>
                <a:cs typeface="Arial"/>
              </a:rPr>
              <a:t>Review </a:t>
            </a:r>
            <a:r>
              <a:rPr sz="1544" spc="57" dirty="0">
                <a:latin typeface="Arial"/>
                <a:cs typeface="Arial"/>
              </a:rPr>
              <a:t>code </a:t>
            </a:r>
            <a:r>
              <a:rPr sz="1544" spc="9" dirty="0">
                <a:latin typeface="Arial"/>
                <a:cs typeface="Arial"/>
              </a:rPr>
              <a:t>that </a:t>
            </a:r>
            <a:r>
              <a:rPr sz="1544" spc="26" dirty="0">
                <a:latin typeface="Arial"/>
                <a:cs typeface="Arial"/>
              </a:rPr>
              <a:t>should </a:t>
            </a:r>
            <a:r>
              <a:rPr sz="1544" spc="57" dirty="0">
                <a:latin typeface="Arial"/>
                <a:cs typeface="Arial"/>
              </a:rPr>
              <a:t>be</a:t>
            </a:r>
            <a:r>
              <a:rPr sz="1544" spc="-93" dirty="0">
                <a:latin typeface="Arial"/>
                <a:cs typeface="Arial"/>
              </a:rPr>
              <a:t> </a:t>
            </a:r>
            <a:r>
              <a:rPr sz="1544" spc="22" dirty="0">
                <a:solidFill>
                  <a:srgbClr val="00882B"/>
                </a:solidFill>
                <a:latin typeface="Arial"/>
                <a:cs typeface="Arial"/>
              </a:rPr>
              <a:t>secure  </a:t>
            </a:r>
            <a:r>
              <a:rPr sz="1544" b="1" spc="-18" dirty="0">
                <a:latin typeface="Arial"/>
                <a:cs typeface="Arial"/>
              </a:rPr>
              <a:t>Test </a:t>
            </a:r>
            <a:r>
              <a:rPr sz="1544" spc="57" dirty="0">
                <a:latin typeface="Arial"/>
                <a:cs typeface="Arial"/>
              </a:rPr>
              <a:t>code </a:t>
            </a:r>
            <a:r>
              <a:rPr sz="1544" spc="9" dirty="0">
                <a:latin typeface="Arial"/>
                <a:cs typeface="Arial"/>
              </a:rPr>
              <a:t>that </a:t>
            </a:r>
            <a:r>
              <a:rPr sz="1544" spc="26" dirty="0">
                <a:latin typeface="Arial"/>
                <a:cs typeface="Arial"/>
              </a:rPr>
              <a:t>should </a:t>
            </a:r>
            <a:r>
              <a:rPr sz="1544" spc="57" dirty="0">
                <a:latin typeface="Arial"/>
                <a:cs typeface="Arial"/>
              </a:rPr>
              <a:t>be</a:t>
            </a:r>
            <a:r>
              <a:rPr sz="1544" spc="-40" dirty="0">
                <a:latin typeface="Arial"/>
                <a:cs typeface="Arial"/>
              </a:rPr>
              <a:t> </a:t>
            </a:r>
            <a:r>
              <a:rPr sz="1544" spc="22" dirty="0">
                <a:solidFill>
                  <a:srgbClr val="00882B"/>
                </a:solidFill>
                <a:latin typeface="Arial"/>
                <a:cs typeface="Arial"/>
              </a:rPr>
              <a:t>secure</a:t>
            </a:r>
            <a:endParaRPr sz="154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6568" y="2920495"/>
            <a:ext cx="104215" cy="19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279" spc="190" dirty="0">
                <a:latin typeface="Arial"/>
                <a:cs typeface="Arial"/>
              </a:rPr>
              <a:t>•</a:t>
            </a:r>
            <a:endParaRPr sz="1279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7924" y="2882168"/>
            <a:ext cx="5072903" cy="485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>
              <a:lnSpc>
                <a:spcPct val="101299"/>
              </a:lnSpc>
            </a:pPr>
            <a:r>
              <a:rPr lang="en-US" sz="1677" spc="-9" dirty="0" smtClean="0">
                <a:latin typeface="Arial"/>
                <a:cs typeface="Arial"/>
              </a:rPr>
              <a:t>We </a:t>
            </a:r>
            <a:r>
              <a:rPr sz="1677" spc="-4" dirty="0" smtClean="0">
                <a:latin typeface="Arial"/>
                <a:cs typeface="Arial"/>
              </a:rPr>
              <a:t>will </a:t>
            </a:r>
            <a:r>
              <a:rPr sz="1677" spc="22" dirty="0">
                <a:latin typeface="Arial"/>
                <a:cs typeface="Arial"/>
              </a:rPr>
              <a:t>connect </a:t>
            </a:r>
            <a:r>
              <a:rPr sz="1677" spc="-4" dirty="0">
                <a:latin typeface="Arial"/>
                <a:cs typeface="Arial"/>
              </a:rPr>
              <a:t>to other </a:t>
            </a:r>
            <a:r>
              <a:rPr sz="1677" spc="9" dirty="0" smtClean="0">
                <a:latin typeface="Arial"/>
                <a:cs typeface="Arial"/>
              </a:rPr>
              <a:t>classes</a:t>
            </a:r>
            <a:r>
              <a:rPr lang="en-US" sz="1677" spc="9" dirty="0" smtClean="0">
                <a:latin typeface="Arial"/>
                <a:cs typeface="Arial"/>
              </a:rPr>
              <a:t> </a:t>
            </a:r>
            <a:r>
              <a:rPr sz="1677" spc="13" dirty="0" smtClean="0">
                <a:latin typeface="Arial"/>
                <a:cs typeface="Arial"/>
              </a:rPr>
              <a:t>in </a:t>
            </a:r>
            <a:r>
              <a:rPr sz="1677" spc="13" dirty="0">
                <a:latin typeface="Arial"/>
                <a:cs typeface="Arial"/>
              </a:rPr>
              <a:t>the </a:t>
            </a:r>
            <a:r>
              <a:rPr lang="en-US" sz="1677" spc="13" dirty="0" smtClean="0">
                <a:latin typeface="Arial"/>
                <a:cs typeface="Arial"/>
              </a:rPr>
              <a:t>WCU </a:t>
            </a:r>
          </a:p>
          <a:p>
            <a:pPr marL="11206" marR="4483">
              <a:lnSpc>
                <a:spcPct val="101299"/>
              </a:lnSpc>
            </a:pPr>
            <a:r>
              <a:rPr lang="en-US" sz="1544" b="1" spc="13" dirty="0" smtClean="0">
                <a:solidFill>
                  <a:srgbClr val="0365C0"/>
                </a:solidFill>
                <a:latin typeface="Arial"/>
                <a:cs typeface="Arial"/>
              </a:rPr>
              <a:t>  CSC 301</a:t>
            </a:r>
            <a:r>
              <a:rPr lang="mr-IN" sz="1544" b="1" spc="13" dirty="0" smtClean="0">
                <a:solidFill>
                  <a:srgbClr val="0365C0"/>
                </a:solidFill>
                <a:latin typeface="Arial"/>
                <a:cs typeface="Arial"/>
              </a:rPr>
              <a:t>…</a:t>
            </a:r>
            <a:endParaRPr sz="1544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6568" y="3689396"/>
            <a:ext cx="104215" cy="19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279" spc="190" dirty="0">
                <a:latin typeface="Arial"/>
                <a:cs typeface="Arial"/>
              </a:rPr>
              <a:t>•</a:t>
            </a:r>
            <a:endParaRPr sz="1279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7924" y="3660092"/>
            <a:ext cx="5096996" cy="5161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/>
            <a:r>
              <a:rPr sz="1677" spc="44" dirty="0">
                <a:latin typeface="Arial"/>
                <a:cs typeface="Arial"/>
              </a:rPr>
              <a:t>Much </a:t>
            </a:r>
            <a:r>
              <a:rPr sz="1677" spc="13" dirty="0">
                <a:latin typeface="Arial"/>
                <a:cs typeface="Arial"/>
              </a:rPr>
              <a:t>of our </a:t>
            </a:r>
            <a:r>
              <a:rPr sz="1677" b="1" spc="18" dirty="0">
                <a:latin typeface="Arial"/>
                <a:cs typeface="Arial"/>
              </a:rPr>
              <a:t>focus </a:t>
            </a:r>
            <a:r>
              <a:rPr sz="1677" spc="9" dirty="0">
                <a:latin typeface="Arial"/>
                <a:cs typeface="Arial"/>
              </a:rPr>
              <a:t>will </a:t>
            </a:r>
            <a:r>
              <a:rPr sz="1677" spc="66" dirty="0">
                <a:latin typeface="Arial"/>
                <a:cs typeface="Arial"/>
              </a:rPr>
              <a:t>be </a:t>
            </a:r>
            <a:r>
              <a:rPr sz="1677" spc="18" dirty="0">
                <a:latin typeface="Arial"/>
                <a:cs typeface="Arial"/>
              </a:rPr>
              <a:t>on </a:t>
            </a:r>
            <a:r>
              <a:rPr sz="1677" b="1" spc="18" dirty="0">
                <a:solidFill>
                  <a:srgbClr val="0365C0"/>
                </a:solidFill>
                <a:latin typeface="Arial"/>
                <a:cs typeface="Arial"/>
              </a:rPr>
              <a:t>the </a:t>
            </a:r>
            <a:r>
              <a:rPr sz="1677" b="1" spc="13" dirty="0">
                <a:solidFill>
                  <a:srgbClr val="0365C0"/>
                </a:solidFill>
                <a:latin typeface="Arial"/>
                <a:cs typeface="Arial"/>
              </a:rPr>
              <a:t>software, </a:t>
            </a:r>
            <a:r>
              <a:rPr sz="1677" spc="49" dirty="0">
                <a:latin typeface="Arial"/>
                <a:cs typeface="Arial"/>
              </a:rPr>
              <a:t>and</a:t>
            </a:r>
            <a:r>
              <a:rPr sz="1677" spc="-119" dirty="0">
                <a:latin typeface="Arial"/>
                <a:cs typeface="Arial"/>
              </a:rPr>
              <a:t> </a:t>
            </a:r>
            <a:r>
              <a:rPr sz="1677" spc="18" dirty="0">
                <a:latin typeface="Arial"/>
                <a:cs typeface="Arial"/>
              </a:rPr>
              <a:t>how  </a:t>
            </a:r>
            <a:r>
              <a:rPr sz="1677" spc="-4" dirty="0">
                <a:latin typeface="Arial"/>
                <a:cs typeface="Arial"/>
              </a:rPr>
              <a:t>to </a:t>
            </a:r>
            <a:r>
              <a:rPr sz="1677" spc="18" dirty="0">
                <a:latin typeface="Arial"/>
                <a:cs typeface="Arial"/>
              </a:rPr>
              <a:t>develop </a:t>
            </a:r>
            <a:r>
              <a:rPr sz="1677" spc="-4" dirty="0">
                <a:latin typeface="Arial"/>
                <a:cs typeface="Arial"/>
              </a:rPr>
              <a:t>it to </a:t>
            </a:r>
            <a:r>
              <a:rPr sz="1677" spc="40" dirty="0">
                <a:latin typeface="Arial"/>
                <a:cs typeface="Arial"/>
              </a:rPr>
              <a:t>be</a:t>
            </a:r>
            <a:r>
              <a:rPr sz="1677" spc="13" dirty="0">
                <a:latin typeface="Arial"/>
                <a:cs typeface="Arial"/>
              </a:rPr>
              <a:t> </a:t>
            </a:r>
            <a:r>
              <a:rPr sz="1677" b="1" spc="-13" dirty="0">
                <a:solidFill>
                  <a:srgbClr val="0365C0"/>
                </a:solidFill>
                <a:latin typeface="Arial"/>
                <a:cs typeface="Arial"/>
              </a:rPr>
              <a:t>secure</a:t>
            </a:r>
            <a:endParaRPr sz="167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097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210" y="89647"/>
            <a:ext cx="7517746" cy="400110"/>
          </a:xfrm>
          <a:prstGeom prst="rect">
            <a:avLst/>
          </a:prstGeo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</a:pPr>
            <a:r>
              <a:rPr spc="66" dirty="0"/>
              <a:t>Expected</a:t>
            </a:r>
            <a:r>
              <a:rPr spc="-66" dirty="0"/>
              <a:t> </a:t>
            </a:r>
            <a:r>
              <a:rPr spc="93" dirty="0"/>
              <a:t>background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9210" y="1157031"/>
            <a:ext cx="76200" cy="183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191" b="1" spc="4" dirty="0">
                <a:latin typeface="Arial"/>
                <a:cs typeface="Arial"/>
              </a:rPr>
              <a:t>•</a:t>
            </a:r>
            <a:endParaRPr sz="1191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7493" y="1124007"/>
            <a:ext cx="4986057" cy="488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/>
            <a:r>
              <a:rPr sz="1588" b="1" spc="9" dirty="0">
                <a:latin typeface="Arial"/>
                <a:cs typeface="Arial"/>
              </a:rPr>
              <a:t>Roughly: </a:t>
            </a:r>
            <a:r>
              <a:rPr sz="1588" spc="26" dirty="0">
                <a:latin typeface="Arial"/>
                <a:cs typeface="Arial"/>
              </a:rPr>
              <a:t>knowledge </a:t>
            </a:r>
            <a:r>
              <a:rPr sz="1588" spc="4" dirty="0">
                <a:latin typeface="Arial"/>
                <a:cs typeface="Arial"/>
              </a:rPr>
              <a:t>of </a:t>
            </a:r>
            <a:r>
              <a:rPr sz="1588" spc="9" dirty="0">
                <a:latin typeface="Arial"/>
                <a:cs typeface="Arial"/>
              </a:rPr>
              <a:t>a </a:t>
            </a:r>
            <a:r>
              <a:rPr sz="1588" b="1" spc="4" dirty="0">
                <a:solidFill>
                  <a:srgbClr val="0365C0"/>
                </a:solidFill>
                <a:latin typeface="Arial"/>
                <a:cs typeface="Arial"/>
              </a:rPr>
              <a:t>junior-level</a:t>
            </a:r>
            <a:r>
              <a:rPr sz="1588" b="1" spc="-35" dirty="0">
                <a:solidFill>
                  <a:srgbClr val="0365C0"/>
                </a:solidFill>
                <a:latin typeface="Arial"/>
                <a:cs typeface="Arial"/>
              </a:rPr>
              <a:t> </a:t>
            </a:r>
            <a:r>
              <a:rPr sz="1588" b="1" spc="9" dirty="0">
                <a:solidFill>
                  <a:srgbClr val="0365C0"/>
                </a:solidFill>
                <a:latin typeface="Arial"/>
                <a:cs typeface="Arial"/>
              </a:rPr>
              <a:t>undergraduate  majoring </a:t>
            </a:r>
            <a:r>
              <a:rPr sz="1588" b="1" spc="4" dirty="0">
                <a:solidFill>
                  <a:srgbClr val="0365C0"/>
                </a:solidFill>
                <a:latin typeface="Arial"/>
                <a:cs typeface="Arial"/>
              </a:rPr>
              <a:t>in </a:t>
            </a:r>
            <a:r>
              <a:rPr sz="1588" b="1" spc="9" dirty="0">
                <a:solidFill>
                  <a:srgbClr val="0365C0"/>
                </a:solidFill>
                <a:latin typeface="Arial"/>
                <a:cs typeface="Arial"/>
              </a:rPr>
              <a:t>computer</a:t>
            </a:r>
            <a:r>
              <a:rPr sz="1588" b="1" spc="-66" dirty="0">
                <a:solidFill>
                  <a:srgbClr val="0365C0"/>
                </a:solidFill>
                <a:latin typeface="Arial"/>
                <a:cs typeface="Arial"/>
              </a:rPr>
              <a:t> </a:t>
            </a:r>
            <a:r>
              <a:rPr sz="1588" b="1" spc="9" dirty="0">
                <a:solidFill>
                  <a:srgbClr val="0365C0"/>
                </a:solidFill>
                <a:latin typeface="Arial"/>
                <a:cs typeface="Arial"/>
              </a:rPr>
              <a:t>science</a:t>
            </a:r>
            <a:endParaRPr sz="1588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9211" y="1812441"/>
            <a:ext cx="99172" cy="183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191" spc="180" dirty="0">
                <a:latin typeface="Arial"/>
                <a:cs typeface="Arial"/>
              </a:rPr>
              <a:t>•</a:t>
            </a:r>
            <a:endParaRPr sz="1191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7492" y="1779416"/>
            <a:ext cx="4506446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b="1" spc="9" dirty="0">
                <a:solidFill>
                  <a:srgbClr val="0365C0"/>
                </a:solidFill>
                <a:latin typeface="Arial"/>
                <a:cs typeface="Arial"/>
              </a:rPr>
              <a:t>Knowledge </a:t>
            </a:r>
            <a:r>
              <a:rPr sz="1588" spc="4" dirty="0">
                <a:latin typeface="Arial"/>
                <a:cs typeface="Arial"/>
              </a:rPr>
              <a:t>with the </a:t>
            </a:r>
            <a:r>
              <a:rPr sz="1588" spc="13" dirty="0">
                <a:latin typeface="Arial"/>
                <a:cs typeface="Arial"/>
              </a:rPr>
              <a:t>following </a:t>
            </a:r>
            <a:endParaRPr sz="1588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6093" y="2092184"/>
            <a:ext cx="76200" cy="1289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38" spc="124" dirty="0">
                <a:latin typeface="Arial"/>
                <a:cs typeface="Arial"/>
              </a:rPr>
              <a:t>•</a:t>
            </a:r>
            <a:endParaRPr sz="838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5097" y="2042284"/>
            <a:ext cx="5125010" cy="22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508214">
              <a:lnSpc>
                <a:spcPct val="101000"/>
              </a:lnSpc>
            </a:pPr>
            <a:r>
              <a:rPr sz="1456" b="1" spc="9" dirty="0">
                <a:latin typeface="Arial"/>
                <a:cs typeface="Arial"/>
              </a:rPr>
              <a:t>Programming </a:t>
            </a:r>
            <a:r>
              <a:rPr sz="1456" spc="4" dirty="0">
                <a:latin typeface="Arial"/>
                <a:cs typeface="Arial"/>
              </a:rPr>
              <a:t>in </a:t>
            </a:r>
            <a:r>
              <a:rPr sz="1456" spc="18" dirty="0">
                <a:latin typeface="Arial"/>
                <a:cs typeface="Arial"/>
              </a:rPr>
              <a:t>general </a:t>
            </a:r>
            <a:r>
              <a:rPr sz="1456" spc="9" dirty="0" smtClean="0">
                <a:latin typeface="Arial"/>
                <a:cs typeface="Arial"/>
              </a:rPr>
              <a:t>(</a:t>
            </a:r>
            <a:r>
              <a:rPr lang="en-US" sz="1456" spc="9" dirty="0" smtClean="0">
                <a:latin typeface="Arial"/>
                <a:cs typeface="Arial"/>
              </a:rPr>
              <a:t>e.g. </a:t>
            </a:r>
            <a:r>
              <a:rPr sz="1456" spc="9" dirty="0" smtClean="0">
                <a:latin typeface="Arial"/>
                <a:cs typeface="Arial"/>
              </a:rPr>
              <a:t>Java)</a:t>
            </a:r>
            <a:endParaRPr sz="1456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9212" y="2807541"/>
            <a:ext cx="99172" cy="183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191" spc="180" dirty="0">
                <a:latin typeface="Arial"/>
                <a:cs typeface="Arial"/>
              </a:rPr>
              <a:t>•</a:t>
            </a:r>
            <a:endParaRPr sz="1191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7493" y="2774516"/>
            <a:ext cx="5005668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b="1" spc="4" dirty="0">
                <a:solidFill>
                  <a:srgbClr val="0365C0"/>
                </a:solidFill>
                <a:latin typeface="Arial"/>
                <a:cs typeface="Arial"/>
              </a:rPr>
              <a:t>Familiarity </a:t>
            </a:r>
            <a:r>
              <a:rPr sz="1588" spc="4" dirty="0">
                <a:latin typeface="Arial"/>
                <a:cs typeface="Arial"/>
              </a:rPr>
              <a:t>with the </a:t>
            </a:r>
            <a:r>
              <a:rPr sz="1588" spc="13" dirty="0" smtClean="0">
                <a:latin typeface="Arial"/>
                <a:cs typeface="Arial"/>
              </a:rPr>
              <a:t>following</a:t>
            </a:r>
            <a:r>
              <a:rPr lang="en-US" sz="1588" spc="13" dirty="0" smtClean="0">
                <a:latin typeface="Arial"/>
                <a:cs typeface="Arial"/>
              </a:rPr>
              <a:t>:</a:t>
            </a:r>
            <a:endParaRPr sz="1588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6094" y="3087284"/>
            <a:ext cx="76200" cy="1289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38" spc="124" dirty="0">
                <a:latin typeface="Arial"/>
                <a:cs typeface="Arial"/>
              </a:rPr>
              <a:t>•</a:t>
            </a:r>
            <a:endParaRPr sz="838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6094" y="3331797"/>
            <a:ext cx="76200" cy="1289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38" spc="124" dirty="0">
                <a:latin typeface="Arial"/>
                <a:cs typeface="Arial"/>
              </a:rPr>
              <a:t>•</a:t>
            </a:r>
            <a:endParaRPr sz="838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6094" y="3576320"/>
            <a:ext cx="76200" cy="1289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38" spc="124" dirty="0">
                <a:latin typeface="Arial"/>
                <a:cs typeface="Arial"/>
              </a:rPr>
              <a:t>•</a:t>
            </a:r>
            <a:endParaRPr sz="838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5097" y="3016962"/>
            <a:ext cx="4620746" cy="7392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 algn="just">
              <a:lnSpc>
                <a:spcPct val="110200"/>
              </a:lnSpc>
            </a:pPr>
            <a:r>
              <a:rPr sz="1456" b="1" spc="9" dirty="0">
                <a:latin typeface="Arial"/>
                <a:cs typeface="Arial"/>
              </a:rPr>
              <a:t>Unix/Linux </a:t>
            </a:r>
            <a:r>
              <a:rPr sz="1456" spc="35" dirty="0">
                <a:latin typeface="Arial"/>
                <a:cs typeface="Arial"/>
              </a:rPr>
              <a:t>including </a:t>
            </a:r>
            <a:r>
              <a:rPr sz="1456" spc="9" dirty="0">
                <a:latin typeface="Arial"/>
                <a:cs typeface="Arial"/>
              </a:rPr>
              <a:t>the </a:t>
            </a:r>
            <a:r>
              <a:rPr sz="1456" spc="22" dirty="0">
                <a:latin typeface="Arial"/>
                <a:cs typeface="Arial"/>
              </a:rPr>
              <a:t>command-line </a:t>
            </a:r>
            <a:r>
              <a:rPr sz="1456" b="1" spc="9" dirty="0">
                <a:latin typeface="Arial"/>
                <a:cs typeface="Arial"/>
              </a:rPr>
              <a:t>shell </a:t>
            </a:r>
            <a:r>
              <a:rPr sz="1456" spc="35" dirty="0">
                <a:latin typeface="Arial"/>
                <a:cs typeface="Arial"/>
              </a:rPr>
              <a:t>and</a:t>
            </a:r>
            <a:r>
              <a:rPr sz="1456" spc="-66" dirty="0">
                <a:latin typeface="Arial"/>
                <a:cs typeface="Arial"/>
              </a:rPr>
              <a:t> </a:t>
            </a:r>
            <a:r>
              <a:rPr sz="1456" b="1" spc="13" dirty="0">
                <a:latin typeface="Arial"/>
                <a:cs typeface="Arial"/>
              </a:rPr>
              <a:t>gdb  </a:t>
            </a:r>
            <a:r>
              <a:rPr sz="1456" spc="-18" dirty="0">
                <a:latin typeface="Arial"/>
                <a:cs typeface="Arial"/>
              </a:rPr>
              <a:t>The </a:t>
            </a:r>
            <a:r>
              <a:rPr sz="1456" b="1" spc="13" dirty="0">
                <a:latin typeface="Arial"/>
                <a:cs typeface="Arial"/>
              </a:rPr>
              <a:t>web </a:t>
            </a:r>
            <a:r>
              <a:rPr sz="1456" spc="-4" dirty="0">
                <a:latin typeface="Arial"/>
                <a:cs typeface="Arial"/>
              </a:rPr>
              <a:t>(HTML, </a:t>
            </a:r>
            <a:r>
              <a:rPr sz="1456" spc="-79" dirty="0">
                <a:latin typeface="Arial"/>
                <a:cs typeface="Arial"/>
              </a:rPr>
              <a:t>HTTP, TCP, </a:t>
            </a:r>
            <a:r>
              <a:rPr sz="1456" spc="9" dirty="0">
                <a:latin typeface="Arial"/>
                <a:cs typeface="Arial"/>
              </a:rPr>
              <a:t>network </a:t>
            </a:r>
            <a:r>
              <a:rPr sz="1456" spc="18" dirty="0">
                <a:latin typeface="Arial"/>
                <a:cs typeface="Arial"/>
              </a:rPr>
              <a:t>communications)  </a:t>
            </a:r>
            <a:r>
              <a:rPr sz="1456" b="1" spc="9" dirty="0">
                <a:latin typeface="Arial"/>
                <a:cs typeface="Arial"/>
              </a:rPr>
              <a:t>Intel x86 assembly </a:t>
            </a:r>
            <a:r>
              <a:rPr sz="1456" spc="31" dirty="0">
                <a:latin typeface="Arial"/>
                <a:cs typeface="Arial"/>
              </a:rPr>
              <a:t>language </a:t>
            </a:r>
            <a:r>
              <a:rPr sz="1456" spc="35" dirty="0">
                <a:latin typeface="Arial"/>
                <a:cs typeface="Arial"/>
              </a:rPr>
              <a:t>and</a:t>
            </a:r>
            <a:r>
              <a:rPr sz="1456" spc="-71" dirty="0">
                <a:latin typeface="Arial"/>
                <a:cs typeface="Arial"/>
              </a:rPr>
              <a:t> </a:t>
            </a:r>
            <a:r>
              <a:rPr sz="1456" spc="18" dirty="0">
                <a:latin typeface="Arial"/>
                <a:cs typeface="Arial"/>
              </a:rPr>
              <a:t>architecture</a:t>
            </a:r>
            <a:endParaRPr sz="1456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848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681445" y="66878"/>
            <a:ext cx="7517746" cy="578642"/>
          </a:xfrm>
          <a:prstGeom prst="rect">
            <a:avLst/>
          </a:prstGeom>
        </p:spPr>
        <p:txBody>
          <a:bodyPr vert="horz" wrap="square" lIns="0" tIns="35074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977765">
              <a:lnSpc>
                <a:spcPct val="100000"/>
              </a:lnSpc>
            </a:pPr>
            <a:r>
              <a:rPr sz="3530" spc="44" dirty="0"/>
              <a:t>Learning </a:t>
            </a:r>
            <a:r>
              <a:rPr sz="3530" spc="-22" dirty="0"/>
              <a:t>Software</a:t>
            </a:r>
            <a:r>
              <a:rPr sz="3530" spc="-62" dirty="0"/>
              <a:t> </a:t>
            </a:r>
            <a:r>
              <a:rPr sz="3530" spc="9" dirty="0"/>
              <a:t>Security</a:t>
            </a:r>
            <a:endParaRPr sz="3530"/>
          </a:p>
        </p:txBody>
      </p:sp>
      <p:sp>
        <p:nvSpPr>
          <p:cNvPr id="3" name="object 3"/>
          <p:cNvSpPr txBox="1"/>
          <p:nvPr/>
        </p:nvSpPr>
        <p:spPr>
          <a:xfrm>
            <a:off x="1941463" y="2198156"/>
            <a:ext cx="106456" cy="203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324" spc="194" dirty="0">
                <a:latin typeface="Arial"/>
                <a:cs typeface="Arial"/>
              </a:rPr>
              <a:t>•</a:t>
            </a:r>
            <a:endParaRPr sz="132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8345" y="2775685"/>
            <a:ext cx="63874" cy="142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927" b="1" spc="-4" dirty="0">
                <a:latin typeface="Arial"/>
                <a:cs typeface="Arial"/>
              </a:rPr>
              <a:t>•</a:t>
            </a:r>
            <a:endParaRPr sz="92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8345" y="3044627"/>
            <a:ext cx="63874" cy="142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927" b="1" spc="-4" dirty="0">
                <a:latin typeface="Arial"/>
                <a:cs typeface="Arial"/>
              </a:rPr>
              <a:t>•</a:t>
            </a:r>
            <a:endParaRPr sz="92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8345" y="3313568"/>
            <a:ext cx="63874" cy="142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927" b="1" spc="-4" dirty="0">
                <a:latin typeface="Arial"/>
                <a:cs typeface="Arial"/>
              </a:rPr>
              <a:t>•</a:t>
            </a:r>
            <a:endParaRPr sz="927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9362" y="2160617"/>
            <a:ext cx="3016062" cy="13556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/>
            <a:r>
              <a:rPr sz="1765" dirty="0">
                <a:latin typeface="Arial"/>
                <a:cs typeface="Arial"/>
              </a:rPr>
              <a:t>Our </a:t>
            </a:r>
            <a:r>
              <a:rPr sz="1765" spc="22" dirty="0">
                <a:latin typeface="Arial"/>
                <a:cs typeface="Arial"/>
              </a:rPr>
              <a:t>goal </a:t>
            </a:r>
            <a:r>
              <a:rPr sz="1765" spc="-4" dirty="0">
                <a:latin typeface="Arial"/>
                <a:cs typeface="Arial"/>
              </a:rPr>
              <a:t>is </a:t>
            </a:r>
            <a:r>
              <a:rPr sz="1765" spc="4" dirty="0">
                <a:latin typeface="Arial"/>
                <a:cs typeface="Arial"/>
              </a:rPr>
              <a:t>learn </a:t>
            </a:r>
            <a:r>
              <a:rPr sz="1765" spc="-4" dirty="0">
                <a:latin typeface="Arial"/>
                <a:cs typeface="Arial"/>
              </a:rPr>
              <a:t>how </a:t>
            </a:r>
            <a:r>
              <a:rPr sz="1765" dirty="0">
                <a:latin typeface="Arial"/>
                <a:cs typeface="Arial"/>
              </a:rPr>
              <a:t>to</a:t>
            </a:r>
            <a:r>
              <a:rPr sz="1765" spc="-53" dirty="0">
                <a:latin typeface="Arial"/>
                <a:cs typeface="Arial"/>
              </a:rPr>
              <a:t> </a:t>
            </a:r>
            <a:r>
              <a:rPr sz="1765" spc="-4" dirty="0">
                <a:latin typeface="Arial"/>
                <a:cs typeface="Arial"/>
              </a:rPr>
              <a:t>make  </a:t>
            </a:r>
            <a:r>
              <a:rPr sz="1765" spc="-13" dirty="0">
                <a:latin typeface="Arial"/>
                <a:cs typeface="Arial"/>
              </a:rPr>
              <a:t>more </a:t>
            </a:r>
            <a:r>
              <a:rPr sz="1765" b="1" dirty="0">
                <a:solidFill>
                  <a:srgbClr val="00882B"/>
                </a:solidFill>
                <a:latin typeface="Arial"/>
                <a:cs typeface="Arial"/>
              </a:rPr>
              <a:t>secure</a:t>
            </a:r>
            <a:r>
              <a:rPr sz="1765" b="1" spc="-62" dirty="0">
                <a:solidFill>
                  <a:srgbClr val="00882B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00882B"/>
                </a:solidFill>
                <a:latin typeface="Arial"/>
                <a:cs typeface="Arial"/>
              </a:rPr>
              <a:t>software</a:t>
            </a:r>
            <a:endParaRPr sz="1765">
              <a:latin typeface="Arial"/>
              <a:cs typeface="Arial"/>
            </a:endParaRPr>
          </a:p>
          <a:p>
            <a:pPr marL="168658">
              <a:spcBef>
                <a:spcPts val="207"/>
              </a:spcBef>
            </a:pPr>
            <a:r>
              <a:rPr sz="1588" b="1" spc="13" dirty="0">
                <a:latin typeface="Arial"/>
                <a:cs typeface="Arial"/>
              </a:rPr>
              <a:t>Better</a:t>
            </a:r>
            <a:r>
              <a:rPr sz="1588" b="1" spc="-53" dirty="0">
                <a:latin typeface="Arial"/>
                <a:cs typeface="Arial"/>
              </a:rPr>
              <a:t> </a:t>
            </a:r>
            <a:r>
              <a:rPr sz="1588" b="1" spc="18" dirty="0">
                <a:latin typeface="Arial"/>
                <a:cs typeface="Arial"/>
              </a:rPr>
              <a:t>design</a:t>
            </a:r>
            <a:endParaRPr sz="1588">
              <a:latin typeface="Arial"/>
              <a:cs typeface="Arial"/>
            </a:endParaRPr>
          </a:p>
          <a:p>
            <a:pPr marL="168658" marR="662863">
              <a:lnSpc>
                <a:spcPct val="111100"/>
              </a:lnSpc>
            </a:pPr>
            <a:r>
              <a:rPr sz="1588" b="1" spc="13" dirty="0">
                <a:latin typeface="Arial"/>
                <a:cs typeface="Arial"/>
              </a:rPr>
              <a:t>Better</a:t>
            </a:r>
            <a:r>
              <a:rPr sz="1588" b="1" spc="-44" dirty="0">
                <a:latin typeface="Arial"/>
                <a:cs typeface="Arial"/>
              </a:rPr>
              <a:t> </a:t>
            </a:r>
            <a:r>
              <a:rPr sz="1588" b="1" spc="18" dirty="0">
                <a:latin typeface="Arial"/>
                <a:cs typeface="Arial"/>
              </a:rPr>
              <a:t>implementation  </a:t>
            </a:r>
            <a:r>
              <a:rPr sz="1588" b="1" spc="13" dirty="0">
                <a:latin typeface="Arial"/>
                <a:cs typeface="Arial"/>
              </a:rPr>
              <a:t>Better</a:t>
            </a:r>
            <a:r>
              <a:rPr sz="1588" b="1" spc="-44" dirty="0">
                <a:latin typeface="Arial"/>
                <a:cs typeface="Arial"/>
              </a:rPr>
              <a:t> </a:t>
            </a:r>
            <a:r>
              <a:rPr sz="1588" b="1" spc="18" dirty="0">
                <a:latin typeface="Arial"/>
                <a:cs typeface="Arial"/>
              </a:rPr>
              <a:t>assurance</a:t>
            </a:r>
            <a:endParaRPr sz="1588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03251" y="1085065"/>
            <a:ext cx="1082880" cy="2633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9" name="object 9"/>
          <p:cNvSpPr txBox="1"/>
          <p:nvPr/>
        </p:nvSpPr>
        <p:spPr>
          <a:xfrm>
            <a:off x="1944882" y="3917027"/>
            <a:ext cx="3648075" cy="2986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941" b="1" i="1" spc="22" dirty="0">
                <a:solidFill>
                  <a:srgbClr val="0365C0"/>
                </a:solidFill>
                <a:latin typeface="Arial"/>
                <a:cs typeface="Arial"/>
              </a:rPr>
              <a:t>How </a:t>
            </a:r>
            <a:r>
              <a:rPr sz="1941" b="1" i="1" spc="18" dirty="0">
                <a:solidFill>
                  <a:srgbClr val="0365C0"/>
                </a:solidFill>
                <a:latin typeface="Arial"/>
                <a:cs typeface="Arial"/>
              </a:rPr>
              <a:t>should </a:t>
            </a:r>
            <a:r>
              <a:rPr sz="1941" b="1" i="1" spc="22" dirty="0">
                <a:solidFill>
                  <a:srgbClr val="0365C0"/>
                </a:solidFill>
                <a:latin typeface="Arial"/>
                <a:cs typeface="Arial"/>
              </a:rPr>
              <a:t>we </a:t>
            </a:r>
            <a:r>
              <a:rPr sz="1941" b="1" i="1" spc="18" dirty="0">
                <a:solidFill>
                  <a:srgbClr val="0365C0"/>
                </a:solidFill>
                <a:latin typeface="Arial"/>
                <a:cs typeface="Arial"/>
              </a:rPr>
              <a:t>go about</a:t>
            </a:r>
            <a:r>
              <a:rPr sz="1941" b="1" i="1" spc="-71" dirty="0">
                <a:solidFill>
                  <a:srgbClr val="0365C0"/>
                </a:solidFill>
                <a:latin typeface="Arial"/>
                <a:cs typeface="Arial"/>
              </a:rPr>
              <a:t> </a:t>
            </a:r>
            <a:r>
              <a:rPr sz="1941" b="1" i="1" spc="13" dirty="0">
                <a:solidFill>
                  <a:srgbClr val="0365C0"/>
                </a:solidFill>
                <a:latin typeface="Arial"/>
                <a:cs typeface="Arial"/>
              </a:rPr>
              <a:t>this?</a:t>
            </a:r>
            <a:endParaRPr sz="194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224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27709" y="89647"/>
            <a:ext cx="7517746" cy="400110"/>
          </a:xfrm>
          <a:prstGeom prst="rect">
            <a:avLst/>
          </a:prstGeo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491582">
              <a:lnSpc>
                <a:spcPct val="100000"/>
              </a:lnSpc>
            </a:pPr>
            <a:r>
              <a:rPr spc="53" dirty="0"/>
              <a:t>Black </a:t>
            </a:r>
            <a:r>
              <a:rPr spc="9" dirty="0"/>
              <a:t>Hat, </a:t>
            </a:r>
            <a:r>
              <a:rPr spc="-31" dirty="0"/>
              <a:t>White</a:t>
            </a:r>
            <a:r>
              <a:rPr spc="-101" dirty="0"/>
              <a:t> </a:t>
            </a:r>
            <a:r>
              <a:rPr spc="13" dirty="0"/>
              <a:t>Hat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36405" y="2520549"/>
            <a:ext cx="81243" cy="142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927" spc="137" dirty="0">
                <a:latin typeface="Arial"/>
                <a:cs typeface="Arial"/>
              </a:rPr>
              <a:t>•</a:t>
            </a:r>
            <a:endParaRPr sz="927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36405" y="3036032"/>
            <a:ext cx="81243" cy="142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927" spc="137" dirty="0">
                <a:latin typeface="Arial"/>
                <a:cs typeface="Arial"/>
              </a:rPr>
              <a:t>•</a:t>
            </a:r>
            <a:endParaRPr sz="92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55089" y="2469911"/>
            <a:ext cx="3674969" cy="758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spc="-4" dirty="0">
                <a:latin typeface="Arial"/>
                <a:cs typeface="Arial"/>
              </a:rPr>
              <a:t>What </a:t>
            </a:r>
            <a:r>
              <a:rPr sz="1588" spc="4" dirty="0">
                <a:latin typeface="Arial"/>
                <a:cs typeface="Arial"/>
              </a:rPr>
              <a:t>are </a:t>
            </a:r>
            <a:r>
              <a:rPr sz="1588" spc="13" dirty="0">
                <a:latin typeface="Arial"/>
                <a:cs typeface="Arial"/>
              </a:rPr>
              <a:t>the </a:t>
            </a:r>
            <a:r>
              <a:rPr sz="1588" b="1" spc="13" dirty="0">
                <a:latin typeface="Arial"/>
                <a:cs typeface="Arial"/>
              </a:rPr>
              <a:t>security-relevant </a:t>
            </a:r>
            <a:r>
              <a:rPr sz="1588" b="1" spc="18" dirty="0">
                <a:latin typeface="Arial"/>
                <a:cs typeface="Arial"/>
              </a:rPr>
              <a:t>defects</a:t>
            </a:r>
            <a:endParaRPr sz="1588">
              <a:latin typeface="Arial"/>
              <a:cs typeface="Arial"/>
            </a:endParaRPr>
          </a:p>
          <a:p>
            <a:pPr marL="11206">
              <a:spcBef>
                <a:spcPts val="35"/>
              </a:spcBef>
            </a:pPr>
            <a:r>
              <a:rPr sz="1588" spc="13" dirty="0">
                <a:latin typeface="Arial"/>
                <a:cs typeface="Arial"/>
              </a:rPr>
              <a:t>that </a:t>
            </a:r>
            <a:r>
              <a:rPr sz="1588" spc="22" dirty="0">
                <a:latin typeface="Arial"/>
                <a:cs typeface="Arial"/>
              </a:rPr>
              <a:t>constitute</a:t>
            </a:r>
            <a:r>
              <a:rPr sz="1588" spc="-35" dirty="0">
                <a:latin typeface="Arial"/>
                <a:cs typeface="Arial"/>
              </a:rPr>
              <a:t> </a:t>
            </a:r>
            <a:r>
              <a:rPr sz="1588" b="1" spc="9" dirty="0">
                <a:solidFill>
                  <a:srgbClr val="C82506"/>
                </a:solidFill>
                <a:latin typeface="Arial"/>
                <a:cs typeface="Arial"/>
              </a:rPr>
              <a:t>vulnerabilities</a:t>
            </a:r>
            <a:r>
              <a:rPr sz="1588" spc="9" dirty="0">
                <a:latin typeface="Arial"/>
                <a:cs typeface="Arial"/>
              </a:rPr>
              <a:t>?</a:t>
            </a:r>
            <a:endParaRPr sz="1588">
              <a:latin typeface="Arial"/>
              <a:cs typeface="Arial"/>
            </a:endParaRPr>
          </a:p>
          <a:p>
            <a:pPr marL="11206">
              <a:spcBef>
                <a:spcPts val="212"/>
              </a:spcBef>
            </a:pPr>
            <a:r>
              <a:rPr sz="1588" spc="22" dirty="0">
                <a:latin typeface="Arial"/>
                <a:cs typeface="Arial"/>
              </a:rPr>
              <a:t>How </a:t>
            </a:r>
            <a:r>
              <a:rPr sz="1588" spc="4" dirty="0">
                <a:latin typeface="Arial"/>
                <a:cs typeface="Arial"/>
              </a:rPr>
              <a:t>are </a:t>
            </a:r>
            <a:r>
              <a:rPr sz="1588" spc="13" dirty="0">
                <a:latin typeface="Arial"/>
                <a:cs typeface="Arial"/>
              </a:rPr>
              <a:t>they</a:t>
            </a:r>
            <a:r>
              <a:rPr sz="1588" spc="-26" dirty="0">
                <a:latin typeface="Arial"/>
                <a:cs typeface="Arial"/>
              </a:rPr>
              <a:t> </a:t>
            </a:r>
            <a:r>
              <a:rPr sz="1588" b="1" spc="4" dirty="0">
                <a:solidFill>
                  <a:srgbClr val="C82506"/>
                </a:solidFill>
                <a:latin typeface="Arial"/>
                <a:cs typeface="Arial"/>
              </a:rPr>
              <a:t>exploited</a:t>
            </a:r>
            <a:r>
              <a:rPr sz="1588" spc="4" dirty="0">
                <a:latin typeface="Arial"/>
                <a:cs typeface="Arial"/>
              </a:rPr>
              <a:t>?</a:t>
            </a:r>
            <a:endParaRPr sz="1588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70427" y="3492103"/>
            <a:ext cx="1455867" cy="10191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7" name="object 7"/>
          <p:cNvSpPr/>
          <p:nvPr/>
        </p:nvSpPr>
        <p:spPr>
          <a:xfrm>
            <a:off x="1788985" y="2028063"/>
            <a:ext cx="1218752" cy="12187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8" name="object 8"/>
          <p:cNvSpPr txBox="1"/>
          <p:nvPr/>
        </p:nvSpPr>
        <p:spPr>
          <a:xfrm>
            <a:off x="2190414" y="5117334"/>
            <a:ext cx="5057775" cy="33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62" i="1" spc="31" dirty="0">
                <a:latin typeface="Arial"/>
                <a:cs typeface="Arial"/>
              </a:rPr>
              <a:t>During </a:t>
            </a:r>
            <a:r>
              <a:rPr sz="2162" i="1" spc="9" dirty="0">
                <a:latin typeface="Arial"/>
                <a:cs typeface="Arial"/>
              </a:rPr>
              <a:t>the </a:t>
            </a:r>
            <a:r>
              <a:rPr sz="2162" i="1" spc="31" dirty="0">
                <a:latin typeface="Arial"/>
                <a:cs typeface="Arial"/>
              </a:rPr>
              <a:t>course </a:t>
            </a:r>
            <a:r>
              <a:rPr sz="2162" i="1" spc="13" dirty="0">
                <a:latin typeface="Arial"/>
                <a:cs typeface="Arial"/>
              </a:rPr>
              <a:t>we </a:t>
            </a:r>
            <a:r>
              <a:rPr sz="2162" i="1" spc="9" dirty="0">
                <a:latin typeface="Arial"/>
                <a:cs typeface="Arial"/>
              </a:rPr>
              <a:t>will </a:t>
            </a:r>
            <a:r>
              <a:rPr sz="2162" i="1" spc="13" dirty="0">
                <a:latin typeface="Arial"/>
                <a:cs typeface="Arial"/>
              </a:rPr>
              <a:t>wear </a:t>
            </a:r>
            <a:r>
              <a:rPr sz="2162" i="1" spc="40" dirty="0">
                <a:latin typeface="Arial"/>
                <a:cs typeface="Arial"/>
              </a:rPr>
              <a:t>both</a:t>
            </a:r>
            <a:r>
              <a:rPr sz="2162" i="1" spc="-93" dirty="0">
                <a:latin typeface="Arial"/>
                <a:cs typeface="Arial"/>
              </a:rPr>
              <a:t> </a:t>
            </a:r>
            <a:r>
              <a:rPr sz="2162" i="1" spc="9" dirty="0">
                <a:latin typeface="Arial"/>
                <a:cs typeface="Arial"/>
              </a:rPr>
              <a:t>hats</a:t>
            </a:r>
            <a:endParaRPr sz="2162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70728" y="3424518"/>
            <a:ext cx="1062318" cy="291981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0171" rIns="0" bIns="0" rtlCol="0">
            <a:spAutoFit/>
          </a:bodyPr>
          <a:lstStyle/>
          <a:p>
            <a:pPr marL="28016">
              <a:spcBef>
                <a:spcPts val="159"/>
              </a:spcBef>
            </a:pPr>
            <a:r>
              <a:rPr sz="1765" b="1" dirty="0">
                <a:solidFill>
                  <a:srgbClr val="FFFFFF"/>
                </a:solidFill>
                <a:latin typeface="Arial"/>
                <a:cs typeface="Arial"/>
              </a:rPr>
              <a:t>White</a:t>
            </a:r>
            <a:r>
              <a:rPr sz="1765" b="1" spc="-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FFFFFF"/>
                </a:solidFill>
                <a:latin typeface="Arial"/>
                <a:cs typeface="Arial"/>
              </a:rPr>
              <a:t>hat</a:t>
            </a:r>
            <a:endParaRPr sz="1765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36405" y="3859271"/>
            <a:ext cx="81243" cy="142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927" spc="137" dirty="0">
                <a:latin typeface="Arial"/>
                <a:cs typeface="Arial"/>
              </a:rPr>
              <a:t>•</a:t>
            </a:r>
            <a:endParaRPr sz="927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36405" y="4374753"/>
            <a:ext cx="81243" cy="142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927" spc="137" dirty="0">
                <a:latin typeface="Arial"/>
                <a:cs typeface="Arial"/>
              </a:rPr>
              <a:t>•</a:t>
            </a:r>
            <a:endParaRPr sz="927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55089" y="3813115"/>
            <a:ext cx="3765737" cy="1000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206198">
              <a:lnSpc>
                <a:spcPts val="1941"/>
              </a:lnSpc>
            </a:pPr>
            <a:r>
              <a:rPr sz="1588" spc="-9" dirty="0">
                <a:latin typeface="Arial"/>
                <a:cs typeface="Arial"/>
              </a:rPr>
              <a:t>How </a:t>
            </a:r>
            <a:r>
              <a:rPr sz="1588" spc="35" dirty="0">
                <a:latin typeface="Arial"/>
                <a:cs typeface="Arial"/>
              </a:rPr>
              <a:t>do </a:t>
            </a:r>
            <a:r>
              <a:rPr sz="1588" spc="-9" dirty="0">
                <a:latin typeface="Arial"/>
                <a:cs typeface="Arial"/>
              </a:rPr>
              <a:t>we </a:t>
            </a:r>
            <a:r>
              <a:rPr sz="1588" b="1" spc="-4" dirty="0">
                <a:solidFill>
                  <a:srgbClr val="00882B"/>
                </a:solidFill>
                <a:latin typeface="Arial"/>
                <a:cs typeface="Arial"/>
              </a:rPr>
              <a:t>prevent </a:t>
            </a:r>
            <a:r>
              <a:rPr sz="1588" b="1" spc="-4" dirty="0">
                <a:latin typeface="Arial"/>
                <a:cs typeface="Arial"/>
              </a:rPr>
              <a:t>security-relevant  defects </a:t>
            </a:r>
            <a:r>
              <a:rPr sz="1588" dirty="0">
                <a:latin typeface="Arial"/>
                <a:cs typeface="Arial"/>
              </a:rPr>
              <a:t>(before</a:t>
            </a:r>
            <a:r>
              <a:rPr sz="1588" spc="-13" dirty="0">
                <a:latin typeface="Arial"/>
                <a:cs typeface="Arial"/>
              </a:rPr>
              <a:t> </a:t>
            </a:r>
            <a:r>
              <a:rPr sz="1588" spc="9" dirty="0">
                <a:latin typeface="Arial"/>
                <a:cs typeface="Arial"/>
              </a:rPr>
              <a:t>deploying)?</a:t>
            </a:r>
            <a:endParaRPr sz="1588">
              <a:latin typeface="Arial"/>
              <a:cs typeface="Arial"/>
            </a:endParaRPr>
          </a:p>
          <a:p>
            <a:pPr marL="11206" marR="4483">
              <a:lnSpc>
                <a:spcPts val="1941"/>
              </a:lnSpc>
              <a:spcBef>
                <a:spcPts val="176"/>
              </a:spcBef>
            </a:pPr>
            <a:r>
              <a:rPr sz="1588" spc="-9" dirty="0">
                <a:latin typeface="Arial"/>
                <a:cs typeface="Arial"/>
              </a:rPr>
              <a:t>How </a:t>
            </a:r>
            <a:r>
              <a:rPr sz="1588" spc="35" dirty="0">
                <a:latin typeface="Arial"/>
                <a:cs typeface="Arial"/>
              </a:rPr>
              <a:t>do </a:t>
            </a:r>
            <a:r>
              <a:rPr sz="1588" spc="-9" dirty="0">
                <a:latin typeface="Arial"/>
                <a:cs typeface="Arial"/>
              </a:rPr>
              <a:t>we make </a:t>
            </a:r>
            <a:r>
              <a:rPr sz="1588" dirty="0">
                <a:latin typeface="Arial"/>
                <a:cs typeface="Arial"/>
              </a:rPr>
              <a:t>vulnerabilities </a:t>
            </a:r>
            <a:r>
              <a:rPr sz="1588" spc="-9" dirty="0">
                <a:latin typeface="Arial"/>
                <a:cs typeface="Arial"/>
              </a:rPr>
              <a:t>we </a:t>
            </a:r>
            <a:r>
              <a:rPr sz="1588" spc="4" dirty="0">
                <a:latin typeface="Arial"/>
                <a:cs typeface="Arial"/>
              </a:rPr>
              <a:t>don’t  </a:t>
            </a:r>
            <a:r>
              <a:rPr sz="1588" spc="9" dirty="0">
                <a:latin typeface="Arial"/>
                <a:cs typeface="Arial"/>
              </a:rPr>
              <a:t>manage </a:t>
            </a:r>
            <a:r>
              <a:rPr sz="1588" spc="-4" dirty="0">
                <a:latin typeface="Arial"/>
                <a:cs typeface="Arial"/>
              </a:rPr>
              <a:t>to </a:t>
            </a:r>
            <a:r>
              <a:rPr sz="1588" spc="9" dirty="0">
                <a:latin typeface="Arial"/>
                <a:cs typeface="Arial"/>
              </a:rPr>
              <a:t>avoid </a:t>
            </a:r>
            <a:r>
              <a:rPr sz="1588" b="1" spc="-4" dirty="0">
                <a:solidFill>
                  <a:srgbClr val="00882B"/>
                </a:solidFill>
                <a:latin typeface="Arial"/>
                <a:cs typeface="Arial"/>
              </a:rPr>
              <a:t>harder to</a:t>
            </a:r>
            <a:r>
              <a:rPr sz="1588" b="1" spc="-9" dirty="0">
                <a:solidFill>
                  <a:srgbClr val="00882B"/>
                </a:solidFill>
                <a:latin typeface="Arial"/>
                <a:cs typeface="Arial"/>
              </a:rPr>
              <a:t> </a:t>
            </a:r>
            <a:r>
              <a:rPr sz="1588" b="1" spc="-18" dirty="0">
                <a:solidFill>
                  <a:srgbClr val="00882B"/>
                </a:solidFill>
                <a:latin typeface="Arial"/>
                <a:cs typeface="Arial"/>
              </a:rPr>
              <a:t>exploit</a:t>
            </a:r>
            <a:r>
              <a:rPr sz="1588" spc="-18" dirty="0">
                <a:latin typeface="Arial"/>
                <a:cs typeface="Arial"/>
              </a:rPr>
              <a:t>?</a:t>
            </a:r>
            <a:endParaRPr sz="1588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60084" y="2162691"/>
            <a:ext cx="1019735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65" b="1" spc="-4" dirty="0">
                <a:latin typeface="Arial"/>
                <a:cs typeface="Arial"/>
              </a:rPr>
              <a:t>Black</a:t>
            </a:r>
            <a:r>
              <a:rPr sz="1765" b="1" spc="-84" dirty="0">
                <a:latin typeface="Arial"/>
                <a:cs typeface="Arial"/>
              </a:rPr>
              <a:t> </a:t>
            </a:r>
            <a:r>
              <a:rPr sz="1765" b="1" dirty="0">
                <a:latin typeface="Arial"/>
                <a:cs typeface="Arial"/>
              </a:rPr>
              <a:t>hat</a:t>
            </a:r>
            <a:endParaRPr sz="176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379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86373" y="64997"/>
            <a:ext cx="7517746" cy="575180"/>
          </a:xfrm>
          <a:prstGeom prst="rect">
            <a:avLst/>
          </a:prstGeom>
        </p:spPr>
        <p:txBody>
          <a:bodyPr vert="horz" wrap="square" lIns="0" tIns="38503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83212">
              <a:lnSpc>
                <a:spcPct val="100000"/>
              </a:lnSpc>
            </a:pPr>
            <a:r>
              <a:rPr sz="3485" spc="-4" dirty="0"/>
              <a:t>Low-level</a:t>
            </a:r>
            <a:r>
              <a:rPr sz="3485" spc="-71" dirty="0"/>
              <a:t> </a:t>
            </a:r>
            <a:r>
              <a:rPr sz="3485" spc="-13" dirty="0"/>
              <a:t>Vulnerabilities</a:t>
            </a:r>
            <a:endParaRPr sz="3485"/>
          </a:p>
        </p:txBody>
      </p:sp>
      <p:sp>
        <p:nvSpPr>
          <p:cNvPr id="3" name="object 3"/>
          <p:cNvSpPr txBox="1"/>
          <p:nvPr/>
        </p:nvSpPr>
        <p:spPr>
          <a:xfrm>
            <a:off x="1826278" y="2170792"/>
            <a:ext cx="106456" cy="203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324" spc="194" dirty="0">
                <a:latin typeface="Arial"/>
                <a:cs typeface="Arial"/>
              </a:rPr>
              <a:t>•</a:t>
            </a:r>
            <a:endParaRPr sz="132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4176" y="2133252"/>
            <a:ext cx="4909297" cy="543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/>
            <a:r>
              <a:rPr sz="1765" spc="-9" dirty="0">
                <a:latin typeface="Arial"/>
                <a:cs typeface="Arial"/>
              </a:rPr>
              <a:t>Programs </a:t>
            </a:r>
            <a:r>
              <a:rPr sz="1765" dirty="0">
                <a:latin typeface="Arial"/>
                <a:cs typeface="Arial"/>
              </a:rPr>
              <a:t>written </a:t>
            </a:r>
            <a:r>
              <a:rPr sz="1765" spc="-4" dirty="0">
                <a:latin typeface="Arial"/>
                <a:cs typeface="Arial"/>
              </a:rPr>
              <a:t>in </a:t>
            </a:r>
            <a:r>
              <a:rPr sz="1765" b="1" dirty="0">
                <a:latin typeface="Arial"/>
                <a:cs typeface="Arial"/>
              </a:rPr>
              <a:t>C and C++ </a:t>
            </a:r>
            <a:r>
              <a:rPr sz="1765" spc="-13" dirty="0">
                <a:latin typeface="Arial"/>
                <a:cs typeface="Arial"/>
              </a:rPr>
              <a:t>are </a:t>
            </a:r>
            <a:r>
              <a:rPr sz="1765" spc="26" dirty="0">
                <a:latin typeface="Arial"/>
                <a:cs typeface="Arial"/>
              </a:rPr>
              <a:t>susceptible</a:t>
            </a:r>
            <a:r>
              <a:rPr sz="1765" spc="-18" dirty="0">
                <a:latin typeface="Arial"/>
                <a:cs typeface="Arial"/>
              </a:rPr>
              <a:t> </a:t>
            </a:r>
            <a:r>
              <a:rPr sz="1765" spc="-4" dirty="0">
                <a:latin typeface="Arial"/>
                <a:cs typeface="Arial"/>
              </a:rPr>
              <a:t>a  </a:t>
            </a:r>
            <a:r>
              <a:rPr sz="1765" dirty="0">
                <a:latin typeface="Arial"/>
                <a:cs typeface="Arial"/>
              </a:rPr>
              <a:t>variety of </a:t>
            </a:r>
            <a:r>
              <a:rPr sz="1765" spc="13" dirty="0">
                <a:latin typeface="Arial"/>
                <a:cs typeface="Arial"/>
              </a:rPr>
              <a:t>dangerous</a:t>
            </a:r>
            <a:r>
              <a:rPr sz="1765" spc="-53" dirty="0"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C82506"/>
                </a:solidFill>
                <a:latin typeface="Arial"/>
                <a:cs typeface="Arial"/>
              </a:rPr>
              <a:t>vulnerabilities</a:t>
            </a:r>
            <a:endParaRPr sz="1765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3160" y="2748320"/>
            <a:ext cx="63874" cy="142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927" b="1" spc="-4" dirty="0">
                <a:solidFill>
                  <a:srgbClr val="0365C0"/>
                </a:solidFill>
                <a:latin typeface="Arial"/>
                <a:cs typeface="Arial"/>
              </a:rPr>
              <a:t>•</a:t>
            </a:r>
            <a:endParaRPr sz="92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40043" y="2991802"/>
            <a:ext cx="62753" cy="801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927" spc="9" dirty="0">
                <a:latin typeface="Arial"/>
                <a:cs typeface="Arial"/>
              </a:rPr>
              <a:t>-</a:t>
            </a:r>
            <a:endParaRPr sz="927">
              <a:latin typeface="Arial"/>
              <a:cs typeface="Arial"/>
            </a:endParaRPr>
          </a:p>
          <a:p>
            <a:pPr marL="11206">
              <a:spcBef>
                <a:spcPts val="582"/>
              </a:spcBef>
            </a:pPr>
            <a:r>
              <a:rPr sz="927" spc="9" dirty="0">
                <a:latin typeface="Arial"/>
                <a:cs typeface="Arial"/>
              </a:rPr>
              <a:t>-</a:t>
            </a:r>
            <a:endParaRPr sz="927">
              <a:latin typeface="Arial"/>
              <a:cs typeface="Arial"/>
            </a:endParaRPr>
          </a:p>
          <a:p>
            <a:pPr marL="11206">
              <a:spcBef>
                <a:spcPts val="582"/>
              </a:spcBef>
            </a:pPr>
            <a:r>
              <a:rPr sz="927" spc="9" dirty="0">
                <a:latin typeface="Arial"/>
                <a:cs typeface="Arial"/>
              </a:rPr>
              <a:t>-</a:t>
            </a:r>
            <a:endParaRPr sz="927">
              <a:latin typeface="Arial"/>
              <a:cs typeface="Arial"/>
            </a:endParaRPr>
          </a:p>
          <a:p>
            <a:pPr marL="11206">
              <a:spcBef>
                <a:spcPts val="582"/>
              </a:spcBef>
            </a:pPr>
            <a:r>
              <a:rPr sz="927" spc="9" dirty="0">
                <a:latin typeface="Arial"/>
                <a:cs typeface="Arial"/>
              </a:rPr>
              <a:t>-</a:t>
            </a:r>
            <a:endParaRPr sz="927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83160" y="3877873"/>
            <a:ext cx="63874" cy="142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927" b="1" spc="-4" dirty="0">
                <a:solidFill>
                  <a:srgbClr val="0365C0"/>
                </a:solidFill>
                <a:latin typeface="Arial"/>
                <a:cs typeface="Arial"/>
              </a:rPr>
              <a:t>•</a:t>
            </a:r>
            <a:endParaRPr sz="92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3160" y="4146814"/>
            <a:ext cx="63874" cy="142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927" b="1" spc="-4" dirty="0">
                <a:solidFill>
                  <a:srgbClr val="0365C0"/>
                </a:solidFill>
                <a:latin typeface="Arial"/>
                <a:cs typeface="Arial"/>
              </a:rPr>
              <a:t>•</a:t>
            </a:r>
            <a:endParaRPr sz="927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01844" y="2692078"/>
            <a:ext cx="3001496" cy="1649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b="1" spc="-4" dirty="0">
                <a:solidFill>
                  <a:srgbClr val="0365C0"/>
                </a:solidFill>
                <a:latin typeface="Arial"/>
                <a:cs typeface="Arial"/>
              </a:rPr>
              <a:t>Buffer</a:t>
            </a:r>
            <a:r>
              <a:rPr sz="1588" b="1" spc="-79" dirty="0">
                <a:solidFill>
                  <a:srgbClr val="0365C0"/>
                </a:solidFill>
                <a:latin typeface="Arial"/>
                <a:cs typeface="Arial"/>
              </a:rPr>
              <a:t> </a:t>
            </a:r>
            <a:r>
              <a:rPr sz="1588" b="1" spc="-4" dirty="0">
                <a:solidFill>
                  <a:srgbClr val="0365C0"/>
                </a:solidFill>
                <a:latin typeface="Arial"/>
                <a:cs typeface="Arial"/>
              </a:rPr>
              <a:t>overflows</a:t>
            </a:r>
            <a:endParaRPr sz="1588">
              <a:latin typeface="Arial"/>
              <a:cs typeface="Arial"/>
            </a:endParaRPr>
          </a:p>
          <a:p>
            <a:pPr marL="158572" marR="1920791">
              <a:lnSpc>
                <a:spcPct val="111300"/>
              </a:lnSpc>
              <a:spcBef>
                <a:spcPts val="44"/>
              </a:spcBef>
            </a:pPr>
            <a:r>
              <a:rPr sz="1235" spc="22" dirty="0">
                <a:latin typeface="Arial"/>
                <a:cs typeface="Arial"/>
              </a:rPr>
              <a:t>On </a:t>
            </a:r>
            <a:r>
              <a:rPr sz="1235" spc="13" dirty="0">
                <a:latin typeface="Arial"/>
                <a:cs typeface="Arial"/>
              </a:rPr>
              <a:t>the</a:t>
            </a:r>
            <a:r>
              <a:rPr sz="1235" spc="-62" dirty="0">
                <a:latin typeface="Arial"/>
                <a:cs typeface="Arial"/>
              </a:rPr>
              <a:t> </a:t>
            </a:r>
            <a:r>
              <a:rPr sz="1235" spc="26" dirty="0">
                <a:latin typeface="Arial"/>
                <a:cs typeface="Arial"/>
              </a:rPr>
              <a:t>stack  </a:t>
            </a:r>
            <a:r>
              <a:rPr sz="1235" spc="-9" dirty="0">
                <a:latin typeface="Arial"/>
                <a:cs typeface="Arial"/>
              </a:rPr>
              <a:t>On </a:t>
            </a:r>
            <a:r>
              <a:rPr sz="1235" spc="-4" dirty="0">
                <a:latin typeface="Arial"/>
                <a:cs typeface="Arial"/>
              </a:rPr>
              <a:t>the</a:t>
            </a:r>
            <a:r>
              <a:rPr sz="1235" spc="-44" dirty="0">
                <a:latin typeface="Arial"/>
                <a:cs typeface="Arial"/>
              </a:rPr>
              <a:t> </a:t>
            </a:r>
            <a:r>
              <a:rPr sz="1235" spc="9" dirty="0">
                <a:latin typeface="Arial"/>
                <a:cs typeface="Arial"/>
              </a:rPr>
              <a:t>heap</a:t>
            </a:r>
            <a:endParaRPr sz="1235">
              <a:latin typeface="Arial"/>
              <a:cs typeface="Arial"/>
            </a:endParaRPr>
          </a:p>
          <a:p>
            <a:pPr marL="158572">
              <a:spcBef>
                <a:spcPts val="202"/>
              </a:spcBef>
            </a:pPr>
            <a:r>
              <a:rPr sz="1235" spc="18" dirty="0">
                <a:latin typeface="Arial"/>
                <a:cs typeface="Arial"/>
              </a:rPr>
              <a:t>Due </a:t>
            </a:r>
            <a:r>
              <a:rPr sz="1235" spc="13" dirty="0">
                <a:latin typeface="Arial"/>
                <a:cs typeface="Arial"/>
              </a:rPr>
              <a:t>to </a:t>
            </a:r>
            <a:r>
              <a:rPr sz="1235" spc="22" dirty="0">
                <a:latin typeface="Arial"/>
                <a:cs typeface="Arial"/>
              </a:rPr>
              <a:t>integer</a:t>
            </a:r>
            <a:r>
              <a:rPr sz="1235" spc="-49" dirty="0">
                <a:latin typeface="Arial"/>
                <a:cs typeface="Arial"/>
              </a:rPr>
              <a:t> </a:t>
            </a:r>
            <a:r>
              <a:rPr sz="1235" spc="18" dirty="0">
                <a:latin typeface="Arial"/>
                <a:cs typeface="Arial"/>
              </a:rPr>
              <a:t>overflow</a:t>
            </a:r>
            <a:endParaRPr sz="1235">
              <a:latin typeface="Arial"/>
              <a:cs typeface="Arial"/>
            </a:endParaRPr>
          </a:p>
          <a:p>
            <a:pPr marL="158572">
              <a:spcBef>
                <a:spcPts val="168"/>
              </a:spcBef>
            </a:pPr>
            <a:r>
              <a:rPr sz="1235" spc="-4" dirty="0">
                <a:latin typeface="Arial"/>
                <a:cs typeface="Arial"/>
              </a:rPr>
              <a:t>Over-writing </a:t>
            </a:r>
            <a:r>
              <a:rPr sz="1235" spc="18" dirty="0">
                <a:latin typeface="Arial"/>
                <a:cs typeface="Arial"/>
              </a:rPr>
              <a:t>and</a:t>
            </a:r>
            <a:r>
              <a:rPr sz="1235" spc="-22" dirty="0">
                <a:latin typeface="Arial"/>
                <a:cs typeface="Arial"/>
              </a:rPr>
              <a:t> </a:t>
            </a:r>
            <a:r>
              <a:rPr sz="1235" spc="-4" dirty="0">
                <a:latin typeface="Arial"/>
                <a:cs typeface="Arial"/>
              </a:rPr>
              <a:t>over-reading</a:t>
            </a:r>
            <a:endParaRPr sz="1235">
              <a:latin typeface="Arial"/>
              <a:cs typeface="Arial"/>
            </a:endParaRPr>
          </a:p>
          <a:p>
            <a:pPr marL="11206" marR="4483">
              <a:lnSpc>
                <a:spcPts val="2118"/>
              </a:lnSpc>
              <a:spcBef>
                <a:spcPts val="84"/>
              </a:spcBef>
            </a:pPr>
            <a:r>
              <a:rPr sz="1588" b="1" spc="18" dirty="0">
                <a:solidFill>
                  <a:srgbClr val="0365C0"/>
                </a:solidFill>
                <a:latin typeface="Arial"/>
                <a:cs typeface="Arial"/>
              </a:rPr>
              <a:t>Format </a:t>
            </a:r>
            <a:r>
              <a:rPr sz="1588" b="1" spc="13" dirty="0">
                <a:solidFill>
                  <a:srgbClr val="0365C0"/>
                </a:solidFill>
                <a:latin typeface="Arial"/>
                <a:cs typeface="Arial"/>
              </a:rPr>
              <a:t>string </a:t>
            </a:r>
            <a:r>
              <a:rPr sz="1588" b="1" spc="18" dirty="0">
                <a:solidFill>
                  <a:srgbClr val="0365C0"/>
                </a:solidFill>
                <a:latin typeface="Arial"/>
                <a:cs typeface="Arial"/>
              </a:rPr>
              <a:t>mismatches  Dangling </a:t>
            </a:r>
            <a:r>
              <a:rPr sz="1588" b="1" spc="13" dirty="0">
                <a:solidFill>
                  <a:srgbClr val="0365C0"/>
                </a:solidFill>
                <a:latin typeface="Arial"/>
                <a:cs typeface="Arial"/>
              </a:rPr>
              <a:t>pointer</a:t>
            </a:r>
            <a:r>
              <a:rPr sz="1588" b="1" spc="-44" dirty="0">
                <a:solidFill>
                  <a:srgbClr val="0365C0"/>
                </a:solidFill>
                <a:latin typeface="Arial"/>
                <a:cs typeface="Arial"/>
              </a:rPr>
              <a:t> </a:t>
            </a:r>
            <a:r>
              <a:rPr sz="1588" b="1" spc="18" dirty="0">
                <a:solidFill>
                  <a:srgbClr val="0365C0"/>
                </a:solidFill>
                <a:latin typeface="Arial"/>
                <a:cs typeface="Arial"/>
              </a:rPr>
              <a:t>dereferences</a:t>
            </a:r>
            <a:endParaRPr sz="1588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46906" y="1133619"/>
            <a:ext cx="825594" cy="825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11" name="object 11"/>
          <p:cNvSpPr txBox="1"/>
          <p:nvPr/>
        </p:nvSpPr>
        <p:spPr>
          <a:xfrm>
            <a:off x="5201768" y="2745442"/>
            <a:ext cx="2290482" cy="1320502"/>
          </a:xfrm>
          <a:prstGeom prst="rect">
            <a:avLst/>
          </a:prstGeom>
          <a:ln w="15240">
            <a:solidFill>
              <a:srgbClr val="C82506"/>
            </a:solidFill>
          </a:ln>
        </p:spPr>
        <p:txBody>
          <a:bodyPr vert="horz" wrap="square" lIns="0" tIns="18490" rIns="0" bIns="0" rtlCol="0">
            <a:spAutoFit/>
          </a:bodyPr>
          <a:lstStyle/>
          <a:p>
            <a:pPr marL="400071">
              <a:spcBef>
                <a:spcPts val="146"/>
              </a:spcBef>
            </a:pPr>
            <a:r>
              <a:rPr sz="1588" b="1" spc="-4" dirty="0">
                <a:solidFill>
                  <a:srgbClr val="C82506"/>
                </a:solidFill>
                <a:latin typeface="Arial"/>
                <a:cs typeface="Arial"/>
              </a:rPr>
              <a:t>Attacks</a:t>
            </a:r>
            <a:endParaRPr sz="1588">
              <a:latin typeface="Arial"/>
              <a:cs typeface="Arial"/>
            </a:endParaRPr>
          </a:p>
          <a:p>
            <a:pPr marL="547437" indent="-209000">
              <a:spcBef>
                <a:spcPts val="168"/>
              </a:spcBef>
              <a:buSzPct val="75000"/>
              <a:buChar char="-"/>
              <a:tabLst>
                <a:tab pos="547437" algn="l"/>
                <a:tab pos="547997" algn="l"/>
              </a:tabLst>
            </a:pPr>
            <a:r>
              <a:rPr sz="1235" i="1" spc="-4" dirty="0">
                <a:latin typeface="Arial"/>
                <a:cs typeface="Arial"/>
              </a:rPr>
              <a:t>Stack</a:t>
            </a:r>
            <a:r>
              <a:rPr sz="1235" i="1" spc="-53" dirty="0">
                <a:latin typeface="Arial"/>
                <a:cs typeface="Arial"/>
              </a:rPr>
              <a:t> </a:t>
            </a:r>
            <a:r>
              <a:rPr sz="1235" i="1" dirty="0">
                <a:latin typeface="Arial"/>
                <a:cs typeface="Arial"/>
              </a:rPr>
              <a:t>smashing</a:t>
            </a:r>
            <a:endParaRPr sz="1235">
              <a:latin typeface="Arial"/>
              <a:cs typeface="Arial"/>
            </a:endParaRPr>
          </a:p>
          <a:p>
            <a:pPr marL="547437" indent="-209000">
              <a:spcBef>
                <a:spcPts val="159"/>
              </a:spcBef>
              <a:buSzPct val="75000"/>
              <a:buChar char="-"/>
              <a:tabLst>
                <a:tab pos="547437" algn="l"/>
                <a:tab pos="547997" algn="l"/>
              </a:tabLst>
            </a:pPr>
            <a:r>
              <a:rPr sz="1235" i="1" spc="-13" dirty="0">
                <a:latin typeface="Arial"/>
                <a:cs typeface="Arial"/>
              </a:rPr>
              <a:t>Format </a:t>
            </a:r>
            <a:r>
              <a:rPr sz="1235" i="1" spc="4" dirty="0">
                <a:latin typeface="Arial"/>
                <a:cs typeface="Arial"/>
              </a:rPr>
              <a:t>string</a:t>
            </a:r>
            <a:r>
              <a:rPr sz="1235" i="1" spc="-13" dirty="0">
                <a:latin typeface="Arial"/>
                <a:cs typeface="Arial"/>
              </a:rPr>
              <a:t> </a:t>
            </a:r>
            <a:r>
              <a:rPr sz="1235" i="1" spc="4" dirty="0">
                <a:latin typeface="Arial"/>
                <a:cs typeface="Arial"/>
              </a:rPr>
              <a:t>attack</a:t>
            </a:r>
            <a:endParaRPr sz="1235">
              <a:latin typeface="Arial"/>
              <a:cs typeface="Arial"/>
            </a:endParaRPr>
          </a:p>
          <a:p>
            <a:pPr marL="547437" indent="-209000">
              <a:spcBef>
                <a:spcPts val="202"/>
              </a:spcBef>
              <a:buSzPct val="75000"/>
              <a:buChar char="-"/>
              <a:tabLst>
                <a:tab pos="547437" algn="l"/>
                <a:tab pos="547997" algn="l"/>
              </a:tabLst>
            </a:pPr>
            <a:r>
              <a:rPr sz="1235" i="1" dirty="0">
                <a:latin typeface="Arial"/>
                <a:cs typeface="Arial"/>
              </a:rPr>
              <a:t>Stale </a:t>
            </a:r>
            <a:r>
              <a:rPr sz="1235" i="1" spc="22" dirty="0">
                <a:latin typeface="Arial"/>
                <a:cs typeface="Arial"/>
              </a:rPr>
              <a:t>memory</a:t>
            </a:r>
            <a:r>
              <a:rPr sz="1235" i="1" spc="-35" dirty="0">
                <a:latin typeface="Arial"/>
                <a:cs typeface="Arial"/>
              </a:rPr>
              <a:t> </a:t>
            </a:r>
            <a:r>
              <a:rPr sz="1235" i="1" spc="40" dirty="0">
                <a:latin typeface="Arial"/>
                <a:cs typeface="Arial"/>
              </a:rPr>
              <a:t>access</a:t>
            </a:r>
            <a:endParaRPr sz="1235">
              <a:latin typeface="Arial"/>
              <a:cs typeface="Arial"/>
            </a:endParaRPr>
          </a:p>
          <a:p>
            <a:pPr marL="547437" marR="263913" indent="-209000">
              <a:lnSpc>
                <a:spcPts val="1518"/>
              </a:lnSpc>
              <a:spcBef>
                <a:spcPts val="234"/>
              </a:spcBef>
              <a:buSzPct val="75000"/>
              <a:buChar char="-"/>
              <a:tabLst>
                <a:tab pos="547437" algn="l"/>
                <a:tab pos="547997" algn="l"/>
              </a:tabLst>
            </a:pPr>
            <a:r>
              <a:rPr sz="1235" i="1" spc="-4" dirty="0">
                <a:latin typeface="Arial"/>
                <a:cs typeface="Arial"/>
              </a:rPr>
              <a:t>Return-oriented  Programming</a:t>
            </a:r>
            <a:r>
              <a:rPr sz="1235" i="1" spc="-31" dirty="0">
                <a:latin typeface="Arial"/>
                <a:cs typeface="Arial"/>
              </a:rPr>
              <a:t> </a:t>
            </a:r>
            <a:r>
              <a:rPr sz="1235" i="1" spc="-35" dirty="0">
                <a:latin typeface="Arial"/>
                <a:cs typeface="Arial"/>
              </a:rPr>
              <a:t>(ROP)</a:t>
            </a:r>
            <a:endParaRPr sz="1235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26278" y="4550943"/>
            <a:ext cx="106456" cy="203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324" spc="194" dirty="0">
                <a:latin typeface="Arial"/>
                <a:cs typeface="Arial"/>
              </a:rPr>
              <a:t>•</a:t>
            </a:r>
            <a:endParaRPr sz="132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83161" y="4859531"/>
            <a:ext cx="81243" cy="142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927" spc="137" dirty="0">
                <a:latin typeface="Arial"/>
                <a:cs typeface="Arial"/>
              </a:rPr>
              <a:t>•</a:t>
            </a:r>
            <a:endParaRPr sz="927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44176" y="4513404"/>
            <a:ext cx="4993341" cy="7845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65" spc="-4" dirty="0">
                <a:latin typeface="Arial"/>
                <a:cs typeface="Arial"/>
              </a:rPr>
              <a:t>All </a:t>
            </a:r>
            <a:r>
              <a:rPr sz="1765" b="1" dirty="0">
                <a:solidFill>
                  <a:srgbClr val="C82506"/>
                </a:solidFill>
                <a:latin typeface="Arial"/>
                <a:cs typeface="Arial"/>
              </a:rPr>
              <a:t>violations </a:t>
            </a:r>
            <a:r>
              <a:rPr sz="1765" dirty="0">
                <a:latin typeface="Arial"/>
                <a:cs typeface="Arial"/>
              </a:rPr>
              <a:t>of </a:t>
            </a:r>
            <a:r>
              <a:rPr sz="1765" b="1" dirty="0">
                <a:latin typeface="Arial"/>
                <a:cs typeface="Arial"/>
              </a:rPr>
              <a:t>memory</a:t>
            </a:r>
            <a:r>
              <a:rPr sz="1765" b="1" spc="-75" dirty="0">
                <a:latin typeface="Arial"/>
                <a:cs typeface="Arial"/>
              </a:rPr>
              <a:t> </a:t>
            </a:r>
            <a:r>
              <a:rPr sz="1765" b="1" dirty="0">
                <a:latin typeface="Arial"/>
                <a:cs typeface="Arial"/>
              </a:rPr>
              <a:t>safety</a:t>
            </a:r>
            <a:endParaRPr sz="1765">
              <a:latin typeface="Arial"/>
              <a:cs typeface="Arial"/>
            </a:endParaRPr>
          </a:p>
          <a:p>
            <a:pPr marL="168658" marR="4483">
              <a:lnSpc>
                <a:spcPts val="1941"/>
              </a:lnSpc>
              <a:spcBef>
                <a:spcPts val="243"/>
              </a:spcBef>
            </a:pPr>
            <a:r>
              <a:rPr sz="1588" spc="13" dirty="0">
                <a:latin typeface="Arial"/>
                <a:cs typeface="Arial"/>
              </a:rPr>
              <a:t>Accesses </a:t>
            </a:r>
            <a:r>
              <a:rPr sz="1588" spc="-4" dirty="0">
                <a:latin typeface="Arial"/>
                <a:cs typeface="Arial"/>
              </a:rPr>
              <a:t>to memory via </a:t>
            </a:r>
            <a:r>
              <a:rPr sz="1588" spc="4" dirty="0">
                <a:latin typeface="Arial"/>
                <a:cs typeface="Arial"/>
              </a:rPr>
              <a:t>pointers </a:t>
            </a:r>
            <a:r>
              <a:rPr sz="1588" spc="-4" dirty="0">
                <a:latin typeface="Arial"/>
                <a:cs typeface="Arial"/>
              </a:rPr>
              <a:t>that </a:t>
            </a:r>
            <a:r>
              <a:rPr sz="1588" spc="4" dirty="0">
                <a:latin typeface="Arial"/>
                <a:cs typeface="Arial"/>
              </a:rPr>
              <a:t>don’t </a:t>
            </a:r>
            <a:r>
              <a:rPr sz="1588" i="1" spc="-9" dirty="0">
                <a:latin typeface="Arial"/>
                <a:cs typeface="Arial"/>
              </a:rPr>
              <a:t>own </a:t>
            </a:r>
            <a:r>
              <a:rPr sz="1588" spc="-4" dirty="0">
                <a:latin typeface="Arial"/>
                <a:cs typeface="Arial"/>
              </a:rPr>
              <a:t>that  memory</a:t>
            </a:r>
            <a:endParaRPr sz="1588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74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475720" y="42421"/>
            <a:ext cx="7517746" cy="566154"/>
          </a:xfrm>
          <a:prstGeom prst="rect">
            <a:avLst/>
          </a:prstGeom>
        </p:spPr>
        <p:txBody>
          <a:bodyPr vert="horz" wrap="square" lIns="0" tIns="42963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76787">
              <a:lnSpc>
                <a:spcPct val="100000"/>
              </a:lnSpc>
            </a:pPr>
            <a:r>
              <a:rPr sz="3397" dirty="0"/>
              <a:t>Ensuring </a:t>
            </a:r>
            <a:r>
              <a:rPr sz="3397" spc="9" dirty="0"/>
              <a:t>Memory</a:t>
            </a:r>
            <a:r>
              <a:rPr sz="3397" spc="-71" dirty="0"/>
              <a:t> </a:t>
            </a:r>
            <a:r>
              <a:rPr sz="3397" spc="-31" dirty="0"/>
              <a:t>Safety</a:t>
            </a:r>
            <a:endParaRPr sz="3397"/>
          </a:p>
        </p:txBody>
      </p:sp>
      <p:sp>
        <p:nvSpPr>
          <p:cNvPr id="3" name="object 3"/>
          <p:cNvSpPr txBox="1"/>
          <p:nvPr/>
        </p:nvSpPr>
        <p:spPr>
          <a:xfrm>
            <a:off x="1914144" y="2166254"/>
            <a:ext cx="104215" cy="19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279" spc="190" dirty="0">
                <a:latin typeface="Arial"/>
                <a:cs typeface="Arial"/>
              </a:rPr>
              <a:t>•</a:t>
            </a:r>
            <a:endParaRPr sz="1279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25497" y="2131348"/>
            <a:ext cx="4855509" cy="5161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677" spc="-40" dirty="0">
                <a:latin typeface="Arial"/>
                <a:cs typeface="Arial"/>
              </a:rPr>
              <a:t>The </a:t>
            </a:r>
            <a:r>
              <a:rPr sz="1677" spc="-4" dirty="0">
                <a:latin typeface="Arial"/>
                <a:cs typeface="Arial"/>
              </a:rPr>
              <a:t>easiest </a:t>
            </a:r>
            <a:r>
              <a:rPr sz="1677" spc="-9" dirty="0">
                <a:latin typeface="Arial"/>
                <a:cs typeface="Arial"/>
              </a:rPr>
              <a:t>way </a:t>
            </a:r>
            <a:r>
              <a:rPr sz="1677" spc="-4" dirty="0">
                <a:latin typeface="Arial"/>
                <a:cs typeface="Arial"/>
              </a:rPr>
              <a:t>to </a:t>
            </a:r>
            <a:r>
              <a:rPr sz="1677" spc="13" dirty="0">
                <a:latin typeface="Arial"/>
                <a:cs typeface="Arial"/>
              </a:rPr>
              <a:t>avoid </a:t>
            </a:r>
            <a:r>
              <a:rPr sz="1677" spc="-4" dirty="0">
                <a:latin typeface="Arial"/>
                <a:cs typeface="Arial"/>
              </a:rPr>
              <a:t>these </a:t>
            </a:r>
            <a:r>
              <a:rPr sz="1677" dirty="0">
                <a:latin typeface="Arial"/>
                <a:cs typeface="Arial"/>
              </a:rPr>
              <a:t>vulnerabilities </a:t>
            </a:r>
            <a:r>
              <a:rPr sz="1677" spc="-4" dirty="0">
                <a:latin typeface="Arial"/>
                <a:cs typeface="Arial"/>
              </a:rPr>
              <a:t>is</a:t>
            </a:r>
            <a:r>
              <a:rPr sz="1677" spc="101" dirty="0">
                <a:latin typeface="Arial"/>
                <a:cs typeface="Arial"/>
              </a:rPr>
              <a:t> </a:t>
            </a:r>
            <a:r>
              <a:rPr sz="1677" spc="-4" dirty="0">
                <a:latin typeface="Arial"/>
                <a:cs typeface="Arial"/>
              </a:rPr>
              <a:t>to</a:t>
            </a:r>
            <a:endParaRPr sz="1677">
              <a:latin typeface="Arial"/>
              <a:cs typeface="Arial"/>
            </a:endParaRPr>
          </a:p>
          <a:p>
            <a:pPr marL="11206">
              <a:spcBef>
                <a:spcPts val="26"/>
              </a:spcBef>
            </a:pPr>
            <a:r>
              <a:rPr sz="1677" b="1" spc="18" dirty="0">
                <a:latin typeface="Arial"/>
                <a:cs typeface="Arial"/>
              </a:rPr>
              <a:t>use a </a:t>
            </a:r>
            <a:r>
              <a:rPr sz="1677" b="1" spc="18" dirty="0">
                <a:solidFill>
                  <a:srgbClr val="0365C0"/>
                </a:solidFill>
                <a:latin typeface="Arial"/>
                <a:cs typeface="Arial"/>
              </a:rPr>
              <a:t>memory-safe programming</a:t>
            </a:r>
            <a:r>
              <a:rPr sz="1677" b="1" spc="-31" dirty="0">
                <a:solidFill>
                  <a:srgbClr val="0365C0"/>
                </a:solidFill>
                <a:latin typeface="Arial"/>
                <a:cs typeface="Arial"/>
              </a:rPr>
              <a:t> </a:t>
            </a:r>
            <a:r>
              <a:rPr sz="1677" b="1" spc="18" dirty="0">
                <a:solidFill>
                  <a:srgbClr val="0365C0"/>
                </a:solidFill>
                <a:latin typeface="Arial"/>
                <a:cs typeface="Arial"/>
              </a:rPr>
              <a:t>language</a:t>
            </a:r>
            <a:endParaRPr sz="167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71026" y="2731557"/>
            <a:ext cx="79562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spc="137" dirty="0">
                <a:latin typeface="Arial"/>
                <a:cs typeface="Arial"/>
              </a:rPr>
              <a:t>•</a:t>
            </a:r>
            <a:endParaRPr sz="88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3154" y="2677041"/>
            <a:ext cx="2957231" cy="237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44" spc="13" dirty="0">
                <a:latin typeface="Arial"/>
                <a:cs typeface="Arial"/>
              </a:rPr>
              <a:t>Better </a:t>
            </a:r>
            <a:r>
              <a:rPr sz="1544" spc="9" dirty="0">
                <a:latin typeface="Arial"/>
                <a:cs typeface="Arial"/>
              </a:rPr>
              <a:t>still: </a:t>
            </a:r>
            <a:r>
              <a:rPr sz="1544" spc="13" dirty="0">
                <a:latin typeface="Arial"/>
                <a:cs typeface="Arial"/>
              </a:rPr>
              <a:t>a </a:t>
            </a:r>
            <a:r>
              <a:rPr sz="1544" b="1" i="1" spc="13" dirty="0">
                <a:solidFill>
                  <a:srgbClr val="00882B"/>
                </a:solidFill>
                <a:latin typeface="Arial"/>
                <a:cs typeface="Arial"/>
              </a:rPr>
              <a:t>type</a:t>
            </a:r>
            <a:r>
              <a:rPr sz="1544" b="1" spc="13" dirty="0">
                <a:solidFill>
                  <a:srgbClr val="00882B"/>
                </a:solidFill>
                <a:latin typeface="Arial"/>
                <a:cs typeface="Arial"/>
              </a:rPr>
              <a:t>-safe</a:t>
            </a:r>
            <a:r>
              <a:rPr sz="1544" b="1" spc="-57" dirty="0">
                <a:solidFill>
                  <a:srgbClr val="00882B"/>
                </a:solidFill>
                <a:latin typeface="Arial"/>
                <a:cs typeface="Arial"/>
              </a:rPr>
              <a:t> </a:t>
            </a:r>
            <a:r>
              <a:rPr sz="1544" spc="35" dirty="0">
                <a:latin typeface="Arial"/>
                <a:cs typeface="Arial"/>
              </a:rPr>
              <a:t>language</a:t>
            </a:r>
            <a:endParaRPr sz="154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14144" y="3128133"/>
            <a:ext cx="104215" cy="19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279" spc="190" dirty="0">
                <a:latin typeface="Arial"/>
                <a:cs typeface="Arial"/>
              </a:rPr>
              <a:t>•</a:t>
            </a:r>
            <a:endParaRPr sz="127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25497" y="3093215"/>
            <a:ext cx="3692338" cy="258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677" spc="-35" dirty="0">
                <a:latin typeface="Arial"/>
                <a:cs typeface="Arial"/>
              </a:rPr>
              <a:t>For </a:t>
            </a:r>
            <a:r>
              <a:rPr sz="1677" spc="35" dirty="0">
                <a:latin typeface="Arial"/>
                <a:cs typeface="Arial"/>
              </a:rPr>
              <a:t>C/C++, </a:t>
            </a:r>
            <a:r>
              <a:rPr sz="1677" spc="-9" dirty="0">
                <a:latin typeface="Arial"/>
                <a:cs typeface="Arial"/>
              </a:rPr>
              <a:t>use </a:t>
            </a:r>
            <a:r>
              <a:rPr sz="1677" b="1" spc="-9" dirty="0">
                <a:latin typeface="Arial"/>
                <a:cs typeface="Arial"/>
              </a:rPr>
              <a:t>automated</a:t>
            </a:r>
            <a:r>
              <a:rPr sz="1677" b="1" spc="49" dirty="0">
                <a:latin typeface="Arial"/>
                <a:cs typeface="Arial"/>
              </a:rPr>
              <a:t> </a:t>
            </a:r>
            <a:r>
              <a:rPr sz="1677" b="1" spc="-9" dirty="0">
                <a:latin typeface="Arial"/>
                <a:cs typeface="Arial"/>
              </a:rPr>
              <a:t>defenses</a:t>
            </a:r>
            <a:endParaRPr sz="1677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71026" y="3433449"/>
            <a:ext cx="79562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i="1" spc="137" dirty="0">
                <a:latin typeface="Arial"/>
                <a:cs typeface="Arial"/>
              </a:rPr>
              <a:t>•</a:t>
            </a:r>
            <a:endParaRPr sz="882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71026" y="3692753"/>
            <a:ext cx="79562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i="1" spc="137" dirty="0">
                <a:latin typeface="Arial"/>
                <a:cs typeface="Arial"/>
              </a:rPr>
              <a:t>•</a:t>
            </a:r>
            <a:endParaRPr sz="882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71026" y="3952057"/>
            <a:ext cx="79562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i="1" spc="137" dirty="0">
                <a:latin typeface="Arial"/>
                <a:cs typeface="Arial"/>
              </a:rPr>
              <a:t>•</a:t>
            </a:r>
            <a:endParaRPr sz="882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71026" y="4211362"/>
            <a:ext cx="79562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i="1" spc="137" dirty="0">
                <a:latin typeface="Arial"/>
                <a:cs typeface="Arial"/>
              </a:rPr>
              <a:t>•</a:t>
            </a:r>
            <a:endParaRPr sz="882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1026" y="4470665"/>
            <a:ext cx="79562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i="1" spc="137" dirty="0">
                <a:latin typeface="Arial"/>
                <a:cs typeface="Arial"/>
              </a:rPr>
              <a:t>•</a:t>
            </a:r>
            <a:endParaRPr sz="882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83154" y="3378932"/>
            <a:ext cx="4101913" cy="128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44" i="1" spc="13" dirty="0">
                <a:latin typeface="Arial"/>
                <a:cs typeface="Arial"/>
              </a:rPr>
              <a:t>Stack</a:t>
            </a:r>
            <a:r>
              <a:rPr sz="1544" i="1" spc="-44" dirty="0">
                <a:latin typeface="Arial"/>
                <a:cs typeface="Arial"/>
              </a:rPr>
              <a:t> </a:t>
            </a:r>
            <a:r>
              <a:rPr sz="1544" i="1" spc="22" dirty="0">
                <a:latin typeface="Arial"/>
                <a:cs typeface="Arial"/>
              </a:rPr>
              <a:t>canaries</a:t>
            </a:r>
            <a:endParaRPr sz="1544">
              <a:latin typeface="Arial"/>
              <a:cs typeface="Arial"/>
            </a:endParaRPr>
          </a:p>
          <a:p>
            <a:pPr marL="11206" marR="4483">
              <a:lnSpc>
                <a:spcPct val="110200"/>
              </a:lnSpc>
            </a:pPr>
            <a:r>
              <a:rPr sz="1544" i="1" spc="26" dirty="0">
                <a:latin typeface="Arial"/>
                <a:cs typeface="Arial"/>
              </a:rPr>
              <a:t>Non-executable </a:t>
            </a:r>
            <a:r>
              <a:rPr sz="1544" i="1" spc="35" dirty="0">
                <a:latin typeface="Arial"/>
                <a:cs typeface="Arial"/>
              </a:rPr>
              <a:t>data </a:t>
            </a:r>
            <a:r>
              <a:rPr sz="1544" i="1" spc="13" dirty="0">
                <a:latin typeface="Arial"/>
                <a:cs typeface="Arial"/>
              </a:rPr>
              <a:t>(aka </a:t>
            </a:r>
            <a:r>
              <a:rPr sz="1544" i="1" dirty="0">
                <a:latin typeface="Arial"/>
                <a:cs typeface="Arial"/>
              </a:rPr>
              <a:t>W+X </a:t>
            </a:r>
            <a:r>
              <a:rPr sz="1544" i="1" spc="13" dirty="0">
                <a:latin typeface="Arial"/>
                <a:cs typeface="Arial"/>
              </a:rPr>
              <a:t>or </a:t>
            </a:r>
            <a:r>
              <a:rPr sz="1544" i="1" spc="-26" dirty="0">
                <a:latin typeface="Arial"/>
                <a:cs typeface="Arial"/>
              </a:rPr>
              <a:t>DEP)  </a:t>
            </a:r>
            <a:r>
              <a:rPr sz="1544" i="1" spc="35" dirty="0">
                <a:latin typeface="Arial"/>
                <a:cs typeface="Arial"/>
              </a:rPr>
              <a:t>Address </a:t>
            </a:r>
            <a:r>
              <a:rPr sz="1544" i="1" spc="49" dirty="0">
                <a:latin typeface="Arial"/>
                <a:cs typeface="Arial"/>
              </a:rPr>
              <a:t>space </a:t>
            </a:r>
            <a:r>
              <a:rPr sz="1544" i="1" spc="13" dirty="0">
                <a:latin typeface="Arial"/>
                <a:cs typeface="Arial"/>
              </a:rPr>
              <a:t>layout </a:t>
            </a:r>
            <a:r>
              <a:rPr sz="1544" i="1" spc="18" dirty="0">
                <a:latin typeface="Arial"/>
                <a:cs typeface="Arial"/>
              </a:rPr>
              <a:t>randomization </a:t>
            </a:r>
            <a:r>
              <a:rPr sz="1544" i="1" spc="-13" dirty="0">
                <a:latin typeface="Arial"/>
                <a:cs typeface="Arial"/>
              </a:rPr>
              <a:t>(ASLR)  </a:t>
            </a:r>
            <a:r>
              <a:rPr sz="1544" i="1" spc="18" dirty="0">
                <a:latin typeface="Arial"/>
                <a:cs typeface="Arial"/>
              </a:rPr>
              <a:t>Memory-safety enforcement </a:t>
            </a:r>
            <a:r>
              <a:rPr sz="1544" i="1" spc="22" dirty="0">
                <a:latin typeface="Arial"/>
                <a:cs typeface="Arial"/>
              </a:rPr>
              <a:t>(e.g.,</a:t>
            </a:r>
            <a:r>
              <a:rPr sz="1544" i="1" spc="-22" dirty="0">
                <a:latin typeface="Arial"/>
                <a:cs typeface="Arial"/>
              </a:rPr>
              <a:t> </a:t>
            </a:r>
            <a:r>
              <a:rPr sz="1544" i="1" spc="13" dirty="0">
                <a:latin typeface="Arial"/>
                <a:cs typeface="Arial"/>
              </a:rPr>
              <a:t>SoftBound)  </a:t>
            </a:r>
            <a:r>
              <a:rPr sz="1544" i="1" spc="9" dirty="0">
                <a:latin typeface="Arial"/>
                <a:cs typeface="Arial"/>
              </a:rPr>
              <a:t>Control-flow </a:t>
            </a:r>
            <a:r>
              <a:rPr sz="1544" i="1" spc="18" dirty="0">
                <a:latin typeface="Arial"/>
                <a:cs typeface="Arial"/>
              </a:rPr>
              <a:t>Integrity</a:t>
            </a:r>
            <a:r>
              <a:rPr sz="1544" i="1" spc="-13" dirty="0">
                <a:latin typeface="Arial"/>
                <a:cs typeface="Arial"/>
              </a:rPr>
              <a:t> </a:t>
            </a:r>
            <a:r>
              <a:rPr sz="1544" i="1" spc="-4" dirty="0">
                <a:latin typeface="Arial"/>
                <a:cs typeface="Arial"/>
              </a:rPr>
              <a:t>(CFI)</a:t>
            </a:r>
            <a:endParaRPr sz="154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14144" y="4867241"/>
            <a:ext cx="104215" cy="19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279" spc="190" dirty="0">
                <a:latin typeface="Arial"/>
                <a:cs typeface="Arial"/>
              </a:rPr>
              <a:t>•</a:t>
            </a:r>
            <a:endParaRPr sz="1279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25497" y="4832323"/>
            <a:ext cx="4625788" cy="258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677" spc="22" dirty="0">
                <a:latin typeface="Arial"/>
                <a:cs typeface="Arial"/>
              </a:rPr>
              <a:t>and </a:t>
            </a:r>
            <a:r>
              <a:rPr sz="1677" b="1" spc="-4" dirty="0">
                <a:latin typeface="Arial"/>
                <a:cs typeface="Arial"/>
              </a:rPr>
              <a:t>safe </a:t>
            </a:r>
            <a:r>
              <a:rPr sz="1677" b="1" spc="-9" dirty="0">
                <a:latin typeface="Arial"/>
                <a:cs typeface="Arial"/>
              </a:rPr>
              <a:t>programming </a:t>
            </a:r>
            <a:r>
              <a:rPr sz="1677" b="1" spc="-4" dirty="0">
                <a:latin typeface="Arial"/>
                <a:cs typeface="Arial"/>
              </a:rPr>
              <a:t>patterns </a:t>
            </a:r>
            <a:r>
              <a:rPr sz="1677" b="1" spc="-9" dirty="0">
                <a:latin typeface="Arial"/>
                <a:cs typeface="Arial"/>
              </a:rPr>
              <a:t>and</a:t>
            </a:r>
            <a:r>
              <a:rPr sz="1677" b="1" spc="22" dirty="0">
                <a:latin typeface="Arial"/>
                <a:cs typeface="Arial"/>
              </a:rPr>
              <a:t> </a:t>
            </a:r>
            <a:r>
              <a:rPr sz="1677" b="1" spc="-4" dirty="0">
                <a:latin typeface="Arial"/>
                <a:cs typeface="Arial"/>
              </a:rPr>
              <a:t>libraries</a:t>
            </a:r>
            <a:endParaRPr sz="1677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71026" y="5172568"/>
            <a:ext cx="79562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spc="137" dirty="0">
                <a:latin typeface="Arial"/>
                <a:cs typeface="Arial"/>
              </a:rPr>
              <a:t>•</a:t>
            </a:r>
            <a:endParaRPr sz="882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83153" y="5118051"/>
            <a:ext cx="3189754" cy="237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44" i="1" spc="13" dirty="0">
                <a:latin typeface="Arial"/>
                <a:cs typeface="Arial"/>
              </a:rPr>
              <a:t>Key </a:t>
            </a:r>
            <a:r>
              <a:rPr sz="1544" i="1" spc="26" dirty="0">
                <a:latin typeface="Arial"/>
                <a:cs typeface="Arial"/>
              </a:rPr>
              <a:t>idea</a:t>
            </a:r>
            <a:r>
              <a:rPr sz="1544" spc="26" dirty="0">
                <a:latin typeface="Arial"/>
                <a:cs typeface="Arial"/>
              </a:rPr>
              <a:t>: </a:t>
            </a:r>
            <a:r>
              <a:rPr sz="1544" b="1" spc="13" dirty="0">
                <a:solidFill>
                  <a:srgbClr val="0365C0"/>
                </a:solidFill>
                <a:latin typeface="Arial"/>
                <a:cs typeface="Arial"/>
              </a:rPr>
              <a:t>validate untrusted</a:t>
            </a:r>
            <a:r>
              <a:rPr sz="1544" b="1" spc="-44" dirty="0">
                <a:solidFill>
                  <a:srgbClr val="0365C0"/>
                </a:solidFill>
                <a:latin typeface="Arial"/>
                <a:cs typeface="Arial"/>
              </a:rPr>
              <a:t> </a:t>
            </a:r>
            <a:r>
              <a:rPr sz="1544" b="1" spc="13" dirty="0">
                <a:solidFill>
                  <a:srgbClr val="0365C0"/>
                </a:solidFill>
                <a:latin typeface="Arial"/>
                <a:cs typeface="Arial"/>
              </a:rPr>
              <a:t>input</a:t>
            </a:r>
            <a:endParaRPr sz="1544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34772" y="1257360"/>
            <a:ext cx="825594" cy="577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</p:spTree>
    <p:extLst>
      <p:ext uri="{BB962C8B-B14F-4D97-AF65-F5344CB8AC3E}">
        <p14:creationId xmlns:p14="http://schemas.microsoft.com/office/powerpoint/2010/main" val="109041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248812" y="10344"/>
            <a:ext cx="7517746" cy="543528"/>
          </a:xfrm>
          <a:prstGeom prst="rect">
            <a:avLst/>
          </a:prstGeom>
        </p:spPr>
        <p:txBody>
          <a:bodyPr vert="horz" wrap="square" lIns="0" tIns="67672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621756">
              <a:lnSpc>
                <a:spcPct val="100000"/>
              </a:lnSpc>
            </a:pPr>
            <a:r>
              <a:rPr lang="en-US" sz="3088" spc="35" dirty="0" smtClean="0"/>
              <a:t>Web Security</a:t>
            </a:r>
            <a:endParaRPr sz="3088" dirty="0"/>
          </a:p>
        </p:txBody>
      </p:sp>
      <p:sp>
        <p:nvSpPr>
          <p:cNvPr id="10" name="object 10"/>
          <p:cNvSpPr/>
          <p:nvPr/>
        </p:nvSpPr>
        <p:spPr>
          <a:xfrm>
            <a:off x="5706965" y="2071074"/>
            <a:ext cx="825594" cy="8255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11" name="object 11"/>
          <p:cNvSpPr/>
          <p:nvPr/>
        </p:nvSpPr>
        <p:spPr>
          <a:xfrm>
            <a:off x="7969030" y="10344"/>
            <a:ext cx="1174970" cy="8812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12" name="object 12"/>
          <p:cNvSpPr/>
          <p:nvPr/>
        </p:nvSpPr>
        <p:spPr>
          <a:xfrm>
            <a:off x="5654159" y="3323093"/>
            <a:ext cx="825594" cy="5779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xfrm>
            <a:off x="602568" y="1509474"/>
            <a:ext cx="7521949" cy="2790251"/>
          </a:xfrm>
          <a:prstGeom prst="rect">
            <a:avLst/>
          </a:prstGeo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887"/>
            <a:r>
              <a:rPr spc="-31" dirty="0">
                <a:solidFill>
                  <a:srgbClr val="000000"/>
                </a:solidFill>
                <a:latin typeface="Arial"/>
                <a:cs typeface="Arial"/>
              </a:rPr>
              <a:t>There </a:t>
            </a:r>
            <a:r>
              <a:rPr spc="-13" dirty="0">
                <a:solidFill>
                  <a:srgbClr val="000000"/>
                </a:solidFill>
                <a:latin typeface="Arial"/>
                <a:cs typeface="Arial"/>
              </a:rPr>
              <a:t>are </a:t>
            </a:r>
            <a:r>
              <a:rPr spc="-4" dirty="0">
                <a:solidFill>
                  <a:srgbClr val="000000"/>
                </a:solidFill>
                <a:latin typeface="Arial"/>
                <a:cs typeface="Arial"/>
              </a:rPr>
              <a:t>new </a:t>
            </a:r>
            <a:r>
              <a:rPr b="1" dirty="0">
                <a:solidFill>
                  <a:srgbClr val="FF0000"/>
                </a:solidFill>
              </a:rPr>
              <a:t>vulnerabilities </a:t>
            </a:r>
            <a:r>
              <a:rPr b="1" spc="31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</a:rPr>
              <a:t>attacks</a:t>
            </a:r>
          </a:p>
          <a:p>
            <a:pPr marL="433863" lvl="1">
              <a:spcBef>
                <a:spcPts val="163"/>
              </a:spcBef>
            </a:pPr>
            <a:r>
              <a:rPr sz="1388" i="1" spc="-35" dirty="0">
                <a:solidFill>
                  <a:srgbClr val="000000"/>
                </a:solidFill>
                <a:latin typeface="Arial"/>
                <a:cs typeface="Arial"/>
              </a:rPr>
              <a:t>SQL</a:t>
            </a:r>
            <a:r>
              <a:rPr sz="1388" i="1" spc="-66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88" i="1" spc="4" dirty="0">
                <a:solidFill>
                  <a:srgbClr val="000000"/>
                </a:solidFill>
                <a:latin typeface="Arial"/>
                <a:cs typeface="Arial"/>
              </a:rPr>
              <a:t>injection</a:t>
            </a:r>
            <a:endParaRPr sz="1388" dirty="0">
              <a:latin typeface="Arial"/>
              <a:cs typeface="Arial"/>
            </a:endParaRPr>
          </a:p>
          <a:p>
            <a:pPr marL="433863" lvl="1">
              <a:spcBef>
                <a:spcPts val="159"/>
              </a:spcBef>
            </a:pPr>
            <a:r>
              <a:rPr sz="1388" i="1" spc="-9" dirty="0">
                <a:solidFill>
                  <a:srgbClr val="000000"/>
                </a:solidFill>
                <a:latin typeface="Arial"/>
                <a:cs typeface="Arial"/>
              </a:rPr>
              <a:t>Cross-site </a:t>
            </a:r>
            <a:r>
              <a:rPr sz="1388" i="1" spc="22" dirty="0">
                <a:solidFill>
                  <a:srgbClr val="000000"/>
                </a:solidFill>
                <a:latin typeface="Arial"/>
                <a:cs typeface="Arial"/>
              </a:rPr>
              <a:t>scripting</a:t>
            </a:r>
            <a:r>
              <a:rPr sz="1388" i="1" spc="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88" i="1" spc="-62" dirty="0">
                <a:solidFill>
                  <a:srgbClr val="000000"/>
                </a:solidFill>
                <a:latin typeface="Arial"/>
                <a:cs typeface="Arial"/>
              </a:rPr>
              <a:t>(XSS)</a:t>
            </a:r>
            <a:endParaRPr sz="1388" dirty="0">
              <a:latin typeface="Arial"/>
              <a:cs typeface="Arial"/>
            </a:endParaRPr>
          </a:p>
          <a:p>
            <a:pPr marL="433863" marR="1011385" lvl="1">
              <a:lnSpc>
                <a:spcPct val="108100"/>
              </a:lnSpc>
            </a:pPr>
            <a:r>
              <a:rPr sz="1388" i="1" spc="-9" dirty="0">
                <a:solidFill>
                  <a:srgbClr val="000000"/>
                </a:solidFill>
                <a:latin typeface="Arial"/>
                <a:cs typeface="Arial"/>
              </a:rPr>
              <a:t>Cross-site </a:t>
            </a:r>
            <a:r>
              <a:rPr sz="1388" i="1" dirty="0">
                <a:solidFill>
                  <a:srgbClr val="000000"/>
                </a:solidFill>
                <a:latin typeface="Arial"/>
                <a:cs typeface="Arial"/>
              </a:rPr>
              <a:t>request </a:t>
            </a:r>
            <a:r>
              <a:rPr sz="1388" i="1" spc="9" dirty="0">
                <a:solidFill>
                  <a:srgbClr val="000000"/>
                </a:solidFill>
                <a:latin typeface="Arial"/>
                <a:cs typeface="Arial"/>
              </a:rPr>
              <a:t>forgery </a:t>
            </a:r>
            <a:r>
              <a:rPr sz="1388" i="1" spc="-49" dirty="0">
                <a:solidFill>
                  <a:srgbClr val="000000"/>
                </a:solidFill>
                <a:latin typeface="Arial"/>
                <a:cs typeface="Arial"/>
              </a:rPr>
              <a:t>(CSRF)  </a:t>
            </a:r>
            <a:r>
              <a:rPr sz="1388" i="1" spc="-18" dirty="0">
                <a:solidFill>
                  <a:srgbClr val="000000"/>
                </a:solidFill>
                <a:latin typeface="Arial"/>
                <a:cs typeface="Arial"/>
              </a:rPr>
              <a:t>Session</a:t>
            </a:r>
            <a:r>
              <a:rPr sz="1388" i="1" spc="-57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88" i="1" spc="13" dirty="0">
                <a:solidFill>
                  <a:srgbClr val="000000"/>
                </a:solidFill>
                <a:latin typeface="Arial"/>
                <a:cs typeface="Arial"/>
              </a:rPr>
              <a:t>hijacking</a:t>
            </a:r>
            <a:endParaRPr sz="1388" dirty="0">
              <a:latin typeface="Arial"/>
              <a:cs typeface="Arial"/>
            </a:endParaRPr>
          </a:p>
          <a:p>
            <a:pPr marL="168658" marR="233095" indent="-158011">
              <a:lnSpc>
                <a:spcPct val="107700"/>
              </a:lnSpc>
              <a:spcBef>
                <a:spcPts val="918"/>
              </a:spcBef>
            </a:pPr>
            <a:r>
              <a:rPr spc="-35" dirty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dirty="0">
                <a:solidFill>
                  <a:srgbClr val="00882B"/>
                </a:solidFill>
              </a:rPr>
              <a:t>defenses </a:t>
            </a:r>
            <a:r>
              <a:rPr spc="-4" dirty="0">
                <a:solidFill>
                  <a:srgbClr val="000000"/>
                </a:solidFill>
                <a:latin typeface="Arial"/>
                <a:cs typeface="Arial"/>
              </a:rPr>
              <a:t>have a </a:t>
            </a:r>
            <a:r>
              <a:rPr dirty="0">
                <a:solidFill>
                  <a:srgbClr val="000000"/>
                </a:solidFill>
              </a:rPr>
              <a:t>similar </a:t>
            </a:r>
            <a:r>
              <a:rPr dirty="0" smtClean="0">
                <a:solidFill>
                  <a:srgbClr val="000000"/>
                </a:solidFill>
              </a:rPr>
              <a:t>theme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  <a:r>
              <a:rPr dirty="0" smtClean="0">
                <a:solidFill>
                  <a:srgbClr val="000000"/>
                </a:solidFill>
              </a:rPr>
              <a:t>  </a:t>
            </a:r>
            <a:endParaRPr lang="en-US" dirty="0" smtClean="0">
              <a:solidFill>
                <a:srgbClr val="000000"/>
              </a:solidFill>
            </a:endParaRPr>
          </a:p>
          <a:p>
            <a:pPr marL="432183" marR="233095" lvl="1" indent="-158011">
              <a:lnSpc>
                <a:spcPct val="107700"/>
              </a:lnSpc>
              <a:spcBef>
                <a:spcPts val="918"/>
              </a:spcBef>
            </a:pPr>
            <a:r>
              <a:rPr sz="1388" b="1" spc="9" dirty="0" smtClean="0">
                <a:solidFill>
                  <a:srgbClr val="000000"/>
                </a:solidFill>
                <a:latin typeface="Arial"/>
                <a:cs typeface="Arial"/>
              </a:rPr>
              <a:t>Careful </a:t>
            </a:r>
            <a:r>
              <a:rPr sz="1388" b="1" spc="18" dirty="0">
                <a:solidFill>
                  <a:srgbClr val="000000"/>
                </a:solidFill>
                <a:latin typeface="Arial"/>
                <a:cs typeface="Arial"/>
              </a:rPr>
              <a:t>who/what you </a:t>
            </a:r>
            <a:r>
              <a:rPr sz="1388" b="1" spc="13" dirty="0" smtClean="0">
                <a:solidFill>
                  <a:srgbClr val="000000"/>
                </a:solidFill>
                <a:latin typeface="Arial"/>
                <a:cs typeface="Arial"/>
              </a:rPr>
              <a:t>trust:</a:t>
            </a:r>
            <a:r>
              <a:rPr lang="en-US" sz="1388" b="1" spc="13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188" b="1" spc="4" dirty="0" smtClean="0">
                <a:solidFill>
                  <a:srgbClr val="0365C0"/>
                </a:solidFill>
              </a:rPr>
              <a:t>Validate</a:t>
            </a:r>
            <a:r>
              <a:rPr sz="1188" b="1" spc="-44" dirty="0" smtClean="0">
                <a:solidFill>
                  <a:srgbClr val="0365C0"/>
                </a:solidFill>
              </a:rPr>
              <a:t> </a:t>
            </a:r>
            <a:r>
              <a:rPr sz="1188" b="1" spc="13" dirty="0">
                <a:solidFill>
                  <a:srgbClr val="0365C0"/>
                </a:solidFill>
              </a:rPr>
              <a:t>input  </a:t>
            </a:r>
            <a:endParaRPr lang="en-US" sz="1188" b="1" spc="13" dirty="0" smtClean="0">
              <a:solidFill>
                <a:srgbClr val="0365C0"/>
              </a:solidFill>
            </a:endParaRPr>
          </a:p>
          <a:p>
            <a:pPr marL="432183" marR="233095" lvl="1" indent="-158011">
              <a:lnSpc>
                <a:spcPct val="107700"/>
              </a:lnSpc>
              <a:spcBef>
                <a:spcPts val="918"/>
              </a:spcBef>
            </a:pPr>
            <a:r>
              <a:rPr sz="1388" b="1" spc="35" dirty="0" smtClean="0">
                <a:solidFill>
                  <a:srgbClr val="000000"/>
                </a:solidFill>
                <a:latin typeface="Arial"/>
                <a:cs typeface="Arial"/>
              </a:rPr>
              <a:t>Reduce </a:t>
            </a:r>
            <a:r>
              <a:rPr sz="1388" b="1" spc="13" dirty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sz="1388" b="1" spc="35" dirty="0">
                <a:solidFill>
                  <a:srgbClr val="000000"/>
                </a:solidFill>
                <a:latin typeface="Arial"/>
                <a:cs typeface="Arial"/>
              </a:rPr>
              <a:t>possible </a:t>
            </a:r>
            <a:r>
              <a:rPr sz="1388" b="1" spc="44" dirty="0">
                <a:solidFill>
                  <a:srgbClr val="000000"/>
                </a:solidFill>
                <a:latin typeface="Arial"/>
                <a:cs typeface="Arial"/>
              </a:rPr>
              <a:t>damage, </a:t>
            </a:r>
            <a:r>
              <a:rPr sz="1388" b="1" spc="18" dirty="0" smtClean="0">
                <a:solidFill>
                  <a:srgbClr val="000000"/>
                </a:solidFill>
                <a:latin typeface="Arial"/>
                <a:cs typeface="Arial"/>
              </a:rPr>
              <a:t>make </a:t>
            </a:r>
            <a:r>
              <a:rPr sz="1388" b="1" spc="22" dirty="0">
                <a:solidFill>
                  <a:srgbClr val="000000"/>
                </a:solidFill>
                <a:latin typeface="Arial"/>
                <a:cs typeface="Arial"/>
              </a:rPr>
              <a:t>exploitation</a:t>
            </a:r>
            <a:r>
              <a:rPr sz="1388" b="1" spc="-7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88" b="1" spc="26" dirty="0">
                <a:solidFill>
                  <a:srgbClr val="000000"/>
                </a:solidFill>
                <a:latin typeface="Arial"/>
                <a:cs typeface="Arial"/>
              </a:rPr>
              <a:t>harder</a:t>
            </a:r>
            <a:endParaRPr sz="1388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1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210" y="89647"/>
            <a:ext cx="7517746" cy="536301"/>
          </a:xfrm>
          <a:prstGeom prst="rect">
            <a:avLst/>
          </a:prstGeo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5215">
              <a:lnSpc>
                <a:spcPct val="100000"/>
              </a:lnSpc>
            </a:pPr>
            <a:r>
              <a:rPr sz="3485" spc="-31" dirty="0"/>
              <a:t>What </a:t>
            </a:r>
            <a:r>
              <a:rPr sz="3485" spc="9" dirty="0"/>
              <a:t>is </a:t>
            </a:r>
            <a:r>
              <a:rPr sz="3485" spc="62" dirty="0"/>
              <a:t>computer</a:t>
            </a:r>
            <a:r>
              <a:rPr sz="3485" spc="13" dirty="0"/>
              <a:t> security?</a:t>
            </a:r>
            <a:endParaRPr sz="3485"/>
          </a:p>
        </p:txBody>
      </p:sp>
      <p:sp>
        <p:nvSpPr>
          <p:cNvPr id="3" name="object 3"/>
          <p:cNvSpPr txBox="1"/>
          <p:nvPr/>
        </p:nvSpPr>
        <p:spPr>
          <a:xfrm>
            <a:off x="399210" y="1375145"/>
            <a:ext cx="106456" cy="203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324" spc="194" dirty="0">
                <a:latin typeface="Arial"/>
                <a:cs typeface="Arial"/>
              </a:rPr>
              <a:t>•</a:t>
            </a:r>
            <a:endParaRPr sz="132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6093" y="1952673"/>
            <a:ext cx="81243" cy="142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927" spc="137" dirty="0">
                <a:latin typeface="Arial"/>
                <a:cs typeface="Arial"/>
              </a:rPr>
              <a:t>•</a:t>
            </a:r>
            <a:endParaRPr sz="92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102" y="1337605"/>
            <a:ext cx="5154146" cy="8132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65" dirty="0">
                <a:latin typeface="Arial"/>
                <a:cs typeface="Arial"/>
              </a:rPr>
              <a:t>Most </a:t>
            </a:r>
            <a:r>
              <a:rPr sz="1765" spc="18" dirty="0">
                <a:latin typeface="Arial"/>
                <a:cs typeface="Arial"/>
              </a:rPr>
              <a:t>developers </a:t>
            </a:r>
            <a:r>
              <a:rPr sz="1765" spc="31" dirty="0">
                <a:latin typeface="Arial"/>
                <a:cs typeface="Arial"/>
              </a:rPr>
              <a:t>and </a:t>
            </a:r>
            <a:r>
              <a:rPr sz="1765" spc="9" dirty="0">
                <a:latin typeface="Arial"/>
                <a:cs typeface="Arial"/>
              </a:rPr>
              <a:t>operators </a:t>
            </a:r>
            <a:r>
              <a:rPr sz="1765" spc="-13" dirty="0">
                <a:latin typeface="Arial"/>
                <a:cs typeface="Arial"/>
              </a:rPr>
              <a:t>are </a:t>
            </a:r>
            <a:r>
              <a:rPr sz="1765" spc="35" dirty="0">
                <a:latin typeface="Arial"/>
                <a:cs typeface="Arial"/>
              </a:rPr>
              <a:t>concerned</a:t>
            </a:r>
            <a:r>
              <a:rPr sz="1765" spc="-71" dirty="0">
                <a:latin typeface="Arial"/>
                <a:cs typeface="Arial"/>
              </a:rPr>
              <a:t> </a:t>
            </a:r>
            <a:r>
              <a:rPr sz="1765" spc="-4" dirty="0">
                <a:latin typeface="Arial"/>
                <a:cs typeface="Arial"/>
              </a:rPr>
              <a:t>with</a:t>
            </a:r>
            <a:endParaRPr sz="1765" dirty="0">
              <a:latin typeface="Arial"/>
              <a:cs typeface="Arial"/>
            </a:endParaRPr>
          </a:p>
          <a:p>
            <a:pPr marL="11206"/>
            <a:r>
              <a:rPr sz="1765" b="1" spc="-4" dirty="0">
                <a:latin typeface="Arial"/>
                <a:cs typeface="Arial"/>
              </a:rPr>
              <a:t>correctness</a:t>
            </a:r>
            <a:r>
              <a:rPr sz="1765" spc="-4" dirty="0">
                <a:latin typeface="Arial"/>
                <a:cs typeface="Arial"/>
              </a:rPr>
              <a:t>: </a:t>
            </a:r>
            <a:r>
              <a:rPr sz="1765" spc="18" dirty="0">
                <a:latin typeface="Arial"/>
                <a:cs typeface="Arial"/>
              </a:rPr>
              <a:t>achieving </a:t>
            </a:r>
            <a:r>
              <a:rPr sz="1765" spc="22" dirty="0">
                <a:latin typeface="Arial"/>
                <a:cs typeface="Arial"/>
              </a:rPr>
              <a:t>desired</a:t>
            </a:r>
            <a:r>
              <a:rPr sz="1765" spc="9" dirty="0">
                <a:latin typeface="Arial"/>
                <a:cs typeface="Arial"/>
              </a:rPr>
              <a:t> behavior</a:t>
            </a:r>
            <a:endParaRPr sz="1765" dirty="0">
              <a:latin typeface="Arial"/>
              <a:cs typeface="Arial"/>
            </a:endParaRPr>
          </a:p>
          <a:p>
            <a:pPr marL="106462" algn="ctr">
              <a:spcBef>
                <a:spcPts val="207"/>
              </a:spcBef>
            </a:pPr>
            <a:r>
              <a:rPr sz="1588" spc="22" dirty="0">
                <a:latin typeface="Arial"/>
                <a:cs typeface="Arial"/>
              </a:rPr>
              <a:t>A </a:t>
            </a:r>
            <a:r>
              <a:rPr sz="1588" spc="26" dirty="0">
                <a:latin typeface="Arial"/>
                <a:cs typeface="Arial"/>
              </a:rPr>
              <a:t>working </a:t>
            </a:r>
            <a:r>
              <a:rPr sz="1588" spc="40" dirty="0">
                <a:latin typeface="Arial"/>
                <a:cs typeface="Arial"/>
              </a:rPr>
              <a:t>banking </a:t>
            </a:r>
            <a:r>
              <a:rPr sz="1588" spc="49" dirty="0">
                <a:latin typeface="Arial"/>
                <a:cs typeface="Arial"/>
              </a:rPr>
              <a:t>web </a:t>
            </a:r>
            <a:r>
              <a:rPr sz="1588" spc="9" dirty="0">
                <a:latin typeface="Arial"/>
                <a:cs typeface="Arial"/>
              </a:rPr>
              <a:t>site, </a:t>
            </a:r>
            <a:r>
              <a:rPr sz="1588" spc="31" dirty="0">
                <a:latin typeface="Arial"/>
                <a:cs typeface="Arial"/>
              </a:rPr>
              <a:t>word </a:t>
            </a:r>
            <a:r>
              <a:rPr sz="1588" spc="13" dirty="0">
                <a:latin typeface="Arial"/>
                <a:cs typeface="Arial"/>
              </a:rPr>
              <a:t>processor, </a:t>
            </a:r>
            <a:r>
              <a:rPr sz="1588" spc="49" dirty="0">
                <a:latin typeface="Arial"/>
                <a:cs typeface="Arial"/>
              </a:rPr>
              <a:t>blog,</a:t>
            </a:r>
            <a:r>
              <a:rPr sz="1588" spc="-79" dirty="0">
                <a:latin typeface="Arial"/>
                <a:cs typeface="Arial"/>
              </a:rPr>
              <a:t> </a:t>
            </a:r>
            <a:r>
              <a:rPr sz="1588" spc="35" dirty="0">
                <a:latin typeface="Arial"/>
                <a:cs typeface="Arial"/>
              </a:rPr>
              <a:t>…</a:t>
            </a:r>
            <a:endParaRPr sz="1588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9210" y="2370227"/>
            <a:ext cx="106456" cy="203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324" spc="194" dirty="0">
                <a:latin typeface="Arial"/>
                <a:cs typeface="Arial"/>
              </a:rPr>
              <a:t>•</a:t>
            </a:r>
            <a:endParaRPr sz="132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6093" y="2947755"/>
            <a:ext cx="81243" cy="142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927" spc="137" dirty="0">
                <a:latin typeface="Arial"/>
                <a:cs typeface="Arial"/>
              </a:rPr>
              <a:t>•</a:t>
            </a:r>
            <a:endParaRPr sz="92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7103" y="2332688"/>
            <a:ext cx="5122769" cy="12998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118228"/>
            <a:r>
              <a:rPr sz="1765" dirty="0">
                <a:latin typeface="Arial"/>
                <a:cs typeface="Arial"/>
              </a:rPr>
              <a:t>Security </a:t>
            </a:r>
            <a:r>
              <a:rPr sz="1765" spc="-4" dirty="0">
                <a:latin typeface="Arial"/>
                <a:cs typeface="Arial"/>
              </a:rPr>
              <a:t>is </a:t>
            </a:r>
            <a:r>
              <a:rPr sz="1765" spc="35" dirty="0">
                <a:latin typeface="Arial"/>
                <a:cs typeface="Arial"/>
              </a:rPr>
              <a:t>concerned </a:t>
            </a:r>
            <a:r>
              <a:rPr sz="1765" spc="-4" dirty="0">
                <a:latin typeface="Arial"/>
                <a:cs typeface="Arial"/>
              </a:rPr>
              <a:t>with </a:t>
            </a:r>
            <a:r>
              <a:rPr sz="1765" b="1" i="1" dirty="0">
                <a:latin typeface="Arial"/>
                <a:cs typeface="Arial"/>
              </a:rPr>
              <a:t>preventing</a:t>
            </a:r>
            <a:r>
              <a:rPr sz="1765" b="1" i="1" spc="-84" dirty="0">
                <a:latin typeface="Arial"/>
                <a:cs typeface="Arial"/>
              </a:rPr>
              <a:t> </a:t>
            </a:r>
            <a:r>
              <a:rPr sz="1765" b="1" u="sng" dirty="0">
                <a:solidFill>
                  <a:srgbClr val="FF0000"/>
                </a:solidFill>
                <a:latin typeface="Arial"/>
                <a:cs typeface="Arial"/>
              </a:rPr>
              <a:t>un</a:t>
            </a:r>
            <a:r>
              <a:rPr sz="1765" b="1" dirty="0">
                <a:latin typeface="Arial"/>
                <a:cs typeface="Arial"/>
              </a:rPr>
              <a:t>desired  behavior</a:t>
            </a:r>
            <a:endParaRPr sz="1765" dirty="0">
              <a:latin typeface="Arial"/>
              <a:cs typeface="Arial"/>
            </a:endParaRPr>
          </a:p>
          <a:p>
            <a:pPr marL="168658" marR="4483">
              <a:lnSpc>
                <a:spcPts val="1941"/>
              </a:lnSpc>
              <a:spcBef>
                <a:spcPts val="243"/>
              </a:spcBef>
            </a:pPr>
            <a:r>
              <a:rPr sz="1588" spc="26" dirty="0">
                <a:latin typeface="Arial"/>
                <a:cs typeface="Arial"/>
              </a:rPr>
              <a:t>Considers </a:t>
            </a:r>
            <a:r>
              <a:rPr sz="1588" spc="18" dirty="0">
                <a:latin typeface="Arial"/>
                <a:cs typeface="Arial"/>
              </a:rPr>
              <a:t>an </a:t>
            </a:r>
            <a:r>
              <a:rPr sz="1588" spc="26" dirty="0">
                <a:latin typeface="Arial"/>
                <a:cs typeface="Arial"/>
              </a:rPr>
              <a:t>enemy/opponent/hacker/adversary </a:t>
            </a:r>
            <a:r>
              <a:rPr sz="1588" spc="18" dirty="0">
                <a:latin typeface="Arial"/>
                <a:cs typeface="Arial"/>
              </a:rPr>
              <a:t>who  </a:t>
            </a:r>
            <a:r>
              <a:rPr sz="1588" spc="-4" dirty="0">
                <a:latin typeface="Arial"/>
                <a:cs typeface="Arial"/>
              </a:rPr>
              <a:t>is </a:t>
            </a:r>
            <a:r>
              <a:rPr sz="1588" i="1" spc="4" dirty="0">
                <a:latin typeface="Arial"/>
                <a:cs typeface="Arial"/>
              </a:rPr>
              <a:t>actively </a:t>
            </a:r>
            <a:r>
              <a:rPr sz="1588" i="1" spc="22" dirty="0">
                <a:latin typeface="Arial"/>
                <a:cs typeface="Arial"/>
              </a:rPr>
              <a:t>and </a:t>
            </a:r>
            <a:r>
              <a:rPr sz="1588" i="1" dirty="0">
                <a:latin typeface="Arial"/>
                <a:cs typeface="Arial"/>
              </a:rPr>
              <a:t>maliciously </a:t>
            </a:r>
            <a:r>
              <a:rPr sz="1588" spc="13" dirty="0">
                <a:latin typeface="Arial"/>
                <a:cs typeface="Arial"/>
              </a:rPr>
              <a:t>trying </a:t>
            </a:r>
            <a:r>
              <a:rPr sz="1588" spc="-4" dirty="0">
                <a:latin typeface="Arial"/>
                <a:cs typeface="Arial"/>
              </a:rPr>
              <a:t>to </a:t>
            </a:r>
            <a:r>
              <a:rPr sz="1588" i="1" spc="9" dirty="0">
                <a:latin typeface="Arial"/>
                <a:cs typeface="Arial"/>
              </a:rPr>
              <a:t>circumvent </a:t>
            </a:r>
            <a:r>
              <a:rPr sz="1588" spc="-9" dirty="0">
                <a:latin typeface="Arial"/>
                <a:cs typeface="Arial"/>
              </a:rPr>
              <a:t>any  </a:t>
            </a:r>
            <a:r>
              <a:rPr sz="1588" spc="9" dirty="0">
                <a:latin typeface="Arial"/>
                <a:cs typeface="Arial"/>
              </a:rPr>
              <a:t>protective </a:t>
            </a:r>
            <a:r>
              <a:rPr sz="1588" spc="-9" dirty="0">
                <a:latin typeface="Arial"/>
                <a:cs typeface="Arial"/>
              </a:rPr>
              <a:t>measures you </a:t>
            </a:r>
            <a:r>
              <a:rPr sz="1588" spc="22" dirty="0">
                <a:latin typeface="Arial"/>
                <a:cs typeface="Arial"/>
              </a:rPr>
              <a:t>put </a:t>
            </a:r>
            <a:r>
              <a:rPr sz="1588" spc="-4" dirty="0">
                <a:latin typeface="Arial"/>
                <a:cs typeface="Arial"/>
              </a:rPr>
              <a:t>in</a:t>
            </a:r>
            <a:r>
              <a:rPr sz="1588" spc="4" dirty="0">
                <a:latin typeface="Arial"/>
                <a:cs typeface="Arial"/>
              </a:rPr>
              <a:t> </a:t>
            </a:r>
            <a:r>
              <a:rPr sz="1588" spc="26" dirty="0">
                <a:latin typeface="Arial"/>
                <a:cs typeface="Arial"/>
              </a:rPr>
              <a:t>place</a:t>
            </a:r>
            <a:endParaRPr sz="1588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010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85590" y="19786"/>
            <a:ext cx="7517746" cy="548438"/>
          </a:xfrm>
          <a:prstGeom prst="rect">
            <a:avLst/>
          </a:prstGeom>
        </p:spPr>
        <p:txBody>
          <a:bodyPr vert="horz" wrap="square" lIns="0" tIns="65677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803682">
              <a:lnSpc>
                <a:spcPct val="100000"/>
              </a:lnSpc>
            </a:pPr>
            <a:r>
              <a:rPr sz="3133" spc="9" dirty="0"/>
              <a:t>Requirements </a:t>
            </a:r>
            <a:r>
              <a:rPr sz="3133" spc="71" dirty="0"/>
              <a:t>and</a:t>
            </a:r>
            <a:r>
              <a:rPr sz="3133" spc="-53" dirty="0"/>
              <a:t> </a:t>
            </a:r>
            <a:r>
              <a:rPr sz="3133" spc="44" dirty="0"/>
              <a:t>Design</a:t>
            </a:r>
            <a:endParaRPr sz="3133"/>
          </a:p>
        </p:txBody>
      </p:sp>
      <p:sp>
        <p:nvSpPr>
          <p:cNvPr id="3" name="object 3"/>
          <p:cNvSpPr txBox="1"/>
          <p:nvPr/>
        </p:nvSpPr>
        <p:spPr>
          <a:xfrm>
            <a:off x="1361418" y="1529992"/>
            <a:ext cx="106456" cy="203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324" spc="194" dirty="0">
                <a:latin typeface="Arial"/>
                <a:cs typeface="Arial"/>
              </a:rPr>
              <a:t>•</a:t>
            </a:r>
            <a:endParaRPr sz="132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8301" y="2376461"/>
            <a:ext cx="81243" cy="142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927" spc="137" dirty="0">
                <a:latin typeface="Arial"/>
                <a:cs typeface="Arial"/>
              </a:rPr>
              <a:t>•</a:t>
            </a:r>
            <a:endParaRPr sz="92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9306" y="1492453"/>
            <a:ext cx="5196168" cy="13277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/>
            <a:r>
              <a:rPr sz="1765" spc="9" dirty="0">
                <a:latin typeface="Arial"/>
                <a:cs typeface="Arial"/>
              </a:rPr>
              <a:t>Identify </a:t>
            </a:r>
            <a:r>
              <a:rPr sz="1765" b="1" dirty="0">
                <a:latin typeface="Arial"/>
                <a:cs typeface="Arial"/>
              </a:rPr>
              <a:t>sensitive data </a:t>
            </a:r>
            <a:r>
              <a:rPr sz="1765" spc="31" dirty="0">
                <a:latin typeface="Arial"/>
                <a:cs typeface="Arial"/>
              </a:rPr>
              <a:t>and </a:t>
            </a:r>
            <a:r>
              <a:rPr sz="1765" dirty="0">
                <a:latin typeface="Arial"/>
                <a:cs typeface="Arial"/>
              </a:rPr>
              <a:t>resources </a:t>
            </a:r>
            <a:r>
              <a:rPr sz="1765" spc="31" dirty="0">
                <a:latin typeface="Arial"/>
                <a:cs typeface="Arial"/>
              </a:rPr>
              <a:t>and </a:t>
            </a:r>
            <a:r>
              <a:rPr sz="1765" spc="13" dirty="0">
                <a:latin typeface="Arial"/>
                <a:cs typeface="Arial"/>
              </a:rPr>
              <a:t>define  </a:t>
            </a:r>
            <a:r>
              <a:rPr sz="1765" b="1" dirty="0">
                <a:solidFill>
                  <a:srgbClr val="00882B"/>
                </a:solidFill>
                <a:latin typeface="Arial"/>
                <a:cs typeface="Arial"/>
              </a:rPr>
              <a:t>security requirements </a:t>
            </a:r>
            <a:r>
              <a:rPr sz="1765" dirty="0">
                <a:latin typeface="Arial"/>
                <a:cs typeface="Arial"/>
              </a:rPr>
              <a:t>for them, </a:t>
            </a:r>
            <a:r>
              <a:rPr sz="1765" spc="-4" dirty="0">
                <a:latin typeface="Arial"/>
                <a:cs typeface="Arial"/>
              </a:rPr>
              <a:t>like</a:t>
            </a:r>
            <a:r>
              <a:rPr sz="1765" spc="-49" dirty="0">
                <a:latin typeface="Arial"/>
                <a:cs typeface="Arial"/>
              </a:rPr>
              <a:t> </a:t>
            </a:r>
            <a:r>
              <a:rPr sz="1765" i="1" dirty="0">
                <a:latin typeface="Arial"/>
                <a:cs typeface="Arial"/>
              </a:rPr>
              <a:t>confidentiality,  </a:t>
            </a:r>
            <a:r>
              <a:rPr sz="1765" i="1" spc="-9" dirty="0">
                <a:latin typeface="Arial"/>
                <a:cs typeface="Arial"/>
              </a:rPr>
              <a:t>integrity, </a:t>
            </a:r>
            <a:r>
              <a:rPr sz="1765" spc="31" dirty="0">
                <a:latin typeface="Arial"/>
                <a:cs typeface="Arial"/>
              </a:rPr>
              <a:t>and</a:t>
            </a:r>
            <a:r>
              <a:rPr sz="1765" spc="-13" dirty="0">
                <a:latin typeface="Arial"/>
                <a:cs typeface="Arial"/>
              </a:rPr>
              <a:t> </a:t>
            </a:r>
            <a:r>
              <a:rPr sz="1765" i="1" spc="4" dirty="0">
                <a:latin typeface="Arial"/>
                <a:cs typeface="Arial"/>
              </a:rPr>
              <a:t>availability</a:t>
            </a:r>
            <a:endParaRPr sz="1765">
              <a:latin typeface="Arial"/>
              <a:cs typeface="Arial"/>
            </a:endParaRPr>
          </a:p>
          <a:p>
            <a:pPr marL="168658" marR="412959">
              <a:lnSpc>
                <a:spcPts val="1941"/>
              </a:lnSpc>
              <a:spcBef>
                <a:spcPts val="243"/>
              </a:spcBef>
            </a:pPr>
            <a:r>
              <a:rPr sz="1588" spc="4" dirty="0">
                <a:latin typeface="Arial"/>
                <a:cs typeface="Arial"/>
              </a:rPr>
              <a:t>Consider </a:t>
            </a:r>
            <a:r>
              <a:rPr sz="1588" spc="26" dirty="0">
                <a:latin typeface="Arial"/>
                <a:cs typeface="Arial"/>
              </a:rPr>
              <a:t>expected </a:t>
            </a:r>
            <a:r>
              <a:rPr sz="1588" b="1" spc="-4" dirty="0">
                <a:solidFill>
                  <a:srgbClr val="C82506"/>
                </a:solidFill>
                <a:latin typeface="Arial"/>
                <a:cs typeface="Arial"/>
              </a:rPr>
              <a:t>threats </a:t>
            </a:r>
            <a:r>
              <a:rPr sz="1588" spc="22" dirty="0">
                <a:latin typeface="Arial"/>
                <a:cs typeface="Arial"/>
              </a:rPr>
              <a:t>and </a:t>
            </a:r>
            <a:r>
              <a:rPr sz="1588" b="1" spc="-9" dirty="0">
                <a:solidFill>
                  <a:srgbClr val="C82506"/>
                </a:solidFill>
                <a:latin typeface="Arial"/>
                <a:cs typeface="Arial"/>
              </a:rPr>
              <a:t>abuse cases </a:t>
            </a:r>
            <a:r>
              <a:rPr sz="1588" spc="-4" dirty="0">
                <a:latin typeface="Arial"/>
                <a:cs typeface="Arial"/>
              </a:rPr>
              <a:t>that  </a:t>
            </a:r>
            <a:r>
              <a:rPr sz="1588" spc="26" dirty="0">
                <a:latin typeface="Arial"/>
                <a:cs typeface="Arial"/>
              </a:rPr>
              <a:t>could </a:t>
            </a:r>
            <a:r>
              <a:rPr sz="1588" spc="-4" dirty="0">
                <a:latin typeface="Arial"/>
                <a:cs typeface="Arial"/>
              </a:rPr>
              <a:t>violate these</a:t>
            </a:r>
            <a:r>
              <a:rPr sz="1588" spc="-31" dirty="0">
                <a:latin typeface="Arial"/>
                <a:cs typeface="Arial"/>
              </a:rPr>
              <a:t> </a:t>
            </a:r>
            <a:r>
              <a:rPr sz="1588" spc="-4" dirty="0">
                <a:latin typeface="Arial"/>
                <a:cs typeface="Arial"/>
              </a:rPr>
              <a:t>requirements</a:t>
            </a:r>
            <a:endParaRPr sz="158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1418" y="3040555"/>
            <a:ext cx="106456" cy="203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324" spc="194" dirty="0">
                <a:latin typeface="Arial"/>
                <a:cs typeface="Arial"/>
              </a:rPr>
              <a:t>•</a:t>
            </a:r>
            <a:endParaRPr sz="132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18301" y="3349143"/>
            <a:ext cx="81243" cy="142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927" spc="137" dirty="0">
                <a:latin typeface="Arial"/>
                <a:cs typeface="Arial"/>
              </a:rPr>
              <a:t>•</a:t>
            </a:r>
            <a:endParaRPr sz="92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8301" y="3618084"/>
            <a:ext cx="81243" cy="142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927" spc="137" dirty="0">
                <a:latin typeface="Arial"/>
                <a:cs typeface="Arial"/>
              </a:rPr>
              <a:t>•</a:t>
            </a:r>
            <a:endParaRPr sz="927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79306" y="2986881"/>
            <a:ext cx="4787153" cy="1062603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765" spc="35" dirty="0">
                <a:latin typeface="Arial"/>
                <a:cs typeface="Arial"/>
              </a:rPr>
              <a:t>Apply </a:t>
            </a:r>
            <a:r>
              <a:rPr sz="1765" b="1" dirty="0">
                <a:solidFill>
                  <a:srgbClr val="00882B"/>
                </a:solidFill>
                <a:latin typeface="Arial"/>
                <a:cs typeface="Arial"/>
              </a:rPr>
              <a:t>principles for secure software</a:t>
            </a:r>
            <a:r>
              <a:rPr sz="1765" b="1" spc="-110" dirty="0">
                <a:solidFill>
                  <a:srgbClr val="00882B"/>
                </a:solidFill>
                <a:latin typeface="Arial"/>
                <a:cs typeface="Arial"/>
              </a:rPr>
              <a:t> </a:t>
            </a:r>
            <a:r>
              <a:rPr sz="1765" b="1" dirty="0">
                <a:solidFill>
                  <a:srgbClr val="00882B"/>
                </a:solidFill>
                <a:latin typeface="Arial"/>
                <a:cs typeface="Arial"/>
              </a:rPr>
              <a:t>design</a:t>
            </a:r>
            <a:endParaRPr sz="1765">
              <a:latin typeface="Arial"/>
              <a:cs typeface="Arial"/>
            </a:endParaRPr>
          </a:p>
          <a:p>
            <a:pPr marL="168658" marR="4483">
              <a:lnSpc>
                <a:spcPct val="103899"/>
              </a:lnSpc>
              <a:spcBef>
                <a:spcPts val="132"/>
              </a:spcBef>
            </a:pPr>
            <a:r>
              <a:rPr sz="1588" spc="-115" dirty="0">
                <a:latin typeface="Arial"/>
                <a:cs typeface="Arial"/>
              </a:rPr>
              <a:t>To </a:t>
            </a:r>
            <a:r>
              <a:rPr sz="1588" b="1" spc="13" dirty="0">
                <a:latin typeface="Arial"/>
                <a:cs typeface="Arial"/>
              </a:rPr>
              <a:t>prevent</a:t>
            </a:r>
            <a:r>
              <a:rPr sz="1588" spc="13" dirty="0">
                <a:latin typeface="Arial"/>
                <a:cs typeface="Arial"/>
              </a:rPr>
              <a:t>, </a:t>
            </a:r>
            <a:r>
              <a:rPr sz="1588" b="1" spc="13" dirty="0">
                <a:latin typeface="Arial"/>
                <a:cs typeface="Arial"/>
              </a:rPr>
              <a:t>mitigate</a:t>
            </a:r>
            <a:r>
              <a:rPr sz="1588" spc="13" dirty="0">
                <a:latin typeface="Arial"/>
                <a:cs typeface="Arial"/>
              </a:rPr>
              <a:t>, </a:t>
            </a:r>
            <a:r>
              <a:rPr sz="1588" spc="49" dirty="0">
                <a:latin typeface="Arial"/>
                <a:cs typeface="Arial"/>
              </a:rPr>
              <a:t>and </a:t>
            </a:r>
            <a:r>
              <a:rPr sz="1588" b="1" spc="13" dirty="0">
                <a:latin typeface="Arial"/>
                <a:cs typeface="Arial"/>
              </a:rPr>
              <a:t>detect </a:t>
            </a:r>
            <a:r>
              <a:rPr sz="1588" spc="35" dirty="0">
                <a:latin typeface="Arial"/>
                <a:cs typeface="Arial"/>
              </a:rPr>
              <a:t>possible </a:t>
            </a:r>
            <a:r>
              <a:rPr sz="1588" spc="26" dirty="0">
                <a:latin typeface="Arial"/>
                <a:cs typeface="Arial"/>
              </a:rPr>
              <a:t>attacks  </a:t>
            </a:r>
            <a:r>
              <a:rPr sz="1588" spc="-9" dirty="0">
                <a:latin typeface="Arial"/>
                <a:cs typeface="Arial"/>
              </a:rPr>
              <a:t>Main </a:t>
            </a:r>
            <a:r>
              <a:rPr sz="1588" spc="9" dirty="0">
                <a:latin typeface="Arial"/>
                <a:cs typeface="Arial"/>
              </a:rPr>
              <a:t>categories: </a:t>
            </a:r>
            <a:r>
              <a:rPr sz="1588" b="1" spc="-9" dirty="0">
                <a:solidFill>
                  <a:srgbClr val="0365C0"/>
                </a:solidFill>
                <a:latin typeface="Arial"/>
                <a:cs typeface="Arial"/>
              </a:rPr>
              <a:t>Favor </a:t>
            </a:r>
            <a:r>
              <a:rPr sz="1588" b="1" spc="-4" dirty="0">
                <a:solidFill>
                  <a:srgbClr val="0365C0"/>
                </a:solidFill>
                <a:latin typeface="Arial"/>
                <a:cs typeface="Arial"/>
              </a:rPr>
              <a:t>Simplicity</a:t>
            </a:r>
            <a:r>
              <a:rPr sz="1588" spc="-4" dirty="0">
                <a:latin typeface="Arial"/>
                <a:cs typeface="Arial"/>
              </a:rPr>
              <a:t>, </a:t>
            </a:r>
            <a:r>
              <a:rPr sz="1588" b="1" spc="-26" dirty="0">
                <a:solidFill>
                  <a:srgbClr val="0365C0"/>
                </a:solidFill>
                <a:latin typeface="Arial"/>
                <a:cs typeface="Arial"/>
              </a:rPr>
              <a:t>Trust </a:t>
            </a:r>
            <a:r>
              <a:rPr sz="1588" b="1" spc="-4" dirty="0">
                <a:solidFill>
                  <a:srgbClr val="0365C0"/>
                </a:solidFill>
                <a:latin typeface="Arial"/>
                <a:cs typeface="Arial"/>
              </a:rPr>
              <a:t>with  </a:t>
            </a:r>
            <a:r>
              <a:rPr sz="1588" b="1" spc="-9" dirty="0">
                <a:solidFill>
                  <a:srgbClr val="0365C0"/>
                </a:solidFill>
                <a:latin typeface="Arial"/>
                <a:cs typeface="Arial"/>
              </a:rPr>
              <a:t>Reluctance</a:t>
            </a:r>
            <a:r>
              <a:rPr sz="1588" spc="-9" dirty="0">
                <a:latin typeface="Arial"/>
                <a:cs typeface="Arial"/>
              </a:rPr>
              <a:t>, </a:t>
            </a:r>
            <a:r>
              <a:rPr sz="1588" spc="22" dirty="0">
                <a:latin typeface="Arial"/>
                <a:cs typeface="Arial"/>
              </a:rPr>
              <a:t>and </a:t>
            </a:r>
            <a:r>
              <a:rPr sz="1588" b="1" spc="-9" dirty="0">
                <a:solidFill>
                  <a:srgbClr val="0365C0"/>
                </a:solidFill>
                <a:latin typeface="Arial"/>
                <a:cs typeface="Arial"/>
              </a:rPr>
              <a:t>Defend </a:t>
            </a:r>
            <a:r>
              <a:rPr sz="1588" b="1" spc="-4" dirty="0">
                <a:solidFill>
                  <a:srgbClr val="0365C0"/>
                </a:solidFill>
                <a:latin typeface="Arial"/>
                <a:cs typeface="Arial"/>
              </a:rPr>
              <a:t>in</a:t>
            </a:r>
            <a:r>
              <a:rPr sz="1588" b="1" spc="18" dirty="0">
                <a:solidFill>
                  <a:srgbClr val="0365C0"/>
                </a:solidFill>
                <a:latin typeface="Arial"/>
                <a:cs typeface="Arial"/>
              </a:rPr>
              <a:t> </a:t>
            </a:r>
            <a:r>
              <a:rPr sz="1588" b="1" spc="-4" dirty="0">
                <a:solidFill>
                  <a:srgbClr val="0365C0"/>
                </a:solidFill>
                <a:latin typeface="Arial"/>
                <a:cs typeface="Arial"/>
              </a:rPr>
              <a:t>Depth</a:t>
            </a:r>
            <a:r>
              <a:rPr sz="1588" spc="-4" dirty="0">
                <a:latin typeface="Arial"/>
                <a:cs typeface="Arial"/>
              </a:rPr>
              <a:t>.</a:t>
            </a:r>
            <a:endParaRPr sz="1588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36479" y="1342921"/>
            <a:ext cx="825594" cy="577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</p:spTree>
    <p:extLst>
      <p:ext uri="{BB962C8B-B14F-4D97-AF65-F5344CB8AC3E}">
        <p14:creationId xmlns:p14="http://schemas.microsoft.com/office/powerpoint/2010/main" val="204090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56366" y="2608241"/>
            <a:ext cx="825594" cy="825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3" name="object 3"/>
          <p:cNvSpPr/>
          <p:nvPr/>
        </p:nvSpPr>
        <p:spPr>
          <a:xfrm>
            <a:off x="6730582" y="3857299"/>
            <a:ext cx="825594" cy="825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1275211" y="103170"/>
            <a:ext cx="7517746" cy="400110"/>
          </a:xfrm>
          <a:prstGeom prst="rect">
            <a:avLst/>
          </a:prstGeo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35025">
              <a:lnSpc>
                <a:spcPct val="100000"/>
              </a:lnSpc>
            </a:pPr>
            <a:r>
              <a:rPr spc="-31" dirty="0"/>
              <a:t>Rules </a:t>
            </a:r>
            <a:r>
              <a:rPr spc="84" dirty="0"/>
              <a:t>and</a:t>
            </a:r>
            <a:r>
              <a:rPr spc="-40" dirty="0"/>
              <a:t> </a:t>
            </a:r>
            <a:r>
              <a:rPr spc="-119" dirty="0"/>
              <a:t>Tools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47960" y="1541118"/>
            <a:ext cx="106456" cy="203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324" spc="194" dirty="0">
                <a:latin typeface="Arial"/>
                <a:cs typeface="Arial"/>
              </a:rPr>
              <a:t>•</a:t>
            </a:r>
            <a:endParaRPr sz="132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4853" y="1849706"/>
            <a:ext cx="81243" cy="142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927" spc="137" dirty="0">
                <a:latin typeface="Arial"/>
                <a:cs typeface="Arial"/>
              </a:rPr>
              <a:t>•</a:t>
            </a:r>
            <a:endParaRPr sz="927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5858" y="1493897"/>
            <a:ext cx="4850466" cy="790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658" marR="4483" indent="-158011">
              <a:lnSpc>
                <a:spcPct val="103600"/>
              </a:lnSpc>
            </a:pPr>
            <a:r>
              <a:rPr sz="1765" spc="35" dirty="0">
                <a:latin typeface="Arial"/>
                <a:cs typeface="Arial"/>
              </a:rPr>
              <a:t>Apply </a:t>
            </a:r>
            <a:r>
              <a:rPr sz="1765" b="1" dirty="0">
                <a:solidFill>
                  <a:srgbClr val="00882B"/>
                </a:solidFill>
                <a:latin typeface="Arial"/>
                <a:cs typeface="Arial"/>
              </a:rPr>
              <a:t>coding rules </a:t>
            </a:r>
            <a:r>
              <a:rPr sz="1765" dirty="0">
                <a:latin typeface="Arial"/>
                <a:cs typeface="Arial"/>
              </a:rPr>
              <a:t>to </a:t>
            </a:r>
            <a:r>
              <a:rPr sz="1765" spc="9" dirty="0">
                <a:latin typeface="Arial"/>
                <a:cs typeface="Arial"/>
              </a:rPr>
              <a:t>implement secure</a:t>
            </a:r>
            <a:r>
              <a:rPr sz="1765" spc="-88" dirty="0">
                <a:latin typeface="Arial"/>
                <a:cs typeface="Arial"/>
              </a:rPr>
              <a:t> </a:t>
            </a:r>
            <a:r>
              <a:rPr sz="1765" spc="31" dirty="0">
                <a:latin typeface="Arial"/>
                <a:cs typeface="Arial"/>
              </a:rPr>
              <a:t>design  </a:t>
            </a:r>
            <a:r>
              <a:rPr sz="1588" spc="-26" dirty="0">
                <a:latin typeface="Arial"/>
                <a:cs typeface="Arial"/>
              </a:rPr>
              <a:t>With </a:t>
            </a:r>
            <a:r>
              <a:rPr sz="1588" spc="-4" dirty="0">
                <a:latin typeface="Arial"/>
                <a:cs typeface="Arial"/>
              </a:rPr>
              <a:t>similar </a:t>
            </a:r>
            <a:r>
              <a:rPr sz="1588" spc="9" dirty="0">
                <a:latin typeface="Arial"/>
                <a:cs typeface="Arial"/>
              </a:rPr>
              <a:t>goals </a:t>
            </a:r>
            <a:r>
              <a:rPr sz="1588" spc="-4" dirty="0">
                <a:latin typeface="Arial"/>
                <a:cs typeface="Arial"/>
              </a:rPr>
              <a:t>of </a:t>
            </a:r>
            <a:r>
              <a:rPr sz="1588" i="1" spc="9" dirty="0">
                <a:solidFill>
                  <a:srgbClr val="0365C0"/>
                </a:solidFill>
                <a:latin typeface="Arial"/>
                <a:cs typeface="Arial"/>
              </a:rPr>
              <a:t>preventing</a:t>
            </a:r>
            <a:r>
              <a:rPr sz="1588" spc="9" dirty="0">
                <a:latin typeface="Arial"/>
                <a:cs typeface="Arial"/>
              </a:rPr>
              <a:t>, </a:t>
            </a:r>
            <a:r>
              <a:rPr sz="1588" i="1" spc="9" dirty="0">
                <a:solidFill>
                  <a:srgbClr val="0365C0"/>
                </a:solidFill>
                <a:latin typeface="Arial"/>
                <a:cs typeface="Arial"/>
              </a:rPr>
              <a:t>mitigating</a:t>
            </a:r>
            <a:r>
              <a:rPr sz="1588" spc="9" dirty="0">
                <a:latin typeface="Arial"/>
                <a:cs typeface="Arial"/>
              </a:rPr>
              <a:t>, </a:t>
            </a:r>
            <a:r>
              <a:rPr sz="1588" spc="-4" dirty="0">
                <a:latin typeface="Arial"/>
                <a:cs typeface="Arial"/>
              </a:rPr>
              <a:t>or  </a:t>
            </a:r>
            <a:r>
              <a:rPr sz="1588" i="1" spc="22" dirty="0">
                <a:solidFill>
                  <a:srgbClr val="0365C0"/>
                </a:solidFill>
                <a:latin typeface="Arial"/>
                <a:cs typeface="Arial"/>
              </a:rPr>
              <a:t>detecting </a:t>
            </a:r>
            <a:r>
              <a:rPr sz="1588" spc="18" dirty="0">
                <a:latin typeface="Arial"/>
                <a:cs typeface="Arial"/>
              </a:rPr>
              <a:t>possible</a:t>
            </a:r>
            <a:r>
              <a:rPr sz="1588" spc="-66" dirty="0">
                <a:latin typeface="Arial"/>
                <a:cs typeface="Arial"/>
              </a:rPr>
              <a:t> </a:t>
            </a:r>
            <a:r>
              <a:rPr sz="1588" spc="9" dirty="0">
                <a:latin typeface="Arial"/>
                <a:cs typeface="Arial"/>
              </a:rPr>
              <a:t>attacks</a:t>
            </a:r>
            <a:endParaRPr sz="1588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47960" y="2513800"/>
            <a:ext cx="106456" cy="203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324" spc="194" dirty="0">
                <a:latin typeface="Arial"/>
                <a:cs typeface="Arial"/>
              </a:rPr>
              <a:t>•</a:t>
            </a:r>
            <a:endParaRPr sz="132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04853" y="3091329"/>
            <a:ext cx="81243" cy="142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927" spc="137" dirty="0">
                <a:latin typeface="Arial"/>
                <a:cs typeface="Arial"/>
              </a:rPr>
              <a:t>•</a:t>
            </a:r>
            <a:endParaRPr sz="927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65858" y="2476261"/>
            <a:ext cx="5079066" cy="1056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/>
            <a:r>
              <a:rPr sz="1765" spc="35" dirty="0">
                <a:latin typeface="Arial"/>
                <a:cs typeface="Arial"/>
              </a:rPr>
              <a:t>Apply </a:t>
            </a:r>
            <a:r>
              <a:rPr sz="1765" b="1" dirty="0">
                <a:solidFill>
                  <a:srgbClr val="00882B"/>
                </a:solidFill>
                <a:latin typeface="Arial"/>
                <a:cs typeface="Arial"/>
              </a:rPr>
              <a:t>automated code review techniques </a:t>
            </a:r>
            <a:r>
              <a:rPr sz="1765" dirty="0">
                <a:latin typeface="Arial"/>
                <a:cs typeface="Arial"/>
              </a:rPr>
              <a:t>to</a:t>
            </a:r>
            <a:r>
              <a:rPr sz="1765" spc="-110" dirty="0">
                <a:latin typeface="Arial"/>
                <a:cs typeface="Arial"/>
              </a:rPr>
              <a:t> </a:t>
            </a:r>
            <a:r>
              <a:rPr sz="1765" spc="22" dirty="0">
                <a:latin typeface="Arial"/>
                <a:cs typeface="Arial"/>
              </a:rPr>
              <a:t>find  </a:t>
            </a:r>
            <a:r>
              <a:rPr sz="1765" spc="9" dirty="0">
                <a:latin typeface="Arial"/>
                <a:cs typeface="Arial"/>
              </a:rPr>
              <a:t>potential </a:t>
            </a:r>
            <a:r>
              <a:rPr sz="1765" spc="4" dirty="0">
                <a:latin typeface="Arial"/>
                <a:cs typeface="Arial"/>
              </a:rPr>
              <a:t>vulnerabilities </a:t>
            </a:r>
            <a:r>
              <a:rPr sz="1765" spc="-4" dirty="0">
                <a:latin typeface="Arial"/>
                <a:cs typeface="Arial"/>
              </a:rPr>
              <a:t>in</a:t>
            </a:r>
            <a:r>
              <a:rPr sz="1765" spc="-31" dirty="0">
                <a:latin typeface="Arial"/>
                <a:cs typeface="Arial"/>
              </a:rPr>
              <a:t> </a:t>
            </a:r>
            <a:r>
              <a:rPr sz="1765" spc="18" dirty="0">
                <a:latin typeface="Arial"/>
                <a:cs typeface="Arial"/>
              </a:rPr>
              <a:t>components</a:t>
            </a:r>
            <a:endParaRPr sz="1765">
              <a:latin typeface="Arial"/>
              <a:cs typeface="Arial"/>
            </a:endParaRPr>
          </a:p>
          <a:p>
            <a:pPr marL="168658" marR="364770">
              <a:lnSpc>
                <a:spcPts val="1941"/>
              </a:lnSpc>
              <a:spcBef>
                <a:spcPts val="243"/>
              </a:spcBef>
            </a:pPr>
            <a:r>
              <a:rPr sz="1588" b="1" spc="-4" dirty="0">
                <a:solidFill>
                  <a:srgbClr val="0365C0"/>
                </a:solidFill>
                <a:latin typeface="Arial"/>
                <a:cs typeface="Arial"/>
              </a:rPr>
              <a:t>Static analysis</a:t>
            </a:r>
            <a:r>
              <a:rPr sz="1588" spc="-4" dirty="0">
                <a:latin typeface="Arial"/>
                <a:cs typeface="Arial"/>
              </a:rPr>
              <a:t>, </a:t>
            </a:r>
            <a:r>
              <a:rPr sz="1588" spc="22" dirty="0">
                <a:latin typeface="Arial"/>
                <a:cs typeface="Arial"/>
              </a:rPr>
              <a:t>and </a:t>
            </a:r>
            <a:r>
              <a:rPr sz="1588" b="1" spc="-9" dirty="0">
                <a:solidFill>
                  <a:srgbClr val="0365C0"/>
                </a:solidFill>
                <a:latin typeface="Arial"/>
                <a:cs typeface="Arial"/>
              </a:rPr>
              <a:t>symbolic </a:t>
            </a:r>
            <a:r>
              <a:rPr sz="1588" b="1" spc="-4" dirty="0">
                <a:solidFill>
                  <a:srgbClr val="0365C0"/>
                </a:solidFill>
                <a:latin typeface="Arial"/>
                <a:cs typeface="Arial"/>
              </a:rPr>
              <a:t>execution </a:t>
            </a:r>
            <a:r>
              <a:rPr sz="1588" spc="9" dirty="0">
                <a:latin typeface="Arial"/>
                <a:cs typeface="Arial"/>
              </a:rPr>
              <a:t>(which  </a:t>
            </a:r>
            <a:r>
              <a:rPr sz="1588" spc="4" dirty="0">
                <a:latin typeface="Arial"/>
                <a:cs typeface="Arial"/>
              </a:rPr>
              <a:t>underlies whitebox </a:t>
            </a:r>
            <a:r>
              <a:rPr sz="1588" spc="-4" dirty="0">
                <a:latin typeface="Arial"/>
                <a:cs typeface="Arial"/>
              </a:rPr>
              <a:t>fuzz</a:t>
            </a:r>
            <a:r>
              <a:rPr sz="1588" spc="-22" dirty="0">
                <a:latin typeface="Arial"/>
                <a:cs typeface="Arial"/>
              </a:rPr>
              <a:t> </a:t>
            </a:r>
            <a:r>
              <a:rPr sz="1588" spc="4" dirty="0">
                <a:latin typeface="Arial"/>
                <a:cs typeface="Arial"/>
              </a:rPr>
              <a:t>testing)</a:t>
            </a:r>
            <a:endParaRPr sz="1588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47960" y="3755412"/>
            <a:ext cx="106456" cy="203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324" spc="194" dirty="0">
                <a:latin typeface="Arial"/>
                <a:cs typeface="Arial"/>
              </a:rPr>
              <a:t>•</a:t>
            </a:r>
            <a:endParaRPr sz="132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04853" y="4332941"/>
            <a:ext cx="81243" cy="142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927" spc="137" dirty="0">
                <a:latin typeface="Arial"/>
                <a:cs typeface="Arial"/>
              </a:rPr>
              <a:t>•</a:t>
            </a:r>
            <a:endParaRPr sz="927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65858" y="3717873"/>
            <a:ext cx="5103719" cy="8132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/>
            <a:r>
              <a:rPr sz="1765" spc="35" dirty="0">
                <a:latin typeface="Arial"/>
                <a:cs typeface="Arial"/>
              </a:rPr>
              <a:t>Apply </a:t>
            </a:r>
            <a:r>
              <a:rPr sz="1765" b="1" dirty="0">
                <a:solidFill>
                  <a:srgbClr val="00882B"/>
                </a:solidFill>
                <a:latin typeface="Arial"/>
                <a:cs typeface="Arial"/>
              </a:rPr>
              <a:t>penetration testing </a:t>
            </a:r>
            <a:r>
              <a:rPr sz="1765" dirty="0">
                <a:latin typeface="Arial"/>
                <a:cs typeface="Arial"/>
              </a:rPr>
              <a:t>to </a:t>
            </a:r>
            <a:r>
              <a:rPr sz="1765" spc="22" dirty="0">
                <a:latin typeface="Arial"/>
                <a:cs typeface="Arial"/>
              </a:rPr>
              <a:t>find </a:t>
            </a:r>
            <a:r>
              <a:rPr sz="1765" spc="9" dirty="0">
                <a:latin typeface="Arial"/>
                <a:cs typeface="Arial"/>
              </a:rPr>
              <a:t>potential </a:t>
            </a:r>
            <a:r>
              <a:rPr sz="1765" spc="-4" dirty="0">
                <a:latin typeface="Arial"/>
                <a:cs typeface="Arial"/>
              </a:rPr>
              <a:t>flaws</a:t>
            </a:r>
            <a:r>
              <a:rPr sz="1765" spc="-88" dirty="0">
                <a:latin typeface="Arial"/>
                <a:cs typeface="Arial"/>
              </a:rPr>
              <a:t> </a:t>
            </a:r>
            <a:r>
              <a:rPr sz="1765" spc="-4" dirty="0">
                <a:latin typeface="Arial"/>
                <a:cs typeface="Arial"/>
              </a:rPr>
              <a:t>in  </a:t>
            </a:r>
            <a:r>
              <a:rPr sz="1765" dirty="0">
                <a:latin typeface="Arial"/>
                <a:cs typeface="Arial"/>
              </a:rPr>
              <a:t>the </a:t>
            </a:r>
            <a:r>
              <a:rPr sz="1765" spc="-13" dirty="0">
                <a:latin typeface="Arial"/>
                <a:cs typeface="Arial"/>
              </a:rPr>
              <a:t>real </a:t>
            </a:r>
            <a:r>
              <a:rPr sz="1765" dirty="0">
                <a:latin typeface="Arial"/>
                <a:cs typeface="Arial"/>
              </a:rPr>
              <a:t>system, </a:t>
            </a:r>
            <a:r>
              <a:rPr sz="1765" spc="-4" dirty="0">
                <a:latin typeface="Arial"/>
                <a:cs typeface="Arial"/>
              </a:rPr>
              <a:t>in a </a:t>
            </a:r>
            <a:r>
              <a:rPr sz="1765" spc="18" dirty="0">
                <a:latin typeface="Arial"/>
                <a:cs typeface="Arial"/>
              </a:rPr>
              <a:t>deployment</a:t>
            </a:r>
            <a:r>
              <a:rPr sz="1765" spc="-13" dirty="0">
                <a:latin typeface="Arial"/>
                <a:cs typeface="Arial"/>
              </a:rPr>
              <a:t> </a:t>
            </a:r>
            <a:r>
              <a:rPr sz="1765" spc="-4" dirty="0">
                <a:latin typeface="Arial"/>
                <a:cs typeface="Arial"/>
              </a:rPr>
              <a:t>environment</a:t>
            </a:r>
            <a:endParaRPr sz="1765">
              <a:latin typeface="Arial"/>
              <a:cs typeface="Arial"/>
            </a:endParaRPr>
          </a:p>
          <a:p>
            <a:pPr marL="168658">
              <a:spcBef>
                <a:spcPts val="207"/>
              </a:spcBef>
            </a:pPr>
            <a:r>
              <a:rPr sz="1588" b="1" spc="18" dirty="0">
                <a:solidFill>
                  <a:srgbClr val="0365C0"/>
                </a:solidFill>
                <a:latin typeface="Arial"/>
                <a:cs typeface="Arial"/>
              </a:rPr>
              <a:t>Fuzz </a:t>
            </a:r>
            <a:r>
              <a:rPr sz="1588" b="1" spc="13" dirty="0">
                <a:solidFill>
                  <a:srgbClr val="0365C0"/>
                </a:solidFill>
                <a:latin typeface="Arial"/>
                <a:cs typeface="Arial"/>
              </a:rPr>
              <a:t>testing</a:t>
            </a:r>
            <a:r>
              <a:rPr sz="1588" spc="13" dirty="0">
                <a:latin typeface="Arial"/>
                <a:cs typeface="Arial"/>
              </a:rPr>
              <a:t>, </a:t>
            </a:r>
            <a:r>
              <a:rPr sz="1588" spc="40" dirty="0">
                <a:latin typeface="Arial"/>
                <a:cs typeface="Arial"/>
              </a:rPr>
              <a:t>perhaps </a:t>
            </a:r>
            <a:r>
              <a:rPr sz="1588" spc="35" dirty="0">
                <a:latin typeface="Arial"/>
                <a:cs typeface="Arial"/>
              </a:rPr>
              <a:t>employing </a:t>
            </a:r>
            <a:r>
              <a:rPr sz="1588" b="1" spc="13" dirty="0">
                <a:solidFill>
                  <a:srgbClr val="0365C0"/>
                </a:solidFill>
                <a:latin typeface="Arial"/>
                <a:cs typeface="Arial"/>
              </a:rPr>
              <a:t>attack</a:t>
            </a:r>
            <a:r>
              <a:rPr sz="1588" b="1" spc="-22" dirty="0">
                <a:solidFill>
                  <a:srgbClr val="0365C0"/>
                </a:solidFill>
                <a:latin typeface="Arial"/>
                <a:cs typeface="Arial"/>
              </a:rPr>
              <a:t> </a:t>
            </a:r>
            <a:r>
              <a:rPr sz="1588" b="1" spc="13" dirty="0">
                <a:solidFill>
                  <a:srgbClr val="0365C0"/>
                </a:solidFill>
                <a:latin typeface="Arial"/>
                <a:cs typeface="Arial"/>
              </a:rPr>
              <a:t>patterns</a:t>
            </a:r>
            <a:endParaRPr sz="1588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56366" y="1600272"/>
            <a:ext cx="825594" cy="5779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</p:spTree>
    <p:extLst>
      <p:ext uri="{BB962C8B-B14F-4D97-AF65-F5344CB8AC3E}">
        <p14:creationId xmlns:p14="http://schemas.microsoft.com/office/powerpoint/2010/main" val="182456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34926" y="2544945"/>
            <a:ext cx="20790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spc="-4" dirty="0"/>
              <a:t>Example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905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Heartbleed</a:t>
            </a:r>
            <a:endParaRPr lang="en-US" dirty="0"/>
          </a:p>
        </p:txBody>
      </p:sp>
      <p:pic>
        <p:nvPicPr>
          <p:cNvPr id="4" name="Picture 3" descr="教学视频：Heartbleed是什么？___TechCrunch_中国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727" y="1143334"/>
            <a:ext cx="4419600" cy="4584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31674" y="5829103"/>
            <a:ext cx="202398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CVE-2014-0160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89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Heartbleed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8528" y="1751264"/>
            <a:ext cx="7513052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Description</a:t>
            </a:r>
          </a:p>
          <a:p>
            <a:r>
              <a:rPr lang="en-US" dirty="0"/>
              <a:t>The (1) TLS and (2) DTLS implementations in </a:t>
            </a:r>
            <a:r>
              <a:rPr lang="en-US" b="1" dirty="0" err="1"/>
              <a:t>OpenSSL</a:t>
            </a:r>
            <a:r>
              <a:rPr lang="en-US" b="1" dirty="0"/>
              <a:t> 1.0.1 </a:t>
            </a:r>
            <a:r>
              <a:rPr lang="en-US" dirty="0"/>
              <a:t>before 1.0.1g do not properly handle Heartbeat Extension packets, which allows remote attackers to obtain sensitive information from process memory via </a:t>
            </a:r>
            <a:r>
              <a:rPr lang="en-US" b="1" dirty="0"/>
              <a:t>crafted packets </a:t>
            </a:r>
            <a:r>
              <a:rPr lang="en-US" dirty="0"/>
              <a:t>that trigger </a:t>
            </a:r>
            <a:r>
              <a:rPr lang="en-US" b="1" dirty="0"/>
              <a:t>a buffer over-read</a:t>
            </a:r>
            <a:r>
              <a:rPr lang="en-US" dirty="0"/>
              <a:t>, as demonstrated by reading private keys, related to d1_both.c and t1_lib.c, aka the </a:t>
            </a:r>
            <a:r>
              <a:rPr lang="en-US" dirty="0" err="1"/>
              <a:t>Heartbleed</a:t>
            </a:r>
            <a:r>
              <a:rPr lang="en-US" dirty="0"/>
              <a:t> bug.</a:t>
            </a:r>
          </a:p>
        </p:txBody>
      </p:sp>
    </p:spTree>
    <p:extLst>
      <p:ext uri="{BB962C8B-B14F-4D97-AF65-F5344CB8AC3E}">
        <p14:creationId xmlns:p14="http://schemas.microsoft.com/office/powerpoint/2010/main" val="25125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</a:t>
            </a:r>
            <a:r>
              <a:rPr lang="en-US" dirty="0" err="1" smtClean="0"/>
              <a:t>Heartbleed</a:t>
            </a:r>
            <a:r>
              <a:rPr lang="en-US" dirty="0" smtClean="0"/>
              <a:t> bug works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09850" y="6550223"/>
            <a:ext cx="65341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http://</a:t>
            </a:r>
            <a:r>
              <a:rPr lang="en-US" sz="1400" dirty="0" err="1"/>
              <a:t>imgs.xkcd.com</a:t>
            </a:r>
            <a:r>
              <a:rPr lang="en-US" sz="1400" dirty="0"/>
              <a:t>/</a:t>
            </a:r>
            <a:r>
              <a:rPr lang="en-US" sz="1400" dirty="0" smtClean="0"/>
              <a:t>comics</a:t>
            </a:r>
            <a:r>
              <a:rPr lang="en-US" altLang="zh-CN" sz="1400" dirty="0" smtClean="0"/>
              <a:t>/</a:t>
            </a:r>
            <a:r>
              <a:rPr lang="en-US" sz="1400" dirty="0" err="1" smtClean="0"/>
              <a:t>heartbleed_explanation.png</a:t>
            </a:r>
            <a:endParaRPr lang="en-US" sz="1400" dirty="0"/>
          </a:p>
        </p:txBody>
      </p:sp>
      <p:pic>
        <p:nvPicPr>
          <p:cNvPr id="5" name="Picture 4" descr="heartbleed_explanation_png__640×1364_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9" y="711534"/>
            <a:ext cx="8166100" cy="59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5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</a:t>
            </a:r>
            <a:r>
              <a:rPr lang="en-US" dirty="0" err="1" smtClean="0"/>
              <a:t>Heartbleed</a:t>
            </a:r>
            <a:r>
              <a:rPr lang="en-US" dirty="0" smtClean="0"/>
              <a:t> bug works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09850" y="6550223"/>
            <a:ext cx="65341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http://</a:t>
            </a:r>
            <a:r>
              <a:rPr lang="en-US" sz="1400" dirty="0" err="1"/>
              <a:t>imgs.xkcd.com</a:t>
            </a:r>
            <a:r>
              <a:rPr lang="en-US" sz="1400" dirty="0"/>
              <a:t>/</a:t>
            </a:r>
            <a:r>
              <a:rPr lang="en-US" sz="1400" dirty="0" smtClean="0"/>
              <a:t>comics</a:t>
            </a:r>
            <a:r>
              <a:rPr lang="en-US" altLang="zh-CN" sz="1400" dirty="0" smtClean="0"/>
              <a:t>/</a:t>
            </a:r>
            <a:r>
              <a:rPr lang="en-US" sz="1400" dirty="0" err="1" smtClean="0"/>
              <a:t>heartbleed_explanation.png</a:t>
            </a:r>
            <a:endParaRPr lang="en-US" sz="1400" dirty="0"/>
          </a:p>
        </p:txBody>
      </p:sp>
      <p:pic>
        <p:nvPicPr>
          <p:cNvPr id="3" name="Picture 2" descr="heartbleed_explanation_png__640×1364_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9300"/>
            <a:ext cx="81280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</a:t>
            </a:r>
            <a:r>
              <a:rPr lang="en-US" dirty="0" err="1" smtClean="0"/>
              <a:t>Heartbleed</a:t>
            </a:r>
            <a:r>
              <a:rPr lang="en-US" dirty="0" smtClean="0"/>
              <a:t> bug works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09850" y="6550223"/>
            <a:ext cx="65341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http://</a:t>
            </a:r>
            <a:r>
              <a:rPr lang="en-US" sz="1400" dirty="0" err="1"/>
              <a:t>imgs.xkcd.com</a:t>
            </a:r>
            <a:r>
              <a:rPr lang="en-US" sz="1400" dirty="0"/>
              <a:t>/</a:t>
            </a:r>
            <a:r>
              <a:rPr lang="en-US" sz="1400" dirty="0" smtClean="0"/>
              <a:t>comics</a:t>
            </a:r>
            <a:r>
              <a:rPr lang="en-US" altLang="zh-CN" sz="1400" dirty="0" smtClean="0"/>
              <a:t>/</a:t>
            </a:r>
            <a:r>
              <a:rPr lang="en-US" sz="1400" dirty="0" err="1" smtClean="0"/>
              <a:t>heartbleed_explanation.png</a:t>
            </a:r>
            <a:endParaRPr lang="en-US" sz="1400" dirty="0"/>
          </a:p>
        </p:txBody>
      </p:sp>
      <p:pic>
        <p:nvPicPr>
          <p:cNvPr id="5" name="Picture 4" descr="heartbleed_explanation_png__640×1364_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9300"/>
            <a:ext cx="81407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2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Heartbleed</a:t>
            </a:r>
            <a:r>
              <a:rPr lang="en-US" dirty="0" smtClean="0"/>
              <a:t> and </a:t>
            </a:r>
            <a:r>
              <a:rPr lang="en-US" dirty="0" err="1" smtClean="0"/>
              <a:t>OpenSSL</a:t>
            </a: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OpenSSL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open-source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cryptography</a:t>
            </a:r>
            <a:r>
              <a:rPr lang="zh-CN" altLang="en-US" dirty="0" smtClean="0"/>
              <a:t> </a:t>
            </a:r>
            <a:r>
              <a:rPr lang="en-US" altLang="zh-CN" dirty="0" smtClean="0"/>
              <a:t>library,</a:t>
            </a:r>
            <a:r>
              <a:rPr lang="zh-CN" altLang="en-US" dirty="0" smtClean="0"/>
              <a:t> </a:t>
            </a:r>
            <a:r>
              <a:rPr lang="en-US" altLang="zh-CN" dirty="0" smtClean="0"/>
              <a:t>widely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implement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Internet’s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Security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(TLS)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protocol.</a:t>
            </a:r>
          </a:p>
          <a:p>
            <a:endParaRPr lang="en-US" dirty="0"/>
          </a:p>
        </p:txBody>
      </p:sp>
      <p:pic>
        <p:nvPicPr>
          <p:cNvPr id="4" name="图片 3" descr="heartbleed-openssl-bu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32" y="2336688"/>
            <a:ext cx="3756526" cy="194087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30615" y="6604000"/>
            <a:ext cx="5813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https://</a:t>
            </a:r>
            <a:r>
              <a:rPr kumimoji="1" lang="en-US" altLang="zh-CN" sz="1200" dirty="0" err="1"/>
              <a:t>scienceofbusiness.files.wordpress.com</a:t>
            </a:r>
            <a:r>
              <a:rPr kumimoji="1" lang="en-US" altLang="zh-CN" sz="1200" dirty="0"/>
              <a:t>/2014/04/</a:t>
            </a:r>
            <a:r>
              <a:rPr kumimoji="1" lang="en-US" altLang="zh-CN" sz="1200" dirty="0" err="1"/>
              <a:t>heartbleed-openssl-bug.jpg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6149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50" y="1542550"/>
            <a:ext cx="8204200" cy="812800"/>
          </a:xfrm>
          <a:prstGeom prst="rect">
            <a:avLst/>
          </a:prstGeom>
        </p:spPr>
      </p:pic>
      <p:sp>
        <p:nvSpPr>
          <p:cNvPr id="5" name="左箭头 4"/>
          <p:cNvSpPr/>
          <p:nvPr/>
        </p:nvSpPr>
        <p:spPr bwMode="auto">
          <a:xfrm rot="3254776">
            <a:off x="2334402" y="2469643"/>
            <a:ext cx="909990" cy="599071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左箭头 5"/>
          <p:cNvSpPr/>
          <p:nvPr/>
        </p:nvSpPr>
        <p:spPr bwMode="auto">
          <a:xfrm rot="7397625">
            <a:off x="4697833" y="2463468"/>
            <a:ext cx="887019" cy="599071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14968" y="3313443"/>
            <a:ext cx="5645145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/>
              <a:t>No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boundary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check.</a:t>
            </a:r>
          </a:p>
          <a:p>
            <a:pPr algn="ctr"/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attacker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controls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length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fields!</a:t>
            </a:r>
            <a:endParaRPr kumimoji="1"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3"/>
          <a:srcRect t="-205351" b="-205351"/>
          <a:stretch>
            <a:fillRect/>
          </a:stretch>
        </p:blipFill>
        <p:spPr>
          <a:xfrm>
            <a:off x="482266" y="2898080"/>
            <a:ext cx="8524875" cy="4313238"/>
          </a:xfrm>
        </p:spPr>
      </p:pic>
    </p:spTree>
    <p:extLst>
      <p:ext uri="{BB962C8B-B14F-4D97-AF65-F5344CB8AC3E}">
        <p14:creationId xmlns:p14="http://schemas.microsoft.com/office/powerpoint/2010/main" val="160780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Confidentiality</a:t>
            </a:r>
            <a:r>
              <a:rPr lang="en-US" sz="2400" dirty="0" smtClean="0"/>
              <a:t>: requires that information be kept private</a:t>
            </a:r>
          </a:p>
          <a:p>
            <a:r>
              <a:rPr lang="en-US" sz="2400" b="1" dirty="0" smtClean="0"/>
              <a:t>Integrity</a:t>
            </a:r>
            <a:r>
              <a:rPr lang="en-US" sz="2400" dirty="0" smtClean="0"/>
              <a:t>: the trustworthiness and correctness of data. </a:t>
            </a:r>
          </a:p>
          <a:p>
            <a:r>
              <a:rPr lang="en-US" sz="2400" b="1" dirty="0" smtClean="0"/>
              <a:t>Availability</a:t>
            </a:r>
            <a:r>
              <a:rPr lang="en-US" sz="2400" dirty="0" smtClean="0"/>
              <a:t>: the capability to use information and resources.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49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1__vim_heart_py__vim_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07662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295275" y="3002400"/>
            <a:ext cx="4103925" cy="24264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94475" y="4015545"/>
            <a:ext cx="23214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Exploit Shellcode</a:t>
            </a:r>
          </a:p>
        </p:txBody>
      </p:sp>
    </p:spTree>
    <p:extLst>
      <p:ext uri="{BB962C8B-B14F-4D97-AF65-F5344CB8AC3E}">
        <p14:creationId xmlns:p14="http://schemas.microsoft.com/office/powerpoint/2010/main" val="58852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Heartbleed</a:t>
            </a:r>
            <a:r>
              <a:rPr lang="en-US" dirty="0" smtClean="0"/>
              <a:t> Attack</a:t>
            </a:r>
            <a:endParaRPr lang="en-US" dirty="0"/>
          </a:p>
        </p:txBody>
      </p:sp>
      <p:pic>
        <p:nvPicPr>
          <p:cNvPr id="4" name="Picture 3" descr="heartbleed-example_png__593×801_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6044"/>
            <a:ext cx="9144000" cy="4951956"/>
          </a:xfrm>
          <a:prstGeom prst="rect">
            <a:avLst/>
          </a:prstGeom>
        </p:spPr>
      </p:pic>
      <p:pic>
        <p:nvPicPr>
          <p:cNvPr id="6" name="Picture 5" descr="1__quake0day_UB-CSE_____zsh_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6971"/>
            <a:ext cx="9144000" cy="11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0day vulnerability is an undisclosed computer-software vulnerability that hackers can exploit to adversely affect computer programs, data, additional computers or a network.</a:t>
            </a:r>
          </a:p>
          <a:p>
            <a:r>
              <a:rPr lang="en-US" dirty="0"/>
              <a:t>It is known as a </a:t>
            </a:r>
            <a:r>
              <a:rPr lang="en-US" dirty="0" smtClean="0"/>
              <a:t>”0day" </a:t>
            </a:r>
            <a:r>
              <a:rPr lang="en-US" dirty="0"/>
              <a:t>because it is not publicly reported or announced before becoming active, </a:t>
            </a:r>
            <a:r>
              <a:rPr lang="en-US" dirty="0">
                <a:solidFill>
                  <a:srgbClr val="FF0000"/>
                </a:solidFill>
              </a:rPr>
              <a:t>leaving the software's author with </a:t>
            </a:r>
            <a:r>
              <a:rPr lang="en-US" dirty="0" smtClean="0">
                <a:solidFill>
                  <a:srgbClr val="FF0000"/>
                </a:solidFill>
              </a:rPr>
              <a:t>zero days </a:t>
            </a:r>
            <a:r>
              <a:rPr lang="en-US" dirty="0"/>
              <a:t>in which to </a:t>
            </a:r>
            <a:r>
              <a:rPr lang="en-US" dirty="0">
                <a:solidFill>
                  <a:srgbClr val="FF0000"/>
                </a:solidFill>
              </a:rPr>
              <a:t>create patches or advise workarounds to mitigate its </a:t>
            </a:r>
            <a:r>
              <a:rPr lang="en-US" dirty="0" smtClean="0">
                <a:solidFill>
                  <a:srgbClr val="FF0000"/>
                </a:solidFill>
              </a:rPr>
              <a:t>actions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7386" y="4992945"/>
            <a:ext cx="33028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www.exploit-db.com</a:t>
            </a:r>
            <a:r>
              <a:rPr lang="en-US" dirty="0"/>
              <a:t>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00" y="3959280"/>
            <a:ext cx="2870600" cy="103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1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PoC</a:t>
            </a:r>
            <a:r>
              <a:rPr lang="en-US" dirty="0" smtClean="0"/>
              <a:t> and Exploit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PoC</a:t>
            </a:r>
            <a:r>
              <a:rPr lang="en-US" dirty="0"/>
              <a:t> </a:t>
            </a:r>
            <a:r>
              <a:rPr lang="en-US" dirty="0" smtClean="0"/>
              <a:t>(Proof of Concept): </a:t>
            </a:r>
            <a:r>
              <a:rPr lang="en-US" b="1" dirty="0"/>
              <a:t>An attack against a computer or network that is performed only to prove that it can be done</a:t>
            </a:r>
            <a:r>
              <a:rPr lang="en-US" dirty="0"/>
              <a:t>. It generally </a:t>
            </a:r>
            <a:r>
              <a:rPr lang="en-US" dirty="0">
                <a:solidFill>
                  <a:srgbClr val="FF0000"/>
                </a:solidFill>
              </a:rPr>
              <a:t>does not cause any harm</a:t>
            </a:r>
            <a:r>
              <a:rPr lang="en-US" dirty="0"/>
              <a:t>, but shows how a hacker can take advantage of a vulnerability in the software or possibly the hardware. </a:t>
            </a:r>
          </a:p>
          <a:p>
            <a:r>
              <a:rPr lang="en-US" dirty="0" smtClean="0"/>
              <a:t>Exploit:</a:t>
            </a:r>
            <a:r>
              <a:rPr lang="en-US" dirty="0"/>
              <a:t> </a:t>
            </a:r>
            <a:r>
              <a:rPr lang="en-US" dirty="0" smtClean="0"/>
              <a:t>An unethical </a:t>
            </a:r>
            <a:r>
              <a:rPr lang="en-US" dirty="0"/>
              <a:t>or illegal attack that takes advantage of some vulnerability.</a:t>
            </a:r>
          </a:p>
        </p:txBody>
      </p:sp>
    </p:spTree>
    <p:extLst>
      <p:ext uri="{BB962C8B-B14F-4D97-AF65-F5344CB8AC3E}">
        <p14:creationId xmlns:p14="http://schemas.microsoft.com/office/powerpoint/2010/main" val="31439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Analysis Tools: IDA Pro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6" y="749299"/>
            <a:ext cx="8708173" cy="5442609"/>
          </a:xfrm>
        </p:spPr>
      </p:pic>
      <p:sp>
        <p:nvSpPr>
          <p:cNvPr id="5" name="TextBox 4"/>
          <p:cNvSpPr txBox="1"/>
          <p:nvPr/>
        </p:nvSpPr>
        <p:spPr>
          <a:xfrm>
            <a:off x="2376005" y="6150114"/>
            <a:ext cx="4180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IDA </a:t>
            </a:r>
            <a:r>
              <a:rPr lang="en-US" b="1" dirty="0"/>
              <a:t>Starter </a:t>
            </a:r>
            <a:r>
              <a:rPr lang="en-US" b="1" dirty="0" smtClean="0"/>
              <a:t>Licenses: $739 </a:t>
            </a:r>
          </a:p>
          <a:p>
            <a:r>
              <a:rPr lang="en-US" b="1" dirty="0" smtClean="0"/>
              <a:t>IDA </a:t>
            </a:r>
            <a:r>
              <a:rPr lang="en-US" b="1" dirty="0"/>
              <a:t>Professional Licenses </a:t>
            </a:r>
            <a:r>
              <a:rPr lang="en-US" b="1" dirty="0" smtClean="0"/>
              <a:t>$1409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782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Analysis Tools: </a:t>
            </a:r>
            <a:r>
              <a:rPr lang="en-US" dirty="0" err="1" smtClean="0"/>
              <a:t>OllyDbg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8" y="1050057"/>
            <a:ext cx="8524875" cy="3956241"/>
          </a:xfrm>
        </p:spPr>
      </p:pic>
      <p:sp>
        <p:nvSpPr>
          <p:cNvPr id="5" name="Rectangle 4"/>
          <p:cNvSpPr/>
          <p:nvPr/>
        </p:nvSpPr>
        <p:spPr>
          <a:xfrm>
            <a:off x="190006" y="5132764"/>
            <a:ext cx="89539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OllyDbg</a:t>
            </a:r>
            <a:r>
              <a:rPr lang="en-US" dirty="0"/>
              <a:t> is a 32-bit assembler level </a:t>
            </a:r>
            <a:r>
              <a:rPr lang="en-US" dirty="0" smtClean="0"/>
              <a:t>analyzing debugger Microsoft</a:t>
            </a:r>
            <a:r>
              <a:rPr lang="en-US" dirty="0"/>
              <a:t>® Windows®. </a:t>
            </a:r>
            <a:r>
              <a:rPr lang="en-US" dirty="0" err="1" smtClean="0"/>
              <a:t>OllyDbg</a:t>
            </a:r>
            <a:r>
              <a:rPr lang="en-US" dirty="0" smtClean="0"/>
              <a:t> </a:t>
            </a:r>
            <a:r>
              <a:rPr lang="en-US" dirty="0"/>
              <a:t>is a shareware, but you can download and use it for free.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1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Analysis Tools: </a:t>
            </a:r>
            <a:r>
              <a:rPr lang="en-US" dirty="0" smtClean="0"/>
              <a:t>Immunity Debugger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8" y="934327"/>
            <a:ext cx="8524875" cy="3665185"/>
          </a:xfrm>
        </p:spPr>
      </p:pic>
      <p:sp>
        <p:nvSpPr>
          <p:cNvPr id="5" name="Rectangle 4"/>
          <p:cNvSpPr/>
          <p:nvPr/>
        </p:nvSpPr>
        <p:spPr>
          <a:xfrm>
            <a:off x="300038" y="4878398"/>
            <a:ext cx="887958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Immunity Debugger is a powerful new way to write exploits, analyze malware, and reverse engineer binary files.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has a </a:t>
            </a:r>
            <a:r>
              <a:rPr lang="en-US" dirty="0"/>
              <a:t>large and well supported Python API for easy extensibility.</a:t>
            </a:r>
          </a:p>
        </p:txBody>
      </p:sp>
    </p:spTree>
    <p:extLst>
      <p:ext uri="{BB962C8B-B14F-4D97-AF65-F5344CB8AC3E}">
        <p14:creationId xmlns:p14="http://schemas.microsoft.com/office/powerpoint/2010/main" val="156573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Analysis Tools: </a:t>
            </a:r>
            <a:r>
              <a:rPr lang="en-US" dirty="0" err="1" smtClean="0"/>
              <a:t>WinDbg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01" y="990311"/>
            <a:ext cx="7182478" cy="4313238"/>
          </a:xfrm>
        </p:spPr>
      </p:pic>
      <p:sp>
        <p:nvSpPr>
          <p:cNvPr id="4" name="Rectangle 3"/>
          <p:cNvSpPr/>
          <p:nvPr/>
        </p:nvSpPr>
        <p:spPr>
          <a:xfrm>
            <a:off x="1632857" y="5303549"/>
            <a:ext cx="65136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Windows Debugger (</a:t>
            </a:r>
            <a:r>
              <a:rPr lang="en-US" dirty="0" err="1"/>
              <a:t>WinDbg</a:t>
            </a:r>
            <a:r>
              <a:rPr lang="en-US" dirty="0"/>
              <a:t>) can be used to debug kernel and user mode code, analyze crash dumps and to examine the CPU registers as code executes.</a:t>
            </a:r>
          </a:p>
        </p:txBody>
      </p:sp>
    </p:spTree>
    <p:extLst>
      <p:ext uri="{BB962C8B-B14F-4D97-AF65-F5344CB8AC3E}">
        <p14:creationId xmlns:p14="http://schemas.microsoft.com/office/powerpoint/2010/main" val="177983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Analysis Tools: </a:t>
            </a:r>
            <a:r>
              <a:rPr lang="en-US" dirty="0" smtClean="0"/>
              <a:t>GDB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04" y="847807"/>
            <a:ext cx="6901180" cy="4313238"/>
          </a:xfrm>
        </p:spPr>
      </p:pic>
      <p:sp>
        <p:nvSpPr>
          <p:cNvPr id="5" name="Rectangle 4"/>
          <p:cNvSpPr/>
          <p:nvPr/>
        </p:nvSpPr>
        <p:spPr>
          <a:xfrm>
            <a:off x="991589" y="5259552"/>
            <a:ext cx="76061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GDB, the GNU Project debugger, allows you to see what is going on `inside' another program while it executes -- or what another program was doing at the moment it crashed.</a:t>
            </a:r>
          </a:p>
        </p:txBody>
      </p:sp>
    </p:spTree>
    <p:extLst>
      <p:ext uri="{BB962C8B-B14F-4D97-AF65-F5344CB8AC3E}">
        <p14:creationId xmlns:p14="http://schemas.microsoft.com/office/powerpoint/2010/main" val="50070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Analysis Tools</a:t>
            </a:r>
            <a:r>
              <a:rPr lang="en-US"/>
              <a:t>: </a:t>
            </a:r>
            <a:r>
              <a:rPr lang="en-US" smtClean="0"/>
              <a:t>JEB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18" y="847807"/>
            <a:ext cx="8286432" cy="4661118"/>
          </a:xfrm>
        </p:spPr>
      </p:pic>
      <p:sp>
        <p:nvSpPr>
          <p:cNvPr id="6" name="Rectangle 5"/>
          <p:cNvSpPr/>
          <p:nvPr/>
        </p:nvSpPr>
        <p:spPr>
          <a:xfrm>
            <a:off x="2857169" y="5607432"/>
            <a:ext cx="29213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The Android debuggers </a:t>
            </a:r>
          </a:p>
        </p:txBody>
      </p:sp>
    </p:spTree>
    <p:extLst>
      <p:ext uri="{BB962C8B-B14F-4D97-AF65-F5344CB8AC3E}">
        <p14:creationId xmlns:p14="http://schemas.microsoft.com/office/powerpoint/2010/main" val="96510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210" y="89647"/>
            <a:ext cx="7517746" cy="522772"/>
          </a:xfrm>
          <a:prstGeom prst="rect">
            <a:avLst/>
          </a:prstGeo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327">
              <a:lnSpc>
                <a:spcPct val="100000"/>
              </a:lnSpc>
            </a:pPr>
            <a:r>
              <a:rPr sz="3397" spc="35" dirty="0"/>
              <a:t>Kinds </a:t>
            </a:r>
            <a:r>
              <a:rPr sz="3397" dirty="0"/>
              <a:t>of </a:t>
            </a:r>
            <a:r>
              <a:rPr sz="3397" spc="35" dirty="0"/>
              <a:t>undesired</a:t>
            </a:r>
            <a:r>
              <a:rPr sz="3397" spc="-88" dirty="0"/>
              <a:t> </a:t>
            </a:r>
            <a:r>
              <a:rPr sz="3397" spc="22" dirty="0"/>
              <a:t>behavior</a:t>
            </a:r>
            <a:endParaRPr sz="3397"/>
          </a:p>
        </p:txBody>
      </p:sp>
      <p:sp>
        <p:nvSpPr>
          <p:cNvPr id="3" name="object 3"/>
          <p:cNvSpPr txBox="1"/>
          <p:nvPr/>
        </p:nvSpPr>
        <p:spPr>
          <a:xfrm>
            <a:off x="548058" y="1272467"/>
            <a:ext cx="106456" cy="203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324" spc="194" dirty="0">
                <a:latin typeface="Arial"/>
                <a:cs typeface="Arial"/>
              </a:rPr>
              <a:t>•</a:t>
            </a:r>
            <a:endParaRPr sz="132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4940" y="1581043"/>
            <a:ext cx="81243" cy="142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927" spc="137" dirty="0">
                <a:latin typeface="Arial"/>
                <a:cs typeface="Arial"/>
              </a:rPr>
              <a:t>•</a:t>
            </a:r>
            <a:endParaRPr sz="92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4940" y="1849984"/>
            <a:ext cx="81243" cy="142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927" spc="137" dirty="0">
                <a:latin typeface="Arial"/>
                <a:cs typeface="Arial"/>
              </a:rPr>
              <a:t>•</a:t>
            </a:r>
            <a:endParaRPr sz="92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625" y="1503536"/>
            <a:ext cx="4910978" cy="542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>
              <a:lnSpc>
                <a:spcPct val="111100"/>
              </a:lnSpc>
            </a:pPr>
            <a:r>
              <a:rPr sz="1588" spc="26" dirty="0">
                <a:latin typeface="Arial"/>
                <a:cs typeface="Arial"/>
              </a:rPr>
              <a:t>Corporate </a:t>
            </a:r>
            <a:r>
              <a:rPr sz="1588" spc="22" dirty="0">
                <a:latin typeface="Arial"/>
                <a:cs typeface="Arial"/>
              </a:rPr>
              <a:t>secrets </a:t>
            </a:r>
            <a:r>
              <a:rPr sz="1588" spc="44" dirty="0">
                <a:latin typeface="Arial"/>
                <a:cs typeface="Arial"/>
              </a:rPr>
              <a:t>(product </a:t>
            </a:r>
            <a:r>
              <a:rPr sz="1588" spc="26" dirty="0">
                <a:latin typeface="Arial"/>
                <a:cs typeface="Arial"/>
              </a:rPr>
              <a:t>plans, source </a:t>
            </a:r>
            <a:r>
              <a:rPr sz="1588" spc="53" dirty="0">
                <a:latin typeface="Arial"/>
                <a:cs typeface="Arial"/>
              </a:rPr>
              <a:t>code, </a:t>
            </a:r>
            <a:r>
              <a:rPr sz="1588" spc="22" dirty="0">
                <a:latin typeface="Arial"/>
                <a:cs typeface="Arial"/>
              </a:rPr>
              <a:t>…)  </a:t>
            </a:r>
            <a:r>
              <a:rPr sz="1588" spc="4" dirty="0">
                <a:latin typeface="Arial"/>
                <a:cs typeface="Arial"/>
              </a:rPr>
              <a:t>Personal </a:t>
            </a:r>
            <a:r>
              <a:rPr sz="1588" spc="18" dirty="0">
                <a:latin typeface="Arial"/>
                <a:cs typeface="Arial"/>
              </a:rPr>
              <a:t>information </a:t>
            </a:r>
            <a:r>
              <a:rPr sz="1588" spc="35" dirty="0">
                <a:latin typeface="Arial"/>
                <a:cs typeface="Arial"/>
              </a:rPr>
              <a:t>(credit </a:t>
            </a:r>
            <a:r>
              <a:rPr sz="1588" spc="53" dirty="0">
                <a:latin typeface="Arial"/>
                <a:cs typeface="Arial"/>
              </a:rPr>
              <a:t>card </a:t>
            </a:r>
            <a:r>
              <a:rPr sz="1588" spc="26" dirty="0">
                <a:latin typeface="Arial"/>
                <a:cs typeface="Arial"/>
              </a:rPr>
              <a:t>numbers, </a:t>
            </a:r>
            <a:r>
              <a:rPr sz="1588" spc="-18" dirty="0">
                <a:latin typeface="Arial"/>
                <a:cs typeface="Arial"/>
              </a:rPr>
              <a:t>SSNs,</a:t>
            </a:r>
            <a:r>
              <a:rPr sz="1588" spc="-119" dirty="0">
                <a:latin typeface="Arial"/>
                <a:cs typeface="Arial"/>
              </a:rPr>
              <a:t> </a:t>
            </a:r>
            <a:r>
              <a:rPr sz="1588" spc="22" dirty="0">
                <a:latin typeface="Arial"/>
                <a:cs typeface="Arial"/>
              </a:rPr>
              <a:t>…)</a:t>
            </a:r>
            <a:endParaRPr sz="1588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058" y="2267549"/>
            <a:ext cx="106456" cy="203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324" spc="194" dirty="0">
                <a:latin typeface="Arial"/>
                <a:cs typeface="Arial"/>
              </a:rPr>
              <a:t>•</a:t>
            </a:r>
            <a:endParaRPr sz="132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940" y="2576125"/>
            <a:ext cx="81243" cy="142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927" spc="137" dirty="0">
                <a:latin typeface="Arial"/>
                <a:cs typeface="Arial"/>
              </a:rPr>
              <a:t>•</a:t>
            </a:r>
            <a:endParaRPr sz="927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4940" y="2845067"/>
            <a:ext cx="81243" cy="142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927" spc="137" dirty="0">
                <a:latin typeface="Arial"/>
                <a:cs typeface="Arial"/>
              </a:rPr>
              <a:t>•</a:t>
            </a:r>
            <a:endParaRPr sz="927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3625" y="2499733"/>
            <a:ext cx="5183281" cy="527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>
              <a:lnSpc>
                <a:spcPct val="108100"/>
              </a:lnSpc>
            </a:pPr>
            <a:r>
              <a:rPr sz="1588" spc="4" dirty="0">
                <a:latin typeface="Arial"/>
                <a:cs typeface="Arial"/>
              </a:rPr>
              <a:t>Installing unwanted </a:t>
            </a:r>
            <a:r>
              <a:rPr sz="1588" spc="-9" dirty="0">
                <a:latin typeface="Arial"/>
                <a:cs typeface="Arial"/>
              </a:rPr>
              <a:t>software </a:t>
            </a:r>
            <a:r>
              <a:rPr sz="1588" dirty="0">
                <a:latin typeface="Arial"/>
                <a:cs typeface="Arial"/>
              </a:rPr>
              <a:t>(spyware, </a:t>
            </a:r>
            <a:r>
              <a:rPr sz="1588" spc="9" dirty="0">
                <a:latin typeface="Arial"/>
                <a:cs typeface="Arial"/>
              </a:rPr>
              <a:t>botnet client, </a:t>
            </a:r>
            <a:r>
              <a:rPr sz="1588" spc="-9" dirty="0">
                <a:latin typeface="Arial"/>
                <a:cs typeface="Arial"/>
              </a:rPr>
              <a:t>…)  </a:t>
            </a:r>
            <a:r>
              <a:rPr sz="1588" dirty="0">
                <a:latin typeface="Arial"/>
                <a:cs typeface="Arial"/>
              </a:rPr>
              <a:t>Destroying </a:t>
            </a:r>
            <a:r>
              <a:rPr sz="1588" spc="9" dirty="0">
                <a:latin typeface="Arial"/>
                <a:cs typeface="Arial"/>
              </a:rPr>
              <a:t>records </a:t>
            </a:r>
            <a:r>
              <a:rPr sz="1588" spc="13" dirty="0">
                <a:latin typeface="Arial"/>
                <a:cs typeface="Arial"/>
              </a:rPr>
              <a:t>(accounts, logs, </a:t>
            </a:r>
            <a:r>
              <a:rPr sz="1588" spc="9" dirty="0">
                <a:latin typeface="Arial"/>
                <a:cs typeface="Arial"/>
              </a:rPr>
              <a:t>plans,</a:t>
            </a:r>
            <a:r>
              <a:rPr sz="1588" spc="-22" dirty="0">
                <a:latin typeface="Arial"/>
                <a:cs typeface="Arial"/>
              </a:rPr>
              <a:t> </a:t>
            </a:r>
            <a:r>
              <a:rPr sz="1588" spc="-9" dirty="0">
                <a:latin typeface="Arial"/>
                <a:cs typeface="Arial"/>
              </a:rPr>
              <a:t>…)</a:t>
            </a:r>
            <a:endParaRPr sz="1588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8058" y="3262631"/>
            <a:ext cx="106456" cy="203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324" spc="194" dirty="0">
                <a:latin typeface="Arial"/>
                <a:cs typeface="Arial"/>
              </a:rPr>
              <a:t>•</a:t>
            </a:r>
            <a:endParaRPr sz="132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4940" y="3571208"/>
            <a:ext cx="81243" cy="142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927" spc="137" dirty="0">
                <a:latin typeface="Arial"/>
                <a:cs typeface="Arial"/>
              </a:rPr>
              <a:t>•</a:t>
            </a:r>
            <a:endParaRPr sz="927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4940" y="3840149"/>
            <a:ext cx="81243" cy="142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927" spc="137" dirty="0">
                <a:latin typeface="Arial"/>
                <a:cs typeface="Arial"/>
              </a:rPr>
              <a:t>•</a:t>
            </a:r>
            <a:endParaRPr sz="927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3624" y="3520569"/>
            <a:ext cx="3521449" cy="5143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spc="31" dirty="0">
                <a:latin typeface="Arial"/>
                <a:cs typeface="Arial"/>
              </a:rPr>
              <a:t>Unable </a:t>
            </a:r>
            <a:r>
              <a:rPr sz="1588" spc="13" dirty="0">
                <a:latin typeface="Arial"/>
                <a:cs typeface="Arial"/>
              </a:rPr>
              <a:t>to </a:t>
            </a:r>
            <a:r>
              <a:rPr sz="1588" spc="35" dirty="0">
                <a:latin typeface="Arial"/>
                <a:cs typeface="Arial"/>
              </a:rPr>
              <a:t>purchase</a:t>
            </a:r>
            <a:r>
              <a:rPr sz="1588" spc="-62" dirty="0">
                <a:latin typeface="Arial"/>
                <a:cs typeface="Arial"/>
              </a:rPr>
              <a:t> </a:t>
            </a:r>
            <a:r>
              <a:rPr sz="1588" spc="44" dirty="0">
                <a:latin typeface="Arial"/>
                <a:cs typeface="Arial"/>
              </a:rPr>
              <a:t>products</a:t>
            </a:r>
            <a:endParaRPr sz="1588">
              <a:latin typeface="Arial"/>
              <a:cs typeface="Arial"/>
            </a:endParaRPr>
          </a:p>
          <a:p>
            <a:pPr marL="11206">
              <a:spcBef>
                <a:spcPts val="212"/>
              </a:spcBef>
            </a:pPr>
            <a:r>
              <a:rPr sz="1588" spc="31" dirty="0">
                <a:latin typeface="Arial"/>
                <a:cs typeface="Arial"/>
              </a:rPr>
              <a:t>Unable </a:t>
            </a:r>
            <a:r>
              <a:rPr sz="1588" spc="13" dirty="0">
                <a:latin typeface="Arial"/>
                <a:cs typeface="Arial"/>
              </a:rPr>
              <a:t>to </a:t>
            </a:r>
            <a:r>
              <a:rPr sz="1588" spc="49" dirty="0">
                <a:latin typeface="Arial"/>
                <a:cs typeface="Arial"/>
              </a:rPr>
              <a:t>access </a:t>
            </a:r>
            <a:r>
              <a:rPr sz="1588" spc="40" dirty="0">
                <a:latin typeface="Arial"/>
                <a:cs typeface="Arial"/>
              </a:rPr>
              <a:t>banking</a:t>
            </a:r>
            <a:r>
              <a:rPr sz="1588" spc="-101" dirty="0">
                <a:latin typeface="Arial"/>
                <a:cs typeface="Arial"/>
              </a:rPr>
              <a:t> </a:t>
            </a:r>
            <a:r>
              <a:rPr sz="1588" spc="18" dirty="0">
                <a:latin typeface="Arial"/>
                <a:cs typeface="Arial"/>
              </a:rPr>
              <a:t>information</a:t>
            </a:r>
            <a:endParaRPr sz="1588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5949" y="1234927"/>
            <a:ext cx="3603812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65" spc="-4" dirty="0">
                <a:latin typeface="Arial"/>
                <a:cs typeface="Arial"/>
              </a:rPr>
              <a:t>Stealing</a:t>
            </a:r>
            <a:r>
              <a:rPr sz="1765" spc="-31" dirty="0">
                <a:latin typeface="Arial"/>
                <a:cs typeface="Arial"/>
              </a:rPr>
              <a:t> </a:t>
            </a:r>
            <a:r>
              <a:rPr sz="1765" spc="4" dirty="0">
                <a:latin typeface="Arial"/>
                <a:cs typeface="Arial"/>
              </a:rPr>
              <a:t>information:</a:t>
            </a:r>
            <a:r>
              <a:rPr sz="1765" b="1" spc="4" dirty="0">
                <a:latin typeface="Arial"/>
                <a:cs typeface="Arial"/>
              </a:rPr>
              <a:t>confidentiality</a:t>
            </a:r>
            <a:endParaRPr sz="1765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24131" y="1376562"/>
            <a:ext cx="1550894" cy="0"/>
          </a:xfrm>
          <a:custGeom>
            <a:avLst/>
            <a:gdLst/>
            <a:ahLst/>
            <a:cxnLst/>
            <a:rect l="l" t="t" r="r" b="b"/>
            <a:pathLst>
              <a:path w="1757679">
                <a:moveTo>
                  <a:pt x="1757679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17" name="object 17"/>
          <p:cNvSpPr/>
          <p:nvPr/>
        </p:nvSpPr>
        <p:spPr>
          <a:xfrm>
            <a:off x="4545352" y="2371639"/>
            <a:ext cx="936812" cy="0"/>
          </a:xfrm>
          <a:custGeom>
            <a:avLst/>
            <a:gdLst/>
            <a:ahLst/>
            <a:cxnLst/>
            <a:rect l="l" t="t" r="r" b="b"/>
            <a:pathLst>
              <a:path w="1061720">
                <a:moveTo>
                  <a:pt x="1061721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18" name="object 18"/>
          <p:cNvSpPr txBox="1"/>
          <p:nvPr/>
        </p:nvSpPr>
        <p:spPr>
          <a:xfrm>
            <a:off x="765950" y="2232374"/>
            <a:ext cx="4658285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65" spc="18" dirty="0">
                <a:latin typeface="Arial"/>
                <a:cs typeface="Arial"/>
              </a:rPr>
              <a:t>Modifying </a:t>
            </a:r>
            <a:r>
              <a:rPr sz="1765" dirty="0">
                <a:latin typeface="Arial"/>
                <a:cs typeface="Arial"/>
              </a:rPr>
              <a:t>information </a:t>
            </a:r>
            <a:r>
              <a:rPr sz="1765" spc="-4" dirty="0">
                <a:latin typeface="Arial"/>
                <a:cs typeface="Arial"/>
              </a:rPr>
              <a:t>or</a:t>
            </a:r>
            <a:r>
              <a:rPr sz="1765" spc="44" dirty="0">
                <a:latin typeface="Arial"/>
                <a:cs typeface="Arial"/>
              </a:rPr>
              <a:t> </a:t>
            </a:r>
            <a:r>
              <a:rPr sz="1765" spc="4" dirty="0">
                <a:latin typeface="Arial"/>
                <a:cs typeface="Arial"/>
              </a:rPr>
              <a:t>functionality:</a:t>
            </a:r>
            <a:r>
              <a:rPr sz="1765" b="1" spc="4" dirty="0">
                <a:latin typeface="Arial"/>
                <a:cs typeface="Arial"/>
              </a:rPr>
              <a:t>integrity</a:t>
            </a:r>
            <a:endParaRPr sz="1765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5950" y="3226527"/>
            <a:ext cx="2845734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65" spc="13" dirty="0">
                <a:latin typeface="Arial"/>
                <a:cs typeface="Arial"/>
              </a:rPr>
              <a:t>Denying</a:t>
            </a:r>
            <a:r>
              <a:rPr sz="1765" spc="-13" dirty="0">
                <a:latin typeface="Arial"/>
                <a:cs typeface="Arial"/>
              </a:rPr>
              <a:t> </a:t>
            </a:r>
            <a:r>
              <a:rPr sz="1765" spc="4" dirty="0">
                <a:latin typeface="Arial"/>
                <a:cs typeface="Arial"/>
              </a:rPr>
              <a:t>access:</a:t>
            </a:r>
            <a:r>
              <a:rPr sz="1765" b="1" spc="4" dirty="0">
                <a:latin typeface="Arial"/>
                <a:cs typeface="Arial"/>
              </a:rPr>
              <a:t>availability</a:t>
            </a:r>
            <a:endParaRPr sz="1765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461054" y="3366727"/>
            <a:ext cx="1134035" cy="0"/>
          </a:xfrm>
          <a:custGeom>
            <a:avLst/>
            <a:gdLst/>
            <a:ahLst/>
            <a:cxnLst/>
            <a:rect l="l" t="t" r="r" b="b"/>
            <a:pathLst>
              <a:path w="1285239">
                <a:moveTo>
                  <a:pt x="128524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</p:spTree>
    <p:extLst>
      <p:ext uri="{BB962C8B-B14F-4D97-AF65-F5344CB8AC3E}">
        <p14:creationId xmlns:p14="http://schemas.microsoft.com/office/powerpoint/2010/main" val="42710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smtClean="0"/>
              <a:t>analysis and Dynamic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Static </a:t>
            </a:r>
            <a:r>
              <a:rPr lang="en-US" b="1" dirty="0" smtClean="0"/>
              <a:t>analysis </a:t>
            </a:r>
            <a:r>
              <a:rPr lang="en-US" dirty="0" smtClean="0"/>
              <a:t>is</a:t>
            </a:r>
            <a:r>
              <a:rPr lang="en-US" b="1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method of computer program debugging that is done by examining the code </a:t>
            </a:r>
            <a:r>
              <a:rPr lang="en-US" b="1" dirty="0">
                <a:solidFill>
                  <a:srgbClr val="FF0000"/>
                </a:solidFill>
              </a:rPr>
              <a:t>without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executing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the program. </a:t>
            </a:r>
          </a:p>
          <a:p>
            <a:r>
              <a:rPr lang="en-US" b="1" dirty="0"/>
              <a:t>Dynamic analysis</a:t>
            </a:r>
            <a:r>
              <a:rPr lang="en-US" dirty="0"/>
              <a:t> is the testing and evaluation of a program by </a:t>
            </a:r>
            <a:r>
              <a:rPr lang="en-US" b="1" dirty="0">
                <a:solidFill>
                  <a:srgbClr val="FF0000"/>
                </a:solidFill>
              </a:rPr>
              <a:t>executing data in real-time</a:t>
            </a:r>
            <a:r>
              <a:rPr lang="en-US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23179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TextBox 5"/>
          <p:cNvSpPr txBox="1"/>
          <p:nvPr/>
        </p:nvSpPr>
        <p:spPr>
          <a:xfrm>
            <a:off x="3307988" y="2373119"/>
            <a:ext cx="24201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Q &amp; A</a:t>
            </a:r>
          </a:p>
        </p:txBody>
      </p:sp>
      <p:pic>
        <p:nvPicPr>
          <p:cNvPr id="5" name="Picture 9" descr="imgres.jpe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411" y="3385498"/>
            <a:ext cx="1662089" cy="165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4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210" y="89647"/>
            <a:ext cx="7517746" cy="509242"/>
          </a:xfrm>
          <a:prstGeom prst="rect">
            <a:avLst/>
          </a:prstGeo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043">
              <a:lnSpc>
                <a:spcPct val="100000"/>
              </a:lnSpc>
            </a:pPr>
            <a:r>
              <a:rPr sz="3309" spc="18" dirty="0"/>
              <a:t>Significant </a:t>
            </a:r>
            <a:r>
              <a:rPr sz="3309" spc="26" dirty="0"/>
              <a:t>security</a:t>
            </a:r>
            <a:r>
              <a:rPr sz="3309" spc="-22" dirty="0"/>
              <a:t> </a:t>
            </a:r>
            <a:r>
              <a:rPr sz="3309" spc="40" dirty="0"/>
              <a:t>breaches</a:t>
            </a:r>
            <a:endParaRPr sz="3309"/>
          </a:p>
        </p:txBody>
      </p:sp>
      <p:sp>
        <p:nvSpPr>
          <p:cNvPr id="3" name="object 3"/>
          <p:cNvSpPr txBox="1"/>
          <p:nvPr/>
        </p:nvSpPr>
        <p:spPr>
          <a:xfrm>
            <a:off x="667519" y="1378792"/>
            <a:ext cx="106456" cy="203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324" spc="194" dirty="0">
                <a:latin typeface="Arial"/>
                <a:cs typeface="Arial"/>
              </a:rPr>
              <a:t>•</a:t>
            </a:r>
            <a:endParaRPr sz="132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4402" y="1687379"/>
            <a:ext cx="81243" cy="142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927" spc="137" dirty="0">
                <a:latin typeface="Arial"/>
                <a:cs typeface="Arial"/>
              </a:rPr>
              <a:t>•</a:t>
            </a:r>
            <a:endParaRPr sz="92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5411" y="1341253"/>
            <a:ext cx="5199529" cy="7957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65" b="1" dirty="0">
                <a:latin typeface="Arial"/>
                <a:cs typeface="Arial"/>
              </a:rPr>
              <a:t>RSA</a:t>
            </a:r>
            <a:r>
              <a:rPr sz="1765" dirty="0">
                <a:latin typeface="Arial"/>
                <a:cs typeface="Arial"/>
              </a:rPr>
              <a:t>, </a:t>
            </a:r>
            <a:r>
              <a:rPr sz="1765" spc="9" dirty="0">
                <a:latin typeface="Arial"/>
                <a:cs typeface="Arial"/>
              </a:rPr>
              <a:t>March</a:t>
            </a:r>
            <a:r>
              <a:rPr sz="1765" spc="-53" dirty="0">
                <a:latin typeface="Arial"/>
                <a:cs typeface="Arial"/>
              </a:rPr>
              <a:t> </a:t>
            </a:r>
            <a:r>
              <a:rPr sz="1765" spc="-4" dirty="0">
                <a:latin typeface="Arial"/>
                <a:cs typeface="Arial"/>
              </a:rPr>
              <a:t>2011</a:t>
            </a:r>
            <a:endParaRPr sz="1765">
              <a:latin typeface="Arial"/>
              <a:cs typeface="Arial"/>
            </a:endParaRPr>
          </a:p>
          <a:p>
            <a:pPr marL="168658" marR="4483">
              <a:lnSpc>
                <a:spcPct val="101899"/>
              </a:lnSpc>
              <a:spcBef>
                <a:spcPts val="172"/>
              </a:spcBef>
            </a:pPr>
            <a:r>
              <a:rPr sz="1588" spc="13" dirty="0">
                <a:latin typeface="Arial"/>
                <a:cs typeface="Arial"/>
              </a:rPr>
              <a:t>stole tokens that </a:t>
            </a:r>
            <a:r>
              <a:rPr sz="1588" spc="35" dirty="0">
                <a:latin typeface="Arial"/>
                <a:cs typeface="Arial"/>
              </a:rPr>
              <a:t>permitted subsequent </a:t>
            </a:r>
            <a:r>
              <a:rPr sz="1588" spc="31" dirty="0">
                <a:latin typeface="Arial"/>
                <a:cs typeface="Arial"/>
              </a:rPr>
              <a:t>compromise</a:t>
            </a:r>
            <a:r>
              <a:rPr sz="1588" spc="-35" dirty="0">
                <a:latin typeface="Arial"/>
                <a:cs typeface="Arial"/>
              </a:rPr>
              <a:t> </a:t>
            </a:r>
            <a:r>
              <a:rPr sz="1588" spc="13" dirty="0">
                <a:latin typeface="Arial"/>
                <a:cs typeface="Arial"/>
              </a:rPr>
              <a:t>of  </a:t>
            </a:r>
            <a:r>
              <a:rPr sz="1588" spc="26" dirty="0">
                <a:latin typeface="Arial"/>
                <a:cs typeface="Arial"/>
              </a:rPr>
              <a:t>customers </a:t>
            </a:r>
            <a:r>
              <a:rPr sz="1588" spc="31" dirty="0">
                <a:latin typeface="Arial"/>
                <a:cs typeface="Arial"/>
              </a:rPr>
              <a:t>using </a:t>
            </a:r>
            <a:r>
              <a:rPr sz="1588" spc="-40" dirty="0">
                <a:latin typeface="Arial"/>
                <a:cs typeface="Arial"/>
              </a:rPr>
              <a:t>RSA </a:t>
            </a:r>
            <a:r>
              <a:rPr sz="1588" spc="13" dirty="0">
                <a:latin typeface="Arial"/>
                <a:cs typeface="Arial"/>
              </a:rPr>
              <a:t>SecureID</a:t>
            </a:r>
            <a:r>
              <a:rPr sz="1588" dirty="0">
                <a:latin typeface="Arial"/>
                <a:cs typeface="Arial"/>
              </a:rPr>
              <a:t> </a:t>
            </a:r>
            <a:r>
              <a:rPr sz="1588" spc="40" dirty="0">
                <a:latin typeface="Arial"/>
                <a:cs typeface="Arial"/>
              </a:rPr>
              <a:t>devices</a:t>
            </a:r>
            <a:endParaRPr sz="158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7519" y="2351462"/>
            <a:ext cx="106456" cy="203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324" spc="194" dirty="0">
                <a:latin typeface="Arial"/>
                <a:cs typeface="Arial"/>
              </a:rPr>
              <a:t>•</a:t>
            </a:r>
            <a:endParaRPr sz="132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4402" y="2660049"/>
            <a:ext cx="81243" cy="142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927" spc="137" dirty="0">
                <a:latin typeface="Arial"/>
                <a:cs typeface="Arial"/>
              </a:rPr>
              <a:t>•</a:t>
            </a:r>
            <a:endParaRPr sz="92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5412" y="2313923"/>
            <a:ext cx="4603937" cy="7957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65" b="1" spc="-4" dirty="0">
                <a:latin typeface="Arial"/>
                <a:cs typeface="Arial"/>
              </a:rPr>
              <a:t>Adobe</a:t>
            </a:r>
            <a:r>
              <a:rPr sz="1765" spc="-4" dirty="0">
                <a:latin typeface="Arial"/>
                <a:cs typeface="Arial"/>
              </a:rPr>
              <a:t>, </a:t>
            </a:r>
            <a:r>
              <a:rPr sz="1765" spc="26" dirty="0">
                <a:latin typeface="Arial"/>
                <a:cs typeface="Arial"/>
              </a:rPr>
              <a:t>October</a:t>
            </a:r>
            <a:r>
              <a:rPr sz="1765" spc="-35" dirty="0">
                <a:latin typeface="Arial"/>
                <a:cs typeface="Arial"/>
              </a:rPr>
              <a:t> </a:t>
            </a:r>
            <a:r>
              <a:rPr sz="1765" spc="-4" dirty="0">
                <a:latin typeface="Arial"/>
                <a:cs typeface="Arial"/>
              </a:rPr>
              <a:t>2013</a:t>
            </a:r>
            <a:endParaRPr sz="1765">
              <a:latin typeface="Arial"/>
              <a:cs typeface="Arial"/>
            </a:endParaRPr>
          </a:p>
          <a:p>
            <a:pPr marL="168658" marR="4483">
              <a:lnSpc>
                <a:spcPct val="101899"/>
              </a:lnSpc>
              <a:spcBef>
                <a:spcPts val="172"/>
              </a:spcBef>
            </a:pPr>
            <a:r>
              <a:rPr sz="1588" spc="13" dirty="0">
                <a:latin typeface="Arial"/>
                <a:cs typeface="Arial"/>
              </a:rPr>
              <a:t>stole </a:t>
            </a:r>
            <a:r>
              <a:rPr sz="1588" spc="26" dirty="0">
                <a:latin typeface="Arial"/>
                <a:cs typeface="Arial"/>
              </a:rPr>
              <a:t>source </a:t>
            </a:r>
            <a:r>
              <a:rPr sz="1588" spc="53" dirty="0">
                <a:latin typeface="Arial"/>
                <a:cs typeface="Arial"/>
              </a:rPr>
              <a:t>code, </a:t>
            </a:r>
            <a:r>
              <a:rPr sz="1588" spc="18" dirty="0">
                <a:latin typeface="Arial"/>
                <a:cs typeface="Arial"/>
              </a:rPr>
              <a:t>130 </a:t>
            </a:r>
            <a:r>
              <a:rPr sz="1588" spc="13" dirty="0">
                <a:latin typeface="Arial"/>
                <a:cs typeface="Arial"/>
              </a:rPr>
              <a:t>million </a:t>
            </a:r>
            <a:r>
              <a:rPr sz="1588" spc="26" dirty="0">
                <a:latin typeface="Arial"/>
                <a:cs typeface="Arial"/>
              </a:rPr>
              <a:t>customer</a:t>
            </a:r>
            <a:r>
              <a:rPr sz="1588" spc="-93" dirty="0">
                <a:latin typeface="Arial"/>
                <a:cs typeface="Arial"/>
              </a:rPr>
              <a:t> </a:t>
            </a:r>
            <a:r>
              <a:rPr sz="1588" spc="31" dirty="0">
                <a:latin typeface="Arial"/>
                <a:cs typeface="Arial"/>
              </a:rPr>
              <a:t>records  </a:t>
            </a:r>
            <a:r>
              <a:rPr sz="1588" spc="40" dirty="0">
                <a:latin typeface="Arial"/>
                <a:cs typeface="Arial"/>
              </a:rPr>
              <a:t>(including</a:t>
            </a:r>
            <a:r>
              <a:rPr sz="1588" spc="-44" dirty="0">
                <a:latin typeface="Arial"/>
                <a:cs typeface="Arial"/>
              </a:rPr>
              <a:t> </a:t>
            </a:r>
            <a:r>
              <a:rPr sz="1588" spc="31" dirty="0">
                <a:latin typeface="Arial"/>
                <a:cs typeface="Arial"/>
              </a:rPr>
              <a:t>passwords)</a:t>
            </a:r>
            <a:endParaRPr sz="1588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519" y="3324145"/>
            <a:ext cx="106456" cy="203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324" spc="194" dirty="0">
                <a:latin typeface="Arial"/>
                <a:cs typeface="Arial"/>
              </a:rPr>
              <a:t>•</a:t>
            </a:r>
            <a:endParaRPr sz="132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4402" y="3632732"/>
            <a:ext cx="81243" cy="142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927" spc="137" dirty="0">
                <a:latin typeface="Arial"/>
                <a:cs typeface="Arial"/>
              </a:rPr>
              <a:t>•</a:t>
            </a:r>
            <a:endParaRPr sz="927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5412" y="3286605"/>
            <a:ext cx="4351804" cy="541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65" b="1" spc="-22" dirty="0">
                <a:latin typeface="Arial"/>
                <a:cs typeface="Arial"/>
              </a:rPr>
              <a:t>Target</a:t>
            </a:r>
            <a:r>
              <a:rPr sz="1765" spc="-22" dirty="0">
                <a:latin typeface="Arial"/>
                <a:cs typeface="Arial"/>
              </a:rPr>
              <a:t>, </a:t>
            </a:r>
            <a:r>
              <a:rPr sz="1765" spc="9" dirty="0">
                <a:latin typeface="Arial"/>
                <a:cs typeface="Arial"/>
              </a:rPr>
              <a:t>November</a:t>
            </a:r>
            <a:r>
              <a:rPr sz="1765" spc="-22" dirty="0">
                <a:latin typeface="Arial"/>
                <a:cs typeface="Arial"/>
              </a:rPr>
              <a:t> </a:t>
            </a:r>
            <a:r>
              <a:rPr sz="1765" spc="-4" dirty="0">
                <a:latin typeface="Arial"/>
                <a:cs typeface="Arial"/>
              </a:rPr>
              <a:t>2013</a:t>
            </a:r>
            <a:endParaRPr sz="1765">
              <a:latin typeface="Arial"/>
              <a:cs typeface="Arial"/>
            </a:endParaRPr>
          </a:p>
          <a:p>
            <a:pPr marL="168658">
              <a:spcBef>
                <a:spcPts val="207"/>
              </a:spcBef>
            </a:pPr>
            <a:r>
              <a:rPr sz="1588" spc="13" dirty="0">
                <a:latin typeface="Arial"/>
                <a:cs typeface="Arial"/>
              </a:rPr>
              <a:t>stole </a:t>
            </a:r>
            <a:r>
              <a:rPr sz="1588" spc="26" dirty="0">
                <a:latin typeface="Arial"/>
                <a:cs typeface="Arial"/>
              </a:rPr>
              <a:t>around </a:t>
            </a:r>
            <a:r>
              <a:rPr sz="1588" spc="18" dirty="0">
                <a:latin typeface="Arial"/>
                <a:cs typeface="Arial"/>
              </a:rPr>
              <a:t>40 </a:t>
            </a:r>
            <a:r>
              <a:rPr sz="1588" spc="13" dirty="0">
                <a:latin typeface="Arial"/>
                <a:cs typeface="Arial"/>
              </a:rPr>
              <a:t>million </a:t>
            </a:r>
            <a:r>
              <a:rPr sz="1588" spc="35" dirty="0">
                <a:latin typeface="Arial"/>
                <a:cs typeface="Arial"/>
              </a:rPr>
              <a:t>credit </a:t>
            </a:r>
            <a:r>
              <a:rPr sz="1588" spc="49" dirty="0">
                <a:latin typeface="Arial"/>
                <a:cs typeface="Arial"/>
              </a:rPr>
              <a:t>and debit</a:t>
            </a:r>
            <a:r>
              <a:rPr sz="1588" spc="-106" dirty="0">
                <a:latin typeface="Arial"/>
                <a:cs typeface="Arial"/>
              </a:rPr>
              <a:t> </a:t>
            </a:r>
            <a:r>
              <a:rPr sz="1588" spc="44" dirty="0">
                <a:latin typeface="Arial"/>
                <a:cs typeface="Arial"/>
              </a:rPr>
              <a:t>cards</a:t>
            </a:r>
            <a:endParaRPr sz="1588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7519" y="4050285"/>
            <a:ext cx="106456" cy="203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324" spc="194" dirty="0">
                <a:latin typeface="Arial"/>
                <a:cs typeface="Arial"/>
              </a:rPr>
              <a:t>•</a:t>
            </a:r>
            <a:endParaRPr sz="132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5411" y="4012746"/>
            <a:ext cx="2065244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65" dirty="0">
                <a:latin typeface="Arial"/>
                <a:cs typeface="Arial"/>
              </a:rPr>
              <a:t>… </a:t>
            </a:r>
            <a:r>
              <a:rPr sz="1765" spc="31" dirty="0">
                <a:latin typeface="Arial"/>
                <a:cs typeface="Arial"/>
              </a:rPr>
              <a:t>and </a:t>
            </a:r>
            <a:r>
              <a:rPr sz="1765" spc="-4" dirty="0">
                <a:latin typeface="Arial"/>
                <a:cs typeface="Arial"/>
              </a:rPr>
              <a:t>many</a:t>
            </a:r>
            <a:r>
              <a:rPr sz="1765" spc="-97" dirty="0">
                <a:latin typeface="Arial"/>
                <a:cs typeface="Arial"/>
              </a:rPr>
              <a:t> </a:t>
            </a:r>
            <a:r>
              <a:rPr sz="1765" spc="13" dirty="0">
                <a:latin typeface="Arial"/>
                <a:cs typeface="Arial"/>
              </a:rPr>
              <a:t>others!</a:t>
            </a:r>
            <a:endParaRPr sz="176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110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210" y="89647"/>
            <a:ext cx="7517746" cy="550022"/>
          </a:xfrm>
          <a:prstGeom prst="rect">
            <a:avLst/>
          </a:prstGeo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</a:pPr>
            <a:r>
              <a:rPr sz="3574" dirty="0" smtClean="0"/>
              <a:t>Vulnerabilities</a:t>
            </a:r>
            <a:endParaRPr sz="3574" dirty="0"/>
          </a:p>
        </p:txBody>
      </p:sp>
      <p:sp>
        <p:nvSpPr>
          <p:cNvPr id="12" name="TextBox 11"/>
          <p:cNvSpPr txBox="1"/>
          <p:nvPr/>
        </p:nvSpPr>
        <p:spPr>
          <a:xfrm>
            <a:off x="273601" y="1065956"/>
            <a:ext cx="7941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Vulnerabilities</a:t>
            </a:r>
            <a:r>
              <a:rPr lang="en-US" dirty="0" smtClean="0"/>
              <a:t>: specific flaws or oversights in a piece of software that allow attackers to do somethings malicious</a:t>
            </a:r>
          </a:p>
          <a:p>
            <a:endParaRPr lang="en-US" dirty="0" smtClean="0"/>
          </a:p>
          <a:p>
            <a:r>
              <a:rPr lang="en-US" b="1" dirty="0"/>
              <a:t>Software </a:t>
            </a:r>
            <a:r>
              <a:rPr lang="en-US" b="1" dirty="0" smtClean="0"/>
              <a:t>vulnerabilities </a:t>
            </a:r>
            <a:r>
              <a:rPr lang="en-US" dirty="0" smtClean="0"/>
              <a:t>can be thought of as a subset of the larger phenomenon </a:t>
            </a:r>
            <a:r>
              <a:rPr lang="en-US" b="1" dirty="0" smtClean="0"/>
              <a:t>software bugs</a:t>
            </a:r>
          </a:p>
          <a:p>
            <a:endParaRPr lang="en-US" b="1" dirty="0" smtClean="0"/>
          </a:p>
          <a:p>
            <a:r>
              <a:rPr lang="en-US" sz="2400" spc="-4" dirty="0" smtClean="0">
                <a:latin typeface="Arial"/>
                <a:cs typeface="Arial"/>
              </a:rPr>
              <a:t>Many </a:t>
            </a:r>
            <a:r>
              <a:rPr lang="en-US" sz="2400" spc="18" dirty="0" smtClean="0">
                <a:latin typeface="Arial"/>
                <a:cs typeface="Arial"/>
              </a:rPr>
              <a:t>breaches </a:t>
            </a:r>
            <a:r>
              <a:rPr lang="en-US" sz="2400" spc="35" dirty="0" smtClean="0">
                <a:latin typeface="Arial"/>
                <a:cs typeface="Arial"/>
              </a:rPr>
              <a:t>begin </a:t>
            </a:r>
            <a:r>
              <a:rPr lang="en-US" sz="2400" spc="44" dirty="0" smtClean="0">
                <a:latin typeface="Arial"/>
                <a:cs typeface="Arial"/>
              </a:rPr>
              <a:t>by </a:t>
            </a:r>
            <a:r>
              <a:rPr lang="en-US" sz="2400" spc="18" dirty="0" smtClean="0">
                <a:latin typeface="Arial"/>
                <a:cs typeface="Arial"/>
              </a:rPr>
              <a:t>exploiting </a:t>
            </a:r>
            <a:r>
              <a:rPr lang="en-US" sz="2400" spc="-4" dirty="0" smtClean="0">
                <a:latin typeface="Arial"/>
                <a:cs typeface="Arial"/>
              </a:rPr>
              <a:t>a </a:t>
            </a:r>
            <a:r>
              <a:rPr lang="en-US" sz="2400" b="1" dirty="0" smtClean="0">
                <a:latin typeface="Arial"/>
                <a:cs typeface="Arial"/>
              </a:rPr>
              <a:t>vulnerability -- </a:t>
            </a:r>
            <a:r>
              <a:rPr lang="en-US" spc="-9" dirty="0" smtClean="0">
                <a:latin typeface="Arial"/>
                <a:cs typeface="Arial"/>
              </a:rPr>
              <a:t>This </a:t>
            </a:r>
            <a:r>
              <a:rPr lang="en-US" spc="9" dirty="0" smtClean="0">
                <a:latin typeface="Arial"/>
                <a:cs typeface="Arial"/>
              </a:rPr>
              <a:t>is </a:t>
            </a:r>
            <a:r>
              <a:rPr lang="en-US" spc="18" dirty="0" smtClean="0">
                <a:latin typeface="Arial"/>
                <a:cs typeface="Arial"/>
              </a:rPr>
              <a:t>a </a:t>
            </a:r>
            <a:r>
              <a:rPr lang="en-US" i="1" spc="18" dirty="0" smtClean="0">
                <a:latin typeface="Arial"/>
                <a:cs typeface="Arial"/>
              </a:rPr>
              <a:t>security-relevant </a:t>
            </a:r>
            <a:r>
              <a:rPr lang="en-US" b="1" spc="18" dirty="0" smtClean="0">
                <a:latin typeface="Arial"/>
                <a:cs typeface="Arial"/>
              </a:rPr>
              <a:t>software </a:t>
            </a:r>
            <a:r>
              <a:rPr lang="en-US" b="1" spc="13" dirty="0" smtClean="0">
                <a:latin typeface="Arial"/>
                <a:cs typeface="Arial"/>
              </a:rPr>
              <a:t>defect </a:t>
            </a:r>
            <a:r>
              <a:rPr lang="en-US" spc="13" dirty="0" smtClean="0">
                <a:latin typeface="Arial"/>
                <a:cs typeface="Arial"/>
              </a:rPr>
              <a:t>that </a:t>
            </a:r>
            <a:r>
              <a:rPr lang="en-US" spc="49" dirty="0" smtClean="0">
                <a:latin typeface="Arial"/>
                <a:cs typeface="Arial"/>
              </a:rPr>
              <a:t>can</a:t>
            </a:r>
            <a:r>
              <a:rPr lang="en-US" spc="-18" dirty="0" smtClean="0">
                <a:latin typeface="Arial"/>
                <a:cs typeface="Arial"/>
              </a:rPr>
              <a:t> </a:t>
            </a:r>
            <a:r>
              <a:rPr lang="en-US" spc="62" dirty="0" smtClean="0">
                <a:latin typeface="Arial"/>
                <a:cs typeface="Arial"/>
              </a:rPr>
              <a:t>be </a:t>
            </a:r>
            <a:r>
              <a:rPr lang="en-US" b="1" spc="-4" dirty="0" smtClean="0">
                <a:latin typeface="Arial"/>
                <a:cs typeface="Arial"/>
              </a:rPr>
              <a:t>exploited </a:t>
            </a:r>
            <a:r>
              <a:rPr lang="en-US" spc="-4" dirty="0" smtClean="0">
                <a:latin typeface="Arial"/>
                <a:cs typeface="Arial"/>
              </a:rPr>
              <a:t>to </a:t>
            </a:r>
            <a:r>
              <a:rPr lang="en-US" spc="4" dirty="0" smtClean="0">
                <a:latin typeface="Arial"/>
                <a:cs typeface="Arial"/>
              </a:rPr>
              <a:t>effect </a:t>
            </a:r>
            <a:r>
              <a:rPr lang="en-US" spc="-9" dirty="0" smtClean="0">
                <a:latin typeface="Arial"/>
                <a:cs typeface="Arial"/>
              </a:rPr>
              <a:t>an </a:t>
            </a:r>
            <a:r>
              <a:rPr lang="en-US" spc="9" dirty="0" smtClean="0">
                <a:latin typeface="Arial"/>
                <a:cs typeface="Arial"/>
              </a:rPr>
              <a:t>undesired</a:t>
            </a:r>
            <a:r>
              <a:rPr lang="en-US" spc="31" dirty="0" smtClean="0">
                <a:latin typeface="Arial"/>
                <a:cs typeface="Arial"/>
              </a:rPr>
              <a:t> </a:t>
            </a:r>
            <a:r>
              <a:rPr lang="en-US" spc="4" dirty="0" smtClean="0">
                <a:latin typeface="Arial"/>
                <a:cs typeface="Arial"/>
              </a:rPr>
              <a:t>behavior</a:t>
            </a:r>
            <a:endParaRPr lang="en-US" dirty="0" smtClean="0">
              <a:latin typeface="Arial"/>
              <a:cs typeface="Arial"/>
            </a:endParaRPr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44800" y="4374986"/>
            <a:ext cx="64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/>
              <a:t>“A complex program, written by a team of experts and deployed around the world for more than a decade, can suddenly be co-opted by attackers for their own means. The whole process as some form of digital voodoo”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151537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210" y="89647"/>
            <a:ext cx="7517746" cy="536301"/>
          </a:xfrm>
          <a:prstGeom prst="rect">
            <a:avLst/>
          </a:prstGeo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0086">
              <a:lnSpc>
                <a:spcPct val="100000"/>
              </a:lnSpc>
            </a:pPr>
            <a:r>
              <a:rPr sz="3485" spc="-4" dirty="0"/>
              <a:t>Example: </a:t>
            </a:r>
            <a:r>
              <a:rPr sz="3485" spc="-137" dirty="0"/>
              <a:t>RSA </a:t>
            </a:r>
            <a:r>
              <a:rPr sz="3485" spc="-4" dirty="0"/>
              <a:t>2011</a:t>
            </a:r>
            <a:r>
              <a:rPr sz="3485" spc="57" dirty="0"/>
              <a:t> </a:t>
            </a:r>
            <a:r>
              <a:rPr sz="3485" spc="49" dirty="0"/>
              <a:t>breach</a:t>
            </a:r>
            <a:endParaRPr sz="3485" dirty="0"/>
          </a:p>
        </p:txBody>
      </p:sp>
      <p:sp>
        <p:nvSpPr>
          <p:cNvPr id="3" name="object 3"/>
          <p:cNvSpPr txBox="1"/>
          <p:nvPr/>
        </p:nvSpPr>
        <p:spPr>
          <a:xfrm>
            <a:off x="505940" y="1188593"/>
            <a:ext cx="111498" cy="210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368" spc="216" dirty="0">
                <a:latin typeface="Arial"/>
                <a:cs typeface="Arial"/>
              </a:rPr>
              <a:t>•</a:t>
            </a:r>
            <a:endParaRPr sz="1368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4222" y="1151456"/>
            <a:ext cx="4794997" cy="285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53" spc="13" dirty="0">
                <a:latin typeface="Arial"/>
                <a:cs typeface="Arial"/>
              </a:rPr>
              <a:t>Exploited </a:t>
            </a:r>
            <a:r>
              <a:rPr sz="1853" spc="4" dirty="0">
                <a:latin typeface="Arial"/>
                <a:cs typeface="Arial"/>
              </a:rPr>
              <a:t>an </a:t>
            </a:r>
            <a:r>
              <a:rPr sz="1853" spc="44" dirty="0">
                <a:latin typeface="Arial"/>
                <a:cs typeface="Arial"/>
              </a:rPr>
              <a:t>Adobe </a:t>
            </a:r>
            <a:r>
              <a:rPr sz="1853" spc="-18" dirty="0">
                <a:latin typeface="Arial"/>
                <a:cs typeface="Arial"/>
              </a:rPr>
              <a:t>Flash </a:t>
            </a:r>
            <a:r>
              <a:rPr sz="1853" spc="18" dirty="0">
                <a:latin typeface="Arial"/>
                <a:cs typeface="Arial"/>
              </a:rPr>
              <a:t>player</a:t>
            </a:r>
            <a:r>
              <a:rPr sz="1853" spc="-31" dirty="0">
                <a:latin typeface="Arial"/>
                <a:cs typeface="Arial"/>
              </a:rPr>
              <a:t> </a:t>
            </a:r>
            <a:r>
              <a:rPr sz="1853" spc="9" dirty="0">
                <a:latin typeface="Arial"/>
                <a:cs typeface="Arial"/>
              </a:rPr>
              <a:t>vulnerability</a:t>
            </a:r>
            <a:endParaRPr sz="1853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5941" y="1850456"/>
            <a:ext cx="8342859" cy="179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170" marR="4483" indent="-282964">
              <a:buAutoNum type="arabicPeriod"/>
              <a:tabLst>
                <a:tab pos="294170" algn="l"/>
                <a:tab pos="294730" algn="l"/>
              </a:tabLst>
            </a:pPr>
            <a:r>
              <a:rPr sz="1588" spc="9" dirty="0">
                <a:latin typeface="Arial"/>
                <a:cs typeface="Arial"/>
              </a:rPr>
              <a:t>A </a:t>
            </a:r>
            <a:r>
              <a:rPr sz="1588" b="1" spc="4" dirty="0">
                <a:latin typeface="Arial"/>
                <a:cs typeface="Arial"/>
              </a:rPr>
              <a:t>carefully crafted </a:t>
            </a:r>
            <a:r>
              <a:rPr sz="1588" b="1" spc="9" dirty="0">
                <a:latin typeface="Arial"/>
                <a:cs typeface="Arial"/>
              </a:rPr>
              <a:t>Flash program</a:t>
            </a:r>
            <a:r>
              <a:rPr sz="1588" spc="9" dirty="0">
                <a:latin typeface="Arial"/>
                <a:cs typeface="Arial"/>
              </a:rPr>
              <a:t>, when </a:t>
            </a:r>
            <a:r>
              <a:rPr sz="1588" spc="4" dirty="0">
                <a:latin typeface="Arial"/>
                <a:cs typeface="Arial"/>
              </a:rPr>
              <a:t>run </a:t>
            </a:r>
            <a:r>
              <a:rPr sz="1588" spc="53" dirty="0">
                <a:latin typeface="Arial"/>
                <a:cs typeface="Arial"/>
              </a:rPr>
              <a:t>by </a:t>
            </a:r>
            <a:r>
              <a:rPr sz="1588" spc="4" dirty="0">
                <a:latin typeface="Arial"/>
                <a:cs typeface="Arial"/>
              </a:rPr>
              <a:t>the  </a:t>
            </a:r>
            <a:r>
              <a:rPr sz="1588" spc="13" dirty="0">
                <a:latin typeface="Arial"/>
                <a:cs typeface="Arial"/>
              </a:rPr>
              <a:t>vulnerable </a:t>
            </a:r>
            <a:r>
              <a:rPr sz="1588" spc="-13" dirty="0">
                <a:latin typeface="Arial"/>
                <a:cs typeface="Arial"/>
              </a:rPr>
              <a:t>Flash </a:t>
            </a:r>
            <a:r>
              <a:rPr sz="1588" spc="-4" dirty="0">
                <a:latin typeface="Arial"/>
                <a:cs typeface="Arial"/>
              </a:rPr>
              <a:t>player, </a:t>
            </a:r>
            <a:r>
              <a:rPr sz="1588" spc="4" dirty="0">
                <a:latin typeface="Arial"/>
                <a:cs typeface="Arial"/>
              </a:rPr>
              <a:t>allows the </a:t>
            </a:r>
            <a:r>
              <a:rPr sz="1588" b="1" spc="4" dirty="0">
                <a:latin typeface="Arial"/>
                <a:cs typeface="Arial"/>
              </a:rPr>
              <a:t>attacker to </a:t>
            </a:r>
            <a:r>
              <a:rPr sz="1588" b="1" spc="9" dirty="0">
                <a:latin typeface="Arial"/>
                <a:cs typeface="Arial"/>
              </a:rPr>
              <a:t>execute  </a:t>
            </a:r>
            <a:r>
              <a:rPr sz="1588" b="1" spc="4" dirty="0">
                <a:latin typeface="Arial"/>
                <a:cs typeface="Arial"/>
              </a:rPr>
              <a:t>arbitrary </a:t>
            </a:r>
            <a:r>
              <a:rPr sz="1588" b="1" spc="9" dirty="0">
                <a:latin typeface="Arial"/>
                <a:cs typeface="Arial"/>
              </a:rPr>
              <a:t>code </a:t>
            </a:r>
            <a:r>
              <a:rPr sz="1588" spc="9" dirty="0">
                <a:latin typeface="Arial"/>
                <a:cs typeface="Arial"/>
              </a:rPr>
              <a:t>on </a:t>
            </a:r>
            <a:r>
              <a:rPr sz="1588" spc="4" dirty="0">
                <a:latin typeface="Arial"/>
                <a:cs typeface="Arial"/>
              </a:rPr>
              <a:t>the </a:t>
            </a:r>
            <a:r>
              <a:rPr sz="1588" spc="18" dirty="0">
                <a:latin typeface="Arial"/>
                <a:cs typeface="Arial"/>
              </a:rPr>
              <a:t>running</a:t>
            </a:r>
            <a:r>
              <a:rPr sz="1588" spc="-22" dirty="0">
                <a:latin typeface="Arial"/>
                <a:cs typeface="Arial"/>
              </a:rPr>
              <a:t> </a:t>
            </a:r>
            <a:r>
              <a:rPr sz="1588" spc="22" dirty="0">
                <a:latin typeface="Arial"/>
                <a:cs typeface="Arial"/>
              </a:rPr>
              <a:t>machine</a:t>
            </a:r>
            <a:endParaRPr sz="1588" dirty="0">
              <a:latin typeface="Arial"/>
              <a:cs typeface="Arial"/>
            </a:endParaRPr>
          </a:p>
          <a:p>
            <a:pPr marL="294170" marR="760359" indent="-282964">
              <a:spcBef>
                <a:spcPts val="1346"/>
              </a:spcBef>
              <a:buAutoNum type="arabicPeriod"/>
              <a:tabLst>
                <a:tab pos="294170" algn="l"/>
                <a:tab pos="294730" algn="l"/>
              </a:tabLst>
            </a:pPr>
            <a:r>
              <a:rPr sz="1588" spc="-18" dirty="0">
                <a:latin typeface="Arial"/>
                <a:cs typeface="Arial"/>
              </a:rPr>
              <a:t>This </a:t>
            </a:r>
            <a:r>
              <a:rPr sz="1588" spc="26" dirty="0">
                <a:latin typeface="Arial"/>
                <a:cs typeface="Arial"/>
              </a:rPr>
              <a:t>program </a:t>
            </a:r>
            <a:r>
              <a:rPr sz="1588" spc="40" dirty="0">
                <a:latin typeface="Arial"/>
                <a:cs typeface="Arial"/>
              </a:rPr>
              <a:t>could </a:t>
            </a:r>
            <a:r>
              <a:rPr sz="1588" spc="53" dirty="0">
                <a:latin typeface="Arial"/>
                <a:cs typeface="Arial"/>
              </a:rPr>
              <a:t>be </a:t>
            </a:r>
            <a:r>
              <a:rPr sz="1588" b="1" spc="9" dirty="0">
                <a:latin typeface="Arial"/>
                <a:cs typeface="Arial"/>
              </a:rPr>
              <a:t>embedded </a:t>
            </a:r>
            <a:r>
              <a:rPr sz="1588" b="1" spc="4" dirty="0">
                <a:latin typeface="Arial"/>
                <a:cs typeface="Arial"/>
              </a:rPr>
              <a:t>in </a:t>
            </a:r>
            <a:r>
              <a:rPr sz="1588" b="1" spc="9" dirty="0">
                <a:latin typeface="Arial"/>
                <a:cs typeface="Arial"/>
              </a:rPr>
              <a:t>an</a:t>
            </a:r>
            <a:r>
              <a:rPr sz="1588" b="1" spc="-84" dirty="0">
                <a:latin typeface="Arial"/>
                <a:cs typeface="Arial"/>
              </a:rPr>
              <a:t> </a:t>
            </a:r>
            <a:r>
              <a:rPr sz="1588" b="1" spc="9" dirty="0" smtClean="0">
                <a:latin typeface="Arial"/>
                <a:cs typeface="Arial"/>
              </a:rPr>
              <a:t>Excel </a:t>
            </a:r>
            <a:r>
              <a:rPr sz="1588" b="1" spc="4" dirty="0">
                <a:latin typeface="Arial"/>
                <a:cs typeface="Arial"/>
              </a:rPr>
              <a:t>spreadsheet</a:t>
            </a:r>
            <a:r>
              <a:rPr sz="1588" spc="4" dirty="0">
                <a:latin typeface="Arial"/>
                <a:cs typeface="Arial"/>
              </a:rPr>
              <a:t>, </a:t>
            </a:r>
            <a:r>
              <a:rPr sz="1588" spc="35" dirty="0">
                <a:latin typeface="Arial"/>
                <a:cs typeface="Arial"/>
              </a:rPr>
              <a:t>and </a:t>
            </a:r>
            <a:r>
              <a:rPr sz="1588" spc="4" dirty="0">
                <a:latin typeface="Arial"/>
                <a:cs typeface="Arial"/>
              </a:rPr>
              <a:t>run </a:t>
            </a:r>
            <a:r>
              <a:rPr sz="1588" spc="13" dirty="0">
                <a:latin typeface="Arial"/>
                <a:cs typeface="Arial"/>
              </a:rPr>
              <a:t>automatically </a:t>
            </a:r>
            <a:r>
              <a:rPr sz="1588" spc="9" dirty="0">
                <a:latin typeface="Arial"/>
                <a:cs typeface="Arial"/>
              </a:rPr>
              <a:t>when </a:t>
            </a:r>
            <a:r>
              <a:rPr sz="1588" spc="4" dirty="0">
                <a:latin typeface="Arial"/>
                <a:cs typeface="Arial"/>
              </a:rPr>
              <a:t>the  </a:t>
            </a:r>
            <a:r>
              <a:rPr sz="1588" spc="18" dirty="0">
                <a:latin typeface="Arial"/>
                <a:cs typeface="Arial"/>
              </a:rPr>
              <a:t>spreadsheet </a:t>
            </a:r>
            <a:r>
              <a:rPr sz="1588" spc="4" dirty="0">
                <a:latin typeface="Arial"/>
                <a:cs typeface="Arial"/>
              </a:rPr>
              <a:t>is</a:t>
            </a:r>
            <a:r>
              <a:rPr sz="1588" spc="-26" dirty="0">
                <a:latin typeface="Arial"/>
                <a:cs typeface="Arial"/>
              </a:rPr>
              <a:t> </a:t>
            </a:r>
            <a:r>
              <a:rPr sz="1588" spc="35" dirty="0">
                <a:latin typeface="Arial"/>
                <a:cs typeface="Arial"/>
              </a:rPr>
              <a:t>opened</a:t>
            </a:r>
            <a:endParaRPr sz="1588" dirty="0">
              <a:latin typeface="Arial"/>
              <a:cs typeface="Arial"/>
            </a:endParaRPr>
          </a:p>
          <a:p>
            <a:pPr marL="294170" marR="462828" indent="-282964">
              <a:spcBef>
                <a:spcPts val="1346"/>
              </a:spcBef>
              <a:buAutoNum type="arabicPeriod"/>
              <a:tabLst>
                <a:tab pos="294170" algn="l"/>
                <a:tab pos="294730" algn="l"/>
              </a:tabLst>
            </a:pPr>
            <a:r>
              <a:rPr sz="1588" spc="-22" dirty="0">
                <a:latin typeface="Arial"/>
                <a:cs typeface="Arial"/>
              </a:rPr>
              <a:t>The </a:t>
            </a:r>
            <a:r>
              <a:rPr sz="1588" spc="18" dirty="0">
                <a:latin typeface="Arial"/>
                <a:cs typeface="Arial"/>
              </a:rPr>
              <a:t>spreadsheet </a:t>
            </a:r>
            <a:r>
              <a:rPr sz="1588" spc="40" dirty="0">
                <a:latin typeface="Arial"/>
                <a:cs typeface="Arial"/>
              </a:rPr>
              <a:t>could </a:t>
            </a:r>
            <a:r>
              <a:rPr sz="1588" spc="53" dirty="0">
                <a:latin typeface="Arial"/>
                <a:cs typeface="Arial"/>
              </a:rPr>
              <a:t>be </a:t>
            </a:r>
            <a:r>
              <a:rPr sz="1588" spc="26" dirty="0">
                <a:latin typeface="Arial"/>
                <a:cs typeface="Arial"/>
              </a:rPr>
              <a:t>attached </a:t>
            </a:r>
            <a:r>
              <a:rPr sz="1588" spc="4" dirty="0">
                <a:latin typeface="Arial"/>
                <a:cs typeface="Arial"/>
              </a:rPr>
              <a:t>to </a:t>
            </a:r>
            <a:r>
              <a:rPr sz="1588" spc="9" dirty="0">
                <a:latin typeface="Arial"/>
                <a:cs typeface="Arial"/>
              </a:rPr>
              <a:t>an </a:t>
            </a:r>
            <a:r>
              <a:rPr sz="1588" b="1" spc="4" dirty="0">
                <a:latin typeface="Arial"/>
                <a:cs typeface="Arial"/>
              </a:rPr>
              <a:t>e-mail  </a:t>
            </a:r>
            <a:r>
              <a:rPr sz="1588" b="1" spc="9" dirty="0">
                <a:latin typeface="Arial"/>
                <a:cs typeface="Arial"/>
              </a:rPr>
              <a:t>masquerading </a:t>
            </a:r>
            <a:r>
              <a:rPr sz="1588" b="1" spc="4" dirty="0">
                <a:latin typeface="Arial"/>
                <a:cs typeface="Arial"/>
              </a:rPr>
              <a:t>to </a:t>
            </a:r>
            <a:r>
              <a:rPr sz="1588" b="1" spc="9" dirty="0">
                <a:latin typeface="Arial"/>
                <a:cs typeface="Arial"/>
              </a:rPr>
              <a:t>be from a </a:t>
            </a:r>
            <a:r>
              <a:rPr sz="1588" b="1" spc="4" dirty="0">
                <a:latin typeface="Arial"/>
                <a:cs typeface="Arial"/>
              </a:rPr>
              <a:t>trusted party</a:t>
            </a:r>
            <a:r>
              <a:rPr sz="1588" b="1" spc="-18" dirty="0">
                <a:latin typeface="Arial"/>
                <a:cs typeface="Arial"/>
              </a:rPr>
              <a:t> </a:t>
            </a:r>
            <a:r>
              <a:rPr sz="1588" spc="22" dirty="0">
                <a:latin typeface="Arial"/>
                <a:cs typeface="Arial"/>
              </a:rPr>
              <a:t>(</a:t>
            </a:r>
            <a:r>
              <a:rPr sz="1588" i="1" spc="22" dirty="0">
                <a:latin typeface="Arial"/>
                <a:cs typeface="Arial"/>
              </a:rPr>
              <a:t>spear  </a:t>
            </a:r>
            <a:r>
              <a:rPr sz="1588" i="1" spc="26" dirty="0">
                <a:latin typeface="Arial"/>
                <a:cs typeface="Arial"/>
              </a:rPr>
              <a:t>phishing</a:t>
            </a:r>
            <a:r>
              <a:rPr sz="1588" spc="26" dirty="0">
                <a:latin typeface="Arial"/>
                <a:cs typeface="Arial"/>
              </a:rPr>
              <a:t>)</a:t>
            </a:r>
            <a:endParaRPr sz="1588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006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210" y="89647"/>
            <a:ext cx="7517746" cy="570284"/>
          </a:xfrm>
          <a:prstGeom prst="rect">
            <a:avLst/>
          </a:prstGeo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483">
              <a:lnSpc>
                <a:spcPct val="100000"/>
              </a:lnSpc>
            </a:pPr>
            <a:r>
              <a:rPr sz="3706" spc="40" dirty="0"/>
              <a:t>Considering</a:t>
            </a:r>
            <a:r>
              <a:rPr sz="3706" spc="-71" dirty="0"/>
              <a:t> </a:t>
            </a:r>
            <a:r>
              <a:rPr sz="3706" spc="4" dirty="0">
                <a:latin typeface="Arial"/>
                <a:cs typeface="Arial"/>
              </a:rPr>
              <a:t>Correctness</a:t>
            </a:r>
            <a:endParaRPr sz="3706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940" y="1200266"/>
            <a:ext cx="106456" cy="203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324" spc="194" dirty="0">
                <a:latin typeface="Arial"/>
                <a:cs typeface="Arial"/>
              </a:rPr>
              <a:t>•</a:t>
            </a:r>
            <a:endParaRPr sz="132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823" y="1508853"/>
            <a:ext cx="81243" cy="142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927" spc="137" dirty="0">
                <a:latin typeface="Arial"/>
                <a:cs typeface="Arial"/>
              </a:rPr>
              <a:t>•</a:t>
            </a:r>
            <a:endParaRPr sz="92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3832" y="1162726"/>
            <a:ext cx="4854949" cy="541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65" spc="-35" dirty="0">
                <a:latin typeface="Arial"/>
                <a:cs typeface="Arial"/>
              </a:rPr>
              <a:t>The </a:t>
            </a:r>
            <a:r>
              <a:rPr sz="1765" spc="-22" dirty="0">
                <a:latin typeface="Arial"/>
                <a:cs typeface="Arial"/>
              </a:rPr>
              <a:t>Flash </a:t>
            </a:r>
            <a:r>
              <a:rPr sz="1765" spc="4" dirty="0">
                <a:latin typeface="Arial"/>
                <a:cs typeface="Arial"/>
              </a:rPr>
              <a:t>vulnerability </a:t>
            </a:r>
            <a:r>
              <a:rPr sz="1765" spc="-4" dirty="0">
                <a:latin typeface="Arial"/>
                <a:cs typeface="Arial"/>
              </a:rPr>
              <a:t>is an </a:t>
            </a:r>
            <a:r>
              <a:rPr sz="1765" spc="4" dirty="0">
                <a:latin typeface="Arial"/>
                <a:cs typeface="Arial"/>
              </a:rPr>
              <a:t>implementation</a:t>
            </a:r>
            <a:r>
              <a:rPr sz="1765" spc="79" dirty="0">
                <a:latin typeface="Arial"/>
                <a:cs typeface="Arial"/>
              </a:rPr>
              <a:t> </a:t>
            </a:r>
            <a:r>
              <a:rPr sz="1765" b="1" dirty="0">
                <a:latin typeface="Arial"/>
                <a:cs typeface="Arial"/>
              </a:rPr>
              <a:t>bug</a:t>
            </a:r>
            <a:endParaRPr sz="1765">
              <a:latin typeface="Arial"/>
              <a:cs typeface="Arial"/>
            </a:endParaRPr>
          </a:p>
          <a:p>
            <a:pPr marL="168658">
              <a:spcBef>
                <a:spcPts val="163"/>
              </a:spcBef>
            </a:pPr>
            <a:r>
              <a:rPr sz="1588" spc="-4" dirty="0">
                <a:latin typeface="Arial"/>
                <a:cs typeface="Arial"/>
              </a:rPr>
              <a:t>All </a:t>
            </a:r>
            <a:r>
              <a:rPr sz="1588" spc="-9" dirty="0">
                <a:latin typeface="Arial"/>
                <a:cs typeface="Arial"/>
              </a:rPr>
              <a:t>software </a:t>
            </a:r>
            <a:r>
              <a:rPr sz="1588" spc="-4" dirty="0">
                <a:latin typeface="Arial"/>
                <a:cs typeface="Arial"/>
              </a:rPr>
              <a:t>is </a:t>
            </a:r>
            <a:r>
              <a:rPr sz="1588" spc="13" dirty="0">
                <a:latin typeface="Arial"/>
                <a:cs typeface="Arial"/>
              </a:rPr>
              <a:t>buggy. </a:t>
            </a:r>
            <a:r>
              <a:rPr sz="1588" spc="-53" dirty="0">
                <a:latin typeface="Arial"/>
                <a:cs typeface="Arial"/>
              </a:rPr>
              <a:t>So</a:t>
            </a:r>
            <a:r>
              <a:rPr sz="1588" dirty="0">
                <a:latin typeface="Arial"/>
                <a:cs typeface="Arial"/>
              </a:rPr>
              <a:t> </a:t>
            </a:r>
            <a:r>
              <a:rPr sz="1588" spc="-26" dirty="0">
                <a:latin typeface="Arial"/>
                <a:cs typeface="Arial"/>
              </a:rPr>
              <a:t>what?</a:t>
            </a:r>
            <a:endParaRPr sz="158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940" y="1926407"/>
            <a:ext cx="106456" cy="203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324" spc="194" dirty="0">
                <a:latin typeface="Arial"/>
                <a:cs typeface="Arial"/>
              </a:rPr>
              <a:t>•</a:t>
            </a:r>
            <a:endParaRPr sz="132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2823" y="2503936"/>
            <a:ext cx="81243" cy="142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927" spc="137" dirty="0">
                <a:latin typeface="Arial"/>
                <a:cs typeface="Arial"/>
              </a:rPr>
              <a:t>•</a:t>
            </a:r>
            <a:endParaRPr sz="92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3832" y="1888869"/>
            <a:ext cx="4672293" cy="1067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/>
            <a:r>
              <a:rPr sz="1765" dirty="0">
                <a:latin typeface="Arial"/>
                <a:cs typeface="Arial"/>
              </a:rPr>
              <a:t>A </a:t>
            </a:r>
            <a:r>
              <a:rPr sz="1765" spc="4" dirty="0">
                <a:latin typeface="Arial"/>
                <a:cs typeface="Arial"/>
              </a:rPr>
              <a:t>normal </a:t>
            </a:r>
            <a:r>
              <a:rPr sz="1765" spc="-4" dirty="0">
                <a:latin typeface="Arial"/>
                <a:cs typeface="Arial"/>
              </a:rPr>
              <a:t>user never sees </a:t>
            </a:r>
            <a:r>
              <a:rPr sz="1765" dirty="0">
                <a:latin typeface="Arial"/>
                <a:cs typeface="Arial"/>
              </a:rPr>
              <a:t>most </a:t>
            </a:r>
            <a:r>
              <a:rPr sz="1765" spc="35" dirty="0">
                <a:latin typeface="Arial"/>
                <a:cs typeface="Arial"/>
              </a:rPr>
              <a:t>bugs, </a:t>
            </a:r>
            <a:r>
              <a:rPr sz="1765" spc="-4" dirty="0">
                <a:latin typeface="Arial"/>
                <a:cs typeface="Arial"/>
              </a:rPr>
              <a:t>or works  </a:t>
            </a:r>
            <a:r>
              <a:rPr sz="1765" spc="9" dirty="0">
                <a:latin typeface="Arial"/>
                <a:cs typeface="Arial"/>
              </a:rPr>
              <a:t>around</a:t>
            </a:r>
            <a:r>
              <a:rPr sz="1765" spc="-84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them</a:t>
            </a:r>
          </a:p>
          <a:p>
            <a:pPr marL="168658" marR="11767">
              <a:lnSpc>
                <a:spcPct val="101899"/>
              </a:lnSpc>
              <a:spcBef>
                <a:spcPts val="172"/>
              </a:spcBef>
            </a:pPr>
            <a:r>
              <a:rPr sz="1588" spc="18" dirty="0">
                <a:latin typeface="Arial"/>
                <a:cs typeface="Arial"/>
              </a:rPr>
              <a:t>Most </a:t>
            </a:r>
            <a:r>
              <a:rPr sz="1588" spc="31" dirty="0">
                <a:latin typeface="Arial"/>
                <a:cs typeface="Arial"/>
              </a:rPr>
              <a:t>(post-deployment) </a:t>
            </a:r>
            <a:r>
              <a:rPr sz="1588" spc="62" dirty="0">
                <a:latin typeface="Arial"/>
                <a:cs typeface="Arial"/>
              </a:rPr>
              <a:t>bugs </a:t>
            </a:r>
            <a:r>
              <a:rPr sz="1588" spc="49" dirty="0">
                <a:latin typeface="Arial"/>
                <a:cs typeface="Arial"/>
              </a:rPr>
              <a:t>due </a:t>
            </a:r>
            <a:r>
              <a:rPr sz="1588" spc="13" dirty="0">
                <a:latin typeface="Arial"/>
                <a:cs typeface="Arial"/>
              </a:rPr>
              <a:t>to </a:t>
            </a:r>
            <a:r>
              <a:rPr sz="1588" spc="4" dirty="0">
                <a:latin typeface="Arial"/>
                <a:cs typeface="Arial"/>
              </a:rPr>
              <a:t>rare</a:t>
            </a:r>
            <a:r>
              <a:rPr sz="1588" spc="-137" dirty="0">
                <a:latin typeface="Arial"/>
                <a:cs typeface="Arial"/>
              </a:rPr>
              <a:t> </a:t>
            </a:r>
            <a:r>
              <a:rPr sz="1588" spc="9" dirty="0">
                <a:latin typeface="Arial"/>
                <a:cs typeface="Arial"/>
              </a:rPr>
              <a:t>feature  </a:t>
            </a:r>
            <a:r>
              <a:rPr sz="1588" spc="22" dirty="0">
                <a:latin typeface="Arial"/>
                <a:cs typeface="Arial"/>
              </a:rPr>
              <a:t>interactions </a:t>
            </a:r>
            <a:r>
              <a:rPr sz="1588" spc="13" dirty="0">
                <a:latin typeface="Arial"/>
                <a:cs typeface="Arial"/>
              </a:rPr>
              <a:t>or </a:t>
            </a:r>
            <a:r>
              <a:rPr sz="1588" spc="9" dirty="0">
                <a:latin typeface="Arial"/>
                <a:cs typeface="Arial"/>
              </a:rPr>
              <a:t>failure </a:t>
            </a:r>
            <a:r>
              <a:rPr sz="1588" spc="13" dirty="0">
                <a:latin typeface="Arial"/>
                <a:cs typeface="Arial"/>
              </a:rPr>
              <a:t>to </a:t>
            </a:r>
            <a:r>
              <a:rPr sz="1588" spc="31" dirty="0">
                <a:latin typeface="Arial"/>
                <a:cs typeface="Arial"/>
              </a:rPr>
              <a:t>handle </a:t>
            </a:r>
            <a:r>
              <a:rPr sz="1588" spc="62" dirty="0">
                <a:latin typeface="Arial"/>
                <a:cs typeface="Arial"/>
              </a:rPr>
              <a:t>edge</a:t>
            </a:r>
            <a:r>
              <a:rPr sz="1588" spc="-88" dirty="0">
                <a:latin typeface="Arial"/>
                <a:cs typeface="Arial"/>
              </a:rPr>
              <a:t> </a:t>
            </a:r>
            <a:r>
              <a:rPr sz="1588" spc="35" dirty="0">
                <a:latin typeface="Arial"/>
                <a:cs typeface="Arial"/>
              </a:rPr>
              <a:t>cases</a:t>
            </a:r>
            <a:endParaRPr sz="1588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5940" y="3168018"/>
            <a:ext cx="106456" cy="203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324" spc="194" dirty="0">
                <a:latin typeface="Arial"/>
                <a:cs typeface="Arial"/>
              </a:rPr>
              <a:t>•</a:t>
            </a:r>
            <a:endParaRPr sz="132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2823" y="3745548"/>
            <a:ext cx="81243" cy="142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927" spc="137" dirty="0">
                <a:latin typeface="Arial"/>
                <a:cs typeface="Arial"/>
              </a:rPr>
              <a:t>•</a:t>
            </a:r>
            <a:endParaRPr sz="927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3833" y="3130480"/>
            <a:ext cx="4930028" cy="1067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/>
            <a:r>
              <a:rPr sz="1765" dirty="0">
                <a:latin typeface="Arial"/>
                <a:cs typeface="Arial"/>
              </a:rPr>
              <a:t>Assessment: </a:t>
            </a:r>
            <a:r>
              <a:rPr sz="1765" spc="-9" dirty="0">
                <a:latin typeface="Arial"/>
                <a:cs typeface="Arial"/>
              </a:rPr>
              <a:t>Would </a:t>
            </a:r>
            <a:r>
              <a:rPr sz="1765" spc="44" dirty="0">
                <a:latin typeface="Arial"/>
                <a:cs typeface="Arial"/>
              </a:rPr>
              <a:t>be </a:t>
            </a:r>
            <a:r>
              <a:rPr sz="1765" dirty="0">
                <a:latin typeface="Arial"/>
                <a:cs typeface="Arial"/>
              </a:rPr>
              <a:t>too </a:t>
            </a:r>
            <a:r>
              <a:rPr sz="1765" spc="9" dirty="0">
                <a:latin typeface="Arial"/>
                <a:cs typeface="Arial"/>
              </a:rPr>
              <a:t>expensive </a:t>
            </a:r>
            <a:r>
              <a:rPr sz="1765" dirty="0">
                <a:latin typeface="Arial"/>
                <a:cs typeface="Arial"/>
              </a:rPr>
              <a:t>to fix</a:t>
            </a:r>
            <a:r>
              <a:rPr sz="1765" spc="-93" dirty="0">
                <a:latin typeface="Arial"/>
                <a:cs typeface="Arial"/>
              </a:rPr>
              <a:t> </a:t>
            </a:r>
            <a:r>
              <a:rPr sz="1765" spc="4" dirty="0">
                <a:latin typeface="Arial"/>
                <a:cs typeface="Arial"/>
              </a:rPr>
              <a:t>every  </a:t>
            </a:r>
            <a:r>
              <a:rPr sz="1765" spc="62" dirty="0">
                <a:latin typeface="Arial"/>
                <a:cs typeface="Arial"/>
              </a:rPr>
              <a:t>bug </a:t>
            </a:r>
            <a:r>
              <a:rPr sz="1765" spc="9" dirty="0">
                <a:latin typeface="Arial"/>
                <a:cs typeface="Arial"/>
              </a:rPr>
              <a:t>before</a:t>
            </a:r>
            <a:r>
              <a:rPr sz="1765" spc="-124" dirty="0">
                <a:latin typeface="Arial"/>
                <a:cs typeface="Arial"/>
              </a:rPr>
              <a:t> </a:t>
            </a:r>
            <a:r>
              <a:rPr sz="1765" spc="31" dirty="0">
                <a:latin typeface="Arial"/>
                <a:cs typeface="Arial"/>
              </a:rPr>
              <a:t>deploying</a:t>
            </a:r>
            <a:endParaRPr sz="1765">
              <a:latin typeface="Arial"/>
              <a:cs typeface="Arial"/>
            </a:endParaRPr>
          </a:p>
          <a:p>
            <a:pPr marL="168658" marR="70601">
              <a:lnSpc>
                <a:spcPct val="101899"/>
              </a:lnSpc>
              <a:spcBef>
                <a:spcPts val="172"/>
              </a:spcBef>
            </a:pPr>
            <a:r>
              <a:rPr sz="1588" spc="-26" dirty="0">
                <a:latin typeface="Arial"/>
                <a:cs typeface="Arial"/>
              </a:rPr>
              <a:t>So </a:t>
            </a:r>
            <a:r>
              <a:rPr sz="1588" spc="35" dirty="0">
                <a:latin typeface="Arial"/>
                <a:cs typeface="Arial"/>
              </a:rPr>
              <a:t>companies </a:t>
            </a:r>
            <a:r>
              <a:rPr sz="1588" spc="13" dirty="0">
                <a:latin typeface="Arial"/>
                <a:cs typeface="Arial"/>
              </a:rPr>
              <a:t>only </a:t>
            </a:r>
            <a:r>
              <a:rPr sz="1588" spc="9" dirty="0">
                <a:latin typeface="Arial"/>
                <a:cs typeface="Arial"/>
              </a:rPr>
              <a:t>fix </a:t>
            </a:r>
            <a:r>
              <a:rPr sz="1588" spc="13" dirty="0">
                <a:latin typeface="Arial"/>
                <a:cs typeface="Arial"/>
              </a:rPr>
              <a:t>the </a:t>
            </a:r>
            <a:r>
              <a:rPr sz="1588" spc="18" dirty="0">
                <a:latin typeface="Arial"/>
                <a:cs typeface="Arial"/>
              </a:rPr>
              <a:t>ones most </a:t>
            </a:r>
            <a:r>
              <a:rPr sz="1588" spc="9" dirty="0">
                <a:latin typeface="Arial"/>
                <a:cs typeface="Arial"/>
              </a:rPr>
              <a:t>likely </a:t>
            </a:r>
            <a:r>
              <a:rPr sz="1588" spc="13" dirty="0">
                <a:latin typeface="Arial"/>
                <a:cs typeface="Arial"/>
              </a:rPr>
              <a:t>to </a:t>
            </a:r>
            <a:r>
              <a:rPr sz="1588" spc="22" dirty="0">
                <a:latin typeface="Arial"/>
                <a:cs typeface="Arial"/>
              </a:rPr>
              <a:t>affect  normal</a:t>
            </a:r>
            <a:r>
              <a:rPr sz="1588" spc="-62" dirty="0">
                <a:latin typeface="Arial"/>
                <a:cs typeface="Arial"/>
              </a:rPr>
              <a:t> </a:t>
            </a:r>
            <a:r>
              <a:rPr sz="1588" spc="13" dirty="0">
                <a:latin typeface="Arial"/>
                <a:cs typeface="Arial"/>
              </a:rPr>
              <a:t>users</a:t>
            </a:r>
            <a:endParaRPr sz="1588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788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01626" y="3523255"/>
            <a:ext cx="4708712" cy="8508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97" u="heavy" spc="4" dirty="0">
                <a:latin typeface="Arial"/>
                <a:cs typeface="Arial"/>
              </a:rPr>
              <a:t>Key</a:t>
            </a:r>
            <a:r>
              <a:rPr sz="1897" u="heavy" spc="-53" dirty="0">
                <a:latin typeface="Arial"/>
                <a:cs typeface="Arial"/>
              </a:rPr>
              <a:t> </a:t>
            </a:r>
            <a:r>
              <a:rPr sz="1897" u="heavy" spc="13" dirty="0">
                <a:latin typeface="Arial"/>
                <a:cs typeface="Arial"/>
              </a:rPr>
              <a:t>difference:</a:t>
            </a:r>
            <a:endParaRPr sz="1897">
              <a:latin typeface="Arial"/>
              <a:cs typeface="Arial"/>
            </a:endParaRPr>
          </a:p>
          <a:p>
            <a:pPr algn="ctr">
              <a:spcBef>
                <a:spcPts val="1500"/>
              </a:spcBef>
            </a:pPr>
            <a:r>
              <a:rPr sz="2382" i="1" spc="9" dirty="0">
                <a:latin typeface="Arial"/>
                <a:cs typeface="Arial"/>
              </a:rPr>
              <a:t>An </a:t>
            </a:r>
            <a:r>
              <a:rPr sz="2382" i="1" spc="26" dirty="0">
                <a:latin typeface="Arial"/>
                <a:cs typeface="Arial"/>
              </a:rPr>
              <a:t>adversary </a:t>
            </a:r>
            <a:r>
              <a:rPr sz="2382" i="1" spc="4" dirty="0">
                <a:latin typeface="Arial"/>
                <a:cs typeface="Arial"/>
              </a:rPr>
              <a:t>is not </a:t>
            </a:r>
            <a:r>
              <a:rPr sz="2382" i="1" spc="9" dirty="0">
                <a:latin typeface="Arial"/>
                <a:cs typeface="Arial"/>
              </a:rPr>
              <a:t>a </a:t>
            </a:r>
            <a:r>
              <a:rPr sz="2382" i="1" spc="13" dirty="0">
                <a:latin typeface="Arial"/>
                <a:cs typeface="Arial"/>
              </a:rPr>
              <a:t>normal</a:t>
            </a:r>
            <a:r>
              <a:rPr sz="2382" i="1" spc="-62" dirty="0">
                <a:latin typeface="Arial"/>
                <a:cs typeface="Arial"/>
              </a:rPr>
              <a:t> </a:t>
            </a:r>
            <a:r>
              <a:rPr sz="2382" i="1" spc="31" dirty="0">
                <a:latin typeface="Arial"/>
                <a:cs typeface="Arial"/>
              </a:rPr>
              <a:t>user!</a:t>
            </a:r>
            <a:endParaRPr sz="2382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395008" y="1313890"/>
            <a:ext cx="7521949" cy="1618648"/>
          </a:xfrm>
          <a:prstGeom prst="rect">
            <a:avLst/>
          </a:prstGeo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206" marR="4483"/>
            <a:r>
              <a:rPr spc="-35" dirty="0">
                <a:latin typeface="Arial"/>
                <a:cs typeface="Arial"/>
              </a:rPr>
              <a:t>The </a:t>
            </a:r>
            <a:r>
              <a:rPr dirty="0"/>
              <a:t>adversary will actively attempt to </a:t>
            </a:r>
            <a:r>
              <a:rPr dirty="0" smtClean="0"/>
              <a:t>find</a:t>
            </a:r>
            <a:r>
              <a:rPr lang="en-US" dirty="0" smtClean="0"/>
              <a:t> </a:t>
            </a:r>
            <a:r>
              <a:rPr dirty="0" smtClean="0"/>
              <a:t>defects </a:t>
            </a:r>
            <a:r>
              <a:rPr spc="-4" dirty="0">
                <a:latin typeface="Arial"/>
                <a:cs typeface="Arial"/>
              </a:rPr>
              <a:t>in </a:t>
            </a:r>
            <a:r>
              <a:rPr spc="-13" dirty="0">
                <a:latin typeface="Arial"/>
                <a:cs typeface="Arial"/>
              </a:rPr>
              <a:t>rare </a:t>
            </a:r>
            <a:r>
              <a:rPr spc="-9" dirty="0">
                <a:latin typeface="Arial"/>
                <a:cs typeface="Arial"/>
              </a:rPr>
              <a:t>feature </a:t>
            </a:r>
            <a:r>
              <a:rPr spc="4" dirty="0">
                <a:latin typeface="Arial"/>
                <a:cs typeface="Arial"/>
              </a:rPr>
              <a:t>interactions </a:t>
            </a:r>
            <a:r>
              <a:rPr spc="31" dirty="0">
                <a:latin typeface="Arial"/>
                <a:cs typeface="Arial"/>
              </a:rPr>
              <a:t>and </a:t>
            </a:r>
            <a:r>
              <a:rPr spc="44" dirty="0">
                <a:latin typeface="Arial"/>
                <a:cs typeface="Arial"/>
              </a:rPr>
              <a:t>edge</a:t>
            </a:r>
            <a:r>
              <a:rPr spc="26" dirty="0">
                <a:latin typeface="Arial"/>
                <a:cs typeface="Arial"/>
              </a:rPr>
              <a:t> </a:t>
            </a:r>
            <a:r>
              <a:rPr spc="18" dirty="0">
                <a:latin typeface="Arial"/>
                <a:cs typeface="Arial"/>
              </a:rPr>
              <a:t>cases</a:t>
            </a:r>
          </a:p>
          <a:p>
            <a:pPr marL="168658" marR="431449">
              <a:lnSpc>
                <a:spcPts val="1941"/>
              </a:lnSpc>
              <a:spcBef>
                <a:spcPts val="243"/>
              </a:spcBef>
            </a:pPr>
            <a:r>
              <a:rPr sz="1588" spc="-35" dirty="0">
                <a:latin typeface="Arial"/>
                <a:cs typeface="Arial"/>
              </a:rPr>
              <a:t>For </a:t>
            </a:r>
            <a:r>
              <a:rPr sz="1588" spc="-9" dirty="0">
                <a:latin typeface="Arial"/>
                <a:cs typeface="Arial"/>
              </a:rPr>
              <a:t>a </a:t>
            </a:r>
            <a:r>
              <a:rPr sz="1588" spc="18" dirty="0">
                <a:latin typeface="Arial"/>
                <a:cs typeface="Arial"/>
              </a:rPr>
              <a:t>typical </a:t>
            </a:r>
            <a:r>
              <a:rPr sz="1588" spc="-35" dirty="0">
                <a:latin typeface="Arial"/>
                <a:cs typeface="Arial"/>
              </a:rPr>
              <a:t>user, </a:t>
            </a:r>
            <a:r>
              <a:rPr sz="1588" spc="13" dirty="0">
                <a:latin typeface="Arial"/>
                <a:cs typeface="Arial"/>
              </a:rPr>
              <a:t>(accidentally) </a:t>
            </a:r>
            <a:r>
              <a:rPr sz="1588" spc="18" dirty="0">
                <a:latin typeface="Arial"/>
                <a:cs typeface="Arial"/>
              </a:rPr>
              <a:t>finding </a:t>
            </a:r>
            <a:r>
              <a:rPr sz="1588" spc="-9" dirty="0">
                <a:latin typeface="Arial"/>
                <a:cs typeface="Arial"/>
              </a:rPr>
              <a:t>a </a:t>
            </a:r>
            <a:r>
              <a:rPr sz="1588" spc="53" dirty="0">
                <a:latin typeface="Arial"/>
                <a:cs typeface="Arial"/>
              </a:rPr>
              <a:t>bug </a:t>
            </a:r>
            <a:r>
              <a:rPr sz="1588" spc="-4" dirty="0">
                <a:latin typeface="Arial"/>
                <a:cs typeface="Arial"/>
              </a:rPr>
              <a:t>will  </a:t>
            </a:r>
            <a:r>
              <a:rPr sz="1588" spc="-9" dirty="0">
                <a:latin typeface="Arial"/>
                <a:cs typeface="Arial"/>
              </a:rPr>
              <a:t>result </a:t>
            </a:r>
            <a:r>
              <a:rPr sz="1588" spc="-4" dirty="0">
                <a:latin typeface="Arial"/>
                <a:cs typeface="Arial"/>
              </a:rPr>
              <a:t>in </a:t>
            </a:r>
            <a:r>
              <a:rPr sz="1588" spc="-9" dirty="0">
                <a:latin typeface="Arial"/>
                <a:cs typeface="Arial"/>
              </a:rPr>
              <a:t>a </a:t>
            </a:r>
            <a:r>
              <a:rPr sz="1588" spc="9" dirty="0">
                <a:latin typeface="Arial"/>
                <a:cs typeface="Arial"/>
              </a:rPr>
              <a:t>crash, which </a:t>
            </a:r>
            <a:r>
              <a:rPr sz="1588" spc="-9" dirty="0">
                <a:latin typeface="Arial"/>
                <a:cs typeface="Arial"/>
              </a:rPr>
              <a:t>he </a:t>
            </a:r>
            <a:r>
              <a:rPr sz="1588" spc="-4" dirty="0">
                <a:latin typeface="Arial"/>
                <a:cs typeface="Arial"/>
              </a:rPr>
              <a:t>will </a:t>
            </a:r>
            <a:r>
              <a:rPr sz="1588" spc="-9" dirty="0">
                <a:latin typeface="Arial"/>
                <a:cs typeface="Arial"/>
              </a:rPr>
              <a:t>now </a:t>
            </a:r>
            <a:r>
              <a:rPr sz="1588" spc="4" dirty="0">
                <a:latin typeface="Arial"/>
                <a:cs typeface="Arial"/>
              </a:rPr>
              <a:t>try </a:t>
            </a:r>
            <a:r>
              <a:rPr sz="1588" spc="-4" dirty="0">
                <a:latin typeface="Arial"/>
                <a:cs typeface="Arial"/>
              </a:rPr>
              <a:t>to</a:t>
            </a:r>
            <a:r>
              <a:rPr sz="1588" spc="106" dirty="0">
                <a:latin typeface="Arial"/>
                <a:cs typeface="Arial"/>
              </a:rPr>
              <a:t> </a:t>
            </a:r>
            <a:r>
              <a:rPr sz="1588" spc="9" dirty="0">
                <a:latin typeface="Arial"/>
                <a:cs typeface="Arial"/>
              </a:rPr>
              <a:t>avoid</a:t>
            </a:r>
            <a:endParaRPr sz="1588" dirty="0">
              <a:latin typeface="Arial"/>
              <a:cs typeface="Arial"/>
            </a:endParaRPr>
          </a:p>
          <a:p>
            <a:pPr marL="168658" marR="236457">
              <a:lnSpc>
                <a:spcPts val="1941"/>
              </a:lnSpc>
              <a:spcBef>
                <a:spcPts val="176"/>
              </a:spcBef>
            </a:pPr>
            <a:r>
              <a:rPr sz="1588" spc="-9" dirty="0">
                <a:latin typeface="Arial"/>
                <a:cs typeface="Arial"/>
              </a:rPr>
              <a:t>An </a:t>
            </a:r>
            <a:r>
              <a:rPr sz="1588" spc="4" dirty="0">
                <a:latin typeface="Arial"/>
                <a:cs typeface="Arial"/>
              </a:rPr>
              <a:t>adversary </a:t>
            </a:r>
            <a:r>
              <a:rPr sz="1588" spc="-4" dirty="0">
                <a:latin typeface="Arial"/>
                <a:cs typeface="Arial"/>
              </a:rPr>
              <a:t>will </a:t>
            </a:r>
            <a:r>
              <a:rPr sz="1588" spc="-9" dirty="0">
                <a:latin typeface="Arial"/>
                <a:cs typeface="Arial"/>
              </a:rPr>
              <a:t>work </a:t>
            </a:r>
            <a:r>
              <a:rPr sz="1588" spc="-4" dirty="0">
                <a:latin typeface="Arial"/>
                <a:cs typeface="Arial"/>
              </a:rPr>
              <a:t>to </a:t>
            </a:r>
            <a:r>
              <a:rPr sz="1588" spc="18" dirty="0">
                <a:latin typeface="Arial"/>
                <a:cs typeface="Arial"/>
              </a:rPr>
              <a:t>find </a:t>
            </a:r>
            <a:r>
              <a:rPr sz="1588" spc="-9" dirty="0">
                <a:latin typeface="Arial"/>
                <a:cs typeface="Arial"/>
              </a:rPr>
              <a:t>a </a:t>
            </a:r>
            <a:r>
              <a:rPr sz="1588" spc="53" dirty="0">
                <a:latin typeface="Arial"/>
                <a:cs typeface="Arial"/>
              </a:rPr>
              <a:t>bug </a:t>
            </a:r>
            <a:r>
              <a:rPr sz="1588" spc="22" dirty="0">
                <a:latin typeface="Arial"/>
                <a:cs typeface="Arial"/>
              </a:rPr>
              <a:t>and </a:t>
            </a:r>
            <a:r>
              <a:rPr sz="1588" spc="4" dirty="0">
                <a:latin typeface="Arial"/>
                <a:cs typeface="Arial"/>
              </a:rPr>
              <a:t>exploit </a:t>
            </a:r>
            <a:r>
              <a:rPr sz="1588" spc="-4" dirty="0">
                <a:latin typeface="Arial"/>
                <a:cs typeface="Arial"/>
              </a:rPr>
              <a:t>it to  </a:t>
            </a:r>
            <a:r>
              <a:rPr sz="1588" spc="4" dirty="0">
                <a:latin typeface="Arial"/>
                <a:cs typeface="Arial"/>
              </a:rPr>
              <a:t>achieve </a:t>
            </a:r>
            <a:r>
              <a:rPr sz="1588" spc="-4" dirty="0">
                <a:latin typeface="Arial"/>
                <a:cs typeface="Arial"/>
              </a:rPr>
              <a:t>his</a:t>
            </a:r>
            <a:r>
              <a:rPr sz="1588" spc="-26" dirty="0">
                <a:latin typeface="Arial"/>
                <a:cs typeface="Arial"/>
              </a:rPr>
              <a:t> </a:t>
            </a:r>
            <a:r>
              <a:rPr sz="1588" spc="9" dirty="0">
                <a:latin typeface="Arial"/>
                <a:cs typeface="Arial"/>
              </a:rPr>
              <a:t>goals</a:t>
            </a:r>
            <a:endParaRPr sz="1588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0" y="137148"/>
            <a:ext cx="7517746" cy="400110"/>
          </a:xfrm>
          <a:prstGeom prst="rect">
            <a:avLst/>
          </a:prstGeo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04816">
              <a:lnSpc>
                <a:spcPct val="100000"/>
              </a:lnSpc>
            </a:pPr>
            <a:r>
              <a:rPr spc="49" dirty="0"/>
              <a:t>Considering</a:t>
            </a:r>
            <a:r>
              <a:rPr spc="-26" dirty="0"/>
              <a:t> </a:t>
            </a:r>
            <a:r>
              <a:rPr spc="9" dirty="0">
                <a:latin typeface="Arial"/>
                <a:cs typeface="Arial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98272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35673</TotalTime>
  <Words>1626</Words>
  <Application>Microsoft Macintosh PowerPoint</Application>
  <PresentationFormat>On-screen Show (4:3)</PresentationFormat>
  <Paragraphs>265</Paragraphs>
  <Slides>41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Agency FB</vt:lpstr>
      <vt:lpstr>Arial</vt:lpstr>
      <vt:lpstr>Calibri</vt:lpstr>
      <vt:lpstr>Franklin Gothic Book</vt:lpstr>
      <vt:lpstr>Franklin Gothic Medium</vt:lpstr>
      <vt:lpstr>ＭＳ Ｐゴシック</vt:lpstr>
      <vt:lpstr>PMingLiU</vt:lpstr>
      <vt:lpstr>Wingdings</vt:lpstr>
      <vt:lpstr>宋体</vt:lpstr>
      <vt:lpstr>Standarddesign</vt:lpstr>
      <vt:lpstr>PowerPoint Presentation</vt:lpstr>
      <vt:lpstr>What is computer security?</vt:lpstr>
      <vt:lpstr>Security Expectations</vt:lpstr>
      <vt:lpstr>Kinds of undesired behavior</vt:lpstr>
      <vt:lpstr>Significant security breaches</vt:lpstr>
      <vt:lpstr>Vulnerabilities</vt:lpstr>
      <vt:lpstr>Example: RSA 2011 breach</vt:lpstr>
      <vt:lpstr>Considering Correctness</vt:lpstr>
      <vt:lpstr>Considering Security</vt:lpstr>
      <vt:lpstr>PowerPoint Presentation</vt:lpstr>
      <vt:lpstr>PowerPoint Presentation</vt:lpstr>
      <vt:lpstr>Software Security</vt:lpstr>
      <vt:lpstr>Course overview</vt:lpstr>
      <vt:lpstr>Expected background</vt:lpstr>
      <vt:lpstr>Learning Software Security</vt:lpstr>
      <vt:lpstr>Black Hat, White Hat</vt:lpstr>
      <vt:lpstr>Low-level Vulnerabilities</vt:lpstr>
      <vt:lpstr>Ensuring Memory Safety</vt:lpstr>
      <vt:lpstr>Web Security</vt:lpstr>
      <vt:lpstr>Requirements and Design</vt:lpstr>
      <vt:lpstr>Rules and Tools</vt:lpstr>
      <vt:lpstr>PowerPoint Presentation</vt:lpstr>
      <vt:lpstr>Heartbleed</vt:lpstr>
      <vt:lpstr>Heartbleed</vt:lpstr>
      <vt:lpstr>How The Heartbleed bug works</vt:lpstr>
      <vt:lpstr>How The Heartbleed bug works</vt:lpstr>
      <vt:lpstr>How The Heartbleed bug works</vt:lpstr>
      <vt:lpstr>Heartbleed and OpenSSL  </vt:lpstr>
      <vt:lpstr>PowerPoint Presentation</vt:lpstr>
      <vt:lpstr>PowerPoint Presentation</vt:lpstr>
      <vt:lpstr>Heartbleed Attack</vt:lpstr>
      <vt:lpstr>0day</vt:lpstr>
      <vt:lpstr>PoC and Exploit</vt:lpstr>
      <vt:lpstr>Code Analysis Tools: IDA Pro</vt:lpstr>
      <vt:lpstr>Code Analysis Tools: OllyDbg</vt:lpstr>
      <vt:lpstr>Code Analysis Tools: Immunity Debugger</vt:lpstr>
      <vt:lpstr>Code Analysis Tools: WinDbg</vt:lpstr>
      <vt:lpstr>Code Analysis Tools: GDB</vt:lpstr>
      <vt:lpstr>Code Analysis Tools: JEB</vt:lpstr>
      <vt:lpstr>Static analysis and Dynamic analysis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quake0day</dc:creator>
  <dc:description>PresentationLoad.com</dc:description>
  <cp:lastModifiedBy>Chen, Si</cp:lastModifiedBy>
  <cp:revision>781</cp:revision>
  <dcterms:created xsi:type="dcterms:W3CDTF">2011-12-10T02:50:46Z</dcterms:created>
  <dcterms:modified xsi:type="dcterms:W3CDTF">2017-08-29T18:59:30Z</dcterms:modified>
</cp:coreProperties>
</file>