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87" r:id="rId2"/>
    <p:sldId id="767" r:id="rId3"/>
    <p:sldId id="957" r:id="rId4"/>
    <p:sldId id="958" r:id="rId5"/>
    <p:sldId id="955" r:id="rId6"/>
    <p:sldId id="959" r:id="rId7"/>
    <p:sldId id="960" r:id="rId8"/>
    <p:sldId id="961" r:id="rId9"/>
    <p:sldId id="962" r:id="rId10"/>
    <p:sldId id="948" r:id="rId11"/>
    <p:sldId id="947" r:id="rId12"/>
    <p:sldId id="965" r:id="rId13"/>
    <p:sldId id="964" r:id="rId14"/>
    <p:sldId id="966" r:id="rId15"/>
    <p:sldId id="967" r:id="rId16"/>
    <p:sldId id="968" r:id="rId17"/>
    <p:sldId id="969" r:id="rId18"/>
    <p:sldId id="970" r:id="rId19"/>
    <p:sldId id="972" r:id="rId20"/>
    <p:sldId id="973" r:id="rId21"/>
    <p:sldId id="971" r:id="rId22"/>
    <p:sldId id="974" r:id="rId23"/>
    <p:sldId id="975" r:id="rId24"/>
    <p:sldId id="977" r:id="rId25"/>
    <p:sldId id="981" r:id="rId26"/>
    <p:sldId id="978" r:id="rId27"/>
    <p:sldId id="983" r:id="rId28"/>
    <p:sldId id="984" r:id="rId29"/>
    <p:sldId id="979" r:id="rId30"/>
    <p:sldId id="980" r:id="rId31"/>
    <p:sldId id="976" r:id="rId32"/>
    <p:sldId id="982" r:id="rId33"/>
    <p:sldId id="985" r:id="rId34"/>
    <p:sldId id="986" r:id="rId35"/>
    <p:sldId id="954" r:id="rId36"/>
    <p:sldId id="953" r:id="rId37"/>
    <p:sldId id="949" r:id="rId38"/>
    <p:sldId id="950" r:id="rId39"/>
    <p:sldId id="951" r:id="rId40"/>
    <p:sldId id="952" r:id="rId41"/>
    <p:sldId id="71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92" autoAdjust="0"/>
    <p:restoredTop sz="75564"/>
  </p:normalViewPr>
  <p:slideViewPr>
    <p:cSldViewPr snapToGrid="0" snapToObjects="1">
      <p:cViewPr varScale="1">
        <p:scale>
          <a:sx n="85" d="100"/>
          <a:sy n="85" d="100"/>
        </p:scale>
        <p:origin x="192" y="1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PMingLiU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PMingLiU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PMingLiU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PMingLiU" charset="0"/>
              </a:defRPr>
            </a:lvl1pPr>
          </a:lstStyle>
          <a:p>
            <a:pPr>
              <a:defRPr/>
            </a:pPr>
            <a:fld id="{BA9611C0-22CD-3B4D-A545-A25F1CC1E2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0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/>
              <a:t>Textmasterformate durch Klicken bearbeiten</a:t>
            </a:r>
          </a:p>
          <a:p>
            <a:pPr lvl="1"/>
            <a:r>
              <a:rPr lang="de-DE" altLang="zh-CN" noProof="0"/>
              <a:t>Zweite Ebene</a:t>
            </a:r>
          </a:p>
          <a:p>
            <a:pPr lvl="2"/>
            <a:r>
              <a:rPr lang="de-DE" altLang="zh-CN" noProof="0"/>
              <a:t>Dritte Ebene</a:t>
            </a:r>
          </a:p>
          <a:p>
            <a:pPr lvl="3"/>
            <a:r>
              <a:rPr lang="de-DE" altLang="zh-CN" noProof="0"/>
              <a:t>Vierte Ebene</a:t>
            </a:r>
          </a:p>
          <a:p>
            <a:pPr lvl="4"/>
            <a:r>
              <a:rPr lang="de-DE" altLang="zh-CN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1BB238-3B1B-EE4E-BFC2-DF2FE134C0D2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5576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2318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29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02401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30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7019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1BB238-3B1B-EE4E-BFC2-DF2FE134C0D2}" type="slidenum">
              <a:rPr lang="de-DE" altLang="zh-CN" smtClean="0"/>
              <a:pPr>
                <a:defRPr/>
              </a:pPr>
              <a:t>40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5954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93738" y="1435100"/>
            <a:ext cx="7754937" cy="1082675"/>
          </a:xfrm>
        </p:spPr>
        <p:txBody>
          <a:bodyPr anchor="b"/>
          <a:lstStyle>
            <a:lvl1pPr algn="ctr"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96913" y="2517775"/>
            <a:ext cx="7751762" cy="800100"/>
          </a:xfrm>
        </p:spPr>
        <p:txBody>
          <a:bodyPr tIns="45720" bIns="45720"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05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20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01600"/>
            <a:ext cx="2130425" cy="5700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101600"/>
            <a:ext cx="6242050" cy="57007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235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6065721"/>
            <a:ext cx="49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6065721"/>
            <a:ext cx="49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16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01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949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449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34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89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Textmasterformate durch Klicken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101600"/>
            <a:ext cx="8520112" cy="647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zh-CN" sz="1000"/>
              <a:t>Page </a:t>
            </a:r>
            <a:r>
              <a:rPr lang="de-DE" altLang="zh-CN" sz="1000">
                <a:sym typeface="Wingdings" charset="0"/>
              </a:rPr>
              <a:t></a:t>
            </a:r>
            <a:r>
              <a:rPr lang="de-DE" altLang="zh-CN" sz="1000"/>
              <a:t> </a:t>
            </a:r>
            <a:fld id="{EB0D860B-0F9F-024D-87B2-26EC2F8908EF}" type="slidenum">
              <a:rPr lang="de-DE" altLang="zh-CN" sz="1000"/>
              <a:pPr/>
              <a:t>‹#›</a:t>
            </a:fld>
            <a:endParaRPr lang="de-DE" altLang="zh-CN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宋体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charset="0"/>
        <a:buChar char="§"/>
        <a:defRPr kumimoji="1" sz="2000">
          <a:solidFill>
            <a:schemeClr val="tx1"/>
          </a:solidFill>
          <a:latin typeface="+mn-lt"/>
          <a:ea typeface="宋体" charset="0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kumimoji="1">
          <a:solidFill>
            <a:schemeClr val="tx1"/>
          </a:solidFill>
          <a:latin typeface="+mn-lt"/>
          <a:ea typeface="Arial" charset="0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kumimoji="1">
          <a:solidFill>
            <a:schemeClr val="tx1"/>
          </a:solidFill>
          <a:latin typeface="+mn-lt"/>
          <a:ea typeface="Arial" charset="0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kumimoji="1">
          <a:solidFill>
            <a:schemeClr val="tx1"/>
          </a:solidFill>
          <a:latin typeface="+mn-lt"/>
          <a:ea typeface="Arial" charset="0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kumimoji="1">
          <a:solidFill>
            <a:schemeClr val="tx1"/>
          </a:solidFill>
          <a:latin typeface="+mn-lt"/>
          <a:ea typeface="Arial" charset="0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3191" y="1187923"/>
            <a:ext cx="801858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CSC 495/583 Topics of Software Security</a:t>
            </a:r>
            <a:b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Multi-Stage Exploits </a:t>
            </a:r>
          </a:p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(Information Leakage, GOT Overwrite, ROP)</a:t>
            </a:r>
            <a:b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Dr. Si Chen (</a:t>
            </a:r>
            <a:r>
              <a:rPr lang="en-US" altLang="en-US" sz="2400" b="1" dirty="0" err="1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schen@wcupa.edu</a:t>
            </a:r>
            <a:r>
              <a:rPr lang="en-US" altLang="en-US" sz="2400" b="1" dirty="0">
                <a:solidFill>
                  <a:schemeClr val="bg1"/>
                </a:solidFill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4436" y="-93336"/>
            <a:ext cx="1981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-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anklin Gothic Medium" panose="020B0603020102020204"/>
              </a:rPr>
              <a:t>Class</a:t>
            </a:r>
            <a:r>
              <a:rPr lang="en-US" altLang="zh-CN" sz="7200" b="1" dirty="0">
                <a:solidFill>
                  <a:srgbClr val="247793">
                    <a:lumMod val="60000"/>
                    <a:lumOff val="40000"/>
                  </a:srgbClr>
                </a:solidFill>
                <a:latin typeface="Franklin Gothic Book" panose="020B0503020102020204"/>
              </a:rPr>
              <a:t>17</a:t>
            </a:r>
            <a:endParaRPr lang="zh-CN" altLang="en-US" sz="2800" dirty="0"/>
          </a:p>
        </p:txBody>
      </p:sp>
      <p:sp>
        <p:nvSpPr>
          <p:cNvPr id="3" name="AutoShape 8" descr="Image result for programming langu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ourse Logo">
            <a:extLst>
              <a:ext uri="{FF2B5EF4-FFF2-40B4-BE49-F238E27FC236}">
                <a16:creationId xmlns:a16="http://schemas.microsoft.com/office/drawing/2014/main" id="{9282C541-23EE-469D-A06B-4D0016D9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51" y="3823398"/>
            <a:ext cx="3164449" cy="21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4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48" y="2030037"/>
            <a:ext cx="8524875" cy="43132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400" b="1" dirty="0"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Multi-Stage Exploits </a:t>
            </a:r>
          </a:p>
          <a:p>
            <a:pPr marL="0" indent="0" algn="ctr">
              <a:buNone/>
            </a:pPr>
            <a:r>
              <a:rPr lang="en-US" altLang="en-US" sz="4400" b="1" dirty="0"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(Information Leakage, GOT Overwrite, ROP)</a:t>
            </a:r>
            <a:br>
              <a:rPr lang="en-US" altLang="en-US" sz="4400" b="1" dirty="0"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576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7B66-DAE1-0646-938C-B90E665EF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12" y="1167843"/>
            <a:ext cx="30734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AB569-E4E5-1546-96DE-8161AC9E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177186"/>
            <a:ext cx="8229600" cy="40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77600-615A-964A-90EE-B1ED9325EEA1}"/>
              </a:ext>
            </a:extLst>
          </p:cNvPr>
          <p:cNvSpPr txBox="1"/>
          <p:nvPr/>
        </p:nvSpPr>
        <p:spPr>
          <a:xfrm>
            <a:off x="2473377" y="4976734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ASLR/NX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enabled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FABC3-8BC8-AE49-A3B7-14B4EB7946AE}"/>
              </a:ext>
            </a:extLst>
          </p:cNvPr>
          <p:cNvSpPr/>
          <p:nvPr/>
        </p:nvSpPr>
        <p:spPr>
          <a:xfrm>
            <a:off x="734518" y="5531186"/>
            <a:ext cx="808563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he only things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we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can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work with is </a:t>
            </a:r>
            <a:r>
              <a:rPr lang="en-US" b="1" dirty="0">
                <a:solidFill>
                  <a:srgbClr val="FF0000"/>
                </a:solidFill>
              </a:rPr>
              <a:t>read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, </a:t>
            </a:r>
            <a:r>
              <a:rPr lang="en-US" b="1" dirty="0">
                <a:solidFill>
                  <a:srgbClr val="FF0000"/>
                </a:solidFill>
              </a:rPr>
              <a:t>write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, and the 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gadgets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that are present in the tiny binary.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861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7B66-DAE1-0646-938C-B90E665EF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46" y="749300"/>
            <a:ext cx="30734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D70FA-70E4-DC45-83D6-D3477BF4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4484"/>
            <a:ext cx="9144000" cy="21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7B66-DAE1-0646-938C-B90E665EF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46" y="749300"/>
            <a:ext cx="30734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65149-69C3-4945-8BF0-CCA80982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8422"/>
            <a:ext cx="9144000" cy="22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EIP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7B66-DAE1-0646-938C-B90E665EF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46" y="749300"/>
            <a:ext cx="3073400" cy="279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873FA7-A96B-AA43-8D2C-9269AFA8AC38}"/>
              </a:ext>
            </a:extLst>
          </p:cNvPr>
          <p:cNvSpPr txBox="1"/>
          <p:nvPr/>
        </p:nvSpPr>
        <p:spPr>
          <a:xfrm>
            <a:off x="1270936" y="4407109"/>
            <a:ext cx="6602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16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byte</a:t>
            </a:r>
          </a:p>
          <a:p>
            <a:r>
              <a:rPr lang="en-US" altLang="zh-CN" dirty="0">
                <a:sym typeface="Wingdings" pitchFamily="2" charset="2"/>
              </a:rPr>
              <a:t>read(0,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buffer,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100)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100</a:t>
            </a:r>
            <a:r>
              <a:rPr lang="zh-CN" alt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&gt;</a:t>
            </a:r>
            <a:r>
              <a:rPr lang="zh-CN" alt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16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Buffer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overflow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9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EIP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73FA7-A96B-AA43-8D2C-9269AFA8AC38}"/>
              </a:ext>
            </a:extLst>
          </p:cNvPr>
          <p:cNvSpPr txBox="1"/>
          <p:nvPr/>
        </p:nvSpPr>
        <p:spPr>
          <a:xfrm>
            <a:off x="476457" y="1124263"/>
            <a:ext cx="3660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16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byte</a:t>
            </a:r>
          </a:p>
          <a:p>
            <a:r>
              <a:rPr lang="en-US" altLang="zh-CN" dirty="0">
                <a:sym typeface="Wingdings" pitchFamily="2" charset="2"/>
              </a:rPr>
              <a:t>read(0,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buffer,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100)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100</a:t>
            </a:r>
            <a:r>
              <a:rPr lang="zh-CN" alt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&gt;</a:t>
            </a:r>
            <a:r>
              <a:rPr lang="zh-CN" alt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Wingdings" pitchFamily="2" charset="2"/>
              </a:rPr>
              <a:t>16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Buffer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overflow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attack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4FD6D-7762-794B-B9E1-5654FA6B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51" y="749300"/>
            <a:ext cx="2880649" cy="3500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29F8E-DCDE-1A43-8627-85EA6705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3251"/>
            <a:ext cx="9144000" cy="18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8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75DBFD-D97D-D64A-BA35-B6210E2B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90"/>
            <a:ext cx="9144000" cy="2210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448DB-7969-5046-BACF-210A2D55CC1A}"/>
              </a:ext>
            </a:extLst>
          </p:cNvPr>
          <p:cNvSpPr txBox="1"/>
          <p:nvPr/>
        </p:nvSpPr>
        <p:spPr>
          <a:xfrm>
            <a:off x="2293496" y="3429000"/>
            <a:ext cx="36492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write(STDOUT,</a:t>
            </a:r>
            <a:r>
              <a:rPr lang="zh-CN" altLang="en-US" b="1" dirty="0"/>
              <a:t> </a:t>
            </a:r>
            <a:r>
              <a:rPr lang="en-US" altLang="zh-CN" b="1" dirty="0" err="1"/>
              <a:t>write@got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4)</a:t>
            </a:r>
            <a:endParaRPr lang="en-US" b="1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4E824C7-632B-A247-8FE0-8BC2DD806AF8}"/>
              </a:ext>
            </a:extLst>
          </p:cNvPr>
          <p:cNvSpPr/>
          <p:nvPr/>
        </p:nvSpPr>
        <p:spPr bwMode="auto">
          <a:xfrm>
            <a:off x="3552668" y="4052668"/>
            <a:ext cx="700341" cy="62296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9A7D-9272-E445-81FB-0F4CB65A4C30}"/>
              </a:ext>
            </a:extLst>
          </p:cNvPr>
          <p:cNvSpPr txBox="1"/>
          <p:nvPr/>
        </p:nvSpPr>
        <p:spPr>
          <a:xfrm>
            <a:off x="2520889" y="4899195"/>
            <a:ext cx="27638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write(1,</a:t>
            </a:r>
            <a:r>
              <a:rPr lang="zh-CN" altLang="en-US" b="1" dirty="0"/>
              <a:t> </a:t>
            </a:r>
            <a:r>
              <a:rPr lang="en-US" altLang="zh-CN" b="1" dirty="0" err="1"/>
              <a:t>write@got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4)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8D5CC-0426-8447-BA85-92AF6F97CE3B}"/>
              </a:ext>
            </a:extLst>
          </p:cNvPr>
          <p:cNvSpPr txBox="1"/>
          <p:nvPr/>
        </p:nvSpPr>
        <p:spPr>
          <a:xfrm>
            <a:off x="6400799" y="3429000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r>
              <a:rPr lang="en-US" altLang="zh-CN" b="1" dirty="0"/>
              <a:t>byte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32</a:t>
            </a:r>
            <a:r>
              <a:rPr lang="zh-CN" altLang="en-US" b="1" dirty="0"/>
              <a:t> </a:t>
            </a:r>
            <a:r>
              <a:rPr lang="en-US" altLang="zh-CN" b="1" dirty="0"/>
              <a:t>bit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8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9A7D-9272-E445-81FB-0F4CB65A4C30}"/>
              </a:ext>
            </a:extLst>
          </p:cNvPr>
          <p:cNvSpPr txBox="1"/>
          <p:nvPr/>
        </p:nvSpPr>
        <p:spPr>
          <a:xfrm>
            <a:off x="407276" y="1166644"/>
            <a:ext cx="27638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write(1,</a:t>
            </a:r>
            <a:r>
              <a:rPr lang="zh-CN" altLang="en-US" b="1" dirty="0"/>
              <a:t> </a:t>
            </a:r>
            <a:r>
              <a:rPr lang="en-US" altLang="zh-CN" b="1" dirty="0" err="1"/>
              <a:t>write@got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4)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0B0D2-472D-9C41-9CFB-7448FB7B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80" y="1590249"/>
            <a:ext cx="3537678" cy="2500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2067BA-A9C8-484F-80E4-CC7C066B1718}"/>
              </a:ext>
            </a:extLst>
          </p:cNvPr>
          <p:cNvSpPr txBox="1"/>
          <p:nvPr/>
        </p:nvSpPr>
        <p:spPr>
          <a:xfrm>
            <a:off x="930018" y="2570013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15AB3-E409-B94A-8C51-D96CC96AD017}"/>
              </a:ext>
            </a:extLst>
          </p:cNvPr>
          <p:cNvSpPr txBox="1"/>
          <p:nvPr/>
        </p:nvSpPr>
        <p:spPr>
          <a:xfrm>
            <a:off x="2728718" y="2600791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0xf7e446f0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88C83-4C84-BE45-B4D9-AA8CC0E4DA82}"/>
              </a:ext>
            </a:extLst>
          </p:cNvPr>
          <p:cNvSpPr txBox="1"/>
          <p:nvPr/>
        </p:nvSpPr>
        <p:spPr>
          <a:xfrm>
            <a:off x="930018" y="228106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write</a:t>
            </a:r>
            <a:r>
              <a:rPr lang="en-US" b="1" dirty="0" err="1"/>
              <a:t>@got</a:t>
            </a:r>
            <a:r>
              <a:rPr lang="en-US" b="1" dirty="0"/>
              <a:t>: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853CDB4-F00F-704D-8E4F-45F7B66B5696}"/>
              </a:ext>
            </a:extLst>
          </p:cNvPr>
          <p:cNvSpPr/>
          <p:nvPr/>
        </p:nvSpPr>
        <p:spPr bwMode="auto">
          <a:xfrm>
            <a:off x="3437406" y="1166644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77495-978D-D343-8898-E2B20B4A619E}"/>
              </a:ext>
            </a:extLst>
          </p:cNvPr>
          <p:cNvSpPr txBox="1"/>
          <p:nvPr/>
        </p:nvSpPr>
        <p:spPr>
          <a:xfrm>
            <a:off x="4351806" y="1182594"/>
            <a:ext cx="307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altLang="zh-CN" dirty="0" err="1"/>
              <a:t>write</a:t>
            </a:r>
            <a:r>
              <a:rPr lang="en-US" dirty="0" err="1"/>
              <a:t>@libc’s</a:t>
            </a:r>
            <a:r>
              <a:rPr lang="en-US" dirty="0"/>
              <a:t> address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93493D3-A55A-7A4B-B536-36926AC2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2295"/>
              </p:ext>
            </p:extLst>
          </p:nvPr>
        </p:nvGraphicFramePr>
        <p:xfrm>
          <a:off x="4772441" y="4391271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0xf7e446f0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A50E96-9613-604E-A36D-BA09040500A6}"/>
              </a:ext>
            </a:extLst>
          </p:cNvPr>
          <p:cNvSpPr txBox="1"/>
          <p:nvPr/>
        </p:nvSpPr>
        <p:spPr>
          <a:xfrm>
            <a:off x="6491830" y="404086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94302-8270-4C45-8FC6-D377EC6ACCD3}"/>
              </a:ext>
            </a:extLst>
          </p:cNvPr>
          <p:cNvCxnSpPr>
            <a:cxnSpLocks/>
          </p:cNvCxnSpPr>
          <p:nvPr/>
        </p:nvCxnSpPr>
        <p:spPr bwMode="auto">
          <a:xfrm>
            <a:off x="3894606" y="2840406"/>
            <a:ext cx="923766" cy="3155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022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9A7D-9272-E445-81FB-0F4CB65A4C30}"/>
              </a:ext>
            </a:extLst>
          </p:cNvPr>
          <p:cNvSpPr txBox="1"/>
          <p:nvPr/>
        </p:nvSpPr>
        <p:spPr>
          <a:xfrm>
            <a:off x="407276" y="1166644"/>
            <a:ext cx="27638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write(1,</a:t>
            </a:r>
            <a:r>
              <a:rPr lang="zh-CN" altLang="en-US" b="1" dirty="0"/>
              <a:t> </a:t>
            </a:r>
            <a:r>
              <a:rPr lang="en-US" altLang="zh-CN" b="1" dirty="0" err="1"/>
              <a:t>write@got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4)</a:t>
            </a:r>
            <a:endParaRPr lang="en-US" b="1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853CDB4-F00F-704D-8E4F-45F7B66B5696}"/>
              </a:ext>
            </a:extLst>
          </p:cNvPr>
          <p:cNvSpPr/>
          <p:nvPr/>
        </p:nvSpPr>
        <p:spPr bwMode="auto">
          <a:xfrm>
            <a:off x="3437406" y="1166644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77495-978D-D343-8898-E2B20B4A619E}"/>
              </a:ext>
            </a:extLst>
          </p:cNvPr>
          <p:cNvSpPr txBox="1"/>
          <p:nvPr/>
        </p:nvSpPr>
        <p:spPr>
          <a:xfrm>
            <a:off x="4351806" y="1182594"/>
            <a:ext cx="307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altLang="zh-CN" dirty="0" err="1"/>
              <a:t>write</a:t>
            </a:r>
            <a:r>
              <a:rPr lang="en-US" dirty="0" err="1"/>
              <a:t>@libc’s</a:t>
            </a:r>
            <a:r>
              <a:rPr lang="en-US" dirty="0"/>
              <a:t> address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715A81-34CE-974D-BFF3-8246DAE9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1267"/>
              </p:ext>
            </p:extLst>
          </p:nvPr>
        </p:nvGraphicFramePr>
        <p:xfrm>
          <a:off x="1087135" y="2400158"/>
          <a:ext cx="6096000" cy="2225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0xdeadbeef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write@got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316B27-FF5A-8046-99AB-F8C6F841F7B1}"/>
              </a:ext>
            </a:extLst>
          </p:cNvPr>
          <p:cNvSpPr txBox="1"/>
          <p:nvPr/>
        </p:nvSpPr>
        <p:spPr>
          <a:xfrm>
            <a:off x="3171174" y="2000048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shellcode</a:t>
            </a:r>
            <a:r>
              <a:rPr lang="zh-CN" altLang="en-US" b="1" dirty="0"/>
              <a:t> </a:t>
            </a:r>
            <a:r>
              <a:rPr lang="en-US" altLang="zh-CN" b="1" dirty="0"/>
              <a:t>structure</a:t>
            </a:r>
            <a:endParaRPr lang="en-US" b="1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748EAFF-D15A-2149-9E51-5309DD478986}"/>
              </a:ext>
            </a:extLst>
          </p:cNvPr>
          <p:cNvSpPr/>
          <p:nvPr/>
        </p:nvSpPr>
        <p:spPr bwMode="auto">
          <a:xfrm rot="10800000">
            <a:off x="7185802" y="2812988"/>
            <a:ext cx="599607" cy="274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71D22-FD4B-7940-8760-5C31711FC76C}"/>
              </a:ext>
            </a:extLst>
          </p:cNvPr>
          <p:cNvSpPr txBox="1"/>
          <p:nvPr/>
        </p:nvSpPr>
        <p:spPr>
          <a:xfrm>
            <a:off x="7785409" y="2750426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write()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72197BF-DA11-6643-A6E1-5ED65AED4C21}"/>
              </a:ext>
            </a:extLst>
          </p:cNvPr>
          <p:cNvSpPr/>
          <p:nvPr/>
        </p:nvSpPr>
        <p:spPr bwMode="auto">
          <a:xfrm rot="10800000">
            <a:off x="7185802" y="3222702"/>
            <a:ext cx="599607" cy="274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1E6B6-5951-AA4E-BD2A-46A752D0A2AC}"/>
              </a:ext>
            </a:extLst>
          </p:cNvPr>
          <p:cNvSpPr txBox="1"/>
          <p:nvPr/>
        </p:nvSpPr>
        <p:spPr>
          <a:xfrm>
            <a:off x="7790744" y="3163256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E1DC3A6-0CDB-E14D-A51A-C6E4CAFD246A}"/>
              </a:ext>
            </a:extLst>
          </p:cNvPr>
          <p:cNvSpPr/>
          <p:nvPr/>
        </p:nvSpPr>
        <p:spPr bwMode="auto">
          <a:xfrm rot="10800000">
            <a:off x="7185802" y="3622812"/>
            <a:ext cx="599607" cy="274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5196E-8BD3-D34A-A1DD-A62D4B871133}"/>
              </a:ext>
            </a:extLst>
          </p:cNvPr>
          <p:cNvSpPr txBox="1"/>
          <p:nvPr/>
        </p:nvSpPr>
        <p:spPr>
          <a:xfrm>
            <a:off x="7790744" y="354043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3A02CC4-4B73-7B4B-AC2B-9A7B3F9B3AF0}"/>
              </a:ext>
            </a:extLst>
          </p:cNvPr>
          <p:cNvSpPr/>
          <p:nvPr/>
        </p:nvSpPr>
        <p:spPr bwMode="auto">
          <a:xfrm rot="10800000">
            <a:off x="7183135" y="3953262"/>
            <a:ext cx="599607" cy="274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FCC6D65-093C-1840-ADE1-A30169809CCE}"/>
              </a:ext>
            </a:extLst>
          </p:cNvPr>
          <p:cNvSpPr/>
          <p:nvPr/>
        </p:nvSpPr>
        <p:spPr bwMode="auto">
          <a:xfrm rot="10800000">
            <a:off x="7183134" y="4348341"/>
            <a:ext cx="599607" cy="274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18642-31C1-6E43-8F22-5A9224C7DC64}"/>
              </a:ext>
            </a:extLst>
          </p:cNvPr>
          <p:cNvSpPr txBox="1"/>
          <p:nvPr/>
        </p:nvSpPr>
        <p:spPr>
          <a:xfrm>
            <a:off x="7782741" y="3887584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A2B9C-0D10-3F40-83FC-F166C9EE4B2C}"/>
              </a:ext>
            </a:extLst>
          </p:cNvPr>
          <p:cNvSpPr txBox="1"/>
          <p:nvPr/>
        </p:nvSpPr>
        <p:spPr>
          <a:xfrm>
            <a:off x="7790744" y="4234736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715A81-34CE-974D-BFF3-8246DAE9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7096"/>
              </p:ext>
            </p:extLst>
          </p:nvPr>
        </p:nvGraphicFramePr>
        <p:xfrm>
          <a:off x="6782616" y="780487"/>
          <a:ext cx="2361384" cy="21945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61384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0xdeadbeef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write@got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E8A3BAC-84BE-E44D-A59C-44E66B8A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299"/>
            <a:ext cx="5486400" cy="6114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1126F-2B4A-6A48-8658-C2D1C6D8BB47}"/>
              </a:ext>
            </a:extLst>
          </p:cNvPr>
          <p:cNvSpPr txBox="1"/>
          <p:nvPr/>
        </p:nvSpPr>
        <p:spPr>
          <a:xfrm>
            <a:off x="5771213" y="3429000"/>
            <a:ext cx="313258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/>
              <a:t>objdump</a:t>
            </a:r>
            <a:r>
              <a:rPr lang="zh-CN" altLang="en-US" b="1" dirty="0"/>
              <a:t> </a:t>
            </a:r>
            <a:r>
              <a:rPr lang="en-US" altLang="zh-CN" b="1" dirty="0"/>
              <a:t>–d</a:t>
            </a:r>
            <a:r>
              <a:rPr lang="zh-CN" altLang="en-US" b="1" dirty="0"/>
              <a:t> </a:t>
            </a:r>
            <a:r>
              <a:rPr lang="en-US" altLang="zh-CN" b="1" dirty="0" err="1"/>
              <a:t>multi_stage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2255-FE95-184F-8569-004DFFBF7CDC}"/>
              </a:ext>
            </a:extLst>
          </p:cNvPr>
          <p:cNvSpPr txBox="1"/>
          <p:nvPr/>
        </p:nvSpPr>
        <p:spPr>
          <a:xfrm>
            <a:off x="5771213" y="4083008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write@plt</a:t>
            </a:r>
            <a:r>
              <a:rPr lang="zh-CN" altLang="en-US" b="1" dirty="0"/>
              <a:t>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b="1" dirty="0">
                <a:sym typeface="Wingdings" pitchFamily="2" charset="2"/>
              </a:rPr>
              <a:t>0x08048320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87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244" y="2753518"/>
            <a:ext cx="8524875" cy="43132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/>
              <a:t>Review</a:t>
            </a:r>
            <a:r>
              <a:rPr lang="zh-CN" altLang="en-US" sz="4400" dirty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007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715A81-34CE-974D-BFF3-8246DAE9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35434"/>
              </p:ext>
            </p:extLst>
          </p:nvPr>
        </p:nvGraphicFramePr>
        <p:xfrm>
          <a:off x="300038" y="3429000"/>
          <a:ext cx="2361384" cy="21945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61384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0xdeadbeef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write@got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81126F-2B4A-6A48-8658-C2D1C6D8BB47}"/>
              </a:ext>
            </a:extLst>
          </p:cNvPr>
          <p:cNvSpPr txBox="1"/>
          <p:nvPr/>
        </p:nvSpPr>
        <p:spPr>
          <a:xfrm>
            <a:off x="3867462" y="3429000"/>
            <a:ext cx="28889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/>
              <a:t>readelf</a:t>
            </a:r>
            <a:r>
              <a:rPr lang="zh-CN" altLang="en-US" b="1" dirty="0"/>
              <a:t> </a:t>
            </a:r>
            <a:r>
              <a:rPr lang="en-US" altLang="zh-CN" b="1" dirty="0"/>
              <a:t>–r</a:t>
            </a:r>
            <a:r>
              <a:rPr lang="zh-CN" altLang="en-US" b="1" dirty="0"/>
              <a:t> </a:t>
            </a:r>
            <a:r>
              <a:rPr lang="en-US" altLang="zh-CN" b="1" dirty="0" err="1"/>
              <a:t>multi_stage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2255-FE95-184F-8569-004DFFBF7CDC}"/>
              </a:ext>
            </a:extLst>
          </p:cNvPr>
          <p:cNvSpPr txBox="1"/>
          <p:nvPr/>
        </p:nvSpPr>
        <p:spPr>
          <a:xfrm>
            <a:off x="3687124" y="4029165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write@got</a:t>
            </a:r>
            <a:r>
              <a:rPr lang="zh-CN" altLang="en-US" b="1" dirty="0"/>
              <a:t>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b="1" dirty="0">
                <a:sym typeface="Wingdings" pitchFamily="2" charset="2"/>
              </a:rPr>
              <a:t>0x0804a014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9CF41-3792-0640-9D5E-67C7B89B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790545"/>
            <a:ext cx="793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libc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9A7D-9272-E445-81FB-0F4CB65A4C30}"/>
              </a:ext>
            </a:extLst>
          </p:cNvPr>
          <p:cNvSpPr txBox="1"/>
          <p:nvPr/>
        </p:nvSpPr>
        <p:spPr>
          <a:xfrm>
            <a:off x="407276" y="1166644"/>
            <a:ext cx="27638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write(1,</a:t>
            </a:r>
            <a:r>
              <a:rPr lang="zh-CN" altLang="en-US" b="1" dirty="0"/>
              <a:t> </a:t>
            </a:r>
            <a:r>
              <a:rPr lang="en-US" altLang="zh-CN" b="1" dirty="0" err="1"/>
              <a:t>write@got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4)</a:t>
            </a:r>
            <a:endParaRPr lang="en-US" b="1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853CDB4-F00F-704D-8E4F-45F7B66B5696}"/>
              </a:ext>
            </a:extLst>
          </p:cNvPr>
          <p:cNvSpPr/>
          <p:nvPr/>
        </p:nvSpPr>
        <p:spPr bwMode="auto">
          <a:xfrm>
            <a:off x="3437406" y="1166644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77495-978D-D343-8898-E2B20B4A619E}"/>
              </a:ext>
            </a:extLst>
          </p:cNvPr>
          <p:cNvSpPr txBox="1"/>
          <p:nvPr/>
        </p:nvSpPr>
        <p:spPr>
          <a:xfrm>
            <a:off x="4351806" y="1182594"/>
            <a:ext cx="307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altLang="zh-CN" dirty="0" err="1"/>
              <a:t>write</a:t>
            </a:r>
            <a:r>
              <a:rPr lang="en-US" dirty="0" err="1"/>
              <a:t>@libc’s</a:t>
            </a:r>
            <a:r>
              <a:rPr lang="en-US" dirty="0"/>
              <a:t> address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F3CDE-67F0-5E47-B11C-765C11841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80" y="1756278"/>
            <a:ext cx="4663366" cy="5101722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5D8259F-F279-E745-8872-1B01F3BD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24789"/>
              </p:ext>
            </p:extLst>
          </p:nvPr>
        </p:nvGraphicFramePr>
        <p:xfrm>
          <a:off x="407276" y="2634521"/>
          <a:ext cx="2361384" cy="21945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61384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0xdeadbeef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write@got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ROP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5D8259F-F279-E745-8872-1B01F3BD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02696"/>
              </p:ext>
            </p:extLst>
          </p:nvPr>
        </p:nvGraphicFramePr>
        <p:xfrm>
          <a:off x="300038" y="1000593"/>
          <a:ext cx="2361384" cy="21945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61384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0xdeadbeef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write@got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A2A6B84-E61A-FF4A-B641-3EDAFD0635B0}"/>
              </a:ext>
            </a:extLst>
          </p:cNvPr>
          <p:cNvSpPr/>
          <p:nvPr/>
        </p:nvSpPr>
        <p:spPr>
          <a:xfrm>
            <a:off x="3035507" y="1000593"/>
            <a:ext cx="60035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R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emember that what we are doing is creating a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rop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chain with these PLT stubs. </a:t>
            </a:r>
          </a:p>
          <a:p>
            <a:endParaRPr lang="en-US" b="1" dirty="0">
              <a:solidFill>
                <a:srgbClr val="24292E"/>
              </a:solidFill>
              <a:latin typeface="-apple-system"/>
            </a:endParaRPr>
          </a:p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However, if we just return into functions after functions, it is not going to work very well since 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the parameters on the stack are not cleaned up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. We have to handle that somehow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66B91-B76D-CF4F-87D2-82F9A4BC8244}"/>
              </a:ext>
            </a:extLst>
          </p:cNvPr>
          <p:cNvSpPr txBox="1"/>
          <p:nvPr/>
        </p:nvSpPr>
        <p:spPr>
          <a:xfrm>
            <a:off x="3207895" y="4182256"/>
            <a:ext cx="213712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ret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B1634-A65A-274A-8C97-8F7323B3A92A}"/>
              </a:ext>
            </a:extLst>
          </p:cNvPr>
          <p:cNvSpPr txBox="1"/>
          <p:nvPr/>
        </p:nvSpPr>
        <p:spPr>
          <a:xfrm>
            <a:off x="2083633" y="5117150"/>
            <a:ext cx="4671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ret</a:t>
            </a:r>
            <a:r>
              <a:rPr lang="zh-CN" altLang="en-US" b="1" dirty="0"/>
              <a:t> </a:t>
            </a:r>
            <a:r>
              <a:rPr lang="en-US" altLang="zh-CN" b="1" dirty="0"/>
              <a:t>gadget?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E71A8-4F48-F544-8861-5F71F42D3B8D}"/>
              </a:ext>
            </a:extLst>
          </p:cNvPr>
          <p:cNvSpPr txBox="1"/>
          <p:nvPr/>
        </p:nvSpPr>
        <p:spPr>
          <a:xfrm>
            <a:off x="412168" y="1759319"/>
            <a:ext cx="2137124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pop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pop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pop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ret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265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ROP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66B91-B76D-CF4F-87D2-82F9A4BC8244}"/>
              </a:ext>
            </a:extLst>
          </p:cNvPr>
          <p:cNvSpPr txBox="1"/>
          <p:nvPr/>
        </p:nvSpPr>
        <p:spPr>
          <a:xfrm>
            <a:off x="479685" y="1154243"/>
            <a:ext cx="213712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ret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7551C-A754-6349-B4EF-05568DD85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1970539"/>
            <a:ext cx="8153400" cy="27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D255F-5536-EB44-A56F-D29105BADCA8}"/>
              </a:ext>
            </a:extLst>
          </p:cNvPr>
          <p:cNvSpPr txBox="1"/>
          <p:nvPr/>
        </p:nvSpPr>
        <p:spPr>
          <a:xfrm>
            <a:off x="3297837" y="1138920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 err="1"/>
              <a:t>ROPgadget</a:t>
            </a:r>
            <a:r>
              <a:rPr lang="zh-CN" altLang="en-US" b="1" dirty="0"/>
              <a:t> </a:t>
            </a:r>
            <a:r>
              <a:rPr lang="en-US" altLang="zh-CN" b="1" dirty="0"/>
              <a:t>program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/>
              <a:t>gadget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AA6E5F-3572-1045-9413-7B454DBD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8245"/>
            <a:ext cx="9144000" cy="2590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C6F2C1-71DF-5649-A1A9-5C071FA65DF0}"/>
              </a:ext>
            </a:extLst>
          </p:cNvPr>
          <p:cNvSpPr txBox="1"/>
          <p:nvPr/>
        </p:nvSpPr>
        <p:spPr>
          <a:xfrm>
            <a:off x="2415915" y="5407333"/>
            <a:ext cx="371928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ret:</a:t>
            </a:r>
            <a:r>
              <a:rPr lang="zh-CN" altLang="en-US" b="1" dirty="0"/>
              <a:t> </a:t>
            </a:r>
            <a:r>
              <a:rPr lang="en-US" altLang="zh-CN" b="1" dirty="0"/>
              <a:t>0x08048529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5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ROP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6F2C1-71DF-5649-A1A9-5C071FA65DF0}"/>
              </a:ext>
            </a:extLst>
          </p:cNvPr>
          <p:cNvSpPr txBox="1"/>
          <p:nvPr/>
        </p:nvSpPr>
        <p:spPr>
          <a:xfrm>
            <a:off x="407233" y="1090165"/>
            <a:ext cx="371928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pop</a:t>
            </a:r>
            <a:r>
              <a:rPr lang="zh-CN" altLang="en-US" b="1" dirty="0"/>
              <a:t> </a:t>
            </a:r>
            <a:r>
              <a:rPr lang="en-US" altLang="zh-CN" b="1" dirty="0"/>
              <a:t>ret:</a:t>
            </a:r>
            <a:r>
              <a:rPr lang="zh-CN" altLang="en-US" b="1" dirty="0"/>
              <a:t> </a:t>
            </a:r>
            <a:r>
              <a:rPr lang="en-US" altLang="zh-CN" b="1" dirty="0"/>
              <a:t>0x08048529</a:t>
            </a:r>
            <a:endParaRPr lang="en-US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CDD305-88ED-544B-843C-87D6D869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87391"/>
              </p:ext>
            </p:extLst>
          </p:nvPr>
        </p:nvGraphicFramePr>
        <p:xfrm>
          <a:off x="2945829" y="2124856"/>
          <a:ext cx="2361384" cy="21945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61384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pop_pop_pop_ret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write@got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07E9AC-4A22-994F-A440-25CB59283109}"/>
              </a:ext>
            </a:extLst>
          </p:cNvPr>
          <p:cNvSpPr/>
          <p:nvPr/>
        </p:nvSpPr>
        <p:spPr>
          <a:xfrm>
            <a:off x="2252582" y="4834076"/>
            <a:ext cx="4572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What should we do next then? </a:t>
            </a:r>
          </a:p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GOT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Overwrite!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9A7D-9272-E445-81FB-0F4CB65A4C30}"/>
              </a:ext>
            </a:extLst>
          </p:cNvPr>
          <p:cNvSpPr txBox="1"/>
          <p:nvPr/>
        </p:nvSpPr>
        <p:spPr>
          <a:xfrm>
            <a:off x="407276" y="1166644"/>
            <a:ext cx="27093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read(0,</a:t>
            </a:r>
            <a:r>
              <a:rPr lang="zh-CN" altLang="en-US" b="1" dirty="0"/>
              <a:t> </a:t>
            </a:r>
            <a:r>
              <a:rPr lang="en-US" altLang="zh-CN" b="1" dirty="0" err="1"/>
              <a:t>write@got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4)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0B0D2-472D-9C41-9CFB-7448FB7B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80" y="1590249"/>
            <a:ext cx="3537678" cy="2500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2067BA-A9C8-484F-80E4-CC7C066B1718}"/>
              </a:ext>
            </a:extLst>
          </p:cNvPr>
          <p:cNvSpPr txBox="1"/>
          <p:nvPr/>
        </p:nvSpPr>
        <p:spPr>
          <a:xfrm>
            <a:off x="930018" y="2570013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15AB3-E409-B94A-8C51-D96CC96AD017}"/>
              </a:ext>
            </a:extLst>
          </p:cNvPr>
          <p:cNvSpPr txBox="1"/>
          <p:nvPr/>
        </p:nvSpPr>
        <p:spPr>
          <a:xfrm>
            <a:off x="2728718" y="2600791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0xf7e446f0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88C83-4C84-BE45-B4D9-AA8CC0E4DA82}"/>
              </a:ext>
            </a:extLst>
          </p:cNvPr>
          <p:cNvSpPr txBox="1"/>
          <p:nvPr/>
        </p:nvSpPr>
        <p:spPr>
          <a:xfrm>
            <a:off x="930018" y="228106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write</a:t>
            </a:r>
            <a:r>
              <a:rPr lang="en-US" b="1" dirty="0" err="1"/>
              <a:t>@got</a:t>
            </a:r>
            <a:r>
              <a:rPr lang="en-US" b="1" dirty="0"/>
              <a:t>: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853CDB4-F00F-704D-8E4F-45F7B66B5696}"/>
              </a:ext>
            </a:extLst>
          </p:cNvPr>
          <p:cNvSpPr/>
          <p:nvPr/>
        </p:nvSpPr>
        <p:spPr bwMode="auto">
          <a:xfrm>
            <a:off x="3277039" y="1166644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77495-978D-D343-8898-E2B20B4A619E}"/>
              </a:ext>
            </a:extLst>
          </p:cNvPr>
          <p:cNvSpPr txBox="1"/>
          <p:nvPr/>
        </p:nvSpPr>
        <p:spPr>
          <a:xfrm>
            <a:off x="4351806" y="1124720"/>
            <a:ext cx="409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 err="1"/>
              <a:t>write@libc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system@libc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93493D3-A55A-7A4B-B536-36926AC2307F}"/>
              </a:ext>
            </a:extLst>
          </p:cNvPr>
          <p:cNvGraphicFramePr>
            <a:graphicFrameLocks noGrp="1"/>
          </p:cNvGraphicFramePr>
          <p:nvPr/>
        </p:nvGraphicFramePr>
        <p:xfrm>
          <a:off x="4772441" y="4391271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0xf7e446f0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A50E96-9613-604E-A36D-BA09040500A6}"/>
              </a:ext>
            </a:extLst>
          </p:cNvPr>
          <p:cNvSpPr txBox="1"/>
          <p:nvPr/>
        </p:nvSpPr>
        <p:spPr>
          <a:xfrm>
            <a:off x="6491830" y="404086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94302-8270-4C45-8FC6-D377EC6ACCD3}"/>
              </a:ext>
            </a:extLst>
          </p:cNvPr>
          <p:cNvCxnSpPr>
            <a:cxnSpLocks/>
          </p:cNvCxnSpPr>
          <p:nvPr/>
        </p:nvCxnSpPr>
        <p:spPr bwMode="auto">
          <a:xfrm>
            <a:off x="3894606" y="2840406"/>
            <a:ext cx="992454" cy="2121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2FF3F8C-BBEE-7D4F-8F03-5A9AA8667902}"/>
              </a:ext>
            </a:extLst>
          </p:cNvPr>
          <p:cNvSpPr/>
          <p:nvPr/>
        </p:nvSpPr>
        <p:spPr>
          <a:xfrm>
            <a:off x="301495" y="736955"/>
            <a:ext cx="7186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Read 4 bytes of input from us into the write GOT entry.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5E3AB-136B-1444-A383-EE044CD4D84E}"/>
              </a:ext>
            </a:extLst>
          </p:cNvPr>
          <p:cNvSpPr txBox="1"/>
          <p:nvPr/>
        </p:nvSpPr>
        <p:spPr>
          <a:xfrm>
            <a:off x="2613852" y="2585402"/>
            <a:ext cx="15824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0xf7d60d10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4AA6E-D866-5F44-A9E6-E3603ECFF2EE}"/>
              </a:ext>
            </a:extLst>
          </p:cNvPr>
          <p:cNvSpPr txBox="1"/>
          <p:nvPr/>
        </p:nvSpPr>
        <p:spPr>
          <a:xfrm>
            <a:off x="1537613" y="4455584"/>
            <a:ext cx="1847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28BF3-D7E8-C945-AB7F-0772A6983D73}"/>
              </a:ext>
            </a:extLst>
          </p:cNvPr>
          <p:cNvSpPr/>
          <p:nvPr/>
        </p:nvSpPr>
        <p:spPr>
          <a:xfrm>
            <a:off x="954025" y="4655639"/>
            <a:ext cx="1927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6F42C1"/>
                </a:solidFill>
                <a:latin typeface="-apple-system"/>
              </a:rPr>
              <a:t>write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(”/bin/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sh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”);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70815D9D-CD55-214F-A7B7-72E962261DC3}"/>
              </a:ext>
            </a:extLst>
          </p:cNvPr>
          <p:cNvSpPr/>
          <p:nvPr/>
        </p:nvSpPr>
        <p:spPr bwMode="auto">
          <a:xfrm>
            <a:off x="1570956" y="5114359"/>
            <a:ext cx="517585" cy="63780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77244-98D2-D34A-B650-A6D467981AAD}"/>
              </a:ext>
            </a:extLst>
          </p:cNvPr>
          <p:cNvSpPr/>
          <p:nvPr/>
        </p:nvSpPr>
        <p:spPr>
          <a:xfrm>
            <a:off x="863584" y="5691356"/>
            <a:ext cx="2108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F42C1"/>
                </a:solidFill>
                <a:latin typeface="-apple-system"/>
              </a:rPr>
              <a:t>system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(”/bin/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sh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3630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9" grpId="0" animBg="1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7E9AC-4A22-994F-A440-25CB59283109}"/>
              </a:ext>
            </a:extLst>
          </p:cNvPr>
          <p:cNvSpPr/>
          <p:nvPr/>
        </p:nvSpPr>
        <p:spPr>
          <a:xfrm>
            <a:off x="2344399" y="1235947"/>
            <a:ext cx="4572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What should we do next then? </a:t>
            </a:r>
          </a:p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GOT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Overwrite!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2E353-FF82-8B46-997B-A5F9EA171CB2}"/>
              </a:ext>
            </a:extLst>
          </p:cNvPr>
          <p:cNvSpPr/>
          <p:nvPr/>
        </p:nvSpPr>
        <p:spPr>
          <a:xfrm>
            <a:off x="440648" y="2430480"/>
            <a:ext cx="837950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write(1,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b="1" dirty="0">
                <a:solidFill>
                  <a:srgbClr val="24292E"/>
                </a:solidFill>
                <a:latin typeface="+mj-lt"/>
              </a:rPr>
              <a:t> - Leaks the </a:t>
            </a:r>
            <a:r>
              <a:rPr lang="en-US" b="1" dirty="0" err="1">
                <a:solidFill>
                  <a:srgbClr val="24292E"/>
                </a:solidFill>
                <a:latin typeface="+mj-lt"/>
              </a:rPr>
              <a:t>libc</a:t>
            </a:r>
            <a:r>
              <a:rPr lang="en-US" b="1" dirty="0">
                <a:solidFill>
                  <a:srgbClr val="24292E"/>
                </a:solidFill>
                <a:latin typeface="+mj-lt"/>
              </a:rPr>
              <a:t> address of write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read(0,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b="1" dirty="0">
                <a:latin typeface="+mj-lt"/>
              </a:rPr>
              <a:t> - Read 4 bytes of input from us into the write GOT entry.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latin typeface="+mj-lt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system(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some_cmd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b="1" dirty="0">
                <a:latin typeface="+mj-lt"/>
              </a:rPr>
              <a:t> - Execute a command of ours and hopefully get shell</a:t>
            </a:r>
          </a:p>
        </p:txBody>
      </p:sp>
    </p:spTree>
    <p:extLst>
      <p:ext uri="{BB962C8B-B14F-4D97-AF65-F5344CB8AC3E}">
        <p14:creationId xmlns:p14="http://schemas.microsoft.com/office/powerpoint/2010/main" val="5802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2E353-FF82-8B46-997B-A5F9EA171CB2}"/>
              </a:ext>
            </a:extLst>
          </p:cNvPr>
          <p:cNvSpPr/>
          <p:nvPr/>
        </p:nvSpPr>
        <p:spPr>
          <a:xfrm>
            <a:off x="155835" y="886493"/>
            <a:ext cx="83795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+mj-lt"/>
              </a:rPr>
              <a:t>read(0,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b="1" dirty="0">
                <a:latin typeface="+mj-lt"/>
              </a:rPr>
              <a:t> - Read 4 bytes of input from us into the write GOT entry.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D740F-51F1-DC42-AF8D-C5988C66DD8C}"/>
              </a:ext>
            </a:extLst>
          </p:cNvPr>
          <p:cNvSpPr txBox="1"/>
          <p:nvPr/>
        </p:nvSpPr>
        <p:spPr>
          <a:xfrm>
            <a:off x="869429" y="1680916"/>
            <a:ext cx="722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memory</a:t>
            </a:r>
            <a:r>
              <a:rPr lang="zh-CN" altLang="en-US" b="1" dirty="0"/>
              <a:t> </a:t>
            </a:r>
            <a:r>
              <a:rPr lang="en-US" altLang="zh-CN" b="1" dirty="0"/>
              <a:t>address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err="1"/>
              <a:t>system@libc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program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CB832-07F5-1946-9D55-F2612D714107}"/>
              </a:ext>
            </a:extLst>
          </p:cNvPr>
          <p:cNvSpPr txBox="1"/>
          <p:nvPr/>
        </p:nvSpPr>
        <p:spPr>
          <a:xfrm>
            <a:off x="337758" y="2428407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calculate</a:t>
            </a:r>
            <a:r>
              <a:rPr lang="zh-CN" altLang="en-US" b="1" dirty="0"/>
              <a:t> </a:t>
            </a:r>
            <a:r>
              <a:rPr lang="en-US" altLang="zh-CN" b="1" dirty="0" err="1"/>
              <a:t>system@libc</a:t>
            </a:r>
            <a:r>
              <a:rPr lang="en-US" altLang="zh-CN" b="1" dirty="0"/>
              <a:t>?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E64A5DE-784D-CB48-9DD3-48BA77218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47601"/>
              </p:ext>
            </p:extLst>
          </p:nvPr>
        </p:nvGraphicFramePr>
        <p:xfrm>
          <a:off x="4824566" y="3573512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0xf7d70970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0xf7dadb70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0xf7e576f0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A321E67-7F26-0749-BAFA-BCF330774099}"/>
              </a:ext>
            </a:extLst>
          </p:cNvPr>
          <p:cNvSpPr/>
          <p:nvPr/>
        </p:nvSpPr>
        <p:spPr bwMode="auto">
          <a:xfrm>
            <a:off x="1972880" y="4564349"/>
            <a:ext cx="1596913" cy="596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offset_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write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b="1" dirty="0"/>
              <a:t>0x000e6d80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75372C-40C5-9348-9804-5153F1FDC447}"/>
              </a:ext>
            </a:extLst>
          </p:cNvPr>
          <p:cNvCxnSpPr/>
          <p:nvPr/>
        </p:nvCxnSpPr>
        <p:spPr bwMode="auto">
          <a:xfrm flipH="1">
            <a:off x="3569793" y="3751459"/>
            <a:ext cx="1254773" cy="81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866B96-3214-EF4E-9E82-F95C28BF3BB6}"/>
              </a:ext>
            </a:extLst>
          </p:cNvPr>
          <p:cNvCxnSpPr>
            <a:cxnSpLocks/>
            <a:endCxn id="22" idx="3"/>
          </p:cNvCxnSpPr>
          <p:nvPr/>
        </p:nvCxnSpPr>
        <p:spPr bwMode="auto">
          <a:xfrm flipH="1" flipV="1">
            <a:off x="3569793" y="4862442"/>
            <a:ext cx="1254773" cy="2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46F29C-12D8-1E47-9F21-8C81D79159B3}"/>
              </a:ext>
            </a:extLst>
          </p:cNvPr>
          <p:cNvSpPr txBox="1"/>
          <p:nvPr/>
        </p:nvSpPr>
        <p:spPr>
          <a:xfrm>
            <a:off x="155835" y="3013211"/>
            <a:ext cx="452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libc</a:t>
            </a:r>
            <a:r>
              <a:rPr lang="en-US" b="1" dirty="0">
                <a:solidFill>
                  <a:srgbClr val="FF0000"/>
                </a:solidFill>
              </a:rPr>
              <a:t> base </a:t>
            </a:r>
            <a:r>
              <a:rPr lang="en-US" b="1" dirty="0"/>
              <a:t>= </a:t>
            </a:r>
            <a:r>
              <a:rPr lang="en-US" altLang="zh-CN" b="1" dirty="0" err="1">
                <a:solidFill>
                  <a:srgbClr val="FF0000"/>
                </a:solidFill>
              </a:rPr>
              <a:t>write</a:t>
            </a:r>
            <a:r>
              <a:rPr lang="en-US" b="1" dirty="0" err="1">
                <a:solidFill>
                  <a:srgbClr val="FF0000"/>
                </a:solidFill>
              </a:rPr>
              <a:t>@libc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- </a:t>
            </a:r>
            <a:r>
              <a:rPr lang="en-US" b="1" dirty="0" err="1"/>
              <a:t>offset_</a:t>
            </a:r>
            <a:r>
              <a:rPr lang="en-US" altLang="zh-CN" b="1" dirty="0" err="1"/>
              <a:t>write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66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2E353-FF82-8B46-997B-A5F9EA171CB2}"/>
              </a:ext>
            </a:extLst>
          </p:cNvPr>
          <p:cNvSpPr/>
          <p:nvPr/>
        </p:nvSpPr>
        <p:spPr>
          <a:xfrm>
            <a:off x="155835" y="886493"/>
            <a:ext cx="83795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+mj-lt"/>
              </a:rPr>
              <a:t>read(0,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b="1" dirty="0">
                <a:latin typeface="+mj-lt"/>
              </a:rPr>
              <a:t> - Read 4 bytes of input from us into the write GOT entry.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D740F-51F1-DC42-AF8D-C5988C66DD8C}"/>
              </a:ext>
            </a:extLst>
          </p:cNvPr>
          <p:cNvSpPr txBox="1"/>
          <p:nvPr/>
        </p:nvSpPr>
        <p:spPr>
          <a:xfrm>
            <a:off x="869429" y="1680916"/>
            <a:ext cx="722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Send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memory</a:t>
            </a:r>
            <a:r>
              <a:rPr lang="zh-CN" altLang="en-US" b="1" dirty="0"/>
              <a:t> </a:t>
            </a:r>
            <a:r>
              <a:rPr lang="en-US" altLang="zh-CN" b="1" dirty="0"/>
              <a:t>address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err="1"/>
              <a:t>system@libc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program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CB832-07F5-1946-9D55-F2612D714107}"/>
              </a:ext>
            </a:extLst>
          </p:cNvPr>
          <p:cNvSpPr txBox="1"/>
          <p:nvPr/>
        </p:nvSpPr>
        <p:spPr>
          <a:xfrm>
            <a:off x="337758" y="2428407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calculate</a:t>
            </a:r>
            <a:r>
              <a:rPr lang="zh-CN" altLang="en-US" b="1" dirty="0"/>
              <a:t> </a:t>
            </a:r>
            <a:r>
              <a:rPr lang="en-US" altLang="zh-CN" b="1" dirty="0" err="1"/>
              <a:t>system@libc</a:t>
            </a:r>
            <a:r>
              <a:rPr lang="en-US" altLang="zh-CN" b="1" dirty="0"/>
              <a:t>?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E64A5DE-784D-CB48-9DD3-48BA77218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0373"/>
              </p:ext>
            </p:extLst>
          </p:nvPr>
        </p:nvGraphicFramePr>
        <p:xfrm>
          <a:off x="4824566" y="3573512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0xf7d70970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0xf7dadb70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0xf7e576f0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A321E67-7F26-0749-BAFA-BCF330774099}"/>
              </a:ext>
            </a:extLst>
          </p:cNvPr>
          <p:cNvSpPr/>
          <p:nvPr/>
        </p:nvSpPr>
        <p:spPr bwMode="auto">
          <a:xfrm>
            <a:off x="1558978" y="4564349"/>
            <a:ext cx="2010816" cy="596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offset_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b="1" dirty="0"/>
              <a:t>0x0003d200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75372C-40C5-9348-9804-5153F1FDC447}"/>
              </a:ext>
            </a:extLst>
          </p:cNvPr>
          <p:cNvCxnSpPr/>
          <p:nvPr/>
        </p:nvCxnSpPr>
        <p:spPr bwMode="auto">
          <a:xfrm flipH="1">
            <a:off x="3569793" y="3751459"/>
            <a:ext cx="1254773" cy="81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866B96-3214-EF4E-9E82-F95C28BF3BB6}"/>
              </a:ext>
            </a:extLst>
          </p:cNvPr>
          <p:cNvCxnSpPr>
            <a:cxnSpLocks/>
            <a:endCxn id="22" idx="3"/>
          </p:cNvCxnSpPr>
          <p:nvPr/>
        </p:nvCxnSpPr>
        <p:spPr bwMode="auto">
          <a:xfrm flipH="1">
            <a:off x="3569794" y="4182256"/>
            <a:ext cx="1254772" cy="680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46F29C-12D8-1E47-9F21-8C81D79159B3}"/>
              </a:ext>
            </a:extLst>
          </p:cNvPr>
          <p:cNvSpPr txBox="1"/>
          <p:nvPr/>
        </p:nvSpPr>
        <p:spPr>
          <a:xfrm>
            <a:off x="155835" y="3013211"/>
            <a:ext cx="516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system_addr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libc</a:t>
            </a:r>
            <a:r>
              <a:rPr lang="en-US" b="1" dirty="0">
                <a:solidFill>
                  <a:srgbClr val="FF0000"/>
                </a:solidFill>
              </a:rPr>
              <a:t> base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offset_system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05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2E353-FF82-8B46-997B-A5F9EA171CB2}"/>
              </a:ext>
            </a:extLst>
          </p:cNvPr>
          <p:cNvSpPr/>
          <p:nvPr/>
        </p:nvSpPr>
        <p:spPr>
          <a:xfrm>
            <a:off x="440648" y="1231267"/>
            <a:ext cx="83795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system(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some_cmd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b="1" dirty="0">
                <a:latin typeface="+mj-lt"/>
              </a:rPr>
              <a:t> - Execute a command of ours and hopefully get 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D90C7-778D-2942-8D81-7D6D37446962}"/>
              </a:ext>
            </a:extLst>
          </p:cNvPr>
          <p:cNvSpPr txBox="1"/>
          <p:nvPr/>
        </p:nvSpPr>
        <p:spPr>
          <a:xfrm>
            <a:off x="216370" y="2056526"/>
            <a:ext cx="88280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Where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find</a:t>
            </a:r>
            <a:r>
              <a:rPr lang="zh-CN" altLang="en-US" sz="1800" dirty="0"/>
              <a:t> </a:t>
            </a:r>
            <a:r>
              <a:rPr lang="en-US" altLang="zh-CN" sz="1800" dirty="0"/>
              <a:t>“</a:t>
            </a:r>
            <a:r>
              <a:rPr lang="en-US" altLang="zh-CN" sz="1800" b="1" dirty="0" err="1"/>
              <a:t>some_cmd</a:t>
            </a:r>
            <a:r>
              <a:rPr lang="en-US" altLang="zh-CN" sz="1800" dirty="0"/>
              <a:t>”?</a:t>
            </a:r>
            <a:r>
              <a:rPr lang="zh-CN" altLang="en-US" sz="1800" dirty="0"/>
              <a:t>  </a:t>
            </a:r>
            <a:r>
              <a:rPr lang="en-US" altLang="zh-CN" sz="1800" dirty="0"/>
              <a:t>Search</a:t>
            </a:r>
            <a:r>
              <a:rPr lang="zh-CN" altLang="en-US" sz="1800" dirty="0"/>
              <a:t> </a:t>
            </a:r>
            <a:r>
              <a:rPr lang="en-US" altLang="zh-CN" sz="1800" dirty="0"/>
              <a:t>existing</a:t>
            </a:r>
            <a:r>
              <a:rPr lang="zh-CN" altLang="en-US" sz="1800" dirty="0"/>
              <a:t> </a:t>
            </a:r>
            <a:r>
              <a:rPr lang="en-US" altLang="zh-CN" sz="1800" dirty="0"/>
              <a:t>strings</a:t>
            </a:r>
            <a:r>
              <a:rPr lang="zh-CN" altLang="en-US" sz="1800" dirty="0"/>
              <a:t> </a:t>
            </a:r>
            <a:r>
              <a:rPr lang="en-US" altLang="zh-CN" sz="1800" dirty="0"/>
              <a:t>inside</a:t>
            </a:r>
            <a:r>
              <a:rPr lang="zh-CN" altLang="en-US" sz="1800" dirty="0"/>
              <a:t> </a:t>
            </a:r>
            <a:r>
              <a:rPr lang="en-US" altLang="zh-CN" sz="1800" dirty="0"/>
              <a:t>binary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Two</a:t>
            </a:r>
            <a:r>
              <a:rPr lang="zh-CN" altLang="en-US" sz="1800" dirty="0"/>
              <a:t> </a:t>
            </a:r>
            <a:r>
              <a:rPr lang="en-US" altLang="zh-CN" sz="1800" dirty="0"/>
              <a:t>choices:</a:t>
            </a:r>
          </a:p>
          <a:p>
            <a:r>
              <a:rPr lang="en-US" sz="1800" dirty="0"/>
              <a:t>	</a:t>
            </a:r>
            <a:r>
              <a:rPr lang="en-US" altLang="zh-CN" sz="1800" dirty="0"/>
              <a:t>1.</a:t>
            </a:r>
            <a:r>
              <a:rPr lang="zh-CN" altLang="en-US" sz="1800" dirty="0"/>
              <a:t> </a:t>
            </a:r>
            <a:r>
              <a:rPr lang="en-US" altLang="zh-CN" sz="1800" dirty="0"/>
              <a:t>Expand</a:t>
            </a:r>
            <a:r>
              <a:rPr lang="zh-CN" altLang="en-US" sz="1800" dirty="0"/>
              <a:t> </a:t>
            </a:r>
            <a:r>
              <a:rPr lang="en-US" altLang="zh-CN" sz="1800" dirty="0"/>
              <a:t>another</a:t>
            </a:r>
            <a:r>
              <a:rPr lang="zh-CN" altLang="en-US" sz="1800" dirty="0"/>
              <a:t> </a:t>
            </a:r>
            <a:r>
              <a:rPr lang="en-US" altLang="zh-CN" sz="1800" dirty="0"/>
              <a:t>read</a:t>
            </a:r>
            <a:r>
              <a:rPr lang="zh-CN" altLang="en-US" sz="1800" dirty="0"/>
              <a:t> </a:t>
            </a:r>
            <a:r>
              <a:rPr lang="en-US" altLang="zh-CN" sz="1800" dirty="0"/>
              <a:t>sequence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write</a:t>
            </a:r>
            <a:r>
              <a:rPr lang="zh-CN" altLang="en-US" sz="1800" dirty="0"/>
              <a:t> </a:t>
            </a:r>
            <a:r>
              <a:rPr lang="en-US" altLang="zh-CN" sz="1800" b="1" dirty="0"/>
              <a:t>“/bin/</a:t>
            </a:r>
            <a:r>
              <a:rPr lang="en-US" altLang="zh-CN" sz="1800" b="1" dirty="0" err="1"/>
              <a:t>sh</a:t>
            </a:r>
            <a:r>
              <a:rPr lang="en-US" altLang="zh-CN" sz="1800" b="1" dirty="0"/>
              <a:t>”</a:t>
            </a:r>
            <a:r>
              <a:rPr lang="zh-CN" altLang="en-US" sz="1800" b="1" dirty="0"/>
              <a:t> </a:t>
            </a:r>
            <a:r>
              <a:rPr lang="en-US" altLang="zh-CN" sz="1800" dirty="0"/>
              <a:t>somewhere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r>
              <a:rPr lang="en-US" sz="1800" dirty="0"/>
              <a:t>	</a:t>
            </a:r>
            <a:r>
              <a:rPr lang="en-US" altLang="zh-CN" sz="1800" dirty="0"/>
              <a:t>2.</a:t>
            </a:r>
            <a:r>
              <a:rPr lang="zh-CN" altLang="en-US" sz="1800" dirty="0"/>
              <a:t> </a:t>
            </a:r>
            <a:r>
              <a:rPr lang="en-US" altLang="zh-CN" sz="1800" dirty="0"/>
              <a:t>Use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alternative</a:t>
            </a:r>
            <a:r>
              <a:rPr lang="zh-CN" altLang="en-US" sz="1800" dirty="0"/>
              <a:t> </a:t>
            </a:r>
            <a:r>
              <a:rPr lang="en-US" altLang="zh-CN" sz="1800" dirty="0"/>
              <a:t>command</a:t>
            </a:r>
            <a:r>
              <a:rPr lang="zh-CN" altLang="en-US" sz="1800" dirty="0"/>
              <a:t> </a:t>
            </a:r>
            <a:r>
              <a:rPr lang="en-US" altLang="zh-CN" sz="1800" dirty="0"/>
              <a:t>(like</a:t>
            </a:r>
            <a:r>
              <a:rPr lang="zh-CN" altLang="en-US" sz="1800" dirty="0"/>
              <a:t> </a:t>
            </a:r>
            <a:r>
              <a:rPr lang="en-US" altLang="zh-CN" sz="1800" b="1" dirty="0" err="1"/>
              <a:t>ed</a:t>
            </a:r>
            <a:r>
              <a:rPr lang="en-US" altLang="zh-CN" sz="1800" dirty="0"/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02C80-9299-4648-B0FC-409BF666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70" y="2606103"/>
            <a:ext cx="29591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7FD83-33AD-0C48-A724-0F3463519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7" y="3181350"/>
            <a:ext cx="476250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A3D87A-010C-DE4F-821E-98E8A4BB5623}"/>
              </a:ext>
            </a:extLst>
          </p:cNvPr>
          <p:cNvSpPr txBox="1"/>
          <p:nvPr/>
        </p:nvSpPr>
        <p:spPr>
          <a:xfrm>
            <a:off x="4560094" y="3697584"/>
            <a:ext cx="376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“bin/</a:t>
            </a:r>
            <a:r>
              <a:rPr lang="en-US" altLang="zh-CN" dirty="0" err="1"/>
              <a:t>sh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result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151B76-3529-6640-A227-88FF82CA7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94" y="5036221"/>
            <a:ext cx="4267200" cy="111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14272-D08E-FD48-9683-34EDCE3245E0}"/>
              </a:ext>
            </a:extLst>
          </p:cNvPr>
          <p:cNvSpPr txBox="1"/>
          <p:nvPr/>
        </p:nvSpPr>
        <p:spPr>
          <a:xfrm>
            <a:off x="4560094" y="6226074"/>
            <a:ext cx="343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ed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4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results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13423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10D8-94A0-D844-BCD8-DC23309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puts() Function in </a:t>
            </a:r>
            <a:r>
              <a:rPr lang="en-US" dirty="0" err="1"/>
              <a:t>libc</a:t>
            </a:r>
            <a:r>
              <a:rPr lang="en-US" dirty="0"/>
              <a:t> with PLT, GOT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58DE6-EA60-0846-8B89-1BEE9F4F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0" y="1096735"/>
            <a:ext cx="8232810" cy="5308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A0236B-93EF-BE4A-8369-41C605B7AA91}"/>
              </a:ext>
            </a:extLst>
          </p:cNvPr>
          <p:cNvSpPr txBox="1"/>
          <p:nvPr/>
        </p:nvSpPr>
        <p:spPr>
          <a:xfrm>
            <a:off x="2128603" y="1933731"/>
            <a:ext cx="20986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puts@plt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A9C53-072C-9540-929F-119BE882BB88}"/>
              </a:ext>
            </a:extLst>
          </p:cNvPr>
          <p:cNvSpPr txBox="1"/>
          <p:nvPr/>
        </p:nvSpPr>
        <p:spPr>
          <a:xfrm>
            <a:off x="2128603" y="3429000"/>
            <a:ext cx="22635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puts@got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9EDF5-43DC-014E-9F07-376C9EAF9D55}"/>
              </a:ext>
            </a:extLst>
          </p:cNvPr>
          <p:cNvSpPr txBox="1"/>
          <p:nvPr/>
        </p:nvSpPr>
        <p:spPr>
          <a:xfrm>
            <a:off x="6298367" y="5761265"/>
            <a:ext cx="25217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puts@libc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490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F19-CC87-DC43-B293-40A0670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2E353-FF82-8B46-997B-A5F9EA171CB2}"/>
              </a:ext>
            </a:extLst>
          </p:cNvPr>
          <p:cNvSpPr/>
          <p:nvPr/>
        </p:nvSpPr>
        <p:spPr>
          <a:xfrm>
            <a:off x="440648" y="1231267"/>
            <a:ext cx="83795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system(</a:t>
            </a:r>
            <a:r>
              <a:rPr lang="en-US" altLang="zh-CN" b="1" dirty="0" err="1">
                <a:solidFill>
                  <a:srgbClr val="7030A0"/>
                </a:solidFill>
                <a:latin typeface="+mj-lt"/>
              </a:rPr>
              <a:t>ed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b="1" dirty="0">
                <a:latin typeface="+mj-lt"/>
              </a:rPr>
              <a:t> - Execute </a:t>
            </a:r>
            <a:r>
              <a:rPr lang="en-US" altLang="zh-CN" b="1" dirty="0" err="1">
                <a:latin typeface="+mj-lt"/>
              </a:rPr>
              <a:t>ed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command</a:t>
            </a:r>
            <a:endParaRPr lang="en-US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8FFF0-4602-CB45-8A53-33BC4F458A6F}"/>
              </a:ext>
            </a:extLst>
          </p:cNvPr>
          <p:cNvSpPr txBox="1"/>
          <p:nvPr/>
        </p:nvSpPr>
        <p:spPr>
          <a:xfrm>
            <a:off x="710471" y="1772332"/>
            <a:ext cx="733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GDB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ending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ed</a:t>
            </a:r>
            <a:r>
              <a:rPr lang="en-US" altLang="zh-CN" dirty="0"/>
              <a:t>”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9AE25-2B6D-314A-9566-61F5967E8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2313398"/>
            <a:ext cx="3855098" cy="4443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7BDA9-AC56-2C4D-9568-DC0236D299AD}"/>
              </a:ext>
            </a:extLst>
          </p:cNvPr>
          <p:cNvSpPr txBox="1"/>
          <p:nvPr/>
        </p:nvSpPr>
        <p:spPr>
          <a:xfrm>
            <a:off x="4005000" y="2654408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0x8048243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8E7780-D595-6148-BB86-3E5E0B00EED7}"/>
              </a:ext>
            </a:extLst>
          </p:cNvPr>
          <p:cNvSpPr txBox="1"/>
          <p:nvPr/>
        </p:nvSpPr>
        <p:spPr>
          <a:xfrm>
            <a:off x="6670202" y="2767280"/>
            <a:ext cx="214994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/>
              <a:t>gdb</a:t>
            </a:r>
            <a:r>
              <a:rPr lang="zh-CN" altLang="en-US" b="1" dirty="0"/>
              <a:t> </a:t>
            </a:r>
            <a:r>
              <a:rPr lang="en-US" altLang="zh-CN" b="1" dirty="0" err="1"/>
              <a:t>multi_stage</a:t>
            </a:r>
            <a:endParaRPr lang="en-US" altLang="zh-CN" b="1" dirty="0"/>
          </a:p>
          <a:p>
            <a:r>
              <a:rPr lang="en-US" altLang="zh-CN" b="1" dirty="0" err="1"/>
              <a:t>br</a:t>
            </a:r>
            <a:r>
              <a:rPr lang="zh-CN" altLang="en-US" b="1" dirty="0"/>
              <a:t> </a:t>
            </a:r>
            <a:r>
              <a:rPr lang="en-US" altLang="zh-CN" b="1" dirty="0"/>
              <a:t>main</a:t>
            </a:r>
          </a:p>
          <a:p>
            <a:r>
              <a:rPr lang="en-US" altLang="zh-CN" b="1" dirty="0"/>
              <a:t>r</a:t>
            </a:r>
          </a:p>
          <a:p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 err="1"/>
              <a:t>ed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D85B2-4623-3D45-BA98-3D54D3620F08}"/>
              </a:ext>
            </a:extLst>
          </p:cNvPr>
          <p:cNvSpPr txBox="1"/>
          <p:nvPr/>
        </p:nvSpPr>
        <p:spPr>
          <a:xfrm>
            <a:off x="5798205" y="2367170"/>
            <a:ext cx="2379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following: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B841-657A-1742-8702-9087CB32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C31CE-1DC2-1F41-A7C2-E4356466C739}"/>
              </a:ext>
            </a:extLst>
          </p:cNvPr>
          <p:cNvSpPr/>
          <p:nvPr/>
        </p:nvSpPr>
        <p:spPr>
          <a:xfrm>
            <a:off x="300038" y="810401"/>
            <a:ext cx="837950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write(1, </a:t>
            </a:r>
            <a:r>
              <a:rPr lang="en-US" sz="1600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sz="1600" b="1" dirty="0">
                <a:solidFill>
                  <a:srgbClr val="24292E"/>
                </a:solidFill>
                <a:latin typeface="+mj-lt"/>
              </a:rPr>
              <a:t> - Leaks the </a:t>
            </a:r>
            <a:r>
              <a:rPr lang="en-US" sz="1600" b="1" dirty="0" err="1">
                <a:solidFill>
                  <a:srgbClr val="24292E"/>
                </a:solidFill>
                <a:latin typeface="+mj-lt"/>
              </a:rPr>
              <a:t>libc</a:t>
            </a:r>
            <a:r>
              <a:rPr lang="en-US" sz="1600" b="1" dirty="0">
                <a:solidFill>
                  <a:srgbClr val="24292E"/>
                </a:solidFill>
                <a:latin typeface="+mj-lt"/>
              </a:rPr>
              <a:t> address of write</a:t>
            </a: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read(0, </a:t>
            </a:r>
            <a:r>
              <a:rPr lang="en-US" sz="1600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sz="1600" b="1" dirty="0">
                <a:latin typeface="+mj-lt"/>
              </a:rPr>
              <a:t> - Read 4 bytes of input from us into the write GOT entry.</a:t>
            </a: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latin typeface="+mj-lt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system(</a:t>
            </a:r>
            <a:r>
              <a:rPr lang="en-US" sz="1600" b="1" dirty="0" err="1">
                <a:solidFill>
                  <a:srgbClr val="7030A0"/>
                </a:solidFill>
                <a:latin typeface="+mj-lt"/>
              </a:rPr>
              <a:t>some_cmd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1600" b="1" dirty="0">
                <a:latin typeface="+mj-lt"/>
              </a:rPr>
              <a:t> - Execute a command of ours and hopefully get shell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D6A1AF-C902-1744-8AB2-67B19742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30606"/>
              </p:ext>
            </p:extLst>
          </p:nvPr>
        </p:nvGraphicFramePr>
        <p:xfrm>
          <a:off x="1506771" y="1702500"/>
          <a:ext cx="5298761" cy="51206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298761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pop_pop_pop_ret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write@got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read@plt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10162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pop_pop_pop_ret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3758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45122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write@got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16641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18088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system@plt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 err="1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write@plt</a:t>
                      </a:r>
                      <a:endParaRPr lang="en-US" altLang="zh-CN" b="1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33340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4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byte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junk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data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(e.g.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0xdeadbeef)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71895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ed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6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015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B841-657A-1742-8702-9087CB32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multi_stage.c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GOT Overwrite!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BC31CE-1DC2-1F41-A7C2-E4356466C739}"/>
              </a:ext>
            </a:extLst>
          </p:cNvPr>
          <p:cNvSpPr/>
          <p:nvPr/>
        </p:nvSpPr>
        <p:spPr>
          <a:xfrm>
            <a:off x="300038" y="775128"/>
            <a:ext cx="837950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write(1, </a:t>
            </a:r>
            <a:r>
              <a:rPr lang="en-US" sz="1600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sz="1600" b="1" dirty="0">
                <a:solidFill>
                  <a:srgbClr val="24292E"/>
                </a:solidFill>
                <a:latin typeface="+mj-lt"/>
              </a:rPr>
              <a:t> - Leaks the </a:t>
            </a:r>
            <a:r>
              <a:rPr lang="en-US" sz="1600" b="1" dirty="0" err="1">
                <a:solidFill>
                  <a:srgbClr val="24292E"/>
                </a:solidFill>
                <a:latin typeface="+mj-lt"/>
              </a:rPr>
              <a:t>libc</a:t>
            </a:r>
            <a:r>
              <a:rPr lang="en-US" sz="1600" b="1" dirty="0">
                <a:solidFill>
                  <a:srgbClr val="24292E"/>
                </a:solidFill>
                <a:latin typeface="+mj-lt"/>
              </a:rPr>
              <a:t> address of write</a:t>
            </a: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read(0, </a:t>
            </a:r>
            <a:r>
              <a:rPr lang="en-US" sz="1600" b="1" dirty="0" err="1">
                <a:solidFill>
                  <a:srgbClr val="7030A0"/>
                </a:solidFill>
                <a:latin typeface="+mj-lt"/>
              </a:rPr>
              <a:t>write@got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, 4)</a:t>
            </a:r>
            <a:r>
              <a:rPr lang="en-US" sz="1600" b="1" dirty="0">
                <a:latin typeface="+mj-lt"/>
              </a:rPr>
              <a:t> - Read 4 bytes of input from us into the write GOT entry.</a:t>
            </a: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latin typeface="+mj-lt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system(</a:t>
            </a:r>
            <a:r>
              <a:rPr lang="en-US" sz="1600" b="1" dirty="0" err="1">
                <a:solidFill>
                  <a:srgbClr val="7030A0"/>
                </a:solidFill>
                <a:latin typeface="+mj-lt"/>
              </a:rPr>
              <a:t>some_cmd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1600" b="1" dirty="0">
                <a:latin typeface="+mj-lt"/>
              </a:rPr>
              <a:t> - Execute a command of ours and hopefully get shell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D6A1AF-C902-1744-8AB2-67B19742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06770"/>
              </p:ext>
            </p:extLst>
          </p:nvPr>
        </p:nvGraphicFramePr>
        <p:xfrm>
          <a:off x="1521762" y="1674803"/>
          <a:ext cx="5298761" cy="51206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298761">
                  <a:extLst>
                    <a:ext uri="{9D8B030D-6E8A-4147-A177-3AD203B41FA5}">
                      <a16:colId xmlns:a16="http://schemas.microsoft.com/office/drawing/2014/main" val="1508809683"/>
                    </a:ext>
                  </a:extLst>
                </a:gridCol>
              </a:tblGrid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dummy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“A”</a:t>
                      </a:r>
                      <a:r>
                        <a:rPr lang="zh-CN" altLang="en-US" b="1" dirty="0"/>
                        <a:t> * </a:t>
                      </a:r>
                      <a:r>
                        <a:rPr lang="en-US" altLang="zh-CN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155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write@plt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16720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pop_pop_pop_ret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57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9309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write@got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9692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54090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read@plt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10162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pop_pop_pop_ret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3758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45122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write@got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16641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18088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system@plt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 err="1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write@plt</a:t>
                      </a:r>
                      <a:endParaRPr lang="en-US" altLang="zh-CN" b="1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33340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junk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data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(e.g.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0xdeadbeef)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32325"/>
                  </a:ext>
                </a:extLst>
              </a:tr>
              <a:tr h="34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ed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692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56CC07-E970-4443-A353-C199F01C6576}"/>
              </a:ext>
            </a:extLst>
          </p:cNvPr>
          <p:cNvSpPr/>
          <p:nvPr/>
        </p:nvSpPr>
        <p:spPr bwMode="auto">
          <a:xfrm>
            <a:off x="1521762" y="2068644"/>
            <a:ext cx="5298761" cy="17988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ECA86-ADF9-054A-8834-22BAD31D6696}"/>
              </a:ext>
            </a:extLst>
          </p:cNvPr>
          <p:cNvSpPr/>
          <p:nvPr/>
        </p:nvSpPr>
        <p:spPr bwMode="auto">
          <a:xfrm>
            <a:off x="1521761" y="3867464"/>
            <a:ext cx="5298761" cy="17988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6F438-AED5-414D-857D-60D95D541811}"/>
              </a:ext>
            </a:extLst>
          </p:cNvPr>
          <p:cNvSpPr/>
          <p:nvPr/>
        </p:nvSpPr>
        <p:spPr bwMode="auto">
          <a:xfrm>
            <a:off x="1521761" y="5666283"/>
            <a:ext cx="5298761" cy="11291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30E4A-5112-9348-AC99-27A5CC472A96}"/>
              </a:ext>
            </a:extLst>
          </p:cNvPr>
          <p:cNvSpPr txBox="1"/>
          <p:nvPr/>
        </p:nvSpPr>
        <p:spPr>
          <a:xfrm>
            <a:off x="6960154" y="1668534"/>
            <a:ext cx="1859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E5271-A9DA-F74C-A63E-FB19032D17B8}"/>
              </a:ext>
            </a:extLst>
          </p:cNvPr>
          <p:cNvSpPr txBox="1"/>
          <p:nvPr/>
        </p:nvSpPr>
        <p:spPr>
          <a:xfrm>
            <a:off x="6960154" y="2572776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leak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EDDBB-EEE4-8F41-B36C-53AC344E7407}"/>
              </a:ext>
            </a:extLst>
          </p:cNvPr>
          <p:cNvSpPr txBox="1"/>
          <p:nvPr/>
        </p:nvSpPr>
        <p:spPr>
          <a:xfrm>
            <a:off x="7028126" y="4746207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overwrite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761A0-CCD2-8C40-9272-8A586CC45D52}"/>
              </a:ext>
            </a:extLst>
          </p:cNvPr>
          <p:cNvSpPr txBox="1"/>
          <p:nvPr/>
        </p:nvSpPr>
        <p:spPr>
          <a:xfrm>
            <a:off x="7064445" y="5847927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spawn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08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EF35-C02C-9443-8902-DD3633B4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Pwn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5C8B5-9206-3947-A811-65F221CD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82" y="0"/>
            <a:ext cx="368043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5917DC-5023-7B4F-92A8-9560629DE21C}"/>
              </a:ext>
            </a:extLst>
          </p:cNvPr>
          <p:cNvSpPr/>
          <p:nvPr/>
        </p:nvSpPr>
        <p:spPr bwMode="auto">
          <a:xfrm>
            <a:off x="3057993" y="4107305"/>
            <a:ext cx="2983043" cy="13341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6E3B3-2C0B-8741-BB97-4F910A283E99}"/>
              </a:ext>
            </a:extLst>
          </p:cNvPr>
          <p:cNvSpPr txBox="1"/>
          <p:nvPr/>
        </p:nvSpPr>
        <p:spPr>
          <a:xfrm>
            <a:off x="6562119" y="4266535"/>
            <a:ext cx="2731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C48CBC-ECD9-D04B-89E3-4087CFE6226D}"/>
              </a:ext>
            </a:extLst>
          </p:cNvPr>
          <p:cNvSpPr/>
          <p:nvPr/>
        </p:nvSpPr>
        <p:spPr bwMode="auto">
          <a:xfrm>
            <a:off x="3057992" y="5441430"/>
            <a:ext cx="2983043" cy="6477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2AE95-DD2C-6343-AD6C-742ADD6FD6B2}"/>
              </a:ext>
            </a:extLst>
          </p:cNvPr>
          <p:cNvSpPr txBox="1"/>
          <p:nvPr/>
        </p:nvSpPr>
        <p:spPr>
          <a:xfrm>
            <a:off x="6562119" y="5441430"/>
            <a:ext cx="2731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2&amp;3:</a:t>
            </a:r>
          </a:p>
          <a:p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spawn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0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EF35-C02C-9443-8902-DD3633B4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Pwn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5C8B5-9206-3947-A811-65F221CD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82" y="0"/>
            <a:ext cx="3680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66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87EB-4655-F544-BE87-9C87105B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240A8-9510-0D4E-8506-37AFCCD103F2}"/>
              </a:ext>
            </a:extLst>
          </p:cNvPr>
          <p:cNvSpPr/>
          <p:nvPr/>
        </p:nvSpPr>
        <p:spPr>
          <a:xfrm>
            <a:off x="331306" y="1591045"/>
            <a:ext cx="8488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DEP</a:t>
            </a:r>
            <a:r>
              <a:rPr lang="en-US" sz="2800" dirty="0"/>
              <a:t> &amp; </a:t>
            </a:r>
            <a:r>
              <a:rPr lang="en-US" sz="2800" b="1" dirty="0"/>
              <a:t>ASLR</a:t>
            </a:r>
            <a:r>
              <a:rPr lang="en-US" sz="2800" dirty="0"/>
              <a:t> are the two main pillars of modern exploit mitigation technologies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Congrats</a:t>
            </a:r>
            <a:r>
              <a:rPr lang="en-US" sz="2800" dirty="0"/>
              <a:t>, being able to bypass these mean that you’re probably capable of writing exploits for real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58636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48" y="2030037"/>
            <a:ext cx="8524875" cy="43132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400" b="1" dirty="0">
                <a:latin typeface="Agency FB" panose="020B0503020202020204" pitchFamily="34" charset="0"/>
                <a:ea typeface="Calibri" charset="0"/>
                <a:cs typeface="Calibri" charset="0"/>
                <a:sym typeface="Arial" charset="0"/>
              </a:rPr>
              <a:t>Bypass ASLR/NX Hack (Ret2plt, GOT Overwrite) Review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03677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0AB3-7C9F-A24D-BD21-604CBC6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Hack (Ret2plt, GOT Overwrite) Review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75DFD-3B7F-4049-9E89-A34CDB3AD058}"/>
              </a:ext>
            </a:extLst>
          </p:cNvPr>
          <p:cNvSpPr/>
          <p:nvPr/>
        </p:nvSpPr>
        <p:spPr>
          <a:xfrm>
            <a:off x="413546" y="1247080"/>
            <a:ext cx="5953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Linux, not everything is randomized...</a:t>
            </a:r>
          </a:p>
        </p:txBody>
      </p:sp>
    </p:spTree>
    <p:extLst>
      <p:ext uri="{BB962C8B-B14F-4D97-AF65-F5344CB8AC3E}">
        <p14:creationId xmlns:p14="http://schemas.microsoft.com/office/powerpoint/2010/main" val="1334595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969-0749-5C4B-B232-122CF60B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Independent Executable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E1D82A-9AF7-0645-8CC7-5857D4966CCE}"/>
              </a:ext>
            </a:extLst>
          </p:cNvPr>
          <p:cNvSpPr/>
          <p:nvPr/>
        </p:nvSpPr>
        <p:spPr>
          <a:xfrm>
            <a:off x="300038" y="1410193"/>
            <a:ext cx="86940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Executables compiled such that their base address does not matter, ‘position independent code’ </a:t>
            </a:r>
          </a:p>
          <a:p>
            <a:endParaRPr lang="en-US" dirty="0"/>
          </a:p>
          <a:p>
            <a:r>
              <a:rPr lang="en-US" dirty="0"/>
              <a:t>• Shared Libs </a:t>
            </a:r>
            <a:r>
              <a:rPr lang="en-US" b="1" dirty="0"/>
              <a:t>must </a:t>
            </a:r>
            <a:r>
              <a:rPr lang="en-US" dirty="0"/>
              <a:t>be compiled like this on modern Linux 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• Known as PIE for short</a:t>
            </a:r>
          </a:p>
        </p:txBody>
      </p:sp>
    </p:spTree>
    <p:extLst>
      <p:ext uri="{BB962C8B-B14F-4D97-AF65-F5344CB8AC3E}">
        <p14:creationId xmlns:p14="http://schemas.microsoft.com/office/powerpoint/2010/main" val="1916198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969-0749-5C4B-B232-122CF60B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Independent Executable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E1D82A-9AF7-0645-8CC7-5857D4966CCE}"/>
              </a:ext>
            </a:extLst>
          </p:cNvPr>
          <p:cNvSpPr/>
          <p:nvPr/>
        </p:nvSpPr>
        <p:spPr>
          <a:xfrm>
            <a:off x="300038" y="1410193"/>
            <a:ext cx="86940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an executable position independent, you must compile it with the flags -pie -</a:t>
            </a:r>
            <a:r>
              <a:rPr lang="en-US" dirty="0" err="1"/>
              <a:t>fPIE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1149B-28CD-1742-832F-CF13751C3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" y="2982626"/>
            <a:ext cx="9011175" cy="446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48163-95D9-E14E-9193-C796E6FF8F7D}"/>
              </a:ext>
            </a:extLst>
          </p:cNvPr>
          <p:cNvSpPr/>
          <p:nvPr/>
        </p:nvSpPr>
        <p:spPr>
          <a:xfrm>
            <a:off x="300038" y="4109378"/>
            <a:ext cx="7779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Without these flag, you are not taking full advantage of </a:t>
            </a:r>
            <a:r>
              <a:rPr lang="en-US" b="1" dirty="0"/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23360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621-43A0-9543-8782-386F09C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B3C0-9257-7844-B036-A34B9413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10" y="1533069"/>
            <a:ext cx="5941866" cy="4199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D0026-61D7-A443-AA2F-1567464C8BE1}"/>
              </a:ext>
            </a:extLst>
          </p:cNvPr>
          <p:cNvSpPr txBox="1"/>
          <p:nvPr/>
        </p:nvSpPr>
        <p:spPr>
          <a:xfrm>
            <a:off x="844062" y="1125415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(%s, </a:t>
            </a:r>
            <a:r>
              <a:rPr lang="en-US" dirty="0" err="1"/>
              <a:t>puts@got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2023-10AB-3140-95BA-06E2AFF8824C}"/>
              </a:ext>
            </a:extLst>
          </p:cNvPr>
          <p:cNvSpPr txBox="1"/>
          <p:nvPr/>
        </p:nvSpPr>
        <p:spPr>
          <a:xfrm>
            <a:off x="924448" y="3533930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3D3B-4A54-9948-BB3C-2625DF5DFB44}"/>
              </a:ext>
            </a:extLst>
          </p:cNvPr>
          <p:cNvSpPr txBox="1"/>
          <p:nvPr/>
        </p:nvSpPr>
        <p:spPr>
          <a:xfrm>
            <a:off x="3154281" y="3272320"/>
            <a:ext cx="21286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puts@libc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C8-A92C-BA46-BB7F-30199297AE80}"/>
              </a:ext>
            </a:extLst>
          </p:cNvPr>
          <p:cNvSpPr txBox="1"/>
          <p:nvPr/>
        </p:nvSpPr>
        <p:spPr>
          <a:xfrm>
            <a:off x="1044844" y="3228945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puts@got</a:t>
            </a:r>
            <a:r>
              <a:rPr lang="en-US" b="1" dirty="0"/>
              <a:t>: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302BB6-5223-5945-AA25-9CDB02830B87}"/>
              </a:ext>
            </a:extLst>
          </p:cNvPr>
          <p:cNvSpPr/>
          <p:nvPr/>
        </p:nvSpPr>
        <p:spPr bwMode="auto">
          <a:xfrm>
            <a:off x="3431836" y="1109465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A3DF-DF94-2C40-938E-565B19E58DEE}"/>
              </a:ext>
            </a:extLst>
          </p:cNvPr>
          <p:cNvSpPr txBox="1"/>
          <p:nvPr/>
        </p:nvSpPr>
        <p:spPr>
          <a:xfrm>
            <a:off x="4346236" y="1125415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dirty="0" err="1"/>
              <a:t>puts@libc’s</a:t>
            </a:r>
            <a:r>
              <a:rPr lang="en-US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9441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969-0749-5C4B-B232-122CF60B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Independent Executable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E1D82A-9AF7-0645-8CC7-5857D4966CCE}"/>
              </a:ext>
            </a:extLst>
          </p:cNvPr>
          <p:cNvSpPr/>
          <p:nvPr/>
        </p:nvSpPr>
        <p:spPr>
          <a:xfrm>
            <a:off x="300038" y="1410193"/>
            <a:ext cx="86940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   Most system binaries aren’t actually compiled as PIE in 2015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2018, nearly all system binaries are compiled as PIE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F9FF-FDD8-C44A-9F85-0CFC53EE0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9" y="2534095"/>
            <a:ext cx="2552388" cy="374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F8000-2006-2946-8411-E4DC60151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22" y="2534095"/>
            <a:ext cx="2463014" cy="3745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40981-E1FC-944F-8B42-AC3A61952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61" y="2534095"/>
            <a:ext cx="2552389" cy="37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9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3307988" y="2373119"/>
            <a:ext cx="2420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284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621-43A0-9543-8782-386F09C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B3C0-9257-7844-B036-A34B9413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10" y="1533070"/>
            <a:ext cx="3537678" cy="250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D0026-61D7-A443-AA2F-1567464C8BE1}"/>
              </a:ext>
            </a:extLst>
          </p:cNvPr>
          <p:cNvSpPr txBox="1"/>
          <p:nvPr/>
        </p:nvSpPr>
        <p:spPr>
          <a:xfrm>
            <a:off x="844062" y="1125415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(%s, </a:t>
            </a:r>
            <a:r>
              <a:rPr lang="en-US" dirty="0" err="1"/>
              <a:t>puts@got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2023-10AB-3140-95BA-06E2AFF8824C}"/>
              </a:ext>
            </a:extLst>
          </p:cNvPr>
          <p:cNvSpPr txBox="1"/>
          <p:nvPr/>
        </p:nvSpPr>
        <p:spPr>
          <a:xfrm>
            <a:off x="924448" y="25128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3D3B-4A54-9948-BB3C-2625DF5DFB44}"/>
              </a:ext>
            </a:extLst>
          </p:cNvPr>
          <p:cNvSpPr txBox="1"/>
          <p:nvPr/>
        </p:nvSpPr>
        <p:spPr>
          <a:xfrm>
            <a:off x="2723148" y="2543612"/>
            <a:ext cx="1417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puts@libc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C8-A92C-BA46-BB7F-30199297AE80}"/>
              </a:ext>
            </a:extLst>
          </p:cNvPr>
          <p:cNvSpPr txBox="1"/>
          <p:nvPr/>
        </p:nvSpPr>
        <p:spPr>
          <a:xfrm>
            <a:off x="924448" y="2223889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puts@got</a:t>
            </a:r>
            <a:r>
              <a:rPr lang="en-US" b="1" dirty="0"/>
              <a:t>: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302BB6-5223-5945-AA25-9CDB02830B87}"/>
              </a:ext>
            </a:extLst>
          </p:cNvPr>
          <p:cNvSpPr/>
          <p:nvPr/>
        </p:nvSpPr>
        <p:spPr bwMode="auto">
          <a:xfrm>
            <a:off x="3431836" y="1109465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A3DF-DF94-2C40-938E-565B19E58DEE}"/>
              </a:ext>
            </a:extLst>
          </p:cNvPr>
          <p:cNvSpPr txBox="1"/>
          <p:nvPr/>
        </p:nvSpPr>
        <p:spPr>
          <a:xfrm>
            <a:off x="4346236" y="1125415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dirty="0" err="1"/>
              <a:t>puts@libc’s</a:t>
            </a:r>
            <a:r>
              <a:rPr lang="en-US" dirty="0"/>
              <a:t> address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ED6738-CDE2-5145-B7A2-3117B874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91734"/>
              </p:ext>
            </p:extLst>
          </p:nvPr>
        </p:nvGraphicFramePr>
        <p:xfrm>
          <a:off x="4766871" y="4334092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794F44-01AF-5B49-A366-FD4BFE9C1F09}"/>
              </a:ext>
            </a:extLst>
          </p:cNvPr>
          <p:cNvSpPr txBox="1"/>
          <p:nvPr/>
        </p:nvSpPr>
        <p:spPr>
          <a:xfrm>
            <a:off x="6486260" y="3983683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95127-04F1-ED47-AD2C-D16C4A891176}"/>
              </a:ext>
            </a:extLst>
          </p:cNvPr>
          <p:cNvCxnSpPr/>
          <p:nvPr/>
        </p:nvCxnSpPr>
        <p:spPr bwMode="auto">
          <a:xfrm>
            <a:off x="3889036" y="2783227"/>
            <a:ext cx="997757" cy="35875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840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621-43A0-9543-8782-386F09C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B3C0-9257-7844-B036-A34B9413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10" y="1533070"/>
            <a:ext cx="3537678" cy="250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D0026-61D7-A443-AA2F-1567464C8BE1}"/>
              </a:ext>
            </a:extLst>
          </p:cNvPr>
          <p:cNvSpPr txBox="1"/>
          <p:nvPr/>
        </p:nvSpPr>
        <p:spPr>
          <a:xfrm>
            <a:off x="844062" y="1125415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(%s, </a:t>
            </a:r>
            <a:r>
              <a:rPr lang="en-US" dirty="0" err="1"/>
              <a:t>puts@got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2023-10AB-3140-95BA-06E2AFF8824C}"/>
              </a:ext>
            </a:extLst>
          </p:cNvPr>
          <p:cNvSpPr txBox="1"/>
          <p:nvPr/>
        </p:nvSpPr>
        <p:spPr>
          <a:xfrm>
            <a:off x="924448" y="25128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3D3B-4A54-9948-BB3C-2625DF5DFB44}"/>
              </a:ext>
            </a:extLst>
          </p:cNvPr>
          <p:cNvSpPr txBox="1"/>
          <p:nvPr/>
        </p:nvSpPr>
        <p:spPr>
          <a:xfrm>
            <a:off x="2723148" y="2543612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0xf7d8b360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C8-A92C-BA46-BB7F-30199297AE80}"/>
              </a:ext>
            </a:extLst>
          </p:cNvPr>
          <p:cNvSpPr txBox="1"/>
          <p:nvPr/>
        </p:nvSpPr>
        <p:spPr>
          <a:xfrm>
            <a:off x="924448" y="2223889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puts@got</a:t>
            </a:r>
            <a:r>
              <a:rPr lang="en-US" b="1" dirty="0"/>
              <a:t>: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302BB6-5223-5945-AA25-9CDB02830B87}"/>
              </a:ext>
            </a:extLst>
          </p:cNvPr>
          <p:cNvSpPr/>
          <p:nvPr/>
        </p:nvSpPr>
        <p:spPr bwMode="auto">
          <a:xfrm>
            <a:off x="3431836" y="1109465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A3DF-DF94-2C40-938E-565B19E58DEE}"/>
              </a:ext>
            </a:extLst>
          </p:cNvPr>
          <p:cNvSpPr txBox="1"/>
          <p:nvPr/>
        </p:nvSpPr>
        <p:spPr>
          <a:xfrm>
            <a:off x="4346236" y="1125415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dirty="0" err="1"/>
              <a:t>puts@libc’s</a:t>
            </a:r>
            <a:r>
              <a:rPr lang="en-US" dirty="0"/>
              <a:t> address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ED6738-CDE2-5145-B7A2-3117B874BD2D}"/>
              </a:ext>
            </a:extLst>
          </p:cNvPr>
          <p:cNvGraphicFramePr>
            <a:graphicFrameLocks noGrp="1"/>
          </p:cNvGraphicFramePr>
          <p:nvPr/>
        </p:nvGraphicFramePr>
        <p:xfrm>
          <a:off x="4766871" y="4334092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794F44-01AF-5B49-A366-FD4BFE9C1F09}"/>
              </a:ext>
            </a:extLst>
          </p:cNvPr>
          <p:cNvSpPr txBox="1"/>
          <p:nvPr/>
        </p:nvSpPr>
        <p:spPr>
          <a:xfrm>
            <a:off x="6486260" y="3983683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95127-04F1-ED47-AD2C-D16C4A891176}"/>
              </a:ext>
            </a:extLst>
          </p:cNvPr>
          <p:cNvCxnSpPr/>
          <p:nvPr/>
        </p:nvCxnSpPr>
        <p:spPr bwMode="auto">
          <a:xfrm>
            <a:off x="3889036" y="2783227"/>
            <a:ext cx="997757" cy="35875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61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621-43A0-9543-8782-386F09C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B3C0-9257-7844-B036-A34B9413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10" y="1533070"/>
            <a:ext cx="3537678" cy="250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D0026-61D7-A443-AA2F-1567464C8BE1}"/>
              </a:ext>
            </a:extLst>
          </p:cNvPr>
          <p:cNvSpPr txBox="1"/>
          <p:nvPr/>
        </p:nvSpPr>
        <p:spPr>
          <a:xfrm>
            <a:off x="844062" y="1125415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(%s, </a:t>
            </a:r>
            <a:r>
              <a:rPr lang="en-US" dirty="0" err="1"/>
              <a:t>puts@got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2023-10AB-3140-95BA-06E2AFF8824C}"/>
              </a:ext>
            </a:extLst>
          </p:cNvPr>
          <p:cNvSpPr txBox="1"/>
          <p:nvPr/>
        </p:nvSpPr>
        <p:spPr>
          <a:xfrm>
            <a:off x="924448" y="25128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3D3B-4A54-9948-BB3C-2625DF5DFB44}"/>
              </a:ext>
            </a:extLst>
          </p:cNvPr>
          <p:cNvSpPr txBox="1"/>
          <p:nvPr/>
        </p:nvSpPr>
        <p:spPr>
          <a:xfrm>
            <a:off x="2723148" y="2543612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0xf7d8b360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C8-A92C-BA46-BB7F-30199297AE80}"/>
              </a:ext>
            </a:extLst>
          </p:cNvPr>
          <p:cNvSpPr txBox="1"/>
          <p:nvPr/>
        </p:nvSpPr>
        <p:spPr>
          <a:xfrm>
            <a:off x="924448" y="2223889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puts@got</a:t>
            </a:r>
            <a:r>
              <a:rPr lang="en-US" b="1" dirty="0"/>
              <a:t>: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302BB6-5223-5945-AA25-9CDB02830B87}"/>
              </a:ext>
            </a:extLst>
          </p:cNvPr>
          <p:cNvSpPr/>
          <p:nvPr/>
        </p:nvSpPr>
        <p:spPr bwMode="auto">
          <a:xfrm>
            <a:off x="3431836" y="1109465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A3DF-DF94-2C40-938E-565B19E58DEE}"/>
              </a:ext>
            </a:extLst>
          </p:cNvPr>
          <p:cNvSpPr txBox="1"/>
          <p:nvPr/>
        </p:nvSpPr>
        <p:spPr>
          <a:xfrm>
            <a:off x="4346236" y="1125415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dirty="0" err="1"/>
              <a:t>puts@libc’s</a:t>
            </a:r>
            <a:r>
              <a:rPr lang="en-US" dirty="0"/>
              <a:t> address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ED6738-CDE2-5145-B7A2-3117B874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2074"/>
              </p:ext>
            </p:extLst>
          </p:nvPr>
        </p:nvGraphicFramePr>
        <p:xfrm>
          <a:off x="4766871" y="4334092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794F44-01AF-5B49-A366-FD4BFE9C1F09}"/>
              </a:ext>
            </a:extLst>
          </p:cNvPr>
          <p:cNvSpPr txBox="1"/>
          <p:nvPr/>
        </p:nvSpPr>
        <p:spPr>
          <a:xfrm>
            <a:off x="6486260" y="3983683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41FF1E-AC61-2D4B-AB4C-0489E01D98C9}"/>
              </a:ext>
            </a:extLst>
          </p:cNvPr>
          <p:cNvSpPr/>
          <p:nvPr/>
        </p:nvSpPr>
        <p:spPr bwMode="auto">
          <a:xfrm>
            <a:off x="1915185" y="5324929"/>
            <a:ext cx="1596913" cy="596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offset_puts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b="1" dirty="0"/>
              <a:t>0x00067360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661FEE-5559-1240-9670-46E12CE67499}"/>
              </a:ext>
            </a:extLst>
          </p:cNvPr>
          <p:cNvCxnSpPr/>
          <p:nvPr/>
        </p:nvCxnSpPr>
        <p:spPr bwMode="auto">
          <a:xfrm flipH="1">
            <a:off x="3512098" y="4512039"/>
            <a:ext cx="1254773" cy="81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2D2938-C06A-4746-AEE5-740049988934}"/>
              </a:ext>
            </a:extLst>
          </p:cNvPr>
          <p:cNvCxnSpPr>
            <a:endCxn id="48" idx="3"/>
          </p:cNvCxnSpPr>
          <p:nvPr/>
        </p:nvCxnSpPr>
        <p:spPr bwMode="auto">
          <a:xfrm flipH="1" flipV="1">
            <a:off x="3512098" y="5623022"/>
            <a:ext cx="1254773" cy="874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29D733-BCF8-584C-975D-00DF7E512E29}"/>
              </a:ext>
            </a:extLst>
          </p:cNvPr>
          <p:cNvSpPr txBox="1"/>
          <p:nvPr/>
        </p:nvSpPr>
        <p:spPr>
          <a:xfrm>
            <a:off x="68159" y="4395259"/>
            <a:ext cx="448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libc</a:t>
            </a:r>
            <a:r>
              <a:rPr lang="en-US" b="1" dirty="0">
                <a:solidFill>
                  <a:srgbClr val="FF0000"/>
                </a:solidFill>
              </a:rPr>
              <a:t> base </a:t>
            </a:r>
            <a:r>
              <a:rPr lang="en-US" b="1" dirty="0"/>
              <a:t>= </a:t>
            </a:r>
            <a:r>
              <a:rPr lang="en-US" b="1" dirty="0" err="1">
                <a:solidFill>
                  <a:srgbClr val="FF0000"/>
                </a:solidFill>
              </a:rPr>
              <a:t>puts@libc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- </a:t>
            </a:r>
            <a:r>
              <a:rPr lang="en-US" b="1" dirty="0" err="1"/>
              <a:t>offset_puts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8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621-43A0-9543-8782-386F09C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B3C0-9257-7844-B036-A34B9413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10" y="1533070"/>
            <a:ext cx="3537678" cy="250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D0026-61D7-A443-AA2F-1567464C8BE1}"/>
              </a:ext>
            </a:extLst>
          </p:cNvPr>
          <p:cNvSpPr txBox="1"/>
          <p:nvPr/>
        </p:nvSpPr>
        <p:spPr>
          <a:xfrm>
            <a:off x="844062" y="1125415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(%s, </a:t>
            </a:r>
            <a:r>
              <a:rPr lang="en-US" dirty="0" err="1"/>
              <a:t>puts@got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52023-10AB-3140-95BA-06E2AFF8824C}"/>
              </a:ext>
            </a:extLst>
          </p:cNvPr>
          <p:cNvSpPr txBox="1"/>
          <p:nvPr/>
        </p:nvSpPr>
        <p:spPr>
          <a:xfrm>
            <a:off x="924448" y="25128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3D3B-4A54-9948-BB3C-2625DF5DFB44}"/>
              </a:ext>
            </a:extLst>
          </p:cNvPr>
          <p:cNvSpPr txBox="1"/>
          <p:nvPr/>
        </p:nvSpPr>
        <p:spPr>
          <a:xfrm>
            <a:off x="2723148" y="2543612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0xf7d8b360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C8-A92C-BA46-BB7F-30199297AE80}"/>
              </a:ext>
            </a:extLst>
          </p:cNvPr>
          <p:cNvSpPr txBox="1"/>
          <p:nvPr/>
        </p:nvSpPr>
        <p:spPr>
          <a:xfrm>
            <a:off x="924448" y="2223889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puts@got</a:t>
            </a:r>
            <a:r>
              <a:rPr lang="en-US" b="1" dirty="0"/>
              <a:t>: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9302BB6-5223-5945-AA25-9CDB02830B87}"/>
              </a:ext>
            </a:extLst>
          </p:cNvPr>
          <p:cNvSpPr/>
          <p:nvPr/>
        </p:nvSpPr>
        <p:spPr bwMode="auto">
          <a:xfrm>
            <a:off x="3431836" y="1109465"/>
            <a:ext cx="914400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A3DF-DF94-2C40-938E-565B19E58DEE}"/>
              </a:ext>
            </a:extLst>
          </p:cNvPr>
          <p:cNvSpPr txBox="1"/>
          <p:nvPr/>
        </p:nvSpPr>
        <p:spPr>
          <a:xfrm>
            <a:off x="4346236" y="1125415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 </a:t>
            </a:r>
            <a:r>
              <a:rPr lang="en-US" dirty="0" err="1"/>
              <a:t>puts@libc’s</a:t>
            </a:r>
            <a:r>
              <a:rPr lang="en-US" dirty="0"/>
              <a:t> address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ED6738-CDE2-5145-B7A2-3117B874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9672"/>
              </p:ext>
            </p:extLst>
          </p:nvPr>
        </p:nvGraphicFramePr>
        <p:xfrm>
          <a:off x="4766871" y="4334092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794F44-01AF-5B49-A366-FD4BFE9C1F09}"/>
              </a:ext>
            </a:extLst>
          </p:cNvPr>
          <p:cNvSpPr txBox="1"/>
          <p:nvPr/>
        </p:nvSpPr>
        <p:spPr>
          <a:xfrm>
            <a:off x="6486260" y="3983683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41FF1E-AC61-2D4B-AB4C-0489E01D98C9}"/>
              </a:ext>
            </a:extLst>
          </p:cNvPr>
          <p:cNvSpPr/>
          <p:nvPr/>
        </p:nvSpPr>
        <p:spPr bwMode="auto">
          <a:xfrm>
            <a:off x="1693889" y="5324929"/>
            <a:ext cx="1818209" cy="596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offset_system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b="1" dirty="0"/>
              <a:t>0x0003cd10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661FEE-5559-1240-9670-46E12CE67499}"/>
              </a:ext>
            </a:extLst>
          </p:cNvPr>
          <p:cNvCxnSpPr/>
          <p:nvPr/>
        </p:nvCxnSpPr>
        <p:spPr bwMode="auto">
          <a:xfrm flipH="1">
            <a:off x="3512098" y="4512039"/>
            <a:ext cx="1254773" cy="81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2D2938-C06A-4746-AEE5-740049988934}"/>
              </a:ext>
            </a:extLst>
          </p:cNvPr>
          <p:cNvCxnSpPr>
            <a:cxnSpLocks/>
            <a:endCxn id="48" idx="3"/>
          </p:cNvCxnSpPr>
          <p:nvPr/>
        </p:nvCxnSpPr>
        <p:spPr bwMode="auto">
          <a:xfrm flipH="1">
            <a:off x="3512098" y="4931764"/>
            <a:ext cx="1254774" cy="691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29D733-BCF8-584C-975D-00DF7E512E29}"/>
              </a:ext>
            </a:extLst>
          </p:cNvPr>
          <p:cNvSpPr txBox="1"/>
          <p:nvPr/>
        </p:nvSpPr>
        <p:spPr>
          <a:xfrm>
            <a:off x="68159" y="4395259"/>
            <a:ext cx="4235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system_addr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=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libc</a:t>
            </a:r>
            <a:r>
              <a:rPr lang="en-US" sz="1600" b="1" dirty="0">
                <a:solidFill>
                  <a:srgbClr val="FF0000"/>
                </a:solidFill>
              </a:rPr>
              <a:t> base </a:t>
            </a:r>
            <a:r>
              <a:rPr lang="en-US" sz="1600" b="1" dirty="0"/>
              <a:t>+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/>
              <a:t>offset_system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FFCEA-8F97-ED49-9B1F-9D329B11717E}"/>
              </a:ext>
            </a:extLst>
          </p:cNvPr>
          <p:cNvSpPr txBox="1"/>
          <p:nvPr/>
        </p:nvSpPr>
        <p:spPr>
          <a:xfrm>
            <a:off x="6486260" y="3171896"/>
            <a:ext cx="220605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we can calculate</a:t>
            </a:r>
          </a:p>
          <a:p>
            <a:pPr algn="ctr"/>
            <a:r>
              <a:rPr lang="en-US" b="1" dirty="0" err="1"/>
              <a:t>system@libc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680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621-43A0-9543-8782-386F09C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Overwrite Attack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B3C0-9257-7844-B036-A34B9413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80" y="978434"/>
            <a:ext cx="3537678" cy="2500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52023-10AB-3140-95BA-06E2AFF8824C}"/>
              </a:ext>
            </a:extLst>
          </p:cNvPr>
          <p:cNvSpPr txBox="1"/>
          <p:nvPr/>
        </p:nvSpPr>
        <p:spPr>
          <a:xfrm>
            <a:off x="969418" y="1958198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0x0804a018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3D3B-4A54-9948-BB3C-2625DF5DFB44}"/>
              </a:ext>
            </a:extLst>
          </p:cNvPr>
          <p:cNvSpPr txBox="1"/>
          <p:nvPr/>
        </p:nvSpPr>
        <p:spPr>
          <a:xfrm>
            <a:off x="2768118" y="1988976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0xf7d8b360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C8-A92C-BA46-BB7F-30199297AE80}"/>
              </a:ext>
            </a:extLst>
          </p:cNvPr>
          <p:cNvSpPr txBox="1"/>
          <p:nvPr/>
        </p:nvSpPr>
        <p:spPr>
          <a:xfrm>
            <a:off x="969418" y="1669253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puts@got</a:t>
            </a:r>
            <a:r>
              <a:rPr lang="en-US" b="1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ED6738-CDE2-5145-B7A2-3117B874B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04213"/>
              </p:ext>
            </p:extLst>
          </p:nvPr>
        </p:nvGraphicFramePr>
        <p:xfrm>
          <a:off x="4811841" y="3779456"/>
          <a:ext cx="413765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825">
                  <a:extLst>
                    <a:ext uri="{9D8B030D-6E8A-4147-A177-3AD203B41FA5}">
                      <a16:colId xmlns:a16="http://schemas.microsoft.com/office/drawing/2014/main" val="773451528"/>
                    </a:ext>
                  </a:extLst>
                </a:gridCol>
                <a:gridCol w="2068825">
                  <a:extLst>
                    <a:ext uri="{9D8B030D-6E8A-4147-A177-3AD203B41FA5}">
                      <a16:colId xmlns:a16="http://schemas.microsoft.com/office/drawing/2014/main" val="154421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libc</a:t>
                      </a:r>
                      <a:r>
                        <a:rPr lang="en-US" dirty="0"/>
                        <a:t>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0xf7d60d10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0xf7d8b360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794F44-01AF-5B49-A366-FD4BFE9C1F09}"/>
              </a:ext>
            </a:extLst>
          </p:cNvPr>
          <p:cNvSpPr txBox="1"/>
          <p:nvPr/>
        </p:nvSpPr>
        <p:spPr>
          <a:xfrm>
            <a:off x="6531230" y="342904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FFCEA-8F97-ED49-9B1F-9D329B11717E}"/>
              </a:ext>
            </a:extLst>
          </p:cNvPr>
          <p:cNvSpPr txBox="1"/>
          <p:nvPr/>
        </p:nvSpPr>
        <p:spPr>
          <a:xfrm>
            <a:off x="6837717" y="1250312"/>
            <a:ext cx="175881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</a:t>
            </a:r>
          </a:p>
          <a:p>
            <a:pPr algn="ctr"/>
            <a:r>
              <a:rPr lang="en-US" b="1" dirty="0" err="1"/>
              <a:t>puts@libc</a:t>
            </a:r>
            <a:endParaRPr lang="en-US" b="1" dirty="0"/>
          </a:p>
          <a:p>
            <a:pPr algn="ctr"/>
            <a:r>
              <a:rPr lang="en-US" b="1" dirty="0"/>
              <a:t>with</a:t>
            </a:r>
          </a:p>
          <a:p>
            <a:pPr algn="ctr"/>
            <a:r>
              <a:rPr lang="en-US" b="1" dirty="0" err="1"/>
              <a:t>system@libc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1D0E-1B64-594E-9FBC-452E470EBFE4}"/>
              </a:ext>
            </a:extLst>
          </p:cNvPr>
          <p:cNvSpPr txBox="1"/>
          <p:nvPr/>
        </p:nvSpPr>
        <p:spPr>
          <a:xfrm>
            <a:off x="2711118" y="1973587"/>
            <a:ext cx="15824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0xf7d60d10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AC1D5-B0D5-5843-A31E-339F2B8E0469}"/>
              </a:ext>
            </a:extLst>
          </p:cNvPr>
          <p:cNvSpPr txBox="1"/>
          <p:nvPr/>
        </p:nvSpPr>
        <p:spPr>
          <a:xfrm>
            <a:off x="1475738" y="3914300"/>
            <a:ext cx="1847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24EC20-52C9-D945-8CA4-CE43AFCF3F92}"/>
              </a:ext>
            </a:extLst>
          </p:cNvPr>
          <p:cNvCxnSpPr/>
          <p:nvPr/>
        </p:nvCxnSpPr>
        <p:spPr bwMode="auto">
          <a:xfrm flipH="1" flipV="1">
            <a:off x="3897443" y="2358308"/>
            <a:ext cx="914398" cy="19561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BBBF4-C4AD-2543-9073-E5EFF0BFDC8C}"/>
              </a:ext>
            </a:extLst>
          </p:cNvPr>
          <p:cNvSpPr/>
          <p:nvPr/>
        </p:nvSpPr>
        <p:spPr>
          <a:xfrm>
            <a:off x="804177" y="4114355"/>
            <a:ext cx="2103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F42C1"/>
                </a:solidFill>
                <a:latin typeface="-apple-system"/>
              </a:rPr>
              <a:t>puts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(”/bin/bash”);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79431D4-EB04-EF4B-A60C-CAD47E42B98E}"/>
              </a:ext>
            </a:extLst>
          </p:cNvPr>
          <p:cNvSpPr/>
          <p:nvPr/>
        </p:nvSpPr>
        <p:spPr bwMode="auto">
          <a:xfrm>
            <a:off x="1509081" y="4573075"/>
            <a:ext cx="517585" cy="63780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BA47CD-2D60-7842-8BA0-146A7A693ED8}"/>
              </a:ext>
            </a:extLst>
          </p:cNvPr>
          <p:cNvSpPr/>
          <p:nvPr/>
        </p:nvSpPr>
        <p:spPr>
          <a:xfrm>
            <a:off x="670231" y="5150072"/>
            <a:ext cx="2371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F42C1"/>
                </a:solidFill>
                <a:latin typeface="-apple-system"/>
              </a:rPr>
              <a:t>system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(”/bin/bash”);</a:t>
            </a:r>
          </a:p>
        </p:txBody>
      </p:sp>
    </p:spTree>
    <p:extLst>
      <p:ext uri="{BB962C8B-B14F-4D97-AF65-F5344CB8AC3E}">
        <p14:creationId xmlns:p14="http://schemas.microsoft.com/office/powerpoint/2010/main" val="6656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8" grpId="0" animBg="1"/>
      <p:bldP spid="16" grpId="0"/>
      <p:bldP spid="17" grpId="0" animBg="1"/>
      <p:bldP spid="23" grpId="0"/>
    </p:bldLst>
  </p:timing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43433</TotalTime>
  <Words>1482</Words>
  <Application>Microsoft Macintosh PowerPoint</Application>
  <PresentationFormat>On-screen Show (4:3)</PresentationFormat>
  <Paragraphs>363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-apple-system</vt:lpstr>
      <vt:lpstr>ＭＳ Ｐゴシック</vt:lpstr>
      <vt:lpstr>PMingLiU</vt:lpstr>
      <vt:lpstr>宋体</vt:lpstr>
      <vt:lpstr>Agency FB</vt:lpstr>
      <vt:lpstr>Arial</vt:lpstr>
      <vt:lpstr>Calibri</vt:lpstr>
      <vt:lpstr>Franklin Gothic Book</vt:lpstr>
      <vt:lpstr>Franklin Gothic Medium</vt:lpstr>
      <vt:lpstr>Wingdings</vt:lpstr>
      <vt:lpstr>Standarddesign</vt:lpstr>
      <vt:lpstr>PowerPoint Presentation</vt:lpstr>
      <vt:lpstr>PowerPoint Presentation</vt:lpstr>
      <vt:lpstr>Call puts() Function in libc with PLT, GOT</vt:lpstr>
      <vt:lpstr>Information Leak</vt:lpstr>
      <vt:lpstr>Information Leak</vt:lpstr>
      <vt:lpstr>Information Leak</vt:lpstr>
      <vt:lpstr>Information Leak</vt:lpstr>
      <vt:lpstr>Information Leak</vt:lpstr>
      <vt:lpstr>GOT Overwrite Attack</vt:lpstr>
      <vt:lpstr>PowerPoint Presentation</vt:lpstr>
      <vt:lpstr>multi_stage.c</vt:lpstr>
      <vt:lpstr>multi_stage.c</vt:lpstr>
      <vt:lpstr>multi_stage.c</vt:lpstr>
      <vt:lpstr>multi_stage.c: trigger buffer overflow and control EIP</vt:lpstr>
      <vt:lpstr>multi_stage.c: trigger buffer overflow and control EIP</vt:lpstr>
      <vt:lpstr>multi_stage.c: leak the libc base address</vt:lpstr>
      <vt:lpstr>multi_stage.c: leak the libc base address</vt:lpstr>
      <vt:lpstr>multi_stage.c: leak the libc base address</vt:lpstr>
      <vt:lpstr>multi_stage.c: leak the libc base address</vt:lpstr>
      <vt:lpstr>multi_stage.c: leak the libc base address</vt:lpstr>
      <vt:lpstr>multi_stage.c: leak the libc base address</vt:lpstr>
      <vt:lpstr>multi_stage.c: ROP chain to clean Stack</vt:lpstr>
      <vt:lpstr>multi_stage.c: ROP chain to clean Stack</vt:lpstr>
      <vt:lpstr>multi_stage.c: ROP chain to clean Stack</vt:lpstr>
      <vt:lpstr>multi_stage.c: GOT Overwrite! </vt:lpstr>
      <vt:lpstr>multi_stage.c: GOT Overwrite! </vt:lpstr>
      <vt:lpstr>multi_stage.c: GOT Overwrite! </vt:lpstr>
      <vt:lpstr>multi_stage.c: GOT Overwrite! </vt:lpstr>
      <vt:lpstr>multi_stage.c: GOT Overwrite!</vt:lpstr>
      <vt:lpstr>multi_stage.c: GOT Overwrite!</vt:lpstr>
      <vt:lpstr>multi_stage.c: GOT Overwrite!</vt:lpstr>
      <vt:lpstr>multi_stage.c: GOT Overwrite!</vt:lpstr>
      <vt:lpstr>Pwn Script</vt:lpstr>
      <vt:lpstr>Pwn Script</vt:lpstr>
      <vt:lpstr>PowerPoint Presentation</vt:lpstr>
      <vt:lpstr>PowerPoint Presentation</vt:lpstr>
      <vt:lpstr>ASLR Hack (Ret2plt, GOT Overwrite) Review </vt:lpstr>
      <vt:lpstr>Position Independent Executable</vt:lpstr>
      <vt:lpstr>Position Independent Executable</vt:lpstr>
      <vt:lpstr>Position Independent Executable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quake0day</dc:creator>
  <dc:description>PresentationLoad.com</dc:description>
  <cp:lastModifiedBy>Chen, Si</cp:lastModifiedBy>
  <cp:revision>1405</cp:revision>
  <dcterms:created xsi:type="dcterms:W3CDTF">2011-12-10T02:50:46Z</dcterms:created>
  <dcterms:modified xsi:type="dcterms:W3CDTF">2018-10-25T19:24:31Z</dcterms:modified>
</cp:coreProperties>
</file>